
<file path=[Content_Types].xml><?xml version="1.0" encoding="utf-8"?>
<Types xmlns="http://schemas.openxmlformats.org/package/2006/content-types">
  <Default ContentType="image/jpeg" Extension="jpg"/>
  <Default ContentType="application/vnd.openxmlformats-officedocument.vmlDrawing" Extension="vml"/>
  <Default ContentType="application/x-fontdata" Extension="fntdata"/>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5.xml"/>
  <Override ContentType="application/vnd.openxmlformats-officedocument.presentationml.comments+xml" PartName="/ppt/comments/comment6.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oleObject" PartName="/ppt/embeddings/oleObject3.bin"/>
  <Override ContentType="application/vnd.openxmlformats-officedocument.oleObject" PartName="/ppt/embeddings/oleObject2.bin"/>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1" Target="docProps/core.xml" Type="http://schemas.openxmlformats.org/package/2006/relationships/metadata/core-properties"/><Relationship Id="rId2" Target="ppt/presentation.xml" Type="http://schemas.openxmlformats.org/officeDocument/2006/relationships/officeDocument"/><Relationship Id="rId3"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6"/>
    <p:sldMasterId id="214748366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Lst>
  <p:sldSz cy="6858000" cx="12192000"/>
  <p:notesSz cx="6858000" cy="9144000"/>
  <p:embeddedFontLst>
    <p:embeddedFont>
      <p:font typeface="Roboto"/>
      <p:regular r:id="rId101"/>
      <p:bold r:id="rId102"/>
      <p:italic r:id="rId103"/>
      <p:boldItalic r:id="rId104"/>
    </p:embeddedFont>
    <p:embeddedFont>
      <p:font typeface="Fira Sans Extra Condensed"/>
      <p:regular r:id="rId105"/>
      <p:bold r:id="rId106"/>
      <p:italic r:id="rId107"/>
      <p:boldItalic r:id="rId10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09" roundtripDataSignature="AMtx7mjdO2SjCMSGkYrSSPmYbfvBkbR/u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5" name="DRL"/>
  <p:cmAuthor clrIdx="1" id="1" initials="" lastIdx="4" name="Đào Kim Thịnh"/>
  <p:cmAuthor clrIdx="2" id="2" initials="" lastIdx="1" name="823417-Nguyễn Mạnh Hùng"/>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75EA76B-1C91-468B-95A2-630F7F77F2F2}">
  <a:tblStyle styleId="{575EA76B-1C91-468B-95A2-630F7F77F2F2}"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A219ACC-2321-41C8-917C-00207949AA5D}" styleName="Table_1">
    <a:wholeTbl>
      <a:tcTxStyle b="off" i="off">
        <a:font>
          <a:latin typeface="Arial"/>
          <a:ea typeface="Arial"/>
          <a:cs typeface="Arial"/>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font" Target="fonts/FiraSansExtraCondensed-italic.fntdata"/><Relationship Id="rId106" Type="http://schemas.openxmlformats.org/officeDocument/2006/relationships/font" Target="fonts/FiraSansExtraCondensed-bold.fntdata"/><Relationship Id="rId105" Type="http://schemas.openxmlformats.org/officeDocument/2006/relationships/font" Target="fonts/FiraSansExtraCondensed-regular.fntdata"/><Relationship Id="rId104" Type="http://schemas.openxmlformats.org/officeDocument/2006/relationships/font" Target="fonts/Roboto-boldItalic.fntdata"/><Relationship Id="rId109" Type="http://customschemas.google.com/relationships/presentationmetadata" Target="metadata"/><Relationship Id="rId108" Type="http://schemas.openxmlformats.org/officeDocument/2006/relationships/font" Target="fonts/FiraSansExtraCondensed-boldItalic.fntdata"/><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font" Target="fonts/Roboto-italic.fntdata"/><Relationship Id="rId102" Type="http://schemas.openxmlformats.org/officeDocument/2006/relationships/font" Target="fonts/Roboto-bold.fntdata"/><Relationship Id="rId101" Type="http://schemas.openxmlformats.org/officeDocument/2006/relationships/font" Target="fonts/Roboto-regular.fntdata"/><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slideMaster" Target="slideMasters/slideMaster2.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5-07T07:01:49.138">
    <p:pos x="3274" y="3613"/>
    <p:text>Please fix this</p:text>
    <p:extLst>
      <p:ext uri="{C676402C-5697-4E1C-873F-D02D1690AC5C}">
        <p15:threadingInfo timeZoneBias="0"/>
      </p:ext>
      <p:ext uri="http://customooxmlschemas.google.com/">
        <go:slidesCustomData xmlns:go="http://customooxmlschemas.google.com/" commentPostId="AAABju8OieQ"/>
      </p:ext>
    </p:extLst>
  </p:cm>
  <p:cm authorId="1" idx="1" dt="2025-05-07T07:01:49.138">
    <p:pos x="3274" y="3613"/>
    <p:text>Has been edited</p:text>
    <p:extLst>
      <p:ext uri="{C676402C-5697-4E1C-873F-D02D1690AC5C}">
        <p15:threadingInfo timeZoneBias="0">
          <p15:parentCm authorId="0" idx="1"/>
        </p15:threadingInfo>
      </p:ext>
      <p:ext uri="http://customooxmlschemas.google.com/">
        <go:slidesCustomData xmlns:go="http://customooxmlschemas.google.com/" commentPostId="AAABju8OieU"/>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5-05-07T06:53:08.346">
    <p:pos x="10" y="10"/>
    <p:text>What is "STT"?</p:text>
    <p:extLst>
      <p:ext uri="{C676402C-5697-4E1C-873F-D02D1690AC5C}">
        <p15:threadingInfo timeZoneBias="0"/>
      </p:ext>
      <p:ext uri="http://customooxmlschemas.google.com/">
        <go:slidesCustomData xmlns:go="http://customooxmlschemas.google.com/" commentPostId="AAABju8Oid8"/>
      </p:ext>
    </p:extLst>
  </p:cm>
  <p:cm authorId="1" idx="2" dt="2025-05-07T06:53:08.346">
    <p:pos x="10" y="10"/>
    <p:text>Has been edited</p:text>
    <p:extLst>
      <p:ext uri="{C676402C-5697-4E1C-873F-D02D1690AC5C}">
        <p15:threadingInfo timeZoneBias="0">
          <p15:parentCm authorId="0" idx="2"/>
        </p15:threadingInfo>
      </p:ext>
      <p:ext uri="http://customooxmlschemas.google.com/">
        <go:slidesCustomData xmlns:go="http://customooxmlschemas.google.com/" commentPostId="AAABju8OieA"/>
      </p:ext>
    </p:extLs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5-03-25T13:49:13.738">
    <p:pos x="10" y="10"/>
    <p:text/>
    <p:extLst>
      <p:ext uri="{C676402C-5697-4E1C-873F-D02D1690AC5C}">
        <p15:threadingInfo timeZoneBias="0"/>
      </p:ext>
      <p:ext uri="http://customooxmlschemas.google.com/">
        <go:slidesCustomData xmlns:go="http://customooxmlschemas.google.com/" commentPostId="AAABju8OieY"/>
      </p:ext>
    </p:extLs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5-05-07T10:15:20.690">
    <p:pos x="7278" y="3316"/>
    <p:text>May be better to state this withbrespect to an industrial boilerv rather than a power generation boiler</p:text>
    <p:extLst>
      <p:ext uri="{C676402C-5697-4E1C-873F-D02D1690AC5C}">
        <p15:threadingInfo timeZoneBias="0"/>
      </p:ext>
      <p:ext uri="http://customooxmlschemas.google.com/">
        <go:slidesCustomData xmlns:go="http://customooxmlschemas.google.com/" commentPostId="AAABju8OieE"/>
      </p:ext>
    </p:extLst>
  </p:cm>
  <p:cm authorId="2" idx="1" dt="2025-05-07T10:15:20.690">
    <p:pos x="7278" y="3316"/>
    <p:text>Changed and revised</p:text>
    <p:extLst>
      <p:ext uri="{C676402C-5697-4E1C-873F-D02D1690AC5C}">
        <p15:threadingInfo timeZoneBias="0">
          <p15:parentCm authorId="0" idx="4"/>
        </p15:threadingInfo>
      </p:ext>
      <p:ext uri="http://customooxmlschemas.google.com/">
        <go:slidesCustomData xmlns:go="http://customooxmlschemas.google.com/" commentPostId="AAABju8OieI"/>
      </p:ext>
    </p:extLs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1" idx="3" dt="2025-05-07T07:04:29.164">
    <p:pos x="10" y="10"/>
    <p:text>I have added the advantages and disadvantages of the water tube boiler</p:text>
    <p:extLst>
      <p:ext uri="{C676402C-5697-4E1C-873F-D02D1690AC5C}">
        <p15:threadingInfo timeZoneBias="0"/>
      </p:ext>
      <p:ext uri="http://customooxmlschemas.google.com/">
        <go:slidesCustomData xmlns:go="http://customooxmlschemas.google.com/" commentPostId="AAABju8OieM"/>
      </p:ext>
    </p:extLst>
  </p:cm>
</p:cmLst>
</file>

<file path=ppt/comments/comment6.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5-05-07T07:08:20.576">
    <p:pos x="7239" y="1370"/>
    <p:text>Would be better to list these items in bullet format rather than a long sentence</p:text>
    <p:extLst>
      <p:ext uri="{C676402C-5697-4E1C-873F-D02D1690AC5C}">
        <p15:threadingInfo timeZoneBias="0"/>
      </p:ext>
      <p:ext uri="http://customooxmlschemas.google.com/">
        <go:slidesCustomData xmlns:go="http://customooxmlschemas.google.com/" commentPostId="AAABju8Oid0"/>
      </p:ext>
    </p:extLst>
  </p:cm>
  <p:cm authorId="1" idx="4" dt="2025-05-07T07:08:20.576">
    <p:pos x="7239" y="1370"/>
    <p:text>Has been edited</p:text>
    <p:extLst>
      <p:ext uri="{C676402C-5697-4E1C-873F-D02D1690AC5C}">
        <p15:threadingInfo timeZoneBias="0">
          <p15:parentCm authorId="0" idx="5"/>
        </p15:threadingInfo>
      </p:ext>
      <p:ext uri="http://customooxmlschemas.google.com/">
        <go:slidesCustomData xmlns:go="http://customooxmlschemas.google.com/" commentPostId="AAABju8Oid4"/>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9" name="Google Shape;50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7" name="Google Shape;517;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8" name="Google Shape;518;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8" name="Google Shape;52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9" name="Google Shape;53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8" name="Google Shape;54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4" name="Google Shape;554;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9" name="Google Shape;56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6" name="Google Shape;576;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7" name="Google Shape;577;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7" name="Google Shape;587;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8" name="Google Shape;588;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8" name="Google Shape;598;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US" sz="1200"/>
              <a:t>The fixed grate boiler has a simple structure, however, it has many disadvantages that lead to heavy labor in feeding, coal removal, and cement discharge, and cannot increase capacity.</a:t>
            </a:r>
            <a:endParaRPr sz="1200"/>
          </a:p>
          <a:p>
            <a:pPr indent="0" lvl="0" marL="0" marR="0" rtl="0" algn="l">
              <a:lnSpc>
                <a:spcPct val="100000"/>
              </a:lnSpc>
              <a:spcBef>
                <a:spcPts val="0"/>
              </a:spcBef>
              <a:spcAft>
                <a:spcPts val="0"/>
              </a:spcAft>
              <a:buClr>
                <a:schemeClr val="dk1"/>
              </a:buClr>
              <a:buSzPts val="1200"/>
              <a:buFont typeface="Arial"/>
              <a:buNone/>
            </a:pPr>
            <a:r>
              <a:rPr lang="en-US" sz="1200"/>
              <a:t>Many mechanized structures are introduced such as flip grate structure, ladder grate structure and movable ladder to help increase furnace capacity and reduce heavy labor.</a:t>
            </a:r>
            <a:endParaRPr/>
          </a:p>
          <a:p>
            <a:pPr indent="0" lvl="0" marL="0" rtl="0" algn="l">
              <a:spcBef>
                <a:spcPts val="0"/>
              </a:spcBef>
              <a:spcAft>
                <a:spcPts val="0"/>
              </a:spcAft>
              <a:buNone/>
            </a:pPr>
            <a:r>
              <a:t/>
            </a:r>
            <a:endParaRPr/>
          </a:p>
        </p:txBody>
      </p:sp>
      <p:sp>
        <p:nvSpPr>
          <p:cNvPr id="599" name="Google Shape;599;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6" name="Google Shape;44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2" name="Google Shape;612;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1" name="Google Shape;621;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0" name="Google Shape;63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8" name="Google Shape;63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5" name="Google Shape;64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4" name="Google Shape;65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1" name="Google Shape;661;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8" name="Google Shape;668;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Giải thích cho học viên về các ký hiệu:</a:t>
            </a:r>
            <a:endParaRPr/>
          </a:p>
          <a:p>
            <a:pPr indent="0" lvl="1" marL="457200" marR="0" rtl="0" algn="l">
              <a:lnSpc>
                <a:spcPct val="100000"/>
              </a:lnSpc>
              <a:spcBef>
                <a:spcPts val="0"/>
              </a:spcBef>
              <a:spcAft>
                <a:spcPts val="0"/>
              </a:spcAft>
              <a:buClr>
                <a:schemeClr val="dk1"/>
              </a:buClr>
              <a:buSzPts val="1200"/>
              <a:buFont typeface="Calibri"/>
              <a:buNone/>
            </a:pPr>
            <a:r>
              <a:rPr lang="en-US"/>
              <a:t>Q	: Nhiệt lượng </a:t>
            </a:r>
            <a:r>
              <a:rPr lang="en-US" sz="1200"/>
              <a:t>(kJ/kg, kJ/m3</a:t>
            </a:r>
            <a:r>
              <a:rPr baseline="-25000" lang="en-US" sz="1200"/>
              <a:t>tc</a:t>
            </a:r>
            <a:r>
              <a:rPr lang="en-US" sz="1200"/>
              <a:t>)</a:t>
            </a:r>
            <a:endParaRPr/>
          </a:p>
          <a:p>
            <a:pPr indent="0" lvl="1" marL="457200" marR="0" rtl="0" algn="l">
              <a:lnSpc>
                <a:spcPct val="100000"/>
              </a:lnSpc>
              <a:spcBef>
                <a:spcPts val="0"/>
              </a:spcBef>
              <a:spcAft>
                <a:spcPts val="0"/>
              </a:spcAft>
              <a:buClr>
                <a:schemeClr val="dk1"/>
              </a:buClr>
              <a:buSzPts val="1200"/>
              <a:buFont typeface="Calibri"/>
              <a:buNone/>
            </a:pPr>
            <a:r>
              <a:rPr lang="en-US"/>
              <a:t>Q</a:t>
            </a:r>
            <a:r>
              <a:rPr baseline="-25000" lang="en-US"/>
              <a:t>đv 	</a:t>
            </a:r>
            <a:r>
              <a:rPr lang="en-US"/>
              <a:t>: Nhiệt lượng đưa vào </a:t>
            </a:r>
            <a:r>
              <a:rPr lang="en-US" sz="1200"/>
              <a:t>(kJ/kg, kJ/m3</a:t>
            </a:r>
            <a:r>
              <a:rPr baseline="-25000" lang="en-US" sz="1200"/>
              <a:t>tc</a:t>
            </a:r>
            <a:r>
              <a:rPr lang="en-US" sz="1200"/>
              <a:t>)</a:t>
            </a:r>
            <a:endParaRPr/>
          </a:p>
          <a:p>
            <a:pPr indent="0" lvl="1" marL="457200" rtl="0" algn="l">
              <a:spcBef>
                <a:spcPts val="0"/>
              </a:spcBef>
              <a:spcAft>
                <a:spcPts val="0"/>
              </a:spcAft>
              <a:buClr>
                <a:schemeClr val="dk1"/>
              </a:buClr>
              <a:buSzPts val="1200"/>
              <a:buFont typeface="Calibri"/>
              <a:buNone/>
            </a:pPr>
            <a:r>
              <a:rPr lang="en-US"/>
              <a:t>q	: nhiệt lượng tính theo giá trị tương đối (%):  </a:t>
            </a:r>
            <a:endParaRPr/>
          </a:p>
          <a:p>
            <a:pPr indent="0" lvl="1" marL="457200" rtl="0" algn="l">
              <a:spcBef>
                <a:spcPts val="0"/>
              </a:spcBef>
              <a:spcAft>
                <a:spcPts val="0"/>
              </a:spcAft>
              <a:buClr>
                <a:schemeClr val="dk1"/>
              </a:buClr>
              <a:buSzPts val="1200"/>
              <a:buFont typeface="Calibri"/>
              <a:buNone/>
            </a:pPr>
            <a:r>
              <a:rPr lang="en-US"/>
              <a:t>q</a:t>
            </a:r>
            <a:r>
              <a:rPr baseline="-25000" lang="en-US"/>
              <a:t>1</a:t>
            </a:r>
            <a:r>
              <a:rPr lang="en-US"/>
              <a:t> + q</a:t>
            </a:r>
            <a:r>
              <a:rPr baseline="-25000" lang="en-US"/>
              <a:t>2</a:t>
            </a:r>
            <a:r>
              <a:rPr lang="en-US"/>
              <a:t> + q</a:t>
            </a:r>
            <a:r>
              <a:rPr baseline="-25000" lang="en-US"/>
              <a:t>3 </a:t>
            </a:r>
            <a:r>
              <a:rPr lang="en-US"/>
              <a:t>+ q</a:t>
            </a:r>
            <a:r>
              <a:rPr baseline="-25000" lang="en-US"/>
              <a:t>4 </a:t>
            </a:r>
            <a:r>
              <a:rPr lang="en-US"/>
              <a:t>+ q</a:t>
            </a:r>
            <a:r>
              <a:rPr baseline="-25000" lang="en-US"/>
              <a:t>5 </a:t>
            </a:r>
            <a:r>
              <a:rPr lang="en-US"/>
              <a:t>+ q</a:t>
            </a:r>
            <a:r>
              <a:rPr baseline="-25000" lang="en-US"/>
              <a:t>6</a:t>
            </a:r>
            <a:r>
              <a:rPr lang="en-US"/>
              <a:t> = 1 hay 100 %</a:t>
            </a:r>
            <a:endParaRPr/>
          </a:p>
          <a:p>
            <a:pPr indent="0" lvl="1" marL="457200" rtl="0" algn="l">
              <a:spcBef>
                <a:spcPts val="0"/>
              </a:spcBef>
              <a:spcAft>
                <a:spcPts val="0"/>
              </a:spcAft>
              <a:buClr>
                <a:schemeClr val="dk1"/>
              </a:buClr>
              <a:buSzPts val="1200"/>
              <a:buFont typeface="Calibri"/>
              <a:buNone/>
            </a:pPr>
            <a:r>
              <a:rPr lang="en-US"/>
              <a:t>i</a:t>
            </a:r>
            <a:r>
              <a:rPr baseline="-25000" lang="en-US"/>
              <a:t>h</a:t>
            </a:r>
            <a:r>
              <a:rPr lang="en-US"/>
              <a:t>	: entanpi của hơi</a:t>
            </a:r>
            <a:endParaRPr/>
          </a:p>
          <a:p>
            <a:pPr indent="0" lvl="1" marL="457200" rtl="0" algn="l">
              <a:spcBef>
                <a:spcPts val="0"/>
              </a:spcBef>
              <a:spcAft>
                <a:spcPts val="0"/>
              </a:spcAft>
              <a:buClr>
                <a:schemeClr val="dk1"/>
              </a:buClr>
              <a:buSzPts val="1200"/>
              <a:buFont typeface="Calibri"/>
              <a:buNone/>
            </a:pPr>
            <a:r>
              <a:rPr lang="en-US"/>
              <a:t>i</a:t>
            </a:r>
            <a:r>
              <a:rPr baseline="-25000" lang="en-US"/>
              <a:t>nc</a:t>
            </a:r>
            <a:r>
              <a:rPr lang="en-US"/>
              <a:t>	: entanpi của nước cấp</a:t>
            </a:r>
            <a:endParaRPr/>
          </a:p>
          <a:p>
            <a:pPr indent="0" lvl="1" marL="457200" rtl="0" algn="l">
              <a:spcBef>
                <a:spcPts val="0"/>
              </a:spcBef>
              <a:spcAft>
                <a:spcPts val="0"/>
              </a:spcAft>
              <a:buClr>
                <a:schemeClr val="dk1"/>
              </a:buClr>
              <a:buSzPts val="1200"/>
              <a:buFont typeface="Calibri"/>
              <a:buNone/>
            </a:pPr>
            <a:r>
              <a:rPr lang="en-US"/>
              <a:t>B	: tiêu hao nhiên </a:t>
            </a:r>
            <a:endParaRPr/>
          </a:p>
          <a:p>
            <a:pPr indent="0" lvl="1" marL="457200" rtl="0" algn="l">
              <a:spcBef>
                <a:spcPts val="0"/>
              </a:spcBef>
              <a:spcAft>
                <a:spcPts val="0"/>
              </a:spcAft>
              <a:buClr>
                <a:schemeClr val="dk1"/>
              </a:buClr>
              <a:buSzPts val="1200"/>
              <a:buFont typeface="Calibri"/>
              <a:buNone/>
            </a:pPr>
            <a:r>
              <a:rPr lang="en-US"/>
              <a:t>D	: sản lượng hơi</a:t>
            </a:r>
            <a:endParaRPr/>
          </a:p>
          <a:p>
            <a:pPr indent="0" lvl="0" marL="0" rtl="0" algn="l">
              <a:spcBef>
                <a:spcPts val="0"/>
              </a:spcBef>
              <a:spcAft>
                <a:spcPts val="0"/>
              </a:spcAft>
              <a:buNone/>
            </a:pPr>
            <a:r>
              <a:rPr lang="en-US"/>
              <a:t>Nêu rõ ý nghĩa &amp; phạm vi sử dụng của phương pháp xác định hiệu suất lò hơi theo cân bằng thuận và cân bằng nghịch</a:t>
            </a:r>
            <a:endParaRPr/>
          </a:p>
          <a:p>
            <a:pPr indent="0" lvl="0" marL="0" rtl="0" algn="l">
              <a:spcBef>
                <a:spcPts val="0"/>
              </a:spcBef>
              <a:spcAft>
                <a:spcPts val="0"/>
              </a:spcAft>
              <a:buNone/>
            </a:pPr>
            <a:r>
              <a:rPr lang="en-US"/>
              <a:t>Giải thích thêm về công thức  </a:t>
            </a:r>
            <a:r>
              <a:rPr lang="en-US">
                <a:solidFill>
                  <a:srgbClr val="C00000"/>
                </a:solidFill>
              </a:rPr>
              <a:t>Q</a:t>
            </a:r>
            <a:r>
              <a:rPr baseline="-25000" lang="en-US">
                <a:solidFill>
                  <a:srgbClr val="C00000"/>
                </a:solidFill>
              </a:rPr>
              <a:t>1</a:t>
            </a:r>
            <a:r>
              <a:rPr lang="en-US">
                <a:solidFill>
                  <a:srgbClr val="C00000"/>
                </a:solidFill>
              </a:rPr>
              <a:t> = D(i</a:t>
            </a:r>
            <a:r>
              <a:rPr baseline="-25000" lang="en-US">
                <a:solidFill>
                  <a:srgbClr val="C00000"/>
                </a:solidFill>
              </a:rPr>
              <a:t>h</a:t>
            </a:r>
            <a:r>
              <a:rPr lang="en-US">
                <a:solidFill>
                  <a:srgbClr val="C00000"/>
                </a:solidFill>
              </a:rPr>
              <a:t> – i</a:t>
            </a:r>
            <a:r>
              <a:rPr baseline="-25000" lang="en-US">
                <a:solidFill>
                  <a:srgbClr val="C00000"/>
                </a:solidFill>
              </a:rPr>
              <a:t>nc</a:t>
            </a:r>
            <a:r>
              <a:rPr lang="en-US">
                <a:solidFill>
                  <a:srgbClr val="C00000"/>
                </a:solidFill>
              </a:rPr>
              <a:t>)</a:t>
            </a:r>
            <a:endParaRPr baseline="-25000">
              <a:solidFill>
                <a:srgbClr val="C00000"/>
              </a:solidFill>
            </a:endParaRPr>
          </a:p>
          <a:p>
            <a:pPr indent="-179388" lvl="1" marL="457200" rtl="0" algn="l">
              <a:spcBef>
                <a:spcPts val="0"/>
              </a:spcBef>
              <a:spcAft>
                <a:spcPts val="0"/>
              </a:spcAft>
              <a:buClr>
                <a:schemeClr val="dk1"/>
              </a:buClr>
              <a:buSzPts val="1200"/>
              <a:buFont typeface="Arial"/>
              <a:buNone/>
            </a:pPr>
            <a:r>
              <a:rPr lang="en-US"/>
              <a:t>	i</a:t>
            </a:r>
            <a:r>
              <a:rPr baseline="-25000" lang="en-US"/>
              <a:t>h</a:t>
            </a:r>
            <a:r>
              <a:rPr lang="en-US"/>
              <a:t> - entanpi của hơi: nhiệt lượng nằm trong 1 kg hơi</a:t>
            </a:r>
            <a:endParaRPr/>
          </a:p>
          <a:p>
            <a:pPr indent="-179388" lvl="1" marL="457200" rtl="0" algn="l">
              <a:spcBef>
                <a:spcPts val="0"/>
              </a:spcBef>
              <a:spcAft>
                <a:spcPts val="0"/>
              </a:spcAft>
              <a:buClr>
                <a:schemeClr val="dk1"/>
              </a:buClr>
              <a:buSzPts val="1200"/>
              <a:buFont typeface="Arial"/>
              <a:buNone/>
            </a:pPr>
            <a:r>
              <a:rPr lang="en-US"/>
              <a:t>	i</a:t>
            </a:r>
            <a:r>
              <a:rPr baseline="-25000" lang="en-US"/>
              <a:t>nc</a:t>
            </a:r>
            <a:r>
              <a:rPr lang="en-US"/>
              <a:t> - entanpi của nước cấp: nhiệt lượng nằm trong 1kg nước cấp</a:t>
            </a:r>
            <a:endParaRPr/>
          </a:p>
          <a:p>
            <a:pPr indent="-179388" lvl="1" marL="457200" rtl="0" algn="l">
              <a:spcBef>
                <a:spcPts val="0"/>
              </a:spcBef>
              <a:spcAft>
                <a:spcPts val="0"/>
              </a:spcAft>
              <a:buClr>
                <a:srgbClr val="C00000"/>
              </a:buClr>
              <a:buSzPts val="1200"/>
              <a:buFont typeface="Noto Sans Symbols"/>
              <a:buChar char="⮚"/>
            </a:pPr>
            <a:r>
              <a:rPr lang="en-US">
                <a:solidFill>
                  <a:srgbClr val="C00000"/>
                </a:solidFill>
              </a:rPr>
              <a:t>(i</a:t>
            </a:r>
            <a:r>
              <a:rPr baseline="-25000" lang="en-US">
                <a:solidFill>
                  <a:srgbClr val="C00000"/>
                </a:solidFill>
              </a:rPr>
              <a:t>h</a:t>
            </a:r>
            <a:r>
              <a:rPr lang="en-US">
                <a:solidFill>
                  <a:srgbClr val="C00000"/>
                </a:solidFill>
              </a:rPr>
              <a:t> – i</a:t>
            </a:r>
            <a:r>
              <a:rPr baseline="-25000" lang="en-US">
                <a:solidFill>
                  <a:srgbClr val="C00000"/>
                </a:solidFill>
              </a:rPr>
              <a:t>nc</a:t>
            </a:r>
            <a:r>
              <a:rPr lang="en-US">
                <a:solidFill>
                  <a:srgbClr val="C00000"/>
                </a:solidFill>
              </a:rPr>
              <a:t>) - nhiệt lượng cần để chuyển 1kg nước thành 1 kg hơi</a:t>
            </a:r>
            <a:endParaRPr>
              <a:solidFill>
                <a:srgbClr val="C00000"/>
              </a:solidFill>
            </a:endParaRPr>
          </a:p>
          <a:p>
            <a:pPr indent="-179388" lvl="1" marL="457200" rtl="0" algn="l">
              <a:spcBef>
                <a:spcPts val="0"/>
              </a:spcBef>
              <a:spcAft>
                <a:spcPts val="0"/>
              </a:spcAft>
              <a:buClr>
                <a:srgbClr val="C00000"/>
              </a:buClr>
              <a:buSzPts val="1200"/>
              <a:buFont typeface="Noto Sans Symbols"/>
              <a:buNone/>
            </a:pPr>
            <a:r>
              <a:rPr lang="en-US">
                <a:solidFill>
                  <a:srgbClr val="C00000"/>
                </a:solidFill>
              </a:rPr>
              <a:t>	D(i</a:t>
            </a:r>
            <a:r>
              <a:rPr baseline="-25000" lang="en-US">
                <a:solidFill>
                  <a:srgbClr val="C00000"/>
                </a:solidFill>
              </a:rPr>
              <a:t>h</a:t>
            </a:r>
            <a:r>
              <a:rPr lang="en-US">
                <a:solidFill>
                  <a:srgbClr val="C00000"/>
                </a:solidFill>
              </a:rPr>
              <a:t> – i</a:t>
            </a:r>
            <a:r>
              <a:rPr baseline="-25000" lang="en-US">
                <a:solidFill>
                  <a:srgbClr val="C00000"/>
                </a:solidFill>
              </a:rPr>
              <a:t>nc</a:t>
            </a:r>
            <a:r>
              <a:rPr lang="en-US">
                <a:solidFill>
                  <a:srgbClr val="C00000"/>
                </a:solidFill>
              </a:rPr>
              <a:t>) - nhiệt lượng cần chuyển D kg nước thành hơi</a:t>
            </a:r>
            <a:endParaRPr/>
          </a:p>
          <a:p>
            <a:pPr indent="0" lvl="0" marL="0" rtl="0" algn="l">
              <a:spcBef>
                <a:spcPts val="0"/>
              </a:spcBef>
              <a:spcAft>
                <a:spcPts val="0"/>
              </a:spcAft>
              <a:buNone/>
            </a:pPr>
            <a:r>
              <a:t/>
            </a:r>
            <a:endParaRPr/>
          </a:p>
        </p:txBody>
      </p:sp>
      <p:sp>
        <p:nvSpPr>
          <p:cNvPr id="669" name="Google Shape;669;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9" name="Google Shape;679;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Giải thích về các loại tổn thất:</a:t>
            </a:r>
            <a:endParaRPr/>
          </a:p>
          <a:p>
            <a:pPr indent="0" lvl="1" marL="457200" rtl="0" algn="l">
              <a:spcBef>
                <a:spcPts val="0"/>
              </a:spcBef>
              <a:spcAft>
                <a:spcPts val="0"/>
              </a:spcAft>
              <a:buNone/>
            </a:pPr>
            <a:r>
              <a:rPr lang="en-US"/>
              <a:t>q</a:t>
            </a:r>
            <a:r>
              <a:rPr baseline="-25000" lang="en-US"/>
              <a:t>2</a:t>
            </a:r>
            <a:r>
              <a:rPr lang="en-US"/>
              <a:t> : Tổn thất do phần nhiệt khói thải mang ra ngoài.</a:t>
            </a:r>
            <a:endParaRPr/>
          </a:p>
          <a:p>
            <a:pPr indent="0" lvl="1" marL="457200" rtl="0" algn="l">
              <a:spcBef>
                <a:spcPts val="0"/>
              </a:spcBef>
              <a:spcAft>
                <a:spcPts val="0"/>
              </a:spcAft>
              <a:buNone/>
            </a:pPr>
            <a:r>
              <a:rPr lang="en-US"/>
              <a:t>q</a:t>
            </a:r>
            <a:r>
              <a:rPr baseline="-25000" lang="en-US"/>
              <a:t>3</a:t>
            </a:r>
            <a:r>
              <a:rPr lang="en-US"/>
              <a:t> : Trong khói thải vẫn còn những chất khí cháy không hoàn toàn</a:t>
            </a:r>
            <a:endParaRPr/>
          </a:p>
          <a:p>
            <a:pPr indent="0" lvl="1" marL="457200" rtl="0" algn="l">
              <a:spcBef>
                <a:spcPts val="0"/>
              </a:spcBef>
              <a:spcAft>
                <a:spcPts val="0"/>
              </a:spcAft>
              <a:buNone/>
            </a:pPr>
            <a:r>
              <a:rPr lang="en-US"/>
              <a:t>q</a:t>
            </a:r>
            <a:r>
              <a:rPr baseline="-25000" lang="en-US"/>
              <a:t>4</a:t>
            </a:r>
            <a:r>
              <a:rPr lang="en-US"/>
              <a:t> : Một phần nhiên liệu cháy không kịp bị thải ra ngoài</a:t>
            </a:r>
            <a:endParaRPr/>
          </a:p>
          <a:p>
            <a:pPr indent="-514350" lvl="2" marL="914400" rtl="0" algn="l">
              <a:spcBef>
                <a:spcPts val="0"/>
              </a:spcBef>
              <a:spcAft>
                <a:spcPts val="0"/>
              </a:spcAft>
              <a:buNone/>
            </a:pPr>
            <a:r>
              <a:rPr lang="en-US"/>
              <a:t>+ Cỡ hạt than không đều, hạt nhỏ - bị lọt, cục lớn - cháy không hết lõi than</a:t>
            </a:r>
            <a:endParaRPr/>
          </a:p>
          <a:p>
            <a:pPr indent="-514350" lvl="2" marL="914400" rtl="0" algn="l">
              <a:spcBef>
                <a:spcPts val="0"/>
              </a:spcBef>
              <a:spcAft>
                <a:spcPts val="0"/>
              </a:spcAft>
              <a:buNone/>
            </a:pPr>
            <a:r>
              <a:rPr lang="en-US"/>
              <a:t>+ Cấu tạo ghi lò: khe hở của ghi lớn hơn cỡ hạt than</a:t>
            </a:r>
            <a:endParaRPr/>
          </a:p>
          <a:p>
            <a:pPr indent="-514350" lvl="2" marL="914400" rtl="0" algn="l">
              <a:spcBef>
                <a:spcPts val="0"/>
              </a:spcBef>
              <a:spcAft>
                <a:spcPts val="0"/>
              </a:spcAft>
              <a:buNone/>
            </a:pPr>
            <a:r>
              <a:rPr lang="en-US"/>
              <a:t>+ Ghi bị cong vênh</a:t>
            </a:r>
            <a:endParaRPr/>
          </a:p>
          <a:p>
            <a:pPr indent="-514350" lvl="2" marL="914400" rtl="0" algn="l">
              <a:spcBef>
                <a:spcPts val="0"/>
              </a:spcBef>
              <a:spcAft>
                <a:spcPts val="0"/>
              </a:spcAft>
              <a:buNone/>
            </a:pPr>
            <a:r>
              <a:rPr lang="en-US"/>
              <a:t>+ Xúc xỉ có lẫn than ra khỏi buồng đốt</a:t>
            </a:r>
            <a:endParaRPr/>
          </a:p>
          <a:p>
            <a:pPr indent="0" lvl="1" marL="457200" rtl="0" algn="l">
              <a:spcBef>
                <a:spcPts val="0"/>
              </a:spcBef>
              <a:spcAft>
                <a:spcPts val="0"/>
              </a:spcAft>
              <a:buNone/>
            </a:pPr>
            <a:r>
              <a:rPr lang="en-US"/>
              <a:t>q</a:t>
            </a:r>
            <a:r>
              <a:rPr baseline="-25000" lang="en-US"/>
              <a:t>5</a:t>
            </a:r>
            <a:r>
              <a:rPr lang="en-US"/>
              <a:t> : Do vách nồi hơi có nhiệt độ cao hơn không khí xung quanh-  do bọc cách nhiệt không tốt</a:t>
            </a:r>
            <a:endParaRPr/>
          </a:p>
          <a:p>
            <a:pPr indent="0" lvl="1" marL="457200" rtl="0" algn="l">
              <a:spcBef>
                <a:spcPts val="0"/>
              </a:spcBef>
              <a:spcAft>
                <a:spcPts val="0"/>
              </a:spcAft>
              <a:buNone/>
            </a:pPr>
            <a:r>
              <a:rPr lang="en-US"/>
              <a:t>q</a:t>
            </a:r>
            <a:r>
              <a:rPr baseline="-25000" lang="en-US"/>
              <a:t>6</a:t>
            </a:r>
            <a:r>
              <a:rPr lang="en-US"/>
              <a:t> : Lượng nhiệt do xỉ thải mang ra ngoài</a:t>
            </a:r>
            <a:endParaRPr/>
          </a:p>
          <a:p>
            <a:pPr indent="-514350" lvl="2" marL="914400" rtl="0" algn="l">
              <a:spcBef>
                <a:spcPts val="0"/>
              </a:spcBef>
              <a:spcAft>
                <a:spcPts val="0"/>
              </a:spcAft>
              <a:buNone/>
            </a:pPr>
            <a:r>
              <a:rPr lang="en-US"/>
              <a:t>+ Lượng tro nhiều (tạo xỉ) </a:t>
            </a:r>
            <a:endParaRPr/>
          </a:p>
          <a:p>
            <a:pPr indent="-514350" lvl="2" marL="914400" rtl="0" algn="l">
              <a:spcBef>
                <a:spcPts val="0"/>
              </a:spcBef>
              <a:spcAft>
                <a:spcPts val="0"/>
              </a:spcAft>
              <a:buNone/>
            </a:pPr>
            <a:r>
              <a:rPr lang="en-US"/>
              <a:t>+ Nhiệt độ xỉ cao</a:t>
            </a:r>
            <a:endParaRPr/>
          </a:p>
          <a:p>
            <a:pPr indent="0" lvl="0" marL="0" rtl="0" algn="l">
              <a:spcBef>
                <a:spcPts val="0"/>
              </a:spcBef>
              <a:spcAft>
                <a:spcPts val="0"/>
              </a:spcAft>
              <a:buNone/>
            </a:pPr>
            <a:r>
              <a:rPr lang="en-US"/>
              <a:t>Đặt câu hỏi, yêu cầu học viên cho biết loại tổn thất nào là lớn nhất trong lò hơi. Trả lời: q</a:t>
            </a:r>
            <a:r>
              <a:rPr baseline="-25000" lang="en-US"/>
              <a:t>2</a:t>
            </a:r>
            <a:r>
              <a:rPr lang="en-US"/>
              <a:t> và q</a:t>
            </a:r>
            <a:r>
              <a:rPr baseline="-25000" lang="en-US"/>
              <a:t>4</a:t>
            </a:r>
            <a:endParaRPr/>
          </a:p>
          <a:p>
            <a:pPr indent="0" lvl="0" marL="0" rtl="0" algn="l">
              <a:spcBef>
                <a:spcPts val="0"/>
              </a:spcBef>
              <a:spcAft>
                <a:spcPts val="0"/>
              </a:spcAft>
              <a:buNone/>
            </a:pPr>
            <a:r>
              <a:rPr lang="en-US"/>
              <a:t>Đốt dầu hay khí    : q</a:t>
            </a:r>
            <a:r>
              <a:rPr baseline="-25000" lang="en-US"/>
              <a:t>4</a:t>
            </a:r>
            <a:r>
              <a:rPr lang="en-US"/>
              <a:t> và q</a:t>
            </a:r>
            <a:r>
              <a:rPr baseline="-25000" lang="en-US"/>
              <a:t>6</a:t>
            </a:r>
            <a:r>
              <a:rPr lang="en-US"/>
              <a:t>  =  0</a:t>
            </a:r>
            <a:endParaRPr/>
          </a:p>
          <a:p>
            <a:pPr indent="0" lvl="0" marL="0" rtl="0" algn="l">
              <a:spcBef>
                <a:spcPts val="0"/>
              </a:spcBef>
              <a:spcAft>
                <a:spcPts val="0"/>
              </a:spcAft>
              <a:buNone/>
            </a:pPr>
            <a:r>
              <a:rPr lang="en-US"/>
              <a:t>Đốt than thủ công : rất khó kiểm soát lượng không khí và nhiên liệu =&gt; tổn thất q2 và q3 tăng cao =&gt; Hiệu suất lò thấp </a:t>
            </a:r>
            <a:endParaRPr/>
          </a:p>
          <a:p>
            <a:pPr indent="0" lvl="0" marL="0" rtl="0" algn="l">
              <a:spcBef>
                <a:spcPts val="0"/>
              </a:spcBef>
              <a:spcAft>
                <a:spcPts val="0"/>
              </a:spcAft>
              <a:buNone/>
            </a:pPr>
            <a:r>
              <a:rPr lang="en-US"/>
              <a:t>Lưu ý: q</a:t>
            </a:r>
            <a:r>
              <a:rPr baseline="-25000" lang="en-US"/>
              <a:t>2</a:t>
            </a:r>
            <a:r>
              <a:rPr lang="en-US"/>
              <a:t>, q</a:t>
            </a:r>
            <a:r>
              <a:rPr baseline="-25000" lang="en-US"/>
              <a:t>3</a:t>
            </a:r>
            <a:r>
              <a:rPr lang="en-US"/>
              <a:t> , q</a:t>
            </a:r>
            <a:r>
              <a:rPr baseline="-25000" lang="en-US"/>
              <a:t>4</a:t>
            </a:r>
            <a:r>
              <a:rPr lang="en-US"/>
              <a:t> sẽ được giải thích thêm ở slide sau, ở slide này chỉ giải thích chi tiết hơn về q5, q6</a:t>
            </a:r>
            <a:endParaRPr/>
          </a:p>
          <a:p>
            <a:pPr indent="0" lvl="0" marL="0" rtl="0" algn="l">
              <a:spcBef>
                <a:spcPts val="0"/>
              </a:spcBef>
              <a:spcAft>
                <a:spcPts val="0"/>
              </a:spcAft>
              <a:buNone/>
            </a:pPr>
            <a:r>
              <a:t/>
            </a:r>
            <a:endParaRPr/>
          </a:p>
        </p:txBody>
      </p:sp>
      <p:sp>
        <p:nvSpPr>
          <p:cNvPr id="680" name="Google Shape;680;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8" name="Google Shape;688;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rPr lang="en-US" sz="1800"/>
              <a:t>Heat loss due to q</a:t>
            </a:r>
            <a:r>
              <a:rPr baseline="-25000" lang="en-US" sz="1800"/>
              <a:t>2 </a:t>
            </a:r>
            <a:r>
              <a:rPr lang="en-US" sz="1800"/>
              <a:t>flue gas  is usually the largest type of heat loss for a boiler. This loss depends on the coefficient of excess air coming out of the boiler (a) and exhaust flue gas temperature (t</a:t>
            </a:r>
            <a:r>
              <a:rPr baseline="-25000" lang="en-US" sz="1800"/>
              <a:t>kt</a:t>
            </a:r>
            <a:r>
              <a:rPr lang="en-US" sz="1800"/>
              <a:t>). The higher the exhaust flue gas temperature, the greater the q</a:t>
            </a:r>
            <a:r>
              <a:rPr baseline="-25000" lang="en-US" sz="1800"/>
              <a:t>2</a:t>
            </a:r>
            <a:r>
              <a:rPr lang="en-US" sz="1800"/>
              <a:t> loss. However, in some cases, losses due to mechanically inexhaustible fire q</a:t>
            </a:r>
            <a:r>
              <a:rPr baseline="-25000" lang="en-US" sz="1800"/>
              <a:t>4</a:t>
            </a:r>
            <a:r>
              <a:rPr lang="en-US" sz="1800"/>
              <a:t> may be greater when poorly organized combustion. </a:t>
            </a:r>
            <a:endParaRPr/>
          </a:p>
        </p:txBody>
      </p:sp>
      <p:sp>
        <p:nvSpPr>
          <p:cNvPr id="689" name="Google Shape;689;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3" name="Google Shape;45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4" name="Google Shape;714;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800"/>
              <a:t>However, when calculating losses due to incomplete combustion, the components CO, H</a:t>
            </a:r>
            <a:r>
              <a:rPr baseline="-25000" lang="en-US" sz="1800"/>
              <a:t>2</a:t>
            </a:r>
            <a:r>
              <a:rPr lang="en-US" sz="1800"/>
              <a:t>, CH</a:t>
            </a:r>
            <a:r>
              <a:rPr baseline="-25000" lang="en-US" sz="1800"/>
              <a:t>4</a:t>
            </a:r>
            <a:r>
              <a:rPr lang="en-US" sz="1800"/>
              <a:t>, C</a:t>
            </a:r>
            <a:r>
              <a:rPr baseline="-25000" lang="en-US" sz="1800"/>
              <a:t>x</a:t>
            </a:r>
            <a:r>
              <a:rPr lang="en-US" sz="1800"/>
              <a:t>H</a:t>
            </a:r>
            <a:r>
              <a:rPr baseline="-25000" lang="en-US" sz="1800"/>
              <a:t>y</a:t>
            </a:r>
            <a:r>
              <a:rPr lang="en-US" sz="1800"/>
              <a:t>, etc. account for a very small proportion, but only CO can be measured on measuring devices with units of parts per million (ppm) and components H</a:t>
            </a:r>
            <a:r>
              <a:rPr baseline="-25000" lang="en-US" sz="1800"/>
              <a:t>2</a:t>
            </a:r>
            <a:r>
              <a:rPr lang="en-US" sz="1800"/>
              <a:t> or CH</a:t>
            </a:r>
            <a:r>
              <a:rPr baseline="-25000" lang="en-US" sz="1800"/>
              <a:t>4</a:t>
            </a:r>
            <a:r>
              <a:rPr lang="en-US" sz="1800"/>
              <a:t> are too small to have energy</a:t>
            </a:r>
            <a:endParaRPr/>
          </a:p>
          <a:p>
            <a:pPr indent="0" lvl="0" marL="0" rtl="0" algn="l">
              <a:spcBef>
                <a:spcPts val="0"/>
              </a:spcBef>
              <a:spcAft>
                <a:spcPts val="0"/>
              </a:spcAft>
              <a:buNone/>
            </a:pPr>
            <a:r>
              <a:rPr lang="en-US" sz="1800"/>
              <a:t>The control that reduces q</a:t>
            </a:r>
            <a:r>
              <a:rPr baseline="-25000" lang="en-US" sz="1800"/>
              <a:t>3</a:t>
            </a:r>
            <a:r>
              <a:rPr lang="en-US" sz="1800"/>
              <a:t> losses is always related to environmental emissions so this is a must and, more importantly, a waste of energy. Combustion processes pile fuel in one location without spreading the fuel evenly on the grate; Poor fuel nozzle correction are the main causes of the increase in q</a:t>
            </a:r>
            <a:r>
              <a:rPr baseline="-25000" lang="en-US" sz="1800"/>
              <a:t>3</a:t>
            </a:r>
            <a:r>
              <a:rPr lang="en-US" sz="1800"/>
              <a:t> as well as environmental emissions</a:t>
            </a:r>
            <a:endParaRPr/>
          </a:p>
          <a:p>
            <a:pPr indent="0" lvl="0" marL="0" rtl="0" algn="l">
              <a:spcBef>
                <a:spcPts val="0"/>
              </a:spcBef>
              <a:spcAft>
                <a:spcPts val="0"/>
              </a:spcAft>
              <a:buNone/>
            </a:pPr>
            <a:r>
              <a:t/>
            </a:r>
            <a:endParaRPr/>
          </a:p>
        </p:txBody>
      </p:sp>
      <p:sp>
        <p:nvSpPr>
          <p:cNvPr id="715" name="Google Shape;715;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26" name="Google Shape;726;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9" name="Google Shape;739;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6" name="Google Shape;746;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3" name="Google Shape;753;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6" name="Google Shape;766;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5" name="Google Shape;775;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7" name="Google Shape;787;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5" name="Google Shape;795;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1" name="Google Shape;801;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9" name="Google Shape;45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6" name="Shape 806"/>
        <p:cNvGrpSpPr/>
        <p:nvPr/>
      </p:nvGrpSpPr>
      <p:grpSpPr>
        <a:xfrm>
          <a:off x="0" y="0"/>
          <a:ext cx="0" cy="0"/>
          <a:chOff x="0" y="0"/>
          <a:chExt cx="0" cy="0"/>
        </a:xfrm>
      </p:grpSpPr>
      <p:sp>
        <p:nvSpPr>
          <p:cNvPr id="807" name="Google Shape;807;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8" name="Google Shape;808;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7" name="Google Shape;817;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8" name="Google Shape;818;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8" name="Google Shape;828;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8" name="Google Shape;838;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8" name="Google Shape;848;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6" name="Google Shape;856;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0" name="Google Shape;870;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9" name="Google Shape;879;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9" name="Google Shape;889;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Giới thiệu công thức tính lượng xả </a:t>
            </a:r>
            <a:endParaRPr/>
          </a:p>
          <a:p>
            <a:pPr indent="0" lvl="0" marL="0" rtl="0" algn="l">
              <a:spcBef>
                <a:spcPts val="0"/>
              </a:spcBef>
              <a:spcAft>
                <a:spcPts val="0"/>
              </a:spcAft>
              <a:buNone/>
            </a:pPr>
            <a:r>
              <a:rPr lang="en-US"/>
              <a:t>Sản lượng hơi: đo thực tế, hoặc tính gần đúng từ tiêu hao nhiên liệu</a:t>
            </a:r>
            <a:endParaRPr/>
          </a:p>
          <a:p>
            <a:pPr indent="0" lvl="0" marL="0" rtl="0" algn="l">
              <a:spcBef>
                <a:spcPts val="0"/>
              </a:spcBef>
              <a:spcAft>
                <a:spcPts val="0"/>
              </a:spcAft>
              <a:buNone/>
            </a:pPr>
            <a:r>
              <a:rPr lang="en-US"/>
              <a:t>TDS của nước cấp và nước lò: lấy từ kết quả phân tích mẫu nước</a:t>
            </a:r>
            <a:endParaRPr/>
          </a:p>
          <a:p>
            <a:pPr indent="0" lvl="0" marL="0" rtl="0" algn="l">
              <a:spcBef>
                <a:spcPts val="0"/>
              </a:spcBef>
              <a:spcAft>
                <a:spcPts val="0"/>
              </a:spcAft>
              <a:buNone/>
            </a:pPr>
            <a:r>
              <a:rPr lang="en-US"/>
              <a:t>Yêu cầu học viên tính toán thử cho 1 ví dụ:</a:t>
            </a:r>
            <a:endParaRPr/>
          </a:p>
          <a:p>
            <a:pPr indent="0" lvl="0" marL="0" rtl="0" algn="l">
              <a:spcBef>
                <a:spcPts val="0"/>
              </a:spcBef>
              <a:spcAft>
                <a:spcPts val="0"/>
              </a:spcAft>
              <a:buClr>
                <a:schemeClr val="dk1"/>
              </a:buClr>
              <a:buSzPts val="1200"/>
              <a:buFont typeface="Arial"/>
              <a:buNone/>
            </a:pPr>
            <a:r>
              <a:rPr lang="en-US"/>
              <a:t>Ví dụ: D = 5 t/h; (TDS)</a:t>
            </a:r>
            <a:r>
              <a:rPr baseline="-25000" lang="en-US"/>
              <a:t>c</a:t>
            </a:r>
            <a:r>
              <a:rPr lang="en-US"/>
              <a:t> = 100 ppm; (TDS)</a:t>
            </a:r>
            <a:r>
              <a:rPr baseline="-25000" lang="en-US"/>
              <a:t>L</a:t>
            </a:r>
            <a:r>
              <a:rPr lang="en-US"/>
              <a:t> = 3000 ppm</a:t>
            </a:r>
            <a:endParaRPr/>
          </a:p>
          <a:p>
            <a:pPr indent="-457200" lvl="0" marL="457200" rtl="0" algn="l">
              <a:spcBef>
                <a:spcPts val="0"/>
              </a:spcBef>
              <a:spcAft>
                <a:spcPts val="0"/>
              </a:spcAft>
              <a:buClr>
                <a:schemeClr val="dk1"/>
              </a:buClr>
              <a:buSzPts val="1200"/>
              <a:buFont typeface="Arial"/>
              <a:buNone/>
            </a:pPr>
            <a:r>
              <a:rPr lang="en-US"/>
              <a:t>	🡪 G</a:t>
            </a:r>
            <a:r>
              <a:rPr baseline="-25000" lang="en-US"/>
              <a:t>xả </a:t>
            </a:r>
            <a:r>
              <a:rPr lang="en-US"/>
              <a:t>= 178 kg/h</a:t>
            </a:r>
            <a:endParaRPr/>
          </a:p>
          <a:p>
            <a:pPr indent="-457200" lvl="0" marL="457200" rtl="0" algn="l">
              <a:spcBef>
                <a:spcPts val="0"/>
              </a:spcBef>
              <a:spcAft>
                <a:spcPts val="0"/>
              </a:spcAft>
              <a:buClr>
                <a:schemeClr val="dk1"/>
              </a:buClr>
              <a:buSzPts val="1200"/>
              <a:buFont typeface="Arial"/>
              <a:buNone/>
            </a:pPr>
            <a:r>
              <a:rPr lang="en-US"/>
              <a:t>	Tỷ lệ:  G</a:t>
            </a:r>
            <a:r>
              <a:rPr baseline="-25000" lang="en-US"/>
              <a:t>xả</a:t>
            </a:r>
            <a:r>
              <a:rPr lang="en-US"/>
              <a:t>/D = 3,56%</a:t>
            </a:r>
            <a:endParaRPr/>
          </a:p>
          <a:p>
            <a:pPr indent="0" lvl="0" marL="0" rtl="0" algn="l">
              <a:spcBef>
                <a:spcPts val="0"/>
              </a:spcBef>
              <a:spcAft>
                <a:spcPts val="0"/>
              </a:spcAft>
              <a:buNone/>
            </a:pPr>
            <a:r>
              <a:t/>
            </a:r>
            <a:endParaRPr/>
          </a:p>
        </p:txBody>
      </p:sp>
      <p:sp>
        <p:nvSpPr>
          <p:cNvPr id="890" name="Google Shape;890;p4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3" name="Google Shape;903;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7" name="Google Shape;46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5" name="Google Shape;915;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p5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6" name="Google Shape;926;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33" name="Google Shape;933;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8" name="Shape 938"/>
        <p:cNvGrpSpPr/>
        <p:nvPr/>
      </p:nvGrpSpPr>
      <p:grpSpPr>
        <a:xfrm>
          <a:off x="0" y="0"/>
          <a:ext cx="0" cy="0"/>
          <a:chOff x="0" y="0"/>
          <a:chExt cx="0" cy="0"/>
        </a:xfrm>
      </p:grpSpPr>
      <p:sp>
        <p:nvSpPr>
          <p:cNvPr id="939" name="Google Shape;939;p5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0" name="Google Shape;940;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6" name="Google Shape;946;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25000"/>
              </a:lnSpc>
              <a:spcBef>
                <a:spcPts val="0"/>
              </a:spcBef>
              <a:spcAft>
                <a:spcPts val="0"/>
              </a:spcAft>
              <a:buNone/>
            </a:pPr>
            <a:r>
              <a:rPr lang="en-US" sz="1800"/>
              <a:t>Trong đó, khu vực sản xuất bao gồm:</a:t>
            </a:r>
            <a:endParaRPr/>
          </a:p>
          <a:p>
            <a:pPr indent="0" lvl="0" marL="0" rtl="0" algn="just">
              <a:lnSpc>
                <a:spcPct val="125000"/>
              </a:lnSpc>
              <a:spcBef>
                <a:spcPts val="600"/>
              </a:spcBef>
              <a:spcAft>
                <a:spcPts val="0"/>
              </a:spcAft>
              <a:buNone/>
            </a:pPr>
            <a:r>
              <a:rPr lang="en-US" sz="1800"/>
              <a:t>– Lò hơi.</a:t>
            </a:r>
            <a:endParaRPr/>
          </a:p>
          <a:p>
            <a:pPr indent="0" lvl="0" marL="0" rtl="0" algn="just">
              <a:lnSpc>
                <a:spcPct val="125000"/>
              </a:lnSpc>
              <a:spcBef>
                <a:spcPts val="600"/>
              </a:spcBef>
              <a:spcAft>
                <a:spcPts val="0"/>
              </a:spcAft>
              <a:buNone/>
            </a:pPr>
            <a:r>
              <a:rPr lang="en-US" sz="1800"/>
              <a:t>– Các thiết bị phụ trợ lò hơi (bơm, quạt, điều khiển,...).</a:t>
            </a:r>
            <a:endParaRPr/>
          </a:p>
          <a:p>
            <a:pPr indent="0" lvl="0" marL="0" rtl="0" algn="just">
              <a:lnSpc>
                <a:spcPct val="125000"/>
              </a:lnSpc>
              <a:spcBef>
                <a:spcPts val="600"/>
              </a:spcBef>
              <a:spcAft>
                <a:spcPts val="0"/>
              </a:spcAft>
              <a:buNone/>
            </a:pPr>
            <a:r>
              <a:rPr lang="en-US" sz="1800"/>
              <a:t>– Bộ tiết kiệm.</a:t>
            </a:r>
            <a:endParaRPr/>
          </a:p>
          <a:p>
            <a:pPr indent="0" lvl="0" marL="0" rtl="0" algn="just">
              <a:lnSpc>
                <a:spcPct val="125000"/>
              </a:lnSpc>
              <a:spcBef>
                <a:spcPts val="600"/>
              </a:spcBef>
              <a:spcAft>
                <a:spcPts val="0"/>
              </a:spcAft>
              <a:buNone/>
            </a:pPr>
            <a:r>
              <a:rPr lang="en-US" sz="1800"/>
              <a:t>– Bộ gia nhiệt trước không khí.</a:t>
            </a:r>
            <a:endParaRPr/>
          </a:p>
          <a:p>
            <a:pPr indent="0" lvl="0" marL="0" rtl="0" algn="just">
              <a:lnSpc>
                <a:spcPct val="125000"/>
              </a:lnSpc>
              <a:spcBef>
                <a:spcPts val="600"/>
              </a:spcBef>
              <a:spcAft>
                <a:spcPts val="0"/>
              </a:spcAft>
              <a:buNone/>
            </a:pPr>
            <a:r>
              <a:rPr lang="en-US" sz="1800"/>
              <a:t>– Thiết bị xử lý nước.</a:t>
            </a:r>
            <a:endParaRPr sz="1800"/>
          </a:p>
          <a:p>
            <a:pPr indent="0" lvl="0" marL="0" rtl="0" algn="just">
              <a:lnSpc>
                <a:spcPct val="125000"/>
              </a:lnSpc>
              <a:spcBef>
                <a:spcPts val="600"/>
              </a:spcBef>
              <a:spcAft>
                <a:spcPts val="0"/>
              </a:spcAft>
              <a:buNone/>
            </a:pPr>
            <a:r>
              <a:rPr lang="en-US" sz="1800"/>
              <a:t>– Thiết bị khử khí.</a:t>
            </a:r>
            <a:endParaRPr/>
          </a:p>
          <a:p>
            <a:pPr indent="0" lvl="0" marL="0" rtl="0" algn="just">
              <a:lnSpc>
                <a:spcPct val="125000"/>
              </a:lnSpc>
              <a:spcBef>
                <a:spcPts val="600"/>
              </a:spcBef>
              <a:spcAft>
                <a:spcPts val="0"/>
              </a:spcAft>
              <a:buNone/>
            </a:pPr>
            <a:r>
              <a:rPr lang="en-US" sz="1800"/>
              <a:t>– Bơm nước cấp.</a:t>
            </a:r>
            <a:endParaRPr/>
          </a:p>
          <a:p>
            <a:pPr indent="0" lvl="0" marL="0" rtl="0" algn="just">
              <a:lnSpc>
                <a:spcPct val="125000"/>
              </a:lnSpc>
              <a:spcBef>
                <a:spcPts val="600"/>
              </a:spcBef>
              <a:spcAft>
                <a:spcPts val="0"/>
              </a:spcAft>
              <a:buNone/>
            </a:pPr>
            <a:r>
              <a:rPr lang="en-US" sz="1800"/>
              <a:t>– Thiết bị xử lý và dự trữ nhiên liệu.</a:t>
            </a:r>
            <a:endParaRPr/>
          </a:p>
          <a:p>
            <a:pPr indent="0" lvl="0" marL="0" rtl="0" algn="just">
              <a:lnSpc>
                <a:spcPct val="125000"/>
              </a:lnSpc>
              <a:spcBef>
                <a:spcPts val="600"/>
              </a:spcBef>
              <a:spcAft>
                <a:spcPts val="0"/>
              </a:spcAft>
              <a:buNone/>
            </a:pPr>
            <a:r>
              <a:rPr lang="en-US" sz="1800"/>
              <a:t>Khu vực phân phối hơi là một phần của hệ thống hơi, bao gồm những thành phần chính như sau:</a:t>
            </a:r>
            <a:endParaRPr/>
          </a:p>
          <a:p>
            <a:pPr indent="0" lvl="0" marL="0" rtl="0" algn="just">
              <a:lnSpc>
                <a:spcPct val="125000"/>
              </a:lnSpc>
              <a:spcBef>
                <a:spcPts val="600"/>
              </a:spcBef>
              <a:spcAft>
                <a:spcPts val="0"/>
              </a:spcAft>
              <a:buNone/>
            </a:pPr>
            <a:r>
              <a:rPr lang="en-US" sz="1800"/>
              <a:t>– Các đường ống.</a:t>
            </a:r>
            <a:endParaRPr/>
          </a:p>
          <a:p>
            <a:pPr indent="0" lvl="0" marL="0" rtl="0" algn="just">
              <a:lnSpc>
                <a:spcPct val="125000"/>
              </a:lnSpc>
              <a:spcBef>
                <a:spcPts val="600"/>
              </a:spcBef>
              <a:spcAft>
                <a:spcPts val="0"/>
              </a:spcAft>
              <a:buNone/>
            </a:pPr>
            <a:r>
              <a:rPr lang="en-US" sz="1800"/>
              <a:t>– Các trạm hoặc van giảm áp.</a:t>
            </a:r>
            <a:endParaRPr/>
          </a:p>
          <a:p>
            <a:pPr indent="0" lvl="0" marL="0" rtl="0" algn="just">
              <a:lnSpc>
                <a:spcPct val="125000"/>
              </a:lnSpc>
              <a:spcBef>
                <a:spcPts val="600"/>
              </a:spcBef>
              <a:spcAft>
                <a:spcPts val="0"/>
              </a:spcAft>
              <a:buNone/>
            </a:pPr>
            <a:r>
              <a:rPr lang="en-US" sz="1800"/>
              <a:t>– Các chân góp giọt nước ngưng (drip legs).</a:t>
            </a:r>
            <a:endParaRPr/>
          </a:p>
          <a:p>
            <a:pPr indent="0" lvl="0" marL="0" rtl="0" algn="just">
              <a:lnSpc>
                <a:spcPct val="125000"/>
              </a:lnSpc>
              <a:spcBef>
                <a:spcPts val="600"/>
              </a:spcBef>
              <a:spcAft>
                <a:spcPts val="0"/>
              </a:spcAft>
              <a:buNone/>
            </a:pPr>
            <a:r>
              <a:rPr lang="en-US" sz="1800"/>
              <a:t>– Bộ tích hơi nước.</a:t>
            </a:r>
            <a:endParaRPr sz="1800"/>
          </a:p>
          <a:p>
            <a:pPr indent="0" lvl="0" marL="0" rtl="0" algn="just">
              <a:lnSpc>
                <a:spcPct val="125000"/>
              </a:lnSpc>
              <a:spcBef>
                <a:spcPts val="600"/>
              </a:spcBef>
              <a:spcAft>
                <a:spcPts val="0"/>
              </a:spcAft>
              <a:buNone/>
            </a:pPr>
            <a:r>
              <a:rPr lang="en-US" sz="1800"/>
              <a:t>– Thiết bị giảm nhiệt độ hơi quá nhiệt.</a:t>
            </a:r>
            <a:endParaRPr/>
          </a:p>
          <a:p>
            <a:pPr indent="0" lvl="0" marL="0" rtl="0" algn="just">
              <a:lnSpc>
                <a:spcPct val="125000"/>
              </a:lnSpc>
              <a:spcBef>
                <a:spcPts val="600"/>
              </a:spcBef>
              <a:spcAft>
                <a:spcPts val="0"/>
              </a:spcAft>
              <a:buNone/>
            </a:pPr>
            <a:r>
              <a:rPr lang="en-US" sz="1800"/>
              <a:t>Khu vực sử dụng cuối cùng bao gồm các thiết bị chính:</a:t>
            </a:r>
            <a:endParaRPr/>
          </a:p>
          <a:p>
            <a:pPr indent="0" lvl="0" marL="0" rtl="0" algn="just">
              <a:lnSpc>
                <a:spcPct val="125000"/>
              </a:lnSpc>
              <a:spcBef>
                <a:spcPts val="600"/>
              </a:spcBef>
              <a:spcAft>
                <a:spcPts val="0"/>
              </a:spcAft>
              <a:buNone/>
            </a:pPr>
            <a:r>
              <a:rPr lang="en-US" sz="1800"/>
              <a:t>– Bộ trao đổi nhiệt.</a:t>
            </a:r>
            <a:endParaRPr/>
          </a:p>
          <a:p>
            <a:pPr indent="0" lvl="0" marL="0" rtl="0" algn="just">
              <a:lnSpc>
                <a:spcPct val="125000"/>
              </a:lnSpc>
              <a:spcBef>
                <a:spcPts val="600"/>
              </a:spcBef>
              <a:spcAft>
                <a:spcPts val="0"/>
              </a:spcAft>
              <a:buNone/>
            </a:pPr>
            <a:r>
              <a:rPr lang="en-US" sz="1800"/>
              <a:t>– Cột cất.</a:t>
            </a:r>
            <a:endParaRPr/>
          </a:p>
          <a:p>
            <a:pPr indent="0" lvl="0" marL="0" rtl="0" algn="just">
              <a:lnSpc>
                <a:spcPct val="125000"/>
              </a:lnSpc>
              <a:spcBef>
                <a:spcPts val="600"/>
              </a:spcBef>
              <a:spcAft>
                <a:spcPts val="0"/>
              </a:spcAft>
              <a:buNone/>
            </a:pPr>
            <a:r>
              <a:rPr lang="en-US" sz="1800"/>
              <a:t>– Thiết bị bay hơi.</a:t>
            </a:r>
            <a:endParaRPr/>
          </a:p>
          <a:p>
            <a:pPr indent="0" lvl="0" marL="0" rtl="0" algn="just">
              <a:lnSpc>
                <a:spcPct val="125000"/>
              </a:lnSpc>
              <a:spcBef>
                <a:spcPts val="600"/>
              </a:spcBef>
              <a:spcAft>
                <a:spcPts val="0"/>
              </a:spcAft>
              <a:buNone/>
            </a:pPr>
            <a:r>
              <a:rPr lang="en-US" sz="1800"/>
              <a:t>– Bếp nấu.</a:t>
            </a:r>
            <a:endParaRPr/>
          </a:p>
          <a:p>
            <a:pPr indent="0" lvl="0" marL="0" rtl="0" algn="just">
              <a:lnSpc>
                <a:spcPct val="125000"/>
              </a:lnSpc>
              <a:spcBef>
                <a:spcPts val="600"/>
              </a:spcBef>
              <a:spcAft>
                <a:spcPts val="0"/>
              </a:spcAft>
              <a:buNone/>
            </a:pPr>
            <a:r>
              <a:rPr lang="en-US" sz="1800"/>
              <a:t>– Máy sấy.</a:t>
            </a:r>
            <a:endParaRPr/>
          </a:p>
          <a:p>
            <a:pPr indent="0" lvl="0" marL="0" rtl="0" algn="just">
              <a:lnSpc>
                <a:spcPct val="125000"/>
              </a:lnSpc>
              <a:spcBef>
                <a:spcPts val="600"/>
              </a:spcBef>
              <a:spcAft>
                <a:spcPts val="0"/>
              </a:spcAft>
              <a:buNone/>
            </a:pPr>
            <a:r>
              <a:rPr lang="en-US" sz="1800"/>
              <a:t>– Thiết bị sưởi ấm.</a:t>
            </a:r>
            <a:endParaRPr/>
          </a:p>
          <a:p>
            <a:pPr indent="0" lvl="0" marL="0" rtl="0" algn="just">
              <a:lnSpc>
                <a:spcPct val="125000"/>
              </a:lnSpc>
              <a:spcBef>
                <a:spcPts val="600"/>
              </a:spcBef>
              <a:spcAft>
                <a:spcPts val="0"/>
              </a:spcAft>
              <a:buNone/>
            </a:pPr>
            <a:r>
              <a:rPr lang="en-US" sz="1800"/>
              <a:t>– Tuabin hơi.</a:t>
            </a:r>
            <a:endParaRPr/>
          </a:p>
          <a:p>
            <a:pPr indent="0" lvl="0" marL="0" rtl="0" algn="just">
              <a:lnSpc>
                <a:spcPct val="125000"/>
              </a:lnSpc>
              <a:spcBef>
                <a:spcPts val="600"/>
              </a:spcBef>
              <a:spcAft>
                <a:spcPts val="0"/>
              </a:spcAft>
              <a:buNone/>
            </a:pPr>
            <a:r>
              <a:rPr lang="en-US" sz="1800"/>
              <a:t>Khu vực thu hồi nước ngưng bao gồm các thiết bị chính:</a:t>
            </a:r>
            <a:endParaRPr/>
          </a:p>
          <a:p>
            <a:pPr indent="0" lvl="0" marL="0" rtl="0" algn="just">
              <a:lnSpc>
                <a:spcPct val="125000"/>
              </a:lnSpc>
              <a:spcBef>
                <a:spcPts val="600"/>
              </a:spcBef>
              <a:spcAft>
                <a:spcPts val="0"/>
              </a:spcAft>
              <a:buNone/>
            </a:pPr>
            <a:r>
              <a:rPr lang="en-US" sz="1800"/>
              <a:t>– Các bẫy hơi.</a:t>
            </a:r>
            <a:endParaRPr/>
          </a:p>
          <a:p>
            <a:pPr indent="0" lvl="0" marL="0" rtl="0" algn="just">
              <a:lnSpc>
                <a:spcPct val="125000"/>
              </a:lnSpc>
              <a:spcBef>
                <a:spcPts val="600"/>
              </a:spcBef>
              <a:spcAft>
                <a:spcPts val="0"/>
              </a:spcAft>
              <a:buNone/>
            </a:pPr>
            <a:r>
              <a:rPr lang="en-US" sz="1800"/>
              <a:t>– Các bể chứa thu gom nước ngưng.</a:t>
            </a:r>
            <a:endParaRPr/>
          </a:p>
          <a:p>
            <a:pPr indent="0" lvl="0" marL="0" rtl="0" algn="just">
              <a:lnSpc>
                <a:spcPct val="125000"/>
              </a:lnSpc>
              <a:spcBef>
                <a:spcPts val="600"/>
              </a:spcBef>
              <a:spcAft>
                <a:spcPts val="0"/>
              </a:spcAft>
              <a:buNone/>
            </a:pPr>
            <a:r>
              <a:rPr lang="en-US" sz="1800"/>
              <a:t>– Các bơm nước ngưng.</a:t>
            </a:r>
            <a:endParaRPr/>
          </a:p>
          <a:p>
            <a:pPr indent="0" lvl="0" marL="0" rtl="0" algn="just">
              <a:lnSpc>
                <a:spcPct val="125000"/>
              </a:lnSpc>
              <a:spcBef>
                <a:spcPts val="600"/>
              </a:spcBef>
              <a:spcAft>
                <a:spcPts val="0"/>
              </a:spcAft>
              <a:buNone/>
            </a:pPr>
            <a:r>
              <a:rPr lang="en-US" sz="1800"/>
              <a:t>– Các đường ống nước ngưng.</a:t>
            </a:r>
            <a:endParaRPr/>
          </a:p>
          <a:p>
            <a:pPr indent="0" lvl="0" marL="0" rtl="0" algn="l">
              <a:spcBef>
                <a:spcPts val="300"/>
              </a:spcBef>
              <a:spcAft>
                <a:spcPts val="0"/>
              </a:spcAft>
              <a:buNone/>
            </a:pPr>
            <a:r>
              <a:t/>
            </a:r>
            <a:endParaRPr/>
          </a:p>
        </p:txBody>
      </p:sp>
      <p:sp>
        <p:nvSpPr>
          <p:cNvPr id="947" name="Google Shape;947;p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5" name="Shape 955"/>
        <p:cNvGrpSpPr/>
        <p:nvPr/>
      </p:nvGrpSpPr>
      <p:grpSpPr>
        <a:xfrm>
          <a:off x="0" y="0"/>
          <a:ext cx="0" cy="0"/>
          <a:chOff x="0" y="0"/>
          <a:chExt cx="0" cy="0"/>
        </a:xfrm>
      </p:grpSpPr>
      <p:sp>
        <p:nvSpPr>
          <p:cNvPr id="956" name="Google Shape;956;p5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7" name="Google Shape;957;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p5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6" name="Google Shape;966;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p5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6" name="Google Shape;976;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p5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8" name="Google Shape;988;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8" name="Google Shape;998;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en-US" sz="1800"/>
              <a:t>The float cup steam trap, also known as the island bucket type, is made up of the following major components:</a:t>
            </a:r>
            <a:endParaRPr/>
          </a:p>
          <a:p>
            <a:pPr indent="0" lvl="0" marL="0" rtl="0" algn="just">
              <a:lnSpc>
                <a:spcPct val="115000"/>
              </a:lnSpc>
              <a:spcBef>
                <a:spcPts val="600"/>
              </a:spcBef>
              <a:spcAft>
                <a:spcPts val="0"/>
              </a:spcAft>
              <a:buNone/>
            </a:pPr>
            <a:r>
              <a:rPr lang="en-US" sz="1800"/>
              <a:t>– Trap body.</a:t>
            </a:r>
            <a:endParaRPr/>
          </a:p>
          <a:p>
            <a:pPr indent="0" lvl="0" marL="0" rtl="0" algn="just">
              <a:lnSpc>
                <a:spcPct val="115000"/>
              </a:lnSpc>
              <a:spcBef>
                <a:spcPts val="600"/>
              </a:spcBef>
              <a:spcAft>
                <a:spcPts val="0"/>
              </a:spcAft>
              <a:buNone/>
            </a:pPr>
            <a:r>
              <a:rPr lang="en-US" sz="1800"/>
              <a:t>– Input and output: connected to the pipeline system.</a:t>
            </a:r>
            <a:endParaRPr/>
          </a:p>
          <a:p>
            <a:pPr indent="0" lvl="0" marL="0" rtl="0" algn="just">
              <a:lnSpc>
                <a:spcPct val="115000"/>
              </a:lnSpc>
              <a:spcBef>
                <a:spcPts val="600"/>
              </a:spcBef>
              <a:spcAft>
                <a:spcPts val="0"/>
              </a:spcAft>
              <a:buNone/>
            </a:pPr>
            <a:r>
              <a:rPr lang="en-US" sz="1800"/>
              <a:t>– Bucket (inverted).</a:t>
            </a:r>
            <a:endParaRPr/>
          </a:p>
          <a:p>
            <a:pPr indent="0" lvl="0" marL="0" rtl="0" algn="just">
              <a:lnSpc>
                <a:spcPct val="115000"/>
              </a:lnSpc>
              <a:spcBef>
                <a:spcPts val="600"/>
              </a:spcBef>
              <a:spcAft>
                <a:spcPts val="0"/>
              </a:spcAft>
              <a:buNone/>
            </a:pPr>
            <a:r>
              <a:rPr lang="en-US" sz="1800"/>
              <a:t>– Vent: The top of the beaker was chiseled to allow air and vapor to escape into the trap.</a:t>
            </a:r>
            <a:endParaRPr/>
          </a:p>
          <a:p>
            <a:pPr indent="0" lvl="0" marL="0" rtl="0" algn="just">
              <a:lnSpc>
                <a:spcPct val="115000"/>
              </a:lnSpc>
              <a:spcBef>
                <a:spcPts val="600"/>
              </a:spcBef>
              <a:spcAft>
                <a:spcPts val="0"/>
              </a:spcAft>
              <a:buNone/>
            </a:pPr>
            <a:r>
              <a:rPr lang="en-US" sz="1800"/>
              <a:t>In bucket type steam traps, the bucket is connected to a lever that opens and closes the trap valve in response to the bucket’s movement. When air or steam flows into the bottom of the float cup, the cup floats. In this position, the float cup closes off the air outlet.</a:t>
            </a:r>
            <a:endParaRPr/>
          </a:p>
          <a:p>
            <a:pPr indent="0" lvl="0" marL="0" rtl="0" algn="just">
              <a:lnSpc>
                <a:spcPct val="115000"/>
              </a:lnSpc>
              <a:spcBef>
                <a:spcPts val="600"/>
              </a:spcBef>
              <a:spcAft>
                <a:spcPts val="0"/>
              </a:spcAft>
              <a:buNone/>
            </a:pPr>
            <a:r>
              <a:rPr lang="en-US" sz="1800"/>
              <a:t>The vent on the top of the bucket permits a small amount of steam to escape to the trap's top. As steam escapes through the vent, condensate fills the interior of the cup, causing the cup to gradually sink and allowing the lever to open the trap valve and release the condensate (along with the steam being held in the trap).</a:t>
            </a:r>
            <a:endParaRPr/>
          </a:p>
          <a:p>
            <a:pPr indent="0" lvl="0" marL="0" rtl="0" algn="l">
              <a:spcBef>
                <a:spcPts val="300"/>
              </a:spcBef>
              <a:spcAft>
                <a:spcPts val="0"/>
              </a:spcAft>
              <a:buNone/>
            </a:pPr>
            <a:r>
              <a:t/>
            </a:r>
            <a:endParaRPr/>
          </a:p>
        </p:txBody>
      </p:sp>
      <p:sp>
        <p:nvSpPr>
          <p:cNvPr id="999" name="Google Shape;999;p5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5" name="Google Shape;47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9" name="Google Shape;1009;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0000"/>
              </a:lnSpc>
              <a:spcBef>
                <a:spcPts val="0"/>
              </a:spcBef>
              <a:spcAft>
                <a:spcPts val="0"/>
              </a:spcAft>
              <a:buNone/>
            </a:pPr>
            <a:r>
              <a:rPr lang="en-US" sz="1800"/>
              <a:t>Balloon-type steam trap consists of the following primary components:</a:t>
            </a:r>
            <a:endParaRPr/>
          </a:p>
          <a:p>
            <a:pPr indent="0" lvl="0" marL="0" rtl="0" algn="just">
              <a:lnSpc>
                <a:spcPct val="110000"/>
              </a:lnSpc>
              <a:spcBef>
                <a:spcPts val="600"/>
              </a:spcBef>
              <a:spcAft>
                <a:spcPts val="0"/>
              </a:spcAft>
              <a:buNone/>
            </a:pPr>
            <a:r>
              <a:rPr lang="en-US" sz="1800"/>
              <a:t>– Trap body.</a:t>
            </a:r>
            <a:endParaRPr/>
          </a:p>
          <a:p>
            <a:pPr indent="0" lvl="0" marL="0" rtl="0" algn="just">
              <a:lnSpc>
                <a:spcPct val="110000"/>
              </a:lnSpc>
              <a:spcBef>
                <a:spcPts val="600"/>
              </a:spcBef>
              <a:spcAft>
                <a:spcPts val="0"/>
              </a:spcAft>
              <a:buNone/>
            </a:pPr>
            <a:r>
              <a:rPr lang="en-US" sz="1800"/>
              <a:t>– Inlet (steam) and outlet (condensate).</a:t>
            </a:r>
            <a:endParaRPr/>
          </a:p>
          <a:p>
            <a:pPr indent="0" lvl="0" marL="0" rtl="0" algn="just">
              <a:lnSpc>
                <a:spcPct val="110000"/>
              </a:lnSpc>
              <a:spcBef>
                <a:spcPts val="600"/>
              </a:spcBef>
              <a:spcAft>
                <a:spcPts val="0"/>
              </a:spcAft>
              <a:buNone/>
            </a:pPr>
            <a:r>
              <a:rPr lang="en-US" sz="1800"/>
              <a:t>– Floating balloon.</a:t>
            </a:r>
            <a:endParaRPr/>
          </a:p>
          <a:p>
            <a:pPr indent="0" lvl="0" marL="0" rtl="0" algn="just">
              <a:lnSpc>
                <a:spcPct val="110000"/>
              </a:lnSpc>
              <a:spcBef>
                <a:spcPts val="600"/>
              </a:spcBef>
              <a:spcAft>
                <a:spcPts val="0"/>
              </a:spcAft>
              <a:buNone/>
            </a:pPr>
            <a:r>
              <a:rPr lang="en-US" sz="1800"/>
              <a:t>– Vent.</a:t>
            </a:r>
            <a:endParaRPr/>
          </a:p>
          <a:p>
            <a:pPr indent="0" lvl="0" marL="0" rtl="0" algn="just">
              <a:lnSpc>
                <a:spcPct val="110000"/>
              </a:lnSpc>
              <a:spcBef>
                <a:spcPts val="600"/>
              </a:spcBef>
              <a:spcAft>
                <a:spcPts val="0"/>
              </a:spcAft>
              <a:buNone/>
            </a:pPr>
            <a:r>
              <a:rPr lang="en-US" sz="1800"/>
              <a:t>The working principle of </a:t>
            </a:r>
            <a:r>
              <a:rPr i="1" lang="en-US" sz="1800"/>
              <a:t>Ball float</a:t>
            </a:r>
            <a:r>
              <a:rPr lang="en-US" sz="1800"/>
              <a:t>-type steam trap is as follows:</a:t>
            </a:r>
            <a:endParaRPr/>
          </a:p>
          <a:p>
            <a:pPr indent="0" lvl="0" marL="0" rtl="0" algn="just">
              <a:lnSpc>
                <a:spcPct val="110000"/>
              </a:lnSpc>
              <a:spcBef>
                <a:spcPts val="600"/>
              </a:spcBef>
              <a:spcAft>
                <a:spcPts val="0"/>
              </a:spcAft>
              <a:buNone/>
            </a:pPr>
            <a:r>
              <a:rPr lang="en-US" sz="1800"/>
              <a:t>When hot steam and condensate enter the steam trap, the gas will escape through the air outlet, the condensate will condense and gradually rise, and the float ball, along with the shafts and levers, will lift the plug from its initial position, allowing condensate to escape.</a:t>
            </a:r>
            <a:endParaRPr/>
          </a:p>
          <a:p>
            <a:pPr indent="0" lvl="0" marL="0" rtl="0" algn="just">
              <a:lnSpc>
                <a:spcPct val="110000"/>
              </a:lnSpc>
              <a:spcBef>
                <a:spcPts val="600"/>
              </a:spcBef>
              <a:spcAft>
                <a:spcPts val="0"/>
              </a:spcAft>
              <a:buNone/>
            </a:pPr>
            <a:r>
              <a:rPr lang="en-US" sz="1800"/>
              <a:t>When condensate is released, the amount of condensate in the trap tank decreases to a low level, causing the float ball to return to its original position and the valve discharge hole to close. The process is ongoing and contributes to keeping the steam system as dry as possible</a:t>
            </a:r>
            <a:endParaRPr/>
          </a:p>
        </p:txBody>
      </p:sp>
      <p:sp>
        <p:nvSpPr>
          <p:cNvPr id="1010" name="Google Shape;1010;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0" name="Google Shape;1020;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en-US" sz="1800"/>
              <a:t>Thermodynamic steam trap (or coin type) is a type of condensate collection trap that contains a disc in the shape of a coin and is made up of the following components:</a:t>
            </a:r>
            <a:endParaRPr/>
          </a:p>
          <a:p>
            <a:pPr indent="0" lvl="0" marL="0" rtl="0" algn="just">
              <a:lnSpc>
                <a:spcPct val="115000"/>
              </a:lnSpc>
              <a:spcBef>
                <a:spcPts val="600"/>
              </a:spcBef>
              <a:spcAft>
                <a:spcPts val="0"/>
              </a:spcAft>
              <a:buNone/>
            </a:pPr>
            <a:r>
              <a:rPr lang="en-US" sz="1800"/>
              <a:t>– Valve disc (or coin).</a:t>
            </a:r>
            <a:endParaRPr/>
          </a:p>
          <a:p>
            <a:pPr indent="0" lvl="0" marL="0" rtl="0" algn="just">
              <a:lnSpc>
                <a:spcPct val="115000"/>
              </a:lnSpc>
              <a:spcBef>
                <a:spcPts val="600"/>
              </a:spcBef>
              <a:spcAft>
                <a:spcPts val="0"/>
              </a:spcAft>
              <a:buNone/>
            </a:pPr>
            <a:r>
              <a:rPr lang="en-US" sz="1800"/>
              <a:t>– Trap body.</a:t>
            </a:r>
            <a:endParaRPr/>
          </a:p>
          <a:p>
            <a:pPr indent="0" lvl="0" marL="0" rtl="0" algn="just">
              <a:lnSpc>
                <a:spcPct val="115000"/>
              </a:lnSpc>
              <a:spcBef>
                <a:spcPts val="600"/>
              </a:spcBef>
              <a:spcAft>
                <a:spcPts val="0"/>
              </a:spcAft>
              <a:buNone/>
            </a:pPr>
            <a:r>
              <a:rPr lang="en-US" sz="1800"/>
              <a:t>– Filter.</a:t>
            </a:r>
            <a:endParaRPr/>
          </a:p>
          <a:p>
            <a:pPr indent="0" lvl="0" marL="0" rtl="0" algn="l">
              <a:spcBef>
                <a:spcPts val="300"/>
              </a:spcBef>
              <a:spcAft>
                <a:spcPts val="0"/>
              </a:spcAft>
              <a:buNone/>
            </a:pPr>
            <a:r>
              <a:rPr lang="en-US" sz="1800"/>
              <a:t>– Inlet (steam), outlet (condensate).</a:t>
            </a:r>
            <a:endParaRPr/>
          </a:p>
          <a:p>
            <a:pPr indent="0" lvl="0" marL="0" rtl="0" algn="just">
              <a:lnSpc>
                <a:spcPct val="115000"/>
              </a:lnSpc>
              <a:spcBef>
                <a:spcPts val="300"/>
              </a:spcBef>
              <a:spcAft>
                <a:spcPts val="0"/>
              </a:spcAft>
              <a:buNone/>
            </a:pPr>
            <a:r>
              <a:rPr lang="en-US" sz="1800"/>
              <a:t>The thermodynamic steam trap is a type of steam trap that operates due to the dynamic effect of steam and condensate passing through the trap. In this steam trap, the valve disc moves up and down based on gravity and the steam pressure within the trap, which rests on a flat surface inside the trap's lid.</a:t>
            </a:r>
            <a:endParaRPr/>
          </a:p>
          <a:p>
            <a:pPr indent="0" lvl="0" marL="0" rtl="0" algn="l">
              <a:spcBef>
                <a:spcPts val="300"/>
              </a:spcBef>
              <a:spcAft>
                <a:spcPts val="0"/>
              </a:spcAft>
              <a:buNone/>
            </a:pPr>
            <a:r>
              <a:rPr lang="en-US" sz="1800"/>
              <a:t>When the system collects sufficient condensate to increase the pressure beneath the valve disc, the disc is pushed to the top of the lid. The condensate and air then exit through the outlet of the steam trap (outlet). When the condensate has been drained from the trap, according to the trap's inlet, additional steam enters at a high velocity and moves to the top of the plate, creating a pressure zone. The low bottom of the disc combined with the disc's gravity will cause the valve disc to descend, closing the outlet position and preventing steam from escaping.</a:t>
            </a:r>
            <a:endParaRPr/>
          </a:p>
        </p:txBody>
      </p:sp>
      <p:sp>
        <p:nvSpPr>
          <p:cNvPr id="1021" name="Google Shape;1021;p6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p6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1" name="Google Shape;1031;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5" name="Shape 1035"/>
        <p:cNvGrpSpPr/>
        <p:nvPr/>
      </p:nvGrpSpPr>
      <p:grpSpPr>
        <a:xfrm>
          <a:off x="0" y="0"/>
          <a:ext cx="0" cy="0"/>
          <a:chOff x="0" y="0"/>
          <a:chExt cx="0" cy="0"/>
        </a:xfrm>
      </p:grpSpPr>
      <p:sp>
        <p:nvSpPr>
          <p:cNvPr id="1036" name="Google Shape;1036;p6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7" name="Google Shape;1037;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6" name="Google Shape;1046;p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None/>
            </a:pPr>
            <a:r>
              <a:rPr lang="en-US" sz="1800"/>
              <a:t>Steam trap incidents also account for a large portion of steam leaks in industrial plants. In general, steam trap incidents are more difficult to observe than piping incidents, especially in closed condensate systems.</a:t>
            </a:r>
            <a:endParaRPr/>
          </a:p>
          <a:p>
            <a:pPr indent="0" lvl="0" marL="0" rtl="0" algn="l">
              <a:spcBef>
                <a:spcPts val="300"/>
              </a:spcBef>
              <a:spcAft>
                <a:spcPts val="0"/>
              </a:spcAft>
              <a:buNone/>
            </a:pPr>
            <a:r>
              <a:t/>
            </a:r>
            <a:endParaRPr/>
          </a:p>
        </p:txBody>
      </p:sp>
      <p:sp>
        <p:nvSpPr>
          <p:cNvPr id="1047" name="Google Shape;1047;p6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7" name="Shape 1057"/>
        <p:cNvGrpSpPr/>
        <p:nvPr/>
      </p:nvGrpSpPr>
      <p:grpSpPr>
        <a:xfrm>
          <a:off x="0" y="0"/>
          <a:ext cx="0" cy="0"/>
          <a:chOff x="0" y="0"/>
          <a:chExt cx="0" cy="0"/>
        </a:xfrm>
      </p:grpSpPr>
      <p:sp>
        <p:nvSpPr>
          <p:cNvPr id="1058" name="Google Shape;1058;p6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9" name="Google Shape;1059;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8" name="Shape 1078"/>
        <p:cNvGrpSpPr/>
        <p:nvPr/>
      </p:nvGrpSpPr>
      <p:grpSpPr>
        <a:xfrm>
          <a:off x="0" y="0"/>
          <a:ext cx="0" cy="0"/>
          <a:chOff x="0" y="0"/>
          <a:chExt cx="0" cy="0"/>
        </a:xfrm>
      </p:grpSpPr>
      <p:sp>
        <p:nvSpPr>
          <p:cNvPr id="1079" name="Google Shape;1079;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80" name="Google Shape;1080;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25000"/>
              </a:lnSpc>
              <a:spcBef>
                <a:spcPts val="0"/>
              </a:spcBef>
              <a:spcAft>
                <a:spcPts val="0"/>
              </a:spcAft>
              <a:buNone/>
            </a:pPr>
            <a:r>
              <a:rPr lang="en-US" sz="1800"/>
              <a:t>Một số lý do dẫn đến lớp bảo ôn bị thiếu hoặc hỏng, bao gồm:</a:t>
            </a:r>
            <a:endParaRPr/>
          </a:p>
          <a:p>
            <a:pPr indent="0" lvl="0" marL="0" rtl="0" algn="just">
              <a:lnSpc>
                <a:spcPct val="125000"/>
              </a:lnSpc>
              <a:spcBef>
                <a:spcPts val="600"/>
              </a:spcBef>
              <a:spcAft>
                <a:spcPts val="0"/>
              </a:spcAft>
              <a:buNone/>
            </a:pPr>
            <a:r>
              <a:rPr lang="en-US" sz="1800"/>
              <a:t>– Thiếu lớp cách nhiệt do các hoạt động bảo trì.</a:t>
            </a:r>
            <a:endParaRPr/>
          </a:p>
          <a:p>
            <a:pPr indent="0" lvl="0" marL="0" rtl="0" algn="just">
              <a:lnSpc>
                <a:spcPct val="125000"/>
              </a:lnSpc>
              <a:spcBef>
                <a:spcPts val="600"/>
              </a:spcBef>
              <a:spcAft>
                <a:spcPts val="0"/>
              </a:spcAft>
              <a:buNone/>
            </a:pPr>
            <a:r>
              <a:rPr lang="en-US" sz="1800"/>
              <a:t>– Bảo ôn bị hỏng do sự cố.</a:t>
            </a:r>
            <a:endParaRPr/>
          </a:p>
          <a:p>
            <a:pPr indent="0" lvl="0" marL="0" rtl="0" algn="just">
              <a:lnSpc>
                <a:spcPct val="125000"/>
              </a:lnSpc>
              <a:spcBef>
                <a:spcPts val="600"/>
              </a:spcBef>
              <a:spcAft>
                <a:spcPts val="0"/>
              </a:spcAft>
              <a:buNone/>
            </a:pPr>
            <a:r>
              <a:rPr lang="en-US" sz="1800"/>
              <a:t>– Sự hao mòn bình thường của lớp bảo ôn do điều kiện môi trường xung quanh.</a:t>
            </a:r>
            <a:endParaRPr/>
          </a:p>
          <a:p>
            <a:pPr indent="0" lvl="0" marL="0" rtl="0" algn="just">
              <a:lnSpc>
                <a:spcPct val="125000"/>
              </a:lnSpc>
              <a:spcBef>
                <a:spcPts val="600"/>
              </a:spcBef>
              <a:spcAft>
                <a:spcPts val="0"/>
              </a:spcAft>
              <a:buNone/>
            </a:pPr>
            <a:r>
              <a:rPr lang="en-US" sz="1800"/>
              <a:t>– Van và các thành phần khác không được cách nhiệt trong thiết kế.</a:t>
            </a:r>
            <a:endParaRPr/>
          </a:p>
          <a:p>
            <a:pPr indent="0" lvl="0" marL="0" rtl="0" algn="l">
              <a:spcBef>
                <a:spcPts val="300"/>
              </a:spcBef>
              <a:spcAft>
                <a:spcPts val="0"/>
              </a:spcAft>
              <a:buNone/>
            </a:pPr>
            <a:r>
              <a:t/>
            </a:r>
            <a:endParaRPr/>
          </a:p>
        </p:txBody>
      </p:sp>
      <p:sp>
        <p:nvSpPr>
          <p:cNvPr id="1081" name="Google Shape;1081;p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p6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9" name="Google Shape;1089;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p6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6" name="Google Shape;1106;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3" name="Shape 1113"/>
        <p:cNvGrpSpPr/>
        <p:nvPr/>
      </p:nvGrpSpPr>
      <p:grpSpPr>
        <a:xfrm>
          <a:off x="0" y="0"/>
          <a:ext cx="0" cy="0"/>
          <a:chOff x="0" y="0"/>
          <a:chExt cx="0" cy="0"/>
        </a:xfrm>
      </p:grpSpPr>
      <p:sp>
        <p:nvSpPr>
          <p:cNvPr id="1114" name="Google Shape;1114;p6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5" name="Google Shape;1115;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3" name="Google Shape;48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200"/>
              <a:t>Higher Heating Value – HHV hay Gross Calorific value – GCV</a:t>
            </a:r>
            <a:endParaRPr sz="1200"/>
          </a:p>
          <a:p>
            <a:pPr indent="0" lvl="0" marL="0" rtl="0" algn="l">
              <a:spcBef>
                <a:spcPts val="0"/>
              </a:spcBef>
              <a:spcAft>
                <a:spcPts val="0"/>
              </a:spcAft>
              <a:buNone/>
            </a:pPr>
            <a:r>
              <a:rPr lang="en-US" sz="1200"/>
              <a:t>Lower Heating Value – LHV hay Net Calorific Value – NCV</a:t>
            </a:r>
            <a:endParaRPr/>
          </a:p>
        </p:txBody>
      </p:sp>
      <p:sp>
        <p:nvSpPr>
          <p:cNvPr id="484" name="Google Shape;48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0" name="Shape 1130"/>
        <p:cNvGrpSpPr/>
        <p:nvPr/>
      </p:nvGrpSpPr>
      <p:grpSpPr>
        <a:xfrm>
          <a:off x="0" y="0"/>
          <a:ext cx="0" cy="0"/>
          <a:chOff x="0" y="0"/>
          <a:chExt cx="0" cy="0"/>
        </a:xfrm>
      </p:grpSpPr>
      <p:sp>
        <p:nvSpPr>
          <p:cNvPr id="1131" name="Google Shape;1131;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2" name="Google Shape;1132;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33" name="Google Shape;1133;p7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1" name="Shape 1141"/>
        <p:cNvGrpSpPr/>
        <p:nvPr/>
      </p:nvGrpSpPr>
      <p:grpSpPr>
        <a:xfrm>
          <a:off x="0" y="0"/>
          <a:ext cx="0" cy="0"/>
          <a:chOff x="0" y="0"/>
          <a:chExt cx="0" cy="0"/>
        </a:xfrm>
      </p:grpSpPr>
      <p:sp>
        <p:nvSpPr>
          <p:cNvPr id="1142" name="Google Shape;1142;p7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3" name="Google Shape;1143;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0" name="Shape 1150"/>
        <p:cNvGrpSpPr/>
        <p:nvPr/>
      </p:nvGrpSpPr>
      <p:grpSpPr>
        <a:xfrm>
          <a:off x="0" y="0"/>
          <a:ext cx="0" cy="0"/>
          <a:chOff x="0" y="0"/>
          <a:chExt cx="0" cy="0"/>
        </a:xfrm>
      </p:grpSpPr>
      <p:sp>
        <p:nvSpPr>
          <p:cNvPr id="1151" name="Google Shape;1151;p7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2" name="Google Shape;1152;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3" name="Shape 1163"/>
        <p:cNvGrpSpPr/>
        <p:nvPr/>
      </p:nvGrpSpPr>
      <p:grpSpPr>
        <a:xfrm>
          <a:off x="0" y="0"/>
          <a:ext cx="0" cy="0"/>
          <a:chOff x="0" y="0"/>
          <a:chExt cx="0" cy="0"/>
        </a:xfrm>
      </p:grpSpPr>
      <p:sp>
        <p:nvSpPr>
          <p:cNvPr id="1164" name="Google Shape;1164;p7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5" name="Google Shape;1165;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9" name="Shape 1169"/>
        <p:cNvGrpSpPr/>
        <p:nvPr/>
      </p:nvGrpSpPr>
      <p:grpSpPr>
        <a:xfrm>
          <a:off x="0" y="0"/>
          <a:ext cx="0" cy="0"/>
          <a:chOff x="0" y="0"/>
          <a:chExt cx="0" cy="0"/>
        </a:xfrm>
      </p:grpSpPr>
      <p:sp>
        <p:nvSpPr>
          <p:cNvPr id="1170" name="Google Shape;1170;p7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1" name="Google Shape;1171;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6" name="Shape 1176"/>
        <p:cNvGrpSpPr/>
        <p:nvPr/>
      </p:nvGrpSpPr>
      <p:grpSpPr>
        <a:xfrm>
          <a:off x="0" y="0"/>
          <a:ext cx="0" cy="0"/>
          <a:chOff x="0" y="0"/>
          <a:chExt cx="0" cy="0"/>
        </a:xfrm>
      </p:grpSpPr>
      <p:sp>
        <p:nvSpPr>
          <p:cNvPr id="1177" name="Google Shape;1177;p7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8" name="Google Shape;1178;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4" name="Shape 1184"/>
        <p:cNvGrpSpPr/>
        <p:nvPr/>
      </p:nvGrpSpPr>
      <p:grpSpPr>
        <a:xfrm>
          <a:off x="0" y="0"/>
          <a:ext cx="0" cy="0"/>
          <a:chOff x="0" y="0"/>
          <a:chExt cx="0" cy="0"/>
        </a:xfrm>
      </p:grpSpPr>
      <p:sp>
        <p:nvSpPr>
          <p:cNvPr id="1185" name="Google Shape;1185;p7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6" name="Google Shape;1186;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5" name="Shape 1195"/>
        <p:cNvGrpSpPr/>
        <p:nvPr/>
      </p:nvGrpSpPr>
      <p:grpSpPr>
        <a:xfrm>
          <a:off x="0" y="0"/>
          <a:ext cx="0" cy="0"/>
          <a:chOff x="0" y="0"/>
          <a:chExt cx="0" cy="0"/>
        </a:xfrm>
      </p:grpSpPr>
      <p:sp>
        <p:nvSpPr>
          <p:cNvPr id="1196" name="Google Shape;1196;p7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7" name="Google Shape;1197;p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9" name="Shape 1209"/>
        <p:cNvGrpSpPr/>
        <p:nvPr/>
      </p:nvGrpSpPr>
      <p:grpSpPr>
        <a:xfrm>
          <a:off x="0" y="0"/>
          <a:ext cx="0" cy="0"/>
          <a:chOff x="0" y="0"/>
          <a:chExt cx="0" cy="0"/>
        </a:xfrm>
      </p:grpSpPr>
      <p:sp>
        <p:nvSpPr>
          <p:cNvPr id="1210" name="Google Shape;1210;p7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1" name="Google Shape;1211;p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0" name="Shape 1220"/>
        <p:cNvGrpSpPr/>
        <p:nvPr/>
      </p:nvGrpSpPr>
      <p:grpSpPr>
        <a:xfrm>
          <a:off x="0" y="0"/>
          <a:ext cx="0" cy="0"/>
          <a:chOff x="0" y="0"/>
          <a:chExt cx="0" cy="0"/>
        </a:xfrm>
      </p:grpSpPr>
      <p:sp>
        <p:nvSpPr>
          <p:cNvPr id="1221" name="Google Shape;1221;p7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2" name="Google Shape;1222;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2" name="Google Shape;49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3" name="Google Shape;49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p8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2" name="Google Shape;1232;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7" name="Shape 1237"/>
        <p:cNvGrpSpPr/>
        <p:nvPr/>
      </p:nvGrpSpPr>
      <p:grpSpPr>
        <a:xfrm>
          <a:off x="0" y="0"/>
          <a:ext cx="0" cy="0"/>
          <a:chOff x="0" y="0"/>
          <a:chExt cx="0" cy="0"/>
        </a:xfrm>
      </p:grpSpPr>
      <p:sp>
        <p:nvSpPr>
          <p:cNvPr id="1238" name="Google Shape;1238;p8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9" name="Google Shape;1239;p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5" name="Shape 1245"/>
        <p:cNvGrpSpPr/>
        <p:nvPr/>
      </p:nvGrpSpPr>
      <p:grpSpPr>
        <a:xfrm>
          <a:off x="0" y="0"/>
          <a:ext cx="0" cy="0"/>
          <a:chOff x="0" y="0"/>
          <a:chExt cx="0" cy="0"/>
        </a:xfrm>
      </p:grpSpPr>
      <p:sp>
        <p:nvSpPr>
          <p:cNvPr id="1246" name="Google Shape;1246;p8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7" name="Google Shape;1247;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2" name="Shape 1252"/>
        <p:cNvGrpSpPr/>
        <p:nvPr/>
      </p:nvGrpSpPr>
      <p:grpSpPr>
        <a:xfrm>
          <a:off x="0" y="0"/>
          <a:ext cx="0" cy="0"/>
          <a:chOff x="0" y="0"/>
          <a:chExt cx="0" cy="0"/>
        </a:xfrm>
      </p:grpSpPr>
      <p:sp>
        <p:nvSpPr>
          <p:cNvPr id="1253" name="Google Shape;1253;p8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4" name="Google Shape;1254;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2" name="Shape 1262"/>
        <p:cNvGrpSpPr/>
        <p:nvPr/>
      </p:nvGrpSpPr>
      <p:grpSpPr>
        <a:xfrm>
          <a:off x="0" y="0"/>
          <a:ext cx="0" cy="0"/>
          <a:chOff x="0" y="0"/>
          <a:chExt cx="0" cy="0"/>
        </a:xfrm>
      </p:grpSpPr>
      <p:sp>
        <p:nvSpPr>
          <p:cNvPr id="1263" name="Google Shape;1263;p8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4" name="Google Shape;1264;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p8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1" name="Google Shape;1271;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7" name="Shape 1277"/>
        <p:cNvGrpSpPr/>
        <p:nvPr/>
      </p:nvGrpSpPr>
      <p:grpSpPr>
        <a:xfrm>
          <a:off x="0" y="0"/>
          <a:ext cx="0" cy="0"/>
          <a:chOff x="0" y="0"/>
          <a:chExt cx="0" cy="0"/>
        </a:xfrm>
      </p:grpSpPr>
      <p:sp>
        <p:nvSpPr>
          <p:cNvPr id="1278" name="Google Shape;1278;p8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9" name="Google Shape;1279;p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p8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7" name="Google Shape;1287;p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4" name="Shape 1294"/>
        <p:cNvGrpSpPr/>
        <p:nvPr/>
      </p:nvGrpSpPr>
      <p:grpSpPr>
        <a:xfrm>
          <a:off x="0" y="0"/>
          <a:ext cx="0" cy="0"/>
          <a:chOff x="0" y="0"/>
          <a:chExt cx="0" cy="0"/>
        </a:xfrm>
      </p:grpSpPr>
      <p:sp>
        <p:nvSpPr>
          <p:cNvPr id="1295" name="Google Shape;1295;p8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6" name="Google Shape;1296;p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2" name="Shape 1302"/>
        <p:cNvGrpSpPr/>
        <p:nvPr/>
      </p:nvGrpSpPr>
      <p:grpSpPr>
        <a:xfrm>
          <a:off x="0" y="0"/>
          <a:ext cx="0" cy="0"/>
          <a:chOff x="0" y="0"/>
          <a:chExt cx="0" cy="0"/>
        </a:xfrm>
      </p:grpSpPr>
      <p:sp>
        <p:nvSpPr>
          <p:cNvPr id="1303" name="Google Shape;1303;p8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4" name="Google Shape;1304;p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1" name="Google Shape;50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just">
              <a:lnSpc>
                <a:spcPct val="107000"/>
              </a:lnSpc>
              <a:spcBef>
                <a:spcPts val="0"/>
              </a:spcBef>
              <a:spcAft>
                <a:spcPts val="0"/>
              </a:spcAft>
              <a:buNone/>
            </a:pPr>
            <a:r>
              <a:rPr lang="en-US" sz="1200"/>
              <a:t>Thành phần của khói lý thuyết bao gồm: </a:t>
            </a:r>
            <a:endParaRPr sz="1200"/>
          </a:p>
          <a:p>
            <a:pPr indent="0" lvl="0" marL="0" rtl="0" algn="just">
              <a:lnSpc>
                <a:spcPct val="107000"/>
              </a:lnSpc>
              <a:spcBef>
                <a:spcPts val="600"/>
              </a:spcBef>
              <a:spcAft>
                <a:spcPts val="0"/>
              </a:spcAft>
              <a:buNone/>
            </a:pPr>
            <a:r>
              <a:rPr lang="en-US" sz="1200"/>
              <a:t>– CO</a:t>
            </a:r>
            <a:r>
              <a:rPr baseline="-25000" lang="en-US" sz="1200"/>
              <a:t>2</a:t>
            </a:r>
            <a:r>
              <a:rPr lang="en-US" sz="1200"/>
              <a:t> từ quá trình cháy thành phần carbon; </a:t>
            </a:r>
            <a:endParaRPr sz="1200"/>
          </a:p>
          <a:p>
            <a:pPr indent="0" lvl="0" marL="0" rtl="0" algn="just">
              <a:lnSpc>
                <a:spcPct val="107000"/>
              </a:lnSpc>
              <a:spcBef>
                <a:spcPts val="600"/>
              </a:spcBef>
              <a:spcAft>
                <a:spcPts val="0"/>
              </a:spcAft>
              <a:buNone/>
            </a:pPr>
            <a:r>
              <a:rPr lang="en-US" sz="1200"/>
              <a:t>– H</a:t>
            </a:r>
            <a:r>
              <a:rPr baseline="-25000" lang="en-US" sz="1200"/>
              <a:t>2</a:t>
            </a:r>
            <a:r>
              <a:rPr lang="en-US" sz="1200"/>
              <a:t>O từ quá trình cháy thành phần Hydro và từ thành phần ẩm trong nhiên liệu và không khí; </a:t>
            </a:r>
            <a:endParaRPr sz="1200"/>
          </a:p>
          <a:p>
            <a:pPr indent="0" lvl="0" marL="0" rtl="0" algn="just">
              <a:lnSpc>
                <a:spcPct val="107000"/>
              </a:lnSpc>
              <a:spcBef>
                <a:spcPts val="600"/>
              </a:spcBef>
              <a:spcAft>
                <a:spcPts val="0"/>
              </a:spcAft>
              <a:buNone/>
            </a:pPr>
            <a:r>
              <a:rPr lang="en-US" sz="1200"/>
              <a:t>– SO</a:t>
            </a:r>
            <a:r>
              <a:rPr baseline="-25000" lang="en-US" sz="1200"/>
              <a:t>2</a:t>
            </a:r>
            <a:r>
              <a:rPr lang="en-US" sz="1200"/>
              <a:t> từ quá trình cháy thành phần S trong nhiên liệu</a:t>
            </a:r>
            <a:endParaRPr sz="1200"/>
          </a:p>
          <a:p>
            <a:pPr indent="0" lvl="0" marL="0" rtl="0" algn="just">
              <a:lnSpc>
                <a:spcPct val="107000"/>
              </a:lnSpc>
              <a:spcBef>
                <a:spcPts val="600"/>
              </a:spcBef>
              <a:spcAft>
                <a:spcPts val="0"/>
              </a:spcAft>
              <a:buNone/>
            </a:pPr>
            <a:r>
              <a:rPr lang="en-US" sz="1200"/>
              <a:t>– N</a:t>
            </a:r>
            <a:r>
              <a:rPr baseline="-25000" lang="en-US" sz="1200"/>
              <a:t>2</a:t>
            </a:r>
            <a:r>
              <a:rPr lang="en-US" sz="1200"/>
              <a:t> từ không khí</a:t>
            </a:r>
            <a:endParaRPr sz="1200"/>
          </a:p>
          <a:p>
            <a:pPr indent="0" lvl="0" marL="0" rtl="0" algn="l">
              <a:spcBef>
                <a:spcPts val="300"/>
              </a:spcBef>
              <a:spcAft>
                <a:spcPts val="0"/>
              </a:spcAft>
              <a:buNone/>
            </a:pPr>
            <a:r>
              <a:t/>
            </a:r>
            <a:endParaRPr/>
          </a:p>
        </p:txBody>
      </p:sp>
      <p:sp>
        <p:nvSpPr>
          <p:cNvPr id="502" name="Google Shape;502;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1" name="Shape 1311"/>
        <p:cNvGrpSpPr/>
        <p:nvPr/>
      </p:nvGrpSpPr>
      <p:grpSpPr>
        <a:xfrm>
          <a:off x="0" y="0"/>
          <a:ext cx="0" cy="0"/>
          <a:chOff x="0" y="0"/>
          <a:chExt cx="0" cy="0"/>
        </a:xfrm>
      </p:grpSpPr>
      <p:sp>
        <p:nvSpPr>
          <p:cNvPr id="1312" name="Google Shape;1312;p9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3" name="Google Shape;1313;p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8" name="Shape 1318"/>
        <p:cNvGrpSpPr/>
        <p:nvPr/>
      </p:nvGrpSpPr>
      <p:grpSpPr>
        <a:xfrm>
          <a:off x="0" y="0"/>
          <a:ext cx="0" cy="0"/>
          <a:chOff x="0" y="0"/>
          <a:chExt cx="0" cy="0"/>
        </a:xfrm>
      </p:grpSpPr>
      <p:sp>
        <p:nvSpPr>
          <p:cNvPr id="1319" name="Google Shape;1319;p9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0" name="Google Shape;1320;p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5" name="Shape 1325"/>
        <p:cNvGrpSpPr/>
        <p:nvPr/>
      </p:nvGrpSpPr>
      <p:grpSpPr>
        <a:xfrm>
          <a:off x="0" y="0"/>
          <a:ext cx="0" cy="0"/>
          <a:chOff x="0" y="0"/>
          <a:chExt cx="0" cy="0"/>
        </a:xfrm>
      </p:grpSpPr>
      <p:sp>
        <p:nvSpPr>
          <p:cNvPr id="1326" name="Google Shape;1326;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7" name="Google Shape;1327;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8.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78.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78.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 name="Shape 24"/>
        <p:cNvGrpSpPr/>
        <p:nvPr/>
      </p:nvGrpSpPr>
      <p:grpSpPr>
        <a:xfrm>
          <a:off x="0" y="0"/>
          <a:ext cx="0" cy="0"/>
          <a:chOff x="0" y="0"/>
          <a:chExt cx="0" cy="0"/>
        </a:xfrm>
      </p:grpSpPr>
      <p:sp>
        <p:nvSpPr>
          <p:cNvPr id="25" name="Google Shape;25;p94"/>
          <p:cNvSpPr txBox="1"/>
          <p:nvPr>
            <p:ph type="ctrTitle"/>
          </p:nvPr>
        </p:nvSpPr>
        <p:spPr>
          <a:xfrm>
            <a:off x="609600" y="1988784"/>
            <a:ext cx="5486400" cy="23236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5200"/>
              <a:buNone/>
              <a:defRPr sz="6400">
                <a:latin typeface="Arial"/>
                <a:ea typeface="Arial"/>
                <a:cs typeface="Arial"/>
                <a:sym typeface="Arial"/>
              </a:defRPr>
            </a:lvl1pPr>
            <a:lvl2pPr lvl="1" algn="l">
              <a:lnSpc>
                <a:spcPct val="100000"/>
              </a:lnSpc>
              <a:spcBef>
                <a:spcPts val="0"/>
              </a:spcBef>
              <a:spcAft>
                <a:spcPts val="0"/>
              </a:spcAft>
              <a:buSzPts val="5200"/>
              <a:buNone/>
              <a:defRPr sz="6933"/>
            </a:lvl2pPr>
            <a:lvl3pPr lvl="2" algn="l">
              <a:lnSpc>
                <a:spcPct val="100000"/>
              </a:lnSpc>
              <a:spcBef>
                <a:spcPts val="0"/>
              </a:spcBef>
              <a:spcAft>
                <a:spcPts val="0"/>
              </a:spcAft>
              <a:buSzPts val="5200"/>
              <a:buNone/>
              <a:defRPr sz="6933"/>
            </a:lvl3pPr>
            <a:lvl4pPr lvl="3" algn="l">
              <a:lnSpc>
                <a:spcPct val="100000"/>
              </a:lnSpc>
              <a:spcBef>
                <a:spcPts val="0"/>
              </a:spcBef>
              <a:spcAft>
                <a:spcPts val="0"/>
              </a:spcAft>
              <a:buSzPts val="5200"/>
              <a:buNone/>
              <a:defRPr sz="6933"/>
            </a:lvl4pPr>
            <a:lvl5pPr lvl="4" algn="l">
              <a:lnSpc>
                <a:spcPct val="100000"/>
              </a:lnSpc>
              <a:spcBef>
                <a:spcPts val="0"/>
              </a:spcBef>
              <a:spcAft>
                <a:spcPts val="0"/>
              </a:spcAft>
              <a:buSzPts val="5200"/>
              <a:buNone/>
              <a:defRPr sz="6933"/>
            </a:lvl5pPr>
            <a:lvl6pPr lvl="5" algn="l">
              <a:lnSpc>
                <a:spcPct val="100000"/>
              </a:lnSpc>
              <a:spcBef>
                <a:spcPts val="0"/>
              </a:spcBef>
              <a:spcAft>
                <a:spcPts val="0"/>
              </a:spcAft>
              <a:buSzPts val="5200"/>
              <a:buNone/>
              <a:defRPr sz="6933"/>
            </a:lvl6pPr>
            <a:lvl7pPr lvl="6" algn="l">
              <a:lnSpc>
                <a:spcPct val="100000"/>
              </a:lnSpc>
              <a:spcBef>
                <a:spcPts val="0"/>
              </a:spcBef>
              <a:spcAft>
                <a:spcPts val="0"/>
              </a:spcAft>
              <a:buSzPts val="5200"/>
              <a:buNone/>
              <a:defRPr sz="6933"/>
            </a:lvl7pPr>
            <a:lvl8pPr lvl="7" algn="l">
              <a:lnSpc>
                <a:spcPct val="100000"/>
              </a:lnSpc>
              <a:spcBef>
                <a:spcPts val="0"/>
              </a:spcBef>
              <a:spcAft>
                <a:spcPts val="0"/>
              </a:spcAft>
              <a:buSzPts val="5200"/>
              <a:buNone/>
              <a:defRPr sz="6933"/>
            </a:lvl8pPr>
            <a:lvl9pPr lvl="8" algn="l">
              <a:lnSpc>
                <a:spcPct val="100000"/>
              </a:lnSpc>
              <a:spcBef>
                <a:spcPts val="0"/>
              </a:spcBef>
              <a:spcAft>
                <a:spcPts val="0"/>
              </a:spcAft>
              <a:buSzPts val="5200"/>
              <a:buNone/>
              <a:defRPr sz="6933"/>
            </a:lvl9pPr>
          </a:lstStyle>
          <a:p/>
        </p:txBody>
      </p:sp>
      <p:sp>
        <p:nvSpPr>
          <p:cNvPr id="26" name="Google Shape;26;p94"/>
          <p:cNvSpPr txBox="1"/>
          <p:nvPr>
            <p:ph idx="1" type="subTitle"/>
          </p:nvPr>
        </p:nvSpPr>
        <p:spPr>
          <a:xfrm>
            <a:off x="609600" y="4312417"/>
            <a:ext cx="5486400" cy="556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sz="2400">
                <a:latin typeface="Arial"/>
                <a:ea typeface="Arial"/>
                <a:cs typeface="Arial"/>
                <a:sym typeface="Arial"/>
              </a:defRPr>
            </a:lvl1pPr>
            <a:lvl2pPr lvl="1" algn="l">
              <a:lnSpc>
                <a:spcPct val="100000"/>
              </a:lnSpc>
              <a:spcBef>
                <a:spcPts val="0"/>
              </a:spcBef>
              <a:spcAft>
                <a:spcPts val="0"/>
              </a:spcAft>
              <a:buSzPts val="2800"/>
              <a:buNone/>
              <a:defRPr sz="3733"/>
            </a:lvl2pPr>
            <a:lvl3pPr lvl="2" algn="l">
              <a:lnSpc>
                <a:spcPct val="100000"/>
              </a:lnSpc>
              <a:spcBef>
                <a:spcPts val="0"/>
              </a:spcBef>
              <a:spcAft>
                <a:spcPts val="0"/>
              </a:spcAft>
              <a:buSzPts val="2800"/>
              <a:buNone/>
              <a:defRPr sz="3733"/>
            </a:lvl3pPr>
            <a:lvl4pPr lvl="3" algn="l">
              <a:lnSpc>
                <a:spcPct val="100000"/>
              </a:lnSpc>
              <a:spcBef>
                <a:spcPts val="0"/>
              </a:spcBef>
              <a:spcAft>
                <a:spcPts val="0"/>
              </a:spcAft>
              <a:buSzPts val="2800"/>
              <a:buNone/>
              <a:defRPr sz="3733"/>
            </a:lvl4pPr>
            <a:lvl5pPr lvl="4" algn="l">
              <a:lnSpc>
                <a:spcPct val="100000"/>
              </a:lnSpc>
              <a:spcBef>
                <a:spcPts val="0"/>
              </a:spcBef>
              <a:spcAft>
                <a:spcPts val="0"/>
              </a:spcAft>
              <a:buSzPts val="2800"/>
              <a:buNone/>
              <a:defRPr sz="3733"/>
            </a:lvl5pPr>
            <a:lvl6pPr lvl="5" algn="l">
              <a:lnSpc>
                <a:spcPct val="100000"/>
              </a:lnSpc>
              <a:spcBef>
                <a:spcPts val="0"/>
              </a:spcBef>
              <a:spcAft>
                <a:spcPts val="0"/>
              </a:spcAft>
              <a:buSzPts val="2800"/>
              <a:buNone/>
              <a:defRPr sz="3733"/>
            </a:lvl6pPr>
            <a:lvl7pPr lvl="6" algn="l">
              <a:lnSpc>
                <a:spcPct val="100000"/>
              </a:lnSpc>
              <a:spcBef>
                <a:spcPts val="0"/>
              </a:spcBef>
              <a:spcAft>
                <a:spcPts val="0"/>
              </a:spcAft>
              <a:buSzPts val="2800"/>
              <a:buNone/>
              <a:defRPr sz="3733"/>
            </a:lvl7pPr>
            <a:lvl8pPr lvl="7" algn="l">
              <a:lnSpc>
                <a:spcPct val="100000"/>
              </a:lnSpc>
              <a:spcBef>
                <a:spcPts val="0"/>
              </a:spcBef>
              <a:spcAft>
                <a:spcPts val="0"/>
              </a:spcAft>
              <a:buSzPts val="2800"/>
              <a:buNone/>
              <a:defRPr sz="3733"/>
            </a:lvl8pPr>
            <a:lvl9pPr lvl="8" algn="l">
              <a:lnSpc>
                <a:spcPct val="100000"/>
              </a:lnSpc>
              <a:spcBef>
                <a:spcPts val="0"/>
              </a:spcBef>
              <a:spcAft>
                <a:spcPts val="0"/>
              </a:spcAft>
              <a:buSzPts val="2800"/>
              <a:buNone/>
              <a:defRPr sz="3733"/>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60" name="Shape 60"/>
        <p:cNvGrpSpPr/>
        <p:nvPr/>
      </p:nvGrpSpPr>
      <p:grpSpPr>
        <a:xfrm>
          <a:off x="0" y="0"/>
          <a:ext cx="0" cy="0"/>
          <a:chOff x="0" y="0"/>
          <a:chExt cx="0" cy="0"/>
        </a:xfrm>
      </p:grpSpPr>
      <p:cxnSp>
        <p:nvCxnSpPr>
          <p:cNvPr id="61" name="Google Shape;61;p103"/>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2" name="Shape 62"/>
        <p:cNvGrpSpPr/>
        <p:nvPr/>
      </p:nvGrpSpPr>
      <p:grpSpPr>
        <a:xfrm>
          <a:off x="0" y="0"/>
          <a:ext cx="0" cy="0"/>
          <a:chOff x="0" y="0"/>
          <a:chExt cx="0" cy="0"/>
        </a:xfrm>
      </p:grpSpPr>
      <p:sp>
        <p:nvSpPr>
          <p:cNvPr id="63" name="Google Shape;63;p104"/>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800"/>
              <a:buNone/>
              <a:defRPr b="1" sz="3200">
                <a:latin typeface="Arial"/>
                <a:ea typeface="Arial"/>
                <a:cs typeface="Arial"/>
                <a:sym typeface="Arial"/>
              </a:defRPr>
            </a:lvl1pPr>
            <a:lvl2pPr lvl="1" algn="l">
              <a:lnSpc>
                <a:spcPct val="100000"/>
              </a:lnSpc>
              <a:spcBef>
                <a:spcPts val="0"/>
              </a:spcBef>
              <a:spcAft>
                <a:spcPts val="0"/>
              </a:spcAft>
              <a:buSzPts val="2800"/>
              <a:buNone/>
              <a:defRPr b="1"/>
            </a:lvl2pPr>
            <a:lvl3pPr lvl="2" algn="l">
              <a:lnSpc>
                <a:spcPct val="100000"/>
              </a:lnSpc>
              <a:spcBef>
                <a:spcPts val="0"/>
              </a:spcBef>
              <a:spcAft>
                <a:spcPts val="0"/>
              </a:spcAft>
              <a:buSzPts val="2800"/>
              <a:buNone/>
              <a:defRPr b="1"/>
            </a:lvl3pPr>
            <a:lvl4pPr lvl="3" algn="l">
              <a:lnSpc>
                <a:spcPct val="100000"/>
              </a:lnSpc>
              <a:spcBef>
                <a:spcPts val="0"/>
              </a:spcBef>
              <a:spcAft>
                <a:spcPts val="0"/>
              </a:spcAft>
              <a:buSzPts val="2800"/>
              <a:buNone/>
              <a:defRPr b="1"/>
            </a:lvl4pPr>
            <a:lvl5pPr lvl="4" algn="l">
              <a:lnSpc>
                <a:spcPct val="100000"/>
              </a:lnSpc>
              <a:spcBef>
                <a:spcPts val="0"/>
              </a:spcBef>
              <a:spcAft>
                <a:spcPts val="0"/>
              </a:spcAft>
              <a:buSzPts val="2800"/>
              <a:buNone/>
              <a:defRPr b="1"/>
            </a:lvl5pPr>
            <a:lvl6pPr lvl="5" algn="l">
              <a:lnSpc>
                <a:spcPct val="100000"/>
              </a:lnSpc>
              <a:spcBef>
                <a:spcPts val="0"/>
              </a:spcBef>
              <a:spcAft>
                <a:spcPts val="0"/>
              </a:spcAft>
              <a:buSzPts val="2800"/>
              <a:buNone/>
              <a:defRPr b="1"/>
            </a:lvl6pPr>
            <a:lvl7pPr lvl="6" algn="l">
              <a:lnSpc>
                <a:spcPct val="100000"/>
              </a:lnSpc>
              <a:spcBef>
                <a:spcPts val="0"/>
              </a:spcBef>
              <a:spcAft>
                <a:spcPts val="0"/>
              </a:spcAft>
              <a:buSzPts val="2800"/>
              <a:buNone/>
              <a:defRPr b="1"/>
            </a:lvl7pPr>
            <a:lvl8pPr lvl="7" algn="l">
              <a:lnSpc>
                <a:spcPct val="100000"/>
              </a:lnSpc>
              <a:spcBef>
                <a:spcPts val="0"/>
              </a:spcBef>
              <a:spcAft>
                <a:spcPts val="0"/>
              </a:spcAft>
              <a:buSzPts val="2800"/>
              <a:buNone/>
              <a:defRPr b="1"/>
            </a:lvl8pPr>
            <a:lvl9pPr lvl="8" algn="l">
              <a:lnSpc>
                <a:spcPct val="100000"/>
              </a:lnSpc>
              <a:spcBef>
                <a:spcPts val="0"/>
              </a:spcBef>
              <a:spcAft>
                <a:spcPts val="0"/>
              </a:spcAft>
              <a:buSzPts val="2800"/>
              <a:buNone/>
              <a:defRPr b="1"/>
            </a:lvl9pPr>
          </a:lstStyle>
          <a:p/>
        </p:txBody>
      </p:sp>
      <p:sp>
        <p:nvSpPr>
          <p:cNvPr id="64" name="Google Shape;64;p104"/>
          <p:cNvSpPr txBox="1"/>
          <p:nvPr>
            <p:ph idx="1" type="body"/>
          </p:nvPr>
        </p:nvSpPr>
        <p:spPr>
          <a:xfrm>
            <a:off x="609600" y="1663933"/>
            <a:ext cx="10972800" cy="40388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sz="2000"/>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65" name="Google Shape;65;p104"/>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pic>
        <p:nvPicPr>
          <p:cNvPr id="66" name="Google Shape;66;p104"/>
          <p:cNvPicPr preferRelativeResize="0"/>
          <p:nvPr/>
        </p:nvPicPr>
        <p:blipFill rotWithShape="1">
          <a:blip r:embed="rId3">
            <a:alphaModFix/>
          </a:blip>
          <a:srcRect b="0" l="0" r="0" t="0"/>
          <a:stretch/>
        </p:blipFill>
        <p:spPr>
          <a:xfrm>
            <a:off x="1868234" y="6176750"/>
            <a:ext cx="537281" cy="475737"/>
          </a:xfrm>
          <a:prstGeom prst="rect">
            <a:avLst/>
          </a:prstGeom>
          <a:noFill/>
          <a:ln>
            <a:noFill/>
          </a:ln>
        </p:spPr>
      </p:pic>
      <p:cxnSp>
        <p:nvCxnSpPr>
          <p:cNvPr id="67" name="Google Shape;67;p104"/>
          <p:cNvCxnSpPr/>
          <p:nvPr/>
        </p:nvCxnSpPr>
        <p:spPr>
          <a:xfrm>
            <a:off x="609600" y="1136822"/>
            <a:ext cx="10972800" cy="0"/>
          </a:xfrm>
          <a:prstGeom prst="straightConnector1">
            <a:avLst/>
          </a:prstGeom>
          <a:noFill/>
          <a:ln cap="flat" cmpd="sng" w="28575">
            <a:solidFill>
              <a:srgbClr val="77BABD"/>
            </a:solidFill>
            <a:prstDash val="solid"/>
            <a:round/>
            <a:headEnd len="sm" w="sm" type="none"/>
            <a:tailEnd len="sm" w="sm"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1" name="Shape 81"/>
        <p:cNvGrpSpPr/>
        <p:nvPr/>
      </p:nvGrpSpPr>
      <p:grpSpPr>
        <a:xfrm>
          <a:off x="0" y="0"/>
          <a:ext cx="0" cy="0"/>
          <a:chOff x="0" y="0"/>
          <a:chExt cx="0" cy="0"/>
        </a:xfrm>
      </p:grpSpPr>
      <p:sp>
        <p:nvSpPr>
          <p:cNvPr id="82" name="Google Shape;82;p10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Calibri"/>
              <a:buNone/>
              <a:defRPr b="0" i="0" sz="60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3" name="Google Shape;83;p10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4" name="Shape 84"/>
        <p:cNvGrpSpPr/>
        <p:nvPr/>
      </p:nvGrpSpPr>
      <p:grpSpPr>
        <a:xfrm>
          <a:off x="0" y="0"/>
          <a:ext cx="0" cy="0"/>
          <a:chOff x="0" y="0"/>
          <a:chExt cx="0" cy="0"/>
        </a:xfrm>
      </p:grpSpPr>
      <p:sp>
        <p:nvSpPr>
          <p:cNvPr id="85" name="Google Shape;85;p107"/>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6" name="Google Shape;86;p10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7" name="Shape 87"/>
        <p:cNvGrpSpPr/>
        <p:nvPr/>
      </p:nvGrpSpPr>
      <p:grpSpPr>
        <a:xfrm>
          <a:off x="0" y="0"/>
          <a:ext cx="0" cy="0"/>
          <a:chOff x="0" y="0"/>
          <a:chExt cx="0" cy="0"/>
        </a:xfrm>
      </p:grpSpPr>
      <p:sp>
        <p:nvSpPr>
          <p:cNvPr id="88" name="Google Shape;88;p108"/>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6000"/>
              <a:buFont typeface="Calibri"/>
              <a:buNone/>
              <a:defRPr b="0" i="0" sz="60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9" name="Google Shape;89;p108"/>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1pPr>
            <a:lvl2pPr indent="-228600" lvl="1" marL="914400" marR="0" rtl="0" algn="l">
              <a:lnSpc>
                <a:spcPct val="90000"/>
              </a:lnSpc>
              <a:spcBef>
                <a:spcPts val="5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5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90" name="Shape 90"/>
        <p:cNvGrpSpPr/>
        <p:nvPr/>
      </p:nvGrpSpPr>
      <p:grpSpPr>
        <a:xfrm>
          <a:off x="0" y="0"/>
          <a:ext cx="0" cy="0"/>
          <a:chOff x="0" y="0"/>
          <a:chExt cx="0" cy="0"/>
        </a:xfrm>
      </p:grpSpPr>
      <p:sp>
        <p:nvSpPr>
          <p:cNvPr id="91" name="Google Shape;91;p109"/>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2" name="Google Shape;92;p10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3" name="Google Shape;93;p10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4" name="Shape 94"/>
        <p:cNvGrpSpPr/>
        <p:nvPr/>
      </p:nvGrpSpPr>
      <p:grpSpPr>
        <a:xfrm>
          <a:off x="0" y="0"/>
          <a:ext cx="0" cy="0"/>
          <a:chOff x="0" y="0"/>
          <a:chExt cx="0" cy="0"/>
        </a:xfrm>
      </p:grpSpPr>
      <p:sp>
        <p:nvSpPr>
          <p:cNvPr id="95" name="Google Shape;95;p110"/>
          <p:cNvSpPr txBox="1"/>
          <p:nvPr>
            <p:ph type="title"/>
          </p:nvPr>
        </p:nvSpPr>
        <p:spPr>
          <a:xfrm>
            <a:off x="839788"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6" name="Google Shape;96;p110"/>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97" name="Google Shape;97;p110"/>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8" name="Google Shape;98;p110"/>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99" name="Google Shape;99;p110"/>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0" name="Shape 100"/>
        <p:cNvGrpSpPr/>
        <p:nvPr/>
      </p:nvGrpSpPr>
      <p:grpSpPr>
        <a:xfrm>
          <a:off x="0" y="0"/>
          <a:ext cx="0" cy="0"/>
          <a:chOff x="0" y="0"/>
          <a:chExt cx="0" cy="0"/>
        </a:xfrm>
      </p:grpSpPr>
      <p:sp>
        <p:nvSpPr>
          <p:cNvPr id="101" name="Google Shape;101;p111"/>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102" name="Shape 102"/>
        <p:cNvGrpSpPr/>
        <p:nvPr/>
      </p:nvGrpSpPr>
      <p:grpSpPr>
        <a:xfrm>
          <a:off x="0" y="0"/>
          <a:ext cx="0" cy="0"/>
          <a:chOff x="0" y="0"/>
          <a:chExt cx="0" cy="0"/>
        </a:xfrm>
      </p:grpSpPr>
      <p:pic>
        <p:nvPicPr>
          <p:cNvPr id="103" name="Google Shape;103;p112"/>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pic>
        <p:nvPicPr>
          <p:cNvPr id="104" name="Google Shape;104;p112"/>
          <p:cNvPicPr preferRelativeResize="0"/>
          <p:nvPr/>
        </p:nvPicPr>
        <p:blipFill rotWithShape="1">
          <a:blip r:embed="rId3">
            <a:alphaModFix/>
          </a:blip>
          <a:srcRect b="0" l="0" r="0" t="0"/>
          <a:stretch/>
        </p:blipFill>
        <p:spPr>
          <a:xfrm>
            <a:off x="8600660" y="97937"/>
            <a:ext cx="1992580" cy="411037"/>
          </a:xfrm>
          <a:prstGeom prst="rect">
            <a:avLst/>
          </a:prstGeom>
          <a:noFill/>
          <a:ln>
            <a:noFill/>
          </a:ln>
        </p:spPr>
      </p:pic>
      <p:pic>
        <p:nvPicPr>
          <p:cNvPr id="105" name="Google Shape;105;p112"/>
          <p:cNvPicPr preferRelativeResize="0"/>
          <p:nvPr/>
        </p:nvPicPr>
        <p:blipFill rotWithShape="1">
          <a:blip r:embed="rId4">
            <a:alphaModFix/>
          </a:blip>
          <a:srcRect b="0" l="0" r="0" t="0"/>
          <a:stretch/>
        </p:blipFill>
        <p:spPr>
          <a:xfrm>
            <a:off x="10824439" y="-284944"/>
            <a:ext cx="1205467" cy="1205467"/>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6" name="Shape 106"/>
        <p:cNvGrpSpPr/>
        <p:nvPr/>
      </p:nvGrpSpPr>
      <p:grpSpPr>
        <a:xfrm>
          <a:off x="0" y="0"/>
          <a:ext cx="0" cy="0"/>
          <a:chOff x="0" y="0"/>
          <a:chExt cx="0" cy="0"/>
        </a:xfrm>
      </p:grpSpPr>
      <p:sp>
        <p:nvSpPr>
          <p:cNvPr id="107" name="Google Shape;107;p11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3200"/>
              <a:buFont typeface="Calibri"/>
              <a:buNone/>
              <a:defRPr b="0" i="0" sz="32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08" name="Google Shape;108;p11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marR="0" rtl="0" algn="l">
              <a:lnSpc>
                <a:spcPct val="90000"/>
              </a:lnSpc>
              <a:spcBef>
                <a:spcPts val="100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09" name="Google Shape;109;p11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pic>
        <p:nvPicPr>
          <p:cNvPr id="28" name="Google Shape;28;p95"/>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cxnSp>
        <p:nvCxnSpPr>
          <p:cNvPr id="29" name="Google Shape;29;p95"/>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0" name="Shape 110"/>
        <p:cNvGrpSpPr/>
        <p:nvPr/>
      </p:nvGrpSpPr>
      <p:grpSpPr>
        <a:xfrm>
          <a:off x="0" y="0"/>
          <a:ext cx="0" cy="0"/>
          <a:chOff x="0" y="0"/>
          <a:chExt cx="0" cy="0"/>
        </a:xfrm>
      </p:grpSpPr>
      <p:sp>
        <p:nvSpPr>
          <p:cNvPr id="111" name="Google Shape;111;p11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3200"/>
              <a:buFont typeface="Calibri"/>
              <a:buNone/>
              <a:defRPr b="0" i="0" sz="32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2" name="Google Shape;112;p114"/>
          <p:cNvSpPr/>
          <p:nvPr>
            <p:ph idx="2" type="pic"/>
          </p:nvPr>
        </p:nvSpPr>
        <p:spPr>
          <a:xfrm>
            <a:off x="5183188" y="987425"/>
            <a:ext cx="6172200" cy="4873625"/>
          </a:xfrm>
          <a:prstGeom prst="rect">
            <a:avLst/>
          </a:prstGeom>
          <a:noFill/>
          <a:ln>
            <a:noFill/>
          </a:ln>
        </p:spPr>
      </p:sp>
      <p:sp>
        <p:nvSpPr>
          <p:cNvPr id="113" name="Google Shape;113;p11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4" name="Shape 114"/>
        <p:cNvGrpSpPr/>
        <p:nvPr/>
      </p:nvGrpSpPr>
      <p:grpSpPr>
        <a:xfrm>
          <a:off x="0" y="0"/>
          <a:ext cx="0" cy="0"/>
          <a:chOff x="0" y="0"/>
          <a:chExt cx="0" cy="0"/>
        </a:xfrm>
      </p:grpSpPr>
      <p:sp>
        <p:nvSpPr>
          <p:cNvPr id="115" name="Google Shape;115;p115"/>
          <p:cNvSpPr txBox="1"/>
          <p:nvPr>
            <p:ph type="title"/>
          </p:nvPr>
        </p:nvSpPr>
        <p:spPr>
          <a:xfrm>
            <a:off x="838200" y="365125"/>
            <a:ext cx="10515600" cy="132556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6" name="Google Shape;116;p11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7" name="Shape 117"/>
        <p:cNvGrpSpPr/>
        <p:nvPr/>
      </p:nvGrpSpPr>
      <p:grpSpPr>
        <a:xfrm>
          <a:off x="0" y="0"/>
          <a:ext cx="0" cy="0"/>
          <a:chOff x="0" y="0"/>
          <a:chExt cx="0" cy="0"/>
        </a:xfrm>
      </p:grpSpPr>
      <p:sp>
        <p:nvSpPr>
          <p:cNvPr id="118" name="Google Shape;118;p116"/>
          <p:cNvSpPr txBox="1"/>
          <p:nvPr>
            <p:ph type="title"/>
          </p:nvPr>
        </p:nvSpPr>
        <p:spPr>
          <a:xfrm rot="5400000">
            <a:off x="7133431" y="1956594"/>
            <a:ext cx="5811838" cy="26289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9" name="Google Shape;119;p11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96"/>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800"/>
              <a:buNone/>
              <a:defRPr sz="3200">
                <a:solidFill>
                  <a:srgbClr val="327176"/>
                </a:solidFill>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cxnSp>
        <p:nvCxnSpPr>
          <p:cNvPr id="32" name="Google Shape;32;p96"/>
          <p:cNvCxnSpPr/>
          <p:nvPr/>
        </p:nvCxnSpPr>
        <p:spPr>
          <a:xfrm>
            <a:off x="609600" y="1136822"/>
            <a:ext cx="10972800" cy="0"/>
          </a:xfrm>
          <a:prstGeom prst="straightConnector1">
            <a:avLst/>
          </a:prstGeom>
          <a:noFill/>
          <a:ln cap="flat" cmpd="sng" w="28575">
            <a:solidFill>
              <a:srgbClr val="77BABD"/>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33" name="Shape 33"/>
        <p:cNvGrpSpPr/>
        <p:nvPr/>
      </p:nvGrpSpPr>
      <p:grpSpPr>
        <a:xfrm>
          <a:off x="0" y="0"/>
          <a:ext cx="0" cy="0"/>
          <a:chOff x="0" y="0"/>
          <a:chExt cx="0" cy="0"/>
        </a:xfrm>
      </p:grpSpPr>
      <p:sp>
        <p:nvSpPr>
          <p:cNvPr id="34" name="Google Shape;34;p97"/>
          <p:cNvSpPr txBox="1"/>
          <p:nvPr>
            <p:ph type="title"/>
          </p:nvPr>
        </p:nvSpPr>
        <p:spPr>
          <a:xfrm>
            <a:off x="415600" y="740800"/>
            <a:ext cx="3744000" cy="10076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3200">
                <a:latin typeface="Arial"/>
                <a:ea typeface="Arial"/>
                <a:cs typeface="Arial"/>
                <a:sym typeface="Arial"/>
              </a:defRPr>
            </a:lvl1pPr>
            <a:lvl2pPr lvl="1" algn="l">
              <a:lnSpc>
                <a:spcPct val="100000"/>
              </a:lnSpc>
              <a:spcBef>
                <a:spcPts val="0"/>
              </a:spcBef>
              <a:spcAft>
                <a:spcPts val="0"/>
              </a:spcAft>
              <a:buSzPts val="2400"/>
              <a:buNone/>
              <a:defRPr sz="3200"/>
            </a:lvl2pPr>
            <a:lvl3pPr lvl="2" algn="l">
              <a:lnSpc>
                <a:spcPct val="100000"/>
              </a:lnSpc>
              <a:spcBef>
                <a:spcPts val="0"/>
              </a:spcBef>
              <a:spcAft>
                <a:spcPts val="0"/>
              </a:spcAft>
              <a:buSzPts val="2400"/>
              <a:buNone/>
              <a:defRPr sz="3200"/>
            </a:lvl3pPr>
            <a:lvl4pPr lvl="3" algn="l">
              <a:lnSpc>
                <a:spcPct val="100000"/>
              </a:lnSpc>
              <a:spcBef>
                <a:spcPts val="0"/>
              </a:spcBef>
              <a:spcAft>
                <a:spcPts val="0"/>
              </a:spcAft>
              <a:buSzPts val="2400"/>
              <a:buNone/>
              <a:defRPr sz="3200"/>
            </a:lvl4pPr>
            <a:lvl5pPr lvl="4" algn="l">
              <a:lnSpc>
                <a:spcPct val="100000"/>
              </a:lnSpc>
              <a:spcBef>
                <a:spcPts val="0"/>
              </a:spcBef>
              <a:spcAft>
                <a:spcPts val="0"/>
              </a:spcAft>
              <a:buSzPts val="2400"/>
              <a:buNone/>
              <a:defRPr sz="3200"/>
            </a:lvl5pPr>
            <a:lvl6pPr lvl="5" algn="l">
              <a:lnSpc>
                <a:spcPct val="100000"/>
              </a:lnSpc>
              <a:spcBef>
                <a:spcPts val="0"/>
              </a:spcBef>
              <a:spcAft>
                <a:spcPts val="0"/>
              </a:spcAft>
              <a:buSzPts val="2400"/>
              <a:buNone/>
              <a:defRPr sz="3200"/>
            </a:lvl6pPr>
            <a:lvl7pPr lvl="6" algn="l">
              <a:lnSpc>
                <a:spcPct val="100000"/>
              </a:lnSpc>
              <a:spcBef>
                <a:spcPts val="0"/>
              </a:spcBef>
              <a:spcAft>
                <a:spcPts val="0"/>
              </a:spcAft>
              <a:buSzPts val="2400"/>
              <a:buNone/>
              <a:defRPr sz="3200"/>
            </a:lvl7pPr>
            <a:lvl8pPr lvl="7" algn="l">
              <a:lnSpc>
                <a:spcPct val="100000"/>
              </a:lnSpc>
              <a:spcBef>
                <a:spcPts val="0"/>
              </a:spcBef>
              <a:spcAft>
                <a:spcPts val="0"/>
              </a:spcAft>
              <a:buSzPts val="2400"/>
              <a:buNone/>
              <a:defRPr sz="3200"/>
            </a:lvl8pPr>
            <a:lvl9pPr lvl="8" algn="l">
              <a:lnSpc>
                <a:spcPct val="100000"/>
              </a:lnSpc>
              <a:spcBef>
                <a:spcPts val="0"/>
              </a:spcBef>
              <a:spcAft>
                <a:spcPts val="0"/>
              </a:spcAft>
              <a:buSzPts val="2400"/>
              <a:buNone/>
              <a:defRPr sz="3200"/>
            </a:lvl9pPr>
          </a:lstStyle>
          <a:p/>
        </p:txBody>
      </p:sp>
      <p:sp>
        <p:nvSpPr>
          <p:cNvPr id="35" name="Google Shape;35;p97"/>
          <p:cNvSpPr txBox="1"/>
          <p:nvPr>
            <p:ph idx="1" type="body"/>
          </p:nvPr>
        </p:nvSpPr>
        <p:spPr>
          <a:xfrm>
            <a:off x="415600" y="1852800"/>
            <a:ext cx="3744000" cy="4239200"/>
          </a:xfrm>
          <a:prstGeom prst="rect">
            <a:avLst/>
          </a:prstGeom>
          <a:noFill/>
          <a:ln>
            <a:noFill/>
          </a:ln>
        </p:spPr>
        <p:txBody>
          <a:bodyPr anchorCtr="0" anchor="t" bIns="91425" lIns="91425" spcFirstLastPara="1" rIns="91425" wrap="square" tIns="91425">
            <a:normAutofit/>
          </a:bodyPr>
          <a:lstStyle>
            <a:lvl1pPr indent="-304800" lvl="0" marL="457200" algn="l">
              <a:lnSpc>
                <a:spcPct val="100000"/>
              </a:lnSpc>
              <a:spcBef>
                <a:spcPts val="0"/>
              </a:spcBef>
              <a:spcAft>
                <a:spcPts val="0"/>
              </a:spcAft>
              <a:buSzPts val="1200"/>
              <a:buChar char="●"/>
              <a:defRPr sz="1600"/>
            </a:lvl1pPr>
            <a:lvl2pPr indent="-304800" lvl="1" marL="914400" algn="l">
              <a:lnSpc>
                <a:spcPct val="100000"/>
              </a:lnSpc>
              <a:spcBef>
                <a:spcPts val="0"/>
              </a:spcBef>
              <a:spcAft>
                <a:spcPts val="0"/>
              </a:spcAft>
              <a:buSzPts val="1200"/>
              <a:buChar char="○"/>
              <a:defRPr sz="1600"/>
            </a:lvl2pPr>
            <a:lvl3pPr indent="-304800" lvl="2" marL="1371600" algn="l">
              <a:lnSpc>
                <a:spcPct val="100000"/>
              </a:lnSpc>
              <a:spcBef>
                <a:spcPts val="0"/>
              </a:spcBef>
              <a:spcAft>
                <a:spcPts val="0"/>
              </a:spcAft>
              <a:buSzPts val="1200"/>
              <a:buChar char="■"/>
              <a:defRPr sz="1600"/>
            </a:lvl3pPr>
            <a:lvl4pPr indent="-304800" lvl="3" marL="1828800" algn="l">
              <a:lnSpc>
                <a:spcPct val="100000"/>
              </a:lnSpc>
              <a:spcBef>
                <a:spcPts val="0"/>
              </a:spcBef>
              <a:spcAft>
                <a:spcPts val="0"/>
              </a:spcAft>
              <a:buSzPts val="1200"/>
              <a:buChar char="●"/>
              <a:defRPr sz="1600"/>
            </a:lvl4pPr>
            <a:lvl5pPr indent="-304800" lvl="4" marL="2286000" algn="l">
              <a:lnSpc>
                <a:spcPct val="100000"/>
              </a:lnSpc>
              <a:spcBef>
                <a:spcPts val="0"/>
              </a:spcBef>
              <a:spcAft>
                <a:spcPts val="0"/>
              </a:spcAft>
              <a:buSzPts val="1200"/>
              <a:buChar char="○"/>
              <a:defRPr sz="1600"/>
            </a:lvl5pPr>
            <a:lvl6pPr indent="-304800" lvl="5" marL="2743200" algn="l">
              <a:lnSpc>
                <a:spcPct val="100000"/>
              </a:lnSpc>
              <a:spcBef>
                <a:spcPts val="0"/>
              </a:spcBef>
              <a:spcAft>
                <a:spcPts val="0"/>
              </a:spcAft>
              <a:buSzPts val="1200"/>
              <a:buChar char="■"/>
              <a:defRPr sz="1600"/>
            </a:lvl6pPr>
            <a:lvl7pPr indent="-304800" lvl="6" marL="3200400" algn="l">
              <a:lnSpc>
                <a:spcPct val="100000"/>
              </a:lnSpc>
              <a:spcBef>
                <a:spcPts val="0"/>
              </a:spcBef>
              <a:spcAft>
                <a:spcPts val="0"/>
              </a:spcAft>
              <a:buSzPts val="1200"/>
              <a:buChar char="●"/>
              <a:defRPr sz="1600"/>
            </a:lvl7pPr>
            <a:lvl8pPr indent="-304800" lvl="7" marL="3657600" algn="l">
              <a:lnSpc>
                <a:spcPct val="100000"/>
              </a:lnSpc>
              <a:spcBef>
                <a:spcPts val="0"/>
              </a:spcBef>
              <a:spcAft>
                <a:spcPts val="0"/>
              </a:spcAft>
              <a:buSzPts val="1200"/>
              <a:buChar char="○"/>
              <a:defRPr sz="1600"/>
            </a:lvl8pPr>
            <a:lvl9pPr indent="-304800" lvl="8" marL="4114800" algn="l">
              <a:lnSpc>
                <a:spcPct val="100000"/>
              </a:lnSpc>
              <a:spcBef>
                <a:spcPts val="0"/>
              </a:spcBef>
              <a:spcAft>
                <a:spcPts val="0"/>
              </a:spcAft>
              <a:buSzPts val="1200"/>
              <a:buChar char="■"/>
              <a:defRPr sz="1600"/>
            </a:lvl9pPr>
          </a:lstStyle>
          <a:p/>
        </p:txBody>
      </p:sp>
      <p:cxnSp>
        <p:nvCxnSpPr>
          <p:cNvPr id="36" name="Google Shape;36;p97"/>
          <p:cNvCxnSpPr/>
          <p:nvPr/>
        </p:nvCxnSpPr>
        <p:spPr>
          <a:xfrm>
            <a:off x="609600" y="1136822"/>
            <a:ext cx="10972800" cy="0"/>
          </a:xfrm>
          <a:prstGeom prst="straightConnector1">
            <a:avLst/>
          </a:prstGeom>
          <a:noFill/>
          <a:ln cap="flat" cmpd="sng" w="28575">
            <a:solidFill>
              <a:srgbClr val="77BABD"/>
            </a:solidFill>
            <a:prstDash val="solid"/>
            <a:round/>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37" name="Shape 37"/>
        <p:cNvGrpSpPr/>
        <p:nvPr/>
      </p:nvGrpSpPr>
      <p:grpSpPr>
        <a:xfrm>
          <a:off x="0" y="0"/>
          <a:ext cx="0" cy="0"/>
          <a:chOff x="0" y="0"/>
          <a:chExt cx="0" cy="0"/>
        </a:xfrm>
      </p:grpSpPr>
      <p:sp>
        <p:nvSpPr>
          <p:cNvPr id="38" name="Google Shape;38;p98"/>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89"/>
              <a:buFont typeface="Arial"/>
              <a:buNone/>
            </a:pPr>
            <a:r>
              <a:t/>
            </a:r>
            <a:endParaRPr sz="2489">
              <a:solidFill>
                <a:schemeClr val="dk1"/>
              </a:solidFill>
              <a:latin typeface="Arial"/>
              <a:ea typeface="Arial"/>
              <a:cs typeface="Arial"/>
              <a:sym typeface="Arial"/>
            </a:endParaRPr>
          </a:p>
        </p:txBody>
      </p:sp>
      <p:sp>
        <p:nvSpPr>
          <p:cNvPr id="39" name="Google Shape;39;p98"/>
          <p:cNvSpPr txBox="1"/>
          <p:nvPr>
            <p:ph type="title"/>
          </p:nvPr>
        </p:nvSpPr>
        <p:spPr>
          <a:xfrm>
            <a:off x="354000" y="1644233"/>
            <a:ext cx="5393600" cy="197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5600">
                <a:latin typeface="Arial"/>
                <a:ea typeface="Arial"/>
                <a:cs typeface="Arial"/>
                <a:sym typeface="Arial"/>
              </a:defRPr>
            </a:lvl1pPr>
            <a:lvl2pPr lvl="1" algn="ctr">
              <a:lnSpc>
                <a:spcPct val="100000"/>
              </a:lnSpc>
              <a:spcBef>
                <a:spcPts val="0"/>
              </a:spcBef>
              <a:spcAft>
                <a:spcPts val="0"/>
              </a:spcAft>
              <a:buSzPts val="4200"/>
              <a:buNone/>
              <a:defRPr sz="5600"/>
            </a:lvl2pPr>
            <a:lvl3pPr lvl="2" algn="ctr">
              <a:lnSpc>
                <a:spcPct val="100000"/>
              </a:lnSpc>
              <a:spcBef>
                <a:spcPts val="0"/>
              </a:spcBef>
              <a:spcAft>
                <a:spcPts val="0"/>
              </a:spcAft>
              <a:buSzPts val="4200"/>
              <a:buNone/>
              <a:defRPr sz="5600"/>
            </a:lvl3pPr>
            <a:lvl4pPr lvl="3" algn="ctr">
              <a:lnSpc>
                <a:spcPct val="100000"/>
              </a:lnSpc>
              <a:spcBef>
                <a:spcPts val="0"/>
              </a:spcBef>
              <a:spcAft>
                <a:spcPts val="0"/>
              </a:spcAft>
              <a:buSzPts val="4200"/>
              <a:buNone/>
              <a:defRPr sz="5600"/>
            </a:lvl4pPr>
            <a:lvl5pPr lvl="4" algn="ctr">
              <a:lnSpc>
                <a:spcPct val="100000"/>
              </a:lnSpc>
              <a:spcBef>
                <a:spcPts val="0"/>
              </a:spcBef>
              <a:spcAft>
                <a:spcPts val="0"/>
              </a:spcAft>
              <a:buSzPts val="4200"/>
              <a:buNone/>
              <a:defRPr sz="5600"/>
            </a:lvl5pPr>
            <a:lvl6pPr lvl="5" algn="ctr">
              <a:lnSpc>
                <a:spcPct val="100000"/>
              </a:lnSpc>
              <a:spcBef>
                <a:spcPts val="0"/>
              </a:spcBef>
              <a:spcAft>
                <a:spcPts val="0"/>
              </a:spcAft>
              <a:buSzPts val="4200"/>
              <a:buNone/>
              <a:defRPr sz="5600"/>
            </a:lvl6pPr>
            <a:lvl7pPr lvl="6" algn="ctr">
              <a:lnSpc>
                <a:spcPct val="100000"/>
              </a:lnSpc>
              <a:spcBef>
                <a:spcPts val="0"/>
              </a:spcBef>
              <a:spcAft>
                <a:spcPts val="0"/>
              </a:spcAft>
              <a:buSzPts val="4200"/>
              <a:buNone/>
              <a:defRPr sz="5600"/>
            </a:lvl7pPr>
            <a:lvl8pPr lvl="7" algn="ctr">
              <a:lnSpc>
                <a:spcPct val="100000"/>
              </a:lnSpc>
              <a:spcBef>
                <a:spcPts val="0"/>
              </a:spcBef>
              <a:spcAft>
                <a:spcPts val="0"/>
              </a:spcAft>
              <a:buSzPts val="4200"/>
              <a:buNone/>
              <a:defRPr sz="5600"/>
            </a:lvl8pPr>
            <a:lvl9pPr lvl="8" algn="ctr">
              <a:lnSpc>
                <a:spcPct val="100000"/>
              </a:lnSpc>
              <a:spcBef>
                <a:spcPts val="0"/>
              </a:spcBef>
              <a:spcAft>
                <a:spcPts val="0"/>
              </a:spcAft>
              <a:buSzPts val="4200"/>
              <a:buNone/>
              <a:defRPr sz="5600"/>
            </a:lvl9pPr>
          </a:lstStyle>
          <a:p/>
        </p:txBody>
      </p:sp>
      <p:sp>
        <p:nvSpPr>
          <p:cNvPr id="40" name="Google Shape;40;p98"/>
          <p:cNvSpPr txBox="1"/>
          <p:nvPr>
            <p:ph idx="1" type="subTitle"/>
          </p:nvPr>
        </p:nvSpPr>
        <p:spPr>
          <a:xfrm>
            <a:off x="354000" y="3737433"/>
            <a:ext cx="5393600" cy="164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p:txBody>
      </p:sp>
      <p:sp>
        <p:nvSpPr>
          <p:cNvPr id="41" name="Google Shape;41;p98"/>
          <p:cNvSpPr txBox="1"/>
          <p:nvPr>
            <p:ph idx="2" type="body"/>
          </p:nvPr>
        </p:nvSpPr>
        <p:spPr>
          <a:xfrm>
            <a:off x="6586000" y="965433"/>
            <a:ext cx="5116000" cy="4926800"/>
          </a:xfrm>
          <a:prstGeom prst="rect">
            <a:avLst/>
          </a:prstGeom>
          <a:noFill/>
          <a:ln>
            <a:noFill/>
          </a:ln>
        </p:spPr>
        <p:txBody>
          <a:bodyPr anchorCtr="0" anchor="ctr" bIns="91425" lIns="91425" spcFirstLastPara="1" rIns="91425" wrap="square" tIns="91425">
            <a:norm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42" name="Google Shape;42;p98"/>
          <p:cNvPicPr preferRelativeResize="0"/>
          <p:nvPr/>
        </p:nvPicPr>
        <p:blipFill rotWithShape="1">
          <a:blip r:embed="rId2">
            <a:alphaModFix/>
          </a:blip>
          <a:srcRect b="0" l="0" r="0" t="0"/>
          <a:stretch/>
        </p:blipFill>
        <p:spPr>
          <a:xfrm>
            <a:off x="1868234" y="6176750"/>
            <a:ext cx="537281" cy="475737"/>
          </a:xfrm>
          <a:prstGeom prst="rect">
            <a:avLst/>
          </a:prstGeom>
          <a:noFill/>
          <a:ln>
            <a:noFill/>
          </a:ln>
        </p:spPr>
      </p:pic>
      <p:pic>
        <p:nvPicPr>
          <p:cNvPr id="43" name="Google Shape;43;p98"/>
          <p:cNvPicPr preferRelativeResize="0"/>
          <p:nvPr/>
        </p:nvPicPr>
        <p:blipFill rotWithShape="1">
          <a:blip r:embed="rId3">
            <a:alphaModFix/>
          </a:blip>
          <a:srcRect b="0" l="0" r="0" t="0"/>
          <a:stretch/>
        </p:blipFill>
        <p:spPr>
          <a:xfrm>
            <a:off x="8694048" y="79666"/>
            <a:ext cx="1893579" cy="390615"/>
          </a:xfrm>
          <a:prstGeom prst="rect">
            <a:avLst/>
          </a:prstGeom>
          <a:noFill/>
          <a:ln>
            <a:noFill/>
          </a:ln>
        </p:spPr>
      </p:pic>
      <p:pic>
        <p:nvPicPr>
          <p:cNvPr id="44" name="Google Shape;44;p98"/>
          <p:cNvPicPr preferRelativeResize="0"/>
          <p:nvPr/>
        </p:nvPicPr>
        <p:blipFill rotWithShape="1">
          <a:blip r:embed="rId4">
            <a:alphaModFix/>
          </a:blip>
          <a:srcRect b="0" l="0" r="0" t="0"/>
          <a:stretch/>
        </p:blipFill>
        <p:spPr>
          <a:xfrm>
            <a:off x="10881839" y="-297814"/>
            <a:ext cx="1145573" cy="1145573"/>
          </a:xfrm>
          <a:prstGeom prst="rect">
            <a:avLst/>
          </a:prstGeom>
          <a:noFill/>
          <a:ln>
            <a:noFill/>
          </a:ln>
        </p:spPr>
      </p:pic>
      <p:cxnSp>
        <p:nvCxnSpPr>
          <p:cNvPr id="45" name="Google Shape;45;p98"/>
          <p:cNvCxnSpPr/>
          <p:nvPr/>
        </p:nvCxnSpPr>
        <p:spPr>
          <a:xfrm>
            <a:off x="609600" y="1136822"/>
            <a:ext cx="10972800" cy="0"/>
          </a:xfrm>
          <a:prstGeom prst="straightConnector1">
            <a:avLst/>
          </a:prstGeom>
          <a:noFill/>
          <a:ln cap="flat" cmpd="sng" w="28575">
            <a:solidFill>
              <a:srgbClr val="77BABD"/>
            </a:solidFill>
            <a:prstDash val="solid"/>
            <a:round/>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46" name="Shape 46"/>
        <p:cNvGrpSpPr/>
        <p:nvPr/>
      </p:nvGrpSpPr>
      <p:grpSpPr>
        <a:xfrm>
          <a:off x="0" y="0"/>
          <a:ext cx="0" cy="0"/>
          <a:chOff x="0" y="0"/>
          <a:chExt cx="0" cy="0"/>
        </a:xfrm>
      </p:grpSpPr>
      <p:sp>
        <p:nvSpPr>
          <p:cNvPr id="47" name="Google Shape;47;p99"/>
          <p:cNvSpPr txBox="1"/>
          <p:nvPr>
            <p:ph idx="1" type="body"/>
          </p:nvPr>
        </p:nvSpPr>
        <p:spPr>
          <a:xfrm>
            <a:off x="428709" y="5247476"/>
            <a:ext cx="7998400" cy="8068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400"/>
              <a:buNone/>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cxnSp>
        <p:nvCxnSpPr>
          <p:cNvPr id="48" name="Google Shape;48;p99"/>
          <p:cNvCxnSpPr/>
          <p:nvPr/>
        </p:nvCxnSpPr>
        <p:spPr>
          <a:xfrm>
            <a:off x="609600" y="1136822"/>
            <a:ext cx="10972800" cy="0"/>
          </a:xfrm>
          <a:prstGeom prst="straightConnector1">
            <a:avLst/>
          </a:prstGeom>
          <a:noFill/>
          <a:ln cap="flat" cmpd="sng" w="28575">
            <a:solidFill>
              <a:srgbClr val="77BABD"/>
            </a:solidFill>
            <a:prstDash val="solid"/>
            <a:round/>
            <a:headEnd len="sm" w="sm" type="none"/>
            <a:tailEnd len="sm" w="sm"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49" name="Shape 49"/>
        <p:cNvGrpSpPr/>
        <p:nvPr/>
      </p:nvGrpSpPr>
      <p:grpSpPr>
        <a:xfrm>
          <a:off x="0" y="0"/>
          <a:ext cx="0" cy="0"/>
          <a:chOff x="0" y="0"/>
          <a:chExt cx="0" cy="0"/>
        </a:xfrm>
      </p:grpSpPr>
      <p:sp>
        <p:nvSpPr>
          <p:cNvPr id="50" name="Google Shape;50;p100"/>
          <p:cNvSpPr txBox="1"/>
          <p:nvPr>
            <p:ph type="title"/>
          </p:nvPr>
        </p:nvSpPr>
        <p:spPr>
          <a:xfrm>
            <a:off x="415600" y="1474833"/>
            <a:ext cx="11360800" cy="26180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6000"/>
            </a:lvl1pPr>
            <a:lvl2pPr lvl="1" algn="ctr">
              <a:lnSpc>
                <a:spcPct val="100000"/>
              </a:lnSpc>
              <a:spcBef>
                <a:spcPts val="0"/>
              </a:spcBef>
              <a:spcAft>
                <a:spcPts val="0"/>
              </a:spcAft>
              <a:buSzPts val="12000"/>
              <a:buNone/>
              <a:defRPr sz="16000"/>
            </a:lvl2pPr>
            <a:lvl3pPr lvl="2" algn="ctr">
              <a:lnSpc>
                <a:spcPct val="100000"/>
              </a:lnSpc>
              <a:spcBef>
                <a:spcPts val="0"/>
              </a:spcBef>
              <a:spcAft>
                <a:spcPts val="0"/>
              </a:spcAft>
              <a:buSzPts val="12000"/>
              <a:buNone/>
              <a:defRPr sz="16000"/>
            </a:lvl3pPr>
            <a:lvl4pPr lvl="3" algn="ctr">
              <a:lnSpc>
                <a:spcPct val="100000"/>
              </a:lnSpc>
              <a:spcBef>
                <a:spcPts val="0"/>
              </a:spcBef>
              <a:spcAft>
                <a:spcPts val="0"/>
              </a:spcAft>
              <a:buSzPts val="12000"/>
              <a:buNone/>
              <a:defRPr sz="16000"/>
            </a:lvl4pPr>
            <a:lvl5pPr lvl="4" algn="ctr">
              <a:lnSpc>
                <a:spcPct val="100000"/>
              </a:lnSpc>
              <a:spcBef>
                <a:spcPts val="0"/>
              </a:spcBef>
              <a:spcAft>
                <a:spcPts val="0"/>
              </a:spcAft>
              <a:buSzPts val="12000"/>
              <a:buNone/>
              <a:defRPr sz="16000"/>
            </a:lvl5pPr>
            <a:lvl6pPr lvl="5" algn="ctr">
              <a:lnSpc>
                <a:spcPct val="100000"/>
              </a:lnSpc>
              <a:spcBef>
                <a:spcPts val="0"/>
              </a:spcBef>
              <a:spcAft>
                <a:spcPts val="0"/>
              </a:spcAft>
              <a:buSzPts val="12000"/>
              <a:buNone/>
              <a:defRPr sz="16000"/>
            </a:lvl6pPr>
            <a:lvl7pPr lvl="6" algn="ctr">
              <a:lnSpc>
                <a:spcPct val="100000"/>
              </a:lnSpc>
              <a:spcBef>
                <a:spcPts val="0"/>
              </a:spcBef>
              <a:spcAft>
                <a:spcPts val="0"/>
              </a:spcAft>
              <a:buSzPts val="12000"/>
              <a:buNone/>
              <a:defRPr sz="16000"/>
            </a:lvl7pPr>
            <a:lvl8pPr lvl="7" algn="ctr">
              <a:lnSpc>
                <a:spcPct val="100000"/>
              </a:lnSpc>
              <a:spcBef>
                <a:spcPts val="0"/>
              </a:spcBef>
              <a:spcAft>
                <a:spcPts val="0"/>
              </a:spcAft>
              <a:buSzPts val="12000"/>
              <a:buNone/>
              <a:defRPr sz="16000"/>
            </a:lvl8pPr>
            <a:lvl9pPr lvl="8" algn="ctr">
              <a:lnSpc>
                <a:spcPct val="100000"/>
              </a:lnSpc>
              <a:spcBef>
                <a:spcPts val="0"/>
              </a:spcBef>
              <a:spcAft>
                <a:spcPts val="0"/>
              </a:spcAft>
              <a:buSzPts val="12000"/>
              <a:buNone/>
              <a:defRPr sz="16000"/>
            </a:lvl9pPr>
          </a:lstStyle>
          <a:p/>
        </p:txBody>
      </p:sp>
      <p:sp>
        <p:nvSpPr>
          <p:cNvPr id="51" name="Google Shape;51;p100"/>
          <p:cNvSpPr txBox="1"/>
          <p:nvPr>
            <p:ph idx="1" type="body"/>
          </p:nvPr>
        </p:nvSpPr>
        <p:spPr>
          <a:xfrm>
            <a:off x="415600" y="4202967"/>
            <a:ext cx="11360800" cy="1734400"/>
          </a:xfrm>
          <a:prstGeom prst="rect">
            <a:avLst/>
          </a:prstGeom>
          <a:noFill/>
          <a:ln>
            <a:noFill/>
          </a:ln>
        </p:spPr>
        <p:txBody>
          <a:bodyPr anchorCtr="0" anchor="t" bIns="91425" lIns="91425" spcFirstLastPara="1" rIns="91425" wrap="square" tIns="91425">
            <a:normAutofit/>
          </a:bodyPr>
          <a:lstStyle>
            <a:lvl1pPr indent="-317500" lvl="0" marL="457200" algn="ctr">
              <a:lnSpc>
                <a:spcPct val="100000"/>
              </a:lnSpc>
              <a:spcBef>
                <a:spcPts val="0"/>
              </a:spcBef>
              <a:spcAft>
                <a:spcPts val="0"/>
              </a:spcAft>
              <a:buSzPts val="1400"/>
              <a:buChar char="●"/>
              <a:defRPr/>
            </a:lvl1pPr>
            <a:lvl2pPr indent="-317500" lvl="1" marL="914400" algn="ctr">
              <a:lnSpc>
                <a:spcPct val="100000"/>
              </a:lnSpc>
              <a:spcBef>
                <a:spcPts val="0"/>
              </a:spcBef>
              <a:spcAft>
                <a:spcPts val="0"/>
              </a:spcAft>
              <a:buSzPts val="1400"/>
              <a:buChar char="○"/>
              <a:defRPr/>
            </a:lvl2pPr>
            <a:lvl3pPr indent="-317500" lvl="2" marL="1371600" algn="ctr">
              <a:lnSpc>
                <a:spcPct val="100000"/>
              </a:lnSpc>
              <a:spcBef>
                <a:spcPts val="0"/>
              </a:spcBef>
              <a:spcAft>
                <a:spcPts val="0"/>
              </a:spcAft>
              <a:buSzPts val="1400"/>
              <a:buChar char="■"/>
              <a:defRPr/>
            </a:lvl3pPr>
            <a:lvl4pPr indent="-317500" lvl="3" marL="1828800" algn="ctr">
              <a:lnSpc>
                <a:spcPct val="100000"/>
              </a:lnSpc>
              <a:spcBef>
                <a:spcPts val="0"/>
              </a:spcBef>
              <a:spcAft>
                <a:spcPts val="0"/>
              </a:spcAft>
              <a:buSzPts val="1400"/>
              <a:buChar char="●"/>
              <a:defRPr/>
            </a:lvl4pPr>
            <a:lvl5pPr indent="-317500" lvl="4" marL="2286000" algn="ctr">
              <a:lnSpc>
                <a:spcPct val="100000"/>
              </a:lnSpc>
              <a:spcBef>
                <a:spcPts val="0"/>
              </a:spcBef>
              <a:spcAft>
                <a:spcPts val="0"/>
              </a:spcAft>
              <a:buSzPts val="1400"/>
              <a:buChar char="○"/>
              <a:defRPr/>
            </a:lvl5pPr>
            <a:lvl6pPr indent="-317500" lvl="5" marL="2743200" algn="ctr">
              <a:lnSpc>
                <a:spcPct val="100000"/>
              </a:lnSpc>
              <a:spcBef>
                <a:spcPts val="0"/>
              </a:spcBef>
              <a:spcAft>
                <a:spcPts val="0"/>
              </a:spcAft>
              <a:buSzPts val="1400"/>
              <a:buChar char="■"/>
              <a:defRPr/>
            </a:lvl6pPr>
            <a:lvl7pPr indent="-317500" lvl="6" marL="3200400" algn="ctr">
              <a:lnSpc>
                <a:spcPct val="100000"/>
              </a:lnSpc>
              <a:spcBef>
                <a:spcPts val="0"/>
              </a:spcBef>
              <a:spcAft>
                <a:spcPts val="0"/>
              </a:spcAft>
              <a:buSzPts val="1400"/>
              <a:buChar char="●"/>
              <a:defRPr/>
            </a:lvl7pPr>
            <a:lvl8pPr indent="-317500" lvl="7" marL="3657600" algn="ctr">
              <a:lnSpc>
                <a:spcPct val="100000"/>
              </a:lnSpc>
              <a:spcBef>
                <a:spcPts val="0"/>
              </a:spcBef>
              <a:spcAft>
                <a:spcPts val="0"/>
              </a:spcAft>
              <a:buSzPts val="1400"/>
              <a:buChar char="○"/>
              <a:defRPr/>
            </a:lvl8pPr>
            <a:lvl9pPr indent="-317500" lvl="8" marL="4114800" algn="ctr">
              <a:lnSpc>
                <a:spcPct val="100000"/>
              </a:lnSpc>
              <a:spcBef>
                <a:spcPts val="0"/>
              </a:spcBef>
              <a:spcAft>
                <a:spcPts val="0"/>
              </a:spcAft>
              <a:buSzPts val="1400"/>
              <a:buChar char="■"/>
              <a:defRPr/>
            </a:lvl9pPr>
          </a:lstStyle>
          <a:p/>
        </p:txBody>
      </p:sp>
      <p:cxnSp>
        <p:nvCxnSpPr>
          <p:cNvPr id="52" name="Google Shape;52;p100"/>
          <p:cNvCxnSpPr/>
          <p:nvPr/>
        </p:nvCxnSpPr>
        <p:spPr>
          <a:xfrm>
            <a:off x="609600" y="1136822"/>
            <a:ext cx="10972800" cy="0"/>
          </a:xfrm>
          <a:prstGeom prst="straightConnector1">
            <a:avLst/>
          </a:prstGeom>
          <a:noFill/>
          <a:ln cap="flat" cmpd="sng" w="28575">
            <a:solidFill>
              <a:srgbClr val="77BABD"/>
            </a:solidFill>
            <a:prstDash val="solid"/>
            <a:round/>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3" name="Shape 53"/>
        <p:cNvGrpSpPr/>
        <p:nvPr/>
      </p:nvGrpSpPr>
      <p:grpSpPr>
        <a:xfrm>
          <a:off x="0" y="0"/>
          <a:ext cx="0" cy="0"/>
          <a:chOff x="0" y="0"/>
          <a:chExt cx="0" cy="0"/>
        </a:xfrm>
      </p:grpSpPr>
      <p:sp>
        <p:nvSpPr>
          <p:cNvPr id="54" name="Google Shape;54;p101"/>
          <p:cNvSpPr txBox="1"/>
          <p:nvPr>
            <p:ph type="title"/>
          </p:nvPr>
        </p:nvSpPr>
        <p:spPr>
          <a:xfrm>
            <a:off x="415600" y="2867800"/>
            <a:ext cx="11360800" cy="11224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4800">
                <a:latin typeface="Arial"/>
                <a:ea typeface="Arial"/>
                <a:cs typeface="Arial"/>
                <a:sym typeface="Arial"/>
              </a:defRPr>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p:txBody>
      </p:sp>
      <p:cxnSp>
        <p:nvCxnSpPr>
          <p:cNvPr id="55" name="Google Shape;55;p101"/>
          <p:cNvCxnSpPr/>
          <p:nvPr/>
        </p:nvCxnSpPr>
        <p:spPr>
          <a:xfrm>
            <a:off x="609600" y="1136822"/>
            <a:ext cx="10972800" cy="0"/>
          </a:xfrm>
          <a:prstGeom prst="straightConnector1">
            <a:avLst/>
          </a:prstGeom>
          <a:noFill/>
          <a:ln cap="flat" cmpd="sng" w="28575">
            <a:solidFill>
              <a:srgbClr val="77BABD"/>
            </a:solidFill>
            <a:prstDash val="solid"/>
            <a:round/>
            <a:headEnd len="sm" w="sm" type="none"/>
            <a:tailEnd len="sm" w="sm"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56" name="Shape 56"/>
        <p:cNvGrpSpPr/>
        <p:nvPr/>
      </p:nvGrpSpPr>
      <p:grpSpPr>
        <a:xfrm>
          <a:off x="0" y="0"/>
          <a:ext cx="0" cy="0"/>
          <a:chOff x="0" y="0"/>
          <a:chExt cx="0" cy="0"/>
        </a:xfrm>
      </p:grpSpPr>
      <p:sp>
        <p:nvSpPr>
          <p:cNvPr id="57" name="Google Shape;57;p102"/>
          <p:cNvSpPr txBox="1"/>
          <p:nvPr>
            <p:ph type="title"/>
          </p:nvPr>
        </p:nvSpPr>
        <p:spPr>
          <a:xfrm>
            <a:off x="336551" y="101600"/>
            <a:ext cx="10524067" cy="65405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b="1" i="0" sz="280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8" name="Google Shape;58;p102"/>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sz="2000">
                <a:latin typeface="Arial"/>
                <a:ea typeface="Arial"/>
                <a:cs typeface="Arial"/>
                <a:sym typeface="Arial"/>
              </a:defRPr>
            </a:lvl1pPr>
            <a:lvl2pPr indent="-317500" lvl="1" marL="914400" algn="l">
              <a:lnSpc>
                <a:spcPct val="100000"/>
              </a:lnSpc>
              <a:spcBef>
                <a:spcPts val="0"/>
              </a:spcBef>
              <a:spcAft>
                <a:spcPts val="0"/>
              </a:spcAft>
              <a:buSzPts val="1400"/>
              <a:buChar char="○"/>
              <a:defRPr sz="2000">
                <a:latin typeface="Arial"/>
                <a:ea typeface="Arial"/>
                <a:cs typeface="Arial"/>
                <a:sym typeface="Arial"/>
              </a:defRPr>
            </a:lvl2pPr>
            <a:lvl3pPr indent="-317500" lvl="2" marL="1371600" algn="l">
              <a:lnSpc>
                <a:spcPct val="100000"/>
              </a:lnSpc>
              <a:spcBef>
                <a:spcPts val="0"/>
              </a:spcBef>
              <a:spcAft>
                <a:spcPts val="0"/>
              </a:spcAft>
              <a:buSzPts val="1400"/>
              <a:buChar char="■"/>
              <a:defRPr sz="2000">
                <a:latin typeface="Arial"/>
                <a:ea typeface="Arial"/>
                <a:cs typeface="Arial"/>
                <a:sym typeface="Arial"/>
              </a:defRPr>
            </a:lvl3pPr>
            <a:lvl4pPr indent="-317500" lvl="3" marL="1828800" algn="l">
              <a:lnSpc>
                <a:spcPct val="100000"/>
              </a:lnSpc>
              <a:spcBef>
                <a:spcPts val="0"/>
              </a:spcBef>
              <a:spcAft>
                <a:spcPts val="0"/>
              </a:spcAft>
              <a:buSzPts val="1400"/>
              <a:buChar char="●"/>
              <a:defRPr sz="2000">
                <a:latin typeface="Arial"/>
                <a:ea typeface="Arial"/>
                <a:cs typeface="Arial"/>
                <a:sym typeface="Arial"/>
              </a:defRPr>
            </a:lvl4pPr>
            <a:lvl5pPr indent="-317500" lvl="4" marL="2286000" algn="l">
              <a:lnSpc>
                <a:spcPct val="100000"/>
              </a:lnSpc>
              <a:spcBef>
                <a:spcPts val="0"/>
              </a:spcBef>
              <a:spcAft>
                <a:spcPts val="0"/>
              </a:spcAft>
              <a:buSzPts val="1400"/>
              <a:buChar char="○"/>
              <a:defRPr sz="2000">
                <a:latin typeface="Arial"/>
                <a:ea typeface="Arial"/>
                <a:cs typeface="Arial"/>
                <a:sym typeface="Arial"/>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cxnSp>
        <p:nvCxnSpPr>
          <p:cNvPr id="59" name="Google Shape;59;p102"/>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7.xml"/><Relationship Id="rId10" Type="http://schemas.openxmlformats.org/officeDocument/2006/relationships/slideLayout" Target="../slideLayouts/slideLayout6.xml"/><Relationship Id="rId13" Type="http://schemas.openxmlformats.org/officeDocument/2006/relationships/slideLayout" Target="../slideLayouts/slideLayout9.xml"/><Relationship Id="rId12" Type="http://schemas.openxmlformats.org/officeDocument/2006/relationships/slideLayout" Target="../slideLayouts/slideLayout8.xml"/><Relationship Id="rId1" Type="http://schemas.openxmlformats.org/officeDocument/2006/relationships/image" Target="../media/image3.png"/><Relationship Id="rId2" Type="http://schemas.openxmlformats.org/officeDocument/2006/relationships/image" Target="../media/image8.jpg"/><Relationship Id="rId3" Type="http://schemas.openxmlformats.org/officeDocument/2006/relationships/image" Target="../media/image78.png"/><Relationship Id="rId4" Type="http://schemas.openxmlformats.org/officeDocument/2006/relationships/image" Target="../media/image2.png"/><Relationship Id="rId9" Type="http://schemas.openxmlformats.org/officeDocument/2006/relationships/slideLayout" Target="../slideLayouts/slideLayout5.xml"/><Relationship Id="rId15" Type="http://schemas.openxmlformats.org/officeDocument/2006/relationships/slideLayout" Target="../slideLayouts/slideLayout11.xml"/><Relationship Id="rId14" Type="http://schemas.openxmlformats.org/officeDocument/2006/relationships/slideLayout" Target="../slideLayouts/slideLayout10.xml"/><Relationship Id="rId16" Type="http://schemas.openxmlformats.org/officeDocument/2006/relationships/theme" Target="../theme/theme2.xml"/><Relationship Id="rId5" Type="http://schemas.openxmlformats.org/officeDocument/2006/relationships/slideLayout" Target="../slideLayouts/slideLayout1.xml"/><Relationship Id="rId6" Type="http://schemas.openxmlformats.org/officeDocument/2006/relationships/slideLayout" Target="../slideLayouts/slideLayout2.xml"/><Relationship Id="rId7" Type="http://schemas.openxmlformats.org/officeDocument/2006/relationships/slideLayout" Target="../slideLayouts/slideLayout3.xml"/><Relationship Id="rId8"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8.xml"/><Relationship Id="rId10" Type="http://schemas.openxmlformats.org/officeDocument/2006/relationships/slideLayout" Target="../slideLayouts/slideLayout17.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3.png"/><Relationship Id="rId2" Type="http://schemas.openxmlformats.org/officeDocument/2006/relationships/image" Target="../media/image8.jpg"/><Relationship Id="rId3" Type="http://schemas.openxmlformats.org/officeDocument/2006/relationships/image" Target="../media/image78.png"/><Relationship Id="rId4" Type="http://schemas.openxmlformats.org/officeDocument/2006/relationships/image" Target="../media/image2.png"/><Relationship Id="rId9" Type="http://schemas.openxmlformats.org/officeDocument/2006/relationships/slideLayout" Target="../slideLayouts/slideLayout16.xml"/><Relationship Id="rId15" Type="http://schemas.openxmlformats.org/officeDocument/2006/relationships/slideLayout" Target="../slideLayouts/slideLayout22.xml"/><Relationship Id="rId14" Type="http://schemas.openxmlformats.org/officeDocument/2006/relationships/slideLayout" Target="../slideLayouts/slideLayout21.xml"/><Relationship Id="rId16" Type="http://schemas.openxmlformats.org/officeDocument/2006/relationships/theme" Target="../theme/theme1.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3"/>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1pPr>
            <a:lvl2pPr lvl="1"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2pPr>
            <a:lvl3pPr lvl="2"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3pPr>
            <a:lvl4pPr lvl="3"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4pPr>
            <a:lvl5pPr lvl="4"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5pPr>
            <a:lvl6pPr lvl="5"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6pPr>
            <a:lvl7pPr lvl="6"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7pPr>
            <a:lvl8pPr lvl="7"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8pPr>
            <a:lvl9pPr lvl="8"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9pPr>
          </a:lstStyle>
          <a:p/>
        </p:txBody>
      </p:sp>
      <p:sp>
        <p:nvSpPr>
          <p:cNvPr id="11" name="Google Shape;11;p93"/>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lvl1pPr indent="-317500" lvl="0" marL="4572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1pPr>
            <a:lvl2pPr indent="-317500" lvl="1" marL="9144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2pPr>
            <a:lvl3pPr indent="-317500" lvl="2" marL="13716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3pPr>
            <a:lvl4pPr indent="-317500" lvl="3" marL="18288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4pPr>
            <a:lvl5pPr indent="-317500" lvl="4" marL="22860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5pPr>
            <a:lvl6pPr indent="-317500" lvl="5" marL="27432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6pPr>
            <a:lvl7pPr indent="-317500" lvl="6" marL="32004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7pPr>
            <a:lvl8pPr indent="-317500" lvl="7" marL="36576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8pPr>
            <a:lvl9pPr indent="-317500" lvl="8" marL="41148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9pPr>
          </a:lstStyle>
          <a:p/>
        </p:txBody>
      </p:sp>
      <p:sp>
        <p:nvSpPr>
          <p:cNvPr id="12" name="Google Shape;12;p93"/>
          <p:cNvSpPr txBox="1"/>
          <p:nvPr/>
        </p:nvSpPr>
        <p:spPr>
          <a:xfrm>
            <a:off x="0" y="-1604665"/>
            <a:ext cx="1219200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2400" u="none" cap="none" strike="noStrike">
                <a:solidFill>
                  <a:srgbClr val="CFCFCF"/>
                </a:solidFill>
                <a:latin typeface="Arial"/>
                <a:ea typeface="Arial"/>
                <a:cs typeface="Arial"/>
                <a:sym typeface="Arial"/>
              </a:rPr>
              <a:t>www.9slide.vn</a:t>
            </a:r>
            <a:endParaRPr/>
          </a:p>
        </p:txBody>
      </p:sp>
      <p:grpSp>
        <p:nvGrpSpPr>
          <p:cNvPr id="13" name="Google Shape;13;p93"/>
          <p:cNvGrpSpPr/>
          <p:nvPr/>
        </p:nvGrpSpPr>
        <p:grpSpPr>
          <a:xfrm>
            <a:off x="11506200" y="6248400"/>
            <a:ext cx="457200" cy="457200"/>
            <a:chOff x="11582400" y="6248400"/>
            <a:chExt cx="457200" cy="457200"/>
          </a:xfrm>
        </p:grpSpPr>
        <p:sp>
          <p:nvSpPr>
            <p:cNvPr id="14" name="Google Shape;14;p93"/>
            <p:cNvSpPr/>
            <p:nvPr/>
          </p:nvSpPr>
          <p:spPr>
            <a:xfrm rot="5400000">
              <a:off x="11582400" y="6248400"/>
              <a:ext cx="457200" cy="457200"/>
            </a:xfrm>
            <a:prstGeom prst="rect">
              <a:avLst/>
            </a:prstGeom>
            <a:solidFill>
              <a:schemeClr val="lt1"/>
            </a:solidFill>
            <a:ln>
              <a:noFill/>
            </a:ln>
            <a:effectLst>
              <a:outerShdw blurRad="279400" rotWithShape="0" algn="tl" dir="2700000" dist="38100">
                <a:srgbClr val="000000">
                  <a:alpha val="2588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 name="Google Shape;15;p93"/>
            <p:cNvSpPr/>
            <p:nvPr/>
          </p:nvSpPr>
          <p:spPr>
            <a:xfrm flipH="1" rot="5400000">
              <a:off x="11968734" y="6204966"/>
              <a:ext cx="27432" cy="114300"/>
            </a:xfrm>
            <a:custGeom>
              <a:rect b="b" l="l" r="r" t="t"/>
              <a:pathLst>
                <a:path extrusionOk="0" h="114300" w="27432">
                  <a:moveTo>
                    <a:pt x="27432" y="0"/>
                  </a:moveTo>
                  <a:lnTo>
                    <a:pt x="0" y="0"/>
                  </a:lnTo>
                  <a:lnTo>
                    <a:pt x="0" y="114300"/>
                  </a:lnTo>
                  <a:lnTo>
                    <a:pt x="27432" y="114300"/>
                  </a:lnTo>
                  <a:close/>
                </a:path>
              </a:pathLst>
            </a:custGeom>
            <a:solidFill>
              <a:srgbClr val="F49F1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 name="Google Shape;16;p93"/>
            <p:cNvSpPr/>
            <p:nvPr/>
          </p:nvSpPr>
          <p:spPr>
            <a:xfrm flipH="1" rot="5400000">
              <a:off x="11854434" y="6204966"/>
              <a:ext cx="27432" cy="114300"/>
            </a:xfrm>
            <a:custGeom>
              <a:rect b="b" l="l" r="r" t="t"/>
              <a:pathLst>
                <a:path extrusionOk="0" h="114300" w="27432">
                  <a:moveTo>
                    <a:pt x="27432" y="0"/>
                  </a:moveTo>
                  <a:lnTo>
                    <a:pt x="0" y="0"/>
                  </a:lnTo>
                  <a:lnTo>
                    <a:pt x="0" y="114300"/>
                  </a:lnTo>
                  <a:lnTo>
                    <a:pt x="27432" y="114300"/>
                  </a:lnTo>
                  <a:close/>
                </a:path>
              </a:pathLst>
            </a:custGeom>
            <a:solidFill>
              <a:srgbClr val="0B934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7" name="Google Shape;17;p93"/>
            <p:cNvSpPr/>
            <p:nvPr/>
          </p:nvSpPr>
          <p:spPr>
            <a:xfrm flipH="1" rot="5400000">
              <a:off x="11740134" y="6204966"/>
              <a:ext cx="27432" cy="114300"/>
            </a:xfrm>
            <a:custGeom>
              <a:rect b="b" l="l" r="r" t="t"/>
              <a:pathLst>
                <a:path extrusionOk="0" h="114300" w="27432">
                  <a:moveTo>
                    <a:pt x="27432" y="0"/>
                  </a:moveTo>
                  <a:lnTo>
                    <a:pt x="0" y="0"/>
                  </a:lnTo>
                  <a:lnTo>
                    <a:pt x="0" y="114300"/>
                  </a:lnTo>
                  <a:lnTo>
                    <a:pt x="27432" y="114300"/>
                  </a:lnTo>
                  <a:close/>
                </a:path>
              </a:pathLst>
            </a:custGeom>
            <a:solidFill>
              <a:srgbClr val="149A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93"/>
            <p:cNvSpPr/>
            <p:nvPr/>
          </p:nvSpPr>
          <p:spPr>
            <a:xfrm flipH="1" rot="5400000">
              <a:off x="11625834" y="6204966"/>
              <a:ext cx="27432" cy="114300"/>
            </a:xfrm>
            <a:custGeom>
              <a:rect b="b" l="l" r="r" t="t"/>
              <a:pathLst>
                <a:path extrusionOk="0" h="114300" w="27432">
                  <a:moveTo>
                    <a:pt x="27432" y="0"/>
                  </a:moveTo>
                  <a:lnTo>
                    <a:pt x="0" y="0"/>
                  </a:lnTo>
                  <a:lnTo>
                    <a:pt x="0" y="114300"/>
                  </a:lnTo>
                  <a:lnTo>
                    <a:pt x="27432" y="114300"/>
                  </a:lnTo>
                  <a:close/>
                </a:path>
              </a:pathLst>
            </a:custGeom>
            <a:solidFill>
              <a:srgbClr val="7159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p93"/>
          <p:cNvSpPr txBox="1"/>
          <p:nvPr/>
        </p:nvSpPr>
        <p:spPr>
          <a:xfrm>
            <a:off x="11630052" y="6392138"/>
            <a:ext cx="218008" cy="215444"/>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fld id="{00000000-1234-1234-1234-123412341234}" type="slidenum">
              <a:rPr b="0" i="0" lang="en-US" sz="1400" u="none" cap="none" strike="noStrike">
                <a:solidFill>
                  <a:srgbClr val="3F3F3F"/>
                </a:solidFill>
                <a:latin typeface="Arial"/>
                <a:ea typeface="Arial"/>
                <a:cs typeface="Arial"/>
                <a:sym typeface="Arial"/>
              </a:rPr>
              <a:t>‹#›</a:t>
            </a:fld>
            <a:endParaRPr b="0" i="0" sz="1400" u="none" cap="none" strike="noStrike">
              <a:solidFill>
                <a:srgbClr val="3F3F3F"/>
              </a:solidFill>
              <a:latin typeface="Arial"/>
              <a:ea typeface="Arial"/>
              <a:cs typeface="Arial"/>
              <a:sym typeface="Arial"/>
            </a:endParaRPr>
          </a:p>
        </p:txBody>
      </p:sp>
      <p:pic>
        <p:nvPicPr>
          <p:cNvPr id="20" name="Google Shape;20;p93"/>
          <p:cNvPicPr preferRelativeResize="0"/>
          <p:nvPr/>
        </p:nvPicPr>
        <p:blipFill rotWithShape="1">
          <a:blip r:embed="rId1">
            <a:alphaModFix/>
          </a:blip>
          <a:srcRect b="0" l="0" r="0" t="0"/>
          <a:stretch/>
        </p:blipFill>
        <p:spPr>
          <a:xfrm>
            <a:off x="315684" y="6238076"/>
            <a:ext cx="1263952" cy="414411"/>
          </a:xfrm>
          <a:prstGeom prst="rect">
            <a:avLst/>
          </a:prstGeom>
          <a:noFill/>
          <a:ln>
            <a:noFill/>
          </a:ln>
        </p:spPr>
      </p:pic>
      <p:pic>
        <p:nvPicPr>
          <p:cNvPr id="21" name="Google Shape;21;p93"/>
          <p:cNvPicPr preferRelativeResize="0"/>
          <p:nvPr/>
        </p:nvPicPr>
        <p:blipFill rotWithShape="1">
          <a:blip r:embed="rId2">
            <a:alphaModFix/>
          </a:blip>
          <a:srcRect b="0" l="0" r="0" t="0"/>
          <a:stretch/>
        </p:blipFill>
        <p:spPr>
          <a:xfrm>
            <a:off x="1868234" y="6176750"/>
            <a:ext cx="537281" cy="475737"/>
          </a:xfrm>
          <a:prstGeom prst="rect">
            <a:avLst/>
          </a:prstGeom>
          <a:noFill/>
          <a:ln>
            <a:noFill/>
          </a:ln>
        </p:spPr>
      </p:pic>
      <p:pic>
        <p:nvPicPr>
          <p:cNvPr id="22" name="Google Shape;22;p93"/>
          <p:cNvPicPr preferRelativeResize="0"/>
          <p:nvPr/>
        </p:nvPicPr>
        <p:blipFill rotWithShape="1">
          <a:blip r:embed="rId3">
            <a:alphaModFix/>
          </a:blip>
          <a:srcRect b="0" l="0" r="0" t="0"/>
          <a:stretch/>
        </p:blipFill>
        <p:spPr>
          <a:xfrm>
            <a:off x="8600660" y="97937"/>
            <a:ext cx="1992580" cy="411037"/>
          </a:xfrm>
          <a:prstGeom prst="rect">
            <a:avLst/>
          </a:prstGeom>
          <a:noFill/>
          <a:ln>
            <a:noFill/>
          </a:ln>
        </p:spPr>
      </p:pic>
      <p:pic>
        <p:nvPicPr>
          <p:cNvPr id="23" name="Google Shape;23;p93"/>
          <p:cNvPicPr preferRelativeResize="0"/>
          <p:nvPr/>
        </p:nvPicPr>
        <p:blipFill rotWithShape="1">
          <a:blip r:embed="rId4">
            <a:alphaModFix/>
          </a:blip>
          <a:srcRect b="0" l="0" r="0" t="0"/>
          <a:stretch/>
        </p:blipFill>
        <p:spPr>
          <a:xfrm>
            <a:off x="10824439" y="-284944"/>
            <a:ext cx="1205467" cy="120546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8" name="Shape 68"/>
        <p:cNvGrpSpPr/>
        <p:nvPr/>
      </p:nvGrpSpPr>
      <p:grpSpPr>
        <a:xfrm>
          <a:off x="0" y="0"/>
          <a:ext cx="0" cy="0"/>
          <a:chOff x="0" y="0"/>
          <a:chExt cx="0" cy="0"/>
        </a:xfrm>
      </p:grpSpPr>
      <p:sp>
        <p:nvSpPr>
          <p:cNvPr id="69" name="Google Shape;69;p105"/>
          <p:cNvSpPr txBox="1"/>
          <p:nvPr/>
        </p:nvSpPr>
        <p:spPr>
          <a:xfrm>
            <a:off x="0" y="-1604665"/>
            <a:ext cx="1219200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rgbClr val="CFCFCF"/>
                </a:solidFill>
                <a:latin typeface="Arial"/>
                <a:ea typeface="Arial"/>
                <a:cs typeface="Arial"/>
                <a:sym typeface="Arial"/>
              </a:rPr>
              <a:t>www.9slide.vn</a:t>
            </a:r>
            <a:endParaRPr/>
          </a:p>
        </p:txBody>
      </p:sp>
      <p:grpSp>
        <p:nvGrpSpPr>
          <p:cNvPr id="70" name="Google Shape;70;p105"/>
          <p:cNvGrpSpPr/>
          <p:nvPr/>
        </p:nvGrpSpPr>
        <p:grpSpPr>
          <a:xfrm>
            <a:off x="11506200" y="6248400"/>
            <a:ext cx="457200" cy="457200"/>
            <a:chOff x="11582400" y="6248400"/>
            <a:chExt cx="457200" cy="457200"/>
          </a:xfrm>
        </p:grpSpPr>
        <p:sp>
          <p:nvSpPr>
            <p:cNvPr id="71" name="Google Shape;71;p105"/>
            <p:cNvSpPr/>
            <p:nvPr/>
          </p:nvSpPr>
          <p:spPr>
            <a:xfrm rot="5400000">
              <a:off x="11582400" y="6248400"/>
              <a:ext cx="457200" cy="457200"/>
            </a:xfrm>
            <a:prstGeom prst="rect">
              <a:avLst/>
            </a:prstGeom>
            <a:solidFill>
              <a:schemeClr val="lt1"/>
            </a:solidFill>
            <a:ln>
              <a:noFill/>
            </a:ln>
            <a:effectLst>
              <a:outerShdw blurRad="279400" rotWithShape="0" algn="tl" dir="2700000" dist="38100">
                <a:srgbClr val="000000">
                  <a:alpha val="25882"/>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2" name="Google Shape;72;p105"/>
            <p:cNvSpPr/>
            <p:nvPr/>
          </p:nvSpPr>
          <p:spPr>
            <a:xfrm flipH="1" rot="5400000">
              <a:off x="11968734" y="6204966"/>
              <a:ext cx="27432" cy="114300"/>
            </a:xfrm>
            <a:custGeom>
              <a:rect b="b" l="l" r="r" t="t"/>
              <a:pathLst>
                <a:path extrusionOk="0" h="114300" w="27432">
                  <a:moveTo>
                    <a:pt x="27432" y="0"/>
                  </a:moveTo>
                  <a:lnTo>
                    <a:pt x="0" y="0"/>
                  </a:lnTo>
                  <a:lnTo>
                    <a:pt x="0" y="114300"/>
                  </a:lnTo>
                  <a:lnTo>
                    <a:pt x="27432" y="114300"/>
                  </a:lnTo>
                  <a:close/>
                </a:path>
              </a:pathLst>
            </a:custGeom>
            <a:solidFill>
              <a:srgbClr val="F49F1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3" name="Google Shape;73;p105"/>
            <p:cNvSpPr/>
            <p:nvPr/>
          </p:nvSpPr>
          <p:spPr>
            <a:xfrm flipH="1" rot="5400000">
              <a:off x="11854434" y="6204966"/>
              <a:ext cx="27432" cy="114300"/>
            </a:xfrm>
            <a:custGeom>
              <a:rect b="b" l="l" r="r" t="t"/>
              <a:pathLst>
                <a:path extrusionOk="0" h="114300" w="27432">
                  <a:moveTo>
                    <a:pt x="27432" y="0"/>
                  </a:moveTo>
                  <a:lnTo>
                    <a:pt x="0" y="0"/>
                  </a:lnTo>
                  <a:lnTo>
                    <a:pt x="0" y="114300"/>
                  </a:lnTo>
                  <a:lnTo>
                    <a:pt x="27432" y="114300"/>
                  </a:lnTo>
                  <a:close/>
                </a:path>
              </a:pathLst>
            </a:custGeom>
            <a:solidFill>
              <a:srgbClr val="0B934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4" name="Google Shape;74;p105"/>
            <p:cNvSpPr/>
            <p:nvPr/>
          </p:nvSpPr>
          <p:spPr>
            <a:xfrm flipH="1" rot="5400000">
              <a:off x="11740134" y="6204966"/>
              <a:ext cx="27432" cy="114300"/>
            </a:xfrm>
            <a:custGeom>
              <a:rect b="b" l="l" r="r" t="t"/>
              <a:pathLst>
                <a:path extrusionOk="0" h="114300" w="27432">
                  <a:moveTo>
                    <a:pt x="27432" y="0"/>
                  </a:moveTo>
                  <a:lnTo>
                    <a:pt x="0" y="0"/>
                  </a:lnTo>
                  <a:lnTo>
                    <a:pt x="0" y="114300"/>
                  </a:lnTo>
                  <a:lnTo>
                    <a:pt x="27432" y="114300"/>
                  </a:lnTo>
                  <a:close/>
                </a:path>
              </a:pathLst>
            </a:custGeom>
            <a:solidFill>
              <a:srgbClr val="149A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5" name="Google Shape;75;p105"/>
            <p:cNvSpPr/>
            <p:nvPr/>
          </p:nvSpPr>
          <p:spPr>
            <a:xfrm flipH="1" rot="5400000">
              <a:off x="11625834" y="6204966"/>
              <a:ext cx="27432" cy="114300"/>
            </a:xfrm>
            <a:custGeom>
              <a:rect b="b" l="l" r="r" t="t"/>
              <a:pathLst>
                <a:path extrusionOk="0" h="114300" w="27432">
                  <a:moveTo>
                    <a:pt x="27432" y="0"/>
                  </a:moveTo>
                  <a:lnTo>
                    <a:pt x="0" y="0"/>
                  </a:lnTo>
                  <a:lnTo>
                    <a:pt x="0" y="114300"/>
                  </a:lnTo>
                  <a:lnTo>
                    <a:pt x="27432" y="114300"/>
                  </a:lnTo>
                  <a:close/>
                </a:path>
              </a:pathLst>
            </a:custGeom>
            <a:solidFill>
              <a:srgbClr val="7159A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sp>
        <p:nvSpPr>
          <p:cNvPr id="76" name="Google Shape;76;p105"/>
          <p:cNvSpPr txBox="1"/>
          <p:nvPr/>
        </p:nvSpPr>
        <p:spPr>
          <a:xfrm>
            <a:off x="11630052" y="6392138"/>
            <a:ext cx="218008" cy="215444"/>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fld id="{00000000-1234-1234-1234-123412341234}" type="slidenum">
              <a:rPr lang="en-US" sz="1400">
                <a:solidFill>
                  <a:srgbClr val="3F3F3F"/>
                </a:solidFill>
                <a:latin typeface="Arial"/>
                <a:ea typeface="Arial"/>
                <a:cs typeface="Arial"/>
                <a:sym typeface="Arial"/>
              </a:rPr>
              <a:t>‹#›</a:t>
            </a:fld>
            <a:endParaRPr sz="1400">
              <a:solidFill>
                <a:srgbClr val="3F3F3F"/>
              </a:solidFill>
              <a:latin typeface="Arial"/>
              <a:ea typeface="Arial"/>
              <a:cs typeface="Arial"/>
              <a:sym typeface="Arial"/>
            </a:endParaRPr>
          </a:p>
        </p:txBody>
      </p:sp>
      <p:pic>
        <p:nvPicPr>
          <p:cNvPr id="77" name="Google Shape;77;p105"/>
          <p:cNvPicPr preferRelativeResize="0"/>
          <p:nvPr/>
        </p:nvPicPr>
        <p:blipFill rotWithShape="1">
          <a:blip r:embed="rId1">
            <a:alphaModFix/>
          </a:blip>
          <a:srcRect b="0" l="0" r="0" t="0"/>
          <a:stretch/>
        </p:blipFill>
        <p:spPr>
          <a:xfrm>
            <a:off x="315684" y="6238076"/>
            <a:ext cx="1263952" cy="414411"/>
          </a:xfrm>
          <a:prstGeom prst="rect">
            <a:avLst/>
          </a:prstGeom>
          <a:noFill/>
          <a:ln>
            <a:noFill/>
          </a:ln>
        </p:spPr>
      </p:pic>
      <p:pic>
        <p:nvPicPr>
          <p:cNvPr id="78" name="Google Shape;78;p105"/>
          <p:cNvPicPr preferRelativeResize="0"/>
          <p:nvPr/>
        </p:nvPicPr>
        <p:blipFill rotWithShape="1">
          <a:blip r:embed="rId2">
            <a:alphaModFix/>
          </a:blip>
          <a:srcRect b="0" l="0" r="0" t="0"/>
          <a:stretch/>
        </p:blipFill>
        <p:spPr>
          <a:xfrm>
            <a:off x="1868234" y="6176750"/>
            <a:ext cx="537281" cy="475737"/>
          </a:xfrm>
          <a:prstGeom prst="rect">
            <a:avLst/>
          </a:prstGeom>
          <a:noFill/>
          <a:ln>
            <a:noFill/>
          </a:ln>
        </p:spPr>
      </p:pic>
      <p:pic>
        <p:nvPicPr>
          <p:cNvPr id="79" name="Google Shape;79;p105"/>
          <p:cNvPicPr preferRelativeResize="0"/>
          <p:nvPr/>
        </p:nvPicPr>
        <p:blipFill rotWithShape="1">
          <a:blip r:embed="rId3">
            <a:alphaModFix/>
          </a:blip>
          <a:srcRect b="0" l="0" r="0" t="0"/>
          <a:stretch/>
        </p:blipFill>
        <p:spPr>
          <a:xfrm>
            <a:off x="8600660" y="97937"/>
            <a:ext cx="1992580" cy="411037"/>
          </a:xfrm>
          <a:prstGeom prst="rect">
            <a:avLst/>
          </a:prstGeom>
          <a:noFill/>
          <a:ln>
            <a:noFill/>
          </a:ln>
        </p:spPr>
      </p:pic>
      <p:pic>
        <p:nvPicPr>
          <p:cNvPr id="80" name="Google Shape;80;p105"/>
          <p:cNvPicPr preferRelativeResize="0"/>
          <p:nvPr/>
        </p:nvPicPr>
        <p:blipFill rotWithShape="1">
          <a:blip r:embed="rId4">
            <a:alphaModFix/>
          </a:blip>
          <a:srcRect b="0" l="0" r="0" t="0"/>
          <a:stretch/>
        </p:blipFill>
        <p:spPr>
          <a:xfrm>
            <a:off x="10824439" y="-284944"/>
            <a:ext cx="1205467" cy="120546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comments" Target="../comments/commen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2.xml" Type="http://schemas.openxmlformats.org/officeDocument/2006/relationships/notesSlide"/><Relationship Id="rId4" Target="../media/image5.png" Type="http://schemas.openxmlformats.org/officeDocument/2006/relationships/image"/><Relationship Id="rId5" Target="../embeddings/oleObject1.bin" Type="http://schemas.openxmlformats.org/officeDocument/2006/relationships/oleObject"/><Relationship Id="rId6" Target="../media/image5.png" Type="http://schemas.openxmlformats.org/officeDocument/2006/relationships/image"/><Relationship Id="rId7" Target="../media/image6.jpg" Type="http://schemas.openxmlformats.org/officeDocument/2006/relationships/image"/><Relationship Id="rId8" Target="../media/image11.png" Type="http://schemas.openxmlformats.org/officeDocument/2006/relationships/image"/></Relationships>
</file>

<file path=ppt/slides/_rels/slide13.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3.xml" Type="http://schemas.openxmlformats.org/officeDocument/2006/relationships/notesSlide"/><Relationship Id="rId3" Target="../comments/comment2.xml" Type="http://schemas.openxmlformats.org/officeDocument/2006/relationships/comments"/><Relationship Id="rId5" Target="../media/image9.png" Type="http://schemas.openxmlformats.org/officeDocument/2006/relationships/image"/><Relationship Id="rId6" Target="../embeddings/oleObject2.bin" Type="http://schemas.openxmlformats.org/officeDocument/2006/relationships/oleObject"/><Relationship Id="rId7" Target="../media/image9.png" Type="http://schemas.openxmlformats.org/officeDocument/2006/relationships/image"/><Relationship Id="rId8" Target="../media/image11.png" Type="http://schemas.openxmlformats.org/officeDocument/2006/relationships/image"/></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comments" Target="../comments/comment3.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comments" Target="../comments/comment4.xml"/><Relationship Id="rId4" Type="http://schemas.openxmlformats.org/officeDocument/2006/relationships/image" Target="../media/image11.png"/><Relationship Id="rId5"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7.xml" Type="http://schemas.openxmlformats.org/officeDocument/2006/relationships/notesSlide"/><Relationship Id="rId3" Target="../media/image11.png" Type="http://schemas.openxmlformats.org/officeDocument/2006/relationships/image"/><Relationship Id="rId4" Target="../media/image15.jpeg" Type="http://schemas.openxmlformats.org/officeDocument/2006/relationships/image"/></Relationships>
</file>

<file path=ppt/slides/_rels/slide18.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8.xml" Type="http://schemas.openxmlformats.org/officeDocument/2006/relationships/notesSlide"/><Relationship Id="rId3" Target="../comments/comment5.xml" Type="http://schemas.openxmlformats.org/officeDocument/2006/relationships/comments"/><Relationship Id="rId4" Target="../media/image11.png" Type="http://schemas.openxmlformats.org/officeDocument/2006/relationships/image"/><Relationship Id="rId5" Target="../media/image44.jpeg" Type="http://schemas.openxmlformats.org/officeDocument/2006/relationships/image"/></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7.png"/><Relationship Id="rId4" Type="http://schemas.openxmlformats.org/officeDocument/2006/relationships/image" Target="../media/image14.jpg"/><Relationship Id="rId5" Type="http://schemas.openxmlformats.org/officeDocument/2006/relationships/image" Target="../media/image27.jpg"/><Relationship Id="rId6"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0.xml" Type="http://schemas.openxmlformats.org/officeDocument/2006/relationships/notesSlide"/><Relationship Id="rId3" Target="../media/image23.jpeg" Type="http://schemas.openxmlformats.org/officeDocument/2006/relationships/image"/><Relationship Id="rId4" Target="../media/image11.png" Type="http://schemas.openxmlformats.org/officeDocument/2006/relationships/image"/></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9.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84.png"/><Relationship Id="rId4" Type="http://schemas.openxmlformats.org/officeDocument/2006/relationships/image" Target="../media/image32.png"/><Relationship Id="rId5"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3.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1.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8.png"/><Relationship Id="rId4" Type="http://schemas.openxmlformats.org/officeDocument/2006/relationships/image" Target="../media/image16.png"/><Relationship Id="rId5" Type="http://schemas.openxmlformats.org/officeDocument/2006/relationships/image" Target="../media/image20.png"/><Relationship Id="rId6" Type="http://schemas.openxmlformats.org/officeDocument/2006/relationships/image" Target="../media/image1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1.png"/><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5.png"/><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24.png"/><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6.png"/><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8.png"/><Relationship Id="rId4" Type="http://schemas.openxmlformats.org/officeDocument/2006/relationships/image" Target="../media/image30.png"/><Relationship Id="rId5"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6.png"/><Relationship Id="rId4" Type="http://schemas.openxmlformats.org/officeDocument/2006/relationships/image" Target="../media/image54.jpg"/><Relationship Id="rId5" Type="http://schemas.openxmlformats.org/officeDocument/2006/relationships/image" Target="../media/image41.jpg"/><Relationship Id="rId6" Type="http://schemas.openxmlformats.org/officeDocument/2006/relationships/image" Target="../media/image1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72.jpg"/><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1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29.png"/><Relationship Id="rId4" Type="http://schemas.openxmlformats.org/officeDocument/2006/relationships/image" Target="../media/image34.png"/><Relationship Id="rId5" Type="http://schemas.openxmlformats.org/officeDocument/2006/relationships/image" Target="../media/image1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51.png"/><Relationship Id="rId4" Type="http://schemas.openxmlformats.org/officeDocument/2006/relationships/image" Target="../media/image35.png"/><Relationship Id="rId5"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3.png"/><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1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1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11.png"/><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1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38.jpg"/><Relationship Id="rId4" Type="http://schemas.openxmlformats.org/officeDocument/2006/relationships/image" Target="../media/image11.png"/></Relationships>
</file>

<file path=ppt/slides/_rels/slide57.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57.xml" Type="http://schemas.openxmlformats.org/officeDocument/2006/relationships/notesSlide"/><Relationship Id="rId3" Target="../media/image43.jpeg" Type="http://schemas.openxmlformats.org/officeDocument/2006/relationships/image"/><Relationship Id="rId4" Target="../media/image37.jpeg" Type="http://schemas.openxmlformats.org/officeDocument/2006/relationships/image"/><Relationship Id="rId5" Target="../media/image11.png" Type="http://schemas.openxmlformats.org/officeDocument/2006/relationships/image"/></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1.png"/></Relationships>
</file>

<file path=ppt/slides/_rels/slide59.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59.xml" Type="http://schemas.openxmlformats.org/officeDocument/2006/relationships/notesSlide"/><Relationship Id="rId3" Target="../media/image39.jpeg" Type="http://schemas.openxmlformats.org/officeDocument/2006/relationships/image"/><Relationship Id="rId4" Target="../media/image40.jpeg" Type="http://schemas.openxmlformats.org/officeDocument/2006/relationships/image"/><Relationship Id="rId5" Target="../media/image11.png" Type="http://schemas.openxmlformats.org/officeDocument/2006/relationships/image"/></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60.xml" Type="http://schemas.openxmlformats.org/officeDocument/2006/relationships/notesSlide"/><Relationship Id="rId3" Target="../media/image56.jpeg" Type="http://schemas.openxmlformats.org/officeDocument/2006/relationships/image"/><Relationship Id="rId4" Target="../media/image42.jpeg" Type="http://schemas.openxmlformats.org/officeDocument/2006/relationships/image"/><Relationship Id="rId5" Target="../media/image11.png" Type="http://schemas.openxmlformats.org/officeDocument/2006/relationships/image"/></Relationships>
</file>

<file path=ppt/slides/_rels/slide61.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61.xml" Type="http://schemas.openxmlformats.org/officeDocument/2006/relationships/notesSlide"/><Relationship Id="rId3" Target="../media/image45.png" Type="http://schemas.openxmlformats.org/officeDocument/2006/relationships/image"/><Relationship Id="rId4" Target="../media/image47.jpeg" Type="http://schemas.openxmlformats.org/officeDocument/2006/relationships/image"/><Relationship Id="rId5" Target="../media/image11.png" Type="http://schemas.openxmlformats.org/officeDocument/2006/relationships/image"/></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1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49.png"/><Relationship Id="rId4" Type="http://schemas.openxmlformats.org/officeDocument/2006/relationships/image" Target="../media/image1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48.png"/><Relationship Id="rId4" Type="http://schemas.openxmlformats.org/officeDocument/2006/relationships/image" Target="../media/image11.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60.png"/><Relationship Id="rId4" Type="http://schemas.openxmlformats.org/officeDocument/2006/relationships/image" Target="../media/image50.png"/><Relationship Id="rId5" Type="http://schemas.openxmlformats.org/officeDocument/2006/relationships/image" Target="../media/image11.png"/><Relationship Id="rId6" Type="http://schemas.openxmlformats.org/officeDocument/2006/relationships/image" Target="../media/image61.png"/><Relationship Id="rId7" Type="http://schemas.openxmlformats.org/officeDocument/2006/relationships/image" Target="../media/image5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1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52.png"/><Relationship Id="rId4" Type="http://schemas.openxmlformats.org/officeDocument/2006/relationships/image" Target="../media/image11.png"/></Relationships>
</file>

<file path=ppt/slides/_rels/slide68.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68.xml" Type="http://schemas.openxmlformats.org/officeDocument/2006/relationships/notesSlide"/><Relationship Id="rId3" Target="../media/image67.jpeg" Type="http://schemas.openxmlformats.org/officeDocument/2006/relationships/image"/><Relationship Id="rId4" Target="../media/image11.png" Type="http://schemas.openxmlformats.org/officeDocument/2006/relationships/image"/></Relationships>
</file>

<file path=ppt/slides/_rels/slide69.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69.xml" Type="http://schemas.openxmlformats.org/officeDocument/2006/relationships/notesSlide"/><Relationship Id="rId4" Target="../media/image55.png" Type="http://schemas.openxmlformats.org/officeDocument/2006/relationships/image"/><Relationship Id="rId5" Target="../embeddings/oleObject3.bin" Type="http://schemas.openxmlformats.org/officeDocument/2006/relationships/oleObject"/><Relationship Id="rId6" Target="../media/image55.png" Type="http://schemas.openxmlformats.org/officeDocument/2006/relationships/image"/><Relationship Id="rId7" Target="../media/image70.jpeg" Type="http://schemas.openxmlformats.org/officeDocument/2006/relationships/image"/><Relationship Id="rId8" Target="../media/image11.png" Type="http://schemas.openxmlformats.org/officeDocument/2006/relationships/image"/></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70.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70.xml" Type="http://schemas.openxmlformats.org/officeDocument/2006/relationships/notesSlide"/><Relationship Id="rId3" Target="../media/image57.jpg" Type="http://schemas.openxmlformats.org/officeDocument/2006/relationships/image"/><Relationship Id="rId4" Target="../media/image63.jpeg" Type="http://schemas.openxmlformats.org/officeDocument/2006/relationships/image"/><Relationship Id="rId5" Target="../media/image11.png" Type="http://schemas.openxmlformats.org/officeDocument/2006/relationships/image"/></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65.png"/><Relationship Id="rId4" Type="http://schemas.openxmlformats.org/officeDocument/2006/relationships/image" Target="../media/image1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59.png"/><Relationship Id="rId4" Type="http://schemas.openxmlformats.org/officeDocument/2006/relationships/image" Target="../media/image64.png"/><Relationship Id="rId5" Type="http://schemas.openxmlformats.org/officeDocument/2006/relationships/image" Target="../media/image11.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1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comments" Target="../comments/comment6.xml"/><Relationship Id="rId4" Type="http://schemas.openxmlformats.org/officeDocument/2006/relationships/image" Target="../media/image1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86.png"/><Relationship Id="rId4" Type="http://schemas.openxmlformats.org/officeDocument/2006/relationships/image" Target="../media/image1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58.png"/><Relationship Id="rId4" Type="http://schemas.openxmlformats.org/officeDocument/2006/relationships/image" Target="../media/image1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62.png"/><Relationship Id="rId4" Type="http://schemas.openxmlformats.org/officeDocument/2006/relationships/image" Target="../media/image87.png"/><Relationship Id="rId5" Type="http://schemas.openxmlformats.org/officeDocument/2006/relationships/image" Target="../media/image79.png"/><Relationship Id="rId6" Type="http://schemas.openxmlformats.org/officeDocument/2006/relationships/image" Target="../media/image11.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58.png"/><Relationship Id="rId4" Type="http://schemas.openxmlformats.org/officeDocument/2006/relationships/image" Target="../media/image1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85.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1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76.png"/><Relationship Id="rId4" Type="http://schemas.openxmlformats.org/officeDocument/2006/relationships/image" Target="../media/image1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11.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68.png"/><Relationship Id="rId4" Type="http://schemas.openxmlformats.org/officeDocument/2006/relationships/image" Target="../media/image66.png"/><Relationship Id="rId5" Type="http://schemas.openxmlformats.org/officeDocument/2006/relationships/image" Target="../media/image11.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69.png"/><Relationship Id="rId4" Type="http://schemas.openxmlformats.org/officeDocument/2006/relationships/image" Target="../media/image11.png"/></Relationships>
</file>

<file path=ppt/slides/_rels/slide85.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85.xml" Type="http://schemas.openxmlformats.org/officeDocument/2006/relationships/notesSlide"/><Relationship Id="rId3" Target="../media/image71.jpeg" Type="http://schemas.openxmlformats.org/officeDocument/2006/relationships/image"/><Relationship Id="rId4" Target="../media/image11.png" Type="http://schemas.openxmlformats.org/officeDocument/2006/relationships/image"/></Relationships>
</file>

<file path=ppt/slides/_rels/slide86.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86.xml" Type="http://schemas.openxmlformats.org/officeDocument/2006/relationships/notesSlide"/><Relationship Id="rId3" Target="../media/image73.jpeg" Type="http://schemas.openxmlformats.org/officeDocument/2006/relationships/image"/><Relationship Id="rId4" Target="../media/image11.png" Type="http://schemas.openxmlformats.org/officeDocument/2006/relationships/image"/></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80.png"/><Relationship Id="rId4" Type="http://schemas.openxmlformats.org/officeDocument/2006/relationships/image" Target="../media/image82.png"/><Relationship Id="rId5" Type="http://schemas.openxmlformats.org/officeDocument/2006/relationships/image" Target="../media/image11.png"/></Relationships>
</file>

<file path=ppt/slides/_rels/slide88.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88.xml" Type="http://schemas.openxmlformats.org/officeDocument/2006/relationships/notesSlide"/><Relationship Id="rId3" Target="../media/image75.jpeg" Type="http://schemas.openxmlformats.org/officeDocument/2006/relationships/image"/><Relationship Id="rId4" Target="../media/image11.png" Type="http://schemas.openxmlformats.org/officeDocument/2006/relationships/image"/></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 Id="rId3" Type="http://schemas.openxmlformats.org/officeDocument/2006/relationships/image" Target="../media/image74.png"/><Relationship Id="rId4" Type="http://schemas.openxmlformats.org/officeDocument/2006/relationships/image" Target="../media/image83.png"/><Relationship Id="rId5"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77.png"/><Relationship Id="rId4" Type="http://schemas.openxmlformats.org/officeDocument/2006/relationships/image" Target="../media/image1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 Id="rId3" Type="http://schemas.openxmlformats.org/officeDocument/2006/relationships/image" Target="../media/image1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grpSp>
        <p:nvGrpSpPr>
          <p:cNvPr id="124" name="Google Shape;124;p1"/>
          <p:cNvGrpSpPr/>
          <p:nvPr/>
        </p:nvGrpSpPr>
        <p:grpSpPr>
          <a:xfrm>
            <a:off x="7162859" y="1299520"/>
            <a:ext cx="5010091" cy="4258959"/>
            <a:chOff x="1079350" y="238125"/>
            <a:chExt cx="5461275" cy="4525625"/>
          </a:xfrm>
        </p:grpSpPr>
        <p:sp>
          <p:nvSpPr>
            <p:cNvPr id="125" name="Google Shape;125;p1"/>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6" name="Google Shape;126;p1"/>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7" name="Google Shape;127;p1"/>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8" name="Google Shape;128;p1"/>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9" name="Google Shape;129;p1"/>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0" name="Google Shape;130;p1"/>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1" name="Google Shape;131;p1"/>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2" name="Google Shape;132;p1"/>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3" name="Google Shape;133;p1"/>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4" name="Google Shape;134;p1"/>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5" name="Google Shape;135;p1"/>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6" name="Google Shape;136;p1"/>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7" name="Google Shape;137;p1"/>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8" name="Google Shape;138;p1"/>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9" name="Google Shape;139;p1"/>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0" name="Google Shape;140;p1"/>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1" name="Google Shape;141;p1"/>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2" name="Google Shape;142;p1"/>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3" name="Google Shape;143;p1"/>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4" name="Google Shape;144;p1"/>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5" name="Google Shape;145;p1"/>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6" name="Google Shape;146;p1"/>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7" name="Google Shape;147;p1"/>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8" name="Google Shape;148;p1"/>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9" name="Google Shape;149;p1"/>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0" name="Google Shape;150;p1"/>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1" name="Google Shape;151;p1"/>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2" name="Google Shape;152;p1"/>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3" name="Google Shape;153;p1"/>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4" name="Google Shape;154;p1"/>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5" name="Google Shape;155;p1"/>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6" name="Google Shape;156;p1"/>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7" name="Google Shape;157;p1"/>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8" name="Google Shape;158;p1"/>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9" name="Google Shape;159;p1"/>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0" name="Google Shape;160;p1"/>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1" name="Google Shape;161;p1"/>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2" name="Google Shape;162;p1"/>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3" name="Google Shape;163;p1"/>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4" name="Google Shape;164;p1"/>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5" name="Google Shape;165;p1"/>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6" name="Google Shape;166;p1"/>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7" name="Google Shape;167;p1"/>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8" name="Google Shape;168;p1"/>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9" name="Google Shape;169;p1"/>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0" name="Google Shape;170;p1"/>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1" name="Google Shape;171;p1"/>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2" name="Google Shape;172;p1"/>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3" name="Google Shape;173;p1"/>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4" name="Google Shape;174;p1"/>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5" name="Google Shape;175;p1"/>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6" name="Google Shape;176;p1"/>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7" name="Google Shape;177;p1"/>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8" name="Google Shape;178;p1"/>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9" name="Google Shape;179;p1"/>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0" name="Google Shape;180;p1"/>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1" name="Google Shape;181;p1"/>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2" name="Google Shape;182;p1"/>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3" name="Google Shape;183;p1"/>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4" name="Google Shape;184;p1"/>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5" name="Google Shape;185;p1"/>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6" name="Google Shape;186;p1"/>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7" name="Google Shape;187;p1"/>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8" name="Google Shape;188;p1"/>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9" name="Google Shape;189;p1"/>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0" name="Google Shape;190;p1"/>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1" name="Google Shape;191;p1"/>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2" name="Google Shape;192;p1"/>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3" name="Google Shape;193;p1"/>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4" name="Google Shape;194;p1"/>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5" name="Google Shape;195;p1"/>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6" name="Google Shape;196;p1"/>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7" name="Google Shape;197;p1"/>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8" name="Google Shape;198;p1"/>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9" name="Google Shape;199;p1"/>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0" name="Google Shape;200;p1"/>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1" name="Google Shape;201;p1"/>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2" name="Google Shape;202;p1"/>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3" name="Google Shape;203;p1"/>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4" name="Google Shape;204;p1"/>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5" name="Google Shape;205;p1"/>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6" name="Google Shape;206;p1"/>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7" name="Google Shape;207;p1"/>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8" name="Google Shape;208;p1"/>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9" name="Google Shape;209;p1"/>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0" name="Google Shape;210;p1"/>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1" name="Google Shape;211;p1"/>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2" name="Google Shape;212;p1"/>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3" name="Google Shape;213;p1"/>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4" name="Google Shape;214;p1"/>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5" name="Google Shape;215;p1"/>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6" name="Google Shape;216;p1"/>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7" name="Google Shape;217;p1"/>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8" name="Google Shape;218;p1"/>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9" name="Google Shape;219;p1"/>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0" name="Google Shape;220;p1"/>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1" name="Google Shape;221;p1"/>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2" name="Google Shape;222;p1"/>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3" name="Google Shape;223;p1"/>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4" name="Google Shape;224;p1"/>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5" name="Google Shape;225;p1"/>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6" name="Google Shape;226;p1"/>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7" name="Google Shape;227;p1"/>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8" name="Google Shape;228;p1"/>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9" name="Google Shape;229;p1"/>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0" name="Google Shape;230;p1"/>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1" name="Google Shape;231;p1"/>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2" name="Google Shape;232;p1"/>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3" name="Google Shape;233;p1"/>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4" name="Google Shape;234;p1"/>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5" name="Google Shape;235;p1"/>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6" name="Google Shape;236;p1"/>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7" name="Google Shape;237;p1"/>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8" name="Google Shape;238;p1"/>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9" name="Google Shape;239;p1"/>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0" name="Google Shape;240;p1"/>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1" name="Google Shape;241;p1"/>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2" name="Google Shape;242;p1"/>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3" name="Google Shape;243;p1"/>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4" name="Google Shape;244;p1"/>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5" name="Google Shape;245;p1"/>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6" name="Google Shape;246;p1"/>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7" name="Google Shape;247;p1"/>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8" name="Google Shape;248;p1"/>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9" name="Google Shape;249;p1"/>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0" name="Google Shape;250;p1"/>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1" name="Google Shape;251;p1"/>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2" name="Google Shape;252;p1"/>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3" name="Google Shape;253;p1"/>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4" name="Google Shape;254;p1"/>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5" name="Google Shape;255;p1"/>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6" name="Google Shape;256;p1"/>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7" name="Google Shape;257;p1"/>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8" name="Google Shape;258;p1"/>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9" name="Google Shape;259;p1"/>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0" name="Google Shape;260;p1"/>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1" name="Google Shape;261;p1"/>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2" name="Google Shape;262;p1"/>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3" name="Google Shape;263;p1"/>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4" name="Google Shape;264;p1"/>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5" name="Google Shape;265;p1"/>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6" name="Google Shape;266;p1"/>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7" name="Google Shape;267;p1"/>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8" name="Google Shape;268;p1"/>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9" name="Google Shape;269;p1"/>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0" name="Google Shape;270;p1"/>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1" name="Google Shape;271;p1"/>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2" name="Google Shape;272;p1"/>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3" name="Google Shape;273;p1"/>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4" name="Google Shape;274;p1"/>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5" name="Google Shape;275;p1"/>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6" name="Google Shape;276;p1"/>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7" name="Google Shape;277;p1"/>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8" name="Google Shape;278;p1"/>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9" name="Google Shape;279;p1"/>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0" name="Google Shape;280;p1"/>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1" name="Google Shape;281;p1"/>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2" name="Google Shape;282;p1"/>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3" name="Google Shape;283;p1"/>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4" name="Google Shape;284;p1"/>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5" name="Google Shape;285;p1"/>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6" name="Google Shape;286;p1"/>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7" name="Google Shape;287;p1"/>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8" name="Google Shape;288;p1"/>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9" name="Google Shape;289;p1"/>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0" name="Google Shape;290;p1"/>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1" name="Google Shape;291;p1"/>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2" name="Google Shape;292;p1"/>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3" name="Google Shape;293;p1"/>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4" name="Google Shape;294;p1"/>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5" name="Google Shape;295;p1"/>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6" name="Google Shape;296;p1"/>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7" name="Google Shape;297;p1"/>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8" name="Google Shape;298;p1"/>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9" name="Google Shape;299;p1"/>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0" name="Google Shape;300;p1"/>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1" name="Google Shape;301;p1"/>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2" name="Google Shape;302;p1"/>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3" name="Google Shape;303;p1"/>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4" name="Google Shape;304;p1"/>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5" name="Google Shape;305;p1"/>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6" name="Google Shape;306;p1"/>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7" name="Google Shape;307;p1"/>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8" name="Google Shape;308;p1"/>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9" name="Google Shape;309;p1"/>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0" name="Google Shape;310;p1"/>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1" name="Google Shape;311;p1"/>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2" name="Google Shape;312;p1"/>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3" name="Google Shape;313;p1"/>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4" name="Google Shape;314;p1"/>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5" name="Google Shape;315;p1"/>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6" name="Google Shape;316;p1"/>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7" name="Google Shape;317;p1"/>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8" name="Google Shape;318;p1"/>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9" name="Google Shape;319;p1"/>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0" name="Google Shape;320;p1"/>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1" name="Google Shape;321;p1"/>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2" name="Google Shape;322;p1"/>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3" name="Google Shape;323;p1"/>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4" name="Google Shape;324;p1"/>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5" name="Google Shape;325;p1"/>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6" name="Google Shape;326;p1"/>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7" name="Google Shape;327;p1"/>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8" name="Google Shape;328;p1"/>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9" name="Google Shape;329;p1"/>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0" name="Google Shape;330;p1"/>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1" name="Google Shape;331;p1"/>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2" name="Google Shape;332;p1"/>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3" name="Google Shape;333;p1"/>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4" name="Google Shape;334;p1"/>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5" name="Google Shape;335;p1"/>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6" name="Google Shape;336;p1"/>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7" name="Google Shape;337;p1"/>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8" name="Google Shape;338;p1"/>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9" name="Google Shape;339;p1"/>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0" name="Google Shape;340;p1"/>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1" name="Google Shape;341;p1"/>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2" name="Google Shape;342;p1"/>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3" name="Google Shape;343;p1"/>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4" name="Google Shape;344;p1"/>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5" name="Google Shape;345;p1"/>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6" name="Google Shape;346;p1"/>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7" name="Google Shape;347;p1"/>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8" name="Google Shape;348;p1"/>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9" name="Google Shape;349;p1"/>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0" name="Google Shape;350;p1"/>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1" name="Google Shape;351;p1"/>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2" name="Google Shape;352;p1"/>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3" name="Google Shape;353;p1"/>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4" name="Google Shape;354;p1"/>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5" name="Google Shape;355;p1"/>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6" name="Google Shape;356;p1"/>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7" name="Google Shape;357;p1"/>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8" name="Google Shape;358;p1"/>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9" name="Google Shape;359;p1"/>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0" name="Google Shape;360;p1"/>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1" name="Google Shape;361;p1"/>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2" name="Google Shape;362;p1"/>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3" name="Google Shape;363;p1"/>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4" name="Google Shape;364;p1"/>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5" name="Google Shape;365;p1"/>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6" name="Google Shape;366;p1"/>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7" name="Google Shape;367;p1"/>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8" name="Google Shape;368;p1"/>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9" name="Google Shape;369;p1"/>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0" name="Google Shape;370;p1"/>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1" name="Google Shape;371;p1"/>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2" name="Google Shape;372;p1"/>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3" name="Google Shape;373;p1"/>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4" name="Google Shape;374;p1"/>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5" name="Google Shape;375;p1"/>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6" name="Google Shape;376;p1"/>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7" name="Google Shape;377;p1"/>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8" name="Google Shape;378;p1"/>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9" name="Google Shape;379;p1"/>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0" name="Google Shape;380;p1"/>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1" name="Google Shape;381;p1"/>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2" name="Google Shape;382;p1"/>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3" name="Google Shape;383;p1"/>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4" name="Google Shape;384;p1"/>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5" name="Google Shape;385;p1"/>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6" name="Google Shape;386;p1"/>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7" name="Google Shape;387;p1"/>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8" name="Google Shape;388;p1"/>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9" name="Google Shape;389;p1"/>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0" name="Google Shape;390;p1"/>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1" name="Google Shape;391;p1"/>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2" name="Google Shape;392;p1"/>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3" name="Google Shape;393;p1"/>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4" name="Google Shape;394;p1"/>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5" name="Google Shape;395;p1"/>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6" name="Google Shape;396;p1"/>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7" name="Google Shape;397;p1"/>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8" name="Google Shape;398;p1"/>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9" name="Google Shape;399;p1"/>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0" name="Google Shape;400;p1"/>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1" name="Google Shape;401;p1"/>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2" name="Google Shape;402;p1"/>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3" name="Google Shape;403;p1"/>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4" name="Google Shape;404;p1"/>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5" name="Google Shape;405;p1"/>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6" name="Google Shape;406;p1"/>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7" name="Google Shape;407;p1"/>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8" name="Google Shape;408;p1"/>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9" name="Google Shape;409;p1"/>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0" name="Google Shape;410;p1"/>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1" name="Google Shape;411;p1"/>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2" name="Google Shape;412;p1"/>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3" name="Google Shape;413;p1"/>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4" name="Google Shape;414;p1"/>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5" name="Google Shape;415;p1"/>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6" name="Google Shape;416;p1"/>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7" name="Google Shape;417;p1"/>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8" name="Google Shape;418;p1"/>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9" name="Google Shape;419;p1"/>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0" name="Google Shape;420;p1"/>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1" name="Google Shape;421;p1"/>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2" name="Google Shape;422;p1"/>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3" name="Google Shape;423;p1"/>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4" name="Google Shape;424;p1"/>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5" name="Google Shape;425;p1"/>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6" name="Google Shape;426;p1"/>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7" name="Google Shape;427;p1"/>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8" name="Google Shape;428;p1"/>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9" name="Google Shape;429;p1"/>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0" name="Google Shape;430;p1"/>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1" name="Google Shape;431;p1"/>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2" name="Google Shape;432;p1"/>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3" name="Google Shape;433;p1"/>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4" name="Google Shape;434;p1"/>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5" name="Google Shape;435;p1"/>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6" name="Google Shape;436;p1"/>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7" name="Google Shape;437;p1"/>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8" name="Google Shape;438;p1"/>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9" name="Google Shape;439;p1"/>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grpSp>
      <p:sp>
        <p:nvSpPr>
          <p:cNvPr id="440" name="Google Shape;440;p1"/>
          <p:cNvSpPr txBox="1"/>
          <p:nvPr>
            <p:ph idx="1" type="subTitle"/>
          </p:nvPr>
        </p:nvSpPr>
        <p:spPr>
          <a:xfrm>
            <a:off x="685800" y="2286000"/>
            <a:ext cx="6297723" cy="1629255"/>
          </a:xfrm>
          <a:prstGeom prst="rect">
            <a:avLst/>
          </a:prstGeom>
          <a:noFill/>
          <a:ln>
            <a:noFill/>
          </a:ln>
        </p:spPr>
        <p:txBody>
          <a:bodyPr anchorCtr="0" anchor="ctr" bIns="91425" lIns="91425" spcFirstLastPara="1" rIns="91425" wrap="square" tIns="91425">
            <a:normAutofit/>
          </a:bodyPr>
          <a:lstStyle/>
          <a:p>
            <a:pPr indent="0" lvl="0" marL="0" rtl="0" algn="l">
              <a:lnSpc>
                <a:spcPct val="100000"/>
              </a:lnSpc>
              <a:spcBef>
                <a:spcPts val="0"/>
              </a:spcBef>
              <a:spcAft>
                <a:spcPts val="800"/>
              </a:spcAft>
              <a:buSzPts val="2800"/>
              <a:buNone/>
            </a:pPr>
            <a:r>
              <a:rPr b="1" lang="en-US" sz="2200">
                <a:solidFill>
                  <a:srgbClr val="327176"/>
                </a:solidFill>
              </a:rPr>
              <a:t>Module 13: ENERGY EFFICIENCY IN BOILERS AND STEAM SYSTEM</a:t>
            </a:r>
            <a:r>
              <a:rPr b="1" lang="en-US" sz="2200">
                <a:solidFill>
                  <a:srgbClr val="FF0000"/>
                </a:solidFill>
              </a:rPr>
              <a:t>S</a:t>
            </a:r>
            <a:endParaRPr b="1" sz="2200">
              <a:solidFill>
                <a:srgbClr val="327176"/>
              </a:solidFill>
            </a:endParaRPr>
          </a:p>
        </p:txBody>
      </p:sp>
      <p:sp>
        <p:nvSpPr>
          <p:cNvPr id="441" name="Google Shape;441;p1"/>
          <p:cNvSpPr txBox="1"/>
          <p:nvPr/>
        </p:nvSpPr>
        <p:spPr>
          <a:xfrm>
            <a:off x="533400" y="255761"/>
            <a:ext cx="7327455" cy="23236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5200"/>
              <a:buFont typeface="Fira Sans Extra Condensed"/>
              <a:buNone/>
            </a:pPr>
            <a:r>
              <a:rPr b="1" i="0" lang="en-US" sz="3600" u="none" cap="none" strike="noStrike">
                <a:solidFill>
                  <a:srgbClr val="327176"/>
                </a:solidFill>
                <a:latin typeface="Arial"/>
                <a:ea typeface="Arial"/>
                <a:cs typeface="Arial"/>
                <a:sym typeface="Arial"/>
              </a:rPr>
              <a:t>TRAINING PROGRAMME </a:t>
            </a:r>
            <a:endParaRPr/>
          </a:p>
          <a:p>
            <a:pPr indent="0" lvl="0" marL="0" marR="0" rtl="0" algn="l">
              <a:lnSpc>
                <a:spcPct val="100000"/>
              </a:lnSpc>
              <a:spcBef>
                <a:spcPts val="0"/>
              </a:spcBef>
              <a:spcAft>
                <a:spcPts val="0"/>
              </a:spcAft>
              <a:buClr>
                <a:srgbClr val="000000"/>
              </a:buClr>
              <a:buSzPts val="5200"/>
              <a:buFont typeface="Fira Sans Extra Condensed"/>
              <a:buNone/>
            </a:pPr>
            <a:r>
              <a:rPr b="1" i="0" lang="en-US" sz="3600" u="none" cap="none" strike="noStrike">
                <a:solidFill>
                  <a:srgbClr val="327176"/>
                </a:solidFill>
                <a:latin typeface="Arial"/>
                <a:ea typeface="Arial"/>
                <a:cs typeface="Arial"/>
                <a:sym typeface="Arial"/>
              </a:rPr>
              <a:t>for MANAGEMENT OFFICERS</a:t>
            </a:r>
            <a:endParaRPr/>
          </a:p>
        </p:txBody>
      </p:sp>
      <p:pic>
        <p:nvPicPr>
          <p:cNvPr id="442" name="Google Shape;442;p1"/>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443" name="Google Shape;443;p1"/>
          <p:cNvSpPr txBox="1"/>
          <p:nvPr/>
        </p:nvSpPr>
        <p:spPr>
          <a:xfrm>
            <a:off x="838200" y="3915255"/>
            <a:ext cx="6145323"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rgbClr val="FF0000"/>
                </a:solidFill>
                <a:latin typeface="Arial"/>
                <a:ea typeface="Arial"/>
                <a:cs typeface="Arial"/>
                <a:sym typeface="Arial"/>
              </a:rPr>
              <a:t>Very good Module with great technical detail on boilers and steam distribution systems – few comments provided</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10"/>
          <p:cNvSpPr txBox="1"/>
          <p:nvPr/>
        </p:nvSpPr>
        <p:spPr>
          <a:xfrm>
            <a:off x="685800" y="609600"/>
            <a:ext cx="10739230" cy="46166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7176"/>
              </a:buClr>
              <a:buSzPts val="2800"/>
              <a:buFont typeface="Arial"/>
              <a:buNone/>
            </a:pPr>
            <a:r>
              <a:rPr b="1" i="0" lang="en-US" sz="2800" u="none" cap="none" strike="noStrike">
                <a:solidFill>
                  <a:srgbClr val="327176"/>
                </a:solidFill>
                <a:latin typeface="Arial"/>
                <a:ea typeface="Arial"/>
                <a:cs typeface="Arial"/>
                <a:sym typeface="Arial"/>
              </a:rPr>
              <a:t>Combustion and emission process</a:t>
            </a:r>
            <a:endParaRPr/>
          </a:p>
        </p:txBody>
      </p:sp>
      <p:sp>
        <p:nvSpPr>
          <p:cNvPr id="512" name="Google Shape;512;p10"/>
          <p:cNvSpPr txBox="1"/>
          <p:nvPr/>
        </p:nvSpPr>
        <p:spPr>
          <a:xfrm>
            <a:off x="766969" y="1413665"/>
            <a:ext cx="10658061" cy="2773362"/>
          </a:xfrm>
          <a:prstGeom prst="rect">
            <a:avLst/>
          </a:prstGeom>
          <a:noFill/>
          <a:ln>
            <a:noFill/>
          </a:ln>
        </p:spPr>
        <p:txBody>
          <a:bodyPr anchorCtr="0" anchor="ctr" bIns="45700" lIns="91425" spcFirstLastPara="1" rIns="91425" wrap="square" tIns="45700">
            <a:noAutofit/>
          </a:bodyPr>
          <a:lstStyle/>
          <a:p>
            <a:pPr indent="-228600" lvl="0" marL="228600" marR="0" rtl="0" algn="l">
              <a:lnSpc>
                <a:spcPct val="120000"/>
              </a:lnSpc>
              <a:spcBef>
                <a:spcPts val="0"/>
              </a:spcBef>
              <a:spcAft>
                <a:spcPts val="0"/>
              </a:spcAft>
              <a:buClr>
                <a:srgbClr val="000000"/>
              </a:buClr>
              <a:buSzPts val="1800"/>
              <a:buFont typeface="Noto Sans Symbols"/>
              <a:buChar char="⮚"/>
            </a:pPr>
            <a:r>
              <a:rPr b="0" i="0" lang="en-US" sz="1800" u="none" cap="none" strike="noStrike">
                <a:solidFill>
                  <a:schemeClr val="dk1"/>
                </a:solidFill>
                <a:latin typeface="Arial"/>
                <a:ea typeface="Arial"/>
                <a:cs typeface="Arial"/>
                <a:sym typeface="Arial"/>
              </a:rPr>
              <a:t>The combustion process of all types of fuel takes place with the participation of air.</a:t>
            </a:r>
            <a:endParaRPr/>
          </a:p>
          <a:p>
            <a:pPr indent="-228600" lvl="0" marL="228600" marR="0" rtl="0" algn="l">
              <a:lnSpc>
                <a:spcPct val="120000"/>
              </a:lnSpc>
              <a:spcBef>
                <a:spcPts val="600"/>
              </a:spcBef>
              <a:spcAft>
                <a:spcPts val="0"/>
              </a:spcAft>
              <a:buClr>
                <a:srgbClr val="000000"/>
              </a:buClr>
              <a:buSzPts val="1800"/>
              <a:buFont typeface="Noto Sans Symbols"/>
              <a:buChar char="⮚"/>
            </a:pPr>
            <a:r>
              <a:rPr b="0" i="0" lang="en-US" sz="1800" u="none" cap="none" strike="noStrike">
                <a:solidFill>
                  <a:schemeClr val="dk1"/>
                </a:solidFill>
                <a:latin typeface="Arial"/>
                <a:ea typeface="Arial"/>
                <a:cs typeface="Arial"/>
                <a:sym typeface="Arial"/>
              </a:rPr>
              <a:t>The end product of combustion depends on the type of fuel burned.</a:t>
            </a:r>
            <a:endParaRPr/>
          </a:p>
          <a:p>
            <a:pPr indent="-228600" lvl="1" marL="685800" marR="0" rtl="0" algn="l">
              <a:lnSpc>
                <a:spcPct val="120000"/>
              </a:lnSpc>
              <a:spcBef>
                <a:spcPts val="600"/>
              </a:spcBef>
              <a:spcAft>
                <a:spcPts val="0"/>
              </a:spcAft>
              <a:buClr>
                <a:srgbClr val="000000"/>
              </a:buClr>
              <a:buSzPts val="1800"/>
              <a:buFont typeface="Arial"/>
              <a:buChar char="•"/>
            </a:pPr>
            <a:r>
              <a:rPr b="0" i="0" lang="en-US" sz="1800" u="none" cap="none" strike="noStrike">
                <a:solidFill>
                  <a:schemeClr val="dk1"/>
                </a:solidFill>
                <a:latin typeface="Arial"/>
                <a:ea typeface="Arial"/>
                <a:cs typeface="Arial"/>
                <a:sym typeface="Arial"/>
              </a:rPr>
              <a:t>When burning gaseous fuels, the flame is naturally blue;</a:t>
            </a:r>
            <a:endParaRPr/>
          </a:p>
          <a:p>
            <a:pPr indent="-228600" lvl="1" marL="685800" marR="0" rtl="0" algn="l">
              <a:lnSpc>
                <a:spcPct val="120000"/>
              </a:lnSpc>
              <a:spcBef>
                <a:spcPts val="600"/>
              </a:spcBef>
              <a:spcAft>
                <a:spcPts val="0"/>
              </a:spcAft>
              <a:buClr>
                <a:srgbClr val="000000"/>
              </a:buClr>
              <a:buSzPts val="1800"/>
              <a:buFont typeface="Arial"/>
              <a:buChar char="•"/>
            </a:pPr>
            <a:r>
              <a:rPr b="0" i="0" lang="en-US" sz="1800" u="none" cap="none" strike="noStrike">
                <a:solidFill>
                  <a:schemeClr val="dk1"/>
                </a:solidFill>
                <a:latin typeface="Arial"/>
                <a:ea typeface="Arial"/>
                <a:cs typeface="Arial"/>
                <a:sym typeface="Arial"/>
              </a:rPr>
              <a:t>When burning oil fuels, the flame is often yellow and produces smoke, due to the presence of CO and soot;</a:t>
            </a:r>
            <a:endParaRPr/>
          </a:p>
          <a:p>
            <a:pPr indent="-228600" lvl="1" marL="685800" marR="0" rtl="0" algn="l">
              <a:lnSpc>
                <a:spcPct val="120000"/>
              </a:lnSpc>
              <a:spcBef>
                <a:spcPts val="600"/>
              </a:spcBef>
              <a:spcAft>
                <a:spcPts val="0"/>
              </a:spcAft>
              <a:buClr>
                <a:srgbClr val="000000"/>
              </a:buClr>
              <a:buSzPts val="1800"/>
              <a:buFont typeface="Arial"/>
              <a:buChar char="•"/>
            </a:pPr>
            <a:r>
              <a:rPr b="0" i="0" lang="en-US" sz="1800" u="none" cap="none" strike="noStrike">
                <a:solidFill>
                  <a:schemeClr val="dk1"/>
                </a:solidFill>
                <a:latin typeface="Arial"/>
                <a:ea typeface="Arial"/>
                <a:cs typeface="Arial"/>
                <a:sym typeface="Arial"/>
              </a:rPr>
              <a:t>When burning coal fuel, the flame is often straw yellow and bright.</a:t>
            </a:r>
            <a:endParaRPr/>
          </a:p>
        </p:txBody>
      </p:sp>
      <p:sp>
        <p:nvSpPr>
          <p:cNvPr id="513" name="Google Shape;513;p10"/>
          <p:cNvSpPr txBox="1"/>
          <p:nvPr/>
        </p:nvSpPr>
        <p:spPr>
          <a:xfrm>
            <a:off x="257174" y="3962400"/>
            <a:ext cx="11325225" cy="2652714"/>
          </a:xfrm>
          <a:prstGeom prst="rect">
            <a:avLst/>
          </a:prstGeom>
          <a:noFill/>
          <a:ln>
            <a:noFill/>
          </a:ln>
        </p:spPr>
        <p:txBody>
          <a:bodyPr anchorCtr="0" anchor="ctr" bIns="45700" lIns="91425" spcFirstLastPara="1" rIns="91425" wrap="square" tIns="45700">
            <a:noAutofit/>
          </a:bodyPr>
          <a:lstStyle/>
          <a:p>
            <a:pPr indent="-228600" lvl="1" marL="685800" marR="0" rtl="0" algn="l">
              <a:lnSpc>
                <a:spcPct val="120000"/>
              </a:lnSpc>
              <a:spcBef>
                <a:spcPts val="0"/>
              </a:spcBef>
              <a:spcAft>
                <a:spcPts val="0"/>
              </a:spcAft>
              <a:buClr>
                <a:srgbClr val="000000"/>
              </a:buClr>
              <a:buSzPts val="1800"/>
              <a:buFont typeface="Noto Sans Symbols"/>
              <a:buChar char="⮚"/>
            </a:pPr>
            <a:r>
              <a:rPr b="0" i="0" lang="en-US" sz="1800" u="none" cap="none" strike="noStrike">
                <a:solidFill>
                  <a:schemeClr val="dk1"/>
                </a:solidFill>
                <a:latin typeface="Arial"/>
                <a:ea typeface="Arial"/>
                <a:cs typeface="Arial"/>
                <a:sym typeface="Arial"/>
              </a:rPr>
              <a:t>The efficiency of any fuel-using device depends on the efficiency of the combustion process;</a:t>
            </a:r>
            <a:endParaRPr/>
          </a:p>
          <a:p>
            <a:pPr indent="-228600" lvl="1" marL="685800" marR="0" rtl="0" algn="l">
              <a:lnSpc>
                <a:spcPct val="120000"/>
              </a:lnSpc>
              <a:spcBef>
                <a:spcPts val="600"/>
              </a:spcBef>
              <a:spcAft>
                <a:spcPts val="0"/>
              </a:spcAft>
              <a:buClr>
                <a:srgbClr val="000000"/>
              </a:buClr>
              <a:buSzPts val="1800"/>
              <a:buFont typeface="Noto Sans Symbols"/>
              <a:buChar char="⮚"/>
            </a:pPr>
            <a:r>
              <a:rPr b="0" i="0" lang="en-US" sz="1800" u="sng" cap="none" strike="noStrike">
                <a:solidFill>
                  <a:schemeClr val="dk1"/>
                </a:solidFill>
                <a:latin typeface="Arial"/>
                <a:ea typeface="Arial"/>
                <a:cs typeface="Arial"/>
                <a:sym typeface="Arial"/>
              </a:rPr>
              <a:t>Quantity theoretical atmosphere</a:t>
            </a:r>
            <a:r>
              <a:rPr b="0" i="0" lang="en-US" sz="1800" u="none" cap="none" strike="noStrike">
                <a:solidFill>
                  <a:schemeClr val="dk1"/>
                </a:solidFill>
                <a:latin typeface="Arial"/>
                <a:ea typeface="Arial"/>
                <a:cs typeface="Arial"/>
                <a:sym typeface="Arial"/>
              </a:rPr>
              <a:t>is the amount of air </a:t>
            </a:r>
            <a:r>
              <a:rPr b="0" i="0" lang="en-US" sz="1800" u="sng" cap="none" strike="noStrike">
                <a:solidFill>
                  <a:schemeClr val="dk1"/>
                </a:solidFill>
                <a:latin typeface="Arial"/>
                <a:ea typeface="Arial"/>
                <a:cs typeface="Arial"/>
                <a:sym typeface="Arial"/>
              </a:rPr>
              <a:t>Minimum required </a:t>
            </a:r>
            <a:r>
              <a:rPr b="0" i="0" lang="en-US" sz="1800" u="none" cap="none" strike="noStrike">
                <a:solidFill>
                  <a:schemeClr val="dk1"/>
                </a:solidFill>
                <a:latin typeface="Arial"/>
                <a:ea typeface="Arial"/>
                <a:cs typeface="Arial"/>
                <a:sym typeface="Arial"/>
              </a:rPr>
              <a:t>to completely burn 1 kg of fuel or 1 Nm</a:t>
            </a:r>
            <a:r>
              <a:rPr b="0" baseline="30000" i="0" lang="en-US" sz="1800" u="none" cap="none" strike="noStrike">
                <a:solidFill>
                  <a:schemeClr val="dk1"/>
                </a:solidFill>
                <a:latin typeface="Arial"/>
                <a:ea typeface="Arial"/>
                <a:cs typeface="Arial"/>
                <a:sym typeface="Arial"/>
              </a:rPr>
              <a:t>3</a:t>
            </a:r>
            <a:r>
              <a:rPr b="0" i="0" lang="en-US" sz="1800" u="none" cap="none" strike="noStrike">
                <a:solidFill>
                  <a:schemeClr val="dk1"/>
                </a:solidFill>
                <a:latin typeface="Arial"/>
                <a:ea typeface="Arial"/>
                <a:cs typeface="Arial"/>
                <a:sym typeface="Arial"/>
              </a:rPr>
              <a:t>gas;</a:t>
            </a:r>
            <a:endParaRPr b="0" i="0" sz="1800" u="none" cap="none" strike="noStrike">
              <a:solidFill>
                <a:schemeClr val="dk1"/>
              </a:solidFill>
              <a:latin typeface="Arial"/>
              <a:ea typeface="Arial"/>
              <a:cs typeface="Arial"/>
              <a:sym typeface="Arial"/>
            </a:endParaRPr>
          </a:p>
          <a:p>
            <a:pPr indent="-228600" lvl="1" marL="685800" marR="0" rtl="0" algn="l">
              <a:lnSpc>
                <a:spcPct val="120000"/>
              </a:lnSpc>
              <a:spcBef>
                <a:spcPts val="600"/>
              </a:spcBef>
              <a:spcAft>
                <a:spcPts val="0"/>
              </a:spcAft>
              <a:buClr>
                <a:srgbClr val="000000"/>
              </a:buClr>
              <a:buSzPts val="1800"/>
              <a:buFont typeface="Noto Sans Symbols"/>
              <a:buChar char="⮚"/>
            </a:pPr>
            <a:r>
              <a:rPr b="0" i="0" lang="en-US" sz="1800" u="none" cap="none" strike="noStrike">
                <a:solidFill>
                  <a:srgbClr val="081B3A"/>
                </a:solidFill>
                <a:latin typeface="Arial"/>
                <a:ea typeface="Arial"/>
                <a:cs typeface="Arial"/>
                <a:sym typeface="Arial"/>
              </a:rPr>
              <a:t>In reality, the amount of air supplied to the combustion process must always be greater than the theoretical amount by a </a:t>
            </a:r>
            <a:r>
              <a:rPr b="0" i="0" lang="en-US" sz="1800" u="sng" cap="none" strike="noStrike">
                <a:solidFill>
                  <a:srgbClr val="081B3A"/>
                </a:solidFill>
                <a:latin typeface="Arial"/>
                <a:ea typeface="Arial"/>
                <a:cs typeface="Arial"/>
                <a:sym typeface="Arial"/>
              </a:rPr>
              <a:t>certain margin</a:t>
            </a:r>
            <a:r>
              <a:rPr b="0" i="0" lang="en-US" sz="1800" u="none" cap="none" strike="noStrike">
                <a:solidFill>
                  <a:srgbClr val="081B3A"/>
                </a:solidFill>
                <a:latin typeface="Arial"/>
                <a:ea typeface="Arial"/>
                <a:cs typeface="Arial"/>
                <a:sym typeface="Arial"/>
              </a:rPr>
              <a:t>, known as </a:t>
            </a:r>
            <a:r>
              <a:rPr b="0" i="0" lang="en-US" sz="1800" u="sng" cap="none" strike="noStrike">
                <a:solidFill>
                  <a:srgbClr val="081B3A"/>
                </a:solidFill>
                <a:latin typeface="Arial"/>
                <a:ea typeface="Arial"/>
                <a:cs typeface="Arial"/>
                <a:sym typeface="Arial"/>
              </a:rPr>
              <a:t>excess air</a:t>
            </a:r>
            <a:r>
              <a:rPr b="0" i="0" lang="en-US" sz="1800" u="none" cap="none" strike="noStrike">
                <a:solidFill>
                  <a:srgbClr val="081B3A"/>
                </a:solidFill>
                <a:latin typeface="Arial"/>
                <a:ea typeface="Arial"/>
                <a:cs typeface="Arial"/>
                <a:sym typeface="Arial"/>
              </a:rPr>
              <a:t>.</a:t>
            </a:r>
            <a:endParaRPr b="0" i="0" sz="1800" u="none" cap="none" strike="noStrike">
              <a:solidFill>
                <a:schemeClr val="dk1"/>
              </a:solidFill>
              <a:latin typeface="Arial"/>
              <a:ea typeface="Arial"/>
              <a:cs typeface="Arial"/>
              <a:sym typeface="Arial"/>
            </a:endParaRPr>
          </a:p>
        </p:txBody>
      </p:sp>
      <p:pic>
        <p:nvPicPr>
          <p:cNvPr id="514" name="Google Shape;514;p10"/>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11"/>
          <p:cNvSpPr txBox="1"/>
          <p:nvPr/>
        </p:nvSpPr>
        <p:spPr>
          <a:xfrm>
            <a:off x="647700" y="495314"/>
            <a:ext cx="10896600" cy="80049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327176"/>
              </a:buClr>
              <a:buSzPts val="2800"/>
              <a:buFont typeface="Arial"/>
              <a:buNone/>
            </a:pPr>
            <a:r>
              <a:rPr b="1" i="0" lang="en-US" sz="2800" u="none" cap="none" strike="noStrike">
                <a:solidFill>
                  <a:srgbClr val="327176"/>
                </a:solidFill>
                <a:latin typeface="Arial"/>
                <a:ea typeface="Arial"/>
                <a:cs typeface="Arial"/>
                <a:sym typeface="Arial"/>
              </a:rPr>
              <a:t>Combustion - Excess air and its meaning</a:t>
            </a:r>
            <a:endParaRPr/>
          </a:p>
        </p:txBody>
      </p:sp>
      <p:sp>
        <p:nvSpPr>
          <p:cNvPr id="521" name="Google Shape;521;p11"/>
          <p:cNvSpPr txBox="1"/>
          <p:nvPr/>
        </p:nvSpPr>
        <p:spPr>
          <a:xfrm>
            <a:off x="893693" y="1448002"/>
            <a:ext cx="10210800" cy="1828800"/>
          </a:xfrm>
          <a:prstGeom prst="rect">
            <a:avLst/>
          </a:prstGeom>
          <a:noFill/>
          <a:ln>
            <a:noFill/>
          </a:ln>
        </p:spPr>
        <p:txBody>
          <a:bodyPr anchorCtr="0" anchor="ctr" bIns="45700" lIns="91425" spcFirstLastPara="1" rIns="91425" wrap="square" tIns="45700">
            <a:noAutofit/>
          </a:bodyPr>
          <a:lstStyle/>
          <a:p>
            <a:pPr indent="-114300" lvl="1" marL="685800" marR="0" rtl="0" algn="just">
              <a:lnSpc>
                <a:spcPct val="90000"/>
              </a:lnSpc>
              <a:spcBef>
                <a:spcPts val="0"/>
              </a:spcBef>
              <a:spcAft>
                <a:spcPts val="0"/>
              </a:spcAft>
              <a:buClr>
                <a:schemeClr val="dk1"/>
              </a:buClr>
              <a:buSzPts val="1800"/>
              <a:buFont typeface="Arial"/>
              <a:buNone/>
            </a:pPr>
            <a:r>
              <a:t/>
            </a:r>
            <a:endParaRPr b="0" i="0" sz="1800" u="none" cap="none" strike="noStrike">
              <a:solidFill>
                <a:schemeClr val="dk1"/>
              </a:solidFill>
              <a:latin typeface="Arial"/>
              <a:ea typeface="Arial"/>
              <a:cs typeface="Arial"/>
              <a:sym typeface="Arial"/>
            </a:endParaRPr>
          </a:p>
          <a:p>
            <a:pPr indent="-228600" lvl="0" marL="228600" marR="0" rtl="0" algn="just">
              <a:lnSpc>
                <a:spcPct val="100000"/>
              </a:lnSpc>
              <a:spcBef>
                <a:spcPts val="1000"/>
              </a:spcBef>
              <a:spcAft>
                <a:spcPts val="0"/>
              </a:spcAft>
              <a:buClr>
                <a:schemeClr val="dk1"/>
              </a:buClr>
              <a:buSzPts val="1800"/>
              <a:buFont typeface="Arial"/>
              <a:buChar char="•"/>
            </a:pPr>
            <a:r>
              <a:rPr lang="en-US" sz="1800">
                <a:solidFill>
                  <a:schemeClr val="dk1"/>
                </a:solidFill>
                <a:latin typeface="Arial"/>
                <a:ea typeface="Arial"/>
                <a:cs typeface="Arial"/>
                <a:sym typeface="Arial"/>
              </a:rPr>
              <a:t>Maintaining this excess air (residual air) will determine the efficiency of the combustion process. The amount of excess air that achieves the highest combustion efficiency is called the optimal amount of excess air.</a:t>
            </a:r>
            <a:endParaRPr/>
          </a:p>
          <a:p>
            <a:pPr indent="-228600" lvl="0" marL="228600" marR="0" rtl="0" algn="l">
              <a:lnSpc>
                <a:spcPct val="100000"/>
              </a:lnSpc>
              <a:spcBef>
                <a:spcPts val="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The optimal amount of excess (excess) air depends on the fuel type and combustion type.</a:t>
            </a:r>
            <a:endParaRPr/>
          </a:p>
          <a:p>
            <a:pPr indent="-228600" lvl="0" marL="228600" marR="0" rtl="0" algn="l">
              <a:lnSpc>
                <a:spcPct val="120000"/>
              </a:lnSpc>
              <a:spcBef>
                <a:spcPts val="30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The amount of excess air that exceeds or falls below the optimal level will reduce the efficiency of the combustion process.</a:t>
            </a:r>
            <a:endParaRPr/>
          </a:p>
        </p:txBody>
      </p:sp>
      <p:sp>
        <p:nvSpPr>
          <p:cNvPr id="522" name="Google Shape;522;p11"/>
          <p:cNvSpPr txBox="1"/>
          <p:nvPr/>
        </p:nvSpPr>
        <p:spPr>
          <a:xfrm>
            <a:off x="893693" y="3429000"/>
            <a:ext cx="10162761" cy="726609"/>
          </a:xfrm>
          <a:prstGeom prst="rect">
            <a:avLst/>
          </a:prstGeom>
          <a:noFill/>
          <a:ln>
            <a:noFill/>
          </a:ln>
        </p:spPr>
        <p:txBody>
          <a:bodyPr anchorCtr="0" anchor="t" bIns="45700" lIns="91425" spcFirstLastPara="1" rIns="91425" wrap="square" tIns="45700">
            <a:spAutoFit/>
          </a:bodyPr>
          <a:lstStyle/>
          <a:p>
            <a:pPr indent="-285750" lvl="0" marL="285750" marR="0" rtl="0" algn="l">
              <a:lnSpc>
                <a:spcPct val="120000"/>
              </a:lnSpc>
              <a:spcBef>
                <a:spcPts val="0"/>
              </a:spcBef>
              <a:spcAft>
                <a:spcPts val="0"/>
              </a:spcAft>
              <a:buClr>
                <a:srgbClr val="000000"/>
              </a:buClr>
              <a:buSzPts val="1800"/>
              <a:buFont typeface="Arial"/>
              <a:buChar char="•"/>
            </a:pPr>
            <a:r>
              <a:rPr b="1" i="0" lang="en-US" sz="1800" u="none" cap="none" strike="noStrike">
                <a:solidFill>
                  <a:srgbClr val="000000"/>
                </a:solidFill>
                <a:latin typeface="Arial"/>
                <a:ea typeface="Arial"/>
                <a:cs typeface="Arial"/>
                <a:sym typeface="Arial"/>
              </a:rPr>
              <a:t>Excess air coefficient:</a:t>
            </a:r>
            <a:r>
              <a:rPr b="0" i="0" lang="en-US" sz="1800" u="none" cap="none" strike="noStrike">
                <a:solidFill>
                  <a:srgbClr val="000000"/>
                </a:solidFill>
                <a:latin typeface="Arial"/>
                <a:ea typeface="Arial"/>
                <a:cs typeface="Arial"/>
                <a:sym typeface="Arial"/>
              </a:rPr>
              <a:t>is the ratio between the actual amount of air supplied (V</a:t>
            </a:r>
            <a:r>
              <a:rPr b="0" baseline="30000" i="0" lang="en-US" sz="1800" u="none" cap="none" strike="noStrike">
                <a:solidFill>
                  <a:srgbClr val="000000"/>
                </a:solidFill>
                <a:latin typeface="Arial"/>
                <a:ea typeface="Arial"/>
                <a:cs typeface="Arial"/>
                <a:sym typeface="Arial"/>
              </a:rPr>
              <a:t>tt</a:t>
            </a:r>
            <a:r>
              <a:rPr b="0" baseline="-25000" i="0" lang="en-US" sz="1800" u="none" cap="none" strike="noStrike">
                <a:solidFill>
                  <a:srgbClr val="000000"/>
                </a:solidFill>
                <a:latin typeface="Arial"/>
                <a:ea typeface="Arial"/>
                <a:cs typeface="Arial"/>
                <a:sym typeface="Arial"/>
              </a:rPr>
              <a:t>kk</a:t>
            </a:r>
            <a:r>
              <a:rPr b="0" i="0" lang="en-US" sz="1800" u="none" cap="none" strike="noStrike">
                <a:solidFill>
                  <a:srgbClr val="000000"/>
                </a:solidFill>
                <a:latin typeface="Arial"/>
                <a:ea typeface="Arial"/>
                <a:cs typeface="Arial"/>
                <a:sym typeface="Arial"/>
              </a:rPr>
              <a:t>) with the calculated theoretical amount of air denoted α, accordingly we have:</a:t>
            </a:r>
            <a:endParaRPr b="0" i="0" sz="1800" u="none" cap="none" strike="noStrike">
              <a:solidFill>
                <a:srgbClr val="000000"/>
              </a:solidFill>
              <a:latin typeface="Arial"/>
              <a:ea typeface="Arial"/>
              <a:cs typeface="Arial"/>
              <a:sym typeface="Arial"/>
            </a:endParaRPr>
          </a:p>
        </p:txBody>
      </p:sp>
      <p:sp>
        <p:nvSpPr>
          <p:cNvPr id="523" name="Google Shape;523;p11"/>
          <p:cNvSpPr txBox="1"/>
          <p:nvPr/>
        </p:nvSpPr>
        <p:spPr>
          <a:xfrm>
            <a:off x="990600" y="4288757"/>
            <a:ext cx="4613412" cy="2133600"/>
          </a:xfrm>
          <a:prstGeom prst="rect">
            <a:avLst/>
          </a:prstGeom>
          <a:noFill/>
          <a:ln>
            <a:noFill/>
          </a:ln>
        </p:spPr>
        <p:txBody>
          <a:bodyPr anchorCtr="0" anchor="t" bIns="45700" lIns="91425" spcFirstLastPara="1" rIns="91425" wrap="square" tIns="45700">
            <a:noAutofit/>
          </a:bodyPr>
          <a:lstStyle/>
          <a:p>
            <a:pPr indent="-342900" lvl="0" marL="406400" marR="0" rtl="0" algn="l">
              <a:lnSpc>
                <a:spcPct val="90000"/>
              </a:lnSpc>
              <a:spcBef>
                <a:spcPts val="0"/>
              </a:spcBef>
              <a:spcAft>
                <a:spcPts val="0"/>
              </a:spcAft>
              <a:buClr>
                <a:schemeClr val="dk1"/>
              </a:buClr>
              <a:buSzPts val="2000"/>
              <a:buFont typeface="Noto Sans Symbols"/>
              <a:buChar char="▪"/>
            </a:pPr>
            <a:r>
              <a:rPr i="0" lang="en-US" sz="2000" u="none" cap="none" strike="noStrike">
                <a:solidFill>
                  <a:schemeClr val="dk1"/>
                </a:solidFill>
                <a:latin typeface="Arial"/>
                <a:ea typeface="Arial"/>
                <a:cs typeface="Arial"/>
                <a:sym typeface="Arial"/>
              </a:rPr>
              <a:t>Excess air coefficient </a:t>
            </a:r>
            <a:endParaRPr i="0" sz="2000" u="none" cap="none" strike="noStrike">
              <a:solidFill>
                <a:schemeClr val="dk1"/>
              </a:solidFill>
              <a:latin typeface="Arial"/>
              <a:ea typeface="Arial"/>
              <a:cs typeface="Arial"/>
              <a:sym typeface="Arial"/>
            </a:endParaRPr>
          </a:p>
          <a:p>
            <a:pPr indent="0" lvl="0" marL="63500" marR="0" rtl="0" algn="l">
              <a:lnSpc>
                <a:spcPct val="90000"/>
              </a:lnSpc>
              <a:spcBef>
                <a:spcPts val="1000"/>
              </a:spcBef>
              <a:spcAft>
                <a:spcPts val="0"/>
              </a:spcAft>
              <a:buClr>
                <a:schemeClr val="dk1"/>
              </a:buClr>
              <a:buSzPts val="2000"/>
              <a:buFont typeface="Arial"/>
              <a:buNone/>
            </a:pPr>
            <a:r>
              <a:rPr b="1" lang="en-US" sz="2000">
                <a:solidFill>
                  <a:schemeClr val="dk1"/>
                </a:solidFill>
                <a:latin typeface="Arial"/>
                <a:ea typeface="Arial"/>
                <a:cs typeface="Arial"/>
                <a:sym typeface="Arial"/>
              </a:rPr>
              <a:t>		α = V</a:t>
            </a:r>
            <a:r>
              <a:rPr b="1" baseline="-25000" lang="en-US" sz="2000">
                <a:solidFill>
                  <a:schemeClr val="dk1"/>
                </a:solidFill>
                <a:latin typeface="Arial"/>
                <a:ea typeface="Arial"/>
                <a:cs typeface="Arial"/>
                <a:sym typeface="Arial"/>
              </a:rPr>
              <a:t>kk </a:t>
            </a:r>
            <a:r>
              <a:rPr b="1" lang="en-US" sz="2000">
                <a:solidFill>
                  <a:schemeClr val="dk1"/>
                </a:solidFill>
                <a:latin typeface="Arial"/>
                <a:ea typeface="Arial"/>
                <a:cs typeface="Arial"/>
                <a:sym typeface="Arial"/>
              </a:rPr>
              <a:t>/ V</a:t>
            </a:r>
            <a:r>
              <a:rPr b="1" baseline="30000" lang="en-US" sz="2000">
                <a:solidFill>
                  <a:schemeClr val="dk1"/>
                </a:solidFill>
                <a:latin typeface="Arial"/>
                <a:ea typeface="Arial"/>
                <a:cs typeface="Arial"/>
                <a:sym typeface="Arial"/>
              </a:rPr>
              <a:t>o</a:t>
            </a:r>
            <a:r>
              <a:rPr b="1" baseline="-25000" lang="en-US" sz="2000">
                <a:solidFill>
                  <a:schemeClr val="dk1"/>
                </a:solidFill>
                <a:latin typeface="Arial"/>
                <a:ea typeface="Arial"/>
                <a:cs typeface="Arial"/>
                <a:sym typeface="Arial"/>
              </a:rPr>
              <a:t>kk</a:t>
            </a:r>
            <a:r>
              <a:rPr b="1" lang="en-US" sz="2000">
                <a:solidFill>
                  <a:schemeClr val="dk1"/>
                </a:solidFill>
                <a:latin typeface="Arial"/>
                <a:ea typeface="Arial"/>
                <a:cs typeface="Arial"/>
                <a:sym typeface="Arial"/>
              </a:rPr>
              <a:t> </a:t>
            </a:r>
            <a:endParaRPr sz="2000">
              <a:solidFill>
                <a:schemeClr val="dk1"/>
              </a:solidFill>
              <a:latin typeface="Arial"/>
              <a:ea typeface="Arial"/>
              <a:cs typeface="Arial"/>
              <a:sym typeface="Arial"/>
            </a:endParaRPr>
          </a:p>
          <a:p>
            <a:pPr indent="-127000" lvl="0" marL="0" marR="0" rtl="0" algn="l">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Determination formula </a:t>
            </a:r>
            <a:r>
              <a:rPr b="1" i="0" lang="en-US" sz="2000" u="none" cap="none" strike="noStrike">
                <a:solidFill>
                  <a:schemeClr val="dk1"/>
                </a:solidFill>
                <a:latin typeface="Arial"/>
                <a:ea typeface="Arial"/>
                <a:cs typeface="Arial"/>
                <a:sym typeface="Arial"/>
              </a:rPr>
              <a:t>α</a:t>
            </a:r>
            <a:r>
              <a:rPr b="1" baseline="-25000" i="1" lang="en-US" sz="2000" u="none" cap="none" strike="noStrike">
                <a:solidFill>
                  <a:schemeClr val="dk1"/>
                </a:solidFill>
                <a:latin typeface="Arial"/>
                <a:ea typeface="Arial"/>
                <a:cs typeface="Arial"/>
                <a:sym typeface="Arial"/>
              </a:rPr>
              <a:t>operate</a:t>
            </a:r>
            <a:r>
              <a:rPr b="1" i="1" lang="en-US" sz="2000" u="none" cap="none" strike="noStrike">
                <a:solidFill>
                  <a:schemeClr val="dk1"/>
                </a:solidFill>
                <a:latin typeface="Arial"/>
                <a:ea typeface="Arial"/>
                <a:cs typeface="Arial"/>
                <a:sym typeface="Arial"/>
              </a:rPr>
              <a:t> </a:t>
            </a:r>
            <a:endParaRPr b="1" i="0" sz="2000" u="none" cap="none" strike="noStrike">
              <a:solidFill>
                <a:schemeClr val="dk1"/>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None/>
            </a:pPr>
            <a:r>
              <a:rPr lang="en-US" sz="2000">
                <a:solidFill>
                  <a:schemeClr val="dk1"/>
                </a:solidFill>
                <a:latin typeface="Arial"/>
                <a:ea typeface="Arial"/>
                <a:cs typeface="Arial"/>
                <a:sym typeface="Arial"/>
              </a:rPr>
              <a:t>		</a:t>
            </a:r>
            <a:r>
              <a:rPr b="1" lang="en-US" sz="2000">
                <a:solidFill>
                  <a:schemeClr val="dk1"/>
                </a:solidFill>
                <a:latin typeface="Arial"/>
                <a:ea typeface="Arial"/>
                <a:cs typeface="Arial"/>
                <a:sym typeface="Arial"/>
              </a:rPr>
              <a:t>α</a:t>
            </a:r>
            <a:r>
              <a:rPr b="1" baseline="-25000" lang="en-US" sz="2000">
                <a:solidFill>
                  <a:schemeClr val="dk1"/>
                </a:solidFill>
                <a:latin typeface="Arial"/>
                <a:ea typeface="Arial"/>
                <a:cs typeface="Arial"/>
                <a:sym typeface="Arial"/>
              </a:rPr>
              <a:t> </a:t>
            </a:r>
            <a:r>
              <a:rPr b="1" baseline="-25000" i="1" lang="en-US" sz="2000">
                <a:solidFill>
                  <a:schemeClr val="dk1"/>
                </a:solidFill>
                <a:latin typeface="Arial"/>
                <a:ea typeface="Arial"/>
                <a:cs typeface="Arial"/>
                <a:sym typeface="Arial"/>
              </a:rPr>
              <a:t>operate</a:t>
            </a:r>
            <a:r>
              <a:rPr b="1" i="1" lang="en-US" sz="2000">
                <a:solidFill>
                  <a:schemeClr val="dk1"/>
                </a:solidFill>
                <a:latin typeface="Arial"/>
                <a:ea typeface="Arial"/>
                <a:cs typeface="Arial"/>
                <a:sym typeface="Arial"/>
              </a:rPr>
              <a:t> </a:t>
            </a:r>
            <a:r>
              <a:rPr b="1" lang="en-US" sz="2000">
                <a:solidFill>
                  <a:schemeClr val="dk1"/>
                </a:solidFill>
                <a:latin typeface="Arial"/>
                <a:ea typeface="Arial"/>
                <a:cs typeface="Arial"/>
                <a:sym typeface="Arial"/>
              </a:rPr>
              <a:t>= 21/(21 – O</a:t>
            </a:r>
            <a:r>
              <a:rPr b="1" baseline="-25000" lang="en-US" sz="2000">
                <a:solidFill>
                  <a:schemeClr val="dk1"/>
                </a:solidFill>
                <a:latin typeface="Arial"/>
                <a:ea typeface="Arial"/>
                <a:cs typeface="Arial"/>
                <a:sym typeface="Arial"/>
              </a:rPr>
              <a:t>2</a:t>
            </a:r>
            <a:r>
              <a:rPr b="1" lang="en-US" sz="2000">
                <a:solidFill>
                  <a:schemeClr val="dk1"/>
                </a:solidFill>
                <a:latin typeface="Arial"/>
                <a:ea typeface="Arial"/>
                <a:cs typeface="Arial"/>
                <a:sym typeface="Arial"/>
              </a:rPr>
              <a:t>)	</a:t>
            </a:r>
            <a:endParaRPr/>
          </a:p>
          <a:p>
            <a:pPr indent="-228600" lvl="0" marL="228600" marR="0" rtl="0" algn="l">
              <a:lnSpc>
                <a:spcPct val="90000"/>
              </a:lnSpc>
              <a:spcBef>
                <a:spcPts val="1000"/>
              </a:spcBef>
              <a:spcAft>
                <a:spcPts val="0"/>
              </a:spcAft>
              <a:buClr>
                <a:schemeClr val="dk1"/>
              </a:buClr>
              <a:buSzPts val="2000"/>
              <a:buFont typeface="Arial"/>
              <a:buNone/>
            </a:pPr>
            <a:r>
              <a:rPr b="1" lang="en-US" sz="2000">
                <a:solidFill>
                  <a:schemeClr val="dk1"/>
                </a:solidFill>
                <a:latin typeface="Arial"/>
                <a:ea typeface="Arial"/>
                <a:cs typeface="Arial"/>
                <a:sym typeface="Arial"/>
              </a:rPr>
              <a:t>  		α </a:t>
            </a:r>
            <a:r>
              <a:rPr b="1" baseline="-25000" i="1" lang="en-US" sz="2000">
                <a:solidFill>
                  <a:schemeClr val="dk1"/>
                </a:solidFill>
                <a:latin typeface="Arial"/>
                <a:ea typeface="Arial"/>
                <a:cs typeface="Arial"/>
                <a:sym typeface="Arial"/>
              </a:rPr>
              <a:t>operate</a:t>
            </a:r>
            <a:r>
              <a:rPr b="1" i="1" lang="en-US" sz="2000">
                <a:solidFill>
                  <a:schemeClr val="dk1"/>
                </a:solidFill>
                <a:latin typeface="Arial"/>
                <a:ea typeface="Arial"/>
                <a:cs typeface="Arial"/>
                <a:sym typeface="Arial"/>
              </a:rPr>
              <a:t> </a:t>
            </a:r>
            <a:r>
              <a:rPr b="1" lang="en-US" sz="2000">
                <a:solidFill>
                  <a:schemeClr val="dk1"/>
                </a:solidFill>
                <a:latin typeface="Arial"/>
                <a:ea typeface="Arial"/>
                <a:cs typeface="Arial"/>
                <a:sym typeface="Arial"/>
              </a:rPr>
              <a:t>≈ CO</a:t>
            </a:r>
            <a:r>
              <a:rPr b="1" baseline="-25000" lang="en-US" sz="2000">
                <a:solidFill>
                  <a:schemeClr val="dk1"/>
                </a:solidFill>
                <a:latin typeface="Arial"/>
                <a:ea typeface="Arial"/>
                <a:cs typeface="Arial"/>
                <a:sym typeface="Arial"/>
              </a:rPr>
              <a:t>2</a:t>
            </a:r>
            <a:r>
              <a:rPr b="1" baseline="30000" lang="en-US" sz="2000">
                <a:solidFill>
                  <a:schemeClr val="dk1"/>
                </a:solidFill>
                <a:latin typeface="Arial"/>
                <a:ea typeface="Arial"/>
                <a:cs typeface="Arial"/>
                <a:sym typeface="Arial"/>
              </a:rPr>
              <a:t>max </a:t>
            </a:r>
            <a:r>
              <a:rPr b="1" lang="en-US" sz="2000">
                <a:solidFill>
                  <a:schemeClr val="dk1"/>
                </a:solidFill>
                <a:latin typeface="Arial"/>
                <a:ea typeface="Arial"/>
                <a:cs typeface="Arial"/>
                <a:sym typeface="Arial"/>
              </a:rPr>
              <a:t>/CO</a:t>
            </a:r>
            <a:r>
              <a:rPr b="1" baseline="-25000" lang="en-US" sz="2000">
                <a:solidFill>
                  <a:schemeClr val="dk1"/>
                </a:solidFill>
                <a:latin typeface="Arial"/>
                <a:ea typeface="Arial"/>
                <a:cs typeface="Arial"/>
                <a:sym typeface="Arial"/>
              </a:rPr>
              <a:t>2</a:t>
            </a:r>
            <a:endParaRPr sz="2000">
              <a:solidFill>
                <a:schemeClr val="dk1"/>
              </a:solidFill>
              <a:latin typeface="Arial"/>
              <a:ea typeface="Arial"/>
              <a:cs typeface="Arial"/>
              <a:sym typeface="Arial"/>
            </a:endParaRPr>
          </a:p>
        </p:txBody>
      </p:sp>
      <p:sp>
        <p:nvSpPr>
          <p:cNvPr id="524" name="Google Shape;524;p11"/>
          <p:cNvSpPr txBox="1"/>
          <p:nvPr/>
        </p:nvSpPr>
        <p:spPr>
          <a:xfrm>
            <a:off x="5604012" y="4724400"/>
            <a:ext cx="5223012" cy="492443"/>
          </a:xfrm>
          <a:prstGeom prst="rect">
            <a:avLst/>
          </a:prstGeom>
          <a:noFill/>
          <a:ln cap="flat" cmpd="sng" w="9525">
            <a:solidFill>
              <a:schemeClr val="dk1"/>
            </a:solidFill>
            <a:prstDash val="solid"/>
            <a:round/>
            <a:headEnd len="sm" w="sm" type="none"/>
            <a:tailEnd len="sm" w="sm" type="none"/>
          </a:ln>
        </p:spPr>
        <p:txBody>
          <a:bodyPr anchorCtr="0" anchor="t" bIns="0" lIns="0" spcFirstLastPara="1" rIns="0" wrap="square" tIns="0">
            <a:spAutoFit/>
          </a:bodyPr>
          <a:lstStyle/>
          <a:p>
            <a:pPr indent="0" lvl="0" marL="0" marR="0" rtl="0" algn="just">
              <a:spcBef>
                <a:spcPts val="0"/>
              </a:spcBef>
              <a:spcAft>
                <a:spcPts val="0"/>
              </a:spcAft>
              <a:buNone/>
            </a:pPr>
            <a:r>
              <a:rPr i="1" lang="en-US" sz="1600">
                <a:solidFill>
                  <a:schemeClr val="dk1"/>
                </a:solidFill>
                <a:latin typeface="Arial"/>
                <a:ea typeface="Arial"/>
                <a:cs typeface="Arial"/>
                <a:sym typeface="Arial"/>
              </a:rPr>
              <a:t>Question: </a:t>
            </a:r>
            <a:r>
              <a:rPr lang="en-US" sz="1600">
                <a:solidFill>
                  <a:schemeClr val="dk1"/>
                </a:solidFill>
                <a:latin typeface="Arial"/>
                <a:ea typeface="Arial"/>
                <a:cs typeface="Arial"/>
                <a:sym typeface="Arial"/>
              </a:rPr>
              <a:t>What is the excess O2 gas concentration in the exhaust smoke of 6% of the excess air coefficient?</a:t>
            </a:r>
            <a:endParaRPr sz="1600">
              <a:solidFill>
                <a:schemeClr val="dk1"/>
              </a:solidFill>
              <a:latin typeface="Arial"/>
              <a:ea typeface="Arial"/>
              <a:cs typeface="Arial"/>
              <a:sym typeface="Arial"/>
            </a:endParaRPr>
          </a:p>
        </p:txBody>
      </p:sp>
      <p:pic>
        <p:nvPicPr>
          <p:cNvPr id="525" name="Google Shape;525;p11"/>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12.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529" name="Shape 529"/>
        <p:cNvGrpSpPr/>
        <p:nvPr/>
      </p:nvGrpSpPr>
      <p:grpSpPr>
        <a:xfrm>
          <a:off x="0" y="0"/>
          <a:ext cx="0" cy="0"/>
          <a:chOff x="0" y="0"/>
          <a:chExt cx="0" cy="0"/>
        </a:xfrm>
      </p:grpSpPr>
      <p:pic>
        <p:nvPicPr>
          <p:cNvPr id="530" name="Google Shape;530;p12"/>
          <p:cNvPicPr>
            <a:picLocks noChangeAspect="1"/>
          </p:cNvPicPr>
          <p:nvPr/>
        </p:nvPicPr>
        <p:blipFill>
          <a:blip r:embed="rId4"/>
          <a:srcRect/>
          <a:stretch>
            <a:fillRect/>
          </a:stretch>
        </p:blipFill>
        <p:spPr bwMode="auto">
          <a:xfrm>
            <a:off x="152400" y="2649130"/>
            <a:ext cx="4133601" cy="3065368"/>
          </a:xfrm>
          <a:prstGeom prst="rect"/>
          <a:noFill/>
        </p:spPr>
      </p:pic>
      <p:sp>
        <p:nvSpPr>
          <p:cNvPr id="531" name="Google Shape;531;p12"/>
          <p:cNvSpPr/>
          <p:nvPr/>
        </p:nvSpPr>
        <p:spPr>
          <a:xfrm>
            <a:off x="381000" y="5714498"/>
            <a:ext cx="4375150" cy="563563"/>
          </a:xfrm>
          <a:prstGeom prst="rect">
            <a:avLst/>
          </a:prstGeom>
          <a:noFill/>
          <a:ln>
            <a:noFill/>
          </a:ln>
        </p:spPr>
        <p:txBody>
          <a:bodyPr anchor="ctr" anchorCtr="0" bIns="45700" lIns="91425" rIns="91425" spcFirstLastPara="1" tIns="45700" wrap="square">
            <a:noAutofit/>
          </a:bodyPr>
          <a:lstStyle/>
          <a:p>
            <a:pPr algn="l" indent="-342900" lvl="0" marL="406400" marR="0" rtl="0">
              <a:lnSpc>
                <a:spcPct val="100000"/>
              </a:lnSpc>
              <a:spcBef>
                <a:spcPts val="0"/>
              </a:spcBef>
              <a:spcAft>
                <a:spcPts val="0"/>
              </a:spcAft>
              <a:buClr>
                <a:srgbClr val="000000"/>
              </a:buClr>
              <a:buSzPts val="2000"/>
              <a:buFont typeface="Noto Sans Symbols"/>
              <a:buChar char="▪"/>
            </a:pPr>
            <a:r>
              <a:rPr b="0" cap="none" i="0" lang="en-US" strike="noStrike" sz="2000" u="none">
                <a:solidFill>
                  <a:srgbClr val="000000"/>
                </a:solidFill>
                <a:latin typeface="Arial"/>
                <a:ea typeface="Arial"/>
                <a:cs typeface="Arial"/>
                <a:sym typeface="Arial"/>
              </a:rPr>
              <a:t>Excess air coefficient </a:t>
            </a:r>
            <a:r>
              <a:rPr lang="en-US" sz="2000">
                <a:solidFill>
                  <a:srgbClr val="014C6D"/>
                </a:solidFill>
                <a:latin typeface="Arial"/>
                <a:ea typeface="Arial"/>
                <a:cs typeface="Arial"/>
                <a:sym typeface="Arial"/>
              </a:rPr>
              <a:t>α</a:t>
            </a:r>
            <a:endParaRPr/>
          </a:p>
        </p:txBody>
      </p:sp>
      <p:pic>
        <p:nvPicPr>
          <p:cNvPr descr="mang nhiet" id="532" name="Google Shape;532;p12"/>
          <p:cNvPicPr preferRelativeResize="0"/>
          <p:nvPr/>
        </p:nvPicPr>
        <p:blipFill rotWithShape="1">
          <a:blip r:embed="rId7">
            <a:alphaModFix/>
          </a:blip>
          <a:srcRect b="210"/>
          <a:stretch/>
        </p:blipFill>
        <p:spPr>
          <a:xfrm>
            <a:off x="4145736" y="1853644"/>
            <a:ext cx="3747070" cy="3708956"/>
          </a:xfrm>
          <a:prstGeom prst="rect">
            <a:avLst/>
          </a:prstGeom>
          <a:noFill/>
          <a:ln>
            <a:noFill/>
          </a:ln>
        </p:spPr>
      </p:pic>
      <p:graphicFrame>
        <p:nvGraphicFramePr>
          <p:cNvPr id="533" name="Google Shape;533;p12"/>
          <p:cNvGraphicFramePr/>
          <p:nvPr/>
        </p:nvGraphicFramePr>
        <p:xfrm>
          <a:off x="8046264" y="1414864"/>
          <a:ext cx="3000000" cy="3000000"/>
        </p:xfrm>
        <a:graphic>
          <a:graphicData uri="http://schemas.openxmlformats.org/drawingml/2006/table">
            <a:tbl>
              <a:tblPr>
                <a:noFill/>
                <a:tableStyleId>{575EA76B-1C91-468B-95A2-630F7F77F2F2}</a:tableStyleId>
              </a:tblPr>
              <a:tblGrid>
                <a:gridCol w="1701000"/>
                <a:gridCol w="1699725"/>
              </a:tblGrid>
              <a:tr h="706775">
                <a:tc>
                  <a:txBody>
                    <a:bodyPr/>
                    <a:lstStyle/>
                    <a:p>
                      <a:pPr algn="l" indent="0" lvl="0" marL="0" marR="0" rtl="0">
                        <a:lnSpc>
                          <a:spcPct val="115000"/>
                        </a:lnSpc>
                        <a:spcBef>
                          <a:spcPts val="0"/>
                        </a:spcBef>
                        <a:spcAft>
                          <a:spcPts val="0"/>
                        </a:spcAft>
                        <a:buClr>
                          <a:schemeClr val="dk1"/>
                        </a:buClr>
                        <a:buSzPts val="2400"/>
                        <a:buFont typeface="Arial"/>
                        <a:buNone/>
                      </a:pPr>
                      <a:r>
                        <a:rPr b="1" cap="none" i="0" lang="en-US" strike="noStrike" sz="2400" u="none">
                          <a:solidFill>
                            <a:schemeClr val="dk1"/>
                          </a:solidFill>
                          <a:latin typeface="Arial"/>
                          <a:ea typeface="Arial"/>
                          <a:cs typeface="Arial"/>
                          <a:sym typeface="Arial"/>
                        </a:rPr>
                        <a:t>Fuel</a:t>
                      </a:r>
                      <a:endParaRPr b="0" cap="none" i="0" strike="noStrike" sz="2400" u="none">
                        <a:solidFill>
                          <a:schemeClr val="dk1"/>
                        </a:solidFill>
                        <a:latin typeface="Arial"/>
                        <a:ea typeface="Arial"/>
                        <a:cs typeface="Arial"/>
                        <a:sym typeface="Arial"/>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12700">
                      <a:solidFill>
                        <a:srgbClr val="00CC99"/>
                      </a:solidFill>
                      <a:prstDash val="solid"/>
                      <a:round/>
                      <a:headEnd len="sm" type="none" w="sm"/>
                      <a:tailEnd len="sm" type="none" w="sm"/>
                    </a:lnT>
                    <a:lnB cap="flat" cmpd="sng" w="12700">
                      <a:solidFill>
                        <a:srgbClr val="00CC99"/>
                      </a:solidFill>
                      <a:prstDash val="solid"/>
                      <a:round/>
                      <a:headEnd len="sm" type="none" w="sm"/>
                      <a:tailEnd len="sm" type="none" w="sm"/>
                    </a:lnB>
                  </a:tcPr>
                </a:tc>
                <a:tc>
                  <a:txBody>
                    <a:bodyPr/>
                    <a:lstStyle/>
                    <a:p>
                      <a:pPr algn="l" indent="0" lvl="0" marL="0" marR="0" rtl="0">
                        <a:lnSpc>
                          <a:spcPct val="115000"/>
                        </a:lnSpc>
                        <a:spcBef>
                          <a:spcPts val="0"/>
                        </a:spcBef>
                        <a:spcAft>
                          <a:spcPts val="0"/>
                        </a:spcAft>
                        <a:buClr>
                          <a:schemeClr val="dk1"/>
                        </a:buClr>
                        <a:buSzPts val="2400"/>
                        <a:buFont typeface="Arial"/>
                        <a:buNone/>
                      </a:pPr>
                      <a:r>
                        <a:rPr b="1" cap="none" i="0" lang="en-US" strike="noStrike" sz="2400" u="none">
                          <a:solidFill>
                            <a:schemeClr val="dk1"/>
                          </a:solidFill>
                          <a:latin typeface="Arial"/>
                          <a:ea typeface="Arial"/>
                          <a:cs typeface="Arial"/>
                          <a:sym typeface="Arial"/>
                        </a:rPr>
                        <a:t>α</a:t>
                      </a:r>
                      <a:r>
                        <a:rPr b="1" baseline="-25000" cap="none" i="0" lang="en-US" strike="noStrike" sz="2400" u="none">
                          <a:solidFill>
                            <a:schemeClr val="dk1"/>
                          </a:solidFill>
                          <a:latin typeface="Arial"/>
                          <a:ea typeface="Arial"/>
                          <a:cs typeface="Arial"/>
                          <a:sym typeface="Arial"/>
                        </a:rPr>
                        <a:t>Optimal</a:t>
                      </a:r>
                      <a:endParaRPr b="0" cap="none" i="0" strike="noStrike" sz="2400" u="none">
                        <a:solidFill>
                          <a:schemeClr val="dk1"/>
                        </a:solidFill>
                        <a:latin typeface="Arial"/>
                        <a:ea typeface="Arial"/>
                        <a:cs typeface="Arial"/>
                        <a:sym typeface="Arial"/>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12700">
                      <a:solidFill>
                        <a:srgbClr val="00CC99"/>
                      </a:solidFill>
                      <a:prstDash val="solid"/>
                      <a:round/>
                      <a:headEnd len="sm" type="none" w="sm"/>
                      <a:tailEnd len="sm" type="none" w="sm"/>
                    </a:lnT>
                    <a:lnB cap="flat" cmpd="sng" w="12700">
                      <a:solidFill>
                        <a:srgbClr val="00CC99"/>
                      </a:solidFill>
                      <a:prstDash val="solid"/>
                      <a:round/>
                      <a:headEnd len="sm" type="none" w="sm"/>
                      <a:tailEnd len="sm" type="none" w="sm"/>
                    </a:lnB>
                  </a:tcPr>
                </a:tc>
              </a:tr>
              <a:tr h="910700">
                <a:tc>
                  <a:txBody>
                    <a:bodyPr/>
                    <a:lstStyle/>
                    <a:p>
                      <a:pPr algn="l" indent="0" lvl="0" marL="0" marR="0" rtl="0">
                        <a:lnSpc>
                          <a:spcPct val="115000"/>
                        </a:lnSpc>
                        <a:spcBef>
                          <a:spcPts val="0"/>
                        </a:spcBef>
                        <a:spcAft>
                          <a:spcPts val="0"/>
                        </a:spcAft>
                        <a:buClr>
                          <a:schemeClr val="dk1"/>
                        </a:buClr>
                        <a:buSzPts val="2400"/>
                        <a:buFont typeface="Arial"/>
                        <a:buNone/>
                      </a:pPr>
                      <a:r>
                        <a:rPr b="0" cap="none" i="0" lang="en-US" strike="noStrike" sz="2400" u="none">
                          <a:solidFill>
                            <a:schemeClr val="dk1"/>
                          </a:solidFill>
                          <a:latin typeface="Arial"/>
                          <a:ea typeface="Arial"/>
                          <a:cs typeface="Arial"/>
                          <a:sym typeface="Arial"/>
                        </a:rPr>
                        <a:t>Gas, Oil DO</a:t>
                      </a:r>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12700">
                      <a:solidFill>
                        <a:srgbClr val="00CC99"/>
                      </a:solidFill>
                      <a:prstDash val="solid"/>
                      <a:round/>
                      <a:headEnd len="sm" type="none" w="sm"/>
                      <a:tailEnd len="sm" type="none" w="sm"/>
                    </a:lnT>
                    <a:lnB cap="flat" cmpd="sng" w="12700">
                      <a:solidFill>
                        <a:srgbClr val="00CC99"/>
                      </a:solidFill>
                      <a:prstDash val="solid"/>
                      <a:round/>
                      <a:headEnd len="sm" type="none" w="sm"/>
                      <a:tailEnd len="sm" type="none" w="sm"/>
                    </a:lnB>
                    <a:solidFill>
                      <a:srgbClr val="E7F6EF"/>
                    </a:solidFill>
                  </a:tcPr>
                </a:tc>
                <a:tc>
                  <a:txBody>
                    <a:bodyPr/>
                    <a:lstStyle/>
                    <a:p>
                      <a:pPr algn="l" indent="0" lvl="0" marL="0" marR="0" rtl="0">
                        <a:lnSpc>
                          <a:spcPct val="115000"/>
                        </a:lnSpc>
                        <a:spcBef>
                          <a:spcPts val="0"/>
                        </a:spcBef>
                        <a:spcAft>
                          <a:spcPts val="0"/>
                        </a:spcAft>
                        <a:buClr>
                          <a:schemeClr val="dk1"/>
                        </a:buClr>
                        <a:buSzPts val="2400"/>
                        <a:buFont typeface="Arial"/>
                        <a:buNone/>
                      </a:pPr>
                      <a:r>
                        <a:rPr b="0" cap="none" i="0" lang="en-US" strike="noStrike" sz="2400" u="none">
                          <a:solidFill>
                            <a:schemeClr val="dk1"/>
                          </a:solidFill>
                          <a:latin typeface="Arial"/>
                          <a:ea typeface="Arial"/>
                          <a:cs typeface="Arial"/>
                          <a:sym typeface="Arial"/>
                        </a:rPr>
                        <a:t>1,05 ÷ 1,15 </a:t>
                      </a:r>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12700">
                      <a:solidFill>
                        <a:srgbClr val="00CC99"/>
                      </a:solidFill>
                      <a:prstDash val="solid"/>
                      <a:round/>
                      <a:headEnd len="sm" type="none" w="sm"/>
                      <a:tailEnd len="sm" type="none" w="sm"/>
                    </a:lnT>
                    <a:lnB cap="flat" cmpd="sng" w="12700">
                      <a:solidFill>
                        <a:srgbClr val="00CC99"/>
                      </a:solidFill>
                      <a:prstDash val="solid"/>
                      <a:round/>
                      <a:headEnd len="sm" type="none" w="sm"/>
                      <a:tailEnd len="sm" type="none" w="sm"/>
                    </a:lnB>
                    <a:solidFill>
                      <a:srgbClr val="E7F6EF"/>
                    </a:solidFill>
                  </a:tcPr>
                </a:tc>
              </a:tr>
              <a:tr h="706775">
                <a:tc>
                  <a:txBody>
                    <a:bodyPr/>
                    <a:lstStyle/>
                    <a:p>
                      <a:pPr algn="l" indent="0" lvl="0" marL="0" marR="0" rtl="0">
                        <a:lnSpc>
                          <a:spcPct val="115000"/>
                        </a:lnSpc>
                        <a:spcBef>
                          <a:spcPts val="0"/>
                        </a:spcBef>
                        <a:spcAft>
                          <a:spcPts val="0"/>
                        </a:spcAft>
                        <a:buClr>
                          <a:schemeClr val="dk1"/>
                        </a:buClr>
                        <a:buSzPts val="2400"/>
                        <a:buFont typeface="Arial"/>
                        <a:buNone/>
                      </a:pPr>
                      <a:r>
                        <a:rPr b="0" cap="none" i="0" lang="en-US" strike="noStrike" sz="2400" u="none">
                          <a:solidFill>
                            <a:schemeClr val="dk1"/>
                          </a:solidFill>
                          <a:latin typeface="Arial"/>
                          <a:ea typeface="Arial"/>
                          <a:cs typeface="Arial"/>
                          <a:sym typeface="Arial"/>
                        </a:rPr>
                        <a:t>FO oil</a:t>
                      </a:r>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12700">
                      <a:solidFill>
                        <a:srgbClr val="00CC99"/>
                      </a:solidFill>
                      <a:prstDash val="solid"/>
                      <a:round/>
                      <a:headEnd len="sm" type="none" w="sm"/>
                      <a:tailEnd len="sm" type="none" w="sm"/>
                    </a:lnT>
                    <a:lnB cap="flat" cmpd="sng" w="9525">
                      <a:solidFill>
                        <a:srgbClr val="000000">
                          <a:alpha val="0"/>
                        </a:srgbClr>
                      </a:solidFill>
                      <a:prstDash val="solid"/>
                      <a:round/>
                      <a:headEnd len="sm" type="none" w="sm"/>
                      <a:tailEnd len="sm" type="none" w="sm"/>
                    </a:lnB>
                    <a:solidFill>
                      <a:srgbClr val="E7F6EF"/>
                    </a:solidFill>
                  </a:tcPr>
                </a:tc>
                <a:tc>
                  <a:txBody>
                    <a:bodyPr/>
                    <a:lstStyle/>
                    <a:p>
                      <a:pPr algn="l" indent="0" lvl="0" marL="0" marR="0" rtl="0">
                        <a:lnSpc>
                          <a:spcPct val="115000"/>
                        </a:lnSpc>
                        <a:spcBef>
                          <a:spcPts val="0"/>
                        </a:spcBef>
                        <a:spcAft>
                          <a:spcPts val="0"/>
                        </a:spcAft>
                        <a:buClr>
                          <a:schemeClr val="dk1"/>
                        </a:buClr>
                        <a:buSzPts val="2400"/>
                        <a:buFont typeface="Arial"/>
                        <a:buNone/>
                      </a:pPr>
                      <a:r>
                        <a:rPr b="0" cap="none" i="0" lang="en-US" strike="noStrike" sz="2400" u="none">
                          <a:solidFill>
                            <a:schemeClr val="dk1"/>
                          </a:solidFill>
                          <a:latin typeface="Arial"/>
                          <a:ea typeface="Arial"/>
                          <a:cs typeface="Arial"/>
                          <a:sym typeface="Arial"/>
                        </a:rPr>
                        <a:t>1,10 ÷ 1,25</a:t>
                      </a:r>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12700">
                      <a:solidFill>
                        <a:srgbClr val="00CC99"/>
                      </a:solidFill>
                      <a:prstDash val="solid"/>
                      <a:round/>
                      <a:headEnd len="sm" type="none" w="sm"/>
                      <a:tailEnd len="sm" type="none" w="sm"/>
                    </a:lnT>
                    <a:lnB cap="flat" cmpd="sng" w="9525">
                      <a:solidFill>
                        <a:srgbClr val="000000">
                          <a:alpha val="0"/>
                        </a:srgbClr>
                      </a:solidFill>
                      <a:prstDash val="solid"/>
                      <a:round/>
                      <a:headEnd len="sm" type="none" w="sm"/>
                      <a:tailEnd len="sm" type="none" w="sm"/>
                    </a:lnB>
                    <a:solidFill>
                      <a:srgbClr val="E7F6EF"/>
                    </a:solidFill>
                  </a:tcPr>
                </a:tc>
              </a:tr>
              <a:tr h="1346500">
                <a:tc>
                  <a:txBody>
                    <a:bodyPr/>
                    <a:lstStyle/>
                    <a:p>
                      <a:pPr algn="l" indent="0" lvl="0" marL="0" marR="0" rtl="0">
                        <a:lnSpc>
                          <a:spcPct val="115000"/>
                        </a:lnSpc>
                        <a:spcBef>
                          <a:spcPts val="0"/>
                        </a:spcBef>
                        <a:spcAft>
                          <a:spcPts val="0"/>
                        </a:spcAft>
                        <a:buClr>
                          <a:schemeClr val="dk1"/>
                        </a:buClr>
                        <a:buSzPts val="2400"/>
                        <a:buFont typeface="Arial"/>
                        <a:buNone/>
                      </a:pPr>
                      <a:r>
                        <a:rPr b="0" cap="none" i="0" lang="en-US" strike="noStrike" sz="2400" u="none">
                          <a:solidFill>
                            <a:schemeClr val="dk1"/>
                          </a:solidFill>
                          <a:latin typeface="Arial"/>
                          <a:ea typeface="Arial"/>
                          <a:cs typeface="Arial"/>
                          <a:sym typeface="Arial"/>
                        </a:rPr>
                        <a:t>Charcoal (burn on grate)</a:t>
                      </a:r>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9525">
                      <a:solidFill>
                        <a:srgbClr val="000000">
                          <a:alpha val="0"/>
                        </a:srgbClr>
                      </a:solidFill>
                      <a:prstDash val="solid"/>
                      <a:round/>
                      <a:headEnd len="sm" type="none" w="sm"/>
                      <a:tailEnd len="sm" type="none" w="sm"/>
                    </a:lnT>
                    <a:lnB cap="flat" cmpd="sng" w="9525">
                      <a:solidFill>
                        <a:srgbClr val="000000">
                          <a:alpha val="0"/>
                        </a:srgbClr>
                      </a:solidFill>
                      <a:prstDash val="solid"/>
                      <a:round/>
                      <a:headEnd len="sm" type="none" w="sm"/>
                      <a:tailEnd len="sm" type="none" w="sm"/>
                    </a:lnB>
                  </a:tcPr>
                </a:tc>
                <a:tc>
                  <a:txBody>
                    <a:bodyPr/>
                    <a:lstStyle/>
                    <a:p>
                      <a:pPr algn="l" indent="0" lvl="0" marL="0" marR="0" rtl="0">
                        <a:lnSpc>
                          <a:spcPct val="115000"/>
                        </a:lnSpc>
                        <a:spcBef>
                          <a:spcPts val="0"/>
                        </a:spcBef>
                        <a:spcAft>
                          <a:spcPts val="0"/>
                        </a:spcAft>
                        <a:buClr>
                          <a:schemeClr val="dk1"/>
                        </a:buClr>
                        <a:buSzPts val="2400"/>
                        <a:buFont typeface="Arial"/>
                        <a:buNone/>
                      </a:pPr>
                      <a:r>
                        <a:rPr b="0" cap="none" i="0" lang="en-US" strike="noStrike" sz="2400" u="none">
                          <a:solidFill>
                            <a:schemeClr val="dk1"/>
                          </a:solidFill>
                          <a:latin typeface="Arial"/>
                          <a:ea typeface="Arial"/>
                          <a:cs typeface="Arial"/>
                          <a:sym typeface="Arial"/>
                        </a:rPr>
                        <a:t>1,3 ÷ 1,5 </a:t>
                      </a:r>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9525">
                      <a:solidFill>
                        <a:srgbClr val="000000">
                          <a:alpha val="0"/>
                        </a:srgbClr>
                      </a:solidFill>
                      <a:prstDash val="solid"/>
                      <a:round/>
                      <a:headEnd len="sm" type="none" w="sm"/>
                      <a:tailEnd len="sm" type="none" w="sm"/>
                    </a:lnT>
                    <a:lnB cap="flat" cmpd="sng" w="9525">
                      <a:solidFill>
                        <a:srgbClr val="000000">
                          <a:alpha val="0"/>
                        </a:srgbClr>
                      </a:solidFill>
                      <a:prstDash val="solid"/>
                      <a:round/>
                      <a:headEnd len="sm" type="none" w="sm"/>
                      <a:tailEnd len="sm" type="none" w="sm"/>
                    </a:lnB>
                  </a:tcPr>
                </a:tc>
              </a:tr>
              <a:tr h="910700">
                <a:tc>
                  <a:txBody>
                    <a:bodyPr/>
                    <a:lstStyle/>
                    <a:p>
                      <a:pPr algn="l" indent="0" lvl="0" marL="0" marR="0" rtl="0">
                        <a:lnSpc>
                          <a:spcPct val="115000"/>
                        </a:lnSpc>
                        <a:spcBef>
                          <a:spcPts val="0"/>
                        </a:spcBef>
                        <a:spcAft>
                          <a:spcPts val="0"/>
                        </a:spcAft>
                        <a:buClr>
                          <a:schemeClr val="dk1"/>
                        </a:buClr>
                        <a:buSzPts val="2400"/>
                        <a:buFont typeface="Arial"/>
                        <a:buNone/>
                      </a:pPr>
                      <a:r>
                        <a:rPr b="0" cap="none" i="0" lang="en-US" strike="noStrike" sz="2400" u="none">
                          <a:solidFill>
                            <a:schemeClr val="dk1"/>
                          </a:solidFill>
                          <a:latin typeface="Arial"/>
                          <a:ea typeface="Arial"/>
                          <a:cs typeface="Arial"/>
                          <a:sym typeface="Arial"/>
                        </a:rPr>
                        <a:t>Firewood, rice husk</a:t>
                      </a:r>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9525">
                      <a:solidFill>
                        <a:srgbClr val="000000">
                          <a:alpha val="0"/>
                        </a:srgbClr>
                      </a:solidFill>
                      <a:prstDash val="solid"/>
                      <a:round/>
                      <a:headEnd len="sm" type="none" w="sm"/>
                      <a:tailEnd len="sm" type="none" w="sm"/>
                    </a:lnT>
                    <a:lnB cap="flat" cmpd="sng" w="12700">
                      <a:solidFill>
                        <a:srgbClr val="00CC99"/>
                      </a:solidFill>
                      <a:prstDash val="solid"/>
                      <a:round/>
                      <a:headEnd len="sm" type="none" w="sm"/>
                      <a:tailEnd len="sm" type="none" w="sm"/>
                    </a:lnB>
                    <a:solidFill>
                      <a:srgbClr val="E7F6EF"/>
                    </a:solidFill>
                  </a:tcPr>
                </a:tc>
                <a:tc>
                  <a:txBody>
                    <a:bodyPr/>
                    <a:lstStyle/>
                    <a:p>
                      <a:pPr algn="l" indent="0" lvl="0" marL="0" marR="0" rtl="0">
                        <a:lnSpc>
                          <a:spcPct val="115000"/>
                        </a:lnSpc>
                        <a:spcBef>
                          <a:spcPts val="0"/>
                        </a:spcBef>
                        <a:spcAft>
                          <a:spcPts val="0"/>
                        </a:spcAft>
                        <a:buClr>
                          <a:schemeClr val="dk1"/>
                        </a:buClr>
                        <a:buSzPts val="2400"/>
                        <a:buFont typeface="Arial"/>
                        <a:buNone/>
                      </a:pPr>
                      <a:r>
                        <a:rPr b="0" cap="none" i="0" lang="en-US" strike="noStrike" sz="2400" u="none">
                          <a:solidFill>
                            <a:schemeClr val="dk1"/>
                          </a:solidFill>
                          <a:latin typeface="Arial"/>
                          <a:ea typeface="Arial"/>
                          <a:cs typeface="Arial"/>
                          <a:sym typeface="Arial"/>
                        </a:rPr>
                        <a:t>1,5  ÷ 1,6 </a:t>
                      </a:r>
                      <a:endParaRPr/>
                    </a:p>
                  </a:txBody>
                  <a:tcPr anchor="ctr" marB="36750" marL="73525" marR="73525" marT="36750">
                    <a:lnL cap="flat" cmpd="sng" w="9525">
                      <a:solidFill>
                        <a:srgbClr val="000000">
                          <a:alpha val="0"/>
                        </a:srgbClr>
                      </a:solidFill>
                      <a:prstDash val="solid"/>
                      <a:round/>
                      <a:headEnd len="sm" type="none" w="sm"/>
                      <a:tailEnd len="sm" type="none" w="sm"/>
                    </a:lnL>
                    <a:lnR cap="flat" cmpd="sng" w="9525">
                      <a:solidFill>
                        <a:srgbClr val="000000">
                          <a:alpha val="0"/>
                        </a:srgbClr>
                      </a:solidFill>
                      <a:prstDash val="solid"/>
                      <a:round/>
                      <a:headEnd len="sm" type="none" w="sm"/>
                      <a:tailEnd len="sm" type="none" w="sm"/>
                    </a:lnR>
                    <a:lnT cap="flat" cmpd="sng" w="9525">
                      <a:solidFill>
                        <a:srgbClr val="000000">
                          <a:alpha val="0"/>
                        </a:srgbClr>
                      </a:solidFill>
                      <a:prstDash val="solid"/>
                      <a:round/>
                      <a:headEnd len="sm" type="none" w="sm"/>
                      <a:tailEnd len="sm" type="none" w="sm"/>
                    </a:lnT>
                    <a:lnB cap="flat" cmpd="sng" w="12700">
                      <a:solidFill>
                        <a:srgbClr val="00CC99"/>
                      </a:solidFill>
                      <a:prstDash val="solid"/>
                      <a:round/>
                      <a:headEnd len="sm" type="none" w="sm"/>
                      <a:tailEnd len="sm" type="none" w="sm"/>
                    </a:lnB>
                    <a:solidFill>
                      <a:srgbClr val="E7F6EF"/>
                    </a:solidFill>
                  </a:tcPr>
                </a:tc>
              </a:tr>
            </a:tbl>
          </a:graphicData>
        </a:graphic>
      </p:graphicFrame>
      <p:sp>
        <p:nvSpPr>
          <p:cNvPr id="534" name="Google Shape;534;p12"/>
          <p:cNvSpPr txBox="1"/>
          <p:nvPr/>
        </p:nvSpPr>
        <p:spPr>
          <a:xfrm>
            <a:off x="609600" y="486563"/>
            <a:ext cx="10837379" cy="750315"/>
          </a:xfrm>
          <a:prstGeom prst="rect">
            <a:avLst/>
          </a:prstGeom>
          <a:noFill/>
          <a:ln>
            <a:noFill/>
          </a:ln>
        </p:spPr>
        <p:txBody>
          <a:bodyPr anchor="ctr" anchorCtr="0" bIns="45700" lIns="91425" rIns="91425" spcFirstLastPara="1" tIns="45700" wrap="square">
            <a:normAutofit/>
          </a:bodyPr>
          <a:lstStyle/>
          <a:p>
            <a:pPr algn="ctr" indent="0" lvl="0" marL="0" marR="0" rtl="0">
              <a:lnSpc>
                <a:spcPct val="90000"/>
              </a:lnSpc>
              <a:spcBef>
                <a:spcPts val="0"/>
              </a:spcBef>
              <a:spcAft>
                <a:spcPts val="0"/>
              </a:spcAft>
              <a:buClr>
                <a:srgbClr val="327176"/>
              </a:buClr>
              <a:buSzPts val="2800"/>
              <a:buFont typeface="Arial"/>
              <a:buNone/>
            </a:pPr>
            <a:r>
              <a:rPr b="1" lang="en-US" sz="2800">
                <a:solidFill>
                  <a:srgbClr val="327176"/>
                </a:solidFill>
                <a:latin typeface="Arial"/>
                <a:ea typeface="Arial"/>
                <a:cs typeface="Arial"/>
                <a:sym typeface="Arial"/>
              </a:rPr>
              <a:t>Combustion - Excess air and its meaning</a:t>
            </a:r>
            <a:endParaRPr/>
          </a:p>
        </p:txBody>
      </p:sp>
      <p:sp>
        <p:nvSpPr>
          <p:cNvPr id="535" name="Google Shape;535;p12"/>
          <p:cNvSpPr txBox="1"/>
          <p:nvPr/>
        </p:nvSpPr>
        <p:spPr>
          <a:xfrm>
            <a:off x="4907734" y="5796225"/>
            <a:ext cx="2071729" cy="400110"/>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i="1" lang="en-US" sz="2000">
                <a:solidFill>
                  <a:schemeClr val="dk1"/>
                </a:solidFill>
                <a:latin typeface="Arial"/>
                <a:ea typeface="Arial"/>
                <a:cs typeface="Arial"/>
                <a:sym typeface="Arial"/>
              </a:rPr>
              <a:t>Select α optimal</a:t>
            </a:r>
            <a:endParaRPr i="1" sz="2000">
              <a:solidFill>
                <a:schemeClr val="dk1"/>
              </a:solidFill>
              <a:latin typeface="Arial"/>
              <a:ea typeface="Arial"/>
              <a:cs typeface="Arial"/>
              <a:sym typeface="Arial"/>
            </a:endParaRPr>
          </a:p>
        </p:txBody>
      </p:sp>
      <p:pic>
        <p:nvPicPr>
          <p:cNvPr id="536" name="Google Shape;536;p12"/>
          <p:cNvPicPr preferRelativeResize="0"/>
          <p:nvPr/>
        </p:nvPicPr>
        <p:blipFill rotWithShape="1">
          <a:blip r:embed="rId8">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13.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540" name="Shape 540"/>
        <p:cNvGrpSpPr/>
        <p:nvPr/>
      </p:nvGrpSpPr>
      <p:grpSpPr>
        <a:xfrm>
          <a:off x="0" y="0"/>
          <a:ext cx="0" cy="0"/>
          <a:chOff x="0" y="0"/>
          <a:chExt cx="0" cy="0"/>
        </a:xfrm>
      </p:grpSpPr>
      <p:sp>
        <p:nvSpPr>
          <p:cNvPr id="541" name="Google Shape;541;p13"/>
          <p:cNvSpPr txBox="1"/>
          <p:nvPr/>
        </p:nvSpPr>
        <p:spPr>
          <a:xfrm>
            <a:off x="609600" y="439592"/>
            <a:ext cx="11005930" cy="792162"/>
          </a:xfrm>
          <a:prstGeom prst="rect">
            <a:avLst/>
          </a:prstGeom>
          <a:noFill/>
          <a:ln>
            <a:noFill/>
          </a:ln>
        </p:spPr>
        <p:txBody>
          <a:bodyPr anchor="ctr" anchorCtr="0" bIns="45700" lIns="91425" rIns="91425" spcFirstLastPara="1" tIns="45700" wrap="square">
            <a:normAutofit/>
          </a:bodyPr>
          <a:lstStyle/>
          <a:p>
            <a:pPr algn="ctr" indent="0" lvl="0" marL="0" marR="0" rtl="0">
              <a:lnSpc>
                <a:spcPct val="100000"/>
              </a:lnSpc>
              <a:spcBef>
                <a:spcPts val="0"/>
              </a:spcBef>
              <a:spcAft>
                <a:spcPts val="0"/>
              </a:spcAft>
              <a:buClr>
                <a:srgbClr val="327176"/>
              </a:buClr>
              <a:buSzPts val="2800"/>
              <a:buFont typeface="Arial"/>
              <a:buNone/>
            </a:pPr>
            <a:r>
              <a:rPr b="1" cap="none" i="0" lang="en-US" strike="noStrike" sz="2800" u="none">
                <a:solidFill>
                  <a:srgbClr val="327176"/>
                </a:solidFill>
                <a:latin typeface="Arial"/>
                <a:ea typeface="Arial"/>
                <a:cs typeface="Arial"/>
                <a:sym typeface="Arial"/>
              </a:rPr>
              <a:t>Fuel selection criteria</a:t>
            </a:r>
            <a:endParaRPr/>
          </a:p>
        </p:txBody>
      </p:sp>
      <p:sp>
        <p:nvSpPr>
          <p:cNvPr id="542" name="Google Shape;542;p13"/>
          <p:cNvSpPr txBox="1"/>
          <p:nvPr/>
        </p:nvSpPr>
        <p:spPr>
          <a:xfrm>
            <a:off x="576470" y="990600"/>
            <a:ext cx="3352800" cy="4876800"/>
          </a:xfrm>
          <a:prstGeom prst="rect">
            <a:avLst/>
          </a:prstGeom>
          <a:noFill/>
          <a:ln>
            <a:noFill/>
          </a:ln>
        </p:spPr>
        <p:txBody>
          <a:bodyPr anchor="ctr" anchorCtr="0" bIns="45700" lIns="91425" rIns="91425" spcFirstLastPara="1" tIns="45700" wrap="square">
            <a:noAutofit/>
          </a:bodyPr>
          <a:lstStyle/>
          <a:p>
            <a:pPr algn="just" indent="-228600" lvl="0" marL="228600" marR="0" rtl="0">
              <a:lnSpc>
                <a:spcPct val="120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Choosing the right type of fuel is very important. This will depend mainly on their cost.</a:t>
            </a:r>
            <a:endParaRPr/>
          </a:p>
          <a:p>
            <a:pPr algn="just" indent="-228600" lvl="0" marL="228600" marR="0" rtl="0">
              <a:lnSpc>
                <a:spcPct val="120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Each fuel has a different characteristic and also has a different price structure.</a:t>
            </a:r>
            <a:endParaRPr/>
          </a:p>
          <a:p>
            <a:pPr algn="just" indent="-228600" lvl="0" marL="228600" marR="0" rtl="0">
              <a:lnSpc>
                <a:spcPct val="120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To make it easier to compare fuels, a common term is “</a:t>
            </a:r>
            <a:r>
              <a:rPr i="1" lang="en-US" sz="2000">
                <a:solidFill>
                  <a:schemeClr val="dk1"/>
                </a:solidFill>
                <a:latin typeface="Arial"/>
                <a:ea typeface="Arial"/>
                <a:cs typeface="Arial"/>
                <a:sym typeface="Arial"/>
              </a:rPr>
              <a:t>heat costs</a:t>
            </a:r>
            <a:r>
              <a:rPr lang="en-US" sz="2000">
                <a:solidFill>
                  <a:schemeClr val="dk1"/>
                </a:solidFill>
                <a:latin typeface="Arial"/>
                <a:ea typeface="Arial"/>
                <a:cs typeface="Arial"/>
                <a:sym typeface="Arial"/>
              </a:rPr>
              <a:t>”</a:t>
            </a:r>
            <a:endParaRPr/>
          </a:p>
        </p:txBody>
      </p:sp>
      <p:pic>
        <p:nvPicPr>
          <p:cNvPr id="543" name="Google Shape;543;p13"/>
          <p:cNvPicPr>
            <a:picLocks noChangeAspect="1"/>
          </p:cNvPicPr>
          <p:nvPr/>
        </p:nvPicPr>
        <p:blipFill>
          <a:blip r:embed="rId5"/>
          <a:srcRect/>
          <a:stretch>
            <a:fillRect/>
          </a:stretch>
        </p:blipFill>
        <p:spPr bwMode="auto">
          <a:xfrm>
            <a:off x="3983038" y="1541463"/>
            <a:ext cx="8094662" cy="2770187"/>
          </a:xfrm>
          <a:prstGeom prst="rect"/>
          <a:noFill/>
        </p:spPr>
      </p:pic>
      <p:sp>
        <p:nvSpPr>
          <p:cNvPr id="544" name="Google Shape;544;p13"/>
          <p:cNvSpPr txBox="1"/>
          <p:nvPr/>
        </p:nvSpPr>
        <p:spPr>
          <a:xfrm>
            <a:off x="3929270" y="4418013"/>
            <a:ext cx="7686260" cy="1296987"/>
          </a:xfrm>
          <a:prstGeom prst="rect">
            <a:avLst/>
          </a:prstGeom>
          <a:noFill/>
          <a:ln>
            <a:noFill/>
          </a:ln>
        </p:spPr>
        <p:txBody>
          <a:bodyPr anchor="t" anchorCtr="0" bIns="45700" lIns="91425" rIns="91425" spcFirstLastPara="1" tIns="45700" wrap="square">
            <a:noAutofit/>
          </a:bodyPr>
          <a:lstStyle/>
          <a:p>
            <a:pPr algn="l" indent="-228600" lvl="0" marL="228600" marR="0" rtl="0">
              <a:lnSpc>
                <a:spcPct val="120000"/>
              </a:lnSpc>
              <a:spcBef>
                <a:spcPts val="0"/>
              </a:spcBef>
              <a:spcAft>
                <a:spcPts val="0"/>
              </a:spcAft>
              <a:buClr>
                <a:srgbClr val="000066"/>
              </a:buClr>
              <a:buSzPts val="2000"/>
              <a:buFont typeface="Noto Sans Symbols"/>
              <a:buChar char="✔"/>
            </a:pPr>
            <a:r>
              <a:rPr lang="en-US" sz="2000">
                <a:solidFill>
                  <a:schemeClr val="dk1"/>
                </a:solidFill>
                <a:latin typeface="Arial"/>
                <a:ea typeface="Arial"/>
                <a:cs typeface="Arial"/>
                <a:sym typeface="Arial"/>
              </a:rPr>
              <a:t>Coal has the lowest thermal cost of all fuels. Therefore, coal is often chosen in places where fuel use intensity is high (about more than 10 tons/day).</a:t>
            </a:r>
            <a:endParaRPr/>
          </a:p>
        </p:txBody>
      </p:sp>
      <p:pic>
        <p:nvPicPr>
          <p:cNvPr id="545" name="Google Shape;545;p13"/>
          <p:cNvPicPr preferRelativeResize="0"/>
          <p:nvPr/>
        </p:nvPicPr>
        <p:blipFill rotWithShape="1">
          <a:blip r:embed="rId8">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14"/>
          <p:cNvSpPr txBox="1"/>
          <p:nvPr/>
        </p:nvSpPr>
        <p:spPr>
          <a:xfrm>
            <a:off x="952500" y="3124200"/>
            <a:ext cx="10287000" cy="6096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E2841"/>
              </a:buClr>
              <a:buSzPts val="3200"/>
              <a:buFont typeface="Arial"/>
              <a:buNone/>
            </a:pPr>
            <a:r>
              <a:rPr b="1" lang="en-US" sz="3200">
                <a:solidFill>
                  <a:srgbClr val="0E2841"/>
                </a:solidFill>
                <a:latin typeface="Arial"/>
                <a:ea typeface="Arial"/>
                <a:cs typeface="Arial"/>
                <a:sym typeface="Arial"/>
              </a:rPr>
              <a:t>2. OVERVIEW OF BOILER</a:t>
            </a:r>
            <a:endParaRPr/>
          </a:p>
        </p:txBody>
      </p:sp>
      <p:pic>
        <p:nvPicPr>
          <p:cNvPr id="551" name="Google Shape;551;p14"/>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15.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555" name="Shape 555"/>
        <p:cNvGrpSpPr/>
        <p:nvPr/>
      </p:nvGrpSpPr>
      <p:grpSpPr>
        <a:xfrm>
          <a:off x="0" y="0"/>
          <a:ext cx="0" cy="0"/>
          <a:chOff x="0" y="0"/>
          <a:chExt cx="0" cy="0"/>
        </a:xfrm>
      </p:grpSpPr>
      <p:sp>
        <p:nvSpPr>
          <p:cNvPr id="556" name="Google Shape;556;p15"/>
          <p:cNvSpPr txBox="1"/>
          <p:nvPr/>
        </p:nvSpPr>
        <p:spPr>
          <a:xfrm>
            <a:off x="675337" y="506722"/>
            <a:ext cx="10993055" cy="545727"/>
          </a:xfrm>
          <a:prstGeom prst="rect">
            <a:avLst/>
          </a:prstGeom>
          <a:noFill/>
          <a:ln>
            <a:noFill/>
          </a:ln>
        </p:spPr>
        <p:txBody>
          <a:bodyPr anchor="t" anchorCtr="0" bIns="45700" lIns="91425" rIns="91425" spcFirstLastPara="1" tIns="45700" wrap="square">
            <a:spAutoFit/>
          </a:bodyPr>
          <a:lstStyle/>
          <a:p>
            <a:pPr algn="ctr" indent="0" lvl="0" marL="0" marR="0" rtl="0">
              <a:lnSpc>
                <a:spcPct val="115000"/>
              </a:lnSpc>
              <a:spcBef>
                <a:spcPts val="0"/>
              </a:spcBef>
              <a:spcAft>
                <a:spcPts val="0"/>
              </a:spcAft>
              <a:buNone/>
            </a:pPr>
            <a:r>
              <a:rPr b="1" lang="en-US" sz="2800">
                <a:solidFill>
                  <a:srgbClr val="327176"/>
                </a:solidFill>
                <a:latin typeface="Arial"/>
                <a:ea typeface="Arial"/>
                <a:cs typeface="Arial"/>
                <a:sym typeface="Arial"/>
              </a:rPr>
              <a:t>Concept of boiler</a:t>
            </a:r>
            <a:endParaRPr sz="2800">
              <a:solidFill>
                <a:srgbClr val="327176"/>
              </a:solidFill>
              <a:latin typeface="Arial"/>
              <a:ea typeface="Arial"/>
              <a:cs typeface="Arial"/>
              <a:sym typeface="Arial"/>
            </a:endParaRPr>
          </a:p>
        </p:txBody>
      </p:sp>
      <p:pic>
        <p:nvPicPr>
          <p:cNvPr id="557" name="Google Shape;557;p15"/>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
        <p:nvSpPr>
          <p:cNvPr id="558" name="Google Shape;558;p15"/>
          <p:cNvSpPr txBox="1"/>
          <p:nvPr/>
        </p:nvSpPr>
        <p:spPr>
          <a:xfrm>
            <a:off x="762000" y="1415469"/>
            <a:ext cx="4953000" cy="3139321"/>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a:t>
            </a:r>
            <a:r>
              <a:rPr b="1" lang="en-US" sz="1800">
                <a:solidFill>
                  <a:schemeClr val="dk1"/>
                </a:solidFill>
                <a:latin typeface="Arial"/>
                <a:ea typeface="Arial"/>
                <a:cs typeface="Arial"/>
                <a:sym typeface="Arial"/>
              </a:rPr>
              <a:t>concept of an industrial boiler</a:t>
            </a:r>
            <a:r>
              <a:rPr lang="en-US" sz="1800">
                <a:solidFill>
                  <a:schemeClr val="dk1"/>
                </a:solidFill>
                <a:latin typeface="Arial"/>
                <a:ea typeface="Arial"/>
                <a:cs typeface="Arial"/>
                <a:sym typeface="Arial"/>
              </a:rPr>
              <a:t> refers to a </a:t>
            </a:r>
            <a:r>
              <a:rPr b="1" lang="en-US" sz="1800">
                <a:solidFill>
                  <a:schemeClr val="dk1"/>
                </a:solidFill>
                <a:latin typeface="Arial"/>
                <a:ea typeface="Arial"/>
                <a:cs typeface="Arial"/>
                <a:sym typeface="Arial"/>
              </a:rPr>
              <a:t>closed vessel system</a:t>
            </a:r>
            <a:r>
              <a:rPr lang="en-US" sz="1800">
                <a:solidFill>
                  <a:schemeClr val="dk1"/>
                </a:solidFill>
                <a:latin typeface="Arial"/>
                <a:ea typeface="Arial"/>
                <a:cs typeface="Arial"/>
                <a:sym typeface="Arial"/>
              </a:rPr>
              <a:t> used in industrial settings to generate steam for various processes. It works by heating water using a fuel source—such as natural gas, oil, coal, or biomass—so that the resulting steam can be used for:</a:t>
            </a:r>
            <a:endParaRPr/>
          </a:p>
          <a:p>
            <a:pPr algn="l" indent="-285750" lvl="0" marL="285750" marR="0" rtl="0">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Heating</a:t>
            </a:r>
            <a:endParaRPr sz="1800">
              <a:solidFill>
                <a:schemeClr val="dk1"/>
              </a:solidFill>
              <a:latin typeface="Arial"/>
              <a:ea typeface="Arial"/>
              <a:cs typeface="Arial"/>
              <a:sym typeface="Arial"/>
            </a:endParaRPr>
          </a:p>
          <a:p>
            <a:pPr algn="l" indent="-285750" lvl="0" marL="285750" marR="0" rtl="0">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Power generation</a:t>
            </a:r>
            <a:endParaRPr sz="1800">
              <a:solidFill>
                <a:schemeClr val="dk1"/>
              </a:solidFill>
              <a:latin typeface="Arial"/>
              <a:ea typeface="Arial"/>
              <a:cs typeface="Arial"/>
              <a:sym typeface="Arial"/>
            </a:endParaRPr>
          </a:p>
          <a:p>
            <a:pPr algn="l" indent="-285750" lvl="0" marL="285750" marR="0" rtl="0">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Industrial processes</a:t>
            </a:r>
            <a:r>
              <a:rPr lang="en-US" sz="1800">
                <a:solidFill>
                  <a:schemeClr val="dk1"/>
                </a:solidFill>
                <a:latin typeface="Arial"/>
                <a:ea typeface="Arial"/>
                <a:cs typeface="Arial"/>
                <a:sym typeface="Arial"/>
              </a:rPr>
              <a:t> (like drying, cooking, distillation, etc.)</a:t>
            </a:r>
            <a:endParaRPr/>
          </a:p>
        </p:txBody>
      </p:sp>
      <p:sp>
        <p:nvSpPr>
          <p:cNvPr id="559" name="Google Shape;559;p15"/>
          <p:cNvSpPr txBox="1"/>
          <p:nvPr/>
        </p:nvSpPr>
        <p:spPr>
          <a:xfrm>
            <a:off x="704001" y="5236737"/>
            <a:ext cx="11430000" cy="1477328"/>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Clr>
                <a:schemeClr val="dk1"/>
              </a:buClr>
              <a:buSzPts val="1800"/>
              <a:buFont typeface="Arial"/>
              <a:buNone/>
            </a:pPr>
            <a:r>
              <a:rPr b="1" lang="en-US" sz="1800">
                <a:solidFill>
                  <a:schemeClr val="dk1"/>
                </a:solidFill>
                <a:latin typeface="Arial"/>
                <a:ea typeface="Arial"/>
                <a:cs typeface="Arial"/>
                <a:sym typeface="Arial"/>
              </a:rPr>
              <a:t>Key Features:</a:t>
            </a:r>
            <a:endParaRPr/>
          </a:p>
          <a:p>
            <a:pPr algn="l" indent="-285750" lvl="0" marL="285750" marR="0" rtl="0">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Core component</a:t>
            </a:r>
            <a:r>
              <a:rPr lang="en-US" sz="1800">
                <a:solidFill>
                  <a:schemeClr val="dk1"/>
                </a:solidFill>
                <a:latin typeface="Arial"/>
                <a:ea typeface="Arial"/>
                <a:cs typeface="Arial"/>
                <a:sym typeface="Arial"/>
              </a:rPr>
              <a:t> of steam systems used in many industries (e.g., food, textile, chemical, and energy).</a:t>
            </a:r>
            <a:endParaRPr/>
          </a:p>
          <a:p>
            <a:pPr algn="l" indent="-285750" lvl="0" marL="285750" marR="0" rtl="0">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Works under pressure and must be carefully designed, operated, and maintained for safety and efficiency.</a:t>
            </a:r>
            <a:endParaRPr/>
          </a:p>
          <a:p>
            <a:pPr algn="l" indent="-285750" lvl="0" marL="285750" marR="0" rtl="0">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Typically part of a </a:t>
            </a:r>
            <a:r>
              <a:rPr b="1" lang="en-US" sz="1800">
                <a:solidFill>
                  <a:schemeClr val="dk1"/>
                </a:solidFill>
                <a:latin typeface="Arial"/>
                <a:ea typeface="Arial"/>
                <a:cs typeface="Arial"/>
                <a:sym typeface="Arial"/>
              </a:rPr>
              <a:t>larger steam system</a:t>
            </a:r>
            <a:r>
              <a:rPr lang="en-US" sz="1800">
                <a:solidFill>
                  <a:schemeClr val="dk1"/>
                </a:solidFill>
                <a:latin typeface="Arial"/>
                <a:ea typeface="Arial"/>
                <a:cs typeface="Arial"/>
                <a:sym typeface="Arial"/>
              </a:rPr>
              <a:t>, including steam distribution, producer, usage, and condensate return.</a:t>
            </a:r>
            <a:endParaRPr/>
          </a:p>
        </p:txBody>
      </p:sp>
      <p:grpSp>
        <p:nvGrpSpPr>
          <p:cNvPr id="560" name="Google Shape;560;p15"/>
          <p:cNvGrpSpPr/>
          <p:nvPr/>
        </p:nvGrpSpPr>
        <p:grpSpPr>
          <a:xfrm>
            <a:off x="5715000" y="1219200"/>
            <a:ext cx="6419001" cy="3546966"/>
            <a:chOff x="5715000" y="1415469"/>
            <a:chExt cx="6419001" cy="3546966"/>
          </a:xfrm>
        </p:grpSpPr>
        <p:pic>
          <p:nvPicPr>
            <p:cNvPr id="561" name="Google Shape;561;p15"/>
            <p:cNvPicPr preferRelativeResize="0"/>
            <p:nvPr/>
          </p:nvPicPr>
          <p:blipFill rotWithShape="1">
            <a:blip r:embed="rId5">
              <a:alphaModFix/>
            </a:blip>
            <a:srcRect l="58" r="42" t="75"/>
            <a:stretch/>
          </p:blipFill>
          <p:spPr>
            <a:xfrm>
              <a:off x="5715000" y="1415469"/>
              <a:ext cx="6419001" cy="3546966"/>
            </a:xfrm>
            <a:prstGeom prst="rect">
              <a:avLst/>
            </a:prstGeom>
            <a:noFill/>
            <a:ln>
              <a:noFill/>
            </a:ln>
          </p:spPr>
        </p:pic>
        <p:sp>
          <p:nvSpPr>
            <p:cNvPr id="562" name="Google Shape;562;p15"/>
            <p:cNvSpPr/>
            <p:nvPr/>
          </p:nvSpPr>
          <p:spPr>
            <a:xfrm>
              <a:off x="6629400" y="1600200"/>
              <a:ext cx="1219200" cy="295365"/>
            </a:xfrm>
            <a:prstGeom prst="rect">
              <a:avLst/>
            </a:prstGeom>
            <a:solidFill>
              <a:schemeClr val="accent1"/>
            </a:solidFill>
            <a:ln>
              <a:noFill/>
            </a:ln>
          </p:spPr>
          <p:txBody>
            <a:bodyPr anchor="ctr" anchorCtr="0" bIns="45700" lIns="91425" rIns="91425" spcFirstLastPara="1" tIns="45700" wrap="square">
              <a:noAutofit/>
            </a:bodyPr>
            <a:lstStyle/>
            <a:p>
              <a:pPr algn="ctr" indent="0" lvl="0" marL="0" marR="0" rtl="0">
                <a:spcBef>
                  <a:spcPts val="0"/>
                </a:spcBef>
                <a:spcAft>
                  <a:spcPts val="0"/>
                </a:spcAft>
                <a:buNone/>
              </a:pPr>
              <a:r>
                <a:rPr lang="en-US" sz="1400">
                  <a:solidFill>
                    <a:schemeClr val="dk1"/>
                  </a:solidFill>
                  <a:latin typeface="Arial"/>
                  <a:ea typeface="Arial"/>
                  <a:cs typeface="Arial"/>
                  <a:sym typeface="Arial"/>
                </a:rPr>
                <a:t>Distribution</a:t>
              </a:r>
              <a:endParaRPr/>
            </a:p>
          </p:txBody>
        </p:sp>
        <p:sp>
          <p:nvSpPr>
            <p:cNvPr id="563" name="Google Shape;563;p15"/>
            <p:cNvSpPr/>
            <p:nvPr/>
          </p:nvSpPr>
          <p:spPr>
            <a:xfrm>
              <a:off x="6781800" y="4505235"/>
              <a:ext cx="1219200" cy="295365"/>
            </a:xfrm>
            <a:prstGeom prst="rect">
              <a:avLst/>
            </a:prstGeom>
            <a:solidFill>
              <a:schemeClr val="accent1"/>
            </a:solidFill>
            <a:ln>
              <a:noFill/>
            </a:ln>
          </p:spPr>
          <p:txBody>
            <a:bodyPr anchor="ctr" anchorCtr="0" bIns="45700" lIns="91425" rIns="91425" spcFirstLastPara="1" tIns="45700" wrap="square">
              <a:noAutofit/>
            </a:bodyPr>
            <a:lstStyle/>
            <a:p>
              <a:pPr algn="ctr" indent="0" lvl="0" marL="0" marR="0" rtl="0">
                <a:spcBef>
                  <a:spcPts val="0"/>
                </a:spcBef>
                <a:spcAft>
                  <a:spcPts val="0"/>
                </a:spcAft>
                <a:buNone/>
              </a:pPr>
              <a:r>
                <a:rPr lang="en-US" sz="1400">
                  <a:solidFill>
                    <a:schemeClr val="dk1"/>
                  </a:solidFill>
                  <a:latin typeface="Arial"/>
                  <a:ea typeface="Arial"/>
                  <a:cs typeface="Arial"/>
                  <a:sym typeface="Arial"/>
                </a:rPr>
                <a:t>Producer</a:t>
              </a:r>
              <a:endParaRPr/>
            </a:p>
          </p:txBody>
        </p:sp>
        <p:sp>
          <p:nvSpPr>
            <p:cNvPr id="564" name="Google Shape;564;p15"/>
            <p:cNvSpPr/>
            <p:nvPr/>
          </p:nvSpPr>
          <p:spPr>
            <a:xfrm>
              <a:off x="8254534" y="2133600"/>
              <a:ext cx="1219200" cy="295365"/>
            </a:xfrm>
            <a:prstGeom prst="rect">
              <a:avLst/>
            </a:prstGeom>
            <a:solidFill>
              <a:schemeClr val="accent1"/>
            </a:solidFill>
            <a:ln>
              <a:noFill/>
            </a:ln>
          </p:spPr>
          <p:txBody>
            <a:bodyPr anchor="ctr" anchorCtr="0" bIns="45700" lIns="91425" rIns="91425" spcFirstLastPara="1" tIns="45700" wrap="square">
              <a:noAutofit/>
            </a:bodyPr>
            <a:lstStyle/>
            <a:p>
              <a:pPr algn="ctr" indent="0" lvl="0" marL="0" marR="0" rtl="0">
                <a:spcBef>
                  <a:spcPts val="0"/>
                </a:spcBef>
                <a:spcAft>
                  <a:spcPts val="0"/>
                </a:spcAft>
                <a:buNone/>
              </a:pPr>
              <a:r>
                <a:rPr lang="en-US" sz="1400">
                  <a:solidFill>
                    <a:schemeClr val="dk1"/>
                  </a:solidFill>
                  <a:latin typeface="Arial"/>
                  <a:ea typeface="Arial"/>
                  <a:cs typeface="Arial"/>
                  <a:sym typeface="Arial"/>
                </a:rPr>
                <a:t>Usage</a:t>
              </a:r>
              <a:endParaRPr sz="1400">
                <a:solidFill>
                  <a:schemeClr val="dk1"/>
                </a:solidFill>
                <a:latin typeface="Arial"/>
                <a:ea typeface="Arial"/>
                <a:cs typeface="Arial"/>
                <a:sym typeface="Arial"/>
              </a:endParaRPr>
            </a:p>
          </p:txBody>
        </p:sp>
        <p:sp>
          <p:nvSpPr>
            <p:cNvPr id="565" name="Google Shape;565;p15"/>
            <p:cNvSpPr/>
            <p:nvPr/>
          </p:nvSpPr>
          <p:spPr>
            <a:xfrm>
              <a:off x="8991600" y="4119319"/>
              <a:ext cx="1219200" cy="295365"/>
            </a:xfrm>
            <a:prstGeom prst="rect">
              <a:avLst/>
            </a:prstGeom>
            <a:solidFill>
              <a:schemeClr val="accent1"/>
            </a:solidFill>
            <a:ln>
              <a:noFill/>
            </a:ln>
          </p:spPr>
          <p:txBody>
            <a:bodyPr anchor="ctr" anchorCtr="0" bIns="45700" lIns="91425" rIns="91425" spcFirstLastPara="1" tIns="45700" wrap="square">
              <a:noAutofit/>
            </a:bodyPr>
            <a:lstStyle/>
            <a:p>
              <a:pPr algn="ctr" indent="0" lvl="0" marL="0" marR="0" rtl="0">
                <a:spcBef>
                  <a:spcPts val="0"/>
                </a:spcBef>
                <a:spcAft>
                  <a:spcPts val="0"/>
                </a:spcAft>
                <a:buNone/>
              </a:pPr>
              <a:r>
                <a:rPr lang="en-US" sz="1400">
                  <a:solidFill>
                    <a:schemeClr val="dk1"/>
                  </a:solidFill>
                  <a:latin typeface="Arial"/>
                  <a:ea typeface="Arial"/>
                  <a:cs typeface="Arial"/>
                  <a:sym typeface="Arial"/>
                </a:rPr>
                <a:t>Recovery</a:t>
              </a:r>
              <a:endParaRPr/>
            </a:p>
          </p:txBody>
        </p:sp>
      </p:grpSp>
      <p:sp>
        <p:nvSpPr>
          <p:cNvPr id="566" name="Google Shape;566;p15"/>
          <p:cNvSpPr txBox="1"/>
          <p:nvPr/>
        </p:nvSpPr>
        <p:spPr>
          <a:xfrm>
            <a:off x="5531120" y="4787045"/>
            <a:ext cx="6419001" cy="738664"/>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lang="en-US" sz="1400">
                <a:solidFill>
                  <a:schemeClr val="dk1"/>
                </a:solidFill>
                <a:latin typeface="Arial"/>
                <a:ea typeface="Arial"/>
                <a:cs typeface="Arial"/>
                <a:sym typeface="Arial"/>
              </a:rPr>
              <a:t>Figure 1: Conventional Steam System</a:t>
            </a:r>
            <a:br>
              <a:rPr lang="en-US" sz="1400">
                <a:solidFill>
                  <a:schemeClr val="dk1"/>
                </a:solidFill>
                <a:latin typeface="Arial"/>
                <a:ea typeface="Arial"/>
                <a:cs typeface="Arial"/>
                <a:sym typeface="Arial"/>
              </a:rPr>
            </a:br>
            <a:r>
              <a:rPr lang="en-US" sz="1400">
                <a:solidFill>
                  <a:schemeClr val="dk1"/>
                </a:solidFill>
                <a:latin typeface="Arial"/>
                <a:ea typeface="Arial"/>
                <a:cs typeface="Arial"/>
                <a:sym typeface="Arial"/>
              </a:rPr>
              <a:t>(Source: US DOE Steam System Best Practices Program – Steam System Sourcebook)</a:t>
            </a:r>
            <a:endParaRPr sz="1400">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16"/>
          <p:cNvSpPr txBox="1"/>
          <p:nvPr/>
        </p:nvSpPr>
        <p:spPr>
          <a:xfrm>
            <a:off x="685800" y="609600"/>
            <a:ext cx="10820400"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327176"/>
              </a:buClr>
              <a:buSzPts val="2800"/>
              <a:buFont typeface="Arial"/>
              <a:buNone/>
            </a:pPr>
            <a:r>
              <a:rPr b="1" i="0" lang="en-US" sz="2800" u="none" cap="none" strike="noStrike">
                <a:solidFill>
                  <a:srgbClr val="327176"/>
                </a:solidFill>
                <a:latin typeface="Arial"/>
                <a:ea typeface="Arial"/>
                <a:cs typeface="Arial"/>
                <a:sym typeface="Arial"/>
              </a:rPr>
              <a:t>Classification of boilers</a:t>
            </a:r>
            <a:endParaRPr b="1" i="0" sz="2800" u="none" cap="none" strike="noStrike">
              <a:solidFill>
                <a:srgbClr val="327176"/>
              </a:solidFill>
              <a:latin typeface="Arial"/>
              <a:ea typeface="Arial"/>
              <a:cs typeface="Arial"/>
              <a:sym typeface="Arial"/>
            </a:endParaRPr>
          </a:p>
        </p:txBody>
      </p:sp>
      <p:sp>
        <p:nvSpPr>
          <p:cNvPr id="572" name="Google Shape;572;p16"/>
          <p:cNvSpPr txBox="1"/>
          <p:nvPr/>
        </p:nvSpPr>
        <p:spPr>
          <a:xfrm>
            <a:off x="1066800" y="1295400"/>
            <a:ext cx="8229600" cy="1981200"/>
          </a:xfrm>
          <a:prstGeom prst="rect">
            <a:avLst/>
          </a:prstGeom>
          <a:noFill/>
          <a:ln>
            <a:noFill/>
          </a:ln>
        </p:spPr>
        <p:txBody>
          <a:bodyPr anchorCtr="0" anchor="t" bIns="45700" lIns="91425" spcFirstLastPara="1" rIns="91425" wrap="square" tIns="45700">
            <a:noAutofit/>
          </a:bodyPr>
          <a:lstStyle/>
          <a:p>
            <a:pPr indent="-228600" lvl="0" marL="228600" marR="0" rtl="0" algn="l">
              <a:lnSpc>
                <a:spcPct val="140000"/>
              </a:lnSpc>
              <a:spcBef>
                <a:spcPts val="0"/>
              </a:spcBef>
              <a:spcAft>
                <a:spcPts val="0"/>
              </a:spcAft>
              <a:buClr>
                <a:srgbClr val="002962"/>
              </a:buClr>
              <a:buSzPts val="2400"/>
              <a:buFont typeface="Arial"/>
              <a:buChar char="•"/>
            </a:pPr>
            <a:r>
              <a:rPr lang="en-US" sz="2400">
                <a:solidFill>
                  <a:schemeClr val="dk1"/>
                </a:solidFill>
                <a:latin typeface="Arial"/>
                <a:ea typeface="Arial"/>
                <a:cs typeface="Arial"/>
                <a:sym typeface="Arial"/>
              </a:rPr>
              <a:t>According to fuel used</a:t>
            </a:r>
            <a:endParaRPr/>
          </a:p>
          <a:p>
            <a:pPr indent="-228600" lvl="0" marL="228600" marR="0" rtl="0" algn="l">
              <a:lnSpc>
                <a:spcPct val="140000"/>
              </a:lnSpc>
              <a:spcBef>
                <a:spcPts val="1200"/>
              </a:spcBef>
              <a:spcAft>
                <a:spcPts val="0"/>
              </a:spcAft>
              <a:buClr>
                <a:srgbClr val="002962"/>
              </a:buClr>
              <a:buSzPts val="2400"/>
              <a:buFont typeface="Arial"/>
              <a:buChar char="•"/>
            </a:pPr>
            <a:r>
              <a:rPr lang="en-US" sz="2400">
                <a:solidFill>
                  <a:schemeClr val="dk1"/>
                </a:solidFill>
                <a:latin typeface="Arial"/>
                <a:ea typeface="Arial"/>
                <a:cs typeface="Arial"/>
                <a:sym typeface="Arial"/>
              </a:rPr>
              <a:t>According to installation layout</a:t>
            </a:r>
            <a:endParaRPr/>
          </a:p>
          <a:p>
            <a:pPr indent="-228600" lvl="0" marL="228600" marR="0" rtl="0" algn="l">
              <a:lnSpc>
                <a:spcPct val="140000"/>
              </a:lnSpc>
              <a:spcBef>
                <a:spcPts val="1200"/>
              </a:spcBef>
              <a:spcAft>
                <a:spcPts val="0"/>
              </a:spcAft>
              <a:buClr>
                <a:srgbClr val="002962"/>
              </a:buClr>
              <a:buSzPts val="2400"/>
              <a:buFont typeface="Arial"/>
              <a:buChar char="•"/>
            </a:pPr>
            <a:r>
              <a:rPr lang="en-US" sz="2400">
                <a:solidFill>
                  <a:schemeClr val="dk1"/>
                </a:solidFill>
                <a:latin typeface="Arial"/>
                <a:ea typeface="Arial"/>
                <a:cs typeface="Arial"/>
                <a:sym typeface="Arial"/>
              </a:rPr>
              <a:t>According toThe structure of the system receives heat and generates steam</a:t>
            </a:r>
            <a:endParaRPr sz="2400">
              <a:solidFill>
                <a:schemeClr val="dk1"/>
              </a:solidFill>
              <a:latin typeface="Arial"/>
              <a:ea typeface="Arial"/>
              <a:cs typeface="Arial"/>
              <a:sym typeface="Arial"/>
            </a:endParaRPr>
          </a:p>
          <a:p>
            <a:pPr indent="-228600" lvl="0" marL="228600" marR="0" rtl="0" algn="l">
              <a:lnSpc>
                <a:spcPct val="140000"/>
              </a:lnSpc>
              <a:spcBef>
                <a:spcPts val="1200"/>
              </a:spcBef>
              <a:spcAft>
                <a:spcPts val="0"/>
              </a:spcAft>
              <a:buClr>
                <a:srgbClr val="002962"/>
              </a:buClr>
              <a:buSzPts val="2400"/>
              <a:buFont typeface="Arial"/>
              <a:buChar char="•"/>
            </a:pPr>
            <a:r>
              <a:rPr lang="en-US" sz="2400">
                <a:solidFill>
                  <a:schemeClr val="dk1"/>
                </a:solidFill>
                <a:latin typeface="Arial"/>
                <a:ea typeface="Arial"/>
                <a:cs typeface="Arial"/>
                <a:sym typeface="Arial"/>
              </a:rPr>
              <a:t>Other classifications (capacity, steam parameters,...)</a:t>
            </a:r>
            <a:endParaRPr/>
          </a:p>
        </p:txBody>
      </p:sp>
      <p:pic>
        <p:nvPicPr>
          <p:cNvPr id="573" name="Google Shape;573;p16"/>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2"/>
                                        </p:tgtEl>
                                        <p:attrNameLst>
                                          <p:attrName>style.visibility</p:attrName>
                                        </p:attrNameLst>
                                      </p:cBhvr>
                                      <p:to>
                                        <p:strVal val="visible"/>
                                      </p:to>
                                    </p:set>
                                    <p:animEffect filter="fade" transition="in">
                                      <p:cBhvr>
                                        <p:cTn dur="500"/>
                                        <p:tgtEl>
                                          <p:spTgt spid="5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2"/>
                                        </p:tgtEl>
                                        <p:attrNameLst>
                                          <p:attrName>style.visibility</p:attrName>
                                        </p:attrNameLst>
                                      </p:cBhvr>
                                      <p:to>
                                        <p:strVal val="visible"/>
                                      </p:to>
                                    </p:set>
                                    <p:animEffect filter="fade" transition="in">
                                      <p:cBhvr>
                                        <p:cTn dur="500"/>
                                        <p:tgtEl>
                                          <p:spTgt spid="5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17"/>
          <p:cNvSpPr txBox="1"/>
          <p:nvPr/>
        </p:nvSpPr>
        <p:spPr>
          <a:xfrm>
            <a:off x="8580423" y="5787530"/>
            <a:ext cx="21336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Fire tube boiler</a:t>
            </a:r>
            <a:endParaRPr b="1" i="0" sz="1800" u="none" cap="none" strike="noStrike">
              <a:solidFill>
                <a:srgbClr val="000000"/>
              </a:solidFill>
              <a:latin typeface="Arial"/>
              <a:ea typeface="Arial"/>
              <a:cs typeface="Arial"/>
              <a:sym typeface="Arial"/>
            </a:endParaRPr>
          </a:p>
        </p:txBody>
      </p:sp>
      <p:sp>
        <p:nvSpPr>
          <p:cNvPr id="580" name="Google Shape;580;p17"/>
          <p:cNvSpPr txBox="1"/>
          <p:nvPr/>
        </p:nvSpPr>
        <p:spPr>
          <a:xfrm>
            <a:off x="499270" y="1622287"/>
            <a:ext cx="6887817" cy="45345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dk1"/>
                </a:solidFill>
                <a:latin typeface="Arial"/>
                <a:ea typeface="Arial"/>
                <a:cs typeface="Arial"/>
                <a:sym typeface="Arial"/>
              </a:rPr>
              <a:t>Advantage </a:t>
            </a:r>
            <a:r>
              <a:rPr b="1" lang="en-US" sz="1800">
                <a:solidFill>
                  <a:schemeClr val="dk1"/>
                </a:solidFill>
                <a:latin typeface="Arial"/>
                <a:ea typeface="Arial"/>
                <a:cs typeface="Arial"/>
                <a:sym typeface="Arial"/>
              </a:rPr>
              <a:t>:</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The structure is simple, easy to manufacture, and the price is not high.</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Quick installation. Easy to use</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Cleaning &amp; repairing fire pipes is not difficult.</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Large water volume: stable pressure</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Requires moderate water quality</a:t>
            </a:r>
            <a:endParaRPr/>
          </a:p>
          <a:p>
            <a:pPr indent="0" lvl="0" marL="0" marR="0" rtl="0" algn="l">
              <a:spcBef>
                <a:spcPts val="400"/>
              </a:spcBef>
              <a:spcAft>
                <a:spcPts val="0"/>
              </a:spcAft>
              <a:buNone/>
            </a:pPr>
            <a:r>
              <a:rPr b="1" i="0" lang="en-US" sz="1800" u="none" cap="none" strike="noStrike">
                <a:solidFill>
                  <a:schemeClr val="dk1"/>
                </a:solidFill>
                <a:latin typeface="Arial"/>
                <a:ea typeface="Arial"/>
                <a:cs typeface="Arial"/>
                <a:sym typeface="Arial"/>
              </a:rPr>
              <a:t>Weakness</a:t>
            </a:r>
            <a:r>
              <a:rPr b="1" lang="en-US" sz="1800">
                <a:solidFill>
                  <a:schemeClr val="dk1"/>
                </a:solidFill>
                <a:latin typeface="Arial"/>
                <a:ea typeface="Arial"/>
                <a:cs typeface="Arial"/>
                <a:sym typeface="Arial"/>
              </a:rPr>
              <a:t>:</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Not suitable for solid fuel</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Capacity and pressure are limited</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Poor water circulation in the furnace</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Slow startup</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Easily damaged fire tube and sieve surface when water is depleted or crusted</a:t>
            </a:r>
            <a:endParaRPr/>
          </a:p>
        </p:txBody>
      </p:sp>
      <p:sp>
        <p:nvSpPr>
          <p:cNvPr id="581" name="Google Shape;581;p17"/>
          <p:cNvSpPr txBox="1"/>
          <p:nvPr/>
        </p:nvSpPr>
        <p:spPr>
          <a:xfrm>
            <a:off x="400335" y="1244004"/>
            <a:ext cx="6137412" cy="46166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400"/>
              <a:buFont typeface="Noto Sans Symbols"/>
              <a:buChar char="❖"/>
            </a:pPr>
            <a:r>
              <a:rPr b="1" lang="en-US" sz="2400">
                <a:solidFill>
                  <a:schemeClr val="dk1"/>
                </a:solidFill>
                <a:latin typeface="Arial"/>
                <a:ea typeface="Arial"/>
                <a:cs typeface="Arial"/>
                <a:sym typeface="Arial"/>
              </a:rPr>
              <a:t>Fire</a:t>
            </a:r>
            <a:r>
              <a:rPr b="1" i="0" lang="en-US" sz="2400" u="none" cap="none" strike="noStrike">
                <a:solidFill>
                  <a:schemeClr val="dk1"/>
                </a:solidFill>
                <a:latin typeface="Arial"/>
                <a:ea typeface="Arial"/>
                <a:cs typeface="Arial"/>
                <a:sym typeface="Arial"/>
              </a:rPr>
              <a:t> tube boiler</a:t>
            </a:r>
            <a:endParaRPr b="1" i="0" sz="2200" u="none" cap="none" strike="noStrike">
              <a:solidFill>
                <a:schemeClr val="dk1"/>
              </a:solidFill>
              <a:latin typeface="Arial"/>
              <a:ea typeface="Arial"/>
              <a:cs typeface="Arial"/>
              <a:sym typeface="Arial"/>
            </a:endParaRPr>
          </a:p>
        </p:txBody>
      </p:sp>
      <p:sp>
        <p:nvSpPr>
          <p:cNvPr id="582" name="Google Shape;582;p17"/>
          <p:cNvSpPr txBox="1"/>
          <p:nvPr/>
        </p:nvSpPr>
        <p:spPr>
          <a:xfrm>
            <a:off x="0" y="668178"/>
            <a:ext cx="12188370"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500">
                <a:solidFill>
                  <a:srgbClr val="327176"/>
                </a:solidFill>
                <a:latin typeface="Arial"/>
                <a:ea typeface="Arial"/>
                <a:cs typeface="Arial"/>
                <a:sym typeface="Arial"/>
              </a:rPr>
              <a:t>Classification according to the method of receiving heat to generate steam</a:t>
            </a:r>
            <a:endParaRPr sz="2500">
              <a:solidFill>
                <a:srgbClr val="327176"/>
              </a:solidFill>
              <a:latin typeface="Arial"/>
              <a:ea typeface="Arial"/>
              <a:cs typeface="Arial"/>
              <a:sym typeface="Arial"/>
            </a:endParaRPr>
          </a:p>
        </p:txBody>
      </p:sp>
      <p:pic>
        <p:nvPicPr>
          <p:cNvPr id="583" name="Google Shape;583;p17"/>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pic>
        <p:nvPicPr>
          <p:cNvPr id="584" name="Google Shape;584;p17"/>
          <p:cNvPicPr preferRelativeResize="0"/>
          <p:nvPr/>
        </p:nvPicPr>
        <p:blipFill rotWithShape="1">
          <a:blip r:embed="rId4">
            <a:alphaModFix/>
          </a:blip>
          <a:srcRect b="0" l="0" r="0" t="0"/>
          <a:stretch/>
        </p:blipFill>
        <p:spPr>
          <a:xfrm>
            <a:off x="7387087" y="1549624"/>
            <a:ext cx="4192661" cy="423790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18"/>
          <p:cNvSpPr txBox="1"/>
          <p:nvPr/>
        </p:nvSpPr>
        <p:spPr>
          <a:xfrm>
            <a:off x="8580423" y="5787530"/>
            <a:ext cx="21336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Water tube boiler</a:t>
            </a:r>
            <a:endParaRPr b="1" i="0" sz="1800" u="none" cap="none" strike="noStrike">
              <a:solidFill>
                <a:srgbClr val="000000"/>
              </a:solidFill>
              <a:latin typeface="Arial"/>
              <a:ea typeface="Arial"/>
              <a:cs typeface="Arial"/>
              <a:sym typeface="Arial"/>
            </a:endParaRPr>
          </a:p>
        </p:txBody>
      </p:sp>
      <p:sp>
        <p:nvSpPr>
          <p:cNvPr id="591" name="Google Shape;591;p18"/>
          <p:cNvSpPr txBox="1"/>
          <p:nvPr/>
        </p:nvSpPr>
        <p:spPr>
          <a:xfrm>
            <a:off x="499270" y="1622287"/>
            <a:ext cx="6887817" cy="39805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dk1"/>
                </a:solidFill>
                <a:latin typeface="Arial"/>
                <a:ea typeface="Arial"/>
                <a:cs typeface="Arial"/>
                <a:sym typeface="Arial"/>
              </a:rPr>
              <a:t>Advantage </a:t>
            </a:r>
            <a:r>
              <a:rPr b="1" lang="en-US" sz="1800">
                <a:solidFill>
                  <a:schemeClr val="dk1"/>
                </a:solidFill>
                <a:latin typeface="Arial"/>
                <a:ea typeface="Arial"/>
                <a:cs typeface="Arial"/>
                <a:sym typeface="Arial"/>
              </a:rPr>
              <a:t>:</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High operating pressure</a:t>
            </a:r>
            <a:endParaRPr b="0" i="0" sz="1800" u="none" cap="none" strike="noStrike">
              <a:solidFill>
                <a:schemeClr val="dk1"/>
              </a:solidFill>
              <a:latin typeface="Arial"/>
              <a:ea typeface="Arial"/>
              <a:cs typeface="Arial"/>
              <a:sym typeface="Arial"/>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High steam generation efficiency.</a:t>
            </a:r>
            <a:endParaRPr b="0" i="0" sz="1800" u="none" cap="none" strike="noStrike">
              <a:solidFill>
                <a:schemeClr val="dk1"/>
              </a:solidFill>
              <a:latin typeface="Arial"/>
              <a:ea typeface="Arial"/>
              <a:cs typeface="Arial"/>
              <a:sym typeface="Arial"/>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Rapid steam production</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Safer at high pressure</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Easily integrated with automation systems</a:t>
            </a:r>
            <a:endParaRPr/>
          </a:p>
          <a:p>
            <a:pPr indent="-342900" lvl="1" marL="800100" marR="0" rtl="0" algn="l">
              <a:lnSpc>
                <a:spcPct val="100000"/>
              </a:lnSpc>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Modular design possible</a:t>
            </a:r>
            <a:endParaRPr/>
          </a:p>
          <a:p>
            <a:pPr indent="0" lvl="0" marL="0" marR="0" rtl="0" algn="l">
              <a:spcBef>
                <a:spcPts val="400"/>
              </a:spcBef>
              <a:spcAft>
                <a:spcPts val="0"/>
              </a:spcAft>
              <a:buNone/>
            </a:pPr>
            <a:r>
              <a:rPr b="1" i="0" lang="en-US" sz="1800" u="none" cap="none" strike="noStrike">
                <a:solidFill>
                  <a:schemeClr val="dk1"/>
                </a:solidFill>
                <a:latin typeface="Arial"/>
                <a:ea typeface="Arial"/>
                <a:cs typeface="Arial"/>
                <a:sym typeface="Arial"/>
              </a:rPr>
              <a:t>Weakness</a:t>
            </a:r>
            <a:r>
              <a:rPr b="1" lang="en-US" sz="1800">
                <a:solidFill>
                  <a:schemeClr val="dk1"/>
                </a:solidFill>
                <a:latin typeface="Arial"/>
                <a:ea typeface="Arial"/>
                <a:cs typeface="Arial"/>
                <a:sym typeface="Arial"/>
              </a:rPr>
              <a:t>:</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High initial investment cost</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More complex operation and maintenance</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Strict feedwater quality requirements</a:t>
            </a:r>
            <a:endParaRPr/>
          </a:p>
          <a:p>
            <a:pPr indent="-342900" lvl="1" marL="800100" marR="0" rtl="0" algn="l">
              <a:spcBef>
                <a:spcPts val="4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Longer installation time (for large units)</a:t>
            </a:r>
            <a:endParaRPr/>
          </a:p>
        </p:txBody>
      </p:sp>
      <p:sp>
        <p:nvSpPr>
          <p:cNvPr id="592" name="Google Shape;592;p18"/>
          <p:cNvSpPr txBox="1"/>
          <p:nvPr/>
        </p:nvSpPr>
        <p:spPr>
          <a:xfrm>
            <a:off x="400335" y="1244004"/>
            <a:ext cx="6137412" cy="46166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400"/>
              <a:buFont typeface="Noto Sans Symbols"/>
              <a:buChar char="❖"/>
            </a:pPr>
            <a:r>
              <a:rPr b="1" i="0" lang="en-US" sz="2400" u="none" cap="none" strike="noStrike">
                <a:solidFill>
                  <a:schemeClr val="dk1"/>
                </a:solidFill>
                <a:latin typeface="Arial"/>
                <a:ea typeface="Arial"/>
                <a:cs typeface="Arial"/>
                <a:sym typeface="Arial"/>
              </a:rPr>
              <a:t>Water tube boiler</a:t>
            </a:r>
            <a:endParaRPr b="1" i="0" sz="2200" u="none" cap="none" strike="noStrike">
              <a:solidFill>
                <a:schemeClr val="dk1"/>
              </a:solidFill>
              <a:latin typeface="Arial"/>
              <a:ea typeface="Arial"/>
              <a:cs typeface="Arial"/>
              <a:sym typeface="Arial"/>
            </a:endParaRPr>
          </a:p>
        </p:txBody>
      </p:sp>
      <p:sp>
        <p:nvSpPr>
          <p:cNvPr id="593" name="Google Shape;593;p18"/>
          <p:cNvSpPr txBox="1"/>
          <p:nvPr/>
        </p:nvSpPr>
        <p:spPr>
          <a:xfrm>
            <a:off x="0" y="668178"/>
            <a:ext cx="12188370"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500">
                <a:solidFill>
                  <a:srgbClr val="327176"/>
                </a:solidFill>
                <a:latin typeface="Arial"/>
                <a:ea typeface="Arial"/>
                <a:cs typeface="Arial"/>
                <a:sym typeface="Arial"/>
              </a:rPr>
              <a:t>Classification according to the method of receiving heat to generate steam</a:t>
            </a:r>
            <a:endParaRPr sz="2500">
              <a:solidFill>
                <a:srgbClr val="327176"/>
              </a:solidFill>
              <a:latin typeface="Arial"/>
              <a:ea typeface="Arial"/>
              <a:cs typeface="Arial"/>
              <a:sym typeface="Arial"/>
            </a:endParaRPr>
          </a:p>
        </p:txBody>
      </p:sp>
      <p:pic>
        <p:nvPicPr>
          <p:cNvPr id="594" name="Google Shape;594;p18"/>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pic>
        <p:nvPicPr>
          <p:cNvPr id="595" name="Google Shape;595;p18"/>
          <p:cNvPicPr preferRelativeResize="0"/>
          <p:nvPr/>
        </p:nvPicPr>
        <p:blipFill rotWithShape="1">
          <a:blip r:embed="rId5">
            <a:alphaModFix/>
          </a:blip>
          <a:srcRect b="0" l="0" r="0" t="0"/>
          <a:stretch/>
        </p:blipFill>
        <p:spPr>
          <a:xfrm>
            <a:off x="7302335" y="1412848"/>
            <a:ext cx="4491037" cy="407293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19"/>
          <p:cNvSpPr txBox="1"/>
          <p:nvPr/>
        </p:nvSpPr>
        <p:spPr>
          <a:xfrm>
            <a:off x="76200" y="775067"/>
            <a:ext cx="12039600"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327176"/>
                </a:solidFill>
                <a:latin typeface="Arial"/>
                <a:ea typeface="Arial"/>
                <a:cs typeface="Arial"/>
                <a:sym typeface="Arial"/>
              </a:rPr>
              <a:t>Classification according to the method of combustion and the structure of the fire chamber</a:t>
            </a:r>
            <a:endParaRPr sz="2000">
              <a:solidFill>
                <a:srgbClr val="327176"/>
              </a:solidFill>
              <a:latin typeface="Arial"/>
              <a:ea typeface="Arial"/>
              <a:cs typeface="Arial"/>
              <a:sym typeface="Arial"/>
            </a:endParaRPr>
          </a:p>
        </p:txBody>
      </p:sp>
      <p:sp>
        <p:nvSpPr>
          <p:cNvPr id="602" name="Google Shape;602;p19"/>
          <p:cNvSpPr txBox="1"/>
          <p:nvPr/>
        </p:nvSpPr>
        <p:spPr>
          <a:xfrm>
            <a:off x="647700" y="1382217"/>
            <a:ext cx="10896600" cy="1015663"/>
          </a:xfrm>
          <a:prstGeom prst="rect">
            <a:avLst/>
          </a:prstGeom>
          <a:noFill/>
          <a:ln>
            <a:noFill/>
          </a:ln>
        </p:spPr>
        <p:txBody>
          <a:bodyPr anchorCtr="0" anchor="t" bIns="45700" lIns="91425" spcFirstLastPara="1" rIns="91425" wrap="square" tIns="45700">
            <a:spAutoFit/>
          </a:bodyPr>
          <a:lstStyle/>
          <a:p>
            <a:pPr indent="-342900" lvl="0" marL="342900" marR="0" rtl="0" algn="just">
              <a:spcBef>
                <a:spcPts val="0"/>
              </a:spcBef>
              <a:spcAft>
                <a:spcPts val="0"/>
              </a:spcAft>
              <a:buClr>
                <a:schemeClr val="dk1"/>
              </a:buClr>
              <a:buSzPts val="2000"/>
              <a:buFont typeface="Noto Sans Symbols"/>
              <a:buChar char="❖"/>
            </a:pPr>
            <a:r>
              <a:rPr b="1" lang="en-US" sz="2000">
                <a:solidFill>
                  <a:schemeClr val="dk1"/>
                </a:solidFill>
                <a:latin typeface="Arial"/>
                <a:ea typeface="Arial"/>
                <a:cs typeface="Arial"/>
                <a:sym typeface="Arial"/>
              </a:rPr>
              <a:t>Fixed grate boiler: </a:t>
            </a:r>
            <a:r>
              <a:rPr lang="en-US" sz="2000">
                <a:solidFill>
                  <a:schemeClr val="dk1"/>
                </a:solidFill>
                <a:latin typeface="Arial"/>
                <a:ea typeface="Arial"/>
                <a:cs typeface="Arial"/>
                <a:sym typeface="Arial"/>
              </a:rPr>
              <a:t>The boiler has a combustion chamber structure with a fixed grate that allows fuel to be supplied on the grate surface, wind is supplied from under the grate for fuel combustion.</a:t>
            </a:r>
            <a:endParaRPr sz="2000">
              <a:solidFill>
                <a:schemeClr val="dk1"/>
              </a:solidFill>
              <a:latin typeface="Arial"/>
              <a:ea typeface="Arial"/>
              <a:cs typeface="Arial"/>
              <a:sym typeface="Arial"/>
            </a:endParaRPr>
          </a:p>
        </p:txBody>
      </p:sp>
      <p:pic>
        <p:nvPicPr>
          <p:cNvPr descr="7-2" id="603" name="Google Shape;603;p19"/>
          <p:cNvPicPr preferRelativeResize="0"/>
          <p:nvPr/>
        </p:nvPicPr>
        <p:blipFill rotWithShape="1">
          <a:blip r:embed="rId3">
            <a:alphaModFix/>
          </a:blip>
          <a:srcRect b="0" l="0" r="0" t="0"/>
          <a:stretch/>
        </p:blipFill>
        <p:spPr>
          <a:xfrm>
            <a:off x="1053478" y="2487309"/>
            <a:ext cx="3162260" cy="3308916"/>
          </a:xfrm>
          <a:prstGeom prst="rect">
            <a:avLst/>
          </a:prstGeom>
          <a:noFill/>
          <a:ln>
            <a:noFill/>
          </a:ln>
        </p:spPr>
      </p:pic>
      <p:sp>
        <p:nvSpPr>
          <p:cNvPr id="604" name="Google Shape;604;p19"/>
          <p:cNvSpPr txBox="1"/>
          <p:nvPr/>
        </p:nvSpPr>
        <p:spPr>
          <a:xfrm>
            <a:off x="4766458" y="3241906"/>
            <a:ext cx="2503248" cy="258532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1. Boiler door; 2. Grating wings; 3. Side burner; 4. Fire chamber space; 5. Roll boiler; </a:t>
            </a:r>
            <a:br>
              <a:rPr lang="en-US" sz="1800">
                <a:solidFill>
                  <a:schemeClr val="dk1"/>
                </a:solidFill>
                <a:latin typeface="Arial"/>
                <a:ea typeface="Arial"/>
                <a:cs typeface="Arial"/>
                <a:sym typeface="Arial"/>
              </a:rPr>
            </a:br>
            <a:r>
              <a:rPr lang="en-US" sz="1800">
                <a:solidFill>
                  <a:schemeClr val="dk1"/>
                </a:solidFill>
                <a:latin typeface="Arial"/>
                <a:ea typeface="Arial"/>
                <a:cs typeface="Arial"/>
                <a:sym typeface="Arial"/>
              </a:rPr>
              <a:t>6. Air distribution chamber; 7. Air ducts; </a:t>
            </a:r>
            <a:br>
              <a:rPr lang="en-US" sz="1800">
                <a:solidFill>
                  <a:schemeClr val="dk1"/>
                </a:solidFill>
                <a:latin typeface="Arial"/>
                <a:ea typeface="Arial"/>
                <a:cs typeface="Arial"/>
                <a:sym typeface="Arial"/>
              </a:rPr>
            </a:br>
            <a:r>
              <a:rPr lang="en-US" sz="1800">
                <a:solidFill>
                  <a:schemeClr val="dk1"/>
                </a:solidFill>
                <a:latin typeface="Arial"/>
                <a:ea typeface="Arial"/>
                <a:cs typeface="Arial"/>
                <a:sym typeface="Arial"/>
              </a:rPr>
              <a:t>8. Funnel ash slag; 9. Slag waste hole</a:t>
            </a:r>
            <a:endParaRPr i="1" sz="1600">
              <a:solidFill>
                <a:schemeClr val="dk1"/>
              </a:solidFill>
              <a:latin typeface="Arial"/>
              <a:ea typeface="Arial"/>
              <a:cs typeface="Arial"/>
              <a:sym typeface="Arial"/>
            </a:endParaRPr>
          </a:p>
        </p:txBody>
      </p:sp>
      <p:pic>
        <p:nvPicPr>
          <p:cNvPr descr="Oil &amp; Gas Fired Stainless Steel Fix Grate Boiler, Rs 35000 /piece Steam &amp;  Power Engineers | ID: 21124409588" id="605" name="Google Shape;605;p19"/>
          <p:cNvPicPr preferRelativeResize="0"/>
          <p:nvPr/>
        </p:nvPicPr>
        <p:blipFill rotWithShape="1">
          <a:blip r:embed="rId4">
            <a:alphaModFix/>
          </a:blip>
          <a:srcRect b="0" l="0" r="0" t="0"/>
          <a:stretch/>
        </p:blipFill>
        <p:spPr>
          <a:xfrm>
            <a:off x="8153400" y="2258212"/>
            <a:ext cx="2633552" cy="1190178"/>
          </a:xfrm>
          <a:prstGeom prst="rect">
            <a:avLst/>
          </a:prstGeom>
          <a:noFill/>
          <a:ln>
            <a:noFill/>
          </a:ln>
        </p:spPr>
      </p:pic>
      <p:pic>
        <p:nvPicPr>
          <p:cNvPr descr="Nguyên Nhân Khiến Ghi Lò Hơi Bị Hư Hỏng" id="606" name="Google Shape;606;p19"/>
          <p:cNvPicPr preferRelativeResize="0"/>
          <p:nvPr/>
        </p:nvPicPr>
        <p:blipFill rotWithShape="1">
          <a:blip r:embed="rId5">
            <a:alphaModFix/>
          </a:blip>
          <a:srcRect b="0" l="0" r="0" t="0"/>
          <a:stretch/>
        </p:blipFill>
        <p:spPr>
          <a:xfrm>
            <a:off x="8153400" y="3562798"/>
            <a:ext cx="2639672" cy="2201457"/>
          </a:xfrm>
          <a:prstGeom prst="rect">
            <a:avLst/>
          </a:prstGeom>
          <a:noFill/>
          <a:ln>
            <a:noFill/>
          </a:ln>
        </p:spPr>
      </p:pic>
      <p:sp>
        <p:nvSpPr>
          <p:cNvPr id="607" name="Google Shape;607;p19"/>
          <p:cNvSpPr txBox="1"/>
          <p:nvPr/>
        </p:nvSpPr>
        <p:spPr>
          <a:xfrm>
            <a:off x="6858000" y="5778226"/>
            <a:ext cx="495300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Arial"/>
                <a:ea typeface="Arial"/>
                <a:cs typeface="Arial"/>
                <a:sym typeface="Arial"/>
              </a:rPr>
              <a:t>Fixed recorders joined by registers</a:t>
            </a:r>
            <a:endParaRPr sz="1800">
              <a:solidFill>
                <a:schemeClr val="dk1"/>
              </a:solidFill>
              <a:latin typeface="Arial"/>
              <a:ea typeface="Arial"/>
              <a:cs typeface="Arial"/>
              <a:sym typeface="Arial"/>
            </a:endParaRPr>
          </a:p>
        </p:txBody>
      </p:sp>
      <p:sp>
        <p:nvSpPr>
          <p:cNvPr id="608" name="Google Shape;608;p19"/>
          <p:cNvSpPr txBox="1"/>
          <p:nvPr/>
        </p:nvSpPr>
        <p:spPr>
          <a:xfrm>
            <a:off x="939158" y="5796225"/>
            <a:ext cx="3390900"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chemeClr val="dk1"/>
                </a:solidFill>
                <a:latin typeface="Arial"/>
                <a:ea typeface="Arial"/>
                <a:cs typeface="Arial"/>
                <a:sym typeface="Arial"/>
              </a:rPr>
              <a:t>Fixed burn chamber</a:t>
            </a:r>
            <a:endParaRPr b="1" sz="2000">
              <a:solidFill>
                <a:schemeClr val="dk1"/>
              </a:solidFill>
              <a:latin typeface="Arial"/>
              <a:ea typeface="Arial"/>
              <a:cs typeface="Arial"/>
              <a:sym typeface="Arial"/>
            </a:endParaRPr>
          </a:p>
        </p:txBody>
      </p:sp>
      <p:pic>
        <p:nvPicPr>
          <p:cNvPr id="609" name="Google Shape;609;p19"/>
          <p:cNvPicPr preferRelativeResize="0"/>
          <p:nvPr/>
        </p:nvPicPr>
        <p:blipFill rotWithShape="1">
          <a:blip r:embed="rId6">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2"/>
          <p:cNvSpPr txBox="1"/>
          <p:nvPr/>
        </p:nvSpPr>
        <p:spPr>
          <a:xfrm>
            <a:off x="762000" y="685800"/>
            <a:ext cx="10935493" cy="492443"/>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327176"/>
              </a:buClr>
              <a:buSzPts val="3200"/>
              <a:buFont typeface="Arial"/>
              <a:buNone/>
            </a:pPr>
            <a:r>
              <a:rPr b="1" i="0" lang="en-US" sz="3200" u="none" cap="none" strike="noStrike">
                <a:solidFill>
                  <a:srgbClr val="327176"/>
                </a:solidFill>
                <a:latin typeface="Arial"/>
                <a:ea typeface="Arial"/>
                <a:cs typeface="Arial"/>
                <a:sym typeface="Arial"/>
              </a:rPr>
              <a:t>CONTENT</a:t>
            </a:r>
            <a:endParaRPr/>
          </a:p>
        </p:txBody>
      </p:sp>
      <p:sp>
        <p:nvSpPr>
          <p:cNvPr id="449" name="Google Shape;449;p2"/>
          <p:cNvSpPr txBox="1"/>
          <p:nvPr/>
        </p:nvSpPr>
        <p:spPr>
          <a:xfrm>
            <a:off x="914400" y="1447800"/>
            <a:ext cx="8686800" cy="2971800"/>
          </a:xfrm>
          <a:prstGeom prst="rect">
            <a:avLst/>
          </a:prstGeom>
          <a:noFill/>
          <a:ln>
            <a:noFill/>
          </a:ln>
        </p:spPr>
        <p:txBody>
          <a:bodyPr anchorCtr="0" anchor="t" bIns="45700" lIns="91425" spcFirstLastPara="1" rIns="91425" wrap="square" tIns="45700">
            <a:noAutofit/>
          </a:bodyPr>
          <a:lstStyle/>
          <a:p>
            <a:pPr indent="-228600" lvl="0" marL="228600" marR="0" rtl="0" algn="l">
              <a:lnSpc>
                <a:spcPct val="90000"/>
              </a:lnSpc>
              <a:spcBef>
                <a:spcPts val="0"/>
              </a:spcBef>
              <a:spcAft>
                <a:spcPts val="0"/>
              </a:spcAft>
              <a:buClr>
                <a:schemeClr val="dk1"/>
              </a:buClr>
              <a:buSzPts val="2400"/>
              <a:buFont typeface="Arial"/>
              <a:buChar char="•"/>
            </a:pPr>
            <a:r>
              <a:rPr lang="en-US" sz="2400">
                <a:solidFill>
                  <a:schemeClr val="dk1"/>
                </a:solidFill>
                <a:latin typeface="Arial"/>
                <a:ea typeface="Arial"/>
                <a:cs typeface="Arial"/>
                <a:sym typeface="Arial"/>
              </a:rPr>
              <a:t>Overview of fuel and combustion process</a:t>
            </a:r>
            <a:endParaRPr/>
          </a:p>
          <a:p>
            <a:pPr indent="-228600" lvl="0" marL="228600" marR="0" rtl="0" algn="l">
              <a:lnSpc>
                <a:spcPct val="90000"/>
              </a:lnSpc>
              <a:spcBef>
                <a:spcPts val="1000"/>
              </a:spcBef>
              <a:spcAft>
                <a:spcPts val="0"/>
              </a:spcAft>
              <a:buClr>
                <a:schemeClr val="dk1"/>
              </a:buClr>
              <a:buSzPts val="2400"/>
              <a:buFont typeface="Arial"/>
              <a:buChar char="•"/>
            </a:pPr>
            <a:r>
              <a:rPr lang="en-US" sz="2400">
                <a:solidFill>
                  <a:schemeClr val="dk1"/>
                </a:solidFill>
                <a:latin typeface="Arial"/>
                <a:ea typeface="Arial"/>
                <a:cs typeface="Arial"/>
                <a:sym typeface="Arial"/>
              </a:rPr>
              <a:t>Overview of industrial boilers</a:t>
            </a:r>
            <a:endParaRPr/>
          </a:p>
          <a:p>
            <a:pPr indent="-228600" lvl="0" marL="228600" marR="0" rtl="0" algn="l">
              <a:lnSpc>
                <a:spcPct val="90000"/>
              </a:lnSpc>
              <a:spcBef>
                <a:spcPts val="1000"/>
              </a:spcBef>
              <a:spcAft>
                <a:spcPts val="0"/>
              </a:spcAft>
              <a:buClr>
                <a:schemeClr val="dk1"/>
              </a:buClr>
              <a:buSzPts val="2400"/>
              <a:buFont typeface="Arial"/>
              <a:buChar char="•"/>
            </a:pPr>
            <a:r>
              <a:rPr lang="en-US" sz="2400">
                <a:solidFill>
                  <a:schemeClr val="dk1"/>
                </a:solidFill>
                <a:latin typeface="Arial"/>
                <a:ea typeface="Arial"/>
                <a:cs typeface="Arial"/>
                <a:sym typeface="Arial"/>
              </a:rPr>
              <a:t>Opportunity to save energy for boilers</a:t>
            </a:r>
            <a:endParaRPr/>
          </a:p>
          <a:p>
            <a:pPr indent="-228600" lvl="0" marL="228600" marR="0" rtl="0" algn="l">
              <a:lnSpc>
                <a:spcPct val="90000"/>
              </a:lnSpc>
              <a:spcBef>
                <a:spcPts val="1000"/>
              </a:spcBef>
              <a:spcAft>
                <a:spcPts val="0"/>
              </a:spcAft>
              <a:buClr>
                <a:schemeClr val="dk1"/>
              </a:buClr>
              <a:buSzPts val="2400"/>
              <a:buFont typeface="Arial"/>
              <a:buChar char="•"/>
            </a:pPr>
            <a:r>
              <a:rPr lang="en-US" sz="2400">
                <a:solidFill>
                  <a:schemeClr val="dk1"/>
                </a:solidFill>
                <a:latin typeface="Arial"/>
                <a:ea typeface="Arial"/>
                <a:cs typeface="Arial"/>
                <a:sym typeface="Arial"/>
              </a:rPr>
              <a:t>Overview of steam distribution system</a:t>
            </a:r>
            <a:endParaRPr/>
          </a:p>
          <a:p>
            <a:pPr indent="-228600" lvl="0" marL="228600" marR="0" rtl="0" algn="l">
              <a:lnSpc>
                <a:spcPct val="90000"/>
              </a:lnSpc>
              <a:spcBef>
                <a:spcPts val="1000"/>
              </a:spcBef>
              <a:spcAft>
                <a:spcPts val="0"/>
              </a:spcAft>
              <a:buClr>
                <a:schemeClr val="dk1"/>
              </a:buClr>
              <a:buSzPts val="2400"/>
              <a:buFont typeface="Arial"/>
              <a:buChar char="•"/>
            </a:pPr>
            <a:r>
              <a:rPr lang="en-US" sz="2400">
                <a:solidFill>
                  <a:schemeClr val="dk1"/>
                </a:solidFill>
                <a:latin typeface="Arial"/>
                <a:ea typeface="Arial"/>
                <a:cs typeface="Arial"/>
                <a:sym typeface="Arial"/>
              </a:rPr>
              <a:t>Energy saving opportunities for steam distribution systems</a:t>
            </a:r>
            <a:endParaRPr/>
          </a:p>
          <a:p>
            <a:pPr indent="-228600" lvl="0" marL="228600" marR="0" rtl="0" algn="l">
              <a:lnSpc>
                <a:spcPct val="90000"/>
              </a:lnSpc>
              <a:spcBef>
                <a:spcPts val="1000"/>
              </a:spcBef>
              <a:spcAft>
                <a:spcPts val="0"/>
              </a:spcAft>
              <a:buClr>
                <a:schemeClr val="dk1"/>
              </a:buClr>
              <a:buSzPts val="2400"/>
              <a:buFont typeface="Arial"/>
              <a:buChar char="•"/>
            </a:pPr>
            <a:r>
              <a:rPr lang="en-US" sz="2400">
                <a:solidFill>
                  <a:schemeClr val="dk1"/>
                </a:solidFill>
                <a:latin typeface="Arial"/>
                <a:ea typeface="Arial"/>
                <a:cs typeface="Arial"/>
                <a:sym typeface="Arial"/>
              </a:rPr>
              <a:t>Application examples</a:t>
            </a:r>
            <a:endParaRPr/>
          </a:p>
        </p:txBody>
      </p:sp>
      <p:pic>
        <p:nvPicPr>
          <p:cNvPr id="450" name="Google Shape;450;p2"/>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0" st="0"/>
                                            </p:txEl>
                                          </p:spTgt>
                                        </p:tgtEl>
                                        <p:attrNameLst>
                                          <p:attrName>style.visibility</p:attrName>
                                        </p:attrNameLst>
                                      </p:cBhvr>
                                      <p:to>
                                        <p:strVal val="visible"/>
                                      </p:to>
                                    </p:set>
                                    <p:animEffect filter="fade" transition="in">
                                      <p:cBhvr>
                                        <p:cTn dur="500"/>
                                        <p:tgtEl>
                                          <p:spTgt spid="44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1" st="1"/>
                                            </p:txEl>
                                          </p:spTgt>
                                        </p:tgtEl>
                                        <p:attrNameLst>
                                          <p:attrName>style.visibility</p:attrName>
                                        </p:attrNameLst>
                                      </p:cBhvr>
                                      <p:to>
                                        <p:strVal val="visible"/>
                                      </p:to>
                                    </p:set>
                                    <p:animEffect filter="fade" transition="in">
                                      <p:cBhvr>
                                        <p:cTn dur="500"/>
                                        <p:tgtEl>
                                          <p:spTgt spid="44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2" st="2"/>
                                            </p:txEl>
                                          </p:spTgt>
                                        </p:tgtEl>
                                        <p:attrNameLst>
                                          <p:attrName>style.visibility</p:attrName>
                                        </p:attrNameLst>
                                      </p:cBhvr>
                                      <p:to>
                                        <p:strVal val="visible"/>
                                      </p:to>
                                    </p:set>
                                    <p:animEffect filter="fade" transition="in">
                                      <p:cBhvr>
                                        <p:cTn dur="500"/>
                                        <p:tgtEl>
                                          <p:spTgt spid="44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3" st="3"/>
                                            </p:txEl>
                                          </p:spTgt>
                                        </p:tgtEl>
                                        <p:attrNameLst>
                                          <p:attrName>style.visibility</p:attrName>
                                        </p:attrNameLst>
                                      </p:cBhvr>
                                      <p:to>
                                        <p:strVal val="visible"/>
                                      </p:to>
                                    </p:set>
                                    <p:animEffect filter="fade" transition="in">
                                      <p:cBhvr>
                                        <p:cTn dur="500"/>
                                        <p:tgtEl>
                                          <p:spTgt spid="44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4" st="4"/>
                                            </p:txEl>
                                          </p:spTgt>
                                        </p:tgtEl>
                                        <p:attrNameLst>
                                          <p:attrName>style.visibility</p:attrName>
                                        </p:attrNameLst>
                                      </p:cBhvr>
                                      <p:to>
                                        <p:strVal val="visible"/>
                                      </p:to>
                                    </p:set>
                                    <p:animEffect filter="fade" transition="in">
                                      <p:cBhvr>
                                        <p:cTn dur="500"/>
                                        <p:tgtEl>
                                          <p:spTgt spid="44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5" st="5"/>
                                            </p:txEl>
                                          </p:spTgt>
                                        </p:tgtEl>
                                        <p:attrNameLst>
                                          <p:attrName>style.visibility</p:attrName>
                                        </p:attrNameLst>
                                      </p:cBhvr>
                                      <p:to>
                                        <p:strVal val="visible"/>
                                      </p:to>
                                    </p:set>
                                    <p:animEffect filter="fade" transition="in">
                                      <p:cBhvr>
                                        <p:cTn dur="500"/>
                                        <p:tgtEl>
                                          <p:spTgt spid="449">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p20"/>
          <p:cNvSpPr txBox="1"/>
          <p:nvPr/>
        </p:nvSpPr>
        <p:spPr>
          <a:xfrm>
            <a:off x="685800" y="1508240"/>
            <a:ext cx="4068265" cy="4121065"/>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0000"/>
              </a:lnSpc>
              <a:spcBef>
                <a:spcPts val="0"/>
              </a:spcBef>
              <a:spcAft>
                <a:spcPts val="0"/>
              </a:spcAft>
              <a:buClr>
                <a:schemeClr val="dk1"/>
              </a:buClr>
              <a:buSzPts val="2000"/>
              <a:buFont typeface="Noto Sans Symbols"/>
              <a:buChar char="❖"/>
            </a:pPr>
            <a:r>
              <a:rPr b="1" lang="en-US" sz="2000">
                <a:solidFill>
                  <a:schemeClr val="dk1"/>
                </a:solidFill>
                <a:latin typeface="Arial"/>
                <a:ea typeface="Arial"/>
                <a:cs typeface="Arial"/>
                <a:sym typeface="Arial"/>
              </a:rPr>
              <a:t>Chain grate boiler: </a:t>
            </a:r>
            <a:r>
              <a:rPr lang="en-US" sz="2000">
                <a:solidFill>
                  <a:schemeClr val="dk1"/>
                </a:solidFill>
                <a:latin typeface="Arial"/>
                <a:ea typeface="Arial"/>
                <a:cs typeface="Arial"/>
                <a:sym typeface="Arial"/>
              </a:rPr>
              <a:t>A type of boiler with a combustion chamber with a movable chain grate whereby fuel can be fed into the hopper from one side of the chain grate and recorded in motion into the combustion chamber. The moving process allows the fuel to burn out when it exits the combustion chamber.</a:t>
            </a:r>
            <a:endParaRPr sz="2000">
              <a:solidFill>
                <a:schemeClr val="dk1"/>
              </a:solidFill>
              <a:latin typeface="Arial"/>
              <a:ea typeface="Arial"/>
              <a:cs typeface="Arial"/>
              <a:sym typeface="Arial"/>
            </a:endParaRPr>
          </a:p>
        </p:txBody>
      </p:sp>
      <p:pic>
        <p:nvPicPr>
          <p:cNvPr descr="bi-drum water tube biomass boiler" id="615" name="Google Shape;615;p20"/>
          <p:cNvPicPr preferRelativeResize="0"/>
          <p:nvPr/>
        </p:nvPicPr>
        <p:blipFill rotWithShape="1">
          <a:blip r:embed="rId3">
            <a:alphaModFix/>
          </a:blip>
          <a:srcRect b="0" l="0" r="0" t="0"/>
          <a:stretch/>
        </p:blipFill>
        <p:spPr>
          <a:xfrm>
            <a:off x="4895387" y="1676400"/>
            <a:ext cx="6792878" cy="3639602"/>
          </a:xfrm>
          <a:prstGeom prst="rect">
            <a:avLst/>
          </a:prstGeom>
          <a:noFill/>
          <a:ln>
            <a:noFill/>
          </a:ln>
        </p:spPr>
      </p:pic>
      <p:sp>
        <p:nvSpPr>
          <p:cNvPr id="616" name="Google Shape;616;p20"/>
          <p:cNvSpPr txBox="1"/>
          <p:nvPr/>
        </p:nvSpPr>
        <p:spPr>
          <a:xfrm>
            <a:off x="7707280" y="5429250"/>
            <a:ext cx="259080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2000">
                <a:solidFill>
                  <a:schemeClr val="dk1"/>
                </a:solidFill>
                <a:latin typeface="Arial"/>
                <a:ea typeface="Arial"/>
                <a:cs typeface="Arial"/>
                <a:sym typeface="Arial"/>
              </a:rPr>
              <a:t>Chain grate boiler</a:t>
            </a:r>
            <a:endParaRPr i="1" sz="2000">
              <a:solidFill>
                <a:schemeClr val="dk1"/>
              </a:solidFill>
              <a:latin typeface="Arial"/>
              <a:ea typeface="Arial"/>
              <a:cs typeface="Arial"/>
              <a:sym typeface="Arial"/>
            </a:endParaRPr>
          </a:p>
        </p:txBody>
      </p:sp>
      <p:sp>
        <p:nvSpPr>
          <p:cNvPr id="617" name="Google Shape;617;p20"/>
          <p:cNvSpPr txBox="1"/>
          <p:nvPr/>
        </p:nvSpPr>
        <p:spPr>
          <a:xfrm>
            <a:off x="76200" y="736096"/>
            <a:ext cx="12039600"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327176"/>
                </a:solidFill>
                <a:latin typeface="Arial"/>
                <a:ea typeface="Arial"/>
                <a:cs typeface="Arial"/>
                <a:sym typeface="Arial"/>
              </a:rPr>
              <a:t>Classification according to the method of combustion and the structure of the fire chamber</a:t>
            </a:r>
            <a:endParaRPr sz="2000">
              <a:solidFill>
                <a:srgbClr val="327176"/>
              </a:solidFill>
              <a:latin typeface="Arial"/>
              <a:ea typeface="Arial"/>
              <a:cs typeface="Arial"/>
              <a:sym typeface="Arial"/>
            </a:endParaRPr>
          </a:p>
        </p:txBody>
      </p:sp>
      <p:pic>
        <p:nvPicPr>
          <p:cNvPr id="618" name="Google Shape;618;p20"/>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21.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622" name="Shape 622"/>
        <p:cNvGrpSpPr/>
        <p:nvPr/>
      </p:nvGrpSpPr>
      <p:grpSpPr>
        <a:xfrm>
          <a:off x="0" y="0"/>
          <a:ext cx="0" cy="0"/>
          <a:chOff x="0" y="0"/>
          <a:chExt cx="0" cy="0"/>
        </a:xfrm>
      </p:grpSpPr>
      <p:sp>
        <p:nvSpPr>
          <p:cNvPr id="623" name="Google Shape;623;p21"/>
          <p:cNvSpPr txBox="1"/>
          <p:nvPr/>
        </p:nvSpPr>
        <p:spPr>
          <a:xfrm>
            <a:off x="609600" y="1225288"/>
            <a:ext cx="6858000" cy="4751942"/>
          </a:xfrm>
          <a:prstGeom prst="rect">
            <a:avLst/>
          </a:prstGeom>
          <a:noFill/>
          <a:ln>
            <a:noFill/>
          </a:ln>
        </p:spPr>
        <p:txBody>
          <a:bodyPr anchor="t" anchorCtr="0" bIns="45700" lIns="91425" rIns="91425" spcFirstLastPara="1" tIns="45700" wrap="square">
            <a:spAutoFit/>
          </a:bodyPr>
          <a:lstStyle/>
          <a:p>
            <a:pPr algn="just" indent="-342900" lvl="0" marL="342900" marR="0" rtl="0">
              <a:lnSpc>
                <a:spcPct val="125000"/>
              </a:lnSpc>
              <a:spcBef>
                <a:spcPts val="0"/>
              </a:spcBef>
              <a:spcAft>
                <a:spcPts val="0"/>
              </a:spcAft>
              <a:buClr>
                <a:schemeClr val="dk1"/>
              </a:buClr>
              <a:buSzPts val="2000"/>
              <a:buFont typeface="Noto Sans Symbols"/>
              <a:buChar char="❖"/>
            </a:pPr>
            <a:r>
              <a:rPr b="1" lang="en-US" sz="2000">
                <a:solidFill>
                  <a:schemeClr val="dk1"/>
                </a:solidFill>
                <a:latin typeface="Arial"/>
                <a:ea typeface="Arial"/>
                <a:cs typeface="Arial"/>
                <a:sym typeface="Arial"/>
              </a:rPr>
              <a:t>Fluidized bed boiler: </a:t>
            </a:r>
            <a:endParaRPr b="1" sz="2000">
              <a:solidFill>
                <a:schemeClr val="dk1"/>
              </a:solidFill>
              <a:latin typeface="Arial"/>
              <a:ea typeface="Arial"/>
              <a:cs typeface="Arial"/>
              <a:sym typeface="Arial"/>
            </a:endParaRPr>
          </a:p>
          <a:p>
            <a:pPr algn="just" indent="0" lvl="0" marL="0" marR="0" rtl="0">
              <a:lnSpc>
                <a:spcPct val="125000"/>
              </a:lnSpc>
              <a:spcBef>
                <a:spcPts val="600"/>
              </a:spcBef>
              <a:spcAft>
                <a:spcPts val="0"/>
              </a:spcAft>
              <a:buNone/>
            </a:pPr>
            <a:r>
              <a:rPr lang="en-US" sz="1800">
                <a:solidFill>
                  <a:schemeClr val="dk1"/>
                </a:solidFill>
                <a:latin typeface="Arial"/>
                <a:ea typeface="Arial"/>
                <a:cs typeface="Arial"/>
                <a:sym typeface="Arial"/>
              </a:rPr>
              <a:t>A type of fuel boiler with small particle size and high uniformity. The boiler has a recording structure with wind fungi that make it possible to blow the wind up at high speed causing the fuel to be blown away suspended in the combustion chamber called fluidization mode. For a stable boiling mode and temperature in the combustion chamber, an amount of inert particles in the form of sand, small particulate slag can be introduced and maintained in it besides fueling. </a:t>
            </a:r>
            <a:endParaRPr sz="1800">
              <a:solidFill>
                <a:schemeClr val="dk1"/>
              </a:solidFill>
              <a:latin typeface="Arial"/>
              <a:ea typeface="Arial"/>
              <a:cs typeface="Arial"/>
              <a:sym typeface="Arial"/>
            </a:endParaRPr>
          </a:p>
          <a:p>
            <a:pPr algn="just" indent="0" lvl="0" marL="0" marR="0" rtl="0">
              <a:lnSpc>
                <a:spcPct val="125000"/>
              </a:lnSpc>
              <a:spcBef>
                <a:spcPts val="600"/>
              </a:spcBef>
              <a:spcAft>
                <a:spcPts val="0"/>
              </a:spcAft>
              <a:buNone/>
            </a:pPr>
            <a:r>
              <a:rPr lang="en-US" sz="1800">
                <a:solidFill>
                  <a:schemeClr val="dk1"/>
                </a:solidFill>
                <a:latin typeface="Arial"/>
                <a:ea typeface="Arial"/>
                <a:cs typeface="Arial"/>
                <a:sym typeface="Arial"/>
              </a:rPr>
              <a:t>Fluidized bed boilers have great advantages of multi-fuel combustion, high combustion efficiency with low excess air coefficient, low combustion chamber temperature (840 – 900 oC) to help reduce NOx emissions. </a:t>
            </a:r>
            <a:endParaRPr sz="1800">
              <a:solidFill>
                <a:schemeClr val="dk1"/>
              </a:solidFill>
              <a:latin typeface="Arial"/>
              <a:ea typeface="Arial"/>
              <a:cs typeface="Arial"/>
              <a:sym typeface="Arial"/>
            </a:endParaRPr>
          </a:p>
        </p:txBody>
      </p:sp>
      <p:sp>
        <p:nvSpPr>
          <p:cNvPr id="624" name="Google Shape;624;p21"/>
          <p:cNvSpPr txBox="1"/>
          <p:nvPr/>
        </p:nvSpPr>
        <p:spPr>
          <a:xfrm>
            <a:off x="8686800" y="4470760"/>
            <a:ext cx="2895600" cy="400110"/>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i="1" lang="en-US" sz="2000">
                <a:solidFill>
                  <a:schemeClr val="dk1"/>
                </a:solidFill>
                <a:latin typeface="Arial"/>
                <a:ea typeface="Arial"/>
                <a:cs typeface="Arial"/>
                <a:sym typeface="Arial"/>
              </a:rPr>
              <a:t>Fluidized bed boiler</a:t>
            </a:r>
            <a:endParaRPr i="1" sz="2000">
              <a:solidFill>
                <a:schemeClr val="dk1"/>
              </a:solidFill>
              <a:latin typeface="Arial"/>
              <a:ea typeface="Arial"/>
              <a:cs typeface="Arial"/>
              <a:sym typeface="Arial"/>
            </a:endParaRPr>
          </a:p>
        </p:txBody>
      </p:sp>
      <p:sp>
        <p:nvSpPr>
          <p:cNvPr id="625" name="Google Shape;625;p21"/>
          <p:cNvSpPr txBox="1"/>
          <p:nvPr/>
        </p:nvSpPr>
        <p:spPr>
          <a:xfrm>
            <a:off x="0" y="662584"/>
            <a:ext cx="12192000" cy="40011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000">
                <a:solidFill>
                  <a:srgbClr val="327176"/>
                </a:solidFill>
                <a:latin typeface="Arial"/>
                <a:ea typeface="Arial"/>
                <a:cs typeface="Arial"/>
                <a:sym typeface="Arial"/>
              </a:rPr>
              <a:t>Classification according to the method of combustion and the structure of the fire chamber</a:t>
            </a:r>
            <a:endParaRPr sz="2000">
              <a:solidFill>
                <a:srgbClr val="327176"/>
              </a:solidFill>
              <a:latin typeface="Arial"/>
              <a:ea typeface="Arial"/>
              <a:cs typeface="Arial"/>
              <a:sym typeface="Arial"/>
            </a:endParaRPr>
          </a:p>
        </p:txBody>
      </p:sp>
      <p:pic>
        <p:nvPicPr>
          <p:cNvPr id="626" name="Google Shape;626;p21"/>
          <p:cNvPicPr preferRelativeResize="0"/>
          <p:nvPr/>
        </p:nvPicPr>
        <p:blipFill rotWithShape="1">
          <a:blip r:embed="rId3">
            <a:alphaModFix/>
          </a:blip>
          <a:srcRect b="29" l="2" r="116"/>
          <a:stretch/>
        </p:blipFill>
        <p:spPr>
          <a:xfrm>
            <a:off x="7467600" y="1501405"/>
            <a:ext cx="4572000" cy="2644166"/>
          </a:xfrm>
          <a:prstGeom prst="rect">
            <a:avLst/>
          </a:prstGeom>
          <a:noFill/>
          <a:ln>
            <a:noFill/>
          </a:ln>
        </p:spPr>
      </p:pic>
      <p:pic>
        <p:nvPicPr>
          <p:cNvPr id="627" name="Google Shape;627;p21"/>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22"/>
          <p:cNvSpPr txBox="1"/>
          <p:nvPr/>
        </p:nvSpPr>
        <p:spPr>
          <a:xfrm>
            <a:off x="904875" y="502255"/>
            <a:ext cx="10477500" cy="71893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327176"/>
              </a:buClr>
              <a:buSzPts val="2800"/>
              <a:buFont typeface="Arial"/>
              <a:buNone/>
            </a:pPr>
            <a:r>
              <a:rPr b="1" lang="en-US" sz="2800">
                <a:solidFill>
                  <a:srgbClr val="327176"/>
                </a:solidFill>
                <a:latin typeface="Arial"/>
                <a:ea typeface="Arial"/>
                <a:cs typeface="Arial"/>
                <a:sym typeface="Arial"/>
              </a:rPr>
              <a:t>Boiler selection</a:t>
            </a:r>
            <a:endParaRPr/>
          </a:p>
        </p:txBody>
      </p:sp>
      <p:graphicFrame>
        <p:nvGraphicFramePr>
          <p:cNvPr id="633" name="Google Shape;633;p22"/>
          <p:cNvGraphicFramePr/>
          <p:nvPr/>
        </p:nvGraphicFramePr>
        <p:xfrm>
          <a:off x="762000" y="1708839"/>
          <a:ext cx="3000000" cy="3000000"/>
        </p:xfrm>
        <a:graphic>
          <a:graphicData uri="http://schemas.openxmlformats.org/drawingml/2006/table">
            <a:tbl>
              <a:tblPr>
                <a:noFill/>
                <a:tableStyleId>{575EA76B-1C91-468B-95A2-630F7F77F2F2}</a:tableStyleId>
              </a:tblPr>
              <a:tblGrid>
                <a:gridCol w="1447800"/>
                <a:gridCol w="1744600"/>
                <a:gridCol w="3589400"/>
              </a:tblGrid>
              <a:tr h="1111650">
                <a:tc>
                  <a:txBody>
                    <a:bodyPr/>
                    <a:lstStyle/>
                    <a:p>
                      <a:pPr indent="0" lvl="0" marL="0" marR="0" rtl="0" algn="l">
                        <a:lnSpc>
                          <a:spcPct val="100000"/>
                        </a:lnSpc>
                        <a:spcBef>
                          <a:spcPts val="0"/>
                        </a:spcBef>
                        <a:spcAft>
                          <a:spcPts val="0"/>
                        </a:spcAft>
                        <a:buClr>
                          <a:schemeClr val="hlink"/>
                        </a:buClr>
                        <a:buSzPts val="1980"/>
                        <a:buFont typeface="Noto Sans Symbols"/>
                        <a:buNone/>
                      </a:pPr>
                      <a:r>
                        <a:rPr b="0" i="0" lang="en-US" sz="1800" u="none" cap="none" strike="noStrike">
                          <a:solidFill>
                            <a:srgbClr val="CC0099"/>
                          </a:solidFill>
                          <a:latin typeface="Arial"/>
                          <a:ea typeface="Arial"/>
                          <a:cs typeface="Arial"/>
                          <a:sym typeface="Arial"/>
                        </a:rPr>
                        <a:t>Oven a little bit tube fire </a:t>
                      </a:r>
                      <a:endParaRPr/>
                    </a:p>
                  </a:txBody>
                  <a:tcPr marT="45725" marB="45725" marR="91450" marL="91450">
                    <a:lnL cap="flat" cmpd="sng" w="2857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DF0A3"/>
                    </a:solidFill>
                  </a:tcPr>
                </a:tc>
                <a:tc>
                  <a:txBody>
                    <a:bodyPr/>
                    <a:lstStyle/>
                    <a:p>
                      <a:pPr indent="-125729" lvl="0" marL="0" marR="0" rtl="0" algn="l">
                        <a:lnSpc>
                          <a:spcPct val="100000"/>
                        </a:lnSpc>
                        <a:spcBef>
                          <a:spcPts val="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Burning oil and gas</a:t>
                      </a:r>
                      <a:endParaRPr/>
                    </a:p>
                    <a:p>
                      <a:pPr indent="-125729" lvl="0" marL="0" marR="0" rtl="0" algn="l">
                        <a:lnSpc>
                          <a:spcPct val="100000"/>
                        </a:lnSpc>
                        <a:spcBef>
                          <a:spcPts val="36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Burn coal and firewood</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DF0A3"/>
                    </a:solidFill>
                  </a:tcPr>
                </a:tc>
                <a:tc>
                  <a:txBody>
                    <a:bodyPr/>
                    <a:lstStyle/>
                    <a:p>
                      <a:pPr indent="-125729" lvl="0" marL="0" marR="0" rtl="0" algn="l">
                        <a:lnSpc>
                          <a:spcPct val="100000"/>
                        </a:lnSpc>
                        <a:spcBef>
                          <a:spcPts val="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Small and medium capacity</a:t>
                      </a:r>
                      <a:endParaRPr/>
                    </a:p>
                    <a:p>
                      <a:pPr indent="-125729" lvl="0" marL="0" marR="0" rtl="0" algn="l">
                        <a:lnSpc>
                          <a:spcPct val="100000"/>
                        </a:lnSpc>
                        <a:spcBef>
                          <a:spcPts val="36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3-shift operating mode</a:t>
                      </a:r>
                      <a:endParaRPr/>
                    </a:p>
                    <a:p>
                      <a:pPr indent="-125729" lvl="0" marL="0" marR="0" rtl="0" algn="l">
                        <a:lnSpc>
                          <a:spcPct val="100000"/>
                        </a:lnSpc>
                        <a:spcBef>
                          <a:spcPts val="36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HT uses steam: large equipment</a:t>
                      </a:r>
                      <a:endParaRPr/>
                    </a:p>
                  </a:txBody>
                  <a:tcPr marT="45725" marB="45725" marR="91450" marL="91450">
                    <a:lnL cap="flat" cmpd="sng" w="12700">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2857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DF0A3"/>
                    </a:solidFill>
                  </a:tcPr>
                </a:tc>
              </a:tr>
              <a:tr h="1416200">
                <a:tc>
                  <a:txBody>
                    <a:bodyPr/>
                    <a:lstStyle/>
                    <a:p>
                      <a:pPr indent="0" lvl="0" marL="0" marR="0" rtl="0" algn="l">
                        <a:lnSpc>
                          <a:spcPct val="100000"/>
                        </a:lnSpc>
                        <a:spcBef>
                          <a:spcPts val="0"/>
                        </a:spcBef>
                        <a:spcAft>
                          <a:spcPts val="0"/>
                        </a:spcAft>
                        <a:buClr>
                          <a:schemeClr val="hlink"/>
                        </a:buClr>
                        <a:buSzPts val="1980"/>
                        <a:buFont typeface="Noto Sans Symbols"/>
                        <a:buNone/>
                      </a:pPr>
                      <a:r>
                        <a:rPr b="0" i="0" lang="en-US" sz="1800" u="none" cap="none" strike="noStrike">
                          <a:solidFill>
                            <a:srgbClr val="CC0099"/>
                          </a:solidFill>
                          <a:latin typeface="Arial"/>
                          <a:ea typeface="Arial"/>
                          <a:cs typeface="Arial"/>
                          <a:sym typeface="Arial"/>
                        </a:rPr>
                        <a:t>Oven a little bit tube water stand </a:t>
                      </a:r>
                      <a:endParaRPr/>
                    </a:p>
                  </a:txBody>
                  <a:tcPr marT="45725" marB="45725" marR="91450" marL="91450">
                    <a:lnL cap="flat" cmpd="sng" w="2857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DF0A3"/>
                    </a:solidFill>
                  </a:tcPr>
                </a:tc>
                <a:tc>
                  <a:txBody>
                    <a:bodyPr/>
                    <a:lstStyle/>
                    <a:p>
                      <a:pPr indent="0" lvl="0" marL="0" marR="0" rtl="0" algn="l">
                        <a:lnSpc>
                          <a:spcPct val="100000"/>
                        </a:lnSpc>
                        <a:spcBef>
                          <a:spcPts val="0"/>
                        </a:spcBef>
                        <a:spcAft>
                          <a:spcPts val="0"/>
                        </a:spcAft>
                        <a:buClr>
                          <a:schemeClr val="hlink"/>
                        </a:buClr>
                        <a:buSzPts val="1980"/>
                        <a:buFont typeface="Noto Sans Symbols"/>
                        <a:buNone/>
                      </a:pPr>
                      <a:r>
                        <a:rPr b="0" i="0" lang="en-US" sz="1800" u="none" cap="none" strike="noStrike">
                          <a:solidFill>
                            <a:schemeClr val="dk1"/>
                          </a:solidFill>
                          <a:latin typeface="Arial"/>
                          <a:ea typeface="Arial"/>
                          <a:cs typeface="Arial"/>
                          <a:sym typeface="Arial"/>
                        </a:rPr>
                        <a:t>Burn DO oil and gas</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DF0A3"/>
                    </a:solidFill>
                  </a:tcPr>
                </a:tc>
                <a:tc>
                  <a:txBody>
                    <a:bodyPr/>
                    <a:lstStyle/>
                    <a:p>
                      <a:pPr indent="-125729" lvl="0" marL="0" marR="0" rtl="0" algn="l">
                        <a:lnSpc>
                          <a:spcPct val="100000"/>
                        </a:lnSpc>
                        <a:spcBef>
                          <a:spcPts val="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Labour capacity small</a:t>
                      </a:r>
                      <a:endParaRPr b="0" i="0" sz="1800" u="none" cap="none" strike="noStrike">
                        <a:solidFill>
                          <a:schemeClr val="dk1"/>
                        </a:solidFill>
                        <a:latin typeface="Arial"/>
                        <a:ea typeface="Arial"/>
                        <a:cs typeface="Arial"/>
                        <a:sym typeface="Arial"/>
                      </a:endParaRPr>
                    </a:p>
                    <a:p>
                      <a:pPr indent="-125729" lvl="0" marL="0" marR="0" rtl="0" algn="l">
                        <a:lnSpc>
                          <a:spcPct val="100000"/>
                        </a:lnSpc>
                        <a:spcBef>
                          <a:spcPts val="36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Are not luck onion3 cases</a:t>
                      </a:r>
                      <a:endParaRPr/>
                    </a:p>
                    <a:p>
                      <a:pPr indent="-125729" lvl="0" marL="0" marR="0" rtl="0" algn="l">
                        <a:lnSpc>
                          <a:spcPct val="100000"/>
                        </a:lnSpc>
                        <a:spcBef>
                          <a:spcPts val="36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HThistory use a little bit:much set bag small,need a little bit fast</a:t>
                      </a:r>
                      <a:endParaRPr b="0" i="0" sz="1800" u="none" cap="none" strike="noStrike">
                        <a:solidFill>
                          <a:schemeClr val="dk1"/>
                        </a:solidFill>
                        <a:latin typeface="Arial"/>
                        <a:ea typeface="Arial"/>
                        <a:cs typeface="Arial"/>
                        <a:sym typeface="Arial"/>
                      </a:endParaRPr>
                    </a:p>
                  </a:txBody>
                  <a:tcPr marT="45725" marB="45725" marR="91450" marL="91450">
                    <a:lnL cap="flat" cmpd="sng" w="12700">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FDF0A3"/>
                    </a:solidFill>
                  </a:tcPr>
                </a:tc>
              </a:tr>
              <a:tr h="1416200">
                <a:tc>
                  <a:txBody>
                    <a:bodyPr/>
                    <a:lstStyle/>
                    <a:p>
                      <a:pPr indent="0" lvl="0" marL="0" marR="0" rtl="0" algn="l">
                        <a:lnSpc>
                          <a:spcPct val="100000"/>
                        </a:lnSpc>
                        <a:spcBef>
                          <a:spcPts val="0"/>
                        </a:spcBef>
                        <a:spcAft>
                          <a:spcPts val="0"/>
                        </a:spcAft>
                        <a:buClr>
                          <a:schemeClr val="hlink"/>
                        </a:buClr>
                        <a:buSzPts val="1980"/>
                        <a:buFont typeface="Noto Sans Symbols"/>
                        <a:buNone/>
                      </a:pPr>
                      <a:r>
                        <a:rPr b="0" i="0" lang="en-US" sz="1800" u="none" cap="none" strike="noStrike">
                          <a:solidFill>
                            <a:srgbClr val="CC0099"/>
                          </a:solidFill>
                          <a:latin typeface="Arial"/>
                          <a:ea typeface="Arial"/>
                          <a:cs typeface="Arial"/>
                          <a:sym typeface="Arial"/>
                        </a:rPr>
                        <a:t>Curved water tube boiler with steam drum</a:t>
                      </a:r>
                      <a:endParaRPr/>
                    </a:p>
                  </a:txBody>
                  <a:tcPr marT="45725" marB="45725" marR="91450" marL="91450">
                    <a:lnL cap="flat" cmpd="sng" w="2857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DF0A3"/>
                    </a:solidFill>
                  </a:tcPr>
                </a:tc>
                <a:tc>
                  <a:txBody>
                    <a:bodyPr/>
                    <a:lstStyle/>
                    <a:p>
                      <a:pPr indent="-125729" lvl="0" marL="0" marR="0" rtl="0" algn="l">
                        <a:lnSpc>
                          <a:spcPct val="100000"/>
                        </a:lnSpc>
                        <a:spcBef>
                          <a:spcPts val="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Burn all types of fuel</a:t>
                      </a:r>
                      <a:endParaRPr/>
                    </a:p>
                    <a:p>
                      <a:pPr indent="-125729" lvl="0" marL="0" marR="0" rtl="0" algn="l">
                        <a:lnSpc>
                          <a:spcPct val="100000"/>
                        </a:lnSpc>
                        <a:spcBef>
                          <a:spcPts val="36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Very suitable for solid materials</a:t>
                      </a:r>
                      <a:endParaRPr/>
                    </a:p>
                  </a:txBody>
                  <a:tcPr marT="45725" marB="45725" marR="91450" marL="914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DF0A3"/>
                    </a:solidFill>
                  </a:tcPr>
                </a:tc>
                <a:tc>
                  <a:txBody>
                    <a:bodyPr/>
                    <a:lstStyle/>
                    <a:p>
                      <a:pPr indent="-125729" lvl="0" marL="0" marR="0" rtl="0" algn="l">
                        <a:lnSpc>
                          <a:spcPct val="100000"/>
                        </a:lnSpc>
                        <a:spcBef>
                          <a:spcPts val="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Medium and large capacity</a:t>
                      </a:r>
                      <a:endParaRPr/>
                    </a:p>
                    <a:p>
                      <a:pPr indent="-125729" lvl="0" marL="0" marR="0" rtl="0" algn="l">
                        <a:lnSpc>
                          <a:spcPct val="100000"/>
                        </a:lnSpc>
                        <a:spcBef>
                          <a:spcPts val="36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3-shift operating mode</a:t>
                      </a:r>
                      <a:endParaRPr/>
                    </a:p>
                    <a:p>
                      <a:pPr indent="-125729" lvl="0" marL="0" marR="0" rtl="0" algn="l">
                        <a:lnSpc>
                          <a:spcPct val="100000"/>
                        </a:lnSpc>
                        <a:spcBef>
                          <a:spcPts val="360"/>
                        </a:spcBef>
                        <a:spcAft>
                          <a:spcPts val="0"/>
                        </a:spcAft>
                        <a:buClr>
                          <a:schemeClr val="hlink"/>
                        </a:buClr>
                        <a:buSzPts val="1980"/>
                        <a:buFont typeface="Noto Sans Symbols"/>
                        <a:buChar char="▪"/>
                      </a:pPr>
                      <a:r>
                        <a:rPr b="0" i="0" lang="en-US" sz="1800" u="none" cap="none" strike="noStrike">
                          <a:solidFill>
                            <a:schemeClr val="dk1"/>
                          </a:solidFill>
                          <a:latin typeface="Arial"/>
                          <a:ea typeface="Arial"/>
                          <a:cs typeface="Arial"/>
                          <a:sym typeface="Arial"/>
                        </a:rPr>
                        <a:t>HT uses steam: large equipment requires high pressure, superheated steam</a:t>
                      </a:r>
                      <a:endParaRPr/>
                    </a:p>
                  </a:txBody>
                  <a:tcPr marT="45725" marB="45725" marR="91450" marL="91450">
                    <a:lnL cap="flat" cmpd="sng" w="12700">
                      <a:solidFill>
                        <a:schemeClr val="dk1"/>
                      </a:solidFill>
                      <a:prstDash val="solid"/>
                      <a:round/>
                      <a:headEnd len="sm" w="sm" type="none"/>
                      <a:tailEnd len="sm" w="sm" type="none"/>
                    </a:lnL>
                    <a:lnR cap="flat" cmpd="sng" w="2857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28575">
                      <a:solidFill>
                        <a:schemeClr val="dk1"/>
                      </a:solidFill>
                      <a:prstDash val="solid"/>
                      <a:round/>
                      <a:headEnd len="sm" w="sm" type="none"/>
                      <a:tailEnd len="sm" w="sm" type="none"/>
                    </a:lnB>
                    <a:solidFill>
                      <a:srgbClr val="FDF0A3"/>
                    </a:solidFill>
                  </a:tcPr>
                </a:tc>
              </a:tr>
            </a:tbl>
          </a:graphicData>
        </a:graphic>
      </p:graphicFrame>
      <p:pic>
        <p:nvPicPr>
          <p:cNvPr id="634" name="Google Shape;634;p22"/>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635" name="Google Shape;635;p22"/>
          <p:cNvSpPr txBox="1"/>
          <p:nvPr/>
        </p:nvSpPr>
        <p:spPr>
          <a:xfrm>
            <a:off x="7772400" y="1708839"/>
            <a:ext cx="3619500" cy="428744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b="1" i="1" lang="en-US" sz="1600">
                <a:solidFill>
                  <a:schemeClr val="dk1"/>
                </a:solidFill>
                <a:latin typeface="Arial"/>
                <a:ea typeface="Arial"/>
                <a:cs typeface="Arial"/>
                <a:sym typeface="Arial"/>
              </a:rPr>
              <a:t>Question: </a:t>
            </a:r>
            <a:r>
              <a:rPr lang="en-US" sz="1600">
                <a:solidFill>
                  <a:schemeClr val="dk1"/>
                </a:solidFill>
                <a:latin typeface="Arial"/>
                <a:ea typeface="Arial"/>
                <a:cs typeface="Arial"/>
                <a:sym typeface="Arial"/>
              </a:rPr>
              <a:t>How is a fire tube boiler different from a water tube boiler?</a:t>
            </a:r>
            <a:endParaRPr/>
          </a:p>
          <a:p>
            <a:pPr indent="0" lvl="0" marL="0" marR="0" rtl="0" algn="just">
              <a:lnSpc>
                <a:spcPct val="115000"/>
              </a:lnSpc>
              <a:spcBef>
                <a:spcPts val="1000"/>
              </a:spcBef>
              <a:spcAft>
                <a:spcPts val="0"/>
              </a:spcAft>
              <a:buNone/>
            </a:pPr>
            <a:r>
              <a:rPr lang="en-US" sz="1600">
                <a:solidFill>
                  <a:schemeClr val="dk1"/>
                </a:solidFill>
                <a:latin typeface="Arial"/>
                <a:ea typeface="Arial"/>
                <a:cs typeface="Arial"/>
                <a:sym typeface="Arial"/>
              </a:rPr>
              <a:t>1. fire tube boiler with water flowing in the tube; smoke outside the tube, but the opposite is true for water tube boilers</a:t>
            </a:r>
            <a:endParaRPr/>
          </a:p>
          <a:p>
            <a:pPr indent="0" lvl="0" marL="0" marR="0" rtl="0" algn="just">
              <a:lnSpc>
                <a:spcPct val="115000"/>
              </a:lnSpc>
              <a:spcBef>
                <a:spcPts val="1000"/>
              </a:spcBef>
              <a:spcAft>
                <a:spcPts val="0"/>
              </a:spcAft>
              <a:buNone/>
            </a:pPr>
            <a:r>
              <a:rPr lang="en-US" sz="1600">
                <a:solidFill>
                  <a:schemeClr val="dk1"/>
                </a:solidFill>
                <a:latin typeface="Arial"/>
                <a:ea typeface="Arial"/>
                <a:cs typeface="Arial"/>
                <a:sym typeface="Arial"/>
              </a:rPr>
              <a:t>2. Fire tube furnace tube boiler has water outside the tube; smoke inside the tube while water tube boilers do the opposite.</a:t>
            </a:r>
            <a:endParaRPr/>
          </a:p>
          <a:p>
            <a:pPr indent="0" lvl="0" marL="0" marR="0" rtl="0" algn="just">
              <a:lnSpc>
                <a:spcPct val="115000"/>
              </a:lnSpc>
              <a:spcBef>
                <a:spcPts val="1000"/>
              </a:spcBef>
              <a:spcAft>
                <a:spcPts val="0"/>
              </a:spcAft>
              <a:buNone/>
            </a:pPr>
            <a:r>
              <a:rPr lang="en-US" sz="1600">
                <a:solidFill>
                  <a:schemeClr val="dk1"/>
                </a:solidFill>
                <a:latin typeface="Arial"/>
                <a:ea typeface="Arial"/>
                <a:cs typeface="Arial"/>
                <a:sym typeface="Arial"/>
              </a:rPr>
              <a:t>3. Fire tube boiler is a boiler that burns fire in the tube while water tube boiler puts water in the tube.</a:t>
            </a:r>
            <a:endParaRPr sz="1600">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23"/>
          <p:cNvSpPr txBox="1"/>
          <p:nvPr/>
        </p:nvSpPr>
        <p:spPr>
          <a:xfrm>
            <a:off x="914400" y="586582"/>
            <a:ext cx="10273760" cy="56356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327176"/>
              </a:buClr>
              <a:buSzPts val="2800"/>
              <a:buFont typeface="Arial"/>
              <a:buNone/>
            </a:pPr>
            <a:r>
              <a:rPr b="1" lang="en-US" sz="2800">
                <a:solidFill>
                  <a:srgbClr val="327176"/>
                </a:solidFill>
                <a:latin typeface="Arial"/>
                <a:ea typeface="Arial"/>
                <a:cs typeface="Arial"/>
                <a:sym typeface="Arial"/>
              </a:rPr>
              <a:t>Technical specifications of the boiler</a:t>
            </a:r>
            <a:endParaRPr/>
          </a:p>
        </p:txBody>
      </p:sp>
      <p:sp>
        <p:nvSpPr>
          <p:cNvPr id="641" name="Google Shape;641;p23"/>
          <p:cNvSpPr txBox="1"/>
          <p:nvPr/>
        </p:nvSpPr>
        <p:spPr>
          <a:xfrm>
            <a:off x="914400" y="1600200"/>
            <a:ext cx="10654748" cy="4525963"/>
          </a:xfrm>
          <a:prstGeom prst="rect">
            <a:avLst/>
          </a:prstGeom>
          <a:noFill/>
          <a:ln>
            <a:noFill/>
          </a:ln>
        </p:spPr>
        <p:txBody>
          <a:bodyPr anchorCtr="0" anchor="t" bIns="45700" lIns="91425" spcFirstLastPara="1" rIns="91425" wrap="square" tIns="45700">
            <a:noAutofit/>
          </a:bodyPr>
          <a:lstStyle/>
          <a:p>
            <a:pPr indent="-508000" lvl="0" marL="508000" marR="0" rtl="0" algn="l">
              <a:lnSpc>
                <a:spcPct val="90000"/>
              </a:lnSpc>
              <a:spcBef>
                <a:spcPts val="0"/>
              </a:spcBef>
              <a:spcAft>
                <a:spcPts val="0"/>
              </a:spcAft>
              <a:buClr>
                <a:schemeClr val="dk1"/>
              </a:buClr>
              <a:buSzPts val="1800"/>
              <a:buFont typeface="Arial"/>
              <a:buNone/>
            </a:pPr>
            <a:r>
              <a:rPr b="1" lang="en-US" sz="1800">
                <a:solidFill>
                  <a:schemeClr val="dk1"/>
                </a:solidFill>
                <a:latin typeface="Arial"/>
                <a:ea typeface="Arial"/>
                <a:cs typeface="Arial"/>
                <a:sym typeface="Arial"/>
              </a:rPr>
              <a:t>p</a:t>
            </a:r>
            <a:r>
              <a:rPr lang="en-US" sz="1800">
                <a:solidFill>
                  <a:schemeClr val="dk1"/>
                </a:solidFill>
                <a:latin typeface="Arial"/>
                <a:ea typeface="Arial"/>
                <a:cs typeface="Arial"/>
                <a:sym typeface="Arial"/>
              </a:rPr>
              <a:t>	: pressure [kG/cm</a:t>
            </a:r>
            <a:r>
              <a:rPr baseline="30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 at; bar; MPa]</a:t>
            </a:r>
            <a:endParaRPr/>
          </a:p>
          <a:p>
            <a:pPr indent="-508000" lvl="0" marL="508000" marR="0" rtl="0" algn="l">
              <a:lnSpc>
                <a:spcPct val="90000"/>
              </a:lnSpc>
              <a:spcBef>
                <a:spcPts val="1200"/>
              </a:spcBef>
              <a:spcAft>
                <a:spcPts val="0"/>
              </a:spcAft>
              <a:buClr>
                <a:schemeClr val="dk1"/>
              </a:buClr>
              <a:buSzPts val="1800"/>
              <a:buFont typeface="Arial"/>
              <a:buNone/>
            </a:pPr>
            <a:r>
              <a:rPr b="1" lang="en-US" sz="1800">
                <a:solidFill>
                  <a:schemeClr val="dk1"/>
                </a:solidFill>
                <a:latin typeface="Arial"/>
                <a:ea typeface="Arial"/>
                <a:cs typeface="Arial"/>
                <a:sym typeface="Arial"/>
              </a:rPr>
              <a:t>t</a:t>
            </a:r>
            <a:r>
              <a:rPr lang="en-US" sz="1800">
                <a:solidFill>
                  <a:schemeClr val="dk1"/>
                </a:solidFill>
                <a:latin typeface="Arial"/>
                <a:ea typeface="Arial"/>
                <a:cs typeface="Arial"/>
                <a:sym typeface="Arial"/>
              </a:rPr>
              <a:t>	:</a:t>
            </a:r>
            <a:r>
              <a:rPr b="1" lang="en-US" sz="1800">
                <a:solidFill>
                  <a:schemeClr val="dk1"/>
                </a:solidFill>
                <a:latin typeface="Arial"/>
                <a:ea typeface="Arial"/>
                <a:cs typeface="Arial"/>
                <a:sym typeface="Arial"/>
              </a:rPr>
              <a:t> </a:t>
            </a:r>
            <a:r>
              <a:rPr lang="en-US" sz="1800">
                <a:solidFill>
                  <a:schemeClr val="dk1"/>
                </a:solidFill>
                <a:latin typeface="Arial"/>
                <a:ea typeface="Arial"/>
                <a:cs typeface="Arial"/>
                <a:sym typeface="Arial"/>
              </a:rPr>
              <a:t>temperature [</a:t>
            </a:r>
            <a:r>
              <a:rPr baseline="30000" lang="en-US" sz="1800">
                <a:solidFill>
                  <a:schemeClr val="dk1"/>
                </a:solidFill>
                <a:latin typeface="Arial"/>
                <a:ea typeface="Arial"/>
                <a:cs typeface="Arial"/>
                <a:sym typeface="Arial"/>
              </a:rPr>
              <a:t>o</a:t>
            </a:r>
            <a:r>
              <a:rPr lang="en-US" sz="1800">
                <a:solidFill>
                  <a:schemeClr val="dk1"/>
                </a:solidFill>
                <a:latin typeface="Arial"/>
                <a:ea typeface="Arial"/>
                <a:cs typeface="Arial"/>
                <a:sym typeface="Arial"/>
              </a:rPr>
              <a:t>C] – (temperature of superheated steam)</a:t>
            </a:r>
            <a:endParaRPr/>
          </a:p>
          <a:p>
            <a:pPr indent="0" lvl="0" marL="0" marR="0" rtl="0" algn="just">
              <a:lnSpc>
                <a:spcPct val="120000"/>
              </a:lnSpc>
              <a:spcBef>
                <a:spcPts val="1200"/>
              </a:spcBef>
              <a:spcAft>
                <a:spcPts val="0"/>
              </a:spcAft>
              <a:buClr>
                <a:schemeClr val="dk1"/>
              </a:buClr>
              <a:buSzPts val="1800"/>
              <a:buFont typeface="Arial"/>
              <a:buNone/>
            </a:pPr>
            <a:r>
              <a:rPr lang="en-US" sz="1800">
                <a:solidFill>
                  <a:schemeClr val="dk1"/>
                </a:solidFill>
                <a:latin typeface="Arial"/>
                <a:ea typeface="Arial"/>
                <a:cs typeface="Arial"/>
                <a:sym typeface="Arial"/>
              </a:rPr>
              <a:t>D   : Rated steam output  [kg/h; t/h; BHP]</a:t>
            </a:r>
            <a:endParaRPr sz="1800">
              <a:solidFill>
                <a:schemeClr val="dk1"/>
              </a:solidFill>
              <a:latin typeface="Arial"/>
              <a:ea typeface="Arial"/>
              <a:cs typeface="Arial"/>
              <a:sym typeface="Arial"/>
            </a:endParaRPr>
          </a:p>
          <a:p>
            <a:pPr indent="0" lvl="0" marL="0" marR="0" rtl="0" algn="just">
              <a:lnSpc>
                <a:spcPct val="120000"/>
              </a:lnSpc>
              <a:spcBef>
                <a:spcPts val="1200"/>
              </a:spcBef>
              <a:spcAft>
                <a:spcPts val="0"/>
              </a:spcAft>
              <a:buClr>
                <a:schemeClr val="dk1"/>
              </a:buClr>
              <a:buSzPts val="1800"/>
              <a:buFont typeface="Arial"/>
              <a:buNone/>
            </a:pPr>
            <a:r>
              <a:rPr lang="en-US" sz="1800">
                <a:solidFill>
                  <a:schemeClr val="dk1"/>
                </a:solidFill>
                <a:latin typeface="Arial"/>
                <a:ea typeface="Arial"/>
                <a:cs typeface="Arial"/>
                <a:sym typeface="Arial"/>
              </a:rPr>
              <a:t>Rated steam output (D) : is the largest output that the boiler can achieve, ensuring long-term, stable operation with given steam parameters without destroying or adversely affecting the working mode of the boiler</a:t>
            </a:r>
            <a:endParaRPr sz="1800">
              <a:solidFill>
                <a:schemeClr val="dk1"/>
              </a:solidFill>
              <a:latin typeface="Arial"/>
              <a:ea typeface="Arial"/>
              <a:cs typeface="Arial"/>
              <a:sym typeface="Arial"/>
            </a:endParaRPr>
          </a:p>
          <a:p>
            <a:pPr indent="0" lvl="1" marL="0" marR="0" rtl="0" algn="just">
              <a:lnSpc>
                <a:spcPct val="120000"/>
              </a:lnSpc>
              <a:spcBef>
                <a:spcPts val="1200"/>
              </a:spcBef>
              <a:spcAft>
                <a:spcPts val="0"/>
              </a:spcAft>
              <a:buClr>
                <a:schemeClr val="dk1"/>
              </a:buClr>
              <a:buSzPts val="1800"/>
              <a:buFont typeface="Arial"/>
              <a:buNone/>
            </a:pPr>
            <a:r>
              <a:rPr b="0" i="0" lang="en-US" sz="1800" u="none" cap="none" strike="noStrike">
                <a:solidFill>
                  <a:schemeClr val="dk1"/>
                </a:solidFill>
                <a:latin typeface="Arial"/>
                <a:ea typeface="Arial"/>
                <a:cs typeface="Arial"/>
                <a:sym typeface="Arial"/>
              </a:rPr>
              <a:t>Maximum steam output (D</a:t>
            </a:r>
            <a:r>
              <a:rPr b="0" baseline="-25000" i="0" lang="en-US" sz="1800" u="none" cap="none" strike="noStrike">
                <a:solidFill>
                  <a:schemeClr val="dk1"/>
                </a:solidFill>
                <a:latin typeface="Arial"/>
                <a:ea typeface="Arial"/>
                <a:cs typeface="Arial"/>
                <a:sym typeface="Arial"/>
              </a:rPr>
              <a:t>max</a:t>
            </a:r>
            <a:r>
              <a:rPr b="0" i="0" lang="en-US" sz="1800" u="none" cap="none" strike="noStrike">
                <a:solidFill>
                  <a:schemeClr val="dk1"/>
                </a:solidFill>
                <a:latin typeface="Arial"/>
                <a:ea typeface="Arial"/>
                <a:cs typeface="Arial"/>
                <a:sym typeface="Arial"/>
              </a:rPr>
              <a:t>): is the largest steam output that a boiler can produce, but only for a short period of time, meaning that the boiler cannot work for long with maximum steam output. Dmax = (1.1 ÷ 1.2)D</a:t>
            </a:r>
            <a:endParaRPr/>
          </a:p>
          <a:p>
            <a:pPr indent="0" lvl="1" marL="0" marR="0" rtl="0" algn="just">
              <a:lnSpc>
                <a:spcPct val="120000"/>
              </a:lnSpc>
              <a:spcBef>
                <a:spcPts val="1200"/>
              </a:spcBef>
              <a:spcAft>
                <a:spcPts val="0"/>
              </a:spcAft>
              <a:buClr>
                <a:schemeClr val="dk1"/>
              </a:buClr>
              <a:buSzPts val="1800"/>
              <a:buFont typeface="Arial"/>
              <a:buNone/>
            </a:pPr>
            <a:r>
              <a:rPr b="0" i="0" lang="en-US" sz="1800" u="none" cap="none" strike="noStrike">
                <a:solidFill>
                  <a:schemeClr val="dk1"/>
                </a:solidFill>
                <a:latin typeface="Arial"/>
                <a:ea typeface="Arial"/>
                <a:cs typeface="Arial"/>
                <a:sym typeface="Arial"/>
              </a:rPr>
              <a:t>Economical steam output (DKT): is the steam output in which the boiler works with the highest economic efficiency. Economical steam output is equal to: Dkt = (0.8 ÷ 0.9)D</a:t>
            </a:r>
            <a:endParaRPr/>
          </a:p>
        </p:txBody>
      </p:sp>
      <p:pic>
        <p:nvPicPr>
          <p:cNvPr id="642" name="Google Shape;642;p23"/>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1">
                                            <p:txEl>
                                              <p:pRg end="0" st="0"/>
                                            </p:txEl>
                                          </p:spTgt>
                                        </p:tgtEl>
                                        <p:attrNameLst>
                                          <p:attrName>style.visibility</p:attrName>
                                        </p:attrNameLst>
                                      </p:cBhvr>
                                      <p:to>
                                        <p:strVal val="visible"/>
                                      </p:to>
                                    </p:set>
                                    <p:animEffect filter="fade" transition="in">
                                      <p:cBhvr>
                                        <p:cTn dur="500"/>
                                        <p:tgtEl>
                                          <p:spTgt spid="64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1">
                                            <p:txEl>
                                              <p:pRg end="1" st="1"/>
                                            </p:txEl>
                                          </p:spTgt>
                                        </p:tgtEl>
                                        <p:attrNameLst>
                                          <p:attrName>style.visibility</p:attrName>
                                        </p:attrNameLst>
                                      </p:cBhvr>
                                      <p:to>
                                        <p:strVal val="visible"/>
                                      </p:to>
                                    </p:set>
                                    <p:animEffect filter="fade" transition="in">
                                      <p:cBhvr>
                                        <p:cTn dur="500"/>
                                        <p:tgtEl>
                                          <p:spTgt spid="64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1">
                                            <p:txEl>
                                              <p:pRg end="2" st="2"/>
                                            </p:txEl>
                                          </p:spTgt>
                                        </p:tgtEl>
                                        <p:attrNameLst>
                                          <p:attrName>style.visibility</p:attrName>
                                        </p:attrNameLst>
                                      </p:cBhvr>
                                      <p:to>
                                        <p:strVal val="visible"/>
                                      </p:to>
                                    </p:set>
                                    <p:animEffect filter="fade" transition="in">
                                      <p:cBhvr>
                                        <p:cTn dur="500"/>
                                        <p:tgtEl>
                                          <p:spTgt spid="64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1">
                                            <p:txEl>
                                              <p:pRg end="3" st="3"/>
                                            </p:txEl>
                                          </p:spTgt>
                                        </p:tgtEl>
                                        <p:attrNameLst>
                                          <p:attrName>style.visibility</p:attrName>
                                        </p:attrNameLst>
                                      </p:cBhvr>
                                      <p:to>
                                        <p:strVal val="visible"/>
                                      </p:to>
                                    </p:set>
                                    <p:animEffect filter="fade" transition="in">
                                      <p:cBhvr>
                                        <p:cTn dur="500"/>
                                        <p:tgtEl>
                                          <p:spTgt spid="64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1">
                                            <p:txEl>
                                              <p:pRg end="4" st="4"/>
                                            </p:txEl>
                                          </p:spTgt>
                                        </p:tgtEl>
                                        <p:attrNameLst>
                                          <p:attrName>style.visibility</p:attrName>
                                        </p:attrNameLst>
                                      </p:cBhvr>
                                      <p:to>
                                        <p:strVal val="visible"/>
                                      </p:to>
                                    </p:set>
                                    <p:animEffect filter="fade" transition="in">
                                      <p:cBhvr>
                                        <p:cTn dur="500"/>
                                        <p:tgtEl>
                                          <p:spTgt spid="64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1">
                                            <p:txEl>
                                              <p:pRg end="5" st="5"/>
                                            </p:txEl>
                                          </p:spTgt>
                                        </p:tgtEl>
                                        <p:attrNameLst>
                                          <p:attrName>style.visibility</p:attrName>
                                        </p:attrNameLst>
                                      </p:cBhvr>
                                      <p:to>
                                        <p:strVal val="visible"/>
                                      </p:to>
                                    </p:set>
                                    <p:animEffect filter="fade" transition="in">
                                      <p:cBhvr>
                                        <p:cTn dur="500"/>
                                        <p:tgtEl>
                                          <p:spTgt spid="641">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24"/>
          <p:cNvSpPr txBox="1"/>
          <p:nvPr/>
        </p:nvSpPr>
        <p:spPr>
          <a:xfrm>
            <a:off x="685800" y="611700"/>
            <a:ext cx="10820400"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327176"/>
              </a:buClr>
              <a:buSzPts val="2800"/>
              <a:buFont typeface="Arial"/>
              <a:buNone/>
            </a:pPr>
            <a:r>
              <a:rPr b="1" lang="en-US" sz="2800">
                <a:solidFill>
                  <a:srgbClr val="327176"/>
                </a:solidFill>
                <a:latin typeface="Arial"/>
                <a:ea typeface="Arial"/>
                <a:cs typeface="Arial"/>
                <a:sym typeface="Arial"/>
              </a:rPr>
              <a:t>Characteristics of saturated steam</a:t>
            </a:r>
            <a:endParaRPr/>
          </a:p>
        </p:txBody>
      </p:sp>
      <p:graphicFrame>
        <p:nvGraphicFramePr>
          <p:cNvPr id="648" name="Google Shape;648;p24"/>
          <p:cNvGraphicFramePr/>
          <p:nvPr/>
        </p:nvGraphicFramePr>
        <p:xfrm>
          <a:off x="1172818" y="4092096"/>
          <a:ext cx="3000000" cy="3000000"/>
        </p:xfrm>
        <a:graphic>
          <a:graphicData uri="http://schemas.openxmlformats.org/drawingml/2006/table">
            <a:tbl>
              <a:tblPr>
                <a:noFill/>
                <a:tableStyleId>{575EA76B-1C91-468B-95A2-630F7F77F2F2}</a:tableStyleId>
              </a:tblPr>
              <a:tblGrid>
                <a:gridCol w="2492450"/>
                <a:gridCol w="864400"/>
                <a:gridCol w="926650"/>
                <a:gridCol w="1001750"/>
                <a:gridCol w="998075"/>
                <a:gridCol w="998075"/>
                <a:gridCol w="904675"/>
                <a:gridCol w="950475"/>
                <a:gridCol w="998075"/>
              </a:tblGrid>
              <a:tr h="507325">
                <a:tc>
                  <a:txBody>
                    <a:bodyPr/>
                    <a:lstStyle/>
                    <a:p>
                      <a:pPr indent="0" lvl="0" marL="0" marR="0" rtl="0" algn="l">
                        <a:lnSpc>
                          <a:spcPct val="100000"/>
                        </a:lnSpc>
                        <a:spcBef>
                          <a:spcPts val="0"/>
                        </a:spcBef>
                        <a:spcAft>
                          <a:spcPts val="0"/>
                        </a:spcAft>
                        <a:buNone/>
                      </a:pPr>
                      <a:r>
                        <a:rPr b="1" i="0" lang="en-US" sz="1800" u="none" cap="none" strike="noStrike">
                          <a:solidFill>
                            <a:schemeClr val="dk1"/>
                          </a:solidFill>
                          <a:latin typeface="Arial"/>
                          <a:ea typeface="Arial"/>
                          <a:cs typeface="Arial"/>
                          <a:sym typeface="Arial"/>
                        </a:rPr>
                        <a:t>Pressure (residual), bar</a:t>
                      </a:r>
                      <a:endParaRPr b="0" i="0" sz="1800" u="none" cap="none" strike="noStrike">
                        <a:solidFill>
                          <a:schemeClr val="dk1"/>
                        </a:solidFill>
                        <a:latin typeface="Arial"/>
                        <a:ea typeface="Arial"/>
                        <a:cs typeface="Arial"/>
                        <a:sym typeface="Arial"/>
                      </a:endParaRPr>
                    </a:p>
                  </a:txBody>
                  <a:tcPr marT="27675" marB="27675" marR="91450" marL="91450" anchor="ctr">
                    <a:lnL cap="flat" cmpd="sng" w="254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0</a:t>
                      </a:r>
                      <a:endParaRPr b="0" i="0" sz="1800" u="none" cap="none" strike="noStrike">
                        <a:solidFill>
                          <a:schemeClr val="dk1"/>
                        </a:solidFill>
                        <a:latin typeface="Arial"/>
                        <a:ea typeface="Arial"/>
                        <a:cs typeface="Arial"/>
                        <a:sym typeface="Arial"/>
                      </a:endParaRPr>
                    </a:p>
                  </a:txBody>
                  <a:tcPr marT="27675" marB="2767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1</a:t>
                      </a:r>
                      <a:endParaRPr b="0" i="0" sz="1800" u="none" cap="none" strike="noStrike">
                        <a:solidFill>
                          <a:schemeClr val="dk1"/>
                        </a:solidFill>
                        <a:latin typeface="Arial"/>
                        <a:ea typeface="Arial"/>
                        <a:cs typeface="Arial"/>
                        <a:sym typeface="Arial"/>
                      </a:endParaRPr>
                    </a:p>
                  </a:txBody>
                  <a:tcPr marT="27675" marB="2767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a:t>
                      </a:r>
                      <a:endParaRPr b="0" i="0" sz="1800" u="none" cap="none" strike="noStrike">
                        <a:solidFill>
                          <a:schemeClr val="dk1"/>
                        </a:solidFill>
                        <a:latin typeface="Arial"/>
                        <a:ea typeface="Arial"/>
                        <a:cs typeface="Arial"/>
                        <a:sym typeface="Arial"/>
                      </a:endParaRPr>
                    </a:p>
                  </a:txBody>
                  <a:tcPr marT="27675" marB="2767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0033CC"/>
                        </a:buClr>
                        <a:buSzPts val="1800"/>
                        <a:buFont typeface="Arial"/>
                        <a:buNone/>
                      </a:pPr>
                      <a:r>
                        <a:rPr b="1" i="0" lang="en-US" sz="1800" u="none" cap="none" strike="noStrike">
                          <a:solidFill>
                            <a:srgbClr val="0033CC"/>
                          </a:solidFill>
                          <a:latin typeface="Arial"/>
                          <a:ea typeface="Arial"/>
                          <a:cs typeface="Arial"/>
                          <a:sym typeface="Arial"/>
                        </a:rPr>
                        <a:t>3</a:t>
                      </a:r>
                      <a:endParaRPr b="0" i="0" sz="1800" u="none" cap="none" strike="noStrike">
                        <a:solidFill>
                          <a:srgbClr val="0033CC"/>
                        </a:solidFill>
                        <a:latin typeface="Arial"/>
                        <a:ea typeface="Arial"/>
                        <a:cs typeface="Arial"/>
                        <a:sym typeface="Arial"/>
                      </a:endParaRPr>
                    </a:p>
                  </a:txBody>
                  <a:tcPr marT="27675" marB="2767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4</a:t>
                      </a:r>
                      <a:endParaRPr b="0" i="0" sz="1800" u="none" cap="none" strike="noStrike">
                        <a:solidFill>
                          <a:schemeClr val="dk1"/>
                        </a:solidFill>
                        <a:latin typeface="Arial"/>
                        <a:ea typeface="Arial"/>
                        <a:cs typeface="Arial"/>
                        <a:sym typeface="Arial"/>
                      </a:endParaRPr>
                    </a:p>
                  </a:txBody>
                  <a:tcPr marT="27675" marB="2767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6</a:t>
                      </a:r>
                      <a:endParaRPr b="0" i="0" sz="1800" u="none" cap="none" strike="noStrike">
                        <a:solidFill>
                          <a:schemeClr val="dk1"/>
                        </a:solidFill>
                        <a:latin typeface="Arial"/>
                        <a:ea typeface="Arial"/>
                        <a:cs typeface="Arial"/>
                        <a:sym typeface="Arial"/>
                      </a:endParaRPr>
                    </a:p>
                  </a:txBody>
                  <a:tcPr marT="27675" marB="2767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CC0099"/>
                        </a:buClr>
                        <a:buSzPts val="1800"/>
                        <a:buFont typeface="Arial"/>
                        <a:buNone/>
                      </a:pPr>
                      <a:r>
                        <a:rPr b="1" i="0" lang="en-US" sz="1800" u="none" cap="none" strike="noStrike">
                          <a:solidFill>
                            <a:srgbClr val="CC0099"/>
                          </a:solidFill>
                          <a:latin typeface="Arial"/>
                          <a:ea typeface="Arial"/>
                          <a:cs typeface="Arial"/>
                          <a:sym typeface="Arial"/>
                        </a:rPr>
                        <a:t>8</a:t>
                      </a:r>
                      <a:endParaRPr b="0" i="0" sz="1800" u="none" cap="none" strike="noStrike">
                        <a:solidFill>
                          <a:srgbClr val="CC0099"/>
                        </a:solidFill>
                        <a:latin typeface="Arial"/>
                        <a:ea typeface="Arial"/>
                        <a:cs typeface="Arial"/>
                        <a:sym typeface="Arial"/>
                      </a:endParaRPr>
                    </a:p>
                  </a:txBody>
                  <a:tcPr marT="27675" marB="2767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10</a:t>
                      </a:r>
                      <a:endParaRPr b="0" i="0" sz="1800" u="none" cap="none" strike="noStrike">
                        <a:solidFill>
                          <a:schemeClr val="dk1"/>
                        </a:solidFill>
                        <a:latin typeface="Arial"/>
                        <a:ea typeface="Arial"/>
                        <a:cs typeface="Arial"/>
                        <a:sym typeface="Arial"/>
                      </a:endParaRPr>
                    </a:p>
                  </a:txBody>
                  <a:tcPr marT="27675" marB="27675" marR="91450" marL="91450" anchor="ctr">
                    <a:lnL cap="flat" cmpd="sng" w="12700">
                      <a:solidFill>
                        <a:srgbClr val="000000"/>
                      </a:solidFill>
                      <a:prstDash val="solid"/>
                      <a:round/>
                      <a:headEnd len="sm" w="sm" type="none"/>
                      <a:tailEnd len="sm" w="sm" type="none"/>
                    </a:lnL>
                    <a:lnR cap="flat" cmpd="sng" w="25400">
                      <a:solidFill>
                        <a:srgbClr val="000000"/>
                      </a:solidFill>
                      <a:prstDash val="solid"/>
                      <a:round/>
                      <a:headEnd len="sm" w="sm" type="none"/>
                      <a:tailEnd len="sm" w="sm" type="none"/>
                    </a:lnR>
                    <a:lnT cap="flat" cmpd="sng" w="254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872300">
                <a:tc>
                  <a:txBody>
                    <a:bodyPr/>
                    <a:lstStyle/>
                    <a:p>
                      <a:pPr indent="0" lvl="0" marL="0" marR="0" rtl="0" algn="l">
                        <a:lnSpc>
                          <a:spcPct val="100000"/>
                        </a:lnSpc>
                        <a:spcBef>
                          <a:spcPts val="0"/>
                        </a:spcBef>
                        <a:spcAft>
                          <a:spcPts val="0"/>
                        </a:spcAft>
                        <a:buNone/>
                      </a:pPr>
                      <a:r>
                        <a:rPr b="1" i="0" lang="en-US" sz="1800" u="none" cap="none" strike="noStrike">
                          <a:solidFill>
                            <a:schemeClr val="dk1"/>
                          </a:solidFill>
                          <a:latin typeface="Arial"/>
                          <a:ea typeface="Arial"/>
                          <a:cs typeface="Arial"/>
                          <a:sym typeface="Arial"/>
                        </a:rPr>
                        <a:t>Temperature, </a:t>
                      </a:r>
                      <a:r>
                        <a:rPr b="1" baseline="30000" i="0" lang="en-US" sz="1800" u="none" cap="none" strike="noStrike">
                          <a:solidFill>
                            <a:schemeClr val="dk1"/>
                          </a:solidFill>
                          <a:latin typeface="Arial"/>
                          <a:ea typeface="Arial"/>
                          <a:cs typeface="Arial"/>
                          <a:sym typeface="Arial"/>
                        </a:rPr>
                        <a:t>o</a:t>
                      </a:r>
                      <a:r>
                        <a:rPr b="1" i="0" lang="en-US" sz="1800" u="none" cap="none" strike="noStrike">
                          <a:solidFill>
                            <a:schemeClr val="dk1"/>
                          </a:solidFill>
                          <a:latin typeface="Arial"/>
                          <a:ea typeface="Arial"/>
                          <a:cs typeface="Arial"/>
                          <a:sym typeface="Arial"/>
                        </a:rPr>
                        <a:t>C</a:t>
                      </a:r>
                      <a:endParaRPr b="1"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1" i="0" lang="en-US" sz="1800" u="none" cap="none" strike="noStrike">
                          <a:solidFill>
                            <a:schemeClr val="dk1"/>
                          </a:solidFill>
                          <a:latin typeface="Arial"/>
                          <a:ea typeface="Arial"/>
                          <a:cs typeface="Arial"/>
                          <a:sym typeface="Arial"/>
                        </a:rPr>
                        <a:t>Entanpi, kJ/kg</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1" i="0" lang="en-US" sz="1800" u="none" cap="none" strike="noStrike">
                          <a:solidFill>
                            <a:schemeClr val="dk1"/>
                          </a:solidFill>
                          <a:latin typeface="Arial"/>
                          <a:ea typeface="Arial"/>
                          <a:cs typeface="Arial"/>
                          <a:sym typeface="Arial"/>
                        </a:rPr>
                        <a:t>Latent heat, kJ/kg</a:t>
                      </a:r>
                      <a:endParaRPr b="0" i="0" sz="1800" u="none" cap="none" strike="noStrike">
                        <a:solidFill>
                          <a:schemeClr val="dk1"/>
                        </a:solidFill>
                        <a:latin typeface="Arial"/>
                        <a:ea typeface="Arial"/>
                        <a:cs typeface="Arial"/>
                        <a:sym typeface="Arial"/>
                      </a:endParaRPr>
                    </a:p>
                  </a:txBody>
                  <a:tcPr marT="27675" marB="27675" marR="91450" marL="91450">
                    <a:lnL cap="flat" cmpd="sng" w="254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100</a:t>
                      </a:r>
                      <a:endParaRPr b="0" i="0" sz="1800" u="none" cap="none" strike="noStrike">
                        <a:solidFill>
                          <a:schemeClr val="dk1"/>
                        </a:solidFill>
                        <a:latin typeface="Arial"/>
                        <a:ea typeface="Arial"/>
                        <a:cs typeface="Arial"/>
                        <a:sym typeface="Arial"/>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2675</a:t>
                      </a:r>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2257</a:t>
                      </a:r>
                      <a:endParaRPr b="0" i="0" sz="1800" u="none" cap="none" strike="noStrike">
                        <a:solidFill>
                          <a:schemeClr val="dk1"/>
                        </a:solidFill>
                        <a:latin typeface="Arial"/>
                        <a:ea typeface="Arial"/>
                        <a:cs typeface="Arial"/>
                        <a:sym typeface="Arial"/>
                      </a:endParaRPr>
                    </a:p>
                  </a:txBody>
                  <a:tcPr marT="27675" marB="2767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120,4</a:t>
                      </a:r>
                      <a:endParaRPr b="0" i="0" sz="1800" u="none" cap="none" strike="noStrike">
                        <a:solidFill>
                          <a:schemeClr val="dk1"/>
                        </a:solidFill>
                        <a:latin typeface="Arial"/>
                        <a:ea typeface="Arial"/>
                        <a:cs typeface="Arial"/>
                        <a:sym typeface="Arial"/>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2707</a:t>
                      </a:r>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2201</a:t>
                      </a:r>
                      <a:endParaRPr b="0" i="0" sz="1800" u="none" cap="none" strike="noStrike">
                        <a:solidFill>
                          <a:schemeClr val="dk1"/>
                        </a:solidFill>
                        <a:latin typeface="Arial"/>
                        <a:ea typeface="Arial"/>
                        <a:cs typeface="Arial"/>
                        <a:sym typeface="Arial"/>
                      </a:endParaRPr>
                    </a:p>
                  </a:txBody>
                  <a:tcPr marT="27675" marB="2767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133,7</a:t>
                      </a:r>
                      <a:endParaRPr b="0" i="0" sz="1800" u="none" cap="none" strike="noStrike">
                        <a:solidFill>
                          <a:schemeClr val="dk1"/>
                        </a:solidFill>
                        <a:latin typeface="Arial"/>
                        <a:ea typeface="Arial"/>
                        <a:cs typeface="Arial"/>
                        <a:sym typeface="Arial"/>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2725</a:t>
                      </a:r>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2163</a:t>
                      </a:r>
                      <a:endParaRPr b="0" i="0" sz="1800" u="none" cap="none" strike="noStrike">
                        <a:solidFill>
                          <a:schemeClr val="dk1"/>
                        </a:solidFill>
                        <a:latin typeface="Arial"/>
                        <a:ea typeface="Arial"/>
                        <a:cs typeface="Arial"/>
                        <a:sym typeface="Arial"/>
                      </a:endParaRPr>
                    </a:p>
                  </a:txBody>
                  <a:tcPr marT="27675" marB="2767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0033CC"/>
                        </a:buClr>
                        <a:buSzPts val="1800"/>
                        <a:buFont typeface="Arial"/>
                        <a:buNone/>
                      </a:pPr>
                      <a:r>
                        <a:rPr b="1" i="0" lang="en-US" sz="1800" u="none" cap="none" strike="noStrike">
                          <a:solidFill>
                            <a:srgbClr val="0033CC"/>
                          </a:solidFill>
                          <a:latin typeface="Arial"/>
                          <a:ea typeface="Arial"/>
                          <a:cs typeface="Arial"/>
                          <a:sym typeface="Arial"/>
                        </a:rPr>
                        <a:t>143,6</a:t>
                      </a:r>
                      <a:endParaRPr b="0" i="0" sz="1800" u="none" cap="none" strike="noStrike">
                        <a:solidFill>
                          <a:srgbClr val="0033CC"/>
                        </a:solidFill>
                        <a:latin typeface="Arial"/>
                        <a:ea typeface="Arial"/>
                        <a:cs typeface="Arial"/>
                        <a:sym typeface="Arial"/>
                      </a:endParaRPr>
                    </a:p>
                    <a:p>
                      <a:pPr indent="0" lvl="0" marL="0" marR="0" rtl="0" algn="r">
                        <a:lnSpc>
                          <a:spcPct val="100000"/>
                        </a:lnSpc>
                        <a:spcBef>
                          <a:spcPts val="0"/>
                        </a:spcBef>
                        <a:spcAft>
                          <a:spcPts val="0"/>
                        </a:spcAft>
                        <a:buClr>
                          <a:srgbClr val="0033CC"/>
                        </a:buClr>
                        <a:buSzPts val="1800"/>
                        <a:buFont typeface="Arial"/>
                        <a:buNone/>
                      </a:pPr>
                      <a:r>
                        <a:rPr b="1" i="0" lang="en-US" sz="1800" u="none" cap="none" strike="noStrike">
                          <a:solidFill>
                            <a:srgbClr val="0033CC"/>
                          </a:solidFill>
                          <a:latin typeface="Arial"/>
                          <a:ea typeface="Arial"/>
                          <a:cs typeface="Arial"/>
                          <a:sym typeface="Arial"/>
                        </a:rPr>
                        <a:t>2738</a:t>
                      </a:r>
                      <a:endParaRPr/>
                    </a:p>
                    <a:p>
                      <a:pPr indent="0" lvl="0" marL="0" marR="0" rtl="0" algn="r">
                        <a:lnSpc>
                          <a:spcPct val="100000"/>
                        </a:lnSpc>
                        <a:spcBef>
                          <a:spcPts val="0"/>
                        </a:spcBef>
                        <a:spcAft>
                          <a:spcPts val="0"/>
                        </a:spcAft>
                        <a:buClr>
                          <a:srgbClr val="0033CC"/>
                        </a:buClr>
                        <a:buSzPts val="1800"/>
                        <a:buFont typeface="Arial"/>
                        <a:buNone/>
                      </a:pPr>
                      <a:r>
                        <a:rPr b="1" i="0" lang="en-US" sz="1800" u="none" cap="none" strike="noStrike">
                          <a:solidFill>
                            <a:srgbClr val="0033CC"/>
                          </a:solidFill>
                          <a:latin typeface="Arial"/>
                          <a:ea typeface="Arial"/>
                          <a:cs typeface="Arial"/>
                          <a:sym typeface="Arial"/>
                        </a:rPr>
                        <a:t>2133</a:t>
                      </a:r>
                      <a:endParaRPr b="0" i="0" sz="1800" u="none" cap="none" strike="noStrike">
                        <a:solidFill>
                          <a:srgbClr val="0033CC"/>
                        </a:solidFill>
                        <a:latin typeface="Arial"/>
                        <a:ea typeface="Arial"/>
                        <a:cs typeface="Arial"/>
                        <a:sym typeface="Arial"/>
                      </a:endParaRPr>
                    </a:p>
                  </a:txBody>
                  <a:tcPr marT="27675" marB="2767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152</a:t>
                      </a:r>
                      <a:endParaRPr b="0" i="0" sz="1800" u="none" cap="none" strike="noStrike">
                        <a:solidFill>
                          <a:schemeClr val="dk1"/>
                        </a:solidFill>
                        <a:latin typeface="Arial"/>
                        <a:ea typeface="Arial"/>
                        <a:cs typeface="Arial"/>
                        <a:sym typeface="Arial"/>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2749</a:t>
                      </a:r>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2108</a:t>
                      </a:r>
                      <a:endParaRPr b="0" i="0" sz="1800" u="none" cap="none" strike="noStrike">
                        <a:solidFill>
                          <a:schemeClr val="dk1"/>
                        </a:solidFill>
                        <a:latin typeface="Arial"/>
                        <a:ea typeface="Arial"/>
                        <a:cs typeface="Arial"/>
                        <a:sym typeface="Arial"/>
                      </a:endParaRPr>
                    </a:p>
                  </a:txBody>
                  <a:tcPr marT="27675" marB="2767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165</a:t>
                      </a:r>
                      <a:endParaRPr b="0" i="0" sz="1800" u="none" cap="none" strike="noStrike">
                        <a:solidFill>
                          <a:schemeClr val="dk1"/>
                        </a:solidFill>
                        <a:latin typeface="Arial"/>
                        <a:ea typeface="Arial"/>
                        <a:cs typeface="Arial"/>
                        <a:sym typeface="Arial"/>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2764</a:t>
                      </a:r>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2066</a:t>
                      </a:r>
                      <a:endParaRPr b="0" i="0" sz="1800" u="none" cap="none" strike="noStrike">
                        <a:solidFill>
                          <a:schemeClr val="dk1"/>
                        </a:solidFill>
                        <a:latin typeface="Arial"/>
                        <a:ea typeface="Arial"/>
                        <a:cs typeface="Arial"/>
                        <a:sym typeface="Arial"/>
                      </a:endParaRPr>
                    </a:p>
                  </a:txBody>
                  <a:tcPr marT="27675" marB="2767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CC0099"/>
                        </a:buClr>
                        <a:buSzPts val="1800"/>
                        <a:buFont typeface="Arial"/>
                        <a:buNone/>
                      </a:pPr>
                      <a:r>
                        <a:rPr b="1" i="0" lang="en-US" sz="1800" u="none" cap="none" strike="noStrike">
                          <a:solidFill>
                            <a:srgbClr val="CC0099"/>
                          </a:solidFill>
                          <a:latin typeface="Arial"/>
                          <a:ea typeface="Arial"/>
                          <a:cs typeface="Arial"/>
                          <a:sym typeface="Arial"/>
                        </a:rPr>
                        <a:t>175,4</a:t>
                      </a:r>
                      <a:endParaRPr b="0" i="0" sz="1800" u="none" cap="none" strike="noStrike">
                        <a:solidFill>
                          <a:srgbClr val="CC0099"/>
                        </a:solidFill>
                        <a:latin typeface="Arial"/>
                        <a:ea typeface="Arial"/>
                        <a:cs typeface="Arial"/>
                        <a:sym typeface="Arial"/>
                      </a:endParaRPr>
                    </a:p>
                    <a:p>
                      <a:pPr indent="0" lvl="0" marL="0" marR="0" rtl="0" algn="r">
                        <a:lnSpc>
                          <a:spcPct val="100000"/>
                        </a:lnSpc>
                        <a:spcBef>
                          <a:spcPts val="0"/>
                        </a:spcBef>
                        <a:spcAft>
                          <a:spcPts val="0"/>
                        </a:spcAft>
                        <a:buClr>
                          <a:srgbClr val="CC0099"/>
                        </a:buClr>
                        <a:buSzPts val="1800"/>
                        <a:buFont typeface="Arial"/>
                        <a:buNone/>
                      </a:pPr>
                      <a:r>
                        <a:rPr b="1" i="0" lang="en-US" sz="1800" u="none" cap="none" strike="noStrike">
                          <a:solidFill>
                            <a:srgbClr val="CC0099"/>
                          </a:solidFill>
                          <a:latin typeface="Arial"/>
                          <a:ea typeface="Arial"/>
                          <a:cs typeface="Arial"/>
                          <a:sym typeface="Arial"/>
                        </a:rPr>
                        <a:t>2774</a:t>
                      </a:r>
                      <a:endParaRPr/>
                    </a:p>
                    <a:p>
                      <a:pPr indent="0" lvl="0" marL="0" marR="0" rtl="0" algn="r">
                        <a:lnSpc>
                          <a:spcPct val="100000"/>
                        </a:lnSpc>
                        <a:spcBef>
                          <a:spcPts val="0"/>
                        </a:spcBef>
                        <a:spcAft>
                          <a:spcPts val="0"/>
                        </a:spcAft>
                        <a:buClr>
                          <a:srgbClr val="CC0099"/>
                        </a:buClr>
                        <a:buSzPts val="1800"/>
                        <a:buFont typeface="Arial"/>
                        <a:buNone/>
                      </a:pPr>
                      <a:r>
                        <a:rPr b="1" i="0" lang="en-US" sz="1800" u="none" cap="none" strike="noStrike">
                          <a:solidFill>
                            <a:srgbClr val="CC0099"/>
                          </a:solidFill>
                          <a:latin typeface="Arial"/>
                          <a:ea typeface="Arial"/>
                          <a:cs typeface="Arial"/>
                          <a:sym typeface="Arial"/>
                        </a:rPr>
                        <a:t>2030</a:t>
                      </a:r>
                      <a:endParaRPr b="0" i="0" sz="1800" u="none" cap="none" strike="noStrike">
                        <a:solidFill>
                          <a:srgbClr val="CC0099"/>
                        </a:solidFill>
                        <a:latin typeface="Arial"/>
                        <a:ea typeface="Arial"/>
                        <a:cs typeface="Arial"/>
                        <a:sym typeface="Arial"/>
                      </a:endParaRPr>
                    </a:p>
                  </a:txBody>
                  <a:tcPr marT="27675" marB="27675" marR="91450" marL="9145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184,1</a:t>
                      </a:r>
                      <a:endParaRPr b="0" i="0" sz="1800" u="none" cap="none" strike="noStrike">
                        <a:solidFill>
                          <a:schemeClr val="dk1"/>
                        </a:solidFill>
                        <a:latin typeface="Arial"/>
                        <a:ea typeface="Arial"/>
                        <a:cs typeface="Arial"/>
                        <a:sym typeface="Arial"/>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2781</a:t>
                      </a:r>
                      <a:endParaRPr/>
                    </a:p>
                    <a:p>
                      <a:pPr indent="0" lvl="0" marL="0" marR="0" rtl="0" algn="r">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2000</a:t>
                      </a:r>
                      <a:endParaRPr b="0" i="0" sz="1800" u="none" cap="none" strike="noStrike">
                        <a:solidFill>
                          <a:schemeClr val="dk1"/>
                        </a:solidFill>
                        <a:latin typeface="Arial"/>
                        <a:ea typeface="Arial"/>
                        <a:cs typeface="Arial"/>
                        <a:sym typeface="Arial"/>
                      </a:endParaRPr>
                    </a:p>
                  </a:txBody>
                  <a:tcPr marT="27675" marB="27675" marR="91450" marL="91450">
                    <a:lnL cap="flat" cmpd="sng" w="12700">
                      <a:solidFill>
                        <a:srgbClr val="000000"/>
                      </a:solidFill>
                      <a:prstDash val="solid"/>
                      <a:round/>
                      <a:headEnd len="sm" w="sm" type="none"/>
                      <a:tailEnd len="sm" w="sm" type="none"/>
                    </a:lnL>
                    <a:lnR cap="flat" cmpd="sng" w="254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25400">
                      <a:solidFill>
                        <a:srgbClr val="000000"/>
                      </a:solidFill>
                      <a:prstDash val="solid"/>
                      <a:round/>
                      <a:headEnd len="sm" w="sm" type="none"/>
                      <a:tailEnd len="sm" w="sm" type="none"/>
                    </a:lnB>
                  </a:tcPr>
                </a:tc>
              </a:tr>
            </a:tbl>
          </a:graphicData>
        </a:graphic>
      </p:graphicFrame>
      <p:sp>
        <p:nvSpPr>
          <p:cNvPr id="649" name="Google Shape;649;p24"/>
          <p:cNvSpPr txBox="1"/>
          <p:nvPr/>
        </p:nvSpPr>
        <p:spPr>
          <a:xfrm>
            <a:off x="1172818" y="1447800"/>
            <a:ext cx="10134600" cy="2210092"/>
          </a:xfrm>
          <a:prstGeom prst="rect">
            <a:avLst/>
          </a:prstGeom>
          <a:noFill/>
          <a:ln>
            <a:noFill/>
          </a:ln>
        </p:spPr>
        <p:txBody>
          <a:bodyPr anchorCtr="0" anchor="t" bIns="45700" lIns="91425" spcFirstLastPara="1" rIns="91425" wrap="square" tIns="45700">
            <a:spAutoFit/>
          </a:bodyPr>
          <a:lstStyle/>
          <a:p>
            <a:pPr indent="-152400" lvl="0" marL="0" marR="0" rtl="0" algn="just">
              <a:lnSpc>
                <a:spcPct val="120000"/>
              </a:lnSpc>
              <a:spcBef>
                <a:spcPts val="0"/>
              </a:spcBef>
              <a:spcAft>
                <a:spcPts val="0"/>
              </a:spcAft>
              <a:buClr>
                <a:srgbClr val="000000"/>
              </a:buClr>
              <a:buSzPts val="2400"/>
              <a:buFont typeface="Times New Roman"/>
              <a:buChar char="•"/>
            </a:pPr>
            <a:r>
              <a:rPr b="0" i="0" lang="en-US" sz="1800" u="none" strike="noStrike">
                <a:solidFill>
                  <a:srgbClr val="000000"/>
                </a:solidFill>
                <a:latin typeface="Arial"/>
                <a:ea typeface="Arial"/>
                <a:cs typeface="Arial"/>
                <a:sym typeface="Arial"/>
              </a:rPr>
              <a:t>The temperature at which water boils and evaporates is called saturation temperature,t</a:t>
            </a:r>
            <a:r>
              <a:rPr b="0" baseline="-25000" i="0" lang="en-US" sz="1800" u="none" strike="noStrike">
                <a:solidFill>
                  <a:srgbClr val="000000"/>
                </a:solidFill>
                <a:latin typeface="Arial"/>
                <a:ea typeface="Arial"/>
                <a:cs typeface="Arial"/>
                <a:sym typeface="Arial"/>
              </a:rPr>
              <a:t>S </a:t>
            </a:r>
            <a:r>
              <a:rPr b="0" i="0" lang="en-US" sz="1800" u="none" strike="noStrike">
                <a:solidFill>
                  <a:srgbClr val="000000"/>
                </a:solidFill>
                <a:latin typeface="Arial"/>
                <a:ea typeface="Arial"/>
                <a:cs typeface="Arial"/>
                <a:sym typeface="Arial"/>
              </a:rPr>
              <a:t> At a certain pressure, water boils at a certain temperaturetScorresponding.</a:t>
            </a:r>
            <a:endParaRPr/>
          </a:p>
          <a:p>
            <a:pPr indent="-152400" lvl="0" marL="0" marR="0" rtl="0" algn="just">
              <a:lnSpc>
                <a:spcPct val="120000"/>
              </a:lnSpc>
              <a:spcBef>
                <a:spcPts val="600"/>
              </a:spcBef>
              <a:spcAft>
                <a:spcPts val="0"/>
              </a:spcAft>
              <a:buClr>
                <a:srgbClr val="000000"/>
              </a:buClr>
              <a:buSzPts val="2400"/>
              <a:buFont typeface="Times New Roman"/>
              <a:buChar char="•"/>
            </a:pPr>
            <a:r>
              <a:rPr b="0" i="0" lang="en-US" sz="1800" u="none" strike="noStrike">
                <a:solidFill>
                  <a:srgbClr val="000000"/>
                </a:solidFill>
                <a:latin typeface="Arial"/>
                <a:ea typeface="Arial"/>
                <a:cs typeface="Arial"/>
                <a:sym typeface="Arial"/>
              </a:rPr>
              <a:t>When steam supplies heat to the technology at p = const., the condensation temperature remains constant ≡ tS=&gt; stable heat mode.</a:t>
            </a:r>
            <a:endParaRPr/>
          </a:p>
          <a:p>
            <a:pPr indent="-152400" lvl="0" marL="0" marR="0" rtl="0" algn="just">
              <a:lnSpc>
                <a:spcPct val="120000"/>
              </a:lnSpc>
              <a:spcBef>
                <a:spcPts val="600"/>
              </a:spcBef>
              <a:spcAft>
                <a:spcPts val="0"/>
              </a:spcAft>
              <a:buClr>
                <a:srgbClr val="000000"/>
              </a:buClr>
              <a:buSzPts val="2400"/>
              <a:buFont typeface="Times New Roman"/>
              <a:buChar char="•"/>
            </a:pPr>
            <a:r>
              <a:rPr b="0" i="0" lang="en-US" sz="1800" u="none" strike="noStrike">
                <a:solidFill>
                  <a:srgbClr val="000000"/>
                </a:solidFill>
                <a:latin typeface="Arial"/>
                <a:ea typeface="Arial"/>
                <a:cs typeface="Arial"/>
                <a:sym typeface="Arial"/>
              </a:rPr>
              <a:t>LATIENT HEAT (r, kJ/kg): amount of heat needed to convert 1kg of boiling water into dry saturated steam; and is also the heat released by 1kg of vapor when completely condensed</a:t>
            </a:r>
            <a:endParaRPr/>
          </a:p>
        </p:txBody>
      </p:sp>
      <p:pic>
        <p:nvPicPr>
          <p:cNvPr id="650" name="Google Shape;650;p24"/>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651" name="Google Shape;651;p24"/>
          <p:cNvSpPr txBox="1"/>
          <p:nvPr/>
        </p:nvSpPr>
        <p:spPr>
          <a:xfrm>
            <a:off x="3581400" y="5715000"/>
            <a:ext cx="7726018" cy="1062278"/>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i="1" lang="en-US" sz="1400">
                <a:solidFill>
                  <a:schemeClr val="dk1"/>
                </a:solidFill>
                <a:latin typeface="Arial"/>
                <a:ea typeface="Arial"/>
                <a:cs typeface="Arial"/>
                <a:sym typeface="Arial"/>
              </a:rPr>
              <a:t>Question: </a:t>
            </a:r>
            <a:r>
              <a:rPr lang="en-US" sz="1400">
                <a:solidFill>
                  <a:schemeClr val="dk1"/>
                </a:solidFill>
                <a:latin typeface="Arial"/>
                <a:ea typeface="Arial"/>
                <a:cs typeface="Arial"/>
                <a:sym typeface="Arial"/>
              </a:rPr>
              <a:t>What is needed to determine the state of superheated steam and saturated steam?</a:t>
            </a:r>
            <a:endParaRPr/>
          </a:p>
          <a:p>
            <a:pPr indent="0" lvl="0" marL="0" marR="0" rtl="0" algn="l">
              <a:lnSpc>
                <a:spcPct val="115000"/>
              </a:lnSpc>
              <a:spcBef>
                <a:spcPts val="0"/>
              </a:spcBef>
              <a:spcAft>
                <a:spcPts val="0"/>
              </a:spcAft>
              <a:buNone/>
            </a:pPr>
            <a:r>
              <a:rPr lang="en-US" sz="1400">
                <a:solidFill>
                  <a:schemeClr val="dk1"/>
                </a:solidFill>
                <a:latin typeface="Arial"/>
                <a:ea typeface="Arial"/>
                <a:cs typeface="Arial"/>
                <a:sym typeface="Arial"/>
              </a:rPr>
              <a:t>1. Pressure and temperature for saturated steam; temperature for superheated steam</a:t>
            </a:r>
            <a:endParaRPr/>
          </a:p>
          <a:p>
            <a:pPr indent="0" lvl="0" marL="0" marR="0" rtl="0" algn="l">
              <a:lnSpc>
                <a:spcPct val="115000"/>
              </a:lnSpc>
              <a:spcBef>
                <a:spcPts val="0"/>
              </a:spcBef>
              <a:spcAft>
                <a:spcPts val="0"/>
              </a:spcAft>
              <a:buNone/>
            </a:pPr>
            <a:r>
              <a:rPr lang="en-US" sz="1400">
                <a:solidFill>
                  <a:schemeClr val="dk1"/>
                </a:solidFill>
                <a:latin typeface="Arial"/>
                <a:ea typeface="Arial"/>
                <a:cs typeface="Arial"/>
                <a:sym typeface="Arial"/>
              </a:rPr>
              <a:t>2. Pressure and temperature for superheated steam; pressure for saturated steam</a:t>
            </a:r>
            <a:endParaRPr/>
          </a:p>
          <a:p>
            <a:pPr indent="0" lvl="0" marL="0" marR="0" rtl="0" algn="l">
              <a:lnSpc>
                <a:spcPct val="115000"/>
              </a:lnSpc>
              <a:spcBef>
                <a:spcPts val="0"/>
              </a:spcBef>
              <a:spcAft>
                <a:spcPts val="0"/>
              </a:spcAft>
              <a:buNone/>
            </a:pPr>
            <a:r>
              <a:rPr lang="en-US" sz="1400">
                <a:solidFill>
                  <a:schemeClr val="dk1"/>
                </a:solidFill>
                <a:latin typeface="Arial"/>
                <a:ea typeface="Arial"/>
                <a:cs typeface="Arial"/>
                <a:sym typeface="Arial"/>
              </a:rPr>
              <a:t>3. Temperature for superheated steam; pressure for saturated steam.</a:t>
            </a:r>
            <a:endParaRPr sz="1400">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5" name="Shape 655"/>
        <p:cNvGrpSpPr/>
        <p:nvPr/>
      </p:nvGrpSpPr>
      <p:grpSpPr>
        <a:xfrm>
          <a:off x="0" y="0"/>
          <a:ext cx="0" cy="0"/>
          <a:chOff x="0" y="0"/>
          <a:chExt cx="0" cy="0"/>
        </a:xfrm>
      </p:grpSpPr>
      <p:sp>
        <p:nvSpPr>
          <p:cNvPr id="656" name="Google Shape;656;p25"/>
          <p:cNvSpPr txBox="1"/>
          <p:nvPr/>
        </p:nvSpPr>
        <p:spPr>
          <a:xfrm>
            <a:off x="933450" y="598127"/>
            <a:ext cx="103251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Heat Balance and Determination of Boiler Efficiency:</a:t>
            </a:r>
            <a:endParaRPr sz="2800">
              <a:solidFill>
                <a:srgbClr val="327176"/>
              </a:solidFill>
              <a:latin typeface="Arial"/>
              <a:ea typeface="Arial"/>
              <a:cs typeface="Arial"/>
              <a:sym typeface="Arial"/>
            </a:endParaRPr>
          </a:p>
        </p:txBody>
      </p:sp>
      <p:sp>
        <p:nvSpPr>
          <p:cNvPr id="657" name="Google Shape;657;p25"/>
          <p:cNvSpPr txBox="1"/>
          <p:nvPr/>
        </p:nvSpPr>
        <p:spPr>
          <a:xfrm>
            <a:off x="933450" y="1600200"/>
            <a:ext cx="10325100" cy="4136453"/>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lang="en-US" sz="2000">
                <a:solidFill>
                  <a:schemeClr val="dk1"/>
                </a:solidFill>
                <a:latin typeface="Arial"/>
                <a:ea typeface="Arial"/>
                <a:cs typeface="Arial"/>
                <a:sym typeface="Arial"/>
              </a:rPr>
              <a:t>According to TCVN 8630-2019 boiler – energy efficiency and determination method, the energy efficiency level of boilers is 5 levels. Where:</a:t>
            </a:r>
            <a:endParaRPr/>
          </a:p>
          <a:p>
            <a:pPr indent="0" lvl="1" marL="457200" marR="0" rtl="0" algn="just">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 Level 1: energy saving level of class 1.</a:t>
            </a:r>
            <a:endParaRPr/>
          </a:p>
          <a:p>
            <a:pPr indent="0" lvl="1" marL="457200" marR="0" rtl="0" algn="just">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 Level 2: energy saving level 2.</a:t>
            </a:r>
            <a:endParaRPr/>
          </a:p>
          <a:p>
            <a:pPr indent="0" lvl="1" marL="457200" marR="0" rtl="0" algn="just">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 Level 3: the minimum level applies to new boilers and no more than 2 years of operation.</a:t>
            </a:r>
            <a:endParaRPr/>
          </a:p>
          <a:p>
            <a:pPr indent="0" lvl="1" marL="457200" marR="0" rtl="0" algn="just">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 Level 4: the minimum applicable to boilers that have been operating for more than 2 years to less than 10 years.</a:t>
            </a:r>
            <a:endParaRPr/>
          </a:p>
          <a:p>
            <a:pPr indent="0" lvl="1" marL="457200" marR="0" rtl="0" algn="just">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 Level 5: the minimum applicable to boilers that have been operating for 10 years or more.</a:t>
            </a:r>
            <a:endParaRPr/>
          </a:p>
        </p:txBody>
      </p:sp>
      <p:pic>
        <p:nvPicPr>
          <p:cNvPr id="658" name="Google Shape;658;p25"/>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26"/>
          <p:cNvSpPr txBox="1"/>
          <p:nvPr/>
        </p:nvSpPr>
        <p:spPr>
          <a:xfrm>
            <a:off x="571500" y="594459"/>
            <a:ext cx="110490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Basic parameter values and boiler power</a:t>
            </a:r>
            <a:endParaRPr b="1" sz="2800">
              <a:solidFill>
                <a:srgbClr val="327176"/>
              </a:solidFill>
              <a:latin typeface="Arial"/>
              <a:ea typeface="Arial"/>
              <a:cs typeface="Arial"/>
              <a:sym typeface="Arial"/>
            </a:endParaRPr>
          </a:p>
        </p:txBody>
      </p:sp>
      <p:pic>
        <p:nvPicPr>
          <p:cNvPr id="664" name="Google Shape;664;p26"/>
          <p:cNvPicPr preferRelativeResize="0"/>
          <p:nvPr/>
        </p:nvPicPr>
        <p:blipFill rotWithShape="1">
          <a:blip r:embed="rId3">
            <a:alphaModFix/>
          </a:blip>
          <a:srcRect b="0" l="0" r="0" t="0"/>
          <a:stretch/>
        </p:blipFill>
        <p:spPr>
          <a:xfrm>
            <a:off x="11191789" y="5996280"/>
            <a:ext cx="1000211" cy="861720"/>
          </a:xfrm>
          <a:prstGeom prst="rect">
            <a:avLst/>
          </a:prstGeom>
          <a:noFill/>
          <a:ln>
            <a:noFill/>
          </a:ln>
        </p:spPr>
      </p:pic>
      <p:graphicFrame>
        <p:nvGraphicFramePr>
          <p:cNvPr id="665" name="Google Shape;665;p26"/>
          <p:cNvGraphicFramePr/>
          <p:nvPr/>
        </p:nvGraphicFramePr>
        <p:xfrm>
          <a:off x="1143000" y="1295400"/>
          <a:ext cx="3000000" cy="3000000"/>
        </p:xfrm>
        <a:graphic>
          <a:graphicData uri="http://schemas.openxmlformats.org/drawingml/2006/table">
            <a:tbl>
              <a:tblPr bandRow="1" firstCol="1" firstRow="1">
                <a:noFill/>
                <a:tableStyleId>{0A219ACC-2321-41C8-917C-00207949AA5D}</a:tableStyleId>
              </a:tblPr>
              <a:tblGrid>
                <a:gridCol w="2012900"/>
                <a:gridCol w="2012900"/>
                <a:gridCol w="1907900"/>
                <a:gridCol w="2177325"/>
                <a:gridCol w="1794975"/>
              </a:tblGrid>
              <a:tr h="173450">
                <a:tc rowSpan="3">
                  <a:txBody>
                    <a:bodyPr/>
                    <a:lstStyle/>
                    <a:p>
                      <a:pPr indent="0" lvl="0" marL="0" marR="0" rtl="0" algn="ctr">
                        <a:lnSpc>
                          <a:spcPct val="125000"/>
                        </a:lnSpc>
                        <a:spcBef>
                          <a:spcPts val="0"/>
                        </a:spcBef>
                        <a:spcAft>
                          <a:spcPts val="0"/>
                        </a:spcAft>
                        <a:buNone/>
                      </a:pPr>
                      <a:r>
                        <a:rPr i="1" lang="en-US" sz="1000" u="none" cap="none" strike="noStrike">
                          <a:solidFill>
                            <a:schemeClr val="dk1"/>
                          </a:solidFill>
                          <a:latin typeface="Arial"/>
                          <a:ea typeface="Arial"/>
                          <a:cs typeface="Arial"/>
                          <a:sym typeface="Arial"/>
                        </a:rPr>
                        <a:t>Fuel types</a:t>
                      </a:r>
                      <a:endParaRPr sz="1000" u="none" cap="none" strike="noStrike">
                        <a:latin typeface="Arial"/>
                        <a:ea typeface="Arial"/>
                        <a:cs typeface="Arial"/>
                        <a:sym typeface="Arial"/>
                      </a:endParaRPr>
                    </a:p>
                  </a:txBody>
                  <a:tcPr marT="0" marB="0" marR="49475" marL="49475" anchor="ctr"/>
                </a:tc>
                <a:tc rowSpan="3">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Energy efficiency level</a:t>
                      </a:r>
                      <a:endParaRPr sz="1000" u="none" cap="none" strike="noStrike">
                        <a:latin typeface="Arial"/>
                        <a:ea typeface="Arial"/>
                        <a:cs typeface="Arial"/>
                        <a:sym typeface="Arial"/>
                      </a:endParaRPr>
                    </a:p>
                  </a:txBody>
                  <a:tcPr marT="0" marB="0" marR="49475" marL="49475" anchor="ctr"/>
                </a:tc>
                <a:tc gridSpan="3">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Boiler capacity D, t/h</a:t>
                      </a:r>
                      <a:endParaRPr sz="1000" u="none" cap="none" strike="noStrike">
                        <a:latin typeface="Arial"/>
                        <a:ea typeface="Arial"/>
                        <a:cs typeface="Arial"/>
                        <a:sym typeface="Arial"/>
                      </a:endParaRPr>
                    </a:p>
                  </a:txBody>
                  <a:tcPr marT="0" marB="0" marR="49475" marL="49475" anchor="ctr"/>
                </a:tc>
                <a:tc hMerge="1"/>
                <a:tc hMerge="1"/>
              </a:tr>
              <a:tr h="173450">
                <a:tc vMerge="1"/>
                <a:tc vMerge="1"/>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D &lt; 3</a:t>
                      </a:r>
                      <a:r>
                        <a:rPr baseline="30000" lang="en-US" sz="1000" u="none" cap="none" strike="noStrike">
                          <a:latin typeface="Arial"/>
                          <a:ea typeface="Arial"/>
                          <a:cs typeface="Arial"/>
                          <a:sym typeface="Arial"/>
                        </a:rPr>
                        <a:t>(1)</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3 ≤ D ≤ 15 </a:t>
                      </a:r>
                      <a:r>
                        <a:rPr baseline="30000" lang="en-US" sz="1000" u="none" cap="none" strike="noStrike">
                          <a:latin typeface="Arial"/>
                          <a:ea typeface="Arial"/>
                          <a:cs typeface="Arial"/>
                          <a:sym typeface="Arial"/>
                        </a:rPr>
                        <a:t>(2)</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D &gt; 15 </a:t>
                      </a:r>
                      <a:r>
                        <a:rPr baseline="30000" lang="en-US" sz="1000" u="none" cap="none" strike="noStrike">
                          <a:latin typeface="Arial"/>
                          <a:ea typeface="Arial"/>
                          <a:cs typeface="Arial"/>
                          <a:sym typeface="Arial"/>
                        </a:rPr>
                        <a:t>(3)</a:t>
                      </a:r>
                      <a:endParaRPr sz="1000" u="none" cap="none" strike="noStrike">
                        <a:latin typeface="Arial"/>
                        <a:ea typeface="Arial"/>
                        <a:cs typeface="Arial"/>
                        <a:sym typeface="Arial"/>
                      </a:endParaRPr>
                    </a:p>
                  </a:txBody>
                  <a:tcPr marT="0" marB="0" marR="49475" marL="49475" anchor="ctr"/>
                </a:tc>
              </a:tr>
              <a:tr h="173450">
                <a:tc vMerge="1"/>
                <a:tc vMerge="1"/>
                <a:tc gridSpan="3">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Energy Efficiency %</a:t>
                      </a:r>
                      <a:endParaRPr sz="1000" u="none" cap="none" strike="noStrike">
                        <a:latin typeface="Arial"/>
                        <a:ea typeface="Arial"/>
                        <a:cs typeface="Arial"/>
                        <a:sym typeface="Arial"/>
                      </a:endParaRPr>
                    </a:p>
                  </a:txBody>
                  <a:tcPr marT="0" marB="0" marR="49475" marL="49475" anchor="ctr"/>
                </a:tc>
                <a:tc hMerge="1"/>
                <a:tc hMerge="1"/>
              </a:tr>
              <a:tr h="173450">
                <a:tc rowSpan="5">
                  <a:txBody>
                    <a:bodyPr/>
                    <a:lstStyle/>
                    <a:p>
                      <a:pPr indent="0" lvl="0" marL="0" marR="0" rtl="0" algn="just">
                        <a:lnSpc>
                          <a:spcPct val="125000"/>
                        </a:lnSpc>
                        <a:spcBef>
                          <a:spcPts val="0"/>
                        </a:spcBef>
                        <a:spcAft>
                          <a:spcPts val="0"/>
                        </a:spcAft>
                        <a:buNone/>
                      </a:pPr>
                      <a:r>
                        <a:rPr lang="en-US" sz="1000" u="none" cap="none" strike="noStrike">
                          <a:latin typeface="Arial"/>
                          <a:ea typeface="Arial"/>
                          <a:cs typeface="Arial"/>
                          <a:sym typeface="Arial"/>
                        </a:rPr>
                        <a:t>Coal</a:t>
                      </a:r>
                      <a:endParaRPr sz="1000" u="none" cap="none" strike="noStrike">
                        <a:latin typeface="Arial"/>
                        <a:ea typeface="Arial"/>
                        <a:cs typeface="Arial"/>
                        <a:sym typeface="Arial"/>
                      </a:endParaRPr>
                    </a:p>
                  </a:txBody>
                  <a:tcPr marT="0" marB="0" marR="49475" marL="49475" anchor="ctr"/>
                </a:tc>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1</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76</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82</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85</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2</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73</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82</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3</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70</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75</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78</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4</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68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72</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75</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5</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65</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70</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72</a:t>
                      </a:r>
                      <a:endParaRPr sz="1000" u="none" cap="none" strike="noStrike">
                        <a:latin typeface="Arial"/>
                        <a:ea typeface="Arial"/>
                        <a:cs typeface="Arial"/>
                        <a:sym typeface="Arial"/>
                      </a:endParaRPr>
                    </a:p>
                  </a:txBody>
                  <a:tcPr marT="0" marB="0" marR="49475" marL="49475" anchor="ctr"/>
                </a:tc>
              </a:tr>
              <a:tr h="173450">
                <a:tc rowSpan="5">
                  <a:txBody>
                    <a:bodyPr/>
                    <a:lstStyle/>
                    <a:p>
                      <a:pPr indent="0" lvl="0" marL="0" marR="0" rtl="0" algn="just">
                        <a:lnSpc>
                          <a:spcPct val="125000"/>
                        </a:lnSpc>
                        <a:spcBef>
                          <a:spcPts val="0"/>
                        </a:spcBef>
                        <a:spcAft>
                          <a:spcPts val="0"/>
                        </a:spcAft>
                        <a:buNone/>
                      </a:pPr>
                      <a:r>
                        <a:rPr lang="en-US" sz="1000" u="none" cap="none" strike="noStrike">
                          <a:latin typeface="Arial"/>
                          <a:ea typeface="Arial"/>
                          <a:cs typeface="Arial"/>
                          <a:sym typeface="Arial"/>
                        </a:rPr>
                        <a:t>Biomass Fuel </a:t>
                      </a:r>
                      <a:r>
                        <a:rPr baseline="30000" lang="en-US" sz="1000" u="none" cap="none" strike="noStrike">
                          <a:latin typeface="Arial"/>
                          <a:ea typeface="Arial"/>
                          <a:cs typeface="Arial"/>
                          <a:sym typeface="Arial"/>
                        </a:rPr>
                        <a:t>(4)</a:t>
                      </a:r>
                      <a:endParaRPr sz="1000" u="none" cap="none" strike="noStrike">
                        <a:latin typeface="Arial"/>
                        <a:ea typeface="Arial"/>
                        <a:cs typeface="Arial"/>
                        <a:sym typeface="Arial"/>
                      </a:endParaRPr>
                    </a:p>
                  </a:txBody>
                  <a:tcPr marT="0" marB="0" marR="49475" marL="49475" anchor="ctr"/>
                </a:tc>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1</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75</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82</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2</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73</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76</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78</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3</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70</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73</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75</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4</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68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70</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72</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5</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65</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68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70</a:t>
                      </a:r>
                      <a:endParaRPr sz="1000" u="none" cap="none" strike="noStrike">
                        <a:latin typeface="Arial"/>
                        <a:ea typeface="Arial"/>
                        <a:cs typeface="Arial"/>
                        <a:sym typeface="Arial"/>
                      </a:endParaRPr>
                    </a:p>
                  </a:txBody>
                  <a:tcPr marT="0" marB="0" marR="49475" marL="49475" anchor="ctr"/>
                </a:tc>
              </a:tr>
              <a:tr h="173450">
                <a:tc rowSpan="5">
                  <a:txBody>
                    <a:bodyPr/>
                    <a:lstStyle/>
                    <a:p>
                      <a:pPr indent="0" lvl="0" marL="0" marR="0" rtl="0" algn="just">
                        <a:lnSpc>
                          <a:spcPct val="125000"/>
                        </a:lnSpc>
                        <a:spcBef>
                          <a:spcPts val="0"/>
                        </a:spcBef>
                        <a:spcAft>
                          <a:spcPts val="0"/>
                        </a:spcAft>
                        <a:buNone/>
                      </a:pPr>
                      <a:r>
                        <a:rPr lang="en-US" sz="1000" u="none" cap="none" strike="noStrike">
                          <a:latin typeface="Arial"/>
                          <a:ea typeface="Arial"/>
                          <a:cs typeface="Arial"/>
                          <a:sym typeface="Arial"/>
                        </a:rPr>
                        <a:t>Oil</a:t>
                      </a:r>
                      <a:endParaRPr sz="1000" u="none" cap="none" strike="noStrike">
                        <a:latin typeface="Arial"/>
                        <a:ea typeface="Arial"/>
                        <a:cs typeface="Arial"/>
                        <a:sym typeface="Arial"/>
                      </a:endParaRPr>
                    </a:p>
                  </a:txBody>
                  <a:tcPr marT="0" marB="0" marR="49475" marL="49475" anchor="ctr"/>
                </a:tc>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1</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90</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92</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2</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84</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90</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3</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82</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85</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88</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4</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80</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82</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85</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5</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78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80</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82</a:t>
                      </a:r>
                      <a:endParaRPr sz="1000" u="none" cap="none" strike="noStrike">
                        <a:latin typeface="Arial"/>
                        <a:ea typeface="Arial"/>
                        <a:cs typeface="Arial"/>
                        <a:sym typeface="Arial"/>
                      </a:endParaRPr>
                    </a:p>
                  </a:txBody>
                  <a:tcPr marT="0" marB="0" marR="49475" marL="49475" anchor="ctr"/>
                </a:tc>
              </a:tr>
              <a:tr h="173450">
                <a:tc rowSpan="5">
                  <a:txBody>
                    <a:bodyPr/>
                    <a:lstStyle/>
                    <a:p>
                      <a:pPr indent="0" lvl="0" marL="0" marR="0" rtl="0" algn="just">
                        <a:lnSpc>
                          <a:spcPct val="125000"/>
                        </a:lnSpc>
                        <a:spcBef>
                          <a:spcPts val="0"/>
                        </a:spcBef>
                        <a:spcAft>
                          <a:spcPts val="0"/>
                        </a:spcAft>
                        <a:buNone/>
                      </a:pPr>
                      <a:r>
                        <a:rPr lang="en-US" sz="1000" u="none" cap="none" strike="noStrike">
                          <a:latin typeface="Arial"/>
                          <a:ea typeface="Arial"/>
                          <a:cs typeface="Arial"/>
                          <a:sym typeface="Arial"/>
                        </a:rPr>
                        <a:t>Gas</a:t>
                      </a:r>
                      <a:endParaRPr sz="1000" u="none" cap="none" strike="noStrike">
                        <a:latin typeface="Arial"/>
                        <a:ea typeface="Arial"/>
                        <a:cs typeface="Arial"/>
                        <a:sym typeface="Arial"/>
                      </a:endParaRPr>
                    </a:p>
                  </a:txBody>
                  <a:tcPr marT="0" marB="0" marR="49475" marL="49475" anchor="ctr"/>
                </a:tc>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1</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88</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91</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94</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2</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85</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89</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92</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3</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82</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87</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90</a:t>
                      </a:r>
                      <a:endParaRPr sz="1000" u="none" cap="none" strike="noStrike">
                        <a:latin typeface="Arial"/>
                        <a:ea typeface="Arial"/>
                        <a:cs typeface="Arial"/>
                        <a:sym typeface="Arial"/>
                      </a:endParaRPr>
                    </a:p>
                  </a:txBody>
                  <a:tcPr marT="0" marB="0" marR="49475" marL="49475" anchor="ctr"/>
                </a:tc>
              </a:tr>
              <a:tr h="17345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4</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81</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85</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87</a:t>
                      </a:r>
                      <a:endParaRPr sz="1000" u="none" cap="none" strike="noStrike">
                        <a:latin typeface="Arial"/>
                        <a:ea typeface="Arial"/>
                        <a:cs typeface="Arial"/>
                        <a:sym typeface="Arial"/>
                      </a:endParaRPr>
                    </a:p>
                  </a:txBody>
                  <a:tcPr marT="0" marB="0" marR="49475" marL="49475" anchor="ctr"/>
                </a:tc>
              </a:tr>
              <a:tr h="236700">
                <a:tc vMerge="1"/>
                <a:tc>
                  <a:txBody>
                    <a:bodyPr/>
                    <a:lstStyle/>
                    <a:p>
                      <a:pPr indent="0" lvl="0" marL="36195" marR="36195" rtl="0" algn="ctr">
                        <a:lnSpc>
                          <a:spcPct val="110000"/>
                        </a:lnSpc>
                        <a:spcBef>
                          <a:spcPts val="0"/>
                        </a:spcBef>
                        <a:spcAft>
                          <a:spcPts val="0"/>
                        </a:spcAft>
                        <a:buNone/>
                      </a:pPr>
                      <a:r>
                        <a:rPr lang="en-US" sz="1000" u="none" cap="none" strike="noStrike">
                          <a:latin typeface="Arial"/>
                          <a:ea typeface="Arial"/>
                          <a:cs typeface="Arial"/>
                          <a:sym typeface="Arial"/>
                        </a:rPr>
                        <a:t>Level 5</a:t>
                      </a:r>
                      <a:endParaRPr sz="1000" u="none" cap="none" strike="noStrike">
                        <a:latin typeface="Arial"/>
                        <a:ea typeface="Arial"/>
                        <a:cs typeface="Arial"/>
                        <a:sym typeface="Arial"/>
                      </a:endParaRPr>
                    </a:p>
                  </a:txBody>
                  <a:tcPr marT="0" marB="0" marR="68575" marL="68575"/>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80</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83</a:t>
                      </a:r>
                      <a:endParaRPr sz="1000" u="none" cap="none" strike="noStrike">
                        <a:latin typeface="Arial"/>
                        <a:ea typeface="Arial"/>
                        <a:cs typeface="Arial"/>
                        <a:sym typeface="Arial"/>
                      </a:endParaRPr>
                    </a:p>
                  </a:txBody>
                  <a:tcPr marT="0" marB="0" marR="49475" marL="49475" anchor="ctr"/>
                </a:tc>
                <a:tc>
                  <a:txBody>
                    <a:bodyPr/>
                    <a:lstStyle/>
                    <a:p>
                      <a:pPr indent="0" lvl="0" marL="0" marR="0" rtl="0" algn="ctr">
                        <a:lnSpc>
                          <a:spcPct val="125000"/>
                        </a:lnSpc>
                        <a:spcBef>
                          <a:spcPts val="0"/>
                        </a:spcBef>
                        <a:spcAft>
                          <a:spcPts val="0"/>
                        </a:spcAft>
                        <a:buNone/>
                      </a:pPr>
                      <a:r>
                        <a:rPr lang="en-US" sz="1000" u="none" cap="none" strike="noStrike">
                          <a:latin typeface="Arial"/>
                          <a:ea typeface="Arial"/>
                          <a:cs typeface="Arial"/>
                          <a:sym typeface="Arial"/>
                        </a:rPr>
                        <a:t>85</a:t>
                      </a:r>
                      <a:endParaRPr sz="1000" u="none" cap="none" strike="noStrike">
                        <a:latin typeface="Arial"/>
                        <a:ea typeface="Arial"/>
                        <a:cs typeface="Arial"/>
                        <a:sym typeface="Arial"/>
                      </a:endParaRPr>
                    </a:p>
                  </a:txBody>
                  <a:tcPr marT="0" marB="0" marR="49475" marL="49475" anchor="ctr"/>
                </a:tc>
              </a:tr>
              <a:tr h="666050">
                <a:tc gridSpan="5">
                  <a:txBody>
                    <a:bodyPr/>
                    <a:lstStyle/>
                    <a:p>
                      <a:pPr indent="0" lvl="0" marL="0" marR="0" rtl="0" algn="just">
                        <a:lnSpc>
                          <a:spcPct val="120000"/>
                        </a:lnSpc>
                        <a:spcBef>
                          <a:spcPts val="0"/>
                        </a:spcBef>
                        <a:spcAft>
                          <a:spcPts val="0"/>
                        </a:spcAft>
                        <a:buNone/>
                      </a:pPr>
                      <a:r>
                        <a:rPr lang="en-US" sz="1000" u="none" cap="none" strike="noStrike">
                          <a:latin typeface="Arial"/>
                          <a:ea typeface="Arial"/>
                          <a:cs typeface="Arial"/>
                          <a:sym typeface="Arial"/>
                        </a:rPr>
                        <a:t>Comment: </a:t>
                      </a:r>
                      <a:endParaRPr/>
                    </a:p>
                    <a:p>
                      <a:pPr indent="0" lvl="0" marL="0" marR="0" rtl="0" algn="just">
                        <a:lnSpc>
                          <a:spcPct val="120000"/>
                        </a:lnSpc>
                        <a:spcBef>
                          <a:spcPts val="0"/>
                        </a:spcBef>
                        <a:spcAft>
                          <a:spcPts val="0"/>
                        </a:spcAft>
                        <a:buNone/>
                      </a:pPr>
                      <a:r>
                        <a:rPr lang="en-US" sz="1000" u="none" cap="none" strike="noStrike">
                          <a:latin typeface="Arial"/>
                          <a:ea typeface="Arial"/>
                          <a:cs typeface="Arial"/>
                          <a:sym typeface="Arial"/>
                        </a:rPr>
                        <a:t>(1) It is not mandatory to equip the exhaust flue gas heat recovery unit of the boiler itself. (2) It is recommended to equip the exhaust flue gas heat recovery unit of the boiler itself. (3) It is mandatory to equip the exhaust flue gas heat recovery unit of the boiler itself. </a:t>
                      </a:r>
                      <a:endParaRPr/>
                    </a:p>
                    <a:p>
                      <a:pPr indent="0" lvl="0" marL="0" marR="0" rtl="0" algn="just">
                        <a:lnSpc>
                          <a:spcPct val="120000"/>
                        </a:lnSpc>
                        <a:spcBef>
                          <a:spcPts val="0"/>
                        </a:spcBef>
                        <a:spcAft>
                          <a:spcPts val="0"/>
                        </a:spcAft>
                        <a:buNone/>
                      </a:pPr>
                      <a:r>
                        <a:rPr lang="en-US" sz="1000" u="none" cap="none" strike="noStrike">
                          <a:latin typeface="Arial"/>
                          <a:ea typeface="Arial"/>
                          <a:cs typeface="Arial"/>
                          <a:sym typeface="Arial"/>
                        </a:rPr>
                        <a:t>(4) Biomass fuel is rice husk, sawdust, shavings, bagasse, compressed wood... and excluding household garbage.</a:t>
                      </a:r>
                      <a:endParaRPr/>
                    </a:p>
                  </a:txBody>
                  <a:tcPr marT="0" marB="0" marR="49475" marL="49475"/>
                </a:tc>
                <a:tc hMerge="1"/>
                <a:tc hMerge="1"/>
                <a:tc hMerge="1"/>
                <a:tc hMerge="1"/>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27"/>
          <p:cNvSpPr txBox="1"/>
          <p:nvPr/>
        </p:nvSpPr>
        <p:spPr>
          <a:xfrm>
            <a:off x="765727" y="1430461"/>
            <a:ext cx="8458199" cy="3124200"/>
          </a:xfrm>
          <a:prstGeom prst="rect">
            <a:avLst/>
          </a:prstGeom>
          <a:noFill/>
          <a:ln>
            <a:noFill/>
          </a:ln>
        </p:spPr>
        <p:txBody>
          <a:bodyPr anchorCtr="0" anchor="t" bIns="45700" lIns="91425" spcFirstLastPara="1" rIns="91425" wrap="square" tIns="45700">
            <a:noAutofit/>
          </a:bodyPr>
          <a:lstStyle/>
          <a:p>
            <a:pPr indent="-228600" lvl="0" marL="228600" marR="0" rtl="0" algn="l">
              <a:lnSpc>
                <a:spcPct val="90000"/>
              </a:lnSpc>
              <a:spcBef>
                <a:spcPts val="0"/>
              </a:spcBef>
              <a:spcAft>
                <a:spcPts val="0"/>
              </a:spcAft>
              <a:buClr>
                <a:schemeClr val="dk1"/>
              </a:buClr>
              <a:buSzPts val="1800"/>
              <a:buFont typeface="Arial"/>
              <a:buChar char="►"/>
            </a:pPr>
            <a:r>
              <a:rPr b="1" lang="en-US" sz="1800">
                <a:solidFill>
                  <a:schemeClr val="dk1"/>
                </a:solidFill>
                <a:latin typeface="Arial"/>
                <a:ea typeface="Arial"/>
                <a:cs typeface="Arial"/>
                <a:sym typeface="Arial"/>
              </a:rPr>
              <a:t>Heat balance in the boiler</a:t>
            </a:r>
            <a:endParaRPr/>
          </a:p>
          <a:p>
            <a:pPr indent="0" lvl="0" marL="0" marR="0" rtl="0" algn="l">
              <a:lnSpc>
                <a:spcPct val="90000"/>
              </a:lnSpc>
              <a:spcBef>
                <a:spcPts val="1000"/>
              </a:spcBef>
              <a:spcAft>
                <a:spcPts val="0"/>
              </a:spcAft>
              <a:buClr>
                <a:schemeClr val="dk1"/>
              </a:buClr>
              <a:buSzPts val="1800"/>
              <a:buFont typeface="Arial"/>
              <a:buNone/>
            </a:pPr>
            <a:r>
              <a:rPr b="1" lang="en-US" sz="1800">
                <a:solidFill>
                  <a:schemeClr val="dk1"/>
                </a:solidFill>
                <a:latin typeface="Arial"/>
                <a:ea typeface="Arial"/>
                <a:cs typeface="Arial"/>
                <a:sym typeface="Arial"/>
              </a:rPr>
              <a:t>	</a:t>
            </a:r>
            <a:r>
              <a:rPr lang="en-US" sz="1800">
                <a:solidFill>
                  <a:schemeClr val="dk1"/>
                </a:solidFill>
                <a:latin typeface="Arial"/>
                <a:ea typeface="Arial"/>
                <a:cs typeface="Arial"/>
                <a:sym typeface="Arial"/>
              </a:rPr>
              <a:t>Q</a:t>
            </a:r>
            <a:r>
              <a:rPr baseline="-25000" lang="en-US" sz="1800">
                <a:solidFill>
                  <a:schemeClr val="dk1"/>
                </a:solidFill>
                <a:latin typeface="Arial"/>
                <a:ea typeface="Arial"/>
                <a:cs typeface="Arial"/>
                <a:sym typeface="Arial"/>
              </a:rPr>
              <a:t>đv</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có ích</a:t>
            </a:r>
            <a:r>
              <a:rPr lang="en-US" sz="1800">
                <a:solidFill>
                  <a:schemeClr val="dk1"/>
                </a:solidFill>
                <a:latin typeface="Arial"/>
                <a:ea typeface="Arial"/>
                <a:cs typeface="Arial"/>
                <a:sym typeface="Arial"/>
              </a:rPr>
              <a:t> + Losses</a:t>
            </a:r>
            <a:endParaRPr/>
          </a:p>
          <a:p>
            <a:pPr indent="571500" lvl="0" marL="228600" marR="0" rtl="0" algn="l">
              <a:lnSpc>
                <a:spcPct val="90000"/>
              </a:lnSpc>
              <a:spcBef>
                <a:spcPts val="1000"/>
              </a:spcBef>
              <a:spcAft>
                <a:spcPts val="0"/>
              </a:spcAft>
              <a:buClr>
                <a:schemeClr val="dk1"/>
              </a:buClr>
              <a:buSzPts val="1800"/>
              <a:buFont typeface="Arial"/>
              <a:buNone/>
            </a:pPr>
            <a:r>
              <a:rPr lang="en-US" sz="1800">
                <a:solidFill>
                  <a:schemeClr val="dk1"/>
                </a:solidFill>
                <a:latin typeface="Arial"/>
                <a:ea typeface="Arial"/>
                <a:cs typeface="Arial"/>
                <a:sym typeface="Arial"/>
              </a:rPr>
              <a:t>Q</a:t>
            </a:r>
            <a:r>
              <a:rPr baseline="-25000" lang="en-US" sz="1800">
                <a:solidFill>
                  <a:schemeClr val="dk1"/>
                </a:solidFill>
                <a:latin typeface="Arial"/>
                <a:ea typeface="Arial"/>
                <a:cs typeface="Arial"/>
                <a:sym typeface="Arial"/>
              </a:rPr>
              <a:t>đv</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1</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3 </a:t>
            </a:r>
            <a:r>
              <a:rPr lang="en-US" sz="1800">
                <a:solidFill>
                  <a:schemeClr val="dk1"/>
                </a:solidFill>
                <a:latin typeface="Arial"/>
                <a:ea typeface="Arial"/>
                <a:cs typeface="Arial"/>
                <a:sym typeface="Arial"/>
              </a:rPr>
              <a:t>+ Q</a:t>
            </a:r>
            <a:r>
              <a:rPr baseline="-25000" lang="en-US" sz="1800">
                <a:solidFill>
                  <a:schemeClr val="dk1"/>
                </a:solidFill>
                <a:latin typeface="Arial"/>
                <a:ea typeface="Arial"/>
                <a:cs typeface="Arial"/>
                <a:sym typeface="Arial"/>
              </a:rPr>
              <a:t>4 </a:t>
            </a:r>
            <a:r>
              <a:rPr lang="en-US" sz="1800">
                <a:solidFill>
                  <a:schemeClr val="dk1"/>
                </a:solidFill>
                <a:latin typeface="Arial"/>
                <a:ea typeface="Arial"/>
                <a:cs typeface="Arial"/>
                <a:sym typeface="Arial"/>
              </a:rPr>
              <a:t>+ Q</a:t>
            </a:r>
            <a:r>
              <a:rPr baseline="-25000" lang="en-US" sz="1800">
                <a:solidFill>
                  <a:schemeClr val="dk1"/>
                </a:solidFill>
                <a:latin typeface="Arial"/>
                <a:ea typeface="Arial"/>
                <a:cs typeface="Arial"/>
                <a:sym typeface="Arial"/>
              </a:rPr>
              <a:t>5</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6</a:t>
            </a:r>
            <a:endParaRPr/>
          </a:p>
          <a:p>
            <a:pPr indent="-228600" lvl="0" marL="228600" marR="0" rtl="0" algn="l">
              <a:lnSpc>
                <a:spcPct val="90000"/>
              </a:lnSpc>
              <a:spcBef>
                <a:spcPts val="1000"/>
              </a:spcBef>
              <a:spcAft>
                <a:spcPts val="0"/>
              </a:spcAft>
              <a:buClr>
                <a:schemeClr val="dk1"/>
              </a:buClr>
              <a:buSzPts val="1800"/>
              <a:buFont typeface="Arial"/>
              <a:buChar char="►"/>
            </a:pPr>
            <a:r>
              <a:rPr b="1" lang="en-US" sz="1800">
                <a:solidFill>
                  <a:schemeClr val="dk1"/>
                </a:solidFill>
                <a:latin typeface="Arial"/>
                <a:ea typeface="Arial"/>
                <a:cs typeface="Arial"/>
                <a:sym typeface="Arial"/>
              </a:rPr>
              <a:t>Thermal performance</a:t>
            </a:r>
            <a:endParaRPr/>
          </a:p>
          <a:p>
            <a:pPr indent="627063" lvl="0" marL="228600" marR="0" rtl="0" algn="l">
              <a:lnSpc>
                <a:spcPct val="90000"/>
              </a:lnSpc>
              <a:spcBef>
                <a:spcPts val="1000"/>
              </a:spcBef>
              <a:spcAft>
                <a:spcPts val="0"/>
              </a:spcAft>
              <a:buClr>
                <a:schemeClr val="dk1"/>
              </a:buClr>
              <a:buSzPts val="1800"/>
              <a:buFont typeface="Arial"/>
              <a:buNone/>
            </a:pPr>
            <a:r>
              <a:rPr lang="en-US" sz="1800">
                <a:solidFill>
                  <a:schemeClr val="dk1"/>
                </a:solidFill>
                <a:latin typeface="Arial"/>
                <a:ea typeface="Arial"/>
                <a:cs typeface="Arial"/>
                <a:sym typeface="Arial"/>
              </a:rPr>
              <a:t>η</a:t>
            </a:r>
            <a:r>
              <a:rPr baseline="-25000" lang="en-US" sz="1800">
                <a:solidFill>
                  <a:schemeClr val="dk1"/>
                </a:solidFill>
                <a:latin typeface="Arial"/>
                <a:ea typeface="Arial"/>
                <a:cs typeface="Arial"/>
                <a:sym typeface="Arial"/>
              </a:rPr>
              <a:t>t  </a:t>
            </a:r>
            <a:r>
              <a:rPr lang="en-US" sz="1800">
                <a:solidFill>
                  <a:schemeClr val="dk1"/>
                </a:solidFill>
                <a:latin typeface="Arial"/>
                <a:ea typeface="Arial"/>
                <a:cs typeface="Arial"/>
                <a:sym typeface="Arial"/>
              </a:rPr>
              <a:t>= Q</a:t>
            </a:r>
            <a:r>
              <a:rPr baseline="-25000" lang="en-US" sz="1800">
                <a:solidFill>
                  <a:schemeClr val="dk1"/>
                </a:solidFill>
                <a:latin typeface="Arial"/>
                <a:ea typeface="Arial"/>
                <a:cs typeface="Arial"/>
                <a:sym typeface="Arial"/>
              </a:rPr>
              <a:t>1</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đv</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1</a:t>
            </a:r>
            <a:r>
              <a:rPr lang="en-US" sz="1800">
                <a:solidFill>
                  <a:schemeClr val="dk1"/>
                </a:solidFill>
                <a:latin typeface="Arial"/>
                <a:ea typeface="Arial"/>
                <a:cs typeface="Arial"/>
                <a:sym typeface="Arial"/>
              </a:rPr>
              <a:t> (positive balance)</a:t>
            </a:r>
            <a:endParaRPr/>
          </a:p>
          <a:p>
            <a:pPr indent="627063" lvl="0" marL="228600" marR="0" rtl="0" algn="l">
              <a:lnSpc>
                <a:spcPct val="90000"/>
              </a:lnSpc>
              <a:spcBef>
                <a:spcPts val="1000"/>
              </a:spcBef>
              <a:spcAft>
                <a:spcPts val="0"/>
              </a:spcAft>
              <a:buClr>
                <a:schemeClr val="dk1"/>
              </a:buClr>
              <a:buSzPts val="1800"/>
              <a:buFont typeface="Noto Sans Symbols"/>
              <a:buNone/>
            </a:pPr>
            <a:r>
              <a:rPr lang="en-US" sz="1800">
                <a:solidFill>
                  <a:schemeClr val="dk1"/>
                </a:solidFill>
                <a:latin typeface="Arial"/>
                <a:ea typeface="Arial"/>
                <a:cs typeface="Arial"/>
                <a:sym typeface="Arial"/>
              </a:rPr>
              <a:t>    = 100 – (q</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3</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4</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5</a:t>
            </a:r>
            <a:r>
              <a:rPr lang="en-US" sz="1800">
                <a:solidFill>
                  <a:schemeClr val="dk1"/>
                </a:solidFill>
                <a:latin typeface="Arial"/>
                <a:ea typeface="Arial"/>
                <a:cs typeface="Arial"/>
                <a:sym typeface="Arial"/>
              </a:rPr>
              <a:t> + q</a:t>
            </a:r>
            <a:r>
              <a:rPr baseline="-25000" lang="en-US" sz="1800">
                <a:solidFill>
                  <a:schemeClr val="dk1"/>
                </a:solidFill>
                <a:latin typeface="Arial"/>
                <a:ea typeface="Arial"/>
                <a:cs typeface="Arial"/>
                <a:sym typeface="Arial"/>
              </a:rPr>
              <a:t>6</a:t>
            </a:r>
            <a:r>
              <a:rPr lang="en-US" sz="1800">
                <a:solidFill>
                  <a:schemeClr val="dk1"/>
                </a:solidFill>
                <a:latin typeface="Arial"/>
                <a:ea typeface="Arial"/>
                <a:cs typeface="Arial"/>
                <a:sym typeface="Arial"/>
              </a:rPr>
              <a:t>), % (negative balance)</a:t>
            </a:r>
            <a:endParaRPr/>
          </a:p>
          <a:p>
            <a:pPr indent="-228600" lvl="0" marL="228600" marR="0" rtl="0" algn="l">
              <a:lnSpc>
                <a:spcPct val="90000"/>
              </a:lnSpc>
              <a:spcBef>
                <a:spcPts val="1000"/>
              </a:spcBef>
              <a:spcAft>
                <a:spcPts val="0"/>
              </a:spcAft>
              <a:buClr>
                <a:schemeClr val="dk1"/>
              </a:buClr>
              <a:buSzPts val="1800"/>
              <a:buFont typeface="Arial"/>
              <a:buNone/>
            </a:pPr>
            <a:r>
              <a:rPr i="1" lang="en-US" sz="1800">
                <a:solidFill>
                  <a:schemeClr val="dk1"/>
                </a:solidFill>
                <a:latin typeface="Arial"/>
                <a:ea typeface="Arial"/>
                <a:cs typeface="Arial"/>
                <a:sym typeface="Arial"/>
              </a:rPr>
              <a:t>In there</a:t>
            </a:r>
            <a:endParaRPr/>
          </a:p>
          <a:p>
            <a:pPr indent="508000" lvl="1" marL="466725" marR="0" rtl="0" algn="l">
              <a:lnSpc>
                <a:spcPct val="90000"/>
              </a:lnSpc>
              <a:spcBef>
                <a:spcPts val="500"/>
              </a:spcBef>
              <a:spcAft>
                <a:spcPts val="0"/>
              </a:spcAft>
              <a:buClr>
                <a:schemeClr val="dk1"/>
              </a:buClr>
              <a:buSzPts val="1800"/>
              <a:buFont typeface="Noto Sans Symbols"/>
              <a:buNone/>
            </a:pPr>
            <a:r>
              <a:rPr b="0" i="0" lang="en-US" sz="1800" u="none" cap="none" strike="noStrike">
                <a:solidFill>
                  <a:schemeClr val="dk1"/>
                </a:solidFill>
                <a:latin typeface="Arial"/>
                <a:ea typeface="Arial"/>
                <a:cs typeface="Arial"/>
                <a:sym typeface="Arial"/>
              </a:rPr>
              <a:t>Q</a:t>
            </a:r>
            <a:r>
              <a:rPr b="0" baseline="-25000" i="0" lang="en-US" sz="1800" u="none" cap="none" strike="noStrike">
                <a:solidFill>
                  <a:schemeClr val="dk1"/>
                </a:solidFill>
                <a:latin typeface="Arial"/>
                <a:ea typeface="Arial"/>
                <a:cs typeface="Arial"/>
                <a:sym typeface="Arial"/>
              </a:rPr>
              <a:t>1</a:t>
            </a:r>
            <a:r>
              <a:rPr b="0" i="0" lang="en-US" sz="1800" u="none" cap="none" strike="noStrike">
                <a:solidFill>
                  <a:schemeClr val="dk1"/>
                </a:solidFill>
                <a:latin typeface="Arial"/>
                <a:ea typeface="Arial"/>
                <a:cs typeface="Arial"/>
                <a:sym typeface="Arial"/>
              </a:rPr>
              <a:t> = D(i</a:t>
            </a:r>
            <a:r>
              <a:rPr b="0" baseline="-25000" i="0" lang="en-US" sz="1800" u="none" cap="none" strike="noStrike">
                <a:solidFill>
                  <a:schemeClr val="dk1"/>
                </a:solidFill>
                <a:latin typeface="Arial"/>
                <a:ea typeface="Arial"/>
                <a:cs typeface="Arial"/>
                <a:sym typeface="Arial"/>
              </a:rPr>
              <a:t>h</a:t>
            </a:r>
            <a:r>
              <a:rPr b="0" i="0" lang="en-US" sz="1800" u="none" cap="none" strike="noStrike">
                <a:solidFill>
                  <a:schemeClr val="dk1"/>
                </a:solidFill>
                <a:latin typeface="Arial"/>
                <a:ea typeface="Arial"/>
                <a:cs typeface="Arial"/>
                <a:sym typeface="Arial"/>
              </a:rPr>
              <a:t> – i</a:t>
            </a:r>
            <a:r>
              <a:rPr b="0" baseline="-25000" i="0" lang="en-US" sz="1800" u="none" cap="none" strike="noStrike">
                <a:solidFill>
                  <a:schemeClr val="dk1"/>
                </a:solidFill>
                <a:latin typeface="Arial"/>
                <a:ea typeface="Arial"/>
                <a:cs typeface="Arial"/>
                <a:sym typeface="Arial"/>
              </a:rPr>
              <a:t>nc</a:t>
            </a:r>
            <a:r>
              <a:rPr b="0" i="0" lang="en-US" sz="1800" u="none" cap="none" strike="noStrike">
                <a:solidFill>
                  <a:schemeClr val="dk1"/>
                </a:solidFill>
                <a:latin typeface="Arial"/>
                <a:ea typeface="Arial"/>
                <a:cs typeface="Arial"/>
                <a:sym typeface="Arial"/>
              </a:rPr>
              <a:t>)               Q</a:t>
            </a:r>
            <a:r>
              <a:rPr b="0" baseline="-25000" i="0" lang="en-US" sz="1800" u="none" cap="none" strike="noStrike">
                <a:solidFill>
                  <a:schemeClr val="dk1"/>
                </a:solidFill>
                <a:latin typeface="Arial"/>
                <a:ea typeface="Arial"/>
                <a:cs typeface="Arial"/>
                <a:sym typeface="Arial"/>
              </a:rPr>
              <a:t>đv</a:t>
            </a:r>
            <a:r>
              <a:rPr b="0" i="0" lang="en-US" sz="1800" u="none" cap="none" strike="noStrike">
                <a:solidFill>
                  <a:schemeClr val="dk1"/>
                </a:solidFill>
                <a:latin typeface="Arial"/>
                <a:ea typeface="Arial"/>
                <a:cs typeface="Arial"/>
                <a:sym typeface="Arial"/>
              </a:rPr>
              <a:t> = BQ</a:t>
            </a:r>
            <a:r>
              <a:rPr b="0" baseline="-25000" i="0" lang="en-US" sz="1800" u="none" cap="none" strike="noStrike">
                <a:solidFill>
                  <a:schemeClr val="dk1"/>
                </a:solidFill>
                <a:latin typeface="Arial"/>
                <a:ea typeface="Arial"/>
                <a:cs typeface="Arial"/>
                <a:sym typeface="Arial"/>
              </a:rPr>
              <a:t>th</a:t>
            </a:r>
            <a:r>
              <a:rPr b="0" i="0" lang="en-US" sz="1800" u="none" cap="none" strike="noStrike">
                <a:solidFill>
                  <a:schemeClr val="dk1"/>
                </a:solidFill>
                <a:latin typeface="Arial"/>
                <a:ea typeface="Arial"/>
                <a:cs typeface="Arial"/>
                <a:sym typeface="Arial"/>
              </a:rPr>
              <a:t> </a:t>
            </a:r>
            <a:endParaRPr/>
          </a:p>
        </p:txBody>
      </p:sp>
      <p:pic>
        <p:nvPicPr>
          <p:cNvPr id="672" name="Google Shape;672;p27"/>
          <p:cNvPicPr preferRelativeResize="0"/>
          <p:nvPr/>
        </p:nvPicPr>
        <p:blipFill rotWithShape="1">
          <a:blip r:embed="rId3">
            <a:alphaModFix/>
          </a:blip>
          <a:srcRect b="0" l="0" r="0" t="0"/>
          <a:stretch/>
        </p:blipFill>
        <p:spPr>
          <a:xfrm>
            <a:off x="7696200" y="2211758"/>
            <a:ext cx="1940663" cy="955655"/>
          </a:xfrm>
          <a:prstGeom prst="rect">
            <a:avLst/>
          </a:prstGeom>
          <a:noFill/>
          <a:ln>
            <a:noFill/>
          </a:ln>
        </p:spPr>
      </p:pic>
      <p:sp>
        <p:nvSpPr>
          <p:cNvPr id="673" name="Google Shape;673;p27"/>
          <p:cNvSpPr txBox="1"/>
          <p:nvPr/>
        </p:nvSpPr>
        <p:spPr>
          <a:xfrm>
            <a:off x="737152" y="4217338"/>
            <a:ext cx="10744200" cy="750847"/>
          </a:xfrm>
          <a:prstGeom prst="rect">
            <a:avLst/>
          </a:prstGeom>
          <a:noFill/>
          <a:ln>
            <a:noFill/>
          </a:ln>
        </p:spPr>
        <p:txBody>
          <a:bodyPr anchorCtr="0" anchor="t" bIns="45700" lIns="91425" spcFirstLastPara="1" rIns="91425" wrap="square" tIns="45700">
            <a:spAutoFit/>
          </a:bodyPr>
          <a:lstStyle/>
          <a:p>
            <a:pPr indent="0" lvl="0" marL="0" marR="0" rtl="0" algn="just">
              <a:lnSpc>
                <a:spcPct val="125000"/>
              </a:lnSpc>
              <a:spcBef>
                <a:spcPts val="0"/>
              </a:spcBef>
              <a:spcAft>
                <a:spcPts val="0"/>
              </a:spcAft>
              <a:buNone/>
            </a:pPr>
            <a:r>
              <a:rPr lang="en-US" sz="1800">
                <a:solidFill>
                  <a:schemeClr val="dk1"/>
                </a:solidFill>
                <a:latin typeface="Arial"/>
                <a:ea typeface="Arial"/>
                <a:cs typeface="Arial"/>
                <a:sym typeface="Arial"/>
              </a:rPr>
              <a:t>D is the output of steam (kg/h); steam and inc are the enthalpy of steam and water respectively grade (kJ/kg); B is the amount of fuel consumed per hour (kg/h); Qtlv is the working low calorific value (kJ/kg). </a:t>
            </a:r>
            <a:endParaRPr sz="1800">
              <a:solidFill>
                <a:schemeClr val="dk1"/>
              </a:solidFill>
              <a:latin typeface="Arial"/>
              <a:ea typeface="Arial"/>
              <a:cs typeface="Arial"/>
              <a:sym typeface="Arial"/>
            </a:endParaRPr>
          </a:p>
        </p:txBody>
      </p:sp>
      <p:sp>
        <p:nvSpPr>
          <p:cNvPr id="674" name="Google Shape;674;p27"/>
          <p:cNvSpPr txBox="1"/>
          <p:nvPr/>
        </p:nvSpPr>
        <p:spPr>
          <a:xfrm>
            <a:off x="710648" y="4988847"/>
            <a:ext cx="10770704" cy="1174039"/>
          </a:xfrm>
          <a:prstGeom prst="rect">
            <a:avLst/>
          </a:prstGeom>
          <a:noFill/>
          <a:ln>
            <a:noFill/>
          </a:ln>
        </p:spPr>
        <p:txBody>
          <a:bodyPr anchorCtr="0" anchor="t" bIns="45700" lIns="91425" spcFirstLastPara="1" rIns="91425" wrap="square" tIns="45700">
            <a:spAutoFit/>
          </a:bodyPr>
          <a:lstStyle/>
          <a:p>
            <a:pPr indent="0" lvl="0" marL="0" marR="0" rtl="0" algn="just">
              <a:lnSpc>
                <a:spcPct val="125000"/>
              </a:lnSpc>
              <a:spcBef>
                <a:spcPts val="0"/>
              </a:spcBef>
              <a:spcAft>
                <a:spcPts val="0"/>
              </a:spcAft>
              <a:buNone/>
            </a:pPr>
            <a:r>
              <a:rPr lang="en-US" sz="1800">
                <a:solidFill>
                  <a:schemeClr val="dk1"/>
                </a:solidFill>
                <a:latin typeface="Arial"/>
                <a:ea typeface="Arial"/>
                <a:cs typeface="Arial"/>
                <a:sym typeface="Arial"/>
              </a:rPr>
              <a:t>Q</a:t>
            </a:r>
            <a:r>
              <a:rPr baseline="-25000" lang="en-US" sz="1800">
                <a:solidFill>
                  <a:schemeClr val="dk1"/>
                </a:solidFill>
                <a:latin typeface="Arial"/>
                <a:ea typeface="Arial"/>
                <a:cs typeface="Arial"/>
                <a:sym typeface="Arial"/>
              </a:rPr>
              <a:t>đv</a:t>
            </a:r>
            <a:r>
              <a:rPr lang="en-US" sz="1800">
                <a:solidFill>
                  <a:schemeClr val="dk1"/>
                </a:solidFill>
                <a:latin typeface="Arial"/>
                <a:ea typeface="Arial"/>
                <a:cs typeface="Arial"/>
                <a:sym typeface="Arial"/>
              </a:rPr>
              <a:t> is the amount of heat caused by 1 kg of solid or liquid fuel or 1m3tc  of gaseous fuel burned and supplied to the boiler;</a:t>
            </a:r>
            <a:endParaRPr/>
          </a:p>
          <a:p>
            <a:pPr indent="0" lvl="0" marL="0" marR="0" rtl="0" algn="just">
              <a:lnSpc>
                <a:spcPct val="125000"/>
              </a:lnSpc>
              <a:spcBef>
                <a:spcPts val="600"/>
              </a:spcBef>
              <a:spcAft>
                <a:spcPts val="0"/>
              </a:spcAft>
              <a:buNone/>
            </a:pPr>
            <a:r>
              <a:rPr lang="en-US" sz="1800">
                <a:solidFill>
                  <a:schemeClr val="dk1"/>
                </a:solidFill>
                <a:latin typeface="Arial"/>
                <a:ea typeface="Arial"/>
                <a:cs typeface="Arial"/>
                <a:sym typeface="Arial"/>
              </a:rPr>
              <a:t>Q</a:t>
            </a:r>
            <a:r>
              <a:rPr baseline="-25000" lang="en-US" sz="1800">
                <a:solidFill>
                  <a:schemeClr val="dk1"/>
                </a:solidFill>
                <a:latin typeface="Arial"/>
                <a:ea typeface="Arial"/>
                <a:cs typeface="Arial"/>
                <a:sym typeface="Arial"/>
              </a:rPr>
              <a:t>1</a:t>
            </a:r>
            <a:r>
              <a:rPr lang="en-US" sz="1800">
                <a:solidFill>
                  <a:schemeClr val="dk1"/>
                </a:solidFill>
                <a:latin typeface="Arial"/>
                <a:ea typeface="Arial"/>
                <a:cs typeface="Arial"/>
                <a:sym typeface="Arial"/>
              </a:rPr>
              <a:t> is the amount of heat used to generate steam (kJ/kg, kJ/m3</a:t>
            </a:r>
            <a:r>
              <a:rPr baseline="-25000" lang="en-US" sz="1800">
                <a:solidFill>
                  <a:schemeClr val="dk1"/>
                </a:solidFill>
                <a:latin typeface="Arial"/>
                <a:ea typeface="Arial"/>
                <a:cs typeface="Arial"/>
                <a:sym typeface="Arial"/>
              </a:rPr>
              <a:t>tc</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p:txBody>
      </p:sp>
      <p:sp>
        <p:nvSpPr>
          <p:cNvPr id="675" name="Google Shape;675;p27"/>
          <p:cNvSpPr txBox="1"/>
          <p:nvPr/>
        </p:nvSpPr>
        <p:spPr>
          <a:xfrm>
            <a:off x="765727" y="643019"/>
            <a:ext cx="10660545"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Heat Balance and Determination of Boiler Efficiency:</a:t>
            </a:r>
            <a:endParaRPr sz="2800">
              <a:solidFill>
                <a:srgbClr val="327176"/>
              </a:solidFill>
              <a:latin typeface="Arial"/>
              <a:ea typeface="Arial"/>
              <a:cs typeface="Arial"/>
              <a:sym typeface="Arial"/>
            </a:endParaRPr>
          </a:p>
        </p:txBody>
      </p:sp>
      <p:pic>
        <p:nvPicPr>
          <p:cNvPr id="676" name="Google Shape;676;p27"/>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28"/>
          <p:cNvSpPr txBox="1"/>
          <p:nvPr/>
        </p:nvSpPr>
        <p:spPr>
          <a:xfrm>
            <a:off x="647700" y="609600"/>
            <a:ext cx="10896600" cy="563563"/>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327176"/>
              </a:buClr>
              <a:buSzPts val="2800"/>
              <a:buFont typeface="Arial"/>
              <a:buNone/>
            </a:pPr>
            <a:r>
              <a:rPr b="1" lang="en-US" sz="2800">
                <a:solidFill>
                  <a:srgbClr val="327176"/>
                </a:solidFill>
                <a:latin typeface="Arial"/>
                <a:ea typeface="Arial"/>
                <a:cs typeface="Arial"/>
                <a:sym typeface="Arial"/>
              </a:rPr>
              <a:t>Types of losses in boilers</a:t>
            </a:r>
            <a:endParaRPr/>
          </a:p>
        </p:txBody>
      </p:sp>
      <p:sp>
        <p:nvSpPr>
          <p:cNvPr id="683" name="Google Shape;683;p28"/>
          <p:cNvSpPr txBox="1"/>
          <p:nvPr/>
        </p:nvSpPr>
        <p:spPr>
          <a:xfrm>
            <a:off x="914400" y="1708849"/>
            <a:ext cx="10515600" cy="1720151"/>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25000"/>
              </a:lnSpc>
              <a:spcBef>
                <a:spcPts val="0"/>
              </a:spcBef>
              <a:spcAft>
                <a:spcPts val="0"/>
              </a:spcAft>
              <a:buClr>
                <a:schemeClr val="dk1"/>
              </a:buClr>
              <a:buSzPts val="1400"/>
              <a:buFont typeface="Arial"/>
              <a:buChar char="•"/>
            </a:pPr>
            <a:r>
              <a:rPr lang="en-US" sz="1400">
                <a:solidFill>
                  <a:schemeClr val="dk1"/>
                </a:solidFill>
                <a:latin typeface="Arial"/>
                <a:ea typeface="Arial"/>
                <a:cs typeface="Arial"/>
                <a:sym typeface="Arial"/>
              </a:rPr>
              <a:t>Q2 is the amount of heat loss caused by flue gas carried outside the boiler (kJ/kg, kJ/m3tc);</a:t>
            </a:r>
            <a:endParaRPr/>
          </a:p>
          <a:p>
            <a:pPr indent="-342900" lvl="0" marL="342900" marR="0" rtl="0" algn="just">
              <a:lnSpc>
                <a:spcPct val="125000"/>
              </a:lnSpc>
              <a:spcBef>
                <a:spcPts val="600"/>
              </a:spcBef>
              <a:spcAft>
                <a:spcPts val="0"/>
              </a:spcAft>
              <a:buClr>
                <a:schemeClr val="dk1"/>
              </a:buClr>
              <a:buSzPts val="1400"/>
              <a:buFont typeface="Arial"/>
              <a:buChar char="•"/>
            </a:pPr>
            <a:r>
              <a:rPr lang="en-US" sz="1400">
                <a:solidFill>
                  <a:schemeClr val="dk1"/>
                </a:solidFill>
                <a:latin typeface="Arial"/>
                <a:ea typeface="Arial"/>
                <a:cs typeface="Arial"/>
                <a:sym typeface="Arial"/>
              </a:rPr>
              <a:t>Q3 is the amount of heat loss due to chemically incomplete combustion (kJ/kg, kJ/ m3tc); </a:t>
            </a:r>
            <a:endParaRPr/>
          </a:p>
          <a:p>
            <a:pPr indent="-342900" lvl="0" marL="342900" marR="0" rtl="0" algn="just">
              <a:lnSpc>
                <a:spcPct val="125000"/>
              </a:lnSpc>
              <a:spcBef>
                <a:spcPts val="600"/>
              </a:spcBef>
              <a:spcAft>
                <a:spcPts val="0"/>
              </a:spcAft>
              <a:buClr>
                <a:schemeClr val="dk1"/>
              </a:buClr>
              <a:buSzPts val="1400"/>
              <a:buFont typeface="Arial"/>
              <a:buChar char="•"/>
            </a:pPr>
            <a:r>
              <a:rPr lang="en-US" sz="1400">
                <a:solidFill>
                  <a:schemeClr val="dk1"/>
                </a:solidFill>
                <a:latin typeface="Arial"/>
                <a:ea typeface="Arial"/>
                <a:cs typeface="Arial"/>
                <a:sym typeface="Arial"/>
              </a:rPr>
              <a:t>Q4 is the amount of heat loss due to unburned carbon in ash (kJ/kg, kJ/ m3tc);</a:t>
            </a:r>
            <a:endParaRPr/>
          </a:p>
          <a:p>
            <a:pPr indent="-342900" lvl="0" marL="342900" marR="0" rtl="0" algn="just">
              <a:lnSpc>
                <a:spcPct val="125000"/>
              </a:lnSpc>
              <a:spcBef>
                <a:spcPts val="600"/>
              </a:spcBef>
              <a:spcAft>
                <a:spcPts val="0"/>
              </a:spcAft>
              <a:buClr>
                <a:schemeClr val="dk1"/>
              </a:buClr>
              <a:buSzPts val="1400"/>
              <a:buFont typeface="Arial"/>
              <a:buChar char="•"/>
            </a:pPr>
            <a:r>
              <a:rPr lang="en-US" sz="1400">
                <a:solidFill>
                  <a:schemeClr val="dk1"/>
                </a:solidFill>
                <a:latin typeface="Arial"/>
                <a:ea typeface="Arial"/>
                <a:cs typeface="Arial"/>
                <a:sym typeface="Arial"/>
              </a:rPr>
              <a:t>Q5 is the amount of heat loss due to heat dissipation from the exterior of the boiler wall to the surrounding air (kJ/kg, kJ/ m3tc);</a:t>
            </a:r>
            <a:endParaRPr/>
          </a:p>
          <a:p>
            <a:pPr indent="-342900" lvl="0" marL="342900" marR="0" rtl="0" algn="just">
              <a:lnSpc>
                <a:spcPct val="125000"/>
              </a:lnSpc>
              <a:spcBef>
                <a:spcPts val="600"/>
              </a:spcBef>
              <a:spcAft>
                <a:spcPts val="0"/>
              </a:spcAft>
              <a:buClr>
                <a:schemeClr val="dk1"/>
              </a:buClr>
              <a:buSzPts val="1400"/>
              <a:buFont typeface="Arial"/>
              <a:buChar char="•"/>
            </a:pPr>
            <a:r>
              <a:rPr lang="en-US" sz="1400">
                <a:solidFill>
                  <a:schemeClr val="dk1"/>
                </a:solidFill>
                <a:latin typeface="Arial"/>
                <a:ea typeface="Arial"/>
                <a:cs typeface="Arial"/>
                <a:sym typeface="Arial"/>
              </a:rPr>
              <a:t>Q6 is the amount of heat loss brought out by hot slag ash (kJ/kg, kJ/m3tc).</a:t>
            </a:r>
            <a:endParaRPr/>
          </a:p>
        </p:txBody>
      </p:sp>
      <p:sp>
        <p:nvSpPr>
          <p:cNvPr id="684" name="Google Shape;684;p28"/>
          <p:cNvSpPr txBox="1"/>
          <p:nvPr/>
        </p:nvSpPr>
        <p:spPr>
          <a:xfrm>
            <a:off x="914400" y="3505200"/>
            <a:ext cx="10896600" cy="260052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20000"/>
              </a:lnSpc>
              <a:spcBef>
                <a:spcPts val="0"/>
              </a:spcBef>
              <a:spcAft>
                <a:spcPts val="0"/>
              </a:spcAft>
              <a:buClr>
                <a:schemeClr val="dk1"/>
              </a:buClr>
              <a:buSzPts val="1400"/>
              <a:buFont typeface="Noto Sans Symbols"/>
              <a:buChar char="▪"/>
            </a:pPr>
            <a:r>
              <a:rPr lang="en-US" sz="1400">
                <a:solidFill>
                  <a:schemeClr val="dk1"/>
                </a:solidFill>
                <a:latin typeface="Arial"/>
                <a:ea typeface="Arial"/>
                <a:cs typeface="Arial"/>
                <a:sym typeface="Arial"/>
              </a:rPr>
              <a:t>q2 losses depend on the exhaust flue gas temperature and fluctuate between 4 ÷ 7% depending on the type of boiler and fuel quality.</a:t>
            </a:r>
            <a:endParaRPr/>
          </a:p>
          <a:p>
            <a:pPr indent="-285750" lvl="0" marL="285750" marR="0" rtl="0" algn="l">
              <a:lnSpc>
                <a:spcPct val="120000"/>
              </a:lnSpc>
              <a:spcBef>
                <a:spcPts val="400"/>
              </a:spcBef>
              <a:spcAft>
                <a:spcPts val="0"/>
              </a:spcAft>
              <a:buClr>
                <a:schemeClr val="dk1"/>
              </a:buClr>
              <a:buSzPts val="1400"/>
              <a:buFont typeface="Noto Sans Symbols"/>
              <a:buChar char="▪"/>
            </a:pPr>
            <a:r>
              <a:rPr lang="en-US" sz="1400">
                <a:solidFill>
                  <a:schemeClr val="dk1"/>
                </a:solidFill>
                <a:latin typeface="Arial"/>
                <a:ea typeface="Arial"/>
                <a:cs typeface="Arial"/>
                <a:sym typeface="Arial"/>
              </a:rPr>
              <a:t>q3 value is determined through the CO composition and is usually small (normally about 0 ÷ 1.5%) and will increase significantly when operating in poor combustion mode.</a:t>
            </a:r>
            <a:endParaRPr/>
          </a:p>
          <a:p>
            <a:pPr indent="-285750" lvl="0" marL="285750" marR="0" rtl="0" algn="l">
              <a:lnSpc>
                <a:spcPct val="120000"/>
              </a:lnSpc>
              <a:spcBef>
                <a:spcPts val="400"/>
              </a:spcBef>
              <a:spcAft>
                <a:spcPts val="0"/>
              </a:spcAft>
              <a:buClr>
                <a:schemeClr val="dk1"/>
              </a:buClr>
              <a:buSzPts val="1400"/>
              <a:buFont typeface="Noto Sans Symbols"/>
              <a:buChar char="▪"/>
            </a:pPr>
            <a:r>
              <a:rPr lang="en-US" sz="1400">
                <a:solidFill>
                  <a:schemeClr val="dk1"/>
                </a:solidFill>
                <a:latin typeface="Arial"/>
                <a:ea typeface="Arial"/>
                <a:cs typeface="Arial"/>
                <a:sym typeface="Arial"/>
              </a:rPr>
              <a:t>Loss q4 is characterized by the appearance of non-combustible substances in solid form, which depend on the substance amount of fuel and combustion chamber structure. For powdered coal boilers, q4 ranges from 0.5 ÷ 5%.</a:t>
            </a:r>
            <a:endParaRPr/>
          </a:p>
          <a:p>
            <a:pPr indent="-285750" lvl="0" marL="285750" marR="0" rtl="0" algn="l">
              <a:lnSpc>
                <a:spcPct val="120000"/>
              </a:lnSpc>
              <a:spcBef>
                <a:spcPts val="400"/>
              </a:spcBef>
              <a:spcAft>
                <a:spcPts val="0"/>
              </a:spcAft>
              <a:buClr>
                <a:schemeClr val="dk1"/>
              </a:buClr>
              <a:buSzPts val="1400"/>
              <a:buFont typeface="Noto Sans Symbols"/>
              <a:buChar char="▪"/>
            </a:pPr>
            <a:r>
              <a:rPr lang="en-US" sz="1400">
                <a:solidFill>
                  <a:schemeClr val="dk1"/>
                </a:solidFill>
                <a:latin typeface="Arial"/>
                <a:ea typeface="Arial"/>
                <a:cs typeface="Arial"/>
                <a:sym typeface="Arial"/>
              </a:rPr>
              <a:t>q5 depends on the surface area outside the boiler and the temperature difference between the boiler surface and the surrounding air. The q5 value is usually not large, in the range from 0.2 to 0.5%.</a:t>
            </a:r>
            <a:endParaRPr/>
          </a:p>
          <a:p>
            <a:pPr indent="-285750" lvl="0" marL="285750" marR="0" rtl="0" algn="l">
              <a:lnSpc>
                <a:spcPct val="120000"/>
              </a:lnSpc>
              <a:spcBef>
                <a:spcPts val="400"/>
              </a:spcBef>
              <a:spcAft>
                <a:spcPts val="0"/>
              </a:spcAft>
              <a:buClr>
                <a:schemeClr val="dk1"/>
              </a:buClr>
              <a:buSzPts val="1400"/>
              <a:buFont typeface="Noto Sans Symbols"/>
              <a:buChar char="▪"/>
            </a:pPr>
            <a:r>
              <a:rPr lang="en-US" sz="1400">
                <a:solidFill>
                  <a:schemeClr val="dk1"/>
                </a:solidFill>
                <a:latin typeface="Arial"/>
                <a:ea typeface="Arial"/>
                <a:cs typeface="Arial"/>
                <a:sym typeface="Arial"/>
              </a:rPr>
              <a:t>q6 is not large, about 0.5 ÷ 2% when burning solid fuel and discharging liquid slag. When discharging slag ash in solid form, the q6 loss is only calculated when the ash content of the fuel is high.</a:t>
            </a:r>
            <a:endParaRPr sz="1400">
              <a:solidFill>
                <a:schemeClr val="dk1"/>
              </a:solidFill>
              <a:latin typeface="Arial"/>
              <a:ea typeface="Arial"/>
              <a:cs typeface="Arial"/>
              <a:sym typeface="Arial"/>
            </a:endParaRPr>
          </a:p>
        </p:txBody>
      </p:sp>
      <p:pic>
        <p:nvPicPr>
          <p:cNvPr id="685" name="Google Shape;685;p28"/>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29"/>
          <p:cNvSpPr txBox="1"/>
          <p:nvPr/>
        </p:nvSpPr>
        <p:spPr>
          <a:xfrm>
            <a:off x="685800" y="636645"/>
            <a:ext cx="10820400" cy="56356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327176"/>
              </a:buClr>
              <a:buSzPts val="2400"/>
              <a:buFont typeface="Arial"/>
              <a:buNone/>
            </a:pPr>
            <a:r>
              <a:rPr b="1" lang="en-US" sz="2400">
                <a:solidFill>
                  <a:srgbClr val="327176"/>
                </a:solidFill>
                <a:latin typeface="Arial"/>
                <a:ea typeface="Arial"/>
                <a:cs typeface="Arial"/>
                <a:sym typeface="Arial"/>
              </a:rPr>
              <a:t>Heat loss due to flue gas carried out of boiler q2, %</a:t>
            </a:r>
            <a:endParaRPr/>
          </a:p>
        </p:txBody>
      </p:sp>
      <p:grpSp>
        <p:nvGrpSpPr>
          <p:cNvPr id="692" name="Google Shape;692;p29"/>
          <p:cNvGrpSpPr/>
          <p:nvPr/>
        </p:nvGrpSpPr>
        <p:grpSpPr>
          <a:xfrm>
            <a:off x="6186195" y="1295400"/>
            <a:ext cx="5525441" cy="771088"/>
            <a:chOff x="0" y="9494"/>
            <a:chExt cx="8229600" cy="1029600"/>
          </a:xfrm>
        </p:grpSpPr>
        <p:sp>
          <p:nvSpPr>
            <p:cNvPr id="693" name="Google Shape;693;p29"/>
            <p:cNvSpPr/>
            <p:nvPr/>
          </p:nvSpPr>
          <p:spPr>
            <a:xfrm>
              <a:off x="0" y="9494"/>
              <a:ext cx="8229600" cy="1029600"/>
            </a:xfrm>
            <a:prstGeom prst="roundRect">
              <a:avLst>
                <a:gd fmla="val 16667" name="adj"/>
              </a:avLst>
            </a:prstGeom>
            <a:solidFill>
              <a:srgbClr val="8BB96B"/>
            </a:solidFill>
            <a:ln cap="flat" cmpd="sng" w="254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lt1"/>
                </a:solidFill>
                <a:latin typeface="Arial"/>
                <a:ea typeface="Arial"/>
                <a:cs typeface="Arial"/>
                <a:sym typeface="Arial"/>
              </a:endParaRPr>
            </a:p>
          </p:txBody>
        </p:sp>
        <p:sp>
          <p:nvSpPr>
            <p:cNvPr id="694" name="Google Shape;694;p29"/>
            <p:cNvSpPr/>
            <p:nvPr/>
          </p:nvSpPr>
          <p:spPr>
            <a:xfrm>
              <a:off x="50800" y="60260"/>
              <a:ext cx="8128000" cy="928068"/>
            </a:xfrm>
            <a:prstGeom prst="rect">
              <a:avLst/>
            </a:prstGeom>
            <a:noFill/>
            <a:ln>
              <a:noFill/>
            </a:ln>
          </p:spPr>
          <p:txBody>
            <a:bodyPr anchorCtr="0" anchor="ctr" bIns="137150" lIns="137150" spcFirstLastPara="1" rIns="137150" wrap="square" tIns="137150">
              <a:noAutofit/>
            </a:bodyPr>
            <a:lstStyle/>
            <a:p>
              <a:pPr indent="0" lvl="0" marL="0" marR="0" rtl="0" algn="l">
                <a:lnSpc>
                  <a:spcPct val="90000"/>
                </a:lnSpc>
                <a:spcBef>
                  <a:spcPts val="0"/>
                </a:spcBef>
                <a:spcAft>
                  <a:spcPts val="0"/>
                </a:spcAft>
                <a:buNone/>
              </a:pPr>
              <a:r>
                <a:rPr lang="en-US" sz="1600">
                  <a:solidFill>
                    <a:schemeClr val="lt1"/>
                  </a:solidFill>
                  <a:latin typeface="Arial"/>
                  <a:ea typeface="Arial"/>
                  <a:cs typeface="Arial"/>
                  <a:sym typeface="Arial"/>
                </a:rPr>
                <a:t>Quantity flue gas increase</a:t>
              </a:r>
              <a:endParaRPr/>
            </a:p>
          </p:txBody>
        </p:sp>
      </p:grpSp>
      <p:grpSp>
        <p:nvGrpSpPr>
          <p:cNvPr id="695" name="Google Shape;695;p29"/>
          <p:cNvGrpSpPr/>
          <p:nvPr/>
        </p:nvGrpSpPr>
        <p:grpSpPr>
          <a:xfrm>
            <a:off x="6166996" y="2127898"/>
            <a:ext cx="4495800" cy="383309"/>
            <a:chOff x="0" y="1039094"/>
            <a:chExt cx="8229600" cy="910800"/>
          </a:xfrm>
        </p:grpSpPr>
        <p:sp>
          <p:nvSpPr>
            <p:cNvPr id="696" name="Google Shape;696;p29"/>
            <p:cNvSpPr/>
            <p:nvPr/>
          </p:nvSpPr>
          <p:spPr>
            <a:xfrm>
              <a:off x="0" y="1039094"/>
              <a:ext cx="8229600" cy="910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Arial"/>
                <a:ea typeface="Arial"/>
                <a:cs typeface="Arial"/>
                <a:sym typeface="Arial"/>
              </a:endParaRPr>
            </a:p>
          </p:txBody>
        </p:sp>
        <p:sp>
          <p:nvSpPr>
            <p:cNvPr id="697" name="Google Shape;697;p29"/>
            <p:cNvSpPr/>
            <p:nvPr/>
          </p:nvSpPr>
          <p:spPr>
            <a:xfrm>
              <a:off x="0" y="1039094"/>
              <a:ext cx="8229600" cy="910800"/>
            </a:xfrm>
            <a:prstGeom prst="rect">
              <a:avLst/>
            </a:prstGeom>
            <a:noFill/>
            <a:ln>
              <a:noFill/>
            </a:ln>
          </p:spPr>
          <p:txBody>
            <a:bodyPr anchorCtr="0" anchor="t" bIns="40625" lIns="261275" spcFirstLastPara="1" rIns="227575" wrap="square" tIns="40625">
              <a:noAutofit/>
            </a:bodyPr>
            <a:lstStyle/>
            <a:p>
              <a:pPr indent="-285750" lvl="1" marL="285750" marR="0" rtl="0" algn="l">
                <a:lnSpc>
                  <a:spcPct val="90000"/>
                </a:lnSpc>
                <a:spcBef>
                  <a:spcPts val="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Burn residual wind</a:t>
              </a:r>
              <a:endParaRPr/>
            </a:p>
          </p:txBody>
        </p:sp>
      </p:grpSp>
      <p:grpSp>
        <p:nvGrpSpPr>
          <p:cNvPr id="698" name="Google Shape;698;p29"/>
          <p:cNvGrpSpPr/>
          <p:nvPr/>
        </p:nvGrpSpPr>
        <p:grpSpPr>
          <a:xfrm>
            <a:off x="6170708" y="2621663"/>
            <a:ext cx="5540928" cy="794346"/>
            <a:chOff x="0" y="1949894"/>
            <a:chExt cx="8229600" cy="1029600"/>
          </a:xfrm>
        </p:grpSpPr>
        <p:sp>
          <p:nvSpPr>
            <p:cNvPr id="699" name="Google Shape;699;p29"/>
            <p:cNvSpPr/>
            <p:nvPr/>
          </p:nvSpPr>
          <p:spPr>
            <a:xfrm>
              <a:off x="0" y="1949894"/>
              <a:ext cx="8229600" cy="1029600"/>
            </a:xfrm>
            <a:prstGeom prst="roundRect">
              <a:avLst>
                <a:gd fmla="val 16667" name="adj"/>
              </a:avLst>
            </a:prstGeom>
            <a:solidFill>
              <a:srgbClr val="546E39"/>
            </a:solidFill>
            <a:ln cap="flat" cmpd="sng" w="25400">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lt1"/>
                </a:solidFill>
                <a:latin typeface="Arial"/>
                <a:ea typeface="Arial"/>
                <a:cs typeface="Arial"/>
                <a:sym typeface="Arial"/>
              </a:endParaRPr>
            </a:p>
          </p:txBody>
        </p:sp>
        <p:sp>
          <p:nvSpPr>
            <p:cNvPr id="700" name="Google Shape;700;p29"/>
            <p:cNvSpPr/>
            <p:nvPr/>
          </p:nvSpPr>
          <p:spPr>
            <a:xfrm>
              <a:off x="50261" y="2059457"/>
              <a:ext cx="8129079" cy="734943"/>
            </a:xfrm>
            <a:prstGeom prst="rect">
              <a:avLst/>
            </a:prstGeom>
            <a:solidFill>
              <a:srgbClr val="546E39"/>
            </a:solidFill>
            <a:ln>
              <a:noFill/>
            </a:ln>
          </p:spPr>
          <p:txBody>
            <a:bodyPr anchorCtr="0" anchor="ctr" bIns="137150" lIns="137150" spcFirstLastPara="1" rIns="137150" wrap="square" tIns="137150">
              <a:noAutofit/>
            </a:bodyPr>
            <a:lstStyle/>
            <a:p>
              <a:pPr indent="0" lvl="0" marL="0" marR="0" rtl="0" algn="l">
                <a:lnSpc>
                  <a:spcPct val="90000"/>
                </a:lnSpc>
                <a:spcBef>
                  <a:spcPts val="0"/>
                </a:spcBef>
                <a:spcAft>
                  <a:spcPts val="0"/>
                </a:spcAft>
                <a:buNone/>
              </a:pPr>
              <a:r>
                <a:rPr lang="en-US" sz="1600">
                  <a:solidFill>
                    <a:schemeClr val="lt1"/>
                  </a:solidFill>
                  <a:latin typeface="Arial"/>
                  <a:ea typeface="Arial"/>
                  <a:cs typeface="Arial"/>
                  <a:sym typeface="Arial"/>
                </a:rPr>
                <a:t>temperature of flue gas (t</a:t>
              </a:r>
              <a:r>
                <a:rPr baseline="-25000" lang="en-US" sz="1600">
                  <a:solidFill>
                    <a:schemeClr val="lt1"/>
                  </a:solidFill>
                  <a:latin typeface="Arial"/>
                  <a:ea typeface="Arial"/>
                  <a:cs typeface="Arial"/>
                  <a:sym typeface="Arial"/>
                </a:rPr>
                <a:t>th</a:t>
              </a:r>
              <a:r>
                <a:rPr lang="en-US" sz="1600">
                  <a:solidFill>
                    <a:schemeClr val="lt1"/>
                  </a:solidFill>
                  <a:latin typeface="Arial"/>
                  <a:ea typeface="Arial"/>
                  <a:cs typeface="Arial"/>
                  <a:sym typeface="Arial"/>
                </a:rPr>
                <a:t>) hight </a:t>
              </a:r>
              <a:endParaRPr/>
            </a:p>
          </p:txBody>
        </p:sp>
      </p:grpSp>
      <p:grpSp>
        <p:nvGrpSpPr>
          <p:cNvPr id="701" name="Google Shape;701;p29"/>
          <p:cNvGrpSpPr/>
          <p:nvPr/>
        </p:nvGrpSpPr>
        <p:grpSpPr>
          <a:xfrm>
            <a:off x="6166996" y="3526466"/>
            <a:ext cx="5552383" cy="1350335"/>
            <a:chOff x="-17013" y="2725903"/>
            <a:chExt cx="8246613" cy="1790566"/>
          </a:xfrm>
        </p:grpSpPr>
        <p:sp>
          <p:nvSpPr>
            <p:cNvPr id="702" name="Google Shape;702;p29"/>
            <p:cNvSpPr/>
            <p:nvPr/>
          </p:nvSpPr>
          <p:spPr>
            <a:xfrm>
              <a:off x="0" y="2979494"/>
              <a:ext cx="8229600" cy="15369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Arial"/>
                <a:ea typeface="Arial"/>
                <a:cs typeface="Arial"/>
                <a:sym typeface="Arial"/>
              </a:endParaRPr>
            </a:p>
          </p:txBody>
        </p:sp>
        <p:sp>
          <p:nvSpPr>
            <p:cNvPr id="703" name="Google Shape;703;p29"/>
            <p:cNvSpPr/>
            <p:nvPr/>
          </p:nvSpPr>
          <p:spPr>
            <a:xfrm>
              <a:off x="-17013" y="2725903"/>
              <a:ext cx="8167443" cy="1536975"/>
            </a:xfrm>
            <a:prstGeom prst="rect">
              <a:avLst/>
            </a:prstGeom>
            <a:noFill/>
            <a:ln>
              <a:noFill/>
            </a:ln>
          </p:spPr>
          <p:txBody>
            <a:bodyPr anchorCtr="0" anchor="t" bIns="40625" lIns="261275" spcFirstLastPara="1" rIns="227575" wrap="square" tIns="40625">
              <a:noAutofit/>
            </a:bodyPr>
            <a:lstStyle/>
            <a:p>
              <a:pPr indent="-285750" lvl="1" marL="285750" marR="0" rtl="0" algn="l">
                <a:lnSpc>
                  <a:spcPct val="90000"/>
                </a:lnSpc>
                <a:spcBef>
                  <a:spcPts val="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burns a lot of fuel</a:t>
              </a:r>
              <a:endParaRPr/>
            </a:p>
            <a:p>
              <a:pPr indent="-285750" lvl="1" marL="285750" marR="0" rtl="0" algn="l">
                <a:lnSpc>
                  <a:spcPct val="90000"/>
                </a:lnSpc>
                <a:spcBef>
                  <a:spcPts val="32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Burn residual wind</a:t>
              </a:r>
              <a:endParaRPr/>
            </a:p>
            <a:p>
              <a:pPr indent="-285750" lvl="1" marL="285750" marR="0" rtl="0" algn="l">
                <a:lnSpc>
                  <a:spcPct val="90000"/>
                </a:lnSpc>
                <a:spcBef>
                  <a:spcPts val="32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Fouling of heat transfer surfaces</a:t>
              </a:r>
              <a:endParaRPr b="0" i="0" sz="1600" u="none" cap="none" strike="noStrike">
                <a:solidFill>
                  <a:schemeClr val="dk1"/>
                </a:solidFill>
                <a:latin typeface="Arial"/>
                <a:ea typeface="Arial"/>
                <a:cs typeface="Arial"/>
                <a:sym typeface="Arial"/>
              </a:endParaRPr>
            </a:p>
          </p:txBody>
        </p:sp>
      </p:grpSp>
      <p:sp>
        <p:nvSpPr>
          <p:cNvPr id="704" name="Google Shape;704;p29"/>
          <p:cNvSpPr txBox="1"/>
          <p:nvPr/>
        </p:nvSpPr>
        <p:spPr>
          <a:xfrm>
            <a:off x="571271" y="1444977"/>
            <a:ext cx="5525441" cy="351378"/>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1600">
                <a:solidFill>
                  <a:schemeClr val="dk1"/>
                </a:solidFill>
                <a:latin typeface="Arial"/>
                <a:ea typeface="Arial"/>
                <a:cs typeface="Arial"/>
                <a:sym typeface="Arial"/>
              </a:rPr>
              <a:t>Heat losses due to flue gas are determined by the formula:</a:t>
            </a:r>
            <a:endParaRPr sz="1600">
              <a:solidFill>
                <a:schemeClr val="dk1"/>
              </a:solidFill>
              <a:latin typeface="Arial"/>
              <a:ea typeface="Arial"/>
              <a:cs typeface="Arial"/>
              <a:sym typeface="Arial"/>
            </a:endParaRPr>
          </a:p>
        </p:txBody>
      </p:sp>
      <p:pic>
        <p:nvPicPr>
          <p:cNvPr id="705" name="Google Shape;705;p29"/>
          <p:cNvPicPr preferRelativeResize="0"/>
          <p:nvPr/>
        </p:nvPicPr>
        <p:blipFill rotWithShape="1">
          <a:blip r:embed="rId3">
            <a:alphaModFix/>
          </a:blip>
          <a:srcRect b="0" l="0" r="0" t="0"/>
          <a:stretch/>
        </p:blipFill>
        <p:spPr>
          <a:xfrm>
            <a:off x="746579" y="2131291"/>
            <a:ext cx="2910309" cy="383309"/>
          </a:xfrm>
          <a:prstGeom prst="rect">
            <a:avLst/>
          </a:prstGeom>
          <a:noFill/>
          <a:ln>
            <a:noFill/>
          </a:ln>
        </p:spPr>
      </p:pic>
      <p:sp>
        <p:nvSpPr>
          <p:cNvPr id="706" name="Google Shape;706;p29"/>
          <p:cNvSpPr txBox="1"/>
          <p:nvPr/>
        </p:nvSpPr>
        <p:spPr>
          <a:xfrm>
            <a:off x="3642179" y="2145268"/>
            <a:ext cx="2127082"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Arial"/>
                <a:ea typeface="Arial"/>
                <a:cs typeface="Arial"/>
                <a:sym typeface="Arial"/>
              </a:rPr>
              <a:t>(kJ/kg fuel)</a:t>
            </a:r>
            <a:endParaRPr sz="1600">
              <a:solidFill>
                <a:schemeClr val="dk1"/>
              </a:solidFill>
              <a:latin typeface="Arial"/>
              <a:ea typeface="Arial"/>
              <a:cs typeface="Arial"/>
              <a:sym typeface="Arial"/>
            </a:endParaRPr>
          </a:p>
        </p:txBody>
      </p:sp>
      <p:pic>
        <p:nvPicPr>
          <p:cNvPr id="707" name="Google Shape;707;p29"/>
          <p:cNvPicPr preferRelativeResize="0"/>
          <p:nvPr/>
        </p:nvPicPr>
        <p:blipFill rotWithShape="1">
          <a:blip r:embed="rId4">
            <a:alphaModFix/>
          </a:blip>
          <a:srcRect b="0" l="0" r="0" t="0"/>
          <a:stretch/>
        </p:blipFill>
        <p:spPr>
          <a:xfrm>
            <a:off x="975179" y="2743200"/>
            <a:ext cx="3212754" cy="636364"/>
          </a:xfrm>
          <a:prstGeom prst="rect">
            <a:avLst/>
          </a:prstGeom>
          <a:noFill/>
          <a:ln>
            <a:noFill/>
          </a:ln>
        </p:spPr>
      </p:pic>
      <p:sp>
        <p:nvSpPr>
          <p:cNvPr id="708" name="Google Shape;708;p29"/>
          <p:cNvSpPr txBox="1"/>
          <p:nvPr/>
        </p:nvSpPr>
        <p:spPr>
          <a:xfrm>
            <a:off x="4327979" y="3059668"/>
            <a:ext cx="57858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600">
                <a:solidFill>
                  <a:schemeClr val="dk1"/>
                </a:solidFill>
                <a:latin typeface="Arial"/>
                <a:ea typeface="Arial"/>
                <a:cs typeface="Arial"/>
                <a:sym typeface="Arial"/>
              </a:rPr>
              <a:t>(%)</a:t>
            </a:r>
            <a:endParaRPr sz="1600">
              <a:solidFill>
                <a:schemeClr val="dk1"/>
              </a:solidFill>
              <a:latin typeface="Arial"/>
              <a:ea typeface="Arial"/>
              <a:cs typeface="Arial"/>
              <a:sym typeface="Arial"/>
            </a:endParaRPr>
          </a:p>
        </p:txBody>
      </p:sp>
      <p:sp>
        <p:nvSpPr>
          <p:cNvPr id="709" name="Google Shape;709;p29"/>
          <p:cNvSpPr txBox="1"/>
          <p:nvPr/>
        </p:nvSpPr>
        <p:spPr>
          <a:xfrm>
            <a:off x="746579" y="3657600"/>
            <a:ext cx="4951605" cy="2411750"/>
          </a:xfrm>
          <a:prstGeom prst="rect">
            <a:avLst/>
          </a:prstGeom>
          <a:noFill/>
          <a:ln>
            <a:noFill/>
          </a:ln>
        </p:spPr>
        <p:txBody>
          <a:bodyPr anchorCtr="0" anchor="t" bIns="45700" lIns="91425" spcFirstLastPara="1" rIns="91425" wrap="square" tIns="45700">
            <a:spAutoFit/>
          </a:bodyPr>
          <a:lstStyle/>
          <a:p>
            <a:pPr indent="0" lvl="0" marL="0" marR="0" rtl="0" algn="just">
              <a:lnSpc>
                <a:spcPct val="107000"/>
              </a:lnSpc>
              <a:spcBef>
                <a:spcPts val="0"/>
              </a:spcBef>
              <a:spcAft>
                <a:spcPts val="0"/>
              </a:spcAft>
              <a:buNone/>
            </a:pPr>
            <a:r>
              <a:rPr lang="en-US" sz="1600">
                <a:solidFill>
                  <a:schemeClr val="dk1"/>
                </a:solidFill>
                <a:latin typeface="Arial"/>
                <a:ea typeface="Arial"/>
                <a:cs typeface="Arial"/>
                <a:sym typeface="Arial"/>
              </a:rPr>
              <a:t>Vkk = αV</a:t>
            </a:r>
            <a:r>
              <a:rPr baseline="30000" lang="en-US" sz="1600">
                <a:solidFill>
                  <a:schemeClr val="dk1"/>
                </a:solidFill>
                <a:latin typeface="Arial"/>
                <a:ea typeface="Arial"/>
                <a:cs typeface="Arial"/>
                <a:sym typeface="Arial"/>
              </a:rPr>
              <a:t>0</a:t>
            </a:r>
            <a:r>
              <a:rPr baseline="-25000" lang="en-US" sz="1600">
                <a:solidFill>
                  <a:schemeClr val="dk1"/>
                </a:solidFill>
                <a:latin typeface="Arial"/>
                <a:ea typeface="Arial"/>
                <a:cs typeface="Arial"/>
                <a:sym typeface="Arial"/>
              </a:rPr>
              <a:t>kk</a:t>
            </a:r>
            <a:r>
              <a:rPr lang="en-US" sz="1600">
                <a:solidFill>
                  <a:schemeClr val="dk1"/>
                </a:solidFill>
                <a:latin typeface="Arial"/>
                <a:ea typeface="Arial"/>
                <a:cs typeface="Arial"/>
                <a:sym typeface="Arial"/>
              </a:rPr>
              <a:t> is the volume of air introduced into the combustion process in the boiler; </a:t>
            </a:r>
            <a:endParaRPr/>
          </a:p>
          <a:p>
            <a:pPr indent="0" lvl="0" marL="0" marR="0" rtl="0" algn="just">
              <a:lnSpc>
                <a:spcPct val="107000"/>
              </a:lnSpc>
              <a:spcBef>
                <a:spcPts val="600"/>
              </a:spcBef>
              <a:spcAft>
                <a:spcPts val="0"/>
              </a:spcAft>
              <a:buNone/>
            </a:pPr>
            <a:r>
              <a:rPr lang="en-US" sz="1600">
                <a:solidFill>
                  <a:schemeClr val="dk1"/>
                </a:solidFill>
                <a:latin typeface="Arial"/>
                <a:ea typeface="Arial"/>
                <a:cs typeface="Arial"/>
                <a:sym typeface="Arial"/>
              </a:rPr>
              <a:t>(ct)</a:t>
            </a:r>
            <a:r>
              <a:rPr baseline="-25000" lang="en-US" sz="1600">
                <a:solidFill>
                  <a:schemeClr val="dk1"/>
                </a:solidFill>
                <a:latin typeface="Arial"/>
                <a:ea typeface="Arial"/>
                <a:cs typeface="Arial"/>
                <a:sym typeface="Arial"/>
              </a:rPr>
              <a:t>kkl</a:t>
            </a:r>
            <a:r>
              <a:rPr lang="en-US" sz="1600">
                <a:solidFill>
                  <a:schemeClr val="dk1"/>
                </a:solidFill>
                <a:latin typeface="Arial"/>
                <a:ea typeface="Arial"/>
                <a:cs typeface="Arial"/>
                <a:sym typeface="Arial"/>
              </a:rPr>
              <a:t> is the value (ct) of air supplied to the boiler at ambient temperature ;</a:t>
            </a:r>
            <a:endParaRPr/>
          </a:p>
          <a:p>
            <a:pPr indent="0" lvl="0" marL="0" marR="0" rtl="0" algn="just">
              <a:lnSpc>
                <a:spcPct val="107000"/>
              </a:lnSpc>
              <a:spcBef>
                <a:spcPts val="600"/>
              </a:spcBef>
              <a:spcAft>
                <a:spcPts val="0"/>
              </a:spcAft>
              <a:buNone/>
            </a:pPr>
            <a:r>
              <a:rPr lang="en-US" sz="1600">
                <a:solidFill>
                  <a:schemeClr val="dk1"/>
                </a:solidFill>
                <a:latin typeface="Arial"/>
                <a:ea typeface="Arial"/>
                <a:cs typeface="Arial"/>
                <a:sym typeface="Arial"/>
              </a:rPr>
              <a:t>Q</a:t>
            </a:r>
            <a:r>
              <a:rPr baseline="30000" lang="en-US" sz="1600">
                <a:solidFill>
                  <a:schemeClr val="dk1"/>
                </a:solidFill>
                <a:latin typeface="Arial"/>
                <a:ea typeface="Arial"/>
                <a:cs typeface="Arial"/>
                <a:sym typeface="Arial"/>
              </a:rPr>
              <a:t>t</a:t>
            </a:r>
            <a:r>
              <a:rPr baseline="-25000" lang="en-US" sz="1600">
                <a:solidFill>
                  <a:schemeClr val="dk1"/>
                </a:solidFill>
                <a:latin typeface="Arial"/>
                <a:ea typeface="Arial"/>
                <a:cs typeface="Arial"/>
                <a:sym typeface="Arial"/>
              </a:rPr>
              <a:t>lv</a:t>
            </a:r>
            <a:r>
              <a:rPr lang="en-US" sz="1600">
                <a:solidFill>
                  <a:schemeClr val="dk1"/>
                </a:solidFill>
                <a:latin typeface="Arial"/>
                <a:ea typeface="Arial"/>
                <a:cs typeface="Arial"/>
                <a:sym typeface="Arial"/>
              </a:rPr>
              <a:t>: The working low calorific value of the fuel is equivalent to qp.net.m or Q</a:t>
            </a:r>
            <a:r>
              <a:rPr baseline="-25000" lang="en-US" sz="1600">
                <a:solidFill>
                  <a:schemeClr val="dk1"/>
                </a:solidFill>
                <a:latin typeface="Arial"/>
                <a:ea typeface="Arial"/>
                <a:cs typeface="Arial"/>
                <a:sym typeface="Arial"/>
              </a:rPr>
              <a:t>dv</a:t>
            </a:r>
            <a:r>
              <a:rPr lang="en-US" sz="1600">
                <a:solidFill>
                  <a:schemeClr val="dk1"/>
                </a:solidFill>
                <a:latin typeface="Arial"/>
                <a:ea typeface="Arial"/>
                <a:cs typeface="Arial"/>
                <a:sym typeface="Arial"/>
              </a:rPr>
              <a:t>.</a:t>
            </a:r>
            <a:endParaRPr/>
          </a:p>
          <a:p>
            <a:pPr indent="0" lvl="0" marL="0" marR="0" rtl="0" algn="just">
              <a:lnSpc>
                <a:spcPct val="107000"/>
              </a:lnSpc>
              <a:spcBef>
                <a:spcPts val="600"/>
              </a:spcBef>
              <a:spcAft>
                <a:spcPts val="0"/>
              </a:spcAft>
              <a:buNone/>
            </a:pPr>
            <a:r>
              <a:rPr lang="en-US" sz="1600">
                <a:solidFill>
                  <a:schemeClr val="dk1"/>
                </a:solidFill>
                <a:latin typeface="Arial"/>
                <a:ea typeface="Arial"/>
                <a:cs typeface="Arial"/>
                <a:sym typeface="Arial"/>
              </a:rPr>
              <a:t>q4 is a heat loss due to incomplete mechanical combustion (%).</a:t>
            </a:r>
            <a:endParaRPr/>
          </a:p>
        </p:txBody>
      </p:sp>
      <p:pic>
        <p:nvPicPr>
          <p:cNvPr id="710" name="Google Shape;710;p29"/>
          <p:cNvPicPr preferRelativeResize="0"/>
          <p:nvPr/>
        </p:nvPicPr>
        <p:blipFill rotWithShape="1">
          <a:blip r:embed="rId5">
            <a:alphaModFix/>
          </a:blip>
          <a:srcRect b="0" l="0" r="0" t="0"/>
          <a:stretch/>
        </p:blipFill>
        <p:spPr>
          <a:xfrm>
            <a:off x="11177423" y="5952881"/>
            <a:ext cx="1000211" cy="861720"/>
          </a:xfrm>
          <a:prstGeom prst="rect">
            <a:avLst/>
          </a:prstGeom>
          <a:noFill/>
          <a:ln>
            <a:noFill/>
          </a:ln>
        </p:spPr>
      </p:pic>
      <p:sp>
        <p:nvSpPr>
          <p:cNvPr id="711" name="Google Shape;711;p29"/>
          <p:cNvSpPr txBox="1"/>
          <p:nvPr/>
        </p:nvSpPr>
        <p:spPr>
          <a:xfrm>
            <a:off x="5836916" y="4780751"/>
            <a:ext cx="5829158" cy="176715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i="1" lang="en-US" sz="1600">
                <a:solidFill>
                  <a:schemeClr val="dk1"/>
                </a:solidFill>
                <a:latin typeface="Arial"/>
                <a:ea typeface="Arial"/>
                <a:cs typeface="Arial"/>
                <a:sym typeface="Arial"/>
              </a:rPr>
              <a:t>Question:</a:t>
            </a:r>
            <a:r>
              <a:rPr lang="en-US" sz="1600">
                <a:solidFill>
                  <a:schemeClr val="dk1"/>
                </a:solidFill>
                <a:latin typeface="Arial"/>
                <a:ea typeface="Arial"/>
                <a:cs typeface="Arial"/>
                <a:sym typeface="Arial"/>
              </a:rPr>
              <a:t> Which factor does not affect the temperature of exhaust smoke?</a:t>
            </a:r>
            <a:endParaRPr/>
          </a:p>
          <a:p>
            <a:pPr indent="0" lvl="0" marL="0" marR="0" rtl="0" algn="l">
              <a:lnSpc>
                <a:spcPct val="115000"/>
              </a:lnSpc>
              <a:spcBef>
                <a:spcPts val="0"/>
              </a:spcBef>
              <a:spcAft>
                <a:spcPts val="0"/>
              </a:spcAft>
              <a:buNone/>
            </a:pPr>
            <a:r>
              <a:rPr lang="en-US" sz="1600">
                <a:solidFill>
                  <a:schemeClr val="dk1"/>
                </a:solidFill>
                <a:latin typeface="Arial"/>
                <a:ea typeface="Arial"/>
                <a:cs typeface="Arial"/>
                <a:sym typeface="Arial"/>
              </a:rPr>
              <a:t>1. Design of the boiler and tail heat utilization equipment.</a:t>
            </a:r>
            <a:endParaRPr/>
          </a:p>
          <a:p>
            <a:pPr indent="0" lvl="0" marL="0" marR="0" rtl="0" algn="l">
              <a:lnSpc>
                <a:spcPct val="115000"/>
              </a:lnSpc>
              <a:spcBef>
                <a:spcPts val="0"/>
              </a:spcBef>
              <a:spcAft>
                <a:spcPts val="0"/>
              </a:spcAft>
              <a:buNone/>
            </a:pPr>
            <a:r>
              <a:rPr lang="en-US" sz="1600">
                <a:solidFill>
                  <a:schemeClr val="dk1"/>
                </a:solidFill>
                <a:latin typeface="Arial"/>
                <a:ea typeface="Arial"/>
                <a:cs typeface="Arial"/>
                <a:sym typeface="Arial"/>
              </a:rPr>
              <a:t>2. Fouling of heat exchange surfaces</a:t>
            </a:r>
            <a:endParaRPr/>
          </a:p>
          <a:p>
            <a:pPr indent="0" lvl="0" marL="0" marR="0" rtl="0" algn="l">
              <a:lnSpc>
                <a:spcPct val="115000"/>
              </a:lnSpc>
              <a:spcBef>
                <a:spcPts val="0"/>
              </a:spcBef>
              <a:spcAft>
                <a:spcPts val="0"/>
              </a:spcAft>
              <a:buNone/>
            </a:pPr>
            <a:r>
              <a:rPr lang="en-US" sz="1600">
                <a:solidFill>
                  <a:schemeClr val="dk1"/>
                </a:solidFill>
                <a:latin typeface="Arial"/>
                <a:ea typeface="Arial"/>
                <a:cs typeface="Arial"/>
                <a:sym typeface="Arial"/>
              </a:rPr>
              <a:t>3. Scale buildup in water and steam lines</a:t>
            </a:r>
            <a:endParaRPr/>
          </a:p>
          <a:p>
            <a:pPr indent="0" lvl="0" marL="0" marR="0" rtl="0" algn="l">
              <a:lnSpc>
                <a:spcPct val="115000"/>
              </a:lnSpc>
              <a:spcBef>
                <a:spcPts val="0"/>
              </a:spcBef>
              <a:spcAft>
                <a:spcPts val="0"/>
              </a:spcAft>
              <a:buNone/>
            </a:pPr>
            <a:r>
              <a:rPr lang="en-US" sz="1600">
                <a:solidFill>
                  <a:schemeClr val="dk1"/>
                </a:solidFill>
                <a:latin typeface="Arial"/>
                <a:ea typeface="Arial"/>
                <a:cs typeface="Arial"/>
                <a:sym typeface="Arial"/>
              </a:rPr>
              <a:t>4. Humans adjust the combustion process in the fire chamber.</a:t>
            </a:r>
            <a:endParaRPr sz="1600">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0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3"/>
          <p:cNvSpPr txBox="1"/>
          <p:nvPr/>
        </p:nvSpPr>
        <p:spPr>
          <a:xfrm>
            <a:off x="342900" y="3136612"/>
            <a:ext cx="11506200" cy="5847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A1D30"/>
              </a:buClr>
              <a:buSzPts val="3200"/>
              <a:buFont typeface="Arial"/>
              <a:buNone/>
            </a:pPr>
            <a:r>
              <a:rPr b="1" i="0" lang="en-US" sz="3200" u="none" cap="none" strike="noStrike">
                <a:solidFill>
                  <a:srgbClr val="0A1D30"/>
                </a:solidFill>
                <a:latin typeface="Arial"/>
                <a:ea typeface="Arial"/>
                <a:cs typeface="Arial"/>
                <a:sym typeface="Arial"/>
              </a:rPr>
              <a:t>1. OVERVIEW OF FUEL AND COMBUSTION PROCESS</a:t>
            </a:r>
            <a:endParaRPr/>
          </a:p>
        </p:txBody>
      </p:sp>
      <p:pic>
        <p:nvPicPr>
          <p:cNvPr id="456" name="Google Shape;456;p3"/>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6" name="Shape 716"/>
        <p:cNvGrpSpPr/>
        <p:nvPr/>
      </p:nvGrpSpPr>
      <p:grpSpPr>
        <a:xfrm>
          <a:off x="0" y="0"/>
          <a:ext cx="0" cy="0"/>
          <a:chOff x="0" y="0"/>
          <a:chExt cx="0" cy="0"/>
        </a:xfrm>
      </p:grpSpPr>
      <p:sp>
        <p:nvSpPr>
          <p:cNvPr id="717" name="Google Shape;717;p30"/>
          <p:cNvSpPr txBox="1"/>
          <p:nvPr/>
        </p:nvSpPr>
        <p:spPr>
          <a:xfrm>
            <a:off x="786019" y="641699"/>
            <a:ext cx="10619961" cy="563562"/>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327176"/>
              </a:buClr>
              <a:buSzPts val="2800"/>
              <a:buFont typeface="Arial"/>
              <a:buNone/>
            </a:pPr>
            <a:r>
              <a:rPr b="1" lang="en-US" sz="2800">
                <a:solidFill>
                  <a:srgbClr val="327176"/>
                </a:solidFill>
                <a:latin typeface="Arial"/>
                <a:ea typeface="Arial"/>
                <a:cs typeface="Arial"/>
                <a:sym typeface="Arial"/>
              </a:rPr>
              <a:t>Heat loss due to incomplete chemical combustion , q</a:t>
            </a:r>
            <a:r>
              <a:rPr b="1" baseline="-25000" lang="en-US" sz="2800">
                <a:solidFill>
                  <a:srgbClr val="327176"/>
                </a:solidFill>
                <a:latin typeface="Arial"/>
                <a:ea typeface="Arial"/>
                <a:cs typeface="Arial"/>
                <a:sym typeface="Arial"/>
              </a:rPr>
              <a:t>3 </a:t>
            </a:r>
            <a:r>
              <a:rPr b="1" lang="en-US" sz="2800">
                <a:solidFill>
                  <a:srgbClr val="327176"/>
                </a:solidFill>
                <a:latin typeface="Arial"/>
                <a:ea typeface="Arial"/>
                <a:cs typeface="Arial"/>
                <a:sym typeface="Arial"/>
              </a:rPr>
              <a:t>, %</a:t>
            </a:r>
            <a:r>
              <a:rPr b="1" baseline="-25000" lang="en-US" sz="2800">
                <a:solidFill>
                  <a:srgbClr val="327176"/>
                </a:solidFill>
                <a:latin typeface="Arial"/>
                <a:ea typeface="Arial"/>
                <a:cs typeface="Arial"/>
                <a:sym typeface="Arial"/>
              </a:rPr>
              <a:t> </a:t>
            </a:r>
            <a:endParaRPr b="1" sz="2800">
              <a:solidFill>
                <a:srgbClr val="327176"/>
              </a:solidFill>
              <a:latin typeface="Arial"/>
              <a:ea typeface="Arial"/>
              <a:cs typeface="Arial"/>
              <a:sym typeface="Arial"/>
            </a:endParaRPr>
          </a:p>
        </p:txBody>
      </p:sp>
      <p:sp>
        <p:nvSpPr>
          <p:cNvPr id="718" name="Google Shape;718;p30"/>
          <p:cNvSpPr txBox="1"/>
          <p:nvPr/>
        </p:nvSpPr>
        <p:spPr>
          <a:xfrm>
            <a:off x="596349" y="2459831"/>
            <a:ext cx="10313503" cy="1938338"/>
          </a:xfrm>
          <a:prstGeom prst="rect">
            <a:avLst/>
          </a:prstGeom>
          <a:noFill/>
          <a:ln>
            <a:noFill/>
          </a:ln>
        </p:spPr>
        <p:txBody>
          <a:bodyPr anchorCtr="0" anchor="t" bIns="45700" lIns="91425" spcFirstLastPara="1" rIns="91425" wrap="square" tIns="45700">
            <a:noAutofit/>
          </a:bodyPr>
          <a:lstStyle/>
          <a:p>
            <a:pPr indent="-228600" lvl="0" marL="228600" marR="0" rtl="0" algn="l">
              <a:lnSpc>
                <a:spcPct val="90000"/>
              </a:lnSpc>
              <a:spcBef>
                <a:spcPts val="0"/>
              </a:spcBef>
              <a:spcAft>
                <a:spcPts val="0"/>
              </a:spcAft>
              <a:buClr>
                <a:schemeClr val="dk1"/>
              </a:buClr>
              <a:buSzPts val="2000"/>
              <a:buFont typeface="Noto Sans Symbols"/>
              <a:buChar char="❖"/>
            </a:pPr>
            <a:r>
              <a:rPr b="1" lang="en-US" sz="2000">
                <a:solidFill>
                  <a:schemeClr val="dk1"/>
                </a:solidFill>
                <a:latin typeface="Arial"/>
                <a:ea typeface="Arial"/>
                <a:cs typeface="Arial"/>
                <a:sym typeface="Arial"/>
              </a:rPr>
              <a:t> Reasons for increase in q3:</a:t>
            </a:r>
            <a:endParaRPr/>
          </a:p>
          <a:p>
            <a:pPr indent="-228600" lvl="1" marL="685800" marR="0" rtl="0" algn="l">
              <a:lnSpc>
                <a:spcPct val="90000"/>
              </a:lnSpc>
              <a:spcBef>
                <a:spcPts val="5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Lack of wind</a:t>
            </a:r>
            <a:endParaRPr/>
          </a:p>
          <a:p>
            <a:pPr indent="-228600" lvl="1" marL="685800" marR="0" rtl="0" algn="l">
              <a:lnSpc>
                <a:spcPct val="90000"/>
              </a:lnSpc>
              <a:spcBef>
                <a:spcPts val="5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Low fire chamber temperature</a:t>
            </a:r>
            <a:endParaRPr/>
          </a:p>
          <a:p>
            <a:pPr indent="-228600" lvl="1" marL="685800" marR="0" rtl="0" algn="l">
              <a:lnSpc>
                <a:spcPct val="90000"/>
              </a:lnSpc>
              <a:spcBef>
                <a:spcPts val="5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Uneven air/fuel mixing</a:t>
            </a:r>
            <a:endParaRPr/>
          </a:p>
          <a:p>
            <a:pPr indent="0" lvl="0" marL="0" marR="0" rtl="0" algn="l">
              <a:lnSpc>
                <a:spcPct val="90000"/>
              </a:lnSpc>
              <a:spcBef>
                <a:spcPts val="1000"/>
              </a:spcBef>
              <a:spcAft>
                <a:spcPts val="0"/>
              </a:spcAft>
              <a:buClr>
                <a:srgbClr val="7F7F7F"/>
              </a:buClr>
              <a:buSzPts val="2000"/>
              <a:buFont typeface="Arial"/>
              <a:buNone/>
            </a:pPr>
            <a:r>
              <a:t/>
            </a:r>
            <a:endParaRPr sz="2000">
              <a:solidFill>
                <a:schemeClr val="dk1"/>
              </a:solidFill>
              <a:latin typeface="Arial"/>
              <a:ea typeface="Arial"/>
              <a:cs typeface="Arial"/>
              <a:sym typeface="Arial"/>
            </a:endParaRPr>
          </a:p>
        </p:txBody>
      </p:sp>
      <p:sp>
        <p:nvSpPr>
          <p:cNvPr id="719" name="Google Shape;719;p30"/>
          <p:cNvSpPr txBox="1"/>
          <p:nvPr/>
        </p:nvSpPr>
        <p:spPr>
          <a:xfrm>
            <a:off x="596349" y="1399153"/>
            <a:ext cx="10619961" cy="1015663"/>
          </a:xfrm>
          <a:prstGeom prst="rect">
            <a:avLst/>
          </a:prstGeom>
          <a:noFill/>
          <a:ln>
            <a:noFill/>
          </a:ln>
        </p:spPr>
        <p:txBody>
          <a:bodyPr anchorCtr="0" anchor="t" bIns="45700" lIns="91425" spcFirstLastPara="1" rIns="91425" wrap="square" tIns="45700">
            <a:spAutoFit/>
          </a:bodyPr>
          <a:lstStyle/>
          <a:p>
            <a:pPr indent="-342900" lvl="0" marL="342900" marR="0" rtl="0" algn="just">
              <a:spcBef>
                <a:spcPts val="0"/>
              </a:spcBef>
              <a:spcAft>
                <a:spcPts val="0"/>
              </a:spcAft>
              <a:buClr>
                <a:schemeClr val="dk1"/>
              </a:buClr>
              <a:buSzPts val="2000"/>
              <a:buFont typeface="Noto Sans Symbols"/>
              <a:buChar char="❖"/>
            </a:pPr>
            <a:r>
              <a:rPr lang="en-US" sz="2000">
                <a:solidFill>
                  <a:schemeClr val="dk1"/>
                </a:solidFill>
                <a:latin typeface="Arial"/>
                <a:ea typeface="Arial"/>
                <a:cs typeface="Arial"/>
                <a:sym typeface="Arial"/>
              </a:rPr>
              <a:t>When the fuel burns incompletely, there are also unburned gases in the flue gas such as CO, H2, CH4, CxHy. These gases can also burn and generate heat, but are released, losing some of the heat. </a:t>
            </a:r>
            <a:endParaRPr sz="2000">
              <a:solidFill>
                <a:schemeClr val="dk1"/>
              </a:solidFill>
              <a:latin typeface="Arial"/>
              <a:ea typeface="Arial"/>
              <a:cs typeface="Arial"/>
              <a:sym typeface="Arial"/>
            </a:endParaRPr>
          </a:p>
        </p:txBody>
      </p:sp>
      <p:sp>
        <p:nvSpPr>
          <p:cNvPr id="720" name="Google Shape;720;p30"/>
          <p:cNvSpPr txBox="1"/>
          <p:nvPr/>
        </p:nvSpPr>
        <p:spPr>
          <a:xfrm>
            <a:off x="1066800" y="3804167"/>
            <a:ext cx="792480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q</a:t>
            </a:r>
            <a:r>
              <a:rPr baseline="-25000" lang="en-US" sz="2000">
                <a:solidFill>
                  <a:schemeClr val="dk1"/>
                </a:solidFill>
                <a:latin typeface="Arial"/>
                <a:ea typeface="Arial"/>
                <a:cs typeface="Arial"/>
                <a:sym typeface="Arial"/>
              </a:rPr>
              <a:t>3 </a:t>
            </a:r>
            <a:r>
              <a:rPr lang="en-US" sz="2000">
                <a:solidFill>
                  <a:schemeClr val="dk1"/>
                </a:solidFill>
                <a:latin typeface="Arial"/>
                <a:ea typeface="Arial"/>
                <a:cs typeface="Arial"/>
                <a:sym typeface="Arial"/>
              </a:rPr>
              <a:t>can be calculated according to the following formula:</a:t>
            </a:r>
            <a:endParaRPr sz="2000">
              <a:solidFill>
                <a:schemeClr val="dk1"/>
              </a:solidFill>
              <a:latin typeface="Arial"/>
              <a:ea typeface="Arial"/>
              <a:cs typeface="Arial"/>
              <a:sym typeface="Arial"/>
            </a:endParaRPr>
          </a:p>
        </p:txBody>
      </p:sp>
      <p:pic>
        <p:nvPicPr>
          <p:cNvPr id="721" name="Google Shape;721;p30"/>
          <p:cNvPicPr preferRelativeResize="0"/>
          <p:nvPr/>
        </p:nvPicPr>
        <p:blipFill rotWithShape="1">
          <a:blip r:embed="rId3">
            <a:alphaModFix/>
          </a:blip>
          <a:srcRect b="0" l="0" r="0" t="0"/>
          <a:stretch/>
        </p:blipFill>
        <p:spPr>
          <a:xfrm>
            <a:off x="3563467" y="4296137"/>
            <a:ext cx="2931466" cy="971532"/>
          </a:xfrm>
          <a:prstGeom prst="rect">
            <a:avLst/>
          </a:prstGeom>
          <a:noFill/>
          <a:ln>
            <a:noFill/>
          </a:ln>
        </p:spPr>
      </p:pic>
      <p:sp>
        <p:nvSpPr>
          <p:cNvPr id="722" name="Google Shape;722;p30"/>
          <p:cNvSpPr txBox="1"/>
          <p:nvPr/>
        </p:nvSpPr>
        <p:spPr>
          <a:xfrm>
            <a:off x="1066799" y="5279994"/>
            <a:ext cx="10313503" cy="716286"/>
          </a:xfrm>
          <a:prstGeom prst="rect">
            <a:avLst/>
          </a:prstGeom>
          <a:noFill/>
          <a:ln>
            <a:noFill/>
          </a:ln>
        </p:spPr>
        <p:txBody>
          <a:bodyPr anchorCtr="0" anchor="t" bIns="45700" lIns="91425" spcFirstLastPara="1" rIns="91425" wrap="square" tIns="45700">
            <a:spAutoFit/>
          </a:bodyPr>
          <a:lstStyle/>
          <a:p>
            <a:pPr indent="0" lvl="0" marL="0" marR="0" rtl="0" algn="just">
              <a:lnSpc>
                <a:spcPct val="105000"/>
              </a:lnSpc>
              <a:spcBef>
                <a:spcPts val="0"/>
              </a:spcBef>
              <a:spcAft>
                <a:spcPts val="0"/>
              </a:spcAft>
              <a:buNone/>
            </a:pPr>
            <a:r>
              <a:rPr i="1" lang="en-US" sz="2000">
                <a:solidFill>
                  <a:schemeClr val="dk1"/>
                </a:solidFill>
                <a:latin typeface="Arial"/>
                <a:ea typeface="Arial"/>
                <a:cs typeface="Arial"/>
                <a:sym typeface="Arial"/>
              </a:rPr>
              <a:t>Where: CO is the percentage of CO gas in flue gas, determined from the flue gas analyzer when testing, %.</a:t>
            </a:r>
            <a:endParaRPr sz="2000">
              <a:solidFill>
                <a:schemeClr val="dk1"/>
              </a:solidFill>
              <a:latin typeface="Arial"/>
              <a:ea typeface="Arial"/>
              <a:cs typeface="Arial"/>
              <a:sym typeface="Arial"/>
            </a:endParaRPr>
          </a:p>
        </p:txBody>
      </p:sp>
      <p:pic>
        <p:nvPicPr>
          <p:cNvPr id="723" name="Google Shape;723;p30"/>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7" name="Shape 727"/>
        <p:cNvGrpSpPr/>
        <p:nvPr/>
      </p:nvGrpSpPr>
      <p:grpSpPr>
        <a:xfrm>
          <a:off x="0" y="0"/>
          <a:ext cx="0" cy="0"/>
          <a:chOff x="0" y="0"/>
          <a:chExt cx="0" cy="0"/>
        </a:xfrm>
      </p:grpSpPr>
      <p:sp>
        <p:nvSpPr>
          <p:cNvPr id="728" name="Google Shape;728;p31"/>
          <p:cNvSpPr txBox="1"/>
          <p:nvPr/>
        </p:nvSpPr>
        <p:spPr>
          <a:xfrm>
            <a:off x="609601" y="650794"/>
            <a:ext cx="109728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Heat loss due to mechanically incomplete combustion q</a:t>
            </a:r>
            <a:r>
              <a:rPr b="1" baseline="-25000" lang="en-US" sz="2800">
                <a:solidFill>
                  <a:srgbClr val="327176"/>
                </a:solidFill>
                <a:latin typeface="Arial"/>
                <a:ea typeface="Arial"/>
                <a:cs typeface="Arial"/>
                <a:sym typeface="Arial"/>
              </a:rPr>
              <a:t>4 </a:t>
            </a:r>
            <a:r>
              <a:rPr b="1" lang="en-US" sz="2800">
                <a:solidFill>
                  <a:srgbClr val="327176"/>
                </a:solidFill>
                <a:latin typeface="Arial"/>
                <a:ea typeface="Arial"/>
                <a:cs typeface="Arial"/>
                <a:sym typeface="Arial"/>
              </a:rPr>
              <a:t>(%)</a:t>
            </a:r>
            <a:endParaRPr b="1" sz="2800">
              <a:solidFill>
                <a:srgbClr val="327176"/>
              </a:solidFill>
              <a:latin typeface="Arial"/>
              <a:ea typeface="Arial"/>
              <a:cs typeface="Arial"/>
              <a:sym typeface="Arial"/>
            </a:endParaRPr>
          </a:p>
        </p:txBody>
      </p:sp>
      <p:sp>
        <p:nvSpPr>
          <p:cNvPr id="729" name="Google Shape;729;p31"/>
          <p:cNvSpPr txBox="1"/>
          <p:nvPr/>
        </p:nvSpPr>
        <p:spPr>
          <a:xfrm>
            <a:off x="738808" y="1328766"/>
            <a:ext cx="10843592" cy="830997"/>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1600"/>
              <a:buFont typeface="Noto Sans Symbols"/>
              <a:buChar char="❖"/>
            </a:pPr>
            <a:r>
              <a:rPr lang="en-US" sz="1600">
                <a:solidFill>
                  <a:schemeClr val="dk1"/>
                </a:solidFill>
                <a:latin typeface="Arial"/>
                <a:ea typeface="Arial"/>
                <a:cs typeface="Arial"/>
                <a:sym typeface="Arial"/>
              </a:rPr>
              <a:t>The fuel supplied to the boiler will have an unburned part that has been discharged along the following lines: flying with flue gas, slipping through the boiler grate or sticking with slag falling to the bottom of the fire chamber along with the slag caused heat loss. </a:t>
            </a:r>
            <a:endParaRPr sz="1600">
              <a:solidFill>
                <a:schemeClr val="dk1"/>
              </a:solidFill>
              <a:latin typeface="Arial"/>
              <a:ea typeface="Arial"/>
              <a:cs typeface="Arial"/>
              <a:sym typeface="Arial"/>
            </a:endParaRPr>
          </a:p>
        </p:txBody>
      </p:sp>
      <p:pic>
        <p:nvPicPr>
          <p:cNvPr id="730" name="Google Shape;730;p31"/>
          <p:cNvPicPr preferRelativeResize="0"/>
          <p:nvPr/>
        </p:nvPicPr>
        <p:blipFill rotWithShape="1">
          <a:blip r:embed="rId3">
            <a:alphaModFix/>
          </a:blip>
          <a:srcRect b="0" l="0" r="0" t="0"/>
          <a:stretch/>
        </p:blipFill>
        <p:spPr>
          <a:xfrm>
            <a:off x="475255" y="2486363"/>
            <a:ext cx="4886492" cy="1015663"/>
          </a:xfrm>
          <a:prstGeom prst="rect">
            <a:avLst/>
          </a:prstGeom>
          <a:noFill/>
          <a:ln>
            <a:noFill/>
          </a:ln>
        </p:spPr>
      </p:pic>
      <p:sp>
        <p:nvSpPr>
          <p:cNvPr id="731" name="Google Shape;731;p31"/>
          <p:cNvSpPr txBox="1"/>
          <p:nvPr/>
        </p:nvSpPr>
        <p:spPr>
          <a:xfrm>
            <a:off x="4495800" y="2522198"/>
            <a:ext cx="51269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732" name="Google Shape;732;p31"/>
          <p:cNvSpPr txBox="1"/>
          <p:nvPr/>
        </p:nvSpPr>
        <p:spPr>
          <a:xfrm>
            <a:off x="5715000" y="2186365"/>
            <a:ext cx="6255169" cy="132343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i="1" lang="en-US" sz="1600">
                <a:solidFill>
                  <a:schemeClr val="dk1"/>
                </a:solidFill>
                <a:latin typeface="Arial"/>
                <a:ea typeface="Arial"/>
                <a:cs typeface="Arial"/>
                <a:sym typeface="Arial"/>
              </a:rPr>
              <a:t>Where:</a:t>
            </a:r>
            <a:endParaRPr/>
          </a:p>
          <a:p>
            <a:pPr indent="0" lvl="0" marL="0" marR="0" rtl="0" algn="just">
              <a:spcBef>
                <a:spcPts val="0"/>
              </a:spcBef>
              <a:spcAft>
                <a:spcPts val="0"/>
              </a:spcAft>
              <a:buNone/>
            </a:pPr>
            <a:r>
              <a:rPr i="1" lang="en-US" sz="1600">
                <a:solidFill>
                  <a:schemeClr val="dk1"/>
                </a:solidFill>
                <a:latin typeface="Arial"/>
                <a:ea typeface="Arial"/>
                <a:cs typeface="Arial"/>
                <a:sym typeface="Arial"/>
              </a:rPr>
              <a:t>C</a:t>
            </a:r>
            <a:r>
              <a:rPr baseline="-25000" i="1" lang="en-US" sz="1600">
                <a:solidFill>
                  <a:schemeClr val="dk1"/>
                </a:solidFill>
                <a:latin typeface="Arial"/>
                <a:ea typeface="Arial"/>
                <a:cs typeface="Arial"/>
                <a:sym typeface="Arial"/>
              </a:rPr>
              <a:t>x</a:t>
            </a:r>
            <a:r>
              <a:rPr i="1" lang="en-US" sz="1600">
                <a:solidFill>
                  <a:schemeClr val="dk1"/>
                </a:solidFill>
                <a:latin typeface="Arial"/>
                <a:ea typeface="Arial"/>
                <a:cs typeface="Arial"/>
                <a:sym typeface="Arial"/>
              </a:rPr>
              <a:t>, C</a:t>
            </a:r>
            <a:r>
              <a:rPr baseline="-25000" i="1" lang="en-US" sz="1600">
                <a:solidFill>
                  <a:schemeClr val="dk1"/>
                </a:solidFill>
                <a:latin typeface="Arial"/>
                <a:ea typeface="Arial"/>
                <a:cs typeface="Arial"/>
                <a:sym typeface="Arial"/>
              </a:rPr>
              <a:t>b</a:t>
            </a:r>
            <a:r>
              <a:rPr i="1" lang="en-US" sz="1600">
                <a:solidFill>
                  <a:schemeClr val="dk1"/>
                </a:solidFill>
                <a:latin typeface="Arial"/>
                <a:ea typeface="Arial"/>
                <a:cs typeface="Arial"/>
                <a:sym typeface="Arial"/>
              </a:rPr>
              <a:t>, C</a:t>
            </a:r>
            <a:r>
              <a:rPr baseline="-25000" i="1" lang="en-US" sz="1600">
                <a:solidFill>
                  <a:schemeClr val="dk1"/>
                </a:solidFill>
                <a:latin typeface="Arial"/>
                <a:ea typeface="Arial"/>
                <a:cs typeface="Arial"/>
                <a:sym typeface="Arial"/>
              </a:rPr>
              <a:t>l </a:t>
            </a:r>
            <a:r>
              <a:rPr i="1" lang="en-US" sz="1600">
                <a:solidFill>
                  <a:schemeClr val="dk1"/>
                </a:solidFill>
                <a:latin typeface="Arial"/>
                <a:ea typeface="Arial"/>
                <a:cs typeface="Arial"/>
                <a:sym typeface="Arial"/>
              </a:rPr>
              <a:t> is the percentage of carbon in slag, fly ash and penetrated through grate, %;</a:t>
            </a:r>
            <a:endParaRPr/>
          </a:p>
          <a:p>
            <a:pPr indent="0" lvl="0" marL="0" marR="0" rtl="0" algn="just">
              <a:spcBef>
                <a:spcPts val="0"/>
              </a:spcBef>
              <a:spcAft>
                <a:spcPts val="0"/>
              </a:spcAft>
              <a:buNone/>
            </a:pPr>
            <a:r>
              <a:rPr i="1" lang="en-US" sz="1600">
                <a:solidFill>
                  <a:schemeClr val="dk1"/>
                </a:solidFill>
                <a:latin typeface="Arial"/>
                <a:ea typeface="Arial"/>
                <a:cs typeface="Arial"/>
                <a:sym typeface="Arial"/>
              </a:rPr>
              <a:t>a</a:t>
            </a:r>
            <a:r>
              <a:rPr baseline="-25000" i="1" lang="en-US" sz="1600">
                <a:solidFill>
                  <a:schemeClr val="dk1"/>
                </a:solidFill>
                <a:latin typeface="Arial"/>
                <a:ea typeface="Arial"/>
                <a:cs typeface="Arial"/>
                <a:sym typeface="Arial"/>
              </a:rPr>
              <a:t>x</a:t>
            </a:r>
            <a:r>
              <a:rPr i="1" lang="en-US" sz="1600">
                <a:solidFill>
                  <a:schemeClr val="dk1"/>
                </a:solidFill>
                <a:latin typeface="Arial"/>
                <a:ea typeface="Arial"/>
                <a:cs typeface="Arial"/>
                <a:sym typeface="Arial"/>
              </a:rPr>
              <a:t>, a</a:t>
            </a:r>
            <a:r>
              <a:rPr baseline="-25000" i="1" lang="en-US" sz="1600">
                <a:solidFill>
                  <a:schemeClr val="dk1"/>
                </a:solidFill>
                <a:latin typeface="Arial"/>
                <a:ea typeface="Arial"/>
                <a:cs typeface="Arial"/>
                <a:sym typeface="Arial"/>
              </a:rPr>
              <a:t>b</a:t>
            </a:r>
            <a:r>
              <a:rPr i="1" lang="en-US" sz="1600">
                <a:solidFill>
                  <a:schemeClr val="dk1"/>
                </a:solidFill>
                <a:latin typeface="Arial"/>
                <a:ea typeface="Arial"/>
                <a:cs typeface="Arial"/>
                <a:sym typeface="Arial"/>
              </a:rPr>
              <a:t>, a</a:t>
            </a:r>
            <a:r>
              <a:rPr baseline="-25000" i="1" lang="en-US" sz="1600">
                <a:solidFill>
                  <a:schemeClr val="dk1"/>
                </a:solidFill>
                <a:latin typeface="Arial"/>
                <a:ea typeface="Arial"/>
                <a:cs typeface="Arial"/>
                <a:sym typeface="Arial"/>
              </a:rPr>
              <a:t>l</a:t>
            </a:r>
            <a:r>
              <a:rPr i="1" lang="en-US" sz="1600">
                <a:solidFill>
                  <a:schemeClr val="dk1"/>
                </a:solidFill>
                <a:latin typeface="Arial"/>
                <a:ea typeface="Arial"/>
                <a:cs typeface="Arial"/>
                <a:sym typeface="Arial"/>
              </a:rPr>
              <a:t> is the ash ratio of fuel distributed by slag, fly ash line and penetrated through grate </a:t>
            </a:r>
            <a:endParaRPr/>
          </a:p>
        </p:txBody>
      </p:sp>
      <p:graphicFrame>
        <p:nvGraphicFramePr>
          <p:cNvPr id="733" name="Google Shape;733;p31"/>
          <p:cNvGraphicFramePr/>
          <p:nvPr/>
        </p:nvGraphicFramePr>
        <p:xfrm>
          <a:off x="2743200" y="3934639"/>
          <a:ext cx="3000000" cy="3000000"/>
        </p:xfrm>
        <a:graphic>
          <a:graphicData uri="http://schemas.openxmlformats.org/drawingml/2006/table">
            <a:tbl>
              <a:tblPr bandRow="1" firstCol="1" firstRow="1">
                <a:noFill/>
                <a:tableStyleId>{0A219ACC-2321-41C8-917C-00207949AA5D}</a:tableStyleId>
              </a:tblPr>
              <a:tblGrid>
                <a:gridCol w="2242175"/>
                <a:gridCol w="1766300"/>
                <a:gridCol w="1686000"/>
                <a:gridCol w="1880875"/>
              </a:tblGrid>
              <a:tr h="255825">
                <a:tc rowSpan="2">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Combustion method</a:t>
                      </a:r>
                      <a:endParaRPr sz="1400" u="none" cap="none" strike="noStrike">
                        <a:latin typeface="Arial"/>
                        <a:ea typeface="Arial"/>
                        <a:cs typeface="Arial"/>
                        <a:sym typeface="Arial"/>
                      </a:endParaRPr>
                    </a:p>
                  </a:txBody>
                  <a:tcPr marT="0" marB="0" marR="68575" marL="68575" anchor="ctr"/>
                </a:tc>
                <a:tc gridSpan="3">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Species</a:t>
                      </a:r>
                      <a:endParaRPr sz="1400" u="none" cap="none" strike="noStrike">
                        <a:latin typeface="Arial"/>
                        <a:ea typeface="Arial"/>
                        <a:cs typeface="Arial"/>
                        <a:sym typeface="Arial"/>
                      </a:endParaRPr>
                    </a:p>
                  </a:txBody>
                  <a:tcPr marT="0" marB="0" marR="68575" marL="68575"/>
                </a:tc>
                <a:tc hMerge="1"/>
                <a:tc hMerge="1"/>
              </a:tr>
              <a:tr h="457375">
                <a:tc vMerge="1"/>
                <a:tc>
                  <a:txBody>
                    <a:bodyPr/>
                    <a:lstStyle/>
                    <a:p>
                      <a:pPr indent="0" lvl="0" marL="36195" marR="36195" rtl="0" algn="ctr">
                        <a:lnSpc>
                          <a:spcPct val="127000"/>
                        </a:lnSpc>
                        <a:spcBef>
                          <a:spcPts val="0"/>
                        </a:spcBef>
                        <a:spcAft>
                          <a:spcPts val="0"/>
                        </a:spcAft>
                        <a:buNone/>
                      </a:pPr>
                      <a:r>
                        <a:rPr i="1" lang="en-US" sz="1400" u="none" cap="none" strike="noStrike">
                          <a:latin typeface="Arial"/>
                          <a:ea typeface="Arial"/>
                          <a:cs typeface="Arial"/>
                          <a:sym typeface="Arial"/>
                        </a:rPr>
                        <a:t>Slag, a</a:t>
                      </a:r>
                      <a:r>
                        <a:rPr baseline="-25000" i="1" lang="en-US" sz="1400" u="none" cap="none" strike="noStrike">
                          <a:latin typeface="Arial"/>
                          <a:ea typeface="Arial"/>
                          <a:cs typeface="Arial"/>
                          <a:sym typeface="Arial"/>
                        </a:rPr>
                        <a:t>x</a:t>
                      </a:r>
                      <a:endParaRPr sz="1400" u="none" cap="none" strike="noStrike">
                        <a:latin typeface="Arial"/>
                        <a:ea typeface="Arial"/>
                        <a:cs typeface="Arial"/>
                        <a:sym typeface="Arial"/>
                      </a:endParaRPr>
                    </a:p>
                  </a:txBody>
                  <a:tcPr marT="0" marB="0" marR="68575" marL="68575" anchor="ctr"/>
                </a:tc>
                <a:tc>
                  <a:txBody>
                    <a:bodyPr/>
                    <a:lstStyle/>
                    <a:p>
                      <a:pPr indent="0" lvl="0" marL="36195" marR="36195" rtl="0" algn="ctr">
                        <a:lnSpc>
                          <a:spcPct val="127000"/>
                        </a:lnSpc>
                        <a:spcBef>
                          <a:spcPts val="0"/>
                        </a:spcBef>
                        <a:spcAft>
                          <a:spcPts val="0"/>
                        </a:spcAft>
                        <a:buNone/>
                      </a:pPr>
                      <a:r>
                        <a:rPr i="1" lang="en-US" sz="1400" u="none" cap="none" strike="noStrike">
                          <a:latin typeface="Arial"/>
                          <a:ea typeface="Arial"/>
                          <a:cs typeface="Arial"/>
                          <a:sym typeface="Arial"/>
                        </a:rPr>
                        <a:t>Flying ash, a</a:t>
                      </a:r>
                      <a:r>
                        <a:rPr baseline="-25000" i="1" lang="en-US" sz="1400" u="none" cap="none" strike="noStrike">
                          <a:latin typeface="Arial"/>
                          <a:ea typeface="Arial"/>
                          <a:cs typeface="Arial"/>
                          <a:sym typeface="Arial"/>
                        </a:rPr>
                        <a:t>b</a:t>
                      </a:r>
                      <a:endParaRPr sz="1400" u="none" cap="none" strike="noStrike">
                        <a:latin typeface="Arial"/>
                        <a:ea typeface="Arial"/>
                        <a:cs typeface="Arial"/>
                        <a:sym typeface="Arial"/>
                      </a:endParaRPr>
                    </a:p>
                  </a:txBody>
                  <a:tcPr marT="0" marB="0" marR="68575" marL="68575" anchor="ctr"/>
                </a:tc>
                <a:tc>
                  <a:txBody>
                    <a:bodyPr/>
                    <a:lstStyle/>
                    <a:p>
                      <a:pPr indent="0" lvl="0" marL="36195" marR="36195" rtl="0" algn="ctr">
                        <a:lnSpc>
                          <a:spcPct val="127000"/>
                        </a:lnSpc>
                        <a:spcBef>
                          <a:spcPts val="0"/>
                        </a:spcBef>
                        <a:spcAft>
                          <a:spcPts val="0"/>
                        </a:spcAft>
                        <a:buNone/>
                      </a:pPr>
                      <a:r>
                        <a:rPr i="1" lang="en-US" sz="1400" u="none" cap="none" strike="noStrike">
                          <a:latin typeface="Arial"/>
                          <a:ea typeface="Arial"/>
                          <a:cs typeface="Arial"/>
                          <a:sym typeface="Arial"/>
                        </a:rPr>
                        <a:t>penetrated through grate, a</a:t>
                      </a:r>
                      <a:r>
                        <a:rPr baseline="-25000" i="1" lang="en-US" sz="1400" u="none" cap="none" strike="noStrike">
                          <a:latin typeface="Arial"/>
                          <a:ea typeface="Arial"/>
                          <a:cs typeface="Arial"/>
                          <a:sym typeface="Arial"/>
                        </a:rPr>
                        <a:t>l</a:t>
                      </a:r>
                      <a:endParaRPr sz="1400" u="none" cap="none" strike="noStrike">
                        <a:latin typeface="Arial"/>
                        <a:ea typeface="Arial"/>
                        <a:cs typeface="Arial"/>
                        <a:sym typeface="Arial"/>
                      </a:endParaRPr>
                    </a:p>
                  </a:txBody>
                  <a:tcPr marT="0" marB="0" marR="68575" marL="68575" anchor="ctr"/>
                </a:tc>
              </a:tr>
              <a:tr h="240850">
                <a:tc>
                  <a:txBody>
                    <a:bodyPr/>
                    <a:lstStyle/>
                    <a:p>
                      <a:pPr indent="0" lvl="0" marL="36195" marR="36195" rtl="0" algn="just">
                        <a:lnSpc>
                          <a:spcPct val="127000"/>
                        </a:lnSpc>
                        <a:spcBef>
                          <a:spcPts val="0"/>
                        </a:spcBef>
                        <a:spcAft>
                          <a:spcPts val="0"/>
                        </a:spcAft>
                        <a:buNone/>
                      </a:pPr>
                      <a:r>
                        <a:rPr lang="en-US" sz="1400" u="none" cap="none" strike="noStrike">
                          <a:latin typeface="Arial"/>
                          <a:ea typeface="Arial"/>
                          <a:cs typeface="Arial"/>
                          <a:sym typeface="Arial"/>
                        </a:rPr>
                        <a:t>Step grate</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0,75 – 0,85</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0,20 – 0,10</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0,05</a:t>
                      </a:r>
                      <a:endParaRPr sz="1400" u="none" cap="none" strike="noStrike">
                        <a:latin typeface="Arial"/>
                        <a:ea typeface="Arial"/>
                        <a:cs typeface="Arial"/>
                        <a:sym typeface="Arial"/>
                      </a:endParaRPr>
                    </a:p>
                  </a:txBody>
                  <a:tcPr marT="0" marB="0" marR="68575" marL="68575" anchor="ctr"/>
                </a:tc>
              </a:tr>
              <a:tr h="240850">
                <a:tc>
                  <a:txBody>
                    <a:bodyPr/>
                    <a:lstStyle/>
                    <a:p>
                      <a:pPr indent="0" lvl="0" marL="36195" marR="36195" rtl="0" algn="just">
                        <a:lnSpc>
                          <a:spcPct val="127000"/>
                        </a:lnSpc>
                        <a:spcBef>
                          <a:spcPts val="0"/>
                        </a:spcBef>
                        <a:spcAft>
                          <a:spcPts val="0"/>
                        </a:spcAft>
                        <a:buNone/>
                      </a:pPr>
                      <a:r>
                        <a:rPr lang="en-US" sz="1400" u="none" cap="none" strike="noStrike">
                          <a:latin typeface="Arial"/>
                          <a:ea typeface="Arial"/>
                          <a:cs typeface="Arial"/>
                          <a:sym typeface="Arial"/>
                        </a:rPr>
                        <a:t>Chain grate</a:t>
                      </a:r>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0,75 – 0,85</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0,20 – 0,10</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0,05</a:t>
                      </a:r>
                      <a:endParaRPr sz="1400" u="none" cap="none" strike="noStrike">
                        <a:latin typeface="Arial"/>
                        <a:ea typeface="Arial"/>
                        <a:cs typeface="Arial"/>
                        <a:sym typeface="Arial"/>
                      </a:endParaRPr>
                    </a:p>
                  </a:txBody>
                  <a:tcPr marT="0" marB="0" marR="68575" marL="68575" anchor="ctr"/>
                </a:tc>
              </a:tr>
              <a:tr h="457375">
                <a:tc>
                  <a:txBody>
                    <a:bodyPr/>
                    <a:lstStyle/>
                    <a:p>
                      <a:pPr indent="0" lvl="0" marL="36195" marR="36195" rtl="0" algn="just">
                        <a:lnSpc>
                          <a:spcPct val="127000"/>
                        </a:lnSpc>
                        <a:spcBef>
                          <a:spcPts val="0"/>
                        </a:spcBef>
                        <a:spcAft>
                          <a:spcPts val="0"/>
                        </a:spcAft>
                        <a:buNone/>
                      </a:pPr>
                      <a:r>
                        <a:rPr lang="en-US" sz="1400" u="none" cap="none" strike="noStrike">
                          <a:latin typeface="Arial"/>
                          <a:ea typeface="Arial"/>
                          <a:cs typeface="Arial"/>
                          <a:sym typeface="Arial"/>
                        </a:rPr>
                        <a:t>Grate with throw rotor mechanism </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0,65 – 0,75</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0,30 – 0,20</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0,05</a:t>
                      </a:r>
                      <a:endParaRPr sz="1400" u="none" cap="none" strike="noStrike">
                        <a:latin typeface="Arial"/>
                        <a:ea typeface="Arial"/>
                        <a:cs typeface="Arial"/>
                        <a:sym typeface="Arial"/>
                      </a:endParaRPr>
                    </a:p>
                  </a:txBody>
                  <a:tcPr marT="0" marB="0" marR="68575" marL="68575" anchor="ctr"/>
                </a:tc>
              </a:tr>
              <a:tr h="240850">
                <a:tc>
                  <a:txBody>
                    <a:bodyPr/>
                    <a:lstStyle/>
                    <a:p>
                      <a:pPr indent="0" lvl="0" marL="36195" marR="36195" rtl="0" algn="just">
                        <a:lnSpc>
                          <a:spcPct val="127000"/>
                        </a:lnSpc>
                        <a:spcBef>
                          <a:spcPts val="0"/>
                        </a:spcBef>
                        <a:spcAft>
                          <a:spcPts val="0"/>
                        </a:spcAft>
                        <a:buNone/>
                      </a:pPr>
                      <a:r>
                        <a:rPr lang="en-US" sz="1400" u="none" cap="none" strike="noStrike">
                          <a:latin typeface="Arial"/>
                          <a:ea typeface="Arial"/>
                          <a:cs typeface="Arial"/>
                          <a:sym typeface="Arial"/>
                        </a:rPr>
                        <a:t>Fluidized bed</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0,50 – 0,60</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0,50 – 0,40</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a:t>
                      </a:r>
                      <a:endParaRPr sz="1400" u="none" cap="none" strike="noStrike">
                        <a:latin typeface="Arial"/>
                        <a:ea typeface="Arial"/>
                        <a:cs typeface="Arial"/>
                        <a:sym typeface="Arial"/>
                      </a:endParaRPr>
                    </a:p>
                  </a:txBody>
                  <a:tcPr marT="0" marB="0" marR="68575" marL="68575" anchor="ctr"/>
                </a:tc>
              </a:tr>
              <a:tr h="240850">
                <a:tc>
                  <a:txBody>
                    <a:bodyPr/>
                    <a:lstStyle/>
                    <a:p>
                      <a:pPr indent="0" lvl="0" marL="36195" marR="36195" rtl="0" algn="just">
                        <a:lnSpc>
                          <a:spcPct val="127000"/>
                        </a:lnSpc>
                        <a:spcBef>
                          <a:spcPts val="0"/>
                        </a:spcBef>
                        <a:spcAft>
                          <a:spcPts val="0"/>
                        </a:spcAft>
                        <a:buNone/>
                      </a:pPr>
                      <a:r>
                        <a:rPr lang="en-US" sz="1400" u="none" cap="none" strike="noStrike">
                          <a:latin typeface="Arial"/>
                          <a:ea typeface="Arial"/>
                          <a:cs typeface="Arial"/>
                          <a:sym typeface="Arial"/>
                        </a:rPr>
                        <a:t>Pulverized furnace</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0,10 – 0,20</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0,90 – 0,80</a:t>
                      </a:r>
                      <a:endParaRPr sz="1400" u="none" cap="none" strike="noStrike">
                        <a:latin typeface="Arial"/>
                        <a:ea typeface="Arial"/>
                        <a:cs typeface="Arial"/>
                        <a:sym typeface="Arial"/>
                      </a:endParaRPr>
                    </a:p>
                  </a:txBody>
                  <a:tcPr marT="0" marB="0" marR="68575" marL="68575" anchor="ctr"/>
                </a:tc>
                <a:tc>
                  <a:txBody>
                    <a:bodyPr/>
                    <a:lstStyle/>
                    <a:p>
                      <a:pPr indent="0" lvl="0" marL="0" marR="0" rtl="0" algn="ctr">
                        <a:lnSpc>
                          <a:spcPct val="107000"/>
                        </a:lnSpc>
                        <a:spcBef>
                          <a:spcPts val="0"/>
                        </a:spcBef>
                        <a:spcAft>
                          <a:spcPts val="0"/>
                        </a:spcAft>
                        <a:buNone/>
                      </a:pPr>
                      <a:r>
                        <a:rPr lang="en-US" sz="1400" u="none" cap="none" strike="noStrike">
                          <a:latin typeface="Arial"/>
                          <a:ea typeface="Arial"/>
                          <a:cs typeface="Arial"/>
                          <a:sym typeface="Arial"/>
                        </a:rPr>
                        <a:t>–</a:t>
                      </a:r>
                      <a:endParaRPr sz="1400" u="none" cap="none" strike="noStrike">
                        <a:latin typeface="Arial"/>
                        <a:ea typeface="Arial"/>
                        <a:cs typeface="Arial"/>
                        <a:sym typeface="Arial"/>
                      </a:endParaRPr>
                    </a:p>
                  </a:txBody>
                  <a:tcPr marT="0" marB="0" marR="68575" marL="68575" anchor="ctr"/>
                </a:tc>
              </a:tr>
            </a:tbl>
          </a:graphicData>
        </a:graphic>
      </p:graphicFrame>
      <p:sp>
        <p:nvSpPr>
          <p:cNvPr id="734" name="Google Shape;734;p31"/>
          <p:cNvSpPr txBox="1"/>
          <p:nvPr/>
        </p:nvSpPr>
        <p:spPr>
          <a:xfrm>
            <a:off x="3649622" y="3565307"/>
            <a:ext cx="574827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Ash ratio of fuel distribution by slag, fly ash and coal</a:t>
            </a:r>
            <a:endParaRPr sz="1800">
              <a:solidFill>
                <a:schemeClr val="dk1"/>
              </a:solidFill>
              <a:latin typeface="Arial"/>
              <a:ea typeface="Arial"/>
              <a:cs typeface="Arial"/>
              <a:sym typeface="Arial"/>
            </a:endParaRPr>
          </a:p>
        </p:txBody>
      </p:sp>
      <p:sp>
        <p:nvSpPr>
          <p:cNvPr id="735" name="Google Shape;735;p31"/>
          <p:cNvSpPr txBox="1"/>
          <p:nvPr/>
        </p:nvSpPr>
        <p:spPr>
          <a:xfrm>
            <a:off x="2743200" y="6358090"/>
            <a:ext cx="7144109" cy="536622"/>
          </a:xfrm>
          <a:prstGeom prst="rect">
            <a:avLst/>
          </a:prstGeom>
          <a:noFill/>
          <a:ln>
            <a:noFill/>
          </a:ln>
        </p:spPr>
        <p:txBody>
          <a:bodyPr anchorCtr="0" anchor="t" bIns="45700" lIns="91425" spcFirstLastPara="1" rIns="91425" wrap="square" tIns="45700">
            <a:spAutoFit/>
          </a:bodyPr>
          <a:lstStyle/>
          <a:p>
            <a:pPr indent="0" lvl="0" marL="0" marR="0" rtl="0" algn="just">
              <a:lnSpc>
                <a:spcPct val="107000"/>
              </a:lnSpc>
              <a:spcBef>
                <a:spcPts val="0"/>
              </a:spcBef>
              <a:spcAft>
                <a:spcPts val="0"/>
              </a:spcAft>
              <a:buNone/>
            </a:pPr>
            <a:r>
              <a:rPr i="1" lang="en-US" sz="1400">
                <a:solidFill>
                  <a:schemeClr val="dk1"/>
                </a:solidFill>
                <a:latin typeface="Arial"/>
                <a:ea typeface="Arial"/>
                <a:cs typeface="Arial"/>
                <a:sym typeface="Arial"/>
              </a:rPr>
              <a:t>Comment: When choosing in the table need to meet the condition Ax + Ab + Al = 1	For oil-fired and gas-fired boilers, q4 = 0.</a:t>
            </a:r>
            <a:endParaRPr/>
          </a:p>
        </p:txBody>
      </p:sp>
      <p:pic>
        <p:nvPicPr>
          <p:cNvPr id="736" name="Google Shape;736;p31"/>
          <p:cNvPicPr preferRelativeResize="0"/>
          <p:nvPr/>
        </p:nvPicPr>
        <p:blipFill rotWithShape="1">
          <a:blip r:embed="rId4">
            <a:alphaModFix/>
          </a:blip>
          <a:srcRect b="0" l="0" r="0" t="0"/>
          <a:stretch/>
        </p:blipFill>
        <p:spPr>
          <a:xfrm>
            <a:off x="11182709" y="5996280"/>
            <a:ext cx="1000211" cy="86172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descr="Rectangle: Click to edit Master text styles&#10;Second level&#10;Third level&#10;Fourth level&#10;Fifth level" id="741" name="Google Shape;741;p32"/>
          <p:cNvSpPr/>
          <p:nvPr/>
        </p:nvSpPr>
        <p:spPr>
          <a:xfrm>
            <a:off x="1003840" y="1524000"/>
            <a:ext cx="8991600" cy="3657600"/>
          </a:xfrm>
          <a:prstGeom prst="rect">
            <a:avLst/>
          </a:prstGeom>
          <a:noFill/>
          <a:ln>
            <a:noFill/>
          </a:ln>
        </p:spPr>
        <p:txBody>
          <a:bodyPr anchorCtr="0" anchor="t" bIns="45700" lIns="91425" spcFirstLastPara="1" rIns="91425" wrap="square" tIns="45700">
            <a:noAutofit/>
          </a:bodyPr>
          <a:lstStyle/>
          <a:p>
            <a:pPr indent="-609600" lvl="0" marL="609600" marR="0" rtl="0" algn="just">
              <a:lnSpc>
                <a:spcPct val="100000"/>
              </a:lnSpc>
              <a:spcBef>
                <a:spcPts val="0"/>
              </a:spcBef>
              <a:spcAft>
                <a:spcPts val="0"/>
              </a:spcAft>
              <a:buClr>
                <a:schemeClr val="dk1"/>
              </a:buClr>
              <a:buSzPts val="2400"/>
              <a:buFont typeface="Noto Sans Symbols"/>
              <a:buChar char="❖"/>
            </a:pPr>
            <a:r>
              <a:rPr b="1" lang="en-US" sz="2400">
                <a:solidFill>
                  <a:schemeClr val="dk1"/>
                </a:solidFill>
                <a:latin typeface="Arial"/>
                <a:ea typeface="Arial"/>
                <a:cs typeface="Arial"/>
                <a:sym typeface="Arial"/>
              </a:rPr>
              <a:t>Cause of increase q4</a:t>
            </a:r>
            <a:endParaRPr/>
          </a:p>
          <a:p>
            <a:pPr indent="-285750" lvl="1" marL="601350" marR="0" rtl="0" algn="just">
              <a:lnSpc>
                <a:spcPct val="120000"/>
              </a:lnSpc>
              <a:spcBef>
                <a:spcPts val="200"/>
              </a:spcBef>
              <a:spcAft>
                <a:spcPts val="0"/>
              </a:spcAft>
              <a:buClr>
                <a:schemeClr val="dk1"/>
              </a:buClr>
              <a:buSzPts val="2400"/>
              <a:buFont typeface="Noto Sans Symbols"/>
              <a:buChar char="▪"/>
            </a:pPr>
            <a:r>
              <a:rPr b="0" i="0" lang="en-US" sz="2400" u="none" cap="none" strike="noStrike">
                <a:solidFill>
                  <a:schemeClr val="dk1"/>
                </a:solidFill>
                <a:latin typeface="Arial"/>
                <a:ea typeface="Arial"/>
                <a:cs typeface="Arial"/>
                <a:sym typeface="Arial"/>
              </a:rPr>
              <a:t>Due to uneven coal size. Small particles: leaked; Large lump: burns without reaching the coal core</a:t>
            </a:r>
            <a:endParaRPr/>
          </a:p>
          <a:p>
            <a:pPr indent="-285750" lvl="1" marL="601350" marR="0" rtl="0" algn="just">
              <a:lnSpc>
                <a:spcPct val="120000"/>
              </a:lnSpc>
              <a:spcBef>
                <a:spcPts val="400"/>
              </a:spcBef>
              <a:spcAft>
                <a:spcPts val="0"/>
              </a:spcAft>
              <a:buClr>
                <a:schemeClr val="dk1"/>
              </a:buClr>
              <a:buSzPts val="2400"/>
              <a:buFont typeface="Noto Sans Symbols"/>
              <a:buChar char="▪"/>
            </a:pPr>
            <a:r>
              <a:rPr b="0" i="0" lang="en-US" sz="2400" u="none" cap="none" strike="noStrike">
                <a:solidFill>
                  <a:schemeClr val="dk1"/>
                </a:solidFill>
                <a:latin typeface="Arial"/>
                <a:ea typeface="Arial"/>
                <a:cs typeface="Arial"/>
                <a:sym typeface="Arial"/>
              </a:rPr>
              <a:t>The grate gap is larger than the coal size being used</a:t>
            </a:r>
            <a:endParaRPr/>
          </a:p>
          <a:p>
            <a:pPr indent="-285750" lvl="1" marL="601350" marR="0" rtl="0" algn="just">
              <a:lnSpc>
                <a:spcPct val="120000"/>
              </a:lnSpc>
              <a:spcBef>
                <a:spcPts val="400"/>
              </a:spcBef>
              <a:spcAft>
                <a:spcPts val="0"/>
              </a:spcAft>
              <a:buClr>
                <a:schemeClr val="dk1"/>
              </a:buClr>
              <a:buSzPts val="2400"/>
              <a:buFont typeface="Noto Sans Symbols"/>
              <a:buChar char="▪"/>
            </a:pPr>
            <a:r>
              <a:rPr b="0" i="0" lang="en-US" sz="2400" u="none" cap="none" strike="noStrike">
                <a:solidFill>
                  <a:schemeClr val="dk1"/>
                </a:solidFill>
                <a:latin typeface="Arial"/>
                <a:ea typeface="Arial"/>
                <a:cs typeface="Arial"/>
                <a:sym typeface="Arial"/>
              </a:rPr>
              <a:t>Record is warped</a:t>
            </a:r>
            <a:endParaRPr/>
          </a:p>
          <a:p>
            <a:pPr indent="-285750" lvl="1" marL="601350" marR="0" rtl="0" algn="just">
              <a:lnSpc>
                <a:spcPct val="120000"/>
              </a:lnSpc>
              <a:spcBef>
                <a:spcPts val="400"/>
              </a:spcBef>
              <a:spcAft>
                <a:spcPts val="0"/>
              </a:spcAft>
              <a:buClr>
                <a:schemeClr val="dk1"/>
              </a:buClr>
              <a:buSzPts val="2400"/>
              <a:buFont typeface="Noto Sans Symbols"/>
              <a:buChar char="▪"/>
            </a:pPr>
            <a:r>
              <a:rPr b="0" i="0" lang="en-US" sz="2400" u="none" cap="none" strike="noStrike">
                <a:solidFill>
                  <a:schemeClr val="dk1"/>
                </a:solidFill>
                <a:latin typeface="Arial"/>
                <a:ea typeface="Arial"/>
                <a:cs typeface="Arial"/>
                <a:sym typeface="Arial"/>
              </a:rPr>
              <a:t>Discard slag mixed with coal from the combustion chamber</a:t>
            </a:r>
            <a:endParaRPr/>
          </a:p>
          <a:p>
            <a:pPr indent="-285750" lvl="1" marL="601350" marR="0" rtl="0" algn="just">
              <a:lnSpc>
                <a:spcPct val="120000"/>
              </a:lnSpc>
              <a:spcBef>
                <a:spcPts val="400"/>
              </a:spcBef>
              <a:spcAft>
                <a:spcPts val="0"/>
              </a:spcAft>
              <a:buClr>
                <a:schemeClr val="dk1"/>
              </a:buClr>
              <a:buSzPts val="2400"/>
              <a:buFont typeface="Noto Sans Symbols"/>
              <a:buChar char="▪"/>
            </a:pPr>
            <a:r>
              <a:rPr b="0" i="0" lang="en-US" sz="2400" u="none" cap="none" strike="noStrike">
                <a:solidFill>
                  <a:schemeClr val="dk1"/>
                </a:solidFill>
                <a:latin typeface="Arial"/>
                <a:ea typeface="Arial"/>
                <a:cs typeface="Arial"/>
                <a:sym typeface="Arial"/>
              </a:rPr>
              <a:t>The chain type is not compatible with Vietnamese coal</a:t>
            </a:r>
            <a:endParaRPr/>
          </a:p>
        </p:txBody>
      </p:sp>
      <p:sp>
        <p:nvSpPr>
          <p:cNvPr id="742" name="Google Shape;742;p32"/>
          <p:cNvSpPr txBox="1"/>
          <p:nvPr/>
        </p:nvSpPr>
        <p:spPr>
          <a:xfrm>
            <a:off x="685800" y="685800"/>
            <a:ext cx="10820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Heat loss due to mechanically incomplete combustion q</a:t>
            </a:r>
            <a:r>
              <a:rPr b="1" baseline="-25000" lang="en-US" sz="2800">
                <a:solidFill>
                  <a:srgbClr val="327176"/>
                </a:solidFill>
                <a:latin typeface="Arial"/>
                <a:ea typeface="Arial"/>
                <a:cs typeface="Arial"/>
                <a:sym typeface="Arial"/>
              </a:rPr>
              <a:t>4 </a:t>
            </a:r>
            <a:r>
              <a:rPr b="1" lang="en-US" sz="2800">
                <a:solidFill>
                  <a:srgbClr val="327176"/>
                </a:solidFill>
                <a:latin typeface="Arial"/>
                <a:ea typeface="Arial"/>
                <a:cs typeface="Arial"/>
                <a:sym typeface="Arial"/>
              </a:rPr>
              <a:t>(%)</a:t>
            </a:r>
            <a:endParaRPr b="1" sz="2800">
              <a:solidFill>
                <a:srgbClr val="327176"/>
              </a:solidFill>
              <a:latin typeface="Arial"/>
              <a:ea typeface="Arial"/>
              <a:cs typeface="Arial"/>
              <a:sym typeface="Arial"/>
            </a:endParaRPr>
          </a:p>
        </p:txBody>
      </p:sp>
      <p:pic>
        <p:nvPicPr>
          <p:cNvPr id="743" name="Google Shape;743;p32"/>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4">
                                  <p:stCondLst>
                                    <p:cond delay="0"/>
                                  </p:stCondLst>
                                  <p:childTnLst>
                                    <p:set>
                                      <p:cBhvr>
                                        <p:cTn dur="1" fill="hold">
                                          <p:stCondLst>
                                            <p:cond delay="0"/>
                                          </p:stCondLst>
                                        </p:cTn>
                                        <p:tgtEl>
                                          <p:spTgt spid="741">
                                            <p:txEl>
                                              <p:pRg end="0" st="0"/>
                                            </p:txEl>
                                          </p:spTgt>
                                        </p:tgtEl>
                                        <p:attrNameLst>
                                          <p:attrName>style.visibility</p:attrName>
                                        </p:attrNameLst>
                                      </p:cBhvr>
                                      <p:to>
                                        <p:strVal val="visible"/>
                                      </p:to>
                                    </p:set>
                                    <p:anim calcmode="lin" valueType="num">
                                      <p:cBhvr additive="base">
                                        <p:cTn dur="500"/>
                                        <p:tgtEl>
                                          <p:spTgt spid="741">
                                            <p:txEl>
                                              <p:pRg end="0" st="0"/>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41">
                                            <p:txEl>
                                              <p:pRg end="1" st="1"/>
                                            </p:txEl>
                                          </p:spTgt>
                                        </p:tgtEl>
                                        <p:attrNameLst>
                                          <p:attrName>style.visibility</p:attrName>
                                        </p:attrNameLst>
                                      </p:cBhvr>
                                      <p:to>
                                        <p:strVal val="visible"/>
                                      </p:to>
                                    </p:set>
                                    <p:anim calcmode="lin" valueType="num">
                                      <p:cBhvr additive="base">
                                        <p:cTn dur="500"/>
                                        <p:tgtEl>
                                          <p:spTgt spid="741">
                                            <p:txEl>
                                              <p:pRg end="1" st="1"/>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41">
                                            <p:txEl>
                                              <p:pRg end="2" st="2"/>
                                            </p:txEl>
                                          </p:spTgt>
                                        </p:tgtEl>
                                        <p:attrNameLst>
                                          <p:attrName>style.visibility</p:attrName>
                                        </p:attrNameLst>
                                      </p:cBhvr>
                                      <p:to>
                                        <p:strVal val="visible"/>
                                      </p:to>
                                    </p:set>
                                    <p:anim calcmode="lin" valueType="num">
                                      <p:cBhvr additive="base">
                                        <p:cTn dur="500"/>
                                        <p:tgtEl>
                                          <p:spTgt spid="741">
                                            <p:txEl>
                                              <p:pRg end="2" st="2"/>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41">
                                            <p:txEl>
                                              <p:pRg end="3" st="3"/>
                                            </p:txEl>
                                          </p:spTgt>
                                        </p:tgtEl>
                                        <p:attrNameLst>
                                          <p:attrName>style.visibility</p:attrName>
                                        </p:attrNameLst>
                                      </p:cBhvr>
                                      <p:to>
                                        <p:strVal val="visible"/>
                                      </p:to>
                                    </p:set>
                                    <p:anim calcmode="lin" valueType="num">
                                      <p:cBhvr additive="base">
                                        <p:cTn dur="500"/>
                                        <p:tgtEl>
                                          <p:spTgt spid="741">
                                            <p:txEl>
                                              <p:pRg end="3" st="3"/>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41">
                                            <p:txEl>
                                              <p:pRg end="4" st="4"/>
                                            </p:txEl>
                                          </p:spTgt>
                                        </p:tgtEl>
                                        <p:attrNameLst>
                                          <p:attrName>style.visibility</p:attrName>
                                        </p:attrNameLst>
                                      </p:cBhvr>
                                      <p:to>
                                        <p:strVal val="visible"/>
                                      </p:to>
                                    </p:set>
                                    <p:anim calcmode="lin" valueType="num">
                                      <p:cBhvr additive="base">
                                        <p:cTn dur="500"/>
                                        <p:tgtEl>
                                          <p:spTgt spid="741">
                                            <p:txEl>
                                              <p:pRg end="4" st="4"/>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741">
                                            <p:txEl>
                                              <p:pRg end="5" st="5"/>
                                            </p:txEl>
                                          </p:spTgt>
                                        </p:tgtEl>
                                        <p:attrNameLst>
                                          <p:attrName>style.visibility</p:attrName>
                                        </p:attrNameLst>
                                      </p:cBhvr>
                                      <p:to>
                                        <p:strVal val="visible"/>
                                      </p:to>
                                    </p:set>
                                    <p:anim calcmode="lin" valueType="num">
                                      <p:cBhvr additive="base">
                                        <p:cTn dur="500"/>
                                        <p:tgtEl>
                                          <p:spTgt spid="741">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33"/>
          <p:cNvSpPr txBox="1"/>
          <p:nvPr/>
        </p:nvSpPr>
        <p:spPr>
          <a:xfrm>
            <a:off x="1" y="605135"/>
            <a:ext cx="1218837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Heat loss due to heat release to the surrounding environment q</a:t>
            </a:r>
            <a:r>
              <a:rPr b="1" baseline="-25000" lang="en-US" sz="2800">
                <a:solidFill>
                  <a:srgbClr val="327176"/>
                </a:solidFill>
                <a:latin typeface="Arial"/>
                <a:ea typeface="Arial"/>
                <a:cs typeface="Arial"/>
                <a:sym typeface="Arial"/>
              </a:rPr>
              <a:t>5 </a:t>
            </a:r>
            <a:r>
              <a:rPr b="1" lang="en-US" sz="2800">
                <a:solidFill>
                  <a:srgbClr val="327176"/>
                </a:solidFill>
                <a:latin typeface="Arial"/>
                <a:ea typeface="Arial"/>
                <a:cs typeface="Arial"/>
                <a:sym typeface="Arial"/>
              </a:rPr>
              <a:t>, %</a:t>
            </a:r>
            <a:endParaRPr b="1" sz="2800">
              <a:solidFill>
                <a:srgbClr val="327176"/>
              </a:solidFill>
              <a:latin typeface="Arial"/>
              <a:ea typeface="Arial"/>
              <a:cs typeface="Arial"/>
              <a:sym typeface="Arial"/>
            </a:endParaRPr>
          </a:p>
        </p:txBody>
      </p:sp>
      <p:sp>
        <p:nvSpPr>
          <p:cNvPr id="749" name="Google Shape;749;p33"/>
          <p:cNvSpPr txBox="1"/>
          <p:nvPr/>
        </p:nvSpPr>
        <p:spPr>
          <a:xfrm>
            <a:off x="838200" y="1524000"/>
            <a:ext cx="10972800" cy="3474734"/>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1" i="0" lang="en-US" sz="2000" u="none" strike="noStrike">
                <a:solidFill>
                  <a:srgbClr val="000000"/>
                </a:solidFill>
                <a:latin typeface="Arial"/>
                <a:ea typeface="Arial"/>
                <a:cs typeface="Arial"/>
                <a:sym typeface="Arial"/>
              </a:rPr>
              <a:t>Losses due to radiation and convection from the outer surface of the boiler to the surrounding environment; Q5</a:t>
            </a:r>
            <a:endParaRPr/>
          </a:p>
          <a:p>
            <a:pPr indent="0" lvl="1" marL="457200" marR="0" rtl="0" algn="ctr">
              <a:lnSpc>
                <a:spcPct val="120000"/>
              </a:lnSpc>
              <a:spcBef>
                <a:spcPts val="600"/>
              </a:spcBef>
              <a:spcAft>
                <a:spcPts val="0"/>
              </a:spcAft>
              <a:buNone/>
            </a:pPr>
            <a:r>
              <a:rPr b="1" i="1" lang="en-US" sz="2000" u="none" cap="none" strike="noStrike">
                <a:solidFill>
                  <a:srgbClr val="FF0000"/>
                </a:solidFill>
                <a:latin typeface="Arial"/>
                <a:ea typeface="Arial"/>
                <a:cs typeface="Arial"/>
                <a:sym typeface="Arial"/>
              </a:rPr>
              <a:t>Q</a:t>
            </a:r>
            <a:r>
              <a:rPr b="1" baseline="-25000" i="1" lang="en-US" sz="2000" u="none" cap="none" strike="noStrike">
                <a:solidFill>
                  <a:srgbClr val="FF0000"/>
                </a:solidFill>
                <a:latin typeface="Arial"/>
                <a:ea typeface="Arial"/>
                <a:cs typeface="Arial"/>
                <a:sym typeface="Arial"/>
              </a:rPr>
              <a:t>5</a:t>
            </a:r>
            <a:r>
              <a:rPr b="1" i="1" lang="en-US" sz="2000" u="none" cap="none" strike="noStrike">
                <a:solidFill>
                  <a:srgbClr val="FF0000"/>
                </a:solidFill>
                <a:latin typeface="Arial"/>
                <a:ea typeface="Arial"/>
                <a:cs typeface="Arial"/>
                <a:sym typeface="Arial"/>
              </a:rPr>
              <a:t> = (h</a:t>
            </a:r>
            <a:r>
              <a:rPr b="1" baseline="-25000" i="1" lang="en-US" sz="2000" u="none" cap="none" strike="noStrike">
                <a:solidFill>
                  <a:srgbClr val="FF0000"/>
                </a:solidFill>
                <a:latin typeface="Arial"/>
                <a:ea typeface="Arial"/>
                <a:cs typeface="Arial"/>
                <a:sym typeface="Arial"/>
              </a:rPr>
              <a:t>bx</a:t>
            </a:r>
            <a:r>
              <a:rPr b="1" i="1" lang="en-US" sz="2000" u="none" cap="none" strike="noStrike">
                <a:solidFill>
                  <a:srgbClr val="FF0000"/>
                </a:solidFill>
                <a:latin typeface="Arial"/>
                <a:ea typeface="Arial"/>
                <a:cs typeface="Arial"/>
                <a:sym typeface="Arial"/>
              </a:rPr>
              <a:t> + h</a:t>
            </a:r>
            <a:r>
              <a:rPr b="1" baseline="-25000" i="1" lang="en-US" sz="2000" u="none" cap="none" strike="noStrike">
                <a:solidFill>
                  <a:srgbClr val="FF0000"/>
                </a:solidFill>
                <a:latin typeface="Arial"/>
                <a:ea typeface="Arial"/>
                <a:cs typeface="Arial"/>
                <a:sym typeface="Arial"/>
              </a:rPr>
              <a:t>đl </a:t>
            </a:r>
            <a:r>
              <a:rPr b="1" i="1" lang="en-US" sz="2000" u="none" cap="none" strike="noStrike">
                <a:solidFill>
                  <a:srgbClr val="FF0000"/>
                </a:solidFill>
                <a:latin typeface="Arial"/>
                <a:ea typeface="Arial"/>
                <a:cs typeface="Arial"/>
                <a:sym typeface="Arial"/>
              </a:rPr>
              <a:t>)* (A/F) * (t</a:t>
            </a:r>
            <a:r>
              <a:rPr b="1" baseline="-25000" i="1" lang="en-US" sz="2000" u="none" cap="none" strike="noStrike">
                <a:solidFill>
                  <a:srgbClr val="FF0000"/>
                </a:solidFill>
                <a:latin typeface="Arial"/>
                <a:ea typeface="Arial"/>
                <a:cs typeface="Arial"/>
                <a:sym typeface="Arial"/>
              </a:rPr>
              <a:t>w </a:t>
            </a:r>
            <a:r>
              <a:rPr b="1" baseline="30000" i="1" lang="en-US" sz="2000" u="none" cap="none" strike="noStrike">
                <a:solidFill>
                  <a:srgbClr val="FF0000"/>
                </a:solidFill>
                <a:latin typeface="Arial"/>
                <a:ea typeface="Arial"/>
                <a:cs typeface="Arial"/>
                <a:sym typeface="Arial"/>
              </a:rPr>
              <a:t>–</a:t>
            </a:r>
            <a:r>
              <a:rPr b="1" i="1" lang="en-US" sz="2000" u="none" cap="none" strike="noStrike">
                <a:solidFill>
                  <a:srgbClr val="FF0000"/>
                </a:solidFill>
                <a:latin typeface="Arial"/>
                <a:ea typeface="Arial"/>
                <a:cs typeface="Arial"/>
                <a:sym typeface="Arial"/>
              </a:rPr>
              <a:t> t</a:t>
            </a:r>
            <a:r>
              <a:rPr b="1" baseline="-25000" i="1" lang="en-US" sz="2000" u="none" cap="none" strike="noStrike">
                <a:solidFill>
                  <a:srgbClr val="FF0000"/>
                </a:solidFill>
                <a:latin typeface="Arial"/>
                <a:ea typeface="Arial"/>
                <a:cs typeface="Arial"/>
                <a:sym typeface="Arial"/>
              </a:rPr>
              <a:t>a </a:t>
            </a:r>
            <a:r>
              <a:rPr b="1" i="1" lang="en-US" sz="2000" u="none" cap="none" strike="noStrike">
                <a:solidFill>
                  <a:srgbClr val="FF0000"/>
                </a:solidFill>
                <a:latin typeface="Arial"/>
                <a:ea typeface="Arial"/>
                <a:cs typeface="Arial"/>
                <a:sym typeface="Arial"/>
              </a:rPr>
              <a:t>)</a:t>
            </a:r>
            <a:r>
              <a:rPr b="1" baseline="-25000" i="1" lang="en-US" sz="2000" u="none" cap="none" strike="noStrike">
                <a:solidFill>
                  <a:srgbClr val="FF0000"/>
                </a:solidFill>
                <a:latin typeface="Arial"/>
                <a:ea typeface="Arial"/>
                <a:cs typeface="Arial"/>
                <a:sym typeface="Arial"/>
              </a:rPr>
              <a:t>, </a:t>
            </a:r>
            <a:r>
              <a:rPr b="1" i="1" lang="en-US" sz="2000" u="none" cap="none" strike="noStrike">
                <a:solidFill>
                  <a:srgbClr val="FF0000"/>
                </a:solidFill>
                <a:latin typeface="Arial"/>
                <a:ea typeface="Arial"/>
                <a:cs typeface="Arial"/>
                <a:sym typeface="Arial"/>
              </a:rPr>
              <a:t>kJ	</a:t>
            </a:r>
            <a:r>
              <a:rPr b="1" baseline="-25000" i="1" lang="en-US" sz="2000" u="none" cap="none" strike="noStrike">
                <a:solidFill>
                  <a:srgbClr val="800000"/>
                </a:solidFill>
                <a:latin typeface="Arial"/>
                <a:ea typeface="Arial"/>
                <a:cs typeface="Arial"/>
                <a:sym typeface="Arial"/>
              </a:rPr>
              <a:t>	</a:t>
            </a:r>
            <a:endParaRPr/>
          </a:p>
          <a:p>
            <a:pPr indent="0" lvl="1" marL="457200" marR="0" rtl="0" algn="l">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Trong đó: </a:t>
            </a:r>
            <a:endParaRPr b="0" i="0" sz="2000" u="none" cap="none" strike="noStrike">
              <a:solidFill>
                <a:srgbClr val="000000"/>
              </a:solidFill>
              <a:latin typeface="Arial"/>
              <a:ea typeface="Arial"/>
              <a:cs typeface="Arial"/>
              <a:sym typeface="Arial"/>
            </a:endParaRPr>
          </a:p>
          <a:p>
            <a:pPr indent="0" lvl="1" marL="457200" marR="0" rtl="0" algn="l">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h</a:t>
            </a:r>
            <a:r>
              <a:rPr b="0" baseline="-25000" i="0" lang="en-US" sz="2000" u="none" cap="none" strike="noStrike">
                <a:solidFill>
                  <a:srgbClr val="000000"/>
                </a:solidFill>
                <a:latin typeface="Arial"/>
                <a:ea typeface="Arial"/>
                <a:cs typeface="Arial"/>
                <a:sym typeface="Arial"/>
              </a:rPr>
              <a:t>bx</a:t>
            </a:r>
            <a:r>
              <a:rPr b="0" baseline="30000" i="0" lang="en-US" sz="2000" u="none" cap="none" strike="noStrike">
                <a:solidFill>
                  <a:srgbClr val="000000"/>
                </a:solidFill>
                <a:latin typeface="Arial"/>
                <a:ea typeface="Arial"/>
                <a:cs typeface="Arial"/>
                <a:sym typeface="Arial"/>
              </a:rPr>
              <a:t>, </a:t>
            </a:r>
            <a:r>
              <a:rPr b="0" i="0" lang="en-US" sz="2000" u="none" cap="none" strike="noStrike">
                <a:solidFill>
                  <a:srgbClr val="000000"/>
                </a:solidFill>
                <a:latin typeface="Arial"/>
                <a:ea typeface="Arial"/>
                <a:cs typeface="Arial"/>
                <a:sym typeface="Arial"/>
              </a:rPr>
              <a:t>h</a:t>
            </a:r>
            <a:r>
              <a:rPr b="0" baseline="-25000" i="0" lang="en-US" sz="2000" u="none" cap="none" strike="noStrike">
                <a:solidFill>
                  <a:srgbClr val="000000"/>
                </a:solidFill>
                <a:latin typeface="Arial"/>
                <a:ea typeface="Arial"/>
                <a:cs typeface="Arial"/>
                <a:sym typeface="Arial"/>
              </a:rPr>
              <a:t>đl</a:t>
            </a:r>
            <a:r>
              <a:rPr b="0" i="0" lang="en-US" sz="2000" u="none" cap="none" strike="noStrike">
                <a:solidFill>
                  <a:srgbClr val="000000"/>
                </a:solidFill>
                <a:latin typeface="Arial"/>
                <a:ea typeface="Arial"/>
                <a:cs typeface="Arial"/>
                <a:sym typeface="Arial"/>
              </a:rPr>
              <a:t> : radiation and convection heat exchange coefficient of the furnace surface, W/m</a:t>
            </a:r>
            <a:r>
              <a:rPr b="0" baseline="30000" i="0" lang="en-US" sz="2000" u="none" cap="none" strike="noStrike">
                <a:solidFill>
                  <a:srgbClr val="000000"/>
                </a:solidFill>
                <a:latin typeface="Arial"/>
                <a:ea typeface="Arial"/>
                <a:cs typeface="Arial"/>
                <a:sym typeface="Arial"/>
              </a:rPr>
              <a:t>2</a:t>
            </a:r>
            <a:r>
              <a:rPr b="0" i="0" lang="en-US" sz="2000" u="none" cap="none" strike="noStrike">
                <a:solidFill>
                  <a:srgbClr val="000000"/>
                </a:solidFill>
                <a:latin typeface="Arial"/>
                <a:ea typeface="Arial"/>
                <a:cs typeface="Arial"/>
                <a:sym typeface="Arial"/>
              </a:rPr>
              <a:t>K</a:t>
            </a:r>
            <a:endParaRPr/>
          </a:p>
          <a:p>
            <a:pPr indent="0" lvl="1" marL="457200" marR="0" rtl="0" algn="l">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A: total area of ​​furnace wall surface exposed to air, m</a:t>
            </a:r>
            <a:r>
              <a:rPr b="0" baseline="30000" i="0" lang="en-US" sz="2000" u="none" cap="none" strike="noStrike">
                <a:solidFill>
                  <a:srgbClr val="000000"/>
                </a:solidFill>
                <a:latin typeface="Arial"/>
                <a:ea typeface="Arial"/>
                <a:cs typeface="Arial"/>
                <a:sym typeface="Arial"/>
              </a:rPr>
              <a:t>2</a:t>
            </a:r>
            <a:endParaRPr/>
          </a:p>
          <a:p>
            <a:pPr indent="0" lvl="1" marL="457200" marR="0" rtl="0" algn="l">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F: fuel consumption, kg/hr</a:t>
            </a:r>
            <a:endParaRPr/>
          </a:p>
          <a:p>
            <a:pPr indent="0" lvl="1" marL="457200" marR="0" rtl="0" algn="l">
              <a:lnSpc>
                <a:spcPct val="120000"/>
              </a:lnSpc>
              <a:spcBef>
                <a:spcPts val="600"/>
              </a:spcBef>
              <a:spcAft>
                <a:spcPts val="0"/>
              </a:spcAft>
              <a:buNone/>
            </a:pPr>
            <a:r>
              <a:rPr b="0" i="0" lang="en-US" sz="2000" u="none" cap="none" strike="noStrike">
                <a:solidFill>
                  <a:srgbClr val="000000"/>
                </a:solidFill>
                <a:latin typeface="Arial"/>
                <a:ea typeface="Arial"/>
                <a:cs typeface="Arial"/>
                <a:sym typeface="Arial"/>
              </a:rPr>
              <a:t>t</a:t>
            </a:r>
            <a:r>
              <a:rPr b="0" baseline="-25000" i="0" lang="en-US" sz="2000" u="none" cap="none" strike="noStrike">
                <a:solidFill>
                  <a:srgbClr val="000000"/>
                </a:solidFill>
                <a:latin typeface="Arial"/>
                <a:ea typeface="Arial"/>
                <a:cs typeface="Arial"/>
                <a:sym typeface="Arial"/>
              </a:rPr>
              <a:t>w</a:t>
            </a:r>
            <a:r>
              <a:rPr b="0" i="0" lang="en-US" sz="2000" u="none" cap="none" strike="noStrike">
                <a:solidFill>
                  <a:srgbClr val="000000"/>
                </a:solidFill>
                <a:latin typeface="Arial"/>
                <a:ea typeface="Arial"/>
                <a:cs typeface="Arial"/>
                <a:sym typeface="Arial"/>
              </a:rPr>
              <a:t>, t</a:t>
            </a:r>
            <a:r>
              <a:rPr b="0" baseline="-25000" i="0" lang="en-US" sz="2000" u="none" cap="none" strike="noStrike">
                <a:solidFill>
                  <a:srgbClr val="000000"/>
                </a:solidFill>
                <a:latin typeface="Arial"/>
                <a:ea typeface="Arial"/>
                <a:cs typeface="Arial"/>
                <a:sym typeface="Arial"/>
              </a:rPr>
              <a:t>a</a:t>
            </a:r>
            <a:r>
              <a:rPr b="0" i="0" lang="en-US" sz="2000" u="none" cap="none" strike="noStrike">
                <a:solidFill>
                  <a:srgbClr val="000000"/>
                </a:solidFill>
                <a:latin typeface="Arial"/>
                <a:ea typeface="Arial"/>
                <a:cs typeface="Arial"/>
                <a:sym typeface="Arial"/>
              </a:rPr>
              <a:t>: furnace wall temperature and surrounding environment,</a:t>
            </a:r>
            <a:r>
              <a:rPr b="0" baseline="30000" i="0" lang="en-US" sz="2000" u="none" cap="none" strike="noStrike">
                <a:solidFill>
                  <a:srgbClr val="000000"/>
                </a:solidFill>
                <a:latin typeface="Arial"/>
                <a:ea typeface="Arial"/>
                <a:cs typeface="Arial"/>
                <a:sym typeface="Arial"/>
              </a:rPr>
              <a:t>o</a:t>
            </a:r>
            <a:r>
              <a:rPr b="0" i="0" lang="en-US" sz="2000" u="none" cap="none" strike="noStrike">
                <a:solidFill>
                  <a:srgbClr val="000000"/>
                </a:solidFill>
                <a:latin typeface="Arial"/>
                <a:ea typeface="Arial"/>
                <a:cs typeface="Arial"/>
                <a:sym typeface="Arial"/>
              </a:rPr>
              <a:t>C</a:t>
            </a:r>
            <a:endParaRPr/>
          </a:p>
        </p:txBody>
      </p:sp>
      <p:pic>
        <p:nvPicPr>
          <p:cNvPr id="750" name="Google Shape;750;p33"/>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sp>
        <p:nvSpPr>
          <p:cNvPr id="755" name="Google Shape;755;p34"/>
          <p:cNvSpPr txBox="1"/>
          <p:nvPr/>
        </p:nvSpPr>
        <p:spPr>
          <a:xfrm>
            <a:off x="762000" y="1600200"/>
            <a:ext cx="5105400" cy="1791965"/>
          </a:xfrm>
          <a:prstGeom prst="rect">
            <a:avLst/>
          </a:prstGeom>
          <a:noFill/>
          <a:ln>
            <a:noFill/>
          </a:ln>
        </p:spPr>
        <p:txBody>
          <a:bodyPr anchorCtr="0" anchor="t" bIns="45700" lIns="91425" spcFirstLastPara="1" rIns="91425" wrap="square" tIns="45700">
            <a:spAutoFit/>
          </a:bodyPr>
          <a:lstStyle/>
          <a:p>
            <a:pPr indent="0" lvl="0" marL="0" marR="0" rtl="0" algn="just">
              <a:lnSpc>
                <a:spcPct val="107000"/>
              </a:lnSpc>
              <a:spcBef>
                <a:spcPts val="0"/>
              </a:spcBef>
              <a:spcAft>
                <a:spcPts val="0"/>
              </a:spcAft>
              <a:buNone/>
            </a:pPr>
            <a:r>
              <a:rPr lang="en-US" sz="2000">
                <a:solidFill>
                  <a:schemeClr val="dk1"/>
                </a:solidFill>
                <a:latin typeface="Arial"/>
                <a:ea typeface="Arial"/>
                <a:cs typeface="Arial"/>
                <a:sym typeface="Arial"/>
              </a:rPr>
              <a:t>– When the boiler is working at rated load, then q5 is determined graphically.</a:t>
            </a:r>
            <a:endParaRPr/>
          </a:p>
          <a:p>
            <a:pPr indent="0" lvl="0" marL="0" marR="0" rtl="0" algn="just">
              <a:lnSpc>
                <a:spcPct val="107000"/>
              </a:lnSpc>
              <a:spcBef>
                <a:spcPts val="600"/>
              </a:spcBef>
              <a:spcAft>
                <a:spcPts val="0"/>
              </a:spcAft>
              <a:buNone/>
            </a:pPr>
            <a:r>
              <a:rPr lang="en-US" sz="2000">
                <a:solidFill>
                  <a:schemeClr val="dk1"/>
                </a:solidFill>
                <a:latin typeface="Arial"/>
                <a:ea typeface="Arial"/>
                <a:cs typeface="Arial"/>
                <a:sym typeface="Arial"/>
              </a:rPr>
              <a:t>– When the boiler works at a load other than the rated load, q5 is determined as follows:</a:t>
            </a:r>
            <a:endParaRPr/>
          </a:p>
        </p:txBody>
      </p:sp>
      <p:sp>
        <p:nvSpPr>
          <p:cNvPr id="756" name="Google Shape;756;p34"/>
          <p:cNvSpPr/>
          <p:nvPr/>
        </p:nvSpPr>
        <p:spPr>
          <a:xfrm>
            <a:off x="-23191" y="-221109"/>
            <a:ext cx="184731" cy="369332"/>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757" name="Google Shape;757;p34"/>
          <p:cNvPicPr preferRelativeResize="0"/>
          <p:nvPr/>
        </p:nvPicPr>
        <p:blipFill rotWithShape="1">
          <a:blip r:embed="rId3">
            <a:alphaModFix/>
          </a:blip>
          <a:srcRect b="0" l="0" r="0" t="0"/>
          <a:stretch/>
        </p:blipFill>
        <p:spPr>
          <a:xfrm>
            <a:off x="2585238" y="3206176"/>
            <a:ext cx="1184025" cy="761942"/>
          </a:xfrm>
          <a:prstGeom prst="rect">
            <a:avLst/>
          </a:prstGeom>
          <a:noFill/>
          <a:ln>
            <a:noFill/>
          </a:ln>
        </p:spPr>
      </p:pic>
      <p:pic>
        <p:nvPicPr>
          <p:cNvPr id="758" name="Google Shape;758;p34"/>
          <p:cNvPicPr preferRelativeResize="0"/>
          <p:nvPr/>
        </p:nvPicPr>
        <p:blipFill rotWithShape="1">
          <a:blip r:embed="rId4">
            <a:alphaModFix/>
          </a:blip>
          <a:srcRect b="0" l="0" r="0" t="0"/>
          <a:stretch/>
        </p:blipFill>
        <p:spPr>
          <a:xfrm>
            <a:off x="1808922" y="3629512"/>
            <a:ext cx="249242" cy="369332"/>
          </a:xfrm>
          <a:prstGeom prst="rect">
            <a:avLst/>
          </a:prstGeom>
          <a:noFill/>
          <a:ln>
            <a:noFill/>
          </a:ln>
        </p:spPr>
      </p:pic>
      <p:sp>
        <p:nvSpPr>
          <p:cNvPr id="759" name="Google Shape;759;p34"/>
          <p:cNvSpPr txBox="1"/>
          <p:nvPr/>
        </p:nvSpPr>
        <p:spPr>
          <a:xfrm>
            <a:off x="617798" y="4067009"/>
            <a:ext cx="5021002"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Where q5, is the loss corresponding to the rated load D and the actual load Dx during the test period. </a:t>
            </a:r>
            <a:endParaRPr sz="1800">
              <a:solidFill>
                <a:schemeClr val="dk1"/>
              </a:solidFill>
              <a:latin typeface="Arial"/>
              <a:ea typeface="Arial"/>
              <a:cs typeface="Arial"/>
              <a:sym typeface="Arial"/>
            </a:endParaRPr>
          </a:p>
        </p:txBody>
      </p:sp>
      <p:pic>
        <p:nvPicPr>
          <p:cNvPr descr="A graph with lines and numbers&#10;&#10;Description automatically generated" id="760" name="Google Shape;760;p34"/>
          <p:cNvPicPr preferRelativeResize="0"/>
          <p:nvPr/>
        </p:nvPicPr>
        <p:blipFill rotWithShape="1">
          <a:blip r:embed="rId5">
            <a:alphaModFix/>
          </a:blip>
          <a:srcRect b="0" l="0" r="0" t="0"/>
          <a:stretch/>
        </p:blipFill>
        <p:spPr>
          <a:xfrm>
            <a:off x="6049702" y="1676400"/>
            <a:ext cx="6075954" cy="3059553"/>
          </a:xfrm>
          <a:prstGeom prst="rect">
            <a:avLst/>
          </a:prstGeom>
          <a:noFill/>
          <a:ln>
            <a:noFill/>
          </a:ln>
        </p:spPr>
      </p:pic>
      <p:sp>
        <p:nvSpPr>
          <p:cNvPr id="761" name="Google Shape;761;p34"/>
          <p:cNvSpPr txBox="1"/>
          <p:nvPr/>
        </p:nvSpPr>
        <p:spPr>
          <a:xfrm>
            <a:off x="6096000" y="4953000"/>
            <a:ext cx="6039679"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Arial"/>
                <a:ea typeface="Arial"/>
                <a:cs typeface="Arial"/>
                <a:sym typeface="Arial"/>
              </a:rPr>
              <a:t>Graph of determination  of loss q5 by output D</a:t>
            </a:r>
            <a:endParaRPr/>
          </a:p>
          <a:p>
            <a:pPr indent="0" lvl="0" marL="0" marR="0" rtl="0" algn="l">
              <a:spcBef>
                <a:spcPts val="0"/>
              </a:spcBef>
              <a:spcAft>
                <a:spcPts val="0"/>
              </a:spcAft>
              <a:buNone/>
            </a:pPr>
            <a:r>
              <a:rPr lang="en-US" sz="1800">
                <a:solidFill>
                  <a:schemeClr val="dk1"/>
                </a:solidFill>
                <a:latin typeface="Arial"/>
                <a:ea typeface="Arial"/>
                <a:cs typeface="Arial"/>
                <a:sym typeface="Arial"/>
              </a:rPr>
              <a:t>(1 – for boilers with a economizer or air heater; 2 – for boilers without a economizer or air heater)</a:t>
            </a:r>
            <a:endParaRPr sz="1800">
              <a:solidFill>
                <a:schemeClr val="dk1"/>
              </a:solidFill>
              <a:latin typeface="Arial"/>
              <a:ea typeface="Arial"/>
              <a:cs typeface="Arial"/>
              <a:sym typeface="Arial"/>
            </a:endParaRPr>
          </a:p>
        </p:txBody>
      </p:sp>
      <p:sp>
        <p:nvSpPr>
          <p:cNvPr id="762" name="Google Shape;762;p34"/>
          <p:cNvSpPr txBox="1"/>
          <p:nvPr/>
        </p:nvSpPr>
        <p:spPr>
          <a:xfrm>
            <a:off x="40599" y="611802"/>
            <a:ext cx="121920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Heat loss due to heat release to the surrounding environment q</a:t>
            </a:r>
            <a:r>
              <a:rPr b="1" baseline="-25000" lang="en-US" sz="2800">
                <a:solidFill>
                  <a:srgbClr val="327176"/>
                </a:solidFill>
                <a:latin typeface="Arial"/>
                <a:ea typeface="Arial"/>
                <a:cs typeface="Arial"/>
                <a:sym typeface="Arial"/>
              </a:rPr>
              <a:t>5 </a:t>
            </a:r>
            <a:r>
              <a:rPr b="1" lang="en-US" sz="2800">
                <a:solidFill>
                  <a:srgbClr val="327176"/>
                </a:solidFill>
                <a:latin typeface="Arial"/>
                <a:ea typeface="Arial"/>
                <a:cs typeface="Arial"/>
                <a:sym typeface="Arial"/>
              </a:rPr>
              <a:t>, %</a:t>
            </a:r>
            <a:endParaRPr b="1" sz="2800">
              <a:solidFill>
                <a:srgbClr val="327176"/>
              </a:solidFill>
              <a:latin typeface="Arial"/>
              <a:ea typeface="Arial"/>
              <a:cs typeface="Arial"/>
              <a:sym typeface="Arial"/>
            </a:endParaRPr>
          </a:p>
        </p:txBody>
      </p:sp>
      <p:pic>
        <p:nvPicPr>
          <p:cNvPr id="763" name="Google Shape;763;p34"/>
          <p:cNvPicPr preferRelativeResize="0"/>
          <p:nvPr/>
        </p:nvPicPr>
        <p:blipFill rotWithShape="1">
          <a:blip r:embed="rId6">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35"/>
          <p:cNvSpPr txBox="1"/>
          <p:nvPr/>
        </p:nvSpPr>
        <p:spPr>
          <a:xfrm>
            <a:off x="1066799" y="1600200"/>
            <a:ext cx="2982515" cy="2441759"/>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lang="en-US" sz="1800">
                <a:solidFill>
                  <a:schemeClr val="dk1"/>
                </a:solidFill>
                <a:latin typeface="Arial"/>
                <a:ea typeface="Arial"/>
                <a:cs typeface="Arial"/>
                <a:sym typeface="Arial"/>
              </a:rPr>
              <a:t>When determining losses q5 according to the graph in Figure 8.8, due to the boiler capacity in million kcal/h, there is no need to adjust to the boiler load (when it is not a rated load).</a:t>
            </a:r>
            <a:endParaRPr sz="1800">
              <a:solidFill>
                <a:schemeClr val="dk1"/>
              </a:solidFill>
              <a:latin typeface="Arial"/>
              <a:ea typeface="Arial"/>
              <a:cs typeface="Arial"/>
              <a:sym typeface="Arial"/>
            </a:endParaRPr>
          </a:p>
        </p:txBody>
      </p:sp>
      <p:pic>
        <p:nvPicPr>
          <p:cNvPr id="769" name="Google Shape;769;p35"/>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770" name="Google Shape;770;p35"/>
          <p:cNvSpPr txBox="1"/>
          <p:nvPr/>
        </p:nvSpPr>
        <p:spPr>
          <a:xfrm>
            <a:off x="2743200" y="6252713"/>
            <a:ext cx="888061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Arial"/>
                <a:ea typeface="Arial"/>
                <a:cs typeface="Arial"/>
                <a:sym typeface="Arial"/>
              </a:rPr>
              <a:t>Figure 8.8. Graph of determination of heat loss to the surrounding environment</a:t>
            </a:r>
            <a:endParaRPr b="1" sz="1800">
              <a:solidFill>
                <a:schemeClr val="dk1"/>
              </a:solidFill>
              <a:latin typeface="Arial"/>
              <a:ea typeface="Arial"/>
              <a:cs typeface="Arial"/>
              <a:sym typeface="Arial"/>
            </a:endParaRPr>
          </a:p>
        </p:txBody>
      </p:sp>
      <p:pic>
        <p:nvPicPr>
          <p:cNvPr descr="A graph with lines and a ruler&#10;&#10;Description automatically generated" id="771" name="Google Shape;771;p35"/>
          <p:cNvPicPr preferRelativeResize="0"/>
          <p:nvPr/>
        </p:nvPicPr>
        <p:blipFill rotWithShape="1">
          <a:blip r:embed="rId4">
            <a:alphaModFix/>
          </a:blip>
          <a:srcRect b="0" l="0" r="0" t="0"/>
          <a:stretch/>
        </p:blipFill>
        <p:spPr>
          <a:xfrm>
            <a:off x="4049315" y="1434206"/>
            <a:ext cx="7574496" cy="4809474"/>
          </a:xfrm>
          <a:prstGeom prst="rect">
            <a:avLst/>
          </a:prstGeom>
          <a:noFill/>
          <a:ln>
            <a:noFill/>
          </a:ln>
        </p:spPr>
      </p:pic>
      <p:sp>
        <p:nvSpPr>
          <p:cNvPr id="772" name="Google Shape;772;p35"/>
          <p:cNvSpPr txBox="1"/>
          <p:nvPr/>
        </p:nvSpPr>
        <p:spPr>
          <a:xfrm>
            <a:off x="40599" y="611802"/>
            <a:ext cx="121920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Heat loss due to heat release to the surrounding environment q</a:t>
            </a:r>
            <a:r>
              <a:rPr b="1" baseline="-25000" lang="en-US" sz="2800">
                <a:solidFill>
                  <a:srgbClr val="327176"/>
                </a:solidFill>
                <a:latin typeface="Arial"/>
                <a:ea typeface="Arial"/>
                <a:cs typeface="Arial"/>
                <a:sym typeface="Arial"/>
              </a:rPr>
              <a:t>5 </a:t>
            </a:r>
            <a:r>
              <a:rPr b="1" lang="en-US" sz="2800">
                <a:solidFill>
                  <a:srgbClr val="327176"/>
                </a:solidFill>
                <a:latin typeface="Arial"/>
                <a:ea typeface="Arial"/>
                <a:cs typeface="Arial"/>
                <a:sym typeface="Arial"/>
              </a:rPr>
              <a:t>, %</a:t>
            </a:r>
            <a:endParaRPr b="1" sz="2800">
              <a:solidFill>
                <a:srgbClr val="327176"/>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36"/>
          <p:cNvSpPr txBox="1"/>
          <p:nvPr/>
        </p:nvSpPr>
        <p:spPr>
          <a:xfrm>
            <a:off x="748748" y="551932"/>
            <a:ext cx="10470735" cy="561885"/>
          </a:xfrm>
          <a:prstGeom prst="rect">
            <a:avLst/>
          </a:prstGeom>
          <a:noFill/>
          <a:ln>
            <a:noFill/>
          </a:ln>
        </p:spPr>
        <p:txBody>
          <a:bodyPr anchorCtr="0" anchor="t" bIns="45700" lIns="91425" spcFirstLastPara="1" rIns="91425" wrap="square" tIns="45700">
            <a:spAutoFit/>
          </a:bodyPr>
          <a:lstStyle/>
          <a:p>
            <a:pPr indent="0" lvl="0" marL="0" marR="0" rtl="0" algn="ctr">
              <a:lnSpc>
                <a:spcPct val="120000"/>
              </a:lnSpc>
              <a:spcBef>
                <a:spcPts val="0"/>
              </a:spcBef>
              <a:spcAft>
                <a:spcPts val="0"/>
              </a:spcAft>
              <a:buNone/>
            </a:pPr>
            <a:r>
              <a:rPr b="1" lang="en-US" sz="2800">
                <a:solidFill>
                  <a:srgbClr val="327176"/>
                </a:solidFill>
                <a:latin typeface="Arial"/>
                <a:ea typeface="Arial"/>
                <a:cs typeface="Arial"/>
                <a:sym typeface="Arial"/>
              </a:rPr>
              <a:t>Heat loss due to slag carried out of the boiler q</a:t>
            </a:r>
            <a:r>
              <a:rPr b="1" baseline="-25000" lang="en-US" sz="2800">
                <a:solidFill>
                  <a:srgbClr val="327176"/>
                </a:solidFill>
                <a:latin typeface="Arial"/>
                <a:ea typeface="Arial"/>
                <a:cs typeface="Arial"/>
                <a:sym typeface="Arial"/>
              </a:rPr>
              <a:t>6</a:t>
            </a:r>
            <a:endParaRPr b="1" sz="2800">
              <a:solidFill>
                <a:srgbClr val="327176"/>
              </a:solidFill>
              <a:latin typeface="Arial"/>
              <a:ea typeface="Arial"/>
              <a:cs typeface="Arial"/>
              <a:sym typeface="Arial"/>
            </a:endParaRPr>
          </a:p>
        </p:txBody>
      </p:sp>
      <p:sp>
        <p:nvSpPr>
          <p:cNvPr id="778" name="Google Shape;778;p36"/>
          <p:cNvSpPr txBox="1"/>
          <p:nvPr/>
        </p:nvSpPr>
        <p:spPr>
          <a:xfrm>
            <a:off x="748748" y="1304456"/>
            <a:ext cx="10668000" cy="1537087"/>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0000"/>
              </a:lnSpc>
              <a:spcBef>
                <a:spcPts val="0"/>
              </a:spcBef>
              <a:spcAft>
                <a:spcPts val="0"/>
              </a:spcAft>
              <a:buClr>
                <a:schemeClr val="dk1"/>
              </a:buClr>
              <a:buSzPts val="2000"/>
              <a:buFont typeface="Noto Sans Symbols"/>
              <a:buChar char="❖"/>
            </a:pPr>
            <a:r>
              <a:rPr lang="en-US" sz="2000">
                <a:solidFill>
                  <a:schemeClr val="dk1"/>
                </a:solidFill>
                <a:latin typeface="Arial"/>
                <a:ea typeface="Arial"/>
                <a:cs typeface="Arial"/>
                <a:sym typeface="Arial"/>
              </a:rPr>
              <a:t>The slag produced from the fuel during combustion, is discharged from the boiler at high temperatures. For for dry slag waste boiler, the slag temperature coming out of the boiler is about 600 – 800 °C, for liquid slag waste boiler, the slag temperature is about1300 – 1400 °C, while the temperature of the fuel entering the boiler is about 20 – 35 °C.</a:t>
            </a:r>
            <a:endParaRPr/>
          </a:p>
        </p:txBody>
      </p:sp>
      <p:pic>
        <p:nvPicPr>
          <p:cNvPr id="779" name="Google Shape;779;p36"/>
          <p:cNvPicPr preferRelativeResize="0"/>
          <p:nvPr/>
        </p:nvPicPr>
        <p:blipFill rotWithShape="1">
          <a:blip r:embed="rId3">
            <a:alphaModFix/>
          </a:blip>
          <a:srcRect b="0" l="0" r="0" t="0"/>
          <a:stretch/>
        </p:blipFill>
        <p:spPr>
          <a:xfrm>
            <a:off x="1224031" y="3222820"/>
            <a:ext cx="1768476" cy="914400"/>
          </a:xfrm>
          <a:prstGeom prst="rect">
            <a:avLst/>
          </a:prstGeom>
          <a:noFill/>
          <a:ln>
            <a:noFill/>
          </a:ln>
        </p:spPr>
      </p:pic>
      <p:sp>
        <p:nvSpPr>
          <p:cNvPr id="780" name="Google Shape;780;p36"/>
          <p:cNvSpPr txBox="1"/>
          <p:nvPr/>
        </p:nvSpPr>
        <p:spPr>
          <a:xfrm>
            <a:off x="3068707" y="3051134"/>
            <a:ext cx="58889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781" name="Google Shape;781;p36"/>
          <p:cNvSpPr txBox="1"/>
          <p:nvPr/>
        </p:nvSpPr>
        <p:spPr>
          <a:xfrm>
            <a:off x="3657600" y="2877423"/>
            <a:ext cx="7391400" cy="1622239"/>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lang="en-US" sz="1800">
                <a:solidFill>
                  <a:schemeClr val="dk1"/>
                </a:solidFill>
                <a:latin typeface="Arial"/>
                <a:ea typeface="Arial"/>
                <a:cs typeface="Arial"/>
                <a:sym typeface="Arial"/>
              </a:rPr>
              <a:t>Where:</a:t>
            </a:r>
            <a:endParaRPr/>
          </a:p>
          <a:p>
            <a:pPr indent="0" lvl="0" marL="0" marR="0" rtl="0" algn="just">
              <a:lnSpc>
                <a:spcPct val="120000"/>
              </a:lnSpc>
              <a:spcBef>
                <a:spcPts val="600"/>
              </a:spcBef>
              <a:spcAft>
                <a:spcPts val="0"/>
              </a:spcAft>
              <a:buNone/>
            </a:pPr>
            <a:r>
              <a:rPr lang="en-US" sz="1800">
                <a:solidFill>
                  <a:schemeClr val="dk1"/>
                </a:solidFill>
                <a:latin typeface="Arial"/>
                <a:ea typeface="Arial"/>
                <a:cs typeface="Arial"/>
                <a:sym typeface="Arial"/>
              </a:rPr>
              <a:t>ax is the ratio of ash of fuel distributed by slag;</a:t>
            </a:r>
            <a:endParaRPr/>
          </a:p>
          <a:p>
            <a:pPr indent="0" lvl="0" marL="0" marR="0" rtl="0" algn="just">
              <a:lnSpc>
                <a:spcPct val="120000"/>
              </a:lnSpc>
              <a:spcBef>
                <a:spcPts val="600"/>
              </a:spcBef>
              <a:spcAft>
                <a:spcPts val="0"/>
              </a:spcAft>
              <a:buNone/>
            </a:pPr>
            <a:r>
              <a:rPr lang="en-US" sz="1800">
                <a:solidFill>
                  <a:schemeClr val="dk1"/>
                </a:solidFill>
                <a:latin typeface="Arial"/>
                <a:ea typeface="Arial"/>
                <a:cs typeface="Arial"/>
                <a:sym typeface="Arial"/>
              </a:rPr>
              <a:t>tx is the temperature of the slag discharged from the boiler, oC;</a:t>
            </a:r>
            <a:endParaRPr/>
          </a:p>
          <a:p>
            <a:pPr indent="0" lvl="0" marL="0" marR="0" rtl="0" algn="just">
              <a:lnSpc>
                <a:spcPct val="120000"/>
              </a:lnSpc>
              <a:spcBef>
                <a:spcPts val="600"/>
              </a:spcBef>
              <a:spcAft>
                <a:spcPts val="0"/>
              </a:spcAft>
              <a:buNone/>
            </a:pPr>
            <a:r>
              <a:rPr lang="en-US" sz="1800">
                <a:solidFill>
                  <a:schemeClr val="dk1"/>
                </a:solidFill>
                <a:latin typeface="Arial"/>
                <a:ea typeface="Arial"/>
                <a:cs typeface="Arial"/>
                <a:sym typeface="Arial"/>
              </a:rPr>
              <a:t>cx is the specific heat of slag as determined by Table below, kJ/kg </a:t>
            </a:r>
            <a:r>
              <a:rPr baseline="30000" lang="en-US" sz="1800">
                <a:solidFill>
                  <a:schemeClr val="dk1"/>
                </a:solidFill>
                <a:latin typeface="Arial"/>
                <a:ea typeface="Arial"/>
                <a:cs typeface="Arial"/>
                <a:sym typeface="Arial"/>
              </a:rPr>
              <a:t>o</a:t>
            </a:r>
            <a:r>
              <a:rPr lang="en-US" sz="1800">
                <a:solidFill>
                  <a:schemeClr val="dk1"/>
                </a:solidFill>
                <a:latin typeface="Arial"/>
                <a:ea typeface="Arial"/>
                <a:cs typeface="Arial"/>
                <a:sym typeface="Arial"/>
              </a:rPr>
              <a:t>C.</a:t>
            </a:r>
            <a:endParaRPr sz="1800">
              <a:solidFill>
                <a:schemeClr val="dk1"/>
              </a:solidFill>
              <a:latin typeface="Arial"/>
              <a:ea typeface="Arial"/>
              <a:cs typeface="Arial"/>
              <a:sym typeface="Arial"/>
            </a:endParaRPr>
          </a:p>
        </p:txBody>
      </p:sp>
      <p:sp>
        <p:nvSpPr>
          <p:cNvPr id="782" name="Google Shape;782;p36"/>
          <p:cNvSpPr txBox="1"/>
          <p:nvPr/>
        </p:nvSpPr>
        <p:spPr>
          <a:xfrm>
            <a:off x="1224031" y="4518497"/>
            <a:ext cx="10084904" cy="797078"/>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lang="en-US" sz="2000">
                <a:solidFill>
                  <a:schemeClr val="dk1"/>
                </a:solidFill>
                <a:latin typeface="Arial"/>
                <a:ea typeface="Arial"/>
                <a:cs typeface="Arial"/>
                <a:sym typeface="Arial"/>
              </a:rPr>
              <a:t>q6 losses depend on the ash of the fuel, on the method of discharging slag from the chamber fire. For the more ash fuel, the larger the q6</a:t>
            </a:r>
            <a:endParaRPr sz="2000">
              <a:solidFill>
                <a:schemeClr val="dk1"/>
              </a:solidFill>
              <a:latin typeface="Arial"/>
              <a:ea typeface="Arial"/>
              <a:cs typeface="Arial"/>
              <a:sym typeface="Arial"/>
            </a:endParaRPr>
          </a:p>
        </p:txBody>
      </p:sp>
      <p:sp>
        <p:nvSpPr>
          <p:cNvPr id="783" name="Google Shape;783;p36"/>
          <p:cNvSpPr txBox="1"/>
          <p:nvPr/>
        </p:nvSpPr>
        <p:spPr>
          <a:xfrm>
            <a:off x="5181600" y="5410021"/>
            <a:ext cx="5638800" cy="1200329"/>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1800">
                <a:solidFill>
                  <a:schemeClr val="dk1"/>
                </a:solidFill>
                <a:latin typeface="Arial"/>
                <a:ea typeface="Arial"/>
                <a:cs typeface="Arial"/>
                <a:sym typeface="Arial"/>
              </a:rPr>
              <a:t>Question: </a:t>
            </a:r>
            <a:r>
              <a:rPr lang="en-US" sz="1800">
                <a:solidFill>
                  <a:schemeClr val="dk1"/>
                </a:solidFill>
                <a:latin typeface="Arial"/>
                <a:ea typeface="Arial"/>
                <a:cs typeface="Arial"/>
                <a:sym typeface="Arial"/>
              </a:rPr>
              <a:t>When is the excess air coefficient optimal?</a:t>
            </a:r>
            <a:endParaRPr/>
          </a:p>
          <a:p>
            <a:pPr indent="-342900" lvl="0" marL="342900" marR="0" rtl="0" algn="l">
              <a:spcBef>
                <a:spcPts val="0"/>
              </a:spcBef>
              <a:spcAft>
                <a:spcPts val="0"/>
              </a:spcAft>
              <a:buClr>
                <a:schemeClr val="dk1"/>
              </a:buClr>
              <a:buSzPts val="1800"/>
              <a:buFont typeface="Arial"/>
              <a:buAutoNum type="arabicPeriod"/>
            </a:pPr>
            <a:r>
              <a:rPr lang="en-US" sz="1800">
                <a:solidFill>
                  <a:schemeClr val="dk1"/>
                </a:solidFill>
                <a:latin typeface="Arial"/>
                <a:ea typeface="Arial"/>
                <a:cs typeface="Arial"/>
                <a:sym typeface="Arial"/>
              </a:rPr>
              <a:t>When q2+q3 + q5 is smallest</a:t>
            </a:r>
            <a:endParaRPr/>
          </a:p>
          <a:p>
            <a:pPr indent="-342900" lvl="0" marL="342900" marR="0" rtl="0" algn="l">
              <a:spcBef>
                <a:spcPts val="0"/>
              </a:spcBef>
              <a:spcAft>
                <a:spcPts val="0"/>
              </a:spcAft>
              <a:buClr>
                <a:schemeClr val="dk1"/>
              </a:buClr>
              <a:buSzPts val="1800"/>
              <a:buFont typeface="Arial"/>
              <a:buAutoNum type="arabicPeriod"/>
            </a:pPr>
            <a:r>
              <a:rPr lang="en-US" sz="1800">
                <a:solidFill>
                  <a:schemeClr val="dk1"/>
                </a:solidFill>
                <a:latin typeface="Arial"/>
                <a:ea typeface="Arial"/>
                <a:cs typeface="Arial"/>
                <a:sym typeface="Arial"/>
              </a:rPr>
              <a:t>When q2 + q3 +q6 is smallest</a:t>
            </a:r>
            <a:endParaRPr/>
          </a:p>
          <a:p>
            <a:pPr indent="-342900" lvl="0" marL="342900" marR="0" rtl="0" algn="l">
              <a:spcBef>
                <a:spcPts val="0"/>
              </a:spcBef>
              <a:spcAft>
                <a:spcPts val="0"/>
              </a:spcAft>
              <a:buClr>
                <a:schemeClr val="dk1"/>
              </a:buClr>
              <a:buSzPts val="1800"/>
              <a:buFont typeface="Arial"/>
              <a:buAutoNum type="arabicPeriod"/>
            </a:pPr>
            <a:r>
              <a:rPr lang="en-US" sz="1800">
                <a:solidFill>
                  <a:schemeClr val="dk1"/>
                </a:solidFill>
                <a:latin typeface="Arial"/>
                <a:ea typeface="Arial"/>
                <a:cs typeface="Arial"/>
                <a:sym typeface="Arial"/>
              </a:rPr>
              <a:t>When q2 + q3 + q4 is smallest</a:t>
            </a:r>
            <a:endParaRPr sz="1800">
              <a:solidFill>
                <a:schemeClr val="dk1"/>
              </a:solidFill>
              <a:latin typeface="Arial"/>
              <a:ea typeface="Arial"/>
              <a:cs typeface="Arial"/>
              <a:sym typeface="Arial"/>
            </a:endParaRPr>
          </a:p>
        </p:txBody>
      </p:sp>
      <p:pic>
        <p:nvPicPr>
          <p:cNvPr id="784" name="Google Shape;784;p36"/>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graphicFrame>
        <p:nvGraphicFramePr>
          <p:cNvPr id="789" name="Google Shape;789;p37"/>
          <p:cNvGraphicFramePr/>
          <p:nvPr/>
        </p:nvGraphicFramePr>
        <p:xfrm>
          <a:off x="1523999" y="2362200"/>
          <a:ext cx="3000000" cy="3000000"/>
        </p:xfrm>
        <a:graphic>
          <a:graphicData uri="http://schemas.openxmlformats.org/drawingml/2006/table">
            <a:tbl>
              <a:tblPr bandRow="1" firstCol="1" firstRow="1">
                <a:noFill/>
                <a:tableStyleId>{0A219ACC-2321-41C8-917C-00207949AA5D}</a:tableStyleId>
              </a:tblPr>
              <a:tblGrid>
                <a:gridCol w="1552750"/>
                <a:gridCol w="1545550"/>
                <a:gridCol w="1546275"/>
                <a:gridCol w="1523075"/>
                <a:gridCol w="1524925"/>
                <a:gridCol w="1451425"/>
              </a:tblGrid>
              <a:tr h="1164050">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Temperature, </a:t>
                      </a:r>
                      <a:r>
                        <a:rPr baseline="30000" lang="en-US" sz="1800" u="none" cap="none" strike="noStrike">
                          <a:latin typeface="Arial"/>
                          <a:ea typeface="Arial"/>
                          <a:cs typeface="Arial"/>
                          <a:sym typeface="Arial"/>
                        </a:rPr>
                        <a:t>o</a:t>
                      </a:r>
                      <a:r>
                        <a:rPr lang="en-US" sz="1800" u="none" cap="none" strike="noStrike">
                          <a:latin typeface="Arial"/>
                          <a:ea typeface="Arial"/>
                          <a:cs typeface="Arial"/>
                          <a:sym typeface="Arial"/>
                        </a:rPr>
                        <a:t>C</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Specific heat, kJ/kg </a:t>
                      </a:r>
                      <a:r>
                        <a:rPr baseline="30000" lang="en-US" sz="1800" u="none" cap="none" strike="noStrike">
                          <a:latin typeface="Arial"/>
                          <a:ea typeface="Arial"/>
                          <a:cs typeface="Arial"/>
                          <a:sym typeface="Arial"/>
                        </a:rPr>
                        <a:t>o</a:t>
                      </a:r>
                      <a:r>
                        <a:rPr lang="en-US" sz="1800" u="none" cap="none" strike="noStrike">
                          <a:latin typeface="Arial"/>
                          <a:ea typeface="Arial"/>
                          <a:cs typeface="Arial"/>
                          <a:sym typeface="Arial"/>
                        </a:rPr>
                        <a:t>C</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Temperature, </a:t>
                      </a:r>
                      <a:r>
                        <a:rPr baseline="30000" lang="en-US" sz="1800" u="none" cap="none" strike="noStrike">
                          <a:latin typeface="Arial"/>
                          <a:ea typeface="Arial"/>
                          <a:cs typeface="Arial"/>
                          <a:sym typeface="Arial"/>
                        </a:rPr>
                        <a:t>o</a:t>
                      </a:r>
                      <a:r>
                        <a:rPr lang="en-US" sz="1800" u="none" cap="none" strike="noStrike">
                          <a:latin typeface="Arial"/>
                          <a:ea typeface="Arial"/>
                          <a:cs typeface="Arial"/>
                          <a:sym typeface="Arial"/>
                        </a:rPr>
                        <a:t>C</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Specific heat, kJ/kg </a:t>
                      </a:r>
                      <a:r>
                        <a:rPr baseline="30000" lang="en-US" sz="1800" u="none" cap="none" strike="noStrike">
                          <a:latin typeface="Arial"/>
                          <a:ea typeface="Arial"/>
                          <a:cs typeface="Arial"/>
                          <a:sym typeface="Arial"/>
                        </a:rPr>
                        <a:t>o</a:t>
                      </a:r>
                      <a:r>
                        <a:rPr lang="en-US" sz="1800" u="none" cap="none" strike="noStrike">
                          <a:latin typeface="Arial"/>
                          <a:ea typeface="Arial"/>
                          <a:cs typeface="Arial"/>
                          <a:sym typeface="Arial"/>
                        </a:rPr>
                        <a:t>C</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Temperature, </a:t>
                      </a:r>
                      <a:r>
                        <a:rPr baseline="30000" lang="en-US" sz="1800" u="none" cap="none" strike="noStrike">
                          <a:latin typeface="Arial"/>
                          <a:ea typeface="Arial"/>
                          <a:cs typeface="Arial"/>
                          <a:sym typeface="Arial"/>
                        </a:rPr>
                        <a:t>o</a:t>
                      </a:r>
                      <a:r>
                        <a:rPr lang="en-US" sz="1800" u="none" cap="none" strike="noStrike">
                          <a:latin typeface="Arial"/>
                          <a:ea typeface="Arial"/>
                          <a:cs typeface="Arial"/>
                          <a:sym typeface="Arial"/>
                        </a:rPr>
                        <a:t>C</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Specific heat, kJ/kg </a:t>
                      </a:r>
                      <a:r>
                        <a:rPr baseline="30000" lang="en-US" sz="1800" u="none" cap="none" strike="noStrike">
                          <a:latin typeface="Arial"/>
                          <a:ea typeface="Arial"/>
                          <a:cs typeface="Arial"/>
                          <a:sym typeface="Arial"/>
                        </a:rPr>
                        <a:t>o</a:t>
                      </a:r>
                      <a:r>
                        <a:rPr lang="en-US" sz="1800" u="none" cap="none" strike="noStrike">
                          <a:latin typeface="Arial"/>
                          <a:ea typeface="Arial"/>
                          <a:cs typeface="Arial"/>
                          <a:sym typeface="Arial"/>
                        </a:rPr>
                        <a:t>C</a:t>
                      </a:r>
                      <a:endParaRPr sz="1800" u="none" cap="none" strike="noStrike">
                        <a:latin typeface="Arial"/>
                        <a:ea typeface="Arial"/>
                        <a:cs typeface="Arial"/>
                        <a:sym typeface="Arial"/>
                      </a:endParaRPr>
                    </a:p>
                  </a:txBody>
                  <a:tcPr marT="0" marB="0" marR="68575" marL="68575" anchor="ctr"/>
                </a:tc>
              </a:tr>
              <a:tr h="367100">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100</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0,805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800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0,957</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1500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1,117</a:t>
                      </a:r>
                      <a:endParaRPr sz="1800" u="none" cap="none" strike="noStrike">
                        <a:latin typeface="Arial"/>
                        <a:ea typeface="Arial"/>
                        <a:cs typeface="Arial"/>
                        <a:sym typeface="Arial"/>
                      </a:endParaRPr>
                    </a:p>
                  </a:txBody>
                  <a:tcPr marT="0" marB="0" marR="68575" marL="68575" anchor="ctr"/>
                </a:tc>
              </a:tr>
              <a:tr h="367100">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200</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0,844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900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0,970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1600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1,117</a:t>
                      </a:r>
                      <a:endParaRPr sz="1800" u="none" cap="none" strike="noStrike">
                        <a:latin typeface="Arial"/>
                        <a:ea typeface="Arial"/>
                        <a:cs typeface="Arial"/>
                        <a:sym typeface="Arial"/>
                      </a:endParaRPr>
                    </a:p>
                  </a:txBody>
                  <a:tcPr marT="0" marB="0" marR="68575" marL="68575" anchor="ctr"/>
                </a:tc>
              </a:tr>
              <a:tr h="367100">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300</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0,876</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1000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0,983</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1700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1,214</a:t>
                      </a:r>
                      <a:endParaRPr sz="1800" u="none" cap="none" strike="noStrike">
                        <a:latin typeface="Arial"/>
                        <a:ea typeface="Arial"/>
                        <a:cs typeface="Arial"/>
                        <a:sym typeface="Arial"/>
                      </a:endParaRPr>
                    </a:p>
                  </a:txBody>
                  <a:tcPr marT="0" marB="0" marR="68575" marL="68575" anchor="ctr"/>
                </a:tc>
              </a:tr>
              <a:tr h="367100">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400</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0,900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1100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0,995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1800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1,214</a:t>
                      </a:r>
                      <a:endParaRPr sz="1800" u="none" cap="none" strike="noStrike">
                        <a:latin typeface="Arial"/>
                        <a:ea typeface="Arial"/>
                        <a:cs typeface="Arial"/>
                        <a:sym typeface="Arial"/>
                      </a:endParaRPr>
                    </a:p>
                  </a:txBody>
                  <a:tcPr marT="0" marB="0" marR="68575" marL="68575" anchor="ctr"/>
                </a:tc>
              </a:tr>
              <a:tr h="367100">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500</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0,915</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1200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1,002</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1900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1,254</a:t>
                      </a:r>
                      <a:endParaRPr sz="1800" u="none" cap="none" strike="noStrike">
                        <a:latin typeface="Arial"/>
                        <a:ea typeface="Arial"/>
                        <a:cs typeface="Arial"/>
                        <a:sym typeface="Arial"/>
                      </a:endParaRPr>
                    </a:p>
                  </a:txBody>
                  <a:tcPr marT="0" marB="0" marR="68575" marL="68575" anchor="ctr"/>
                </a:tc>
              </a:tr>
              <a:tr h="367100">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600</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0,933</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1300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1,004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2000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1,254</a:t>
                      </a:r>
                      <a:endParaRPr sz="1800" u="none" cap="none" strike="noStrike">
                        <a:latin typeface="Arial"/>
                        <a:ea typeface="Arial"/>
                        <a:cs typeface="Arial"/>
                        <a:sym typeface="Arial"/>
                      </a:endParaRPr>
                    </a:p>
                  </a:txBody>
                  <a:tcPr marT="0" marB="0" marR="68575" marL="68575" anchor="ctr"/>
                </a:tc>
              </a:tr>
              <a:tr h="367100">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700</a:t>
                      </a:r>
                      <a:endParaRPr sz="1800" u="none" cap="none" strike="noStrike">
                        <a:latin typeface="Arial"/>
                        <a:ea typeface="Arial"/>
                        <a:cs typeface="Arial"/>
                        <a:sym typeface="Arial"/>
                      </a:endParaRPr>
                    </a:p>
                  </a:txBody>
                  <a:tcPr marT="0" marB="0" marR="68575" marL="68575"/>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0,954</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1400</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1,113</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 </a:t>
                      </a:r>
                      <a:endParaRPr sz="1800" u="none" cap="none" strike="noStrike">
                        <a:latin typeface="Arial"/>
                        <a:ea typeface="Arial"/>
                        <a:cs typeface="Arial"/>
                        <a:sym typeface="Arial"/>
                      </a:endParaRPr>
                    </a:p>
                  </a:txBody>
                  <a:tcPr marT="0" marB="0" marR="68575" marL="68575" anchor="ctr"/>
                </a:tc>
                <a:tc>
                  <a:txBody>
                    <a:bodyPr/>
                    <a:lstStyle/>
                    <a:p>
                      <a:pPr indent="0" lvl="0" marL="0" marR="0" rtl="0" algn="ctr">
                        <a:lnSpc>
                          <a:spcPct val="120000"/>
                        </a:lnSpc>
                        <a:spcBef>
                          <a:spcPts val="0"/>
                        </a:spcBef>
                        <a:spcAft>
                          <a:spcPts val="0"/>
                        </a:spcAft>
                        <a:buNone/>
                      </a:pPr>
                      <a:r>
                        <a:rPr lang="en-US" sz="1800" u="none" cap="none" strike="noStrike">
                          <a:latin typeface="Arial"/>
                          <a:ea typeface="Arial"/>
                          <a:cs typeface="Arial"/>
                          <a:sym typeface="Arial"/>
                        </a:rPr>
                        <a:t> </a:t>
                      </a:r>
                      <a:endParaRPr sz="1800" u="none" cap="none" strike="noStrike">
                        <a:latin typeface="Arial"/>
                        <a:ea typeface="Arial"/>
                        <a:cs typeface="Arial"/>
                        <a:sym typeface="Arial"/>
                      </a:endParaRPr>
                    </a:p>
                  </a:txBody>
                  <a:tcPr marT="0" marB="0" marR="68575" marL="68575" anchor="ctr"/>
                </a:tc>
              </a:tr>
            </a:tbl>
          </a:graphicData>
        </a:graphic>
      </p:graphicFrame>
      <p:sp>
        <p:nvSpPr>
          <p:cNvPr id="790" name="Google Shape;790;p37"/>
          <p:cNvSpPr txBox="1"/>
          <p:nvPr/>
        </p:nvSpPr>
        <p:spPr>
          <a:xfrm>
            <a:off x="4305299" y="1912263"/>
            <a:ext cx="3581400"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200">
                <a:solidFill>
                  <a:schemeClr val="dk1"/>
                </a:solidFill>
                <a:latin typeface="Arial"/>
                <a:ea typeface="Arial"/>
                <a:cs typeface="Arial"/>
                <a:sym typeface="Arial"/>
              </a:rPr>
              <a:t>Specific heat of slag</a:t>
            </a:r>
            <a:endParaRPr b="1" sz="2200">
              <a:solidFill>
                <a:schemeClr val="dk1"/>
              </a:solidFill>
              <a:latin typeface="Arial"/>
              <a:ea typeface="Arial"/>
              <a:cs typeface="Arial"/>
              <a:sym typeface="Arial"/>
            </a:endParaRPr>
          </a:p>
        </p:txBody>
      </p:sp>
      <p:sp>
        <p:nvSpPr>
          <p:cNvPr id="791" name="Google Shape;791;p37"/>
          <p:cNvSpPr txBox="1"/>
          <p:nvPr/>
        </p:nvSpPr>
        <p:spPr>
          <a:xfrm>
            <a:off x="921019" y="609600"/>
            <a:ext cx="10349960" cy="561885"/>
          </a:xfrm>
          <a:prstGeom prst="rect">
            <a:avLst/>
          </a:prstGeom>
          <a:noFill/>
          <a:ln>
            <a:noFill/>
          </a:ln>
        </p:spPr>
        <p:txBody>
          <a:bodyPr anchorCtr="0" anchor="t" bIns="45700" lIns="91425" spcFirstLastPara="1" rIns="91425" wrap="square" tIns="45700">
            <a:spAutoFit/>
          </a:bodyPr>
          <a:lstStyle/>
          <a:p>
            <a:pPr indent="0" lvl="0" marL="0" marR="0" rtl="0" algn="ctr">
              <a:lnSpc>
                <a:spcPct val="120000"/>
              </a:lnSpc>
              <a:spcBef>
                <a:spcPts val="0"/>
              </a:spcBef>
              <a:spcAft>
                <a:spcPts val="0"/>
              </a:spcAft>
              <a:buNone/>
            </a:pPr>
            <a:r>
              <a:rPr b="1" lang="en-US" sz="2800">
                <a:solidFill>
                  <a:srgbClr val="327176"/>
                </a:solidFill>
                <a:latin typeface="Arial"/>
                <a:ea typeface="Arial"/>
                <a:cs typeface="Arial"/>
                <a:sym typeface="Arial"/>
              </a:rPr>
              <a:t>Heat loss due to slag carried out of the boiler q</a:t>
            </a:r>
            <a:r>
              <a:rPr b="1" baseline="-25000" lang="en-US" sz="2800">
                <a:solidFill>
                  <a:srgbClr val="327176"/>
                </a:solidFill>
                <a:latin typeface="Arial"/>
                <a:ea typeface="Arial"/>
                <a:cs typeface="Arial"/>
                <a:sym typeface="Arial"/>
              </a:rPr>
              <a:t>6</a:t>
            </a:r>
            <a:endParaRPr b="1" sz="2800">
              <a:solidFill>
                <a:srgbClr val="327176"/>
              </a:solidFill>
              <a:latin typeface="Arial"/>
              <a:ea typeface="Arial"/>
              <a:cs typeface="Arial"/>
              <a:sym typeface="Arial"/>
            </a:endParaRPr>
          </a:p>
        </p:txBody>
      </p:sp>
      <p:pic>
        <p:nvPicPr>
          <p:cNvPr id="792" name="Google Shape;792;p37"/>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38"/>
          <p:cNvSpPr txBox="1"/>
          <p:nvPr/>
        </p:nvSpPr>
        <p:spPr>
          <a:xfrm>
            <a:off x="3629" y="3136612"/>
            <a:ext cx="12188371"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dk1"/>
                </a:solidFill>
                <a:latin typeface="Arial"/>
                <a:ea typeface="Arial"/>
                <a:cs typeface="Arial"/>
                <a:sym typeface="Arial"/>
              </a:rPr>
              <a:t>3. OPPORTUNITIES TO EE FOR BOILER</a:t>
            </a:r>
            <a:endParaRPr/>
          </a:p>
        </p:txBody>
      </p:sp>
      <p:pic>
        <p:nvPicPr>
          <p:cNvPr id="798" name="Google Shape;798;p38"/>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39"/>
          <p:cNvSpPr txBox="1"/>
          <p:nvPr/>
        </p:nvSpPr>
        <p:spPr>
          <a:xfrm>
            <a:off x="647700" y="1375970"/>
            <a:ext cx="10896600" cy="4106060"/>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30000"/>
              </a:lnSpc>
              <a:spcBef>
                <a:spcPts val="0"/>
              </a:spcBef>
              <a:spcAft>
                <a:spcPts val="0"/>
              </a:spcAft>
              <a:buClr>
                <a:schemeClr val="dk1"/>
              </a:buClr>
              <a:buSzPts val="2200"/>
              <a:buFont typeface="Noto Sans Symbols"/>
              <a:buChar char="❑"/>
            </a:pPr>
            <a:r>
              <a:rPr lang="en-US" sz="2200">
                <a:solidFill>
                  <a:schemeClr val="dk1"/>
                </a:solidFill>
                <a:latin typeface="Arial"/>
                <a:ea typeface="Arial"/>
                <a:cs typeface="Arial"/>
                <a:sym typeface="Arial"/>
              </a:rPr>
              <a:t>Minimize excess air.</a:t>
            </a:r>
            <a:endParaRPr/>
          </a:p>
          <a:p>
            <a:pPr indent="-342900" lvl="0" marL="342900" marR="0" rtl="0" algn="just">
              <a:lnSpc>
                <a:spcPct val="130000"/>
              </a:lnSpc>
              <a:spcBef>
                <a:spcPts val="600"/>
              </a:spcBef>
              <a:spcAft>
                <a:spcPts val="0"/>
              </a:spcAft>
              <a:buClr>
                <a:schemeClr val="dk1"/>
              </a:buClr>
              <a:buSzPts val="2200"/>
              <a:buFont typeface="Noto Sans Symbols"/>
              <a:buChar char="❑"/>
            </a:pPr>
            <a:r>
              <a:rPr lang="en-US" sz="2200">
                <a:solidFill>
                  <a:schemeClr val="dk1"/>
                </a:solidFill>
                <a:latin typeface="Arial"/>
                <a:ea typeface="Arial"/>
                <a:cs typeface="Arial"/>
                <a:sym typeface="Arial"/>
              </a:rPr>
              <a:t>Install heat recovery equipment.</a:t>
            </a:r>
            <a:endParaRPr/>
          </a:p>
          <a:p>
            <a:pPr indent="-342900" lvl="0" marL="342900" marR="0" rtl="0" algn="just">
              <a:lnSpc>
                <a:spcPct val="130000"/>
              </a:lnSpc>
              <a:spcBef>
                <a:spcPts val="600"/>
              </a:spcBef>
              <a:spcAft>
                <a:spcPts val="0"/>
              </a:spcAft>
              <a:buClr>
                <a:schemeClr val="dk1"/>
              </a:buClr>
              <a:buSzPts val="2200"/>
              <a:buFont typeface="Noto Sans Symbols"/>
              <a:buChar char="❑"/>
            </a:pPr>
            <a:r>
              <a:rPr lang="en-US" sz="2200">
                <a:solidFill>
                  <a:schemeClr val="dk1"/>
                </a:solidFill>
                <a:latin typeface="Arial"/>
                <a:ea typeface="Arial"/>
                <a:cs typeface="Arial"/>
                <a:sym typeface="Arial"/>
              </a:rPr>
              <a:t>Clean the heat transfer surface of the boiler.</a:t>
            </a:r>
            <a:endParaRPr/>
          </a:p>
          <a:p>
            <a:pPr indent="-342900" lvl="0" marL="342900" marR="0" rtl="0" algn="just">
              <a:lnSpc>
                <a:spcPct val="130000"/>
              </a:lnSpc>
              <a:spcBef>
                <a:spcPts val="600"/>
              </a:spcBef>
              <a:spcAft>
                <a:spcPts val="0"/>
              </a:spcAft>
              <a:buClr>
                <a:schemeClr val="dk1"/>
              </a:buClr>
              <a:buSzPts val="2200"/>
              <a:buFont typeface="Noto Sans Symbols"/>
              <a:buChar char="❑"/>
            </a:pPr>
            <a:r>
              <a:rPr lang="en-US" sz="2200">
                <a:solidFill>
                  <a:schemeClr val="dk1"/>
                </a:solidFill>
                <a:latin typeface="Arial"/>
                <a:ea typeface="Arial"/>
                <a:cs typeface="Arial"/>
                <a:sym typeface="Arial"/>
              </a:rPr>
              <a:t>Improve water treatment.</a:t>
            </a:r>
            <a:endParaRPr/>
          </a:p>
          <a:p>
            <a:pPr indent="-342900" lvl="0" marL="342900" marR="0" rtl="0" algn="just">
              <a:lnSpc>
                <a:spcPct val="130000"/>
              </a:lnSpc>
              <a:spcBef>
                <a:spcPts val="600"/>
              </a:spcBef>
              <a:spcAft>
                <a:spcPts val="0"/>
              </a:spcAft>
              <a:buClr>
                <a:schemeClr val="dk1"/>
              </a:buClr>
              <a:buSzPts val="2200"/>
              <a:buFont typeface="Noto Sans Symbols"/>
              <a:buChar char="❑"/>
            </a:pPr>
            <a:r>
              <a:rPr lang="en-US" sz="2200">
                <a:solidFill>
                  <a:schemeClr val="dk1"/>
                </a:solidFill>
                <a:latin typeface="Arial"/>
                <a:ea typeface="Arial"/>
                <a:cs typeface="Arial"/>
                <a:sym typeface="Arial"/>
              </a:rPr>
              <a:t>Install an automatic oven discharge controller to minimize oven exhaust.</a:t>
            </a:r>
            <a:endParaRPr/>
          </a:p>
          <a:p>
            <a:pPr indent="-342900" lvl="0" marL="342900" marR="0" rtl="0" algn="just">
              <a:lnSpc>
                <a:spcPct val="130000"/>
              </a:lnSpc>
              <a:spcBef>
                <a:spcPts val="600"/>
              </a:spcBef>
              <a:spcAft>
                <a:spcPts val="0"/>
              </a:spcAft>
              <a:buClr>
                <a:schemeClr val="dk1"/>
              </a:buClr>
              <a:buSzPts val="2200"/>
              <a:buFont typeface="Noto Sans Symbols"/>
              <a:buChar char="❑"/>
            </a:pPr>
            <a:r>
              <a:rPr lang="en-US" sz="2200">
                <a:solidFill>
                  <a:schemeClr val="dk1"/>
                </a:solidFill>
                <a:latin typeface="Arial"/>
                <a:ea typeface="Arial"/>
                <a:cs typeface="Arial"/>
                <a:sym typeface="Arial"/>
              </a:rPr>
              <a:t>Heat recovery from boiler exhaust.</a:t>
            </a:r>
            <a:endParaRPr/>
          </a:p>
          <a:p>
            <a:pPr indent="-342900" lvl="0" marL="342900" marR="0" rtl="0" algn="just">
              <a:lnSpc>
                <a:spcPct val="130000"/>
              </a:lnSpc>
              <a:spcBef>
                <a:spcPts val="600"/>
              </a:spcBef>
              <a:spcAft>
                <a:spcPts val="0"/>
              </a:spcAft>
              <a:buClr>
                <a:schemeClr val="dk1"/>
              </a:buClr>
              <a:buSzPts val="2200"/>
              <a:buFont typeface="Noto Sans Symbols"/>
              <a:buChar char="❑"/>
            </a:pPr>
            <a:r>
              <a:rPr lang="en-US" sz="2200">
                <a:solidFill>
                  <a:schemeClr val="dk1"/>
                </a:solidFill>
                <a:latin typeface="Arial"/>
                <a:ea typeface="Arial"/>
                <a:cs typeface="Arial"/>
                <a:sym typeface="Arial"/>
              </a:rPr>
              <a:t> Add or restore boiler refractory.</a:t>
            </a:r>
            <a:endParaRPr/>
          </a:p>
          <a:p>
            <a:pPr indent="-342900" lvl="0" marL="342900" marR="0" rtl="0" algn="just">
              <a:lnSpc>
                <a:spcPct val="130000"/>
              </a:lnSpc>
              <a:spcBef>
                <a:spcPts val="600"/>
              </a:spcBef>
              <a:spcAft>
                <a:spcPts val="0"/>
              </a:spcAft>
              <a:buClr>
                <a:schemeClr val="dk1"/>
              </a:buClr>
              <a:buSzPts val="2200"/>
              <a:buFont typeface="Noto Sans Symbols"/>
              <a:buChar char="❑"/>
            </a:pPr>
            <a:r>
              <a:rPr lang="en-US" sz="2200">
                <a:solidFill>
                  <a:schemeClr val="dk1"/>
                </a:solidFill>
                <a:latin typeface="Arial"/>
                <a:ea typeface="Arial"/>
                <a:cs typeface="Arial"/>
                <a:sym typeface="Arial"/>
              </a:rPr>
              <a:t>Investigate opportunities for fuel conversion.</a:t>
            </a:r>
            <a:endParaRPr/>
          </a:p>
        </p:txBody>
      </p:sp>
      <p:sp>
        <p:nvSpPr>
          <p:cNvPr id="804" name="Google Shape;804;p39"/>
          <p:cNvSpPr txBox="1"/>
          <p:nvPr/>
        </p:nvSpPr>
        <p:spPr>
          <a:xfrm>
            <a:off x="3630" y="685800"/>
            <a:ext cx="1218837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800" u="none" strike="noStrike">
                <a:solidFill>
                  <a:srgbClr val="327176"/>
                </a:solidFill>
                <a:latin typeface="Arial"/>
                <a:ea typeface="Arial"/>
                <a:cs typeface="Arial"/>
                <a:sym typeface="Arial"/>
              </a:rPr>
              <a:t>OPPORTUNITIES TO SAVE ENERGY FOR BOILER</a:t>
            </a:r>
            <a:endParaRPr/>
          </a:p>
        </p:txBody>
      </p:sp>
      <p:pic>
        <p:nvPicPr>
          <p:cNvPr id="805" name="Google Shape;805;p39"/>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4"/>
          <p:cNvSpPr txBox="1"/>
          <p:nvPr/>
        </p:nvSpPr>
        <p:spPr>
          <a:xfrm>
            <a:off x="815009" y="1295400"/>
            <a:ext cx="10515600" cy="2162130"/>
          </a:xfrm>
          <a:prstGeom prst="rect">
            <a:avLst/>
          </a:prstGeom>
          <a:noFill/>
          <a:ln>
            <a:noFill/>
          </a:ln>
        </p:spPr>
        <p:txBody>
          <a:bodyPr anchorCtr="0" anchor="t" bIns="45700" lIns="91425" spcFirstLastPara="1" rIns="91425" wrap="square" tIns="45700">
            <a:spAutoFit/>
          </a:bodyPr>
          <a:lstStyle/>
          <a:p>
            <a:pPr indent="0" lvl="0" marL="0" marR="0" rtl="0" algn="just">
              <a:lnSpc>
                <a:spcPct val="110000"/>
              </a:lnSpc>
              <a:spcBef>
                <a:spcPts val="0"/>
              </a:spcBef>
              <a:spcAft>
                <a:spcPts val="0"/>
              </a:spcAft>
              <a:buNone/>
            </a:pPr>
            <a:r>
              <a:rPr b="1" i="1" lang="en-US" sz="1800">
                <a:solidFill>
                  <a:schemeClr val="dk1"/>
                </a:solidFill>
                <a:latin typeface="Arial"/>
                <a:ea typeface="Arial"/>
                <a:cs typeface="Arial"/>
                <a:sym typeface="Arial"/>
              </a:rPr>
              <a:t>The concept of fuel</a:t>
            </a:r>
            <a:endParaRPr sz="1800">
              <a:solidFill>
                <a:schemeClr val="dk1"/>
              </a:solidFill>
              <a:latin typeface="Arial"/>
              <a:ea typeface="Arial"/>
              <a:cs typeface="Arial"/>
              <a:sym typeface="Arial"/>
            </a:endParaRPr>
          </a:p>
          <a:p>
            <a:pPr indent="0" lvl="0" marL="0" marR="0" rtl="0" algn="just">
              <a:lnSpc>
                <a:spcPct val="110000"/>
              </a:lnSpc>
              <a:spcBef>
                <a:spcPts val="600"/>
              </a:spcBef>
              <a:spcAft>
                <a:spcPts val="0"/>
              </a:spcAft>
              <a:buNone/>
            </a:pPr>
            <a:r>
              <a:rPr lang="en-US" sz="1800">
                <a:solidFill>
                  <a:schemeClr val="dk1"/>
                </a:solidFill>
                <a:latin typeface="Arial"/>
                <a:ea typeface="Arial"/>
                <a:cs typeface="Arial"/>
                <a:sym typeface="Arial"/>
              </a:rPr>
              <a:t>Fuels are substances that, when burned, emit light and thermal energy. Fuel has 3 main forms including: </a:t>
            </a:r>
            <a:endParaRPr/>
          </a:p>
          <a:p>
            <a:pPr indent="0" lvl="0" marL="0" marR="0" rtl="0" algn="just">
              <a:lnSpc>
                <a:spcPct val="110000"/>
              </a:lnSpc>
              <a:spcBef>
                <a:spcPts val="600"/>
              </a:spcBef>
              <a:spcAft>
                <a:spcPts val="0"/>
              </a:spcAft>
              <a:buNone/>
            </a:pPr>
            <a:r>
              <a:rPr lang="en-US" sz="1800">
                <a:solidFill>
                  <a:schemeClr val="dk1"/>
                </a:solidFill>
                <a:latin typeface="Arial"/>
                <a:ea typeface="Arial"/>
                <a:cs typeface="Arial"/>
                <a:sym typeface="Arial"/>
              </a:rPr>
              <a:t>– Gaseous fuels (natural gas, companion gas, biogas, gas from gasification, etc.);</a:t>
            </a:r>
            <a:endParaRPr/>
          </a:p>
          <a:p>
            <a:pPr indent="0" lvl="0" marL="0" marR="0" rtl="0" algn="just">
              <a:lnSpc>
                <a:spcPct val="110000"/>
              </a:lnSpc>
              <a:spcBef>
                <a:spcPts val="600"/>
              </a:spcBef>
              <a:spcAft>
                <a:spcPts val="0"/>
              </a:spcAft>
              <a:buNone/>
            </a:pPr>
            <a:r>
              <a:rPr lang="en-US" sz="1800">
                <a:solidFill>
                  <a:schemeClr val="dk1"/>
                </a:solidFill>
                <a:latin typeface="Arial"/>
                <a:ea typeface="Arial"/>
                <a:cs typeface="Arial"/>
                <a:sym typeface="Arial"/>
              </a:rPr>
              <a:t>– Liquid fuel (DO oil, FO oil);</a:t>
            </a:r>
            <a:endParaRPr/>
          </a:p>
          <a:p>
            <a:pPr indent="0" lvl="0" marL="0" marR="0" rtl="0" algn="l">
              <a:spcBef>
                <a:spcPts val="300"/>
              </a:spcBef>
              <a:spcAft>
                <a:spcPts val="0"/>
              </a:spcAft>
              <a:buNone/>
            </a:pPr>
            <a:r>
              <a:rPr lang="en-US" sz="1800">
                <a:solidFill>
                  <a:schemeClr val="dk1"/>
                </a:solidFill>
                <a:latin typeface="Arial"/>
                <a:ea typeface="Arial"/>
                <a:cs typeface="Arial"/>
                <a:sym typeface="Arial"/>
              </a:rPr>
              <a:t>– Solid fuel (coal, firewood, rice husk, cashew shells and other agricultural by-products, etc.).</a:t>
            </a:r>
            <a:endParaRPr/>
          </a:p>
        </p:txBody>
      </p:sp>
      <p:sp>
        <p:nvSpPr>
          <p:cNvPr id="462" name="Google Shape;462;p4"/>
          <p:cNvSpPr txBox="1"/>
          <p:nvPr/>
        </p:nvSpPr>
        <p:spPr>
          <a:xfrm>
            <a:off x="815009" y="3481414"/>
            <a:ext cx="10210800" cy="2432461"/>
          </a:xfrm>
          <a:prstGeom prst="rect">
            <a:avLst/>
          </a:prstGeom>
          <a:noFill/>
          <a:ln>
            <a:noFill/>
          </a:ln>
        </p:spPr>
        <p:txBody>
          <a:bodyPr anchorCtr="0" anchor="t" bIns="45700" lIns="91425" spcFirstLastPara="1" rIns="91425" wrap="square" tIns="45700">
            <a:spAutoFit/>
          </a:bodyPr>
          <a:lstStyle/>
          <a:p>
            <a:pPr indent="0" lvl="0" marL="0" marR="0" rtl="0" algn="just">
              <a:lnSpc>
                <a:spcPct val="110000"/>
              </a:lnSpc>
              <a:spcBef>
                <a:spcPts val="0"/>
              </a:spcBef>
              <a:spcAft>
                <a:spcPts val="0"/>
              </a:spcAft>
              <a:buNone/>
            </a:pPr>
            <a:r>
              <a:rPr b="1" i="1" lang="en-US" sz="1800">
                <a:solidFill>
                  <a:schemeClr val="dk1"/>
                </a:solidFill>
                <a:latin typeface="Arial"/>
                <a:ea typeface="Arial"/>
                <a:cs typeface="Arial"/>
                <a:sym typeface="Arial"/>
              </a:rPr>
              <a:t>Fuel composition:</a:t>
            </a:r>
            <a:endParaRPr sz="1800">
              <a:solidFill>
                <a:schemeClr val="dk1"/>
              </a:solidFill>
              <a:latin typeface="Arial"/>
              <a:ea typeface="Arial"/>
              <a:cs typeface="Arial"/>
              <a:sym typeface="Arial"/>
            </a:endParaRPr>
          </a:p>
          <a:p>
            <a:pPr indent="0" lvl="0" marL="0" marR="0" rtl="0" algn="l">
              <a:lnSpc>
                <a:spcPct val="110000"/>
              </a:lnSpc>
              <a:spcBef>
                <a:spcPts val="600"/>
              </a:spcBef>
              <a:spcAft>
                <a:spcPts val="0"/>
              </a:spcAft>
              <a:buNone/>
            </a:pPr>
            <a:r>
              <a:rPr lang="en-US" sz="1800">
                <a:solidFill>
                  <a:schemeClr val="dk1"/>
                </a:solidFill>
                <a:latin typeface="Arial"/>
                <a:ea typeface="Arial"/>
                <a:cs typeface="Arial"/>
                <a:sym typeface="Arial"/>
              </a:rPr>
              <a:t>For solid fuel, the fuel composition is divided into:</a:t>
            </a:r>
            <a:endParaRPr/>
          </a:p>
          <a:p>
            <a:pPr indent="0" lvl="0" marL="0" marR="0" rtl="0" algn="l">
              <a:lnSpc>
                <a:spcPct val="110000"/>
              </a:lnSpc>
              <a:spcBef>
                <a:spcPts val="600"/>
              </a:spcBef>
              <a:spcAft>
                <a:spcPts val="0"/>
              </a:spcAft>
              <a:buNone/>
            </a:pPr>
            <a:r>
              <a:rPr lang="en-US" sz="1800">
                <a:solidFill>
                  <a:schemeClr val="dk1"/>
                </a:solidFill>
                <a:latin typeface="Arial"/>
                <a:ea typeface="Arial"/>
                <a:cs typeface="Arial"/>
                <a:sym typeface="Arial"/>
              </a:rPr>
              <a:t> – The Ultimate analysis has components C, H, S, O, N, ash, moisture whereby C, H, S are combustible components that generate heat and O, N are components in fuel that escape during combustion without generating heat.</a:t>
            </a:r>
            <a:endParaRPr/>
          </a:p>
          <a:p>
            <a:pPr indent="0" lvl="0" marL="0" marR="0" rtl="0" algn="l">
              <a:lnSpc>
                <a:spcPct val="110000"/>
              </a:lnSpc>
              <a:spcBef>
                <a:spcPts val="600"/>
              </a:spcBef>
              <a:spcAft>
                <a:spcPts val="0"/>
              </a:spcAft>
              <a:buNone/>
            </a:pPr>
            <a:r>
              <a:rPr lang="en-US" sz="1800">
                <a:solidFill>
                  <a:schemeClr val="dk1"/>
                </a:solidFill>
                <a:latin typeface="Arial"/>
                <a:ea typeface="Arial"/>
                <a:cs typeface="Arial"/>
                <a:sym typeface="Arial"/>
              </a:rPr>
              <a:t>– The Proximate analysis of the fuel has fixed carbon, volatile matter, ash, moisture, where by the ratio of each component affects the combustion characteristics of the fuel.</a:t>
            </a:r>
            <a:endParaRPr/>
          </a:p>
        </p:txBody>
      </p:sp>
      <p:pic>
        <p:nvPicPr>
          <p:cNvPr id="463" name="Google Shape;463;p4"/>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464" name="Google Shape;464;p4"/>
          <p:cNvSpPr txBox="1"/>
          <p:nvPr/>
        </p:nvSpPr>
        <p:spPr>
          <a:xfrm>
            <a:off x="609600" y="682515"/>
            <a:ext cx="10972799"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800" u="none" cap="none" strike="noStrike">
                <a:solidFill>
                  <a:srgbClr val="327176"/>
                </a:solidFill>
                <a:latin typeface="Arial"/>
                <a:ea typeface="Arial"/>
                <a:cs typeface="Arial"/>
                <a:sym typeface="Arial"/>
              </a:rPr>
              <a:t>OVERVIEW OF FUEL AND COMBUSTION PROCESS</a:t>
            </a:r>
            <a:endParaRPr sz="2800">
              <a:solidFill>
                <a:srgbClr val="327176"/>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9" name="Shape 809"/>
        <p:cNvGrpSpPr/>
        <p:nvPr/>
      </p:nvGrpSpPr>
      <p:grpSpPr>
        <a:xfrm>
          <a:off x="0" y="0"/>
          <a:ext cx="0" cy="0"/>
          <a:chOff x="0" y="0"/>
          <a:chExt cx="0" cy="0"/>
        </a:xfrm>
      </p:grpSpPr>
      <p:sp>
        <p:nvSpPr>
          <p:cNvPr id="810" name="Google Shape;810;p40"/>
          <p:cNvSpPr txBox="1"/>
          <p:nvPr/>
        </p:nvSpPr>
        <p:spPr>
          <a:xfrm>
            <a:off x="836544" y="659781"/>
            <a:ext cx="107442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Minimize residual air</a:t>
            </a:r>
            <a:endParaRPr sz="2800">
              <a:solidFill>
                <a:srgbClr val="327176"/>
              </a:solidFill>
              <a:latin typeface="Arial"/>
              <a:ea typeface="Arial"/>
              <a:cs typeface="Arial"/>
              <a:sym typeface="Arial"/>
            </a:endParaRPr>
          </a:p>
        </p:txBody>
      </p:sp>
      <p:sp>
        <p:nvSpPr>
          <p:cNvPr id="811" name="Google Shape;811;p40"/>
          <p:cNvSpPr txBox="1"/>
          <p:nvPr/>
        </p:nvSpPr>
        <p:spPr>
          <a:xfrm>
            <a:off x="1040296" y="1617094"/>
            <a:ext cx="10336696" cy="1811906"/>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In practice, the actual amount of combustion chamber air required for complete combustion of the fuel mass is greater than the theoretical amount of air required, so there is excess air.</a:t>
            </a:r>
            <a:endParaRPr/>
          </a:p>
          <a:p>
            <a:pPr indent="-285750" lvl="0" marL="285750" marR="0" rtl="0" algn="just">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 However, excessive air addition results in increased heat loss. </a:t>
            </a:r>
            <a:endParaRPr/>
          </a:p>
          <a:p>
            <a:pPr indent="-285750" lvl="0" marL="285750" marR="0" rtl="0" algn="just">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To effectively manage the combustion process, it is necessary to have a method for controlling the combustion process and to measure the combustion process's indicators.</a:t>
            </a:r>
            <a:endParaRPr sz="1800">
              <a:solidFill>
                <a:schemeClr val="dk1"/>
              </a:solidFill>
              <a:latin typeface="Arial"/>
              <a:ea typeface="Arial"/>
              <a:cs typeface="Arial"/>
              <a:sym typeface="Arial"/>
            </a:endParaRPr>
          </a:p>
        </p:txBody>
      </p:sp>
      <p:sp>
        <p:nvSpPr>
          <p:cNvPr id="812" name="Google Shape;812;p40"/>
          <p:cNvSpPr txBox="1"/>
          <p:nvPr/>
        </p:nvSpPr>
        <p:spPr>
          <a:xfrm>
            <a:off x="1040296" y="3485393"/>
            <a:ext cx="10363200" cy="1391407"/>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Typically, the fuel flow in boilers is governed by the outlet steam pressure. If the steam pressure falls below the set point, the fuel flow controller will increase the fuel flow, causing the boiler to produce more steam and helping to restore the steam pressure to its original level. In contrast, if the steam pressure is increased, the fuel flow and steam output will be decreased.</a:t>
            </a:r>
            <a:endParaRPr sz="1800">
              <a:solidFill>
                <a:schemeClr val="dk1"/>
              </a:solidFill>
              <a:latin typeface="Arial"/>
              <a:ea typeface="Arial"/>
              <a:cs typeface="Arial"/>
              <a:sym typeface="Arial"/>
            </a:endParaRPr>
          </a:p>
        </p:txBody>
      </p:sp>
      <p:sp>
        <p:nvSpPr>
          <p:cNvPr id="813" name="Google Shape;813;p40"/>
          <p:cNvSpPr txBox="1"/>
          <p:nvPr/>
        </p:nvSpPr>
        <p:spPr>
          <a:xfrm>
            <a:off x="1040296" y="4876800"/>
            <a:ext cx="10389704" cy="1228093"/>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22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There are two primary methods of controlling combustion:</a:t>
            </a:r>
            <a:endParaRPr sz="1800">
              <a:solidFill>
                <a:schemeClr val="dk1"/>
              </a:solidFill>
              <a:latin typeface="Arial"/>
              <a:ea typeface="Arial"/>
              <a:cs typeface="Arial"/>
              <a:sym typeface="Arial"/>
            </a:endParaRPr>
          </a:p>
          <a:p>
            <a:pPr indent="-342900" lvl="1" marL="800100" marR="0" rtl="0" algn="just">
              <a:lnSpc>
                <a:spcPct val="122000"/>
              </a:lnSpc>
              <a:spcBef>
                <a:spcPts val="6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Positioning control.</a:t>
            </a:r>
            <a:endParaRPr b="0" i="0" sz="1800" u="none" cap="none" strike="noStrike">
              <a:solidFill>
                <a:schemeClr val="dk1"/>
              </a:solidFill>
              <a:latin typeface="Arial"/>
              <a:ea typeface="Arial"/>
              <a:cs typeface="Arial"/>
              <a:sym typeface="Arial"/>
            </a:endParaRPr>
          </a:p>
          <a:p>
            <a:pPr indent="-342900" lvl="1" marL="800100" marR="0" rtl="0" algn="just">
              <a:lnSpc>
                <a:spcPct val="122000"/>
              </a:lnSpc>
              <a:spcBef>
                <a:spcPts val="600"/>
              </a:spcBef>
              <a:spcAft>
                <a:spcPts val="0"/>
              </a:spcAft>
              <a:buClr>
                <a:schemeClr val="dk1"/>
              </a:buClr>
              <a:buSzPts val="1800"/>
              <a:buFont typeface="Arial"/>
              <a:buChar char="•"/>
            </a:pPr>
            <a:r>
              <a:rPr b="0" i="0" lang="en-US" sz="1800" u="none" cap="none" strike="noStrike">
                <a:solidFill>
                  <a:schemeClr val="dk1"/>
                </a:solidFill>
                <a:latin typeface="Arial"/>
                <a:ea typeface="Arial"/>
                <a:cs typeface="Arial"/>
                <a:sym typeface="Arial"/>
              </a:rPr>
              <a:t>Automatic control.</a:t>
            </a:r>
            <a:endParaRPr b="0" i="0" sz="1800" u="none" cap="none" strike="noStrike">
              <a:solidFill>
                <a:schemeClr val="dk1"/>
              </a:solidFill>
              <a:latin typeface="Arial"/>
              <a:ea typeface="Arial"/>
              <a:cs typeface="Arial"/>
              <a:sym typeface="Arial"/>
            </a:endParaRPr>
          </a:p>
        </p:txBody>
      </p:sp>
      <p:pic>
        <p:nvPicPr>
          <p:cNvPr id="814" name="Google Shape;814;p40"/>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41.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819" name="Shape 819"/>
        <p:cNvGrpSpPr/>
        <p:nvPr/>
      </p:nvGrpSpPr>
      <p:grpSpPr>
        <a:xfrm>
          <a:off x="0" y="0"/>
          <a:ext cx="0" cy="0"/>
          <a:chOff x="0" y="0"/>
          <a:chExt cx="0" cy="0"/>
        </a:xfrm>
      </p:grpSpPr>
      <p:sp>
        <p:nvSpPr>
          <p:cNvPr id="820" name="Google Shape;820;p41"/>
          <p:cNvSpPr txBox="1"/>
          <p:nvPr/>
        </p:nvSpPr>
        <p:spPr>
          <a:xfrm>
            <a:off x="685800" y="652691"/>
            <a:ext cx="10790583" cy="568361"/>
          </a:xfrm>
          <a:prstGeom prst="rect">
            <a:avLst/>
          </a:prstGeom>
          <a:noFill/>
          <a:ln>
            <a:noFill/>
          </a:ln>
        </p:spPr>
        <p:txBody>
          <a:bodyPr anchor="t" anchorCtr="0" bIns="45700" lIns="91425" rIns="91425" spcFirstLastPara="1" tIns="45700" wrap="square">
            <a:spAutoFit/>
          </a:bodyPr>
          <a:lstStyle/>
          <a:p>
            <a:pPr algn="ctr" indent="0" lvl="0" marL="0" marR="0" rtl="0">
              <a:lnSpc>
                <a:spcPct val="122000"/>
              </a:lnSpc>
              <a:spcBef>
                <a:spcPts val="0"/>
              </a:spcBef>
              <a:spcAft>
                <a:spcPts val="0"/>
              </a:spcAft>
              <a:buNone/>
            </a:pPr>
            <a:r>
              <a:rPr b="1" lang="en-US" sz="2800">
                <a:solidFill>
                  <a:srgbClr val="327176"/>
                </a:solidFill>
                <a:latin typeface="Arial"/>
                <a:ea typeface="Arial"/>
                <a:cs typeface="Arial"/>
                <a:sym typeface="Arial"/>
              </a:rPr>
              <a:t>Positioning control:</a:t>
            </a:r>
            <a:endParaRPr b="1" sz="2800">
              <a:solidFill>
                <a:srgbClr val="327176"/>
              </a:solidFill>
              <a:latin typeface="Arial"/>
              <a:ea typeface="Arial"/>
              <a:cs typeface="Arial"/>
              <a:sym typeface="Arial"/>
            </a:endParaRPr>
          </a:p>
        </p:txBody>
      </p:sp>
      <p:sp>
        <p:nvSpPr>
          <p:cNvPr id="821" name="Google Shape;821;p41"/>
          <p:cNvSpPr txBox="1"/>
          <p:nvPr/>
        </p:nvSpPr>
        <p:spPr>
          <a:xfrm>
            <a:off x="7825835" y="4427292"/>
            <a:ext cx="3352800"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lang="en-US" sz="1800">
                <a:solidFill>
                  <a:schemeClr val="dk1"/>
                </a:solidFill>
                <a:latin typeface="Arial"/>
                <a:ea typeface="Arial"/>
                <a:cs typeface="Arial"/>
                <a:sym typeface="Arial"/>
              </a:rPr>
              <a:t>Positioning control system </a:t>
            </a:r>
            <a:endParaRPr b="1" sz="1800">
              <a:solidFill>
                <a:schemeClr val="dk1"/>
              </a:solidFill>
              <a:latin typeface="Arial"/>
              <a:ea typeface="Arial"/>
              <a:cs typeface="Arial"/>
              <a:sym typeface="Arial"/>
            </a:endParaRPr>
          </a:p>
        </p:txBody>
      </p:sp>
      <p:sp>
        <p:nvSpPr>
          <p:cNvPr id="822" name="Google Shape;822;p41"/>
          <p:cNvSpPr txBox="1"/>
          <p:nvPr/>
        </p:nvSpPr>
        <p:spPr>
          <a:xfrm>
            <a:off x="715617" y="1632258"/>
            <a:ext cx="6469792" cy="3593484"/>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22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By mechanically coupling the gas flow control device (throttle) to the fuel flow control device, gas flow control is achieved. </a:t>
            </a:r>
            <a:endParaRPr/>
          </a:p>
          <a:p>
            <a:pPr algn="just" indent="-285750" lvl="0" marL="285750" marR="0" rtl="0">
              <a:lnSpc>
                <a:spcPct val="122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Periodically, only oxygen and combustion measurements are taken to establish a position (or position) relationship between the fuel controller and the air controller </a:t>
            </a:r>
            <a:endParaRPr/>
          </a:p>
          <a:p>
            <a:pPr algn="just" indent="-285750" lvl="0" marL="285750" marR="0" rtl="0">
              <a:lnSpc>
                <a:spcPct val="122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Periodically, boiler adjustments should be performed to re-establish the positional relationship between air and fuel. From there, it helps to ensure that the positioning control method will minimize the amount of burning air.</a:t>
            </a:r>
            <a:endParaRPr sz="1800">
              <a:solidFill>
                <a:schemeClr val="dk1"/>
              </a:solidFill>
              <a:latin typeface="Arial"/>
              <a:ea typeface="Arial"/>
              <a:cs typeface="Arial"/>
              <a:sym typeface="Arial"/>
            </a:endParaRPr>
          </a:p>
        </p:txBody>
      </p:sp>
      <p:pic>
        <p:nvPicPr>
          <p:cNvPr descr="A diagram of a steam turbine&#10;&#10;Description automatically generated" id="823" name="Google Shape;823;p41"/>
          <p:cNvPicPr preferRelativeResize="0"/>
          <p:nvPr/>
        </p:nvPicPr>
        <p:blipFill rotWithShape="1">
          <a:blip r:embed="rId3">
            <a:alphaModFix/>
          </a:blip>
          <a:srcRect l="12" t="95"/>
          <a:stretch/>
        </p:blipFill>
        <p:spPr>
          <a:xfrm>
            <a:off x="7315200" y="1591067"/>
            <a:ext cx="4724400" cy="2874325"/>
          </a:xfrm>
          <a:prstGeom prst="rect">
            <a:avLst/>
          </a:prstGeom>
          <a:noFill/>
          <a:ln>
            <a:noFill/>
          </a:ln>
        </p:spPr>
      </p:pic>
      <p:pic>
        <p:nvPicPr>
          <p:cNvPr id="824" name="Google Shape;824;p41"/>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
        <p:nvSpPr>
          <p:cNvPr id="825" name="Google Shape;825;p41"/>
          <p:cNvSpPr txBox="1"/>
          <p:nvPr/>
        </p:nvSpPr>
        <p:spPr>
          <a:xfrm>
            <a:off x="7010400" y="4796624"/>
            <a:ext cx="4465983" cy="1976567"/>
          </a:xfrm>
          <a:prstGeom prst="rect">
            <a:avLst/>
          </a:prstGeom>
          <a:noFill/>
          <a:ln cap="flat" cmpd="sng" w="9525">
            <a:solidFill>
              <a:schemeClr val="dk1"/>
            </a:solidFill>
            <a:prstDash val="solid"/>
            <a:round/>
            <a:headEnd len="sm" type="none" w="sm"/>
            <a:tailEnd len="sm" type="none" w="sm"/>
          </a:ln>
        </p:spPr>
        <p:txBody>
          <a:bodyPr anchor="t" anchorCtr="0" bIns="45700" lIns="91425" rIns="91425" spcFirstLastPara="1" tIns="45700" wrap="square">
            <a:spAutoFit/>
          </a:bodyPr>
          <a:lstStyle/>
          <a:p>
            <a:pPr algn="l" indent="0" lvl="0" marL="0" marR="0" rtl="0">
              <a:lnSpc>
                <a:spcPct val="115000"/>
              </a:lnSpc>
              <a:spcBef>
                <a:spcPts val="0"/>
              </a:spcBef>
              <a:spcAft>
                <a:spcPts val="0"/>
              </a:spcAft>
              <a:buNone/>
            </a:pPr>
            <a:r>
              <a:rPr b="1" i="1" lang="en-US" sz="1800">
                <a:solidFill>
                  <a:schemeClr val="dk1"/>
                </a:solidFill>
                <a:latin typeface="Arial"/>
                <a:ea typeface="Arial"/>
                <a:cs typeface="Arial"/>
                <a:sym typeface="Arial"/>
              </a:rPr>
              <a:t>Question: </a:t>
            </a:r>
            <a:r>
              <a:rPr lang="en-US" sz="1800">
                <a:solidFill>
                  <a:schemeClr val="dk1"/>
                </a:solidFill>
                <a:latin typeface="Arial"/>
                <a:ea typeface="Arial"/>
                <a:cs typeface="Arial"/>
                <a:sym typeface="Arial"/>
              </a:rPr>
              <a:t>By what factor is the gas pressure in the fire chamber maintained?</a:t>
            </a:r>
            <a:endParaRPr/>
          </a:p>
          <a:p>
            <a:pPr algn="l" indent="0" lvl="0" marL="0" marR="0" rtl="0">
              <a:lnSpc>
                <a:spcPct val="115000"/>
              </a:lnSpc>
              <a:spcBef>
                <a:spcPts val="0"/>
              </a:spcBef>
              <a:spcAft>
                <a:spcPts val="0"/>
              </a:spcAft>
              <a:buNone/>
            </a:pPr>
            <a:r>
              <a:rPr lang="en-US" sz="1800">
                <a:solidFill>
                  <a:schemeClr val="dk1"/>
                </a:solidFill>
                <a:latin typeface="Arial"/>
                <a:ea typeface="Arial"/>
                <a:cs typeface="Arial"/>
                <a:sym typeface="Arial"/>
              </a:rPr>
              <a:t>1. Exhaust fan</a:t>
            </a:r>
            <a:endParaRPr/>
          </a:p>
          <a:p>
            <a:pPr algn="l" indent="0" lvl="0" marL="0" marR="0" rtl="0">
              <a:lnSpc>
                <a:spcPct val="115000"/>
              </a:lnSpc>
              <a:spcBef>
                <a:spcPts val="0"/>
              </a:spcBef>
              <a:spcAft>
                <a:spcPts val="0"/>
              </a:spcAft>
              <a:buNone/>
            </a:pPr>
            <a:r>
              <a:rPr lang="en-US" sz="1800">
                <a:solidFill>
                  <a:schemeClr val="dk1"/>
                </a:solidFill>
                <a:latin typeface="Arial"/>
                <a:ea typeface="Arial"/>
                <a:cs typeface="Arial"/>
                <a:sym typeface="Arial"/>
              </a:rPr>
              <a:t>2. supply fan</a:t>
            </a:r>
            <a:endParaRPr/>
          </a:p>
          <a:p>
            <a:pPr algn="l" indent="0" lvl="0" marL="0" marR="0" rtl="0">
              <a:lnSpc>
                <a:spcPct val="115000"/>
              </a:lnSpc>
              <a:spcBef>
                <a:spcPts val="0"/>
              </a:spcBef>
              <a:spcAft>
                <a:spcPts val="0"/>
              </a:spcAft>
              <a:buNone/>
            </a:pPr>
            <a:r>
              <a:rPr lang="en-US" sz="1800">
                <a:solidFill>
                  <a:schemeClr val="dk1"/>
                </a:solidFill>
                <a:latin typeface="Arial"/>
                <a:ea typeface="Arial"/>
                <a:cs typeface="Arial"/>
                <a:sym typeface="Arial"/>
              </a:rPr>
              <a:t>3. Supply pump</a:t>
            </a:r>
            <a:endParaRPr/>
          </a:p>
          <a:p>
            <a:pPr algn="l" indent="0" lvl="0" marL="0" marR="0" rtl="0">
              <a:lnSpc>
                <a:spcPct val="115000"/>
              </a:lnSpc>
              <a:spcBef>
                <a:spcPts val="0"/>
              </a:spcBef>
              <a:spcAft>
                <a:spcPts val="0"/>
              </a:spcAft>
              <a:buNone/>
            </a:pPr>
            <a:r>
              <a:rPr lang="en-US" sz="1800">
                <a:solidFill>
                  <a:schemeClr val="dk1"/>
                </a:solidFill>
                <a:latin typeface="Arial"/>
                <a:ea typeface="Arial"/>
                <a:cs typeface="Arial"/>
                <a:sym typeface="Arial"/>
              </a:rPr>
              <a:t>4. Combine exhaust fan and air supply fan</a:t>
            </a:r>
            <a:endParaRPr sz="1800">
              <a:solidFill>
                <a:schemeClr val="dk1"/>
              </a:solidFill>
              <a:latin typeface="Arial"/>
              <a:ea typeface="Arial"/>
              <a:cs typeface="Arial"/>
              <a:sym typeface="Arial"/>
            </a:endParaRPr>
          </a:p>
        </p:txBody>
      </p:sp>
    </p:spTree>
  </p:cSld>
  <p:clrMapOvr>
    <a:masterClrMapping/>
  </p:clrMapOvr>
</p:sld>
</file>

<file path=ppt/slides/slide42.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829" name="Shape 829"/>
        <p:cNvGrpSpPr/>
        <p:nvPr/>
      </p:nvGrpSpPr>
      <p:grpSpPr>
        <a:xfrm>
          <a:off x="0" y="0"/>
          <a:ext cx="0" cy="0"/>
          <a:chOff x="0" y="0"/>
          <a:chExt cx="0" cy="0"/>
        </a:xfrm>
      </p:grpSpPr>
      <p:sp>
        <p:nvSpPr>
          <p:cNvPr id="830" name="Google Shape;830;p42"/>
          <p:cNvSpPr txBox="1"/>
          <p:nvPr/>
        </p:nvSpPr>
        <p:spPr>
          <a:xfrm>
            <a:off x="533400" y="597397"/>
            <a:ext cx="11049000" cy="568361"/>
          </a:xfrm>
          <a:prstGeom prst="rect">
            <a:avLst/>
          </a:prstGeom>
          <a:noFill/>
          <a:ln>
            <a:noFill/>
          </a:ln>
        </p:spPr>
        <p:txBody>
          <a:bodyPr anchor="t" anchorCtr="0" bIns="45700" lIns="91425" rIns="91425" spcFirstLastPara="1" tIns="45700" wrap="square">
            <a:spAutoFit/>
          </a:bodyPr>
          <a:lstStyle/>
          <a:p>
            <a:pPr algn="ctr" indent="0" lvl="0" marL="0" marR="0" rtl="0">
              <a:lnSpc>
                <a:spcPct val="122000"/>
              </a:lnSpc>
              <a:spcBef>
                <a:spcPts val="0"/>
              </a:spcBef>
              <a:spcAft>
                <a:spcPts val="0"/>
              </a:spcAft>
              <a:buNone/>
            </a:pPr>
            <a:r>
              <a:rPr b="1" lang="en-US" sz="2800">
                <a:solidFill>
                  <a:srgbClr val="327176"/>
                </a:solidFill>
                <a:latin typeface="Arial"/>
                <a:ea typeface="Arial"/>
                <a:cs typeface="Arial"/>
                <a:sym typeface="Arial"/>
              </a:rPr>
              <a:t>Automatic control:</a:t>
            </a:r>
            <a:endParaRPr/>
          </a:p>
        </p:txBody>
      </p:sp>
      <p:sp>
        <p:nvSpPr>
          <p:cNvPr id="831" name="Google Shape;831;p42"/>
          <p:cNvSpPr txBox="1"/>
          <p:nvPr/>
        </p:nvSpPr>
        <p:spPr>
          <a:xfrm>
            <a:off x="7333243" y="4465912"/>
            <a:ext cx="4554854"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Automatic oxygen reduction control system </a:t>
            </a:r>
            <a:endParaRPr sz="1800">
              <a:solidFill>
                <a:schemeClr val="dk1"/>
              </a:solidFill>
              <a:latin typeface="Arial"/>
              <a:ea typeface="Arial"/>
              <a:cs typeface="Arial"/>
              <a:sym typeface="Arial"/>
            </a:endParaRPr>
          </a:p>
        </p:txBody>
      </p:sp>
      <p:sp>
        <p:nvSpPr>
          <p:cNvPr id="832" name="Google Shape;832;p42"/>
          <p:cNvSpPr txBox="1"/>
          <p:nvPr/>
        </p:nvSpPr>
        <p:spPr>
          <a:xfrm>
            <a:off x="609600" y="1219200"/>
            <a:ext cx="6364356" cy="3931397"/>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22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By combining the fuel flow control valve and the flue gas oxygen monitor, the automatic oxygen control method controls the gas flow. </a:t>
            </a:r>
            <a:endParaRPr/>
          </a:p>
          <a:p>
            <a:pPr algn="just" indent="-285750" lvl="0" marL="285750" marR="0" rtl="0">
              <a:lnSpc>
                <a:spcPct val="122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As with the positioning control method, the air flow control device (throttle) is provided with a signal based on the fuel flow control valve based on the combustion curve of the combustion chamber manufacturer. </a:t>
            </a:r>
            <a:endParaRPr/>
          </a:p>
          <a:p>
            <a:pPr algn="just" indent="-285750" lvl="0" marL="285750" marR="0" rtl="0">
              <a:lnSpc>
                <a:spcPct val="122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The oxygen content of the exhaust gas is continuously measured, establishing a close relationship in order to minimize excess air. This method of automatic oxygen reduction control is more effective than position control. </a:t>
            </a:r>
            <a:endParaRPr sz="1800">
              <a:solidFill>
                <a:schemeClr val="dk1"/>
              </a:solidFill>
              <a:latin typeface="Arial"/>
              <a:ea typeface="Arial"/>
              <a:cs typeface="Arial"/>
              <a:sym typeface="Arial"/>
            </a:endParaRPr>
          </a:p>
        </p:txBody>
      </p:sp>
      <p:sp>
        <p:nvSpPr>
          <p:cNvPr id="833" name="Google Shape;833;p42"/>
          <p:cNvSpPr txBox="1"/>
          <p:nvPr/>
        </p:nvSpPr>
        <p:spPr>
          <a:xfrm>
            <a:off x="609600" y="5099145"/>
            <a:ext cx="11125200" cy="1074205"/>
          </a:xfrm>
          <a:prstGeom prst="rect">
            <a:avLst/>
          </a:prstGeom>
          <a:noFill/>
          <a:ln>
            <a:noFill/>
          </a:ln>
        </p:spPr>
        <p:txBody>
          <a:bodyPr anchor="t" anchorCtr="0" bIns="45700" lIns="91425" rIns="91425" spcFirstLastPara="1" tIns="45700" wrap="square">
            <a:spAutoFit/>
          </a:bodyPr>
          <a:lstStyle/>
          <a:p>
            <a:pPr algn="just" indent="-342900" lvl="0" marL="342900" marR="0" rtl="0">
              <a:lnSpc>
                <a:spcPct val="122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Automatic de-oxygenation control is coupled with a variable-speed controlled forced combustion fan (VSD), resulting in greater electrical energy savings than damper control in the positioning control method.</a:t>
            </a:r>
            <a:endParaRPr sz="1800">
              <a:solidFill>
                <a:schemeClr val="dk1"/>
              </a:solidFill>
              <a:latin typeface="Arial"/>
              <a:ea typeface="Arial"/>
              <a:cs typeface="Arial"/>
              <a:sym typeface="Arial"/>
            </a:endParaRPr>
          </a:p>
        </p:txBody>
      </p:sp>
      <p:pic>
        <p:nvPicPr>
          <p:cNvPr descr="Diagram of a steam engine&#10;&#10;Description automatically generated" id="834" name="Google Shape;834;p42"/>
          <p:cNvPicPr preferRelativeResize="0"/>
          <p:nvPr/>
        </p:nvPicPr>
        <p:blipFill rotWithShape="1">
          <a:blip r:embed="rId3">
            <a:alphaModFix/>
          </a:blip>
          <a:srcRect l="124" r="49" t="211"/>
          <a:stretch/>
        </p:blipFill>
        <p:spPr>
          <a:xfrm>
            <a:off x="6973956" y="1532212"/>
            <a:ext cx="5081270" cy="2933700"/>
          </a:xfrm>
          <a:prstGeom prst="rect">
            <a:avLst/>
          </a:prstGeom>
          <a:noFill/>
          <a:ln>
            <a:noFill/>
          </a:ln>
        </p:spPr>
      </p:pic>
      <p:pic>
        <p:nvPicPr>
          <p:cNvPr id="835" name="Google Shape;835;p42"/>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43.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839" name="Shape 839"/>
        <p:cNvGrpSpPr/>
        <p:nvPr/>
      </p:nvGrpSpPr>
      <p:grpSpPr>
        <a:xfrm>
          <a:off x="0" y="0"/>
          <a:ext cx="0" cy="0"/>
          <a:chOff x="0" y="0"/>
          <a:chExt cx="0" cy="0"/>
        </a:xfrm>
      </p:grpSpPr>
      <p:sp>
        <p:nvSpPr>
          <p:cNvPr id="840" name="Google Shape;840;p43"/>
          <p:cNvSpPr txBox="1"/>
          <p:nvPr/>
        </p:nvSpPr>
        <p:spPr>
          <a:xfrm>
            <a:off x="2057400" y="645129"/>
            <a:ext cx="8229600"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Parameters for controlling exhaust smoke</a:t>
            </a:r>
            <a:endParaRPr b="1" sz="2800">
              <a:solidFill>
                <a:srgbClr val="327176"/>
              </a:solidFill>
              <a:latin typeface="Arial"/>
              <a:ea typeface="Arial"/>
              <a:cs typeface="Arial"/>
              <a:sym typeface="Arial"/>
            </a:endParaRPr>
          </a:p>
        </p:txBody>
      </p:sp>
      <p:sp>
        <p:nvSpPr>
          <p:cNvPr id="841" name="Google Shape;841;p43"/>
          <p:cNvSpPr txBox="1"/>
          <p:nvPr/>
        </p:nvSpPr>
        <p:spPr>
          <a:xfrm>
            <a:off x="1657351" y="3684565"/>
            <a:ext cx="8000996"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i="1" lang="en-US" sz="1800">
                <a:solidFill>
                  <a:schemeClr val="dk1"/>
                </a:solidFill>
                <a:latin typeface="Arial"/>
                <a:ea typeface="Arial"/>
                <a:cs typeface="Arial"/>
                <a:sym typeface="Arial"/>
              </a:rPr>
              <a:t>Source: Manual for industrial steam systems – Assessment and Optimization </a:t>
            </a:r>
            <a:endParaRPr sz="1800">
              <a:solidFill>
                <a:schemeClr val="dk1"/>
              </a:solidFill>
              <a:latin typeface="Arial"/>
              <a:ea typeface="Arial"/>
              <a:cs typeface="Arial"/>
              <a:sym typeface="Arial"/>
            </a:endParaRPr>
          </a:p>
        </p:txBody>
      </p:sp>
      <p:sp>
        <p:nvSpPr>
          <p:cNvPr id="842" name="Google Shape;842;p43"/>
          <p:cNvSpPr txBox="1"/>
          <p:nvPr/>
        </p:nvSpPr>
        <p:spPr>
          <a:xfrm>
            <a:off x="5657849" y="4126468"/>
            <a:ext cx="6137412" cy="338554"/>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600">
                <a:solidFill>
                  <a:schemeClr val="dk1"/>
                </a:solidFill>
                <a:latin typeface="Arial"/>
                <a:ea typeface="Arial"/>
                <a:cs typeface="Arial"/>
                <a:sym typeface="Arial"/>
              </a:rPr>
              <a:t>Combustion efficiency and residual air level (%)</a:t>
            </a:r>
            <a:endParaRPr sz="1600">
              <a:solidFill>
                <a:schemeClr val="dk1"/>
              </a:solidFill>
              <a:latin typeface="Arial"/>
              <a:ea typeface="Arial"/>
              <a:cs typeface="Arial"/>
              <a:sym typeface="Arial"/>
            </a:endParaRPr>
          </a:p>
        </p:txBody>
      </p:sp>
      <p:pic>
        <p:nvPicPr>
          <p:cNvPr id="843" name="Google Shape;843;p43"/>
          <p:cNvPicPr preferRelativeResize="0"/>
          <p:nvPr/>
        </p:nvPicPr>
        <p:blipFill rotWithShape="1">
          <a:blip r:embed="rId3">
            <a:alphaModFix/>
          </a:blip>
          <a:srcRect b="235" t="236"/>
          <a:stretch/>
        </p:blipFill>
        <p:spPr>
          <a:xfrm>
            <a:off x="2895600" y="1291104"/>
            <a:ext cx="5334000" cy="2393461"/>
          </a:xfrm>
          <a:prstGeom prst="rect">
            <a:avLst/>
          </a:prstGeom>
          <a:noFill/>
          <a:ln>
            <a:noFill/>
          </a:ln>
        </p:spPr>
      </p:pic>
      <p:pic>
        <p:nvPicPr>
          <p:cNvPr id="844" name="Google Shape;844;p43"/>
          <p:cNvPicPr preferRelativeResize="0"/>
          <p:nvPr/>
        </p:nvPicPr>
        <p:blipFill rotWithShape="1">
          <a:blip r:embed="rId4">
            <a:alphaModFix/>
          </a:blip>
          <a:srcRect b="3" r="107" t="267"/>
          <a:stretch/>
        </p:blipFill>
        <p:spPr>
          <a:xfrm>
            <a:off x="4953000" y="4495800"/>
            <a:ext cx="5791200" cy="2362200"/>
          </a:xfrm>
          <a:prstGeom prst="rect">
            <a:avLst/>
          </a:prstGeom>
          <a:noFill/>
          <a:ln>
            <a:noFill/>
          </a:ln>
        </p:spPr>
      </p:pic>
      <p:pic>
        <p:nvPicPr>
          <p:cNvPr id="845" name="Google Shape;845;p43"/>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p44"/>
          <p:cNvSpPr txBox="1"/>
          <p:nvPr/>
        </p:nvSpPr>
        <p:spPr>
          <a:xfrm>
            <a:off x="752060" y="609600"/>
            <a:ext cx="10601738"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Install exhaust heat recovery equipment</a:t>
            </a:r>
            <a:endParaRPr sz="2800">
              <a:solidFill>
                <a:srgbClr val="327176"/>
              </a:solidFill>
              <a:latin typeface="Arial"/>
              <a:ea typeface="Arial"/>
              <a:cs typeface="Arial"/>
              <a:sym typeface="Arial"/>
            </a:endParaRPr>
          </a:p>
        </p:txBody>
      </p:sp>
      <p:sp>
        <p:nvSpPr>
          <p:cNvPr id="851" name="Google Shape;851;p44"/>
          <p:cNvSpPr txBox="1"/>
          <p:nvPr/>
        </p:nvSpPr>
        <p:spPr>
          <a:xfrm>
            <a:off x="752060" y="1523963"/>
            <a:ext cx="9829800" cy="1824282"/>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5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In industrial boilers, the three primary types of waste heat recovery equipment are:</a:t>
            </a:r>
            <a:endParaRPr/>
          </a:p>
          <a:p>
            <a:pPr indent="0" lvl="1" marL="457200" marR="0" rtl="0" algn="just">
              <a:lnSpc>
                <a:spcPct val="125000"/>
              </a:lnSpc>
              <a:spcBef>
                <a:spcPts val="600"/>
              </a:spcBef>
              <a:spcAft>
                <a:spcPts val="0"/>
              </a:spcAft>
              <a:buNone/>
            </a:pPr>
            <a:r>
              <a:rPr b="0" i="0" lang="en-US" sz="2000" u="none" cap="none" strike="noStrike">
                <a:solidFill>
                  <a:schemeClr val="dk1"/>
                </a:solidFill>
                <a:latin typeface="Arial"/>
                <a:ea typeface="Arial"/>
                <a:cs typeface="Arial"/>
                <a:sym typeface="Arial"/>
              </a:rPr>
              <a:t>– Feed water heater.</a:t>
            </a:r>
            <a:endParaRPr/>
          </a:p>
          <a:p>
            <a:pPr indent="0" lvl="1" marL="457200" marR="0" rtl="0" algn="just">
              <a:lnSpc>
                <a:spcPct val="125000"/>
              </a:lnSpc>
              <a:spcBef>
                <a:spcPts val="600"/>
              </a:spcBef>
              <a:spcAft>
                <a:spcPts val="0"/>
              </a:spcAft>
              <a:buNone/>
            </a:pPr>
            <a:r>
              <a:rPr b="0" i="0" lang="en-US" sz="2000" u="none" cap="none" strike="noStrike">
                <a:solidFill>
                  <a:schemeClr val="dk1"/>
                </a:solidFill>
                <a:latin typeface="Arial"/>
                <a:ea typeface="Arial"/>
                <a:cs typeface="Arial"/>
                <a:sym typeface="Arial"/>
              </a:rPr>
              <a:t>– Supply air preheater.</a:t>
            </a:r>
            <a:endParaRPr/>
          </a:p>
          <a:p>
            <a:pPr indent="0" lvl="1" marL="457200" marR="0" rtl="0" algn="just">
              <a:lnSpc>
                <a:spcPct val="125000"/>
              </a:lnSpc>
              <a:spcBef>
                <a:spcPts val="600"/>
              </a:spcBef>
              <a:spcAft>
                <a:spcPts val="0"/>
              </a:spcAft>
              <a:buNone/>
            </a:pPr>
            <a:r>
              <a:rPr b="0" i="0" lang="en-US" sz="2000" u="none" cap="none" strike="noStrike">
                <a:solidFill>
                  <a:schemeClr val="dk1"/>
                </a:solidFill>
                <a:latin typeface="Arial"/>
                <a:ea typeface="Arial"/>
                <a:cs typeface="Arial"/>
                <a:sym typeface="Arial"/>
              </a:rPr>
              <a:t>– Condensate heater.</a:t>
            </a:r>
            <a:endParaRPr/>
          </a:p>
        </p:txBody>
      </p:sp>
      <p:sp>
        <p:nvSpPr>
          <p:cNvPr id="852" name="Google Shape;852;p44"/>
          <p:cNvSpPr txBox="1"/>
          <p:nvPr/>
        </p:nvSpPr>
        <p:spPr>
          <a:xfrm>
            <a:off x="752060" y="3500231"/>
            <a:ext cx="10601739" cy="1905073"/>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0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The type of heat recovery equipment found in industrial boilers will vary depending on the type of fuel and boiler design. The vast majority of industrial boilers will (or should) have feed water heaters. The majority of boilers that utilize solid fuels or fuels with a high moisture content will have an air pre-heater. Numerous industrial boilers and power plant boilers will be equipped with both feed water heaters and air preheaters. </a:t>
            </a:r>
            <a:endParaRPr sz="2000">
              <a:solidFill>
                <a:schemeClr val="dk1"/>
              </a:solidFill>
              <a:latin typeface="Arial"/>
              <a:ea typeface="Arial"/>
              <a:cs typeface="Arial"/>
              <a:sym typeface="Arial"/>
            </a:endParaRPr>
          </a:p>
        </p:txBody>
      </p:sp>
      <p:pic>
        <p:nvPicPr>
          <p:cNvPr id="853" name="Google Shape;853;p44"/>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7" name="Shape 857"/>
        <p:cNvGrpSpPr/>
        <p:nvPr/>
      </p:nvGrpSpPr>
      <p:grpSpPr>
        <a:xfrm>
          <a:off x="0" y="0"/>
          <a:ext cx="0" cy="0"/>
          <a:chOff x="0" y="0"/>
          <a:chExt cx="0" cy="0"/>
        </a:xfrm>
      </p:grpSpPr>
      <p:sp>
        <p:nvSpPr>
          <p:cNvPr id="858" name="Google Shape;858;p45"/>
          <p:cNvSpPr txBox="1"/>
          <p:nvPr/>
        </p:nvSpPr>
        <p:spPr>
          <a:xfrm>
            <a:off x="684890" y="685964"/>
            <a:ext cx="10822220" cy="4572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327176"/>
              </a:buClr>
              <a:buSzPts val="2800"/>
              <a:buFont typeface="Arial"/>
              <a:buNone/>
            </a:pPr>
            <a:r>
              <a:rPr b="1" lang="en-US" sz="2800">
                <a:solidFill>
                  <a:srgbClr val="327176"/>
                </a:solidFill>
                <a:latin typeface="Arial"/>
                <a:ea typeface="Arial"/>
                <a:cs typeface="Arial"/>
                <a:sym typeface="Arial"/>
              </a:rPr>
              <a:t>Utilize exhaust flue gas heat to heat water supply or dry air</a:t>
            </a:r>
            <a:endParaRPr b="1" sz="2800" u="none" strike="noStrike">
              <a:solidFill>
                <a:srgbClr val="327176"/>
              </a:solidFill>
              <a:latin typeface="Arial"/>
              <a:ea typeface="Arial"/>
              <a:cs typeface="Arial"/>
              <a:sym typeface="Arial"/>
            </a:endParaRPr>
          </a:p>
        </p:txBody>
      </p:sp>
      <p:grpSp>
        <p:nvGrpSpPr>
          <p:cNvPr id="859" name="Google Shape;859;p45"/>
          <p:cNvGrpSpPr/>
          <p:nvPr/>
        </p:nvGrpSpPr>
        <p:grpSpPr>
          <a:xfrm>
            <a:off x="754512" y="1579150"/>
            <a:ext cx="4784387" cy="3883368"/>
            <a:chOff x="685" y="627"/>
            <a:chExt cx="3998" cy="3551"/>
          </a:xfrm>
        </p:grpSpPr>
        <p:pic>
          <p:nvPicPr>
            <p:cNvPr descr="PHL5" id="860" name="Google Shape;860;p45"/>
            <p:cNvPicPr preferRelativeResize="0"/>
            <p:nvPr/>
          </p:nvPicPr>
          <p:blipFill rotWithShape="1">
            <a:blip r:embed="rId3">
              <a:alphaModFix/>
            </a:blip>
            <a:srcRect b="0" l="0" r="0" t="0"/>
            <a:stretch/>
          </p:blipFill>
          <p:spPr>
            <a:xfrm rot="-173720">
              <a:off x="1007" y="716"/>
              <a:ext cx="3600" cy="3127"/>
            </a:xfrm>
            <a:prstGeom prst="rect">
              <a:avLst/>
            </a:prstGeom>
            <a:noFill/>
            <a:ln>
              <a:noFill/>
            </a:ln>
          </p:spPr>
        </p:pic>
        <p:sp>
          <p:nvSpPr>
            <p:cNvPr id="861" name="Google Shape;861;p45"/>
            <p:cNvSpPr txBox="1"/>
            <p:nvPr/>
          </p:nvSpPr>
          <p:spPr>
            <a:xfrm rot="-5400000">
              <a:off x="-226" y="2092"/>
              <a:ext cx="2313" cy="49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strike="noStrike">
                  <a:solidFill>
                    <a:srgbClr val="000000"/>
                  </a:solidFill>
                  <a:latin typeface="Arial"/>
                  <a:ea typeface="Arial"/>
                  <a:cs typeface="Arial"/>
                  <a:sym typeface="Arial"/>
                </a:rPr>
                <a:t>Potential for increased performance</a:t>
              </a:r>
              <a:endParaRPr/>
            </a:p>
          </p:txBody>
        </p:sp>
        <p:sp>
          <p:nvSpPr>
            <p:cNvPr id="862" name="Google Shape;862;p45"/>
            <p:cNvSpPr txBox="1"/>
            <p:nvPr/>
          </p:nvSpPr>
          <p:spPr>
            <a:xfrm>
              <a:off x="1461" y="3686"/>
              <a:ext cx="2542" cy="49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strike="noStrike">
                  <a:solidFill>
                    <a:srgbClr val="000000"/>
                  </a:solidFill>
                  <a:latin typeface="Arial"/>
                  <a:ea typeface="Arial"/>
                  <a:cs typeface="Arial"/>
                  <a:sym typeface="Arial"/>
                </a:rPr>
                <a:t>Increase in supply water temperature</a:t>
              </a:r>
              <a:endParaRPr/>
            </a:p>
          </p:txBody>
        </p:sp>
      </p:grpSp>
      <p:pic>
        <p:nvPicPr>
          <p:cNvPr descr="Hinh%202%20-%20TK%2011" id="863" name="Google Shape;863;p45"/>
          <p:cNvPicPr preferRelativeResize="0"/>
          <p:nvPr/>
        </p:nvPicPr>
        <p:blipFill rotWithShape="1">
          <a:blip r:embed="rId4">
            <a:alphaModFix/>
          </a:blip>
          <a:srcRect b="0" l="0" r="0" t="0"/>
          <a:stretch/>
        </p:blipFill>
        <p:spPr>
          <a:xfrm>
            <a:off x="5739112" y="1612953"/>
            <a:ext cx="3404887" cy="2525892"/>
          </a:xfrm>
          <a:prstGeom prst="rect">
            <a:avLst/>
          </a:prstGeom>
          <a:noFill/>
          <a:ln>
            <a:noFill/>
          </a:ln>
        </p:spPr>
      </p:pic>
      <p:sp>
        <p:nvSpPr>
          <p:cNvPr id="864" name="Google Shape;864;p45"/>
          <p:cNvSpPr txBox="1"/>
          <p:nvPr/>
        </p:nvSpPr>
        <p:spPr>
          <a:xfrm>
            <a:off x="9572152" y="1612953"/>
            <a:ext cx="1865337"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Arial"/>
                <a:ea typeface="Arial"/>
                <a:cs typeface="Arial"/>
                <a:sym typeface="Arial"/>
              </a:rPr>
              <a:t>Warm water directly - Place the water heater behind the boiler</a:t>
            </a:r>
            <a:endParaRPr b="1" sz="1800">
              <a:solidFill>
                <a:schemeClr val="dk1"/>
              </a:solidFill>
              <a:latin typeface="Arial"/>
              <a:ea typeface="Arial"/>
              <a:cs typeface="Arial"/>
              <a:sym typeface="Arial"/>
            </a:endParaRPr>
          </a:p>
        </p:txBody>
      </p:sp>
      <p:pic>
        <p:nvPicPr>
          <p:cNvPr descr="Hinh%201%20-%20TK%2011" id="865" name="Google Shape;865;p45"/>
          <p:cNvPicPr preferRelativeResize="0"/>
          <p:nvPr/>
        </p:nvPicPr>
        <p:blipFill rotWithShape="1">
          <a:blip r:embed="rId5">
            <a:alphaModFix/>
          </a:blip>
          <a:srcRect b="0" l="0" r="0" t="0"/>
          <a:stretch/>
        </p:blipFill>
        <p:spPr>
          <a:xfrm>
            <a:off x="6246520" y="4138845"/>
            <a:ext cx="4490781" cy="2360962"/>
          </a:xfrm>
          <a:prstGeom prst="rect">
            <a:avLst/>
          </a:prstGeom>
          <a:noFill/>
          <a:ln>
            <a:noFill/>
          </a:ln>
        </p:spPr>
      </p:pic>
      <p:sp>
        <p:nvSpPr>
          <p:cNvPr id="866" name="Google Shape;866;p45"/>
          <p:cNvSpPr txBox="1"/>
          <p:nvPr/>
        </p:nvSpPr>
        <p:spPr>
          <a:xfrm>
            <a:off x="7315200" y="6499807"/>
            <a:ext cx="3043615" cy="378128"/>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dk1"/>
              </a:buClr>
              <a:buSzPts val="2000"/>
              <a:buFont typeface="Arial"/>
              <a:buNone/>
            </a:pPr>
            <a:r>
              <a:rPr b="1" lang="en-US" sz="2000">
                <a:solidFill>
                  <a:schemeClr val="dk1"/>
                </a:solidFill>
                <a:latin typeface="Arial"/>
                <a:ea typeface="Arial"/>
                <a:cs typeface="Arial"/>
                <a:sym typeface="Arial"/>
              </a:rPr>
              <a:t>Warm water indirectly</a:t>
            </a:r>
            <a:endParaRPr/>
          </a:p>
        </p:txBody>
      </p:sp>
      <p:pic>
        <p:nvPicPr>
          <p:cNvPr id="867" name="Google Shape;867;p45"/>
          <p:cNvPicPr preferRelativeResize="0"/>
          <p:nvPr/>
        </p:nvPicPr>
        <p:blipFill rotWithShape="1">
          <a:blip r:embed="rId6">
            <a:alphaModFix/>
          </a:blip>
          <a:srcRect b="0" l="0" r="0" t="0"/>
          <a:stretch/>
        </p:blipFill>
        <p:spPr>
          <a:xfrm>
            <a:off x="11188160" y="5996280"/>
            <a:ext cx="1000211" cy="86172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3"/>
                                        </p:tgtEl>
                                        <p:attrNameLst>
                                          <p:attrName>style.visibility</p:attrName>
                                        </p:attrNameLst>
                                      </p:cBhvr>
                                      <p:to>
                                        <p:strVal val="visible"/>
                                      </p:to>
                                    </p:set>
                                    <p:animEffect filter="fade" transition="in">
                                      <p:cBhvr>
                                        <p:cTn dur="500"/>
                                        <p:tgtEl>
                                          <p:spTgt spid="8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sp>
        <p:nvSpPr>
          <p:cNvPr id="872" name="Google Shape;872;p46"/>
          <p:cNvSpPr/>
          <p:nvPr/>
        </p:nvSpPr>
        <p:spPr>
          <a:xfrm>
            <a:off x="685800" y="586556"/>
            <a:ext cx="10820400" cy="5635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Air dryer</a:t>
            </a:r>
            <a:endParaRPr b="1" sz="3200">
              <a:solidFill>
                <a:srgbClr val="327176"/>
              </a:solidFill>
              <a:latin typeface="Arial"/>
              <a:ea typeface="Arial"/>
              <a:cs typeface="Arial"/>
              <a:sym typeface="Arial"/>
            </a:endParaRPr>
          </a:p>
        </p:txBody>
      </p:sp>
      <p:pic>
        <p:nvPicPr>
          <p:cNvPr descr="Recuperator" id="873" name="Google Shape;873;p46"/>
          <p:cNvPicPr preferRelativeResize="0"/>
          <p:nvPr/>
        </p:nvPicPr>
        <p:blipFill rotWithShape="1">
          <a:blip r:embed="rId3">
            <a:alphaModFix/>
          </a:blip>
          <a:srcRect b="0" l="0" r="0" t="0"/>
          <a:stretch/>
        </p:blipFill>
        <p:spPr>
          <a:xfrm>
            <a:off x="914400" y="1523466"/>
            <a:ext cx="6223297" cy="3522645"/>
          </a:xfrm>
          <a:prstGeom prst="rect">
            <a:avLst/>
          </a:prstGeom>
          <a:noFill/>
          <a:ln>
            <a:noFill/>
          </a:ln>
        </p:spPr>
      </p:pic>
      <p:sp>
        <p:nvSpPr>
          <p:cNvPr id="874" name="Google Shape;874;p46"/>
          <p:cNvSpPr txBox="1"/>
          <p:nvPr/>
        </p:nvSpPr>
        <p:spPr>
          <a:xfrm>
            <a:off x="914400" y="5229243"/>
            <a:ext cx="7013232"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Arial"/>
                <a:ea typeface="Arial"/>
                <a:cs typeface="Arial"/>
                <a:sym typeface="Arial"/>
              </a:rPr>
              <a:t>To increase thermal efficiency by 1%, it is necessary to increase the combustion gas temperature by 20</a:t>
            </a:r>
            <a:r>
              <a:rPr b="1" baseline="30000" lang="en-US" sz="2000">
                <a:solidFill>
                  <a:schemeClr val="dk1"/>
                </a:solidFill>
                <a:latin typeface="Arial"/>
                <a:ea typeface="Arial"/>
                <a:cs typeface="Arial"/>
                <a:sym typeface="Arial"/>
              </a:rPr>
              <a:t>0</a:t>
            </a:r>
            <a:r>
              <a:rPr b="1" lang="en-US" sz="2000">
                <a:solidFill>
                  <a:schemeClr val="dk1"/>
                </a:solidFill>
                <a:latin typeface="Arial"/>
                <a:ea typeface="Arial"/>
                <a:cs typeface="Arial"/>
                <a:sym typeface="Arial"/>
              </a:rPr>
              <a:t>C</a:t>
            </a:r>
            <a:endParaRPr/>
          </a:p>
        </p:txBody>
      </p:sp>
      <p:sp>
        <p:nvSpPr>
          <p:cNvPr id="875" name="Google Shape;875;p46"/>
          <p:cNvSpPr txBox="1"/>
          <p:nvPr/>
        </p:nvSpPr>
        <p:spPr>
          <a:xfrm>
            <a:off x="7543800" y="2674884"/>
            <a:ext cx="4089753" cy="237122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i="1" lang="en-US" sz="1800">
                <a:solidFill>
                  <a:schemeClr val="dk1"/>
                </a:solidFill>
                <a:latin typeface="Arial"/>
                <a:ea typeface="Arial"/>
                <a:cs typeface="Arial"/>
                <a:sym typeface="Arial"/>
              </a:rPr>
              <a:t>Question: </a:t>
            </a:r>
            <a:r>
              <a:rPr lang="en-US" sz="1800">
                <a:solidFill>
                  <a:schemeClr val="dk1"/>
                </a:solidFill>
                <a:latin typeface="Arial"/>
                <a:ea typeface="Arial"/>
                <a:cs typeface="Arial"/>
                <a:sym typeface="Arial"/>
              </a:rPr>
              <a:t>The pressure the water heater must withstand is:</a:t>
            </a:r>
            <a:endParaRPr/>
          </a:p>
          <a:p>
            <a:pPr indent="0" lvl="0" marL="0" marR="0" rtl="0" algn="l">
              <a:lnSpc>
                <a:spcPct val="115000"/>
              </a:lnSpc>
              <a:spcBef>
                <a:spcPts val="1000"/>
              </a:spcBef>
              <a:spcAft>
                <a:spcPts val="0"/>
              </a:spcAft>
              <a:buNone/>
            </a:pPr>
            <a:r>
              <a:rPr lang="en-US" sz="1800">
                <a:solidFill>
                  <a:schemeClr val="dk1"/>
                </a:solidFill>
                <a:latin typeface="Arial"/>
                <a:ea typeface="Arial"/>
                <a:cs typeface="Arial"/>
                <a:sym typeface="Arial"/>
              </a:rPr>
              <a:t>1. higher than steam drum pressure</a:t>
            </a:r>
            <a:endParaRPr/>
          </a:p>
          <a:p>
            <a:pPr indent="0" lvl="0" marL="0" marR="0" rtl="0" algn="l">
              <a:lnSpc>
                <a:spcPct val="115000"/>
              </a:lnSpc>
              <a:spcBef>
                <a:spcPts val="1000"/>
              </a:spcBef>
              <a:spcAft>
                <a:spcPts val="0"/>
              </a:spcAft>
              <a:buNone/>
            </a:pPr>
            <a:r>
              <a:rPr lang="en-US" sz="1800">
                <a:solidFill>
                  <a:schemeClr val="dk1"/>
                </a:solidFill>
                <a:latin typeface="Arial"/>
                <a:ea typeface="Arial"/>
                <a:cs typeface="Arial"/>
                <a:sym typeface="Arial"/>
              </a:rPr>
              <a:t>2. Lower than steam drum pressure</a:t>
            </a:r>
            <a:endParaRPr/>
          </a:p>
          <a:p>
            <a:pPr indent="0" lvl="0" marL="0" marR="0" rtl="0" algn="l">
              <a:lnSpc>
                <a:spcPct val="115000"/>
              </a:lnSpc>
              <a:spcBef>
                <a:spcPts val="1000"/>
              </a:spcBef>
              <a:spcAft>
                <a:spcPts val="0"/>
              </a:spcAft>
              <a:buNone/>
            </a:pPr>
            <a:r>
              <a:rPr lang="en-US" sz="1800">
                <a:solidFill>
                  <a:schemeClr val="dk1"/>
                </a:solidFill>
                <a:latin typeface="Arial"/>
                <a:ea typeface="Arial"/>
                <a:cs typeface="Arial"/>
                <a:sym typeface="Arial"/>
              </a:rPr>
              <a:t>3. Lower pressure at the steam generating tube</a:t>
            </a:r>
            <a:endParaRPr sz="1800">
              <a:solidFill>
                <a:schemeClr val="dk1"/>
              </a:solidFill>
              <a:latin typeface="Arial"/>
              <a:ea typeface="Arial"/>
              <a:cs typeface="Arial"/>
              <a:sym typeface="Arial"/>
            </a:endParaRPr>
          </a:p>
        </p:txBody>
      </p:sp>
      <p:pic>
        <p:nvPicPr>
          <p:cNvPr id="876" name="Google Shape;876;p46"/>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47"/>
          <p:cNvSpPr txBox="1"/>
          <p:nvPr/>
        </p:nvSpPr>
        <p:spPr>
          <a:xfrm>
            <a:off x="533400" y="1230424"/>
            <a:ext cx="8385343" cy="430887"/>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2200"/>
              <a:buFont typeface="Noto Sans Symbols"/>
              <a:buChar char="❑"/>
            </a:pPr>
            <a:r>
              <a:rPr b="1" lang="en-US" sz="2200">
                <a:solidFill>
                  <a:schemeClr val="dk1"/>
                </a:solidFill>
                <a:latin typeface="Arial"/>
                <a:ea typeface="Arial"/>
                <a:cs typeface="Arial"/>
                <a:sym typeface="Arial"/>
              </a:rPr>
              <a:t> Cleaning the heat transfer surfaces of the boiler</a:t>
            </a:r>
            <a:endParaRPr sz="2200">
              <a:solidFill>
                <a:schemeClr val="dk1"/>
              </a:solidFill>
              <a:latin typeface="Arial"/>
              <a:ea typeface="Arial"/>
              <a:cs typeface="Arial"/>
              <a:sym typeface="Arial"/>
            </a:endParaRPr>
          </a:p>
        </p:txBody>
      </p:sp>
      <p:sp>
        <p:nvSpPr>
          <p:cNvPr id="882" name="Google Shape;882;p47"/>
          <p:cNvSpPr txBox="1"/>
          <p:nvPr/>
        </p:nvSpPr>
        <p:spPr>
          <a:xfrm>
            <a:off x="609599" y="1630658"/>
            <a:ext cx="10972799" cy="1520288"/>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Over time, heat transfer surfaces become soiled. </a:t>
            </a:r>
            <a:endParaRPr/>
          </a:p>
          <a:p>
            <a:pPr indent="-285750" lvl="0" marL="285750" marR="0" rtl="0" algn="just">
              <a:lnSpc>
                <a:spcPct val="12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Adhesion on the heat transfer surface results in a decrease in heat transfer capacity and an increase in the flue gas temperature→ lower boiler efficiency→ a planned and preventive service procedure is required to periodically clean the heat transfer surfaces in the boiler</a:t>
            </a:r>
            <a:endParaRPr sz="1800">
              <a:solidFill>
                <a:schemeClr val="dk1"/>
              </a:solidFill>
              <a:latin typeface="Arial"/>
              <a:ea typeface="Arial"/>
              <a:cs typeface="Arial"/>
              <a:sym typeface="Arial"/>
            </a:endParaRPr>
          </a:p>
        </p:txBody>
      </p:sp>
      <p:sp>
        <p:nvSpPr>
          <p:cNvPr id="883" name="Google Shape;883;p47"/>
          <p:cNvSpPr txBox="1"/>
          <p:nvPr/>
        </p:nvSpPr>
        <p:spPr>
          <a:xfrm>
            <a:off x="533400" y="3150946"/>
            <a:ext cx="6557132" cy="473912"/>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25000"/>
              </a:lnSpc>
              <a:spcBef>
                <a:spcPts val="0"/>
              </a:spcBef>
              <a:spcAft>
                <a:spcPts val="0"/>
              </a:spcAft>
              <a:buClr>
                <a:schemeClr val="dk1"/>
              </a:buClr>
              <a:buSzPts val="2200"/>
              <a:buFont typeface="Noto Sans Symbols"/>
              <a:buChar char="❑"/>
            </a:pPr>
            <a:r>
              <a:rPr b="1" lang="en-US" sz="2200">
                <a:solidFill>
                  <a:schemeClr val="dk1"/>
                </a:solidFill>
                <a:latin typeface="Arial"/>
                <a:ea typeface="Arial"/>
                <a:cs typeface="Arial"/>
                <a:sym typeface="Arial"/>
              </a:rPr>
              <a:t>Improving water treatment</a:t>
            </a:r>
            <a:endParaRPr sz="2200">
              <a:solidFill>
                <a:schemeClr val="dk1"/>
              </a:solidFill>
              <a:latin typeface="Arial"/>
              <a:ea typeface="Arial"/>
              <a:cs typeface="Arial"/>
              <a:sym typeface="Arial"/>
            </a:endParaRPr>
          </a:p>
        </p:txBody>
      </p:sp>
      <p:sp>
        <p:nvSpPr>
          <p:cNvPr id="884" name="Google Shape;884;p47"/>
          <p:cNvSpPr txBox="1"/>
          <p:nvPr/>
        </p:nvSpPr>
        <p:spPr>
          <a:xfrm>
            <a:off x="609599" y="3627305"/>
            <a:ext cx="10972799" cy="1097095"/>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feed water quality is most affected by the composition of the treated water. Condensate is usually the cleanest water in a steam system. Supplemental water must be treated before being added to the system. When the water treatment system is improved, the quality of the feed water can be improved.</a:t>
            </a:r>
            <a:endParaRPr sz="1800">
              <a:solidFill>
                <a:schemeClr val="dk1"/>
              </a:solidFill>
              <a:latin typeface="Arial"/>
              <a:ea typeface="Arial"/>
              <a:cs typeface="Arial"/>
              <a:sym typeface="Arial"/>
            </a:endParaRPr>
          </a:p>
        </p:txBody>
      </p:sp>
      <p:sp>
        <p:nvSpPr>
          <p:cNvPr id="885" name="Google Shape;885;p47"/>
          <p:cNvSpPr txBox="1"/>
          <p:nvPr/>
        </p:nvSpPr>
        <p:spPr>
          <a:xfrm>
            <a:off x="609600" y="4724400"/>
            <a:ext cx="10972799" cy="1477328"/>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Boiler supplemental water must be treated appropriately based on the water chemistry mandate for reliable boiler operation. </a:t>
            </a:r>
            <a:endParaRPr/>
          </a:p>
          <a:p>
            <a:pPr indent="-285750" lvl="0" marL="285750" marR="0" rtl="0" algn="just">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Flush management depends on two factors: boiler operating pressure and water treatment.</a:t>
            </a:r>
            <a:endParaRPr/>
          </a:p>
          <a:p>
            <a:pPr indent="-285750" lvl="0" marL="285750" marR="0" rtl="0" algn="just">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When the best supplemental water quality is ensured, the amount of bottom discharge required will be reduced.</a:t>
            </a:r>
            <a:endParaRPr sz="1800">
              <a:solidFill>
                <a:schemeClr val="dk1"/>
              </a:solidFill>
              <a:latin typeface="Arial"/>
              <a:ea typeface="Arial"/>
              <a:cs typeface="Arial"/>
              <a:sym typeface="Arial"/>
            </a:endParaRPr>
          </a:p>
        </p:txBody>
      </p:sp>
      <p:pic>
        <p:nvPicPr>
          <p:cNvPr id="886" name="Google Shape;886;p47"/>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1" name="Shape 891"/>
        <p:cNvGrpSpPr/>
        <p:nvPr/>
      </p:nvGrpSpPr>
      <p:grpSpPr>
        <a:xfrm>
          <a:off x="0" y="0"/>
          <a:ext cx="0" cy="0"/>
          <a:chOff x="0" y="0"/>
          <a:chExt cx="0" cy="0"/>
        </a:xfrm>
      </p:grpSpPr>
      <p:sp>
        <p:nvSpPr>
          <p:cNvPr id="892" name="Google Shape;892;p48"/>
          <p:cNvSpPr txBox="1"/>
          <p:nvPr/>
        </p:nvSpPr>
        <p:spPr>
          <a:xfrm>
            <a:off x="0" y="688782"/>
            <a:ext cx="1219200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327176"/>
                </a:solidFill>
                <a:latin typeface="Arial"/>
                <a:ea typeface="Arial"/>
                <a:cs typeface="Arial"/>
                <a:sym typeface="Arial"/>
              </a:rPr>
              <a:t>Minimize oven discharge by installing an automatic oven discharge controller</a:t>
            </a:r>
            <a:endParaRPr sz="2400">
              <a:solidFill>
                <a:srgbClr val="327176"/>
              </a:solidFill>
              <a:latin typeface="Arial"/>
              <a:ea typeface="Arial"/>
              <a:cs typeface="Arial"/>
              <a:sym typeface="Arial"/>
            </a:endParaRPr>
          </a:p>
        </p:txBody>
      </p:sp>
      <p:sp>
        <p:nvSpPr>
          <p:cNvPr id="893" name="Google Shape;893;p48"/>
          <p:cNvSpPr txBox="1"/>
          <p:nvPr/>
        </p:nvSpPr>
        <p:spPr>
          <a:xfrm>
            <a:off x="654740" y="1534883"/>
            <a:ext cx="9525000" cy="1398452"/>
          </a:xfrm>
          <a:prstGeom prst="rect">
            <a:avLst/>
          </a:prstGeom>
          <a:noFill/>
          <a:ln>
            <a:noFill/>
          </a:ln>
        </p:spPr>
        <p:txBody>
          <a:bodyPr anchorCtr="0" anchor="t" bIns="45700" lIns="91425" spcFirstLastPara="1" rIns="91425" wrap="square" tIns="45700">
            <a:noAutofit/>
          </a:bodyPr>
          <a:lstStyle/>
          <a:p>
            <a:pPr indent="-342900" lvl="1" marL="342900" marR="0" rtl="0" algn="l">
              <a:lnSpc>
                <a:spcPct val="90000"/>
              </a:lnSpc>
              <a:spcBef>
                <a:spcPts val="0"/>
              </a:spcBef>
              <a:spcAft>
                <a:spcPts val="0"/>
              </a:spcAft>
              <a:buClr>
                <a:srgbClr val="002962"/>
              </a:buClr>
              <a:buSzPts val="1200"/>
              <a:buFont typeface="Noto Sans Symbols"/>
              <a:buNone/>
            </a:pPr>
            <a:r>
              <a:rPr b="1" i="0" lang="en-US" sz="2000" u="none" cap="none" strike="noStrike">
                <a:solidFill>
                  <a:schemeClr val="dk1"/>
                </a:solidFill>
                <a:latin typeface="Arial"/>
                <a:ea typeface="Arial"/>
                <a:cs typeface="Arial"/>
                <a:sym typeface="Arial"/>
              </a:rPr>
              <a:t>Purpose:</a:t>
            </a:r>
            <a:endParaRPr/>
          </a:p>
          <a:p>
            <a:pPr indent="-342900" lvl="2" marL="800100" marR="0" rtl="0" algn="l">
              <a:lnSpc>
                <a:spcPct val="90000"/>
              </a:lnSpc>
              <a:spcBef>
                <a:spcPts val="500"/>
              </a:spcBef>
              <a:spcAft>
                <a:spcPts val="0"/>
              </a:spcAft>
              <a:buClr>
                <a:srgbClr val="002962"/>
              </a:buClr>
              <a:buSzPts val="1080"/>
              <a:buFont typeface="Arial"/>
              <a:buChar char="►"/>
            </a:pPr>
            <a:r>
              <a:rPr b="0" i="0" lang="en-US" sz="1800" u="none" cap="none" strike="noStrike">
                <a:solidFill>
                  <a:schemeClr val="dk1"/>
                </a:solidFill>
                <a:latin typeface="Arial"/>
                <a:ea typeface="Arial"/>
                <a:cs typeface="Arial"/>
                <a:sym typeface="Arial"/>
              </a:rPr>
              <a:t>Don't get angryscalestick hard</a:t>
            </a:r>
            <a:endParaRPr/>
          </a:p>
          <a:p>
            <a:pPr indent="-342900" lvl="2" marL="800100" marR="0" rtl="0" algn="l">
              <a:lnSpc>
                <a:spcPct val="90000"/>
              </a:lnSpc>
              <a:spcBef>
                <a:spcPts val="500"/>
              </a:spcBef>
              <a:spcAft>
                <a:spcPts val="0"/>
              </a:spcAft>
              <a:buClr>
                <a:srgbClr val="002962"/>
              </a:buClr>
              <a:buSzPts val="1080"/>
              <a:buFont typeface="Arial"/>
              <a:buChar char="►"/>
            </a:pPr>
            <a:r>
              <a:rPr b="0" i="0" lang="en-US" sz="1800" u="none" cap="none" strike="noStrike">
                <a:solidFill>
                  <a:schemeClr val="dk1"/>
                </a:solidFill>
                <a:latin typeface="Arial"/>
                <a:ea typeface="Arial"/>
                <a:cs typeface="Arial"/>
                <a:sym typeface="Arial"/>
              </a:rPr>
              <a:t>Timely discharge of secondary sediment and sludge settled on the bottomoven</a:t>
            </a:r>
            <a:endParaRPr b="0" i="0" sz="1800" u="none" cap="none" strike="noStrike">
              <a:solidFill>
                <a:schemeClr val="dk1"/>
              </a:solidFill>
              <a:latin typeface="Arial"/>
              <a:ea typeface="Arial"/>
              <a:cs typeface="Arial"/>
              <a:sym typeface="Arial"/>
            </a:endParaRPr>
          </a:p>
          <a:p>
            <a:pPr indent="-342900" lvl="2" marL="800100" marR="0" rtl="0" algn="l">
              <a:lnSpc>
                <a:spcPct val="90000"/>
              </a:lnSpc>
              <a:spcBef>
                <a:spcPts val="500"/>
              </a:spcBef>
              <a:spcAft>
                <a:spcPts val="0"/>
              </a:spcAft>
              <a:buClr>
                <a:srgbClr val="002962"/>
              </a:buClr>
              <a:buSzPts val="1080"/>
              <a:buFont typeface="Arial"/>
              <a:buChar char="►"/>
            </a:pPr>
            <a:r>
              <a:rPr b="0" i="0" lang="en-US" sz="1800" u="none" cap="none" strike="noStrike">
                <a:solidFill>
                  <a:schemeClr val="dk1"/>
                </a:solidFill>
                <a:latin typeface="Arial"/>
                <a:ea typeface="Arial"/>
                <a:cs typeface="Arial"/>
                <a:sym typeface="Arial"/>
              </a:rPr>
              <a:t>Reduce TDS concentration</a:t>
            </a:r>
            <a:endParaRPr/>
          </a:p>
          <a:p>
            <a:pPr indent="-101600" lvl="0" marL="228600" marR="0" rtl="0" algn="l">
              <a:lnSpc>
                <a:spcPct val="90000"/>
              </a:lnSpc>
              <a:spcBef>
                <a:spcPts val="1000"/>
              </a:spcBef>
              <a:spcAft>
                <a:spcPts val="0"/>
              </a:spcAft>
              <a:buClr>
                <a:srgbClr val="7F7F7F"/>
              </a:buClr>
              <a:buSzPts val="2000"/>
              <a:buFont typeface="Arial"/>
              <a:buNone/>
            </a:pPr>
            <a:r>
              <a:t/>
            </a:r>
            <a:endParaRPr sz="2000">
              <a:solidFill>
                <a:schemeClr val="dk1"/>
              </a:solidFill>
              <a:latin typeface="Arial"/>
              <a:ea typeface="Arial"/>
              <a:cs typeface="Arial"/>
              <a:sym typeface="Arial"/>
            </a:endParaRPr>
          </a:p>
        </p:txBody>
      </p:sp>
      <p:sp>
        <p:nvSpPr>
          <p:cNvPr id="894" name="Google Shape;894;p48"/>
          <p:cNvSpPr txBox="1"/>
          <p:nvPr/>
        </p:nvSpPr>
        <p:spPr>
          <a:xfrm>
            <a:off x="638175" y="2856106"/>
            <a:ext cx="10715210"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Furnace discharge rate (β) is calculated by the ratio between the amount of furnace discharge water to the amount of feed water, the formula is as follows:</a:t>
            </a:r>
            <a:endParaRPr sz="2000">
              <a:solidFill>
                <a:schemeClr val="dk1"/>
              </a:solidFill>
              <a:latin typeface="Arial"/>
              <a:ea typeface="Arial"/>
              <a:cs typeface="Arial"/>
              <a:sym typeface="Arial"/>
            </a:endParaRPr>
          </a:p>
        </p:txBody>
      </p:sp>
      <p:pic>
        <p:nvPicPr>
          <p:cNvPr id="895" name="Google Shape;895;p48"/>
          <p:cNvPicPr preferRelativeResize="0"/>
          <p:nvPr/>
        </p:nvPicPr>
        <p:blipFill rotWithShape="1">
          <a:blip r:embed="rId3">
            <a:alphaModFix/>
          </a:blip>
          <a:srcRect b="0" l="0" r="0" t="0"/>
          <a:stretch/>
        </p:blipFill>
        <p:spPr>
          <a:xfrm>
            <a:off x="730940" y="4316327"/>
            <a:ext cx="1663564" cy="648317"/>
          </a:xfrm>
          <a:prstGeom prst="rect">
            <a:avLst/>
          </a:prstGeom>
          <a:noFill/>
          <a:ln>
            <a:noFill/>
          </a:ln>
        </p:spPr>
      </p:pic>
      <p:sp>
        <p:nvSpPr>
          <p:cNvPr id="896" name="Google Shape;896;p48"/>
          <p:cNvSpPr txBox="1"/>
          <p:nvPr/>
        </p:nvSpPr>
        <p:spPr>
          <a:xfrm>
            <a:off x="384629" y="5297347"/>
            <a:ext cx="5194852" cy="670052"/>
          </a:xfrm>
          <a:prstGeom prst="rect">
            <a:avLst/>
          </a:prstGeom>
          <a:solidFill>
            <a:srgbClr val="CEE8EA"/>
          </a:solidFill>
          <a:ln>
            <a:noFill/>
          </a:ln>
        </p:spPr>
        <p:txBody>
          <a:bodyPr anchorCtr="0" anchor="ctr" bIns="45700" lIns="91425" spcFirstLastPara="1" rIns="91425" wrap="square" tIns="45700">
            <a:normAutofit fontScale="92500"/>
          </a:bodyPr>
          <a:lstStyle/>
          <a:p>
            <a:pPr indent="-228600" lvl="0" marL="228600" marR="0" rtl="0" algn="ctr">
              <a:lnSpc>
                <a:spcPct val="90000"/>
              </a:lnSpc>
              <a:spcBef>
                <a:spcPts val="0"/>
              </a:spcBef>
              <a:spcAft>
                <a:spcPts val="0"/>
              </a:spcAft>
              <a:buClr>
                <a:srgbClr val="0000CC"/>
              </a:buClr>
              <a:buSzPct val="100000"/>
              <a:buFont typeface="Arial"/>
              <a:buNone/>
            </a:pPr>
            <a:r>
              <a:rPr b="1" lang="en-US" sz="2400">
                <a:solidFill>
                  <a:srgbClr val="0000CC"/>
                </a:solidFill>
                <a:latin typeface="Arial"/>
                <a:ea typeface="Arial"/>
                <a:cs typeface="Arial"/>
                <a:sym typeface="Arial"/>
              </a:rPr>
              <a:t>G</a:t>
            </a:r>
            <a:r>
              <a:rPr b="1" baseline="-25000" lang="en-US" sz="2400">
                <a:solidFill>
                  <a:srgbClr val="0000CC"/>
                </a:solidFill>
                <a:latin typeface="Arial"/>
                <a:ea typeface="Arial"/>
                <a:cs typeface="Arial"/>
                <a:sym typeface="Arial"/>
              </a:rPr>
              <a:t>discharge</a:t>
            </a:r>
            <a:r>
              <a:rPr b="1" lang="en-US" sz="2400">
                <a:solidFill>
                  <a:srgbClr val="0000CC"/>
                </a:solidFill>
                <a:latin typeface="Arial"/>
                <a:ea typeface="Arial"/>
                <a:cs typeface="Arial"/>
                <a:sym typeface="Arial"/>
              </a:rPr>
              <a:t> = D*(TDS</a:t>
            </a:r>
            <a:r>
              <a:rPr b="1" baseline="-25000" lang="en-US" sz="2400">
                <a:solidFill>
                  <a:srgbClr val="0000CC"/>
                </a:solidFill>
                <a:latin typeface="Arial"/>
                <a:ea typeface="Arial"/>
                <a:cs typeface="Arial"/>
                <a:sym typeface="Arial"/>
              </a:rPr>
              <a:t>c</a:t>
            </a:r>
            <a:r>
              <a:rPr b="1" lang="en-US" sz="2400">
                <a:solidFill>
                  <a:srgbClr val="0000CC"/>
                </a:solidFill>
                <a:latin typeface="Arial"/>
                <a:ea typeface="Arial"/>
                <a:cs typeface="Arial"/>
                <a:sym typeface="Arial"/>
              </a:rPr>
              <a:t>) / (TDS</a:t>
            </a:r>
            <a:r>
              <a:rPr b="1" baseline="-25000" lang="en-US" sz="2400">
                <a:solidFill>
                  <a:srgbClr val="0000CC"/>
                </a:solidFill>
                <a:latin typeface="Arial"/>
                <a:ea typeface="Arial"/>
                <a:cs typeface="Arial"/>
                <a:sym typeface="Arial"/>
              </a:rPr>
              <a:t>L</a:t>
            </a:r>
            <a:r>
              <a:rPr b="1" lang="en-US" sz="2400">
                <a:solidFill>
                  <a:srgbClr val="0000CC"/>
                </a:solidFill>
                <a:latin typeface="Arial"/>
                <a:ea typeface="Arial"/>
                <a:cs typeface="Arial"/>
                <a:sym typeface="Arial"/>
              </a:rPr>
              <a:t> – TDS</a:t>
            </a:r>
            <a:r>
              <a:rPr b="1" baseline="-25000" lang="en-US" sz="2400">
                <a:solidFill>
                  <a:srgbClr val="0000CC"/>
                </a:solidFill>
                <a:latin typeface="Arial"/>
                <a:ea typeface="Arial"/>
                <a:cs typeface="Arial"/>
                <a:sym typeface="Arial"/>
              </a:rPr>
              <a:t>c</a:t>
            </a:r>
            <a:r>
              <a:rPr b="1" lang="en-US" sz="2400">
                <a:solidFill>
                  <a:srgbClr val="0000CC"/>
                </a:solidFill>
                <a:latin typeface="Arial"/>
                <a:ea typeface="Arial"/>
                <a:cs typeface="Arial"/>
                <a:sym typeface="Arial"/>
              </a:rPr>
              <a:t>)</a:t>
            </a:r>
            <a:endParaRPr/>
          </a:p>
        </p:txBody>
      </p:sp>
      <p:sp>
        <p:nvSpPr>
          <p:cNvPr id="897" name="Google Shape;897;p48"/>
          <p:cNvSpPr txBox="1"/>
          <p:nvPr/>
        </p:nvSpPr>
        <p:spPr>
          <a:xfrm>
            <a:off x="6099629" y="5052719"/>
            <a:ext cx="5562600" cy="1461787"/>
          </a:xfrm>
          <a:prstGeom prst="rect">
            <a:avLst/>
          </a:prstGeom>
          <a:noFill/>
          <a:ln>
            <a:noFill/>
          </a:ln>
        </p:spPr>
        <p:txBody>
          <a:bodyPr anchorCtr="0" anchor="t" bIns="45700" lIns="91425" spcFirstLastPara="1" rIns="91425" wrap="square" tIns="45700">
            <a:normAutofit fontScale="77500" lnSpcReduction="20000"/>
          </a:bodyPr>
          <a:lstStyle/>
          <a:p>
            <a:pPr indent="-1262063" lvl="0" marL="1262063" marR="0" rtl="0" algn="l">
              <a:lnSpc>
                <a:spcPct val="120000"/>
              </a:lnSpc>
              <a:spcBef>
                <a:spcPts val="0"/>
              </a:spcBef>
              <a:spcAft>
                <a:spcPts val="0"/>
              </a:spcAft>
              <a:buClr>
                <a:schemeClr val="dk1"/>
              </a:buClr>
              <a:buSzPct val="100000"/>
              <a:buFont typeface="Arial"/>
              <a:buNone/>
            </a:pPr>
            <a:r>
              <a:rPr b="1" lang="en-US" sz="2200">
                <a:solidFill>
                  <a:schemeClr val="dk1"/>
                </a:solidFill>
                <a:latin typeface="Arial"/>
                <a:ea typeface="Arial"/>
                <a:cs typeface="Arial"/>
                <a:sym typeface="Arial"/>
              </a:rPr>
              <a:t>G</a:t>
            </a:r>
            <a:r>
              <a:rPr b="1" baseline="-25000" lang="en-US" sz="2400">
                <a:solidFill>
                  <a:schemeClr val="dk1"/>
                </a:solidFill>
                <a:latin typeface="Arial"/>
                <a:ea typeface="Arial"/>
                <a:cs typeface="Arial"/>
                <a:sym typeface="Arial"/>
              </a:rPr>
              <a:t>discharge</a:t>
            </a:r>
            <a:r>
              <a:rPr b="1" baseline="-25000" lang="en-US" sz="2200">
                <a:solidFill>
                  <a:schemeClr val="dk1"/>
                </a:solidFill>
                <a:latin typeface="Arial"/>
                <a:ea typeface="Arial"/>
                <a:cs typeface="Arial"/>
                <a:sym typeface="Arial"/>
              </a:rPr>
              <a:t>	</a:t>
            </a:r>
            <a:r>
              <a:rPr b="1" lang="en-US" sz="2200">
                <a:solidFill>
                  <a:schemeClr val="dk1"/>
                </a:solidFill>
                <a:latin typeface="Arial"/>
                <a:ea typeface="Arial"/>
                <a:cs typeface="Arial"/>
                <a:sym typeface="Arial"/>
              </a:rPr>
              <a:t>: </a:t>
            </a:r>
            <a:r>
              <a:rPr lang="en-US" sz="2200">
                <a:solidFill>
                  <a:schemeClr val="dk1"/>
                </a:solidFill>
                <a:latin typeface="Arial"/>
                <a:ea typeface="Arial"/>
                <a:cs typeface="Arial"/>
                <a:sym typeface="Arial"/>
              </a:rPr>
              <a:t>Amount of discharge water, kg/h</a:t>
            </a:r>
            <a:endParaRPr/>
          </a:p>
          <a:p>
            <a:pPr indent="-1262063" lvl="0" marL="1262063" marR="0" rtl="0" algn="l">
              <a:lnSpc>
                <a:spcPct val="120000"/>
              </a:lnSpc>
              <a:spcBef>
                <a:spcPts val="600"/>
              </a:spcBef>
              <a:spcAft>
                <a:spcPts val="0"/>
              </a:spcAft>
              <a:buClr>
                <a:schemeClr val="dk1"/>
              </a:buClr>
              <a:buSzPct val="100000"/>
              <a:buFont typeface="Arial"/>
              <a:buNone/>
            </a:pPr>
            <a:r>
              <a:rPr b="1" lang="en-US" sz="2200">
                <a:solidFill>
                  <a:schemeClr val="dk1"/>
                </a:solidFill>
                <a:latin typeface="Arial"/>
                <a:ea typeface="Arial"/>
                <a:cs typeface="Arial"/>
                <a:sym typeface="Arial"/>
              </a:rPr>
              <a:t>D	: </a:t>
            </a:r>
            <a:r>
              <a:rPr lang="en-US" sz="2200">
                <a:solidFill>
                  <a:schemeClr val="dk1"/>
                </a:solidFill>
                <a:latin typeface="Arial"/>
                <a:ea typeface="Arial"/>
                <a:cs typeface="Arial"/>
                <a:sym typeface="Arial"/>
              </a:rPr>
              <a:t>Steam output, kg/h</a:t>
            </a:r>
            <a:endParaRPr/>
          </a:p>
          <a:p>
            <a:pPr indent="-1262063" lvl="0" marL="1262063" marR="0" rtl="0" algn="l">
              <a:lnSpc>
                <a:spcPct val="120000"/>
              </a:lnSpc>
              <a:spcBef>
                <a:spcPts val="600"/>
              </a:spcBef>
              <a:spcAft>
                <a:spcPts val="0"/>
              </a:spcAft>
              <a:buClr>
                <a:schemeClr val="dk1"/>
              </a:buClr>
              <a:buSzPct val="100000"/>
              <a:buFont typeface="Arial"/>
              <a:buNone/>
            </a:pPr>
            <a:r>
              <a:rPr b="1" lang="en-US" sz="2200">
                <a:solidFill>
                  <a:schemeClr val="dk1"/>
                </a:solidFill>
                <a:latin typeface="Arial"/>
                <a:ea typeface="Arial"/>
                <a:cs typeface="Arial"/>
                <a:sym typeface="Arial"/>
              </a:rPr>
              <a:t>TDS</a:t>
            </a:r>
            <a:r>
              <a:rPr b="1" baseline="-25000" lang="en-US" sz="2200">
                <a:solidFill>
                  <a:schemeClr val="dk1"/>
                </a:solidFill>
                <a:latin typeface="Arial"/>
                <a:ea typeface="Arial"/>
                <a:cs typeface="Arial"/>
                <a:sym typeface="Arial"/>
              </a:rPr>
              <a:t>c 	</a:t>
            </a:r>
            <a:r>
              <a:rPr b="1" lang="en-US" sz="2200">
                <a:solidFill>
                  <a:schemeClr val="dk1"/>
                </a:solidFill>
                <a:latin typeface="Arial"/>
                <a:ea typeface="Arial"/>
                <a:cs typeface="Arial"/>
                <a:sym typeface="Arial"/>
              </a:rPr>
              <a:t>: </a:t>
            </a:r>
            <a:r>
              <a:rPr lang="en-US" sz="2200">
                <a:solidFill>
                  <a:schemeClr val="dk1"/>
                </a:solidFill>
                <a:latin typeface="Arial"/>
                <a:ea typeface="Arial"/>
                <a:cs typeface="Arial"/>
                <a:sym typeface="Arial"/>
              </a:rPr>
              <a:t>TDS content in water supply</a:t>
            </a:r>
            <a:endParaRPr sz="2200">
              <a:solidFill>
                <a:schemeClr val="dk1"/>
              </a:solidFill>
              <a:latin typeface="Arial"/>
              <a:ea typeface="Arial"/>
              <a:cs typeface="Arial"/>
              <a:sym typeface="Arial"/>
            </a:endParaRPr>
          </a:p>
          <a:p>
            <a:pPr indent="-1262063" lvl="0" marL="1262063" marR="0" rtl="0" algn="l">
              <a:lnSpc>
                <a:spcPct val="120000"/>
              </a:lnSpc>
              <a:spcBef>
                <a:spcPts val="600"/>
              </a:spcBef>
              <a:spcAft>
                <a:spcPts val="0"/>
              </a:spcAft>
              <a:buClr>
                <a:schemeClr val="dk1"/>
              </a:buClr>
              <a:buSzPct val="100000"/>
              <a:buFont typeface="Arial"/>
              <a:buNone/>
            </a:pPr>
            <a:r>
              <a:rPr b="1" lang="en-US" sz="2200">
                <a:solidFill>
                  <a:schemeClr val="dk1"/>
                </a:solidFill>
                <a:latin typeface="Arial"/>
                <a:ea typeface="Arial"/>
                <a:cs typeface="Arial"/>
                <a:sym typeface="Arial"/>
              </a:rPr>
              <a:t>TDS</a:t>
            </a:r>
            <a:r>
              <a:rPr b="1" baseline="-25000" lang="en-US" sz="2200">
                <a:solidFill>
                  <a:schemeClr val="dk1"/>
                </a:solidFill>
                <a:latin typeface="Arial"/>
                <a:ea typeface="Arial"/>
                <a:cs typeface="Arial"/>
                <a:sym typeface="Arial"/>
              </a:rPr>
              <a:t>L	</a:t>
            </a:r>
            <a:r>
              <a:rPr b="1" lang="en-US" sz="2200">
                <a:solidFill>
                  <a:schemeClr val="dk1"/>
                </a:solidFill>
                <a:latin typeface="Arial"/>
                <a:ea typeface="Arial"/>
                <a:cs typeface="Arial"/>
                <a:sym typeface="Arial"/>
              </a:rPr>
              <a:t>: </a:t>
            </a:r>
            <a:r>
              <a:rPr lang="en-US" sz="2200">
                <a:solidFill>
                  <a:schemeClr val="dk1"/>
                </a:solidFill>
                <a:latin typeface="Arial"/>
                <a:ea typeface="Arial"/>
                <a:cs typeface="Arial"/>
                <a:sym typeface="Arial"/>
              </a:rPr>
              <a:t>TDS content in furnace water</a:t>
            </a:r>
            <a:endParaRPr sz="2200">
              <a:solidFill>
                <a:schemeClr val="dk1"/>
              </a:solidFill>
              <a:latin typeface="Arial"/>
              <a:ea typeface="Arial"/>
              <a:cs typeface="Arial"/>
              <a:sym typeface="Arial"/>
            </a:endParaRPr>
          </a:p>
        </p:txBody>
      </p:sp>
      <p:sp>
        <p:nvSpPr>
          <p:cNvPr id="898" name="Google Shape;898;p48"/>
          <p:cNvSpPr txBox="1"/>
          <p:nvPr/>
        </p:nvSpPr>
        <p:spPr>
          <a:xfrm>
            <a:off x="1073840" y="3574752"/>
            <a:ext cx="9372600" cy="667490"/>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Arial"/>
                <a:ea typeface="Arial"/>
                <a:cs typeface="Arial"/>
                <a:sym typeface="Arial"/>
              </a:rPr>
              <a:t> </a:t>
            </a:r>
            <a:endParaRPr/>
          </a:p>
        </p:txBody>
      </p:sp>
      <p:sp>
        <p:nvSpPr>
          <p:cNvPr id="899" name="Google Shape;899;p48"/>
          <p:cNvSpPr txBox="1"/>
          <p:nvPr/>
        </p:nvSpPr>
        <p:spPr>
          <a:xfrm>
            <a:off x="2712140" y="4387338"/>
            <a:ext cx="8357566"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In which: Dx is the amount of furnace discharge water (kg/h, kg/s); Dsteam is the amount of steam produced (kg/h).</a:t>
            </a:r>
            <a:endParaRPr sz="1800">
              <a:solidFill>
                <a:schemeClr val="dk1"/>
              </a:solidFill>
              <a:latin typeface="Arial"/>
              <a:ea typeface="Arial"/>
              <a:cs typeface="Arial"/>
              <a:sym typeface="Arial"/>
            </a:endParaRPr>
          </a:p>
        </p:txBody>
      </p:sp>
      <p:pic>
        <p:nvPicPr>
          <p:cNvPr id="900" name="Google Shape;900;p48"/>
          <p:cNvPicPr preferRelativeResize="0"/>
          <p:nvPr/>
        </p:nvPicPr>
        <p:blipFill rotWithShape="1">
          <a:blip r:embed="rId5">
            <a:alphaModFix/>
          </a:blip>
          <a:srcRect b="0" l="0" r="0" t="0"/>
          <a:stretch/>
        </p:blipFill>
        <p:spPr>
          <a:xfrm>
            <a:off x="11115589" y="5943600"/>
            <a:ext cx="1000211" cy="861720"/>
          </a:xfrm>
          <a:prstGeom prst="rect">
            <a:avLst/>
          </a:prstGeom>
          <a:noFill/>
          <a:ln>
            <a:noFill/>
          </a:ln>
        </p:spPr>
      </p:pic>
    </p:spTree>
  </p:cSld>
  <p:clrMapOvr>
    <a:masterClrMapping/>
  </p:clrMapOvr>
</p:sld>
</file>

<file path=ppt/slides/slide49.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904" name="Shape 904"/>
        <p:cNvGrpSpPr/>
        <p:nvPr/>
      </p:nvGrpSpPr>
      <p:grpSpPr>
        <a:xfrm>
          <a:off x="0" y="0"/>
          <a:ext cx="0" cy="0"/>
          <a:chOff x="0" y="0"/>
          <a:chExt cx="0" cy="0"/>
        </a:xfrm>
      </p:grpSpPr>
      <p:sp>
        <p:nvSpPr>
          <p:cNvPr id="905" name="Google Shape;905;p49"/>
          <p:cNvSpPr txBox="1"/>
          <p:nvPr/>
        </p:nvSpPr>
        <p:spPr>
          <a:xfrm>
            <a:off x="616370" y="631023"/>
            <a:ext cx="10959260" cy="480901"/>
          </a:xfrm>
          <a:prstGeom prst="rect">
            <a:avLst/>
          </a:prstGeom>
          <a:noFill/>
          <a:ln>
            <a:noFill/>
          </a:ln>
        </p:spPr>
        <p:txBody>
          <a:bodyPr anchor="t" anchorCtr="0" bIns="45700" lIns="91425" rIns="91425" spcFirstLastPara="1" tIns="45700" wrap="square">
            <a:spAutoFit/>
          </a:bodyPr>
          <a:lstStyle/>
          <a:p>
            <a:pPr algn="ctr" indent="0" lvl="0" marL="0" marR="0" rtl="0">
              <a:lnSpc>
                <a:spcPct val="115000"/>
              </a:lnSpc>
              <a:spcBef>
                <a:spcPts val="0"/>
              </a:spcBef>
              <a:spcAft>
                <a:spcPts val="0"/>
              </a:spcAft>
              <a:buNone/>
            </a:pPr>
            <a:r>
              <a:rPr b="1" lang="en-US" sz="2400">
                <a:solidFill>
                  <a:srgbClr val="327176"/>
                </a:solidFill>
                <a:latin typeface="Arial"/>
                <a:ea typeface="Arial"/>
                <a:cs typeface="Arial"/>
                <a:sym typeface="Arial"/>
              </a:rPr>
              <a:t>Reference standards for boiler water</a:t>
            </a:r>
            <a:endParaRPr b="1" sz="2400">
              <a:solidFill>
                <a:srgbClr val="327176"/>
              </a:solidFill>
              <a:latin typeface="Arial"/>
              <a:ea typeface="Arial"/>
              <a:cs typeface="Arial"/>
              <a:sym typeface="Arial"/>
            </a:endParaRPr>
          </a:p>
        </p:txBody>
      </p:sp>
      <p:sp>
        <p:nvSpPr>
          <p:cNvPr id="906" name="Google Shape;906;p49"/>
          <p:cNvSpPr txBox="1"/>
          <p:nvPr/>
        </p:nvSpPr>
        <p:spPr>
          <a:xfrm>
            <a:off x="546940" y="1887531"/>
            <a:ext cx="6322031" cy="1658018"/>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manual furnace discharge control leads to excessive furnace discharge and large energy losses. Conversely, manual furnace discharge may also be insufficient and lead to a decrease in the quality of the boiler water, which in turn affects the reliable operation of the boiler.</a:t>
            </a:r>
            <a:endParaRPr sz="1800">
              <a:solidFill>
                <a:schemeClr val="dk1"/>
              </a:solidFill>
              <a:latin typeface="Arial"/>
              <a:ea typeface="Arial"/>
              <a:cs typeface="Arial"/>
              <a:sym typeface="Arial"/>
            </a:endParaRPr>
          </a:p>
        </p:txBody>
      </p:sp>
      <p:sp>
        <p:nvSpPr>
          <p:cNvPr id="907" name="Google Shape;907;p49"/>
          <p:cNvSpPr txBox="1"/>
          <p:nvPr/>
        </p:nvSpPr>
        <p:spPr>
          <a:xfrm>
            <a:off x="546940" y="3507449"/>
            <a:ext cx="6361828" cy="1200329"/>
          </a:xfrm>
          <a:prstGeom prst="rect">
            <a:avLst/>
          </a:prstGeom>
          <a:noFill/>
          <a:ln>
            <a:noFill/>
          </a:ln>
        </p:spPr>
        <p:txBody>
          <a:bodyPr anchor="t" anchorCtr="0" bIns="45700" lIns="91425" rIns="91425" spcFirstLastPara="1" tIns="45700" wrap="square">
            <a:spAutoFit/>
          </a:bodyPr>
          <a:lstStyle/>
          <a:p>
            <a:pPr algn="just" indent="-285750" lvl="0" marL="285750" marR="0" rtl="0">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The installation of an automatic furnace discharge controller allows for the precise and minimal amount of furnace discharge required for the reliable operation of the boiler, thereby reducing unnecessary energy loss. </a:t>
            </a:r>
            <a:endParaRPr sz="1800">
              <a:solidFill>
                <a:schemeClr val="dk1"/>
              </a:solidFill>
              <a:latin typeface="Arial"/>
              <a:ea typeface="Arial"/>
              <a:cs typeface="Arial"/>
              <a:sym typeface="Arial"/>
            </a:endParaRPr>
          </a:p>
        </p:txBody>
      </p:sp>
      <p:sp>
        <p:nvSpPr>
          <p:cNvPr id="908" name="Google Shape;908;p49"/>
          <p:cNvSpPr txBox="1"/>
          <p:nvPr/>
        </p:nvSpPr>
        <p:spPr>
          <a:xfrm>
            <a:off x="6942527" y="6255646"/>
            <a:ext cx="4360895"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Automatic boiler discharge flow control </a:t>
            </a:r>
            <a:endParaRPr sz="1800">
              <a:solidFill>
                <a:schemeClr val="dk1"/>
              </a:solidFill>
              <a:latin typeface="Arial"/>
              <a:ea typeface="Arial"/>
              <a:cs typeface="Arial"/>
              <a:sym typeface="Arial"/>
            </a:endParaRPr>
          </a:p>
        </p:txBody>
      </p:sp>
      <p:sp>
        <p:nvSpPr>
          <p:cNvPr id="909" name="Google Shape;909;p49"/>
          <p:cNvSpPr txBox="1"/>
          <p:nvPr/>
        </p:nvSpPr>
        <p:spPr>
          <a:xfrm>
            <a:off x="546940" y="4707778"/>
            <a:ext cx="6452774" cy="1477328"/>
          </a:xfrm>
          <a:prstGeom prst="rect">
            <a:avLst/>
          </a:prstGeom>
          <a:noFill/>
          <a:ln>
            <a:noFill/>
          </a:ln>
        </p:spPr>
        <p:txBody>
          <a:bodyPr anchor="t" anchorCtr="0" bIns="45700" lIns="91425" rIns="91425" spcFirstLastPara="1" tIns="45700" wrap="square">
            <a:spAutoFit/>
          </a:bodyPr>
          <a:lstStyle/>
          <a:p>
            <a:pPr algn="just" indent="-285750" lvl="0" marL="285750" marR="0" rtl="0">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The furnace discharge controller automatically and continuously monitors (in real time) the conductivity index of the boiler water and thereby controls the regulator valve or the ON/OFF valve to maintain discharge amount suitably </a:t>
            </a:r>
            <a:endParaRPr sz="1800">
              <a:solidFill>
                <a:schemeClr val="dk1"/>
              </a:solidFill>
              <a:latin typeface="Arial"/>
              <a:ea typeface="Arial"/>
              <a:cs typeface="Arial"/>
              <a:sym typeface="Arial"/>
            </a:endParaRPr>
          </a:p>
        </p:txBody>
      </p:sp>
      <p:pic>
        <p:nvPicPr>
          <p:cNvPr id="910" name="Google Shape;910;p49"/>
          <p:cNvPicPr preferRelativeResize="0"/>
          <p:nvPr/>
        </p:nvPicPr>
        <p:blipFill rotWithShape="1">
          <a:blip r:embed="rId3">
            <a:alphaModFix/>
          </a:blip>
          <a:srcRect b="275" r="143" t="275"/>
          <a:stretch/>
        </p:blipFill>
        <p:spPr>
          <a:xfrm>
            <a:off x="6888021" y="1387644"/>
            <a:ext cx="4973809" cy="2617794"/>
          </a:xfrm>
          <a:prstGeom prst="rect">
            <a:avLst/>
          </a:prstGeom>
          <a:noFill/>
          <a:ln>
            <a:noFill/>
          </a:ln>
        </p:spPr>
      </p:pic>
      <p:pic>
        <p:nvPicPr>
          <p:cNvPr descr="Diagram of a steam turbine&#10;&#10;Description automatically generated" id="911" name="Google Shape;911;p49"/>
          <p:cNvPicPr preferRelativeResize="0"/>
          <p:nvPr/>
        </p:nvPicPr>
        <p:blipFill rotWithShape="1">
          <a:blip r:embed="rId4">
            <a:alphaModFix/>
          </a:blip>
          <a:srcRect b="136" l="151" r="60" t="39"/>
          <a:stretch/>
        </p:blipFill>
        <p:spPr>
          <a:xfrm>
            <a:off x="7550979" y="4018502"/>
            <a:ext cx="3386578" cy="2237144"/>
          </a:xfrm>
          <a:prstGeom prst="rect">
            <a:avLst/>
          </a:prstGeom>
          <a:noFill/>
          <a:ln>
            <a:noFill/>
          </a:ln>
        </p:spPr>
      </p:pic>
      <p:pic>
        <p:nvPicPr>
          <p:cNvPr id="912" name="Google Shape;912;p49"/>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5"/>
          <p:cNvSpPr txBox="1"/>
          <p:nvPr/>
        </p:nvSpPr>
        <p:spPr>
          <a:xfrm>
            <a:off x="914400" y="1464366"/>
            <a:ext cx="10287000" cy="18288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0000FF"/>
              </a:buClr>
              <a:buSzPts val="2000"/>
              <a:buFont typeface="Arial"/>
              <a:buNone/>
            </a:pPr>
            <a:r>
              <a:rPr b="1" lang="en-US" sz="2000">
                <a:solidFill>
                  <a:schemeClr val="dk1"/>
                </a:solidFill>
                <a:latin typeface="Arial"/>
                <a:ea typeface="Arial"/>
                <a:cs typeface="Arial"/>
                <a:sym typeface="Arial"/>
              </a:rPr>
              <a:t>Chemical properties of fuel: </a:t>
            </a:r>
            <a:r>
              <a:rPr lang="en-US" sz="2000">
                <a:solidFill>
                  <a:schemeClr val="dk1"/>
                </a:solidFill>
                <a:latin typeface="Arial"/>
                <a:ea typeface="Arial"/>
                <a:cs typeface="Arial"/>
                <a:sym typeface="Arial"/>
              </a:rPr>
              <a:t>obtained by ultimate analysis of the components:</a:t>
            </a:r>
            <a:endParaRPr/>
          </a:p>
          <a:p>
            <a:pPr indent="-533400" lvl="0" marL="533400" marR="0" rtl="0" algn="l">
              <a:lnSpc>
                <a:spcPct val="90000"/>
              </a:lnSpc>
              <a:spcBef>
                <a:spcPts val="1000"/>
              </a:spcBef>
              <a:spcAft>
                <a:spcPts val="0"/>
              </a:spcAft>
              <a:buClr>
                <a:schemeClr val="dk1"/>
              </a:buClr>
              <a:buSzPts val="2000"/>
              <a:buFont typeface="Arial"/>
              <a:buChar char="•"/>
            </a:pPr>
            <a:r>
              <a:rPr lang="en-US" sz="2000">
                <a:solidFill>
                  <a:schemeClr val="dk1"/>
                </a:solidFill>
                <a:latin typeface="Arial"/>
                <a:ea typeface="Arial"/>
                <a:cs typeface="Arial"/>
                <a:sym typeface="Arial"/>
              </a:rPr>
              <a:t>C</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H</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S</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N</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O</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A</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W</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and working heat value (Q</a:t>
            </a:r>
            <a:r>
              <a:rPr baseline="30000" lang="en-US" sz="2000">
                <a:solidFill>
                  <a:schemeClr val="dk1"/>
                </a:solidFill>
                <a:latin typeface="Arial"/>
                <a:ea typeface="Arial"/>
                <a:cs typeface="Arial"/>
                <a:sym typeface="Arial"/>
              </a:rPr>
              <a:t>lv</a:t>
            </a:r>
            <a:r>
              <a:rPr baseline="-25000" lang="en-US" sz="2000">
                <a:solidFill>
                  <a:schemeClr val="dk1"/>
                </a:solidFill>
                <a:latin typeface="Arial"/>
                <a:ea typeface="Arial"/>
                <a:cs typeface="Arial"/>
                <a:sym typeface="Arial"/>
              </a:rPr>
              <a:t>c</a:t>
            </a:r>
            <a:r>
              <a:rPr lang="en-US" sz="2000">
                <a:solidFill>
                  <a:schemeClr val="dk1"/>
                </a:solidFill>
                <a:latin typeface="Arial"/>
                <a:ea typeface="Arial"/>
                <a:cs typeface="Arial"/>
                <a:sym typeface="Arial"/>
              </a:rPr>
              <a:t>or GCV or HHV)</a:t>
            </a:r>
            <a:endParaRPr/>
          </a:p>
          <a:p>
            <a:pPr indent="-533400" lvl="0" marL="533400" marR="0" rtl="0" algn="l">
              <a:lnSpc>
                <a:spcPct val="90000"/>
              </a:lnSpc>
              <a:spcBef>
                <a:spcPts val="1000"/>
              </a:spcBef>
              <a:spcAft>
                <a:spcPts val="0"/>
              </a:spcAft>
              <a:buClr>
                <a:schemeClr val="dk1"/>
              </a:buClr>
              <a:buSzPts val="2000"/>
              <a:buFont typeface="Arial"/>
              <a:buChar char="•"/>
            </a:pPr>
            <a:r>
              <a:rPr lang="en-US" sz="2000">
                <a:solidFill>
                  <a:schemeClr val="dk1"/>
                </a:solidFill>
                <a:latin typeface="Arial"/>
                <a:ea typeface="Arial"/>
                <a:cs typeface="Arial"/>
                <a:sym typeface="Arial"/>
              </a:rPr>
              <a:t>And C</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+H</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+S</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N</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+O</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A</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+W</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100 %</a:t>
            </a:r>
            <a:endParaRPr/>
          </a:p>
          <a:p>
            <a:pPr indent="-533400" lvl="0" marL="533400" marR="0" rtl="0" algn="l">
              <a:lnSpc>
                <a:spcPct val="90000"/>
              </a:lnSpc>
              <a:spcBef>
                <a:spcPts val="1000"/>
              </a:spcBef>
              <a:spcAft>
                <a:spcPts val="0"/>
              </a:spcAft>
              <a:buClr>
                <a:schemeClr val="dk1"/>
              </a:buClr>
              <a:buSzPts val="2000"/>
              <a:buFont typeface="Arial"/>
              <a:buChar char="•"/>
            </a:pPr>
            <a:r>
              <a:rPr lang="en-US" sz="2000">
                <a:solidFill>
                  <a:schemeClr val="dk1"/>
                </a:solidFill>
                <a:latin typeface="Arial"/>
                <a:ea typeface="Arial"/>
                <a:cs typeface="Arial"/>
                <a:sym typeface="Arial"/>
              </a:rPr>
              <a:t>Only C components</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H</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S</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and A</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participate in the combustion process</a:t>
            </a:r>
            <a:r>
              <a:rPr lang="en-US" sz="2000">
                <a:solidFill>
                  <a:srgbClr val="BEB788"/>
                </a:solidFill>
                <a:latin typeface="Arial"/>
                <a:ea typeface="Arial"/>
                <a:cs typeface="Arial"/>
                <a:sym typeface="Arial"/>
              </a:rPr>
              <a:t>	 </a:t>
            </a:r>
            <a:endParaRPr/>
          </a:p>
        </p:txBody>
      </p:sp>
      <p:sp>
        <p:nvSpPr>
          <p:cNvPr id="470" name="Google Shape;470;p5"/>
          <p:cNvSpPr txBox="1"/>
          <p:nvPr/>
        </p:nvSpPr>
        <p:spPr>
          <a:xfrm>
            <a:off x="914400" y="3733800"/>
            <a:ext cx="9742004" cy="19050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0000FF"/>
              </a:buClr>
              <a:buSzPts val="2000"/>
              <a:buFont typeface="Arial"/>
              <a:buNone/>
            </a:pPr>
            <a:r>
              <a:rPr b="1" lang="en-US" sz="2000">
                <a:solidFill>
                  <a:schemeClr val="dk1"/>
                </a:solidFill>
                <a:latin typeface="Arial"/>
                <a:ea typeface="Arial"/>
                <a:cs typeface="Arial"/>
                <a:sym typeface="Arial"/>
              </a:rPr>
              <a:t>Technological characteristics of fuel: </a:t>
            </a:r>
            <a:r>
              <a:rPr lang="en-US" sz="2000">
                <a:solidFill>
                  <a:schemeClr val="dk1"/>
                </a:solidFill>
                <a:latin typeface="Arial"/>
                <a:ea typeface="Arial"/>
                <a:cs typeface="Arial"/>
                <a:sym typeface="Arial"/>
              </a:rPr>
              <a:t>obtained by proximate analysis of the components:</a:t>
            </a:r>
            <a:endParaRPr/>
          </a:p>
          <a:p>
            <a:pPr indent="-533400" lvl="0" marL="533400" marR="0" rtl="0" algn="l">
              <a:lnSpc>
                <a:spcPct val="120000"/>
              </a:lnSpc>
              <a:spcBef>
                <a:spcPts val="1000"/>
              </a:spcBef>
              <a:spcAft>
                <a:spcPts val="0"/>
              </a:spcAft>
              <a:buClr>
                <a:schemeClr val="dk1"/>
              </a:buClr>
              <a:buSzPts val="2000"/>
              <a:buFont typeface="Arial"/>
              <a:buChar char="•"/>
            </a:pPr>
            <a:r>
              <a:rPr lang="en-US" sz="2000">
                <a:solidFill>
                  <a:schemeClr val="dk1"/>
                </a:solidFill>
                <a:latin typeface="Arial"/>
                <a:ea typeface="Arial"/>
                <a:cs typeface="Arial"/>
                <a:sym typeface="Arial"/>
              </a:rPr>
              <a:t>C</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V</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A</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W</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and working heat value (Q</a:t>
            </a:r>
            <a:r>
              <a:rPr baseline="30000" lang="en-US" sz="2000">
                <a:solidFill>
                  <a:schemeClr val="dk1"/>
                </a:solidFill>
                <a:latin typeface="Arial"/>
                <a:ea typeface="Arial"/>
                <a:cs typeface="Arial"/>
                <a:sym typeface="Arial"/>
              </a:rPr>
              <a:t>lv</a:t>
            </a:r>
            <a:r>
              <a:rPr baseline="-25000" lang="en-US" sz="2000">
                <a:solidFill>
                  <a:schemeClr val="dk1"/>
                </a:solidFill>
                <a:latin typeface="Arial"/>
                <a:ea typeface="Arial"/>
                <a:cs typeface="Arial"/>
                <a:sym typeface="Arial"/>
              </a:rPr>
              <a:t>c</a:t>
            </a:r>
            <a:r>
              <a:rPr lang="en-US" sz="2000">
                <a:solidFill>
                  <a:schemeClr val="dk1"/>
                </a:solidFill>
                <a:latin typeface="Arial"/>
                <a:ea typeface="Arial"/>
                <a:cs typeface="Arial"/>
                <a:sym typeface="Arial"/>
              </a:rPr>
              <a:t>or GCV or HHV)</a:t>
            </a:r>
            <a:endParaRPr/>
          </a:p>
          <a:p>
            <a:pPr indent="-533400" lvl="0" marL="533400" marR="0" rtl="0" algn="l">
              <a:lnSpc>
                <a:spcPct val="120000"/>
              </a:lnSpc>
              <a:spcBef>
                <a:spcPts val="1000"/>
              </a:spcBef>
              <a:spcAft>
                <a:spcPts val="0"/>
              </a:spcAft>
              <a:buClr>
                <a:schemeClr val="dk1"/>
              </a:buClr>
              <a:buSzPts val="2000"/>
              <a:buFont typeface="Arial"/>
              <a:buChar char="•"/>
            </a:pPr>
            <a:r>
              <a:rPr lang="en-US" sz="2000">
                <a:solidFill>
                  <a:schemeClr val="dk1"/>
                </a:solidFill>
                <a:latin typeface="Arial"/>
                <a:ea typeface="Arial"/>
                <a:cs typeface="Arial"/>
                <a:sym typeface="Arial"/>
              </a:rPr>
              <a:t>And C</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V</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A</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+W</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100 %</a:t>
            </a:r>
            <a:endParaRPr/>
          </a:p>
        </p:txBody>
      </p:sp>
      <p:pic>
        <p:nvPicPr>
          <p:cNvPr id="471" name="Google Shape;471;p5"/>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472" name="Google Shape;472;p5"/>
          <p:cNvSpPr txBox="1"/>
          <p:nvPr/>
        </p:nvSpPr>
        <p:spPr>
          <a:xfrm>
            <a:off x="609600" y="682515"/>
            <a:ext cx="10972799"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800" u="none" cap="none" strike="noStrike">
                <a:solidFill>
                  <a:srgbClr val="327176"/>
                </a:solidFill>
                <a:latin typeface="Arial"/>
                <a:ea typeface="Arial"/>
                <a:cs typeface="Arial"/>
                <a:sym typeface="Arial"/>
              </a:rPr>
              <a:t>OVERVIEW OF FUEL AND COMBUSTION PROCESS</a:t>
            </a:r>
            <a:endParaRPr sz="2800">
              <a:solidFill>
                <a:srgbClr val="327176"/>
              </a:solidFill>
              <a:latin typeface="Arial"/>
              <a:ea typeface="Arial"/>
              <a:cs typeface="Arial"/>
              <a:sym typeface="Arial"/>
            </a:endParaRPr>
          </a:p>
        </p:txBody>
      </p:sp>
    </p:spTree>
  </p:cSld>
  <p:clrMapOvr>
    <a:masterClrMapping/>
  </p:clrMapOvr>
</p:sld>
</file>

<file path=ppt/slides/slide50.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916" name="Shape 916"/>
        <p:cNvGrpSpPr/>
        <p:nvPr/>
      </p:nvGrpSpPr>
      <p:grpSpPr>
        <a:xfrm>
          <a:off x="0" y="0"/>
          <a:ext cx="0" cy="0"/>
          <a:chOff x="0" y="0"/>
          <a:chExt cx="0" cy="0"/>
        </a:xfrm>
      </p:grpSpPr>
      <p:sp>
        <p:nvSpPr>
          <p:cNvPr id="917" name="Google Shape;917;p50"/>
          <p:cNvSpPr txBox="1"/>
          <p:nvPr/>
        </p:nvSpPr>
        <p:spPr>
          <a:xfrm>
            <a:off x="723900" y="649634"/>
            <a:ext cx="10744200"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Heat recovery from boiler exhaust</a:t>
            </a:r>
            <a:endParaRPr sz="2800">
              <a:solidFill>
                <a:srgbClr val="327176"/>
              </a:solidFill>
              <a:latin typeface="Arial"/>
              <a:ea typeface="Arial"/>
              <a:cs typeface="Arial"/>
              <a:sym typeface="Arial"/>
            </a:endParaRPr>
          </a:p>
        </p:txBody>
      </p:sp>
      <p:sp>
        <p:nvSpPr>
          <p:cNvPr id="918" name="Google Shape;918;p50"/>
          <p:cNvSpPr txBox="1"/>
          <p:nvPr/>
        </p:nvSpPr>
        <p:spPr>
          <a:xfrm>
            <a:off x="485696" y="1587656"/>
            <a:ext cx="6829502" cy="1493358"/>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Much of the energy lost during boiler discharge can be recovered using a combination of the following two methods:</a:t>
            </a:r>
            <a:endParaRPr/>
          </a:p>
          <a:p>
            <a:pPr algn="just" indent="0" lvl="1" marL="457200" marR="0" rtl="0">
              <a:lnSpc>
                <a:spcPct val="115000"/>
              </a:lnSpc>
              <a:spcBef>
                <a:spcPts val="600"/>
              </a:spcBef>
              <a:spcAft>
                <a:spcPts val="0"/>
              </a:spcAft>
              <a:buNone/>
            </a:pPr>
            <a:r>
              <a:rPr b="0" cap="none" i="0" lang="en-US" strike="noStrike" sz="1800" u="none">
                <a:solidFill>
                  <a:schemeClr val="dk1"/>
                </a:solidFill>
                <a:latin typeface="Arial"/>
                <a:ea typeface="Arial"/>
                <a:cs typeface="Arial"/>
                <a:sym typeface="Arial"/>
              </a:rPr>
              <a:t>– Flash steam recovery;</a:t>
            </a:r>
            <a:endParaRPr/>
          </a:p>
          <a:p>
            <a:pPr algn="just" indent="0" lvl="1" marL="457200" marR="0" rtl="0">
              <a:lnSpc>
                <a:spcPct val="115000"/>
              </a:lnSpc>
              <a:spcBef>
                <a:spcPts val="600"/>
              </a:spcBef>
              <a:spcAft>
                <a:spcPts val="0"/>
              </a:spcAft>
              <a:buNone/>
            </a:pPr>
            <a:r>
              <a:rPr b="0" cap="none" i="0" lang="en-US" strike="noStrike" sz="1800" u="none">
                <a:solidFill>
                  <a:schemeClr val="dk1"/>
                </a:solidFill>
                <a:latin typeface="Arial"/>
                <a:ea typeface="Arial"/>
                <a:cs typeface="Arial"/>
                <a:sym typeface="Arial"/>
              </a:rPr>
              <a:t>– Feed water preheat.</a:t>
            </a:r>
            <a:endParaRPr/>
          </a:p>
        </p:txBody>
      </p:sp>
      <p:sp>
        <p:nvSpPr>
          <p:cNvPr id="919" name="Google Shape;919;p50"/>
          <p:cNvSpPr txBox="1"/>
          <p:nvPr/>
        </p:nvSpPr>
        <p:spPr>
          <a:xfrm>
            <a:off x="485696" y="3054786"/>
            <a:ext cx="6829502" cy="2372060"/>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High-pressure furnace discharge water is fed into an accumulator that operates at a low pressure (usually slightly above the deaerator pressure). </a:t>
            </a:r>
            <a:endParaRPr/>
          </a:p>
          <a:p>
            <a:pPr algn="just" indent="-285750" lvl="0" marL="285750" marR="0"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Part of the bottom discharge liquid converts to steam at a lower pressure, which is flash steam. This flash steam is clean and can supply low pressure steam distribution head or supply steam to deaerator or feed water heating system.</a:t>
            </a:r>
            <a:endParaRPr sz="1800">
              <a:solidFill>
                <a:schemeClr val="dk1"/>
              </a:solidFill>
              <a:latin typeface="Arial"/>
              <a:ea typeface="Arial"/>
              <a:cs typeface="Arial"/>
              <a:sym typeface="Arial"/>
            </a:endParaRPr>
          </a:p>
        </p:txBody>
      </p:sp>
      <p:sp>
        <p:nvSpPr>
          <p:cNvPr id="920" name="Google Shape;920;p50"/>
          <p:cNvSpPr txBox="1"/>
          <p:nvPr/>
        </p:nvSpPr>
        <p:spPr>
          <a:xfrm>
            <a:off x="7619997" y="4022846"/>
            <a:ext cx="3988435" cy="369332"/>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1800">
                <a:solidFill>
                  <a:schemeClr val="dk1"/>
                </a:solidFill>
                <a:latin typeface="Arial"/>
                <a:ea typeface="Arial"/>
                <a:cs typeface="Arial"/>
                <a:sym typeface="Arial"/>
              </a:rPr>
              <a:t>Boiler Exhaust Heat Recovery </a:t>
            </a:r>
            <a:endParaRPr b="1" sz="1800">
              <a:solidFill>
                <a:schemeClr val="dk1"/>
              </a:solidFill>
              <a:latin typeface="Arial"/>
              <a:ea typeface="Arial"/>
              <a:cs typeface="Arial"/>
              <a:sym typeface="Arial"/>
            </a:endParaRPr>
          </a:p>
        </p:txBody>
      </p:sp>
      <p:sp>
        <p:nvSpPr>
          <p:cNvPr id="921" name="Google Shape;921;p50"/>
          <p:cNvSpPr txBox="1"/>
          <p:nvPr/>
        </p:nvSpPr>
        <p:spPr>
          <a:xfrm>
            <a:off x="485696" y="5426846"/>
            <a:ext cx="11277600" cy="703911"/>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The liquid remains in the pressure expansion tank at saturation temperature (&gt; 100 °C) and can still be used to preheat the supplemental water in the heat exchanger.</a:t>
            </a:r>
            <a:endParaRPr sz="1800">
              <a:solidFill>
                <a:schemeClr val="dk1"/>
              </a:solidFill>
              <a:latin typeface="Arial"/>
              <a:ea typeface="Arial"/>
              <a:cs typeface="Arial"/>
              <a:sym typeface="Arial"/>
            </a:endParaRPr>
          </a:p>
        </p:txBody>
      </p:sp>
      <p:pic>
        <p:nvPicPr>
          <p:cNvPr descr="Diagram of a steam engine&#10;&#10;Description automatically generated" id="922" name="Google Shape;922;p50"/>
          <p:cNvPicPr preferRelativeResize="0"/>
          <p:nvPr/>
        </p:nvPicPr>
        <p:blipFill rotWithShape="1">
          <a:blip r:embed="rId3">
            <a:alphaModFix/>
          </a:blip>
          <a:srcRect b="13" l="44" r="48" t="229"/>
          <a:stretch/>
        </p:blipFill>
        <p:spPr>
          <a:xfrm>
            <a:off x="7315198" y="1305813"/>
            <a:ext cx="4598035" cy="2706653"/>
          </a:xfrm>
          <a:prstGeom prst="rect">
            <a:avLst/>
          </a:prstGeom>
          <a:noFill/>
          <a:ln>
            <a:noFill/>
          </a:ln>
        </p:spPr>
      </p:pic>
      <p:pic>
        <p:nvPicPr>
          <p:cNvPr id="923" name="Google Shape;923;p50"/>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sp>
        <p:nvSpPr>
          <p:cNvPr id="928" name="Google Shape;928;p51"/>
          <p:cNvSpPr txBox="1"/>
          <p:nvPr/>
        </p:nvSpPr>
        <p:spPr>
          <a:xfrm>
            <a:off x="719488" y="601806"/>
            <a:ext cx="10744200" cy="545727"/>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1" lang="en-US" sz="2800">
                <a:solidFill>
                  <a:srgbClr val="327176"/>
                </a:solidFill>
                <a:latin typeface="Arial"/>
                <a:ea typeface="Arial"/>
                <a:cs typeface="Arial"/>
                <a:sym typeface="Arial"/>
              </a:rPr>
              <a:t>Add or restore boiler refractories</a:t>
            </a:r>
            <a:endParaRPr b="1" sz="2800">
              <a:solidFill>
                <a:srgbClr val="327176"/>
              </a:solidFill>
              <a:latin typeface="Arial"/>
              <a:ea typeface="Arial"/>
              <a:cs typeface="Arial"/>
              <a:sym typeface="Arial"/>
            </a:endParaRPr>
          </a:p>
        </p:txBody>
      </p:sp>
      <p:sp>
        <p:nvSpPr>
          <p:cNvPr id="929" name="Google Shape;929;p51"/>
          <p:cNvSpPr txBox="1"/>
          <p:nvPr/>
        </p:nvSpPr>
        <p:spPr>
          <a:xfrm>
            <a:off x="685800" y="1524000"/>
            <a:ext cx="10210800" cy="4186467"/>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15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Boiler insulation and refractory materials are intended to ensure the safety of plant personnel and reduce shell loss due to radiation and convection. </a:t>
            </a:r>
            <a:endParaRPr/>
          </a:p>
          <a:p>
            <a:pPr indent="-342900" lvl="0" marL="342900" marR="0" rtl="0" algn="just">
              <a:lnSpc>
                <a:spcPct val="115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External surfaces may need periodic repair due to ambient conditions or damage during operation. </a:t>
            </a:r>
            <a:endParaRPr/>
          </a:p>
          <a:p>
            <a:pPr indent="-342900" lvl="0" marL="342900" marR="0" rtl="0" algn="just">
              <a:lnSpc>
                <a:spcPct val="115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In addition, during the annual inspection, the refractory materials must be inspected for any damage, cracks and breaks. Thermal cycling or direct impact of hot material can lead to incident in the refractory material. </a:t>
            </a:r>
            <a:endParaRPr/>
          </a:p>
          <a:p>
            <a:pPr indent="-342900" lvl="0" marL="342900" marR="0" rtl="0" algn="just">
              <a:lnSpc>
                <a:spcPct val="115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As such, tasks such as maintenance, prediction, and prevention are needed for reliable steam system operations. Plant personnel should use infrared thermal cameras to look for hot spots (temperature &gt; 70 °C) and compare these images over time to see if repairs are needed. </a:t>
            </a:r>
            <a:endParaRPr sz="2000">
              <a:solidFill>
                <a:schemeClr val="dk1"/>
              </a:solidFill>
              <a:latin typeface="Arial"/>
              <a:ea typeface="Arial"/>
              <a:cs typeface="Arial"/>
              <a:sym typeface="Arial"/>
            </a:endParaRPr>
          </a:p>
        </p:txBody>
      </p:sp>
      <p:pic>
        <p:nvPicPr>
          <p:cNvPr id="930" name="Google Shape;930;p51"/>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id="935" name="Google Shape;935;p52"/>
          <p:cNvSpPr txBox="1"/>
          <p:nvPr/>
        </p:nvSpPr>
        <p:spPr>
          <a:xfrm>
            <a:off x="685800" y="711718"/>
            <a:ext cx="107442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Looking for fuel conversion opportunities</a:t>
            </a:r>
            <a:endParaRPr sz="2800">
              <a:solidFill>
                <a:srgbClr val="327176"/>
              </a:solidFill>
              <a:latin typeface="Arial"/>
              <a:ea typeface="Arial"/>
              <a:cs typeface="Arial"/>
              <a:sym typeface="Arial"/>
            </a:endParaRPr>
          </a:p>
        </p:txBody>
      </p:sp>
      <p:sp>
        <p:nvSpPr>
          <p:cNvPr id="936" name="Google Shape;936;p52"/>
          <p:cNvSpPr txBox="1"/>
          <p:nvPr/>
        </p:nvSpPr>
        <p:spPr>
          <a:xfrm>
            <a:off x="533400" y="1451984"/>
            <a:ext cx="11049000" cy="4694298"/>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15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Fuel selection can affect operating costs due to differences in energy prices and boiler efficiency. </a:t>
            </a:r>
            <a:endParaRPr/>
          </a:p>
          <a:p>
            <a:pPr indent="-342900" lvl="0" marL="342900" marR="0" rtl="0" algn="just">
              <a:lnSpc>
                <a:spcPct val="115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Fuel efficiency is generally an influencing factor when changing fuels. The benefits to fuel conversion can include fuel costs, operating costs, in addition, environmental concerns can also be a significant concern associated with fuel change option.</a:t>
            </a:r>
            <a:endParaRPr/>
          </a:p>
          <a:p>
            <a:pPr indent="-342900" lvl="0" marL="342900" marR="0" rtl="0" algn="just">
              <a:lnSpc>
                <a:spcPct val="115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Fuel conversion does not necessarily mean "complete" fuel conversion. Industrial steam plants can have multiple boilers in operation and fuel conversion can also be applied in the following directions:</a:t>
            </a:r>
            <a:endParaRPr/>
          </a:p>
          <a:p>
            <a:pPr indent="0" lvl="1" marL="457200" marR="0" rtl="0" algn="just">
              <a:lnSpc>
                <a:spcPct val="115000"/>
              </a:lnSpc>
              <a:spcBef>
                <a:spcPts val="600"/>
              </a:spcBef>
              <a:spcAft>
                <a:spcPts val="0"/>
              </a:spcAft>
              <a:buNone/>
            </a:pPr>
            <a:r>
              <a:rPr b="0" i="0" lang="en-US" sz="2000" u="none" cap="none" strike="noStrike">
                <a:solidFill>
                  <a:schemeClr val="dk1"/>
                </a:solidFill>
                <a:latin typeface="Arial"/>
                <a:ea typeface="Arial"/>
                <a:cs typeface="Arial"/>
                <a:sym typeface="Arial"/>
              </a:rPr>
              <a:t>– Turn off the boiler operating with a certain type of fuel.</a:t>
            </a:r>
            <a:endParaRPr/>
          </a:p>
          <a:p>
            <a:pPr indent="0" lvl="1" marL="457200" marR="0" rtl="0" algn="just">
              <a:lnSpc>
                <a:spcPct val="115000"/>
              </a:lnSpc>
              <a:spcBef>
                <a:spcPts val="600"/>
              </a:spcBef>
              <a:spcAft>
                <a:spcPts val="0"/>
              </a:spcAft>
              <a:buNone/>
            </a:pPr>
            <a:r>
              <a:rPr b="0" i="0" lang="en-US" sz="2000" u="none" cap="none" strike="noStrike">
                <a:solidFill>
                  <a:schemeClr val="dk1"/>
                </a:solidFill>
                <a:latin typeface="Arial"/>
                <a:ea typeface="Arial"/>
                <a:cs typeface="Arial"/>
                <a:sym typeface="Arial"/>
              </a:rPr>
              <a:t>– Reduce the steam output of boiler A working with fuel type 1 and correspondingly increase the output of boiler B working with fuel type 2.</a:t>
            </a:r>
            <a:endParaRPr/>
          </a:p>
          <a:p>
            <a:pPr indent="0" lvl="1" marL="457200" marR="0" rtl="0" algn="just">
              <a:lnSpc>
                <a:spcPct val="115000"/>
              </a:lnSpc>
              <a:spcBef>
                <a:spcPts val="600"/>
              </a:spcBef>
              <a:spcAft>
                <a:spcPts val="0"/>
              </a:spcAft>
              <a:buNone/>
            </a:pPr>
            <a:r>
              <a:rPr b="0" i="0" lang="en-US" sz="2000" u="none" cap="none" strike="noStrike">
                <a:solidFill>
                  <a:schemeClr val="dk1"/>
                </a:solidFill>
                <a:latin typeface="Arial"/>
                <a:ea typeface="Arial"/>
                <a:cs typeface="Arial"/>
                <a:sym typeface="Arial"/>
              </a:rPr>
              <a:t>– Simultaneous combustion of multiple fuels for the boiler and change the fuel burning ratio.</a:t>
            </a:r>
            <a:endParaRPr/>
          </a:p>
        </p:txBody>
      </p:sp>
      <p:pic>
        <p:nvPicPr>
          <p:cNvPr id="937" name="Google Shape;937;p52"/>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1" name="Shape 941"/>
        <p:cNvGrpSpPr/>
        <p:nvPr/>
      </p:nvGrpSpPr>
      <p:grpSpPr>
        <a:xfrm>
          <a:off x="0" y="0"/>
          <a:ext cx="0" cy="0"/>
          <a:chOff x="0" y="0"/>
          <a:chExt cx="0" cy="0"/>
        </a:xfrm>
      </p:grpSpPr>
      <p:sp>
        <p:nvSpPr>
          <p:cNvPr id="942" name="Google Shape;942;p53"/>
          <p:cNvSpPr txBox="1"/>
          <p:nvPr/>
        </p:nvSpPr>
        <p:spPr>
          <a:xfrm>
            <a:off x="762000" y="3152001"/>
            <a:ext cx="10668000"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000" u="none" strike="noStrike">
                <a:solidFill>
                  <a:schemeClr val="dk1"/>
                </a:solidFill>
                <a:latin typeface="Arial"/>
                <a:ea typeface="Arial"/>
                <a:cs typeface="Arial"/>
                <a:sym typeface="Arial"/>
              </a:rPr>
              <a:t>4. OVERVIEW OF STEAM DISTRIBUTION SYSTEM</a:t>
            </a:r>
            <a:endParaRPr/>
          </a:p>
        </p:txBody>
      </p:sp>
      <p:pic>
        <p:nvPicPr>
          <p:cNvPr id="943" name="Google Shape;943;p53"/>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54"/>
          <p:cNvSpPr txBox="1"/>
          <p:nvPr/>
        </p:nvSpPr>
        <p:spPr>
          <a:xfrm>
            <a:off x="710971" y="1394596"/>
            <a:ext cx="5486400" cy="1905073"/>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0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The steam distribution system consists of all main pipes, branch pipes, valve systems, steam traps, etc., in order to transport steam from the steam production location to the steam consumption location.</a:t>
            </a:r>
            <a:endParaRPr sz="2000">
              <a:solidFill>
                <a:schemeClr val="dk1"/>
              </a:solidFill>
              <a:latin typeface="Arial"/>
              <a:ea typeface="Arial"/>
              <a:cs typeface="Arial"/>
              <a:sym typeface="Arial"/>
            </a:endParaRPr>
          </a:p>
        </p:txBody>
      </p:sp>
      <p:sp>
        <p:nvSpPr>
          <p:cNvPr id="950" name="Google Shape;950;p54"/>
          <p:cNvSpPr txBox="1"/>
          <p:nvPr/>
        </p:nvSpPr>
        <p:spPr>
          <a:xfrm>
            <a:off x="7996687" y="6227085"/>
            <a:ext cx="3197088"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Typical Steam System </a:t>
            </a:r>
            <a:endParaRPr sz="2000">
              <a:solidFill>
                <a:schemeClr val="dk1"/>
              </a:solidFill>
              <a:latin typeface="Arial"/>
              <a:ea typeface="Arial"/>
              <a:cs typeface="Arial"/>
              <a:sym typeface="Arial"/>
            </a:endParaRPr>
          </a:p>
        </p:txBody>
      </p:sp>
      <p:sp>
        <p:nvSpPr>
          <p:cNvPr id="951" name="Google Shape;951;p54"/>
          <p:cNvSpPr txBox="1"/>
          <p:nvPr/>
        </p:nvSpPr>
        <p:spPr>
          <a:xfrm>
            <a:off x="710971" y="3332029"/>
            <a:ext cx="5257800" cy="2670668"/>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25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A general steam system has four primary areas:</a:t>
            </a:r>
            <a:endParaRPr/>
          </a:p>
          <a:p>
            <a:pPr indent="0" lvl="1" marL="457200" marR="0" rtl="0" algn="just">
              <a:lnSpc>
                <a:spcPct val="125000"/>
              </a:lnSpc>
              <a:spcBef>
                <a:spcPts val="600"/>
              </a:spcBef>
              <a:spcAft>
                <a:spcPts val="0"/>
              </a:spcAft>
              <a:buNone/>
            </a:pPr>
            <a:r>
              <a:rPr b="0" i="0" lang="en-US" sz="2000" u="none" cap="none" strike="noStrike">
                <a:solidFill>
                  <a:schemeClr val="dk1"/>
                </a:solidFill>
                <a:latin typeface="Arial"/>
                <a:ea typeface="Arial"/>
                <a:cs typeface="Arial"/>
                <a:sym typeface="Arial"/>
              </a:rPr>
              <a:t>– Production.</a:t>
            </a:r>
            <a:endParaRPr/>
          </a:p>
          <a:p>
            <a:pPr indent="0" lvl="1" marL="457200" marR="0" rtl="0" algn="just">
              <a:lnSpc>
                <a:spcPct val="125000"/>
              </a:lnSpc>
              <a:spcBef>
                <a:spcPts val="600"/>
              </a:spcBef>
              <a:spcAft>
                <a:spcPts val="0"/>
              </a:spcAft>
              <a:buNone/>
            </a:pPr>
            <a:r>
              <a:rPr b="0" i="0" lang="en-US" sz="2000" u="none" cap="none" strike="noStrike">
                <a:solidFill>
                  <a:schemeClr val="dk1"/>
                </a:solidFill>
                <a:latin typeface="Arial"/>
                <a:ea typeface="Arial"/>
                <a:cs typeface="Arial"/>
                <a:sym typeface="Arial"/>
              </a:rPr>
              <a:t>– Distribution.</a:t>
            </a:r>
            <a:endParaRPr/>
          </a:p>
          <a:p>
            <a:pPr indent="0" lvl="1" marL="457200" marR="0" rtl="0" algn="just">
              <a:lnSpc>
                <a:spcPct val="125000"/>
              </a:lnSpc>
              <a:spcBef>
                <a:spcPts val="600"/>
              </a:spcBef>
              <a:spcAft>
                <a:spcPts val="0"/>
              </a:spcAft>
              <a:buNone/>
            </a:pPr>
            <a:r>
              <a:rPr b="0" i="0" lang="en-US" sz="2000" u="none" cap="none" strike="noStrike">
                <a:solidFill>
                  <a:schemeClr val="dk1"/>
                </a:solidFill>
                <a:latin typeface="Arial"/>
                <a:ea typeface="Arial"/>
                <a:cs typeface="Arial"/>
                <a:sym typeface="Arial"/>
              </a:rPr>
              <a:t>– End use and/or cogeneration.</a:t>
            </a:r>
            <a:endParaRPr/>
          </a:p>
          <a:p>
            <a:pPr indent="0" lvl="1" marL="457200" marR="0" rtl="0" algn="just">
              <a:lnSpc>
                <a:spcPct val="125000"/>
              </a:lnSpc>
              <a:spcBef>
                <a:spcPts val="600"/>
              </a:spcBef>
              <a:spcAft>
                <a:spcPts val="0"/>
              </a:spcAft>
              <a:buNone/>
            </a:pPr>
            <a:r>
              <a:rPr b="0" i="0" lang="en-US" sz="2000" u="none" cap="none" strike="noStrike">
                <a:solidFill>
                  <a:schemeClr val="dk1"/>
                </a:solidFill>
                <a:latin typeface="Arial"/>
                <a:ea typeface="Arial"/>
                <a:cs typeface="Arial"/>
                <a:sym typeface="Arial"/>
              </a:rPr>
              <a:t>– Condensate recovery.</a:t>
            </a:r>
            <a:endParaRPr/>
          </a:p>
        </p:txBody>
      </p:sp>
      <p:pic>
        <p:nvPicPr>
          <p:cNvPr id="952" name="Google Shape;952;p54"/>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pic>
        <p:nvPicPr>
          <p:cNvPr id="953" name="Google Shape;953;p54"/>
          <p:cNvPicPr preferRelativeResize="0"/>
          <p:nvPr/>
        </p:nvPicPr>
        <p:blipFill rotWithShape="1">
          <a:blip r:embed="rId4">
            <a:alphaModFix/>
          </a:blip>
          <a:srcRect b="0" l="0" r="0" t="0"/>
          <a:stretch/>
        </p:blipFill>
        <p:spPr>
          <a:xfrm>
            <a:off x="6223230" y="2149283"/>
            <a:ext cx="5957120" cy="3962400"/>
          </a:xfrm>
          <a:prstGeom prst="rect">
            <a:avLst/>
          </a:prstGeom>
          <a:noFill/>
          <a:ln>
            <a:noFill/>
          </a:ln>
        </p:spPr>
      </p:pic>
      <p:sp>
        <p:nvSpPr>
          <p:cNvPr id="954" name="Google Shape;954;p54"/>
          <p:cNvSpPr txBox="1"/>
          <p:nvPr/>
        </p:nvSpPr>
        <p:spPr>
          <a:xfrm>
            <a:off x="4128213" y="618374"/>
            <a:ext cx="3935573"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rgbClr val="327176"/>
                </a:solidFill>
                <a:latin typeface="Arial"/>
                <a:ea typeface="Arial"/>
                <a:cs typeface="Arial"/>
                <a:sym typeface="Arial"/>
              </a:rPr>
              <a:t>Typical Steam System </a:t>
            </a:r>
            <a:endParaRPr b="1" sz="2800">
              <a:solidFill>
                <a:srgbClr val="327176"/>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55"/>
          <p:cNvSpPr txBox="1"/>
          <p:nvPr/>
        </p:nvSpPr>
        <p:spPr>
          <a:xfrm>
            <a:off x="1659835" y="639417"/>
            <a:ext cx="8855766" cy="5334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327176"/>
              </a:buClr>
              <a:buSzPts val="2400"/>
              <a:buFont typeface="Arial"/>
              <a:buNone/>
            </a:pPr>
            <a:r>
              <a:rPr b="1" lang="en-US" sz="2400">
                <a:solidFill>
                  <a:srgbClr val="327176"/>
                </a:solidFill>
                <a:latin typeface="Arial"/>
                <a:ea typeface="Arial"/>
                <a:cs typeface="Arial"/>
                <a:sym typeface="Arial"/>
              </a:rPr>
              <a:t>Important components of the steam distribution system:</a:t>
            </a:r>
            <a:endParaRPr/>
          </a:p>
        </p:txBody>
      </p:sp>
      <p:sp>
        <p:nvSpPr>
          <p:cNvPr id="960" name="Google Shape;960;p55"/>
          <p:cNvSpPr/>
          <p:nvPr/>
        </p:nvSpPr>
        <p:spPr>
          <a:xfrm>
            <a:off x="1659835" y="1524000"/>
            <a:ext cx="3810000" cy="2401545"/>
          </a:xfrm>
          <a:prstGeom prst="rect">
            <a:avLst/>
          </a:prstGeom>
          <a:noFill/>
          <a:ln>
            <a:noFill/>
          </a:ln>
        </p:spPr>
        <p:txBody>
          <a:bodyPr anchorCtr="0" anchor="t" bIns="45700" lIns="91425" spcFirstLastPara="1" rIns="91425" wrap="square" tIns="45700">
            <a:noAutofit/>
          </a:bodyPr>
          <a:lstStyle/>
          <a:p>
            <a:pPr indent="-533400" lvl="0" marL="533400" marR="0" rtl="0" algn="l">
              <a:lnSpc>
                <a:spcPct val="115000"/>
              </a:lnSpc>
              <a:spcBef>
                <a:spcPts val="0"/>
              </a:spcBef>
              <a:spcAft>
                <a:spcPts val="0"/>
              </a:spcAft>
              <a:buClr>
                <a:srgbClr val="00783C"/>
              </a:buClr>
              <a:buSzPts val="2200"/>
              <a:buFont typeface="Arial"/>
              <a:buAutoNum type="arabicPeriod"/>
            </a:pPr>
            <a:r>
              <a:rPr lang="en-US" sz="2200">
                <a:solidFill>
                  <a:schemeClr val="dk1"/>
                </a:solidFill>
                <a:latin typeface="Arial"/>
                <a:ea typeface="Arial"/>
                <a:cs typeface="Arial"/>
                <a:sym typeface="Arial"/>
              </a:rPr>
              <a:t>Pipeline</a:t>
            </a:r>
            <a:endParaRPr/>
          </a:p>
          <a:p>
            <a:pPr indent="-533400" lvl="0" marL="533400" marR="0" rtl="0" algn="l">
              <a:lnSpc>
                <a:spcPct val="115000"/>
              </a:lnSpc>
              <a:spcBef>
                <a:spcPts val="440"/>
              </a:spcBef>
              <a:spcAft>
                <a:spcPts val="0"/>
              </a:spcAft>
              <a:buClr>
                <a:srgbClr val="00783C"/>
              </a:buClr>
              <a:buSzPts val="2200"/>
              <a:buFont typeface="Arial"/>
              <a:buAutoNum type="arabicPeriod"/>
            </a:pPr>
            <a:r>
              <a:rPr lang="en-US" sz="2200">
                <a:solidFill>
                  <a:schemeClr val="dk1"/>
                </a:solidFill>
                <a:latin typeface="Arial"/>
                <a:ea typeface="Arial"/>
                <a:cs typeface="Arial"/>
                <a:sym typeface="Arial"/>
              </a:rPr>
              <a:t>Condensate drainage point</a:t>
            </a:r>
            <a:endParaRPr/>
          </a:p>
          <a:p>
            <a:pPr indent="-533400" lvl="0" marL="533400" marR="0" rtl="0" algn="l">
              <a:lnSpc>
                <a:spcPct val="115000"/>
              </a:lnSpc>
              <a:spcBef>
                <a:spcPts val="440"/>
              </a:spcBef>
              <a:spcAft>
                <a:spcPts val="0"/>
              </a:spcAft>
              <a:buClr>
                <a:srgbClr val="00783C"/>
              </a:buClr>
              <a:buSzPts val="2200"/>
              <a:buFont typeface="Arial"/>
              <a:buAutoNum type="arabicPeriod"/>
            </a:pPr>
            <a:r>
              <a:rPr lang="en-US" sz="2200">
                <a:solidFill>
                  <a:schemeClr val="dk1"/>
                </a:solidFill>
                <a:latin typeface="Arial"/>
                <a:ea typeface="Arial"/>
                <a:cs typeface="Arial"/>
                <a:sym typeface="Arial"/>
              </a:rPr>
              <a:t>Steam extraction lines</a:t>
            </a:r>
            <a:endParaRPr/>
          </a:p>
          <a:p>
            <a:pPr indent="-533400" lvl="0" marL="533400" marR="0" rtl="0" algn="l">
              <a:lnSpc>
                <a:spcPct val="115000"/>
              </a:lnSpc>
              <a:spcBef>
                <a:spcPts val="440"/>
              </a:spcBef>
              <a:spcAft>
                <a:spcPts val="0"/>
              </a:spcAft>
              <a:buClr>
                <a:srgbClr val="00783C"/>
              </a:buClr>
              <a:buSzPts val="2200"/>
              <a:buFont typeface="Arial"/>
              <a:buAutoNum type="arabicPeriod"/>
            </a:pPr>
            <a:r>
              <a:rPr lang="en-US" sz="2200">
                <a:solidFill>
                  <a:schemeClr val="dk1"/>
                </a:solidFill>
                <a:latin typeface="Arial"/>
                <a:ea typeface="Arial"/>
                <a:cs typeface="Arial"/>
                <a:sym typeface="Arial"/>
              </a:rPr>
              <a:t>Coarse filter</a:t>
            </a:r>
            <a:endParaRPr/>
          </a:p>
          <a:p>
            <a:pPr indent="-533400" lvl="0" marL="533400" marR="0" rtl="0" algn="l">
              <a:lnSpc>
                <a:spcPct val="115000"/>
              </a:lnSpc>
              <a:spcBef>
                <a:spcPts val="440"/>
              </a:spcBef>
              <a:spcAft>
                <a:spcPts val="0"/>
              </a:spcAft>
              <a:buClr>
                <a:srgbClr val="00783C"/>
              </a:buClr>
              <a:buSzPts val="2200"/>
              <a:buFont typeface="Arial"/>
              <a:buAutoNum type="arabicPeriod"/>
            </a:pPr>
            <a:r>
              <a:rPr lang="en-US" sz="2200">
                <a:solidFill>
                  <a:schemeClr val="dk1"/>
                </a:solidFill>
                <a:latin typeface="Arial"/>
                <a:ea typeface="Arial"/>
                <a:cs typeface="Arial"/>
                <a:sym typeface="Arial"/>
              </a:rPr>
              <a:t>Fine filter</a:t>
            </a:r>
            <a:endParaRPr/>
          </a:p>
        </p:txBody>
      </p:sp>
      <p:sp>
        <p:nvSpPr>
          <p:cNvPr id="961" name="Google Shape;961;p55"/>
          <p:cNvSpPr/>
          <p:nvPr/>
        </p:nvSpPr>
        <p:spPr>
          <a:xfrm>
            <a:off x="6324600" y="1676400"/>
            <a:ext cx="4648200" cy="2431362"/>
          </a:xfrm>
          <a:prstGeom prst="rect">
            <a:avLst/>
          </a:prstGeom>
          <a:noFill/>
          <a:ln>
            <a:noFill/>
          </a:ln>
        </p:spPr>
        <p:txBody>
          <a:bodyPr anchorCtr="0" anchor="t" bIns="45700" lIns="91425" spcFirstLastPara="1" rIns="91425" wrap="square" tIns="45700">
            <a:noAutofit/>
          </a:bodyPr>
          <a:lstStyle/>
          <a:p>
            <a:pPr indent="-533400" lvl="0" marL="533400" marR="0" rtl="0" algn="l">
              <a:lnSpc>
                <a:spcPct val="115000"/>
              </a:lnSpc>
              <a:spcBef>
                <a:spcPts val="0"/>
              </a:spcBef>
              <a:spcAft>
                <a:spcPts val="0"/>
              </a:spcAft>
              <a:buClr>
                <a:srgbClr val="00783C"/>
              </a:buClr>
              <a:buSzPts val="2200"/>
              <a:buFont typeface="Arial"/>
              <a:buAutoNum type="arabicPeriod" startAt="6"/>
            </a:pPr>
            <a:r>
              <a:rPr lang="en-US" sz="2200">
                <a:solidFill>
                  <a:schemeClr val="dk1"/>
                </a:solidFill>
                <a:latin typeface="Arial"/>
                <a:ea typeface="Arial"/>
                <a:cs typeface="Arial"/>
                <a:sym typeface="Arial"/>
              </a:rPr>
              <a:t>Split trap</a:t>
            </a:r>
            <a:endParaRPr/>
          </a:p>
          <a:p>
            <a:pPr indent="-533400" lvl="0" marL="533400" marR="0" rtl="0" algn="l">
              <a:lnSpc>
                <a:spcPct val="115000"/>
              </a:lnSpc>
              <a:spcBef>
                <a:spcPts val="440"/>
              </a:spcBef>
              <a:spcAft>
                <a:spcPts val="0"/>
              </a:spcAft>
              <a:buClr>
                <a:srgbClr val="00783C"/>
              </a:buClr>
              <a:buSzPts val="2200"/>
              <a:buFont typeface="Arial"/>
              <a:buAutoNum type="arabicPeriod" startAt="6"/>
            </a:pPr>
            <a:r>
              <a:rPr lang="en-US" sz="2200">
                <a:solidFill>
                  <a:schemeClr val="dk1"/>
                </a:solidFill>
                <a:latin typeface="Arial"/>
                <a:ea typeface="Arial"/>
                <a:cs typeface="Arial"/>
                <a:sym typeface="Arial"/>
              </a:rPr>
              <a:t>Steam trap</a:t>
            </a:r>
            <a:endParaRPr/>
          </a:p>
          <a:p>
            <a:pPr indent="-533400" lvl="0" marL="533400" marR="0" rtl="0" algn="l">
              <a:lnSpc>
                <a:spcPct val="115000"/>
              </a:lnSpc>
              <a:spcBef>
                <a:spcPts val="440"/>
              </a:spcBef>
              <a:spcAft>
                <a:spcPts val="0"/>
              </a:spcAft>
              <a:buClr>
                <a:srgbClr val="00783C"/>
              </a:buClr>
              <a:buSzPts val="2200"/>
              <a:buFont typeface="Arial"/>
              <a:buAutoNum type="arabicPeriod" startAt="6"/>
            </a:pPr>
            <a:r>
              <a:rPr lang="en-US" sz="2200">
                <a:solidFill>
                  <a:schemeClr val="dk1"/>
                </a:solidFill>
                <a:latin typeface="Arial"/>
                <a:ea typeface="Arial"/>
                <a:cs typeface="Arial"/>
                <a:sym typeface="Arial"/>
              </a:rPr>
              <a:t>Ventilatory</a:t>
            </a:r>
            <a:endParaRPr/>
          </a:p>
          <a:p>
            <a:pPr indent="-533400" lvl="0" marL="533400" marR="0" rtl="0" algn="l">
              <a:lnSpc>
                <a:spcPct val="115000"/>
              </a:lnSpc>
              <a:spcBef>
                <a:spcPts val="440"/>
              </a:spcBef>
              <a:spcAft>
                <a:spcPts val="0"/>
              </a:spcAft>
              <a:buClr>
                <a:srgbClr val="00783C"/>
              </a:buClr>
              <a:buSzPts val="2200"/>
              <a:buFont typeface="Arial"/>
              <a:buAutoNum type="arabicPeriod" startAt="6"/>
            </a:pPr>
            <a:r>
              <a:rPr lang="en-US" sz="2200">
                <a:solidFill>
                  <a:schemeClr val="dk1"/>
                </a:solidFill>
                <a:latin typeface="Arial"/>
                <a:ea typeface="Arial"/>
                <a:cs typeface="Arial"/>
                <a:sym typeface="Arial"/>
              </a:rPr>
              <a:t>Condensate recovery system</a:t>
            </a:r>
            <a:endParaRPr/>
          </a:p>
          <a:p>
            <a:pPr indent="-533400" lvl="0" marL="533400" marR="0" rtl="0" algn="l">
              <a:lnSpc>
                <a:spcPct val="115000"/>
              </a:lnSpc>
              <a:spcBef>
                <a:spcPts val="440"/>
              </a:spcBef>
              <a:spcAft>
                <a:spcPts val="0"/>
              </a:spcAft>
              <a:buClr>
                <a:srgbClr val="00783C"/>
              </a:buClr>
              <a:buSzPts val="2200"/>
              <a:buFont typeface="Arial"/>
              <a:buAutoNum type="arabicPeriod" startAt="6"/>
            </a:pPr>
            <a:r>
              <a:rPr lang="en-US" sz="2200">
                <a:solidFill>
                  <a:schemeClr val="dk1"/>
                </a:solidFill>
                <a:latin typeface="Arial"/>
                <a:ea typeface="Arial"/>
                <a:cs typeface="Arial"/>
                <a:sym typeface="Arial"/>
              </a:rPr>
              <a:t>Insulation</a:t>
            </a:r>
            <a:endParaRPr/>
          </a:p>
        </p:txBody>
      </p:sp>
      <p:sp>
        <p:nvSpPr>
          <p:cNvPr id="962" name="Google Shape;962;p55"/>
          <p:cNvSpPr txBox="1"/>
          <p:nvPr/>
        </p:nvSpPr>
        <p:spPr>
          <a:xfrm>
            <a:off x="1659835" y="4458945"/>
            <a:ext cx="9182100" cy="1339469"/>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1" lang="en-US" sz="1800">
                <a:solidFill>
                  <a:schemeClr val="dk1"/>
                </a:solidFill>
                <a:latin typeface="Arial"/>
                <a:ea typeface="Arial"/>
                <a:cs typeface="Arial"/>
                <a:sym typeface="Arial"/>
              </a:rPr>
              <a:t>Question: </a:t>
            </a:r>
            <a:r>
              <a:rPr lang="en-US" sz="1800">
                <a:solidFill>
                  <a:schemeClr val="dk1"/>
                </a:solidFill>
                <a:latin typeface="Arial"/>
                <a:ea typeface="Arial"/>
                <a:cs typeface="Arial"/>
                <a:sym typeface="Arial"/>
              </a:rPr>
              <a:t>What is the function of the steam accumulator in the steam system?</a:t>
            </a:r>
            <a:endParaRPr/>
          </a:p>
          <a:p>
            <a:pPr indent="0" lvl="0" marL="0" marR="0" rtl="0" algn="l">
              <a:lnSpc>
                <a:spcPct val="115000"/>
              </a:lnSpc>
              <a:spcBef>
                <a:spcPts val="0"/>
              </a:spcBef>
              <a:spcAft>
                <a:spcPts val="0"/>
              </a:spcAft>
              <a:buNone/>
            </a:pPr>
            <a:r>
              <a:rPr lang="en-US" sz="1800">
                <a:solidFill>
                  <a:schemeClr val="dk1"/>
                </a:solidFill>
                <a:latin typeface="Arial"/>
                <a:ea typeface="Arial"/>
                <a:cs typeface="Arial"/>
                <a:sym typeface="Arial"/>
              </a:rPr>
              <a:t>1. Reserve steam for variable load operations</a:t>
            </a:r>
            <a:endParaRPr/>
          </a:p>
          <a:p>
            <a:pPr indent="0" lvl="0" marL="0" marR="0" rtl="0" algn="l">
              <a:lnSpc>
                <a:spcPct val="115000"/>
              </a:lnSpc>
              <a:spcBef>
                <a:spcPts val="0"/>
              </a:spcBef>
              <a:spcAft>
                <a:spcPts val="0"/>
              </a:spcAft>
              <a:buNone/>
            </a:pPr>
            <a:r>
              <a:rPr lang="en-US" sz="1800">
                <a:solidFill>
                  <a:schemeClr val="dk1"/>
                </a:solidFill>
                <a:latin typeface="Arial"/>
                <a:ea typeface="Arial"/>
                <a:cs typeface="Arial"/>
                <a:sym typeface="Arial"/>
              </a:rPr>
              <a:t>2. Recover steam generated from furnace discharge water or high pressure condensate.</a:t>
            </a:r>
            <a:endParaRPr/>
          </a:p>
          <a:p>
            <a:pPr indent="0" lvl="0" marL="0" marR="0" rtl="0" algn="l">
              <a:lnSpc>
                <a:spcPct val="115000"/>
              </a:lnSpc>
              <a:spcBef>
                <a:spcPts val="0"/>
              </a:spcBef>
              <a:spcAft>
                <a:spcPts val="0"/>
              </a:spcAft>
              <a:buNone/>
            </a:pPr>
            <a:r>
              <a:rPr lang="en-US" sz="1800">
                <a:solidFill>
                  <a:schemeClr val="dk1"/>
                </a:solidFill>
                <a:latin typeface="Arial"/>
                <a:ea typeface="Arial"/>
                <a:cs typeface="Arial"/>
                <a:sym typeface="Arial"/>
              </a:rPr>
              <a:t>3. To store recovered condensate.</a:t>
            </a:r>
            <a:endParaRPr sz="1800">
              <a:solidFill>
                <a:schemeClr val="dk1"/>
              </a:solidFill>
              <a:latin typeface="Arial"/>
              <a:ea typeface="Arial"/>
              <a:cs typeface="Arial"/>
              <a:sym typeface="Arial"/>
            </a:endParaRPr>
          </a:p>
        </p:txBody>
      </p:sp>
      <p:pic>
        <p:nvPicPr>
          <p:cNvPr id="963" name="Google Shape;963;p55"/>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56"/>
          <p:cNvSpPr txBox="1"/>
          <p:nvPr/>
        </p:nvSpPr>
        <p:spPr>
          <a:xfrm>
            <a:off x="590550" y="581005"/>
            <a:ext cx="110109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Pipe system</a:t>
            </a:r>
            <a:endParaRPr b="1" sz="2800">
              <a:solidFill>
                <a:srgbClr val="327176"/>
              </a:solidFill>
              <a:latin typeface="Arial"/>
              <a:ea typeface="Arial"/>
              <a:cs typeface="Arial"/>
              <a:sym typeface="Arial"/>
            </a:endParaRPr>
          </a:p>
        </p:txBody>
      </p:sp>
      <p:sp>
        <p:nvSpPr>
          <p:cNvPr id="969" name="Google Shape;969;p56"/>
          <p:cNvSpPr txBox="1"/>
          <p:nvPr/>
        </p:nvSpPr>
        <p:spPr>
          <a:xfrm>
            <a:off x="571500" y="1289170"/>
            <a:ext cx="11049000" cy="797078"/>
          </a:xfrm>
          <a:prstGeom prst="rect">
            <a:avLst/>
          </a:prstGeom>
          <a:noFill/>
          <a:ln>
            <a:noFill/>
          </a:ln>
        </p:spPr>
        <p:txBody>
          <a:bodyPr anchorCtr="0" anchor="t" bIns="45700" lIns="91425" spcFirstLastPara="1" rIns="91425" wrap="square" tIns="45700">
            <a:spAutoFit/>
          </a:bodyPr>
          <a:lstStyle/>
          <a:p>
            <a:pPr indent="-342900" lvl="0" marL="342900" marR="0" rtl="0" algn="l">
              <a:lnSpc>
                <a:spcPct val="120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The steam pipeline system is designed and selected in accordance with safety and technical requirements to ensure the most efficient distribution of steam. </a:t>
            </a:r>
            <a:endParaRPr sz="2000">
              <a:solidFill>
                <a:schemeClr val="dk1"/>
              </a:solidFill>
              <a:latin typeface="Arial"/>
              <a:ea typeface="Arial"/>
              <a:cs typeface="Arial"/>
              <a:sym typeface="Arial"/>
            </a:endParaRPr>
          </a:p>
        </p:txBody>
      </p:sp>
      <p:pic>
        <p:nvPicPr>
          <p:cNvPr descr="A close-up of a manometer&#10;&#10;Description automatically generated" id="970" name="Google Shape;970;p56"/>
          <p:cNvPicPr preferRelativeResize="0"/>
          <p:nvPr/>
        </p:nvPicPr>
        <p:blipFill rotWithShape="1">
          <a:blip r:embed="rId3">
            <a:alphaModFix/>
          </a:blip>
          <a:srcRect b="0" l="0" r="0" t="0"/>
          <a:stretch/>
        </p:blipFill>
        <p:spPr>
          <a:xfrm>
            <a:off x="7315200" y="2215609"/>
            <a:ext cx="4105717" cy="2483264"/>
          </a:xfrm>
          <a:prstGeom prst="rect">
            <a:avLst/>
          </a:prstGeom>
          <a:noFill/>
          <a:ln>
            <a:noFill/>
          </a:ln>
        </p:spPr>
      </p:pic>
      <p:sp>
        <p:nvSpPr>
          <p:cNvPr id="971" name="Google Shape;971;p56"/>
          <p:cNvSpPr txBox="1"/>
          <p:nvPr/>
        </p:nvSpPr>
        <p:spPr>
          <a:xfrm>
            <a:off x="7590062" y="4793578"/>
            <a:ext cx="38100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Arial"/>
                <a:ea typeface="Arial"/>
                <a:cs typeface="Arial"/>
                <a:sym typeface="Arial"/>
              </a:rPr>
              <a:t>Steam distribution pipe system</a:t>
            </a:r>
            <a:endParaRPr b="1" sz="1800">
              <a:solidFill>
                <a:schemeClr val="dk1"/>
              </a:solidFill>
              <a:latin typeface="Arial"/>
              <a:ea typeface="Arial"/>
              <a:cs typeface="Arial"/>
              <a:sym typeface="Arial"/>
            </a:endParaRPr>
          </a:p>
        </p:txBody>
      </p:sp>
      <p:sp>
        <p:nvSpPr>
          <p:cNvPr id="972" name="Google Shape;972;p56"/>
          <p:cNvSpPr txBox="1"/>
          <p:nvPr/>
        </p:nvSpPr>
        <p:spPr>
          <a:xfrm>
            <a:off x="571500" y="2064422"/>
            <a:ext cx="7924800" cy="4114800"/>
          </a:xfrm>
          <a:prstGeom prst="rect">
            <a:avLst/>
          </a:prstGeom>
          <a:noFill/>
          <a:ln>
            <a:noFill/>
          </a:ln>
        </p:spPr>
        <p:txBody>
          <a:bodyPr anchorCtr="0" anchor="t" bIns="45700" lIns="91425" spcFirstLastPara="1" rIns="91425" wrap="square" tIns="45700">
            <a:noAutofit/>
          </a:bodyPr>
          <a:lstStyle/>
          <a:p>
            <a:pPr indent="-228600" lvl="0" marL="228600" marR="0" rtl="0" algn="l">
              <a:lnSpc>
                <a:spcPct val="120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Pipe material: Carbon steel or copper</a:t>
            </a:r>
            <a:endParaRPr/>
          </a:p>
          <a:p>
            <a:pPr indent="-228600" lvl="0" marL="228600" marR="0" rtl="0" algn="l">
              <a:lnSpc>
                <a:spcPct val="120000"/>
              </a:lnSpc>
              <a:spcBef>
                <a:spcPts val="400"/>
              </a:spcBef>
              <a:spcAft>
                <a:spcPts val="0"/>
              </a:spcAft>
              <a:buClr>
                <a:schemeClr val="dk1"/>
              </a:buClr>
              <a:buSzPts val="2000"/>
              <a:buFont typeface="Arial"/>
              <a:buChar char="•"/>
            </a:pPr>
            <a:r>
              <a:rPr lang="en-US" sz="2000">
                <a:solidFill>
                  <a:schemeClr val="dk1"/>
                </a:solidFill>
                <a:latin typeface="Arial"/>
                <a:ea typeface="Arial"/>
                <a:cs typeface="Arial"/>
                <a:sym typeface="Arial"/>
              </a:rPr>
              <a:t>Proper pipe size is very important</a:t>
            </a:r>
            <a:endParaRPr/>
          </a:p>
          <a:p>
            <a:pPr indent="-228600" lvl="0" marL="228600" marR="0" rtl="0" algn="l">
              <a:lnSpc>
                <a:spcPct val="120000"/>
              </a:lnSpc>
              <a:spcBef>
                <a:spcPts val="400"/>
              </a:spcBef>
              <a:spcAft>
                <a:spcPts val="0"/>
              </a:spcAft>
              <a:buClr>
                <a:schemeClr val="dk1"/>
              </a:buClr>
              <a:buSzPts val="2000"/>
              <a:buFont typeface="Arial"/>
              <a:buChar char="•"/>
            </a:pPr>
            <a:r>
              <a:rPr lang="en-US" sz="2000">
                <a:solidFill>
                  <a:schemeClr val="dk1"/>
                </a:solidFill>
                <a:latin typeface="Arial"/>
                <a:ea typeface="Arial"/>
                <a:cs typeface="Arial"/>
                <a:sym typeface="Arial"/>
              </a:rPr>
              <a:t>Pipeline size is too large:</a:t>
            </a:r>
            <a:endParaRPr/>
          </a:p>
          <a:p>
            <a:pPr indent="-228600" lvl="1" marL="685800" marR="0" rtl="0" algn="l">
              <a:lnSpc>
                <a:spcPct val="120000"/>
              </a:lnSpc>
              <a:spcBef>
                <a:spcPts val="4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Expensive materials and installation costs</a:t>
            </a:r>
            <a:endParaRPr/>
          </a:p>
          <a:p>
            <a:pPr indent="-228600" lvl="1" marL="685800" marR="0" rtl="0" algn="l">
              <a:lnSpc>
                <a:spcPct val="120000"/>
              </a:lnSpc>
              <a:spcBef>
                <a:spcPts val="4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Enhances the formation of condensate in pipes</a:t>
            </a:r>
            <a:endParaRPr/>
          </a:p>
          <a:p>
            <a:pPr indent="-228600" lvl="0" marL="228600" marR="0" rtl="0" algn="l">
              <a:lnSpc>
                <a:spcPct val="120000"/>
              </a:lnSpc>
              <a:spcBef>
                <a:spcPts val="400"/>
              </a:spcBef>
              <a:spcAft>
                <a:spcPts val="0"/>
              </a:spcAft>
              <a:buClr>
                <a:schemeClr val="dk1"/>
              </a:buClr>
              <a:buSzPts val="2000"/>
              <a:buFont typeface="Arial"/>
              <a:buChar char="•"/>
            </a:pPr>
            <a:r>
              <a:rPr lang="en-US" sz="2000">
                <a:solidFill>
                  <a:schemeClr val="dk1"/>
                </a:solidFill>
                <a:latin typeface="Arial"/>
                <a:ea typeface="Arial"/>
                <a:cs typeface="Arial"/>
                <a:sym typeface="Arial"/>
              </a:rPr>
              <a:t>Pipeline size too small:</a:t>
            </a:r>
            <a:endParaRPr/>
          </a:p>
          <a:p>
            <a:pPr indent="-228600" lvl="1" marL="685800" marR="0" rtl="0" algn="l">
              <a:lnSpc>
                <a:spcPct val="120000"/>
              </a:lnSpc>
              <a:spcBef>
                <a:spcPts val="4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Low pressure at the site of use</a:t>
            </a:r>
            <a:endParaRPr/>
          </a:p>
          <a:p>
            <a:pPr indent="-228600" lvl="1" marL="685800" marR="0" rtl="0" algn="l">
              <a:lnSpc>
                <a:spcPct val="120000"/>
              </a:lnSpc>
              <a:spcBef>
                <a:spcPts val="4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Risk due to lack of breath</a:t>
            </a:r>
            <a:endParaRPr/>
          </a:p>
          <a:p>
            <a:pPr indent="-228600" lvl="1" marL="685800" marR="0" rtl="0" algn="l">
              <a:lnSpc>
                <a:spcPct val="120000"/>
              </a:lnSpc>
              <a:spcBef>
                <a:spcPts val="400"/>
              </a:spcBef>
              <a:spcAft>
                <a:spcPts val="0"/>
              </a:spcAft>
              <a:buClr>
                <a:schemeClr val="dk1"/>
              </a:buClr>
              <a:buSzPts val="2000"/>
              <a:buFont typeface="Arial"/>
              <a:buChar char="•"/>
            </a:pPr>
            <a:r>
              <a:rPr b="0" i="0" lang="en-US" sz="2000" u="none" cap="none" strike="noStrike">
                <a:solidFill>
                  <a:schemeClr val="dk1"/>
                </a:solidFill>
                <a:latin typeface="Arial"/>
                <a:ea typeface="Arial"/>
                <a:cs typeface="Arial"/>
                <a:sym typeface="Arial"/>
              </a:rPr>
              <a:t>Risks from corrosion, hydraulic shock, and noise</a:t>
            </a:r>
            <a:endParaRPr/>
          </a:p>
          <a:p>
            <a:pPr indent="-228600" lvl="0" marL="228600" marR="0" rtl="0" algn="l">
              <a:lnSpc>
                <a:spcPct val="120000"/>
              </a:lnSpc>
              <a:spcBef>
                <a:spcPts val="400"/>
              </a:spcBef>
              <a:spcAft>
                <a:spcPts val="0"/>
              </a:spcAft>
              <a:buClr>
                <a:schemeClr val="dk1"/>
              </a:buClr>
              <a:buSzPts val="2000"/>
              <a:buFont typeface="Arial"/>
              <a:buChar char="•"/>
            </a:pPr>
            <a:r>
              <a:rPr lang="en-US" sz="2000">
                <a:solidFill>
                  <a:schemeClr val="dk1"/>
                </a:solidFill>
                <a:latin typeface="Arial"/>
                <a:ea typeface="Arial"/>
                <a:cs typeface="Arial"/>
                <a:sym typeface="Arial"/>
              </a:rPr>
              <a:t>Calculate pipe size: Based on pressure drop or steam flow rate</a:t>
            </a:r>
            <a:endParaRPr/>
          </a:p>
          <a:p>
            <a:pPr indent="-101600" lvl="0" marL="228600" marR="0" rtl="0" algn="l">
              <a:lnSpc>
                <a:spcPct val="120000"/>
              </a:lnSpc>
              <a:spcBef>
                <a:spcPts val="400"/>
              </a:spcBef>
              <a:spcAft>
                <a:spcPts val="0"/>
              </a:spcAft>
              <a:buClr>
                <a:srgbClr val="7F7F7F"/>
              </a:buClr>
              <a:buSzPts val="2000"/>
              <a:buFont typeface="Arial"/>
              <a:buNone/>
            </a:pPr>
            <a:r>
              <a:t/>
            </a:r>
            <a:endParaRPr sz="2000">
              <a:solidFill>
                <a:schemeClr val="dk1"/>
              </a:solidFill>
              <a:latin typeface="Arial"/>
              <a:ea typeface="Arial"/>
              <a:cs typeface="Arial"/>
              <a:sym typeface="Arial"/>
            </a:endParaRPr>
          </a:p>
        </p:txBody>
      </p:sp>
      <p:pic>
        <p:nvPicPr>
          <p:cNvPr id="973" name="Google Shape;973;p56"/>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7.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977" name="Shape 977"/>
        <p:cNvGrpSpPr/>
        <p:nvPr/>
      </p:nvGrpSpPr>
      <p:grpSpPr>
        <a:xfrm>
          <a:off x="0" y="0"/>
          <a:ext cx="0" cy="0"/>
          <a:chOff x="0" y="0"/>
          <a:chExt cx="0" cy="0"/>
        </a:xfrm>
      </p:grpSpPr>
      <p:sp>
        <p:nvSpPr>
          <p:cNvPr id="978" name="Google Shape;978;p57"/>
          <p:cNvSpPr txBox="1"/>
          <p:nvPr/>
        </p:nvSpPr>
        <p:spPr>
          <a:xfrm>
            <a:off x="549843" y="488857"/>
            <a:ext cx="10896600" cy="578043"/>
          </a:xfrm>
          <a:prstGeom prst="rect">
            <a:avLst/>
          </a:prstGeom>
          <a:noFill/>
          <a:ln>
            <a:noFill/>
          </a:ln>
        </p:spPr>
        <p:txBody>
          <a:bodyPr anchor="t" anchorCtr="0" bIns="45700" lIns="91425" rIns="91425" spcFirstLastPara="1" tIns="45700" wrap="square">
            <a:spAutoFit/>
          </a:bodyPr>
          <a:lstStyle/>
          <a:p>
            <a:pPr algn="ctr" indent="0" lvl="0" marL="0" marR="0" rtl="0">
              <a:lnSpc>
                <a:spcPct val="125000"/>
              </a:lnSpc>
              <a:spcBef>
                <a:spcPts val="0"/>
              </a:spcBef>
              <a:spcAft>
                <a:spcPts val="0"/>
              </a:spcAft>
              <a:buNone/>
            </a:pPr>
            <a:r>
              <a:rPr b="1" lang="en-US" sz="2800">
                <a:solidFill>
                  <a:srgbClr val="327176"/>
                </a:solidFill>
                <a:latin typeface="Arial"/>
                <a:ea typeface="Arial"/>
                <a:cs typeface="Arial"/>
                <a:sym typeface="Arial"/>
              </a:rPr>
              <a:t>Valve system</a:t>
            </a:r>
            <a:endParaRPr sz="2800">
              <a:solidFill>
                <a:srgbClr val="327176"/>
              </a:solidFill>
              <a:latin typeface="Arial"/>
              <a:ea typeface="Arial"/>
              <a:cs typeface="Arial"/>
              <a:sym typeface="Arial"/>
            </a:endParaRPr>
          </a:p>
        </p:txBody>
      </p:sp>
      <p:sp>
        <p:nvSpPr>
          <p:cNvPr id="979" name="Google Shape;979;p57"/>
          <p:cNvSpPr txBox="1"/>
          <p:nvPr/>
        </p:nvSpPr>
        <p:spPr>
          <a:xfrm>
            <a:off x="643295" y="1657144"/>
            <a:ext cx="10287000" cy="797078"/>
          </a:xfrm>
          <a:prstGeom prst="rect">
            <a:avLst/>
          </a:prstGeom>
          <a:noFill/>
          <a:ln>
            <a:noFill/>
          </a:ln>
        </p:spPr>
        <p:txBody>
          <a:bodyPr anchor="t" anchorCtr="0" bIns="45700" lIns="91425" rIns="91425" spcFirstLastPara="1" tIns="45700" wrap="square">
            <a:spAutoFit/>
          </a:bodyPr>
          <a:lstStyle/>
          <a:p>
            <a:pPr algn="just" indent="0" lvl="0" marL="0" marR="0" rtl="0">
              <a:lnSpc>
                <a:spcPct val="120000"/>
              </a:lnSpc>
              <a:spcBef>
                <a:spcPts val="0"/>
              </a:spcBef>
              <a:spcAft>
                <a:spcPts val="0"/>
              </a:spcAft>
              <a:buNone/>
            </a:pPr>
            <a:r>
              <a:rPr lang="en-US" sz="2000">
                <a:solidFill>
                  <a:schemeClr val="dk1"/>
                </a:solidFill>
                <a:latin typeface="Arial"/>
                <a:ea typeface="Arial"/>
                <a:cs typeface="Arial"/>
                <a:sym typeface="Arial"/>
              </a:rPr>
              <a:t>The valve is an essential component of the steam pipeline, as it regulates the pressure in the steam distribution pipe systems and facilitates the maintenance and repair process.</a:t>
            </a:r>
            <a:endParaRPr sz="2000">
              <a:solidFill>
                <a:schemeClr val="dk1"/>
              </a:solidFill>
              <a:latin typeface="Arial"/>
              <a:ea typeface="Arial"/>
              <a:cs typeface="Arial"/>
              <a:sym typeface="Arial"/>
            </a:endParaRPr>
          </a:p>
        </p:txBody>
      </p:sp>
      <p:sp>
        <p:nvSpPr>
          <p:cNvPr id="980" name="Google Shape;980;p57"/>
          <p:cNvSpPr txBox="1"/>
          <p:nvPr/>
        </p:nvSpPr>
        <p:spPr>
          <a:xfrm>
            <a:off x="2176648" y="5258528"/>
            <a:ext cx="1430215"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Globe valve</a:t>
            </a:r>
            <a:endParaRPr sz="1800">
              <a:solidFill>
                <a:schemeClr val="dk1"/>
              </a:solidFill>
              <a:latin typeface="Arial"/>
              <a:ea typeface="Arial"/>
              <a:cs typeface="Arial"/>
              <a:sym typeface="Arial"/>
            </a:endParaRPr>
          </a:p>
        </p:txBody>
      </p:sp>
      <p:sp>
        <p:nvSpPr>
          <p:cNvPr id="981" name="Google Shape;981;p57"/>
          <p:cNvSpPr txBox="1"/>
          <p:nvPr/>
        </p:nvSpPr>
        <p:spPr>
          <a:xfrm>
            <a:off x="5998143" y="5181600"/>
            <a:ext cx="2658399" cy="404598"/>
          </a:xfrm>
          <a:prstGeom prst="rect">
            <a:avLst/>
          </a:prstGeom>
          <a:noFill/>
          <a:ln>
            <a:noFill/>
          </a:ln>
        </p:spPr>
        <p:txBody>
          <a:bodyPr anchor="t" anchorCtr="0" bIns="45700" lIns="91425" rIns="91425" spcFirstLastPara="1" tIns="45700" wrap="square">
            <a:spAutoFit/>
          </a:bodyPr>
          <a:lstStyle/>
          <a:p>
            <a:pPr algn="l" indent="1260475" lvl="0" marL="0" marR="0" rtl="0">
              <a:lnSpc>
                <a:spcPct val="125000"/>
              </a:lnSpc>
              <a:spcBef>
                <a:spcPts val="0"/>
              </a:spcBef>
              <a:spcAft>
                <a:spcPts val="0"/>
              </a:spcAft>
              <a:buNone/>
            </a:pPr>
            <a:r>
              <a:rPr lang="en-US" sz="1800">
                <a:solidFill>
                  <a:schemeClr val="dk1"/>
                </a:solidFill>
                <a:latin typeface="Arial"/>
                <a:ea typeface="Arial"/>
                <a:cs typeface="Arial"/>
                <a:sym typeface="Arial"/>
              </a:rPr>
              <a:t>Gate valve</a:t>
            </a:r>
            <a:endParaRPr b="1" sz="1800">
              <a:solidFill>
                <a:schemeClr val="dk1"/>
              </a:solidFill>
              <a:latin typeface="Arial"/>
              <a:ea typeface="Arial"/>
              <a:cs typeface="Arial"/>
              <a:sym typeface="Arial"/>
            </a:endParaRPr>
          </a:p>
        </p:txBody>
      </p:sp>
      <p:sp>
        <p:nvSpPr>
          <p:cNvPr id="982" name="Google Shape;982;p57"/>
          <p:cNvSpPr txBox="1"/>
          <p:nvPr/>
        </p:nvSpPr>
        <p:spPr>
          <a:xfrm>
            <a:off x="4016942" y="5824194"/>
            <a:ext cx="3526857"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lang="en-US" sz="1800">
                <a:solidFill>
                  <a:schemeClr val="dk1"/>
                </a:solidFill>
                <a:latin typeface="Arial"/>
                <a:ea typeface="Arial"/>
                <a:cs typeface="Arial"/>
                <a:sym typeface="Arial"/>
              </a:rPr>
              <a:t>Some types of steam valves</a:t>
            </a:r>
            <a:endParaRPr b="1" sz="2000">
              <a:solidFill>
                <a:schemeClr val="dk1"/>
              </a:solidFill>
              <a:latin typeface="Arial"/>
              <a:ea typeface="Arial"/>
              <a:cs typeface="Arial"/>
              <a:sym typeface="Arial"/>
            </a:endParaRPr>
          </a:p>
        </p:txBody>
      </p:sp>
      <p:pic>
        <p:nvPicPr>
          <p:cNvPr descr="A diagram of a valve&#10;&#10;Description automatically generated" id="983" name="Google Shape;983;p57"/>
          <p:cNvPicPr preferRelativeResize="0"/>
          <p:nvPr/>
        </p:nvPicPr>
        <p:blipFill rotWithShape="1">
          <a:blip r:embed="rId3">
            <a:alphaModFix/>
          </a:blip>
          <a:srcRect b="56" l="171" r="14" t="181"/>
          <a:stretch/>
        </p:blipFill>
        <p:spPr>
          <a:xfrm>
            <a:off x="892743" y="2411981"/>
            <a:ext cx="3692907" cy="2699617"/>
          </a:xfrm>
          <a:prstGeom prst="rect">
            <a:avLst/>
          </a:prstGeom>
          <a:noFill/>
          <a:ln>
            <a:noFill/>
          </a:ln>
        </p:spPr>
      </p:pic>
      <p:pic>
        <p:nvPicPr>
          <p:cNvPr id="984" name="Google Shape;984;p57"/>
          <p:cNvPicPr preferRelativeResize="0"/>
          <p:nvPr/>
        </p:nvPicPr>
        <p:blipFill rotWithShape="1">
          <a:blip r:embed="rId4">
            <a:alphaModFix/>
          </a:blip>
          <a:srcRect b="0" l="0" r="0" t="0"/>
          <a:stretch/>
        </p:blipFill>
        <p:spPr>
          <a:xfrm>
            <a:off x="5442220" y="2325893"/>
            <a:ext cx="4648200" cy="2871791"/>
          </a:xfrm>
          <a:prstGeom prst="rect">
            <a:avLst/>
          </a:prstGeom>
          <a:noFill/>
          <a:ln>
            <a:noFill/>
          </a:ln>
        </p:spPr>
      </p:pic>
      <p:pic>
        <p:nvPicPr>
          <p:cNvPr id="985" name="Google Shape;985;p57"/>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9" name="Shape 989"/>
        <p:cNvGrpSpPr/>
        <p:nvPr/>
      </p:nvGrpSpPr>
      <p:grpSpPr>
        <a:xfrm>
          <a:off x="0" y="0"/>
          <a:ext cx="0" cy="0"/>
          <a:chOff x="0" y="0"/>
          <a:chExt cx="0" cy="0"/>
        </a:xfrm>
      </p:grpSpPr>
      <p:sp>
        <p:nvSpPr>
          <p:cNvPr id="990" name="Google Shape;990;p58"/>
          <p:cNvSpPr txBox="1"/>
          <p:nvPr/>
        </p:nvSpPr>
        <p:spPr>
          <a:xfrm>
            <a:off x="742121" y="530352"/>
            <a:ext cx="10707757" cy="647421"/>
          </a:xfrm>
          <a:prstGeom prst="rect">
            <a:avLst/>
          </a:prstGeom>
          <a:noFill/>
          <a:ln>
            <a:noFill/>
          </a:ln>
        </p:spPr>
        <p:txBody>
          <a:bodyPr anchorCtr="0" anchor="t" bIns="45700" lIns="91425" spcFirstLastPara="1" rIns="91425" wrap="square" tIns="45700">
            <a:spAutoFit/>
          </a:bodyPr>
          <a:lstStyle/>
          <a:p>
            <a:pPr indent="0" lvl="0" marL="0" marR="0" rtl="0" algn="ctr">
              <a:lnSpc>
                <a:spcPct val="125000"/>
              </a:lnSpc>
              <a:spcBef>
                <a:spcPts val="0"/>
              </a:spcBef>
              <a:spcAft>
                <a:spcPts val="0"/>
              </a:spcAft>
              <a:buNone/>
            </a:pPr>
            <a:r>
              <a:rPr b="1" lang="en-US" sz="3200">
                <a:solidFill>
                  <a:srgbClr val="327176"/>
                </a:solidFill>
                <a:latin typeface="Arial"/>
                <a:ea typeface="Arial"/>
                <a:cs typeface="Arial"/>
                <a:sym typeface="Arial"/>
              </a:rPr>
              <a:t>Steam trap</a:t>
            </a:r>
            <a:endParaRPr sz="3200">
              <a:solidFill>
                <a:srgbClr val="327176"/>
              </a:solidFill>
              <a:latin typeface="Arial"/>
              <a:ea typeface="Arial"/>
              <a:cs typeface="Arial"/>
              <a:sym typeface="Arial"/>
            </a:endParaRPr>
          </a:p>
        </p:txBody>
      </p:sp>
      <p:sp>
        <p:nvSpPr>
          <p:cNvPr id="991" name="Google Shape;991;p58"/>
          <p:cNvSpPr txBox="1"/>
          <p:nvPr/>
        </p:nvSpPr>
        <p:spPr>
          <a:xfrm>
            <a:off x="722242" y="1276228"/>
            <a:ext cx="10727636" cy="646331"/>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Steam traps are responsible for discharging condensate and gas from steam pipelines and other equipment that uses steam without allowing steam to escape.</a:t>
            </a:r>
            <a:endParaRPr sz="1800">
              <a:solidFill>
                <a:schemeClr val="dk1"/>
              </a:solidFill>
              <a:latin typeface="Arial"/>
              <a:ea typeface="Arial"/>
              <a:cs typeface="Arial"/>
              <a:sym typeface="Arial"/>
            </a:endParaRPr>
          </a:p>
        </p:txBody>
      </p:sp>
      <p:sp>
        <p:nvSpPr>
          <p:cNvPr id="992" name="Google Shape;992;p58"/>
          <p:cNvSpPr txBox="1"/>
          <p:nvPr/>
        </p:nvSpPr>
        <p:spPr>
          <a:xfrm>
            <a:off x="722242" y="1985798"/>
            <a:ext cx="10707756" cy="646331"/>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Steam traps are frequently neglected due to the lack of resources and expertise of plant maintenance teams, as well as their ignorance of steam traps and their operation. </a:t>
            </a:r>
            <a:endParaRPr sz="1800">
              <a:solidFill>
                <a:schemeClr val="dk1"/>
              </a:solidFill>
              <a:latin typeface="Arial"/>
              <a:ea typeface="Arial"/>
              <a:cs typeface="Arial"/>
              <a:sym typeface="Arial"/>
            </a:endParaRPr>
          </a:p>
        </p:txBody>
      </p:sp>
      <p:sp>
        <p:nvSpPr>
          <p:cNvPr id="993" name="Google Shape;993;p58"/>
          <p:cNvSpPr txBox="1"/>
          <p:nvPr/>
        </p:nvSpPr>
        <p:spPr>
          <a:xfrm>
            <a:off x="722242" y="2668435"/>
            <a:ext cx="10707757" cy="2020425"/>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Steam traps serve several crucial operational functions for a steam system, but the most crucial are as follows:</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They allow air and large quantities of condensate to escape during start-up process.</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They allow collected condensate to enter the condensate return system during normal operation, while minimizing (or eliminating) steam loss.</a:t>
            </a:r>
            <a:endParaRPr/>
          </a:p>
        </p:txBody>
      </p:sp>
      <p:sp>
        <p:nvSpPr>
          <p:cNvPr id="994" name="Google Shape;994;p58"/>
          <p:cNvSpPr txBox="1"/>
          <p:nvPr/>
        </p:nvSpPr>
        <p:spPr>
          <a:xfrm>
            <a:off x="722242" y="4511834"/>
            <a:ext cx="10595114" cy="1712648"/>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Have three most common types in use today are as follows:</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Bucket type steam trap.</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Ball float type steam trap.</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Thermodynamic steam trap.</a:t>
            </a:r>
            <a:endParaRPr/>
          </a:p>
        </p:txBody>
      </p:sp>
      <p:pic>
        <p:nvPicPr>
          <p:cNvPr id="995" name="Google Shape;995;p58"/>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59.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000" name="Shape 1000"/>
        <p:cNvGrpSpPr/>
        <p:nvPr/>
      </p:nvGrpSpPr>
      <p:grpSpPr>
        <a:xfrm>
          <a:off x="0" y="0"/>
          <a:ext cx="0" cy="0"/>
          <a:chOff x="0" y="0"/>
          <a:chExt cx="0" cy="0"/>
        </a:xfrm>
      </p:grpSpPr>
      <p:sp>
        <p:nvSpPr>
          <p:cNvPr id="1001" name="Google Shape;1001;p59"/>
          <p:cNvSpPr txBox="1"/>
          <p:nvPr/>
        </p:nvSpPr>
        <p:spPr>
          <a:xfrm>
            <a:off x="685800" y="646126"/>
            <a:ext cx="10820400"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Bucket type steam trap</a:t>
            </a:r>
            <a:endParaRPr sz="2800">
              <a:solidFill>
                <a:srgbClr val="327176"/>
              </a:solidFill>
              <a:latin typeface="Arial"/>
              <a:ea typeface="Arial"/>
              <a:cs typeface="Arial"/>
              <a:sym typeface="Arial"/>
            </a:endParaRPr>
          </a:p>
        </p:txBody>
      </p:sp>
      <p:sp>
        <p:nvSpPr>
          <p:cNvPr id="1002" name="Google Shape;1002;p59"/>
          <p:cNvSpPr txBox="1"/>
          <p:nvPr/>
        </p:nvSpPr>
        <p:spPr>
          <a:xfrm>
            <a:off x="791153" y="4750139"/>
            <a:ext cx="4876801" cy="400110"/>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2000">
                <a:solidFill>
                  <a:schemeClr val="dk1"/>
                </a:solidFill>
                <a:latin typeface="Arial"/>
                <a:ea typeface="Arial"/>
                <a:cs typeface="Arial"/>
                <a:sym typeface="Arial"/>
              </a:rPr>
              <a:t>Structure of the float cup type steam trap</a:t>
            </a:r>
            <a:endParaRPr sz="2000">
              <a:solidFill>
                <a:schemeClr val="dk1"/>
              </a:solidFill>
              <a:latin typeface="Arial"/>
              <a:ea typeface="Arial"/>
              <a:cs typeface="Arial"/>
              <a:sym typeface="Arial"/>
            </a:endParaRPr>
          </a:p>
        </p:txBody>
      </p:sp>
      <p:sp>
        <p:nvSpPr>
          <p:cNvPr id="1003" name="Google Shape;1003;p59"/>
          <p:cNvSpPr txBox="1"/>
          <p:nvPr/>
        </p:nvSpPr>
        <p:spPr>
          <a:xfrm>
            <a:off x="6096000" y="4750139"/>
            <a:ext cx="5715000" cy="400110"/>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2000">
                <a:solidFill>
                  <a:schemeClr val="dk1"/>
                </a:solidFill>
                <a:latin typeface="Arial"/>
                <a:ea typeface="Arial"/>
                <a:cs typeface="Arial"/>
                <a:sym typeface="Arial"/>
              </a:rPr>
              <a:t>The working principle of a bucket type steam trap</a:t>
            </a:r>
            <a:endParaRPr sz="2000">
              <a:solidFill>
                <a:schemeClr val="dk1"/>
              </a:solidFill>
              <a:latin typeface="Arial"/>
              <a:ea typeface="Arial"/>
              <a:cs typeface="Arial"/>
              <a:sym typeface="Arial"/>
            </a:endParaRPr>
          </a:p>
        </p:txBody>
      </p:sp>
      <p:pic>
        <p:nvPicPr>
          <p:cNvPr descr="Diagram of a mechanical device with arrows pointing to the left&#10;&#10;Description automatically generated" id="1004" name="Google Shape;1004;p59"/>
          <p:cNvPicPr preferRelativeResize="0"/>
          <p:nvPr/>
        </p:nvPicPr>
        <p:blipFill rotWithShape="1">
          <a:blip r:embed="rId3">
            <a:alphaModFix/>
          </a:blip>
          <a:srcRect l="155" t="132"/>
          <a:stretch/>
        </p:blipFill>
        <p:spPr>
          <a:xfrm>
            <a:off x="531197" y="1592362"/>
            <a:ext cx="5428093" cy="3157777"/>
          </a:xfrm>
          <a:prstGeom prst="rect">
            <a:avLst/>
          </a:prstGeom>
          <a:noFill/>
          <a:ln>
            <a:noFill/>
          </a:ln>
        </p:spPr>
      </p:pic>
      <p:pic>
        <p:nvPicPr>
          <p:cNvPr descr="Diagram of a steam engine&#10;&#10;Description automatically generated" id="1005" name="Google Shape;1005;p59"/>
          <p:cNvPicPr preferRelativeResize="0"/>
          <p:nvPr/>
        </p:nvPicPr>
        <p:blipFill rotWithShape="1">
          <a:blip r:embed="rId4">
            <a:alphaModFix/>
          </a:blip>
          <a:srcRect t="189"/>
          <a:stretch/>
        </p:blipFill>
        <p:spPr>
          <a:xfrm>
            <a:off x="6096000" y="1592361"/>
            <a:ext cx="5530312" cy="3157777"/>
          </a:xfrm>
          <a:prstGeom prst="rect">
            <a:avLst/>
          </a:prstGeom>
          <a:noFill/>
          <a:ln>
            <a:noFill/>
          </a:ln>
        </p:spPr>
      </p:pic>
      <p:pic>
        <p:nvPicPr>
          <p:cNvPr id="1006" name="Google Shape;1006;p59"/>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6"/>
          <p:cNvSpPr txBox="1"/>
          <p:nvPr/>
        </p:nvSpPr>
        <p:spPr>
          <a:xfrm>
            <a:off x="723900" y="1447800"/>
            <a:ext cx="10744200" cy="3653134"/>
          </a:xfrm>
          <a:prstGeom prst="rect">
            <a:avLst/>
          </a:prstGeom>
          <a:noFill/>
          <a:ln>
            <a:noFill/>
          </a:ln>
        </p:spPr>
        <p:txBody>
          <a:bodyPr anchorCtr="0" anchor="t" bIns="45700" lIns="91425" spcFirstLastPara="1" rIns="91425" wrap="square" tIns="45700">
            <a:noAutofit/>
          </a:bodyPr>
          <a:lstStyle/>
          <a:p>
            <a:pPr indent="-127000" lvl="1" marL="457200" marR="0" rtl="0" algn="l">
              <a:lnSpc>
                <a:spcPct val="120000"/>
              </a:lnSpc>
              <a:spcBef>
                <a:spcPts val="0"/>
              </a:spcBef>
              <a:spcAft>
                <a:spcPts val="0"/>
              </a:spcAft>
              <a:buClr>
                <a:schemeClr val="dk1"/>
              </a:buClr>
              <a:buSzPts val="2000"/>
              <a:buFont typeface="Arial"/>
              <a:buChar char="•"/>
            </a:pPr>
            <a:r>
              <a:rPr b="1" i="0" lang="en-US" sz="2000" u="none" cap="none" strike="noStrike">
                <a:solidFill>
                  <a:srgbClr val="0A1D30"/>
                </a:solidFill>
                <a:latin typeface="Arial"/>
                <a:ea typeface="Arial"/>
                <a:cs typeface="Arial"/>
                <a:sym typeface="Arial"/>
              </a:rPr>
              <a:t> Ash level A:</a:t>
            </a:r>
            <a:r>
              <a:rPr b="0" i="0" lang="en-US" sz="2000" u="none" cap="none" strike="noStrike">
                <a:solidFill>
                  <a:schemeClr val="dk1"/>
                </a:solidFill>
                <a:latin typeface="Arial"/>
                <a:ea typeface="Arial"/>
                <a:cs typeface="Arial"/>
                <a:sym typeface="Arial"/>
              </a:rPr>
              <a:t>are the minerals remaining after fuel is burned. Ash abrades and stains heat-resistant surfaces, leading to a decrease in heat transfer coefficient. Ash is a harmful component in fuel.</a:t>
            </a:r>
            <a:endParaRPr/>
          </a:p>
          <a:p>
            <a:pPr indent="-127000" lvl="1" marL="457200" marR="0" rtl="0" algn="l">
              <a:lnSpc>
                <a:spcPct val="120000"/>
              </a:lnSpc>
              <a:spcBef>
                <a:spcPts val="600"/>
              </a:spcBef>
              <a:spcAft>
                <a:spcPts val="0"/>
              </a:spcAft>
              <a:buClr>
                <a:schemeClr val="dk1"/>
              </a:buClr>
              <a:buSzPts val="2000"/>
              <a:buFont typeface="Arial"/>
              <a:buChar char="•"/>
            </a:pPr>
            <a:r>
              <a:rPr b="1" i="0" lang="en-US" sz="2000" u="none" cap="none" strike="noStrike">
                <a:solidFill>
                  <a:srgbClr val="0A1D30"/>
                </a:solidFill>
                <a:latin typeface="Arial"/>
                <a:ea typeface="Arial"/>
                <a:cs typeface="Arial"/>
                <a:sym typeface="Arial"/>
              </a:rPr>
              <a:t> Humidity W(M):</a:t>
            </a:r>
            <a:r>
              <a:rPr b="0" i="0" lang="en-US" sz="2000" u="none" cap="none" strike="noStrike">
                <a:solidFill>
                  <a:schemeClr val="dk1"/>
                </a:solidFill>
                <a:latin typeface="Arial"/>
                <a:ea typeface="Arial"/>
                <a:cs typeface="Arial"/>
                <a:sym typeface="Arial"/>
              </a:rPr>
              <a:t>is the amount of water contained in the fuel. Their presence reduces combustion components and also consumes additional heat to evaporate moisture when fuel burns. It is a harmful ingredient in fuel.</a:t>
            </a:r>
            <a:endParaRPr/>
          </a:p>
          <a:p>
            <a:pPr indent="-127000" lvl="1" marL="457200" marR="0" rtl="0" algn="l">
              <a:lnSpc>
                <a:spcPct val="120000"/>
              </a:lnSpc>
              <a:spcBef>
                <a:spcPts val="600"/>
              </a:spcBef>
              <a:spcAft>
                <a:spcPts val="0"/>
              </a:spcAft>
              <a:buClr>
                <a:schemeClr val="dk1"/>
              </a:buClr>
              <a:buSzPts val="2000"/>
              <a:buFont typeface="Arial"/>
              <a:buChar char="•"/>
            </a:pPr>
            <a:r>
              <a:rPr b="1" i="0" lang="en-US" sz="2000" u="none" cap="none" strike="noStrike">
                <a:solidFill>
                  <a:srgbClr val="0A1D30"/>
                </a:solidFill>
                <a:latin typeface="Arial"/>
                <a:ea typeface="Arial"/>
                <a:cs typeface="Arial"/>
                <a:sym typeface="Arial"/>
              </a:rPr>
              <a:t> Volatile V:</a:t>
            </a:r>
            <a:r>
              <a:rPr b="0" i="0" lang="en-US" sz="2000" u="none" cap="none" strike="noStrike">
                <a:solidFill>
                  <a:schemeClr val="dk1"/>
                </a:solidFill>
                <a:latin typeface="Arial"/>
                <a:ea typeface="Arial"/>
                <a:cs typeface="Arial"/>
                <a:sym typeface="Arial"/>
              </a:rPr>
              <a:t>are gases such as CH</a:t>
            </a:r>
            <a:r>
              <a:rPr b="0" baseline="-25000" i="0" lang="en-US" sz="2000" u="none" cap="none" strike="noStrike">
                <a:solidFill>
                  <a:schemeClr val="dk1"/>
                </a:solidFill>
                <a:latin typeface="Arial"/>
                <a:ea typeface="Arial"/>
                <a:cs typeface="Arial"/>
                <a:sym typeface="Arial"/>
              </a:rPr>
              <a:t>4</a:t>
            </a:r>
            <a:r>
              <a:rPr b="0" i="0" lang="en-US" sz="2000" u="none" cap="none" strike="noStrike">
                <a:solidFill>
                  <a:schemeClr val="dk1"/>
                </a:solidFill>
                <a:latin typeface="Arial"/>
                <a:ea typeface="Arial"/>
                <a:cs typeface="Arial"/>
                <a:sym typeface="Arial"/>
              </a:rPr>
              <a:t>, hydrogen carbide, CO... are generated during pyrolysis in the early stages of the combustion process. The more volatile the fuel, the more flammable and exhausted it is.</a:t>
            </a:r>
            <a:endParaRPr/>
          </a:p>
        </p:txBody>
      </p:sp>
      <p:sp>
        <p:nvSpPr>
          <p:cNvPr id="478" name="Google Shape;478;p6"/>
          <p:cNvSpPr txBox="1"/>
          <p:nvPr/>
        </p:nvSpPr>
        <p:spPr>
          <a:xfrm>
            <a:off x="723900" y="585142"/>
            <a:ext cx="10744200" cy="6699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7176"/>
              </a:buClr>
              <a:buSzPts val="2800"/>
              <a:buFont typeface="Arial"/>
              <a:buNone/>
            </a:pPr>
            <a:r>
              <a:rPr b="1" i="0" lang="en-US" sz="2800" u="none" cap="none" strike="noStrike">
                <a:solidFill>
                  <a:srgbClr val="327176"/>
                </a:solidFill>
                <a:latin typeface="Arial"/>
                <a:ea typeface="Arial"/>
                <a:cs typeface="Arial"/>
                <a:sym typeface="Arial"/>
              </a:rPr>
              <a:t>Technological characteristics of fuel – significance</a:t>
            </a:r>
            <a:endParaRPr/>
          </a:p>
        </p:txBody>
      </p:sp>
      <p:sp>
        <p:nvSpPr>
          <p:cNvPr id="479" name="Google Shape;479;p6"/>
          <p:cNvSpPr txBox="1"/>
          <p:nvPr/>
        </p:nvSpPr>
        <p:spPr>
          <a:xfrm>
            <a:off x="2381250" y="5486400"/>
            <a:ext cx="7162800" cy="39421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1" marL="457200" marR="0" rtl="0" algn="just">
              <a:lnSpc>
                <a:spcPct val="120000"/>
              </a:lnSpc>
              <a:spcBef>
                <a:spcPts val="0"/>
              </a:spcBef>
              <a:spcAft>
                <a:spcPts val="0"/>
              </a:spcAft>
              <a:buClr>
                <a:srgbClr val="0000FF"/>
              </a:buClr>
              <a:buSzPts val="1800"/>
              <a:buFont typeface="Arial"/>
              <a:buNone/>
            </a:pPr>
            <a:r>
              <a:rPr b="0" i="1" lang="en-US" sz="1800" u="none" cap="none" strike="noStrike">
                <a:solidFill>
                  <a:srgbClr val="FF0000"/>
                </a:solidFill>
                <a:latin typeface="Arial"/>
                <a:ea typeface="Arial"/>
                <a:cs typeface="Arial"/>
                <a:sym typeface="Arial"/>
              </a:rPr>
              <a:t>Question: Does fuel oil and liquefied petroleum gas have ash?</a:t>
            </a:r>
            <a:endParaRPr b="0" i="1" sz="1800" u="none" cap="none" strike="noStrike">
              <a:solidFill>
                <a:srgbClr val="FF0000"/>
              </a:solidFill>
              <a:latin typeface="Arial"/>
              <a:ea typeface="Arial"/>
              <a:cs typeface="Arial"/>
              <a:sym typeface="Arial"/>
            </a:endParaRPr>
          </a:p>
        </p:txBody>
      </p:sp>
      <p:pic>
        <p:nvPicPr>
          <p:cNvPr id="480" name="Google Shape;480;p6"/>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60.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011" name="Shape 1011"/>
        <p:cNvGrpSpPr/>
        <p:nvPr/>
      </p:nvGrpSpPr>
      <p:grpSpPr>
        <a:xfrm>
          <a:off x="0" y="0"/>
          <a:ext cx="0" cy="0"/>
          <a:chOff x="0" y="0"/>
          <a:chExt cx="0" cy="0"/>
        </a:xfrm>
      </p:grpSpPr>
      <p:sp>
        <p:nvSpPr>
          <p:cNvPr id="1012" name="Google Shape;1012;p60"/>
          <p:cNvSpPr txBox="1"/>
          <p:nvPr/>
        </p:nvSpPr>
        <p:spPr>
          <a:xfrm>
            <a:off x="609600" y="467028"/>
            <a:ext cx="10972800" cy="545727"/>
          </a:xfrm>
          <a:prstGeom prst="rect">
            <a:avLst/>
          </a:prstGeom>
          <a:noFill/>
          <a:ln>
            <a:noFill/>
          </a:ln>
        </p:spPr>
        <p:txBody>
          <a:bodyPr anchor="t" anchorCtr="0" bIns="45700" lIns="91425" rIns="91425" spcFirstLastPara="1" tIns="45700" wrap="square">
            <a:spAutoFit/>
          </a:bodyPr>
          <a:lstStyle/>
          <a:p>
            <a:pPr algn="ctr" indent="0" lvl="0" marL="0" marR="0" rtl="0">
              <a:lnSpc>
                <a:spcPct val="115000"/>
              </a:lnSpc>
              <a:spcBef>
                <a:spcPts val="0"/>
              </a:spcBef>
              <a:spcAft>
                <a:spcPts val="0"/>
              </a:spcAft>
              <a:buNone/>
            </a:pPr>
            <a:r>
              <a:rPr b="1" lang="en-US" sz="2800">
                <a:solidFill>
                  <a:srgbClr val="327176"/>
                </a:solidFill>
                <a:latin typeface="Arial"/>
                <a:ea typeface="Arial"/>
                <a:cs typeface="Arial"/>
                <a:sym typeface="Arial"/>
              </a:rPr>
              <a:t>Ball float-type steam trap</a:t>
            </a:r>
            <a:endParaRPr sz="2800">
              <a:solidFill>
                <a:srgbClr val="327176"/>
              </a:solidFill>
              <a:latin typeface="Arial"/>
              <a:ea typeface="Arial"/>
              <a:cs typeface="Arial"/>
              <a:sym typeface="Arial"/>
            </a:endParaRPr>
          </a:p>
        </p:txBody>
      </p:sp>
      <p:sp>
        <p:nvSpPr>
          <p:cNvPr id="1013" name="Google Shape;1013;p60"/>
          <p:cNvSpPr txBox="1"/>
          <p:nvPr/>
        </p:nvSpPr>
        <p:spPr>
          <a:xfrm>
            <a:off x="1066800" y="4896862"/>
            <a:ext cx="4038600"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Structure of Ball float-type steam trap</a:t>
            </a:r>
            <a:endParaRPr sz="2000">
              <a:solidFill>
                <a:schemeClr val="dk1"/>
              </a:solidFill>
              <a:latin typeface="Arial"/>
              <a:ea typeface="Arial"/>
              <a:cs typeface="Arial"/>
              <a:sym typeface="Arial"/>
            </a:endParaRPr>
          </a:p>
        </p:txBody>
      </p:sp>
      <p:sp>
        <p:nvSpPr>
          <p:cNvPr id="1014" name="Google Shape;1014;p60"/>
          <p:cNvSpPr txBox="1"/>
          <p:nvPr/>
        </p:nvSpPr>
        <p:spPr>
          <a:xfrm>
            <a:off x="6248400" y="4907349"/>
            <a:ext cx="5562600"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The working principle of a balloon-type steam trap</a:t>
            </a:r>
            <a:endParaRPr sz="2000">
              <a:solidFill>
                <a:schemeClr val="dk1"/>
              </a:solidFill>
              <a:latin typeface="Arial"/>
              <a:ea typeface="Arial"/>
              <a:cs typeface="Arial"/>
              <a:sym typeface="Arial"/>
            </a:endParaRPr>
          </a:p>
        </p:txBody>
      </p:sp>
      <p:pic>
        <p:nvPicPr>
          <p:cNvPr id="1015" name="Google Shape;1015;p60"/>
          <p:cNvPicPr preferRelativeResize="0"/>
          <p:nvPr/>
        </p:nvPicPr>
        <p:blipFill rotWithShape="1">
          <a:blip r:embed="rId3">
            <a:alphaModFix/>
          </a:blip>
          <a:srcRect b="82" l="34" r="81" t="8"/>
          <a:stretch/>
        </p:blipFill>
        <p:spPr>
          <a:xfrm>
            <a:off x="457200" y="1591806"/>
            <a:ext cx="5110417" cy="3315543"/>
          </a:xfrm>
          <a:prstGeom prst="rect">
            <a:avLst/>
          </a:prstGeom>
          <a:noFill/>
          <a:ln>
            <a:noFill/>
          </a:ln>
        </p:spPr>
      </p:pic>
      <p:pic>
        <p:nvPicPr>
          <p:cNvPr id="1016" name="Google Shape;1016;p60"/>
          <p:cNvPicPr preferRelativeResize="0"/>
          <p:nvPr/>
        </p:nvPicPr>
        <p:blipFill rotWithShape="1">
          <a:blip r:embed="rId4">
            <a:alphaModFix/>
          </a:blip>
          <a:srcRect b="129" t="189"/>
          <a:stretch/>
        </p:blipFill>
        <p:spPr>
          <a:xfrm>
            <a:off x="5712167" y="1371600"/>
            <a:ext cx="6479833" cy="3315543"/>
          </a:xfrm>
          <a:prstGeom prst="rect">
            <a:avLst/>
          </a:prstGeom>
          <a:noFill/>
          <a:ln>
            <a:noFill/>
          </a:ln>
        </p:spPr>
      </p:pic>
      <p:pic>
        <p:nvPicPr>
          <p:cNvPr id="1017" name="Google Shape;1017;p60"/>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61.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022" name="Shape 1022"/>
        <p:cNvGrpSpPr/>
        <p:nvPr/>
      </p:nvGrpSpPr>
      <p:grpSpPr>
        <a:xfrm>
          <a:off x="0" y="0"/>
          <a:ext cx="0" cy="0"/>
          <a:chOff x="0" y="0"/>
          <a:chExt cx="0" cy="0"/>
        </a:xfrm>
      </p:grpSpPr>
      <p:sp>
        <p:nvSpPr>
          <p:cNvPr id="1023" name="Google Shape;1023;p61"/>
          <p:cNvSpPr txBox="1"/>
          <p:nvPr/>
        </p:nvSpPr>
        <p:spPr>
          <a:xfrm>
            <a:off x="685800" y="561848"/>
            <a:ext cx="10820400"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Thermodynamic steam trap</a:t>
            </a:r>
            <a:endParaRPr sz="2800">
              <a:solidFill>
                <a:srgbClr val="327176"/>
              </a:solidFill>
              <a:latin typeface="Arial"/>
              <a:ea typeface="Arial"/>
              <a:cs typeface="Arial"/>
              <a:sym typeface="Arial"/>
            </a:endParaRPr>
          </a:p>
        </p:txBody>
      </p:sp>
      <p:sp>
        <p:nvSpPr>
          <p:cNvPr id="1024" name="Google Shape;1024;p61"/>
          <p:cNvSpPr txBox="1"/>
          <p:nvPr/>
        </p:nvSpPr>
        <p:spPr>
          <a:xfrm>
            <a:off x="862133" y="4675609"/>
            <a:ext cx="3775212" cy="707886"/>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2000">
                <a:solidFill>
                  <a:schemeClr val="dk1"/>
                </a:solidFill>
                <a:latin typeface="Arial"/>
                <a:ea typeface="Arial"/>
                <a:cs typeface="Arial"/>
                <a:sym typeface="Arial"/>
              </a:rPr>
              <a:t>Structure of thermodynamic steam trap.</a:t>
            </a:r>
            <a:endParaRPr sz="2000">
              <a:solidFill>
                <a:schemeClr val="dk1"/>
              </a:solidFill>
              <a:latin typeface="Arial"/>
              <a:ea typeface="Arial"/>
              <a:cs typeface="Arial"/>
              <a:sym typeface="Arial"/>
            </a:endParaRPr>
          </a:p>
        </p:txBody>
      </p:sp>
      <p:sp>
        <p:nvSpPr>
          <p:cNvPr id="1025" name="Google Shape;1025;p61"/>
          <p:cNvSpPr txBox="1"/>
          <p:nvPr/>
        </p:nvSpPr>
        <p:spPr>
          <a:xfrm>
            <a:off x="5486400" y="4829497"/>
            <a:ext cx="6137412" cy="400110"/>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2000">
                <a:solidFill>
                  <a:schemeClr val="dk1"/>
                </a:solidFill>
                <a:latin typeface="Arial"/>
                <a:ea typeface="Arial"/>
                <a:cs typeface="Arial"/>
                <a:sym typeface="Arial"/>
              </a:rPr>
              <a:t>The working principle of thermodynamic steam trap</a:t>
            </a:r>
            <a:endParaRPr sz="2000">
              <a:solidFill>
                <a:schemeClr val="dk1"/>
              </a:solidFill>
              <a:latin typeface="Arial"/>
              <a:ea typeface="Arial"/>
              <a:cs typeface="Arial"/>
              <a:sym typeface="Arial"/>
            </a:endParaRPr>
          </a:p>
        </p:txBody>
      </p:sp>
      <p:pic>
        <p:nvPicPr>
          <p:cNvPr descr="Diagram of a machine with text&#10;&#10;Description automatically generated with medium confidence" id="1026" name="Google Shape;1026;p61"/>
          <p:cNvPicPr preferRelativeResize="0"/>
          <p:nvPr/>
        </p:nvPicPr>
        <p:blipFill rotWithShape="1">
          <a:blip r:embed="rId3">
            <a:alphaModFix/>
          </a:blip>
          <a:srcRect b="99" l="239" r="-351"/>
          <a:stretch/>
        </p:blipFill>
        <p:spPr>
          <a:xfrm>
            <a:off x="1229439" y="1477818"/>
            <a:ext cx="3040601" cy="3099337"/>
          </a:xfrm>
          <a:prstGeom prst="rect">
            <a:avLst/>
          </a:prstGeom>
          <a:noFill/>
          <a:ln>
            <a:noFill/>
          </a:ln>
        </p:spPr>
      </p:pic>
      <p:pic>
        <p:nvPicPr>
          <p:cNvPr descr="A diagram of a valve&#10;&#10;Description automatically generated" id="1027" name="Google Shape;1027;p61"/>
          <p:cNvPicPr preferRelativeResize="0"/>
          <p:nvPr/>
        </p:nvPicPr>
        <p:blipFill rotWithShape="1">
          <a:blip r:embed="rId4">
            <a:alphaModFix/>
          </a:blip>
          <a:srcRect b="0" l="0" r="0" t="0"/>
          <a:stretch/>
        </p:blipFill>
        <p:spPr>
          <a:xfrm>
            <a:off x="4569305" y="1474505"/>
            <a:ext cx="7403411" cy="3099337"/>
          </a:xfrm>
          <a:prstGeom prst="rect">
            <a:avLst/>
          </a:prstGeom>
          <a:noFill/>
          <a:ln>
            <a:noFill/>
          </a:ln>
        </p:spPr>
      </p:pic>
      <p:pic>
        <p:nvPicPr>
          <p:cNvPr id="1028" name="Google Shape;1028;p61"/>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2" name="Shape 1032"/>
        <p:cNvGrpSpPr/>
        <p:nvPr/>
      </p:nvGrpSpPr>
      <p:grpSpPr>
        <a:xfrm>
          <a:off x="0" y="0"/>
          <a:ext cx="0" cy="0"/>
          <a:chOff x="0" y="0"/>
          <a:chExt cx="0" cy="0"/>
        </a:xfrm>
      </p:grpSpPr>
      <p:sp>
        <p:nvSpPr>
          <p:cNvPr id="1033" name="Google Shape;1033;p62"/>
          <p:cNvSpPr txBox="1"/>
          <p:nvPr/>
        </p:nvSpPr>
        <p:spPr>
          <a:xfrm>
            <a:off x="800100" y="2890391"/>
            <a:ext cx="1059180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strike="noStrike">
                <a:solidFill>
                  <a:schemeClr val="dk1"/>
                </a:solidFill>
                <a:latin typeface="Arial"/>
                <a:ea typeface="Arial"/>
                <a:cs typeface="Arial"/>
                <a:sym typeface="Arial"/>
              </a:rPr>
              <a:t>5. EE OPPORTUNITIES FOR STEAM DISTRIBUTION SYSTEMS</a:t>
            </a:r>
            <a:endParaRPr/>
          </a:p>
        </p:txBody>
      </p:sp>
      <p:pic>
        <p:nvPicPr>
          <p:cNvPr id="1034" name="Google Shape;1034;p62"/>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63.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038" name="Shape 1038"/>
        <p:cNvGrpSpPr/>
        <p:nvPr/>
      </p:nvGrpSpPr>
      <p:grpSpPr>
        <a:xfrm>
          <a:off x="0" y="0"/>
          <a:ext cx="0" cy="0"/>
          <a:chOff x="0" y="0"/>
          <a:chExt cx="0" cy="0"/>
        </a:xfrm>
      </p:grpSpPr>
      <p:sp>
        <p:nvSpPr>
          <p:cNvPr id="1039" name="Google Shape;1039;p63"/>
          <p:cNvSpPr txBox="1"/>
          <p:nvPr/>
        </p:nvSpPr>
        <p:spPr>
          <a:xfrm>
            <a:off x="609600" y="1268968"/>
            <a:ext cx="5562600" cy="3981859"/>
          </a:xfrm>
          <a:prstGeom prst="rect">
            <a:avLst/>
          </a:prstGeom>
          <a:noFill/>
          <a:ln>
            <a:noFill/>
          </a:ln>
        </p:spPr>
        <p:txBody>
          <a:bodyPr anchor="t" anchorCtr="0" bIns="45700" lIns="91425" rIns="91425" spcFirstLastPara="1" tIns="45700" wrap="square">
            <a:spAutoFit/>
          </a:bodyPr>
          <a:lstStyle/>
          <a:p>
            <a:pPr algn="just" indent="-342900" lvl="0" marL="342900" marR="0" rtl="0">
              <a:lnSpc>
                <a:spcPct val="120000"/>
              </a:lnSpc>
              <a:spcBef>
                <a:spcPts val="0"/>
              </a:spcBef>
              <a:spcAft>
                <a:spcPts val="0"/>
              </a:spcAft>
              <a:buClr>
                <a:schemeClr val="dk1"/>
              </a:buClr>
              <a:buSzPts val="2400"/>
              <a:buFont typeface="Noto Sans Symbols"/>
              <a:buChar char="❖"/>
            </a:pPr>
            <a:r>
              <a:rPr lang="en-US" sz="2400">
                <a:solidFill>
                  <a:schemeClr val="dk1"/>
                </a:solidFill>
                <a:latin typeface="Arial"/>
                <a:ea typeface="Arial"/>
                <a:cs typeface="Arial"/>
                <a:sym typeface="Arial"/>
              </a:rPr>
              <a:t>Some of the key solutions to reduce losses in steam distribution systems include:</a:t>
            </a:r>
            <a:endParaRPr/>
          </a:p>
          <a:p>
            <a:pPr algn="just" indent="-342900" lvl="1" marL="800100" marR="0" rtl="0">
              <a:lnSpc>
                <a:spcPct val="120000"/>
              </a:lnSpc>
              <a:spcBef>
                <a:spcPts val="600"/>
              </a:spcBef>
              <a:spcAft>
                <a:spcPts val="0"/>
              </a:spcAft>
              <a:buClr>
                <a:schemeClr val="dk1"/>
              </a:buClr>
              <a:buSzPts val="2400"/>
              <a:buFont typeface="Noto Sans Symbols"/>
              <a:buChar char="❑"/>
            </a:pPr>
            <a:r>
              <a:rPr b="0" cap="none" i="0" lang="en-US" strike="noStrike" sz="2400" u="none">
                <a:solidFill>
                  <a:schemeClr val="dk1"/>
                </a:solidFill>
                <a:latin typeface="Arial"/>
                <a:ea typeface="Arial"/>
                <a:cs typeface="Arial"/>
                <a:sym typeface="Arial"/>
              </a:rPr>
              <a:t>Steam leak control.</a:t>
            </a:r>
            <a:endParaRPr/>
          </a:p>
          <a:p>
            <a:pPr algn="just" indent="-342900" lvl="1" marL="800100" marR="0" rtl="0">
              <a:lnSpc>
                <a:spcPct val="120000"/>
              </a:lnSpc>
              <a:spcBef>
                <a:spcPts val="600"/>
              </a:spcBef>
              <a:spcAft>
                <a:spcPts val="0"/>
              </a:spcAft>
              <a:buClr>
                <a:schemeClr val="dk1"/>
              </a:buClr>
              <a:buSzPts val="2400"/>
              <a:buFont typeface="Noto Sans Symbols"/>
              <a:buChar char="❑"/>
            </a:pPr>
            <a:r>
              <a:rPr b="0" cap="none" i="0" lang="en-US" strike="noStrike" sz="2400" u="none">
                <a:solidFill>
                  <a:schemeClr val="dk1"/>
                </a:solidFill>
                <a:latin typeface="Arial"/>
                <a:ea typeface="Arial"/>
                <a:cs typeface="Arial"/>
                <a:sym typeface="Arial"/>
              </a:rPr>
              <a:t>Check the steam pipe insulation.</a:t>
            </a:r>
            <a:endParaRPr/>
          </a:p>
          <a:p>
            <a:pPr algn="just" indent="-342900" lvl="1" marL="800100" marR="0" rtl="0">
              <a:lnSpc>
                <a:spcPct val="120000"/>
              </a:lnSpc>
              <a:spcBef>
                <a:spcPts val="600"/>
              </a:spcBef>
              <a:spcAft>
                <a:spcPts val="0"/>
              </a:spcAft>
              <a:buClr>
                <a:schemeClr val="dk1"/>
              </a:buClr>
              <a:buSzPts val="2400"/>
              <a:buFont typeface="Noto Sans Symbols"/>
              <a:buChar char="❑"/>
            </a:pPr>
            <a:r>
              <a:rPr b="0" cap="none" i="0" lang="en-US" strike="noStrike" sz="2400" u="none">
                <a:solidFill>
                  <a:schemeClr val="dk1"/>
                </a:solidFill>
                <a:latin typeface="Arial"/>
                <a:ea typeface="Arial"/>
                <a:cs typeface="Arial"/>
                <a:sym typeface="Arial"/>
              </a:rPr>
              <a:t>Control steam pipeline design.</a:t>
            </a:r>
            <a:endParaRPr/>
          </a:p>
          <a:p>
            <a:pPr algn="just" indent="-342900" lvl="1" marL="800100" marR="0" rtl="0">
              <a:lnSpc>
                <a:spcPct val="120000"/>
              </a:lnSpc>
              <a:spcBef>
                <a:spcPts val="600"/>
              </a:spcBef>
              <a:spcAft>
                <a:spcPts val="0"/>
              </a:spcAft>
              <a:buClr>
                <a:schemeClr val="dk1"/>
              </a:buClr>
              <a:buSzPts val="2400"/>
              <a:buFont typeface="Noto Sans Symbols"/>
              <a:buChar char="❑"/>
            </a:pPr>
            <a:r>
              <a:rPr b="0" cap="none" i="0" lang="en-US" strike="noStrike" sz="2400" u="none">
                <a:solidFill>
                  <a:schemeClr val="dk1"/>
                </a:solidFill>
                <a:latin typeface="Arial"/>
                <a:ea typeface="Arial"/>
                <a:cs typeface="Arial"/>
                <a:sym typeface="Arial"/>
              </a:rPr>
              <a:t>Condensate recovery.</a:t>
            </a:r>
            <a:endParaRPr/>
          </a:p>
          <a:p>
            <a:pPr algn="just" indent="-342900" lvl="1" marL="800100" marR="0" rtl="0">
              <a:lnSpc>
                <a:spcPct val="120000"/>
              </a:lnSpc>
              <a:spcBef>
                <a:spcPts val="600"/>
              </a:spcBef>
              <a:spcAft>
                <a:spcPts val="0"/>
              </a:spcAft>
              <a:buClr>
                <a:schemeClr val="dk1"/>
              </a:buClr>
              <a:buSzPts val="2400"/>
              <a:buFont typeface="Noto Sans Symbols"/>
              <a:buChar char="❑"/>
            </a:pPr>
            <a:r>
              <a:rPr b="0" cap="none" i="0" lang="en-US" strike="noStrike" sz="2400" u="none">
                <a:solidFill>
                  <a:schemeClr val="dk1"/>
                </a:solidFill>
                <a:latin typeface="Arial"/>
                <a:ea typeface="Arial"/>
                <a:cs typeface="Arial"/>
                <a:sym typeface="Arial"/>
              </a:rPr>
              <a:t>Recovery of flash steam.</a:t>
            </a:r>
            <a:endParaRPr/>
          </a:p>
        </p:txBody>
      </p:sp>
      <p:sp>
        <p:nvSpPr>
          <p:cNvPr id="1040" name="Google Shape;1040;p63"/>
          <p:cNvSpPr txBox="1"/>
          <p:nvPr/>
        </p:nvSpPr>
        <p:spPr>
          <a:xfrm>
            <a:off x="6172200" y="5677981"/>
            <a:ext cx="5791200" cy="400110"/>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2000">
                <a:solidFill>
                  <a:schemeClr val="dk1"/>
                </a:solidFill>
                <a:latin typeface="Arial"/>
                <a:ea typeface="Arial"/>
                <a:cs typeface="Arial"/>
                <a:sym typeface="Arial"/>
              </a:rPr>
              <a:t>Types of losses on the steam distribution system</a:t>
            </a:r>
            <a:endParaRPr sz="2000">
              <a:solidFill>
                <a:schemeClr val="dk1"/>
              </a:solidFill>
              <a:latin typeface="Arial"/>
              <a:ea typeface="Arial"/>
              <a:cs typeface="Arial"/>
              <a:sym typeface="Arial"/>
            </a:endParaRPr>
          </a:p>
        </p:txBody>
      </p:sp>
      <p:sp>
        <p:nvSpPr>
          <p:cNvPr id="1041" name="Google Shape;1041;p63"/>
          <p:cNvSpPr txBox="1"/>
          <p:nvPr/>
        </p:nvSpPr>
        <p:spPr>
          <a:xfrm>
            <a:off x="608682" y="593726"/>
            <a:ext cx="11049000" cy="461665"/>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i="0" lang="en-US" strike="noStrike" sz="2400" u="none">
                <a:solidFill>
                  <a:srgbClr val="327176"/>
                </a:solidFill>
                <a:latin typeface="Arial"/>
                <a:ea typeface="Arial"/>
                <a:cs typeface="Arial"/>
                <a:sym typeface="Arial"/>
              </a:rPr>
              <a:t>EE OPPORTUNITIES FOR STEAM DISTRIBUTION SYSTEMS</a:t>
            </a:r>
            <a:endParaRPr/>
          </a:p>
        </p:txBody>
      </p:sp>
      <p:pic>
        <p:nvPicPr>
          <p:cNvPr id="1042" name="Google Shape;1042;p63"/>
          <p:cNvPicPr preferRelativeResize="0"/>
          <p:nvPr/>
        </p:nvPicPr>
        <p:blipFill rotWithShape="1">
          <a:blip r:embed="rId3">
            <a:alphaModFix/>
          </a:blip>
          <a:srcRect l="102" r="47" t="75"/>
          <a:stretch/>
        </p:blipFill>
        <p:spPr>
          <a:xfrm>
            <a:off x="6410739" y="1287473"/>
            <a:ext cx="5650576" cy="4283053"/>
          </a:xfrm>
          <a:prstGeom prst="rect">
            <a:avLst/>
          </a:prstGeom>
          <a:noFill/>
          <a:ln>
            <a:noFill/>
          </a:ln>
        </p:spPr>
      </p:pic>
      <p:pic>
        <p:nvPicPr>
          <p:cNvPr id="1043" name="Google Shape;1043;p63"/>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64.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048" name="Shape 1048"/>
        <p:cNvGrpSpPr/>
        <p:nvPr/>
      </p:nvGrpSpPr>
      <p:grpSpPr>
        <a:xfrm>
          <a:off x="0" y="0"/>
          <a:ext cx="0" cy="0"/>
          <a:chOff x="0" y="0"/>
          <a:chExt cx="0" cy="0"/>
        </a:xfrm>
      </p:grpSpPr>
      <p:sp>
        <p:nvSpPr>
          <p:cNvPr id="1049" name="Google Shape;1049;p64"/>
          <p:cNvSpPr txBox="1"/>
          <p:nvPr/>
        </p:nvSpPr>
        <p:spPr>
          <a:xfrm>
            <a:off x="580213" y="613432"/>
            <a:ext cx="10965743" cy="529569"/>
          </a:xfrm>
          <a:prstGeom prst="rect">
            <a:avLst/>
          </a:prstGeom>
          <a:noFill/>
          <a:ln>
            <a:noFill/>
          </a:ln>
        </p:spPr>
        <p:txBody>
          <a:bodyPr anchor="t" anchorCtr="0" bIns="45700" lIns="91425" rIns="91425" spcFirstLastPara="1" tIns="45700" wrap="square">
            <a:spAutoFit/>
          </a:bodyPr>
          <a:lstStyle/>
          <a:p>
            <a:pPr algn="ctr" indent="0" lvl="0" marL="0" marR="0" rtl="0">
              <a:lnSpc>
                <a:spcPct val="110000"/>
              </a:lnSpc>
              <a:spcBef>
                <a:spcPts val="0"/>
              </a:spcBef>
              <a:spcAft>
                <a:spcPts val="0"/>
              </a:spcAft>
              <a:buNone/>
            </a:pPr>
            <a:r>
              <a:rPr b="1" lang="en-US" sz="2800">
                <a:solidFill>
                  <a:srgbClr val="327176"/>
                </a:solidFill>
                <a:latin typeface="Arial"/>
                <a:ea typeface="Arial"/>
                <a:cs typeface="Arial"/>
                <a:sym typeface="Arial"/>
              </a:rPr>
              <a:t>Steam leak control</a:t>
            </a:r>
            <a:endParaRPr sz="2800">
              <a:solidFill>
                <a:srgbClr val="327176"/>
              </a:solidFill>
              <a:latin typeface="Arial"/>
              <a:ea typeface="Arial"/>
              <a:cs typeface="Arial"/>
              <a:sym typeface="Arial"/>
            </a:endParaRPr>
          </a:p>
        </p:txBody>
      </p:sp>
      <p:sp>
        <p:nvSpPr>
          <p:cNvPr id="1050" name="Google Shape;1050;p64"/>
          <p:cNvSpPr txBox="1"/>
          <p:nvPr/>
        </p:nvSpPr>
        <p:spPr>
          <a:xfrm>
            <a:off x="646044" y="1423323"/>
            <a:ext cx="5334000" cy="2005677"/>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10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Locations where steam leaks often occur:</a:t>
            </a:r>
            <a:endParaRPr sz="1600">
              <a:solidFill>
                <a:schemeClr val="dk1"/>
              </a:solidFill>
              <a:latin typeface="Arial"/>
              <a:ea typeface="Arial"/>
              <a:cs typeface="Arial"/>
              <a:sym typeface="Arial"/>
            </a:endParaRPr>
          </a:p>
          <a:p>
            <a:pPr algn="just" indent="0" lvl="1" marL="457200" marR="0" rtl="0">
              <a:lnSpc>
                <a:spcPct val="110000"/>
              </a:lnSpc>
              <a:spcBef>
                <a:spcPts val="300"/>
              </a:spcBef>
              <a:spcAft>
                <a:spcPts val="0"/>
              </a:spcAft>
              <a:buNone/>
            </a:pPr>
            <a:r>
              <a:rPr b="0" cap="none" i="0" lang="en-US" strike="noStrike" sz="1600" u="none">
                <a:solidFill>
                  <a:schemeClr val="dk1"/>
                </a:solidFill>
                <a:latin typeface="Arial"/>
                <a:ea typeface="Arial"/>
                <a:cs typeface="Arial"/>
                <a:sym typeface="Arial"/>
              </a:rPr>
              <a:t>– Flanges and gasket joints.</a:t>
            </a:r>
            <a:endParaRPr/>
          </a:p>
          <a:p>
            <a:pPr algn="just" indent="0" lvl="1" marL="457200" marR="0" rtl="0">
              <a:lnSpc>
                <a:spcPct val="110000"/>
              </a:lnSpc>
              <a:spcBef>
                <a:spcPts val="0"/>
              </a:spcBef>
              <a:spcAft>
                <a:spcPts val="0"/>
              </a:spcAft>
              <a:buNone/>
            </a:pPr>
            <a:r>
              <a:rPr b="0" cap="none" i="0" lang="en-US" strike="noStrike" sz="1600" u="none">
                <a:solidFill>
                  <a:schemeClr val="dk1"/>
                </a:solidFill>
                <a:latin typeface="Arial"/>
                <a:ea typeface="Arial"/>
                <a:cs typeface="Arial"/>
                <a:sym typeface="Arial"/>
              </a:rPr>
              <a:t>– Pipe joints.</a:t>
            </a:r>
            <a:endParaRPr/>
          </a:p>
          <a:p>
            <a:pPr algn="just" indent="0" lvl="1" marL="457200" marR="0" rtl="0">
              <a:lnSpc>
                <a:spcPct val="110000"/>
              </a:lnSpc>
              <a:spcBef>
                <a:spcPts val="0"/>
              </a:spcBef>
              <a:spcAft>
                <a:spcPts val="0"/>
              </a:spcAft>
              <a:buNone/>
            </a:pPr>
            <a:r>
              <a:rPr b="0" cap="none" i="0" lang="en-US" strike="noStrike" sz="1600" u="none">
                <a:solidFill>
                  <a:schemeClr val="dk1"/>
                </a:solidFill>
                <a:latin typeface="Arial"/>
                <a:ea typeface="Arial"/>
                <a:cs typeface="Arial"/>
                <a:sym typeface="Arial"/>
              </a:rPr>
              <a:t>– Valve, body and packaging.</a:t>
            </a:r>
            <a:endParaRPr/>
          </a:p>
          <a:p>
            <a:pPr algn="just" indent="0" lvl="1" marL="457200" marR="0" rtl="0">
              <a:lnSpc>
                <a:spcPct val="110000"/>
              </a:lnSpc>
              <a:spcBef>
                <a:spcPts val="0"/>
              </a:spcBef>
              <a:spcAft>
                <a:spcPts val="0"/>
              </a:spcAft>
              <a:buNone/>
            </a:pPr>
            <a:r>
              <a:rPr b="0" cap="none" i="0" lang="en-US" strike="noStrike" sz="1600" u="none">
                <a:solidFill>
                  <a:schemeClr val="dk1"/>
                </a:solidFill>
                <a:latin typeface="Arial"/>
                <a:ea typeface="Arial"/>
                <a:cs typeface="Arial"/>
                <a:sym typeface="Arial"/>
              </a:rPr>
              <a:t>– Steam trap.</a:t>
            </a:r>
            <a:endParaRPr/>
          </a:p>
          <a:p>
            <a:pPr algn="just" indent="0" lvl="1" marL="457200" marR="0" rtl="0">
              <a:lnSpc>
                <a:spcPct val="110000"/>
              </a:lnSpc>
              <a:spcBef>
                <a:spcPts val="0"/>
              </a:spcBef>
              <a:spcAft>
                <a:spcPts val="0"/>
              </a:spcAft>
              <a:buNone/>
            </a:pPr>
            <a:r>
              <a:rPr b="0" cap="none" i="0" lang="en-US" strike="noStrike" sz="1600" u="none">
                <a:solidFill>
                  <a:schemeClr val="dk1"/>
                </a:solidFill>
                <a:latin typeface="Arial"/>
                <a:ea typeface="Arial"/>
                <a:cs typeface="Arial"/>
                <a:sym typeface="Arial"/>
              </a:rPr>
              <a:t>– Pressure reducing valve.</a:t>
            </a:r>
            <a:endParaRPr/>
          </a:p>
          <a:p>
            <a:pPr algn="just" indent="0" lvl="1" marL="457200" marR="0" rtl="0">
              <a:lnSpc>
                <a:spcPct val="110000"/>
              </a:lnSpc>
              <a:spcBef>
                <a:spcPts val="0"/>
              </a:spcBef>
              <a:spcAft>
                <a:spcPts val="0"/>
              </a:spcAft>
              <a:buNone/>
            </a:pPr>
            <a:r>
              <a:rPr b="0" cap="none" i="0" lang="en-US" strike="noStrike" sz="1600" u="none">
                <a:solidFill>
                  <a:schemeClr val="dk1"/>
                </a:solidFill>
                <a:latin typeface="Arial"/>
                <a:ea typeface="Arial"/>
                <a:cs typeface="Arial"/>
                <a:sym typeface="Arial"/>
              </a:rPr>
              <a:t>– Pipeline errors.</a:t>
            </a:r>
            <a:endParaRPr/>
          </a:p>
        </p:txBody>
      </p:sp>
      <p:sp>
        <p:nvSpPr>
          <p:cNvPr id="1051" name="Google Shape;1051;p64"/>
          <p:cNvSpPr txBox="1"/>
          <p:nvPr/>
        </p:nvSpPr>
        <p:spPr>
          <a:xfrm>
            <a:off x="5827643" y="1427770"/>
            <a:ext cx="5718313" cy="951543"/>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20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 regular maintenance program that finds and eliminates steam leaks is essential to the efficient operation of a steam system.</a:t>
            </a:r>
            <a:endParaRPr sz="1600">
              <a:solidFill>
                <a:schemeClr val="dk1"/>
              </a:solidFill>
              <a:latin typeface="Arial"/>
              <a:ea typeface="Arial"/>
              <a:cs typeface="Arial"/>
              <a:sym typeface="Arial"/>
            </a:endParaRPr>
          </a:p>
        </p:txBody>
      </p:sp>
      <p:pic>
        <p:nvPicPr>
          <p:cNvPr descr="A graph of a line&#10;&#10;Description automatically generated with medium confidence" id="1052" name="Google Shape;1052;p64"/>
          <p:cNvPicPr preferRelativeResize="0"/>
          <p:nvPr/>
        </p:nvPicPr>
        <p:blipFill rotWithShape="1">
          <a:blip r:embed="rId3">
            <a:alphaModFix/>
          </a:blip>
          <a:stretch/>
        </p:blipFill>
        <p:spPr>
          <a:xfrm>
            <a:off x="1272809" y="3521310"/>
            <a:ext cx="3827426" cy="2442886"/>
          </a:xfrm>
          <a:prstGeom prst="rect">
            <a:avLst/>
          </a:prstGeom>
          <a:noFill/>
          <a:ln>
            <a:noFill/>
          </a:ln>
        </p:spPr>
      </p:pic>
      <p:sp>
        <p:nvSpPr>
          <p:cNvPr id="1053" name="Google Shape;1053;p64"/>
          <p:cNvSpPr txBox="1"/>
          <p:nvPr/>
        </p:nvSpPr>
        <p:spPr>
          <a:xfrm>
            <a:off x="940279" y="5891702"/>
            <a:ext cx="4492486" cy="338554"/>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600">
                <a:solidFill>
                  <a:schemeClr val="dk1"/>
                </a:solidFill>
                <a:latin typeface="Arial"/>
                <a:ea typeface="Arial"/>
                <a:cs typeface="Arial"/>
                <a:sym typeface="Arial"/>
              </a:rPr>
              <a:t>Amount of steam leaking through the leak.</a:t>
            </a:r>
            <a:endParaRPr sz="1600">
              <a:solidFill>
                <a:schemeClr val="dk1"/>
              </a:solidFill>
              <a:latin typeface="Arial"/>
              <a:ea typeface="Arial"/>
              <a:cs typeface="Arial"/>
              <a:sym typeface="Arial"/>
            </a:endParaRPr>
          </a:p>
        </p:txBody>
      </p:sp>
      <p:sp>
        <p:nvSpPr>
          <p:cNvPr id="1054" name="Google Shape;1054;p64"/>
          <p:cNvSpPr txBox="1"/>
          <p:nvPr/>
        </p:nvSpPr>
        <p:spPr>
          <a:xfrm>
            <a:off x="6458777" y="2408819"/>
            <a:ext cx="4456043" cy="400110"/>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lang="en-US" sz="2000">
                <a:solidFill>
                  <a:schemeClr val="dk1"/>
                </a:solidFill>
                <a:latin typeface="Arial"/>
                <a:ea typeface="Arial"/>
                <a:cs typeface="Arial"/>
                <a:sym typeface="Arial"/>
              </a:rPr>
              <a:t>Steam loss according to pressure</a:t>
            </a:r>
            <a:endParaRPr b="1" sz="2000">
              <a:solidFill>
                <a:schemeClr val="dk1"/>
              </a:solidFill>
              <a:latin typeface="Arial"/>
              <a:ea typeface="Arial"/>
              <a:cs typeface="Arial"/>
              <a:sym typeface="Arial"/>
            </a:endParaRPr>
          </a:p>
        </p:txBody>
      </p:sp>
      <p:pic>
        <p:nvPicPr>
          <p:cNvPr id="1055" name="Google Shape;1055;p64"/>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graphicFrame>
        <p:nvGraphicFramePr>
          <p:cNvPr id="1056" name="Google Shape;1056;p64"/>
          <p:cNvGraphicFramePr/>
          <p:nvPr/>
        </p:nvGraphicFramePr>
        <p:xfrm>
          <a:off x="6211958" y="2859727"/>
          <a:ext cx="3000000" cy="3000000"/>
        </p:xfrm>
        <a:graphic>
          <a:graphicData uri="http://schemas.openxmlformats.org/drawingml/2006/table">
            <a:tbl>
              <a:tblPr bandCol="1" bandRow="1" firstCol="1" firstRow="1" lastCol="1" lastRow="1">
                <a:noFill/>
                <a:tableStyleId>{0A219ACC-2321-41C8-917C-00207949AA5D}</a:tableStyleId>
              </a:tblPr>
              <a:tblGrid>
                <a:gridCol w="1473600"/>
                <a:gridCol w="1476225"/>
                <a:gridCol w="1939000"/>
              </a:tblGrid>
              <a:tr h="5381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Steam pressure</a:t>
                      </a:r>
                      <a:endParaRPr/>
                    </a:p>
                    <a:p>
                      <a:pPr algn="ctr" indent="0" lvl="0" marL="0" marR="0" rtl="0">
                        <a:lnSpc>
                          <a:spcPct val="115000"/>
                        </a:lnSpc>
                        <a:spcBef>
                          <a:spcPts val="400"/>
                        </a:spcBef>
                        <a:spcAft>
                          <a:spcPts val="0"/>
                        </a:spcAft>
                        <a:buNone/>
                      </a:pPr>
                      <a:r>
                        <a:rPr cap="none" lang="en-US" strike="noStrike" sz="1600" u="none">
                          <a:latin typeface="Arial"/>
                          <a:ea typeface="Arial"/>
                          <a:cs typeface="Arial"/>
                          <a:sym typeface="Arial"/>
                        </a:rPr>
                        <a:t>(kg/cm2)</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Leak hole diameter (mm)</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Leakage steam loss (kg/h)</a:t>
                      </a:r>
                      <a:endParaRPr cap="none" strike="noStrike" sz="1600" u="none">
                        <a:latin typeface="Arial"/>
                        <a:ea typeface="Arial"/>
                        <a:cs typeface="Arial"/>
                        <a:sym typeface="Arial"/>
                      </a:endParaRPr>
                    </a:p>
                  </a:txBody>
                  <a:tcPr marB="0" marL="0" marR="0" marT="0"/>
                </a:tc>
              </a:tr>
              <a:tr h="265875">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3,5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3,12</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18</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 </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6,25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72</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 </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12,5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287,9</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5,5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3,12</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25,5</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 </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6,25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102,1</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 </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12,5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408,3</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15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3,12</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59,7</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 </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6,25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238,7</a:t>
                      </a:r>
                      <a:endParaRPr cap="none" strike="noStrike" sz="1600" u="none">
                        <a:latin typeface="Arial"/>
                        <a:ea typeface="Arial"/>
                        <a:cs typeface="Arial"/>
                        <a:sym typeface="Arial"/>
                      </a:endParaRPr>
                    </a:p>
                  </a:txBody>
                  <a:tcPr marB="0" marL="0" marR="0" marT="0"/>
                </a:tc>
              </a:tr>
              <a:tr h="265875">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 </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12,5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954,9</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42</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3,12</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151,1</a:t>
                      </a:r>
                      <a:endParaRPr cap="none" strike="noStrike" sz="1600" u="none">
                        <a:latin typeface="Arial"/>
                        <a:ea typeface="Arial"/>
                        <a:cs typeface="Arial"/>
                        <a:sym typeface="Arial"/>
                      </a:endParaRPr>
                    </a:p>
                  </a:txBody>
                  <a:tcPr marB="0" marL="0" marR="0" marT="0"/>
                </a:tc>
              </a:tr>
              <a:tr h="265225">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 </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6,25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604,4</a:t>
                      </a:r>
                      <a:endParaRPr cap="none" strike="noStrike" sz="1600" u="none">
                        <a:latin typeface="Arial"/>
                        <a:ea typeface="Arial"/>
                        <a:cs typeface="Arial"/>
                        <a:sym typeface="Arial"/>
                      </a:endParaRPr>
                    </a:p>
                  </a:txBody>
                  <a:tcPr marB="0" marL="0" marR="0" marT="0"/>
                </a:tc>
              </a:tr>
              <a:tr h="264600">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 </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12,5</a:t>
                      </a:r>
                      <a:endParaRPr cap="none" strike="noStrike" sz="1600" u="none">
                        <a:latin typeface="Arial"/>
                        <a:ea typeface="Arial"/>
                        <a:cs typeface="Arial"/>
                        <a:sym typeface="Arial"/>
                      </a:endParaRPr>
                    </a:p>
                  </a:txBody>
                  <a:tcPr marB="0" marL="0" marR="0" marT="0"/>
                </a:tc>
                <a:tc>
                  <a:txBody>
                    <a:bodyPr/>
                    <a:lstStyle/>
                    <a:p>
                      <a:pPr algn="ctr" indent="0" lvl="0" marL="0" marR="0" rtl="0">
                        <a:lnSpc>
                          <a:spcPct val="115000"/>
                        </a:lnSpc>
                        <a:spcBef>
                          <a:spcPts val="0"/>
                        </a:spcBef>
                        <a:spcAft>
                          <a:spcPts val="0"/>
                        </a:spcAft>
                        <a:buNone/>
                      </a:pPr>
                      <a:r>
                        <a:rPr cap="none" lang="en-US" strike="noStrike" sz="1600" u="none">
                          <a:latin typeface="Arial"/>
                          <a:ea typeface="Arial"/>
                          <a:cs typeface="Arial"/>
                          <a:sym typeface="Arial"/>
                        </a:rPr>
                        <a:t>2417,4</a:t>
                      </a:r>
                      <a:endParaRPr cap="none" strike="noStrike" sz="1600" u="none">
                        <a:latin typeface="Arial"/>
                        <a:ea typeface="Arial"/>
                        <a:cs typeface="Arial"/>
                        <a:sym typeface="Arial"/>
                      </a:endParaRPr>
                    </a:p>
                  </a:txBody>
                  <a:tcPr marB="0" marL="0" marR="0" marT="0"/>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0" name="Shape 1060"/>
        <p:cNvGrpSpPr/>
        <p:nvPr/>
      </p:nvGrpSpPr>
      <p:grpSpPr>
        <a:xfrm>
          <a:off x="0" y="0"/>
          <a:ext cx="0" cy="0"/>
          <a:chOff x="0" y="0"/>
          <a:chExt cx="0" cy="0"/>
        </a:xfrm>
      </p:grpSpPr>
      <p:sp>
        <p:nvSpPr>
          <p:cNvPr id="1061" name="Google Shape;1061;p65"/>
          <p:cNvSpPr txBox="1"/>
          <p:nvPr/>
        </p:nvSpPr>
        <p:spPr>
          <a:xfrm>
            <a:off x="683558" y="609186"/>
            <a:ext cx="10824884" cy="463550"/>
          </a:xfrm>
          <a:prstGeom prst="rect">
            <a:avLst/>
          </a:prstGeom>
          <a:noFill/>
          <a:ln>
            <a:noFill/>
          </a:ln>
        </p:spPr>
        <p:txBody>
          <a:bodyPr anchorCtr="0" anchor="t" bIns="44450" lIns="90475" spcFirstLastPara="1" rIns="90475" wrap="square" tIns="44450">
            <a:noAutofit/>
          </a:bodyPr>
          <a:lstStyle/>
          <a:p>
            <a:pPr indent="0" lvl="0" marL="0" marR="0" rtl="0" algn="ctr">
              <a:lnSpc>
                <a:spcPct val="90000"/>
              </a:lnSpc>
              <a:spcBef>
                <a:spcPts val="0"/>
              </a:spcBef>
              <a:spcAft>
                <a:spcPts val="0"/>
              </a:spcAft>
              <a:buClr>
                <a:srgbClr val="327176"/>
              </a:buClr>
              <a:buSzPts val="2800"/>
              <a:buFont typeface="Arial"/>
              <a:buNone/>
            </a:pPr>
            <a:r>
              <a:rPr b="1" lang="en-US" sz="2800">
                <a:solidFill>
                  <a:srgbClr val="327176"/>
                </a:solidFill>
                <a:latin typeface="Arial"/>
                <a:ea typeface="Arial"/>
                <a:cs typeface="Arial"/>
                <a:sym typeface="Arial"/>
              </a:rPr>
              <a:t>Steam leaks from pipes and steam valves</a:t>
            </a:r>
            <a:endParaRPr/>
          </a:p>
        </p:txBody>
      </p:sp>
      <p:sp>
        <p:nvSpPr>
          <p:cNvPr id="1062" name="Google Shape;1062;p65"/>
          <p:cNvSpPr txBox="1"/>
          <p:nvPr/>
        </p:nvSpPr>
        <p:spPr>
          <a:xfrm>
            <a:off x="705209" y="1380345"/>
            <a:ext cx="3799688" cy="286232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000" u="none" strike="noStrike">
                <a:solidFill>
                  <a:srgbClr val="000000"/>
                </a:solidFill>
                <a:latin typeface="Arial"/>
                <a:ea typeface="Arial"/>
                <a:cs typeface="Arial"/>
                <a:sym typeface="Arial"/>
              </a:rPr>
              <a:t>For example:</a:t>
            </a:r>
            <a:endParaRPr/>
          </a:p>
          <a:p>
            <a:pPr indent="0" lvl="0" marL="0" marR="0" rtl="0" algn="l">
              <a:spcBef>
                <a:spcPts val="0"/>
              </a:spcBef>
              <a:spcAft>
                <a:spcPts val="0"/>
              </a:spcAft>
              <a:buNone/>
            </a:pPr>
            <a:r>
              <a:rPr b="0" i="0" lang="en-US" sz="2000" u="none" strike="noStrike">
                <a:solidFill>
                  <a:srgbClr val="800000"/>
                </a:solidFill>
                <a:latin typeface="Arial"/>
                <a:ea typeface="Arial"/>
                <a:cs typeface="Arial"/>
                <a:sym typeface="Arial"/>
              </a:rPr>
              <a:t>- </a:t>
            </a:r>
            <a:r>
              <a:rPr b="1" i="0" lang="en-US" sz="2000" u="none" strike="noStrike">
                <a:solidFill>
                  <a:srgbClr val="800000"/>
                </a:solidFill>
                <a:latin typeface="Arial"/>
                <a:ea typeface="Arial"/>
                <a:cs typeface="Arial"/>
                <a:sym typeface="Arial"/>
              </a:rPr>
              <a:t>Steam pressure 10 bar</a:t>
            </a:r>
            <a:endParaRPr/>
          </a:p>
          <a:p>
            <a:pPr indent="0" lvl="0" marL="0" marR="0" rtl="0" algn="l">
              <a:spcBef>
                <a:spcPts val="0"/>
              </a:spcBef>
              <a:spcAft>
                <a:spcPts val="0"/>
              </a:spcAft>
              <a:buNone/>
            </a:pPr>
            <a:r>
              <a:rPr b="1" i="0" lang="en-US" sz="2000" u="none" strike="noStrike">
                <a:solidFill>
                  <a:srgbClr val="800000"/>
                </a:solidFill>
                <a:latin typeface="Arial"/>
                <a:ea typeface="Arial"/>
                <a:cs typeface="Arial"/>
                <a:sym typeface="Arial"/>
              </a:rPr>
              <a:t>- </a:t>
            </a:r>
            <a:r>
              <a:rPr b="1" lang="en-US" sz="2000">
                <a:solidFill>
                  <a:srgbClr val="800000"/>
                </a:solidFill>
                <a:latin typeface="Arial"/>
                <a:ea typeface="Arial"/>
                <a:cs typeface="Arial"/>
                <a:sym typeface="Arial"/>
              </a:rPr>
              <a:t>H</a:t>
            </a:r>
            <a:r>
              <a:rPr b="1" i="0" lang="en-US" sz="2000" u="none" strike="noStrike">
                <a:solidFill>
                  <a:srgbClr val="800000"/>
                </a:solidFill>
                <a:latin typeface="Arial"/>
                <a:ea typeface="Arial"/>
                <a:cs typeface="Arial"/>
                <a:sym typeface="Arial"/>
              </a:rPr>
              <a:t>ole diameter: 6.4 mm</a:t>
            </a:r>
            <a:endParaRPr/>
          </a:p>
          <a:p>
            <a:pPr indent="0" lvl="0" marL="0" marR="0" rtl="0" algn="l">
              <a:spcBef>
                <a:spcPts val="0"/>
              </a:spcBef>
              <a:spcAft>
                <a:spcPts val="0"/>
              </a:spcAft>
              <a:buNone/>
            </a:pPr>
            <a:r>
              <a:rPr b="1" i="0" lang="en-US" sz="2000" u="none" strike="noStrike">
                <a:solidFill>
                  <a:srgbClr val="800000"/>
                </a:solidFill>
                <a:latin typeface="Arial"/>
                <a:ea typeface="Arial"/>
                <a:cs typeface="Arial"/>
                <a:sym typeface="Arial"/>
              </a:rPr>
              <a:t>- Steam price: 20US$/1,000 kg of steam</a:t>
            </a:r>
            <a:endParaRPr/>
          </a:p>
          <a:p>
            <a:pPr indent="0" lvl="0" marL="0" marR="0" rtl="0" algn="l">
              <a:spcBef>
                <a:spcPts val="0"/>
              </a:spcBef>
              <a:spcAft>
                <a:spcPts val="0"/>
              </a:spcAft>
              <a:buNone/>
            </a:pPr>
            <a:r>
              <a:rPr b="1" i="0" lang="en-US" sz="2000" u="none" strike="noStrike">
                <a:solidFill>
                  <a:srgbClr val="800000"/>
                </a:solidFill>
                <a:latin typeface="Arial"/>
                <a:ea typeface="Arial"/>
                <a:cs typeface="Arial"/>
                <a:sym typeface="Arial"/>
              </a:rPr>
              <a:t>- Operating time: 7,500 hours/year</a:t>
            </a:r>
            <a:endParaRPr/>
          </a:p>
          <a:p>
            <a:pPr indent="0" lvl="0" marL="0" marR="0" rtl="0" algn="l">
              <a:spcBef>
                <a:spcPts val="0"/>
              </a:spcBef>
              <a:spcAft>
                <a:spcPts val="0"/>
              </a:spcAft>
              <a:buNone/>
            </a:pPr>
            <a:r>
              <a:rPr b="1" i="0" lang="en-US" sz="2000" u="none" strike="noStrike">
                <a:solidFill>
                  <a:srgbClr val="000000"/>
                </a:solidFill>
                <a:latin typeface="Arial"/>
                <a:ea typeface="Arial"/>
                <a:cs typeface="Arial"/>
                <a:sym typeface="Arial"/>
              </a:rPr>
              <a:t>🡪 Annual cost due to steam loss: 18,000 US$/year</a:t>
            </a:r>
            <a:endParaRPr/>
          </a:p>
        </p:txBody>
      </p:sp>
      <p:grpSp>
        <p:nvGrpSpPr>
          <p:cNvPr id="1063" name="Google Shape;1063;p65"/>
          <p:cNvGrpSpPr/>
          <p:nvPr/>
        </p:nvGrpSpPr>
        <p:grpSpPr>
          <a:xfrm>
            <a:off x="4794815" y="1610889"/>
            <a:ext cx="3129986" cy="4240461"/>
            <a:chOff x="470" y="999"/>
            <a:chExt cx="2164" cy="2969"/>
          </a:xfrm>
        </p:grpSpPr>
        <p:grpSp>
          <p:nvGrpSpPr>
            <p:cNvPr id="1064" name="Google Shape;1064;p65"/>
            <p:cNvGrpSpPr/>
            <p:nvPr/>
          </p:nvGrpSpPr>
          <p:grpSpPr>
            <a:xfrm>
              <a:off x="470" y="2744"/>
              <a:ext cx="2164" cy="728"/>
              <a:chOff x="470" y="2744"/>
              <a:chExt cx="2164" cy="728"/>
            </a:xfrm>
          </p:grpSpPr>
          <p:sp>
            <p:nvSpPr>
              <p:cNvPr id="1065" name="Google Shape;1065;p65"/>
              <p:cNvSpPr/>
              <p:nvPr/>
            </p:nvSpPr>
            <p:spPr>
              <a:xfrm>
                <a:off x="470" y="2875"/>
                <a:ext cx="1244" cy="451"/>
              </a:xfrm>
              <a:prstGeom prst="rect">
                <a:avLst/>
              </a:prstGeom>
              <a:noFill/>
              <a:ln>
                <a:noFill/>
              </a:ln>
            </p:spPr>
            <p:txBody>
              <a:bodyPr anchorCtr="0" anchor="t" bIns="44450" lIns="90475" spcFirstLastPara="1" rIns="90475" wrap="square" tIns="44450">
                <a:spAutoFit/>
              </a:bodyPr>
              <a:lstStyle/>
              <a:p>
                <a:pPr indent="0" lvl="0" marL="0" marR="0" rtl="0" algn="ctr">
                  <a:lnSpc>
                    <a:spcPct val="100000"/>
                  </a:lnSpc>
                  <a:spcBef>
                    <a:spcPts val="0"/>
                  </a:spcBef>
                  <a:spcAft>
                    <a:spcPts val="0"/>
                  </a:spcAft>
                  <a:buClr>
                    <a:schemeClr val="dk1"/>
                  </a:buClr>
                  <a:buSzPts val="1800"/>
                  <a:buFont typeface="Arial"/>
                  <a:buNone/>
                </a:pPr>
                <a:r>
                  <a:rPr b="1" lang="en-US" sz="1800">
                    <a:solidFill>
                      <a:schemeClr val="dk1"/>
                    </a:solidFill>
                    <a:latin typeface="Arial"/>
                    <a:ea typeface="Arial"/>
                    <a:cs typeface="Arial"/>
                    <a:sym typeface="Arial"/>
                  </a:rPr>
                  <a:t>Pat,Can not see steam leak</a:t>
                </a:r>
                <a:endParaRPr b="1" sz="1800">
                  <a:solidFill>
                    <a:schemeClr val="dk1"/>
                  </a:solidFill>
                  <a:latin typeface="Arial"/>
                  <a:ea typeface="Arial"/>
                  <a:cs typeface="Arial"/>
                  <a:sym typeface="Arial"/>
                </a:endParaRPr>
              </a:p>
            </p:txBody>
          </p:sp>
          <p:pic>
            <p:nvPicPr>
              <p:cNvPr id="1066" name="Google Shape;1066;p65"/>
              <p:cNvPicPr preferRelativeResize="0"/>
              <p:nvPr/>
            </p:nvPicPr>
            <p:blipFill rotWithShape="1">
              <a:blip r:embed="rId3">
                <a:alphaModFix/>
              </a:blip>
              <a:srcRect b="0" l="0" r="0" t="0"/>
              <a:stretch/>
            </p:blipFill>
            <p:spPr>
              <a:xfrm>
                <a:off x="2108" y="2744"/>
                <a:ext cx="526" cy="728"/>
              </a:xfrm>
              <a:prstGeom prst="rect">
                <a:avLst/>
              </a:prstGeom>
              <a:noFill/>
              <a:ln>
                <a:noFill/>
              </a:ln>
            </p:spPr>
          </p:pic>
        </p:grpSp>
        <p:sp>
          <p:nvSpPr>
            <p:cNvPr id="1067" name="Google Shape;1067;p65"/>
            <p:cNvSpPr/>
            <p:nvPr/>
          </p:nvSpPr>
          <p:spPr>
            <a:xfrm>
              <a:off x="676" y="3647"/>
              <a:ext cx="1500" cy="321"/>
            </a:xfrm>
            <a:prstGeom prst="rect">
              <a:avLst/>
            </a:prstGeom>
            <a:solidFill>
              <a:schemeClr val="lt1"/>
            </a:solidFill>
            <a:ln cap="flat" cmpd="sng" w="12700">
              <a:solidFill>
                <a:schemeClr val="dk1"/>
              </a:solidFill>
              <a:prstDash val="solid"/>
              <a:miter lim="800000"/>
              <a:headEnd len="sm" w="sm" type="none"/>
              <a:tailEnd len="sm" w="sm" type="none"/>
            </a:ln>
            <a:effectLst>
              <a:outerShdw rotWithShape="0" algn="ctr" dir="2700000" dist="107763">
                <a:schemeClr val="dk2"/>
              </a:outerShdw>
            </a:effectLst>
          </p:spPr>
          <p:txBody>
            <a:bodyPr anchorCtr="0" anchor="t" bIns="44450" lIns="90475" spcFirstLastPara="1" rIns="90475" wrap="square" tIns="44450">
              <a:spAutoFit/>
            </a:bodyPr>
            <a:lstStyle/>
            <a:p>
              <a:pPr indent="0" lvl="0" marL="0" marR="0" rtl="0" algn="ctr">
                <a:spcBef>
                  <a:spcPts val="0"/>
                </a:spcBef>
                <a:spcAft>
                  <a:spcPts val="0"/>
                </a:spcAft>
                <a:buNone/>
              </a:pPr>
              <a:r>
                <a:rPr b="1" lang="en-US" sz="2400">
                  <a:solidFill>
                    <a:schemeClr val="dk1"/>
                  </a:solidFill>
                  <a:latin typeface="Arial"/>
                  <a:ea typeface="Arial"/>
                  <a:cs typeface="Arial"/>
                  <a:sym typeface="Arial"/>
                </a:rPr>
                <a:t>800 Liter/year</a:t>
              </a:r>
              <a:endParaRPr b="1" sz="2400">
                <a:solidFill>
                  <a:schemeClr val="dk1"/>
                </a:solidFill>
                <a:latin typeface="Arial"/>
                <a:ea typeface="Arial"/>
                <a:cs typeface="Arial"/>
                <a:sym typeface="Arial"/>
              </a:endParaRPr>
            </a:p>
          </p:txBody>
        </p:sp>
        <p:sp>
          <p:nvSpPr>
            <p:cNvPr id="1068" name="Google Shape;1068;p65"/>
            <p:cNvSpPr/>
            <p:nvPr/>
          </p:nvSpPr>
          <p:spPr>
            <a:xfrm>
              <a:off x="757" y="999"/>
              <a:ext cx="1534" cy="278"/>
            </a:xfrm>
            <a:prstGeom prst="rect">
              <a:avLst/>
            </a:prstGeom>
            <a:noFill/>
            <a:ln>
              <a:noFill/>
            </a:ln>
          </p:spPr>
          <p:txBody>
            <a:bodyPr anchorCtr="0" anchor="t" bIns="44450" lIns="90475" spcFirstLastPara="1" rIns="90475" wrap="square" tIns="44450">
              <a:spAutoFit/>
            </a:bodyPr>
            <a:lstStyle/>
            <a:p>
              <a:pPr indent="0" lvl="0" marL="0" marR="0" rtl="0" algn="l">
                <a:lnSpc>
                  <a:spcPct val="100000"/>
                </a:lnSpc>
                <a:spcBef>
                  <a:spcPts val="0"/>
                </a:spcBef>
                <a:spcAft>
                  <a:spcPts val="0"/>
                </a:spcAft>
                <a:buClr>
                  <a:schemeClr val="dk1"/>
                </a:buClr>
                <a:buSzPts val="2000"/>
                <a:buFont typeface="Arial"/>
                <a:buNone/>
              </a:pPr>
              <a:r>
                <a:rPr b="1" lang="en-US" sz="2000">
                  <a:solidFill>
                    <a:schemeClr val="dk1"/>
                  </a:solidFill>
                  <a:latin typeface="Arial"/>
                  <a:ea typeface="Arial"/>
                  <a:cs typeface="Arial"/>
                  <a:sym typeface="Arial"/>
                </a:rPr>
                <a:t>There was a roar</a:t>
              </a:r>
              <a:endParaRPr/>
            </a:p>
          </p:txBody>
        </p:sp>
        <p:pic>
          <p:nvPicPr>
            <p:cNvPr id="1069" name="Google Shape;1069;p65"/>
            <p:cNvPicPr preferRelativeResize="0"/>
            <p:nvPr/>
          </p:nvPicPr>
          <p:blipFill rotWithShape="1">
            <a:blip r:embed="rId4">
              <a:alphaModFix/>
            </a:blip>
            <a:srcRect b="0" l="0" r="0" t="0"/>
            <a:stretch/>
          </p:blipFill>
          <p:spPr>
            <a:xfrm>
              <a:off x="567" y="1460"/>
              <a:ext cx="1724" cy="1050"/>
            </a:xfrm>
            <a:prstGeom prst="rect">
              <a:avLst/>
            </a:prstGeom>
            <a:noFill/>
            <a:ln>
              <a:noFill/>
            </a:ln>
          </p:spPr>
        </p:pic>
      </p:grpSp>
      <p:pic>
        <p:nvPicPr>
          <p:cNvPr id="1070" name="Google Shape;1070;p65"/>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grpSp>
        <p:nvGrpSpPr>
          <p:cNvPr id="1071" name="Google Shape;1071;p65"/>
          <p:cNvGrpSpPr/>
          <p:nvPr/>
        </p:nvGrpSpPr>
        <p:grpSpPr>
          <a:xfrm>
            <a:off x="8006263" y="1428921"/>
            <a:ext cx="3542321" cy="4756034"/>
            <a:chOff x="3323" y="979"/>
            <a:chExt cx="2328" cy="2953"/>
          </a:xfrm>
        </p:grpSpPr>
        <p:sp>
          <p:nvSpPr>
            <p:cNvPr id="1072" name="Google Shape;1072;p65"/>
            <p:cNvSpPr/>
            <p:nvPr/>
          </p:nvSpPr>
          <p:spPr>
            <a:xfrm>
              <a:off x="3371" y="3647"/>
              <a:ext cx="2280" cy="285"/>
            </a:xfrm>
            <a:prstGeom prst="rect">
              <a:avLst/>
            </a:prstGeom>
            <a:solidFill>
              <a:schemeClr val="lt1"/>
            </a:solidFill>
            <a:ln cap="flat" cmpd="sng" w="12700">
              <a:solidFill>
                <a:schemeClr val="dk1"/>
              </a:solidFill>
              <a:prstDash val="solid"/>
              <a:miter lim="800000"/>
              <a:headEnd len="sm" w="sm" type="none"/>
              <a:tailEnd len="sm" w="sm" type="none"/>
            </a:ln>
            <a:effectLst>
              <a:outerShdw rotWithShape="0" algn="ctr" dir="2700000" dist="107763">
                <a:schemeClr val="dk2"/>
              </a:outerShdw>
            </a:effectLst>
          </p:spPr>
          <p:txBody>
            <a:bodyPr anchorCtr="0" anchor="t" bIns="44450" lIns="90475" spcFirstLastPara="1" rIns="90475" wrap="square" tIns="44450">
              <a:spAutoFit/>
            </a:bodyPr>
            <a:lstStyle/>
            <a:p>
              <a:pPr indent="0" lvl="0" marL="0" marR="0" rtl="0" algn="ctr">
                <a:spcBef>
                  <a:spcPts val="0"/>
                </a:spcBef>
                <a:spcAft>
                  <a:spcPts val="0"/>
                </a:spcAft>
                <a:buNone/>
              </a:pPr>
              <a:r>
                <a:rPr b="1" lang="en-US" sz="2400">
                  <a:solidFill>
                    <a:schemeClr val="dk1"/>
                  </a:solidFill>
                  <a:latin typeface="Arial"/>
                  <a:ea typeface="Arial"/>
                  <a:cs typeface="Arial"/>
                  <a:sym typeface="Arial"/>
                </a:rPr>
                <a:t>2,000 - 4,000 Liter/year</a:t>
              </a:r>
              <a:endParaRPr b="1" sz="2400">
                <a:solidFill>
                  <a:schemeClr val="dk1"/>
                </a:solidFill>
                <a:latin typeface="Arial"/>
                <a:ea typeface="Arial"/>
                <a:cs typeface="Arial"/>
                <a:sym typeface="Arial"/>
              </a:endParaRPr>
            </a:p>
          </p:txBody>
        </p:sp>
        <p:sp>
          <p:nvSpPr>
            <p:cNvPr id="1073" name="Google Shape;1073;p65"/>
            <p:cNvSpPr/>
            <p:nvPr/>
          </p:nvSpPr>
          <p:spPr>
            <a:xfrm>
              <a:off x="4070" y="979"/>
              <a:ext cx="1430" cy="247"/>
            </a:xfrm>
            <a:prstGeom prst="rect">
              <a:avLst/>
            </a:prstGeom>
            <a:noFill/>
            <a:ln>
              <a:noFill/>
            </a:ln>
          </p:spPr>
          <p:txBody>
            <a:bodyPr anchorCtr="0" anchor="t" bIns="44450" lIns="90475" spcFirstLastPara="1" rIns="90475" wrap="square" tIns="44450">
              <a:spAutoFit/>
            </a:bodyPr>
            <a:lstStyle/>
            <a:p>
              <a:pPr indent="0" lvl="0" marL="0" marR="0" rtl="0" algn="l">
                <a:lnSpc>
                  <a:spcPct val="100000"/>
                </a:lnSpc>
                <a:spcBef>
                  <a:spcPts val="0"/>
                </a:spcBef>
                <a:spcAft>
                  <a:spcPts val="0"/>
                </a:spcAft>
                <a:buClr>
                  <a:schemeClr val="dk1"/>
                </a:buClr>
                <a:buSzPts val="2000"/>
                <a:buFont typeface="Arial"/>
                <a:buNone/>
              </a:pPr>
              <a:r>
                <a:rPr b="1" lang="en-US" sz="2000">
                  <a:solidFill>
                    <a:schemeClr val="dk1"/>
                  </a:solidFill>
                  <a:latin typeface="Arial"/>
                  <a:ea typeface="Arial"/>
                  <a:cs typeface="Arial"/>
                  <a:sym typeface="Arial"/>
                </a:rPr>
                <a:t>See a slight leak</a:t>
              </a:r>
              <a:endParaRPr/>
            </a:p>
          </p:txBody>
        </p:sp>
        <p:grpSp>
          <p:nvGrpSpPr>
            <p:cNvPr id="1074" name="Google Shape;1074;p65"/>
            <p:cNvGrpSpPr/>
            <p:nvPr/>
          </p:nvGrpSpPr>
          <p:grpSpPr>
            <a:xfrm>
              <a:off x="3323" y="2811"/>
              <a:ext cx="2305" cy="638"/>
              <a:chOff x="3323" y="2811"/>
              <a:chExt cx="2305" cy="638"/>
            </a:xfrm>
          </p:grpSpPr>
          <p:sp>
            <p:nvSpPr>
              <p:cNvPr id="1075" name="Google Shape;1075;p65"/>
              <p:cNvSpPr/>
              <p:nvPr/>
            </p:nvSpPr>
            <p:spPr>
              <a:xfrm>
                <a:off x="3323" y="2877"/>
                <a:ext cx="1569" cy="572"/>
              </a:xfrm>
              <a:prstGeom prst="rect">
                <a:avLst/>
              </a:prstGeom>
              <a:noFill/>
              <a:ln>
                <a:noFill/>
              </a:ln>
            </p:spPr>
            <p:txBody>
              <a:bodyPr anchorCtr="0" anchor="t" bIns="44450" lIns="90475" spcFirstLastPara="1" rIns="90475" wrap="square" tIns="44450">
                <a:spAutoFit/>
              </a:bodyPr>
              <a:lstStyle/>
              <a:p>
                <a:pPr indent="0" lvl="0" marL="0" marR="0" rtl="0" algn="ctr">
                  <a:lnSpc>
                    <a:spcPct val="100000"/>
                  </a:lnSpc>
                  <a:spcBef>
                    <a:spcPts val="0"/>
                  </a:spcBef>
                  <a:spcAft>
                    <a:spcPts val="0"/>
                  </a:spcAft>
                  <a:buClr>
                    <a:schemeClr val="dk1"/>
                  </a:buClr>
                  <a:buSzPts val="1800"/>
                  <a:buFont typeface="Arial"/>
                  <a:buNone/>
                </a:pPr>
                <a:r>
                  <a:rPr b="1" lang="en-US" sz="1800">
                    <a:solidFill>
                      <a:schemeClr val="dk1"/>
                    </a:solidFill>
                    <a:latin typeface="Arial"/>
                    <a:ea typeface="Arial"/>
                    <a:cs typeface="Arial"/>
                    <a:sym typeface="Arial"/>
                  </a:rPr>
                  <a:t>There was a roar,See the line slightly leaking</a:t>
                </a:r>
                <a:endParaRPr b="1" sz="1800">
                  <a:solidFill>
                    <a:schemeClr val="dk1"/>
                  </a:solidFill>
                  <a:latin typeface="Arial"/>
                  <a:ea typeface="Arial"/>
                  <a:cs typeface="Arial"/>
                  <a:sym typeface="Arial"/>
                </a:endParaRPr>
              </a:p>
            </p:txBody>
          </p:sp>
          <p:pic>
            <p:nvPicPr>
              <p:cNvPr id="1076" name="Google Shape;1076;p65"/>
              <p:cNvPicPr preferRelativeResize="0"/>
              <p:nvPr/>
            </p:nvPicPr>
            <p:blipFill rotWithShape="1">
              <a:blip r:embed="rId6">
                <a:alphaModFix/>
              </a:blip>
              <a:srcRect b="0" l="0" r="0" t="0"/>
              <a:stretch/>
            </p:blipFill>
            <p:spPr>
              <a:xfrm>
                <a:off x="4702" y="2811"/>
                <a:ext cx="926" cy="595"/>
              </a:xfrm>
              <a:prstGeom prst="rect">
                <a:avLst/>
              </a:prstGeom>
              <a:noFill/>
              <a:ln>
                <a:noFill/>
              </a:ln>
            </p:spPr>
          </p:pic>
        </p:grpSp>
        <p:pic>
          <p:nvPicPr>
            <p:cNvPr id="1077" name="Google Shape;1077;p65"/>
            <p:cNvPicPr preferRelativeResize="0"/>
            <p:nvPr/>
          </p:nvPicPr>
          <p:blipFill rotWithShape="1">
            <a:blip r:embed="rId7">
              <a:alphaModFix/>
            </a:blip>
            <a:srcRect b="0" l="0" r="0" t="0"/>
            <a:stretch/>
          </p:blipFill>
          <p:spPr>
            <a:xfrm>
              <a:off x="3898" y="1186"/>
              <a:ext cx="1228" cy="1305"/>
            </a:xfrm>
            <a:prstGeom prst="rect">
              <a:avLst/>
            </a:prstGeom>
            <a:noFill/>
            <a:ln>
              <a:noFill/>
            </a:ln>
          </p:spPr>
        </p:pic>
      </p:gr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66"/>
          <p:cNvSpPr txBox="1"/>
          <p:nvPr/>
        </p:nvSpPr>
        <p:spPr>
          <a:xfrm>
            <a:off x="26469" y="560111"/>
            <a:ext cx="121920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 Insulation control on steam pipelines</a:t>
            </a:r>
            <a:endParaRPr sz="2800">
              <a:solidFill>
                <a:srgbClr val="327176"/>
              </a:solidFill>
              <a:latin typeface="Arial"/>
              <a:ea typeface="Arial"/>
              <a:cs typeface="Arial"/>
              <a:sym typeface="Arial"/>
            </a:endParaRPr>
          </a:p>
        </p:txBody>
      </p:sp>
      <p:sp>
        <p:nvSpPr>
          <p:cNvPr id="1084" name="Google Shape;1084;p66"/>
          <p:cNvSpPr txBox="1"/>
          <p:nvPr/>
        </p:nvSpPr>
        <p:spPr>
          <a:xfrm>
            <a:off x="685800" y="1295400"/>
            <a:ext cx="10716668" cy="2866810"/>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2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Insulation needs to be done through regular maintenance, inspection and assessment in all industrial plants. Insulation is important for steam systems due to the following number of reasons:</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Ensure the safety of workers in the plant.</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Minimize energy loss.</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Maintain steam conditions for required end use.</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Protect equipment, pipes from ambient conditions.</a:t>
            </a:r>
            <a:endParaRPr/>
          </a:p>
          <a:p>
            <a:pPr indent="0" lvl="1" marL="457200" marR="0" rtl="0" algn="just">
              <a:lnSpc>
                <a:spcPct val="125000"/>
              </a:lnSpc>
              <a:spcBef>
                <a:spcPts val="600"/>
              </a:spcBef>
              <a:spcAft>
                <a:spcPts val="0"/>
              </a:spcAft>
              <a:buNone/>
            </a:pPr>
            <a:r>
              <a:rPr b="0" i="0" lang="en-US" sz="1800" u="none" cap="none" strike="noStrike">
                <a:solidFill>
                  <a:schemeClr val="dk1"/>
                </a:solidFill>
                <a:latin typeface="Arial"/>
                <a:ea typeface="Arial"/>
                <a:cs typeface="Arial"/>
                <a:sym typeface="Arial"/>
              </a:rPr>
              <a:t>– Maintain the integrity of the steam distribution system.</a:t>
            </a:r>
            <a:endParaRPr/>
          </a:p>
        </p:txBody>
      </p:sp>
      <p:sp>
        <p:nvSpPr>
          <p:cNvPr id="1085" name="Google Shape;1085;p66"/>
          <p:cNvSpPr txBox="1"/>
          <p:nvPr/>
        </p:nvSpPr>
        <p:spPr>
          <a:xfrm>
            <a:off x="685800" y="4024361"/>
            <a:ext cx="10601285" cy="2246256"/>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2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The most common areas where insulation is often lacking or damaged include::</a:t>
            </a:r>
            <a:endParaRPr/>
          </a:p>
          <a:p>
            <a:pPr indent="0" lvl="1" marL="457200" marR="0" rtl="0" algn="just">
              <a:lnSpc>
                <a:spcPct val="110000"/>
              </a:lnSpc>
              <a:spcBef>
                <a:spcPts val="500"/>
              </a:spcBef>
              <a:spcAft>
                <a:spcPts val="0"/>
              </a:spcAft>
              <a:buNone/>
            </a:pPr>
            <a:r>
              <a:rPr b="0" i="0" lang="en-US" sz="1800" u="none" cap="none" strike="noStrike">
                <a:solidFill>
                  <a:schemeClr val="dk1"/>
                </a:solidFill>
                <a:latin typeface="Arial"/>
                <a:ea typeface="Arial"/>
                <a:cs typeface="Arial"/>
                <a:sym typeface="Arial"/>
              </a:rPr>
              <a:t>– Steam distribution manifolds.</a:t>
            </a:r>
            <a:endParaRPr/>
          </a:p>
          <a:p>
            <a:pPr indent="0" lvl="1" marL="457200" marR="0" rtl="0" algn="just">
              <a:lnSpc>
                <a:spcPct val="110000"/>
              </a:lnSpc>
              <a:spcBef>
                <a:spcPts val="400"/>
              </a:spcBef>
              <a:spcAft>
                <a:spcPts val="0"/>
              </a:spcAft>
              <a:buNone/>
            </a:pPr>
            <a:r>
              <a:rPr b="0" i="0" lang="en-US" sz="1800" u="none" cap="none" strike="noStrike">
                <a:solidFill>
                  <a:schemeClr val="dk1"/>
                </a:solidFill>
                <a:latin typeface="Arial"/>
                <a:ea typeface="Arial"/>
                <a:cs typeface="Arial"/>
                <a:sym typeface="Arial"/>
              </a:rPr>
              <a:t>– Valve.</a:t>
            </a:r>
            <a:endParaRPr/>
          </a:p>
          <a:p>
            <a:pPr indent="0" lvl="1" marL="457200" marR="0" rtl="0" algn="just">
              <a:lnSpc>
                <a:spcPct val="110000"/>
              </a:lnSpc>
              <a:spcBef>
                <a:spcPts val="400"/>
              </a:spcBef>
              <a:spcAft>
                <a:spcPts val="0"/>
              </a:spcAft>
              <a:buNone/>
            </a:pPr>
            <a:r>
              <a:rPr b="0" i="0" lang="en-US" sz="1800" u="none" cap="none" strike="noStrike">
                <a:solidFill>
                  <a:schemeClr val="dk1"/>
                </a:solidFill>
                <a:latin typeface="Arial"/>
                <a:ea typeface="Arial"/>
                <a:cs typeface="Arial"/>
                <a:sym typeface="Arial"/>
              </a:rPr>
              <a:t>– End-use devices.</a:t>
            </a:r>
            <a:endParaRPr/>
          </a:p>
          <a:p>
            <a:pPr indent="0" lvl="1" marL="457200" marR="0" rtl="0" algn="just">
              <a:lnSpc>
                <a:spcPct val="110000"/>
              </a:lnSpc>
              <a:spcBef>
                <a:spcPts val="400"/>
              </a:spcBef>
              <a:spcAft>
                <a:spcPts val="0"/>
              </a:spcAft>
              <a:buNone/>
            </a:pPr>
            <a:r>
              <a:rPr b="0" i="0" lang="en-US" sz="1800" u="none" cap="none" strike="noStrike">
                <a:solidFill>
                  <a:schemeClr val="dk1"/>
                </a:solidFill>
                <a:latin typeface="Arial"/>
                <a:ea typeface="Arial"/>
                <a:cs typeface="Arial"/>
                <a:sym typeface="Arial"/>
              </a:rPr>
              <a:t>– Steam storage pools and tanks.</a:t>
            </a:r>
            <a:endParaRPr/>
          </a:p>
          <a:p>
            <a:pPr indent="0" lvl="1" marL="457200" marR="0" rtl="0" algn="just">
              <a:lnSpc>
                <a:spcPct val="110000"/>
              </a:lnSpc>
              <a:spcBef>
                <a:spcPts val="400"/>
              </a:spcBef>
              <a:spcAft>
                <a:spcPts val="0"/>
              </a:spcAft>
              <a:buNone/>
            </a:pPr>
            <a:r>
              <a:rPr b="0" i="0" lang="en-US" sz="1800" u="none" cap="none" strike="noStrike">
                <a:solidFill>
                  <a:schemeClr val="dk1"/>
                </a:solidFill>
                <a:latin typeface="Arial"/>
                <a:ea typeface="Arial"/>
                <a:cs typeface="Arial"/>
                <a:sym typeface="Arial"/>
              </a:rPr>
              <a:t>– Recovery lines.</a:t>
            </a:r>
            <a:endParaRPr/>
          </a:p>
        </p:txBody>
      </p:sp>
      <p:pic>
        <p:nvPicPr>
          <p:cNvPr id="1086" name="Google Shape;1086;p66"/>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0" name="Shape 1090"/>
        <p:cNvGrpSpPr/>
        <p:nvPr/>
      </p:nvGrpSpPr>
      <p:grpSpPr>
        <a:xfrm>
          <a:off x="0" y="0"/>
          <a:ext cx="0" cy="0"/>
          <a:chOff x="0" y="0"/>
          <a:chExt cx="0" cy="0"/>
        </a:xfrm>
      </p:grpSpPr>
      <p:sp>
        <p:nvSpPr>
          <p:cNvPr id="1091" name="Google Shape;1091;p67"/>
          <p:cNvSpPr txBox="1"/>
          <p:nvPr/>
        </p:nvSpPr>
        <p:spPr>
          <a:xfrm>
            <a:off x="914400" y="579437"/>
            <a:ext cx="10546812" cy="563563"/>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327176"/>
              </a:buClr>
              <a:buSzPts val="2400"/>
              <a:buFont typeface="Arial"/>
              <a:buNone/>
            </a:pPr>
            <a:r>
              <a:rPr b="1" lang="en-US" sz="2400">
                <a:solidFill>
                  <a:srgbClr val="327176"/>
                </a:solidFill>
                <a:latin typeface="Arial"/>
                <a:ea typeface="Arial"/>
                <a:cs typeface="Arial"/>
                <a:sym typeface="Arial"/>
              </a:rPr>
              <a:t>Pipeline insulation</a:t>
            </a:r>
            <a:endParaRPr/>
          </a:p>
        </p:txBody>
      </p:sp>
      <p:graphicFrame>
        <p:nvGraphicFramePr>
          <p:cNvPr id="1092" name="Google Shape;1092;p67"/>
          <p:cNvGraphicFramePr/>
          <p:nvPr/>
        </p:nvGraphicFramePr>
        <p:xfrm>
          <a:off x="506388" y="1242269"/>
          <a:ext cx="3000000" cy="3000000"/>
        </p:xfrm>
        <a:graphic>
          <a:graphicData uri="http://schemas.openxmlformats.org/drawingml/2006/table">
            <a:tbl>
              <a:tblPr>
                <a:noFill/>
                <a:tableStyleId>{575EA76B-1C91-468B-95A2-630F7F77F2F2}</a:tableStyleId>
              </a:tblPr>
              <a:tblGrid>
                <a:gridCol w="1396125"/>
                <a:gridCol w="1781400"/>
                <a:gridCol w="1158425"/>
              </a:tblGrid>
              <a:tr h="212375">
                <a:tc rowSpan="2">
                  <a:txBody>
                    <a:bodyPr/>
                    <a:lstStyle/>
                    <a:p>
                      <a:pPr indent="0" lvl="0" marL="0" marR="0" rtl="0" algn="ctr">
                        <a:lnSpc>
                          <a:spcPct val="100000"/>
                        </a:lnSpc>
                        <a:spcBef>
                          <a:spcPts val="0"/>
                        </a:spcBef>
                        <a:spcAft>
                          <a:spcPts val="0"/>
                        </a:spcAft>
                        <a:buClr>
                          <a:schemeClr val="lt1"/>
                        </a:buClr>
                        <a:buSzPts val="1800"/>
                        <a:buFont typeface="Arial"/>
                        <a:buNone/>
                      </a:pPr>
                      <a:r>
                        <a:rPr b="1" i="0" lang="en-US" sz="1800" u="none" cap="none" strike="noStrike">
                          <a:solidFill>
                            <a:schemeClr val="lt1"/>
                          </a:solidFill>
                          <a:latin typeface="Arial"/>
                          <a:ea typeface="Arial"/>
                          <a:cs typeface="Arial"/>
                          <a:sym typeface="Arial"/>
                        </a:rPr>
                        <a:t>Type tube</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1"/>
                    </a:solidFill>
                  </a:tcPr>
                </a:tc>
                <a:tc gridSpan="2">
                  <a:txBody>
                    <a:bodyPr/>
                    <a:lstStyle/>
                    <a:p>
                      <a:pPr indent="0" lvl="0" marL="0" marR="0" rtl="0" algn="ctr">
                        <a:lnSpc>
                          <a:spcPct val="100000"/>
                        </a:lnSpc>
                        <a:spcBef>
                          <a:spcPts val="0"/>
                        </a:spcBef>
                        <a:spcAft>
                          <a:spcPts val="0"/>
                        </a:spcAft>
                        <a:buClr>
                          <a:schemeClr val="lt1"/>
                        </a:buClr>
                        <a:buSzPts val="1800"/>
                        <a:buFont typeface="Arial"/>
                        <a:buNone/>
                      </a:pPr>
                      <a:r>
                        <a:rPr b="1" i="0" lang="en-US" sz="1800" u="none" cap="none" strike="noStrike">
                          <a:solidFill>
                            <a:schemeClr val="lt1"/>
                          </a:solidFill>
                          <a:latin typeface="Arial"/>
                          <a:ea typeface="Arial"/>
                          <a:cs typeface="Arial"/>
                          <a:sym typeface="Arial"/>
                        </a:rPr>
                        <a:t>Heat loss (W/m)</a:t>
                      </a:r>
                      <a:endParaRPr/>
                    </a:p>
                    <a:p>
                      <a:pPr indent="0" lvl="0" marL="0" marR="0" rtl="0" algn="ctr">
                        <a:lnSpc>
                          <a:spcPct val="100000"/>
                        </a:lnSpc>
                        <a:spcBef>
                          <a:spcPts val="0"/>
                        </a:spcBef>
                        <a:spcAft>
                          <a:spcPts val="0"/>
                        </a:spcAft>
                        <a:buClr>
                          <a:schemeClr val="lt1"/>
                        </a:buClr>
                        <a:buSzPts val="1800"/>
                        <a:buFont typeface="Arial"/>
                        <a:buNone/>
                      </a:pPr>
                      <a:r>
                        <a:rPr b="1" i="0" lang="en-US" sz="1800" u="none" cap="none" strike="noStrike">
                          <a:solidFill>
                            <a:schemeClr val="lt1"/>
                          </a:solidFill>
                          <a:latin typeface="Arial"/>
                          <a:ea typeface="Arial"/>
                          <a:cs typeface="Arial"/>
                          <a:sym typeface="Arial"/>
                        </a:rPr>
                        <a:t> (t : 150</a:t>
                      </a:r>
                      <a:r>
                        <a:rPr b="1" baseline="30000" i="0" lang="en-US" sz="1800" u="none" cap="none" strike="noStrike">
                          <a:solidFill>
                            <a:schemeClr val="lt1"/>
                          </a:solidFill>
                          <a:latin typeface="Arial"/>
                          <a:ea typeface="Arial"/>
                          <a:cs typeface="Arial"/>
                          <a:sym typeface="Arial"/>
                        </a:rPr>
                        <a:t>o</a:t>
                      </a:r>
                      <a:r>
                        <a:rPr b="1" i="0" lang="en-US" sz="1800" u="none" cap="none" strike="noStrike">
                          <a:solidFill>
                            <a:schemeClr val="lt1"/>
                          </a:solidFill>
                          <a:latin typeface="Arial"/>
                          <a:ea typeface="Arial"/>
                          <a:cs typeface="Arial"/>
                          <a:sym typeface="Arial"/>
                        </a:rPr>
                        <a:t>C)</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1"/>
                    </a:solidFill>
                  </a:tcPr>
                </a:tc>
                <a:tc hMerge="1"/>
              </a:tr>
              <a:tr h="837925">
                <a:tc vMerge="1"/>
                <a:tc>
                  <a:txBody>
                    <a:bodyPr/>
                    <a:lstStyle/>
                    <a:p>
                      <a:pPr indent="0" lvl="0" marL="0" marR="0" rtl="0" algn="ctr">
                        <a:lnSpc>
                          <a:spcPct val="100000"/>
                        </a:lnSpc>
                        <a:spcBef>
                          <a:spcPts val="0"/>
                        </a:spcBef>
                        <a:spcAft>
                          <a:spcPts val="0"/>
                        </a:spcAft>
                        <a:buClr>
                          <a:schemeClr val="lt1"/>
                        </a:buClr>
                        <a:buSzPts val="1800"/>
                        <a:buFont typeface="Arial"/>
                        <a:buNone/>
                      </a:pPr>
                      <a:r>
                        <a:rPr b="1" i="0" lang="en-US" sz="1800" u="none" cap="none" strike="noStrike">
                          <a:solidFill>
                            <a:schemeClr val="lt1"/>
                          </a:solidFill>
                          <a:latin typeface="Arial"/>
                          <a:ea typeface="Arial"/>
                          <a:cs typeface="Arial"/>
                          <a:sym typeface="Arial"/>
                        </a:rPr>
                        <a:t>Uninsulated pipes</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chemeClr val="lt1"/>
                        </a:buClr>
                        <a:buSzPts val="1800"/>
                        <a:buFont typeface="Arial"/>
                        <a:buNone/>
                      </a:pPr>
                      <a:r>
                        <a:rPr b="1" i="0" lang="en-US" sz="1800" u="none" cap="none" strike="noStrike">
                          <a:solidFill>
                            <a:schemeClr val="lt1"/>
                          </a:solidFill>
                          <a:latin typeface="Arial"/>
                          <a:ea typeface="Arial"/>
                          <a:cs typeface="Arial"/>
                          <a:sym typeface="Arial"/>
                        </a:rPr>
                        <a:t>Insulated pipes (50mm)</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1"/>
                    </a:solidFill>
                  </a:tcPr>
                </a:tc>
              </a:tr>
              <a:tr h="335175">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100 mm</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9EDF4"/>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770</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9EDF4"/>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115</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9EDF4"/>
                    </a:solidFill>
                  </a:tcPr>
                </a:tc>
              </a:tr>
              <a:tr h="335175">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150 mm</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0D8E8"/>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1250</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0D8E8"/>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170</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D0D8E8"/>
                    </a:solidFill>
                  </a:tcPr>
                </a:tc>
              </a:tr>
              <a:tr h="335175">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200 mm</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9EDF4"/>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1440</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9EDF4"/>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195</a:t>
                      </a:r>
                      <a:endParaRPr/>
                    </a:p>
                  </a:txBody>
                  <a:tcPr marT="45725" marB="45725" marR="93225" marL="932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9EDF4"/>
                    </a:solidFill>
                  </a:tcPr>
                </a:tc>
              </a:tr>
            </a:tbl>
          </a:graphicData>
        </a:graphic>
      </p:graphicFrame>
      <p:sp>
        <p:nvSpPr>
          <p:cNvPr id="1093" name="Google Shape;1093;p67"/>
          <p:cNvSpPr/>
          <p:nvPr/>
        </p:nvSpPr>
        <p:spPr>
          <a:xfrm>
            <a:off x="5351960" y="1511685"/>
            <a:ext cx="6553200" cy="767582"/>
          </a:xfrm>
          <a:prstGeom prst="rect">
            <a:avLst/>
          </a:prstGeom>
          <a:noFill/>
          <a:ln>
            <a:noFill/>
          </a:ln>
        </p:spPr>
        <p:txBody>
          <a:bodyPr anchorCtr="0" anchor="t" bIns="44450" lIns="90475" spcFirstLastPara="1" rIns="90475" wrap="square" tIns="44450">
            <a:spAutoFit/>
          </a:bodyPr>
          <a:lstStyle/>
          <a:p>
            <a:pPr indent="0" lvl="0" marL="0" marR="0" rtl="0" algn="ctr">
              <a:lnSpc>
                <a:spcPct val="115000"/>
              </a:lnSpc>
              <a:spcBef>
                <a:spcPts val="0"/>
              </a:spcBef>
              <a:spcAft>
                <a:spcPts val="0"/>
              </a:spcAft>
              <a:buClr>
                <a:srgbClr val="00783C"/>
              </a:buClr>
              <a:buSzPts val="2000"/>
              <a:buFont typeface="Arial"/>
              <a:buNone/>
            </a:pPr>
            <a:r>
              <a:rPr b="1" i="0" lang="en-US" sz="2000" u="none" strike="noStrike">
                <a:solidFill>
                  <a:srgbClr val="092D6C"/>
                </a:solidFill>
                <a:latin typeface="Arial"/>
                <a:ea typeface="Arial"/>
                <a:cs typeface="Arial"/>
                <a:sym typeface="Arial"/>
              </a:rPr>
              <a:t>Loss of bare pipe, diameter 89 mm, black steel, surface temperature 90 oC</a:t>
            </a:r>
            <a:endParaRPr b="1" i="0" sz="2000" u="none" strike="noStrike">
              <a:solidFill>
                <a:srgbClr val="092D6C"/>
              </a:solidFill>
              <a:latin typeface="Arial"/>
              <a:ea typeface="Arial"/>
              <a:cs typeface="Arial"/>
              <a:sym typeface="Arial"/>
            </a:endParaRPr>
          </a:p>
        </p:txBody>
      </p:sp>
      <p:pic>
        <p:nvPicPr>
          <p:cNvPr id="1094" name="Google Shape;1094;p67"/>
          <p:cNvPicPr preferRelativeResize="0"/>
          <p:nvPr/>
        </p:nvPicPr>
        <p:blipFill rotWithShape="1">
          <a:blip r:embed="rId3">
            <a:alphaModFix/>
          </a:blip>
          <a:srcRect b="0" l="0" r="0" t="0"/>
          <a:stretch/>
        </p:blipFill>
        <p:spPr>
          <a:xfrm>
            <a:off x="5974812" y="2349885"/>
            <a:ext cx="5486400" cy="1219200"/>
          </a:xfrm>
          <a:prstGeom prst="rect">
            <a:avLst/>
          </a:prstGeom>
          <a:noFill/>
          <a:ln>
            <a:noFill/>
          </a:ln>
        </p:spPr>
      </p:pic>
      <p:sp>
        <p:nvSpPr>
          <p:cNvPr id="1095" name="Google Shape;1095;p67"/>
          <p:cNvSpPr/>
          <p:nvPr/>
        </p:nvSpPr>
        <p:spPr>
          <a:xfrm>
            <a:off x="5401156" y="3249997"/>
            <a:ext cx="1644682" cy="755207"/>
          </a:xfrm>
          <a:prstGeom prst="rect">
            <a:avLst/>
          </a:prstGeom>
          <a:noFill/>
          <a:ln>
            <a:noFill/>
          </a:ln>
        </p:spPr>
        <p:txBody>
          <a:bodyPr anchorCtr="0" anchor="t" bIns="44450" lIns="90475" spcFirstLastPara="1" rIns="90475" wrap="square" tIns="44450">
            <a:spAutoFit/>
          </a:bodyPr>
          <a:lstStyle/>
          <a:p>
            <a:pPr indent="0" lvl="0" marL="0" marR="0" rtl="0" algn="ctr">
              <a:lnSpc>
                <a:spcPct val="115000"/>
              </a:lnSpc>
              <a:spcBef>
                <a:spcPts val="0"/>
              </a:spcBef>
              <a:spcAft>
                <a:spcPts val="0"/>
              </a:spcAft>
              <a:buClr>
                <a:srgbClr val="00783C"/>
              </a:buClr>
              <a:buSzPts val="1800"/>
              <a:buFont typeface="Arial"/>
              <a:buNone/>
            </a:pPr>
            <a:r>
              <a:rPr b="1" i="0" lang="en-US" sz="1800" u="none" strike="noStrike">
                <a:solidFill>
                  <a:srgbClr val="000000"/>
                </a:solidFill>
                <a:latin typeface="Arial"/>
                <a:ea typeface="Arial"/>
                <a:cs typeface="Arial"/>
                <a:sym typeface="Arial"/>
              </a:rPr>
              <a:t>No insulation</a:t>
            </a:r>
            <a:endParaRPr/>
          </a:p>
          <a:p>
            <a:pPr indent="0" lvl="0" marL="0" marR="0" rtl="0" algn="ctr">
              <a:lnSpc>
                <a:spcPct val="115000"/>
              </a:lnSpc>
              <a:spcBef>
                <a:spcPts val="360"/>
              </a:spcBef>
              <a:spcAft>
                <a:spcPts val="0"/>
              </a:spcAft>
              <a:buClr>
                <a:srgbClr val="00783C"/>
              </a:buClr>
              <a:buSzPts val="1800"/>
              <a:buFont typeface="Arial"/>
              <a:buNone/>
            </a:pPr>
            <a:r>
              <a:rPr b="1" i="0" lang="en-US" sz="1800" u="none" strike="noStrike">
                <a:solidFill>
                  <a:srgbClr val="000000"/>
                </a:solidFill>
                <a:latin typeface="Arial"/>
                <a:ea typeface="Arial"/>
                <a:cs typeface="Arial"/>
                <a:sym typeface="Arial"/>
              </a:rPr>
              <a:t>320 W/m</a:t>
            </a:r>
            <a:endParaRPr/>
          </a:p>
        </p:txBody>
      </p:sp>
      <p:sp>
        <p:nvSpPr>
          <p:cNvPr id="1096" name="Google Shape;1096;p67"/>
          <p:cNvSpPr/>
          <p:nvPr/>
        </p:nvSpPr>
        <p:spPr>
          <a:xfrm>
            <a:off x="6981106" y="3397658"/>
            <a:ext cx="3276600" cy="755207"/>
          </a:xfrm>
          <a:prstGeom prst="rect">
            <a:avLst/>
          </a:prstGeom>
          <a:noFill/>
          <a:ln>
            <a:noFill/>
          </a:ln>
        </p:spPr>
        <p:txBody>
          <a:bodyPr anchorCtr="0" anchor="t" bIns="44450" lIns="90475" spcFirstLastPara="1" rIns="90475" wrap="square" tIns="44450">
            <a:spAutoFit/>
          </a:bodyPr>
          <a:lstStyle/>
          <a:p>
            <a:pPr indent="0" lvl="0" marL="0" marR="0" rtl="0" algn="ctr">
              <a:lnSpc>
                <a:spcPct val="115000"/>
              </a:lnSpc>
              <a:spcBef>
                <a:spcPts val="0"/>
              </a:spcBef>
              <a:spcAft>
                <a:spcPts val="0"/>
              </a:spcAft>
              <a:buClr>
                <a:srgbClr val="00783C"/>
              </a:buClr>
              <a:buSzPts val="1800"/>
              <a:buFont typeface="Arial"/>
              <a:buNone/>
            </a:pPr>
            <a:r>
              <a:rPr b="1" i="0" lang="en-US" sz="1800" u="none" strike="noStrike">
                <a:solidFill>
                  <a:srgbClr val="000000"/>
                </a:solidFill>
                <a:latin typeface="Arial"/>
                <a:ea typeface="Arial"/>
                <a:cs typeface="Arial"/>
                <a:sym typeface="Arial"/>
              </a:rPr>
              <a:t>Insulation thickness 50 mm</a:t>
            </a:r>
            <a:endParaRPr/>
          </a:p>
          <a:p>
            <a:pPr indent="0" lvl="0" marL="0" marR="0" rtl="0" algn="ctr">
              <a:lnSpc>
                <a:spcPct val="115000"/>
              </a:lnSpc>
              <a:spcBef>
                <a:spcPts val="360"/>
              </a:spcBef>
              <a:spcAft>
                <a:spcPts val="0"/>
              </a:spcAft>
              <a:buClr>
                <a:srgbClr val="00783C"/>
              </a:buClr>
              <a:buSzPts val="1800"/>
              <a:buFont typeface="Arial"/>
              <a:buNone/>
            </a:pPr>
            <a:r>
              <a:rPr b="1" i="0" lang="en-US" sz="1800" u="none" strike="noStrike">
                <a:solidFill>
                  <a:srgbClr val="000000"/>
                </a:solidFill>
                <a:latin typeface="Arial"/>
                <a:ea typeface="Arial"/>
                <a:cs typeface="Arial"/>
                <a:sym typeface="Arial"/>
              </a:rPr>
              <a:t>29 W/m</a:t>
            </a:r>
            <a:endParaRPr/>
          </a:p>
        </p:txBody>
      </p:sp>
      <p:sp>
        <p:nvSpPr>
          <p:cNvPr id="1097" name="Google Shape;1097;p67"/>
          <p:cNvSpPr/>
          <p:nvPr/>
        </p:nvSpPr>
        <p:spPr>
          <a:xfrm>
            <a:off x="8793394" y="4046709"/>
            <a:ext cx="3324629" cy="755207"/>
          </a:xfrm>
          <a:prstGeom prst="rect">
            <a:avLst/>
          </a:prstGeom>
          <a:noFill/>
          <a:ln>
            <a:noFill/>
          </a:ln>
        </p:spPr>
        <p:txBody>
          <a:bodyPr anchorCtr="0" anchor="t" bIns="44450" lIns="90475" spcFirstLastPara="1" rIns="90475" wrap="square" tIns="44450">
            <a:spAutoFit/>
          </a:bodyPr>
          <a:lstStyle/>
          <a:p>
            <a:pPr indent="0" lvl="0" marL="0" marR="0" rtl="0" algn="ctr">
              <a:lnSpc>
                <a:spcPct val="115000"/>
              </a:lnSpc>
              <a:spcBef>
                <a:spcPts val="0"/>
              </a:spcBef>
              <a:spcAft>
                <a:spcPts val="0"/>
              </a:spcAft>
              <a:buClr>
                <a:srgbClr val="00783C"/>
              </a:buClr>
              <a:buSzPts val="1800"/>
              <a:buFont typeface="Arial"/>
              <a:buNone/>
            </a:pPr>
            <a:r>
              <a:rPr b="1" i="0" lang="en-US" sz="1800" u="none" strike="noStrike">
                <a:solidFill>
                  <a:srgbClr val="000000"/>
                </a:solidFill>
                <a:latin typeface="Arial"/>
                <a:ea typeface="Arial"/>
                <a:cs typeface="Arial"/>
                <a:sym typeface="Arial"/>
              </a:rPr>
              <a:t>Insulation thickness 100 mm</a:t>
            </a:r>
            <a:endParaRPr/>
          </a:p>
          <a:p>
            <a:pPr indent="0" lvl="0" marL="0" marR="0" rtl="0" algn="ctr">
              <a:lnSpc>
                <a:spcPct val="115000"/>
              </a:lnSpc>
              <a:spcBef>
                <a:spcPts val="360"/>
              </a:spcBef>
              <a:spcAft>
                <a:spcPts val="0"/>
              </a:spcAft>
              <a:buClr>
                <a:srgbClr val="00783C"/>
              </a:buClr>
              <a:buSzPts val="1800"/>
              <a:buFont typeface="Arial"/>
              <a:buNone/>
            </a:pPr>
            <a:r>
              <a:rPr b="1" i="0" lang="en-US" sz="1800" u="none" strike="noStrike">
                <a:solidFill>
                  <a:srgbClr val="000000"/>
                </a:solidFill>
                <a:latin typeface="Arial"/>
                <a:ea typeface="Arial"/>
                <a:cs typeface="Arial"/>
                <a:sym typeface="Arial"/>
              </a:rPr>
              <a:t>19 W/m</a:t>
            </a:r>
            <a:endParaRPr/>
          </a:p>
        </p:txBody>
      </p:sp>
      <p:cxnSp>
        <p:nvCxnSpPr>
          <p:cNvPr id="1098" name="Google Shape;1098;p67"/>
          <p:cNvCxnSpPr/>
          <p:nvPr/>
        </p:nvCxnSpPr>
        <p:spPr>
          <a:xfrm flipH="1" rot="10800000">
            <a:off x="5762558" y="4861028"/>
            <a:ext cx="5835650" cy="34927"/>
          </a:xfrm>
          <a:prstGeom prst="straightConnector1">
            <a:avLst/>
          </a:prstGeom>
          <a:noFill/>
          <a:ln cap="flat" cmpd="sng" w="12700">
            <a:solidFill>
              <a:schemeClr val="dk1"/>
            </a:solidFill>
            <a:prstDash val="solid"/>
            <a:round/>
            <a:headEnd len="med" w="med" type="none"/>
            <a:tailEnd len="med" w="med" type="none"/>
          </a:ln>
        </p:spPr>
      </p:cxnSp>
      <p:sp>
        <p:nvSpPr>
          <p:cNvPr id="1099" name="Google Shape;1099;p67"/>
          <p:cNvSpPr txBox="1"/>
          <p:nvPr/>
        </p:nvSpPr>
        <p:spPr>
          <a:xfrm>
            <a:off x="501575" y="3848705"/>
            <a:ext cx="4840357" cy="686278"/>
          </a:xfrm>
          <a:prstGeom prst="rect">
            <a:avLst/>
          </a:prstGeom>
          <a:noFill/>
          <a:ln>
            <a:noFill/>
          </a:ln>
        </p:spPr>
        <p:txBody>
          <a:bodyPr anchorCtr="0" anchor="t" bIns="45700" lIns="91425" spcFirstLastPara="1" rIns="91425" wrap="square" tIns="45700">
            <a:spAutoFit/>
          </a:bodyPr>
          <a:lstStyle/>
          <a:p>
            <a:pPr indent="0" lvl="0" marL="0" marR="0" rtl="0" algn="just">
              <a:lnSpc>
                <a:spcPct val="127000"/>
              </a:lnSpc>
              <a:spcBef>
                <a:spcPts val="0"/>
              </a:spcBef>
              <a:spcAft>
                <a:spcPts val="0"/>
              </a:spcAft>
              <a:buNone/>
            </a:pPr>
            <a:r>
              <a:rPr lang="en-US" sz="1600">
                <a:solidFill>
                  <a:schemeClr val="dk1"/>
                </a:solidFill>
                <a:latin typeface="Arial"/>
                <a:ea typeface="Arial"/>
                <a:cs typeface="Arial"/>
                <a:sym typeface="Arial"/>
              </a:rPr>
              <a:t>Radiant heat loss can be calculated using the following simple formula: </a:t>
            </a:r>
            <a:endParaRPr sz="1600">
              <a:solidFill>
                <a:schemeClr val="dk1"/>
              </a:solidFill>
              <a:latin typeface="Arial"/>
              <a:ea typeface="Arial"/>
              <a:cs typeface="Arial"/>
              <a:sym typeface="Arial"/>
            </a:endParaRPr>
          </a:p>
        </p:txBody>
      </p:sp>
      <p:sp>
        <p:nvSpPr>
          <p:cNvPr id="1100" name="Google Shape;1100;p67"/>
          <p:cNvSpPr txBox="1"/>
          <p:nvPr/>
        </p:nvSpPr>
        <p:spPr>
          <a:xfrm>
            <a:off x="501575" y="4663922"/>
            <a:ext cx="513521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TT</a:t>
            </a:r>
            <a:r>
              <a:rPr lang="en-US" sz="1050">
                <a:solidFill>
                  <a:schemeClr val="dk1"/>
                </a:solidFill>
                <a:latin typeface="Arial"/>
                <a:ea typeface="Arial"/>
                <a:cs typeface="Arial"/>
                <a:sym typeface="Arial"/>
              </a:rPr>
              <a:t>bx </a:t>
            </a:r>
            <a:r>
              <a:rPr lang="en-US" sz="1800">
                <a:solidFill>
                  <a:schemeClr val="dk1"/>
                </a:solidFill>
                <a:latin typeface="Arial"/>
                <a:ea typeface="Arial"/>
                <a:cs typeface="Arial"/>
                <a:sym typeface="Arial"/>
              </a:rPr>
              <a:t>= [10 + (t</a:t>
            </a:r>
            <a:r>
              <a:rPr lang="en-US" sz="1050">
                <a:solidFill>
                  <a:schemeClr val="dk1"/>
                </a:solidFill>
                <a:latin typeface="Arial"/>
                <a:ea typeface="Arial"/>
                <a:cs typeface="Arial"/>
                <a:sym typeface="Arial"/>
              </a:rPr>
              <a:t>1 </a:t>
            </a:r>
            <a:r>
              <a:rPr lang="en-US" sz="1800">
                <a:solidFill>
                  <a:schemeClr val="dk1"/>
                </a:solidFill>
                <a:latin typeface="Arial"/>
                <a:ea typeface="Arial"/>
                <a:cs typeface="Arial"/>
                <a:sym typeface="Arial"/>
              </a:rPr>
              <a:t>– t</a:t>
            </a:r>
            <a:r>
              <a:rPr lang="en-US" sz="105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 20] × (t</a:t>
            </a:r>
            <a:r>
              <a:rPr lang="en-US" sz="1050">
                <a:solidFill>
                  <a:schemeClr val="dk1"/>
                </a:solidFill>
                <a:latin typeface="Arial"/>
                <a:ea typeface="Arial"/>
                <a:cs typeface="Arial"/>
                <a:sym typeface="Arial"/>
              </a:rPr>
              <a:t>1 </a:t>
            </a:r>
            <a:r>
              <a:rPr lang="en-US" sz="1800">
                <a:solidFill>
                  <a:schemeClr val="dk1"/>
                </a:solidFill>
                <a:latin typeface="Arial"/>
                <a:ea typeface="Arial"/>
                <a:cs typeface="Arial"/>
                <a:sym typeface="Arial"/>
              </a:rPr>
              <a:t>– t</a:t>
            </a:r>
            <a:r>
              <a:rPr lang="en-US" sz="105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(kcal/hour/m</a:t>
            </a:r>
            <a:r>
              <a:rPr baseline="30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p:txBody>
      </p:sp>
      <p:sp>
        <p:nvSpPr>
          <p:cNvPr id="1101" name="Google Shape;1101;p67"/>
          <p:cNvSpPr txBox="1"/>
          <p:nvPr/>
        </p:nvSpPr>
        <p:spPr>
          <a:xfrm>
            <a:off x="503582" y="5162193"/>
            <a:ext cx="4913181" cy="98488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1600">
                <a:solidFill>
                  <a:schemeClr val="dk1"/>
                </a:solidFill>
                <a:latin typeface="Arial"/>
                <a:ea typeface="Arial"/>
                <a:cs typeface="Arial"/>
                <a:sym typeface="Arial"/>
              </a:rPr>
              <a:t>In which:</a:t>
            </a:r>
            <a:endParaRPr/>
          </a:p>
          <a:p>
            <a:pPr indent="0" lvl="0" marL="0" marR="0" rtl="0" algn="just">
              <a:spcBef>
                <a:spcPts val="600"/>
              </a:spcBef>
              <a:spcAft>
                <a:spcPts val="0"/>
              </a:spcAft>
              <a:buNone/>
            </a:pPr>
            <a:r>
              <a:rPr lang="en-US" sz="1600">
                <a:solidFill>
                  <a:schemeClr val="dk1"/>
                </a:solidFill>
                <a:latin typeface="Arial"/>
                <a:ea typeface="Arial"/>
                <a:cs typeface="Arial"/>
                <a:sym typeface="Arial"/>
              </a:rPr>
              <a:t>+ t1 is the surface temperature of the pipe, oC.</a:t>
            </a:r>
            <a:endParaRPr sz="1600">
              <a:solidFill>
                <a:schemeClr val="dk1"/>
              </a:solidFill>
              <a:latin typeface="Arial"/>
              <a:ea typeface="Arial"/>
              <a:cs typeface="Arial"/>
              <a:sym typeface="Arial"/>
            </a:endParaRPr>
          </a:p>
          <a:p>
            <a:pPr indent="0" lvl="0" marL="0" marR="0" rtl="0" algn="just">
              <a:spcBef>
                <a:spcPts val="600"/>
              </a:spcBef>
              <a:spcAft>
                <a:spcPts val="0"/>
              </a:spcAft>
              <a:buNone/>
            </a:pPr>
            <a:r>
              <a:rPr lang="en-US" sz="1600">
                <a:solidFill>
                  <a:schemeClr val="dk1"/>
                </a:solidFill>
                <a:latin typeface="Arial"/>
                <a:ea typeface="Arial"/>
                <a:cs typeface="Arial"/>
                <a:sym typeface="Arial"/>
              </a:rPr>
              <a:t>+ t2 is the ambient temperature, oC.</a:t>
            </a:r>
            <a:endParaRPr sz="1600">
              <a:solidFill>
                <a:schemeClr val="dk1"/>
              </a:solidFill>
              <a:latin typeface="Arial"/>
              <a:ea typeface="Arial"/>
              <a:cs typeface="Arial"/>
              <a:sym typeface="Arial"/>
            </a:endParaRPr>
          </a:p>
        </p:txBody>
      </p:sp>
      <p:pic>
        <p:nvPicPr>
          <p:cNvPr id="1102" name="Google Shape;1102;p67"/>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
        <p:nvSpPr>
          <p:cNvPr id="1103" name="Google Shape;1103;p67"/>
          <p:cNvSpPr/>
          <p:nvPr/>
        </p:nvSpPr>
        <p:spPr>
          <a:xfrm>
            <a:off x="5643794" y="5034771"/>
            <a:ext cx="6395806" cy="1392369"/>
          </a:xfrm>
          <a:prstGeom prst="rect">
            <a:avLst/>
          </a:prstGeom>
          <a:noFill/>
          <a:ln>
            <a:noFill/>
          </a:ln>
        </p:spPr>
        <p:txBody>
          <a:bodyPr anchorCtr="0" anchor="t" bIns="44450" lIns="90475" spcFirstLastPara="1" rIns="90475" wrap="square" tIns="44450">
            <a:spAutoFit/>
          </a:bodyPr>
          <a:lstStyle/>
          <a:p>
            <a:pPr indent="0" lvl="0" marL="0" marR="0" rtl="0" algn="l">
              <a:lnSpc>
                <a:spcPct val="115000"/>
              </a:lnSpc>
              <a:spcBef>
                <a:spcPts val="0"/>
              </a:spcBef>
              <a:spcAft>
                <a:spcPts val="0"/>
              </a:spcAft>
              <a:buClr>
                <a:srgbClr val="00783C"/>
              </a:buClr>
              <a:buSzPts val="1800"/>
              <a:buFont typeface="Arial"/>
              <a:buNone/>
            </a:pPr>
            <a:r>
              <a:rPr b="1" i="0" lang="en-US" sz="1800" u="none" strike="noStrike">
                <a:solidFill>
                  <a:srgbClr val="000000"/>
                </a:solidFill>
                <a:latin typeface="Arial"/>
                <a:ea typeface="Arial"/>
                <a:cs typeface="Arial"/>
                <a:sym typeface="Arial"/>
              </a:rPr>
              <a:t>50 mm insulation compared to bare pipes: 320 - 29 =  291 W/m 🡪Save 263 liters of oil/year</a:t>
            </a:r>
            <a:endParaRPr/>
          </a:p>
          <a:p>
            <a:pPr indent="0" lvl="0" marL="0" marR="0" rtl="0" algn="l">
              <a:lnSpc>
                <a:spcPct val="115000"/>
              </a:lnSpc>
              <a:spcBef>
                <a:spcPts val="360"/>
              </a:spcBef>
              <a:spcAft>
                <a:spcPts val="0"/>
              </a:spcAft>
              <a:buClr>
                <a:srgbClr val="00783C"/>
              </a:buClr>
              <a:buSzPts val="1800"/>
              <a:buFont typeface="Arial"/>
              <a:buNone/>
            </a:pPr>
            <a:r>
              <a:rPr b="1" i="0" lang="en-US" sz="1800" u="none" strike="noStrike">
                <a:solidFill>
                  <a:srgbClr val="000000"/>
                </a:solidFill>
                <a:latin typeface="Arial"/>
                <a:ea typeface="Arial"/>
                <a:cs typeface="Arial"/>
                <a:sym typeface="Arial"/>
              </a:rPr>
              <a:t>50 mm insulation compared to 100 mm insulation: 29 - 19  =  10 W/m  🡪Additional cost of 9 liters of oil/year</a:t>
            </a:r>
            <a:endParaRPr b="1" i="0" sz="1800" u="none" strike="noStrike">
              <a:solidFill>
                <a:srgbClr val="000000"/>
              </a:solidFill>
              <a:latin typeface="Arial"/>
              <a:ea typeface="Arial"/>
              <a:cs typeface="Arial"/>
              <a:sym typeface="Arial"/>
            </a:endParaRPr>
          </a:p>
        </p:txBody>
      </p:sp>
    </p:spTree>
  </p:cSld>
  <p:clrMapOvr>
    <a:masterClrMapping/>
  </p:clrMapOvr>
</p:sld>
</file>

<file path=ppt/slides/slide68.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107" name="Shape 1107"/>
        <p:cNvGrpSpPr/>
        <p:nvPr/>
      </p:nvGrpSpPr>
      <p:grpSpPr>
        <a:xfrm>
          <a:off x="0" y="0"/>
          <a:ext cx="0" cy="0"/>
          <a:chOff x="0" y="0"/>
          <a:chExt cx="0" cy="0"/>
        </a:xfrm>
      </p:grpSpPr>
      <p:sp>
        <p:nvSpPr>
          <p:cNvPr id="1108" name="Google Shape;1108;p68"/>
          <p:cNvSpPr txBox="1"/>
          <p:nvPr/>
        </p:nvSpPr>
        <p:spPr>
          <a:xfrm>
            <a:off x="800100" y="580169"/>
            <a:ext cx="10591800"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Steam pipeline control</a:t>
            </a:r>
            <a:endParaRPr sz="2800">
              <a:solidFill>
                <a:srgbClr val="327176"/>
              </a:solidFill>
              <a:latin typeface="Arial"/>
              <a:ea typeface="Arial"/>
              <a:cs typeface="Arial"/>
              <a:sym typeface="Arial"/>
            </a:endParaRPr>
          </a:p>
        </p:txBody>
      </p:sp>
      <p:sp>
        <p:nvSpPr>
          <p:cNvPr id="1109" name="Google Shape;1109;p68"/>
          <p:cNvSpPr txBox="1"/>
          <p:nvPr/>
        </p:nvSpPr>
        <p:spPr>
          <a:xfrm>
            <a:off x="571501" y="1371600"/>
            <a:ext cx="11201400" cy="2638286"/>
          </a:xfrm>
          <a:prstGeom prst="rect">
            <a:avLst/>
          </a:prstGeom>
          <a:noFill/>
          <a:ln>
            <a:noFill/>
          </a:ln>
        </p:spPr>
        <p:txBody>
          <a:bodyPr anchor="t" anchorCtr="0" bIns="45700" lIns="91425" rIns="91425" spcFirstLastPara="1" tIns="45700" wrap="square">
            <a:spAutoFit/>
          </a:bodyPr>
          <a:lstStyle/>
          <a:p>
            <a:pPr algn="just" indent="-285750" lvl="0" marL="285750" marR="0"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Energy auditors need to evaluate steam pipelines based on several factors:</a:t>
            </a:r>
            <a:endParaRPr/>
          </a:p>
          <a:p>
            <a:pPr algn="just" indent="0" lvl="1" marL="457200" marR="0" rtl="0">
              <a:lnSpc>
                <a:spcPct val="115000"/>
              </a:lnSpc>
              <a:spcBef>
                <a:spcPts val="600"/>
              </a:spcBef>
              <a:spcAft>
                <a:spcPts val="0"/>
              </a:spcAft>
              <a:buNone/>
            </a:pPr>
            <a:r>
              <a:rPr b="0" cap="none" i="0" lang="en-US" strike="noStrike" sz="1800" u="none">
                <a:solidFill>
                  <a:schemeClr val="dk1"/>
                </a:solidFill>
                <a:latin typeface="Arial"/>
                <a:ea typeface="Arial"/>
                <a:cs typeface="Arial"/>
                <a:sym typeface="Arial"/>
              </a:rPr>
              <a:t>– Pipe material is: steel, plastic, etc.</a:t>
            </a:r>
            <a:endParaRPr/>
          </a:p>
          <a:p>
            <a:pPr algn="just" indent="0" lvl="1" marL="457200" marR="0" rtl="0">
              <a:lnSpc>
                <a:spcPct val="115000"/>
              </a:lnSpc>
              <a:spcBef>
                <a:spcPts val="600"/>
              </a:spcBef>
              <a:spcAft>
                <a:spcPts val="0"/>
              </a:spcAft>
              <a:buNone/>
            </a:pPr>
            <a:r>
              <a:rPr b="0" cap="none" i="0" lang="en-US" strike="noStrike" sz="1800" u="none">
                <a:solidFill>
                  <a:schemeClr val="dk1"/>
                </a:solidFill>
                <a:latin typeface="Arial"/>
                <a:ea typeface="Arial"/>
                <a:cs typeface="Arial"/>
                <a:sym typeface="Arial"/>
              </a:rPr>
              <a:t>– Whether the pipe size is suitable or not: If the pipe cross–section is too small, it will lead to a large pressure loss.</a:t>
            </a:r>
            <a:endParaRPr/>
          </a:p>
          <a:p>
            <a:pPr algn="just" indent="0" lvl="1" marL="457200" marR="0" rtl="0">
              <a:lnSpc>
                <a:spcPct val="115000"/>
              </a:lnSpc>
              <a:spcBef>
                <a:spcPts val="600"/>
              </a:spcBef>
              <a:spcAft>
                <a:spcPts val="0"/>
              </a:spcAft>
              <a:buNone/>
            </a:pPr>
            <a:r>
              <a:rPr b="0" cap="none" i="0" lang="en-US" strike="noStrike" sz="1800" u="none">
                <a:solidFill>
                  <a:schemeClr val="dk1"/>
                </a:solidFill>
                <a:latin typeface="Arial"/>
                <a:ea typeface="Arial"/>
                <a:cs typeface="Arial"/>
                <a:sym typeface="Arial"/>
              </a:rPr>
              <a:t>– Pipe layout ensures slope: If the pipe is 100m long, the average slope is 1 m.</a:t>
            </a:r>
            <a:endParaRPr/>
          </a:p>
          <a:p>
            <a:pPr algn="just" indent="0" lvl="1" marL="457200" marR="0" rtl="0">
              <a:lnSpc>
                <a:spcPct val="115000"/>
              </a:lnSpc>
              <a:spcBef>
                <a:spcPts val="600"/>
              </a:spcBef>
              <a:spcAft>
                <a:spcPts val="0"/>
              </a:spcAft>
              <a:buNone/>
            </a:pPr>
            <a:r>
              <a:rPr b="0" cap="none" i="0" lang="en-US" strike="noStrike" sz="1800" u="none">
                <a:solidFill>
                  <a:schemeClr val="dk1"/>
                </a:solidFill>
                <a:latin typeface="Arial"/>
                <a:ea typeface="Arial"/>
                <a:cs typeface="Arial"/>
                <a:sym typeface="Arial"/>
              </a:rPr>
              <a:t>– Arrange to install steam traps on pipes reasonably: corresponding to 30 – 50 m pipeline, there is a steam trap, behind each manifold or in front of the valve, a steam trap is required, etc.</a:t>
            </a:r>
            <a:endParaRPr/>
          </a:p>
        </p:txBody>
      </p:sp>
      <p:sp>
        <p:nvSpPr>
          <p:cNvPr id="1110" name="Google Shape;1110;p68"/>
          <p:cNvSpPr txBox="1"/>
          <p:nvPr/>
        </p:nvSpPr>
        <p:spPr>
          <a:xfrm>
            <a:off x="4876800" y="6242474"/>
            <a:ext cx="4038600"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Suitable slope of the pipe</a:t>
            </a:r>
            <a:endParaRPr sz="1800">
              <a:solidFill>
                <a:schemeClr val="dk1"/>
              </a:solidFill>
              <a:latin typeface="Arial"/>
              <a:ea typeface="Arial"/>
              <a:cs typeface="Arial"/>
              <a:sym typeface="Arial"/>
            </a:endParaRPr>
          </a:p>
        </p:txBody>
      </p:sp>
      <p:pic>
        <p:nvPicPr>
          <p:cNvPr id="1111" name="Google Shape;1111;p68"/>
          <p:cNvPicPr preferRelativeResize="0"/>
          <p:nvPr/>
        </p:nvPicPr>
        <p:blipFill rotWithShape="1">
          <a:blip r:embed="rId3">
            <a:alphaModFix/>
          </a:blip>
          <a:srcRect b="307" l="22" r="89" t="161"/>
          <a:stretch/>
        </p:blipFill>
        <p:spPr>
          <a:xfrm>
            <a:off x="3124201" y="4023088"/>
            <a:ext cx="6096000" cy="2241476"/>
          </a:xfrm>
          <a:prstGeom prst="rect">
            <a:avLst/>
          </a:prstGeom>
          <a:noFill/>
          <a:ln>
            <a:noFill/>
          </a:ln>
        </p:spPr>
      </p:pic>
      <p:pic>
        <p:nvPicPr>
          <p:cNvPr id="1112" name="Google Shape;1112;p68"/>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69.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116" name="Shape 1116"/>
        <p:cNvGrpSpPr/>
        <p:nvPr/>
      </p:nvGrpSpPr>
      <p:grpSpPr>
        <a:xfrm>
          <a:off x="0" y="0"/>
          <a:ext cx="0" cy="0"/>
          <a:chOff x="0" y="0"/>
          <a:chExt cx="0" cy="0"/>
        </a:xfrm>
      </p:grpSpPr>
      <p:sp>
        <p:nvSpPr>
          <p:cNvPr id="1117" name="Google Shape;1117;p69"/>
          <p:cNvSpPr txBox="1"/>
          <p:nvPr/>
        </p:nvSpPr>
        <p:spPr>
          <a:xfrm>
            <a:off x="692771" y="607324"/>
            <a:ext cx="10896599"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Condensate recovery</a:t>
            </a:r>
            <a:endParaRPr sz="2800">
              <a:solidFill>
                <a:srgbClr val="327176"/>
              </a:solidFill>
              <a:latin typeface="Arial"/>
              <a:ea typeface="Arial"/>
              <a:cs typeface="Arial"/>
              <a:sym typeface="Arial"/>
            </a:endParaRPr>
          </a:p>
        </p:txBody>
      </p:sp>
      <p:sp>
        <p:nvSpPr>
          <p:cNvPr id="1118" name="Google Shape;1118;p69"/>
          <p:cNvSpPr txBox="1"/>
          <p:nvPr/>
        </p:nvSpPr>
        <p:spPr>
          <a:xfrm>
            <a:off x="559447" y="1206614"/>
            <a:ext cx="10896600" cy="1059008"/>
          </a:xfrm>
          <a:prstGeom prst="rect">
            <a:avLst/>
          </a:prstGeom>
          <a:noFill/>
          <a:ln>
            <a:noFill/>
          </a:ln>
        </p:spPr>
        <p:txBody>
          <a:bodyPr anchor="t" anchorCtr="0" bIns="45700" lIns="91425" rIns="91425" spcFirstLastPara="1" tIns="45700" wrap="square">
            <a:spAutoFit/>
          </a:bodyPr>
          <a:lstStyle/>
          <a:p>
            <a:pPr algn="l" indent="-285750" lvl="0" marL="285750" marR="0" rtl="0">
              <a:lnSpc>
                <a:spcPct val="12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When condensate is not returned to the system, the system suffers from heat loss. Since the condensate recovered is usually at high temperature and is clean, condensate recovery saves fuel costs as well as water treatment costs.</a:t>
            </a:r>
            <a:endParaRPr sz="1800">
              <a:solidFill>
                <a:schemeClr val="dk1"/>
              </a:solidFill>
              <a:latin typeface="Arial"/>
              <a:ea typeface="Arial"/>
              <a:cs typeface="Arial"/>
              <a:sym typeface="Arial"/>
            </a:endParaRPr>
          </a:p>
        </p:txBody>
      </p:sp>
      <p:sp>
        <p:nvSpPr>
          <p:cNvPr id="1119" name="Google Shape;1119;p69"/>
          <p:cNvSpPr txBox="1"/>
          <p:nvPr/>
        </p:nvSpPr>
        <p:spPr>
          <a:xfrm>
            <a:off x="1676400" y="5898173"/>
            <a:ext cx="3505200"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Condensate recovery system</a:t>
            </a:r>
            <a:endParaRPr sz="1800">
              <a:solidFill>
                <a:schemeClr val="dk1"/>
              </a:solidFill>
              <a:latin typeface="Arial"/>
              <a:ea typeface="Arial"/>
              <a:cs typeface="Arial"/>
              <a:sym typeface="Arial"/>
            </a:endParaRPr>
          </a:p>
        </p:txBody>
      </p:sp>
      <p:grpSp>
        <p:nvGrpSpPr>
          <p:cNvPr id="1120" name="Google Shape;1120;p69"/>
          <p:cNvGrpSpPr/>
          <p:nvPr/>
        </p:nvGrpSpPr>
        <p:grpSpPr>
          <a:xfrm>
            <a:off x="6709059" y="2286117"/>
            <a:ext cx="4828246" cy="3200400"/>
            <a:chOff x="774" y="1365"/>
            <a:chExt cx="4854" cy="2119"/>
          </a:xfrm>
        </p:grpSpPr>
        <p:pic>
          <p:nvPicPr>
            <p:cNvPr id="1121" name="Google Shape;1121;p69"/>
            <p:cNvPicPr>
              <a:picLocks noChangeAspect="1"/>
            </p:cNvPicPr>
            <p:nvPr/>
          </p:nvPicPr>
          <p:blipFill>
            <a:blip r:embed="rId4"/>
            <a:srcRect/>
            <a:stretch>
              <a:fillRect/>
            </a:stretch>
          </p:blipFill>
          <p:spPr bwMode="auto">
            <a:xfrm>
              <a:off x="774" y="1365"/>
              <a:ext cx="4854" cy="2119"/>
            </a:xfrm>
            <a:prstGeom prst="rect"/>
            <a:noFill/>
          </p:spPr>
        </p:pic>
        <p:cxnSp>
          <p:nvCxnSpPr>
            <p:cNvPr id="1122" name="Google Shape;1122;p69"/>
            <p:cNvCxnSpPr/>
            <p:nvPr/>
          </p:nvCxnSpPr>
          <p:spPr>
            <a:xfrm flipH="1" rot="10800000">
              <a:off x="1864" y="2299"/>
              <a:ext cx="3640" cy="678"/>
            </a:xfrm>
            <a:prstGeom prst="straightConnector1">
              <a:avLst/>
            </a:prstGeom>
            <a:noFill/>
            <a:ln cap="flat" cmpd="sng" w="50800">
              <a:solidFill>
                <a:schemeClr val="dk1"/>
              </a:solidFill>
              <a:prstDash val="solid"/>
              <a:round/>
              <a:headEnd len="med" type="none" w="med"/>
              <a:tailEnd len="med" type="none" w="med"/>
            </a:ln>
          </p:spPr>
        </p:cxnSp>
        <p:cxnSp>
          <p:nvCxnSpPr>
            <p:cNvPr id="1123" name="Google Shape;1123;p69"/>
            <p:cNvCxnSpPr/>
            <p:nvPr/>
          </p:nvCxnSpPr>
          <p:spPr>
            <a:xfrm flipH="1" rot="10800000">
              <a:off x="1864" y="1621"/>
              <a:ext cx="3640" cy="1220"/>
            </a:xfrm>
            <a:prstGeom prst="straightConnector1">
              <a:avLst/>
            </a:prstGeom>
            <a:noFill/>
            <a:ln cap="flat" cmpd="sng" w="50800">
              <a:solidFill>
                <a:schemeClr val="dk1"/>
              </a:solidFill>
              <a:prstDash val="solid"/>
              <a:round/>
              <a:headEnd len="med" type="none" w="med"/>
              <a:tailEnd len="med" type="none" w="med"/>
            </a:ln>
          </p:spPr>
        </p:cxnSp>
      </p:grpSp>
      <p:sp>
        <p:nvSpPr>
          <p:cNvPr id="1124" name="Google Shape;1124;p69"/>
          <p:cNvSpPr/>
          <p:nvPr/>
        </p:nvSpPr>
        <p:spPr>
          <a:xfrm>
            <a:off x="6706633" y="5469855"/>
            <a:ext cx="4828246" cy="397545"/>
          </a:xfrm>
          <a:prstGeom prst="rect">
            <a:avLst/>
          </a:prstGeom>
          <a:noFill/>
          <a:ln>
            <a:noFill/>
          </a:ln>
        </p:spPr>
        <p:txBody>
          <a:bodyPr anchor="t" anchorCtr="0" bIns="44450" lIns="90475" rIns="90475" spcFirstLastPara="1" tIns="44450" wrap="square">
            <a:spAutoFit/>
          </a:bodyPr>
          <a:lstStyle/>
          <a:p>
            <a:pPr algn="ctr" indent="0" lvl="0" marL="0" marR="0" rtl="0">
              <a:lnSpc>
                <a:spcPct val="100000"/>
              </a:lnSpc>
              <a:spcBef>
                <a:spcPts val="0"/>
              </a:spcBef>
              <a:spcAft>
                <a:spcPts val="0"/>
              </a:spcAft>
              <a:buClr>
                <a:schemeClr val="dk1"/>
              </a:buClr>
              <a:buSzPts val="2000"/>
              <a:buFont typeface="Arial"/>
              <a:buNone/>
            </a:pPr>
            <a:r>
              <a:rPr lang="en-US" sz="2000">
                <a:solidFill>
                  <a:schemeClr val="dk1"/>
                </a:solidFill>
                <a:latin typeface="Arial"/>
                <a:ea typeface="Arial"/>
                <a:cs typeface="Arial"/>
                <a:sym typeface="Arial"/>
              </a:rPr>
              <a:t>Saving rate when recovering condensate</a:t>
            </a:r>
            <a:endParaRPr sz="2000">
              <a:solidFill>
                <a:schemeClr val="dk1"/>
              </a:solidFill>
              <a:latin typeface="Arial"/>
              <a:ea typeface="Arial"/>
              <a:cs typeface="Arial"/>
              <a:sym typeface="Arial"/>
            </a:endParaRPr>
          </a:p>
        </p:txBody>
      </p:sp>
      <p:pic>
        <p:nvPicPr>
          <p:cNvPr id="1125" name="Google Shape;1125;p69"/>
          <p:cNvPicPr preferRelativeResize="0"/>
          <p:nvPr/>
        </p:nvPicPr>
        <p:blipFill rotWithShape="1">
          <a:blip r:embed="rId7">
            <a:alphaModFix/>
          </a:blip>
          <a:srcRect b="0" l="0" r="0" t="0"/>
          <a:stretch/>
        </p:blipFill>
        <p:spPr>
          <a:xfrm>
            <a:off x="898612" y="2231798"/>
            <a:ext cx="5328285" cy="3744595"/>
          </a:xfrm>
          <a:prstGeom prst="rect">
            <a:avLst/>
          </a:prstGeom>
          <a:noFill/>
          <a:ln>
            <a:noFill/>
          </a:ln>
        </p:spPr>
      </p:pic>
      <p:sp>
        <p:nvSpPr>
          <p:cNvPr id="1126" name="Google Shape;1126;p69"/>
          <p:cNvSpPr/>
          <p:nvPr/>
        </p:nvSpPr>
        <p:spPr>
          <a:xfrm>
            <a:off x="9745641" y="4206211"/>
            <a:ext cx="1708802" cy="366767"/>
          </a:xfrm>
          <a:prstGeom prst="rect">
            <a:avLst/>
          </a:prstGeom>
          <a:solidFill>
            <a:schemeClr val="accent1"/>
          </a:solidFill>
          <a:ln>
            <a:noFill/>
          </a:ln>
        </p:spPr>
        <p:txBody>
          <a:bodyPr anchor="t" anchorCtr="0" bIns="44450" lIns="90475" rIns="90475" spcFirstLastPara="1" tIns="44450" wrap="square">
            <a:spAutoFit/>
          </a:bodyPr>
          <a:lstStyle/>
          <a:p>
            <a:pPr algn="l" indent="0" lvl="0" marL="0" marR="0" rtl="0">
              <a:spcBef>
                <a:spcPts val="0"/>
              </a:spcBef>
              <a:spcAft>
                <a:spcPts val="0"/>
              </a:spcAft>
              <a:buNone/>
            </a:pPr>
            <a:r>
              <a:rPr b="1" lang="en-US" sz="1800">
                <a:solidFill>
                  <a:schemeClr val="dk1"/>
                </a:solidFill>
                <a:latin typeface="Arial"/>
                <a:ea typeface="Arial"/>
                <a:cs typeface="Arial"/>
                <a:sym typeface="Arial"/>
              </a:rPr>
              <a:t>50 % returned</a:t>
            </a:r>
            <a:endParaRPr/>
          </a:p>
        </p:txBody>
      </p:sp>
      <p:sp>
        <p:nvSpPr>
          <p:cNvPr id="1127" name="Google Shape;1127;p69"/>
          <p:cNvSpPr/>
          <p:nvPr/>
        </p:nvSpPr>
        <p:spPr>
          <a:xfrm>
            <a:off x="8534400" y="2824904"/>
            <a:ext cx="1837042" cy="366767"/>
          </a:xfrm>
          <a:prstGeom prst="rect">
            <a:avLst/>
          </a:prstGeom>
          <a:solidFill>
            <a:schemeClr val="accent1"/>
          </a:solidFill>
          <a:ln>
            <a:noFill/>
          </a:ln>
        </p:spPr>
        <p:txBody>
          <a:bodyPr anchor="t" anchorCtr="0" bIns="44450" lIns="90475" rIns="90475" spcFirstLastPara="1" tIns="44450" wrap="square">
            <a:spAutoFit/>
          </a:bodyPr>
          <a:lstStyle/>
          <a:p>
            <a:pPr algn="l" indent="0" lvl="0" marL="0" marR="0" rtl="0">
              <a:spcBef>
                <a:spcPts val="0"/>
              </a:spcBef>
              <a:spcAft>
                <a:spcPts val="0"/>
              </a:spcAft>
              <a:buNone/>
            </a:pPr>
            <a:r>
              <a:rPr b="1" lang="en-US" sz="1800">
                <a:solidFill>
                  <a:schemeClr val="dk1"/>
                </a:solidFill>
                <a:latin typeface="Arial"/>
                <a:ea typeface="Arial"/>
                <a:cs typeface="Arial"/>
                <a:sym typeface="Arial"/>
              </a:rPr>
              <a:t>100 % returned</a:t>
            </a:r>
            <a:endParaRPr/>
          </a:p>
        </p:txBody>
      </p:sp>
      <p:pic>
        <p:nvPicPr>
          <p:cNvPr id="1128" name="Google Shape;1128;p69"/>
          <p:cNvPicPr preferRelativeResize="0"/>
          <p:nvPr/>
        </p:nvPicPr>
        <p:blipFill rotWithShape="1">
          <a:blip r:embed="rId8">
            <a:alphaModFix/>
          </a:blip>
          <a:srcRect b="0" l="0" r="0" t="0"/>
          <a:stretch/>
        </p:blipFill>
        <p:spPr>
          <a:xfrm>
            <a:off x="11188160" y="5996280"/>
            <a:ext cx="1000211" cy="861720"/>
          </a:xfrm>
          <a:prstGeom prst="rect">
            <a:avLst/>
          </a:prstGeom>
          <a:noFill/>
          <a:ln>
            <a:noFill/>
          </a:ln>
        </p:spPr>
      </p:pic>
      <p:sp>
        <p:nvSpPr>
          <p:cNvPr id="1129" name="Google Shape;1129;p69"/>
          <p:cNvSpPr txBox="1"/>
          <p:nvPr/>
        </p:nvSpPr>
        <p:spPr>
          <a:xfrm>
            <a:off x="6141071" y="5945111"/>
            <a:ext cx="5959369" cy="646331"/>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i="1" lang="en-US" sz="1800">
                <a:solidFill>
                  <a:schemeClr val="dk1"/>
                </a:solidFill>
                <a:latin typeface="Arial"/>
                <a:ea typeface="Arial"/>
                <a:cs typeface="Arial"/>
                <a:sym typeface="Arial"/>
              </a:rPr>
              <a:t>For every 6</a:t>
            </a:r>
            <a:r>
              <a:rPr b="1" baseline="30000" i="1" lang="en-US" sz="1800">
                <a:solidFill>
                  <a:schemeClr val="dk1"/>
                </a:solidFill>
                <a:latin typeface="Arial"/>
                <a:ea typeface="Arial"/>
                <a:cs typeface="Arial"/>
                <a:sym typeface="Arial"/>
              </a:rPr>
              <a:t>O</a:t>
            </a:r>
            <a:r>
              <a:rPr b="1" i="1" lang="en-US" sz="1800">
                <a:solidFill>
                  <a:schemeClr val="dk1"/>
                </a:solidFill>
                <a:latin typeface="Arial"/>
                <a:ea typeface="Arial"/>
                <a:cs typeface="Arial"/>
                <a:sym typeface="Arial"/>
              </a:rPr>
              <a:t>C rise in boiler feed water temperature, there is a 1 % raise in boiler efficiency </a:t>
            </a:r>
            <a:endParaRPr i="1" sz="180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7"/>
          <p:cNvSpPr txBox="1"/>
          <p:nvPr/>
        </p:nvSpPr>
        <p:spPr>
          <a:xfrm>
            <a:off x="981364" y="1524011"/>
            <a:ext cx="10439399" cy="2778581"/>
          </a:xfrm>
          <a:prstGeom prst="rect">
            <a:avLst/>
          </a:prstGeom>
          <a:noFill/>
          <a:ln>
            <a:noFill/>
          </a:ln>
        </p:spPr>
        <p:txBody>
          <a:bodyPr anchorCtr="0" anchor="t" bIns="45700" lIns="91425" spcFirstLastPara="1" rIns="91425" wrap="square" tIns="45700">
            <a:spAutoFit/>
          </a:bodyPr>
          <a:lstStyle/>
          <a:p>
            <a:pPr indent="0" lvl="0" marL="0" marR="0" rtl="0" algn="just">
              <a:lnSpc>
                <a:spcPct val="117000"/>
              </a:lnSpc>
              <a:spcBef>
                <a:spcPts val="0"/>
              </a:spcBef>
              <a:spcAft>
                <a:spcPts val="0"/>
              </a:spcAft>
              <a:buNone/>
            </a:pPr>
            <a:r>
              <a:rPr b="1" i="1" lang="en-US" sz="1800">
                <a:solidFill>
                  <a:schemeClr val="dk1"/>
                </a:solidFill>
                <a:latin typeface="Arial"/>
                <a:ea typeface="Arial"/>
                <a:cs typeface="Arial"/>
                <a:sym typeface="Arial"/>
              </a:rPr>
              <a:t>Heating value of fuel : </a:t>
            </a:r>
            <a:r>
              <a:rPr lang="en-US" sz="1800">
                <a:solidFill>
                  <a:schemeClr val="dk1"/>
                </a:solidFill>
                <a:latin typeface="Arial"/>
                <a:ea typeface="Arial"/>
                <a:cs typeface="Arial"/>
                <a:sym typeface="Arial"/>
              </a:rPr>
              <a:t>The Heating value of a fuel is the energy contained in 1 unit mass of fuel in kJ/kg; kCal/kg; Btu/lb etc. fuel calorific therapy is divided into: :  </a:t>
            </a:r>
            <a:endParaRPr sz="1800">
              <a:solidFill>
                <a:schemeClr val="dk1"/>
              </a:solidFill>
              <a:latin typeface="Arial"/>
              <a:ea typeface="Arial"/>
              <a:cs typeface="Arial"/>
              <a:sym typeface="Arial"/>
            </a:endParaRPr>
          </a:p>
          <a:p>
            <a:pPr indent="0" lvl="0" marL="0" marR="0" rtl="0" algn="just">
              <a:lnSpc>
                <a:spcPct val="115000"/>
              </a:lnSpc>
              <a:spcBef>
                <a:spcPts val="600"/>
              </a:spcBef>
              <a:spcAft>
                <a:spcPts val="0"/>
              </a:spcAft>
              <a:buNone/>
            </a:pPr>
            <a:r>
              <a:rPr lang="en-US" sz="1800">
                <a:solidFill>
                  <a:schemeClr val="dk1"/>
                </a:solidFill>
                <a:latin typeface="Arial"/>
                <a:ea typeface="Arial"/>
                <a:cs typeface="Arial"/>
                <a:sym typeface="Arial"/>
              </a:rPr>
              <a:t>– High Heating value: Higher Heating Value (HHV) or Gross Calorific value (GCV) is a fuel thermotherapy that assumes that all the amount of steam formed during combustion is condensed and the amount of heat generated during that condensation is included in the Heating value. </a:t>
            </a:r>
            <a:endParaRPr/>
          </a:p>
          <a:p>
            <a:pPr indent="0" lvl="0" marL="0" marR="0" rtl="0" algn="just">
              <a:lnSpc>
                <a:spcPct val="115000"/>
              </a:lnSpc>
              <a:spcBef>
                <a:spcPts val="600"/>
              </a:spcBef>
              <a:spcAft>
                <a:spcPts val="0"/>
              </a:spcAft>
              <a:buNone/>
            </a:pPr>
            <a:r>
              <a:rPr lang="en-US" sz="1800">
                <a:solidFill>
                  <a:schemeClr val="dk1"/>
                </a:solidFill>
                <a:latin typeface="Arial"/>
                <a:ea typeface="Arial"/>
                <a:cs typeface="Arial"/>
                <a:sym typeface="Arial"/>
              </a:rPr>
              <a:t>– Low Heating Value (LHV) or Net Calorific Value (NCV) is fuel thermotherapy with the explanation that all the amount of steam formed during combustion is not condensed and that the amount of heat released by condensation is lost.  </a:t>
            </a:r>
            <a:endParaRPr/>
          </a:p>
        </p:txBody>
      </p:sp>
      <p:sp>
        <p:nvSpPr>
          <p:cNvPr id="487" name="Google Shape;487;p7"/>
          <p:cNvSpPr txBox="1"/>
          <p:nvPr/>
        </p:nvSpPr>
        <p:spPr>
          <a:xfrm>
            <a:off x="981365" y="4495800"/>
            <a:ext cx="10439399" cy="2168992"/>
          </a:xfrm>
          <a:prstGeom prst="rect">
            <a:avLst/>
          </a:prstGeom>
          <a:noFill/>
          <a:ln>
            <a:noFill/>
          </a:ln>
        </p:spPr>
        <p:txBody>
          <a:bodyPr anchorCtr="0" anchor="t" bIns="45700" lIns="91425" spcFirstLastPara="1" rIns="91425" wrap="square" tIns="45700">
            <a:spAutoFit/>
          </a:bodyPr>
          <a:lstStyle/>
          <a:p>
            <a:pPr indent="0" lvl="0" marL="0" marR="0" rtl="0" algn="just">
              <a:lnSpc>
                <a:spcPct val="110000"/>
              </a:lnSpc>
              <a:spcBef>
                <a:spcPts val="0"/>
              </a:spcBef>
              <a:spcAft>
                <a:spcPts val="0"/>
              </a:spcAft>
              <a:buNone/>
            </a:pPr>
            <a:r>
              <a:rPr b="1" i="1" lang="en-US" sz="1800">
                <a:solidFill>
                  <a:schemeClr val="dk1"/>
                </a:solidFill>
                <a:latin typeface="Arial"/>
                <a:ea typeface="Arial"/>
                <a:cs typeface="Arial"/>
                <a:sym typeface="Arial"/>
              </a:rPr>
              <a:t>Fuel combustion process: </a:t>
            </a:r>
            <a:r>
              <a:rPr lang="en-US" sz="1800">
                <a:solidFill>
                  <a:schemeClr val="dk1"/>
                </a:solidFill>
                <a:latin typeface="Arial"/>
                <a:ea typeface="Arial"/>
                <a:cs typeface="Arial"/>
                <a:sym typeface="Arial"/>
              </a:rPr>
              <a:t>Fuel combustion is a process where there is contact between the oxygen in the air and the combustible component of the fuel (C, H, O) to produce thermal energy with the following combustion reactions: </a:t>
            </a:r>
            <a:endParaRPr/>
          </a:p>
          <a:p>
            <a:pPr indent="0" lvl="0" marL="0" marR="0" rtl="0" algn="ctr">
              <a:lnSpc>
                <a:spcPct val="107000"/>
              </a:lnSpc>
              <a:spcBef>
                <a:spcPts val="700"/>
              </a:spcBef>
              <a:spcAft>
                <a:spcPts val="0"/>
              </a:spcAft>
              <a:buNone/>
            </a:pPr>
            <a:r>
              <a:rPr lang="en-US" sz="1800">
                <a:solidFill>
                  <a:schemeClr val="dk1"/>
                </a:solidFill>
                <a:latin typeface="Arial"/>
                <a:ea typeface="Arial"/>
                <a:cs typeface="Arial"/>
                <a:sym typeface="Arial"/>
              </a:rPr>
              <a:t>C + O</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 CO</a:t>
            </a:r>
            <a:r>
              <a:rPr baseline="-25000"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a:p>
            <a:pPr indent="0" lvl="0" marL="0" marR="0" rtl="0" algn="ctr">
              <a:lnSpc>
                <a:spcPct val="107000"/>
              </a:lnSpc>
              <a:spcBef>
                <a:spcPts val="800"/>
              </a:spcBef>
              <a:spcAft>
                <a:spcPts val="0"/>
              </a:spcAft>
              <a:buNone/>
            </a:pPr>
            <a:r>
              <a:rPr lang="en-US" sz="1800">
                <a:solidFill>
                  <a:schemeClr val="dk1"/>
                </a:solidFill>
                <a:latin typeface="Arial"/>
                <a:ea typeface="Arial"/>
                <a:cs typeface="Arial"/>
                <a:sym typeface="Arial"/>
              </a:rPr>
              <a:t>H</a:t>
            </a:r>
            <a:r>
              <a:rPr baseline="-25000" lang="en-US" sz="1800">
                <a:solidFill>
                  <a:schemeClr val="dk1"/>
                </a:solidFill>
                <a:latin typeface="Arial"/>
                <a:ea typeface="Arial"/>
                <a:cs typeface="Arial"/>
                <a:sym typeface="Arial"/>
              </a:rPr>
              <a:t>2 </a:t>
            </a:r>
            <a:r>
              <a:rPr lang="en-US" sz="1800">
                <a:solidFill>
                  <a:schemeClr val="dk1"/>
                </a:solidFill>
                <a:latin typeface="Arial"/>
                <a:ea typeface="Arial"/>
                <a:cs typeface="Arial"/>
                <a:sym typeface="Arial"/>
              </a:rPr>
              <a:t>+ 1/2O</a:t>
            </a:r>
            <a:r>
              <a:rPr baseline="-25000" lang="en-US" sz="1800">
                <a:solidFill>
                  <a:schemeClr val="dk1"/>
                </a:solidFill>
                <a:latin typeface="Arial"/>
                <a:ea typeface="Arial"/>
                <a:cs typeface="Arial"/>
                <a:sym typeface="Arial"/>
              </a:rPr>
              <a:t>2 </a:t>
            </a:r>
            <a:r>
              <a:rPr lang="en-US" sz="1800">
                <a:solidFill>
                  <a:schemeClr val="dk1"/>
                </a:solidFill>
                <a:latin typeface="Arial"/>
                <a:ea typeface="Arial"/>
                <a:cs typeface="Arial"/>
                <a:sym typeface="Arial"/>
              </a:rPr>
              <a:t>= H</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O</a:t>
            </a:r>
            <a:endParaRPr sz="1800">
              <a:solidFill>
                <a:schemeClr val="dk1"/>
              </a:solidFill>
              <a:latin typeface="Arial"/>
              <a:ea typeface="Arial"/>
              <a:cs typeface="Arial"/>
              <a:sym typeface="Arial"/>
            </a:endParaRPr>
          </a:p>
          <a:p>
            <a:pPr indent="0" lvl="0" marL="0" marR="0" rtl="0" algn="ctr">
              <a:lnSpc>
                <a:spcPct val="107000"/>
              </a:lnSpc>
              <a:spcBef>
                <a:spcPts val="800"/>
              </a:spcBef>
              <a:spcAft>
                <a:spcPts val="0"/>
              </a:spcAft>
              <a:buNone/>
            </a:pPr>
            <a:r>
              <a:rPr lang="en-US" sz="1800">
                <a:solidFill>
                  <a:schemeClr val="dk1"/>
                </a:solidFill>
                <a:latin typeface="Arial"/>
                <a:ea typeface="Arial"/>
                <a:cs typeface="Arial"/>
                <a:sym typeface="Arial"/>
              </a:rPr>
              <a:t>S + O</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 SO</a:t>
            </a:r>
            <a:r>
              <a:rPr baseline="-25000" lang="en-US" sz="1800">
                <a:solidFill>
                  <a:schemeClr val="dk1"/>
                </a:solidFill>
                <a:latin typeface="Arial"/>
                <a:ea typeface="Arial"/>
                <a:cs typeface="Arial"/>
                <a:sym typeface="Arial"/>
              </a:rPr>
              <a:t>2</a:t>
            </a:r>
            <a:endParaRPr sz="1800">
              <a:solidFill>
                <a:schemeClr val="dk1"/>
              </a:solidFill>
              <a:latin typeface="Arial"/>
              <a:ea typeface="Arial"/>
              <a:cs typeface="Arial"/>
              <a:sym typeface="Arial"/>
            </a:endParaRPr>
          </a:p>
        </p:txBody>
      </p:sp>
      <p:pic>
        <p:nvPicPr>
          <p:cNvPr id="488" name="Google Shape;488;p7"/>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489" name="Google Shape;489;p7"/>
          <p:cNvSpPr txBox="1"/>
          <p:nvPr/>
        </p:nvSpPr>
        <p:spPr>
          <a:xfrm>
            <a:off x="723900" y="585142"/>
            <a:ext cx="10744200" cy="6699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7176"/>
              </a:buClr>
              <a:buSzPts val="2800"/>
              <a:buFont typeface="Arial"/>
              <a:buNone/>
            </a:pPr>
            <a:r>
              <a:rPr b="1" i="0" lang="en-US" sz="2800" u="none" cap="none" strike="noStrike">
                <a:solidFill>
                  <a:srgbClr val="327176"/>
                </a:solidFill>
                <a:latin typeface="Arial"/>
                <a:ea typeface="Arial"/>
                <a:cs typeface="Arial"/>
                <a:sym typeface="Arial"/>
              </a:rPr>
              <a:t>Technological characteristics of fuel – significance</a:t>
            </a:r>
            <a:endParaRPr/>
          </a:p>
        </p:txBody>
      </p:sp>
    </p:spTree>
  </p:cSld>
  <p:clrMapOvr>
    <a:masterClrMapping/>
  </p:clrMapOvr>
</p:sld>
</file>

<file path=ppt/slides/slide70.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134" name="Shape 1134"/>
        <p:cNvGrpSpPr/>
        <p:nvPr/>
      </p:nvGrpSpPr>
      <p:grpSpPr>
        <a:xfrm>
          <a:off x="0" y="0"/>
          <a:ext cx="0" cy="0"/>
          <a:chOff x="0" y="0"/>
          <a:chExt cx="0" cy="0"/>
        </a:xfrm>
      </p:grpSpPr>
      <p:sp>
        <p:nvSpPr>
          <p:cNvPr id="1135" name="Google Shape;1135;p70"/>
          <p:cNvSpPr txBox="1"/>
          <p:nvPr/>
        </p:nvSpPr>
        <p:spPr>
          <a:xfrm>
            <a:off x="609600" y="645573"/>
            <a:ext cx="10972800"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Flash steam recovery</a:t>
            </a:r>
            <a:endParaRPr sz="2800">
              <a:solidFill>
                <a:srgbClr val="327176"/>
              </a:solidFill>
              <a:latin typeface="Arial"/>
              <a:ea typeface="Arial"/>
              <a:cs typeface="Arial"/>
              <a:sym typeface="Arial"/>
            </a:endParaRPr>
          </a:p>
        </p:txBody>
      </p:sp>
      <p:pic>
        <p:nvPicPr>
          <p:cNvPr descr="2.JPG" id="1136" name="Google Shape;1136;p70"/>
          <p:cNvPicPr preferRelativeResize="0"/>
          <p:nvPr/>
        </p:nvPicPr>
        <p:blipFill rotWithShape="1">
          <a:blip r:embed="rId3">
            <a:alphaModFix/>
          </a:blip>
          <a:srcRect b="0" l="0" r="0" t="0"/>
          <a:stretch/>
        </p:blipFill>
        <p:spPr>
          <a:xfrm>
            <a:off x="610402" y="1534562"/>
            <a:ext cx="5945604" cy="2486819"/>
          </a:xfrm>
          <a:prstGeom prst="rect">
            <a:avLst/>
          </a:prstGeom>
          <a:noFill/>
          <a:ln cap="flat" cmpd="sng" w="28575">
            <a:solidFill>
              <a:srgbClr val="FF0000"/>
            </a:solidFill>
            <a:prstDash val="solid"/>
            <a:miter lim="800000"/>
            <a:headEnd len="sm" type="none" w="sm"/>
            <a:tailEnd len="sm" type="none" w="sm"/>
          </a:ln>
        </p:spPr>
      </p:pic>
      <p:sp>
        <p:nvSpPr>
          <p:cNvPr id="1137" name="Google Shape;1137;p70"/>
          <p:cNvSpPr txBox="1"/>
          <p:nvPr/>
        </p:nvSpPr>
        <p:spPr>
          <a:xfrm>
            <a:off x="609600" y="4080028"/>
            <a:ext cx="5742921" cy="1422400"/>
          </a:xfrm>
          <a:prstGeom prst="rect">
            <a:avLst/>
          </a:prstGeom>
          <a:noFill/>
          <a:ln>
            <a:noFill/>
          </a:ln>
        </p:spPr>
        <p:txBody>
          <a:bodyPr anchor="t" anchorCtr="0" bIns="45700" lIns="91425" rIns="91425" spcFirstLastPara="1" tIns="45700" wrap="square">
            <a:noAutofit/>
          </a:bodyPr>
          <a:lstStyle/>
          <a:p>
            <a:pPr algn="l" indent="-228600" lvl="0" marL="228600" marR="0" rtl="0">
              <a:lnSpc>
                <a:spcPct val="90000"/>
              </a:lnSpc>
              <a:spcBef>
                <a:spcPts val="0"/>
              </a:spcBef>
              <a:spcAft>
                <a:spcPts val="0"/>
              </a:spcAft>
              <a:buClr>
                <a:schemeClr val="dk1"/>
              </a:buClr>
              <a:buSzPts val="2200"/>
              <a:buFont typeface="Arial"/>
              <a:buNone/>
            </a:pPr>
            <a:r>
              <a:rPr b="1" lang="en-US" sz="2200" u="sng">
                <a:solidFill>
                  <a:schemeClr val="dk1"/>
                </a:solidFill>
                <a:latin typeface="Arial"/>
                <a:ea typeface="Arial"/>
                <a:cs typeface="Arial"/>
                <a:sym typeface="Arial"/>
              </a:rPr>
              <a:t>USE::</a:t>
            </a:r>
            <a:r>
              <a:rPr b="1" lang="en-US" sz="2200">
                <a:solidFill>
                  <a:schemeClr val="dk1"/>
                </a:solidFill>
                <a:latin typeface="Arial"/>
                <a:ea typeface="Arial"/>
                <a:cs typeface="Arial"/>
                <a:sym typeface="Arial"/>
              </a:rPr>
              <a:t>  </a:t>
            </a:r>
            <a:endParaRPr/>
          </a:p>
          <a:p>
            <a:pPr algn="l" indent="0" lvl="0" marL="0" marR="0" rtl="0">
              <a:lnSpc>
                <a:spcPct val="90000"/>
              </a:lnSpc>
              <a:spcBef>
                <a:spcPts val="1000"/>
              </a:spcBef>
              <a:spcAft>
                <a:spcPts val="0"/>
              </a:spcAft>
              <a:buClr>
                <a:schemeClr val="dk1"/>
              </a:buClr>
              <a:buSzPts val="2200"/>
              <a:buFont typeface="Arial"/>
              <a:buNone/>
            </a:pPr>
            <a:r>
              <a:rPr lang="en-US" sz="2200">
                <a:solidFill>
                  <a:schemeClr val="dk1"/>
                </a:solidFill>
                <a:latin typeface="Arial"/>
                <a:ea typeface="Arial"/>
                <a:cs typeface="Arial"/>
                <a:sym typeface="Arial"/>
              </a:rPr>
              <a:t>- Heat supply for heat exchange equipment</a:t>
            </a:r>
            <a:endParaRPr/>
          </a:p>
          <a:p>
            <a:pPr algn="l" indent="0" lvl="0" marL="0" marR="0" rtl="0">
              <a:lnSpc>
                <a:spcPct val="90000"/>
              </a:lnSpc>
              <a:spcBef>
                <a:spcPts val="1000"/>
              </a:spcBef>
              <a:spcAft>
                <a:spcPts val="0"/>
              </a:spcAft>
              <a:buClr>
                <a:schemeClr val="dk1"/>
              </a:buClr>
              <a:buSzPts val="2200"/>
              <a:buFont typeface="Arial"/>
              <a:buNone/>
            </a:pPr>
            <a:r>
              <a:rPr lang="en-US" sz="2200">
                <a:solidFill>
                  <a:schemeClr val="dk1"/>
                </a:solidFill>
                <a:latin typeface="Arial"/>
                <a:ea typeface="Arial"/>
                <a:cs typeface="Arial"/>
                <a:sym typeface="Arial"/>
              </a:rPr>
              <a:t>- Warm up boiler feed water</a:t>
            </a:r>
            <a:endParaRPr sz="2200">
              <a:solidFill>
                <a:schemeClr val="dk1"/>
              </a:solidFill>
              <a:latin typeface="Arial"/>
              <a:ea typeface="Arial"/>
              <a:cs typeface="Arial"/>
              <a:sym typeface="Arial"/>
            </a:endParaRPr>
          </a:p>
        </p:txBody>
      </p:sp>
      <p:pic>
        <p:nvPicPr>
          <p:cNvPr descr="A graph of a function&#10;&#10;Description automatically generated" id="1138" name="Google Shape;1138;p70"/>
          <p:cNvPicPr preferRelativeResize="0"/>
          <p:nvPr/>
        </p:nvPicPr>
        <p:blipFill rotWithShape="1">
          <a:blip r:embed="rId4">
            <a:alphaModFix/>
          </a:blip>
          <a:srcRect l="164"/>
          <a:stretch/>
        </p:blipFill>
        <p:spPr>
          <a:xfrm>
            <a:off x="7099405" y="1295400"/>
            <a:ext cx="4119596" cy="4591829"/>
          </a:xfrm>
          <a:prstGeom prst="rect">
            <a:avLst/>
          </a:prstGeom>
          <a:noFill/>
          <a:ln>
            <a:noFill/>
          </a:ln>
        </p:spPr>
      </p:pic>
      <p:pic>
        <p:nvPicPr>
          <p:cNvPr id="1139" name="Google Shape;1139;p70"/>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
        <p:nvSpPr>
          <p:cNvPr id="1140" name="Google Shape;1140;p70"/>
          <p:cNvSpPr txBox="1"/>
          <p:nvPr/>
        </p:nvSpPr>
        <p:spPr>
          <a:xfrm>
            <a:off x="6556006" y="5894222"/>
            <a:ext cx="5191986"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Ratio of flash steam generated from condensate</a:t>
            </a:r>
            <a:endParaRPr sz="1800">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7">
                                            <p:txEl>
                                              <p:pRg end="0" st="0"/>
                                            </p:txEl>
                                          </p:spTgt>
                                        </p:tgtEl>
                                        <p:attrNameLst>
                                          <p:attrName>style.visibility</p:attrName>
                                        </p:attrNameLst>
                                      </p:cBhvr>
                                      <p:to>
                                        <p:strVal val="visible"/>
                                      </p:to>
                                    </p:set>
                                    <p:animEffect filter="fade" transition="in">
                                      <p:cBhvr>
                                        <p:cTn dur="500"/>
                                        <p:tgtEl>
                                          <p:spTgt spid="113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7">
                                            <p:txEl>
                                              <p:pRg end="1" st="1"/>
                                            </p:txEl>
                                          </p:spTgt>
                                        </p:tgtEl>
                                        <p:attrNameLst>
                                          <p:attrName>style.visibility</p:attrName>
                                        </p:attrNameLst>
                                      </p:cBhvr>
                                      <p:to>
                                        <p:strVal val="visible"/>
                                      </p:to>
                                    </p:set>
                                    <p:animEffect filter="fade" transition="in">
                                      <p:cBhvr>
                                        <p:cTn dur="500"/>
                                        <p:tgtEl>
                                          <p:spTgt spid="113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7">
                                            <p:txEl>
                                              <p:pRg end="2" st="2"/>
                                            </p:txEl>
                                          </p:spTgt>
                                        </p:tgtEl>
                                        <p:attrNameLst>
                                          <p:attrName>style.visibility</p:attrName>
                                        </p:attrNameLst>
                                      </p:cBhvr>
                                      <p:to>
                                        <p:strVal val="visible"/>
                                      </p:to>
                                    </p:set>
                                    <p:animEffect filter="fade" transition="in">
                                      <p:cBhvr>
                                        <p:cTn dur="500"/>
                                        <p:tgtEl>
                                          <p:spTgt spid="1137">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4" name="Shape 1144"/>
        <p:cNvGrpSpPr/>
        <p:nvPr/>
      </p:nvGrpSpPr>
      <p:grpSpPr>
        <a:xfrm>
          <a:off x="0" y="0"/>
          <a:ext cx="0" cy="0"/>
          <a:chOff x="0" y="0"/>
          <a:chExt cx="0" cy="0"/>
        </a:xfrm>
      </p:grpSpPr>
      <p:sp>
        <p:nvSpPr>
          <p:cNvPr id="1145" name="Google Shape;1145;p71"/>
          <p:cNvSpPr txBox="1"/>
          <p:nvPr/>
        </p:nvSpPr>
        <p:spPr>
          <a:xfrm>
            <a:off x="609600" y="1373561"/>
            <a:ext cx="10972800" cy="1416413"/>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b="1" i="1" lang="en-US" sz="1800">
                <a:solidFill>
                  <a:schemeClr val="dk1"/>
                </a:solidFill>
                <a:latin typeface="Arial"/>
                <a:ea typeface="Arial"/>
                <a:cs typeface="Arial"/>
                <a:sym typeface="Arial"/>
              </a:rPr>
              <a:t>For example: </a:t>
            </a:r>
            <a:r>
              <a:rPr lang="en-US" sz="1800">
                <a:solidFill>
                  <a:schemeClr val="dk1"/>
                </a:solidFill>
                <a:latin typeface="Arial"/>
                <a:ea typeface="Arial"/>
                <a:cs typeface="Arial"/>
                <a:sym typeface="Arial"/>
              </a:rPr>
              <a:t>Medium-pressure condensate at 10 bar saturation is fed into a pressure expansion steam vessel operating at 3 bar (Figure 8.26). This condensate flow is estimated to be 15 T/h. Assuming steady state operation, steady flow.</a:t>
            </a:r>
            <a:endParaRPr/>
          </a:p>
          <a:p>
            <a:pPr indent="0" lvl="0" marL="0" marR="0" rtl="0" algn="just">
              <a:lnSpc>
                <a:spcPct val="115000"/>
              </a:lnSpc>
              <a:spcBef>
                <a:spcPts val="600"/>
              </a:spcBef>
              <a:spcAft>
                <a:spcPts val="0"/>
              </a:spcAft>
              <a:buNone/>
            </a:pPr>
            <a:r>
              <a:rPr lang="en-US" sz="1800">
                <a:solidFill>
                  <a:schemeClr val="dk1"/>
                </a:solidFill>
                <a:latin typeface="Arial"/>
                <a:ea typeface="Arial"/>
                <a:cs typeface="Arial"/>
                <a:sym typeface="Arial"/>
              </a:rPr>
              <a:t>Calculate the amount of flash steam generated in a 3 bar pressure vessel?</a:t>
            </a:r>
            <a:endParaRPr/>
          </a:p>
        </p:txBody>
      </p:sp>
      <p:sp>
        <p:nvSpPr>
          <p:cNvPr id="1146" name="Google Shape;1146;p71"/>
          <p:cNvSpPr txBox="1"/>
          <p:nvPr/>
        </p:nvSpPr>
        <p:spPr>
          <a:xfrm>
            <a:off x="4610100" y="5629800"/>
            <a:ext cx="29718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Flash steam recovery</a:t>
            </a:r>
            <a:endParaRPr sz="1800">
              <a:solidFill>
                <a:schemeClr val="dk1"/>
              </a:solidFill>
              <a:latin typeface="Arial"/>
              <a:ea typeface="Arial"/>
              <a:cs typeface="Arial"/>
              <a:sym typeface="Arial"/>
            </a:endParaRPr>
          </a:p>
        </p:txBody>
      </p:sp>
      <p:sp>
        <p:nvSpPr>
          <p:cNvPr id="1147" name="Google Shape;1147;p71"/>
          <p:cNvSpPr txBox="1"/>
          <p:nvPr/>
        </p:nvSpPr>
        <p:spPr>
          <a:xfrm>
            <a:off x="762000" y="569893"/>
            <a:ext cx="10668000" cy="9541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Flash steam recovery</a:t>
            </a:r>
            <a:endParaRPr sz="2800">
              <a:solidFill>
                <a:srgbClr val="327176"/>
              </a:solidFill>
              <a:latin typeface="Arial"/>
              <a:ea typeface="Arial"/>
              <a:cs typeface="Arial"/>
              <a:sym typeface="Arial"/>
            </a:endParaRPr>
          </a:p>
          <a:p>
            <a:pPr indent="0" lvl="0" marL="0" marR="0" rtl="0" algn="ctr">
              <a:spcBef>
                <a:spcPts val="0"/>
              </a:spcBef>
              <a:spcAft>
                <a:spcPts val="0"/>
              </a:spcAft>
              <a:buNone/>
            </a:pPr>
            <a:r>
              <a:t/>
            </a:r>
            <a:endParaRPr sz="2800">
              <a:solidFill>
                <a:srgbClr val="327176"/>
              </a:solidFill>
              <a:latin typeface="Arial"/>
              <a:ea typeface="Arial"/>
              <a:cs typeface="Arial"/>
              <a:sym typeface="Arial"/>
            </a:endParaRPr>
          </a:p>
        </p:txBody>
      </p:sp>
      <p:pic>
        <p:nvPicPr>
          <p:cNvPr descr="A diagram of a pressure vessel&#10;&#10;Description automatically generated" id="1148" name="Google Shape;1148;p71"/>
          <p:cNvPicPr preferRelativeResize="0"/>
          <p:nvPr/>
        </p:nvPicPr>
        <p:blipFill rotWithShape="1">
          <a:blip r:embed="rId3">
            <a:alphaModFix/>
          </a:blip>
          <a:srcRect b="0" l="8496" r="8786" t="0"/>
          <a:stretch/>
        </p:blipFill>
        <p:spPr>
          <a:xfrm>
            <a:off x="4366465" y="2451100"/>
            <a:ext cx="3763870" cy="3178700"/>
          </a:xfrm>
          <a:prstGeom prst="rect">
            <a:avLst/>
          </a:prstGeom>
          <a:noFill/>
          <a:ln>
            <a:noFill/>
          </a:ln>
        </p:spPr>
      </p:pic>
      <p:pic>
        <p:nvPicPr>
          <p:cNvPr id="1149" name="Google Shape;1149;p71"/>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3" name="Shape 1153"/>
        <p:cNvGrpSpPr/>
        <p:nvPr/>
      </p:nvGrpSpPr>
      <p:grpSpPr>
        <a:xfrm>
          <a:off x="0" y="0"/>
          <a:ext cx="0" cy="0"/>
          <a:chOff x="0" y="0"/>
          <a:chExt cx="0" cy="0"/>
        </a:xfrm>
      </p:grpSpPr>
      <p:sp>
        <p:nvSpPr>
          <p:cNvPr id="1154" name="Google Shape;1154;p72"/>
          <p:cNvSpPr txBox="1"/>
          <p:nvPr/>
        </p:nvSpPr>
        <p:spPr>
          <a:xfrm>
            <a:off x="662124" y="1243258"/>
            <a:ext cx="17526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1800">
                <a:solidFill>
                  <a:schemeClr val="dk1"/>
                </a:solidFill>
                <a:latin typeface="Arial"/>
                <a:ea typeface="Arial"/>
                <a:cs typeface="Arial"/>
                <a:sym typeface="Arial"/>
              </a:rPr>
              <a:t>For example:</a:t>
            </a:r>
            <a:r>
              <a:rPr b="1"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1155" name="Google Shape;1155;p72"/>
          <p:cNvSpPr txBox="1"/>
          <p:nvPr/>
        </p:nvSpPr>
        <p:spPr>
          <a:xfrm>
            <a:off x="633276" y="1741856"/>
            <a:ext cx="8061461" cy="383823"/>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1800">
                <a:solidFill>
                  <a:schemeClr val="dk1"/>
                </a:solidFill>
                <a:latin typeface="Arial"/>
                <a:ea typeface="Arial"/>
                <a:cs typeface="Arial"/>
                <a:sym typeface="Arial"/>
              </a:rPr>
              <a:t>We have, the ratio of flash steam generated is calculated by the formula:</a:t>
            </a:r>
            <a:endParaRPr/>
          </a:p>
        </p:txBody>
      </p:sp>
      <p:sp>
        <p:nvSpPr>
          <p:cNvPr id="1156" name="Google Shape;1156;p72"/>
          <p:cNvSpPr txBox="1"/>
          <p:nvPr/>
        </p:nvSpPr>
        <p:spPr>
          <a:xfrm>
            <a:off x="621438" y="584552"/>
            <a:ext cx="10949124"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Flash steam recovery</a:t>
            </a:r>
            <a:endParaRPr sz="2800">
              <a:solidFill>
                <a:srgbClr val="327176"/>
              </a:solidFill>
              <a:latin typeface="Arial"/>
              <a:ea typeface="Arial"/>
              <a:cs typeface="Arial"/>
              <a:sym typeface="Arial"/>
            </a:endParaRPr>
          </a:p>
        </p:txBody>
      </p:sp>
      <p:sp>
        <p:nvSpPr>
          <p:cNvPr id="1157" name="Google Shape;1157;p72"/>
          <p:cNvSpPr txBox="1"/>
          <p:nvPr/>
        </p:nvSpPr>
        <p:spPr>
          <a:xfrm>
            <a:off x="8051270" y="1616485"/>
            <a:ext cx="2514600" cy="627864"/>
          </a:xfrm>
          <a:prstGeom prst="rect">
            <a:avLst/>
          </a:pr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Arial"/>
                <a:ea typeface="Arial"/>
                <a:cs typeface="Arial"/>
                <a:sym typeface="Arial"/>
              </a:rPr>
              <a:t> </a:t>
            </a:r>
            <a:endParaRPr/>
          </a:p>
        </p:txBody>
      </p:sp>
      <p:sp>
        <p:nvSpPr>
          <p:cNvPr id="1158" name="Google Shape;1158;p72"/>
          <p:cNvSpPr txBox="1"/>
          <p:nvPr/>
        </p:nvSpPr>
        <p:spPr>
          <a:xfrm>
            <a:off x="960298" y="2404197"/>
            <a:ext cx="7758319" cy="1517338"/>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1800">
                <a:solidFill>
                  <a:schemeClr val="dk1"/>
                </a:solidFill>
                <a:latin typeface="Arial"/>
                <a:ea typeface="Arial"/>
                <a:cs typeface="Arial"/>
                <a:sym typeface="Arial"/>
              </a:rPr>
              <a:t>With the enthalpy values (look up the steam table) are:</a:t>
            </a:r>
            <a:endParaRPr/>
          </a:p>
          <a:p>
            <a:pPr indent="0" lvl="0" marL="0" marR="0" rtl="0" algn="just">
              <a:lnSpc>
                <a:spcPct val="115000"/>
              </a:lnSpc>
              <a:spcBef>
                <a:spcPts val="600"/>
              </a:spcBef>
              <a:spcAft>
                <a:spcPts val="0"/>
              </a:spcAft>
              <a:buNone/>
            </a:pPr>
            <a:r>
              <a:rPr lang="en-US" sz="1800">
                <a:solidFill>
                  <a:schemeClr val="dk1"/>
                </a:solidFill>
                <a:latin typeface="Arial"/>
                <a:ea typeface="Arial"/>
                <a:cs typeface="Arial"/>
                <a:sym typeface="Arial"/>
              </a:rPr>
              <a:t>– Condensate (10 bar, saturated condition): i</a:t>
            </a:r>
            <a:r>
              <a:rPr lang="en-US" sz="1050">
                <a:solidFill>
                  <a:schemeClr val="dk1"/>
                </a:solidFill>
                <a:latin typeface="Arial"/>
                <a:ea typeface="Arial"/>
                <a:cs typeface="Arial"/>
                <a:sym typeface="Arial"/>
              </a:rPr>
              <a:t>condensate, 10 bar </a:t>
            </a:r>
            <a:r>
              <a:rPr lang="en-US" sz="1800">
                <a:solidFill>
                  <a:schemeClr val="dk1"/>
                </a:solidFill>
                <a:latin typeface="Arial"/>
                <a:ea typeface="Arial"/>
                <a:cs typeface="Arial"/>
                <a:sym typeface="Arial"/>
              </a:rPr>
              <a:t>= 781.5 kJ/kg.</a:t>
            </a:r>
            <a:endParaRPr/>
          </a:p>
          <a:p>
            <a:pPr indent="0" lvl="0" marL="0" marR="0" rtl="0" algn="just">
              <a:lnSpc>
                <a:spcPct val="115000"/>
              </a:lnSpc>
              <a:spcBef>
                <a:spcPts val="600"/>
              </a:spcBef>
              <a:spcAft>
                <a:spcPts val="0"/>
              </a:spcAft>
              <a:buNone/>
            </a:pPr>
            <a:r>
              <a:rPr lang="en-US" sz="1800">
                <a:solidFill>
                  <a:schemeClr val="dk1"/>
                </a:solidFill>
                <a:latin typeface="Arial"/>
                <a:ea typeface="Arial"/>
                <a:cs typeface="Arial"/>
                <a:sym typeface="Arial"/>
              </a:rPr>
              <a:t>– Condensate (3 bar, saturated condition): i</a:t>
            </a:r>
            <a:r>
              <a:rPr lang="en-US" sz="1050">
                <a:solidFill>
                  <a:schemeClr val="dk1"/>
                </a:solidFill>
                <a:latin typeface="Arial"/>
                <a:ea typeface="Arial"/>
                <a:cs typeface="Arial"/>
                <a:sym typeface="Arial"/>
              </a:rPr>
              <a:t>condensate, 3 bar </a:t>
            </a:r>
            <a:r>
              <a:rPr lang="en-US" sz="1800">
                <a:solidFill>
                  <a:schemeClr val="dk1"/>
                </a:solidFill>
                <a:latin typeface="Arial"/>
                <a:ea typeface="Arial"/>
                <a:cs typeface="Arial"/>
                <a:sym typeface="Arial"/>
              </a:rPr>
              <a:t>= 605.3 kJ/kg.</a:t>
            </a:r>
            <a:endParaRPr/>
          </a:p>
          <a:p>
            <a:pPr indent="0" lvl="0" marL="0" marR="0" rtl="0" algn="l">
              <a:spcBef>
                <a:spcPts val="300"/>
              </a:spcBef>
              <a:spcAft>
                <a:spcPts val="0"/>
              </a:spcAft>
              <a:buNone/>
            </a:pPr>
            <a:r>
              <a:rPr lang="en-US" sz="1800">
                <a:solidFill>
                  <a:schemeClr val="dk1"/>
                </a:solidFill>
                <a:latin typeface="Arial"/>
                <a:ea typeface="Arial"/>
                <a:cs typeface="Arial"/>
                <a:sym typeface="Arial"/>
              </a:rPr>
              <a:t>– Steam (3 bar, saturated conditions): i</a:t>
            </a:r>
            <a:r>
              <a:rPr lang="en-US" sz="1050">
                <a:solidFill>
                  <a:schemeClr val="dk1"/>
                </a:solidFill>
                <a:latin typeface="Arial"/>
                <a:ea typeface="Arial"/>
                <a:cs typeface="Arial"/>
                <a:sym typeface="Arial"/>
              </a:rPr>
              <a:t>steam, 3 bar </a:t>
            </a:r>
            <a:r>
              <a:rPr lang="en-US" sz="1800">
                <a:solidFill>
                  <a:schemeClr val="dk1"/>
                </a:solidFill>
                <a:latin typeface="Arial"/>
                <a:ea typeface="Arial"/>
                <a:cs typeface="Arial"/>
                <a:sym typeface="Arial"/>
              </a:rPr>
              <a:t>= 2,738.6 kJ/kg.</a:t>
            </a:r>
            <a:endParaRPr sz="1800">
              <a:solidFill>
                <a:schemeClr val="dk1"/>
              </a:solidFill>
              <a:latin typeface="Arial"/>
              <a:ea typeface="Arial"/>
              <a:cs typeface="Arial"/>
              <a:sym typeface="Arial"/>
            </a:endParaRPr>
          </a:p>
        </p:txBody>
      </p:sp>
      <p:sp>
        <p:nvSpPr>
          <p:cNvPr id="1159" name="Google Shape;1159;p72"/>
          <p:cNvSpPr txBox="1"/>
          <p:nvPr/>
        </p:nvSpPr>
        <p:spPr>
          <a:xfrm>
            <a:off x="960297" y="4081383"/>
            <a:ext cx="7558363"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Substituting into the above equation we have; the flash steam ratio produces:</a:t>
            </a:r>
            <a:endParaRPr sz="1800">
              <a:solidFill>
                <a:schemeClr val="dk1"/>
              </a:solidFill>
              <a:latin typeface="Arial"/>
              <a:ea typeface="Arial"/>
              <a:cs typeface="Arial"/>
              <a:sym typeface="Arial"/>
            </a:endParaRPr>
          </a:p>
        </p:txBody>
      </p:sp>
      <p:pic>
        <p:nvPicPr>
          <p:cNvPr id="1160" name="Google Shape;1160;p72"/>
          <p:cNvPicPr preferRelativeResize="0"/>
          <p:nvPr/>
        </p:nvPicPr>
        <p:blipFill rotWithShape="1">
          <a:blip r:embed="rId4">
            <a:alphaModFix/>
          </a:blip>
          <a:srcRect b="0" l="0" r="0" t="0"/>
          <a:stretch/>
        </p:blipFill>
        <p:spPr>
          <a:xfrm>
            <a:off x="8518660" y="3952117"/>
            <a:ext cx="2583204" cy="627863"/>
          </a:xfrm>
          <a:prstGeom prst="rect">
            <a:avLst/>
          </a:prstGeom>
          <a:noFill/>
          <a:ln>
            <a:noFill/>
          </a:ln>
        </p:spPr>
      </p:pic>
      <p:sp>
        <p:nvSpPr>
          <p:cNvPr id="1161" name="Google Shape;1161;p72"/>
          <p:cNvSpPr txBox="1"/>
          <p:nvPr/>
        </p:nvSpPr>
        <p:spPr>
          <a:xfrm>
            <a:off x="1119324" y="4887562"/>
            <a:ext cx="6137412" cy="793679"/>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1800">
                <a:solidFill>
                  <a:schemeClr val="dk1"/>
                </a:solidFill>
                <a:latin typeface="Arial"/>
                <a:ea typeface="Arial"/>
                <a:cs typeface="Arial"/>
                <a:sym typeface="Arial"/>
              </a:rPr>
              <a:t>So, the amount of flash steam produced:</a:t>
            </a:r>
            <a:endParaRPr/>
          </a:p>
          <a:p>
            <a:pPr indent="0" lvl="0" marL="0" marR="0" rtl="0" algn="just">
              <a:lnSpc>
                <a:spcPct val="115000"/>
              </a:lnSpc>
              <a:spcBef>
                <a:spcPts val="700"/>
              </a:spcBef>
              <a:spcAft>
                <a:spcPts val="0"/>
              </a:spcAft>
              <a:buNone/>
            </a:pPr>
            <a:r>
              <a:rPr lang="en-US" sz="1800">
                <a:solidFill>
                  <a:schemeClr val="dk1"/>
                </a:solidFill>
                <a:latin typeface="Arial"/>
                <a:ea typeface="Arial"/>
                <a:cs typeface="Arial"/>
                <a:sym typeface="Arial"/>
              </a:rPr>
              <a:t>= 0.0826 ×15=1.25 T/h</a:t>
            </a:r>
            <a:endParaRPr/>
          </a:p>
        </p:txBody>
      </p:sp>
      <p:pic>
        <p:nvPicPr>
          <p:cNvPr id="1162" name="Google Shape;1162;p72"/>
          <p:cNvPicPr preferRelativeResize="0"/>
          <p:nvPr/>
        </p:nvPicPr>
        <p:blipFill rotWithShape="1">
          <a:blip r:embed="rId5">
            <a:alphaModFix/>
          </a:blip>
          <a:srcRect b="0" l="0" r="0" t="0"/>
          <a:stretch/>
        </p:blipFill>
        <p:spPr>
          <a:xfrm>
            <a:off x="11104618" y="5968738"/>
            <a:ext cx="1000211" cy="861720"/>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6" name="Shape 1166"/>
        <p:cNvGrpSpPr/>
        <p:nvPr/>
      </p:nvGrpSpPr>
      <p:grpSpPr>
        <a:xfrm>
          <a:off x="0" y="0"/>
          <a:ext cx="0" cy="0"/>
          <a:chOff x="0" y="0"/>
          <a:chExt cx="0" cy="0"/>
        </a:xfrm>
      </p:grpSpPr>
      <p:sp>
        <p:nvSpPr>
          <p:cNvPr id="1167" name="Google Shape;1167;p73"/>
          <p:cNvSpPr txBox="1"/>
          <p:nvPr/>
        </p:nvSpPr>
        <p:spPr>
          <a:xfrm>
            <a:off x="2171700" y="3121223"/>
            <a:ext cx="7848600" cy="61555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400">
                <a:solidFill>
                  <a:schemeClr val="dk1"/>
                </a:solidFill>
                <a:latin typeface="Arial"/>
                <a:ea typeface="Arial"/>
                <a:cs typeface="Arial"/>
                <a:sym typeface="Arial"/>
              </a:rPr>
              <a:t>6. APPLICATION EXAMPLES </a:t>
            </a:r>
            <a:endParaRPr b="1" sz="3400">
              <a:solidFill>
                <a:schemeClr val="dk1"/>
              </a:solidFill>
              <a:latin typeface="Arial"/>
              <a:ea typeface="Arial"/>
              <a:cs typeface="Arial"/>
              <a:sym typeface="Arial"/>
            </a:endParaRPr>
          </a:p>
        </p:txBody>
      </p:sp>
      <p:pic>
        <p:nvPicPr>
          <p:cNvPr id="1168" name="Google Shape;1168;p73"/>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2" name="Shape 1172"/>
        <p:cNvGrpSpPr/>
        <p:nvPr/>
      </p:nvGrpSpPr>
      <p:grpSpPr>
        <a:xfrm>
          <a:off x="0" y="0"/>
          <a:ext cx="0" cy="0"/>
          <a:chOff x="0" y="0"/>
          <a:chExt cx="0" cy="0"/>
        </a:xfrm>
      </p:grpSpPr>
      <p:sp>
        <p:nvSpPr>
          <p:cNvPr id="1173" name="Google Shape;1173;p74"/>
          <p:cNvSpPr txBox="1"/>
          <p:nvPr/>
        </p:nvSpPr>
        <p:spPr>
          <a:xfrm>
            <a:off x="858078" y="1368692"/>
            <a:ext cx="10668000" cy="3029804"/>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lang="en-US" sz="2000">
                <a:solidFill>
                  <a:schemeClr val="dk1"/>
                </a:solidFill>
                <a:latin typeface="Arial"/>
                <a:ea typeface="Arial"/>
                <a:cs typeface="Arial"/>
                <a:sym typeface="Arial"/>
              </a:rPr>
              <a:t>Calculation of the efficiency of a natural gas boiler producing steam at an output of 20 T/h (stable – all year).</a:t>
            </a:r>
            <a:endParaRPr/>
          </a:p>
          <a:p>
            <a:pPr indent="0" lvl="0" marL="0" marR="0" rtl="0" algn="just">
              <a:lnSpc>
                <a:spcPct val="120000"/>
              </a:lnSpc>
              <a:spcBef>
                <a:spcPts val="600"/>
              </a:spcBef>
              <a:spcAft>
                <a:spcPts val="0"/>
              </a:spcAft>
              <a:buNone/>
            </a:pPr>
            <a:r>
              <a:rPr lang="en-US" sz="2000">
                <a:solidFill>
                  <a:schemeClr val="dk1"/>
                </a:solidFill>
                <a:latin typeface="Arial"/>
                <a:ea typeface="Arial"/>
                <a:cs typeface="Arial"/>
                <a:sym typeface="Arial"/>
              </a:rPr>
              <a:t>-    The measured natural gas consumption volume is 1,693 m³/h (28 m³/min) </a:t>
            </a:r>
            <a:endParaRPr sz="2000">
              <a:solidFill>
                <a:schemeClr val="dk1"/>
              </a:solidFill>
              <a:latin typeface="Arial"/>
              <a:ea typeface="Arial"/>
              <a:cs typeface="Arial"/>
              <a:sym typeface="Arial"/>
            </a:endParaRPr>
          </a:p>
          <a:p>
            <a:pPr indent="-342900" lvl="0" marL="342900" marR="0" rtl="0" algn="just">
              <a:lnSpc>
                <a:spcPct val="120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The price of natural gas is 1.0 USD/m³. </a:t>
            </a:r>
            <a:endParaRPr/>
          </a:p>
          <a:p>
            <a:pPr indent="-342900" lvl="0" marL="342900" marR="0" rtl="0" algn="just">
              <a:lnSpc>
                <a:spcPct val="120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The low heating value of natural gas is 54,220 kJ/kg (equivalent to 40,144 kJ/m³).</a:t>
            </a:r>
            <a:endParaRPr/>
          </a:p>
          <a:p>
            <a:pPr indent="-342900" lvl="0" marL="342900" marR="0" rtl="0" algn="just">
              <a:lnSpc>
                <a:spcPct val="120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Superheated steam was generated at 25 bar, 375 °C  </a:t>
            </a:r>
            <a:endParaRPr/>
          </a:p>
          <a:p>
            <a:pPr indent="-342900" lvl="0" marL="342900" marR="0" rtl="0" algn="just">
              <a:lnSpc>
                <a:spcPct val="120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Boiler feed water from the deaerator at 30 bar, 110 °C.</a:t>
            </a:r>
            <a:endParaRPr/>
          </a:p>
        </p:txBody>
      </p:sp>
      <p:sp>
        <p:nvSpPr>
          <p:cNvPr id="1174" name="Google Shape;1174;p74"/>
          <p:cNvSpPr txBox="1"/>
          <p:nvPr/>
        </p:nvSpPr>
        <p:spPr>
          <a:xfrm>
            <a:off x="723900" y="609600"/>
            <a:ext cx="107442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Example 1:</a:t>
            </a:r>
            <a:endParaRPr sz="2800">
              <a:solidFill>
                <a:srgbClr val="327176"/>
              </a:solidFill>
              <a:latin typeface="Arial"/>
              <a:ea typeface="Arial"/>
              <a:cs typeface="Arial"/>
              <a:sym typeface="Arial"/>
            </a:endParaRPr>
          </a:p>
        </p:txBody>
      </p:sp>
      <p:pic>
        <p:nvPicPr>
          <p:cNvPr id="1175" name="Google Shape;1175;p74"/>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9" name="Shape 1179"/>
        <p:cNvGrpSpPr/>
        <p:nvPr/>
      </p:nvGrpSpPr>
      <p:grpSpPr>
        <a:xfrm>
          <a:off x="0" y="0"/>
          <a:ext cx="0" cy="0"/>
          <a:chOff x="0" y="0"/>
          <a:chExt cx="0" cy="0"/>
        </a:xfrm>
      </p:grpSpPr>
      <p:sp>
        <p:nvSpPr>
          <p:cNvPr id="1180" name="Google Shape;1180;p75"/>
          <p:cNvSpPr txBox="1"/>
          <p:nvPr/>
        </p:nvSpPr>
        <p:spPr>
          <a:xfrm>
            <a:off x="1104900" y="1371600"/>
            <a:ext cx="9982200" cy="3654847"/>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i="1" lang="en-US" sz="2000">
                <a:solidFill>
                  <a:schemeClr val="dk1"/>
                </a:solidFill>
                <a:latin typeface="Arial"/>
                <a:ea typeface="Arial"/>
                <a:cs typeface="Arial"/>
                <a:sym typeface="Arial"/>
              </a:rPr>
              <a:t>Solution:</a:t>
            </a:r>
            <a:endParaRPr i="1" sz="2000">
              <a:solidFill>
                <a:schemeClr val="dk1"/>
              </a:solidFill>
              <a:latin typeface="Arial"/>
              <a:ea typeface="Arial"/>
              <a:cs typeface="Arial"/>
              <a:sym typeface="Arial"/>
            </a:endParaRPr>
          </a:p>
          <a:p>
            <a:pPr indent="0" lvl="0" marL="0" marR="0" rtl="0" algn="l">
              <a:lnSpc>
                <a:spcPct val="115000"/>
              </a:lnSpc>
              <a:spcBef>
                <a:spcPts val="600"/>
              </a:spcBef>
              <a:spcAft>
                <a:spcPts val="0"/>
              </a:spcAft>
              <a:buNone/>
            </a:pPr>
            <a:r>
              <a:rPr lang="en-US" sz="2000">
                <a:solidFill>
                  <a:schemeClr val="dk1"/>
                </a:solidFill>
                <a:latin typeface="Arial"/>
                <a:ea typeface="Arial"/>
                <a:cs typeface="Arial"/>
                <a:sym typeface="Arial"/>
              </a:rPr>
              <a:t>Formula: D = 20,000 kg/h</a:t>
            </a:r>
            <a:endParaRPr/>
          </a:p>
          <a:p>
            <a:pPr indent="0" lvl="0" marL="0" marR="0" rtl="0" algn="l">
              <a:lnSpc>
                <a:spcPct val="115000"/>
              </a:lnSpc>
              <a:spcBef>
                <a:spcPts val="600"/>
              </a:spcBef>
              <a:spcAft>
                <a:spcPts val="0"/>
              </a:spcAft>
              <a:buNone/>
            </a:pPr>
            <a:r>
              <a:rPr lang="en-US" sz="2000">
                <a:solidFill>
                  <a:schemeClr val="dk1"/>
                </a:solidFill>
                <a:latin typeface="Arial"/>
                <a:ea typeface="Arial"/>
                <a:cs typeface="Arial"/>
                <a:sym typeface="Arial"/>
              </a:rPr>
              <a:t>Enthalpy superheated: iqn = 3.181 kJ/kg (look up the enthalpy table of superheated steam at 25 bar, 375 oC).</a:t>
            </a:r>
            <a:endParaRPr/>
          </a:p>
          <a:p>
            <a:pPr indent="0" lvl="0" marL="0" marR="0" rtl="0" algn="l">
              <a:lnSpc>
                <a:spcPct val="115000"/>
              </a:lnSpc>
              <a:spcBef>
                <a:spcPts val="600"/>
              </a:spcBef>
              <a:spcAft>
                <a:spcPts val="0"/>
              </a:spcAft>
              <a:buNone/>
            </a:pPr>
            <a:r>
              <a:rPr lang="en-US" sz="2000">
                <a:solidFill>
                  <a:schemeClr val="dk1"/>
                </a:solidFill>
                <a:latin typeface="Arial"/>
                <a:ea typeface="Arial"/>
                <a:cs typeface="Arial"/>
                <a:sym typeface="Arial"/>
              </a:rPr>
              <a:t>Feed water enthalpy: inc = 463.5 kJ/kg (look up the enthalpy table for unboiled water at 30 bar, 110 oC).</a:t>
            </a:r>
            <a:endParaRPr/>
          </a:p>
          <a:p>
            <a:pPr indent="0" lvl="0" marL="0" marR="0" rtl="0" algn="l">
              <a:lnSpc>
                <a:spcPct val="115000"/>
              </a:lnSpc>
              <a:spcBef>
                <a:spcPts val="600"/>
              </a:spcBef>
              <a:spcAft>
                <a:spcPts val="0"/>
              </a:spcAft>
              <a:buNone/>
            </a:pPr>
            <a:r>
              <a:rPr lang="en-US" sz="2000">
                <a:solidFill>
                  <a:schemeClr val="dk1"/>
                </a:solidFill>
                <a:latin typeface="Arial"/>
                <a:ea typeface="Arial"/>
                <a:cs typeface="Arial"/>
                <a:sym typeface="Arial"/>
              </a:rPr>
              <a:t>Fuel volume: Bnl = 1,693 m3/h.</a:t>
            </a:r>
            <a:endParaRPr/>
          </a:p>
          <a:p>
            <a:pPr indent="0" lvl="0" marL="0" marR="0" rtl="0" algn="just">
              <a:lnSpc>
                <a:spcPct val="115000"/>
              </a:lnSpc>
              <a:spcBef>
                <a:spcPts val="600"/>
              </a:spcBef>
              <a:spcAft>
                <a:spcPts val="0"/>
              </a:spcAft>
              <a:buNone/>
            </a:pPr>
            <a:r>
              <a:rPr lang="en-US" sz="2000">
                <a:solidFill>
                  <a:schemeClr val="dk1"/>
                </a:solidFill>
                <a:latin typeface="Arial"/>
                <a:ea typeface="Arial"/>
                <a:cs typeface="Arial"/>
                <a:sym typeface="Arial"/>
              </a:rPr>
              <a:t>Low heating value of fuel:  Q</a:t>
            </a:r>
            <a:r>
              <a:rPr baseline="-25000" lang="en-US" sz="2000">
                <a:solidFill>
                  <a:schemeClr val="dk1"/>
                </a:solidFill>
                <a:latin typeface="Arial"/>
                <a:ea typeface="Arial"/>
                <a:cs typeface="Arial"/>
                <a:sym typeface="Arial"/>
              </a:rPr>
              <a:t>t</a:t>
            </a:r>
            <a:r>
              <a:rPr baseline="30000" lang="en-US" sz="2000">
                <a:solidFill>
                  <a:schemeClr val="dk1"/>
                </a:solidFill>
                <a:latin typeface="Arial"/>
                <a:ea typeface="Arial"/>
                <a:cs typeface="Arial"/>
                <a:sym typeface="Arial"/>
              </a:rPr>
              <a:t>lv</a:t>
            </a:r>
            <a:r>
              <a:rPr lang="en-US" sz="2000">
                <a:solidFill>
                  <a:schemeClr val="dk1"/>
                </a:solidFill>
                <a:latin typeface="Arial"/>
                <a:ea typeface="Arial"/>
                <a:cs typeface="Arial"/>
                <a:sym typeface="Arial"/>
              </a:rPr>
              <a:t>= 40114kJ/m</a:t>
            </a:r>
            <a:r>
              <a:rPr baseline="30000" lang="en-US" sz="2000">
                <a:solidFill>
                  <a:schemeClr val="dk1"/>
                </a:solidFill>
                <a:latin typeface="Arial"/>
                <a:ea typeface="Arial"/>
                <a:cs typeface="Arial"/>
                <a:sym typeface="Arial"/>
              </a:rPr>
              <a:t>3</a:t>
            </a:r>
            <a:r>
              <a:rPr lang="en-US" sz="2000">
                <a:solidFill>
                  <a:schemeClr val="dk1"/>
                </a:solidFill>
                <a:latin typeface="Arial"/>
                <a:ea typeface="Arial"/>
                <a:cs typeface="Arial"/>
                <a:sym typeface="Arial"/>
              </a:rPr>
              <a:t>.</a:t>
            </a:r>
            <a:endParaRPr sz="2000">
              <a:solidFill>
                <a:schemeClr val="dk1"/>
              </a:solidFill>
              <a:latin typeface="Arial"/>
              <a:ea typeface="Arial"/>
              <a:cs typeface="Arial"/>
              <a:sym typeface="Arial"/>
            </a:endParaRPr>
          </a:p>
          <a:p>
            <a:pPr indent="0" lvl="0" marL="0" marR="0" rtl="0" algn="l">
              <a:spcBef>
                <a:spcPts val="300"/>
              </a:spcBef>
              <a:spcAft>
                <a:spcPts val="0"/>
              </a:spcAft>
              <a:buNone/>
            </a:pPr>
            <a:r>
              <a:rPr lang="en-US" sz="2000">
                <a:solidFill>
                  <a:schemeClr val="dk1"/>
                </a:solidFill>
                <a:latin typeface="Arial"/>
                <a:ea typeface="Arial"/>
                <a:cs typeface="Arial"/>
                <a:sym typeface="Arial"/>
              </a:rPr>
              <a:t>The efficiency of the boiler is calculated by:</a:t>
            </a:r>
            <a:endParaRPr sz="2000">
              <a:solidFill>
                <a:schemeClr val="dk1"/>
              </a:solidFill>
              <a:latin typeface="Arial"/>
              <a:ea typeface="Arial"/>
              <a:cs typeface="Arial"/>
              <a:sym typeface="Arial"/>
            </a:endParaRPr>
          </a:p>
        </p:txBody>
      </p:sp>
      <p:pic>
        <p:nvPicPr>
          <p:cNvPr id="1181" name="Google Shape;1181;p75"/>
          <p:cNvPicPr preferRelativeResize="0"/>
          <p:nvPr/>
        </p:nvPicPr>
        <p:blipFill rotWithShape="1">
          <a:blip r:embed="rId3">
            <a:alphaModFix/>
          </a:blip>
          <a:srcRect b="0" l="0" r="0" t="0"/>
          <a:stretch/>
        </p:blipFill>
        <p:spPr>
          <a:xfrm>
            <a:off x="2658547" y="5158080"/>
            <a:ext cx="6874906" cy="838200"/>
          </a:xfrm>
          <a:prstGeom prst="rect">
            <a:avLst/>
          </a:prstGeom>
          <a:noFill/>
          <a:ln>
            <a:noFill/>
          </a:ln>
        </p:spPr>
      </p:pic>
      <p:sp>
        <p:nvSpPr>
          <p:cNvPr id="1182" name="Google Shape;1182;p75"/>
          <p:cNvSpPr txBox="1"/>
          <p:nvPr/>
        </p:nvSpPr>
        <p:spPr>
          <a:xfrm>
            <a:off x="685800" y="685800"/>
            <a:ext cx="10820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Example 1:</a:t>
            </a:r>
            <a:endParaRPr sz="2800">
              <a:solidFill>
                <a:srgbClr val="327176"/>
              </a:solidFill>
              <a:latin typeface="Arial"/>
              <a:ea typeface="Arial"/>
              <a:cs typeface="Arial"/>
              <a:sym typeface="Arial"/>
            </a:endParaRPr>
          </a:p>
        </p:txBody>
      </p:sp>
      <p:pic>
        <p:nvPicPr>
          <p:cNvPr id="1183" name="Google Shape;1183;p75"/>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7" name="Shape 1187"/>
        <p:cNvGrpSpPr/>
        <p:nvPr/>
      </p:nvGrpSpPr>
      <p:grpSpPr>
        <a:xfrm>
          <a:off x="0" y="0"/>
          <a:ext cx="0" cy="0"/>
          <a:chOff x="0" y="0"/>
          <a:chExt cx="0" cy="0"/>
        </a:xfrm>
      </p:grpSpPr>
      <p:sp>
        <p:nvSpPr>
          <p:cNvPr id="1188" name="Google Shape;1188;p76"/>
          <p:cNvSpPr txBox="1"/>
          <p:nvPr/>
        </p:nvSpPr>
        <p:spPr>
          <a:xfrm>
            <a:off x="685800" y="544425"/>
            <a:ext cx="10820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Example 2: </a:t>
            </a:r>
            <a:endParaRPr sz="2800">
              <a:solidFill>
                <a:srgbClr val="327176"/>
              </a:solidFill>
              <a:latin typeface="Arial"/>
              <a:ea typeface="Arial"/>
              <a:cs typeface="Arial"/>
              <a:sym typeface="Arial"/>
            </a:endParaRPr>
          </a:p>
        </p:txBody>
      </p:sp>
      <p:sp>
        <p:nvSpPr>
          <p:cNvPr id="1189" name="Google Shape;1189;p76"/>
          <p:cNvSpPr txBox="1"/>
          <p:nvPr/>
        </p:nvSpPr>
        <p:spPr>
          <a:xfrm>
            <a:off x="691308" y="1525811"/>
            <a:ext cx="10134600" cy="1124090"/>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2000">
                <a:solidFill>
                  <a:schemeClr val="dk1"/>
                </a:solidFill>
                <a:latin typeface="Arial"/>
                <a:ea typeface="Arial"/>
                <a:cs typeface="Arial"/>
                <a:sym typeface="Arial"/>
              </a:rPr>
              <a:t>Calculate bottom discharge volume and bottom discharge loss for a 20 T/h natural gas fired boiler operating at 25 bar. Boiler feed water is provided at 30 bar, 110 °C. Further information on fuel consumption and feed water chemistry is as follows:</a:t>
            </a:r>
            <a:endParaRPr sz="2000">
              <a:solidFill>
                <a:schemeClr val="dk1"/>
              </a:solidFill>
              <a:latin typeface="Arial"/>
              <a:ea typeface="Arial"/>
              <a:cs typeface="Arial"/>
              <a:sym typeface="Arial"/>
            </a:endParaRPr>
          </a:p>
        </p:txBody>
      </p:sp>
      <p:sp>
        <p:nvSpPr>
          <p:cNvPr id="1190" name="Google Shape;1190;p76"/>
          <p:cNvSpPr txBox="1"/>
          <p:nvPr/>
        </p:nvSpPr>
        <p:spPr>
          <a:xfrm>
            <a:off x="717811" y="2716813"/>
            <a:ext cx="5337847"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Low working heating value of natural gas: </a:t>
            </a:r>
            <a:endParaRPr sz="2000">
              <a:solidFill>
                <a:schemeClr val="dk1"/>
              </a:solidFill>
              <a:latin typeface="Arial"/>
              <a:ea typeface="Arial"/>
              <a:cs typeface="Arial"/>
              <a:sym typeface="Arial"/>
            </a:endParaRPr>
          </a:p>
        </p:txBody>
      </p:sp>
      <p:pic>
        <p:nvPicPr>
          <p:cNvPr id="1191" name="Google Shape;1191;p76"/>
          <p:cNvPicPr preferRelativeResize="0"/>
          <p:nvPr/>
        </p:nvPicPr>
        <p:blipFill rotWithShape="1">
          <a:blip r:embed="rId3">
            <a:alphaModFix/>
          </a:blip>
          <a:srcRect b="0" l="0" r="0" t="0"/>
          <a:stretch/>
        </p:blipFill>
        <p:spPr>
          <a:xfrm>
            <a:off x="5838533" y="2708468"/>
            <a:ext cx="381000" cy="416799"/>
          </a:xfrm>
          <a:prstGeom prst="rect">
            <a:avLst/>
          </a:prstGeom>
          <a:noFill/>
          <a:ln>
            <a:noFill/>
          </a:ln>
        </p:spPr>
      </p:pic>
      <p:sp>
        <p:nvSpPr>
          <p:cNvPr id="1192" name="Google Shape;1192;p76"/>
          <p:cNvSpPr txBox="1"/>
          <p:nvPr/>
        </p:nvSpPr>
        <p:spPr>
          <a:xfrm>
            <a:off x="6162968" y="2757295"/>
            <a:ext cx="388620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 54.220 kJ/kg (40.144 kJ/m³)</a:t>
            </a:r>
            <a:endParaRPr sz="2000">
              <a:solidFill>
                <a:schemeClr val="dk1"/>
              </a:solidFill>
              <a:latin typeface="Arial"/>
              <a:ea typeface="Arial"/>
              <a:cs typeface="Arial"/>
              <a:sym typeface="Arial"/>
            </a:endParaRPr>
          </a:p>
        </p:txBody>
      </p:sp>
      <p:sp>
        <p:nvSpPr>
          <p:cNvPr id="1193" name="Google Shape;1193;p76"/>
          <p:cNvSpPr txBox="1"/>
          <p:nvPr/>
        </p:nvSpPr>
        <p:spPr>
          <a:xfrm>
            <a:off x="691308" y="3200400"/>
            <a:ext cx="8991600" cy="2141099"/>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2000">
                <a:solidFill>
                  <a:schemeClr val="dk1"/>
                </a:solidFill>
                <a:latin typeface="Arial"/>
                <a:ea typeface="Arial"/>
                <a:cs typeface="Arial"/>
                <a:sym typeface="Arial"/>
              </a:rPr>
              <a:t>Fuel provision: 1,693 m³/h (28 m³/min).</a:t>
            </a:r>
            <a:endParaRPr/>
          </a:p>
          <a:p>
            <a:pPr indent="0" lvl="0" marL="0" marR="0" rtl="0" algn="just">
              <a:lnSpc>
                <a:spcPct val="115000"/>
              </a:lnSpc>
              <a:spcBef>
                <a:spcPts val="600"/>
              </a:spcBef>
              <a:spcAft>
                <a:spcPts val="0"/>
              </a:spcAft>
              <a:buNone/>
            </a:pPr>
            <a:r>
              <a:rPr lang="en-US" sz="2000">
                <a:solidFill>
                  <a:schemeClr val="dk1"/>
                </a:solidFill>
                <a:latin typeface="Arial"/>
                <a:ea typeface="Arial"/>
                <a:cs typeface="Arial"/>
                <a:sym typeface="Arial"/>
              </a:rPr>
              <a:t>Fuel price: 1.0 USD/m3.</a:t>
            </a:r>
            <a:endParaRPr/>
          </a:p>
          <a:p>
            <a:pPr indent="0" lvl="0" marL="0" marR="0" rtl="0" algn="just">
              <a:lnSpc>
                <a:spcPct val="115000"/>
              </a:lnSpc>
              <a:spcBef>
                <a:spcPts val="600"/>
              </a:spcBef>
              <a:spcAft>
                <a:spcPts val="0"/>
              </a:spcAft>
              <a:buNone/>
            </a:pPr>
            <a:r>
              <a:rPr lang="en-US" sz="2000">
                <a:solidFill>
                  <a:schemeClr val="dk1"/>
                </a:solidFill>
                <a:latin typeface="Arial"/>
                <a:ea typeface="Arial"/>
                <a:cs typeface="Arial"/>
                <a:sym typeface="Arial"/>
              </a:rPr>
              <a:t>Conductivity of furnace discharge water: 2,000 </a:t>
            </a:r>
            <a:r>
              <a:rPr lang="en-US" sz="1800">
                <a:solidFill>
                  <a:schemeClr val="dk1"/>
                </a:solidFill>
                <a:latin typeface="Arial"/>
                <a:ea typeface="Arial"/>
                <a:cs typeface="Arial"/>
                <a:sym typeface="Arial"/>
              </a:rPr>
              <a:t>mmhos/cm</a:t>
            </a:r>
            <a:r>
              <a:rPr lang="en-US" sz="2000">
                <a:solidFill>
                  <a:schemeClr val="dk1"/>
                </a:solidFill>
                <a:latin typeface="Arial"/>
                <a:ea typeface="Arial"/>
                <a:cs typeface="Arial"/>
                <a:sym typeface="Arial"/>
              </a:rPr>
              <a:t>. </a:t>
            </a:r>
            <a:endParaRPr/>
          </a:p>
          <a:p>
            <a:pPr indent="0" lvl="0" marL="0" marR="0" rtl="0" algn="just">
              <a:lnSpc>
                <a:spcPct val="115000"/>
              </a:lnSpc>
              <a:spcBef>
                <a:spcPts val="600"/>
              </a:spcBef>
              <a:spcAft>
                <a:spcPts val="0"/>
              </a:spcAft>
              <a:buNone/>
            </a:pPr>
            <a:r>
              <a:rPr lang="en-US" sz="2000">
                <a:solidFill>
                  <a:schemeClr val="dk1"/>
                </a:solidFill>
                <a:latin typeface="Arial"/>
                <a:ea typeface="Arial"/>
                <a:cs typeface="Arial"/>
                <a:sym typeface="Arial"/>
              </a:rPr>
              <a:t>Conductivity of feed water: 100 </a:t>
            </a:r>
            <a:r>
              <a:rPr lang="en-US" sz="1800">
                <a:solidFill>
                  <a:schemeClr val="dk1"/>
                </a:solidFill>
                <a:latin typeface="Arial"/>
                <a:ea typeface="Arial"/>
                <a:cs typeface="Arial"/>
                <a:sym typeface="Arial"/>
              </a:rPr>
              <a:t>mmhos/cm</a:t>
            </a:r>
            <a:r>
              <a:rPr lang="en-US" sz="2000">
                <a:solidFill>
                  <a:schemeClr val="dk1"/>
                </a:solidFill>
                <a:latin typeface="Arial"/>
                <a:ea typeface="Arial"/>
                <a:cs typeface="Arial"/>
                <a:sym typeface="Arial"/>
              </a:rPr>
              <a:t>.</a:t>
            </a:r>
            <a:endParaRPr/>
          </a:p>
          <a:p>
            <a:pPr indent="0" lvl="0" marL="0" marR="0" rtl="0" algn="just">
              <a:lnSpc>
                <a:spcPct val="115000"/>
              </a:lnSpc>
              <a:spcBef>
                <a:spcPts val="600"/>
              </a:spcBef>
              <a:spcAft>
                <a:spcPts val="0"/>
              </a:spcAft>
              <a:buNone/>
            </a:pPr>
            <a:r>
              <a:rPr lang="en-US" sz="2000">
                <a:solidFill>
                  <a:schemeClr val="dk1"/>
                </a:solidFill>
                <a:latin typeface="Arial"/>
                <a:ea typeface="Arial"/>
                <a:cs typeface="Arial"/>
                <a:sym typeface="Arial"/>
              </a:rPr>
              <a:t>Supplemental water temperature (treated): 20 °C.</a:t>
            </a:r>
            <a:endParaRPr/>
          </a:p>
        </p:txBody>
      </p:sp>
      <p:pic>
        <p:nvPicPr>
          <p:cNvPr id="1194" name="Google Shape;1194;p76"/>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8" name="Shape 1198"/>
        <p:cNvGrpSpPr/>
        <p:nvPr/>
      </p:nvGrpSpPr>
      <p:grpSpPr>
        <a:xfrm>
          <a:off x="0" y="0"/>
          <a:ext cx="0" cy="0"/>
          <a:chOff x="0" y="0"/>
          <a:chExt cx="0" cy="0"/>
        </a:xfrm>
      </p:grpSpPr>
      <p:sp>
        <p:nvSpPr>
          <p:cNvPr id="1199" name="Google Shape;1199;p77"/>
          <p:cNvSpPr txBox="1"/>
          <p:nvPr/>
        </p:nvSpPr>
        <p:spPr>
          <a:xfrm>
            <a:off x="1331843" y="2383531"/>
            <a:ext cx="820309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From there, we have the amount of furnace discharge is:</a:t>
            </a:r>
            <a:endParaRPr sz="1800">
              <a:solidFill>
                <a:schemeClr val="dk1"/>
              </a:solidFill>
              <a:latin typeface="Arial"/>
              <a:ea typeface="Arial"/>
              <a:cs typeface="Arial"/>
              <a:sym typeface="Arial"/>
            </a:endParaRPr>
          </a:p>
        </p:txBody>
      </p:sp>
      <p:pic>
        <p:nvPicPr>
          <p:cNvPr id="1200" name="Google Shape;1200;p77"/>
          <p:cNvPicPr preferRelativeResize="0"/>
          <p:nvPr/>
        </p:nvPicPr>
        <p:blipFill rotWithShape="1">
          <a:blip r:embed="rId3">
            <a:alphaModFix/>
          </a:blip>
          <a:srcRect b="0" l="0" r="0" t="0"/>
          <a:stretch/>
        </p:blipFill>
        <p:spPr>
          <a:xfrm>
            <a:off x="4200939" y="2816058"/>
            <a:ext cx="2925417" cy="668602"/>
          </a:xfrm>
          <a:prstGeom prst="rect">
            <a:avLst/>
          </a:prstGeom>
          <a:noFill/>
          <a:ln>
            <a:noFill/>
          </a:ln>
        </p:spPr>
      </p:pic>
      <p:sp>
        <p:nvSpPr>
          <p:cNvPr id="1201" name="Google Shape;1201;p77"/>
          <p:cNvSpPr txBox="1"/>
          <p:nvPr/>
        </p:nvSpPr>
        <p:spPr>
          <a:xfrm>
            <a:off x="7126356" y="2884112"/>
            <a:ext cx="2378766" cy="385362"/>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1800">
                <a:solidFill>
                  <a:schemeClr val="dk1"/>
                </a:solidFill>
                <a:latin typeface="Arial"/>
                <a:ea typeface="Arial"/>
                <a:cs typeface="Arial"/>
                <a:sym typeface="Arial"/>
              </a:rPr>
              <a:t>kg/h = 0,29 kg/s</a:t>
            </a:r>
            <a:endParaRPr sz="1800">
              <a:solidFill>
                <a:schemeClr val="dk1"/>
              </a:solidFill>
              <a:latin typeface="Arial"/>
              <a:ea typeface="Arial"/>
              <a:cs typeface="Arial"/>
              <a:sym typeface="Arial"/>
            </a:endParaRPr>
          </a:p>
        </p:txBody>
      </p:sp>
      <p:sp>
        <p:nvSpPr>
          <p:cNvPr id="1202" name="Google Shape;1202;p77"/>
          <p:cNvSpPr txBox="1"/>
          <p:nvPr/>
        </p:nvSpPr>
        <p:spPr>
          <a:xfrm>
            <a:off x="1295400" y="3421193"/>
            <a:ext cx="9677400" cy="1625188"/>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2000">
                <a:solidFill>
                  <a:schemeClr val="dk1"/>
                </a:solidFill>
                <a:latin typeface="Arial"/>
                <a:ea typeface="Arial"/>
                <a:cs typeface="Arial"/>
                <a:sym typeface="Arial"/>
              </a:rPr>
              <a:t>The heat loss of the furnace discharge current is calculated by the formula and is equal to:</a:t>
            </a:r>
            <a:endParaRPr sz="2000">
              <a:solidFill>
                <a:schemeClr val="dk1"/>
              </a:solidFill>
              <a:latin typeface="Arial"/>
              <a:ea typeface="Arial"/>
              <a:cs typeface="Arial"/>
              <a:sym typeface="Arial"/>
            </a:endParaRPr>
          </a:p>
          <a:p>
            <a:pPr indent="0" lvl="0" marL="0" marR="0" rtl="0" algn="just">
              <a:lnSpc>
                <a:spcPct val="115000"/>
              </a:lnSpc>
              <a:spcBef>
                <a:spcPts val="700"/>
              </a:spcBef>
              <a:spcAft>
                <a:spcPts val="0"/>
              </a:spcAft>
              <a:buNone/>
            </a:pPr>
            <a:r>
              <a:rPr lang="en-US" sz="2000">
                <a:solidFill>
                  <a:schemeClr val="dk1"/>
                </a:solidFill>
                <a:latin typeface="Arial"/>
                <a:ea typeface="Arial"/>
                <a:cs typeface="Arial"/>
                <a:sym typeface="Arial"/>
              </a:rPr>
              <a:t>Q</a:t>
            </a:r>
            <a:r>
              <a:rPr baseline="-25000" lang="en-US" sz="2000">
                <a:solidFill>
                  <a:schemeClr val="dk1"/>
                </a:solidFill>
                <a:latin typeface="Arial"/>
                <a:ea typeface="Arial"/>
                <a:cs typeface="Arial"/>
                <a:sym typeface="Arial"/>
              </a:rPr>
              <a:t>x</a:t>
            </a:r>
            <a:r>
              <a:rPr lang="en-US" sz="2000">
                <a:solidFill>
                  <a:schemeClr val="dk1"/>
                </a:solidFill>
                <a:latin typeface="Arial"/>
                <a:ea typeface="Arial"/>
                <a:cs typeface="Arial"/>
                <a:sym typeface="Arial"/>
              </a:rPr>
              <a:t> = D</a:t>
            </a:r>
            <a:r>
              <a:rPr baseline="-25000" lang="en-US" sz="2000">
                <a:solidFill>
                  <a:schemeClr val="dk1"/>
                </a:solidFill>
                <a:latin typeface="Arial"/>
                <a:ea typeface="Arial"/>
                <a:cs typeface="Arial"/>
                <a:sym typeface="Arial"/>
              </a:rPr>
              <a:t>x</a:t>
            </a:r>
            <a:r>
              <a:rPr lang="en-US" sz="2000">
                <a:solidFill>
                  <a:schemeClr val="dk1"/>
                </a:solidFill>
                <a:latin typeface="Arial"/>
                <a:ea typeface="Arial"/>
                <a:cs typeface="Arial"/>
                <a:sym typeface="Arial"/>
              </a:rPr>
              <a:t> × (i</a:t>
            </a:r>
            <a:r>
              <a:rPr baseline="-25000" lang="en-US" sz="2000">
                <a:solidFill>
                  <a:schemeClr val="dk1"/>
                </a:solidFill>
                <a:latin typeface="Arial"/>
                <a:ea typeface="Arial"/>
                <a:cs typeface="Arial"/>
                <a:sym typeface="Arial"/>
              </a:rPr>
              <a:t>x</a:t>
            </a:r>
            <a:r>
              <a:rPr lang="en-US" sz="2000">
                <a:solidFill>
                  <a:schemeClr val="dk1"/>
                </a:solidFill>
                <a:latin typeface="Arial"/>
                <a:ea typeface="Arial"/>
                <a:cs typeface="Arial"/>
                <a:sym typeface="Arial"/>
              </a:rPr>
              <a:t> – i</a:t>
            </a:r>
            <a:r>
              <a:rPr baseline="-25000" lang="en-US" sz="2000">
                <a:solidFill>
                  <a:schemeClr val="dk1"/>
                </a:solidFill>
                <a:latin typeface="Arial"/>
                <a:ea typeface="Arial"/>
                <a:cs typeface="Arial"/>
                <a:sym typeface="Arial"/>
              </a:rPr>
              <a:t>nc</a:t>
            </a:r>
            <a:r>
              <a:rPr lang="en-US" sz="2000">
                <a:solidFill>
                  <a:schemeClr val="dk1"/>
                </a:solidFill>
                <a:latin typeface="Arial"/>
                <a:ea typeface="Arial"/>
                <a:cs typeface="Arial"/>
                <a:sym typeface="Arial"/>
              </a:rPr>
              <a:t>) = 0,29 × (971,8 – 463,5) = 148 kJ/s = 148 kW</a:t>
            </a:r>
            <a:endParaRPr sz="2000">
              <a:solidFill>
                <a:schemeClr val="dk1"/>
              </a:solidFill>
              <a:latin typeface="Arial"/>
              <a:ea typeface="Arial"/>
              <a:cs typeface="Arial"/>
              <a:sym typeface="Arial"/>
            </a:endParaRPr>
          </a:p>
          <a:p>
            <a:pPr indent="0" lvl="0" marL="0" marR="0" rtl="0" algn="just">
              <a:lnSpc>
                <a:spcPct val="115000"/>
              </a:lnSpc>
              <a:spcBef>
                <a:spcPts val="700"/>
              </a:spcBef>
              <a:spcAft>
                <a:spcPts val="0"/>
              </a:spcAft>
              <a:buNone/>
            </a:pPr>
            <a:r>
              <a:rPr lang="en-US" sz="1800">
                <a:solidFill>
                  <a:schemeClr val="dk1"/>
                </a:solidFill>
                <a:latin typeface="Arial"/>
                <a:ea typeface="Arial"/>
                <a:cs typeface="Arial"/>
                <a:sym typeface="Arial"/>
              </a:rPr>
              <a:t>Where ix = 971.8 kJ/kg is the enthalpy of the flue gas. </a:t>
            </a:r>
            <a:endParaRPr sz="2000">
              <a:solidFill>
                <a:schemeClr val="dk1"/>
              </a:solidFill>
              <a:latin typeface="Arial"/>
              <a:ea typeface="Arial"/>
              <a:cs typeface="Arial"/>
              <a:sym typeface="Arial"/>
            </a:endParaRPr>
          </a:p>
        </p:txBody>
      </p:sp>
      <p:sp>
        <p:nvSpPr>
          <p:cNvPr id="1203" name="Google Shape;1203;p77"/>
          <p:cNvSpPr txBox="1"/>
          <p:nvPr/>
        </p:nvSpPr>
        <p:spPr>
          <a:xfrm>
            <a:off x="1331842" y="4876539"/>
            <a:ext cx="6440557" cy="416204"/>
          </a:xfrm>
          <a:prstGeom prst="rect">
            <a:avLst/>
          </a:prstGeom>
          <a:noFill/>
          <a:ln>
            <a:noFill/>
          </a:ln>
        </p:spPr>
        <p:txBody>
          <a:bodyPr anchorCtr="0" anchor="t" bIns="45700" lIns="91425" spcFirstLastPara="1" rIns="91425" wrap="square" tIns="45700">
            <a:spAutoFit/>
          </a:bodyPr>
          <a:lstStyle/>
          <a:p>
            <a:pPr indent="0" lvl="0" marL="0" marR="0" rtl="0" algn="just">
              <a:lnSpc>
                <a:spcPct val="125000"/>
              </a:lnSpc>
              <a:spcBef>
                <a:spcPts val="0"/>
              </a:spcBef>
              <a:spcAft>
                <a:spcPts val="0"/>
              </a:spcAft>
              <a:buNone/>
            </a:pPr>
            <a:r>
              <a:rPr lang="en-US" sz="1800">
                <a:solidFill>
                  <a:schemeClr val="dk1"/>
                </a:solidFill>
                <a:latin typeface="Arial"/>
                <a:ea typeface="Arial"/>
                <a:cs typeface="Arial"/>
                <a:sym typeface="Arial"/>
              </a:rPr>
              <a:t>The furnace discharge loss rate is calculated by:</a:t>
            </a:r>
            <a:endParaRPr/>
          </a:p>
        </p:txBody>
      </p:sp>
      <p:pic>
        <p:nvPicPr>
          <p:cNvPr id="1204" name="Google Shape;1204;p77"/>
          <p:cNvPicPr preferRelativeResize="0"/>
          <p:nvPr/>
        </p:nvPicPr>
        <p:blipFill rotWithShape="1">
          <a:blip r:embed="rId4">
            <a:alphaModFix/>
          </a:blip>
          <a:srcRect b="0" l="0" r="0" t="0"/>
          <a:stretch/>
        </p:blipFill>
        <p:spPr>
          <a:xfrm>
            <a:off x="3048000" y="5443393"/>
            <a:ext cx="6739524" cy="805007"/>
          </a:xfrm>
          <a:prstGeom prst="rect">
            <a:avLst/>
          </a:prstGeom>
          <a:noFill/>
          <a:ln>
            <a:noFill/>
          </a:ln>
        </p:spPr>
      </p:pic>
      <p:sp>
        <p:nvSpPr>
          <p:cNvPr id="1205" name="Google Shape;1205;p77"/>
          <p:cNvSpPr txBox="1"/>
          <p:nvPr/>
        </p:nvSpPr>
        <p:spPr>
          <a:xfrm>
            <a:off x="685800" y="558206"/>
            <a:ext cx="10820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Example 2: </a:t>
            </a:r>
            <a:endParaRPr sz="2800">
              <a:solidFill>
                <a:srgbClr val="327176"/>
              </a:solidFill>
              <a:latin typeface="Arial"/>
              <a:ea typeface="Arial"/>
              <a:cs typeface="Arial"/>
              <a:sym typeface="Arial"/>
            </a:endParaRPr>
          </a:p>
        </p:txBody>
      </p:sp>
      <p:sp>
        <p:nvSpPr>
          <p:cNvPr id="1206" name="Google Shape;1206;p77"/>
          <p:cNvSpPr txBox="1"/>
          <p:nvPr/>
        </p:nvSpPr>
        <p:spPr>
          <a:xfrm>
            <a:off x="1295400" y="1260284"/>
            <a:ext cx="80772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The furnace discharge rate is calculated according to the formula:</a:t>
            </a:r>
            <a:endParaRPr sz="1800">
              <a:solidFill>
                <a:schemeClr val="dk1"/>
              </a:solidFill>
              <a:latin typeface="Arial"/>
              <a:ea typeface="Arial"/>
              <a:cs typeface="Arial"/>
              <a:sym typeface="Arial"/>
            </a:endParaRPr>
          </a:p>
        </p:txBody>
      </p:sp>
      <p:sp>
        <p:nvSpPr>
          <p:cNvPr id="1207" name="Google Shape;1207;p77"/>
          <p:cNvSpPr txBox="1"/>
          <p:nvPr/>
        </p:nvSpPr>
        <p:spPr>
          <a:xfrm>
            <a:off x="3048000" y="1599249"/>
            <a:ext cx="6781800" cy="732445"/>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800">
                <a:latin typeface="Arial"/>
                <a:ea typeface="Arial"/>
                <a:cs typeface="Arial"/>
                <a:sym typeface="Arial"/>
              </a:rPr>
              <a:t> </a:t>
            </a:r>
            <a:endParaRPr/>
          </a:p>
        </p:txBody>
      </p:sp>
      <p:pic>
        <p:nvPicPr>
          <p:cNvPr id="1208" name="Google Shape;1208;p77"/>
          <p:cNvPicPr preferRelativeResize="0"/>
          <p:nvPr/>
        </p:nvPicPr>
        <p:blipFill rotWithShape="1">
          <a:blip r:embed="rId6">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2" name="Shape 1212"/>
        <p:cNvGrpSpPr/>
        <p:nvPr/>
      </p:nvGrpSpPr>
      <p:grpSpPr>
        <a:xfrm>
          <a:off x="0" y="0"/>
          <a:ext cx="0" cy="0"/>
          <a:chOff x="0" y="0"/>
          <a:chExt cx="0" cy="0"/>
        </a:xfrm>
      </p:grpSpPr>
      <p:sp>
        <p:nvSpPr>
          <p:cNvPr id="1213" name="Google Shape;1213;p78"/>
          <p:cNvSpPr txBox="1"/>
          <p:nvPr/>
        </p:nvSpPr>
        <p:spPr>
          <a:xfrm>
            <a:off x="685800" y="533400"/>
            <a:ext cx="10820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Example 3:</a:t>
            </a:r>
            <a:endParaRPr sz="2800">
              <a:solidFill>
                <a:srgbClr val="327176"/>
              </a:solidFill>
              <a:latin typeface="Arial"/>
              <a:ea typeface="Arial"/>
              <a:cs typeface="Arial"/>
              <a:sym typeface="Arial"/>
            </a:endParaRPr>
          </a:p>
        </p:txBody>
      </p:sp>
      <p:sp>
        <p:nvSpPr>
          <p:cNvPr id="1214" name="Google Shape;1214;p78"/>
          <p:cNvSpPr txBox="1"/>
          <p:nvPr/>
        </p:nvSpPr>
        <p:spPr>
          <a:xfrm>
            <a:off x="685800" y="1626292"/>
            <a:ext cx="10210800" cy="1535741"/>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lang="en-US" sz="2000">
                <a:solidFill>
                  <a:schemeClr val="dk1"/>
                </a:solidFill>
                <a:latin typeface="Arial"/>
                <a:ea typeface="Arial"/>
                <a:cs typeface="Arial"/>
                <a:sym typeface="Arial"/>
              </a:rPr>
              <a:t>A 20 T/h natural gas–fired boiler has a position control that is adjusted periodically. Estimate annual energy cost savings opportunities for deployment of an automatic oxygen reduction controller to manage boiler excess air. Assume that shell and furnace discharge losses are ignored for boiler efficiency calculations.</a:t>
            </a:r>
            <a:endParaRPr sz="2000">
              <a:solidFill>
                <a:schemeClr val="dk1"/>
              </a:solidFill>
              <a:latin typeface="Arial"/>
              <a:ea typeface="Arial"/>
              <a:cs typeface="Arial"/>
              <a:sym typeface="Arial"/>
            </a:endParaRPr>
          </a:p>
        </p:txBody>
      </p:sp>
      <p:sp>
        <p:nvSpPr>
          <p:cNvPr id="1215" name="Google Shape;1215;p78"/>
          <p:cNvSpPr txBox="1"/>
          <p:nvPr/>
        </p:nvSpPr>
        <p:spPr>
          <a:xfrm>
            <a:off x="685800" y="3191540"/>
            <a:ext cx="670560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Knowing the low working calorific value of natural gas:</a:t>
            </a:r>
            <a:endParaRPr sz="2000">
              <a:solidFill>
                <a:schemeClr val="dk1"/>
              </a:solidFill>
              <a:latin typeface="Arial"/>
              <a:ea typeface="Arial"/>
              <a:cs typeface="Arial"/>
              <a:sym typeface="Arial"/>
            </a:endParaRPr>
          </a:p>
        </p:txBody>
      </p:sp>
      <p:sp>
        <p:nvSpPr>
          <p:cNvPr id="1216" name="Google Shape;1216;p78"/>
          <p:cNvSpPr txBox="1"/>
          <p:nvPr/>
        </p:nvSpPr>
        <p:spPr>
          <a:xfrm>
            <a:off x="7391400" y="3241959"/>
            <a:ext cx="373380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Arial"/>
                <a:ea typeface="Arial"/>
                <a:cs typeface="Arial"/>
                <a:sym typeface="Arial"/>
              </a:rPr>
              <a:t>= 54.220 kJ/kg (40.144 kJ/m³)</a:t>
            </a:r>
            <a:endParaRPr sz="2000">
              <a:solidFill>
                <a:schemeClr val="dk1"/>
              </a:solidFill>
              <a:latin typeface="Arial"/>
              <a:ea typeface="Arial"/>
              <a:cs typeface="Arial"/>
              <a:sym typeface="Arial"/>
            </a:endParaRPr>
          </a:p>
        </p:txBody>
      </p:sp>
      <p:pic>
        <p:nvPicPr>
          <p:cNvPr id="1217" name="Google Shape;1217;p78"/>
          <p:cNvPicPr preferRelativeResize="0"/>
          <p:nvPr/>
        </p:nvPicPr>
        <p:blipFill rotWithShape="1">
          <a:blip r:embed="rId3">
            <a:alphaModFix/>
          </a:blip>
          <a:srcRect b="0" l="0" r="0" t="0"/>
          <a:stretch/>
        </p:blipFill>
        <p:spPr>
          <a:xfrm>
            <a:off x="6920533" y="3170304"/>
            <a:ext cx="450989" cy="493364"/>
          </a:xfrm>
          <a:prstGeom prst="rect">
            <a:avLst/>
          </a:prstGeom>
          <a:noFill/>
          <a:ln>
            <a:noFill/>
          </a:ln>
        </p:spPr>
      </p:pic>
      <p:sp>
        <p:nvSpPr>
          <p:cNvPr id="1218" name="Google Shape;1218;p78"/>
          <p:cNvSpPr txBox="1"/>
          <p:nvPr/>
        </p:nvSpPr>
        <p:spPr>
          <a:xfrm>
            <a:off x="685800" y="3657600"/>
            <a:ext cx="10439400" cy="1633268"/>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lang="en-US" sz="2000">
                <a:solidFill>
                  <a:schemeClr val="dk1"/>
                </a:solidFill>
                <a:latin typeface="Arial"/>
                <a:ea typeface="Arial"/>
                <a:cs typeface="Arial"/>
                <a:sym typeface="Arial"/>
              </a:rPr>
              <a:t>Fuel provision: 1,693 m³/hour (28 m³/min).</a:t>
            </a:r>
            <a:endParaRPr/>
          </a:p>
          <a:p>
            <a:pPr indent="0" lvl="0" marL="0" marR="0" rtl="0" algn="just">
              <a:lnSpc>
                <a:spcPct val="115000"/>
              </a:lnSpc>
              <a:spcBef>
                <a:spcPts val="600"/>
              </a:spcBef>
              <a:spcAft>
                <a:spcPts val="0"/>
              </a:spcAft>
              <a:buNone/>
            </a:pPr>
            <a:r>
              <a:rPr lang="en-US" sz="2000">
                <a:solidFill>
                  <a:schemeClr val="dk1"/>
                </a:solidFill>
                <a:latin typeface="Arial"/>
                <a:ea typeface="Arial"/>
                <a:cs typeface="Arial"/>
                <a:sym typeface="Arial"/>
              </a:rPr>
              <a:t>Fuel price: 1.0 USD/m3. Chimney temperature: 200 °C. Oxygen in exhaust fumes: 5%.</a:t>
            </a:r>
            <a:endParaRPr/>
          </a:p>
          <a:p>
            <a:pPr indent="0" lvl="0" marL="0" marR="0" rtl="0" algn="just">
              <a:lnSpc>
                <a:spcPct val="115000"/>
              </a:lnSpc>
              <a:spcBef>
                <a:spcPts val="600"/>
              </a:spcBef>
              <a:spcAft>
                <a:spcPts val="0"/>
              </a:spcAft>
              <a:buNone/>
            </a:pPr>
            <a:r>
              <a:rPr lang="en-US" sz="2000">
                <a:solidFill>
                  <a:schemeClr val="dk1"/>
                </a:solidFill>
                <a:latin typeface="Arial"/>
                <a:ea typeface="Arial"/>
                <a:cs typeface="Arial"/>
                <a:sym typeface="Arial"/>
              </a:rPr>
              <a:t>Combustibles were found to be insignificant in the exhaust gas analysis. Ambient air temperature: 20 °C.</a:t>
            </a:r>
            <a:endParaRPr/>
          </a:p>
        </p:txBody>
      </p:sp>
      <p:pic>
        <p:nvPicPr>
          <p:cNvPr id="1219" name="Google Shape;1219;p78"/>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3" name="Shape 1223"/>
        <p:cNvGrpSpPr/>
        <p:nvPr/>
      </p:nvGrpSpPr>
      <p:grpSpPr>
        <a:xfrm>
          <a:off x="0" y="0"/>
          <a:ext cx="0" cy="0"/>
          <a:chOff x="0" y="0"/>
          <a:chExt cx="0" cy="0"/>
        </a:xfrm>
      </p:grpSpPr>
      <p:sp>
        <p:nvSpPr>
          <p:cNvPr id="1224" name="Google Shape;1224;p79"/>
          <p:cNvSpPr txBox="1"/>
          <p:nvPr/>
        </p:nvSpPr>
        <p:spPr>
          <a:xfrm>
            <a:off x="685800" y="1374583"/>
            <a:ext cx="10972800" cy="3929153"/>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i="1" lang="en-US" sz="1800">
                <a:solidFill>
                  <a:schemeClr val="dk1"/>
                </a:solidFill>
                <a:latin typeface="Arial"/>
                <a:ea typeface="Arial"/>
                <a:cs typeface="Arial"/>
                <a:sym typeface="Arial"/>
              </a:rPr>
              <a:t>Solution:</a:t>
            </a:r>
            <a:endParaRPr/>
          </a:p>
          <a:p>
            <a:pPr indent="0" lvl="0" marL="0" marR="0" rtl="0" algn="just">
              <a:lnSpc>
                <a:spcPct val="125000"/>
              </a:lnSpc>
              <a:spcBef>
                <a:spcPts val="600"/>
              </a:spcBef>
              <a:spcAft>
                <a:spcPts val="0"/>
              </a:spcAft>
              <a:buNone/>
            </a:pPr>
            <a:r>
              <a:rPr lang="en-US" sz="1800">
                <a:solidFill>
                  <a:schemeClr val="dk1"/>
                </a:solidFill>
                <a:latin typeface="Arial"/>
                <a:ea typeface="Arial"/>
                <a:cs typeface="Arial"/>
                <a:sym typeface="Arial"/>
              </a:rPr>
              <a:t>Boiler operating cost:</a:t>
            </a:r>
            <a:endParaRPr/>
          </a:p>
          <a:p>
            <a:pPr indent="0" lvl="0" marL="0" marR="0" rtl="0" algn="just">
              <a:lnSpc>
                <a:spcPct val="125000"/>
              </a:lnSpc>
              <a:spcBef>
                <a:spcPts val="700"/>
              </a:spcBef>
              <a:spcAft>
                <a:spcPts val="0"/>
              </a:spcAft>
              <a:buNone/>
            </a:pPr>
            <a:r>
              <a:rPr lang="en-US" sz="1800">
                <a:solidFill>
                  <a:schemeClr val="dk1"/>
                </a:solidFill>
                <a:latin typeface="Arial"/>
                <a:ea typeface="Arial"/>
                <a:cs typeface="Arial"/>
                <a:sym typeface="Arial"/>
              </a:rPr>
              <a:t>Klh = 1,693 × 1.0 = 1,693 USD/h.</a:t>
            </a:r>
            <a:endParaRPr/>
          </a:p>
          <a:p>
            <a:pPr indent="0" lvl="0" marL="0" marR="0" rtl="0" algn="just">
              <a:lnSpc>
                <a:spcPct val="125000"/>
              </a:lnSpc>
              <a:spcBef>
                <a:spcPts val="800"/>
              </a:spcBef>
              <a:spcAft>
                <a:spcPts val="0"/>
              </a:spcAft>
              <a:buNone/>
            </a:pPr>
            <a:r>
              <a:rPr lang="en-US" sz="1800">
                <a:solidFill>
                  <a:schemeClr val="dk1"/>
                </a:solidFill>
                <a:latin typeface="Arial"/>
                <a:ea typeface="Arial"/>
                <a:cs typeface="Arial"/>
                <a:sym typeface="Arial"/>
              </a:rPr>
              <a:t>Klh = 1,693 × 1.0 × 8,760 = 14,830,680 USD/year</a:t>
            </a:r>
            <a:endParaRPr/>
          </a:p>
          <a:p>
            <a:pPr indent="0" lvl="0" marL="0" marR="0" rtl="0" algn="just">
              <a:lnSpc>
                <a:spcPct val="125000"/>
              </a:lnSpc>
              <a:spcBef>
                <a:spcPts val="700"/>
              </a:spcBef>
              <a:spcAft>
                <a:spcPts val="0"/>
              </a:spcAft>
              <a:buNone/>
            </a:pPr>
            <a:r>
              <a:rPr lang="en-US" sz="1800">
                <a:solidFill>
                  <a:schemeClr val="dk1"/>
                </a:solidFill>
                <a:latin typeface="Arial"/>
                <a:ea typeface="Arial"/>
                <a:cs typeface="Arial"/>
                <a:sym typeface="Arial"/>
              </a:rPr>
              <a:t>Assuming that a total current smoke path loss of 18.3% corresponding to 5% emissions oxygen, 200 °C chimney temperature and 20 °C ambient temperature. Therefore, the current boiler efficiency is 81.7%.</a:t>
            </a:r>
            <a:endParaRPr/>
          </a:p>
          <a:p>
            <a:pPr indent="0" lvl="0" marL="0" marR="0" rtl="0" algn="just">
              <a:lnSpc>
                <a:spcPct val="125000"/>
              </a:lnSpc>
              <a:spcBef>
                <a:spcPts val="600"/>
              </a:spcBef>
              <a:spcAft>
                <a:spcPts val="0"/>
              </a:spcAft>
              <a:buNone/>
            </a:pPr>
            <a:r>
              <a:rPr lang="en-US" sz="1800">
                <a:solidFill>
                  <a:schemeClr val="dk1"/>
                </a:solidFill>
                <a:latin typeface="Arial"/>
                <a:ea typeface="Arial"/>
                <a:cs typeface="Arial"/>
                <a:sym typeface="Arial"/>
              </a:rPr>
              <a:t>From table 8.4, it can be seen that, with the automatic residual oxygen reduction controller, it is possible to control the amount of residual oxygen in the emissions within 3%. Assuming that the smoke temperature does not change, then the total loss through the smoke path is calculated as 17.4%. Therefore, the new efficiency of the boiler is 82.6%.</a:t>
            </a:r>
            <a:endParaRPr/>
          </a:p>
        </p:txBody>
      </p:sp>
      <p:sp>
        <p:nvSpPr>
          <p:cNvPr id="1225" name="Google Shape;1225;p79"/>
          <p:cNvSpPr txBox="1"/>
          <p:nvPr/>
        </p:nvSpPr>
        <p:spPr>
          <a:xfrm>
            <a:off x="685800" y="638621"/>
            <a:ext cx="10820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Example 3:</a:t>
            </a:r>
            <a:endParaRPr sz="2800">
              <a:solidFill>
                <a:srgbClr val="327176"/>
              </a:solidFill>
              <a:latin typeface="Arial"/>
              <a:ea typeface="Arial"/>
              <a:cs typeface="Arial"/>
              <a:sym typeface="Arial"/>
            </a:endParaRPr>
          </a:p>
        </p:txBody>
      </p:sp>
      <p:sp>
        <p:nvSpPr>
          <p:cNvPr id="1226" name="Google Shape;1226;p79"/>
          <p:cNvSpPr txBox="1"/>
          <p:nvPr/>
        </p:nvSpPr>
        <p:spPr>
          <a:xfrm>
            <a:off x="1143000" y="5303736"/>
            <a:ext cx="103632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So, the amount of energy cost savings due to the automatic residual oxygen reduction controller is:</a:t>
            </a:r>
            <a:endParaRPr sz="1800">
              <a:solidFill>
                <a:schemeClr val="dk1"/>
              </a:solidFill>
              <a:latin typeface="Arial"/>
              <a:ea typeface="Arial"/>
              <a:cs typeface="Arial"/>
              <a:sym typeface="Arial"/>
            </a:endParaRPr>
          </a:p>
        </p:txBody>
      </p:sp>
      <p:pic>
        <p:nvPicPr>
          <p:cNvPr id="1227" name="Google Shape;1227;p79"/>
          <p:cNvPicPr preferRelativeResize="0"/>
          <p:nvPr/>
        </p:nvPicPr>
        <p:blipFill rotWithShape="1">
          <a:blip r:embed="rId3">
            <a:alphaModFix/>
          </a:blip>
          <a:srcRect b="0" l="0" r="0" t="0"/>
          <a:stretch/>
        </p:blipFill>
        <p:spPr>
          <a:xfrm>
            <a:off x="3352800" y="5817869"/>
            <a:ext cx="5909789" cy="693738"/>
          </a:xfrm>
          <a:prstGeom prst="rect">
            <a:avLst/>
          </a:prstGeom>
          <a:noFill/>
          <a:ln>
            <a:noFill/>
          </a:ln>
        </p:spPr>
      </p:pic>
      <p:sp>
        <p:nvSpPr>
          <p:cNvPr id="1228" name="Google Shape;1228;p79"/>
          <p:cNvSpPr txBox="1"/>
          <p:nvPr/>
        </p:nvSpPr>
        <p:spPr>
          <a:xfrm>
            <a:off x="9262589" y="5980072"/>
            <a:ext cx="127469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USD/year</a:t>
            </a:r>
            <a:endParaRPr sz="1800">
              <a:solidFill>
                <a:schemeClr val="dk1"/>
              </a:solidFill>
              <a:latin typeface="Arial"/>
              <a:ea typeface="Arial"/>
              <a:cs typeface="Arial"/>
              <a:sym typeface="Arial"/>
            </a:endParaRPr>
          </a:p>
        </p:txBody>
      </p:sp>
      <p:pic>
        <p:nvPicPr>
          <p:cNvPr id="1229" name="Google Shape;1229;p79"/>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8"/>
          <p:cNvSpPr txBox="1"/>
          <p:nvPr/>
        </p:nvSpPr>
        <p:spPr>
          <a:xfrm>
            <a:off x="1104900" y="1371600"/>
            <a:ext cx="10248900" cy="1800749"/>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b="1" i="1" lang="en-US" sz="1800">
                <a:solidFill>
                  <a:schemeClr val="dk1"/>
                </a:solidFill>
                <a:latin typeface="Arial"/>
                <a:ea typeface="Arial"/>
                <a:cs typeface="Arial"/>
                <a:sym typeface="Arial"/>
              </a:rPr>
              <a:t>Theoretical air (stoichiometric air)</a:t>
            </a:r>
            <a:r>
              <a:rPr lang="en-US" sz="1800">
                <a:solidFill>
                  <a:schemeClr val="dk1"/>
                </a:solidFill>
                <a:latin typeface="Arial"/>
                <a:ea typeface="Arial"/>
                <a:cs typeface="Arial"/>
                <a:sym typeface="Arial"/>
              </a:rPr>
              <a:t>: is the amount of air theoretically required to completely burn one unit mass of solid or liquid fuel or one unit volume of fuel for gaseous fuel, (kg/kg of fuel, m</a:t>
            </a:r>
            <a:r>
              <a:rPr baseline="30000" lang="en-US" sz="1800">
                <a:solidFill>
                  <a:schemeClr val="dk1"/>
                </a:solidFill>
                <a:latin typeface="Arial"/>
                <a:ea typeface="Arial"/>
                <a:cs typeface="Arial"/>
                <a:sym typeface="Arial"/>
              </a:rPr>
              <a:t>3</a:t>
            </a:r>
            <a:r>
              <a:rPr baseline="-25000" lang="en-US" sz="1800">
                <a:solidFill>
                  <a:schemeClr val="dk1"/>
                </a:solidFill>
                <a:latin typeface="Arial"/>
                <a:ea typeface="Arial"/>
                <a:cs typeface="Arial"/>
                <a:sym typeface="Arial"/>
              </a:rPr>
              <a:t>tc</a:t>
            </a:r>
            <a:r>
              <a:rPr lang="en-US" sz="1800">
                <a:solidFill>
                  <a:schemeClr val="dk1"/>
                </a:solidFill>
                <a:latin typeface="Arial"/>
                <a:ea typeface="Arial"/>
                <a:cs typeface="Arial"/>
                <a:sym typeface="Arial"/>
              </a:rPr>
              <a:t>/kg of fuel).</a:t>
            </a:r>
            <a:endParaRPr sz="1800">
              <a:solidFill>
                <a:schemeClr val="dk1"/>
              </a:solidFill>
              <a:latin typeface="Arial"/>
              <a:ea typeface="Arial"/>
              <a:cs typeface="Arial"/>
              <a:sym typeface="Arial"/>
            </a:endParaRPr>
          </a:p>
          <a:p>
            <a:pPr indent="0" lvl="0" marL="0" marR="0" rtl="0" algn="just">
              <a:lnSpc>
                <a:spcPct val="120000"/>
              </a:lnSpc>
              <a:spcBef>
                <a:spcPts val="600"/>
              </a:spcBef>
              <a:spcAft>
                <a:spcPts val="0"/>
              </a:spcAft>
              <a:buNone/>
            </a:pPr>
            <a:r>
              <a:rPr i="1" lang="en-US" sz="1800">
                <a:solidFill>
                  <a:schemeClr val="dk1"/>
                </a:solidFill>
                <a:latin typeface="Arial"/>
                <a:ea typeface="Arial"/>
                <a:cs typeface="Arial"/>
                <a:sym typeface="Arial"/>
              </a:rPr>
              <a:t>Note: m</a:t>
            </a:r>
            <a:r>
              <a:rPr baseline="30000" i="1" lang="en-US" sz="1800">
                <a:solidFill>
                  <a:schemeClr val="dk1"/>
                </a:solidFill>
                <a:latin typeface="Arial"/>
                <a:ea typeface="Arial"/>
                <a:cs typeface="Arial"/>
                <a:sym typeface="Arial"/>
              </a:rPr>
              <a:t>3</a:t>
            </a:r>
            <a:r>
              <a:rPr baseline="-25000" i="1" lang="en-US" sz="1800">
                <a:solidFill>
                  <a:schemeClr val="dk1"/>
                </a:solidFill>
                <a:latin typeface="Arial"/>
                <a:ea typeface="Arial"/>
                <a:cs typeface="Arial"/>
                <a:sym typeface="Arial"/>
              </a:rPr>
              <a:t>tc</a:t>
            </a:r>
            <a:r>
              <a:rPr i="1" lang="en-US" sz="1800">
                <a:solidFill>
                  <a:schemeClr val="dk1"/>
                </a:solidFill>
                <a:latin typeface="Arial"/>
                <a:ea typeface="Arial"/>
                <a:cs typeface="Arial"/>
                <a:sym typeface="Arial"/>
              </a:rPr>
              <a:t> is a unit of volume calculated under standard conditions of 0 °C and </a:t>
            </a:r>
            <a:br>
              <a:rPr i="1" lang="en-US" sz="1800">
                <a:solidFill>
                  <a:schemeClr val="dk1"/>
                </a:solidFill>
                <a:latin typeface="Arial"/>
                <a:ea typeface="Arial"/>
                <a:cs typeface="Arial"/>
                <a:sym typeface="Arial"/>
              </a:rPr>
            </a:br>
            <a:r>
              <a:rPr i="1" lang="en-US" sz="1800">
                <a:solidFill>
                  <a:schemeClr val="dk1"/>
                </a:solidFill>
                <a:latin typeface="Arial"/>
                <a:ea typeface="Arial"/>
                <a:cs typeface="Arial"/>
                <a:sym typeface="Arial"/>
              </a:rPr>
              <a:t>1 atmosphere whereby 1 mol = 22.4 liters or 1 kmol = 22.4 m</a:t>
            </a:r>
            <a:r>
              <a:rPr baseline="30000" i="1" lang="en-US" sz="1800">
                <a:solidFill>
                  <a:schemeClr val="dk1"/>
                </a:solidFill>
                <a:latin typeface="Arial"/>
                <a:ea typeface="Arial"/>
                <a:cs typeface="Arial"/>
                <a:sym typeface="Arial"/>
              </a:rPr>
              <a:t>3</a:t>
            </a:r>
            <a:r>
              <a:rPr i="1" lang="en-US" sz="1800">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p:txBody>
      </p:sp>
      <p:sp>
        <p:nvSpPr>
          <p:cNvPr id="496" name="Google Shape;496;p8"/>
          <p:cNvSpPr txBox="1"/>
          <p:nvPr/>
        </p:nvSpPr>
        <p:spPr>
          <a:xfrm>
            <a:off x="1104900" y="3276600"/>
            <a:ext cx="10248900" cy="2874890"/>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b="1" i="1" lang="en-US" sz="1800">
                <a:solidFill>
                  <a:schemeClr val="dk1"/>
                </a:solidFill>
                <a:latin typeface="Arial"/>
                <a:ea typeface="Arial"/>
                <a:cs typeface="Arial"/>
                <a:sym typeface="Arial"/>
              </a:rPr>
              <a:t>Actual air:</a:t>
            </a:r>
            <a:r>
              <a:rPr lang="en-US" sz="1800">
                <a:solidFill>
                  <a:schemeClr val="dk1"/>
                </a:solidFill>
                <a:latin typeface="Arial"/>
                <a:ea typeface="Arial"/>
                <a:cs typeface="Arial"/>
                <a:sym typeface="Arial"/>
              </a:rPr>
              <a:t> The amount of air actually used during combustion because the ideal contact between oxygen in the air and the combustible component of the fuel cannot take place. </a:t>
            </a:r>
            <a:endParaRPr/>
          </a:p>
          <a:p>
            <a:pPr indent="0" lvl="0" marL="0" marR="0" rtl="0" algn="just">
              <a:lnSpc>
                <a:spcPct val="120000"/>
              </a:lnSpc>
              <a:spcBef>
                <a:spcPts val="600"/>
              </a:spcBef>
              <a:spcAft>
                <a:spcPts val="0"/>
              </a:spcAft>
              <a:buNone/>
            </a:pPr>
            <a:r>
              <a:rPr lang="en-US" sz="1800">
                <a:solidFill>
                  <a:schemeClr val="dk1"/>
                </a:solidFill>
                <a:latin typeface="Arial"/>
                <a:ea typeface="Arial"/>
                <a:cs typeface="Arial"/>
                <a:sym typeface="Arial"/>
              </a:rPr>
              <a:t>    The combustion process therefore has the manifestation of an excess of air when the flue gas has the presence of oxygen components and at the same time there is a manifestation of lack of air in the presence of CO, H</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C</a:t>
            </a:r>
            <a:r>
              <a:rPr baseline="-25000" lang="en-US" sz="1800">
                <a:solidFill>
                  <a:schemeClr val="dk1"/>
                </a:solidFill>
                <a:latin typeface="Arial"/>
                <a:ea typeface="Arial"/>
                <a:cs typeface="Arial"/>
                <a:sym typeface="Arial"/>
              </a:rPr>
              <a:t>x</a:t>
            </a:r>
            <a:r>
              <a:rPr lang="en-US" sz="1800">
                <a:solidFill>
                  <a:schemeClr val="dk1"/>
                </a:solidFill>
                <a:latin typeface="Arial"/>
                <a:ea typeface="Arial"/>
                <a:cs typeface="Arial"/>
                <a:sym typeface="Arial"/>
              </a:rPr>
              <a:t>H</a:t>
            </a:r>
            <a:r>
              <a:rPr baseline="-25000" lang="en-US" sz="1800">
                <a:solidFill>
                  <a:schemeClr val="dk1"/>
                </a:solidFill>
                <a:latin typeface="Arial"/>
                <a:ea typeface="Arial"/>
                <a:cs typeface="Arial"/>
                <a:sym typeface="Arial"/>
              </a:rPr>
              <a:t>y</a:t>
            </a:r>
            <a:r>
              <a:rPr lang="en-US" sz="1800">
                <a:solidFill>
                  <a:schemeClr val="dk1"/>
                </a:solidFill>
                <a:latin typeface="Arial"/>
                <a:ea typeface="Arial"/>
                <a:cs typeface="Arial"/>
                <a:sym typeface="Arial"/>
              </a:rPr>
              <a:t>. </a:t>
            </a:r>
            <a:endParaRPr/>
          </a:p>
          <a:p>
            <a:pPr indent="0" lvl="0" marL="0" marR="0" rtl="0" algn="just">
              <a:lnSpc>
                <a:spcPct val="120000"/>
              </a:lnSpc>
              <a:spcBef>
                <a:spcPts val="600"/>
              </a:spcBef>
              <a:spcAft>
                <a:spcPts val="0"/>
              </a:spcAft>
              <a:buNone/>
            </a:pPr>
            <a:r>
              <a:rPr lang="en-US" sz="1800">
                <a:solidFill>
                  <a:schemeClr val="dk1"/>
                </a:solidFill>
                <a:latin typeface="Arial"/>
                <a:ea typeface="Arial"/>
                <a:cs typeface="Arial"/>
                <a:sym typeface="Arial"/>
              </a:rPr>
              <a:t>    The determination of the theoretical amount of air and the actual air during combustion plays an important role in the selection of the air supply fan and flue gas exhaust fan, and it also plays an important role in evaluating the efficiency of fuel combustion. </a:t>
            </a:r>
            <a:endParaRPr/>
          </a:p>
        </p:txBody>
      </p:sp>
      <p:pic>
        <p:nvPicPr>
          <p:cNvPr id="497" name="Google Shape;497;p8"/>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498" name="Google Shape;498;p8"/>
          <p:cNvSpPr txBox="1"/>
          <p:nvPr/>
        </p:nvSpPr>
        <p:spPr>
          <a:xfrm>
            <a:off x="723900" y="585142"/>
            <a:ext cx="10744200" cy="6699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7176"/>
              </a:buClr>
              <a:buSzPts val="2800"/>
              <a:buFont typeface="Arial"/>
              <a:buNone/>
            </a:pPr>
            <a:r>
              <a:rPr b="1" i="0" lang="en-US" sz="2800" u="none" cap="none" strike="noStrike">
                <a:solidFill>
                  <a:srgbClr val="327176"/>
                </a:solidFill>
                <a:latin typeface="Arial"/>
                <a:ea typeface="Arial"/>
                <a:cs typeface="Arial"/>
                <a:sym typeface="Arial"/>
              </a:rPr>
              <a:t>Technological characteristics of fuel – significance</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3" name="Shape 1233"/>
        <p:cNvGrpSpPr/>
        <p:nvPr/>
      </p:nvGrpSpPr>
      <p:grpSpPr>
        <a:xfrm>
          <a:off x="0" y="0"/>
          <a:ext cx="0" cy="0"/>
          <a:chOff x="0" y="0"/>
          <a:chExt cx="0" cy="0"/>
        </a:xfrm>
      </p:grpSpPr>
      <p:sp>
        <p:nvSpPr>
          <p:cNvPr id="1234" name="Google Shape;1234;p80"/>
          <p:cNvSpPr txBox="1"/>
          <p:nvPr/>
        </p:nvSpPr>
        <p:spPr>
          <a:xfrm>
            <a:off x="685799" y="609600"/>
            <a:ext cx="1082040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Example 4: Replace existing steam trap with proper type:</a:t>
            </a:r>
            <a:endParaRPr b="1" sz="2800">
              <a:solidFill>
                <a:srgbClr val="327176"/>
              </a:solidFill>
              <a:latin typeface="Arial"/>
              <a:ea typeface="Arial"/>
              <a:cs typeface="Arial"/>
              <a:sym typeface="Arial"/>
            </a:endParaRPr>
          </a:p>
        </p:txBody>
      </p:sp>
      <p:sp>
        <p:nvSpPr>
          <p:cNvPr id="1235" name="Google Shape;1235;p80"/>
          <p:cNvSpPr txBox="1"/>
          <p:nvPr/>
        </p:nvSpPr>
        <p:spPr>
          <a:xfrm>
            <a:off x="685799" y="1447800"/>
            <a:ext cx="9601199" cy="4439677"/>
          </a:xfrm>
          <a:prstGeom prst="rect">
            <a:avLst/>
          </a:prstGeom>
          <a:noFill/>
          <a:ln>
            <a:noFill/>
          </a:ln>
        </p:spPr>
        <p:txBody>
          <a:bodyPr anchorCtr="0" anchor="t" bIns="45700" lIns="91425" spcFirstLastPara="1" rIns="91425" wrap="square" tIns="45700">
            <a:spAutoFit/>
          </a:bodyPr>
          <a:lstStyle/>
          <a:p>
            <a:pPr indent="0" lvl="1" marL="457200" marR="0" rtl="0" algn="just">
              <a:lnSpc>
                <a:spcPct val="115000"/>
              </a:lnSpc>
              <a:spcBef>
                <a:spcPts val="0"/>
              </a:spcBef>
              <a:spcAft>
                <a:spcPts val="0"/>
              </a:spcAft>
              <a:buNone/>
            </a:pPr>
            <a:r>
              <a:rPr b="0" i="0" lang="en-US" sz="2000" u="none" cap="none" strike="noStrike">
                <a:solidFill>
                  <a:schemeClr val="dk1"/>
                </a:solidFill>
                <a:latin typeface="Arial"/>
                <a:ea typeface="Arial"/>
                <a:cs typeface="Arial"/>
                <a:sym typeface="Arial"/>
              </a:rPr>
              <a:t>– Condensate flow for equipment such as pasteurizers and boilers is provided in a dairy process plant using thermodynamic type steam traps.</a:t>
            </a:r>
            <a:endParaRPr/>
          </a:p>
          <a:p>
            <a:pPr indent="0" lvl="1" marL="457200" marR="0" rtl="0" algn="just">
              <a:lnSpc>
                <a:spcPct val="115000"/>
              </a:lnSpc>
              <a:spcBef>
                <a:spcPts val="600"/>
              </a:spcBef>
              <a:spcAft>
                <a:spcPts val="0"/>
              </a:spcAft>
              <a:buNone/>
            </a:pPr>
            <a:r>
              <a:rPr b="0" i="0" lang="en-US" sz="2000" u="none" cap="none" strike="noStrike">
                <a:solidFill>
                  <a:schemeClr val="dk1"/>
                </a:solidFill>
                <a:latin typeface="Arial"/>
                <a:ea typeface="Arial"/>
                <a:cs typeface="Arial"/>
                <a:sym typeface="Arial"/>
              </a:rPr>
              <a:t>– Steam consumption in the unit is continuous while these steam traps operate intermittently, and are therefore not suitable for this application.</a:t>
            </a:r>
            <a:endParaRPr/>
          </a:p>
          <a:p>
            <a:pPr indent="0" lvl="0" marL="0" marR="0" rtl="0" algn="just">
              <a:lnSpc>
                <a:spcPct val="115000"/>
              </a:lnSpc>
              <a:spcBef>
                <a:spcPts val="600"/>
              </a:spcBef>
              <a:spcAft>
                <a:spcPts val="0"/>
              </a:spcAft>
              <a:buNone/>
            </a:pPr>
            <a:r>
              <a:rPr b="1" lang="en-US" sz="2000">
                <a:solidFill>
                  <a:schemeClr val="dk1"/>
                </a:solidFill>
                <a:latin typeface="Arial"/>
                <a:ea typeface="Arial"/>
                <a:cs typeface="Arial"/>
                <a:sym typeface="Arial"/>
              </a:rPr>
              <a:t>Solution:</a:t>
            </a:r>
            <a:endParaRPr/>
          </a:p>
          <a:p>
            <a:pPr indent="0" lvl="1" marL="457200" marR="0" rtl="0" algn="just">
              <a:lnSpc>
                <a:spcPct val="115000"/>
              </a:lnSpc>
              <a:spcBef>
                <a:spcPts val="600"/>
              </a:spcBef>
              <a:spcAft>
                <a:spcPts val="0"/>
              </a:spcAft>
              <a:buNone/>
            </a:pPr>
            <a:r>
              <a:rPr b="0" i="0" lang="en-US" sz="2000" u="none" cap="none" strike="noStrike">
                <a:solidFill>
                  <a:schemeClr val="dk1"/>
                </a:solidFill>
                <a:latin typeface="Arial"/>
                <a:ea typeface="Arial"/>
                <a:cs typeface="Arial"/>
                <a:sym typeface="Arial"/>
              </a:rPr>
              <a:t>– The proposed alternative is to replace the existing steam traps with float type steam traps, suitable for continuous processes.</a:t>
            </a:r>
            <a:endParaRPr/>
          </a:p>
          <a:p>
            <a:pPr indent="0" lvl="0" marL="0" marR="0" rtl="0" algn="just">
              <a:lnSpc>
                <a:spcPct val="115000"/>
              </a:lnSpc>
              <a:spcBef>
                <a:spcPts val="600"/>
              </a:spcBef>
              <a:spcAft>
                <a:spcPts val="0"/>
              </a:spcAft>
              <a:buNone/>
            </a:pPr>
            <a:r>
              <a:rPr b="1" lang="en-US" sz="2000">
                <a:solidFill>
                  <a:schemeClr val="dk1"/>
                </a:solidFill>
                <a:latin typeface="Arial"/>
                <a:ea typeface="Arial"/>
                <a:cs typeface="Arial"/>
                <a:sym typeface="Arial"/>
              </a:rPr>
              <a:t>Save:</a:t>
            </a:r>
            <a:endParaRPr/>
          </a:p>
          <a:p>
            <a:pPr indent="0" lvl="1" marL="457200" marR="0" rtl="0" algn="just">
              <a:lnSpc>
                <a:spcPct val="115000"/>
              </a:lnSpc>
              <a:spcBef>
                <a:spcPts val="600"/>
              </a:spcBef>
              <a:spcAft>
                <a:spcPts val="0"/>
              </a:spcAft>
              <a:buNone/>
            </a:pPr>
            <a:r>
              <a:rPr b="0" i="0" lang="en-US" sz="2000" u="none" cap="none" strike="noStrike">
                <a:solidFill>
                  <a:schemeClr val="dk1"/>
                </a:solidFill>
                <a:latin typeface="Arial"/>
                <a:ea typeface="Arial"/>
                <a:cs typeface="Arial"/>
                <a:sym typeface="Arial"/>
              </a:rPr>
              <a:t>– Annual savings: VND 559 million.</a:t>
            </a:r>
            <a:endParaRPr/>
          </a:p>
          <a:p>
            <a:pPr indent="0" lvl="1" marL="457200" marR="0" rtl="0" algn="just">
              <a:lnSpc>
                <a:spcPct val="115000"/>
              </a:lnSpc>
              <a:spcBef>
                <a:spcPts val="600"/>
              </a:spcBef>
              <a:spcAft>
                <a:spcPts val="0"/>
              </a:spcAft>
              <a:buNone/>
            </a:pPr>
            <a:r>
              <a:rPr b="0" i="0" lang="en-US" sz="2000" u="none" cap="none" strike="noStrike">
                <a:solidFill>
                  <a:schemeClr val="dk1"/>
                </a:solidFill>
                <a:latin typeface="Arial"/>
                <a:ea typeface="Arial"/>
                <a:cs typeface="Arial"/>
                <a:sym typeface="Arial"/>
              </a:rPr>
              <a:t>– One-time implementation cost: VND 180 million.</a:t>
            </a:r>
            <a:endParaRPr/>
          </a:p>
          <a:p>
            <a:pPr indent="0" lvl="1" marL="457200" marR="0" rtl="0" algn="l">
              <a:spcBef>
                <a:spcPts val="300"/>
              </a:spcBef>
              <a:spcAft>
                <a:spcPts val="0"/>
              </a:spcAft>
              <a:buNone/>
            </a:pPr>
            <a:r>
              <a:rPr b="0" i="0" lang="en-US" sz="2000" u="none" cap="none" strike="noStrike">
                <a:solidFill>
                  <a:schemeClr val="dk1"/>
                </a:solidFill>
                <a:latin typeface="Arial"/>
                <a:ea typeface="Arial"/>
                <a:cs typeface="Arial"/>
                <a:sym typeface="Arial"/>
              </a:rPr>
              <a:t>– Payback period: 4 months.</a:t>
            </a:r>
            <a:endParaRPr b="0" i="0" sz="2000" u="none" cap="none" strike="noStrike">
              <a:solidFill>
                <a:schemeClr val="dk1"/>
              </a:solidFill>
              <a:latin typeface="Arial"/>
              <a:ea typeface="Arial"/>
              <a:cs typeface="Arial"/>
              <a:sym typeface="Arial"/>
            </a:endParaRPr>
          </a:p>
        </p:txBody>
      </p:sp>
      <p:pic>
        <p:nvPicPr>
          <p:cNvPr id="1236" name="Google Shape;1236;p80"/>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1.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240" name="Shape 1240"/>
        <p:cNvGrpSpPr/>
        <p:nvPr/>
      </p:nvGrpSpPr>
      <p:grpSpPr>
        <a:xfrm>
          <a:off x="0" y="0"/>
          <a:ext cx="0" cy="0"/>
          <a:chOff x="0" y="0"/>
          <a:chExt cx="0" cy="0"/>
        </a:xfrm>
      </p:grpSpPr>
      <p:sp>
        <p:nvSpPr>
          <p:cNvPr id="1241" name="Google Shape;1241;p81"/>
          <p:cNvSpPr txBox="1"/>
          <p:nvPr/>
        </p:nvSpPr>
        <p:spPr>
          <a:xfrm>
            <a:off x="723900" y="533400"/>
            <a:ext cx="10744200"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Example 4: Replace existing steam trap with proper type:</a:t>
            </a:r>
            <a:endParaRPr b="1" sz="2800">
              <a:solidFill>
                <a:srgbClr val="327176"/>
              </a:solidFill>
              <a:latin typeface="Arial"/>
              <a:ea typeface="Arial"/>
              <a:cs typeface="Arial"/>
              <a:sym typeface="Arial"/>
            </a:endParaRPr>
          </a:p>
        </p:txBody>
      </p:sp>
      <p:sp>
        <p:nvSpPr>
          <p:cNvPr id="1242" name="Google Shape;1242;p81"/>
          <p:cNvSpPr txBox="1"/>
          <p:nvPr/>
        </p:nvSpPr>
        <p:spPr>
          <a:xfrm>
            <a:off x="3600436" y="1481873"/>
            <a:ext cx="6137412"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lang="en-US" sz="1800">
                <a:solidFill>
                  <a:schemeClr val="dk1"/>
                </a:solidFill>
                <a:latin typeface="Arial"/>
                <a:ea typeface="Arial"/>
                <a:cs typeface="Arial"/>
                <a:sym typeface="Arial"/>
              </a:rPr>
              <a:t>Effective calculation of the alternative to steam traps</a:t>
            </a:r>
            <a:endParaRPr b="1" sz="1800">
              <a:solidFill>
                <a:schemeClr val="dk1"/>
              </a:solidFill>
              <a:latin typeface="Arial"/>
              <a:ea typeface="Arial"/>
              <a:cs typeface="Arial"/>
              <a:sym typeface="Arial"/>
            </a:endParaRPr>
          </a:p>
        </p:txBody>
      </p:sp>
      <p:pic>
        <p:nvPicPr>
          <p:cNvPr id="1243" name="Google Shape;1243;p81"/>
          <p:cNvPicPr preferRelativeResize="0"/>
          <p:nvPr/>
        </p:nvPicPr>
        <p:blipFill rotWithShape="1">
          <a:blip r:embed="rId3">
            <a:alphaModFix/>
          </a:blip>
          <a:srcRect b="192" r="105" t="192"/>
          <a:stretch/>
        </p:blipFill>
        <p:spPr>
          <a:xfrm>
            <a:off x="2438400" y="1897716"/>
            <a:ext cx="8461485" cy="4664665"/>
          </a:xfrm>
          <a:prstGeom prst="rect">
            <a:avLst/>
          </a:prstGeom>
          <a:noFill/>
          <a:ln>
            <a:noFill/>
          </a:ln>
        </p:spPr>
      </p:pic>
      <p:pic>
        <p:nvPicPr>
          <p:cNvPr id="1244" name="Google Shape;1244;p81"/>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sp>
        <p:nvSpPr>
          <p:cNvPr id="1249" name="Google Shape;1249;p82"/>
          <p:cNvSpPr txBox="1"/>
          <p:nvPr/>
        </p:nvSpPr>
        <p:spPr>
          <a:xfrm>
            <a:off x="3630" y="619780"/>
            <a:ext cx="1218837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800">
                <a:solidFill>
                  <a:srgbClr val="327176"/>
                </a:solidFill>
                <a:latin typeface="Arial"/>
                <a:ea typeface="Arial"/>
                <a:cs typeface="Arial"/>
                <a:sym typeface="Arial"/>
              </a:rPr>
              <a:t>Example 5: Flash steam recovery and reuse, with the original system:</a:t>
            </a:r>
            <a:endParaRPr b="1" sz="2800">
              <a:solidFill>
                <a:srgbClr val="327176"/>
              </a:solidFill>
              <a:latin typeface="Arial"/>
              <a:ea typeface="Arial"/>
              <a:cs typeface="Arial"/>
              <a:sym typeface="Arial"/>
            </a:endParaRPr>
          </a:p>
        </p:txBody>
      </p:sp>
      <p:sp>
        <p:nvSpPr>
          <p:cNvPr id="1250" name="Google Shape;1250;p82"/>
          <p:cNvSpPr txBox="1"/>
          <p:nvPr/>
        </p:nvSpPr>
        <p:spPr>
          <a:xfrm>
            <a:off x="685800" y="1316281"/>
            <a:ext cx="10820400" cy="4932119"/>
          </a:xfrm>
          <a:prstGeom prst="rect">
            <a:avLst/>
          </a:prstGeom>
          <a:noFill/>
          <a:ln>
            <a:noFill/>
          </a:ln>
        </p:spPr>
        <p:txBody>
          <a:bodyPr anchorCtr="0" anchor="t" bIns="45700" lIns="91425" spcFirstLastPara="1" rIns="91425" wrap="square" tIns="45700">
            <a:spAutoFit/>
          </a:bodyPr>
          <a:lstStyle/>
          <a:p>
            <a:pPr indent="0" lvl="1" marL="457200" marR="0" rtl="0" algn="just">
              <a:lnSpc>
                <a:spcPct val="125000"/>
              </a:lnSpc>
              <a:spcBef>
                <a:spcPts val="0"/>
              </a:spcBef>
              <a:spcAft>
                <a:spcPts val="0"/>
              </a:spcAft>
              <a:buNone/>
            </a:pPr>
            <a:r>
              <a:rPr b="0" i="0" lang="en-US" sz="1700" u="none" cap="none" strike="noStrike">
                <a:solidFill>
                  <a:schemeClr val="dk1"/>
                </a:solidFill>
                <a:latin typeface="Arial"/>
                <a:ea typeface="Arial"/>
                <a:cs typeface="Arial"/>
                <a:sym typeface="Arial"/>
              </a:rPr>
              <a:t>– The condensate from the treatment unit returns to the condensate tank, from where the condensate is pumped back to the boiler, but the flash steam is lost to the environment.</a:t>
            </a:r>
            <a:endParaRPr/>
          </a:p>
          <a:p>
            <a:pPr indent="0" lvl="1" marL="457200" marR="0" rtl="0" algn="just">
              <a:lnSpc>
                <a:spcPct val="125000"/>
              </a:lnSpc>
              <a:spcBef>
                <a:spcPts val="600"/>
              </a:spcBef>
              <a:spcAft>
                <a:spcPts val="0"/>
              </a:spcAft>
              <a:buNone/>
            </a:pPr>
            <a:r>
              <a:rPr b="0" i="0" lang="en-US" sz="1700" u="none" cap="none" strike="noStrike">
                <a:solidFill>
                  <a:schemeClr val="dk1"/>
                </a:solidFill>
                <a:latin typeface="Arial"/>
                <a:ea typeface="Arial"/>
                <a:cs typeface="Arial"/>
                <a:sym typeface="Arial"/>
              </a:rPr>
              <a:t>– There is a heat exchanger to heat the fresh air, using direct steam. Therefore, fresh air has been heated to feed the boiler.</a:t>
            </a:r>
            <a:endParaRPr/>
          </a:p>
          <a:p>
            <a:pPr indent="0" lvl="1" marL="457200" marR="0" rtl="0" algn="just">
              <a:lnSpc>
                <a:spcPct val="125000"/>
              </a:lnSpc>
              <a:spcBef>
                <a:spcPts val="600"/>
              </a:spcBef>
              <a:spcAft>
                <a:spcPts val="0"/>
              </a:spcAft>
              <a:buNone/>
            </a:pPr>
            <a:r>
              <a:rPr b="0" i="0" lang="en-US" sz="1700" u="none" cap="none" strike="noStrike">
                <a:solidFill>
                  <a:schemeClr val="dk1"/>
                </a:solidFill>
                <a:latin typeface="Arial"/>
                <a:ea typeface="Arial"/>
                <a:cs typeface="Arial"/>
                <a:sym typeface="Arial"/>
              </a:rPr>
              <a:t>– The loss of flash steam leads to heat loss. </a:t>
            </a:r>
            <a:endParaRPr/>
          </a:p>
          <a:p>
            <a:pPr indent="0" lvl="0" marL="0" marR="0" rtl="0" algn="just">
              <a:lnSpc>
                <a:spcPct val="125000"/>
              </a:lnSpc>
              <a:spcBef>
                <a:spcPts val="600"/>
              </a:spcBef>
              <a:spcAft>
                <a:spcPts val="0"/>
              </a:spcAft>
              <a:buNone/>
            </a:pPr>
            <a:r>
              <a:rPr b="1" lang="en-US" sz="1700">
                <a:solidFill>
                  <a:schemeClr val="dk1"/>
                </a:solidFill>
                <a:latin typeface="Arial"/>
                <a:ea typeface="Arial"/>
                <a:cs typeface="Arial"/>
                <a:sym typeface="Arial"/>
              </a:rPr>
              <a:t>Solution:</a:t>
            </a:r>
            <a:endParaRPr/>
          </a:p>
          <a:p>
            <a:pPr indent="0" lvl="1" marL="457200" marR="0" rtl="0" algn="just">
              <a:lnSpc>
                <a:spcPct val="125000"/>
              </a:lnSpc>
              <a:spcBef>
                <a:spcPts val="600"/>
              </a:spcBef>
              <a:spcAft>
                <a:spcPts val="0"/>
              </a:spcAft>
              <a:buNone/>
            </a:pPr>
            <a:r>
              <a:rPr b="0" i="0" lang="en-US" sz="1700" u="none" cap="none" strike="noStrike">
                <a:solidFill>
                  <a:schemeClr val="dk1"/>
                </a:solidFill>
                <a:latin typeface="Arial"/>
                <a:ea typeface="Arial"/>
                <a:cs typeface="Arial"/>
                <a:sym typeface="Arial"/>
              </a:rPr>
              <a:t>– During the energy audit, the auditor recommends installing a flash steam recovery system, installed at the ventilation point of the flash steam.</a:t>
            </a:r>
            <a:endParaRPr/>
          </a:p>
          <a:p>
            <a:pPr indent="0" lvl="1" marL="457200" marR="0" rtl="0" algn="just">
              <a:lnSpc>
                <a:spcPct val="125000"/>
              </a:lnSpc>
              <a:spcBef>
                <a:spcPts val="600"/>
              </a:spcBef>
              <a:spcAft>
                <a:spcPts val="0"/>
              </a:spcAft>
              <a:buNone/>
            </a:pPr>
            <a:r>
              <a:rPr b="0" i="0" lang="en-US" sz="1700" u="none" cap="none" strike="noStrike">
                <a:solidFill>
                  <a:schemeClr val="dk1"/>
                </a:solidFill>
                <a:latin typeface="Arial"/>
                <a:ea typeface="Arial"/>
                <a:cs typeface="Arial"/>
                <a:sym typeface="Arial"/>
              </a:rPr>
              <a:t>– The heat contained in the flash steam is sufficient to heat the fresh air, thus saving direct steam.</a:t>
            </a:r>
            <a:endParaRPr/>
          </a:p>
          <a:p>
            <a:pPr indent="0" lvl="0" marL="0" marR="0" rtl="0" algn="just">
              <a:lnSpc>
                <a:spcPct val="125000"/>
              </a:lnSpc>
              <a:spcBef>
                <a:spcPts val="600"/>
              </a:spcBef>
              <a:spcAft>
                <a:spcPts val="0"/>
              </a:spcAft>
              <a:buNone/>
            </a:pPr>
            <a:r>
              <a:rPr b="1" lang="en-US" sz="1700">
                <a:solidFill>
                  <a:schemeClr val="dk1"/>
                </a:solidFill>
                <a:latin typeface="Arial"/>
                <a:ea typeface="Arial"/>
                <a:cs typeface="Arial"/>
                <a:sym typeface="Arial"/>
              </a:rPr>
              <a:t>Save:</a:t>
            </a:r>
            <a:endParaRPr/>
          </a:p>
          <a:p>
            <a:pPr indent="0" lvl="1" marL="457200" marR="0" rtl="0" algn="just">
              <a:lnSpc>
                <a:spcPct val="125000"/>
              </a:lnSpc>
              <a:spcBef>
                <a:spcPts val="600"/>
              </a:spcBef>
              <a:spcAft>
                <a:spcPts val="0"/>
              </a:spcAft>
              <a:buNone/>
            </a:pPr>
            <a:r>
              <a:rPr b="0" i="0" lang="en-US" sz="1700" u="none" cap="none" strike="noStrike">
                <a:solidFill>
                  <a:schemeClr val="dk1"/>
                </a:solidFill>
                <a:latin typeface="Arial"/>
                <a:ea typeface="Arial"/>
                <a:cs typeface="Arial"/>
                <a:sym typeface="Arial"/>
              </a:rPr>
              <a:t>– Annual savings: VND 296 million.</a:t>
            </a:r>
            <a:endParaRPr/>
          </a:p>
          <a:p>
            <a:pPr indent="0" lvl="1" marL="457200" marR="0" rtl="0" algn="just">
              <a:lnSpc>
                <a:spcPct val="125000"/>
              </a:lnSpc>
              <a:spcBef>
                <a:spcPts val="600"/>
              </a:spcBef>
              <a:spcAft>
                <a:spcPts val="0"/>
              </a:spcAft>
              <a:buNone/>
            </a:pPr>
            <a:r>
              <a:rPr b="0" i="0" lang="en-US" sz="1700" u="none" cap="none" strike="noStrike">
                <a:solidFill>
                  <a:schemeClr val="dk1"/>
                </a:solidFill>
                <a:latin typeface="Arial"/>
                <a:ea typeface="Arial"/>
                <a:cs typeface="Arial"/>
                <a:sym typeface="Arial"/>
              </a:rPr>
              <a:t>– One-time cost: VND 135 million.</a:t>
            </a:r>
            <a:endParaRPr/>
          </a:p>
          <a:p>
            <a:pPr indent="0" lvl="1" marL="457200" marR="0" rtl="0" algn="l">
              <a:spcBef>
                <a:spcPts val="300"/>
              </a:spcBef>
              <a:spcAft>
                <a:spcPts val="0"/>
              </a:spcAft>
              <a:buNone/>
            </a:pPr>
            <a:r>
              <a:rPr b="0" i="0" lang="en-US" sz="1700" u="none" cap="none" strike="noStrike">
                <a:solidFill>
                  <a:schemeClr val="dk1"/>
                </a:solidFill>
                <a:latin typeface="Arial"/>
                <a:ea typeface="Arial"/>
                <a:cs typeface="Arial"/>
                <a:sym typeface="Arial"/>
              </a:rPr>
              <a:t>– Payback time: 5 months.</a:t>
            </a:r>
            <a:endParaRPr b="0" i="0" sz="1700" u="none" cap="none" strike="noStrike">
              <a:solidFill>
                <a:schemeClr val="dk1"/>
              </a:solidFill>
              <a:latin typeface="Arial"/>
              <a:ea typeface="Arial"/>
              <a:cs typeface="Arial"/>
              <a:sym typeface="Arial"/>
            </a:endParaRPr>
          </a:p>
        </p:txBody>
      </p:sp>
      <p:pic>
        <p:nvPicPr>
          <p:cNvPr id="1251" name="Google Shape;1251;p82"/>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3.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255" name="Shape 1255"/>
        <p:cNvGrpSpPr/>
        <p:nvPr/>
      </p:nvGrpSpPr>
      <p:grpSpPr>
        <a:xfrm>
          <a:off x="0" y="0"/>
          <a:ext cx="0" cy="0"/>
          <a:chOff x="0" y="0"/>
          <a:chExt cx="0" cy="0"/>
        </a:xfrm>
      </p:grpSpPr>
      <p:sp>
        <p:nvSpPr>
          <p:cNvPr id="1256" name="Google Shape;1256;p83"/>
          <p:cNvSpPr txBox="1"/>
          <p:nvPr/>
        </p:nvSpPr>
        <p:spPr>
          <a:xfrm>
            <a:off x="683252" y="558344"/>
            <a:ext cx="10820400" cy="523220"/>
          </a:xfrm>
          <a:prstGeom prst="rect">
            <a:avLst/>
          </a:prstGeom>
          <a:noFill/>
          <a:ln>
            <a:noFill/>
          </a:ln>
        </p:spPr>
        <p:txBody>
          <a:bodyPr anchor="t" anchorCtr="0" bIns="45700" lIns="91425" rIns="91425" spcFirstLastPara="1" tIns="45700" wrap="square">
            <a:spAutoFit/>
          </a:bodyPr>
          <a:lstStyle/>
          <a:p>
            <a:pPr algn="ctr" indent="0" lvl="0" marL="0" marR="0" rtl="0">
              <a:spcBef>
                <a:spcPts val="0"/>
              </a:spcBef>
              <a:spcAft>
                <a:spcPts val="0"/>
              </a:spcAft>
              <a:buNone/>
            </a:pPr>
            <a:r>
              <a:rPr b="1" lang="en-US" sz="2800">
                <a:solidFill>
                  <a:srgbClr val="327176"/>
                </a:solidFill>
                <a:latin typeface="Arial"/>
                <a:ea typeface="Arial"/>
                <a:cs typeface="Arial"/>
                <a:sym typeface="Arial"/>
              </a:rPr>
              <a:t>Example 5: </a:t>
            </a:r>
            <a:endParaRPr sz="2800">
              <a:solidFill>
                <a:srgbClr val="327176"/>
              </a:solidFill>
              <a:latin typeface="Arial"/>
              <a:ea typeface="Arial"/>
              <a:cs typeface="Arial"/>
              <a:sym typeface="Arial"/>
            </a:endParaRPr>
          </a:p>
        </p:txBody>
      </p:sp>
      <p:sp>
        <p:nvSpPr>
          <p:cNvPr id="1257" name="Google Shape;1257;p83"/>
          <p:cNvSpPr txBox="1"/>
          <p:nvPr/>
        </p:nvSpPr>
        <p:spPr>
          <a:xfrm>
            <a:off x="1852650" y="5228888"/>
            <a:ext cx="2341493"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The original system</a:t>
            </a:r>
            <a:endParaRPr sz="1800">
              <a:solidFill>
                <a:schemeClr val="dk1"/>
              </a:solidFill>
              <a:latin typeface="Arial"/>
              <a:ea typeface="Arial"/>
              <a:cs typeface="Arial"/>
              <a:sym typeface="Arial"/>
            </a:endParaRPr>
          </a:p>
        </p:txBody>
      </p:sp>
      <p:sp>
        <p:nvSpPr>
          <p:cNvPr id="1258" name="Google Shape;1258;p83"/>
          <p:cNvSpPr txBox="1"/>
          <p:nvPr/>
        </p:nvSpPr>
        <p:spPr>
          <a:xfrm>
            <a:off x="6189817" y="5256977"/>
            <a:ext cx="5715000"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lang="en-US" sz="1800">
                <a:solidFill>
                  <a:schemeClr val="dk1"/>
                </a:solidFill>
                <a:latin typeface="Arial"/>
                <a:ea typeface="Arial"/>
                <a:cs typeface="Arial"/>
                <a:sym typeface="Arial"/>
              </a:rPr>
              <a:t>The following system applies energy-saving solutions</a:t>
            </a:r>
            <a:endParaRPr sz="1800">
              <a:solidFill>
                <a:schemeClr val="dk1"/>
              </a:solidFill>
              <a:latin typeface="Arial"/>
              <a:ea typeface="Arial"/>
              <a:cs typeface="Arial"/>
              <a:sym typeface="Arial"/>
            </a:endParaRPr>
          </a:p>
        </p:txBody>
      </p:sp>
      <p:pic>
        <p:nvPicPr>
          <p:cNvPr descr="A diagram of a steam boiler&#10;&#10;Description automatically generated" id="1259" name="Google Shape;1259;p83"/>
          <p:cNvPicPr preferRelativeResize="0"/>
          <p:nvPr/>
        </p:nvPicPr>
        <p:blipFill rotWithShape="1">
          <a:blip r:embed="rId3">
            <a:alphaModFix/>
          </a:blip>
          <a:srcRect b="29" r="134"/>
          <a:stretch/>
        </p:blipFill>
        <p:spPr>
          <a:xfrm>
            <a:off x="152400" y="1676400"/>
            <a:ext cx="5741991" cy="3400703"/>
          </a:xfrm>
          <a:prstGeom prst="rect">
            <a:avLst/>
          </a:prstGeom>
          <a:noFill/>
          <a:ln>
            <a:noFill/>
          </a:ln>
        </p:spPr>
      </p:pic>
      <p:pic>
        <p:nvPicPr>
          <p:cNvPr descr="A diagram of a steam boiler&#10;&#10;Description automatically generated" id="1260" name="Google Shape;1260;p83"/>
          <p:cNvPicPr preferRelativeResize="0"/>
          <p:nvPr/>
        </p:nvPicPr>
        <p:blipFill rotWithShape="1">
          <a:blip r:embed="rId4">
            <a:alphaModFix/>
          </a:blip>
          <a:srcRect b="62" l="75" r="28" t="272"/>
          <a:stretch/>
        </p:blipFill>
        <p:spPr>
          <a:xfrm>
            <a:off x="6093452" y="1692965"/>
            <a:ext cx="5941052" cy="3384138"/>
          </a:xfrm>
          <a:prstGeom prst="rect">
            <a:avLst/>
          </a:prstGeom>
          <a:noFill/>
          <a:ln>
            <a:noFill/>
          </a:ln>
        </p:spPr>
      </p:pic>
      <p:pic>
        <p:nvPicPr>
          <p:cNvPr id="1261" name="Google Shape;1261;p83"/>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4.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265" name="Shape 1265"/>
        <p:cNvGrpSpPr/>
        <p:nvPr/>
      </p:nvGrpSpPr>
      <p:grpSpPr>
        <a:xfrm>
          <a:off x="0" y="0"/>
          <a:ext cx="0" cy="0"/>
          <a:chOff x="0" y="0"/>
          <a:chExt cx="0" cy="0"/>
        </a:xfrm>
      </p:grpSpPr>
      <p:sp>
        <p:nvSpPr>
          <p:cNvPr id="1266" name="Google Shape;1266;p84"/>
          <p:cNvSpPr txBox="1"/>
          <p:nvPr/>
        </p:nvSpPr>
        <p:spPr>
          <a:xfrm>
            <a:off x="0" y="533400"/>
            <a:ext cx="12188371" cy="545727"/>
          </a:xfrm>
          <a:prstGeom prst="rect">
            <a:avLst/>
          </a:prstGeom>
          <a:noFill/>
          <a:ln>
            <a:noFill/>
          </a:ln>
        </p:spPr>
        <p:txBody>
          <a:bodyPr anchor="t" anchorCtr="0" bIns="45700" lIns="91425" rIns="91425" spcFirstLastPara="1" tIns="45700" wrap="square">
            <a:spAutoFit/>
          </a:bodyPr>
          <a:lstStyle/>
          <a:p>
            <a:pPr algn="ctr" indent="0" lvl="0" marL="0" marR="0" rtl="0">
              <a:lnSpc>
                <a:spcPct val="115000"/>
              </a:lnSpc>
              <a:spcBef>
                <a:spcPts val="0"/>
              </a:spcBef>
              <a:spcAft>
                <a:spcPts val="0"/>
              </a:spcAft>
              <a:buNone/>
            </a:pPr>
            <a:r>
              <a:rPr b="1" lang="en-US" sz="2800">
                <a:solidFill>
                  <a:srgbClr val="327176"/>
                </a:solidFill>
                <a:latin typeface="Arial"/>
                <a:ea typeface="Arial"/>
                <a:cs typeface="Arial"/>
                <a:sym typeface="Arial"/>
              </a:rPr>
              <a:t>Calculation table for recovery of flash steam</a:t>
            </a:r>
            <a:endParaRPr b="1" sz="2800">
              <a:solidFill>
                <a:srgbClr val="327176"/>
              </a:solidFill>
              <a:latin typeface="Arial"/>
              <a:ea typeface="Arial"/>
              <a:cs typeface="Arial"/>
              <a:sym typeface="Arial"/>
            </a:endParaRPr>
          </a:p>
        </p:txBody>
      </p:sp>
      <p:pic>
        <p:nvPicPr>
          <p:cNvPr id="1267" name="Google Shape;1267;p84"/>
          <p:cNvPicPr preferRelativeResize="0"/>
          <p:nvPr/>
        </p:nvPicPr>
        <p:blipFill rotWithShape="1">
          <a:blip r:embed="rId3">
            <a:alphaModFix/>
          </a:blip>
          <a:srcRect t="143"/>
          <a:stretch/>
        </p:blipFill>
        <p:spPr>
          <a:xfrm>
            <a:off x="2808733" y="1295400"/>
            <a:ext cx="6144767" cy="5486400"/>
          </a:xfrm>
          <a:prstGeom prst="rect">
            <a:avLst/>
          </a:prstGeom>
          <a:noFill/>
          <a:ln>
            <a:noFill/>
          </a:ln>
        </p:spPr>
      </p:pic>
      <p:pic>
        <p:nvPicPr>
          <p:cNvPr id="1268" name="Google Shape;1268;p84"/>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sp>
        <p:nvSpPr>
          <p:cNvPr id="1273" name="Google Shape;1273;p85"/>
          <p:cNvSpPr txBox="1"/>
          <p:nvPr/>
        </p:nvSpPr>
        <p:spPr>
          <a:xfrm>
            <a:off x="609600" y="449759"/>
            <a:ext cx="10972800" cy="76944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200">
                <a:solidFill>
                  <a:srgbClr val="327176"/>
                </a:solidFill>
                <a:latin typeface="Arial"/>
                <a:ea typeface="Arial"/>
                <a:cs typeface="Arial"/>
                <a:sym typeface="Arial"/>
              </a:rPr>
              <a:t>Example 6: Additional installation of air preheater to enhance exhaust gas heat recovery</a:t>
            </a:r>
            <a:endParaRPr b="1" sz="2200">
              <a:solidFill>
                <a:srgbClr val="327176"/>
              </a:solidFill>
              <a:latin typeface="Arial"/>
              <a:ea typeface="Arial"/>
              <a:cs typeface="Arial"/>
              <a:sym typeface="Arial"/>
            </a:endParaRPr>
          </a:p>
        </p:txBody>
      </p:sp>
      <p:sp>
        <p:nvSpPr>
          <p:cNvPr id="1274" name="Google Shape;1274;p85"/>
          <p:cNvSpPr txBox="1"/>
          <p:nvPr/>
        </p:nvSpPr>
        <p:spPr>
          <a:xfrm>
            <a:off x="653667" y="1454158"/>
            <a:ext cx="10668000" cy="1124090"/>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15000"/>
              </a:lnSpc>
              <a:spcBef>
                <a:spcPts val="0"/>
              </a:spcBef>
              <a:spcAft>
                <a:spcPts val="0"/>
              </a:spcAft>
              <a:buClr>
                <a:schemeClr val="dk1"/>
              </a:buClr>
              <a:buSzPts val="2000"/>
              <a:buFont typeface="Arial"/>
              <a:buChar char="•"/>
            </a:pPr>
            <a:r>
              <a:rPr b="1" lang="en-US" sz="2000">
                <a:solidFill>
                  <a:schemeClr val="dk1"/>
                </a:solidFill>
                <a:latin typeface="Arial"/>
                <a:ea typeface="Arial"/>
                <a:cs typeface="Arial"/>
                <a:sym typeface="Arial"/>
              </a:rPr>
              <a:t>Current Status: </a:t>
            </a:r>
            <a:r>
              <a:rPr lang="en-US" sz="2000">
                <a:solidFill>
                  <a:srgbClr val="000000"/>
                </a:solidFill>
                <a:latin typeface="Arial"/>
                <a:ea typeface="Arial"/>
                <a:cs typeface="Arial"/>
                <a:sym typeface="Arial"/>
              </a:rPr>
              <a:t>The boiler is equipped with an air preheater to preheat and supply combustion air, but the existing counter flow type air preheater controls the preheating temperature of combustion air within 160 ℃ due to low-temperature corrosion problems.</a:t>
            </a:r>
            <a:endParaRPr sz="2000">
              <a:solidFill>
                <a:schemeClr val="dk1"/>
              </a:solidFill>
              <a:latin typeface="Arial"/>
              <a:ea typeface="Arial"/>
              <a:cs typeface="Arial"/>
              <a:sym typeface="Arial"/>
            </a:endParaRPr>
          </a:p>
        </p:txBody>
      </p:sp>
      <p:pic>
        <p:nvPicPr>
          <p:cNvPr id="1275" name="Google Shape;1275;p85"/>
          <p:cNvPicPr preferRelativeResize="0"/>
          <p:nvPr/>
        </p:nvPicPr>
        <p:blipFill rotWithShape="1">
          <a:blip r:embed="rId3">
            <a:alphaModFix/>
          </a:blip>
          <a:srcRect b="0" l="0" r="0" t="0"/>
          <a:stretch/>
        </p:blipFill>
        <p:spPr>
          <a:xfrm>
            <a:off x="2711067" y="2611316"/>
            <a:ext cx="7467600" cy="4220978"/>
          </a:xfrm>
          <a:prstGeom prst="rect">
            <a:avLst/>
          </a:prstGeom>
          <a:noFill/>
          <a:ln>
            <a:noFill/>
          </a:ln>
        </p:spPr>
      </p:pic>
      <p:pic>
        <p:nvPicPr>
          <p:cNvPr id="1276" name="Google Shape;1276;p85"/>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0" name="Shape 1280"/>
        <p:cNvGrpSpPr/>
        <p:nvPr/>
      </p:nvGrpSpPr>
      <p:grpSpPr>
        <a:xfrm>
          <a:off x="0" y="0"/>
          <a:ext cx="0" cy="0"/>
          <a:chOff x="0" y="0"/>
          <a:chExt cx="0" cy="0"/>
        </a:xfrm>
      </p:grpSpPr>
      <p:sp>
        <p:nvSpPr>
          <p:cNvPr id="1281" name="Google Shape;1281;p86"/>
          <p:cNvSpPr txBox="1"/>
          <p:nvPr/>
        </p:nvSpPr>
        <p:spPr>
          <a:xfrm>
            <a:off x="686718" y="1295400"/>
            <a:ext cx="10363200" cy="1478033"/>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15000"/>
              </a:lnSpc>
              <a:spcBef>
                <a:spcPts val="0"/>
              </a:spcBef>
              <a:spcAft>
                <a:spcPts val="0"/>
              </a:spcAft>
              <a:buClr>
                <a:schemeClr val="dk1"/>
              </a:buClr>
              <a:buSzPts val="2000"/>
              <a:buFont typeface="Arial"/>
              <a:buChar char="•"/>
            </a:pPr>
            <a:r>
              <a:rPr b="1" lang="en-US" sz="2000">
                <a:solidFill>
                  <a:schemeClr val="dk1"/>
                </a:solidFill>
                <a:latin typeface="Arial"/>
                <a:ea typeface="Arial"/>
                <a:cs typeface="Arial"/>
                <a:sym typeface="Arial"/>
              </a:rPr>
              <a:t>Improvement Method: </a:t>
            </a:r>
            <a:r>
              <a:rPr lang="en-US" sz="2000">
                <a:solidFill>
                  <a:srgbClr val="000000"/>
                </a:solidFill>
                <a:latin typeface="Arial"/>
                <a:ea typeface="Arial"/>
                <a:cs typeface="Arial"/>
                <a:sym typeface="Arial"/>
              </a:rPr>
              <a:t>In order to effectively recover the loss of high-temperature exhaust gas, an additional parallel type air preheater is installed at the outlet of the existing counter type air preheater to increase the combustion air temperature to reduce fuel usage.</a:t>
            </a:r>
            <a:endParaRPr sz="2000">
              <a:solidFill>
                <a:schemeClr val="dk1"/>
              </a:solidFill>
              <a:latin typeface="Arial"/>
              <a:ea typeface="Arial"/>
              <a:cs typeface="Arial"/>
              <a:sym typeface="Arial"/>
            </a:endParaRPr>
          </a:p>
        </p:txBody>
      </p:sp>
      <p:sp>
        <p:nvSpPr>
          <p:cNvPr id="1282" name="Google Shape;1282;p86"/>
          <p:cNvSpPr txBox="1"/>
          <p:nvPr/>
        </p:nvSpPr>
        <p:spPr>
          <a:xfrm>
            <a:off x="0" y="685800"/>
            <a:ext cx="12192000" cy="43088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200">
                <a:solidFill>
                  <a:srgbClr val="327176"/>
                </a:solidFill>
                <a:latin typeface="Arial"/>
                <a:ea typeface="Arial"/>
                <a:cs typeface="Arial"/>
                <a:sym typeface="Arial"/>
              </a:rPr>
              <a:t>Example 6: Additional installation of air preheater to enhance exhaust gas heat recovery</a:t>
            </a:r>
            <a:endParaRPr b="1" sz="2200">
              <a:solidFill>
                <a:srgbClr val="327176"/>
              </a:solidFill>
              <a:latin typeface="Arial"/>
              <a:ea typeface="Arial"/>
              <a:cs typeface="Arial"/>
              <a:sym typeface="Arial"/>
            </a:endParaRPr>
          </a:p>
        </p:txBody>
      </p:sp>
      <p:pic>
        <p:nvPicPr>
          <p:cNvPr id="1283" name="Google Shape;1283;p86"/>
          <p:cNvPicPr preferRelativeResize="0"/>
          <p:nvPr/>
        </p:nvPicPr>
        <p:blipFill rotWithShape="1">
          <a:blip r:embed="rId3">
            <a:alphaModFix/>
          </a:blip>
          <a:srcRect b="0" l="0" r="0" t="0"/>
          <a:stretch/>
        </p:blipFill>
        <p:spPr>
          <a:xfrm>
            <a:off x="3658518" y="2514600"/>
            <a:ext cx="6400800" cy="4191000"/>
          </a:xfrm>
          <a:prstGeom prst="rect">
            <a:avLst/>
          </a:prstGeom>
          <a:noFill/>
          <a:ln>
            <a:noFill/>
          </a:ln>
        </p:spPr>
      </p:pic>
      <p:pic>
        <p:nvPicPr>
          <p:cNvPr id="1284" name="Google Shape;1284;p86"/>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7.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288" name="Shape 1288"/>
        <p:cNvGrpSpPr/>
        <p:nvPr/>
      </p:nvGrpSpPr>
      <p:grpSpPr>
        <a:xfrm>
          <a:off x="0" y="0"/>
          <a:ext cx="0" cy="0"/>
          <a:chOff x="0" y="0"/>
          <a:chExt cx="0" cy="0"/>
        </a:xfrm>
      </p:grpSpPr>
      <p:sp>
        <p:nvSpPr>
          <p:cNvPr id="1289" name="Google Shape;1289;p87"/>
          <p:cNvSpPr txBox="1"/>
          <p:nvPr/>
        </p:nvSpPr>
        <p:spPr>
          <a:xfrm>
            <a:off x="2739823" y="1438331"/>
            <a:ext cx="6712351" cy="383823"/>
          </a:xfrm>
          <a:prstGeom prst="rect">
            <a:avLst/>
          </a:prstGeom>
          <a:noFill/>
          <a:ln>
            <a:noFill/>
          </a:ln>
        </p:spPr>
        <p:txBody>
          <a:bodyPr anchor="t" anchorCtr="0" bIns="45700" lIns="91425" rIns="91425" spcFirstLastPara="1" tIns="45700" wrap="square">
            <a:spAutoFit/>
          </a:bodyPr>
          <a:lstStyle/>
          <a:p>
            <a:pPr algn="ctr" indent="0" lvl="0" marL="0" marR="0" rtl="0">
              <a:lnSpc>
                <a:spcPct val="115000"/>
              </a:lnSpc>
              <a:spcBef>
                <a:spcPts val="0"/>
              </a:spcBef>
              <a:spcAft>
                <a:spcPts val="0"/>
              </a:spcAft>
              <a:buNone/>
            </a:pPr>
            <a:r>
              <a:rPr b="1" lang="en-US" sz="1800">
                <a:solidFill>
                  <a:srgbClr val="000000"/>
                </a:solidFill>
                <a:latin typeface="Arial"/>
                <a:ea typeface="Arial"/>
                <a:cs typeface="Arial"/>
                <a:sym typeface="Arial"/>
              </a:rPr>
              <a:t>&lt;Heat recovered from exhaust gas by air preheater &gt;</a:t>
            </a:r>
            <a:endParaRPr b="1" sz="1800">
              <a:solidFill>
                <a:schemeClr val="dk1"/>
              </a:solidFill>
              <a:latin typeface="Arial"/>
              <a:ea typeface="Arial"/>
              <a:cs typeface="Arial"/>
              <a:sym typeface="Arial"/>
            </a:endParaRPr>
          </a:p>
        </p:txBody>
      </p:sp>
      <p:pic>
        <p:nvPicPr>
          <p:cNvPr id="1290" name="Google Shape;1290;p87"/>
          <p:cNvPicPr preferRelativeResize="0"/>
          <p:nvPr/>
        </p:nvPicPr>
        <p:blipFill rotWithShape="1">
          <a:blip r:embed="rId3">
            <a:alphaModFix/>
          </a:blip>
          <a:srcRect b="244"/>
          <a:stretch/>
        </p:blipFill>
        <p:spPr>
          <a:xfrm>
            <a:off x="2819401" y="1822154"/>
            <a:ext cx="6858000" cy="2454442"/>
          </a:xfrm>
          <a:prstGeom prst="rect">
            <a:avLst/>
          </a:prstGeom>
          <a:noFill/>
          <a:ln>
            <a:noFill/>
          </a:ln>
        </p:spPr>
      </p:pic>
      <p:sp>
        <p:nvSpPr>
          <p:cNvPr id="1291" name="Google Shape;1291;p87"/>
          <p:cNvSpPr txBox="1"/>
          <p:nvPr/>
        </p:nvSpPr>
        <p:spPr>
          <a:xfrm>
            <a:off x="4044891" y="4350960"/>
            <a:ext cx="4102217"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lang="en-US" sz="1800">
                <a:solidFill>
                  <a:srgbClr val="000000"/>
                </a:solidFill>
                <a:latin typeface="Arial"/>
                <a:ea typeface="Arial"/>
                <a:cs typeface="Arial"/>
                <a:sym typeface="Arial"/>
              </a:rPr>
              <a:t>&lt; Combustion air absorption heat &gt;</a:t>
            </a:r>
            <a:endParaRPr/>
          </a:p>
        </p:txBody>
      </p:sp>
      <p:pic>
        <p:nvPicPr>
          <p:cNvPr id="1292" name="Google Shape;1292;p87"/>
          <p:cNvPicPr preferRelativeResize="0"/>
          <p:nvPr/>
        </p:nvPicPr>
        <p:blipFill rotWithShape="1">
          <a:blip r:embed="rId4">
            <a:alphaModFix/>
          </a:blip>
          <a:srcRect b="284" r="88" t="285"/>
          <a:stretch/>
        </p:blipFill>
        <p:spPr>
          <a:xfrm>
            <a:off x="2819401" y="4720292"/>
            <a:ext cx="6781800" cy="2114755"/>
          </a:xfrm>
          <a:prstGeom prst="rect">
            <a:avLst/>
          </a:prstGeom>
          <a:noFill/>
          <a:ln>
            <a:noFill/>
          </a:ln>
        </p:spPr>
      </p:pic>
      <p:pic>
        <p:nvPicPr>
          <p:cNvPr id="1293" name="Google Shape;1293;p87"/>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7" name="Shape 1297"/>
        <p:cNvGrpSpPr/>
        <p:nvPr/>
      </p:nvGrpSpPr>
      <p:grpSpPr>
        <a:xfrm>
          <a:off x="0" y="0"/>
          <a:ext cx="0" cy="0"/>
          <a:chOff x="0" y="0"/>
          <a:chExt cx="0" cy="0"/>
        </a:xfrm>
      </p:grpSpPr>
      <p:sp>
        <p:nvSpPr>
          <p:cNvPr id="1298" name="Google Shape;1298;p88"/>
          <p:cNvSpPr txBox="1"/>
          <p:nvPr/>
        </p:nvSpPr>
        <p:spPr>
          <a:xfrm>
            <a:off x="-21116" y="664519"/>
            <a:ext cx="1218837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327176"/>
                </a:solidFill>
                <a:latin typeface="Arial"/>
                <a:ea typeface="Arial"/>
                <a:cs typeface="Arial"/>
                <a:sym typeface="Arial"/>
              </a:rPr>
              <a:t>Example 7: Fuel saving by lowering the generated steam pressure (once-through 2t/h boiler)</a:t>
            </a:r>
            <a:endParaRPr b="1" sz="2000">
              <a:solidFill>
                <a:srgbClr val="327176"/>
              </a:solidFill>
              <a:latin typeface="Arial"/>
              <a:ea typeface="Arial"/>
              <a:cs typeface="Arial"/>
              <a:sym typeface="Arial"/>
            </a:endParaRPr>
          </a:p>
        </p:txBody>
      </p:sp>
      <p:sp>
        <p:nvSpPr>
          <p:cNvPr id="1299" name="Google Shape;1299;p88"/>
          <p:cNvSpPr txBox="1"/>
          <p:nvPr/>
        </p:nvSpPr>
        <p:spPr>
          <a:xfrm>
            <a:off x="609600" y="1524000"/>
            <a:ext cx="4572000" cy="416204"/>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15000"/>
              </a:lnSpc>
              <a:spcBef>
                <a:spcPts val="0"/>
              </a:spcBef>
              <a:spcAft>
                <a:spcPts val="0"/>
              </a:spcAft>
              <a:buClr>
                <a:schemeClr val="dk1"/>
              </a:buClr>
              <a:buSzPts val="2000"/>
              <a:buFont typeface="Arial"/>
              <a:buChar char="•"/>
            </a:pPr>
            <a:r>
              <a:rPr b="1" lang="en-US" sz="2000">
                <a:solidFill>
                  <a:schemeClr val="dk1"/>
                </a:solidFill>
                <a:latin typeface="Arial"/>
                <a:ea typeface="Arial"/>
                <a:cs typeface="Arial"/>
                <a:sym typeface="Arial"/>
              </a:rPr>
              <a:t>Current Status: </a:t>
            </a:r>
            <a:r>
              <a:rPr b="1" lang="en-US" sz="2000">
                <a:solidFill>
                  <a:srgbClr val="000000"/>
                </a:solidFill>
                <a:latin typeface="Arial"/>
                <a:ea typeface="Arial"/>
                <a:cs typeface="Arial"/>
                <a:sym typeface="Arial"/>
              </a:rPr>
              <a:t> </a:t>
            </a:r>
            <a:r>
              <a:rPr lang="en-US" sz="2000">
                <a:solidFill>
                  <a:srgbClr val="000000"/>
                </a:solidFill>
                <a:latin typeface="Arial"/>
                <a:ea typeface="Arial"/>
                <a:cs typeface="Arial"/>
                <a:sym typeface="Arial"/>
              </a:rPr>
              <a:t>Boiler system</a:t>
            </a:r>
            <a:endParaRPr sz="2000">
              <a:solidFill>
                <a:schemeClr val="dk1"/>
              </a:solidFill>
              <a:latin typeface="Arial"/>
              <a:ea typeface="Arial"/>
              <a:cs typeface="Arial"/>
              <a:sym typeface="Arial"/>
            </a:endParaRPr>
          </a:p>
        </p:txBody>
      </p:sp>
      <p:pic>
        <p:nvPicPr>
          <p:cNvPr id="1300" name="Google Shape;1300;p88"/>
          <p:cNvPicPr preferRelativeResize="0"/>
          <p:nvPr/>
        </p:nvPicPr>
        <p:blipFill rotWithShape="1">
          <a:blip r:embed="rId3">
            <a:alphaModFix/>
          </a:blip>
          <a:srcRect b="0" l="0" r="0" t="0"/>
          <a:stretch/>
        </p:blipFill>
        <p:spPr>
          <a:xfrm>
            <a:off x="2590800" y="2133600"/>
            <a:ext cx="6934200" cy="4419600"/>
          </a:xfrm>
          <a:prstGeom prst="rect">
            <a:avLst/>
          </a:prstGeom>
          <a:noFill/>
          <a:ln>
            <a:noFill/>
          </a:ln>
        </p:spPr>
      </p:pic>
      <p:pic>
        <p:nvPicPr>
          <p:cNvPr id="1301" name="Google Shape;1301;p88"/>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89.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305" name="Shape 1305"/>
        <p:cNvGrpSpPr/>
        <p:nvPr/>
      </p:nvGrpSpPr>
      <p:grpSpPr>
        <a:xfrm>
          <a:off x="0" y="0"/>
          <a:ext cx="0" cy="0"/>
          <a:chOff x="0" y="0"/>
          <a:chExt cx="0" cy="0"/>
        </a:xfrm>
      </p:grpSpPr>
      <p:sp>
        <p:nvSpPr>
          <p:cNvPr id="1306" name="Google Shape;1306;p89"/>
          <p:cNvSpPr txBox="1"/>
          <p:nvPr/>
        </p:nvSpPr>
        <p:spPr>
          <a:xfrm>
            <a:off x="1176849" y="1452265"/>
            <a:ext cx="3810000" cy="369332"/>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lang="en-US" sz="1800">
                <a:solidFill>
                  <a:schemeClr val="dk1"/>
                </a:solidFill>
                <a:latin typeface="Arial"/>
                <a:ea typeface="Arial"/>
                <a:cs typeface="Arial"/>
                <a:sym typeface="Arial"/>
              </a:rPr>
              <a:t>&lt;Boiler energy balance sheet&gt;</a:t>
            </a:r>
            <a:endParaRPr b="1" sz="1800">
              <a:solidFill>
                <a:schemeClr val="dk1"/>
              </a:solidFill>
              <a:latin typeface="Arial"/>
              <a:ea typeface="Arial"/>
              <a:cs typeface="Arial"/>
              <a:sym typeface="Arial"/>
            </a:endParaRPr>
          </a:p>
        </p:txBody>
      </p:sp>
      <p:sp>
        <p:nvSpPr>
          <p:cNvPr id="1307" name="Google Shape;1307;p89"/>
          <p:cNvSpPr txBox="1"/>
          <p:nvPr/>
        </p:nvSpPr>
        <p:spPr>
          <a:xfrm>
            <a:off x="7656843" y="1498431"/>
            <a:ext cx="4495800" cy="646331"/>
          </a:xfrm>
          <a:prstGeom prst="rect">
            <a:avLst/>
          </a:prstGeom>
          <a:noFill/>
          <a:ln>
            <a:noFill/>
          </a:ln>
        </p:spPr>
        <p:txBody>
          <a:bodyPr anchor="t" anchorCtr="0" bIns="45700" lIns="91425" rIns="91425" spcFirstLastPara="1" tIns="45700" wrap="square">
            <a:spAutoFit/>
          </a:bodyPr>
          <a:lstStyle/>
          <a:p>
            <a:pPr algn="l" indent="0" lvl="0" marL="0" marR="0" rtl="0">
              <a:spcBef>
                <a:spcPts val="0"/>
              </a:spcBef>
              <a:spcAft>
                <a:spcPts val="0"/>
              </a:spcAft>
              <a:buNone/>
            </a:pPr>
            <a:r>
              <a:rPr b="1" lang="en-US" sz="1800">
                <a:solidFill>
                  <a:srgbClr val="000000"/>
                </a:solidFill>
                <a:latin typeface="Arial"/>
                <a:ea typeface="Arial"/>
                <a:cs typeface="Arial"/>
                <a:sym typeface="Arial"/>
              </a:rPr>
              <a:t>&lt; Summary table of hot water heat exchanger performance analysis &gt;</a:t>
            </a:r>
            <a:endParaRPr b="1" sz="1800">
              <a:solidFill>
                <a:schemeClr val="dk1"/>
              </a:solidFill>
              <a:latin typeface="Arial"/>
              <a:ea typeface="Arial"/>
              <a:cs typeface="Arial"/>
              <a:sym typeface="Arial"/>
            </a:endParaRPr>
          </a:p>
        </p:txBody>
      </p:sp>
      <p:pic>
        <p:nvPicPr>
          <p:cNvPr id="1308" name="Google Shape;1308;p89"/>
          <p:cNvPicPr preferRelativeResize="0"/>
          <p:nvPr/>
        </p:nvPicPr>
        <p:blipFill rotWithShape="1">
          <a:blip r:embed="rId3">
            <a:alphaModFix/>
          </a:blip>
          <a:srcRect b="1" t="151"/>
          <a:stretch/>
        </p:blipFill>
        <p:spPr>
          <a:xfrm>
            <a:off x="33849" y="1981200"/>
            <a:ext cx="6096000" cy="4191000"/>
          </a:xfrm>
          <a:prstGeom prst="rect">
            <a:avLst/>
          </a:prstGeom>
          <a:noFill/>
          <a:ln>
            <a:noFill/>
          </a:ln>
        </p:spPr>
      </p:pic>
      <p:pic>
        <p:nvPicPr>
          <p:cNvPr id="1309" name="Google Shape;1309;p89"/>
          <p:cNvPicPr preferRelativeResize="0"/>
          <p:nvPr/>
        </p:nvPicPr>
        <p:blipFill rotWithShape="1">
          <a:blip r:embed="rId4">
            <a:alphaModFix/>
          </a:blip>
          <a:srcRect b="207"/>
          <a:stretch/>
        </p:blipFill>
        <p:spPr>
          <a:xfrm>
            <a:off x="6216663" y="2368805"/>
            <a:ext cx="5935980" cy="2895600"/>
          </a:xfrm>
          <a:prstGeom prst="rect">
            <a:avLst/>
          </a:prstGeom>
          <a:noFill/>
          <a:ln>
            <a:noFill/>
          </a:ln>
        </p:spPr>
      </p:pic>
      <p:pic>
        <p:nvPicPr>
          <p:cNvPr id="1310" name="Google Shape;1310;p89"/>
          <p:cNvPicPr preferRelativeResize="0"/>
          <p:nvPr/>
        </p:nvPicPr>
        <p:blipFill rotWithShape="1">
          <a:blip r:embed="rId5">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9"/>
          <p:cNvSpPr txBox="1"/>
          <p:nvPr/>
        </p:nvSpPr>
        <p:spPr>
          <a:xfrm>
            <a:off x="609600" y="1509885"/>
            <a:ext cx="10972799" cy="3533531"/>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b="1" lang="en-US" sz="1800">
                <a:solidFill>
                  <a:schemeClr val="dk1"/>
                </a:solidFill>
                <a:latin typeface="Arial"/>
                <a:ea typeface="Arial"/>
                <a:cs typeface="Arial"/>
                <a:sym typeface="Arial"/>
              </a:rPr>
              <a:t>Theoretical flue gas</a:t>
            </a:r>
            <a:r>
              <a:rPr lang="en-US" sz="1800">
                <a:solidFill>
                  <a:schemeClr val="dk1"/>
                </a:solidFill>
                <a:latin typeface="Arial"/>
                <a:ea typeface="Arial"/>
                <a:cs typeface="Arial"/>
                <a:sym typeface="Arial"/>
              </a:rPr>
              <a:t>: is the amount of flue gas formed theoretically by the complete combustion of one unit mass of fuel for solid or liquid fuels or one unit volume for gaseous fuels. </a:t>
            </a:r>
            <a:r>
              <a:rPr b="0" i="0" lang="en-US" sz="1800" u="none" cap="none" strike="noStrike">
                <a:solidFill>
                  <a:schemeClr val="dk1"/>
                </a:solidFill>
                <a:latin typeface="Arial"/>
                <a:ea typeface="Arial"/>
                <a:cs typeface="Arial"/>
                <a:sym typeface="Arial"/>
              </a:rPr>
              <a:t>The composition of theoretical smoke includes(CO</a:t>
            </a:r>
            <a:r>
              <a:rPr b="0" baseline="-25000" i="0" lang="en-US" sz="1800" u="none" cap="none" strike="noStrike">
                <a:solidFill>
                  <a:schemeClr val="dk1"/>
                </a:solidFill>
                <a:latin typeface="Arial"/>
                <a:ea typeface="Arial"/>
                <a:cs typeface="Arial"/>
                <a:sym typeface="Arial"/>
              </a:rPr>
              <a:t>2 </a:t>
            </a:r>
            <a:r>
              <a:rPr b="0" i="0" lang="en-US" sz="1800" u="none" cap="none" strike="noStrike">
                <a:solidFill>
                  <a:schemeClr val="dk1"/>
                </a:solidFill>
                <a:latin typeface="Arial"/>
                <a:ea typeface="Arial"/>
                <a:cs typeface="Arial"/>
                <a:sym typeface="Arial"/>
              </a:rPr>
              <a:t>,H</a:t>
            </a:r>
            <a:r>
              <a:rPr b="0" baseline="-25000" i="0" lang="en-US" sz="1800" u="none" cap="none" strike="noStrike">
                <a:solidFill>
                  <a:schemeClr val="dk1"/>
                </a:solidFill>
                <a:latin typeface="Arial"/>
                <a:ea typeface="Arial"/>
                <a:cs typeface="Arial"/>
                <a:sym typeface="Arial"/>
              </a:rPr>
              <a:t>2</a:t>
            </a:r>
            <a:r>
              <a:rPr b="0" i="0" lang="en-US" sz="1800" u="none" cap="none" strike="noStrike">
                <a:solidFill>
                  <a:schemeClr val="dk1"/>
                </a:solidFill>
                <a:latin typeface="Arial"/>
                <a:ea typeface="Arial"/>
                <a:cs typeface="Arial"/>
                <a:sym typeface="Arial"/>
              </a:rPr>
              <a:t>O, SO</a:t>
            </a:r>
            <a:r>
              <a:rPr b="0" baseline="-25000" i="0" lang="en-US" sz="1800" u="none" cap="none" strike="noStrike">
                <a:solidFill>
                  <a:schemeClr val="dk1"/>
                </a:solidFill>
                <a:latin typeface="Arial"/>
                <a:ea typeface="Arial"/>
                <a:cs typeface="Arial"/>
                <a:sym typeface="Arial"/>
              </a:rPr>
              <a:t>2 </a:t>
            </a:r>
            <a:r>
              <a:rPr b="0" i="0" lang="en-US" sz="1800" u="none" cap="none" strike="noStrike">
                <a:solidFill>
                  <a:schemeClr val="dk1"/>
                </a:solidFill>
                <a:latin typeface="Arial"/>
                <a:ea typeface="Arial"/>
                <a:cs typeface="Arial"/>
                <a:sym typeface="Arial"/>
              </a:rPr>
              <a:t>,N</a:t>
            </a:r>
            <a:r>
              <a:rPr b="0" baseline="-25000" i="0" lang="en-US" sz="1800" u="none" cap="none" strike="noStrike">
                <a:solidFill>
                  <a:schemeClr val="dk1"/>
                </a:solidFill>
                <a:latin typeface="Arial"/>
                <a:ea typeface="Arial"/>
                <a:cs typeface="Arial"/>
                <a:sym typeface="Arial"/>
              </a:rPr>
              <a:t>2 </a:t>
            </a:r>
            <a:r>
              <a:rPr b="0" i="0" lang="en-US" sz="1800" u="none" cap="none" strike="noStrike">
                <a:solidFill>
                  <a:schemeClr val="dk1"/>
                </a:solidFill>
                <a:latin typeface="Arial"/>
                <a:ea typeface="Arial"/>
                <a:cs typeface="Arial"/>
                <a:sym typeface="Arial"/>
              </a:rPr>
              <a:t>).</a:t>
            </a:r>
            <a:endParaRPr sz="1800">
              <a:solidFill>
                <a:schemeClr val="dk1"/>
              </a:solidFill>
              <a:latin typeface="Arial"/>
              <a:ea typeface="Arial"/>
              <a:cs typeface="Arial"/>
              <a:sym typeface="Arial"/>
            </a:endParaRPr>
          </a:p>
          <a:p>
            <a:pPr indent="0" lvl="0" marL="0" marR="0" rtl="0" algn="just">
              <a:lnSpc>
                <a:spcPct val="110000"/>
              </a:lnSpc>
              <a:spcBef>
                <a:spcPts val="600"/>
              </a:spcBef>
              <a:spcAft>
                <a:spcPts val="0"/>
              </a:spcAft>
              <a:buNone/>
            </a:pPr>
            <a:r>
              <a:rPr b="1" i="1" lang="en-US" sz="1800">
                <a:solidFill>
                  <a:schemeClr val="dk1"/>
                </a:solidFill>
                <a:latin typeface="Arial"/>
                <a:ea typeface="Arial"/>
                <a:cs typeface="Arial"/>
                <a:sym typeface="Arial"/>
              </a:rPr>
              <a:t>Actual flue gas: </a:t>
            </a:r>
            <a:r>
              <a:rPr lang="en-US" sz="1800">
                <a:solidFill>
                  <a:schemeClr val="dk1"/>
                </a:solidFill>
                <a:latin typeface="Arial"/>
                <a:ea typeface="Arial"/>
                <a:cs typeface="Arial"/>
                <a:sym typeface="Arial"/>
              </a:rPr>
              <a:t>Is the actual amount of flue gas formed by combustion. The composition of actual flue gas may include: The composition of actual flue gas includes CO</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H</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O, SO</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N</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just like in theoretical flue gas. However, some other components that may be present when analyzing flue gas include:</a:t>
            </a:r>
            <a:endParaRPr/>
          </a:p>
          <a:p>
            <a:pPr indent="0" lvl="0" marL="0" marR="0" rtl="0" algn="just">
              <a:lnSpc>
                <a:spcPct val="120000"/>
              </a:lnSpc>
              <a:spcBef>
                <a:spcPts val="600"/>
              </a:spcBef>
              <a:spcAft>
                <a:spcPts val="0"/>
              </a:spcAft>
              <a:buNone/>
            </a:pPr>
            <a:r>
              <a:rPr lang="en-US" sz="1800">
                <a:solidFill>
                  <a:schemeClr val="dk1"/>
                </a:solidFill>
                <a:latin typeface="Arial"/>
                <a:ea typeface="Arial"/>
                <a:cs typeface="Arial"/>
                <a:sym typeface="Arial"/>
              </a:rPr>
              <a:t>– Oxygen (O</a:t>
            </a:r>
            <a:r>
              <a:rPr baseline="-25000" lang="en-US" sz="1800">
                <a:solidFill>
                  <a:schemeClr val="dk1"/>
                </a:solidFill>
                <a:latin typeface="Arial"/>
                <a:ea typeface="Arial"/>
                <a:cs typeface="Arial"/>
                <a:sym typeface="Arial"/>
              </a:rPr>
              <a:t>2</a:t>
            </a:r>
            <a:r>
              <a:rPr lang="en-US" sz="1800">
                <a:solidFill>
                  <a:schemeClr val="dk1"/>
                </a:solidFill>
                <a:latin typeface="Arial"/>
                <a:ea typeface="Arial"/>
                <a:cs typeface="Arial"/>
                <a:sym typeface="Arial"/>
              </a:rPr>
              <a:t>) is a manifestation of the excess air composition necessary for combustion</a:t>
            </a:r>
            <a:endParaRPr/>
          </a:p>
          <a:p>
            <a:pPr indent="0" lvl="0" marL="0" marR="0" rtl="0" algn="just">
              <a:lnSpc>
                <a:spcPct val="120000"/>
              </a:lnSpc>
              <a:spcBef>
                <a:spcPts val="600"/>
              </a:spcBef>
              <a:spcAft>
                <a:spcPts val="0"/>
              </a:spcAft>
              <a:buNone/>
            </a:pPr>
            <a:r>
              <a:rPr lang="en-US" sz="1800">
                <a:solidFill>
                  <a:schemeClr val="dk1"/>
                </a:solidFill>
                <a:latin typeface="Arial"/>
                <a:ea typeface="Arial"/>
                <a:cs typeface="Arial"/>
                <a:sym typeface="Arial"/>
              </a:rPr>
              <a:t>– CO is a manifestation of incomplete combustion due to poor contact between oxygen and the combustion component of the fuel, improper temperature conditions or lack of air in the course of combustion.</a:t>
            </a:r>
            <a:endParaRPr/>
          </a:p>
        </p:txBody>
      </p:sp>
      <p:pic>
        <p:nvPicPr>
          <p:cNvPr id="505" name="Google Shape;505;p9"/>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506" name="Google Shape;506;p9"/>
          <p:cNvSpPr txBox="1"/>
          <p:nvPr/>
        </p:nvSpPr>
        <p:spPr>
          <a:xfrm>
            <a:off x="723900" y="585142"/>
            <a:ext cx="10744200" cy="66992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327176"/>
              </a:buClr>
              <a:buSzPts val="2800"/>
              <a:buFont typeface="Arial"/>
              <a:buNone/>
            </a:pPr>
            <a:r>
              <a:rPr b="1" i="0" lang="en-US" sz="2800" u="none" cap="none" strike="noStrike">
                <a:solidFill>
                  <a:srgbClr val="327176"/>
                </a:solidFill>
                <a:latin typeface="Arial"/>
                <a:ea typeface="Arial"/>
                <a:cs typeface="Arial"/>
                <a:sym typeface="Arial"/>
              </a:rPr>
              <a:t>Technological characteristics of fuel – significance</a:t>
            </a:r>
            <a:endParaRPr/>
          </a:p>
        </p:txBody>
      </p:sp>
    </p:spTree>
  </p:cSld>
  <p:clrMapOvr>
    <a:masterClrMapping/>
  </p:clrMapOvr>
</p:sld>
</file>

<file path=ppt/slides/slide90.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1314" name="Shape 1314"/>
        <p:cNvGrpSpPr/>
        <p:nvPr/>
      </p:nvGrpSpPr>
      <p:grpSpPr>
        <a:xfrm>
          <a:off x="0" y="0"/>
          <a:ext cx="0" cy="0"/>
          <a:chOff x="0" y="0"/>
          <a:chExt cx="0" cy="0"/>
        </a:xfrm>
      </p:grpSpPr>
      <p:sp>
        <p:nvSpPr>
          <p:cNvPr id="1315" name="Google Shape;1315;p90"/>
          <p:cNvSpPr txBox="1"/>
          <p:nvPr/>
        </p:nvSpPr>
        <p:spPr>
          <a:xfrm>
            <a:off x="3519821" y="1361701"/>
            <a:ext cx="6629400" cy="702372"/>
          </a:xfrm>
          <a:prstGeom prst="rect">
            <a:avLst/>
          </a:prstGeom>
          <a:noFill/>
          <a:ln>
            <a:noFill/>
          </a:ln>
        </p:spPr>
        <p:txBody>
          <a:bodyPr anchor="t" anchorCtr="0" bIns="45700" lIns="91425" rIns="91425" spcFirstLastPara="1" tIns="45700" wrap="square">
            <a:spAutoFit/>
          </a:bodyPr>
          <a:lstStyle/>
          <a:p>
            <a:pPr algn="ctr" indent="0" lvl="0" marL="0" marR="0" rtl="0">
              <a:lnSpc>
                <a:spcPct val="115000"/>
              </a:lnSpc>
              <a:spcBef>
                <a:spcPts val="0"/>
              </a:spcBef>
              <a:spcAft>
                <a:spcPts val="0"/>
              </a:spcAft>
              <a:buNone/>
            </a:pPr>
            <a:r>
              <a:rPr b="1" lang="en-US" sz="1800">
                <a:solidFill>
                  <a:srgbClr val="000000"/>
                </a:solidFill>
                <a:latin typeface="Arial"/>
                <a:ea typeface="Arial"/>
                <a:cs typeface="Arial"/>
                <a:sym typeface="Arial"/>
              </a:rPr>
              <a:t>&lt;Prediction of performance change according to steam pressure of hot water heat exchanger&gt;</a:t>
            </a:r>
            <a:endParaRPr b="1" sz="1800">
              <a:solidFill>
                <a:schemeClr val="dk1"/>
              </a:solidFill>
              <a:latin typeface="Arial"/>
              <a:ea typeface="Arial"/>
              <a:cs typeface="Arial"/>
              <a:sym typeface="Arial"/>
            </a:endParaRPr>
          </a:p>
        </p:txBody>
      </p:sp>
      <p:pic>
        <p:nvPicPr>
          <p:cNvPr id="1316" name="Google Shape;1316;p90"/>
          <p:cNvPicPr preferRelativeResize="0"/>
          <p:nvPr/>
        </p:nvPicPr>
        <p:blipFill rotWithShape="1">
          <a:blip r:embed="rId3">
            <a:alphaModFix/>
          </a:blip>
          <a:srcRect b="174" l="100" r="2" t="176"/>
          <a:stretch/>
        </p:blipFill>
        <p:spPr>
          <a:xfrm>
            <a:off x="2667000" y="2064073"/>
            <a:ext cx="8335042" cy="4777402"/>
          </a:xfrm>
          <a:prstGeom prst="rect">
            <a:avLst/>
          </a:prstGeom>
          <a:noFill/>
          <a:ln>
            <a:noFill/>
          </a:ln>
        </p:spPr>
      </p:pic>
      <p:pic>
        <p:nvPicPr>
          <p:cNvPr id="1317" name="Google Shape;1317;p90"/>
          <p:cNvPicPr preferRelativeResize="0"/>
          <p:nvPr/>
        </p:nvPicPr>
        <p:blipFill rotWithShape="1">
          <a:blip r:embed="rId4">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1" name="Shape 1321"/>
        <p:cNvGrpSpPr/>
        <p:nvPr/>
      </p:nvGrpSpPr>
      <p:grpSpPr>
        <a:xfrm>
          <a:off x="0" y="0"/>
          <a:ext cx="0" cy="0"/>
          <a:chOff x="0" y="0"/>
          <a:chExt cx="0" cy="0"/>
        </a:xfrm>
      </p:grpSpPr>
      <p:sp>
        <p:nvSpPr>
          <p:cNvPr id="1322" name="Google Shape;1322;p91"/>
          <p:cNvSpPr txBox="1"/>
          <p:nvPr/>
        </p:nvSpPr>
        <p:spPr>
          <a:xfrm>
            <a:off x="685800" y="1524632"/>
            <a:ext cx="9753599" cy="3808735"/>
          </a:xfrm>
          <a:prstGeom prst="rect">
            <a:avLst/>
          </a:prstGeom>
          <a:noFill/>
          <a:ln>
            <a:noFill/>
          </a:ln>
        </p:spPr>
        <p:txBody>
          <a:bodyPr anchorCtr="0" anchor="t" bIns="45700" lIns="91425" spcFirstLastPara="1" rIns="91425" wrap="square" tIns="45700">
            <a:spAutoFit/>
          </a:bodyPr>
          <a:lstStyle/>
          <a:p>
            <a:pPr indent="0" lvl="0" marL="0" marR="544195" rtl="0" algn="just">
              <a:lnSpc>
                <a:spcPct val="115000"/>
              </a:lnSpc>
              <a:spcBef>
                <a:spcPts val="0"/>
              </a:spcBef>
              <a:spcAft>
                <a:spcPts val="0"/>
              </a:spcAft>
              <a:buNone/>
            </a:pPr>
            <a:r>
              <a:rPr b="1" lang="en-US" sz="2000">
                <a:solidFill>
                  <a:schemeClr val="dk1"/>
                </a:solidFill>
                <a:latin typeface="Arial"/>
                <a:ea typeface="Arial"/>
                <a:cs typeface="Arial"/>
                <a:sym typeface="Arial"/>
              </a:rPr>
              <a:t>[Improvement Method]</a:t>
            </a:r>
            <a:endParaRPr sz="2000">
              <a:solidFill>
                <a:schemeClr val="dk1"/>
              </a:solidFill>
              <a:latin typeface="Arial"/>
              <a:ea typeface="Arial"/>
              <a:cs typeface="Arial"/>
              <a:sym typeface="Arial"/>
            </a:endParaRPr>
          </a:p>
          <a:p>
            <a:pPr indent="-342900" lvl="0" marL="342900" marR="0" rtl="0" algn="just">
              <a:lnSpc>
                <a:spcPct val="115000"/>
              </a:lnSpc>
              <a:spcBef>
                <a:spcPts val="600"/>
              </a:spcBef>
              <a:spcAft>
                <a:spcPts val="0"/>
              </a:spcAft>
              <a:buClr>
                <a:srgbClr val="000000"/>
              </a:buClr>
              <a:buSzPts val="2000"/>
              <a:buFont typeface="Times New Roman"/>
              <a:buChar char="‒"/>
            </a:pPr>
            <a:r>
              <a:rPr lang="en-US" sz="2000">
                <a:solidFill>
                  <a:srgbClr val="000000"/>
                </a:solidFill>
                <a:latin typeface="Arial"/>
                <a:ea typeface="Arial"/>
                <a:cs typeface="Arial"/>
                <a:sym typeface="Arial"/>
              </a:rPr>
              <a:t>It is possible to produce hot water of 60 ℃ by lowering the steam pressure as much as possible (Surface area of current heat exchanger is sufficient).</a:t>
            </a:r>
            <a:endParaRPr/>
          </a:p>
          <a:p>
            <a:pPr indent="-342900" lvl="0" marL="342900" marR="0" rtl="0" algn="just">
              <a:lnSpc>
                <a:spcPct val="115000"/>
              </a:lnSpc>
              <a:spcBef>
                <a:spcPts val="600"/>
              </a:spcBef>
              <a:spcAft>
                <a:spcPts val="0"/>
              </a:spcAft>
              <a:buClr>
                <a:srgbClr val="000000"/>
              </a:buClr>
              <a:buSzPts val="2000"/>
              <a:buFont typeface="Times New Roman"/>
              <a:buChar char="‒"/>
            </a:pPr>
            <a:r>
              <a:rPr lang="en-US" sz="2000">
                <a:solidFill>
                  <a:srgbClr val="000000"/>
                </a:solidFill>
                <a:latin typeface="Arial"/>
                <a:ea typeface="Arial"/>
                <a:cs typeface="Arial"/>
                <a:sym typeface="Arial"/>
              </a:rPr>
              <a:t>However, considering the size (80A) and pressure loss of the current steam pipe, the goal is to lower the steam pressure to 3.5 kg/cm</a:t>
            </a:r>
            <a:r>
              <a:rPr baseline="30000" lang="en-US" sz="2000">
                <a:solidFill>
                  <a:srgbClr val="000000"/>
                </a:solidFill>
                <a:latin typeface="Arial"/>
                <a:ea typeface="Arial"/>
                <a:cs typeface="Arial"/>
                <a:sym typeface="Arial"/>
              </a:rPr>
              <a:t>2</a:t>
            </a:r>
            <a:r>
              <a:rPr lang="en-US" sz="2000">
                <a:solidFill>
                  <a:srgbClr val="000000"/>
                </a:solidFill>
                <a:latin typeface="Arial"/>
                <a:ea typeface="Arial"/>
                <a:cs typeface="Arial"/>
                <a:sym typeface="Arial"/>
              </a:rPr>
              <a:t>g.</a:t>
            </a:r>
            <a:endParaRPr/>
          </a:p>
          <a:p>
            <a:pPr indent="-342900" lvl="0" marL="342900" marR="0" rtl="0" algn="just">
              <a:lnSpc>
                <a:spcPct val="115000"/>
              </a:lnSpc>
              <a:spcBef>
                <a:spcPts val="600"/>
              </a:spcBef>
              <a:spcAft>
                <a:spcPts val="0"/>
              </a:spcAft>
              <a:buClr>
                <a:srgbClr val="000000"/>
              </a:buClr>
              <a:buSzPts val="2000"/>
              <a:buFont typeface="Times New Roman"/>
              <a:buChar char="‒"/>
            </a:pPr>
            <a:r>
              <a:rPr b="1" lang="en-US" sz="2000">
                <a:solidFill>
                  <a:srgbClr val="000000"/>
                </a:solidFill>
                <a:latin typeface="Arial"/>
                <a:ea typeface="Arial"/>
                <a:cs typeface="Arial"/>
                <a:sym typeface="Arial"/>
              </a:rPr>
              <a:t>(Improvement effect)</a:t>
            </a:r>
            <a:r>
              <a:rPr lang="en-US" sz="2000">
                <a:solidFill>
                  <a:srgbClr val="000000"/>
                </a:solidFill>
                <a:latin typeface="Arial"/>
                <a:ea typeface="Arial"/>
                <a:cs typeface="Arial"/>
                <a:sym typeface="Arial"/>
              </a:rPr>
              <a:t> Increase exhaust heat recovery and reduce fuel consumption by increasing temperature difference between steam and exhaust gas by lowering steam generation pressure.</a:t>
            </a:r>
            <a:endParaRPr/>
          </a:p>
          <a:p>
            <a:pPr indent="0" lvl="0" marL="0" marR="0" rtl="0" algn="l">
              <a:spcBef>
                <a:spcPts val="300"/>
              </a:spcBef>
              <a:spcAft>
                <a:spcPts val="0"/>
              </a:spcAft>
              <a:buNone/>
            </a:pPr>
            <a:r>
              <a:rPr lang="en-US" sz="2000">
                <a:solidFill>
                  <a:srgbClr val="000000"/>
                </a:solidFill>
                <a:latin typeface="Arial"/>
                <a:ea typeface="Arial"/>
                <a:cs typeface="Arial"/>
                <a:sym typeface="Arial"/>
              </a:rPr>
              <a:t>Reduce propane consumption by about 0.5 kg/h (about 1.0% fuel saving) / Improve boiler efficiency by lowering exhaust gas temperature (87.8% → 88.3%).</a:t>
            </a:r>
            <a:endParaRPr sz="2000">
              <a:solidFill>
                <a:schemeClr val="dk1"/>
              </a:solidFill>
              <a:latin typeface="Arial"/>
              <a:ea typeface="Arial"/>
              <a:cs typeface="Arial"/>
              <a:sym typeface="Arial"/>
            </a:endParaRPr>
          </a:p>
        </p:txBody>
      </p:sp>
      <p:sp>
        <p:nvSpPr>
          <p:cNvPr id="1323" name="Google Shape;1323;p91"/>
          <p:cNvSpPr txBox="1"/>
          <p:nvPr/>
        </p:nvSpPr>
        <p:spPr>
          <a:xfrm>
            <a:off x="0" y="685800"/>
            <a:ext cx="12188371" cy="4154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100">
                <a:solidFill>
                  <a:srgbClr val="327176"/>
                </a:solidFill>
                <a:latin typeface="Arial"/>
                <a:ea typeface="Arial"/>
                <a:cs typeface="Arial"/>
                <a:sym typeface="Arial"/>
              </a:rPr>
              <a:t>Example 7: Fuel saving by lowering the generated steam pressure (once-through 2t/h boiler)</a:t>
            </a:r>
            <a:endParaRPr b="1" sz="2100">
              <a:solidFill>
                <a:srgbClr val="327176"/>
              </a:solidFill>
              <a:latin typeface="Arial"/>
              <a:ea typeface="Arial"/>
              <a:cs typeface="Arial"/>
              <a:sym typeface="Arial"/>
            </a:endParaRPr>
          </a:p>
        </p:txBody>
      </p:sp>
      <p:pic>
        <p:nvPicPr>
          <p:cNvPr id="1324" name="Google Shape;1324;p91"/>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8" name="Shape 1328"/>
        <p:cNvGrpSpPr/>
        <p:nvPr/>
      </p:nvGrpSpPr>
      <p:grpSpPr>
        <a:xfrm>
          <a:off x="0" y="0"/>
          <a:ext cx="0" cy="0"/>
          <a:chOff x="0" y="0"/>
          <a:chExt cx="0" cy="0"/>
        </a:xfrm>
      </p:grpSpPr>
      <p:grpSp>
        <p:nvGrpSpPr>
          <p:cNvPr id="1329" name="Google Shape;1329;p92"/>
          <p:cNvGrpSpPr/>
          <p:nvPr/>
        </p:nvGrpSpPr>
        <p:grpSpPr>
          <a:xfrm>
            <a:off x="6102673" y="1155628"/>
            <a:ext cx="5486761" cy="4546744"/>
            <a:chOff x="1079350" y="238125"/>
            <a:chExt cx="5461275" cy="4525625"/>
          </a:xfrm>
        </p:grpSpPr>
        <p:sp>
          <p:nvSpPr>
            <p:cNvPr id="1330" name="Google Shape;1330;p92"/>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1" name="Google Shape;1331;p92"/>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2" name="Google Shape;1332;p92"/>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3" name="Google Shape;1333;p92"/>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4" name="Google Shape;1334;p92"/>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5" name="Google Shape;1335;p92"/>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6" name="Google Shape;1336;p92"/>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7" name="Google Shape;1337;p92"/>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8" name="Google Shape;1338;p92"/>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39" name="Google Shape;1339;p92"/>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0" name="Google Shape;1340;p92"/>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1" name="Google Shape;1341;p92"/>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2" name="Google Shape;1342;p92"/>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3" name="Google Shape;1343;p92"/>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4" name="Google Shape;1344;p92"/>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5" name="Google Shape;1345;p92"/>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6" name="Google Shape;1346;p92"/>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7" name="Google Shape;1347;p92"/>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8" name="Google Shape;1348;p92"/>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49" name="Google Shape;1349;p92"/>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0" name="Google Shape;1350;p92"/>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1" name="Google Shape;1351;p92"/>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2" name="Google Shape;1352;p92"/>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3" name="Google Shape;1353;p92"/>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4" name="Google Shape;1354;p92"/>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5" name="Google Shape;1355;p92"/>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6" name="Google Shape;1356;p92"/>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7" name="Google Shape;1357;p92"/>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8" name="Google Shape;1358;p92"/>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59" name="Google Shape;1359;p92"/>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0" name="Google Shape;1360;p92"/>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1" name="Google Shape;1361;p92"/>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2" name="Google Shape;1362;p92"/>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3" name="Google Shape;1363;p92"/>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4" name="Google Shape;1364;p92"/>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5" name="Google Shape;1365;p92"/>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6" name="Google Shape;1366;p92"/>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7" name="Google Shape;1367;p92"/>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8" name="Google Shape;1368;p92"/>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69" name="Google Shape;1369;p92"/>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0" name="Google Shape;1370;p92"/>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1" name="Google Shape;1371;p92"/>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2" name="Google Shape;1372;p92"/>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3" name="Google Shape;1373;p92"/>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4" name="Google Shape;1374;p92"/>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5" name="Google Shape;1375;p92"/>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6" name="Google Shape;1376;p92"/>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7" name="Google Shape;1377;p92"/>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8" name="Google Shape;1378;p92"/>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79" name="Google Shape;1379;p92"/>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0" name="Google Shape;1380;p92"/>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1" name="Google Shape;1381;p92"/>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2" name="Google Shape;1382;p92"/>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3" name="Google Shape;1383;p92"/>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4" name="Google Shape;1384;p92"/>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5" name="Google Shape;1385;p92"/>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6" name="Google Shape;1386;p92"/>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7" name="Google Shape;1387;p92"/>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8" name="Google Shape;1388;p92"/>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89" name="Google Shape;1389;p92"/>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0" name="Google Shape;1390;p92"/>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1" name="Google Shape;1391;p92"/>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2" name="Google Shape;1392;p92"/>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3" name="Google Shape;1393;p92"/>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4" name="Google Shape;1394;p92"/>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5" name="Google Shape;1395;p92"/>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6" name="Google Shape;1396;p92"/>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7" name="Google Shape;1397;p92"/>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8" name="Google Shape;1398;p92"/>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399" name="Google Shape;1399;p92"/>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0" name="Google Shape;1400;p92"/>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1" name="Google Shape;1401;p92"/>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2" name="Google Shape;1402;p92"/>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3" name="Google Shape;1403;p92"/>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4" name="Google Shape;1404;p92"/>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5" name="Google Shape;1405;p92"/>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6" name="Google Shape;1406;p92"/>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7" name="Google Shape;1407;p92"/>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8" name="Google Shape;1408;p92"/>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09" name="Google Shape;1409;p92"/>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0" name="Google Shape;1410;p92"/>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1" name="Google Shape;1411;p92"/>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2" name="Google Shape;1412;p92"/>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3" name="Google Shape;1413;p92"/>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4" name="Google Shape;1414;p92"/>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5" name="Google Shape;1415;p92"/>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6" name="Google Shape;1416;p92"/>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7" name="Google Shape;1417;p92"/>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8" name="Google Shape;1418;p92"/>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19" name="Google Shape;1419;p92"/>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0" name="Google Shape;1420;p92"/>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1" name="Google Shape;1421;p92"/>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2" name="Google Shape;1422;p92"/>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3" name="Google Shape;1423;p92"/>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4" name="Google Shape;1424;p92"/>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5" name="Google Shape;1425;p92"/>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6" name="Google Shape;1426;p92"/>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7" name="Google Shape;1427;p92"/>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8" name="Google Shape;1428;p92"/>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29" name="Google Shape;1429;p92"/>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0" name="Google Shape;1430;p92"/>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1" name="Google Shape;1431;p92"/>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2" name="Google Shape;1432;p92"/>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3" name="Google Shape;1433;p92"/>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4" name="Google Shape;1434;p92"/>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5" name="Google Shape;1435;p92"/>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6" name="Google Shape;1436;p92"/>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7" name="Google Shape;1437;p92"/>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8" name="Google Shape;1438;p92"/>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39" name="Google Shape;1439;p92"/>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0" name="Google Shape;1440;p92"/>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1" name="Google Shape;1441;p92"/>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2" name="Google Shape;1442;p92"/>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3" name="Google Shape;1443;p92"/>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4" name="Google Shape;1444;p92"/>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5" name="Google Shape;1445;p92"/>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6" name="Google Shape;1446;p92"/>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7" name="Google Shape;1447;p92"/>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8" name="Google Shape;1448;p92"/>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49" name="Google Shape;1449;p92"/>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0" name="Google Shape;1450;p92"/>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1" name="Google Shape;1451;p92"/>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2" name="Google Shape;1452;p92"/>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3" name="Google Shape;1453;p92"/>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4" name="Google Shape;1454;p92"/>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5" name="Google Shape;1455;p92"/>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6" name="Google Shape;1456;p92"/>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7" name="Google Shape;1457;p92"/>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8" name="Google Shape;1458;p92"/>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59" name="Google Shape;1459;p92"/>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0" name="Google Shape;1460;p92"/>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1" name="Google Shape;1461;p92"/>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2" name="Google Shape;1462;p92"/>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3" name="Google Shape;1463;p92"/>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4" name="Google Shape;1464;p92"/>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5" name="Google Shape;1465;p92"/>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6" name="Google Shape;1466;p92"/>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7" name="Google Shape;1467;p92"/>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8" name="Google Shape;1468;p92"/>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69" name="Google Shape;1469;p92"/>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0" name="Google Shape;1470;p92"/>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1" name="Google Shape;1471;p92"/>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2" name="Google Shape;1472;p92"/>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3" name="Google Shape;1473;p92"/>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4" name="Google Shape;1474;p92"/>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5" name="Google Shape;1475;p92"/>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6" name="Google Shape;1476;p92"/>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7" name="Google Shape;1477;p92"/>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8" name="Google Shape;1478;p92"/>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79" name="Google Shape;1479;p92"/>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0" name="Google Shape;1480;p92"/>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1" name="Google Shape;1481;p92"/>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2" name="Google Shape;1482;p92"/>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3" name="Google Shape;1483;p92"/>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4" name="Google Shape;1484;p92"/>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5" name="Google Shape;1485;p92"/>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6" name="Google Shape;1486;p92"/>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7" name="Google Shape;1487;p92"/>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8" name="Google Shape;1488;p92"/>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89" name="Google Shape;1489;p92"/>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0" name="Google Shape;1490;p92"/>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1" name="Google Shape;1491;p92"/>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2" name="Google Shape;1492;p92"/>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3" name="Google Shape;1493;p92"/>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4" name="Google Shape;1494;p92"/>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5" name="Google Shape;1495;p92"/>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6" name="Google Shape;1496;p92"/>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7" name="Google Shape;1497;p92"/>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8" name="Google Shape;1498;p92"/>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499" name="Google Shape;1499;p92"/>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0" name="Google Shape;1500;p92"/>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1" name="Google Shape;1501;p92"/>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2" name="Google Shape;1502;p92"/>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3" name="Google Shape;1503;p92"/>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4" name="Google Shape;1504;p92"/>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5" name="Google Shape;1505;p92"/>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6" name="Google Shape;1506;p92"/>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7" name="Google Shape;1507;p92"/>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8" name="Google Shape;1508;p92"/>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09" name="Google Shape;1509;p92"/>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0" name="Google Shape;1510;p92"/>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1" name="Google Shape;1511;p92"/>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2" name="Google Shape;1512;p92"/>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3" name="Google Shape;1513;p92"/>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4" name="Google Shape;1514;p92"/>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5" name="Google Shape;1515;p92"/>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6" name="Google Shape;1516;p92"/>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7" name="Google Shape;1517;p92"/>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8" name="Google Shape;1518;p92"/>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19" name="Google Shape;1519;p92"/>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0" name="Google Shape;1520;p92"/>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1" name="Google Shape;1521;p92"/>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2" name="Google Shape;1522;p92"/>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3" name="Google Shape;1523;p92"/>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4" name="Google Shape;1524;p92"/>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5" name="Google Shape;1525;p92"/>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6" name="Google Shape;1526;p92"/>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7" name="Google Shape;1527;p92"/>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8" name="Google Shape;1528;p92"/>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29" name="Google Shape;1529;p92"/>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0" name="Google Shape;1530;p92"/>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1" name="Google Shape;1531;p92"/>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2" name="Google Shape;1532;p92"/>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3" name="Google Shape;1533;p92"/>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4" name="Google Shape;1534;p92"/>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5" name="Google Shape;1535;p92"/>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6" name="Google Shape;1536;p92"/>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7" name="Google Shape;1537;p92"/>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8" name="Google Shape;1538;p92"/>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39" name="Google Shape;1539;p92"/>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0" name="Google Shape;1540;p92"/>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1" name="Google Shape;1541;p92"/>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2" name="Google Shape;1542;p92"/>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3" name="Google Shape;1543;p92"/>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4" name="Google Shape;1544;p92"/>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5" name="Google Shape;1545;p92"/>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6" name="Google Shape;1546;p92"/>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7" name="Google Shape;1547;p92"/>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8" name="Google Shape;1548;p92"/>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49" name="Google Shape;1549;p92"/>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0" name="Google Shape;1550;p92"/>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1" name="Google Shape;1551;p92"/>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2" name="Google Shape;1552;p92"/>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3" name="Google Shape;1553;p92"/>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4" name="Google Shape;1554;p92"/>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5" name="Google Shape;1555;p92"/>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6" name="Google Shape;1556;p92"/>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7" name="Google Shape;1557;p92"/>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8" name="Google Shape;1558;p92"/>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59" name="Google Shape;1559;p92"/>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0" name="Google Shape;1560;p92"/>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1" name="Google Shape;1561;p92"/>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2" name="Google Shape;1562;p92"/>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3" name="Google Shape;1563;p92"/>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4" name="Google Shape;1564;p92"/>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5" name="Google Shape;1565;p92"/>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6" name="Google Shape;1566;p92"/>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7" name="Google Shape;1567;p92"/>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8" name="Google Shape;1568;p92"/>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69" name="Google Shape;1569;p92"/>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0" name="Google Shape;1570;p92"/>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1" name="Google Shape;1571;p92"/>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2" name="Google Shape;1572;p92"/>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3" name="Google Shape;1573;p92"/>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4" name="Google Shape;1574;p92"/>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5" name="Google Shape;1575;p92"/>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6" name="Google Shape;1576;p92"/>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7" name="Google Shape;1577;p92"/>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8" name="Google Shape;1578;p92"/>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79" name="Google Shape;1579;p92"/>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0" name="Google Shape;1580;p92"/>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1" name="Google Shape;1581;p92"/>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2" name="Google Shape;1582;p92"/>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3" name="Google Shape;1583;p92"/>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4" name="Google Shape;1584;p92"/>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5" name="Google Shape;1585;p92"/>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6" name="Google Shape;1586;p92"/>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7" name="Google Shape;1587;p92"/>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8" name="Google Shape;1588;p92"/>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89" name="Google Shape;1589;p92"/>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0" name="Google Shape;1590;p92"/>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1" name="Google Shape;1591;p92"/>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2" name="Google Shape;1592;p92"/>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3" name="Google Shape;1593;p92"/>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4" name="Google Shape;1594;p92"/>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5" name="Google Shape;1595;p92"/>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6" name="Google Shape;1596;p92"/>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7" name="Google Shape;1597;p92"/>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8" name="Google Shape;1598;p92"/>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599" name="Google Shape;1599;p92"/>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0" name="Google Shape;1600;p92"/>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1" name="Google Shape;1601;p92"/>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2" name="Google Shape;1602;p92"/>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3" name="Google Shape;1603;p92"/>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4" name="Google Shape;1604;p92"/>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5" name="Google Shape;1605;p92"/>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6" name="Google Shape;1606;p92"/>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7" name="Google Shape;1607;p92"/>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8" name="Google Shape;1608;p92"/>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09" name="Google Shape;1609;p92"/>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0" name="Google Shape;1610;p92"/>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1" name="Google Shape;1611;p92"/>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2" name="Google Shape;1612;p92"/>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3" name="Google Shape;1613;p92"/>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4" name="Google Shape;1614;p92"/>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5" name="Google Shape;1615;p92"/>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6" name="Google Shape;1616;p92"/>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7" name="Google Shape;1617;p92"/>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8" name="Google Shape;1618;p92"/>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19" name="Google Shape;1619;p92"/>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0" name="Google Shape;1620;p92"/>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1" name="Google Shape;1621;p92"/>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2" name="Google Shape;1622;p92"/>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3" name="Google Shape;1623;p92"/>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4" name="Google Shape;1624;p92"/>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5" name="Google Shape;1625;p92"/>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6" name="Google Shape;1626;p92"/>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7" name="Google Shape;1627;p92"/>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8" name="Google Shape;1628;p92"/>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29" name="Google Shape;1629;p92"/>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0" name="Google Shape;1630;p92"/>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1" name="Google Shape;1631;p92"/>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2" name="Google Shape;1632;p92"/>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3" name="Google Shape;1633;p92"/>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4" name="Google Shape;1634;p92"/>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5" name="Google Shape;1635;p92"/>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6" name="Google Shape;1636;p92"/>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7" name="Google Shape;1637;p92"/>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8" name="Google Shape;1638;p92"/>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39" name="Google Shape;1639;p92"/>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40" name="Google Shape;1640;p92"/>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41" name="Google Shape;1641;p92"/>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42" name="Google Shape;1642;p92"/>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43" name="Google Shape;1643;p92"/>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sp>
          <p:nvSpPr>
            <p:cNvPr id="1644" name="Google Shape;1644;p92"/>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spcBef>
                  <a:spcPts val="0"/>
                </a:spcBef>
                <a:spcAft>
                  <a:spcPts val="0"/>
                </a:spcAft>
                <a:buNone/>
              </a:pPr>
              <a:r>
                <a:t/>
              </a:r>
              <a:endParaRPr sz="2489">
                <a:solidFill>
                  <a:schemeClr val="dk1"/>
                </a:solidFill>
                <a:latin typeface="Arial"/>
                <a:ea typeface="Arial"/>
                <a:cs typeface="Arial"/>
                <a:sym typeface="Arial"/>
              </a:endParaRPr>
            </a:p>
          </p:txBody>
        </p:sp>
      </p:grpSp>
      <p:sp>
        <p:nvSpPr>
          <p:cNvPr id="1645" name="Google Shape;1645;p92"/>
          <p:cNvSpPr txBox="1"/>
          <p:nvPr/>
        </p:nvSpPr>
        <p:spPr>
          <a:xfrm>
            <a:off x="1593920" y="2465195"/>
            <a:ext cx="4687610" cy="1927609"/>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chemeClr val="dk1"/>
              </a:buClr>
              <a:buSzPts val="5200"/>
              <a:buFont typeface="Fira Sans Extra Condensed"/>
              <a:buNone/>
            </a:pPr>
            <a:r>
              <a:rPr b="1" i="0" lang="en-US" sz="4800" u="none" cap="none" strike="noStrike">
                <a:solidFill>
                  <a:srgbClr val="327176"/>
                </a:solidFill>
                <a:latin typeface="Arial"/>
                <a:ea typeface="Arial"/>
                <a:cs typeface="Arial"/>
                <a:sym typeface="Arial"/>
              </a:rPr>
              <a:t>THANK YOU</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lide Trống">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2024-06-15T02:05:56Z</dcterms:created>
  <dc:creator>hello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2858380</vt:lpwstr>
  </property>
  <property fmtid="{D5CDD505-2E9C-101B-9397-08002B2CF9AE}" name="NXPowerLiteSettings" pid="3">
    <vt:lpwstr>F7000400038000</vt:lpwstr>
  </property>
  <property fmtid="{D5CDD505-2E9C-101B-9397-08002B2CF9AE}" name="NXPowerLiteVersion" pid="4">
    <vt:lpwstr>S11.0.1</vt:lpwstr>
  </property>
</Properties>
</file>