
<file path=[Content_Types].xml><?xml version="1.0" encoding="utf-8"?>
<Types xmlns="http://schemas.openxmlformats.org/package/2006/content-types">
  <Default ContentType="image/x-emf" Extension="emf"/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x-wmf" Extension="wmf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presentationml.notesSlide+xml" PartName="/ppt/notesSlides/notesSlide10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318" r:id="rId3"/>
    <p:sldId id="1781" r:id="rId4"/>
    <p:sldId id="2364" r:id="rId5"/>
    <p:sldId id="2363" r:id="rId6"/>
    <p:sldId id="2365" r:id="rId7"/>
    <p:sldId id="2366" r:id="rId8"/>
    <p:sldId id="2367" r:id="rId9"/>
    <p:sldId id="2368" r:id="rId10"/>
    <p:sldId id="2369" r:id="rId11"/>
    <p:sldId id="271" r:id="rId12"/>
    <p:sldId id="273" r:id="rId13"/>
    <p:sldId id="275" r:id="rId14"/>
    <p:sldId id="280" r:id="rId15"/>
    <p:sldId id="281" r:id="rId16"/>
    <p:sldId id="627" r:id="rId17"/>
    <p:sldId id="282" r:id="rId18"/>
    <p:sldId id="558" r:id="rId19"/>
    <p:sldId id="283" r:id="rId20"/>
    <p:sldId id="284" r:id="rId21"/>
    <p:sldId id="285" r:id="rId22"/>
    <p:sldId id="1674" r:id="rId23"/>
    <p:sldId id="2359" r:id="rId24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26"/>
      <p:bold r:id="rId27"/>
      <p:italic r:id="rId28"/>
      <p:boldItalic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64"/>
    <p:restoredTop sz="86470"/>
  </p:normalViewPr>
  <p:slideViewPr>
    <p:cSldViewPr snapToGrid="0">
      <p:cViewPr varScale="1">
        <p:scale>
          <a:sx n="105" d="100"/>
          <a:sy n="105" d="100"/>
        </p:scale>
        <p:origin x="192" y="264"/>
      </p:cViewPr>
      <p:guideLst/>
    </p:cSldViewPr>
  </p:slideViewPr>
  <p:outlineViewPr>
    <p:cViewPr>
      <p:scale>
        <a:sx n="33" d="100"/>
        <a:sy n="33" d="100"/>
      </p:scale>
      <p:origin x="0" y="-817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C3208E-1056-7B45-B14C-ED148B3E14EF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761C8-D449-A045-904E-062A9A1723A3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Energy Policy</a:t>
          </a:r>
          <a:r>
            <a:rPr lang="en-US" dirty="0">
              <a:solidFill>
                <a:schemeClr val="tx1"/>
              </a:solidFill>
            </a:rPr>
            <a:t>: Organizations must establish an energy policy that reflects their commitment to energy performance improvement.</a:t>
          </a:r>
        </a:p>
      </dgm:t>
    </dgm:pt>
    <dgm:pt modelId="{8F8E1D63-DFDE-084F-81EE-9445EB7E2738}" type="parTrans" cxnId="{97304B02-70A7-EC4E-8854-12BF4AD7E8C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2EF101-E573-504B-81ED-BBD8FC7CCB77}" type="sibTrans" cxnId="{97304B02-70A7-EC4E-8854-12BF4AD7E8C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C8A32B-2428-F143-B1A0-68181CEAECB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Energy Planning</a:t>
          </a:r>
          <a:r>
            <a:rPr lang="en-US" dirty="0">
              <a:solidFill>
                <a:schemeClr val="tx1"/>
              </a:solidFill>
            </a:rPr>
            <a:t>: A systematic process to identify significant energy uses, set energy performance indicators (</a:t>
          </a:r>
          <a:r>
            <a:rPr lang="en-US" dirty="0" err="1">
              <a:solidFill>
                <a:schemeClr val="tx1"/>
              </a:solidFill>
            </a:rPr>
            <a:t>EnPIs</a:t>
          </a:r>
          <a:r>
            <a:rPr lang="en-US" dirty="0">
              <a:solidFill>
                <a:schemeClr val="tx1"/>
              </a:solidFill>
            </a:rPr>
            <a:t>), and establish objectives and targets for energy efficiency</a:t>
          </a:r>
        </a:p>
      </dgm:t>
    </dgm:pt>
    <dgm:pt modelId="{67FC08E7-2860-7647-A793-BBA2EF4C3413}" type="parTrans" cxnId="{E2DF9D19-32EB-C042-ACA6-40D373003A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A3853D8-1FB9-1F4B-8626-35CCD8F0C9CC}" type="sibTrans" cxnId="{E2DF9D19-32EB-C042-ACA6-40D373003A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F422DA7-83B4-8844-8D93-7381AAA811AB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Implementation and Operation</a:t>
          </a:r>
          <a:r>
            <a:rPr lang="en-US" dirty="0">
              <a:solidFill>
                <a:schemeClr val="tx1"/>
              </a:solidFill>
            </a:rPr>
            <a:t>: Requires the organization to put its energy management plan into action, ensuring all employees are aware and trained to achieve energy goals.</a:t>
          </a:r>
        </a:p>
      </dgm:t>
    </dgm:pt>
    <dgm:pt modelId="{B2652DB0-3AB0-2145-9CC9-D75389EDDC61}" type="parTrans" cxnId="{45368821-0C69-3643-8AD2-BA6EB473218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90E977F-AFBF-2845-B950-25F3F3640B3C}" type="sibTrans" cxnId="{45368821-0C69-3643-8AD2-BA6EB473218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77E412E-FE1A-7444-9261-DF84E85B148E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Monitoring, Measurement, and Analysis</a:t>
          </a:r>
          <a:r>
            <a:rPr lang="en-US" dirty="0">
              <a:solidFill>
                <a:schemeClr val="tx1"/>
              </a:solidFill>
            </a:rPr>
            <a:t>: Organizations track their energy use, review </a:t>
          </a:r>
          <a:r>
            <a:rPr lang="en-US" dirty="0" err="1">
              <a:solidFill>
                <a:schemeClr val="tx1"/>
              </a:solidFill>
            </a:rPr>
            <a:t>EnPIs</a:t>
          </a:r>
          <a:r>
            <a:rPr lang="en-US" dirty="0">
              <a:solidFill>
                <a:schemeClr val="tx1"/>
              </a:solidFill>
            </a:rPr>
            <a:t>, and analyze the effectiveness of implemented energy-saving measures.</a:t>
          </a:r>
        </a:p>
      </dgm:t>
    </dgm:pt>
    <dgm:pt modelId="{958071E4-82B2-8E40-8301-49781E4D4585}" type="parTrans" cxnId="{92BC0682-C880-8147-AF56-00CA96B4CC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299A390-BB15-324A-BCFA-61B72418BB01}" type="sibTrans" cxnId="{92BC0682-C880-8147-AF56-00CA96B4CC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EF35DB1-A0DE-9C4F-9072-37A72025E07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Documentation</a:t>
          </a:r>
          <a:r>
            <a:rPr lang="en-US" dirty="0">
              <a:solidFill>
                <a:schemeClr val="tx1"/>
              </a:solidFill>
            </a:rPr>
            <a:t>: Proper documentation of processes and performance to demonstrate compliance with the standard.</a:t>
          </a:r>
        </a:p>
      </dgm:t>
    </dgm:pt>
    <dgm:pt modelId="{5C4004EE-C565-7448-9F39-B8C2AB289E82}" type="parTrans" cxnId="{3DDA3729-A23C-9B45-AB8D-7F96C5E39D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ABA5154-8BF4-0E4F-A288-07CBE52C89AE}" type="sibTrans" cxnId="{3DDA3729-A23C-9B45-AB8D-7F96C5E39D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D0FEB2-E1DC-264B-BB68-6242C73893B6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Continual Improvement</a:t>
          </a:r>
          <a:r>
            <a:rPr lang="en-US" dirty="0">
              <a:solidFill>
                <a:schemeClr val="tx1"/>
              </a:solidFill>
            </a:rPr>
            <a:t>: The standard follows a Plan-Do-Check-Act (PDCA) cycle, ensuring ongoing improvement in energy management and performance.</a:t>
          </a:r>
        </a:p>
      </dgm:t>
    </dgm:pt>
    <dgm:pt modelId="{7AC41B62-1D38-0F45-AADA-0F25A307DC3D}" type="parTrans" cxnId="{44CBCB19-5CA7-BD44-AA03-F5E6F9D5D80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AADEAD0-73C4-9F4E-A01A-7A4082A52DDB}" type="sibTrans" cxnId="{44CBCB19-5CA7-BD44-AA03-F5E6F9D5D80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0B9A2D0-B92C-4542-9DF4-CFC23DF204E5}" type="pres">
      <dgm:prSet presAssocID="{FEC3208E-1056-7B45-B14C-ED148B3E14EF}" presName="diagram" presStyleCnt="0">
        <dgm:presLayoutVars>
          <dgm:dir/>
          <dgm:resizeHandles val="exact"/>
        </dgm:presLayoutVars>
      </dgm:prSet>
      <dgm:spPr/>
    </dgm:pt>
    <dgm:pt modelId="{11312EB6-8EEE-8D4C-B5E8-5AAB657911F1}" type="pres">
      <dgm:prSet presAssocID="{739761C8-D449-A045-904E-062A9A1723A3}" presName="node" presStyleLbl="node1" presStyleIdx="0" presStyleCnt="6">
        <dgm:presLayoutVars>
          <dgm:bulletEnabled val="1"/>
        </dgm:presLayoutVars>
      </dgm:prSet>
      <dgm:spPr/>
    </dgm:pt>
    <dgm:pt modelId="{72C81FED-E0B7-7F4A-BC9C-3F8F4E0CFBCA}" type="pres">
      <dgm:prSet presAssocID="{A52EF101-E573-504B-81ED-BBD8FC7CCB77}" presName="sibTrans" presStyleCnt="0"/>
      <dgm:spPr/>
    </dgm:pt>
    <dgm:pt modelId="{9C05A08C-49F7-094B-9D02-676435825A50}" type="pres">
      <dgm:prSet presAssocID="{FFC8A32B-2428-F143-B1A0-68181CEAECBA}" presName="node" presStyleLbl="node1" presStyleIdx="1" presStyleCnt="6">
        <dgm:presLayoutVars>
          <dgm:bulletEnabled val="1"/>
        </dgm:presLayoutVars>
      </dgm:prSet>
      <dgm:spPr/>
    </dgm:pt>
    <dgm:pt modelId="{1A96424D-ECCE-3C4D-8748-511B0935A1F6}" type="pres">
      <dgm:prSet presAssocID="{3A3853D8-1FB9-1F4B-8626-35CCD8F0C9CC}" presName="sibTrans" presStyleCnt="0"/>
      <dgm:spPr/>
    </dgm:pt>
    <dgm:pt modelId="{09F47003-8FFC-EA49-9E2F-8F289D99DD27}" type="pres">
      <dgm:prSet presAssocID="{8F422DA7-83B4-8844-8D93-7381AAA811AB}" presName="node" presStyleLbl="node1" presStyleIdx="2" presStyleCnt="6">
        <dgm:presLayoutVars>
          <dgm:bulletEnabled val="1"/>
        </dgm:presLayoutVars>
      </dgm:prSet>
      <dgm:spPr/>
    </dgm:pt>
    <dgm:pt modelId="{95C50528-8C04-744D-B4C7-68B51B9A3CB8}" type="pres">
      <dgm:prSet presAssocID="{490E977F-AFBF-2845-B950-25F3F3640B3C}" presName="sibTrans" presStyleCnt="0"/>
      <dgm:spPr/>
    </dgm:pt>
    <dgm:pt modelId="{92BA77C4-590B-0544-AA10-61DF76A0068F}" type="pres">
      <dgm:prSet presAssocID="{077E412E-FE1A-7444-9261-DF84E85B148E}" presName="node" presStyleLbl="node1" presStyleIdx="3" presStyleCnt="6" custLinFactNeighborX="-185" custLinFactNeighborY="-1235">
        <dgm:presLayoutVars>
          <dgm:bulletEnabled val="1"/>
        </dgm:presLayoutVars>
      </dgm:prSet>
      <dgm:spPr/>
    </dgm:pt>
    <dgm:pt modelId="{08FE089F-85A1-1A42-92BA-678B64A47AEF}" type="pres">
      <dgm:prSet presAssocID="{7299A390-BB15-324A-BCFA-61B72418BB01}" presName="sibTrans" presStyleCnt="0"/>
      <dgm:spPr/>
    </dgm:pt>
    <dgm:pt modelId="{84A59686-E08E-F14C-B640-CC7011FF25FB}" type="pres">
      <dgm:prSet presAssocID="{D6D0FEB2-E1DC-264B-BB68-6242C73893B6}" presName="node" presStyleLbl="node1" presStyleIdx="4" presStyleCnt="6">
        <dgm:presLayoutVars>
          <dgm:bulletEnabled val="1"/>
        </dgm:presLayoutVars>
      </dgm:prSet>
      <dgm:spPr/>
    </dgm:pt>
    <dgm:pt modelId="{6DDBCECF-AE7E-1E48-A27C-745EEDBBE379}" type="pres">
      <dgm:prSet presAssocID="{DAADEAD0-73C4-9F4E-A01A-7A4082A52DDB}" presName="sibTrans" presStyleCnt="0"/>
      <dgm:spPr/>
    </dgm:pt>
    <dgm:pt modelId="{6A071AD4-8943-B249-BF20-1C41E4B10A16}" type="pres">
      <dgm:prSet presAssocID="{4EF35DB1-A0DE-9C4F-9072-37A72025E07A}" presName="node" presStyleLbl="node1" presStyleIdx="5" presStyleCnt="6" custLinFactNeighborX="54815" custLinFactNeighborY="-1235">
        <dgm:presLayoutVars>
          <dgm:bulletEnabled val="1"/>
        </dgm:presLayoutVars>
      </dgm:prSet>
      <dgm:spPr/>
    </dgm:pt>
  </dgm:ptLst>
  <dgm:cxnLst>
    <dgm:cxn modelId="{97304B02-70A7-EC4E-8854-12BF4AD7E8C5}" srcId="{FEC3208E-1056-7B45-B14C-ED148B3E14EF}" destId="{739761C8-D449-A045-904E-062A9A1723A3}" srcOrd="0" destOrd="0" parTransId="{8F8E1D63-DFDE-084F-81EE-9445EB7E2738}" sibTransId="{A52EF101-E573-504B-81ED-BBD8FC7CCB77}"/>
    <dgm:cxn modelId="{E2DF9D19-32EB-C042-ACA6-40D373003A15}" srcId="{FEC3208E-1056-7B45-B14C-ED148B3E14EF}" destId="{FFC8A32B-2428-F143-B1A0-68181CEAECBA}" srcOrd="1" destOrd="0" parTransId="{67FC08E7-2860-7647-A793-BBA2EF4C3413}" sibTransId="{3A3853D8-1FB9-1F4B-8626-35CCD8F0C9CC}"/>
    <dgm:cxn modelId="{44CBCB19-5CA7-BD44-AA03-F5E6F9D5D80F}" srcId="{FEC3208E-1056-7B45-B14C-ED148B3E14EF}" destId="{D6D0FEB2-E1DC-264B-BB68-6242C73893B6}" srcOrd="4" destOrd="0" parTransId="{7AC41B62-1D38-0F45-AADA-0F25A307DC3D}" sibTransId="{DAADEAD0-73C4-9F4E-A01A-7A4082A52DDB}"/>
    <dgm:cxn modelId="{45368821-0C69-3643-8AD2-BA6EB473218D}" srcId="{FEC3208E-1056-7B45-B14C-ED148B3E14EF}" destId="{8F422DA7-83B4-8844-8D93-7381AAA811AB}" srcOrd="2" destOrd="0" parTransId="{B2652DB0-3AB0-2145-9CC9-D75389EDDC61}" sibTransId="{490E977F-AFBF-2845-B950-25F3F3640B3C}"/>
    <dgm:cxn modelId="{3DDA3729-A23C-9B45-AB8D-7F96C5E39D94}" srcId="{FEC3208E-1056-7B45-B14C-ED148B3E14EF}" destId="{4EF35DB1-A0DE-9C4F-9072-37A72025E07A}" srcOrd="5" destOrd="0" parTransId="{5C4004EE-C565-7448-9F39-B8C2AB289E82}" sibTransId="{8ABA5154-8BF4-0E4F-A288-07CBE52C89AE}"/>
    <dgm:cxn modelId="{2E06D02E-3944-B640-B3C5-B0084E62C2CA}" type="presOf" srcId="{FFC8A32B-2428-F143-B1A0-68181CEAECBA}" destId="{9C05A08C-49F7-094B-9D02-676435825A50}" srcOrd="0" destOrd="0" presId="urn:microsoft.com/office/officeart/2005/8/layout/default"/>
    <dgm:cxn modelId="{F1CE473F-34B1-6347-9A3D-55725F1CB868}" type="presOf" srcId="{4EF35DB1-A0DE-9C4F-9072-37A72025E07A}" destId="{6A071AD4-8943-B249-BF20-1C41E4B10A16}" srcOrd="0" destOrd="0" presId="urn:microsoft.com/office/officeart/2005/8/layout/default"/>
    <dgm:cxn modelId="{209BF454-F898-4E43-ACF1-BD29C0CCF198}" type="presOf" srcId="{077E412E-FE1A-7444-9261-DF84E85B148E}" destId="{92BA77C4-590B-0544-AA10-61DF76A0068F}" srcOrd="0" destOrd="0" presId="urn:microsoft.com/office/officeart/2005/8/layout/default"/>
    <dgm:cxn modelId="{0BE5005D-31E9-0547-B54E-01809CB263DC}" type="presOf" srcId="{D6D0FEB2-E1DC-264B-BB68-6242C73893B6}" destId="{84A59686-E08E-F14C-B640-CC7011FF25FB}" srcOrd="0" destOrd="0" presId="urn:microsoft.com/office/officeart/2005/8/layout/default"/>
    <dgm:cxn modelId="{65B95C70-719A-0646-A5E7-B503DD42137D}" type="presOf" srcId="{8F422DA7-83B4-8844-8D93-7381AAA811AB}" destId="{09F47003-8FFC-EA49-9E2F-8F289D99DD27}" srcOrd="0" destOrd="0" presId="urn:microsoft.com/office/officeart/2005/8/layout/default"/>
    <dgm:cxn modelId="{92BC0682-C880-8147-AF56-00CA96B4CC71}" srcId="{FEC3208E-1056-7B45-B14C-ED148B3E14EF}" destId="{077E412E-FE1A-7444-9261-DF84E85B148E}" srcOrd="3" destOrd="0" parTransId="{958071E4-82B2-8E40-8301-49781E4D4585}" sibTransId="{7299A390-BB15-324A-BCFA-61B72418BB01}"/>
    <dgm:cxn modelId="{1CCA06C0-7C38-8A49-BE0D-9A9CDB8F48A8}" type="presOf" srcId="{FEC3208E-1056-7B45-B14C-ED148B3E14EF}" destId="{D0B9A2D0-B92C-4542-9DF4-CFC23DF204E5}" srcOrd="0" destOrd="0" presId="urn:microsoft.com/office/officeart/2005/8/layout/default"/>
    <dgm:cxn modelId="{02ED9CE9-CA93-E14C-B5BE-ACA66294187C}" type="presOf" srcId="{739761C8-D449-A045-904E-062A9A1723A3}" destId="{11312EB6-8EEE-8D4C-B5E8-5AAB657911F1}" srcOrd="0" destOrd="0" presId="urn:microsoft.com/office/officeart/2005/8/layout/default"/>
    <dgm:cxn modelId="{5BC347DD-F580-2A4A-9E44-FABF10B12CC0}" type="presParOf" srcId="{D0B9A2D0-B92C-4542-9DF4-CFC23DF204E5}" destId="{11312EB6-8EEE-8D4C-B5E8-5AAB657911F1}" srcOrd="0" destOrd="0" presId="urn:microsoft.com/office/officeart/2005/8/layout/default"/>
    <dgm:cxn modelId="{EB801DAE-BB1F-034C-BA86-510DCD411863}" type="presParOf" srcId="{D0B9A2D0-B92C-4542-9DF4-CFC23DF204E5}" destId="{72C81FED-E0B7-7F4A-BC9C-3F8F4E0CFBCA}" srcOrd="1" destOrd="0" presId="urn:microsoft.com/office/officeart/2005/8/layout/default"/>
    <dgm:cxn modelId="{2C969927-4471-8340-A31D-94C51B807B5A}" type="presParOf" srcId="{D0B9A2D0-B92C-4542-9DF4-CFC23DF204E5}" destId="{9C05A08C-49F7-094B-9D02-676435825A50}" srcOrd="2" destOrd="0" presId="urn:microsoft.com/office/officeart/2005/8/layout/default"/>
    <dgm:cxn modelId="{80A4C045-5CEA-D94A-A734-ACD2BFBA7589}" type="presParOf" srcId="{D0B9A2D0-B92C-4542-9DF4-CFC23DF204E5}" destId="{1A96424D-ECCE-3C4D-8748-511B0935A1F6}" srcOrd="3" destOrd="0" presId="urn:microsoft.com/office/officeart/2005/8/layout/default"/>
    <dgm:cxn modelId="{F49BA3C8-3FF2-3B47-B8FF-96DAB6959DA4}" type="presParOf" srcId="{D0B9A2D0-B92C-4542-9DF4-CFC23DF204E5}" destId="{09F47003-8FFC-EA49-9E2F-8F289D99DD27}" srcOrd="4" destOrd="0" presId="urn:microsoft.com/office/officeart/2005/8/layout/default"/>
    <dgm:cxn modelId="{A4BAFB62-ACB8-8C4C-8B64-7D697AC3585C}" type="presParOf" srcId="{D0B9A2D0-B92C-4542-9DF4-CFC23DF204E5}" destId="{95C50528-8C04-744D-B4C7-68B51B9A3CB8}" srcOrd="5" destOrd="0" presId="urn:microsoft.com/office/officeart/2005/8/layout/default"/>
    <dgm:cxn modelId="{D8014AFE-4F92-1E44-BE6C-EB275C3BB80C}" type="presParOf" srcId="{D0B9A2D0-B92C-4542-9DF4-CFC23DF204E5}" destId="{92BA77C4-590B-0544-AA10-61DF76A0068F}" srcOrd="6" destOrd="0" presId="urn:microsoft.com/office/officeart/2005/8/layout/default"/>
    <dgm:cxn modelId="{859D94C7-5820-D646-A48D-D28EAFEDAE27}" type="presParOf" srcId="{D0B9A2D0-B92C-4542-9DF4-CFC23DF204E5}" destId="{08FE089F-85A1-1A42-92BA-678B64A47AEF}" srcOrd="7" destOrd="0" presId="urn:microsoft.com/office/officeart/2005/8/layout/default"/>
    <dgm:cxn modelId="{0F494860-FB3B-2B49-9C16-81E080D458B5}" type="presParOf" srcId="{D0B9A2D0-B92C-4542-9DF4-CFC23DF204E5}" destId="{84A59686-E08E-F14C-B640-CC7011FF25FB}" srcOrd="8" destOrd="0" presId="urn:microsoft.com/office/officeart/2005/8/layout/default"/>
    <dgm:cxn modelId="{306B8D5C-0D6B-7049-99D3-F251B4C8333E}" type="presParOf" srcId="{D0B9A2D0-B92C-4542-9DF4-CFC23DF204E5}" destId="{6DDBCECF-AE7E-1E48-A27C-745EEDBBE379}" srcOrd="9" destOrd="0" presId="urn:microsoft.com/office/officeart/2005/8/layout/default"/>
    <dgm:cxn modelId="{923C3BBB-5AA4-4D41-9494-F9D673E714E6}" type="presParOf" srcId="{D0B9A2D0-B92C-4542-9DF4-CFC23DF204E5}" destId="{6A071AD4-8943-B249-BF20-1C41E4B10A16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FCADE1-7CD2-7547-9C47-B8B1B6FFFB34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454DAC-83F6-7C48-803E-F872311ED686}">
      <dgm:prSet phldrT="[Text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 dirty="0">
              <a:solidFill>
                <a:schemeClr val="tx1"/>
              </a:solidFill>
            </a:rPr>
            <a:t>Energy Cost Reduction</a:t>
          </a:r>
          <a:r>
            <a:rPr lang="en-US" sz="2000" dirty="0">
              <a:solidFill>
                <a:schemeClr val="tx1"/>
              </a:solidFill>
            </a:rPr>
            <a:t>: Helps identify opportunities to reduce energy consumption and related costs.</a:t>
          </a:r>
        </a:p>
      </dgm:t>
    </dgm:pt>
    <dgm:pt modelId="{A1CCFC03-D954-2D4A-A5CA-0BD4129181EA}" type="parTrans" cxnId="{E5EE6401-1A15-3845-94B7-4DEE54146177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C5B08034-9AA6-174C-9D03-089C18B3E0EE}" type="sibTrans" cxnId="{E5EE6401-1A15-3845-94B7-4DEE54146177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E159132C-032A-DE47-A65F-00D38314002F}">
      <dgm:prSet phldrT="[Text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 dirty="0">
              <a:solidFill>
                <a:schemeClr val="tx1"/>
              </a:solidFill>
            </a:rPr>
            <a:t>Competitive Advantage</a:t>
          </a:r>
          <a:r>
            <a:rPr lang="en-US" sz="2000" dirty="0">
              <a:solidFill>
                <a:schemeClr val="tx1"/>
              </a:solidFill>
            </a:rPr>
            <a:t>: Enhances reputation as a responsible and energy-efficient organization.</a:t>
          </a:r>
        </a:p>
      </dgm:t>
    </dgm:pt>
    <dgm:pt modelId="{24F27EA1-1F3A-CC49-B832-05744B7746F1}" type="parTrans" cxnId="{AEABA387-C025-844D-A7A7-5561C89C20AB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A6B50FD-18DA-BA40-995B-4FBEA025EBFB}" type="sibTrans" cxnId="{AEABA387-C025-844D-A7A7-5561C89C20AB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50D01B50-5FD1-514E-AD01-F84AD13F0B3A}">
      <dgm:prSet phldrT="[Text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 dirty="0">
              <a:solidFill>
                <a:schemeClr val="tx1"/>
              </a:solidFill>
            </a:rPr>
            <a:t>Enhanced Operational Efficiency</a:t>
          </a:r>
          <a:r>
            <a:rPr lang="en-US" sz="2000" dirty="0">
              <a:solidFill>
                <a:schemeClr val="tx1"/>
              </a:solidFill>
            </a:rPr>
            <a:t>: Improves processes related to energy use, often leading to better overall operational efficiency.</a:t>
          </a:r>
        </a:p>
      </dgm:t>
    </dgm:pt>
    <dgm:pt modelId="{C917A122-5F47-E64F-BC2A-D7ADCE8DA25E}" type="parTrans" cxnId="{4271C6FA-579D-FB42-B0B7-1580CD2EED1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8B0E191F-1919-8345-9C72-CCC45E30BA17}" type="sibTrans" cxnId="{4271C6FA-579D-FB42-B0B7-1580CD2EED1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13EBEB04-6BEF-9845-83A2-964BD3F78CF1}">
      <dgm:prSet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>
              <a:solidFill>
                <a:schemeClr val="tx1"/>
              </a:solidFill>
            </a:rPr>
            <a:t>Environmental Benefits</a:t>
          </a:r>
          <a:r>
            <a:rPr lang="en-US" sz="2000">
              <a:solidFill>
                <a:schemeClr val="tx1"/>
              </a:solidFill>
            </a:rPr>
            <a:t>: Contributes to sustainability goals by reducing carbon footprints.</a:t>
          </a:r>
          <a:endParaRPr lang="en-US" sz="2000" dirty="0">
            <a:solidFill>
              <a:schemeClr val="tx1"/>
            </a:solidFill>
          </a:endParaRPr>
        </a:p>
      </dgm:t>
    </dgm:pt>
    <dgm:pt modelId="{C63DF4A6-3A2D-6541-B8F9-A43E0045AD0F}" type="parTrans" cxnId="{73CCEABE-0B00-FC42-ADCD-C4BFF5EEA4F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052CDD7-501A-F746-BBEF-A4A48BEC5A13}" type="sibTrans" cxnId="{73CCEABE-0B00-FC42-ADCD-C4BFF5EEA4F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23C49953-1A6A-DD4F-833F-65A13F501934}">
      <dgm:prSet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>
              <a:solidFill>
                <a:schemeClr val="tx1"/>
              </a:solidFill>
            </a:rPr>
            <a:t>Compliance</a:t>
          </a:r>
          <a:r>
            <a:rPr lang="en-US" sz="2000">
              <a:solidFill>
                <a:schemeClr val="tx1"/>
              </a:solidFill>
            </a:rPr>
            <a:t>: Helps meet legal and regulatory energy requirements.</a:t>
          </a:r>
          <a:endParaRPr lang="en-US" sz="2000" dirty="0">
            <a:solidFill>
              <a:schemeClr val="tx1"/>
            </a:solidFill>
          </a:endParaRPr>
        </a:p>
      </dgm:t>
    </dgm:pt>
    <dgm:pt modelId="{860E2319-BC43-6B45-A25C-07C91BD0451F}" type="parTrans" cxnId="{C941CD11-EAED-5643-8D54-E37539D28B5C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779EDD6A-5FDC-944E-B6EA-0BC76E780F37}" type="sibTrans" cxnId="{C941CD11-EAED-5643-8D54-E37539D28B5C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37A91B2D-D98C-2740-A10F-418A17DA26EF}" type="pres">
      <dgm:prSet presAssocID="{FDFCADE1-7CD2-7547-9C47-B8B1B6FFFB34}" presName="linear" presStyleCnt="0">
        <dgm:presLayoutVars>
          <dgm:dir/>
          <dgm:animLvl val="lvl"/>
          <dgm:resizeHandles val="exact"/>
        </dgm:presLayoutVars>
      </dgm:prSet>
      <dgm:spPr/>
    </dgm:pt>
    <dgm:pt modelId="{091547C1-F229-7C47-92CD-62ADE46646A4}" type="pres">
      <dgm:prSet presAssocID="{D9454DAC-83F6-7C48-803E-F872311ED686}" presName="parentLin" presStyleCnt="0"/>
      <dgm:spPr/>
    </dgm:pt>
    <dgm:pt modelId="{9AD917CB-2F98-954A-ACF5-28DD11D0987B}" type="pres">
      <dgm:prSet presAssocID="{D9454DAC-83F6-7C48-803E-F872311ED686}" presName="parentLeftMargin" presStyleLbl="node1" presStyleIdx="0" presStyleCnt="5"/>
      <dgm:spPr/>
    </dgm:pt>
    <dgm:pt modelId="{C47B1102-B89B-A34F-97C7-AA35D408410A}" type="pres">
      <dgm:prSet presAssocID="{D9454DAC-83F6-7C48-803E-F872311ED686}" presName="parentText" presStyleLbl="node1" presStyleIdx="0" presStyleCnt="5" custScaleX="120039">
        <dgm:presLayoutVars>
          <dgm:chMax val="0"/>
          <dgm:bulletEnabled val="1"/>
        </dgm:presLayoutVars>
      </dgm:prSet>
      <dgm:spPr/>
    </dgm:pt>
    <dgm:pt modelId="{5C39A355-0433-F643-80EA-0EFD98F2FD90}" type="pres">
      <dgm:prSet presAssocID="{D9454DAC-83F6-7C48-803E-F872311ED686}" presName="negativeSpace" presStyleCnt="0"/>
      <dgm:spPr/>
    </dgm:pt>
    <dgm:pt modelId="{A3D4E952-216B-5E4F-BB33-31C4FFFA4D01}" type="pres">
      <dgm:prSet presAssocID="{D9454DAC-83F6-7C48-803E-F872311ED686}" presName="childText" presStyleLbl="conFgAcc1" presStyleIdx="0" presStyleCnt="5">
        <dgm:presLayoutVars>
          <dgm:bulletEnabled val="1"/>
        </dgm:presLayoutVars>
      </dgm:prSet>
      <dgm:spPr/>
    </dgm:pt>
    <dgm:pt modelId="{0A460722-1BB0-4448-B9D7-AEDE7950C68A}" type="pres">
      <dgm:prSet presAssocID="{C5B08034-9AA6-174C-9D03-089C18B3E0EE}" presName="spaceBetweenRectangles" presStyleCnt="0"/>
      <dgm:spPr/>
    </dgm:pt>
    <dgm:pt modelId="{D6C0CA7F-F466-FE4F-9D40-6D6333D81EA7}" type="pres">
      <dgm:prSet presAssocID="{13EBEB04-6BEF-9845-83A2-964BD3F78CF1}" presName="parentLin" presStyleCnt="0"/>
      <dgm:spPr/>
    </dgm:pt>
    <dgm:pt modelId="{2609FAC5-625A-5D41-941F-3B0A8A4A0DDC}" type="pres">
      <dgm:prSet presAssocID="{13EBEB04-6BEF-9845-83A2-964BD3F78CF1}" presName="parentLeftMargin" presStyleLbl="node1" presStyleIdx="0" presStyleCnt="5"/>
      <dgm:spPr/>
    </dgm:pt>
    <dgm:pt modelId="{945C5DE0-06C2-4641-B068-6562546F9AA6}" type="pres">
      <dgm:prSet presAssocID="{13EBEB04-6BEF-9845-83A2-964BD3F78CF1}" presName="parentText" presStyleLbl="node1" presStyleIdx="1" presStyleCnt="5" custScaleX="120039">
        <dgm:presLayoutVars>
          <dgm:chMax val="0"/>
          <dgm:bulletEnabled val="1"/>
        </dgm:presLayoutVars>
      </dgm:prSet>
      <dgm:spPr/>
    </dgm:pt>
    <dgm:pt modelId="{0C6DB6AF-3F74-694E-A8FE-BA4AC6AD62E9}" type="pres">
      <dgm:prSet presAssocID="{13EBEB04-6BEF-9845-83A2-964BD3F78CF1}" presName="negativeSpace" presStyleCnt="0"/>
      <dgm:spPr/>
    </dgm:pt>
    <dgm:pt modelId="{8D2A5E6B-68B9-9341-9C2D-2C7832E84E97}" type="pres">
      <dgm:prSet presAssocID="{13EBEB04-6BEF-9845-83A2-964BD3F78CF1}" presName="childText" presStyleLbl="conFgAcc1" presStyleIdx="1" presStyleCnt="5">
        <dgm:presLayoutVars>
          <dgm:bulletEnabled val="1"/>
        </dgm:presLayoutVars>
      </dgm:prSet>
      <dgm:spPr/>
    </dgm:pt>
    <dgm:pt modelId="{780F0C66-4026-424F-A390-7C2AE11A832D}" type="pres">
      <dgm:prSet presAssocID="{0052CDD7-501A-F746-BBEF-A4A48BEC5A13}" presName="spaceBetweenRectangles" presStyleCnt="0"/>
      <dgm:spPr/>
    </dgm:pt>
    <dgm:pt modelId="{0CFAD0C1-0FC0-D444-8CE6-BBA16C06F288}" type="pres">
      <dgm:prSet presAssocID="{23C49953-1A6A-DD4F-833F-65A13F501934}" presName="parentLin" presStyleCnt="0"/>
      <dgm:spPr/>
    </dgm:pt>
    <dgm:pt modelId="{32F1BB1B-DAB1-7646-B612-BDA3A022B83A}" type="pres">
      <dgm:prSet presAssocID="{23C49953-1A6A-DD4F-833F-65A13F501934}" presName="parentLeftMargin" presStyleLbl="node1" presStyleIdx="1" presStyleCnt="5"/>
      <dgm:spPr/>
    </dgm:pt>
    <dgm:pt modelId="{66AAB857-9024-D643-AC8B-CE19F9EA30CB}" type="pres">
      <dgm:prSet presAssocID="{23C49953-1A6A-DD4F-833F-65A13F501934}" presName="parentText" presStyleLbl="node1" presStyleIdx="2" presStyleCnt="5" custScaleX="120039">
        <dgm:presLayoutVars>
          <dgm:chMax val="0"/>
          <dgm:bulletEnabled val="1"/>
        </dgm:presLayoutVars>
      </dgm:prSet>
      <dgm:spPr/>
    </dgm:pt>
    <dgm:pt modelId="{23F69D72-3674-FC42-91F8-E23014DB72E0}" type="pres">
      <dgm:prSet presAssocID="{23C49953-1A6A-DD4F-833F-65A13F501934}" presName="negativeSpace" presStyleCnt="0"/>
      <dgm:spPr/>
    </dgm:pt>
    <dgm:pt modelId="{AD6E9815-60A0-0F44-BC7D-8F485610EE26}" type="pres">
      <dgm:prSet presAssocID="{23C49953-1A6A-DD4F-833F-65A13F501934}" presName="childText" presStyleLbl="conFgAcc1" presStyleIdx="2" presStyleCnt="5">
        <dgm:presLayoutVars>
          <dgm:bulletEnabled val="1"/>
        </dgm:presLayoutVars>
      </dgm:prSet>
      <dgm:spPr/>
    </dgm:pt>
    <dgm:pt modelId="{1894285D-D1C0-1C4A-B561-BC63FC6E6CAE}" type="pres">
      <dgm:prSet presAssocID="{779EDD6A-5FDC-944E-B6EA-0BC76E780F37}" presName="spaceBetweenRectangles" presStyleCnt="0"/>
      <dgm:spPr/>
    </dgm:pt>
    <dgm:pt modelId="{6EEAEC8C-2A2D-1C4C-90E8-0CF633A8D152}" type="pres">
      <dgm:prSet presAssocID="{E159132C-032A-DE47-A65F-00D38314002F}" presName="parentLin" presStyleCnt="0"/>
      <dgm:spPr/>
    </dgm:pt>
    <dgm:pt modelId="{1B305390-5EC9-3242-81FC-E185E3CAF28F}" type="pres">
      <dgm:prSet presAssocID="{E159132C-032A-DE47-A65F-00D38314002F}" presName="parentLeftMargin" presStyleLbl="node1" presStyleIdx="2" presStyleCnt="5"/>
      <dgm:spPr/>
    </dgm:pt>
    <dgm:pt modelId="{E6A8547C-461E-D849-BDEA-304DB71A8604}" type="pres">
      <dgm:prSet presAssocID="{E159132C-032A-DE47-A65F-00D38314002F}" presName="parentText" presStyleLbl="node1" presStyleIdx="3" presStyleCnt="5" custScaleX="120039">
        <dgm:presLayoutVars>
          <dgm:chMax val="0"/>
          <dgm:bulletEnabled val="1"/>
        </dgm:presLayoutVars>
      </dgm:prSet>
      <dgm:spPr/>
    </dgm:pt>
    <dgm:pt modelId="{20C31754-7A87-A04A-A9E5-44F70F7222E7}" type="pres">
      <dgm:prSet presAssocID="{E159132C-032A-DE47-A65F-00D38314002F}" presName="negativeSpace" presStyleCnt="0"/>
      <dgm:spPr/>
    </dgm:pt>
    <dgm:pt modelId="{22076FE1-DFE6-D64E-92FC-E31760D9A740}" type="pres">
      <dgm:prSet presAssocID="{E159132C-032A-DE47-A65F-00D38314002F}" presName="childText" presStyleLbl="conFgAcc1" presStyleIdx="3" presStyleCnt="5">
        <dgm:presLayoutVars>
          <dgm:bulletEnabled val="1"/>
        </dgm:presLayoutVars>
      </dgm:prSet>
      <dgm:spPr/>
    </dgm:pt>
    <dgm:pt modelId="{A05C9804-09EE-1440-A4CF-B0CD6A3FBE2A}" type="pres">
      <dgm:prSet presAssocID="{0A6B50FD-18DA-BA40-995B-4FBEA025EBFB}" presName="spaceBetweenRectangles" presStyleCnt="0"/>
      <dgm:spPr/>
    </dgm:pt>
    <dgm:pt modelId="{7AD1A717-B919-084A-805E-BF4BC88321C0}" type="pres">
      <dgm:prSet presAssocID="{50D01B50-5FD1-514E-AD01-F84AD13F0B3A}" presName="parentLin" presStyleCnt="0"/>
      <dgm:spPr/>
    </dgm:pt>
    <dgm:pt modelId="{E4267B5C-1E1D-414D-B78E-590D8C06796F}" type="pres">
      <dgm:prSet presAssocID="{50D01B50-5FD1-514E-AD01-F84AD13F0B3A}" presName="parentLeftMargin" presStyleLbl="node1" presStyleIdx="3" presStyleCnt="5"/>
      <dgm:spPr/>
    </dgm:pt>
    <dgm:pt modelId="{00861718-D6BC-2144-BD79-D5D7E58C740C}" type="pres">
      <dgm:prSet presAssocID="{50D01B50-5FD1-514E-AD01-F84AD13F0B3A}" presName="parentText" presStyleLbl="node1" presStyleIdx="4" presStyleCnt="5" custScaleX="120039">
        <dgm:presLayoutVars>
          <dgm:chMax val="0"/>
          <dgm:bulletEnabled val="1"/>
        </dgm:presLayoutVars>
      </dgm:prSet>
      <dgm:spPr/>
    </dgm:pt>
    <dgm:pt modelId="{7F1D4DBD-58DA-8949-A45C-AFD922036A74}" type="pres">
      <dgm:prSet presAssocID="{50D01B50-5FD1-514E-AD01-F84AD13F0B3A}" presName="negativeSpace" presStyleCnt="0"/>
      <dgm:spPr/>
    </dgm:pt>
    <dgm:pt modelId="{87FF6DE8-B185-8C4B-AA47-C8B06DC92015}" type="pres">
      <dgm:prSet presAssocID="{50D01B50-5FD1-514E-AD01-F84AD13F0B3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5EE6401-1A15-3845-94B7-4DEE54146177}" srcId="{FDFCADE1-7CD2-7547-9C47-B8B1B6FFFB34}" destId="{D9454DAC-83F6-7C48-803E-F872311ED686}" srcOrd="0" destOrd="0" parTransId="{A1CCFC03-D954-2D4A-A5CA-0BD4129181EA}" sibTransId="{C5B08034-9AA6-174C-9D03-089C18B3E0EE}"/>
    <dgm:cxn modelId="{9A988C04-F98D-3148-AE61-63D8F8035B50}" type="presOf" srcId="{D9454DAC-83F6-7C48-803E-F872311ED686}" destId="{9AD917CB-2F98-954A-ACF5-28DD11D0987B}" srcOrd="0" destOrd="0" presId="urn:microsoft.com/office/officeart/2005/8/layout/list1"/>
    <dgm:cxn modelId="{C941CD11-EAED-5643-8D54-E37539D28B5C}" srcId="{FDFCADE1-7CD2-7547-9C47-B8B1B6FFFB34}" destId="{23C49953-1A6A-DD4F-833F-65A13F501934}" srcOrd="2" destOrd="0" parTransId="{860E2319-BC43-6B45-A25C-07C91BD0451F}" sibTransId="{779EDD6A-5FDC-944E-B6EA-0BC76E780F37}"/>
    <dgm:cxn modelId="{C6F1D243-A41F-884C-90A9-E4ABF1ECB35C}" type="presOf" srcId="{D9454DAC-83F6-7C48-803E-F872311ED686}" destId="{C47B1102-B89B-A34F-97C7-AA35D408410A}" srcOrd="1" destOrd="0" presId="urn:microsoft.com/office/officeart/2005/8/layout/list1"/>
    <dgm:cxn modelId="{D10C0C5E-612C-724D-9DC4-7A316C49A86A}" type="presOf" srcId="{FDFCADE1-7CD2-7547-9C47-B8B1B6FFFB34}" destId="{37A91B2D-D98C-2740-A10F-418A17DA26EF}" srcOrd="0" destOrd="0" presId="urn:microsoft.com/office/officeart/2005/8/layout/list1"/>
    <dgm:cxn modelId="{FB49936E-9F58-B247-802E-FF38F3D21F26}" type="presOf" srcId="{50D01B50-5FD1-514E-AD01-F84AD13F0B3A}" destId="{E4267B5C-1E1D-414D-B78E-590D8C06796F}" srcOrd="0" destOrd="0" presId="urn:microsoft.com/office/officeart/2005/8/layout/list1"/>
    <dgm:cxn modelId="{247FAF81-1FC1-224A-9D50-3F7C060EFE38}" type="presOf" srcId="{13EBEB04-6BEF-9845-83A2-964BD3F78CF1}" destId="{945C5DE0-06C2-4641-B068-6562546F9AA6}" srcOrd="1" destOrd="0" presId="urn:microsoft.com/office/officeart/2005/8/layout/list1"/>
    <dgm:cxn modelId="{AEABA387-C025-844D-A7A7-5561C89C20AB}" srcId="{FDFCADE1-7CD2-7547-9C47-B8B1B6FFFB34}" destId="{E159132C-032A-DE47-A65F-00D38314002F}" srcOrd="3" destOrd="0" parTransId="{24F27EA1-1F3A-CC49-B832-05744B7746F1}" sibTransId="{0A6B50FD-18DA-BA40-995B-4FBEA025EBFB}"/>
    <dgm:cxn modelId="{25BCD493-F171-9549-9D53-A9E978138F17}" type="presOf" srcId="{13EBEB04-6BEF-9845-83A2-964BD3F78CF1}" destId="{2609FAC5-625A-5D41-941F-3B0A8A4A0DDC}" srcOrd="0" destOrd="0" presId="urn:microsoft.com/office/officeart/2005/8/layout/list1"/>
    <dgm:cxn modelId="{D5252994-4784-CA41-85A2-41FDD0E274BB}" type="presOf" srcId="{E159132C-032A-DE47-A65F-00D38314002F}" destId="{E6A8547C-461E-D849-BDEA-304DB71A8604}" srcOrd="1" destOrd="0" presId="urn:microsoft.com/office/officeart/2005/8/layout/list1"/>
    <dgm:cxn modelId="{7E23359B-F668-DC47-9D36-B0F4B25FB6FE}" type="presOf" srcId="{E159132C-032A-DE47-A65F-00D38314002F}" destId="{1B305390-5EC9-3242-81FC-E185E3CAF28F}" srcOrd="0" destOrd="0" presId="urn:microsoft.com/office/officeart/2005/8/layout/list1"/>
    <dgm:cxn modelId="{945C0FA6-7D1B-DF4B-BEE9-439A17FD2040}" type="presOf" srcId="{23C49953-1A6A-DD4F-833F-65A13F501934}" destId="{32F1BB1B-DAB1-7646-B612-BDA3A022B83A}" srcOrd="0" destOrd="0" presId="urn:microsoft.com/office/officeart/2005/8/layout/list1"/>
    <dgm:cxn modelId="{99B059BA-B072-6D44-A06C-C3C9EB480391}" type="presOf" srcId="{50D01B50-5FD1-514E-AD01-F84AD13F0B3A}" destId="{00861718-D6BC-2144-BD79-D5D7E58C740C}" srcOrd="1" destOrd="0" presId="urn:microsoft.com/office/officeart/2005/8/layout/list1"/>
    <dgm:cxn modelId="{73CCEABE-0B00-FC42-ADCD-C4BFF5EEA4F0}" srcId="{FDFCADE1-7CD2-7547-9C47-B8B1B6FFFB34}" destId="{13EBEB04-6BEF-9845-83A2-964BD3F78CF1}" srcOrd="1" destOrd="0" parTransId="{C63DF4A6-3A2D-6541-B8F9-A43E0045AD0F}" sibTransId="{0052CDD7-501A-F746-BBEF-A4A48BEC5A13}"/>
    <dgm:cxn modelId="{07B776C8-004C-DB45-9010-8DBD57E8AA53}" type="presOf" srcId="{23C49953-1A6A-DD4F-833F-65A13F501934}" destId="{66AAB857-9024-D643-AC8B-CE19F9EA30CB}" srcOrd="1" destOrd="0" presId="urn:microsoft.com/office/officeart/2005/8/layout/list1"/>
    <dgm:cxn modelId="{4271C6FA-579D-FB42-B0B7-1580CD2EED15}" srcId="{FDFCADE1-7CD2-7547-9C47-B8B1B6FFFB34}" destId="{50D01B50-5FD1-514E-AD01-F84AD13F0B3A}" srcOrd="4" destOrd="0" parTransId="{C917A122-5F47-E64F-BC2A-D7ADCE8DA25E}" sibTransId="{8B0E191F-1919-8345-9C72-CCC45E30BA17}"/>
    <dgm:cxn modelId="{620B7BE1-FAA8-E04E-8773-2BD1CD48D5BC}" type="presParOf" srcId="{37A91B2D-D98C-2740-A10F-418A17DA26EF}" destId="{091547C1-F229-7C47-92CD-62ADE46646A4}" srcOrd="0" destOrd="0" presId="urn:microsoft.com/office/officeart/2005/8/layout/list1"/>
    <dgm:cxn modelId="{C276A55B-7322-9244-AA19-4E0C56E3F708}" type="presParOf" srcId="{091547C1-F229-7C47-92CD-62ADE46646A4}" destId="{9AD917CB-2F98-954A-ACF5-28DD11D0987B}" srcOrd="0" destOrd="0" presId="urn:microsoft.com/office/officeart/2005/8/layout/list1"/>
    <dgm:cxn modelId="{324A08FE-7587-CF4D-913E-4FDD15237FD7}" type="presParOf" srcId="{091547C1-F229-7C47-92CD-62ADE46646A4}" destId="{C47B1102-B89B-A34F-97C7-AA35D408410A}" srcOrd="1" destOrd="0" presId="urn:microsoft.com/office/officeart/2005/8/layout/list1"/>
    <dgm:cxn modelId="{26EF9D8C-D140-E245-8C31-ED60F42857CB}" type="presParOf" srcId="{37A91B2D-D98C-2740-A10F-418A17DA26EF}" destId="{5C39A355-0433-F643-80EA-0EFD98F2FD90}" srcOrd="1" destOrd="0" presId="urn:microsoft.com/office/officeart/2005/8/layout/list1"/>
    <dgm:cxn modelId="{ECCB9C9F-3587-0145-8E7C-2DF96C30B97C}" type="presParOf" srcId="{37A91B2D-D98C-2740-A10F-418A17DA26EF}" destId="{A3D4E952-216B-5E4F-BB33-31C4FFFA4D01}" srcOrd="2" destOrd="0" presId="urn:microsoft.com/office/officeart/2005/8/layout/list1"/>
    <dgm:cxn modelId="{153FC67B-370E-C845-8F92-0523CEF012B6}" type="presParOf" srcId="{37A91B2D-D98C-2740-A10F-418A17DA26EF}" destId="{0A460722-1BB0-4448-B9D7-AEDE7950C68A}" srcOrd="3" destOrd="0" presId="urn:microsoft.com/office/officeart/2005/8/layout/list1"/>
    <dgm:cxn modelId="{ABE3A861-5BBF-5E48-A6C4-2B912091F040}" type="presParOf" srcId="{37A91B2D-D98C-2740-A10F-418A17DA26EF}" destId="{D6C0CA7F-F466-FE4F-9D40-6D6333D81EA7}" srcOrd="4" destOrd="0" presId="urn:microsoft.com/office/officeart/2005/8/layout/list1"/>
    <dgm:cxn modelId="{C4FB3425-B83F-E040-8814-1C5F8D07D693}" type="presParOf" srcId="{D6C0CA7F-F466-FE4F-9D40-6D6333D81EA7}" destId="{2609FAC5-625A-5D41-941F-3B0A8A4A0DDC}" srcOrd="0" destOrd="0" presId="urn:microsoft.com/office/officeart/2005/8/layout/list1"/>
    <dgm:cxn modelId="{0CC10F2C-8A36-9645-8AC9-F33570C62E95}" type="presParOf" srcId="{D6C0CA7F-F466-FE4F-9D40-6D6333D81EA7}" destId="{945C5DE0-06C2-4641-B068-6562546F9AA6}" srcOrd="1" destOrd="0" presId="urn:microsoft.com/office/officeart/2005/8/layout/list1"/>
    <dgm:cxn modelId="{8E682DE3-A2C5-4644-8647-6D99CEC52F19}" type="presParOf" srcId="{37A91B2D-D98C-2740-A10F-418A17DA26EF}" destId="{0C6DB6AF-3F74-694E-A8FE-BA4AC6AD62E9}" srcOrd="5" destOrd="0" presId="urn:microsoft.com/office/officeart/2005/8/layout/list1"/>
    <dgm:cxn modelId="{C7BFF96C-BA85-DB4E-9A30-B5D04484D7B0}" type="presParOf" srcId="{37A91B2D-D98C-2740-A10F-418A17DA26EF}" destId="{8D2A5E6B-68B9-9341-9C2D-2C7832E84E97}" srcOrd="6" destOrd="0" presId="urn:microsoft.com/office/officeart/2005/8/layout/list1"/>
    <dgm:cxn modelId="{6C12C060-893D-9C40-8E6B-AE2306CD3009}" type="presParOf" srcId="{37A91B2D-D98C-2740-A10F-418A17DA26EF}" destId="{780F0C66-4026-424F-A390-7C2AE11A832D}" srcOrd="7" destOrd="0" presId="urn:microsoft.com/office/officeart/2005/8/layout/list1"/>
    <dgm:cxn modelId="{1A1AFA7C-825B-1047-A131-8CB4EB583F73}" type="presParOf" srcId="{37A91B2D-D98C-2740-A10F-418A17DA26EF}" destId="{0CFAD0C1-0FC0-D444-8CE6-BBA16C06F288}" srcOrd="8" destOrd="0" presId="urn:microsoft.com/office/officeart/2005/8/layout/list1"/>
    <dgm:cxn modelId="{F1CCD043-FDB7-3546-AB5C-4EF6743AA5ED}" type="presParOf" srcId="{0CFAD0C1-0FC0-D444-8CE6-BBA16C06F288}" destId="{32F1BB1B-DAB1-7646-B612-BDA3A022B83A}" srcOrd="0" destOrd="0" presId="urn:microsoft.com/office/officeart/2005/8/layout/list1"/>
    <dgm:cxn modelId="{F91C20EF-2443-C54D-B203-C4F46C42FE56}" type="presParOf" srcId="{0CFAD0C1-0FC0-D444-8CE6-BBA16C06F288}" destId="{66AAB857-9024-D643-AC8B-CE19F9EA30CB}" srcOrd="1" destOrd="0" presId="urn:microsoft.com/office/officeart/2005/8/layout/list1"/>
    <dgm:cxn modelId="{A4947A6B-AA54-354C-888C-0F8810B1CA40}" type="presParOf" srcId="{37A91B2D-D98C-2740-A10F-418A17DA26EF}" destId="{23F69D72-3674-FC42-91F8-E23014DB72E0}" srcOrd="9" destOrd="0" presId="urn:microsoft.com/office/officeart/2005/8/layout/list1"/>
    <dgm:cxn modelId="{31348168-10AC-0A4E-B7FF-9D41299DAA97}" type="presParOf" srcId="{37A91B2D-D98C-2740-A10F-418A17DA26EF}" destId="{AD6E9815-60A0-0F44-BC7D-8F485610EE26}" srcOrd="10" destOrd="0" presId="urn:microsoft.com/office/officeart/2005/8/layout/list1"/>
    <dgm:cxn modelId="{AD6DA44C-71CE-AC4D-B239-14B13D2ECB26}" type="presParOf" srcId="{37A91B2D-D98C-2740-A10F-418A17DA26EF}" destId="{1894285D-D1C0-1C4A-B561-BC63FC6E6CAE}" srcOrd="11" destOrd="0" presId="urn:microsoft.com/office/officeart/2005/8/layout/list1"/>
    <dgm:cxn modelId="{87ADC394-B0E1-5C4C-AAA6-A89FFA5FF6C1}" type="presParOf" srcId="{37A91B2D-D98C-2740-A10F-418A17DA26EF}" destId="{6EEAEC8C-2A2D-1C4C-90E8-0CF633A8D152}" srcOrd="12" destOrd="0" presId="urn:microsoft.com/office/officeart/2005/8/layout/list1"/>
    <dgm:cxn modelId="{EAE3C84C-7895-8D41-BC20-07C3C07D7121}" type="presParOf" srcId="{6EEAEC8C-2A2D-1C4C-90E8-0CF633A8D152}" destId="{1B305390-5EC9-3242-81FC-E185E3CAF28F}" srcOrd="0" destOrd="0" presId="urn:microsoft.com/office/officeart/2005/8/layout/list1"/>
    <dgm:cxn modelId="{422B6682-C004-3B4F-80E6-3EA5389B03D9}" type="presParOf" srcId="{6EEAEC8C-2A2D-1C4C-90E8-0CF633A8D152}" destId="{E6A8547C-461E-D849-BDEA-304DB71A8604}" srcOrd="1" destOrd="0" presId="urn:microsoft.com/office/officeart/2005/8/layout/list1"/>
    <dgm:cxn modelId="{A1082049-2533-574B-8206-8201D5CDC9E6}" type="presParOf" srcId="{37A91B2D-D98C-2740-A10F-418A17DA26EF}" destId="{20C31754-7A87-A04A-A9E5-44F70F7222E7}" srcOrd="13" destOrd="0" presId="urn:microsoft.com/office/officeart/2005/8/layout/list1"/>
    <dgm:cxn modelId="{9A1273F7-FBCB-304F-9714-46E2AF182780}" type="presParOf" srcId="{37A91B2D-D98C-2740-A10F-418A17DA26EF}" destId="{22076FE1-DFE6-D64E-92FC-E31760D9A740}" srcOrd="14" destOrd="0" presId="urn:microsoft.com/office/officeart/2005/8/layout/list1"/>
    <dgm:cxn modelId="{C5ED36DE-AE98-E447-B7CD-97F3EA06C1D2}" type="presParOf" srcId="{37A91B2D-D98C-2740-A10F-418A17DA26EF}" destId="{A05C9804-09EE-1440-A4CF-B0CD6A3FBE2A}" srcOrd="15" destOrd="0" presId="urn:microsoft.com/office/officeart/2005/8/layout/list1"/>
    <dgm:cxn modelId="{BAD7BCEC-44A5-1847-BE34-B4C560ACD831}" type="presParOf" srcId="{37A91B2D-D98C-2740-A10F-418A17DA26EF}" destId="{7AD1A717-B919-084A-805E-BF4BC88321C0}" srcOrd="16" destOrd="0" presId="urn:microsoft.com/office/officeart/2005/8/layout/list1"/>
    <dgm:cxn modelId="{AB315331-8D53-074B-9053-E24569F30572}" type="presParOf" srcId="{7AD1A717-B919-084A-805E-BF4BC88321C0}" destId="{E4267B5C-1E1D-414D-B78E-590D8C06796F}" srcOrd="0" destOrd="0" presId="urn:microsoft.com/office/officeart/2005/8/layout/list1"/>
    <dgm:cxn modelId="{DC769CCD-D55A-F445-8F8F-88444F678D23}" type="presParOf" srcId="{7AD1A717-B919-084A-805E-BF4BC88321C0}" destId="{00861718-D6BC-2144-BD79-D5D7E58C740C}" srcOrd="1" destOrd="0" presId="urn:microsoft.com/office/officeart/2005/8/layout/list1"/>
    <dgm:cxn modelId="{658C65D8-BD16-6D47-B4F1-96A400ABF537}" type="presParOf" srcId="{37A91B2D-D98C-2740-A10F-418A17DA26EF}" destId="{7F1D4DBD-58DA-8949-A45C-AFD922036A74}" srcOrd="17" destOrd="0" presId="urn:microsoft.com/office/officeart/2005/8/layout/list1"/>
    <dgm:cxn modelId="{CB4F1B38-4117-734F-88F0-3A1DDEA2B64B}" type="presParOf" srcId="{37A91B2D-D98C-2740-A10F-418A17DA26EF}" destId="{87FF6DE8-B185-8C4B-AA47-C8B06DC92015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081DEF-6B0F-49DF-8466-E949F9D20485}" type="doc">
      <dgm:prSet loTypeId="urn:microsoft.com/office/officeart/2005/8/layout/arrow2" loCatId="process" qsTypeId="urn:microsoft.com/office/officeart/2005/8/quickstyle/simple5" qsCatId="simple" csTypeId="urn:microsoft.com/office/officeart/2005/8/colors/colorful1#23" csCatId="colorful" phldr="1"/>
      <dgm:spPr/>
      <dgm:t>
        <a:bodyPr/>
        <a:lstStyle/>
        <a:p>
          <a:endParaRPr lang="en-US"/>
        </a:p>
      </dgm:t>
    </dgm:pt>
    <dgm:pt modelId="{E9E5603B-743C-40A0-BEA4-5799E49FE81F}">
      <dgm:prSet phldrT="[Text]" custT="1"/>
      <dgm:spPr/>
      <dgm:t>
        <a:bodyPr/>
        <a:lstStyle/>
        <a:p>
          <a:pPr algn="just"/>
          <a:r>
            <a:rPr lang="en-US" sz="1800" b="0" i="0" dirty="0">
              <a:latin typeface="+mn-lt"/>
              <a:cs typeface="Arial" panose="020B0604020202020204" pitchFamily="34" charset="0"/>
            </a:rPr>
            <a:t>Make employees aware of the reasons/benefits of EE</a:t>
          </a:r>
        </a:p>
      </dgm:t>
    </dgm:pt>
    <dgm:pt modelId="{8E88B50E-1F34-422F-8A7C-0CDAC92E337A}" type="parTrans" cxnId="{609D2162-E35D-4427-96B7-928BDA07FAF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B868BB6-AC8F-4A46-8265-05A0FAD45616}" type="sibTrans" cxnId="{609D2162-E35D-4427-96B7-928BDA07FAF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EC436E1-F163-4459-AFE0-268DE8D142CA}">
      <dgm:prSet phldrT="[Text]" custT="1"/>
      <dgm:spPr/>
      <dgm:t>
        <a:bodyPr/>
        <a:lstStyle/>
        <a:p>
          <a:pPr algn="l"/>
          <a:r>
            <a:rPr lang="vi-VN" sz="1800" b="0" i="0" dirty="0">
              <a:latin typeface="+mn-lt"/>
              <a:cs typeface="Arial" panose="020B0604020202020204" pitchFamily="34" charset="0"/>
            </a:rPr>
            <a:t>Training in skills and knowledge related to EE</a:t>
          </a:r>
          <a:endParaRPr lang="en-US" sz="1800" b="0" i="0" dirty="0">
            <a:latin typeface="+mn-lt"/>
            <a:cs typeface="Arial" panose="020B0604020202020204" pitchFamily="34" charset="0"/>
          </a:endParaRPr>
        </a:p>
      </dgm:t>
    </dgm:pt>
    <dgm:pt modelId="{76AFB7D3-DDDE-49F1-8F7C-74A96E134F8E}" type="parTrans" cxnId="{52AC84D9-B820-467D-BFB7-2D9345D90B9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D8D99311-303C-4824-B853-52BEC86E1367}" type="sibTrans" cxnId="{52AC84D9-B820-467D-BFB7-2D9345D90B9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7F9C0CD-E2D5-40BA-8E15-CCE680AC19F0}">
      <dgm:prSet phldrT="[Text]" custT="1"/>
      <dgm:spPr/>
      <dgm:t>
        <a:bodyPr/>
        <a:lstStyle/>
        <a:p>
          <a:pPr algn="just"/>
          <a:r>
            <a:rPr lang="en-US" sz="1800" b="0" i="0" dirty="0">
              <a:latin typeface="+mn-lt"/>
              <a:cs typeface="Arial" panose="020B0604020202020204" pitchFamily="34" charset="0"/>
            </a:rPr>
            <a:t>Mechanism to encourage people to actively participate in EE</a:t>
          </a:r>
        </a:p>
      </dgm:t>
    </dgm:pt>
    <dgm:pt modelId="{9B0F942C-400C-44FB-A1FC-9046C2868302}" type="parTrans" cxnId="{3D015D11-5C53-4228-848E-02AC9184E675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F7D05EF-AFCE-4268-BC07-8CBC3787C141}" type="sibTrans" cxnId="{3D015D11-5C53-4228-848E-02AC9184E675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D797199-EC4F-4FD5-AC13-AE0F26B0C9AF}" type="pres">
      <dgm:prSet presAssocID="{9F081DEF-6B0F-49DF-8466-E949F9D20485}" presName="arrowDiagram" presStyleCnt="0">
        <dgm:presLayoutVars>
          <dgm:chMax val="5"/>
          <dgm:dir/>
          <dgm:resizeHandles val="exact"/>
        </dgm:presLayoutVars>
      </dgm:prSet>
      <dgm:spPr/>
    </dgm:pt>
    <dgm:pt modelId="{12980CC9-A75F-4053-AA89-8D34F917B25B}" type="pres">
      <dgm:prSet presAssocID="{9F081DEF-6B0F-49DF-8466-E949F9D20485}" presName="arrow" presStyleLbl="bgShp" presStyleIdx="0" presStyleCnt="1" custLinFactNeighborX="517" custLinFactNeighborY="-4411"/>
      <dgm:spPr/>
    </dgm:pt>
    <dgm:pt modelId="{C43E0165-02AE-4385-A136-3BA02D6BB60A}" type="pres">
      <dgm:prSet presAssocID="{9F081DEF-6B0F-49DF-8466-E949F9D20485}" presName="arrowDiagram3" presStyleCnt="0"/>
      <dgm:spPr/>
    </dgm:pt>
    <dgm:pt modelId="{2C2BCC5D-6146-4523-889D-E7B35F5C6F16}" type="pres">
      <dgm:prSet presAssocID="{E9E5603B-743C-40A0-BEA4-5799E49FE81F}" presName="bullet3a" presStyleLbl="node1" presStyleIdx="0" presStyleCnt="3"/>
      <dgm:spPr/>
    </dgm:pt>
    <dgm:pt modelId="{C1FDE07A-257E-4C4B-AE30-5F6BC7201532}" type="pres">
      <dgm:prSet presAssocID="{E9E5603B-743C-40A0-BEA4-5799E49FE81F}" presName="textBox3a" presStyleLbl="revTx" presStyleIdx="0" presStyleCnt="3" custScaleX="184888" custScaleY="36266" custLinFactNeighborX="49804" custLinFactNeighborY="-45020">
        <dgm:presLayoutVars>
          <dgm:bulletEnabled val="1"/>
        </dgm:presLayoutVars>
      </dgm:prSet>
      <dgm:spPr/>
    </dgm:pt>
    <dgm:pt modelId="{3628AC06-16AB-47A3-8309-A770487EDD3A}" type="pres">
      <dgm:prSet presAssocID="{5EC436E1-F163-4459-AFE0-268DE8D142CA}" presName="bullet3b" presStyleLbl="node1" presStyleIdx="1" presStyleCnt="3" custLinFactNeighborX="-6780" custLinFactNeighborY="33541"/>
      <dgm:spPr/>
    </dgm:pt>
    <dgm:pt modelId="{ACED2C4E-3FA5-43AB-B907-D1C1EAF639B1}" type="pres">
      <dgm:prSet presAssocID="{5EC436E1-F163-4459-AFE0-268DE8D142CA}" presName="textBox3b" presStyleLbl="revTx" presStyleIdx="1" presStyleCnt="3" custScaleX="166083" custScaleY="18470" custLinFactNeighborX="43269" custLinFactNeighborY="-44934">
        <dgm:presLayoutVars>
          <dgm:bulletEnabled val="1"/>
        </dgm:presLayoutVars>
      </dgm:prSet>
      <dgm:spPr/>
    </dgm:pt>
    <dgm:pt modelId="{0F0FC320-BA11-40D0-8D85-41C576630FCF}" type="pres">
      <dgm:prSet presAssocID="{37F9C0CD-E2D5-40BA-8E15-CCE680AC19F0}" presName="bullet3c" presStyleLbl="node1" presStyleIdx="2" presStyleCnt="3"/>
      <dgm:spPr/>
    </dgm:pt>
    <dgm:pt modelId="{D844C141-B56F-4E4C-8906-D82946783946}" type="pres">
      <dgm:prSet presAssocID="{37F9C0CD-E2D5-40BA-8E15-CCE680AC19F0}" presName="textBox3c" presStyleLbl="revTx" presStyleIdx="2" presStyleCnt="3" custScaleX="224469" custScaleY="15499" custLinFactNeighborX="65880" custLinFactNeighborY="-49402">
        <dgm:presLayoutVars>
          <dgm:bulletEnabled val="1"/>
        </dgm:presLayoutVars>
      </dgm:prSet>
      <dgm:spPr/>
    </dgm:pt>
  </dgm:ptLst>
  <dgm:cxnLst>
    <dgm:cxn modelId="{3D015D11-5C53-4228-848E-02AC9184E675}" srcId="{9F081DEF-6B0F-49DF-8466-E949F9D20485}" destId="{37F9C0CD-E2D5-40BA-8E15-CCE680AC19F0}" srcOrd="2" destOrd="0" parTransId="{9B0F942C-400C-44FB-A1FC-9046C2868302}" sibTransId="{8F7D05EF-AFCE-4268-BC07-8CBC3787C141}"/>
    <dgm:cxn modelId="{034DE43D-5130-4FC0-97D0-FCD2DC2C9FDE}" type="presOf" srcId="{37F9C0CD-E2D5-40BA-8E15-CCE680AC19F0}" destId="{D844C141-B56F-4E4C-8906-D82946783946}" srcOrd="0" destOrd="0" presId="urn:microsoft.com/office/officeart/2005/8/layout/arrow2"/>
    <dgm:cxn modelId="{609D2162-E35D-4427-96B7-928BDA07FAF0}" srcId="{9F081DEF-6B0F-49DF-8466-E949F9D20485}" destId="{E9E5603B-743C-40A0-BEA4-5799E49FE81F}" srcOrd="0" destOrd="0" parTransId="{8E88B50E-1F34-422F-8A7C-0CDAC92E337A}" sibTransId="{0B868BB6-AC8F-4A46-8265-05A0FAD45616}"/>
    <dgm:cxn modelId="{59248D83-8564-42B2-956D-2F17ECAB8ADF}" type="presOf" srcId="{9F081DEF-6B0F-49DF-8466-E949F9D20485}" destId="{8D797199-EC4F-4FD5-AC13-AE0F26B0C9AF}" srcOrd="0" destOrd="0" presId="urn:microsoft.com/office/officeart/2005/8/layout/arrow2"/>
    <dgm:cxn modelId="{BA5CC3CC-2D1E-404B-B488-0AB0BE1F3DFF}" type="presOf" srcId="{5EC436E1-F163-4459-AFE0-268DE8D142CA}" destId="{ACED2C4E-3FA5-43AB-B907-D1C1EAF639B1}" srcOrd="0" destOrd="0" presId="urn:microsoft.com/office/officeart/2005/8/layout/arrow2"/>
    <dgm:cxn modelId="{52AC84D9-B820-467D-BFB7-2D9345D90B94}" srcId="{9F081DEF-6B0F-49DF-8466-E949F9D20485}" destId="{5EC436E1-F163-4459-AFE0-268DE8D142CA}" srcOrd="1" destOrd="0" parTransId="{76AFB7D3-DDDE-49F1-8F7C-74A96E134F8E}" sibTransId="{D8D99311-303C-4824-B853-52BEC86E1367}"/>
    <dgm:cxn modelId="{1EA92AF4-2AB8-4490-8FF4-D955E51B05B1}" type="presOf" srcId="{E9E5603B-743C-40A0-BEA4-5799E49FE81F}" destId="{C1FDE07A-257E-4C4B-AE30-5F6BC7201532}" srcOrd="0" destOrd="0" presId="urn:microsoft.com/office/officeart/2005/8/layout/arrow2"/>
    <dgm:cxn modelId="{66E36A50-4BD2-417A-B51D-B859A3A0B5EF}" type="presParOf" srcId="{8D797199-EC4F-4FD5-AC13-AE0F26B0C9AF}" destId="{12980CC9-A75F-4053-AA89-8D34F917B25B}" srcOrd="0" destOrd="0" presId="urn:microsoft.com/office/officeart/2005/8/layout/arrow2"/>
    <dgm:cxn modelId="{42DEBF83-6C16-41AA-9F94-C0399F6D1218}" type="presParOf" srcId="{8D797199-EC4F-4FD5-AC13-AE0F26B0C9AF}" destId="{C43E0165-02AE-4385-A136-3BA02D6BB60A}" srcOrd="1" destOrd="0" presId="urn:microsoft.com/office/officeart/2005/8/layout/arrow2"/>
    <dgm:cxn modelId="{27FE85D0-FAB4-45F2-84AA-20C9A7ACB170}" type="presParOf" srcId="{C43E0165-02AE-4385-A136-3BA02D6BB60A}" destId="{2C2BCC5D-6146-4523-889D-E7B35F5C6F16}" srcOrd="0" destOrd="0" presId="urn:microsoft.com/office/officeart/2005/8/layout/arrow2"/>
    <dgm:cxn modelId="{C416E547-B333-4546-A238-E636834F37A7}" type="presParOf" srcId="{C43E0165-02AE-4385-A136-3BA02D6BB60A}" destId="{C1FDE07A-257E-4C4B-AE30-5F6BC7201532}" srcOrd="1" destOrd="0" presId="urn:microsoft.com/office/officeart/2005/8/layout/arrow2"/>
    <dgm:cxn modelId="{84538827-0916-4894-B4E4-CE5F3DC20EE6}" type="presParOf" srcId="{C43E0165-02AE-4385-A136-3BA02D6BB60A}" destId="{3628AC06-16AB-47A3-8309-A770487EDD3A}" srcOrd="2" destOrd="0" presId="urn:microsoft.com/office/officeart/2005/8/layout/arrow2"/>
    <dgm:cxn modelId="{E550114B-DAA4-4F33-88D1-7B4B022AE2C4}" type="presParOf" srcId="{C43E0165-02AE-4385-A136-3BA02D6BB60A}" destId="{ACED2C4E-3FA5-43AB-B907-D1C1EAF639B1}" srcOrd="3" destOrd="0" presId="urn:microsoft.com/office/officeart/2005/8/layout/arrow2"/>
    <dgm:cxn modelId="{F5209191-F965-43F4-BFA5-074226B25C1B}" type="presParOf" srcId="{C43E0165-02AE-4385-A136-3BA02D6BB60A}" destId="{0F0FC320-BA11-40D0-8D85-41C576630FCF}" srcOrd="4" destOrd="0" presId="urn:microsoft.com/office/officeart/2005/8/layout/arrow2"/>
    <dgm:cxn modelId="{DFDC6B9E-915C-439E-8BBB-56F7F438E060}" type="presParOf" srcId="{C43E0165-02AE-4385-A136-3BA02D6BB60A}" destId="{D844C141-B56F-4E4C-8906-D82946783946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685D0C-E49C-431D-B827-3AC07F510758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32888119-2F9B-4372-ACC8-3233ECAE8558}">
      <dgm:prSet phldrT="[Text]" custT="1"/>
      <dgm:spPr/>
      <dgm:t>
        <a:bodyPr/>
        <a:lstStyle/>
        <a:p>
          <a:r>
            <a:rPr lang="vi-VN" sz="1800" b="0" i="0" dirty="0">
              <a:latin typeface="+mn-lt"/>
              <a:cs typeface="Arial" panose="020B0604020202020204" pitchFamily="34" charset="0"/>
            </a:rPr>
            <a:t>Needs Assessment</a:t>
          </a:r>
          <a:endParaRPr lang="en-US" sz="1800" b="0" i="0" dirty="0">
            <a:latin typeface="+mn-lt"/>
            <a:cs typeface="Arial" panose="020B0604020202020204" pitchFamily="34" charset="0"/>
          </a:endParaRPr>
        </a:p>
      </dgm:t>
    </dgm:pt>
    <dgm:pt modelId="{81C02768-195D-4481-A9BE-6535A31CB94B}" type="parTrans" cxnId="{E8323F2D-64F2-465C-ADB3-066EFF9C4132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4911026A-3CA2-4B6F-BA04-99344A1B0604}" type="sibTrans" cxnId="{E8323F2D-64F2-465C-ADB3-066EFF9C4132}">
      <dgm:prSet custT="1"/>
      <dgm:spPr/>
      <dgm:t>
        <a:bodyPr/>
        <a:lstStyle/>
        <a:p>
          <a:endParaRPr lang="en-US" sz="1800">
            <a:latin typeface="+mj-lt"/>
          </a:endParaRPr>
        </a:p>
      </dgm:t>
    </dgm:pt>
    <dgm:pt modelId="{35FEBB92-D898-48C2-8EC3-72A6BCB28F4B}">
      <dgm:prSet phldrT="[Text]" custT="1"/>
      <dgm:spPr/>
      <dgm:t>
        <a:bodyPr/>
        <a:lstStyle/>
        <a:p>
          <a:r>
            <a:rPr lang="en-US" sz="1800" b="0" i="0" dirty="0">
              <a:latin typeface="+mn-lt"/>
              <a:cs typeface="Arial" panose="020B0604020202020204" pitchFamily="34" charset="0"/>
            </a:rPr>
            <a:t>Conduct training</a:t>
          </a:r>
        </a:p>
      </dgm:t>
    </dgm:pt>
    <dgm:pt modelId="{C182EE71-9A5A-44D8-B73F-D2FB316A1594}" type="parTrans" cxnId="{FA2EB92C-A374-4002-AFF9-DD605A19EFC3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92EA467B-70B6-4909-B02A-4730FA1C4283}" type="sibTrans" cxnId="{FA2EB92C-A374-4002-AFF9-DD605A19EFC3}">
      <dgm:prSet custT="1"/>
      <dgm:spPr/>
      <dgm:t>
        <a:bodyPr/>
        <a:lstStyle/>
        <a:p>
          <a:endParaRPr lang="en-US" sz="1800">
            <a:latin typeface="+mj-lt"/>
          </a:endParaRPr>
        </a:p>
      </dgm:t>
    </dgm:pt>
    <dgm:pt modelId="{DDC347F2-1611-4239-8ACB-C50D2191A715}">
      <dgm:prSet phldrT="[Text]" custT="1"/>
      <dgm:spPr/>
      <dgm:t>
        <a:bodyPr/>
        <a:lstStyle/>
        <a:p>
          <a:r>
            <a:rPr lang="en-US" sz="1800" b="0" i="0" dirty="0">
              <a:latin typeface="+mn-lt"/>
              <a:cs typeface="Arial" panose="020B0604020202020204" pitchFamily="34" charset="0"/>
            </a:rPr>
            <a:t>Evaluation of effectiveness</a:t>
          </a:r>
        </a:p>
      </dgm:t>
    </dgm:pt>
    <dgm:pt modelId="{04817E58-712B-42C1-B788-7B194B3930A9}" type="parTrans" cxnId="{42AAA734-6166-439C-87C5-1D8371DA9DC4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2135EBC8-339F-4019-A8D0-A6FD6E7CDF01}" type="sibTrans" cxnId="{42AAA734-6166-439C-87C5-1D8371DA9DC4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182F26D2-27F3-42EE-BFA0-E5BE48790C51}" type="pres">
      <dgm:prSet presAssocID="{F1685D0C-E49C-431D-B827-3AC07F510758}" presName="linearFlow" presStyleCnt="0">
        <dgm:presLayoutVars>
          <dgm:resizeHandles val="exact"/>
        </dgm:presLayoutVars>
      </dgm:prSet>
      <dgm:spPr/>
    </dgm:pt>
    <dgm:pt modelId="{6EB1EE93-89D4-446B-B6F0-D3F1A543DB99}" type="pres">
      <dgm:prSet presAssocID="{32888119-2F9B-4372-ACC8-3233ECAE8558}" presName="node" presStyleLbl="node1" presStyleIdx="0" presStyleCnt="3" custScaleX="124511" custScaleY="31780" custLinFactNeighborY="-19184">
        <dgm:presLayoutVars>
          <dgm:bulletEnabled val="1"/>
        </dgm:presLayoutVars>
      </dgm:prSet>
      <dgm:spPr/>
    </dgm:pt>
    <dgm:pt modelId="{A55F29D9-486B-4341-B185-7859A60AB422}" type="pres">
      <dgm:prSet presAssocID="{4911026A-3CA2-4B6F-BA04-99344A1B0604}" presName="sibTrans" presStyleLbl="sibTrans2D1" presStyleIdx="0" presStyleCnt="2"/>
      <dgm:spPr/>
    </dgm:pt>
    <dgm:pt modelId="{E29569C1-F10A-4C30-8F17-32EC8A7856E8}" type="pres">
      <dgm:prSet presAssocID="{4911026A-3CA2-4B6F-BA04-99344A1B0604}" presName="connectorText" presStyleLbl="sibTrans2D1" presStyleIdx="0" presStyleCnt="2"/>
      <dgm:spPr/>
    </dgm:pt>
    <dgm:pt modelId="{7496BCC9-87C5-49CE-B058-96614FD2E61E}" type="pres">
      <dgm:prSet presAssocID="{35FEBB92-D898-48C2-8EC3-72A6BCB28F4B}" presName="node" presStyleLbl="node1" presStyleIdx="1" presStyleCnt="3" custScaleX="124511" custScaleY="29610">
        <dgm:presLayoutVars>
          <dgm:bulletEnabled val="1"/>
        </dgm:presLayoutVars>
      </dgm:prSet>
      <dgm:spPr/>
    </dgm:pt>
    <dgm:pt modelId="{0FB69F53-32BA-4845-B9AF-B3AD106B1FF1}" type="pres">
      <dgm:prSet presAssocID="{92EA467B-70B6-4909-B02A-4730FA1C4283}" presName="sibTrans" presStyleLbl="sibTrans2D1" presStyleIdx="1" presStyleCnt="2"/>
      <dgm:spPr/>
    </dgm:pt>
    <dgm:pt modelId="{BA9D1563-7CC8-4D29-BDB3-8CEE4E8CDB22}" type="pres">
      <dgm:prSet presAssocID="{92EA467B-70B6-4909-B02A-4730FA1C4283}" presName="connectorText" presStyleLbl="sibTrans2D1" presStyleIdx="1" presStyleCnt="2"/>
      <dgm:spPr/>
    </dgm:pt>
    <dgm:pt modelId="{FB41F7CF-9FE3-4D9D-837F-139ED7AB4EE1}" type="pres">
      <dgm:prSet presAssocID="{DDC347F2-1611-4239-8ACB-C50D2191A715}" presName="node" presStyleLbl="node1" presStyleIdx="2" presStyleCnt="3" custScaleX="124511" custScaleY="42612">
        <dgm:presLayoutVars>
          <dgm:bulletEnabled val="1"/>
        </dgm:presLayoutVars>
      </dgm:prSet>
      <dgm:spPr/>
    </dgm:pt>
  </dgm:ptLst>
  <dgm:cxnLst>
    <dgm:cxn modelId="{5D28D508-4F8F-403F-AF40-364D43A2E3D8}" type="presOf" srcId="{35FEBB92-D898-48C2-8EC3-72A6BCB28F4B}" destId="{7496BCC9-87C5-49CE-B058-96614FD2E61E}" srcOrd="0" destOrd="0" presId="urn:microsoft.com/office/officeart/2005/8/layout/process2"/>
    <dgm:cxn modelId="{FA2EB92C-A374-4002-AFF9-DD605A19EFC3}" srcId="{F1685D0C-E49C-431D-B827-3AC07F510758}" destId="{35FEBB92-D898-48C2-8EC3-72A6BCB28F4B}" srcOrd="1" destOrd="0" parTransId="{C182EE71-9A5A-44D8-B73F-D2FB316A1594}" sibTransId="{92EA467B-70B6-4909-B02A-4730FA1C4283}"/>
    <dgm:cxn modelId="{E8323F2D-64F2-465C-ADB3-066EFF9C4132}" srcId="{F1685D0C-E49C-431D-B827-3AC07F510758}" destId="{32888119-2F9B-4372-ACC8-3233ECAE8558}" srcOrd="0" destOrd="0" parTransId="{81C02768-195D-4481-A9BE-6535A31CB94B}" sibTransId="{4911026A-3CA2-4B6F-BA04-99344A1B0604}"/>
    <dgm:cxn modelId="{42AAA734-6166-439C-87C5-1D8371DA9DC4}" srcId="{F1685D0C-E49C-431D-B827-3AC07F510758}" destId="{DDC347F2-1611-4239-8ACB-C50D2191A715}" srcOrd="2" destOrd="0" parTransId="{04817E58-712B-42C1-B788-7B194B3930A9}" sibTransId="{2135EBC8-339F-4019-A8D0-A6FD6E7CDF01}"/>
    <dgm:cxn modelId="{CB3AF036-7D5F-4480-82B6-9D1AA04D2F46}" type="presOf" srcId="{92EA467B-70B6-4909-B02A-4730FA1C4283}" destId="{0FB69F53-32BA-4845-B9AF-B3AD106B1FF1}" srcOrd="0" destOrd="0" presId="urn:microsoft.com/office/officeart/2005/8/layout/process2"/>
    <dgm:cxn modelId="{A4D78D3E-6C37-4BB1-8840-F4F67A18FF97}" type="presOf" srcId="{92EA467B-70B6-4909-B02A-4730FA1C4283}" destId="{BA9D1563-7CC8-4D29-BDB3-8CEE4E8CDB22}" srcOrd="1" destOrd="0" presId="urn:microsoft.com/office/officeart/2005/8/layout/process2"/>
    <dgm:cxn modelId="{8DE8EB6C-BA81-40F3-8BCE-859445DB708A}" type="presOf" srcId="{DDC347F2-1611-4239-8ACB-C50D2191A715}" destId="{FB41F7CF-9FE3-4D9D-837F-139ED7AB4EE1}" srcOrd="0" destOrd="0" presId="urn:microsoft.com/office/officeart/2005/8/layout/process2"/>
    <dgm:cxn modelId="{2852F094-0C88-4D23-9881-CD862E645104}" type="presOf" srcId="{F1685D0C-E49C-431D-B827-3AC07F510758}" destId="{182F26D2-27F3-42EE-BFA0-E5BE48790C51}" srcOrd="0" destOrd="0" presId="urn:microsoft.com/office/officeart/2005/8/layout/process2"/>
    <dgm:cxn modelId="{D82CB2A5-11FC-4D0F-B8B1-21E5480C9C68}" type="presOf" srcId="{4911026A-3CA2-4B6F-BA04-99344A1B0604}" destId="{E29569C1-F10A-4C30-8F17-32EC8A7856E8}" srcOrd="1" destOrd="0" presId="urn:microsoft.com/office/officeart/2005/8/layout/process2"/>
    <dgm:cxn modelId="{6FDEAECE-CEE9-4CC0-ACB8-65F7B604C6E9}" type="presOf" srcId="{32888119-2F9B-4372-ACC8-3233ECAE8558}" destId="{6EB1EE93-89D4-446B-B6F0-D3F1A543DB99}" srcOrd="0" destOrd="0" presId="urn:microsoft.com/office/officeart/2005/8/layout/process2"/>
    <dgm:cxn modelId="{846A20DF-08B5-42A1-85F8-37830B45F57D}" type="presOf" srcId="{4911026A-3CA2-4B6F-BA04-99344A1B0604}" destId="{A55F29D9-486B-4341-B185-7859A60AB422}" srcOrd="0" destOrd="0" presId="urn:microsoft.com/office/officeart/2005/8/layout/process2"/>
    <dgm:cxn modelId="{AA3C638D-8E99-4668-ACA4-83F68F87B22D}" type="presParOf" srcId="{182F26D2-27F3-42EE-BFA0-E5BE48790C51}" destId="{6EB1EE93-89D4-446B-B6F0-D3F1A543DB99}" srcOrd="0" destOrd="0" presId="urn:microsoft.com/office/officeart/2005/8/layout/process2"/>
    <dgm:cxn modelId="{99EDDF5B-0062-4E91-9DF9-190AB27A0B8C}" type="presParOf" srcId="{182F26D2-27F3-42EE-BFA0-E5BE48790C51}" destId="{A55F29D9-486B-4341-B185-7859A60AB422}" srcOrd="1" destOrd="0" presId="urn:microsoft.com/office/officeart/2005/8/layout/process2"/>
    <dgm:cxn modelId="{649E4A50-DF57-40F1-89C7-97FA49095E05}" type="presParOf" srcId="{A55F29D9-486B-4341-B185-7859A60AB422}" destId="{E29569C1-F10A-4C30-8F17-32EC8A7856E8}" srcOrd="0" destOrd="0" presId="urn:microsoft.com/office/officeart/2005/8/layout/process2"/>
    <dgm:cxn modelId="{86B2C5C1-F462-4D8E-871B-920C95D17F59}" type="presParOf" srcId="{182F26D2-27F3-42EE-BFA0-E5BE48790C51}" destId="{7496BCC9-87C5-49CE-B058-96614FD2E61E}" srcOrd="2" destOrd="0" presId="urn:microsoft.com/office/officeart/2005/8/layout/process2"/>
    <dgm:cxn modelId="{B0C67D7D-EC00-4DCC-9B64-02F20CFA08D7}" type="presParOf" srcId="{182F26D2-27F3-42EE-BFA0-E5BE48790C51}" destId="{0FB69F53-32BA-4845-B9AF-B3AD106B1FF1}" srcOrd="3" destOrd="0" presId="urn:microsoft.com/office/officeart/2005/8/layout/process2"/>
    <dgm:cxn modelId="{E665DB90-48A7-481F-A40C-B84CBB9A4A2D}" type="presParOf" srcId="{0FB69F53-32BA-4845-B9AF-B3AD106B1FF1}" destId="{BA9D1563-7CC8-4D29-BDB3-8CEE4E8CDB22}" srcOrd="0" destOrd="0" presId="urn:microsoft.com/office/officeart/2005/8/layout/process2"/>
    <dgm:cxn modelId="{DD73AD61-1DB9-49DB-AE3E-A6E146C46D5F}" type="presParOf" srcId="{182F26D2-27F3-42EE-BFA0-E5BE48790C51}" destId="{FB41F7CF-9FE3-4D9D-837F-139ED7AB4EE1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312EB6-8EEE-8D4C-B5E8-5AAB657911F1}">
      <dsp:nvSpPr>
        <dsp:cNvPr id="0" name=""/>
        <dsp:cNvSpPr/>
      </dsp:nvSpPr>
      <dsp:spPr>
        <a:xfrm>
          <a:off x="0" y="1571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Energy Policy</a:t>
          </a:r>
          <a:r>
            <a:rPr lang="en-US" sz="1900" kern="1200" dirty="0">
              <a:solidFill>
                <a:schemeClr val="tx1"/>
              </a:solidFill>
            </a:rPr>
            <a:t>: Organizations must establish an energy policy that reflects their commitment to energy performance improvement.</a:t>
          </a:r>
        </a:p>
      </dsp:txBody>
      <dsp:txXfrm>
        <a:off x="0" y="157162"/>
        <a:ext cx="3428999" cy="2057399"/>
      </dsp:txXfrm>
    </dsp:sp>
    <dsp:sp modelId="{9C05A08C-49F7-094B-9D02-676435825A50}">
      <dsp:nvSpPr>
        <dsp:cNvPr id="0" name=""/>
        <dsp:cNvSpPr/>
      </dsp:nvSpPr>
      <dsp:spPr>
        <a:xfrm>
          <a:off x="3771900" y="1571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Energy Planning</a:t>
          </a:r>
          <a:r>
            <a:rPr lang="en-US" sz="1900" kern="1200" dirty="0">
              <a:solidFill>
                <a:schemeClr val="tx1"/>
              </a:solidFill>
            </a:rPr>
            <a:t>: A systematic process to identify significant energy uses, set energy performance indicators (</a:t>
          </a:r>
          <a:r>
            <a:rPr lang="en-US" sz="1900" kern="1200" dirty="0" err="1">
              <a:solidFill>
                <a:schemeClr val="tx1"/>
              </a:solidFill>
            </a:rPr>
            <a:t>EnPIs</a:t>
          </a:r>
          <a:r>
            <a:rPr lang="en-US" sz="1900" kern="1200" dirty="0">
              <a:solidFill>
                <a:schemeClr val="tx1"/>
              </a:solidFill>
            </a:rPr>
            <a:t>), and establish objectives and targets for energy efficiency</a:t>
          </a:r>
        </a:p>
      </dsp:txBody>
      <dsp:txXfrm>
        <a:off x="3771900" y="157162"/>
        <a:ext cx="3428999" cy="2057399"/>
      </dsp:txXfrm>
    </dsp:sp>
    <dsp:sp modelId="{09F47003-8FFC-EA49-9E2F-8F289D99DD27}">
      <dsp:nvSpPr>
        <dsp:cNvPr id="0" name=""/>
        <dsp:cNvSpPr/>
      </dsp:nvSpPr>
      <dsp:spPr>
        <a:xfrm>
          <a:off x="7543800" y="1571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Implementation and Operation</a:t>
          </a:r>
          <a:r>
            <a:rPr lang="en-US" sz="1900" kern="1200" dirty="0">
              <a:solidFill>
                <a:schemeClr val="tx1"/>
              </a:solidFill>
            </a:rPr>
            <a:t>: Requires the organization to put its energy management plan into action, ensuring all employees are aware and trained to achieve energy goals.</a:t>
          </a:r>
        </a:p>
      </dsp:txBody>
      <dsp:txXfrm>
        <a:off x="7543800" y="157162"/>
        <a:ext cx="3428999" cy="2057399"/>
      </dsp:txXfrm>
    </dsp:sp>
    <dsp:sp modelId="{92BA77C4-590B-0544-AA10-61DF76A0068F}">
      <dsp:nvSpPr>
        <dsp:cNvPr id="0" name=""/>
        <dsp:cNvSpPr/>
      </dsp:nvSpPr>
      <dsp:spPr>
        <a:xfrm>
          <a:off x="0" y="2532053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Monitoring, Measurement, and Analysis</a:t>
          </a:r>
          <a:r>
            <a:rPr lang="en-US" sz="1900" kern="1200" dirty="0">
              <a:solidFill>
                <a:schemeClr val="tx1"/>
              </a:solidFill>
            </a:rPr>
            <a:t>: Organizations track their energy use, review </a:t>
          </a:r>
          <a:r>
            <a:rPr lang="en-US" sz="1900" kern="1200" dirty="0" err="1">
              <a:solidFill>
                <a:schemeClr val="tx1"/>
              </a:solidFill>
            </a:rPr>
            <a:t>EnPIs</a:t>
          </a:r>
          <a:r>
            <a:rPr lang="en-US" sz="1900" kern="1200" dirty="0">
              <a:solidFill>
                <a:schemeClr val="tx1"/>
              </a:solidFill>
            </a:rPr>
            <a:t>, and analyze the effectiveness of implemented energy-saving measures.</a:t>
          </a:r>
        </a:p>
      </dsp:txBody>
      <dsp:txXfrm>
        <a:off x="0" y="2532053"/>
        <a:ext cx="3428999" cy="2057399"/>
      </dsp:txXfrm>
    </dsp:sp>
    <dsp:sp modelId="{84A59686-E08E-F14C-B640-CC7011FF25FB}">
      <dsp:nvSpPr>
        <dsp:cNvPr id="0" name=""/>
        <dsp:cNvSpPr/>
      </dsp:nvSpPr>
      <dsp:spPr>
        <a:xfrm>
          <a:off x="3771900" y="25574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Continual Improvement</a:t>
          </a:r>
          <a:r>
            <a:rPr lang="en-US" sz="1900" kern="1200" dirty="0">
              <a:solidFill>
                <a:schemeClr val="tx1"/>
              </a:solidFill>
            </a:rPr>
            <a:t>: The standard follows a Plan-Do-Check-Act (PDCA) cycle, ensuring ongoing improvement in energy management and performance.</a:t>
          </a:r>
        </a:p>
      </dsp:txBody>
      <dsp:txXfrm>
        <a:off x="3771900" y="2557462"/>
        <a:ext cx="3428999" cy="2057399"/>
      </dsp:txXfrm>
    </dsp:sp>
    <dsp:sp modelId="{6A071AD4-8943-B249-BF20-1C41E4B10A16}">
      <dsp:nvSpPr>
        <dsp:cNvPr id="0" name=""/>
        <dsp:cNvSpPr/>
      </dsp:nvSpPr>
      <dsp:spPr>
        <a:xfrm>
          <a:off x="7543800" y="2532053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Documentation</a:t>
          </a:r>
          <a:r>
            <a:rPr lang="en-US" sz="1900" kern="1200" dirty="0">
              <a:solidFill>
                <a:schemeClr val="tx1"/>
              </a:solidFill>
            </a:rPr>
            <a:t>: Proper documentation of processes and performance to demonstrate compliance with the standard.</a:t>
          </a:r>
        </a:p>
      </dsp:txBody>
      <dsp:txXfrm>
        <a:off x="7543800" y="2532053"/>
        <a:ext cx="3428999" cy="20573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D4E952-216B-5E4F-BB33-31C4FFFA4D01}">
      <dsp:nvSpPr>
        <dsp:cNvPr id="0" name=""/>
        <dsp:cNvSpPr/>
      </dsp:nvSpPr>
      <dsp:spPr>
        <a:xfrm>
          <a:off x="0" y="35788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7B1102-B89B-A34F-97C7-AA35D408410A}">
      <dsp:nvSpPr>
        <dsp:cNvPr id="0" name=""/>
        <dsp:cNvSpPr/>
      </dsp:nvSpPr>
      <dsp:spPr>
        <a:xfrm>
          <a:off x="561340" y="3316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 dirty="0">
              <a:solidFill>
                <a:schemeClr val="tx1"/>
              </a:solidFill>
            </a:rPr>
            <a:t>Energy Cost Reduction</a:t>
          </a:r>
          <a:r>
            <a:rPr lang="en-US" sz="2000" kern="1200" dirty="0">
              <a:solidFill>
                <a:schemeClr val="tx1"/>
              </a:solidFill>
            </a:rPr>
            <a:t>: Helps identify opportunities to reduce energy consumption and related costs.</a:t>
          </a:r>
        </a:p>
      </dsp:txBody>
      <dsp:txXfrm>
        <a:off x="593043" y="64865"/>
        <a:ext cx="9370170" cy="586034"/>
      </dsp:txXfrm>
    </dsp:sp>
    <dsp:sp modelId="{8D2A5E6B-68B9-9341-9C2D-2C7832E84E97}">
      <dsp:nvSpPr>
        <dsp:cNvPr id="0" name=""/>
        <dsp:cNvSpPr/>
      </dsp:nvSpPr>
      <dsp:spPr>
        <a:xfrm>
          <a:off x="0" y="135580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5C5DE0-06C2-4641-B068-6562546F9AA6}">
      <dsp:nvSpPr>
        <dsp:cNvPr id="0" name=""/>
        <dsp:cNvSpPr/>
      </dsp:nvSpPr>
      <dsp:spPr>
        <a:xfrm>
          <a:off x="561340" y="103108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>
              <a:solidFill>
                <a:schemeClr val="tx1"/>
              </a:solidFill>
            </a:rPr>
            <a:t>Environmental Benefits</a:t>
          </a:r>
          <a:r>
            <a:rPr lang="en-US" sz="2000" kern="1200">
              <a:solidFill>
                <a:schemeClr val="tx1"/>
              </a:solidFill>
            </a:rPr>
            <a:t>: Contributes to sustainability goals by reducing carbon footprints.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93043" y="1062785"/>
        <a:ext cx="9370170" cy="586034"/>
      </dsp:txXfrm>
    </dsp:sp>
    <dsp:sp modelId="{AD6E9815-60A0-0F44-BC7D-8F485610EE26}">
      <dsp:nvSpPr>
        <dsp:cNvPr id="0" name=""/>
        <dsp:cNvSpPr/>
      </dsp:nvSpPr>
      <dsp:spPr>
        <a:xfrm>
          <a:off x="0" y="235372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AAB857-9024-D643-AC8B-CE19F9EA30CB}">
      <dsp:nvSpPr>
        <dsp:cNvPr id="0" name=""/>
        <dsp:cNvSpPr/>
      </dsp:nvSpPr>
      <dsp:spPr>
        <a:xfrm>
          <a:off x="561340" y="202900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>
              <a:solidFill>
                <a:schemeClr val="tx1"/>
              </a:solidFill>
            </a:rPr>
            <a:t>Compliance</a:t>
          </a:r>
          <a:r>
            <a:rPr lang="en-US" sz="2000" kern="1200">
              <a:solidFill>
                <a:schemeClr val="tx1"/>
              </a:solidFill>
            </a:rPr>
            <a:t>: Helps meet legal and regulatory energy requirements.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93043" y="2060705"/>
        <a:ext cx="9370170" cy="586034"/>
      </dsp:txXfrm>
    </dsp:sp>
    <dsp:sp modelId="{22076FE1-DFE6-D64E-92FC-E31760D9A740}">
      <dsp:nvSpPr>
        <dsp:cNvPr id="0" name=""/>
        <dsp:cNvSpPr/>
      </dsp:nvSpPr>
      <dsp:spPr>
        <a:xfrm>
          <a:off x="0" y="335164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A8547C-461E-D849-BDEA-304DB71A8604}">
      <dsp:nvSpPr>
        <dsp:cNvPr id="0" name=""/>
        <dsp:cNvSpPr/>
      </dsp:nvSpPr>
      <dsp:spPr>
        <a:xfrm>
          <a:off x="561340" y="302692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 dirty="0">
              <a:solidFill>
                <a:schemeClr val="tx1"/>
              </a:solidFill>
            </a:rPr>
            <a:t>Competitive Advantage</a:t>
          </a:r>
          <a:r>
            <a:rPr lang="en-US" sz="2000" kern="1200" dirty="0">
              <a:solidFill>
                <a:schemeClr val="tx1"/>
              </a:solidFill>
            </a:rPr>
            <a:t>: Enhances reputation as a responsible and energy-efficient organization.</a:t>
          </a:r>
        </a:p>
      </dsp:txBody>
      <dsp:txXfrm>
        <a:off x="593043" y="3058625"/>
        <a:ext cx="9370170" cy="586034"/>
      </dsp:txXfrm>
    </dsp:sp>
    <dsp:sp modelId="{87FF6DE8-B185-8C4B-AA47-C8B06DC92015}">
      <dsp:nvSpPr>
        <dsp:cNvPr id="0" name=""/>
        <dsp:cNvSpPr/>
      </dsp:nvSpPr>
      <dsp:spPr>
        <a:xfrm>
          <a:off x="0" y="434956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861718-D6BC-2144-BD79-D5D7E58C740C}">
      <dsp:nvSpPr>
        <dsp:cNvPr id="0" name=""/>
        <dsp:cNvSpPr/>
      </dsp:nvSpPr>
      <dsp:spPr>
        <a:xfrm>
          <a:off x="561340" y="402484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 dirty="0">
              <a:solidFill>
                <a:schemeClr val="tx1"/>
              </a:solidFill>
            </a:rPr>
            <a:t>Enhanced Operational Efficiency</a:t>
          </a:r>
          <a:r>
            <a:rPr lang="en-US" sz="2000" kern="1200" dirty="0">
              <a:solidFill>
                <a:schemeClr val="tx1"/>
              </a:solidFill>
            </a:rPr>
            <a:t>: Improves processes related to energy use, often leading to better overall operational efficiency.</a:t>
          </a:r>
        </a:p>
      </dsp:txBody>
      <dsp:txXfrm>
        <a:off x="593043" y="4056545"/>
        <a:ext cx="9370170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980CC9-A75F-4053-AA89-8D34F917B25B}">
      <dsp:nvSpPr>
        <dsp:cNvPr id="0" name=""/>
        <dsp:cNvSpPr/>
      </dsp:nvSpPr>
      <dsp:spPr>
        <a:xfrm>
          <a:off x="1378323" y="0"/>
          <a:ext cx="7755465" cy="484716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C2BCC5D-6146-4523-889D-E7B35F5C6F16}">
      <dsp:nvSpPr>
        <dsp:cNvPr id="0" name=""/>
        <dsp:cNvSpPr/>
      </dsp:nvSpPr>
      <dsp:spPr>
        <a:xfrm>
          <a:off x="2323171" y="3345513"/>
          <a:ext cx="201642" cy="20164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1FDE07A-257E-4C4B-AE30-5F6BC7201532}">
      <dsp:nvSpPr>
        <dsp:cNvPr id="0" name=""/>
        <dsp:cNvSpPr/>
      </dsp:nvSpPr>
      <dsp:spPr>
        <a:xfrm>
          <a:off x="2556989" y="3262083"/>
          <a:ext cx="3340969" cy="508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846" tIns="0" rIns="0" bIns="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Make employees aware of the reasons/benefits of EE</a:t>
          </a:r>
        </a:p>
      </dsp:txBody>
      <dsp:txXfrm>
        <a:off x="2556989" y="3262083"/>
        <a:ext cx="3340969" cy="508025"/>
      </dsp:txXfrm>
    </dsp:sp>
    <dsp:sp modelId="{3628AC06-16AB-47A3-8309-A770487EDD3A}">
      <dsp:nvSpPr>
        <dsp:cNvPr id="0" name=""/>
        <dsp:cNvSpPr/>
      </dsp:nvSpPr>
      <dsp:spPr>
        <a:xfrm>
          <a:off x="4078337" y="2150313"/>
          <a:ext cx="364506" cy="36450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CED2C4E-3FA5-43AB-B907-D1C1EAF639B1}">
      <dsp:nvSpPr>
        <dsp:cNvPr id="0" name=""/>
        <dsp:cNvSpPr/>
      </dsp:nvSpPr>
      <dsp:spPr>
        <a:xfrm>
          <a:off x="4475670" y="2100377"/>
          <a:ext cx="3091322" cy="487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145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b="0" i="0" kern="1200" dirty="0">
              <a:latin typeface="+mn-lt"/>
              <a:cs typeface="Arial" panose="020B0604020202020204" pitchFamily="34" charset="0"/>
            </a:rPr>
            <a:t>Training in skills and knowledge related to EE</a:t>
          </a:r>
          <a:endParaRPr lang="en-US" sz="1800" b="0" i="0" kern="1200" dirty="0">
            <a:latin typeface="+mn-lt"/>
            <a:cs typeface="Arial" panose="020B0604020202020204" pitchFamily="34" charset="0"/>
          </a:endParaRPr>
        </a:p>
      </dsp:txBody>
      <dsp:txXfrm>
        <a:off x="4475670" y="2100377"/>
        <a:ext cx="3091322" cy="487027"/>
      </dsp:txXfrm>
    </dsp:sp>
    <dsp:sp modelId="{0F0FC320-BA11-40D0-8D85-41C576630FCF}">
      <dsp:nvSpPr>
        <dsp:cNvPr id="0" name=""/>
        <dsp:cNvSpPr/>
      </dsp:nvSpPr>
      <dsp:spPr>
        <a:xfrm>
          <a:off x="6243559" y="1226332"/>
          <a:ext cx="504105" cy="50410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844C141-B56F-4E4C-8906-D82946783946}">
      <dsp:nvSpPr>
        <dsp:cNvPr id="0" name=""/>
        <dsp:cNvSpPr/>
      </dsp:nvSpPr>
      <dsp:spPr>
        <a:xfrm>
          <a:off x="6563466" y="1237467"/>
          <a:ext cx="4178067" cy="5221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115" tIns="0" rIns="0" bIns="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Mechanism to encourage people to actively participate in EE</a:t>
          </a:r>
        </a:p>
      </dsp:txBody>
      <dsp:txXfrm>
        <a:off x="6563466" y="1237467"/>
        <a:ext cx="4178067" cy="5221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1EE93-89D4-446B-B6F0-D3F1A543DB99}">
      <dsp:nvSpPr>
        <dsp:cNvPr id="0" name=""/>
        <dsp:cNvSpPr/>
      </dsp:nvSpPr>
      <dsp:spPr>
        <a:xfrm>
          <a:off x="0" y="0"/>
          <a:ext cx="2970755" cy="3670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b="0" i="0" kern="1200" dirty="0">
              <a:latin typeface="+mn-lt"/>
              <a:cs typeface="Arial" panose="020B0604020202020204" pitchFamily="34" charset="0"/>
            </a:rPr>
            <a:t>Needs Assessment</a:t>
          </a:r>
          <a:endParaRPr lang="en-US" sz="1800" b="0" i="0" kern="1200" dirty="0">
            <a:latin typeface="+mn-lt"/>
            <a:cs typeface="Arial" panose="020B0604020202020204" pitchFamily="34" charset="0"/>
          </a:endParaRPr>
        </a:p>
      </dsp:txBody>
      <dsp:txXfrm>
        <a:off x="10749" y="10749"/>
        <a:ext cx="2949257" cy="345516"/>
      </dsp:txXfrm>
    </dsp:sp>
    <dsp:sp modelId="{A55F29D9-486B-4341-B185-7859A60AB422}">
      <dsp:nvSpPr>
        <dsp:cNvPr id="0" name=""/>
        <dsp:cNvSpPr/>
      </dsp:nvSpPr>
      <dsp:spPr>
        <a:xfrm rot="5400000">
          <a:off x="1268007" y="396997"/>
          <a:ext cx="434739" cy="5196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j-lt"/>
          </a:endParaRPr>
        </a:p>
      </dsp:txBody>
      <dsp:txXfrm rot="-5400000">
        <a:off x="1329471" y="439470"/>
        <a:ext cx="311812" cy="304317"/>
      </dsp:txXfrm>
    </dsp:sp>
    <dsp:sp modelId="{7496BCC9-87C5-49CE-B058-96614FD2E61E}">
      <dsp:nvSpPr>
        <dsp:cNvPr id="0" name=""/>
        <dsp:cNvSpPr/>
      </dsp:nvSpPr>
      <dsp:spPr>
        <a:xfrm>
          <a:off x="0" y="946667"/>
          <a:ext cx="2970755" cy="34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Conduct training</a:t>
          </a:r>
        </a:p>
      </dsp:txBody>
      <dsp:txXfrm>
        <a:off x="10015" y="956682"/>
        <a:ext cx="2950725" cy="321924"/>
      </dsp:txXfrm>
    </dsp:sp>
    <dsp:sp modelId="{0FB69F53-32BA-4845-B9AF-B3AD106B1FF1}">
      <dsp:nvSpPr>
        <dsp:cNvPr id="0" name=""/>
        <dsp:cNvSpPr/>
      </dsp:nvSpPr>
      <dsp:spPr>
        <a:xfrm rot="5400000">
          <a:off x="1268841" y="1317493"/>
          <a:ext cx="433072" cy="5196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j-lt"/>
          </a:endParaRPr>
        </a:p>
      </dsp:txBody>
      <dsp:txXfrm rot="-5400000">
        <a:off x="1329471" y="1360800"/>
        <a:ext cx="311812" cy="303150"/>
      </dsp:txXfrm>
    </dsp:sp>
    <dsp:sp modelId="{FB41F7CF-9FE3-4D9D-837F-139ED7AB4EE1}">
      <dsp:nvSpPr>
        <dsp:cNvPr id="0" name=""/>
        <dsp:cNvSpPr/>
      </dsp:nvSpPr>
      <dsp:spPr>
        <a:xfrm>
          <a:off x="0" y="1866051"/>
          <a:ext cx="2970755" cy="492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Evaluation of effectiveness</a:t>
          </a:r>
        </a:p>
      </dsp:txBody>
      <dsp:txXfrm>
        <a:off x="14413" y="1880464"/>
        <a:ext cx="2941929" cy="463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>
            <a:extLst>
              <a:ext uri="{FF2B5EF4-FFF2-40B4-BE49-F238E27FC236}">
                <a16:creationId xmlns:a16="http://schemas.microsoft.com/office/drawing/2014/main" id="{262CA6A2-8DF9-5A4B-99FE-5BCA1A80AB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>
            <a:extLst>
              <a:ext uri="{FF2B5EF4-FFF2-40B4-BE49-F238E27FC236}">
                <a16:creationId xmlns:a16="http://schemas.microsoft.com/office/drawing/2014/main" id="{B4BE7356-4D62-0FE8-551E-3392742FF2A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err="1"/>
              <a:t>Một</a:t>
            </a:r>
            <a:r>
              <a:rPr lang="en-US" altLang="en-US" dirty="0"/>
              <a:t> </a:t>
            </a:r>
            <a:r>
              <a:rPr lang="en-US" altLang="en-US" dirty="0" err="1"/>
              <a:t>số</a:t>
            </a:r>
            <a:r>
              <a:rPr lang="en-US" altLang="en-US" dirty="0"/>
              <a:t> </a:t>
            </a:r>
            <a:r>
              <a:rPr lang="en-US" altLang="en-US" dirty="0" err="1"/>
              <a:t>lý</a:t>
            </a:r>
            <a:r>
              <a:rPr lang="en-US" altLang="en-US" dirty="0"/>
              <a:t> do </a:t>
            </a:r>
            <a:r>
              <a:rPr lang="en-US" altLang="en-US" dirty="0" err="1"/>
              <a:t>mà</a:t>
            </a:r>
            <a:r>
              <a:rPr lang="en-US" altLang="en-US" dirty="0"/>
              <a:t> </a:t>
            </a:r>
            <a:r>
              <a:rPr lang="en-US" altLang="en-US" dirty="0" err="1"/>
              <a:t>mọi</a:t>
            </a:r>
            <a:r>
              <a:rPr lang="en-US" altLang="en-US" dirty="0"/>
              <a:t> ng</a:t>
            </a:r>
            <a:r>
              <a:rPr lang="vi-VN" altLang="en-US" dirty="0"/>
              <a:t>ườ</a:t>
            </a:r>
            <a:r>
              <a:rPr lang="en-US" altLang="en-US" dirty="0" err="1"/>
              <a:t>i</a:t>
            </a:r>
            <a:r>
              <a:rPr lang="en-US" altLang="en-US" dirty="0"/>
              <a:t>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tâm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n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lãng</a:t>
            </a:r>
            <a:r>
              <a:rPr lang="en-US" altLang="en-US" dirty="0"/>
              <a:t> </a:t>
            </a:r>
            <a:r>
              <a:rPr lang="en-US" altLang="en-US" dirty="0" err="1"/>
              <a:t>phí</a:t>
            </a:r>
            <a:r>
              <a:rPr lang="en-US" altLang="en-US" dirty="0"/>
              <a:t> n</a:t>
            </a:r>
            <a:r>
              <a:rPr lang="vi-VN" altLang="en-US" dirty="0"/>
              <a:t>ă</a:t>
            </a:r>
            <a:r>
              <a:rPr lang="en-US" altLang="en-US" dirty="0"/>
              <a:t>ng l</a:t>
            </a:r>
            <a:r>
              <a:rPr lang="vi-VN" altLang="en-US" dirty="0"/>
              <a:t>ượ</a:t>
            </a:r>
            <a:r>
              <a:rPr lang="en-US" altLang="en-US" dirty="0"/>
              <a:t>ng </a:t>
            </a:r>
            <a:r>
              <a:rPr lang="en-US" altLang="en-US" dirty="0" err="1"/>
              <a:t>tại</a:t>
            </a:r>
            <a:r>
              <a:rPr lang="en-US" altLang="en-US" dirty="0"/>
              <a:t> n</a:t>
            </a:r>
            <a:r>
              <a:rPr lang="vi-VN" altLang="en-US" dirty="0"/>
              <a:t>ơ</a:t>
            </a:r>
            <a:r>
              <a:rPr lang="en-US" altLang="en-US" dirty="0" err="1"/>
              <a:t>i</a:t>
            </a:r>
            <a:r>
              <a:rPr lang="en-US" altLang="en-US" dirty="0"/>
              <a:t> </a:t>
            </a:r>
            <a:r>
              <a:rPr lang="en-US" altLang="en-US" dirty="0" err="1"/>
              <a:t>làm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:</a:t>
            </a:r>
          </a:p>
          <a:p>
            <a:pPr lvl="1"/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tâm</a:t>
            </a:r>
            <a:r>
              <a:rPr lang="en-US" altLang="en-US" dirty="0"/>
              <a:t> </a:t>
            </a:r>
            <a:r>
              <a:rPr lang="en-US" altLang="en-US" dirty="0" err="1"/>
              <a:t>tiền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trả</a:t>
            </a:r>
            <a:r>
              <a:rPr lang="en-US" altLang="en-US" dirty="0"/>
              <a:t> </a:t>
            </a:r>
            <a:r>
              <a:rPr lang="en-US" altLang="en-US" dirty="0" err="1"/>
              <a:t>cho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sử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n</a:t>
            </a:r>
            <a:r>
              <a:rPr lang="vi-VN" altLang="en-US" dirty="0"/>
              <a:t>ă</a:t>
            </a:r>
            <a:r>
              <a:rPr lang="en-US" altLang="en-US" dirty="0"/>
              <a:t>ng l</a:t>
            </a:r>
            <a:r>
              <a:rPr lang="vi-VN" altLang="en-US" dirty="0"/>
              <a:t>ượ</a:t>
            </a:r>
            <a:r>
              <a:rPr lang="en-US" altLang="en-US" dirty="0"/>
              <a:t>ng</a:t>
            </a:r>
          </a:p>
          <a:p>
            <a:pPr lvl="1"/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gặp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vấn</a:t>
            </a:r>
            <a:r>
              <a:rPr lang="en-US" altLang="en-US" dirty="0"/>
              <a:t> </a:t>
            </a:r>
            <a:r>
              <a:rPr lang="vi-VN" altLang="en-US" dirty="0"/>
              <a:t>đề</a:t>
            </a:r>
            <a:r>
              <a:rPr lang="en-US" altLang="en-US" dirty="0"/>
              <a:t> </a:t>
            </a:r>
            <a:r>
              <a:rPr lang="en-US" altLang="en-US" dirty="0" err="1"/>
              <a:t>gì</a:t>
            </a:r>
            <a:r>
              <a:rPr lang="en-US" altLang="en-US" dirty="0"/>
              <a:t> </a:t>
            </a:r>
            <a:r>
              <a:rPr lang="en-US" altLang="en-US" dirty="0" err="1"/>
              <a:t>liên</a:t>
            </a:r>
            <a:r>
              <a:rPr lang="en-US" altLang="en-US" dirty="0"/>
              <a:t>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cung</a:t>
            </a:r>
            <a:r>
              <a:rPr lang="en-US" altLang="en-US" dirty="0"/>
              <a:t> </a:t>
            </a:r>
            <a:r>
              <a:rPr lang="en-US" altLang="en-US" dirty="0" err="1"/>
              <a:t>cấp</a:t>
            </a:r>
            <a:r>
              <a:rPr lang="en-US" altLang="en-US" dirty="0"/>
              <a:t>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tiêu</a:t>
            </a:r>
            <a:r>
              <a:rPr lang="en-US" altLang="en-US" dirty="0"/>
              <a:t> </a:t>
            </a:r>
            <a:r>
              <a:rPr lang="en-US" altLang="en-US" dirty="0" err="1"/>
              <a:t>thụ</a:t>
            </a:r>
            <a:r>
              <a:rPr lang="en-US" altLang="en-US" dirty="0"/>
              <a:t> n</a:t>
            </a:r>
            <a:r>
              <a:rPr lang="vi-VN" altLang="en-US" dirty="0"/>
              <a:t>ă</a:t>
            </a:r>
            <a:r>
              <a:rPr lang="en-US" altLang="en-US" dirty="0"/>
              <a:t>ng l</a:t>
            </a:r>
            <a:r>
              <a:rPr lang="vi-VN" altLang="en-US" dirty="0"/>
              <a:t>ượ</a:t>
            </a:r>
            <a:r>
              <a:rPr lang="en-US" altLang="en-US" dirty="0"/>
              <a:t>ng (</a:t>
            </a:r>
            <a:r>
              <a:rPr lang="en-US" altLang="en-US" dirty="0" err="1"/>
              <a:t>ví</a:t>
            </a:r>
            <a:r>
              <a:rPr lang="en-US" altLang="en-US" dirty="0"/>
              <a:t> </a:t>
            </a:r>
            <a:r>
              <a:rPr lang="en-US" altLang="en-US" dirty="0" err="1"/>
              <a:t>dụ</a:t>
            </a:r>
            <a:r>
              <a:rPr lang="en-US" altLang="en-US" dirty="0"/>
              <a:t>: </a:t>
            </a:r>
            <a:r>
              <a:rPr lang="en-US" altLang="en-US" dirty="0" err="1"/>
              <a:t>nếu</a:t>
            </a:r>
            <a:r>
              <a:rPr lang="en-US" altLang="en-US" dirty="0"/>
              <a:t> </a:t>
            </a:r>
            <a:r>
              <a:rPr lang="vi-VN" altLang="en-US" dirty="0"/>
              <a:t>đã</a:t>
            </a:r>
            <a:r>
              <a:rPr lang="en-US" altLang="en-US" dirty="0"/>
              <a:t> </a:t>
            </a:r>
            <a:r>
              <a:rPr lang="en-US" altLang="en-US" dirty="0" err="1"/>
              <a:t>gặp</a:t>
            </a:r>
            <a:r>
              <a:rPr lang="en-US" altLang="en-US" dirty="0"/>
              <a:t> </a:t>
            </a:r>
            <a:r>
              <a:rPr lang="en-US" altLang="en-US" dirty="0" err="1"/>
              <a:t>vấn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 do </a:t>
            </a:r>
            <a:r>
              <a:rPr lang="en-US" altLang="en-US" dirty="0" err="1"/>
              <a:t>mở</a:t>
            </a:r>
            <a:r>
              <a:rPr lang="en-US" altLang="en-US" dirty="0"/>
              <a:t> </a:t>
            </a:r>
            <a:r>
              <a:rPr lang="en-US" altLang="en-US" dirty="0" err="1"/>
              <a:t>rất</a:t>
            </a:r>
            <a:r>
              <a:rPr lang="en-US" altLang="en-US" dirty="0"/>
              <a:t> </a:t>
            </a:r>
            <a:r>
              <a:rPr lang="en-US" altLang="en-US" dirty="0" err="1"/>
              <a:t>nhiều</a:t>
            </a:r>
            <a:r>
              <a:rPr lang="en-US" altLang="en-US" dirty="0"/>
              <a:t> </a:t>
            </a:r>
            <a:r>
              <a:rPr lang="en-US" altLang="en-US" dirty="0" err="1"/>
              <a:t>thiết</a:t>
            </a:r>
            <a:r>
              <a:rPr lang="en-US" altLang="en-US" dirty="0"/>
              <a:t> </a:t>
            </a:r>
            <a:r>
              <a:rPr lang="en-US" altLang="en-US" dirty="0" err="1"/>
              <a:t>bị</a:t>
            </a:r>
            <a:r>
              <a:rPr lang="en-US" altLang="en-US" dirty="0"/>
              <a:t> </a:t>
            </a:r>
            <a:r>
              <a:rPr lang="en-US" altLang="en-US" dirty="0" err="1"/>
              <a:t>cùng</a:t>
            </a:r>
            <a:r>
              <a:rPr lang="en-US" altLang="en-US" dirty="0"/>
              <a:t> </a:t>
            </a:r>
            <a:r>
              <a:rPr lang="en-US" altLang="en-US" dirty="0" err="1"/>
              <a:t>lúc</a:t>
            </a:r>
            <a:r>
              <a:rPr lang="en-US" altLang="en-US" dirty="0"/>
              <a:t> </a:t>
            </a:r>
            <a:r>
              <a:rPr lang="en-US" altLang="en-US" dirty="0" err="1"/>
              <a:t>có</a:t>
            </a:r>
            <a:r>
              <a:rPr lang="en-US" altLang="en-US" dirty="0"/>
              <a:t> </a:t>
            </a:r>
            <a:r>
              <a:rPr lang="en-US" altLang="en-US" dirty="0" err="1"/>
              <a:t>thể</a:t>
            </a:r>
            <a:r>
              <a:rPr lang="en-US" altLang="en-US" dirty="0"/>
              <a:t> </a:t>
            </a:r>
            <a:r>
              <a:rPr lang="en-US" altLang="en-US" dirty="0" err="1"/>
              <a:t>dẫn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n </a:t>
            </a:r>
            <a:r>
              <a:rPr lang="en-US" altLang="en-US" dirty="0" err="1"/>
              <a:t>quá</a:t>
            </a:r>
            <a:r>
              <a:rPr lang="en-US" altLang="en-US" dirty="0"/>
              <a:t> </a:t>
            </a:r>
            <a:r>
              <a:rPr lang="en-US" altLang="en-US" dirty="0" err="1"/>
              <a:t>tải</a:t>
            </a:r>
            <a:r>
              <a:rPr lang="en-US" altLang="en-US" dirty="0"/>
              <a:t>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bị</a:t>
            </a:r>
            <a:r>
              <a:rPr lang="en-US" altLang="en-US" dirty="0"/>
              <a:t> </a:t>
            </a:r>
            <a:r>
              <a:rPr lang="en-US" altLang="en-US" dirty="0" err="1"/>
              <a:t>cắt</a:t>
            </a:r>
            <a:r>
              <a:rPr lang="en-US" altLang="en-US" dirty="0"/>
              <a:t> </a:t>
            </a:r>
            <a:r>
              <a:rPr lang="vi-VN" altLang="en-US" dirty="0"/>
              <a:t>đ</a:t>
            </a:r>
            <a:r>
              <a:rPr lang="en-US" altLang="en-US" dirty="0" err="1"/>
              <a:t>iện</a:t>
            </a:r>
            <a:r>
              <a:rPr lang="en-US" altLang="en-US" dirty="0"/>
              <a:t> </a:t>
            </a:r>
            <a:r>
              <a:rPr lang="en-US" altLang="en-US" dirty="0">
                <a:sym typeface="Wingdings" panose="05000000000000000000" pitchFamily="2" charset="2"/>
              </a:rPr>
              <a:t> </a:t>
            </a:r>
            <a:r>
              <a:rPr lang="en-US" altLang="en-US" dirty="0" err="1">
                <a:sym typeface="Wingdings" panose="05000000000000000000" pitchFamily="2" charset="2"/>
              </a:rPr>
              <a:t>nhân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viên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có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thể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ý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thức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giảm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sử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dụng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khi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ch</a:t>
            </a:r>
            <a:r>
              <a:rPr lang="vi-VN" altLang="en-US" dirty="0">
                <a:sym typeface="Wingdings" panose="05000000000000000000" pitchFamily="2" charset="2"/>
              </a:rPr>
              <a:t>ư</a:t>
            </a:r>
            <a:r>
              <a:rPr lang="en-US" altLang="en-US" dirty="0">
                <a:sym typeface="Wingdings" panose="05000000000000000000" pitchFamily="2" charset="2"/>
              </a:rPr>
              <a:t>a </a:t>
            </a:r>
            <a:r>
              <a:rPr lang="en-US" altLang="en-US" dirty="0" err="1">
                <a:sym typeface="Wingdings" panose="05000000000000000000" pitchFamily="2" charset="2"/>
              </a:rPr>
              <a:t>cần</a:t>
            </a:r>
            <a:r>
              <a:rPr lang="en-US" altLang="en-US" dirty="0">
                <a:sym typeface="Wingdings" panose="05000000000000000000" pitchFamily="2" charset="2"/>
              </a:rPr>
              <a:t> )</a:t>
            </a:r>
            <a:endParaRPr lang="en-US" altLang="en-US" dirty="0"/>
          </a:p>
          <a:p>
            <a:pPr lvl="1"/>
            <a:r>
              <a:rPr lang="en-US" altLang="en-US" dirty="0" err="1"/>
              <a:t>Xem</a:t>
            </a:r>
            <a:r>
              <a:rPr lang="en-US" altLang="en-US" dirty="0"/>
              <a:t> TKNL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là</a:t>
            </a:r>
            <a:r>
              <a:rPr lang="en-US" altLang="en-US" dirty="0"/>
              <a:t> </a:t>
            </a:r>
            <a:r>
              <a:rPr lang="en-US" altLang="en-US" dirty="0" err="1"/>
              <a:t>trách</a:t>
            </a:r>
            <a:r>
              <a:rPr lang="en-US" altLang="en-US" dirty="0"/>
              <a:t> </a:t>
            </a:r>
            <a:r>
              <a:rPr lang="en-US" altLang="en-US" dirty="0" err="1"/>
              <a:t>nhiệm</a:t>
            </a:r>
            <a:r>
              <a:rPr lang="en-US" altLang="en-US" dirty="0"/>
              <a:t> </a:t>
            </a:r>
            <a:r>
              <a:rPr lang="en-US" altLang="en-US" dirty="0" err="1"/>
              <a:t>của</a:t>
            </a:r>
            <a:r>
              <a:rPr lang="en-US" altLang="en-US" dirty="0"/>
              <a:t> </a:t>
            </a:r>
            <a:r>
              <a:rPr lang="en-US" altLang="en-US" dirty="0" err="1"/>
              <a:t>họ</a:t>
            </a:r>
            <a:endParaRPr lang="en-US" altLang="en-US" dirty="0"/>
          </a:p>
          <a:p>
            <a:pPr lvl="1"/>
            <a:r>
              <a:rPr lang="en-US" altLang="en-US" dirty="0" err="1"/>
              <a:t>Quá</a:t>
            </a:r>
            <a:r>
              <a:rPr lang="en-US" altLang="en-US" dirty="0"/>
              <a:t> </a:t>
            </a:r>
            <a:r>
              <a:rPr lang="en-US" altLang="en-US" dirty="0" err="1"/>
              <a:t>tải</a:t>
            </a:r>
            <a:r>
              <a:rPr lang="en-US" altLang="en-US" dirty="0"/>
              <a:t> </a:t>
            </a:r>
            <a:r>
              <a:rPr lang="en-US" altLang="en-US" dirty="0" err="1"/>
              <a:t>với</a:t>
            </a:r>
            <a:r>
              <a:rPr lang="en-US" altLang="en-US" dirty="0"/>
              <a:t> </a:t>
            </a:r>
            <a:r>
              <a:rPr lang="en-US" altLang="en-US" dirty="0" err="1"/>
              <a:t>công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hằng</a:t>
            </a:r>
            <a:r>
              <a:rPr lang="en-US" altLang="en-US" dirty="0"/>
              <a:t> </a:t>
            </a:r>
            <a:r>
              <a:rPr lang="en-US" altLang="en-US" dirty="0" err="1"/>
              <a:t>ngày</a:t>
            </a:r>
            <a:r>
              <a:rPr lang="en-US" altLang="en-US" dirty="0"/>
              <a:t> </a:t>
            </a:r>
            <a:r>
              <a:rPr lang="en-US" altLang="en-US" dirty="0" err="1"/>
              <a:t>nên</a:t>
            </a:r>
            <a:r>
              <a:rPr lang="en-US" altLang="en-US" dirty="0"/>
              <a:t>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nghĩ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n </a:t>
            </a:r>
            <a:r>
              <a:rPr lang="en-US" altLang="en-US" dirty="0" err="1"/>
              <a:t>việc</a:t>
            </a:r>
            <a:r>
              <a:rPr lang="en-US" altLang="en-US" dirty="0"/>
              <a:t> TKNL</a:t>
            </a:r>
          </a:p>
          <a:p>
            <a:pPr lvl="1"/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biết</a:t>
            </a:r>
            <a:r>
              <a:rPr lang="en-US" altLang="en-US" dirty="0"/>
              <a:t> </a:t>
            </a:r>
            <a:r>
              <a:rPr lang="en-US" altLang="en-US" dirty="0" err="1"/>
              <a:t>chính</a:t>
            </a:r>
            <a:r>
              <a:rPr lang="en-US" altLang="en-US" dirty="0"/>
              <a:t> </a:t>
            </a:r>
            <a:r>
              <a:rPr lang="en-US" altLang="en-US" dirty="0" err="1"/>
              <a:t>sách</a:t>
            </a:r>
            <a:r>
              <a:rPr lang="en-US" altLang="en-US" dirty="0"/>
              <a:t>/ </a:t>
            </a:r>
            <a:r>
              <a:rPr lang="en-US" altLang="en-US" dirty="0" err="1"/>
              <a:t>chiến</a:t>
            </a:r>
            <a:r>
              <a:rPr lang="en-US" altLang="en-US" dirty="0"/>
              <a:t> l</a:t>
            </a:r>
            <a:r>
              <a:rPr lang="vi-VN" altLang="en-US" dirty="0"/>
              <a:t>ượ</a:t>
            </a:r>
            <a:r>
              <a:rPr lang="en-US" altLang="en-US" dirty="0"/>
              <a:t>c TKNL </a:t>
            </a:r>
            <a:r>
              <a:rPr lang="en-US" altLang="en-US" dirty="0" err="1"/>
              <a:t>từ</a:t>
            </a:r>
            <a:r>
              <a:rPr lang="en-US" altLang="en-US" dirty="0"/>
              <a:t> </a:t>
            </a:r>
            <a:r>
              <a:rPr lang="en-US" altLang="en-US" dirty="0" err="1"/>
              <a:t>lãnh</a:t>
            </a:r>
            <a:r>
              <a:rPr lang="en-US" altLang="en-US" dirty="0"/>
              <a:t> </a:t>
            </a:r>
            <a:r>
              <a:rPr lang="vi-VN" altLang="en-US" dirty="0"/>
              <a:t>đạ</a:t>
            </a:r>
            <a:r>
              <a:rPr lang="en-US" altLang="en-US" dirty="0"/>
              <a:t>o</a:t>
            </a:r>
          </a:p>
          <a:p>
            <a:endParaRPr lang="en-US" altLang="en-US" dirty="0"/>
          </a:p>
        </p:txBody>
      </p:sp>
      <p:sp>
        <p:nvSpPr>
          <p:cNvPr id="107524" name="Slide Number Placeholder 3">
            <a:extLst>
              <a:ext uri="{FF2B5EF4-FFF2-40B4-BE49-F238E27FC236}">
                <a16:creationId xmlns:a16="http://schemas.microsoft.com/office/drawing/2014/main" id="{8482470F-78B7-BE97-5B3B-EF805EDE13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A4A5862-E3FD-45DD-82B6-DEB1BA893F45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>
            <a:extLst>
              <a:ext uri="{FF2B5EF4-FFF2-40B4-BE49-F238E27FC236}">
                <a16:creationId xmlns:a16="http://schemas.microsoft.com/office/drawing/2014/main" id="{DB1F3C65-5F81-A961-55AA-0E9DAE28EE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>
            <a:extLst>
              <a:ext uri="{FF2B5EF4-FFF2-40B4-BE49-F238E27FC236}">
                <a16:creationId xmlns:a16="http://schemas.microsoft.com/office/drawing/2014/main" id="{15DECF29-4ACC-9BA8-466C-7542F7195DE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Khu vực thích hợp cần theo dõi tiêu thụ n</a:t>
            </a:r>
            <a:r>
              <a:rPr lang="vi-VN" altLang="en-US"/>
              <a:t>ă</a:t>
            </a:r>
            <a:r>
              <a:rPr lang="en-US" altLang="en-US"/>
              <a:t>ng l</a:t>
            </a:r>
            <a:r>
              <a:rPr lang="vi-VN" altLang="en-US"/>
              <a:t>ượ</a:t>
            </a:r>
            <a:r>
              <a:rPr lang="en-US" altLang="en-US"/>
              <a:t>ng: </a:t>
            </a:r>
          </a:p>
          <a:p>
            <a:pPr lvl="1"/>
            <a:r>
              <a:rPr lang="en-US" altLang="en-US"/>
              <a:t>Những khu vực cần </a:t>
            </a:r>
            <a:r>
              <a:rPr lang="vi-VN" altLang="en-US"/>
              <a:t>đ</a:t>
            </a:r>
            <a:r>
              <a:rPr lang="en-US" altLang="en-US"/>
              <a:t>o </a:t>
            </a:r>
            <a:r>
              <a:rPr lang="vi-VN" altLang="en-US"/>
              <a:t>đế</a:t>
            </a:r>
            <a:r>
              <a:rPr lang="en-US" altLang="en-US"/>
              <a:t>m phải có thiết bị</a:t>
            </a:r>
          </a:p>
          <a:p>
            <a:pPr lvl="1"/>
            <a:r>
              <a:rPr lang="en-US" altLang="en-US"/>
              <a:t>phụ thuộc vào việc xác </a:t>
            </a:r>
            <a:r>
              <a:rPr lang="vi-VN" altLang="en-US"/>
              <a:t>đị</a:t>
            </a:r>
            <a:r>
              <a:rPr lang="en-US" altLang="en-US"/>
              <a:t>nh hộ tiêu thụ n</a:t>
            </a:r>
            <a:r>
              <a:rPr lang="vi-VN" altLang="en-US"/>
              <a:t>ă</a:t>
            </a:r>
            <a:r>
              <a:rPr lang="en-US" altLang="en-US"/>
              <a:t>ng l</a:t>
            </a:r>
            <a:r>
              <a:rPr lang="vi-VN" altLang="en-US"/>
              <a:t>ượ</a:t>
            </a:r>
            <a:r>
              <a:rPr lang="en-US" altLang="en-US"/>
              <a:t>ng sẽ </a:t>
            </a:r>
            <a:r>
              <a:rPr lang="vi-VN" altLang="en-US"/>
              <a:t>đượ</a:t>
            </a:r>
            <a:r>
              <a:rPr lang="en-US" altLang="en-US"/>
              <a:t>c thảo luận ở phần sau.</a:t>
            </a:r>
          </a:p>
        </p:txBody>
      </p:sp>
      <p:sp>
        <p:nvSpPr>
          <p:cNvPr id="111620" name="Slide Number Placeholder 3">
            <a:extLst>
              <a:ext uri="{FF2B5EF4-FFF2-40B4-BE49-F238E27FC236}">
                <a16:creationId xmlns:a16="http://schemas.microsoft.com/office/drawing/2014/main" id="{8B762150-1651-7E54-735C-AE2A3A286F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7C1B546-CE5E-4F0F-87C9-EEF00BCE20F8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>
            <a:extLst>
              <a:ext uri="{FF2B5EF4-FFF2-40B4-BE49-F238E27FC236}">
                <a16:creationId xmlns:a16="http://schemas.microsoft.com/office/drawing/2014/main" id="{61B73639-D103-CD79-35D6-9D39A4F2B4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>
            <a:extLst>
              <a:ext uri="{FF2B5EF4-FFF2-40B4-BE49-F238E27FC236}">
                <a16:creationId xmlns:a16="http://schemas.microsoft.com/office/drawing/2014/main" id="{1E54B902-C0D3-1418-4591-8B3136679D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Thành phần thứ 5 yêu cầu doanh nghiệp thực hiện truyền thông thực hiện TKNL cho cả nội bộ và bên ngoài doanh nghiệp</a:t>
            </a:r>
          </a:p>
        </p:txBody>
      </p:sp>
      <p:sp>
        <p:nvSpPr>
          <p:cNvPr id="113668" name="Slide Number Placeholder 3">
            <a:extLst>
              <a:ext uri="{FF2B5EF4-FFF2-40B4-BE49-F238E27FC236}">
                <a16:creationId xmlns:a16="http://schemas.microsoft.com/office/drawing/2014/main" id="{F2248EAA-F19A-104C-8C70-6EEC16C45B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16A89DF-65FE-4044-AD26-3D220B2D2386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>
            <a:extLst>
              <a:ext uri="{FF2B5EF4-FFF2-40B4-BE49-F238E27FC236}">
                <a16:creationId xmlns:a16="http://schemas.microsoft.com/office/drawing/2014/main" id="{A651F13F-D3A8-50F7-DE89-6BE3D6D1CC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>
            <a:extLst>
              <a:ext uri="{FF2B5EF4-FFF2-40B4-BE49-F238E27FC236}">
                <a16:creationId xmlns:a16="http://schemas.microsoft.com/office/drawing/2014/main" id="{D03D1564-9915-7E3F-31C2-EAC0E1C8D2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Hiện nay các công nghệ TKNL có hiệu quả cao </a:t>
            </a:r>
            <a:r>
              <a:rPr lang="vi-VN" altLang="en-US"/>
              <a:t>đã</a:t>
            </a:r>
            <a:r>
              <a:rPr lang="en-US" altLang="en-US"/>
              <a:t> </a:t>
            </a:r>
            <a:r>
              <a:rPr lang="vi-VN" altLang="en-US"/>
              <a:t>đượ</a:t>
            </a:r>
            <a:r>
              <a:rPr lang="en-US" altLang="en-US"/>
              <a:t>c xác nhận. Nếu tuyên bố cam kết TKNL mà không </a:t>
            </a:r>
            <a:r>
              <a:rPr lang="vi-VN" altLang="en-US"/>
              <a:t>đầ</a:t>
            </a:r>
            <a:r>
              <a:rPr lang="en-US" altLang="en-US"/>
              <a:t>u t</a:t>
            </a:r>
            <a:r>
              <a:rPr lang="vi-VN" altLang="en-US"/>
              <a:t>ư</a:t>
            </a:r>
            <a:r>
              <a:rPr lang="en-US" altLang="en-US"/>
              <a:t> cho các dự án TKNL thì </a:t>
            </a:r>
            <a:r>
              <a:rPr lang="vi-VN" altLang="en-US"/>
              <a:t>đ</a:t>
            </a:r>
            <a:r>
              <a:rPr lang="en-US" altLang="en-US"/>
              <a:t>iều </a:t>
            </a:r>
            <a:r>
              <a:rPr lang="vi-VN" altLang="en-US"/>
              <a:t>đó</a:t>
            </a:r>
            <a:r>
              <a:rPr lang="en-US" altLang="en-US"/>
              <a:t> thực sự là ch</a:t>
            </a:r>
            <a:r>
              <a:rPr lang="vi-VN" altLang="en-US"/>
              <a:t>ư</a:t>
            </a:r>
            <a:r>
              <a:rPr lang="en-US" altLang="en-US"/>
              <a:t>a có cam kết.</a:t>
            </a:r>
          </a:p>
        </p:txBody>
      </p:sp>
      <p:sp>
        <p:nvSpPr>
          <p:cNvPr id="118788" name="Slide Number Placeholder 3">
            <a:extLst>
              <a:ext uri="{FF2B5EF4-FFF2-40B4-BE49-F238E27FC236}">
                <a16:creationId xmlns:a16="http://schemas.microsoft.com/office/drawing/2014/main" id="{850DE60E-3D6A-71B8-B9DF-9E468FB50A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1129267-4300-4F78-AC7B-7C997984A089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>
            <a:extLst>
              <a:ext uri="{FF2B5EF4-FFF2-40B4-BE49-F238E27FC236}">
                <a16:creationId xmlns:a16="http://schemas.microsoft.com/office/drawing/2014/main" id="{414378D6-0E73-A6E5-98D6-01D57C741C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>
            <a:extLst>
              <a:ext uri="{FF2B5EF4-FFF2-40B4-BE49-F238E27FC236}">
                <a16:creationId xmlns:a16="http://schemas.microsoft.com/office/drawing/2014/main" id="{6573A3D4-7F00-47DC-6DE8-CC277D89F8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230E1-2C38-0A3F-A29B-AFB47CA23C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96C489A5-3A56-6E43-B6AF-2006F77D92DF}" type="datetime1">
              <a:rPr lang="en-GB"/>
              <a:pPr>
                <a:defRPr/>
              </a:pPr>
              <a:t>13/03/2025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D528D-C2B8-1763-8E3A-375409DB490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0534" name="Slide Number Placeholder 5">
            <a:extLst>
              <a:ext uri="{FF2B5EF4-FFF2-40B4-BE49-F238E27FC236}">
                <a16:creationId xmlns:a16="http://schemas.microsoft.com/office/drawing/2014/main" id="{49AD6B45-FEAB-661A-B7F7-FB57817018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C1C726-5A7D-4B1D-930F-B2F4930006D2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9047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45E20371-C85F-4903-6125-C9EF5ABCA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A55784D4-3547-2B1F-FF90-8259AF3575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5277AE9B-4FF2-B969-4FFE-E0237585E0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8239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901286A8-69CC-EC47-2DB0-5C4EDAD586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DEB09ABC-991B-B93B-7AB5-9FC5264C218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u ý cho giảng viên: khái niệm hệ thống ở 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đâ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y là một hệ thống bài bản và hiệu quả. Vì  khái niệm hệ thống bình th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ườ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ng thì bất cứ một doanh nghiệp nào cũng có một “kiểu hệ thống” của họ (chỉ giải thích l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u ý này khi có thắc mắc của học viên)</a:t>
            </a:r>
          </a:p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8" name="Slide Number Placeholder 3">
            <a:extLst>
              <a:ext uri="{FF2B5EF4-FFF2-40B4-BE49-F238E27FC236}">
                <a16:creationId xmlns:a16="http://schemas.microsoft.com/office/drawing/2014/main" id="{40F14D21-17B5-6D5E-3CD9-D7088F2386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3B645E-16CB-45B1-BC63-AB0E2ADC5A46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77C09FD4-4652-EB78-9DE2-F0FE0E178F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275DF4B6-2E4B-CABE-122D-75EE4B9925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HTQLNL không phải 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đượ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c triển khai theo ngẫu hứng</a:t>
            </a:r>
          </a:p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HTQLNL yêu cầu tổ chức/ công ty liên tục thực hiện chu trình – xác 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đị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nh chính sách, mục tiêu, xây dựng ch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ng trình hành 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ng và thực hiện ch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ượ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ng ch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ng trình TKNL.</a:t>
            </a: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6CD6E2E3-0754-2DCF-D3D8-4B9EDFAA78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C9F2AFE-9EFF-4BE1-A604-35B88396A4BD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9E89A8C3-ACE8-DD6E-8E15-B8B4E9C681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A0FB96D1-186C-7CE8-6D9B-11498B3762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/>
              <a:t>Leadership Commitment</a:t>
            </a:r>
            <a:r>
              <a:rPr lang="en-US" sz="2000" dirty="0"/>
              <a:t> – Often challenged by: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Leaders being busy; if their interest is not strong enough, they may not allocate time for direct involvement.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Investments in energy savings may not appear as economically attractive in the short term compared to other investments.</a:t>
            </a:r>
          </a:p>
          <a:p>
            <a:r>
              <a:rPr lang="en-US" sz="2000" b="1" dirty="0"/>
              <a:t>Employee Participation</a:t>
            </a:r>
            <a:r>
              <a:rPr lang="en-US" sz="2000" dirty="0"/>
              <a:t> – Common challenges: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Awareness and habits of employees regarding energy saving.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Employees' skills and capabilities may not be suitable.</a:t>
            </a:r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6B768EA8-99C3-698D-5C29-37C45862D2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0DE583-F682-4C84-B2CD-AAC168A3A15D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>
            <a:extLst>
              <a:ext uri="{FF2B5EF4-FFF2-40B4-BE49-F238E27FC236}">
                <a16:creationId xmlns:a16="http://schemas.microsoft.com/office/drawing/2014/main" id="{9065F00B-B5F5-7AAB-6E2B-CA6CED15B2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>
            <a:extLst>
              <a:ext uri="{FF2B5EF4-FFF2-40B4-BE49-F238E27FC236}">
                <a16:creationId xmlns:a16="http://schemas.microsoft.com/office/drawing/2014/main" id="{A11EB435-1E55-F817-C5F4-C9DE5080F6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Nhấn mạnh chính sách n</a:t>
            </a:r>
            <a:r>
              <a:rPr lang="vi-VN" altLang="en-US"/>
              <a:t>ă</a:t>
            </a:r>
            <a:r>
              <a:rPr lang="en-US" altLang="en-US"/>
              <a:t>ng l</a:t>
            </a:r>
            <a:r>
              <a:rPr lang="vi-VN" altLang="en-US"/>
              <a:t>ượ</a:t>
            </a:r>
            <a:r>
              <a:rPr lang="en-US" altLang="en-US"/>
              <a:t>ng mới chỉ là tuyên bố cam kết</a:t>
            </a:r>
          </a:p>
          <a:p>
            <a:r>
              <a:rPr lang="en-US" altLang="en-US"/>
              <a:t>Cam kết của lãnh </a:t>
            </a:r>
            <a:r>
              <a:rPr lang="vi-VN" altLang="en-US"/>
              <a:t>đạ</a:t>
            </a:r>
            <a:r>
              <a:rPr lang="en-US" altLang="en-US"/>
              <a:t>o phải bao gồm việc họ trực tiếp tham gia vào hoạt </a:t>
            </a:r>
            <a:r>
              <a:rPr lang="vi-VN" altLang="en-US"/>
              <a:t>độ</a:t>
            </a:r>
            <a:r>
              <a:rPr lang="en-US" altLang="en-US"/>
              <a:t>ng của hệ thống QLNL và cung cấp nguồn lực phù hợp cho hoạt </a:t>
            </a:r>
            <a:r>
              <a:rPr lang="vi-VN" altLang="en-US"/>
              <a:t>độ</a:t>
            </a:r>
            <a:r>
              <a:rPr lang="en-US" altLang="en-US"/>
              <a:t>ng của HTQLNL</a:t>
            </a:r>
          </a:p>
        </p:txBody>
      </p:sp>
      <p:sp>
        <p:nvSpPr>
          <p:cNvPr id="91140" name="Slide Number Placeholder 3">
            <a:extLst>
              <a:ext uri="{FF2B5EF4-FFF2-40B4-BE49-F238E27FC236}">
                <a16:creationId xmlns:a16="http://schemas.microsoft.com/office/drawing/2014/main" id="{823B4D50-218F-3DF4-393A-EDE9D8FD24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2B6381-DCF5-430A-8EF8-588AC604757D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1529CC02-9D3F-D13E-3AB8-7489F142B3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B5A36384-450C-6186-040F-5557333E75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Building an organizational structure for the Energy Management System (EMS) requires ensuring the availability of personnel to operate the system.</a:t>
            </a:r>
          </a:p>
          <a:p>
            <a:r>
              <a:rPr lang="en-US" b="1" dirty="0"/>
              <a:t>Personnel Assignments:</a:t>
            </a:r>
          </a:p>
          <a:p>
            <a:r>
              <a:rPr lang="en-US" dirty="0"/>
              <a:t>Key roles in the system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Energy Manager: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Oversees and coordinates EMS implementation.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Energy Committee: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Consists of representatives from various areas/departments within the enterprise.</a:t>
            </a:r>
          </a:p>
          <a:p>
            <a:r>
              <a:rPr lang="en-US" b="1" dirty="0"/>
              <a:t>Ensuring Necessary Support:</a:t>
            </a:r>
          </a:p>
          <a:p>
            <a:r>
              <a:rPr lang="en-US" dirty="0"/>
              <a:t>Beyond assigning roles, companies must ensure personnel have the necessary "tools" to fulfill their duties: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Defined Responsibilities: </a:t>
            </a:r>
            <a:r>
              <a:rPr lang="en-US" dirty="0"/>
              <a:t>This aspect is often well-addressed by companies.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Delegation of Authority:</a:t>
            </a:r>
            <a:endParaRPr lang="en-US" dirty="0"/>
          </a:p>
          <a:p>
            <a:pPr marL="742950" lvl="1" indent="-285750"/>
            <a:r>
              <a:rPr lang="en-US" dirty="0"/>
              <a:t>Authority should not just be vaguely outlined in an official document. Empowering individuals means enabling them to make decisions and mobilize people.</a:t>
            </a:r>
          </a:p>
          <a:p>
            <a:pPr marL="742950" lvl="1" indent="-285750"/>
            <a:r>
              <a:rPr lang="en-US" dirty="0"/>
              <a:t>In addition to an official decision, leadership should actively support individuals, especially during the initial phase when they face challenges in exercising authority.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Time Allocation: </a:t>
            </a:r>
            <a:r>
              <a:rPr lang="en-US" dirty="0"/>
              <a:t>Avoid assigning personnel on paper without allowing them sufficient time to dedicate to system-related activities.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9382CF7B-652E-6AA4-DFCA-EB3ABBDBB6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95B3CE-3257-41CF-A041-0EDD3E456353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>
            <a:extLst>
              <a:ext uri="{FF2B5EF4-FFF2-40B4-BE49-F238E27FC236}">
                <a16:creationId xmlns:a16="http://schemas.microsoft.com/office/drawing/2014/main" id="{D1BC12AA-DC88-2E65-C6FA-481AEA8005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>
            <a:extLst>
              <a:ext uri="{FF2B5EF4-FFF2-40B4-BE49-F238E27FC236}">
                <a16:creationId xmlns:a16="http://schemas.microsoft.com/office/drawing/2014/main" id="{4A588356-8522-2575-E886-0E589EFD1D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1380" name="Slide Number Placeholder 3">
            <a:extLst>
              <a:ext uri="{FF2B5EF4-FFF2-40B4-BE49-F238E27FC236}">
                <a16:creationId xmlns:a16="http://schemas.microsoft.com/office/drawing/2014/main" id="{7996EBDD-CA06-0B5A-16AF-729E32EA6C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D10147-C8BE-4551-BCC5-11C53A7F0E74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>
            <a:extLst>
              <a:ext uri="{FF2B5EF4-FFF2-40B4-BE49-F238E27FC236}">
                <a16:creationId xmlns:a16="http://schemas.microsoft.com/office/drawing/2014/main" id="{93AA5F1D-FBA4-7789-476A-4A2C3368E3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>
            <a:extLst>
              <a:ext uri="{FF2B5EF4-FFF2-40B4-BE49-F238E27FC236}">
                <a16:creationId xmlns:a16="http://schemas.microsoft.com/office/drawing/2014/main" id="{D144554A-C113-46EA-F68D-380E32E806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Tr</a:t>
            </a:r>
            <a:r>
              <a:rPr lang="vi-VN" altLang="en-US"/>
              <a:t>ướ</a:t>
            </a:r>
            <a:r>
              <a:rPr lang="en-US" altLang="en-US"/>
              <a:t>c tiên </a:t>
            </a:r>
            <a:r>
              <a:rPr lang="vi-VN" altLang="en-US"/>
              <a:t>để</a:t>
            </a:r>
            <a:r>
              <a:rPr lang="en-US" altLang="en-US"/>
              <a:t> mọi ng</a:t>
            </a:r>
            <a:r>
              <a:rPr lang="vi-VN" altLang="en-US"/>
              <a:t>ườ</a:t>
            </a:r>
            <a:r>
              <a:rPr lang="en-US" altLang="en-US"/>
              <a:t>i có thể tham gia thực hiện TKNL họ phải  hiểu </a:t>
            </a:r>
            <a:r>
              <a:rPr lang="vi-VN" altLang="en-US"/>
              <a:t>đượ</a:t>
            </a:r>
            <a:r>
              <a:rPr lang="en-US" altLang="en-US"/>
              <a:t>c lý do hay lợi ích của việc TKNL </a:t>
            </a:r>
          </a:p>
          <a:p>
            <a:r>
              <a:rPr lang="en-US" altLang="en-US"/>
              <a:t>Các hoạt </a:t>
            </a:r>
            <a:r>
              <a:rPr lang="vi-VN" altLang="en-US"/>
              <a:t>độ</a:t>
            </a:r>
            <a:r>
              <a:rPr lang="en-US" altLang="en-US"/>
              <a:t>ng </a:t>
            </a:r>
            <a:r>
              <a:rPr lang="vi-VN" altLang="en-US"/>
              <a:t>đ</a:t>
            </a:r>
            <a:r>
              <a:rPr lang="en-US" altLang="en-US"/>
              <a:t>ào tạo, nhất là </a:t>
            </a:r>
            <a:r>
              <a:rPr lang="vi-VN" altLang="en-US"/>
              <a:t>đà</a:t>
            </a:r>
            <a:r>
              <a:rPr lang="en-US" altLang="en-US"/>
              <a:t>o tạo </a:t>
            </a:r>
            <a:r>
              <a:rPr lang="vi-VN" altLang="en-US"/>
              <a:t>để</a:t>
            </a:r>
            <a:r>
              <a:rPr lang="en-US" altLang="en-US"/>
              <a:t> </a:t>
            </a:r>
            <a:r>
              <a:rPr lang="vi-VN" altLang="en-US"/>
              <a:t>đả</a:t>
            </a:r>
            <a:r>
              <a:rPr lang="en-US" altLang="en-US"/>
              <a:t>m bảo nhân viên có </a:t>
            </a:r>
            <a:r>
              <a:rPr lang="vi-VN" altLang="en-US"/>
              <a:t>đủ</a:t>
            </a:r>
            <a:r>
              <a:rPr lang="en-US" altLang="en-US"/>
              <a:t> khả n</a:t>
            </a:r>
            <a:r>
              <a:rPr lang="vi-VN" altLang="en-US"/>
              <a:t>ă</a:t>
            </a:r>
            <a:r>
              <a:rPr lang="en-US" altLang="en-US"/>
              <a:t>ng là một phần quan trọng trong việc tạo </a:t>
            </a:r>
            <a:r>
              <a:rPr lang="vi-VN" altLang="en-US"/>
              <a:t>độ</a:t>
            </a:r>
            <a:r>
              <a:rPr lang="en-US" altLang="en-US"/>
              <a:t>ng lực thực hiện TKNL.</a:t>
            </a:r>
          </a:p>
          <a:p>
            <a:r>
              <a:rPr lang="en-US" altLang="en-US"/>
              <a:t>Ngoài ra, doanh nghiệp nên có những c</a:t>
            </a:r>
            <a:r>
              <a:rPr lang="vi-VN" altLang="en-US"/>
              <a:t>ơ</a:t>
            </a:r>
            <a:r>
              <a:rPr lang="en-US" altLang="en-US"/>
              <a:t> chế khác (ví dụ chia sẻ lợi ích) </a:t>
            </a:r>
            <a:r>
              <a:rPr lang="vi-VN" altLang="en-US"/>
              <a:t>để</a:t>
            </a:r>
            <a:r>
              <a:rPr lang="en-US" altLang="en-US"/>
              <a:t> tạo </a:t>
            </a:r>
            <a:r>
              <a:rPr lang="vi-VN" altLang="en-US"/>
              <a:t>độ</a:t>
            </a:r>
            <a:r>
              <a:rPr lang="en-US" altLang="en-US"/>
              <a:t>ng lực mạnh mẽ h</a:t>
            </a:r>
            <a:r>
              <a:rPr lang="vi-VN" altLang="en-US"/>
              <a:t>ơ</a:t>
            </a:r>
            <a:r>
              <a:rPr lang="en-US" altLang="en-US"/>
              <a:t>n trong việc thực hiện TKNL</a:t>
            </a:r>
          </a:p>
        </p:txBody>
      </p:sp>
      <p:sp>
        <p:nvSpPr>
          <p:cNvPr id="105476" name="Slide Number Placeholder 3">
            <a:extLst>
              <a:ext uri="{FF2B5EF4-FFF2-40B4-BE49-F238E27FC236}">
                <a16:creationId xmlns:a16="http://schemas.microsoft.com/office/drawing/2014/main" id="{33A3E5B2-17EA-BAD9-D78C-464731D8E8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95349DC-AAC0-4227-BD94-AE7391D363C9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62972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81456"/>
            <a:ext cx="10515600" cy="713310"/>
          </a:xfrm>
          <a:prstGeom prst="rect">
            <a:avLst/>
          </a:prstGeom>
        </p:spPr>
        <p:txBody>
          <a:bodyPr/>
          <a:lstStyle>
            <a:lvl1pPr algn="ctr">
              <a:defRPr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1E81C3-6159-8A90-BE8D-699FBB6459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6383" y="107941"/>
            <a:ext cx="1855274" cy="3827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F47D52-26D2-FE0A-60FD-FF037B1B3B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7506" y="-201877"/>
            <a:ext cx="1043186" cy="104318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9F5B24-07E8-1C51-2031-27C88D7EE038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AC0565-F133-DECF-C483-85F722B86EC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723D47-2690-5C7E-20CA-83F152487D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03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62" r:id="rId8"/>
    <p:sldLayoutId id="2147483664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9.xml" Type="http://schemas.openxmlformats.org/officeDocument/2006/relationships/slideLayout"/><Relationship Id="rId5" Target="../media/image13.jpeg" Type="http://schemas.openxmlformats.org/officeDocument/2006/relationships/image"/><Relationship Id="rId4" Target="../media/image12.pn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vn/imgres?imgurl=http://www.uk-energy-saving.com/home_energy_efficiency_scheme.jpg&amp;imgrefurl=http://www.uk-energy-saving.com/home_energy_efficiency_scheme.html&amp;usg=__Ke-9lZ04VBlESeZsQCT8yj3AEH4=&amp;h=245&amp;w=250&amp;sz=12&amp;hl=vi&amp;start=2&amp;itbs=1&amp;tbnid=PbS_9vl11-Gt1M:&amp;tbnh=109&amp;tbnw=111&amp;prev=/images?q=energy+efficiency&amp;hl=vi&amp;sa=X&amp;gbv=2&amp;tbs=isch: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7.wmf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3576DDB-057C-57CB-CECF-5205062D1675}"/>
              </a:ext>
            </a:extLst>
          </p:cNvPr>
          <p:cNvSpPr txBox="1"/>
          <p:nvPr/>
        </p:nvSpPr>
        <p:spPr>
          <a:xfrm>
            <a:off x="712676" y="3405294"/>
            <a:ext cx="538332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The Vietnam Scaling up Energy Efficiency Project (VSUEE)</a:t>
            </a:r>
            <a:endParaRPr lang="ko-KR" altLang="en-US" sz="20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545831" y="927235"/>
            <a:ext cx="7117099" cy="182880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TRAINING PROGRAME for IEs</a:t>
            </a:r>
            <a:endParaRPr sz="4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8FAD39-AD20-0B20-9723-646D9B586E44}"/>
              </a:ext>
            </a:extLst>
          </p:cNvPr>
          <p:cNvSpPr txBox="1"/>
          <p:nvPr/>
        </p:nvSpPr>
        <p:spPr>
          <a:xfrm>
            <a:off x="712676" y="2605594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>
                <a:solidFill>
                  <a:srgbClr val="0070C0"/>
                </a:solidFill>
                <a:cs typeface="Arial" pitchFamily="34" charset="0"/>
              </a:rPr>
              <a:t>for: Enterprise leaders</a:t>
            </a:r>
            <a:endParaRPr lang="ko-KR" altLang="en-US" sz="2000" b="1" dirty="0">
              <a:solidFill>
                <a:srgbClr val="0070C0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6128F-20B2-4E34-F755-3CFB92872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500"/>
            <a:ext cx="10524067" cy="65405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Benefits of ISO 50001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CA7D3B0C-1C9A-F372-9BF6-2954CC5E30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0529978"/>
              </p:ext>
            </p:extLst>
          </p:nvPr>
        </p:nvGraphicFramePr>
        <p:xfrm>
          <a:off x="355600" y="1371600"/>
          <a:ext cx="112268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894905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>
            <a:extLst>
              <a:ext uri="{FF2B5EF4-FFF2-40B4-BE49-F238E27FC236}">
                <a16:creationId xmlns:a16="http://schemas.microsoft.com/office/drawing/2014/main" id="{DE198754-75C6-4C7B-D6DB-C56681768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564" y="505159"/>
            <a:ext cx="10923794" cy="56303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Energy costs</a:t>
            </a:r>
            <a:endParaRPr lang="en-US" altLang="en-US" b="0" dirty="0">
              <a:solidFill>
                <a:schemeClr val="accent1">
                  <a:lumMod val="50000"/>
                </a:schemeClr>
              </a:solidFill>
              <a:latin typeface="+mn-lt"/>
              <a:ea typeface="ヒラギノ角ゴ Pro W3"/>
            </a:endParaRPr>
          </a:p>
        </p:txBody>
      </p:sp>
      <p:pic>
        <p:nvPicPr>
          <p:cNvPr id="71683" name="Picture 21" descr="Chưa đặt tên">
            <a:extLst>
              <a:ext uri="{FF2B5EF4-FFF2-40B4-BE49-F238E27FC236}">
                <a16:creationId xmlns:a16="http://schemas.microsoft.com/office/drawing/2014/main" id="{AB76D533-17FC-29E3-290A-96D2A9EF3C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776" y="1483055"/>
            <a:ext cx="5760750" cy="3891889"/>
          </a:xfrm>
        </p:spPr>
      </p:pic>
      <p:pic>
        <p:nvPicPr>
          <p:cNvPr id="2" name="Content Placeholder 4" descr="Chưa đặt tên">
            <a:extLst>
              <a:ext uri="{FF2B5EF4-FFF2-40B4-BE49-F238E27FC236}">
                <a16:creationId xmlns:a16="http://schemas.microsoft.com/office/drawing/2014/main" id="{898429C7-C19D-7A9C-B1B9-9C5F4E175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770157"/>
            <a:ext cx="5990346" cy="38918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982D597-F25D-409C-C7C4-1308F87D5035}"/>
              </a:ext>
            </a:extLst>
          </p:cNvPr>
          <p:cNvSpPr txBox="1">
            <a:spLocks/>
          </p:cNvSpPr>
          <p:nvPr/>
        </p:nvSpPr>
        <p:spPr>
          <a:xfrm>
            <a:off x="248775" y="5662045"/>
            <a:ext cx="5760751" cy="563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altLang="en-US" sz="1800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Energy costs without the system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C36B6E-C4A4-F4DB-8346-606ABE75EC40}"/>
              </a:ext>
            </a:extLst>
          </p:cNvPr>
          <p:cNvSpPr txBox="1">
            <a:spLocks/>
          </p:cNvSpPr>
          <p:nvPr/>
        </p:nvSpPr>
        <p:spPr>
          <a:xfrm>
            <a:off x="6210797" y="5662045"/>
            <a:ext cx="5760751" cy="563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altLang="en-US" sz="1800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Energy costs with the system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5">
            <a:extLst>
              <a:ext uri="{FF2B5EF4-FFF2-40B4-BE49-F238E27FC236}">
                <a16:creationId xmlns:a16="http://schemas.microsoft.com/office/drawing/2014/main" id="{3E54597D-4ABB-E32A-2704-9E2B94B02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900" y="566438"/>
            <a:ext cx="10835743" cy="56303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What is an Energy Management System?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291" name="Content Placeholder 6">
            <a:extLst>
              <a:ext uri="{FF2B5EF4-FFF2-40B4-BE49-F238E27FC236}">
                <a16:creationId xmlns:a16="http://schemas.microsoft.com/office/drawing/2014/main" id="{CCCE5FEE-11AB-99FC-F373-CFC93FDD6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171" y="1270452"/>
            <a:ext cx="10363200" cy="2654118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sz="1800" b="1" dirty="0">
                <a:latin typeface="+mn-lt"/>
                <a:cs typeface="Arial" panose="020B0604020202020204" pitchFamily="34" charset="0"/>
              </a:rPr>
              <a:t> The system includes:</a:t>
            </a:r>
          </a:p>
          <a:p>
            <a:pPr lvl="1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Resources</a:t>
            </a:r>
            <a:r>
              <a:rPr lang="en-US" sz="1600" dirty="0"/>
              <a:t>: Physical resources, financial resources, and human resources</a:t>
            </a:r>
            <a:endParaRPr lang="en-US" sz="1800" dirty="0">
              <a:latin typeface="+mn-lt"/>
              <a:cs typeface="Arial" panose="020B0604020202020204" pitchFamily="34" charset="0"/>
            </a:endParaRPr>
          </a:p>
          <a:p>
            <a:pPr lvl="1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vi-VN" sz="1800" dirty="0">
                <a:latin typeface="+mn-lt"/>
                <a:cs typeface="Arial" panose="020B0604020202020204" pitchFamily="34" charset="0"/>
              </a:rPr>
              <a:t>Processes/Regulations and Programs: To manage and implement activities</a:t>
            </a:r>
            <a:endParaRPr lang="en-US" sz="1800" dirty="0">
              <a:latin typeface="+mn-lt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800" b="1" dirty="0">
                <a:latin typeface="+mn-lt"/>
                <a:cs typeface="Arial" panose="020B0604020202020204" pitchFamily="34" charset="0"/>
              </a:rPr>
              <a:t>Scope: </a:t>
            </a:r>
            <a:r>
              <a:rPr lang="en-US" sz="1800" dirty="0">
                <a:latin typeface="+mn-lt"/>
                <a:cs typeface="Arial" panose="020B0604020202020204" pitchFamily="34" charset="0"/>
              </a:rPr>
              <a:t>Areas related to energy consumption within the company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800" b="1" dirty="0">
                <a:latin typeface="+mn-lt"/>
                <a:cs typeface="Arial" panose="020B0604020202020204" pitchFamily="34" charset="0"/>
              </a:rPr>
              <a:t>Purpose: </a:t>
            </a:r>
            <a:r>
              <a:rPr lang="en-US" sz="1800" dirty="0">
                <a:latin typeface="+mn-lt"/>
                <a:cs typeface="Arial" panose="020B0604020202020204" pitchFamily="34" charset="0"/>
              </a:rPr>
              <a:t>To provide a clear structure/method and programs for implementing energy savings to achieve desired goals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endParaRPr lang="en-US" sz="1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5E54A3F-D9B6-5369-5C52-B1689E351CB0}"/>
              </a:ext>
            </a:extLst>
          </p:cNvPr>
          <p:cNvSpPr/>
          <p:nvPr/>
        </p:nvSpPr>
        <p:spPr>
          <a:xfrm>
            <a:off x="1403797" y="5842437"/>
            <a:ext cx="4239965" cy="5630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/>
              <a:t>To engage participation from everyone</a:t>
            </a:r>
            <a:endParaRPr lang="en-US" sz="1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993F10F-9CD4-8EB1-10C3-19F43184D628}"/>
              </a:ext>
            </a:extLst>
          </p:cNvPr>
          <p:cNvSpPr/>
          <p:nvPr/>
        </p:nvSpPr>
        <p:spPr>
          <a:xfrm>
            <a:off x="5882883" y="5842437"/>
            <a:ext cx="4239965" cy="59355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/>
            <a:r>
              <a:rPr lang="en-US" dirty="0"/>
              <a:t>To set goals and pursue those goals</a:t>
            </a:r>
          </a:p>
        </p:txBody>
      </p:sp>
      <p:sp>
        <p:nvSpPr>
          <p:cNvPr id="4" name="Notched Right Arrow 3">
            <a:extLst>
              <a:ext uri="{FF2B5EF4-FFF2-40B4-BE49-F238E27FC236}">
                <a16:creationId xmlns:a16="http://schemas.microsoft.com/office/drawing/2014/main" id="{8D261C22-0F2E-A8C3-6B8D-DA3B627E6750}"/>
              </a:ext>
            </a:extLst>
          </p:cNvPr>
          <p:cNvSpPr/>
          <p:nvPr/>
        </p:nvSpPr>
        <p:spPr>
          <a:xfrm rot="18481985">
            <a:off x="3486713" y="5295945"/>
            <a:ext cx="413343" cy="556680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5" name="Notched Right Arrow 4">
            <a:extLst>
              <a:ext uri="{FF2B5EF4-FFF2-40B4-BE49-F238E27FC236}">
                <a16:creationId xmlns:a16="http://schemas.microsoft.com/office/drawing/2014/main" id="{86BB83C9-A19E-CFAD-4A0C-F1897778AA41}"/>
              </a:ext>
            </a:extLst>
          </p:cNvPr>
          <p:cNvSpPr/>
          <p:nvPr/>
        </p:nvSpPr>
        <p:spPr>
          <a:xfrm rot="13769004">
            <a:off x="5917546" y="5115357"/>
            <a:ext cx="414708" cy="55491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B33218C1-8B6D-8C2A-5EC6-6CA03D73824C}"/>
              </a:ext>
            </a:extLst>
          </p:cNvPr>
          <p:cNvSpPr/>
          <p:nvPr/>
        </p:nvSpPr>
        <p:spPr>
          <a:xfrm>
            <a:off x="2872086" y="4004544"/>
            <a:ext cx="3714921" cy="1410956"/>
          </a:xfrm>
          <a:prstGeom prst="cloud">
            <a:avLst/>
          </a:prstGeom>
          <a:ln w="317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/>
              <a:t>To maintain energy efficiency performance</a:t>
            </a:r>
            <a:endParaRPr lang="en-US" sz="1800" b="1" dirty="0">
              <a:cs typeface="Arial" panose="020B0604020202020204" pitchFamily="34" charset="0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4097B169-3BAA-B273-0EC0-B8C1327A0363}"/>
              </a:ext>
            </a:extLst>
          </p:cNvPr>
          <p:cNvSpPr/>
          <p:nvPr/>
        </p:nvSpPr>
        <p:spPr>
          <a:xfrm>
            <a:off x="8221706" y="3981475"/>
            <a:ext cx="3714921" cy="1404135"/>
          </a:xfrm>
          <a:prstGeom prst="cloud">
            <a:avLst/>
          </a:prstGeom>
          <a:ln w="317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0" rIns="0" bIns="0" anchor="ctr"/>
          <a:lstStyle/>
          <a:p>
            <a:pPr algn="ctr" eaLnBrk="1" hangingPunct="1">
              <a:defRPr/>
            </a:pPr>
            <a:r>
              <a:rPr lang="en-US" sz="1800" dirty="0"/>
              <a:t>To enhance the effectiveness of other management systems</a:t>
            </a:r>
            <a:endParaRPr lang="en-US" sz="18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8" name="Notched Right Arrow 7">
            <a:extLst>
              <a:ext uri="{FF2B5EF4-FFF2-40B4-BE49-F238E27FC236}">
                <a16:creationId xmlns:a16="http://schemas.microsoft.com/office/drawing/2014/main" id="{689A8163-7534-7FA2-CE00-7255688E3AA9}"/>
              </a:ext>
            </a:extLst>
          </p:cNvPr>
          <p:cNvSpPr/>
          <p:nvPr/>
        </p:nvSpPr>
        <p:spPr>
          <a:xfrm>
            <a:off x="7134134" y="4422266"/>
            <a:ext cx="715729" cy="321944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>
            <a:extLst>
              <a:ext uri="{FF2B5EF4-FFF2-40B4-BE49-F238E27FC236}">
                <a16:creationId xmlns:a16="http://schemas.microsoft.com/office/drawing/2014/main" id="{E0461449-F18B-20BB-21F6-E8C792D7C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370" y="506467"/>
            <a:ext cx="10515600" cy="63018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Factors for a Successful Energy Management System (EMS)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2D3410B-2F6B-CC53-7062-5F2A735E350B}"/>
              </a:ext>
            </a:extLst>
          </p:cNvPr>
          <p:cNvSpPr/>
          <p:nvPr/>
        </p:nvSpPr>
        <p:spPr>
          <a:xfrm>
            <a:off x="742648" y="1379286"/>
            <a:ext cx="3033582" cy="1885949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75742235-F1F7-66C1-07B3-F170B0C39A89}"/>
              </a:ext>
            </a:extLst>
          </p:cNvPr>
          <p:cNvSpPr/>
          <p:nvPr/>
        </p:nvSpPr>
        <p:spPr bwMode="auto">
          <a:xfrm>
            <a:off x="742649" y="3422822"/>
            <a:ext cx="3033582" cy="47583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38760" tIns="238760" rIns="238760" bIns="238760" spcCol="1270" anchor="ctr"/>
          <a:lstStyle/>
          <a:p>
            <a:pPr algn="ctr" defTabSz="2785394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/>
              <a:t>Commitment from Leadership</a:t>
            </a:r>
            <a:endParaRPr lang="en-US" sz="1800" dirty="0">
              <a:cs typeface="Arial" panose="020B0604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15EAB6F-15FC-B471-01E8-3C79E82693C2}"/>
              </a:ext>
            </a:extLst>
          </p:cNvPr>
          <p:cNvSpPr/>
          <p:nvPr/>
        </p:nvSpPr>
        <p:spPr>
          <a:xfrm>
            <a:off x="4096325" y="1402642"/>
            <a:ext cx="3033581" cy="1885949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3101743"/>
              <a:satOff val="-8053"/>
              <a:lumOff val="301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518AC30E-1E75-7694-0EC4-155F235443DB}"/>
              </a:ext>
            </a:extLst>
          </p:cNvPr>
          <p:cNvSpPr/>
          <p:nvPr/>
        </p:nvSpPr>
        <p:spPr bwMode="auto">
          <a:xfrm>
            <a:off x="4096324" y="3455096"/>
            <a:ext cx="3033582" cy="46274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38760" tIns="238760" rIns="238760" bIns="238760" spcCol="1270" anchor="ctr"/>
          <a:lstStyle/>
          <a:p>
            <a:pPr algn="ctr" defTabSz="2785394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/>
              <a:t>Participation from everyone</a:t>
            </a:r>
            <a:endParaRPr lang="en-US" sz="1800" dirty="0"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05644F82-C553-26E4-DBF4-8A41ABF10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98" y="4030202"/>
            <a:ext cx="4050899" cy="271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302A6B-75AC-2DA3-972B-C6B737D491A7}"/>
              </a:ext>
            </a:extLst>
          </p:cNvPr>
          <p:cNvSpPr txBox="1">
            <a:spLocks/>
          </p:cNvSpPr>
          <p:nvPr/>
        </p:nvSpPr>
        <p:spPr>
          <a:xfrm>
            <a:off x="3226025" y="4349971"/>
            <a:ext cx="4927427" cy="1743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2400" b="1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457189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2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914377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371566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1828754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285943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2743131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20032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3657509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sz="1800" dirty="0"/>
              <a:t>Role of the Energy Management Officer:</a:t>
            </a:r>
          </a:p>
          <a:p>
            <a:r>
              <a:rPr lang="en-US" sz="1800" b="0" dirty="0"/>
              <a:t>Build and implement the EMS 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b="0" dirty="0">
                <a:latin typeface="+mn-lt"/>
              </a:rPr>
              <a:t>Securing commitment from all levels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b="0" dirty="0">
                <a:latin typeface="+mn-lt"/>
              </a:rPr>
              <a:t>Coordinating resources for implementation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924367-DEF3-D563-7870-04282A85921C}"/>
              </a:ext>
            </a:extLst>
          </p:cNvPr>
          <p:cNvGrpSpPr/>
          <p:nvPr/>
        </p:nvGrpSpPr>
        <p:grpSpPr>
          <a:xfrm>
            <a:off x="7685902" y="1407504"/>
            <a:ext cx="4176583" cy="3423987"/>
            <a:chOff x="1836467" y="1669988"/>
            <a:chExt cx="6316162" cy="352315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38264AA-459E-0366-23F2-E4F7F81073EC}"/>
                </a:ext>
              </a:extLst>
            </p:cNvPr>
            <p:cNvSpPr/>
            <p:nvPr/>
          </p:nvSpPr>
          <p:spPr>
            <a:xfrm>
              <a:off x="3166321" y="2250298"/>
              <a:ext cx="3920199" cy="2675514"/>
            </a:xfrm>
            <a:prstGeom prst="ellipse">
              <a:avLst/>
            </a:prstGeom>
            <a:noFill/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49C4507B-4A04-5199-B872-3A0BD549CA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8641" y="1669988"/>
              <a:ext cx="2249956" cy="1029045"/>
              <a:chOff x="2928955" y="745"/>
              <a:chExt cx="2486928" cy="966415"/>
            </a:xfrm>
          </p:grpSpPr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C3795585-D0DE-F21D-A71B-5850917058C7}"/>
                  </a:ext>
                </a:extLst>
              </p:cNvPr>
              <p:cNvSpPr/>
              <p:nvPr/>
            </p:nvSpPr>
            <p:spPr>
              <a:xfrm>
                <a:off x="2928955" y="745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8" name="Rounded Rectangle 4">
                <a:extLst>
                  <a:ext uri="{FF2B5EF4-FFF2-40B4-BE49-F238E27FC236}">
                    <a16:creationId xmlns:a16="http://schemas.microsoft.com/office/drawing/2014/main" id="{4D5D0B19-E7AF-2652-9B16-E919ECE2EFBA}"/>
                  </a:ext>
                </a:extLst>
              </p:cNvPr>
              <p:cNvSpPr/>
              <p:nvPr/>
            </p:nvSpPr>
            <p:spPr>
              <a:xfrm>
                <a:off x="2976567" y="47992"/>
                <a:ext cx="2391704" cy="8719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Organizational skills</a:t>
                </a:r>
              </a:p>
            </p:txBody>
          </p:sp>
        </p:grpSp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CBDEED2F-AC81-8827-940D-4938FBE454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20411" y="2901009"/>
              <a:ext cx="2132218" cy="978735"/>
              <a:chOff x="4765851" y="1335325"/>
              <a:chExt cx="2486928" cy="966415"/>
            </a:xfrm>
          </p:grpSpPr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A1D50E75-2F93-650F-0C2D-C85FC3B21921}"/>
                  </a:ext>
                </a:extLst>
              </p:cNvPr>
              <p:cNvSpPr/>
              <p:nvPr/>
            </p:nvSpPr>
            <p:spPr>
              <a:xfrm>
                <a:off x="4765851" y="1335325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3245016"/>
                  <a:satOff val="1732"/>
                  <a:lumOff val="-7549"/>
                  <a:alphaOff val="0"/>
                </a:schemeClr>
              </a:fillRef>
              <a:effectRef idx="1">
                <a:schemeClr val="accent5">
                  <a:hueOff val="-3245016"/>
                  <a:satOff val="1732"/>
                  <a:lumOff val="-7549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Rounded Rectangle 6">
                <a:extLst>
                  <a:ext uri="{FF2B5EF4-FFF2-40B4-BE49-F238E27FC236}">
                    <a16:creationId xmlns:a16="http://schemas.microsoft.com/office/drawing/2014/main" id="{DE16C1E4-4C27-E0BA-1493-7B5ED79D79D0}"/>
                  </a:ext>
                </a:extLst>
              </p:cNvPr>
              <p:cNvSpPr/>
              <p:nvPr/>
            </p:nvSpPr>
            <p:spPr>
              <a:xfrm>
                <a:off x="4812743" y="1381990"/>
                <a:ext cx="2393145" cy="8730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Communication skills</a:t>
                </a:r>
              </a:p>
            </p:txBody>
          </p:sp>
        </p:grp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45CBEB7C-3682-BDF9-8032-483E5D7A46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2917" y="4191490"/>
              <a:ext cx="2249956" cy="993980"/>
              <a:chOff x="4799747" y="3494730"/>
              <a:chExt cx="2486928" cy="966415"/>
            </a:xfrm>
          </p:grpSpPr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238E302C-EF95-E96D-57F2-04A27F3C1499}"/>
                  </a:ext>
                </a:extLst>
              </p:cNvPr>
              <p:cNvSpPr/>
              <p:nvPr/>
            </p:nvSpPr>
            <p:spPr>
              <a:xfrm>
                <a:off x="4799747" y="3494730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6490032"/>
                  <a:satOff val="3463"/>
                  <a:lumOff val="-15098"/>
                  <a:alphaOff val="0"/>
                </a:schemeClr>
              </a:fillRef>
              <a:effectRef idx="1">
                <a:schemeClr val="accent5">
                  <a:hueOff val="-6490032"/>
                  <a:satOff val="3463"/>
                  <a:lumOff val="-1509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Rounded Rectangle 8">
                <a:extLst>
                  <a:ext uri="{FF2B5EF4-FFF2-40B4-BE49-F238E27FC236}">
                    <a16:creationId xmlns:a16="http://schemas.microsoft.com/office/drawing/2014/main" id="{5B7D62B1-33BF-EFFE-FF56-9C1EBCD883B2}"/>
                  </a:ext>
                </a:extLst>
              </p:cNvPr>
              <p:cNvSpPr/>
              <p:nvPr/>
            </p:nvSpPr>
            <p:spPr>
              <a:xfrm>
                <a:off x="4847359" y="3542161"/>
                <a:ext cx="2391704" cy="87155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Technical Capacity</a:t>
                </a:r>
              </a:p>
            </p:txBody>
          </p:sp>
        </p:grpSp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EC8F49F4-B9A7-1E89-5471-C6EE02E854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86608" y="4240324"/>
              <a:ext cx="2249956" cy="952819"/>
              <a:chOff x="1071566" y="3494749"/>
              <a:chExt cx="2486928" cy="966415"/>
            </a:xfrm>
          </p:grpSpPr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26BF5FBD-BF7B-3EFC-147C-F5F8F0616DAE}"/>
                  </a:ext>
                </a:extLst>
              </p:cNvPr>
              <p:cNvSpPr/>
              <p:nvPr/>
            </p:nvSpPr>
            <p:spPr>
              <a:xfrm>
                <a:off x="1071566" y="3494749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9735049"/>
                  <a:satOff val="5195"/>
                  <a:lumOff val="-22647"/>
                  <a:alphaOff val="0"/>
                </a:schemeClr>
              </a:fillRef>
              <a:effectRef idx="1">
                <a:schemeClr val="accent5">
                  <a:hueOff val="-9735049"/>
                  <a:satOff val="5195"/>
                  <a:lumOff val="-22647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2" name="Rounded Rectangle 10">
                <a:extLst>
                  <a:ext uri="{FF2B5EF4-FFF2-40B4-BE49-F238E27FC236}">
                    <a16:creationId xmlns:a16="http://schemas.microsoft.com/office/drawing/2014/main" id="{92A32390-E412-A24B-9A3F-D72B30ACBD52}"/>
                  </a:ext>
                </a:extLst>
              </p:cNvPr>
              <p:cNvSpPr/>
              <p:nvPr/>
            </p:nvSpPr>
            <p:spPr>
              <a:xfrm>
                <a:off x="1142983" y="3522582"/>
                <a:ext cx="2393292" cy="8720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Motivation</a:t>
                </a: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BCBD0840-CA61-D5AB-4543-C58AA20A06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36467" y="2885915"/>
              <a:ext cx="2249956" cy="1080878"/>
              <a:chOff x="1092054" y="1335325"/>
              <a:chExt cx="2486928" cy="966415"/>
            </a:xfrm>
          </p:grpSpPr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6E3E6074-4D39-C742-9AEB-74120CF20109}"/>
                  </a:ext>
                </a:extLst>
              </p:cNvPr>
              <p:cNvSpPr/>
              <p:nvPr/>
            </p:nvSpPr>
            <p:spPr>
              <a:xfrm>
                <a:off x="1092054" y="1335325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12980065"/>
                  <a:satOff val="6926"/>
                  <a:lumOff val="-30196"/>
                  <a:alphaOff val="0"/>
                </a:schemeClr>
              </a:fillRef>
              <a:effectRef idx="1">
                <a:schemeClr val="accent5">
                  <a:hueOff val="-12980065"/>
                  <a:satOff val="6926"/>
                  <a:lumOff val="-30196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Rounded Rectangle 12">
                <a:extLst>
                  <a:ext uri="{FF2B5EF4-FFF2-40B4-BE49-F238E27FC236}">
                    <a16:creationId xmlns:a16="http://schemas.microsoft.com/office/drawing/2014/main" id="{B610796E-85E4-099D-DAE4-0594D5A53962}"/>
                  </a:ext>
                </a:extLst>
              </p:cNvPr>
              <p:cNvSpPr/>
              <p:nvPr/>
            </p:nvSpPr>
            <p:spPr>
              <a:xfrm>
                <a:off x="1139666" y="1383033"/>
                <a:ext cx="2391704" cy="870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Invest the right amount of time</a:t>
                </a:r>
              </a:p>
            </p:txBody>
          </p:sp>
        </p:grp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2900315C-DA79-1E75-4E59-5907EA317986}"/>
              </a:ext>
            </a:extLst>
          </p:cNvPr>
          <p:cNvSpPr txBox="1">
            <a:spLocks/>
          </p:cNvSpPr>
          <p:nvPr/>
        </p:nvSpPr>
        <p:spPr>
          <a:xfrm>
            <a:off x="8246737" y="5166398"/>
            <a:ext cx="3722094" cy="56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1800" b="0" dirty="0">
                <a:latin typeface="+mn-lt"/>
              </a:rPr>
              <a:t>Necessary competencies of the Energy Management Officer</a:t>
            </a:r>
            <a:endParaRPr lang="en-US" altLang="en-US" b="0" dirty="0">
              <a:solidFill>
                <a:schemeClr val="accent1">
                  <a:lumMod val="50000"/>
                </a:schemeClr>
              </a:solidFill>
              <a:latin typeface="+mn-lt"/>
              <a:ea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>
            <a:extLst>
              <a:ext uri="{FF2B5EF4-FFF2-40B4-BE49-F238E27FC236}">
                <a16:creationId xmlns:a16="http://schemas.microsoft.com/office/drawing/2014/main" id="{CDC780DD-37D4-BC94-6D78-D3083F417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217" y="530224"/>
            <a:ext cx="10524067" cy="65405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(1) Energy Policy</a:t>
            </a:r>
          </a:p>
        </p:txBody>
      </p:sp>
      <p:sp>
        <p:nvSpPr>
          <p:cNvPr id="90115" name="Content Placeholder 2">
            <a:extLst>
              <a:ext uri="{FF2B5EF4-FFF2-40B4-BE49-F238E27FC236}">
                <a16:creationId xmlns:a16="http://schemas.microsoft.com/office/drawing/2014/main" id="{00A970ED-D608-0B2B-75B8-4CFC534BD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170" y="1517388"/>
            <a:ext cx="6242114" cy="149027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ea typeface="ヒラギノ角ゴ Pro W3"/>
                <a:cs typeface="Arial" panose="020B0604020202020204" pitchFamily="34" charset="0"/>
              </a:rPr>
              <a:t>It is a statement of commitment of leaders
 Expressing the orientation/strategy of EE
 Documenting</a:t>
            </a:r>
            <a:endParaRPr lang="en-US" altLang="en-US" sz="1800" dirty="0">
              <a:latin typeface="+mn-lt"/>
              <a:ea typeface="ヒラギノ角ゴ Pro W3"/>
            </a:endParaRPr>
          </a:p>
        </p:txBody>
      </p:sp>
      <p:pic>
        <p:nvPicPr>
          <p:cNvPr id="90116" name="Picture 4" descr="http://t3.gstatic.com/images?q=tbn:PbS_9vl11-Gt1M:http://www.uk-energy-saving.com/home_energy_efficiency_scheme.jpg">
            <a:hlinkClick r:id="rId3"/>
            <a:extLst>
              <a:ext uri="{FF2B5EF4-FFF2-40B4-BE49-F238E27FC236}">
                <a16:creationId xmlns:a16="http://schemas.microsoft.com/office/drawing/2014/main" id="{8A551EA2-E2BC-AABE-CE0F-4C4928142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84" y="1547544"/>
            <a:ext cx="2554842" cy="188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E6F5E05A-7694-4F82-DA90-5FF066045BE3}"/>
              </a:ext>
            </a:extLst>
          </p:cNvPr>
          <p:cNvSpPr/>
          <p:nvPr/>
        </p:nvSpPr>
        <p:spPr>
          <a:xfrm>
            <a:off x="2275103" y="4539989"/>
            <a:ext cx="2554843" cy="100607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Leadership Statement of Commitment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9DA014-5262-F25E-EE13-E958D90249E3}"/>
              </a:ext>
            </a:extLst>
          </p:cNvPr>
          <p:cNvSpPr/>
          <p:nvPr/>
        </p:nvSpPr>
        <p:spPr>
          <a:xfrm>
            <a:off x="5850962" y="3419130"/>
            <a:ext cx="3240065" cy="67391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Continuously improve energy efficiency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53B9C12-F293-E975-01C5-A19B98FC722E}"/>
              </a:ext>
            </a:extLst>
          </p:cNvPr>
          <p:cNvSpPr/>
          <p:nvPr/>
        </p:nvSpPr>
        <p:spPr>
          <a:xfrm>
            <a:off x="5803151" y="4593482"/>
            <a:ext cx="3240065" cy="636476"/>
          </a:xfrm>
          <a:prstGeom prst="roundRect">
            <a:avLst/>
          </a:prstGeom>
          <a:solidFill>
            <a:srgbClr val="00A634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Relevant regulatory compliance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E42FCEE-B3D5-A76A-B70E-191525421AEE}"/>
              </a:ext>
            </a:extLst>
          </p:cNvPr>
          <p:cNvSpPr/>
          <p:nvPr/>
        </p:nvSpPr>
        <p:spPr>
          <a:xfrm>
            <a:off x="5850962" y="5734561"/>
            <a:ext cx="3240065" cy="636476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Provide adequate resources and information</a:t>
            </a:r>
          </a:p>
        </p:txBody>
      </p:sp>
      <p:sp>
        <p:nvSpPr>
          <p:cNvPr id="6" name="Striped Right Arrow 5">
            <a:extLst>
              <a:ext uri="{FF2B5EF4-FFF2-40B4-BE49-F238E27FC236}">
                <a16:creationId xmlns:a16="http://schemas.microsoft.com/office/drawing/2014/main" id="{C328FABD-FF25-F5DD-6749-00B74615D806}"/>
              </a:ext>
            </a:extLst>
          </p:cNvPr>
          <p:cNvSpPr/>
          <p:nvPr/>
        </p:nvSpPr>
        <p:spPr>
          <a:xfrm rot="18718346">
            <a:off x="5154527" y="3661195"/>
            <a:ext cx="364618" cy="781225"/>
          </a:xfrm>
          <a:prstGeom prst="stripedRightArrow">
            <a:avLst>
              <a:gd name="adj1" fmla="val 51117"/>
              <a:gd name="adj2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" name="Striped Right Arrow 6">
            <a:extLst>
              <a:ext uri="{FF2B5EF4-FFF2-40B4-BE49-F238E27FC236}">
                <a16:creationId xmlns:a16="http://schemas.microsoft.com/office/drawing/2014/main" id="{8F8274FA-15EA-E685-424B-42AD02592B94}"/>
              </a:ext>
            </a:extLst>
          </p:cNvPr>
          <p:cNvSpPr/>
          <p:nvPr/>
        </p:nvSpPr>
        <p:spPr>
          <a:xfrm>
            <a:off x="4931741" y="4781076"/>
            <a:ext cx="769615" cy="370117"/>
          </a:xfrm>
          <a:prstGeom prst="stripedRightArrow">
            <a:avLst>
              <a:gd name="adj1" fmla="val 51117"/>
              <a:gd name="adj2" fmla="val 50000"/>
            </a:avLst>
          </a:prstGeom>
          <a:solidFill>
            <a:srgbClr val="00A634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" name="Striped Right Arrow 7">
            <a:extLst>
              <a:ext uri="{FF2B5EF4-FFF2-40B4-BE49-F238E27FC236}">
                <a16:creationId xmlns:a16="http://schemas.microsoft.com/office/drawing/2014/main" id="{D1899907-6CD1-6312-2B8D-D9AF1F26A2B6}"/>
              </a:ext>
            </a:extLst>
          </p:cNvPr>
          <p:cNvSpPr/>
          <p:nvPr/>
        </p:nvSpPr>
        <p:spPr>
          <a:xfrm rot="2773137">
            <a:off x="5181136" y="5573940"/>
            <a:ext cx="364618" cy="781226"/>
          </a:xfrm>
          <a:prstGeom prst="stripedRightArrow">
            <a:avLst>
              <a:gd name="adj1" fmla="val 51117"/>
              <a:gd name="adj2" fmla="val 50000"/>
            </a:avLst>
          </a:prstGeom>
          <a:solidFill>
            <a:srgbClr val="FF99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EFC7A970-3D88-FF8D-3395-CA7909472547}"/>
              </a:ext>
            </a:extLst>
          </p:cNvPr>
          <p:cNvSpPr/>
          <p:nvPr/>
        </p:nvSpPr>
        <p:spPr>
          <a:xfrm>
            <a:off x="9192822" y="3931415"/>
            <a:ext cx="435517" cy="1803146"/>
          </a:xfrm>
          <a:prstGeom prst="rightBrace">
            <a:avLst>
              <a:gd name="adj1" fmla="val 41598"/>
              <a:gd name="adj2" fmla="val 48406"/>
            </a:avLst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1A8A1BD7-50A3-869A-4972-3BE613570703}"/>
              </a:ext>
            </a:extLst>
          </p:cNvPr>
          <p:cNvSpPr/>
          <p:nvPr/>
        </p:nvSpPr>
        <p:spPr>
          <a:xfrm>
            <a:off x="9777945" y="4524163"/>
            <a:ext cx="1387215" cy="617650"/>
          </a:xfrm>
          <a:prstGeom prst="round1Rect">
            <a:avLst>
              <a:gd name="adj" fmla="val 2104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143927" algn="just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Scope and boundaries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A7E194E-FB68-96FC-623A-AA48850564A3}"/>
              </a:ext>
            </a:extLst>
          </p:cNvPr>
          <p:cNvSpPr/>
          <p:nvPr/>
        </p:nvSpPr>
        <p:spPr>
          <a:xfrm>
            <a:off x="476251" y="1714501"/>
            <a:ext cx="4034367" cy="2233084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5D8F46A-EF91-EADD-2013-E5D075FBDFDD}"/>
              </a:ext>
            </a:extLst>
          </p:cNvPr>
          <p:cNvSpPr/>
          <p:nvPr/>
        </p:nvSpPr>
        <p:spPr>
          <a:xfrm>
            <a:off x="6286501" y="1714501"/>
            <a:ext cx="4034367" cy="2233084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3101743"/>
              <a:satOff val="-8053"/>
              <a:lumOff val="301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324" name="Title 1">
            <a:extLst>
              <a:ext uri="{FF2B5EF4-FFF2-40B4-BE49-F238E27FC236}">
                <a16:creationId xmlns:a16="http://schemas.microsoft.com/office/drawing/2014/main" id="{64329060-D8E7-7605-C24A-DA9776D37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1" y="497417"/>
            <a:ext cx="10363200" cy="56303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(2) Organizational structure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082AEE3-4099-E608-15CF-E220ED29185E}"/>
              </a:ext>
            </a:extLst>
          </p:cNvPr>
          <p:cNvSpPr/>
          <p:nvPr/>
        </p:nvSpPr>
        <p:spPr>
          <a:xfrm>
            <a:off x="609600" y="4092551"/>
            <a:ext cx="4034367" cy="1628025"/>
          </a:xfrm>
          <a:prstGeom prst="roundRect">
            <a:avLst>
              <a:gd name="adj" fmla="val 10000"/>
            </a:avLst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1800" dirty="0"/>
              <a:t>Assignment of Responsibilities: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Energy Manager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Energy Committee</a:t>
            </a:r>
          </a:p>
          <a:p>
            <a:pPr defTabSz="1481594">
              <a:defRPr/>
            </a:pPr>
            <a:endParaRPr lang="en-US" sz="1800" dirty="0">
              <a:solidFill>
                <a:srgbClr val="FFFFFF"/>
              </a:solidFill>
              <a:ea typeface="ヒラギノ角ゴ Pro W3"/>
              <a:cs typeface="Arial" panose="020B0604020202020204" pitchFamily="34" charset="0"/>
            </a:endParaRP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477F2437-B3B9-73A0-B960-CC6F7436091F}"/>
              </a:ext>
            </a:extLst>
          </p:cNvPr>
          <p:cNvGrpSpPr>
            <a:grpSpLocks/>
          </p:cNvGrpSpPr>
          <p:nvPr/>
        </p:nvGrpSpPr>
        <p:grpSpPr bwMode="auto">
          <a:xfrm>
            <a:off x="4953001" y="2286001"/>
            <a:ext cx="776817" cy="726017"/>
            <a:chOff x="3611663" y="752727"/>
            <a:chExt cx="582775" cy="726982"/>
          </a:xfrm>
        </p:grpSpPr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id="{E7237D74-6DCE-4532-E6D6-91134186FA7E}"/>
                </a:ext>
              </a:extLst>
            </p:cNvPr>
            <p:cNvSpPr/>
            <p:nvPr/>
          </p:nvSpPr>
          <p:spPr>
            <a:xfrm>
              <a:off x="3611663" y="752727"/>
              <a:ext cx="582775" cy="726982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ight Arrow 7">
              <a:extLst>
                <a:ext uri="{FF2B5EF4-FFF2-40B4-BE49-F238E27FC236}">
                  <a16:creationId xmlns:a16="http://schemas.microsoft.com/office/drawing/2014/main" id="{448480E0-3F76-73A6-CD1E-136D14FA249E}"/>
                </a:ext>
              </a:extLst>
            </p:cNvPr>
            <p:cNvSpPr/>
            <p:nvPr/>
          </p:nvSpPr>
          <p:spPr>
            <a:xfrm>
              <a:off x="3611663" y="898972"/>
              <a:ext cx="408101" cy="4344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185274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800"/>
            </a:p>
          </p:txBody>
        </p:sp>
      </p:grp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5D890F7-632B-F18F-7368-2E0DC0886C9F}"/>
              </a:ext>
            </a:extLst>
          </p:cNvPr>
          <p:cNvSpPr/>
          <p:nvPr/>
        </p:nvSpPr>
        <p:spPr>
          <a:xfrm>
            <a:off x="6214535" y="4025698"/>
            <a:ext cx="4106334" cy="1689302"/>
          </a:xfrm>
          <a:prstGeom prst="roundRect">
            <a:avLst>
              <a:gd name="adj" fmla="val 10000"/>
            </a:avLst>
          </a:prstGeom>
          <a:solidFill>
            <a:schemeClr val="accent2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2980065"/>
              <a:satOff val="6926"/>
              <a:lumOff val="-30196"/>
              <a:alphaOff val="0"/>
            </a:schemeClr>
          </a:fillRef>
          <a:effectRef idx="1">
            <a:schemeClr val="accent5">
              <a:hueOff val="-12980065"/>
              <a:satOff val="6926"/>
              <a:lumOff val="-30196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US" sz="1800" dirty="0"/>
              <a:t>Responsibilities include providing: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Defined responsibilities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Delegation of authority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Allocation of time for participation</a:t>
            </a:r>
          </a:p>
          <a:p>
            <a:pPr defTabSz="1481594">
              <a:defRPr/>
            </a:pPr>
            <a:endParaRPr lang="en-US" sz="1800" dirty="0">
              <a:solidFill>
                <a:srgbClr val="FFFFFF"/>
              </a:solidFill>
              <a:ea typeface="ヒラギノ角ゴ Pro W3"/>
              <a:cs typeface="Arial" panose="020B0604020202020204" pitchFamily="34" charset="0"/>
            </a:endParaRPr>
          </a:p>
        </p:txBody>
      </p:sp>
      <p:sp>
        <p:nvSpPr>
          <p:cNvPr id="94216" name="TextBox 12">
            <a:extLst>
              <a:ext uri="{FF2B5EF4-FFF2-40B4-BE49-F238E27FC236}">
                <a16:creationId xmlns:a16="http://schemas.microsoft.com/office/drawing/2014/main" id="{3A8C105F-09F3-CB97-E85C-FD325AE92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2675" y="1472056"/>
            <a:ext cx="1809751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Legal Requirements:</a:t>
            </a:r>
            <a:endParaRPr lang="en-US" altLang="en-US" dirty="0">
              <a:solidFill>
                <a:srgbClr val="EAEAEA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id="{4668592D-D7F3-D58E-E389-09C9CB9B0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579615"/>
            <a:ext cx="10363200" cy="56303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Responsibilities of the Energy Management Committee</a:t>
            </a:r>
          </a:p>
        </p:txBody>
      </p:sp>
      <p:sp>
        <p:nvSpPr>
          <p:cNvPr id="100355" name="Content Placeholder 2">
            <a:extLst>
              <a:ext uri="{FF2B5EF4-FFF2-40B4-BE49-F238E27FC236}">
                <a16:creationId xmlns:a16="http://schemas.microsoft.com/office/drawing/2014/main" id="{1D3CBD1E-F83D-3E57-30D5-C60934C38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7141" y="1313646"/>
            <a:ext cx="9341569" cy="51773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Assess the current situation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Establish energy policies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Identify key energy-consuming units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Promote and communicate energy-saving practices to departments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Monitor implementation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Evaluate and improve the system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Draft energy policies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Call for and secure commitments from stakeholders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Develop energy objectives and implementation plans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Coordinate the development and deployment of the Energy Management System (EMS)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Organize system evaluations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Report to leadership on EMS activities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Act as the "secretary" of the energy committee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>
            <a:extLst>
              <a:ext uri="{FF2B5EF4-FFF2-40B4-BE49-F238E27FC236}">
                <a16:creationId xmlns:a16="http://schemas.microsoft.com/office/drawing/2014/main" id="{9A606095-5954-86BD-F936-4C5CCBE86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1"/>
            <a:ext cx="10972800" cy="63923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(3) Motivation and training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E4B61B3-DA19-16AF-D60B-141532306B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1644223"/>
              </p:ext>
            </p:extLst>
          </p:nvPr>
        </p:nvGraphicFramePr>
        <p:xfrm>
          <a:off x="914400" y="1096435"/>
          <a:ext cx="10853530" cy="4847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4452" name="TextBox 6">
            <a:extLst>
              <a:ext uri="{FF2B5EF4-FFF2-40B4-BE49-F238E27FC236}">
                <a16:creationId xmlns:a16="http://schemas.microsoft.com/office/drawing/2014/main" id="{E4965F9F-F222-D02D-09A6-926AC7BBE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1" y="1640418"/>
            <a:ext cx="4000500" cy="40011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dirty="0">
                <a:solidFill>
                  <a:srgbClr val="EAEAEA"/>
                </a:solidFill>
                <a:latin typeface="+mn-lt"/>
                <a:cs typeface="Arial" panose="020B0604020202020204" pitchFamily="34" charset="0"/>
              </a:rPr>
              <a:t>Legal Requirements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9" name="Picture 9" descr="j0149396">
            <a:extLst>
              <a:ext uri="{FF2B5EF4-FFF2-40B4-BE49-F238E27FC236}">
                <a16:creationId xmlns:a16="http://schemas.microsoft.com/office/drawing/2014/main" id="{2C94A8DF-2F25-6F0C-A644-6EA6442943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4146" y="1407326"/>
            <a:ext cx="5177854" cy="2360383"/>
          </a:xfrm>
          <a:effectLst>
            <a:outerShdw dist="53882" dir="2700000" algn="ctr" rotWithShape="0">
              <a:schemeClr val="bg2"/>
            </a:outerShdw>
          </a:effectLst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331766B2-9534-1245-34F0-6C3ABE792EDE}"/>
              </a:ext>
            </a:extLst>
          </p:cNvPr>
          <p:cNvSpPr/>
          <p:nvPr/>
        </p:nvSpPr>
        <p:spPr>
          <a:xfrm>
            <a:off x="8297131" y="1520193"/>
            <a:ext cx="2935245" cy="509532"/>
          </a:xfrm>
          <a:prstGeom prst="wedgeRoundRectCallout">
            <a:avLst>
              <a:gd name="adj1" fmla="val -79038"/>
              <a:gd name="adj2" fmla="val 38538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Better working conditions</a:t>
            </a:r>
          </a:p>
        </p:txBody>
      </p:sp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631D6A10-8CF5-2E2A-0E91-4783B43D45EE}"/>
              </a:ext>
            </a:extLst>
          </p:cNvPr>
          <p:cNvSpPr/>
          <p:nvPr/>
        </p:nvSpPr>
        <p:spPr>
          <a:xfrm>
            <a:off x="8727506" y="2301027"/>
            <a:ext cx="2504870" cy="546236"/>
          </a:xfrm>
          <a:prstGeom prst="wedgeRoundRectCallout">
            <a:avLst>
              <a:gd name="adj1" fmla="val -94784"/>
              <a:gd name="adj2" fmla="val -20215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A sense of pride in the workplace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CA15D627-0FB6-CAD4-C91B-94E3021AACFB}"/>
              </a:ext>
            </a:extLst>
          </p:cNvPr>
          <p:cNvSpPr/>
          <p:nvPr/>
        </p:nvSpPr>
        <p:spPr>
          <a:xfrm>
            <a:off x="487241" y="3314196"/>
            <a:ext cx="3292998" cy="515612"/>
          </a:xfrm>
          <a:prstGeom prst="wedgeRoundRectCallout">
            <a:avLst>
              <a:gd name="adj1" fmla="val 69175"/>
              <a:gd name="adj2" fmla="val -50491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Know the benefits of EE</a:t>
            </a:r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12733BB5-853B-599E-74BE-E88C437C4E9A}"/>
              </a:ext>
            </a:extLst>
          </p:cNvPr>
          <p:cNvSpPr/>
          <p:nvPr/>
        </p:nvSpPr>
        <p:spPr>
          <a:xfrm>
            <a:off x="500526" y="1522091"/>
            <a:ext cx="3118973" cy="557539"/>
          </a:xfrm>
          <a:prstGeom prst="wedgeRoundRectCallout">
            <a:avLst>
              <a:gd name="adj1" fmla="val 63556"/>
              <a:gd name="adj2" fmla="val 26935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No increased pressure when implementing EE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7A16B698-0469-6385-BB22-586DB29672E4}"/>
              </a:ext>
            </a:extLst>
          </p:cNvPr>
          <p:cNvSpPr/>
          <p:nvPr/>
        </p:nvSpPr>
        <p:spPr>
          <a:xfrm>
            <a:off x="258721" y="2485650"/>
            <a:ext cx="3118972" cy="515612"/>
          </a:xfrm>
          <a:prstGeom prst="wedgeRoundRectCallout">
            <a:avLst>
              <a:gd name="adj1" fmla="val 76046"/>
              <a:gd name="adj2" fmla="val -56643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Qualified for implementation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57AC33E7-35B2-5A1A-4160-4676C309B167}"/>
              </a:ext>
            </a:extLst>
          </p:cNvPr>
          <p:cNvSpPr/>
          <p:nvPr/>
        </p:nvSpPr>
        <p:spPr>
          <a:xfrm>
            <a:off x="8727506" y="3155882"/>
            <a:ext cx="2504870" cy="546236"/>
          </a:xfrm>
          <a:prstGeom prst="wedgeRoundRectCallout">
            <a:avLst>
              <a:gd name="adj1" fmla="val -78779"/>
              <a:gd name="adj2" fmla="val -18123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Shared benefits, if applicable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36BBD42-1827-1875-C9EF-BC3180A6E534}"/>
              </a:ext>
            </a:extLst>
          </p:cNvPr>
          <p:cNvSpPr txBox="1">
            <a:spLocks/>
          </p:cNvSpPr>
          <p:nvPr/>
        </p:nvSpPr>
        <p:spPr>
          <a:xfrm>
            <a:off x="757029" y="5156925"/>
            <a:ext cx="5724939" cy="1219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Disseminate basic knowledge about EE.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Provide guidance on new operations and procedures.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Train in EE knowledge and skills, as well as EMS (for technicians and system operators).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8C5FC7B2-BC28-17DD-A8F0-34CCF339B2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481564"/>
              </p:ext>
            </p:extLst>
          </p:nvPr>
        </p:nvGraphicFramePr>
        <p:xfrm>
          <a:off x="7521148" y="4292792"/>
          <a:ext cx="2970755" cy="2360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EDB90C-9FCF-E706-06ED-94ABF96A3746}"/>
              </a:ext>
            </a:extLst>
          </p:cNvPr>
          <p:cNvSpPr txBox="1"/>
          <p:nvPr/>
        </p:nvSpPr>
        <p:spPr>
          <a:xfrm>
            <a:off x="980661" y="4182312"/>
            <a:ext cx="543661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18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Ensure every individual working in significant energy-user areas has appropriate capacity.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50226C-5DC2-EC30-E7FC-88E99F74C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1"/>
            <a:ext cx="10972800" cy="63923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(3) Motivation and training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Graphic spid="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>
            <a:extLst>
              <a:ext uri="{FF2B5EF4-FFF2-40B4-BE49-F238E27FC236}">
                <a16:creationId xmlns:a16="http://schemas.microsoft.com/office/drawing/2014/main" id="{A87764BE-AD10-66EB-E7BE-8A1D2A0F1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46100" y="519849"/>
            <a:ext cx="12738100" cy="624408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</a:rPr>
              <a:t>(4) Measurement and Monitoring and Reporting of Energy Consumption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8D084-3723-E1A3-9340-BAD2E1C1F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284" y="1428750"/>
            <a:ext cx="7429500" cy="40005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Identify types of energy used.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Determine the energy consumption structure.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Identify energy components that need to be controlled.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Install measuring equipment in appropriate areas.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Collect data/measurement results.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Perform periodic data analysis.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Prepare reports.</a:t>
            </a:r>
            <a:endParaRPr lang="en-US" sz="1800" dirty="0">
              <a:solidFill>
                <a:srgbClr val="0E0E0E"/>
              </a:solidFill>
              <a:effectLst/>
            </a:endParaRPr>
          </a:p>
          <a:p>
            <a:pPr marL="620152" indent="-620152">
              <a:lnSpc>
                <a:spcPct val="160000"/>
              </a:lnSpc>
              <a:buSzPct val="90000"/>
              <a:buFont typeface="Wingdings" pitchFamily="2" charset="2"/>
              <a:buChar char="ð"/>
              <a:defRPr/>
            </a:pPr>
            <a:r>
              <a:rPr 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Serve as a basis for setting EE goals and solutions.</a:t>
            </a:r>
          </a:p>
          <a:p>
            <a:pPr marL="620152" indent="-620152">
              <a:lnSpc>
                <a:spcPct val="160000"/>
              </a:lnSpc>
              <a:buSzPct val="90000"/>
              <a:buFont typeface="Wingdings" pitchFamily="2" charset="2"/>
              <a:buChar char="ð"/>
              <a:defRPr/>
            </a:pPr>
            <a:endParaRPr lang="en-US" sz="1800" dirty="0">
              <a:cs typeface="Arial" panose="020B0604020202020204" pitchFamily="34" charset="0"/>
            </a:endParaRPr>
          </a:p>
        </p:txBody>
      </p:sp>
      <p:pic>
        <p:nvPicPr>
          <p:cNvPr id="110596" name="Picture 2" descr="http://img.directindustry.com/images_di/photo-g/vacuum-measurement-and-analysis-equipment-295779.jpg">
            <a:extLst>
              <a:ext uri="{FF2B5EF4-FFF2-40B4-BE49-F238E27FC236}">
                <a16:creationId xmlns:a16="http://schemas.microsoft.com/office/drawing/2014/main" id="{FD6192B9-D698-1B06-7D5A-791440B5C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652" y="1428750"/>
            <a:ext cx="3526461" cy="370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7" name="TextBox 5">
            <a:extLst>
              <a:ext uri="{FF2B5EF4-FFF2-40B4-BE49-F238E27FC236}">
                <a16:creationId xmlns:a16="http://schemas.microsoft.com/office/drawing/2014/main" id="{4C86EE6D-4592-3D06-58BA-20931C05A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0652" y="4634603"/>
            <a:ext cx="3526461" cy="45647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Legal requirements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5968D-4B09-BC2D-73AC-A0B513FC2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Training program for business leaders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9D89330-DF95-403F-813B-63381C1C2B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409360"/>
              </p:ext>
            </p:extLst>
          </p:nvPr>
        </p:nvGraphicFramePr>
        <p:xfrm>
          <a:off x="1143000" y="1269341"/>
          <a:ext cx="10286679" cy="532081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{12ACAA50-B3C0-4FEF-8DD3-66675128A787}</a:tableStyleId>
              </a:tblPr>
              <a:tblGrid>
                <a:gridCol w="1314450">
                  <a:extLst>
                    <a:ext uri="{9D8B030D-6E8A-4147-A177-3AD203B41FA5}">
                      <a16:colId xmlns:a16="http://schemas.microsoft.com/office/drawing/2014/main" val="411718291"/>
                    </a:ext>
                  </a:extLst>
                </a:gridCol>
                <a:gridCol w="8972229">
                  <a:extLst>
                    <a:ext uri="{9D8B030D-6E8A-4147-A177-3AD203B41FA5}">
                      <a16:colId xmlns:a16="http://schemas.microsoft.com/office/drawing/2014/main" val="2539608027"/>
                    </a:ext>
                  </a:extLst>
                </a:gridCol>
              </a:tblGrid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i="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TIME</a:t>
                      </a:r>
                      <a:endParaRPr lang="en-VN" sz="1400" b="1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Content</a:t>
                      </a:r>
                      <a:endParaRPr lang="en-VN" sz="14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1150129970"/>
                  </a:ext>
                </a:extLst>
              </a:tr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8.00 – 8.30 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Registration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2715565554"/>
                  </a:ext>
                </a:extLst>
              </a:tr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8.30 – 8.40 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Opening Remarks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3024171751"/>
                  </a:ext>
                </a:extLst>
              </a:tr>
              <a:tr h="713094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8.40 – 9.45 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</a:pPr>
                      <a:r>
                        <a:rPr lang="en-US" sz="1400" kern="100" dirty="0">
                          <a:effectLst/>
                        </a:rPr>
                        <a:t>Module 1</a:t>
                      </a:r>
                      <a:r>
                        <a:rPr lang="en-VN" sz="1200" kern="100" dirty="0">
                          <a:effectLst/>
                        </a:rPr>
                        <a:t>: </a:t>
                      </a:r>
                      <a:r>
                        <a:rPr lang="en-US" sz="1400" kern="100" dirty="0">
                          <a:effectLst/>
                        </a:rPr>
                        <a:t>Project introduction</a:t>
                      </a:r>
                      <a:endParaRPr lang="en-VN" sz="1200" kern="100" dirty="0">
                        <a:effectLst/>
                      </a:endParaRPr>
                    </a:p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</a:pPr>
                      <a:r>
                        <a:rPr lang="en-US" sz="1400" kern="100" dirty="0">
                          <a:effectLst/>
                        </a:rPr>
                        <a:t>Policy introduction: energy saving, greenhouse gas emission reduction, gender issues related in EE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3578367112"/>
                  </a:ext>
                </a:extLst>
              </a:tr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9.45 – 10.00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Breaks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3015659367"/>
                  </a:ext>
                </a:extLst>
              </a:tr>
              <a:tr h="377319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10.00– 11.00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Module 2. Relations between energy, environment and production and business, use of clean energy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4187103113"/>
                  </a:ext>
                </a:extLst>
              </a:tr>
              <a:tr h="609125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11.00 – 11.45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Module 3. The current situation of energy use and potential of industrial waste in Vietnam (cement, steel, seafood processing, brick and ceramic, textiles, beverages, paper and pulp, other industries (plastics...)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1452271234"/>
                  </a:ext>
                </a:extLst>
              </a:tr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11.45 – 12.00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Discuss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989956125"/>
                  </a:ext>
                </a:extLst>
              </a:tr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effectLst/>
                        </a:rPr>
                        <a:t>12.00 – 13.30 </a:t>
                      </a:r>
                      <a:endParaRPr lang="en-VN" sz="1200" b="1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effectLst/>
                        </a:rPr>
                        <a:t>Lunch</a:t>
                      </a:r>
                      <a:endParaRPr lang="en-VN" sz="1200" b="1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2708719300"/>
                  </a:ext>
                </a:extLst>
              </a:tr>
              <a:tr h="382950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13.30 – 14.15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</a:pPr>
                      <a:r>
                        <a:rPr lang="en-US" sz="1400" kern="100" dirty="0">
                          <a:effectLst/>
                        </a:rPr>
                        <a:t>Module 4. 
Energy Management, Energy Management System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1964254091"/>
                  </a:ext>
                </a:extLst>
              </a:tr>
              <a:tr h="298260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14.15 – 15.00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Module 5. EE project financing and VSUEE project financing approach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1370940229"/>
                  </a:ext>
                </a:extLst>
              </a:tr>
              <a:tr h="142827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15.00 – 15.15 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Breaks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2542078435"/>
                  </a:ext>
                </a:extLst>
              </a:tr>
              <a:tr h="763908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</a:pPr>
                      <a:r>
                        <a:rPr lang="en-US" sz="1400" kern="100" dirty="0">
                          <a:effectLst/>
                        </a:rPr>
                        <a:t>15.15 – 16.15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</a:pPr>
                      <a:r>
                        <a:rPr lang="en-US" sz="1400" kern="100" dirty="0">
                          <a:effectLst/>
                        </a:rPr>
                        <a:t>Component 6. Case study in EE for Manufacturing Industry: Cement, Steel, Seafood Processing, Brick and Ceramic, Textile, Beverage, Paper &amp; Pulp, Other Industries (Plastics...)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943423310"/>
                  </a:ext>
                </a:extLst>
              </a:tr>
              <a:tr h="224832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16.15 – 16.45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Discuss</a:t>
                      </a:r>
                      <a:endParaRPr lang="en-VN" sz="1200" b="0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3081961366"/>
                  </a:ext>
                </a:extLst>
              </a:tr>
              <a:tr h="259921"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effectLst/>
                        </a:rPr>
                        <a:t>16.45 – 17.00</a:t>
                      </a:r>
                      <a:endParaRPr lang="en-VN" sz="1200" b="1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tc>
                  <a:txBody>
                    <a:bodyPr/>
                    <a:lstStyle/>
                    <a:p>
                      <a:pPr marL="635" indent="-190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effectLst/>
                        </a:rPr>
                        <a:t>Closing</a:t>
                      </a:r>
                      <a:endParaRPr lang="en-VN" sz="1200" b="1" i="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786" marR="46786" marT="0" marB="0" anchor="ctr"/>
                </a:tc>
                <a:extLst>
                  <a:ext uri="{0D108BD9-81ED-4DB2-BD59-A6C34878D82A}">
                    <a16:rowId xmlns:a16="http://schemas.microsoft.com/office/drawing/2014/main" val="2734601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133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>
            <a:extLst>
              <a:ext uri="{FF2B5EF4-FFF2-40B4-BE49-F238E27FC236}">
                <a16:creationId xmlns:a16="http://schemas.microsoft.com/office/drawing/2014/main" id="{EE1AB7BB-D906-6771-55C9-0A6C36818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993" y="521217"/>
            <a:ext cx="10363200" cy="565149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</a:rPr>
              <a:t>(5) Communication</a:t>
            </a:r>
            <a:endParaRPr lang="en-US" dirty="0">
              <a:solidFill>
                <a:schemeClr val="accent1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112643" name="Content Placeholder 2">
            <a:extLst>
              <a:ext uri="{FF2B5EF4-FFF2-40B4-BE49-F238E27FC236}">
                <a16:creationId xmlns:a16="http://schemas.microsoft.com/office/drawing/2014/main" id="{9AEEC697-8FCC-5163-7328-B02CE4461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6206" y="1390174"/>
            <a:ext cx="6248400" cy="1727609"/>
          </a:xfrm>
        </p:spPr>
        <p:txBody>
          <a:bodyPr>
            <a:noAutofit/>
          </a:bodyPr>
          <a:lstStyle/>
          <a:p>
            <a:pPr>
              <a:spcBef>
                <a:spcPts val="900"/>
              </a:spcBef>
            </a:pPr>
            <a:r>
              <a:rPr lang="en-US" sz="1800" dirty="0">
                <a:solidFill>
                  <a:srgbClr val="0E0E0E"/>
                </a:solidFill>
                <a:effectLst/>
              </a:rPr>
              <a:t>Develop an annual communication plan.</a:t>
            </a:r>
          </a:p>
          <a:p>
            <a:pPr marL="139700" indent="0">
              <a:spcBef>
                <a:spcPts val="900"/>
              </a:spcBef>
              <a:buNone/>
            </a:pPr>
            <a:r>
              <a:rPr lang="en-US" sz="1800" dirty="0">
                <a:solidFill>
                  <a:srgbClr val="0E0E0E"/>
                </a:solidFill>
              </a:rPr>
              <a:t>- </a:t>
            </a:r>
            <a:r>
              <a:rPr lang="en-US" sz="1800" dirty="0">
                <a:solidFill>
                  <a:srgbClr val="0E0E0E"/>
                </a:solidFill>
                <a:effectLst/>
              </a:rPr>
              <a:t>Internal Communication</a:t>
            </a:r>
          </a:p>
          <a:p>
            <a:pPr marL="139700" indent="0">
              <a:spcBef>
                <a:spcPts val="900"/>
              </a:spcBef>
              <a:buNone/>
            </a:pPr>
            <a:r>
              <a:rPr lang="en-US" sz="1800" dirty="0">
                <a:solidFill>
                  <a:srgbClr val="0E0E0E"/>
                </a:solidFill>
              </a:rPr>
              <a:t>- </a:t>
            </a:r>
            <a:r>
              <a:rPr lang="en-US" sz="1800" dirty="0">
                <a:solidFill>
                  <a:srgbClr val="0E0E0E"/>
                </a:solidFill>
                <a:effectLst/>
              </a:rPr>
              <a:t>External Communication</a:t>
            </a:r>
          </a:p>
          <a:p>
            <a:pPr>
              <a:spcBef>
                <a:spcPts val="900"/>
              </a:spcBef>
            </a:pPr>
            <a:r>
              <a:rPr lang="en-US" sz="1800" dirty="0">
                <a:solidFill>
                  <a:srgbClr val="0E0E0E"/>
                </a:solidFill>
                <a:effectLst/>
              </a:rPr>
              <a:t>Use diverse communication methods</a:t>
            </a: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E07987AC-CF69-6608-3C1E-F61CE98F8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37" y="5799247"/>
            <a:ext cx="107217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just">
              <a:spcBef>
                <a:spcPct val="0"/>
              </a:spcBef>
              <a:buClrTx/>
              <a:buNone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  <a:cs typeface="Arial" panose="020B0604020202020204" pitchFamily="34" charset="0"/>
              </a:rPr>
              <a:t>Posters and slogans encouraging EE are displayed in offices, hallways, etc.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5798B12-73EA-1F7E-7CAF-36BC6192D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3" y="3321706"/>
            <a:ext cx="3195764" cy="239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1ED2BA04-08D5-31E8-2948-1D9618885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120" y="3344318"/>
            <a:ext cx="3109392" cy="239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CD6D0603-EFCB-F6B9-29A3-6794D1E62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606" y="3321706"/>
            <a:ext cx="2940403" cy="239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>
            <a:extLst>
              <a:ext uri="{FF2B5EF4-FFF2-40B4-BE49-F238E27FC236}">
                <a16:creationId xmlns:a16="http://schemas.microsoft.com/office/drawing/2014/main" id="{3545803C-B5D4-AC34-7FC7-2DD63BB7D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573" y="480483"/>
            <a:ext cx="10363200" cy="56303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</a:rPr>
              <a:t>(6) Energy Efficiency Investment</a:t>
            </a:r>
            <a:endParaRPr lang="en-US" dirty="0">
              <a:solidFill>
                <a:schemeClr val="accent1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117763" name="Content Placeholder 2">
            <a:extLst>
              <a:ext uri="{FF2B5EF4-FFF2-40B4-BE49-F238E27FC236}">
                <a16:creationId xmlns:a16="http://schemas.microsoft.com/office/drawing/2014/main" id="{047428B9-0362-5A7A-ECEC-4F61562A8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573" y="2000251"/>
            <a:ext cx="6819900" cy="235745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Consider EE costs in investments.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Invest in EE solutions.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Incorporate EE criteria into investment projects.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Develop plans for new investments or system improvements.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Control design and procurement processes.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en-US" sz="1800" dirty="0">
              <a:latin typeface="+mn-lt"/>
              <a:ea typeface="ヒラギノ角ゴ Pro W3"/>
              <a:cs typeface="Arial" panose="020B0604020202020204" pitchFamily="34" charset="0"/>
            </a:endParaRPr>
          </a:p>
        </p:txBody>
      </p:sp>
      <p:pic>
        <p:nvPicPr>
          <p:cNvPr id="117764" name="Picture 1">
            <a:extLst>
              <a:ext uri="{FF2B5EF4-FFF2-40B4-BE49-F238E27FC236}">
                <a16:creationId xmlns:a16="http://schemas.microsoft.com/office/drawing/2014/main" id="{7A92C918-D347-8D1E-52F3-9AF081F06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1" y="2000251"/>
            <a:ext cx="358774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SÁNG KIẾN KINH NGHIỆM | Trường TH&amp;THCS Trung Mỹ">
            <a:extLst>
              <a:ext uri="{FF2B5EF4-FFF2-40B4-BE49-F238E27FC236}">
                <a16:creationId xmlns:a16="http://schemas.microsoft.com/office/drawing/2014/main" id="{0468B3AC-DC24-28F9-4120-07540BDC89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8517" y="-143933"/>
            <a:ext cx="304800" cy="3048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5BA4FB-6589-8CFC-E76C-E984BA67AC5A}"/>
              </a:ext>
            </a:extLst>
          </p:cNvPr>
          <p:cNvSpPr txBox="1">
            <a:spLocks/>
          </p:cNvSpPr>
          <p:nvPr/>
        </p:nvSpPr>
        <p:spPr>
          <a:xfrm>
            <a:off x="1678517" y="434500"/>
            <a:ext cx="8229600" cy="620048"/>
          </a:xfrm>
          <a:prstGeom prst="rect">
            <a:avLst/>
          </a:prstGeom>
          <a:noFill/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99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spcBef>
                <a:spcPts val="600"/>
              </a:spcBef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  <a:cs typeface="Tahoma" panose="020B0604030504040204" pitchFamily="34" charset="0"/>
              </a:rPr>
              <a:t>Discuss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D5B63-B6F6-1BA6-A105-4E6B8BDCF58B}"/>
              </a:ext>
            </a:extLst>
          </p:cNvPr>
          <p:cNvSpPr txBox="1"/>
          <p:nvPr/>
        </p:nvSpPr>
        <p:spPr>
          <a:xfrm>
            <a:off x="2276541" y="2474893"/>
            <a:ext cx="70335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E0E0E"/>
                </a:solidFill>
                <a:effectLst/>
                <a:latin typeface="+mn-lt"/>
              </a:rPr>
              <a:t>﻿Why are roles and responsibilities important be established for an </a:t>
            </a:r>
            <a:r>
              <a:rPr lang="en-US" sz="2800" b="1" dirty="0" err="1">
                <a:solidFill>
                  <a:srgbClr val="0E0E0E"/>
                </a:solidFill>
                <a:effectLst/>
                <a:latin typeface="+mn-lt"/>
              </a:rPr>
              <a:t>EnMS</a:t>
            </a:r>
            <a:r>
              <a:rPr lang="en-US" sz="2800" b="1" dirty="0">
                <a:solidFill>
                  <a:srgbClr val="0E0E0E"/>
                </a:solidFill>
                <a:effectLst/>
                <a:latin typeface="+mn-lt"/>
              </a:rPr>
              <a:t>?</a:t>
            </a:r>
            <a:endParaRPr lang="en-US" sz="2800" dirty="0">
              <a:solidFill>
                <a:srgbClr val="0E0E0E"/>
              </a:solidFill>
              <a:effectLst/>
              <a:latin typeface="+mn-lt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C741257-EDD4-9F13-F9B0-B0D8137AD44A}"/>
              </a:ext>
            </a:extLst>
          </p:cNvPr>
          <p:cNvSpPr txBox="1"/>
          <p:nvPr/>
        </p:nvSpPr>
        <p:spPr>
          <a:xfrm>
            <a:off x="9716098" y="655034"/>
            <a:ext cx="25237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Dự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án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Thúc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đẩy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tiết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kiệm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năng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lượng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trong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các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ngành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công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nghiệp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ko-KR" sz="1050" dirty="0" err="1">
                <a:solidFill>
                  <a:srgbClr val="0070C0"/>
                </a:solidFill>
                <a:latin typeface="+mn-lt"/>
                <a:cs typeface="Arial" pitchFamily="34" charset="0"/>
              </a:rPr>
              <a:t>Việt</a:t>
            </a:r>
            <a:r>
              <a:rPr lang="en-US" altLang="ko-KR" sz="1050" dirty="0">
                <a:solidFill>
                  <a:srgbClr val="0070C0"/>
                </a:solidFill>
                <a:latin typeface="+mn-lt"/>
                <a:cs typeface="Arial" pitchFamily="34" charset="0"/>
              </a:rPr>
              <a:t> Nam</a:t>
            </a:r>
            <a:endParaRPr lang="en-VN" sz="1050" dirty="0"/>
          </a:p>
        </p:txBody>
      </p: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7489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68402E41-C3BF-F85C-35E9-AA7EDEF86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ED5D2004-F2AB-8E01-6D66-8B7091F1A573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FFEC2C8C-0B4F-7505-8DF2-8CDBFD813487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6AE71FBE-C266-714C-EED4-165627A448B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0A2D2B75-9E39-BCEE-B6F9-317B87032835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45476733-C280-7F9D-3666-63C27BDCC999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5F24627A-42E9-3ECF-82BD-28E2FF697837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D83B632A-6DD8-43E9-CDD7-7F91102D05D7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2108B23E-ABE1-2E92-EBB4-09FA2CDCABAA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510A24CE-B668-F32E-232B-F6FD1497A499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DAD2C761-24AB-64FF-4373-AB65AC2D6049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051F9D91-9972-26EC-1259-13C35BFF2D4F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5A99033-7B5A-92A0-082B-C212ED12870C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32806005-E742-B73B-E87B-D05D46BCB7D3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84D116F6-9E22-C895-4863-43511AF6C5E5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9351C5B-CDE7-4500-6869-F910743C440A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A031A582-C60E-2F8B-6209-1EF049E52BE2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A4E6E9E0-4669-43EE-9513-3ACEFEA3C0B1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1CF78CC-910D-6A31-9B90-BE0B48F80B21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A54F41F8-87AB-A83B-758E-7C42D469BDC9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0DD9B05D-7E64-EA54-31E0-42D8FCDF6A9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C2D038F9-1BF8-FB6E-665A-A36AFAAA5ADB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50A7CEA0-5C43-3700-C881-7F4D0502224B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5636A5E5-367E-F69B-C5A6-0116D5B69ABA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5089D190-B7EF-4F35-2654-D63E22130915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69F66ED0-7313-6D86-DBAB-94237E42666C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5549C45B-3000-145D-7BC7-51DFED03C165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839C953E-836C-2F6C-0BAF-B309C9B83D78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7543AEA1-D4EA-F9BA-37D4-3012FD1AF77C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46DAAFA4-99A1-8AEC-B42E-A9D4DDA8890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D86D0A81-5572-DAC8-F935-5B47C6E4B902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ECE49A19-B8AF-B4E3-E5B0-C3A799CF4233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07D48BD-8963-BE04-B700-09C0004FBBB1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284C0ACD-341B-D0C6-ECEC-B72E315DBA91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70D18824-55D3-ECE7-6B46-B1B95A9E0A87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FEFFE541-FFCD-2CC2-ABC1-C14C1958DEAF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1D9FA996-22BC-AE14-26CE-F0F4996DB387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911E3260-1434-F412-3EC5-D8776D3EB9DF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774E5167-8147-5C95-74A1-A80CBCD972C5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08EA3168-E62E-20B3-F142-B4AC7A728B72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1088C22A-8DEF-D20F-F28E-97802290BCE6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49FB2443-1A23-191E-849A-C5677303248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987CD457-0C44-0662-F353-CBD9E0BA801E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12AD3255-807D-9CE9-2159-C6CA9F77944E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91F7D8A4-1576-DA3A-FBA2-4B0C9B4B9349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D1C9D27B-0BC8-C007-163A-86C9B2619182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79626D3-AD32-B3C0-099F-5E2EA4D691AA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DA4D0BE8-959A-F010-F949-F6CD240805CE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15307B53-890A-7025-95B7-87404FC7FF4F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7522AF61-6935-9D84-359A-C044FC7DC23E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84EB3B6A-2296-5B76-9E53-E6E1FEBE7B2E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3D448BB0-95D3-4DFF-1B0A-073F7FA7CA24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BB1C9563-4648-7DAB-F602-B5D3800B9CC5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F9D4E6B2-2225-C5BA-2900-B64064652D8D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449690A7-D807-6D29-1B67-F717BD97529F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1F6D5E24-F949-A552-7CC3-C4B83141FF74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B3B86BBF-9A52-C051-436D-E924F284708C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3B6B3C48-8992-77D9-2129-50F02E30FD4C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F9D9B803-0423-2901-6A4D-6032D2F46D9B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91D6AFBB-53E5-8AB4-ED82-E3B52F9296AA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23AFAF58-D2EA-EB29-5425-321FCA932D85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C7AD9CE3-E5B2-AF55-07E2-65D683DF8654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8689EEF3-7F68-1BFB-ACB3-41B73905F57F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BC662EA9-A768-360F-AD78-A5AA5A0D87CB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FE6B7FE8-419B-5D70-C065-F6ACE478602C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E9BAE926-F36D-4811-C6D9-4F0B7D7345C7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8AAB0DD-8EAB-360B-2406-0EA8C635049B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F473E362-DF44-AE90-5E4B-1625DC01CB63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064464F-BC49-4A03-79E3-B374CE2F8398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2C76242-E91F-01A1-66B8-69050350A590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54351961-B37F-5BD9-8950-87C6D1221E2B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13F65E96-EEC6-C4D1-C8F4-A1E580C6C629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6F43A15F-B38A-58EB-C4F9-5B9945B501CF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4B72F296-8A76-7D36-EC66-CFFA3DE1EE04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3762E23D-5F7F-352D-B84A-81A4825465F9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06D80C10-C265-9AC5-7182-379E30CD378A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A6AB74CD-2469-0F42-46F3-3EA59FD7A27F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56E1107B-2485-1CEE-32AF-A6663A733CED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63640E1F-9E5F-C322-E41D-03330C4781C0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4EE33995-F679-DA82-E5B7-F0B3EF6FCF9C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E4DC31F7-31C0-A269-F552-CF2968F4CBCF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1994D60E-EB18-4C37-F5DE-33EAD30A5818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4B370B64-98FC-1F4C-B4C4-BE582763A9F2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D92EA715-B51A-3407-7FAF-44A6E70F0B3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5633598D-01B3-59BF-C7D0-6A9F8B4DF9D4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8FB562E9-C5E5-DB1C-A1A9-596E9FEBF403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AE908B1F-C18B-AE58-775B-2717C4313D0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C25214A1-3968-F2E2-C4B8-44A99E41EFD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5E4B271A-3D59-07A0-CE54-599C1903C84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51487FBD-E707-6F26-4977-6E1155E06A1E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8289AFA7-2945-2AA9-8B3D-18DD5A0D5043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D04EC255-728A-C209-7319-E29DF1577030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B652E216-8836-E615-BC0D-98D7FCEFAB15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A2E99687-A6E1-C320-CAB9-760C319D70D2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505EA6A1-97E5-45F5-6993-FF40496B5A1D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A6F2FD06-3F30-F234-6DCA-86D6F67AE71A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F5186EF9-96FA-1812-548B-8B0861DC762B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3CB8719B-92BB-7868-381E-BD08874A0B2B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B7D38BB9-6EA5-0217-44BD-DDD9FE78FBB1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44F74147-42D5-95EA-D2D4-65E78205C91E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1E8EF2B0-B475-2F62-12E8-513AAB536372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5C5E9DC-AC61-41E1-E980-EB021A7DC8E1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D68F90BC-C478-F922-8264-D44A943277A0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E6FE6C77-BA61-4580-80B2-7BCB57F0F6AF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4B5066B5-DDDD-90FB-E1C3-1C68E86DC200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C610BDE5-A2FB-37DB-A856-A3E60A518ED3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906C845A-D7F8-6232-466B-F246ACDADE3C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25D39775-34C1-1131-EF4C-AF17F4DF3266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92FA542C-73D5-AF20-B0ED-F395B1BD8D00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87BF2892-AF8B-1E94-4169-968DE4D7C3F7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AFBFCB32-CD2A-12E9-0F37-135AB00D183A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EB3B2D27-1B95-9988-C49A-E8FF4D028AA8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83F6E1F6-372D-1F00-35DE-AE998B92E172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8F0E3425-7508-4EBD-CE32-97CF9C3663EF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6960FFB0-847E-CFFE-9384-0223C9C9E04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4D5D12BB-46B6-AB6D-C199-CCBB7B44A5DE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80879EF0-2AF5-5249-7BFB-D768038A5F40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8FF0E3CD-1704-76D4-93A0-324EFAF6EEE1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B41B7C87-C3FC-8C43-FB6C-A0604AD19B4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F863305C-85D4-1393-C449-A2BE598D0851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2BC88FB9-4092-FDFB-8CE3-7E0DC1AA2745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60D63627-FA76-F99B-DF53-EE3FEE7ECCAE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9AA097B1-AFEA-E119-67C5-7AC732C580F3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57F67D-E276-88B3-D521-79157B7F39F4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11E7A305-E97E-2676-8596-7404FB67A371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7CF5EAEB-6F30-EDAE-CE5A-DEA9CBEEB1A2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7DADC078-0433-9D09-9F7A-8D4035D34825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1E5BFDBF-5142-7DDD-C0C5-91EE309CC151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E35CBE6D-69B7-53B4-44E0-62F1B8C275AC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CCB4F712-645D-FD00-22A7-5C117769A8D3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6D8932C6-29B3-8531-7C20-55839070507F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D8FF079-8AAD-0A58-0A93-8875ED3C2D69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C3009292-6029-1F72-18FF-82CDCAF90D09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4DAB4FC4-7716-9F1A-4BC7-3CAFAC6B2E3C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81388F87-763B-EEA7-09A5-2159AAD6B402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CF7C5FD6-B42C-FB03-83A0-7A47D4D051F9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484289FF-451B-CFD9-0224-F27EE65AEC3C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245A9894-7262-DBAD-2DDA-92BC2B39A91A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C2E8C8FB-E3AE-840E-3F97-0315C3008FC3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4F78A27C-F6D7-8A43-985B-502C1D085E13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1C850CF6-62B7-09A9-F859-92F4C522CB82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DD577A2A-0DC9-E49A-7B87-2A626A09417A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B8D25F8A-C71D-A87C-C9D2-32B13E9BCF02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B04C8B0D-9E38-1BF2-74A5-56777FE3C1F0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968E4A27-965B-EA16-6916-031C534A0BE1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02E0C141-CF58-4FFF-708F-F5A33D72D51B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FC8A2A0A-88DF-CA4E-4B8C-61841ECF6E52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6D68A50C-B679-BAD0-E262-85B0DB778885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09A6F852-966A-FFC3-6F27-2FADCEF0B546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6F704AB6-0B3B-A8B8-96B4-ADF36CE7B1D3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B6BCA7A-0324-DBA0-83D9-FF20EB69CA31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82B19A7B-194B-A471-E087-1C623D4DB714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ABD2E90B-CE44-F305-D4EC-78C98CDFA46B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CF5167F3-93AF-4D32-B3C2-ABDD9A6E498F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DBCB9545-1F19-3297-6D2B-F872DAB1AC15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F926043A-8379-883B-B796-03F96EA3BDB1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E41B0BC5-B2F4-E17B-2E5E-6F9D278723E3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9EB6B94-6260-406A-4550-6B4A4D27DCB3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8B41D60C-C621-0B1B-49D8-383F886852C2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9279E137-7A34-D21E-37E4-44CCDB40E41B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DA4E96D5-3F27-F1E3-BBE5-319A30AAA53F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80F03E71-77E6-2099-4EA4-F525B40A62CC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44C506D7-7601-09F0-A8C2-FAC9DA45857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ED9B49F6-43D8-ECD5-B47A-B44F58132A00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9838B8F3-BE21-F55A-CEDC-C4DC9C0B853D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28519AA4-0B73-D39F-8904-AC5773A38C16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5402FAF6-7F41-341B-F4A5-AF0D98C2657A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73EC7DFD-A96E-D228-AB6B-C61FC69BA32D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4BAF0953-A857-8578-E703-0DE5BDD2BA37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B9281CBF-8E87-3EA3-E257-3881E65B8D13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815DB141-86D2-C376-7F00-6D19F609DB81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79BEC8BB-CE05-A8CD-8F8D-4FCA5F0F32BE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EDFC9E69-8B93-12D0-C904-46AC9143C409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A657B5D9-2C42-5A10-F63A-738C96923A59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9F1D04E1-1EBE-4A5B-6AB0-D568BFCA2D24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F38FC5B6-5CC3-3E1C-B3E1-D85BDA21B9AB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7C991213-1DFB-638F-4908-C6F092FFECDC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BF1475AF-8535-2422-C613-01261BC177CA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1B26306-B607-FEFB-400C-37B66848BC4E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B52107EE-93ED-55F1-F942-40692BBEA466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C722E949-5AF3-5A53-158F-17AB9DAB404C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5292D54F-C73F-67F6-9FB5-5DBF8BEC5C6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6B8DCEFD-501A-919D-CB14-D378F0287B2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49C80D63-5EFD-8565-D2D1-9D4F5B60A5D6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5959B6B2-E6FE-E793-8515-B0333836336E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D2B53FB3-D623-4DD6-72D8-01E863896450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45D4F77-C253-6CD1-1C5D-249911A7760F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DD45E66C-E100-ACE9-01B0-10EDD6E9D853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9D1E99C6-7C68-296B-9113-9D4ACEE02110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A63B66A6-3FB0-A4E4-0070-F0FE0112A823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954700F0-CC9B-5890-8C77-FF2A22F493D8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4233DD9C-1FD1-53F9-51D3-2313791B812E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617C19CE-4034-0563-C460-CB7E2078E62B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8AAB8569-9CCF-C67C-A358-FC5EABF82CAE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0513F811-0981-C5C8-D7B1-96B7C84C9354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2C9A519D-5AE6-EE2F-DFE2-F1E06B66B3E3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756A8C79-7986-4D09-D456-57E503C51FF9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800CEF1D-E0E4-0D7A-5FDF-F0C4988F6D8A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09872362-21B1-78AA-B05F-49C10B6D3F1C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67A76A02-0C65-D43F-3B1F-CBB5F7EAFC11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B8D3E361-E621-E04E-708D-4F9AA8281FC4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8E1B3CEA-B3FD-84AE-454B-F3E9D8648EAD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E31DB50-2DA5-7FAF-EF41-0A70F94A4514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1A523340-9925-2DA5-A09D-E77E7A012775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C0610921-1F1C-4B01-5667-90A0A905CEB2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59DD428F-B881-4BEB-0C4A-1152FBCE582F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5D0BF5BB-46B2-F593-FA7A-447E282F3F95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9C3E7822-16F2-F5ED-5A64-62F7D3118DAA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341C0D4C-C98B-938B-528A-F5C0AD05FB43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4F1E9EB1-E8E1-E0A5-7F4F-3F1EC9C046FC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2AB20247-217D-1650-E505-696741F10218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BF71ED1D-652F-822C-20E6-811D56EF803F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9517BA21-F0D4-0F82-F1EA-8DFF5220074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BD3CB062-55D8-3ACF-0264-B01E3647B15F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D6F6E4C6-2475-3EE6-26BC-93079E27CAA4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70FA2A8F-88A5-2DCE-BBD6-677A4176824A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FBC6C1C8-DADF-5177-FC89-5C2148ED16D8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E0C5F85D-CD3F-A9F7-77A6-5CFFB9068F4D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C057A96A-C922-5204-2D9A-872ABC0EB0EB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FFB3B39F-7A8C-8F98-6E37-810634A27386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43FAF432-BD0C-2996-1E2D-016ED9B78BF0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F06F4C84-47D2-71A5-AC22-5EFFB49EDAD7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954B7C8B-4944-3CDD-518D-9E2277A362CD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68E829F0-9813-09DF-1A22-32E5B793370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30509331-74A1-8360-2B7D-6204E3F2CF5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2C9F30E8-0A4B-1A15-F66C-30183710DFCD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27E6A78F-0B44-946E-CA26-8950A9E8785D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468C6537-81C6-E532-6AA3-360242294319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2C2313F2-75B9-8ECB-235B-095B8115270A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344AA2C3-E84A-9673-C443-F05112967C4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9B54A995-9D25-54DD-0901-DFBD3C794863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1EC44485-23E6-155F-A341-C8C7391FD11B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D5A5AA99-F618-D8AB-A0A6-028CCDC231B9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B48CED-D6F3-ADF1-FFF5-4DD6A9140CA4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87CB6E46-3F74-EEE7-E4AB-2EA8D9130D07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A71C0F49-1394-94DF-F84A-A9760B1E8597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7A5BCF03-8FE7-A7EB-160E-67E52B8CBC4A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161FEC3A-ED7C-92E7-7BDC-9D812ED4999C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BE12A00D-C1B6-B124-E0FD-0C77D16086BB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155791F9-BDB9-ED8E-5001-94C591144466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DB70E478-B66E-6871-9BF3-2B5E9BAD8A2E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F544AFA3-6307-BD55-D116-FE984E2F4E7D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CE55613D-BD14-F20B-862B-0B397A9A324F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9E3D3F98-C6FE-F112-87A6-AEAF4B4E98C9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142F950B-EFE0-B0CE-E3D3-9EB6790C14A4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8120166-4E0C-3924-077F-BC6CF534E078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56FB69D-1D54-298C-35CC-7ED41659CE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21DF5681-9287-9C4E-9FF3-84AEDF28BD65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3FA6D47B-3BFC-FF08-3EC9-FB3CDAF5AD22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FF35A873-86F9-F6D8-A74C-8565ED359441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19082ECA-4AAA-DC30-5AC4-36CE371361D0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D81A0AD1-4080-BB21-5EED-B4A4D5F4C4B7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A229CB01-B14C-ECF7-899A-C5FE115FA82F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BA24FE39-1944-D027-13B5-5E1D8B9DC12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831E73EA-2964-F149-DD48-18618C3ACAE7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6485ADD1-B573-227C-DBAA-E64AB5AD8FE3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F55B90D9-FEFE-F8C2-817C-E9E98ED59323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3CE74639-2C8E-C326-152E-E13E70FA2ACA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4806BC66-B8DE-4F02-1B2E-A8CCECFE0B76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275A2225-1AAE-549E-6C79-57E8B8797576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53DCE1F-2DA3-01E0-DBA1-440426F5967B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922B1BAD-AA2F-30DE-2CDE-7065CE36AF5E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3864410B-81D6-3C35-3B27-A21823ECA17B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B6C94247-AF39-75B1-D80A-7ADD14F38D0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8D2A7F2B-69A2-507D-CA06-556A04C82BBC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1F2EFCE8-3286-A681-4FCC-F04DEEB4E27D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12FA2A4B-CB89-98B1-DDF9-094329B24C8B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F4B5343C-973A-CB92-98AF-19EABEE2256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AD2114C4-E62C-813C-77DD-0B325C3EE474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4542A651-67CE-D05E-0B77-71594A525507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5747575F-223A-6172-EE52-56FEBD068042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38E92DB8-58F5-7EE7-F02D-21512364733F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07227AC9-B3E3-8895-36A0-3E25086201F5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E9986881-4461-FF8B-ECB3-212B9FBBA21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549256C0-3418-5227-646F-C66728EAA187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433CFC36-7C88-97C6-9286-134FEBAD8134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B45DB515-C1A8-11C3-3D71-791437BFC3C9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40B6292C-6F83-B634-AF2B-661EC2101004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62BE0CE8-A99A-C98D-71C4-FE45F63765A0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4857D906-6FE5-C0E7-A61F-670AA28E56D5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37165F5A-9324-0FE0-B174-18CD7C444B61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F2CEC335-6010-FBD6-A38C-7A359DDD1F20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9A97617-BBC5-C971-2E39-10BAC22C582A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BE3F703F-2A8B-5669-1CBB-1698F737E46D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AABFB026-20B4-541B-73A4-01E92067A184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C0662CE9-B02A-0E32-94AB-58D269DBA92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3AFC6C8A-2414-3365-5C98-058C6EAEBF64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68B88C3E-C2E6-6066-9D4E-9B18B7D66B8B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1E89CC84-65FE-D148-A32D-B5D3C0702998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1FD0B6C5-84E7-7CD1-080D-BD3D818098D8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029D78A5-8F04-8702-E7F9-A33E6730CFE8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3DF92314-9EB2-6F97-A623-A807C8ACDFA7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7543111F-767C-9A79-BECC-9525229A1943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F0FE9982-C1F3-1688-5BA5-F9E8545C8EDF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28CD16A3-075C-D1B2-0046-105A1D848CB8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C8C4968C-0AC1-E0BD-33A4-020FAB933A21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E9C028C4-FE2F-08BB-0A93-370BF0840C55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79EA02E0-BA3E-6720-6B63-81E7FEDDC77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9D335CB2-BBCE-991B-6C19-3D6783A669EB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61535067-413D-1CBC-F366-F396E836E025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F4ECA8AB-D7BE-161D-5BB8-A837DE6E7969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BA0027D-933C-484A-8AB2-EC6B56FDF0A4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7E5E661D-0101-1F74-91E5-034CA1655229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190A39CE-1152-0947-DDCE-79E95D65941B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86C18D3E-E2EF-701A-DEB3-26A0687CDF7B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EBB643FB-D314-F758-8293-31DC50FA3FE8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71B35DDF-73D8-C8BE-ACF1-697804BA8B6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59FF5694-8E0F-68DF-643E-E67D65DD42ED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18CF4AC7-84BE-E16B-0F0E-559735E7B435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390130F-1298-D2B9-1F4C-C81EE2248B07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C88A37F4-7472-11C6-2384-4482299FBAE8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B3A97C41-BA93-F2B0-6FA6-9732CBAB344F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EAC983A-B190-6854-4E4D-4EE613858045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3CC16FE-8D4F-C15F-3BFB-E384D344C322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27E83DCB-1153-3D1C-D3B7-FE74C5BE8BEA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5120F2A-FECF-681D-583B-854B3A6887B4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14D4C6AB-BBA4-0529-EF9B-5298F1575EA0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17010E3-012F-D29D-B034-FE64AFCD4932}"/>
              </a:ext>
            </a:extLst>
          </p:cNvPr>
          <p:cNvSpPr txBox="1"/>
          <p:nvPr/>
        </p:nvSpPr>
        <p:spPr>
          <a:xfrm>
            <a:off x="546998" y="3512561"/>
            <a:ext cx="6353674" cy="898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US" altLang="en-US" sz="2000" u="sng" kern="0" dirty="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Arial" panose="020B0604020202020204" pitchFamily="34" charset="0"/>
              </a:rPr>
              <a:t>MODULE 4</a:t>
            </a:r>
            <a:r>
              <a:rPr lang="en-US" altLang="en-US" sz="2000" kern="0" dirty="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Energy Management, Energy Management System</a:t>
            </a:r>
            <a:endParaRPr lang="en-US" altLang="en-US" sz="2000" b="1" kern="0" dirty="0">
              <a:solidFill>
                <a:schemeClr val="accent1">
                  <a:lumMod val="50000"/>
                </a:schemeClr>
              </a:solidFill>
              <a:latin typeface="+mn-lt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Google Shape;46;p15">
            <a:extLst>
              <a:ext uri="{FF2B5EF4-FFF2-40B4-BE49-F238E27FC236}">
                <a16:creationId xmlns:a16="http://schemas.microsoft.com/office/drawing/2014/main" id="{7E5932B2-209A-C821-81AB-770383A0C7A3}"/>
              </a:ext>
            </a:extLst>
          </p:cNvPr>
          <p:cNvSpPr txBox="1">
            <a:spLocks/>
          </p:cNvSpPr>
          <p:nvPr/>
        </p:nvSpPr>
        <p:spPr>
          <a:xfrm>
            <a:off x="546998" y="883456"/>
            <a:ext cx="7430018" cy="1871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5400" b="1" dirty="0">
                <a:solidFill>
                  <a:schemeClr val="accent1">
                    <a:lumMod val="50000"/>
                  </a:schemeClr>
                </a:solidFill>
              </a:rPr>
              <a:t>TRAINING PROGRAME for 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A50869-FB4B-92A9-DF52-1A935CABB3AA}"/>
              </a:ext>
            </a:extLst>
          </p:cNvPr>
          <p:cNvSpPr txBox="1"/>
          <p:nvPr/>
        </p:nvSpPr>
        <p:spPr>
          <a:xfrm>
            <a:off x="546998" y="2733866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>
                <a:solidFill>
                  <a:srgbClr val="0070C0"/>
                </a:solidFill>
                <a:cs typeface="Arial" pitchFamily="34" charset="0"/>
              </a:rPr>
              <a:t>for: Enterprise leaders</a:t>
            </a:r>
            <a:endParaRPr lang="ko-KR" altLang="en-US" sz="2000" b="1" dirty="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908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DC2A8-5D21-EFC1-CE9B-60B5737C1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66" y="410693"/>
            <a:ext cx="10524067" cy="654050"/>
          </a:xfrm>
        </p:spPr>
        <p:txBody>
          <a:bodyPr/>
          <a:lstStyle/>
          <a:p>
            <a:pPr algn="ctr"/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Question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D6B5DD-C08E-C08D-A840-2CF047C12309}"/>
              </a:ext>
            </a:extLst>
          </p:cNvPr>
          <p:cNvSpPr txBox="1"/>
          <p:nvPr/>
        </p:nvSpPr>
        <p:spPr>
          <a:xfrm>
            <a:off x="3231734" y="2784520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 many of you have an energy management system?</a:t>
            </a:r>
            <a:r>
              <a:rPr lang="en-VN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VN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492307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E020A-8934-3859-2EAD-00D2018E6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32F00D-1C77-956B-DA32-602C2995D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1" y="1506829"/>
            <a:ext cx="10636320" cy="33997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6658BE-1038-E0EC-9381-216188833CB6}"/>
              </a:ext>
            </a:extLst>
          </p:cNvPr>
          <p:cNvSpPr txBox="1"/>
          <p:nvPr/>
        </p:nvSpPr>
        <p:spPr>
          <a:xfrm>
            <a:off x="2215870" y="5203556"/>
            <a:ext cx="82031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VN" sz="2400" dirty="0"/>
              <a:t>﻿Who in this organisation could sanction a $100,000 purchase on behalf of your company?</a:t>
            </a:r>
          </a:p>
        </p:txBody>
      </p:sp>
    </p:spTree>
    <p:extLst>
      <p:ext uri="{BB962C8B-B14F-4D97-AF65-F5344CB8AC3E}">
        <p14:creationId xmlns:p14="http://schemas.microsoft.com/office/powerpoint/2010/main" val="3869503396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E3E3-8B6B-898B-28CE-06BED969E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457200"/>
            <a:ext cx="10524067" cy="654050"/>
          </a:xfrm>
        </p:spPr>
        <p:txBody>
          <a:bodyPr/>
          <a:lstStyle/>
          <a:p>
            <a:pPr algn="ctr"/>
            <a:r>
              <a:rPr lang="en-VN" b="1" dirty="0">
                <a:solidFill>
                  <a:schemeClr val="accent1">
                    <a:lumMod val="50000"/>
                  </a:schemeClr>
                </a:solidFill>
              </a:rPr>
              <a:t>﻿Some terms to understand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37627F-4965-DB9C-4716-30E093488F90}"/>
              </a:ext>
            </a:extLst>
          </p:cNvPr>
          <p:cNvSpPr txBox="1"/>
          <p:nvPr/>
        </p:nvSpPr>
        <p:spPr>
          <a:xfrm>
            <a:off x="622300" y="1647078"/>
            <a:ext cx="6781800" cy="3671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dirty="0"/>
              <a:t>Energy Management System (EnMS)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600" dirty="0"/>
              <a:t>Systematic approach to the management of energy use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dirty="0"/>
              <a:t>Energy Management System Standard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600" dirty="0"/>
              <a:t>Standardised approach to implementing an EnMS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600" dirty="0"/>
              <a:t>You may decide to base your EnMS on a standard</a:t>
            </a:r>
          </a:p>
          <a:p>
            <a:pPr>
              <a:lnSpc>
                <a:spcPct val="150000"/>
              </a:lnSpc>
            </a:pPr>
            <a:r>
              <a:rPr lang="en-VN" sz="1600" dirty="0"/>
              <a:t>e.g. ISO 50001:2011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dirty="0"/>
              <a:t>Certification of EnMS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600" dirty="0"/>
              <a:t>You may decide to have your EnMS certified to a standard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dirty="0"/>
              <a:t>Self-evaluation and self declaration of conformance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2BE181-11CE-736E-F295-0A3958AA7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950" y="1647078"/>
            <a:ext cx="3289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06159"/>
      </p:ext>
    </p:extLst>
  </p:cSld>
  <p:clrMapOvr>
    <a:masterClrMapping/>
  </p:clrMapOvr>
  <p:transition advClick="0"/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4482E-E87F-BE2D-ED8F-0312C0F43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1" y="420458"/>
            <a:ext cx="10524067" cy="654050"/>
          </a:xfrm>
        </p:spPr>
        <p:txBody>
          <a:bodyPr/>
          <a:lstStyle/>
          <a:p>
            <a:pPr algn="ctr"/>
            <a:r>
              <a:rPr dirty="0" lang="en-US">
                <a:solidFill>
                  <a:schemeClr val="accent1">
                    <a:lumMod val="50000"/>
                  </a:schemeClr>
                </a:solidFill>
              </a:rPr>
              <a:t>﻿ISO 50001 Energy Management Standard</a:t>
            </a:r>
            <a:endParaRPr dirty="0" lang="en-VN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0BE4E-22CD-0E57-71EF-6DFF7C0A1A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" t="4"/>
          <a:stretch/>
        </p:blipFill>
        <p:spPr>
          <a:xfrm>
            <a:off x="3187700" y="2717800"/>
            <a:ext cx="4637618" cy="3898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D4903D-0953-3A19-227A-897F5247D51D}"/>
              </a:ext>
            </a:extLst>
          </p:cNvPr>
          <p:cNvSpPr txBox="1"/>
          <p:nvPr/>
        </p:nvSpPr>
        <p:spPr>
          <a:xfrm>
            <a:off x="527050" y="1319802"/>
            <a:ext cx="111061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28600" marL="457200">
              <a:spcBef>
                <a:spcPts val="600"/>
              </a:spcBef>
              <a:spcAft>
                <a:spcPts val="600"/>
              </a:spcAft>
              <a:tabLst>
                <a:tab algn="l" pos="457200"/>
                <a:tab algn="l" pos="285750"/>
                <a:tab algn="l" pos="457200"/>
              </a:tabLst>
            </a:pPr>
            <a:r>
              <a:rPr dirty="0" lang="en-US" sz="2000">
                <a:effectLst/>
                <a:latin typeface="+mn-lt"/>
                <a:ea charset="0" panose="020F0502020204030204" pitchFamily="34" typeface="Calibri"/>
                <a:cs charset="0" panose="020B0604030504040204" pitchFamily="34" typeface="Tahoma"/>
              </a:rPr>
              <a:t>	ISO 50001 is an </a:t>
            </a:r>
            <a:r>
              <a:rPr b="1" dirty="0" lang="en-US" sz="2000">
                <a:effectLst/>
                <a:latin typeface="+mn-lt"/>
                <a:ea charset="0" panose="020F0502020204030204" pitchFamily="34" typeface="Calibri"/>
                <a:cs charset="0" panose="020B0604030504040204" pitchFamily="34" typeface="Tahoma"/>
              </a:rPr>
              <a:t>international standard for energy management systems (</a:t>
            </a:r>
            <a:r>
              <a:rPr b="1" dirty="0" err="1" lang="en-US" sz="2000">
                <a:effectLst/>
                <a:latin typeface="+mn-lt"/>
                <a:ea charset="0" panose="020F0502020204030204" pitchFamily="34" typeface="Calibri"/>
                <a:cs charset="0" panose="020B0604030504040204" pitchFamily="34" typeface="Tahoma"/>
              </a:rPr>
              <a:t>EnMS</a:t>
            </a:r>
            <a:r>
              <a:rPr b="1" dirty="0" lang="en-US" sz="2000">
                <a:effectLst/>
                <a:latin typeface="+mn-lt"/>
                <a:ea charset="0" panose="020F0502020204030204" pitchFamily="34" typeface="Calibri"/>
                <a:cs charset="0" panose="020B0604030504040204" pitchFamily="34" typeface="Tahoma"/>
              </a:rPr>
              <a:t>)</a:t>
            </a:r>
            <a:r>
              <a:rPr dirty="0" lang="en-US" sz="2000">
                <a:effectLst/>
                <a:latin typeface="+mn-lt"/>
                <a:ea charset="0" panose="020F0502020204030204" pitchFamily="34" typeface="Calibri"/>
                <a:cs charset="0" panose="020B0604030504040204" pitchFamily="34" typeface="Tahoma"/>
              </a:rPr>
              <a:t>. It provides a structured framework for organizations to develop policies and processes to improve energy performance, reduce energy costs, and minimize greenhouse gas emissions.</a:t>
            </a:r>
            <a:endParaRPr dirty="0" lang="en-VN" sz="2000">
              <a:effectLst/>
              <a:latin typeface="+mn-lt"/>
              <a:ea charset="0" panose="020F0502020204030204" pitchFamily="34" typeface="Calibri"/>
              <a:cs charset="0" panose="020B0604030504040204" pitchFamily="34"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16487599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3E45D-0902-39AA-0E12-2277D19BA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66" y="469900"/>
            <a:ext cx="10524067" cy="65405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﻿Six Key Concepts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FD82FD-5D52-1F53-91BE-3EE5DBD4E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026" y="1333500"/>
            <a:ext cx="4942974" cy="5524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32B9DA-2CF8-CF9C-D62B-EE68BD16D5EF}"/>
              </a:ext>
            </a:extLst>
          </p:cNvPr>
          <p:cNvSpPr txBox="1"/>
          <p:nvPr/>
        </p:nvSpPr>
        <p:spPr>
          <a:xfrm>
            <a:off x="1026026" y="1970867"/>
            <a:ext cx="6096000" cy="3457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VN" sz="2000" dirty="0"/>
              <a:t>﻿1. Commitment – Roles and Responsibilities</a:t>
            </a:r>
          </a:p>
          <a:p>
            <a:endParaRPr lang="en-VN" sz="2000" dirty="0"/>
          </a:p>
          <a:p>
            <a:r>
              <a:rPr lang="en-VN" sz="2000" dirty="0"/>
              <a:t>2. Significant Energy Users (SEUs)</a:t>
            </a:r>
          </a:p>
          <a:p>
            <a:endParaRPr lang="en-VN" sz="2000" dirty="0"/>
          </a:p>
          <a:p>
            <a:r>
              <a:rPr lang="en-VN" sz="2000" dirty="0"/>
              <a:t>3. Energy Performance Indicators (EnPIs)</a:t>
            </a:r>
          </a:p>
          <a:p>
            <a:endParaRPr lang="en-VN" sz="2000" dirty="0"/>
          </a:p>
          <a:p>
            <a:r>
              <a:rPr lang="en-VN" sz="2000" dirty="0"/>
              <a:t>4. Opportunities List</a:t>
            </a:r>
          </a:p>
          <a:p>
            <a:endParaRPr lang="en-VN" sz="2000" dirty="0"/>
          </a:p>
          <a:p>
            <a:r>
              <a:rPr lang="en-VN" sz="2000" dirty="0"/>
              <a:t>5. Operational Control</a:t>
            </a:r>
          </a:p>
          <a:p>
            <a:endParaRPr lang="en-VN" sz="2000" dirty="0"/>
          </a:p>
          <a:p>
            <a:r>
              <a:rPr lang="en-VN" sz="2000" dirty="0"/>
              <a:t>6. Review</a:t>
            </a:r>
          </a:p>
        </p:txBody>
      </p:sp>
    </p:spTree>
    <p:extLst>
      <p:ext uri="{BB962C8B-B14F-4D97-AF65-F5344CB8AC3E}">
        <p14:creationId xmlns:p14="http://schemas.microsoft.com/office/powerpoint/2010/main" val="1463669421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D7A3-3354-3FC5-C569-B3B22F3F3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66" y="406400"/>
            <a:ext cx="10524067" cy="654050"/>
          </a:xfrm>
        </p:spPr>
        <p:txBody>
          <a:bodyPr/>
          <a:lstStyle/>
          <a:p>
            <a:pPr algn="ctr"/>
            <a:r>
              <a:rPr lang="en-US" b="1" kern="1200" dirty="0">
                <a:solidFill>
                  <a:schemeClr val="accent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Key Features of ISO 50001</a:t>
            </a:r>
            <a:r>
              <a:rPr lang="en-VN" dirty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92CA825-EA1D-9DC2-BA11-C9D3FC8667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375501"/>
              </p:ext>
            </p:extLst>
          </p:nvPr>
        </p:nvGraphicFramePr>
        <p:xfrm>
          <a:off x="609600" y="1536700"/>
          <a:ext cx="10972800" cy="4772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7984795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21320</TotalTime>
  <Words>2025</Words>
  <Application>Microsoft Macintosh PowerPoint</Application>
  <PresentationFormat>Widescreen</PresentationFormat>
  <Paragraphs>232</Paragraphs>
  <Slides>23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Wingdings</vt:lpstr>
      <vt:lpstr>ヒラギノ角ゴ Pro W3</vt:lpstr>
      <vt:lpstr>Symbol</vt:lpstr>
      <vt:lpstr>Arial</vt:lpstr>
      <vt:lpstr>Times New Roman</vt:lpstr>
      <vt:lpstr>Roboto</vt:lpstr>
      <vt:lpstr>Fira Sans Extra Condensed</vt:lpstr>
      <vt:lpstr>Energy Saving Infographics by Slidesgo</vt:lpstr>
      <vt:lpstr>TRAINING PROGRAME for IEs</vt:lpstr>
      <vt:lpstr>Training program for business leaders</vt:lpstr>
      <vt:lpstr>PowerPoint Presentation</vt:lpstr>
      <vt:lpstr>Question</vt:lpstr>
      <vt:lpstr>PowerPoint Presentation</vt:lpstr>
      <vt:lpstr>Some terms to understand</vt:lpstr>
      <vt:lpstr>ISO 50001 Energy Management Standard</vt:lpstr>
      <vt:lpstr>Six Key Concepts</vt:lpstr>
      <vt:lpstr>Key Features of ISO 50001 </vt:lpstr>
      <vt:lpstr>Benefits of ISO 50001</vt:lpstr>
      <vt:lpstr>Energy costs</vt:lpstr>
      <vt:lpstr>What is an Energy Management System?</vt:lpstr>
      <vt:lpstr>Factors for a Successful Energy Management System (EMS)</vt:lpstr>
      <vt:lpstr>(1) Energy Policy</vt:lpstr>
      <vt:lpstr>(2) Organizational structure</vt:lpstr>
      <vt:lpstr>Responsibilities of the Energy Management Committee</vt:lpstr>
      <vt:lpstr>(3) Motivation and training</vt:lpstr>
      <vt:lpstr>(3) Motivation and training</vt:lpstr>
      <vt:lpstr>(4) Measurement and Monitoring and Reporting of Energy Consumption</vt:lpstr>
      <vt:lpstr>(5) Communication</vt:lpstr>
      <vt:lpstr>(6) Energy Efficiency Investment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823417-Nguyễn Mạnh Hùng</cp:lastModifiedBy>
  <cp:revision>149</cp:revision>
  <dcterms:modified xsi:type="dcterms:W3CDTF">2025-03-13T09:53:05Z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1832417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