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0"/>
  </p:notesMasterIdLst>
  <p:sldIdLst>
    <p:sldId id="256" r:id="rId2"/>
    <p:sldId id="318" r:id="rId3"/>
    <p:sldId id="1783" r:id="rId4"/>
    <p:sldId id="756" r:id="rId5"/>
    <p:sldId id="697" r:id="rId6"/>
    <p:sldId id="701" r:id="rId7"/>
    <p:sldId id="698" r:id="rId8"/>
    <p:sldId id="699" r:id="rId9"/>
    <p:sldId id="700" r:id="rId10"/>
    <p:sldId id="702" r:id="rId11"/>
    <p:sldId id="704" r:id="rId12"/>
    <p:sldId id="703" r:id="rId13"/>
    <p:sldId id="733" r:id="rId14"/>
    <p:sldId id="705" r:id="rId15"/>
    <p:sldId id="706" r:id="rId16"/>
    <p:sldId id="707" r:id="rId17"/>
    <p:sldId id="708" r:id="rId18"/>
    <p:sldId id="709" r:id="rId19"/>
    <p:sldId id="710" r:id="rId20"/>
    <p:sldId id="712" r:id="rId21"/>
    <p:sldId id="714" r:id="rId22"/>
    <p:sldId id="735" r:id="rId23"/>
    <p:sldId id="736" r:id="rId24"/>
    <p:sldId id="734" r:id="rId25"/>
    <p:sldId id="715" r:id="rId26"/>
    <p:sldId id="716" r:id="rId27"/>
    <p:sldId id="737" r:id="rId28"/>
    <p:sldId id="738" r:id="rId29"/>
    <p:sldId id="739" r:id="rId30"/>
    <p:sldId id="740" r:id="rId31"/>
    <p:sldId id="2360" r:id="rId32"/>
    <p:sldId id="2361" r:id="rId33"/>
    <p:sldId id="2362" r:id="rId34"/>
    <p:sldId id="2363" r:id="rId35"/>
    <p:sldId id="2364" r:id="rId36"/>
    <p:sldId id="2365" r:id="rId37"/>
    <p:sldId id="2366" r:id="rId38"/>
    <p:sldId id="2367" r:id="rId39"/>
    <p:sldId id="2368" r:id="rId40"/>
    <p:sldId id="2372" r:id="rId41"/>
    <p:sldId id="2373" r:id="rId42"/>
    <p:sldId id="713" r:id="rId43"/>
    <p:sldId id="2374" r:id="rId44"/>
    <p:sldId id="717" r:id="rId45"/>
    <p:sldId id="2375" r:id="rId46"/>
    <p:sldId id="718" r:id="rId47"/>
    <p:sldId id="2376" r:id="rId48"/>
    <p:sldId id="722" r:id="rId49"/>
    <p:sldId id="723" r:id="rId50"/>
    <p:sldId id="2377" r:id="rId51"/>
    <p:sldId id="727" r:id="rId52"/>
    <p:sldId id="728" r:id="rId53"/>
    <p:sldId id="2378" r:id="rId54"/>
    <p:sldId id="730" r:id="rId55"/>
    <p:sldId id="2379" r:id="rId56"/>
    <p:sldId id="2380" r:id="rId57"/>
    <p:sldId id="741" r:id="rId58"/>
    <p:sldId id="2359" r:id="rId59"/>
  </p:sldIdLst>
  <p:sldSz cx="12192000" cy="6858000"/>
  <p:notesSz cx="6858000" cy="9144000"/>
  <p:embeddedFontLst>
    <p:embeddedFont>
      <p:font typeface="Fira Sans Extra Condensed" panose="020F0502020204030204" pitchFamily="34" charset="0"/>
      <p:regular r:id="rId61"/>
      <p:bold r:id="rId62"/>
      <p:italic r:id="rId63"/>
      <p:boldItalic r:id="rId64"/>
    </p:embeddedFont>
    <p:embeddedFont>
      <p:font typeface="Roboto" panose="02000000000000000000" pitchFamily="2" charset="0"/>
      <p:regular r:id="rId65"/>
      <p:bold r:id="rId66"/>
      <p:italic r:id="rId67"/>
      <p:boldItalic r:id="rId68"/>
    </p:embeddedFont>
    <p:embeddedFont>
      <p:font typeface="Tahoma" panose="020B0604030504040204" pitchFamily="34" charset="0"/>
      <p:regular r:id="rId69"/>
      <p:bold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953"/>
    <p:restoredTop sz="86332"/>
  </p:normalViewPr>
  <p:slideViewPr>
    <p:cSldViewPr snapToGrid="0">
      <p:cViewPr>
        <p:scale>
          <a:sx n="109" d="100"/>
          <a:sy n="109" d="100"/>
        </p:scale>
        <p:origin x="-80" y="24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(EPC): </a:t>
            </a:r>
            <a:r>
              <a:rPr lang="en-US" sz="1100" dirty="0" err="1">
                <a:solidFill>
                  <a:srgbClr val="000000"/>
                </a:solidFill>
                <a:latin typeface="Arial"/>
                <a:ea typeface="ＭＳ Ｐゴシック" panose="020B0600070205080204" pitchFamily="34" charset="-128"/>
                <a:cs typeface="Arial"/>
                <a:sym typeface="Arial"/>
              </a:rPr>
              <a:t>là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ký</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giữa</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dịch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vụ</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chia </a:t>
            </a:r>
            <a:r>
              <a:rPr lang="en-US" sz="1100" dirty="0" err="1">
                <a:solidFill>
                  <a:srgbClr val="000000"/>
                </a:solidFill>
                <a:latin typeface="Arial"/>
                <a:ea typeface="ＭＳ Ｐゴシック" panose="020B0600070205080204" pitchFamily="34" charset="-128"/>
                <a:cs typeface="Arial"/>
                <a:sym typeface="Arial"/>
              </a:rPr>
              <a:t>sẻ</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mọi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rủi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kỹ</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thuật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bằng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xếp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đầu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tư</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trang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bị</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tại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cơ</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sở</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endParaRPr lang="en-US" sz="1100" dirty="0">
              <a:solidFill>
                <a:srgbClr val="000000"/>
              </a:solidFill>
              <a:latin typeface="Arial"/>
              <a:ea typeface="ＭＳ Ｐゴシック" panose="020B0600070205080204" pitchFamily="34" charset="-128"/>
              <a:cs typeface="Arial"/>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nhiệm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cung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cấp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lường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giải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pháp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a:t>
            </a:r>
          </a:p>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38500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7.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arget="../media/image18.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arget="../media/image19.jpeg" Type="http://schemas.openxmlformats.org/officeDocument/2006/relationships/image"/><Relationship Id="rId2" Target="../notesSlides/notesSlide7.xml" Type="http://schemas.openxmlformats.org/officeDocument/2006/relationships/notesSlide"/><Relationship Id="rId1" Target="../slideLayouts/slideLayout2.xml" Type="http://schemas.openxmlformats.org/officeDocument/2006/relationships/slideLayout"/><Relationship Id="rId4" Target="../media/image20.jpeg" Type="http://schemas.openxmlformats.org/officeDocument/2006/relationships/image"/></Relationships>
</file>

<file path=ppt/slides/_rels/slide37.xml.rels><?xml version="1.0" encoding="UTF-8" standalone="yes" ?><Relationships xmlns="http://schemas.openxmlformats.org/package/2006/relationships"><Relationship Id="rId3" Target="../media/image22.jpeg" Type="http://schemas.openxmlformats.org/officeDocument/2006/relationships/image"/><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38.xml.rels><?xml version="1.0" encoding="UTF-8" standalone="yes" ?><Relationships xmlns="http://schemas.openxmlformats.org/package/2006/relationships"><Relationship Id="rId2" Target="../media/image23.jpeg" Type="http://schemas.openxmlformats.org/officeDocument/2006/relationships/image"/><Relationship Id="rId1" Target="../slideLayouts/slideLayout2.xml" Type="http://schemas.openxmlformats.org/officeDocument/2006/relationships/slideLayout"/></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arget="../media/image26.jpeg" Type="http://schemas.openxmlformats.org/officeDocument/2006/relationships/image"/><Relationship Id="rId2" Target="../media/image25.jpeg" Type="http://schemas.openxmlformats.org/officeDocument/2006/relationships/image"/><Relationship Id="rId1" Target="../slideLayouts/slideLayout2.xml" Type="http://schemas.openxmlformats.org/officeDocument/2006/relationships/slideLayout"/><Relationship Id="rId4" Target="../media/image27.jpeg" Type="http://schemas.openxmlformats.org/officeDocument/2006/relationships/image"/></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arget="../media/image30.png" Type="http://schemas.openxmlformats.org/officeDocument/2006/relationships/image"/><Relationship Id="rId2" Target="../media/image29.jpeg" Type="http://schemas.openxmlformats.org/officeDocument/2006/relationships/image"/><Relationship Id="rId1" Target="../slideLayouts/slideLayout2.xml" Type="http://schemas.openxmlformats.org/officeDocument/2006/relationships/slideLayout"/><Relationship Id="rId4" Target="../media/image31.jpeg" Type="http://schemas.openxmlformats.org/officeDocument/2006/relationships/image"/></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arget="../media/image34.jpeg" Type="http://schemas.openxmlformats.org/officeDocument/2006/relationships/image"/><Relationship Id="rId2" Target="../media/image33.jpeg" Type="http://schemas.openxmlformats.org/officeDocument/2006/relationships/image"/><Relationship Id="rId1" Target="../slideLayouts/slideLayout2.xml" Type="http://schemas.openxmlformats.org/officeDocument/2006/relationships/slideLayout"/></Relationships>
</file>

<file path=ppt/slides/_rels/slide49.xml.rels><?xml version="1.0" encoding="UTF-8" standalone="yes" ?><Relationships xmlns="http://schemas.openxmlformats.org/package/2006/relationships"><Relationship Id="rId2" Target="../media/image35.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arget="../media/image36.jpeg" Type="http://schemas.openxmlformats.org/officeDocument/2006/relationships/image"/><Relationship Id="rId1" Target="../slideLayouts/slideLayout2.xml" Type="http://schemas.openxmlformats.org/officeDocument/2006/relationships/slideLayout"/></Relationships>
</file>

<file path=ppt/slides/_rels/slide51.xml.rels><?xml version="1.0" encoding="UTF-8" standalone="yes" ?><Relationships xmlns="http://schemas.openxmlformats.org/package/2006/relationships"><Relationship Id="rId2" Target="../media/image37.jpeg" Type="http://schemas.openxmlformats.org/officeDocument/2006/relationships/image"/><Relationship Id="rId1" Target="../slideLayouts/slideLayout2.xml" Type="http://schemas.openxmlformats.org/officeDocument/2006/relationships/slideLayout"/></Relationships>
</file>

<file path=ppt/slides/_rels/slide52.xml.rels><?xml version="1.0" encoding="UTF-8" standalone="yes" ?><Relationships xmlns="http://schemas.openxmlformats.org/package/2006/relationships"><Relationship Id="rId3" Target="../media/image39.jpeg" Type="http://schemas.openxmlformats.org/officeDocument/2006/relationships/image"/><Relationship Id="rId2" Target="../media/image38.png" Type="http://schemas.openxmlformats.org/officeDocument/2006/relationships/image"/><Relationship Id="rId1" Target="../slideLayouts/slideLayout2.xml" Type="http://schemas.openxmlformats.org/officeDocument/2006/relationships/slideLayout"/><Relationship Id="rId4" Target="../media/image40.jpeg" Type="http://schemas.openxmlformats.org/officeDocument/2006/relationships/image"/></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arget="../media/image42.jpeg" Type="http://schemas.openxmlformats.org/officeDocument/2006/relationships/image"/><Relationship Id="rId1" Target="../slideLayouts/slideLayout2.xml" Type="http://schemas.openxmlformats.org/officeDocument/2006/relationships/slideLayout"/></Relationships>
</file>

<file path=ppt/slides/_rels/slide55.xml.rels><?xml version="1.0" encoding="UTF-8" standalone="yes" ?><Relationships xmlns="http://schemas.openxmlformats.org/package/2006/relationships"><Relationship Id="rId3" Target="../media/image44.jpeg" Type="http://schemas.openxmlformats.org/officeDocument/2006/relationships/image"/><Relationship Id="rId2" Target="../media/image43.jpeg" Type="http://schemas.openxmlformats.org/officeDocument/2006/relationships/image"/><Relationship Id="rId1" Target="../slideLayouts/slideLayout2.xml" Type="http://schemas.openxmlformats.org/officeDocument/2006/relationships/slideLayout"/></Relationships>
</file>

<file path=ppt/slides/_rels/slide56.xml.rels><?xml version="1.0" encoding="UTF-8" standalone="yes" ?><Relationships xmlns="http://schemas.openxmlformats.org/package/2006/relationships"><Relationship Id="rId3" Target="../media/image46.jpeg" Type="http://schemas.openxmlformats.org/officeDocument/2006/relationships/image"/><Relationship Id="rId2" Target="../media/image45.jpeg" Type="http://schemas.openxmlformats.org/officeDocument/2006/relationships/image"/><Relationship Id="rId1" Target="../slideLayouts/slideLayout2.xml" Type="http://schemas.openxmlformats.org/officeDocument/2006/relationships/slideLayout"/><Relationship Id="rId5" Target="../media/image48.jpeg" Type="http://schemas.openxmlformats.org/officeDocument/2006/relationships/image"/><Relationship Id="rId4" Target="../media/image47.png" Type="http://schemas.openxmlformats.org/officeDocument/2006/relationships/image"/></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a:xfrm>
            <a:off x="781050" y="645101"/>
            <a:ext cx="10972800" cy="495200"/>
          </a:xfrm>
        </p:spPr>
        <p:txBody>
          <a:bodyPr>
            <a:noAutofit/>
          </a:bodyPr>
          <a:lstStyle/>
          <a:p>
            <a:r>
              <a:rPr lang="vi-VN" dirty="0">
                <a:solidFill>
                  <a:schemeClr val="accent1">
                    <a:lumMod val="50000"/>
                  </a:schemeClr>
                </a:solidFill>
                <a:latin typeface="+mn-lt"/>
              </a:rPr>
              <a:t>Energy Consumption System</a:t>
            </a:r>
            <a:endParaRPr lang="en-US"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0705C5B-9136-4A79-8133-B64CEAC30ECF}"/>
              </a:ext>
            </a:extLst>
          </p:cNvPr>
          <p:cNvSpPr txBox="1"/>
          <p:nvPr/>
        </p:nvSpPr>
        <p:spPr>
          <a:xfrm>
            <a:off x="1162046" y="1917856"/>
            <a:ext cx="5486400" cy="797013"/>
          </a:xfrm>
          <a:prstGeom prst="rect">
            <a:avLst/>
          </a:prstGeom>
          <a:noFill/>
        </p:spPr>
        <p:txBody>
          <a:bodyPr wrap="square" rtlCol="0">
            <a:spAutoFit/>
          </a:bodyPr>
          <a:lstStyle/>
          <a:p>
            <a:pPr algn="just">
              <a:lnSpc>
                <a:spcPct val="120000"/>
              </a:lnSpc>
            </a:pPr>
            <a:r>
              <a:rPr lang="es-ES_tradnl" sz="2000" dirty="0" err="1">
                <a:latin typeface="+mn-lt"/>
              </a:rPr>
              <a:t>The</a:t>
            </a:r>
            <a:r>
              <a:rPr lang="es-ES_tradnl" sz="2000" dirty="0">
                <a:latin typeface="+mn-lt"/>
              </a:rPr>
              <a:t> </a:t>
            </a:r>
            <a:r>
              <a:rPr lang="es-ES_tradnl" sz="2000" dirty="0" err="1">
                <a:latin typeface="+mn-lt"/>
              </a:rPr>
              <a:t>Company's</a:t>
            </a:r>
            <a:r>
              <a:rPr lang="es-ES_tradnl" sz="2000" dirty="0">
                <a:latin typeface="+mn-lt"/>
              </a:rPr>
              <a:t> </a:t>
            </a:r>
            <a:r>
              <a:rPr lang="es-ES_tradnl" sz="2000" dirty="0" err="1">
                <a:latin typeface="+mn-lt"/>
              </a:rPr>
              <a:t>power</a:t>
            </a:r>
            <a:r>
              <a:rPr lang="es-ES_tradnl" sz="2000" dirty="0">
                <a:latin typeface="+mn-lt"/>
              </a:rPr>
              <a:t> </a:t>
            </a:r>
            <a:r>
              <a:rPr lang="es-ES_tradnl" sz="2000" dirty="0" err="1">
                <a:latin typeface="+mn-lt"/>
              </a:rPr>
              <a:t>system</a:t>
            </a:r>
            <a:r>
              <a:rPr lang="es-ES_tradnl" sz="2000" dirty="0">
                <a:latin typeface="+mn-lt"/>
              </a:rPr>
              <a:t> uses a 22 kV </a:t>
            </a:r>
            <a:r>
              <a:rPr lang="es-ES_tradnl" sz="2000" dirty="0" err="1">
                <a:latin typeface="+mn-lt"/>
              </a:rPr>
              <a:t>grid</a:t>
            </a:r>
            <a:r>
              <a:rPr lang="es-ES_tradnl" sz="2000" dirty="0">
                <a:latin typeface="+mn-lt"/>
              </a:rPr>
              <a:t> </a:t>
            </a:r>
            <a:r>
              <a:rPr lang="es-ES_tradnl" sz="2000" dirty="0" err="1">
                <a:latin typeface="+mn-lt"/>
              </a:rPr>
              <a:t>power</a:t>
            </a:r>
            <a:r>
              <a:rPr lang="es-ES_tradnl" sz="2000" dirty="0">
                <a:latin typeface="+mn-lt"/>
              </a:rPr>
              <a:t> </a:t>
            </a:r>
            <a:r>
              <a:rPr lang="es-ES_tradnl" sz="2000" dirty="0" err="1">
                <a:latin typeface="+mn-lt"/>
              </a:rPr>
              <a:t>source</a:t>
            </a:r>
            <a:r>
              <a:rPr lang="es-ES_tradnl" sz="2000" dirty="0">
                <a:latin typeface="+mn-lt"/>
              </a:rPr>
              <a:t> </a:t>
            </a:r>
            <a:r>
              <a:rPr lang="es-ES_tradnl" sz="2000" dirty="0" err="1">
                <a:latin typeface="+mn-lt"/>
              </a:rPr>
              <a:t>through</a:t>
            </a:r>
            <a:r>
              <a:rPr lang="es-ES_tradnl" sz="2000" dirty="0">
                <a:latin typeface="+mn-lt"/>
              </a:rPr>
              <a:t> 4 </a:t>
            </a:r>
            <a:r>
              <a:rPr lang="es-ES_tradnl" sz="2000" dirty="0" err="1">
                <a:latin typeface="+mn-lt"/>
              </a:rPr>
              <a:t>substations</a:t>
            </a:r>
            <a:r>
              <a:rPr lang="es-ES_tradnl" sz="2000" dirty="0">
                <a:latin typeface="+mn-lt"/>
              </a:rPr>
              <a:t>.</a:t>
            </a:r>
            <a:endParaRPr lang="vi-VN" sz="2000" dirty="0">
              <a:latin typeface="+mn-lt"/>
            </a:endParaRPr>
          </a:p>
        </p:txBody>
      </p:sp>
      <p:sp>
        <p:nvSpPr>
          <p:cNvPr id="9" name="Rectangle 8">
            <a:extLst>
              <a:ext uri="{FF2B5EF4-FFF2-40B4-BE49-F238E27FC236}">
                <a16:creationId xmlns:a16="http://schemas.microsoft.com/office/drawing/2014/main" id="{BFF2A8EE-E9C5-425B-A38B-9BD8E04853B0}"/>
              </a:ext>
            </a:extLst>
          </p:cNvPr>
          <p:cNvSpPr/>
          <p:nvPr/>
        </p:nvSpPr>
        <p:spPr>
          <a:xfrm>
            <a:off x="6096000" y="3019747"/>
            <a:ext cx="5486400" cy="2246769"/>
          </a:xfrm>
          <a:prstGeom prst="rect">
            <a:avLst/>
          </a:prstGeom>
        </p:spPr>
        <p:txBody>
          <a:bodyPr wrap="square">
            <a:spAutoFit/>
          </a:bodyPr>
          <a:lstStyle/>
          <a:p>
            <a:r>
              <a:rPr lang="en-US" sz="2000" dirty="0">
                <a:latin typeface="+mn-lt"/>
              </a:rPr>
              <a:t>At the transformer stations, the monitoring and measurement systems are relatively well-equipped. The company has installed automatic reactive power compensation capacitors for the electrical system to improve the power factor, ensuring that the power factor of the power supply system exceeds 0.9.</a:t>
            </a:r>
          </a:p>
        </p:txBody>
      </p:sp>
      <p:sp>
        <p:nvSpPr>
          <p:cNvPr id="10" name="TextBox 9">
            <a:extLst>
              <a:ext uri="{FF2B5EF4-FFF2-40B4-BE49-F238E27FC236}">
                <a16:creationId xmlns:a16="http://schemas.microsoft.com/office/drawing/2014/main" id="{2061ACA8-4826-40C8-B100-4CCCF34BB520}"/>
              </a:ext>
            </a:extLst>
          </p:cNvPr>
          <p:cNvSpPr txBox="1"/>
          <p:nvPr/>
        </p:nvSpPr>
        <p:spPr>
          <a:xfrm>
            <a:off x="1691804" y="5668613"/>
            <a:ext cx="3655162" cy="379656"/>
          </a:xfrm>
          <a:prstGeom prst="rect">
            <a:avLst/>
          </a:prstGeom>
          <a:noFill/>
        </p:spPr>
        <p:txBody>
          <a:bodyPr wrap="square" rtlCol="0">
            <a:spAutoFit/>
          </a:bodyPr>
          <a:lstStyle/>
          <a:p>
            <a:r>
              <a:rPr lang="en-US" i="1" dirty="0">
                <a:latin typeface="+mn-lt"/>
              </a:rPr>
              <a:t>Pictures of distribution cabinets</a:t>
            </a:r>
            <a:endParaRPr lang="vi-VN" i="1" dirty="0">
              <a:latin typeface="+mn-lt"/>
            </a:endParaRPr>
          </a:p>
        </p:txBody>
      </p:sp>
      <p:pic>
        <p:nvPicPr>
          <p:cNvPr id="12" name="Picture 11">
            <a:extLst>
              <a:ext uri="{FF2B5EF4-FFF2-40B4-BE49-F238E27FC236}">
                <a16:creationId xmlns:a16="http://schemas.microsoft.com/office/drawing/2014/main" id="{BC47E571-57A5-C6FC-8ACF-641ED84350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71916" y="3077955"/>
            <a:ext cx="3894938" cy="2417400"/>
          </a:xfrm>
          <a:prstGeom prst="rect">
            <a:avLst/>
          </a:prstGeom>
          <a:noFill/>
        </p:spPr>
      </p:pic>
      <p:sp>
        <p:nvSpPr>
          <p:cNvPr id="6" name="TextBox 5">
            <a:extLst>
              <a:ext uri="{FF2B5EF4-FFF2-40B4-BE49-F238E27FC236}">
                <a16:creationId xmlns:a16="http://schemas.microsoft.com/office/drawing/2014/main" id="{40B433EE-2679-C328-FFDB-2DE331C2A1A9}"/>
              </a:ext>
            </a:extLst>
          </p:cNvPr>
          <p:cNvSpPr txBox="1"/>
          <p:nvPr/>
        </p:nvSpPr>
        <p:spPr>
          <a:xfrm>
            <a:off x="609600" y="1376673"/>
            <a:ext cx="3483217" cy="400110"/>
          </a:xfrm>
          <a:prstGeom prst="rect">
            <a:avLst/>
          </a:prstGeom>
          <a:noFill/>
        </p:spPr>
        <p:txBody>
          <a:bodyPr wrap="square">
            <a:spAutoFit/>
          </a:bodyPr>
          <a:lstStyle/>
          <a:p>
            <a:pPr algn="ctr"/>
            <a:r>
              <a:rPr lang="en-US" sz="2000" b="1" dirty="0">
                <a:solidFill>
                  <a:schemeClr val="accent1">
                    <a:lumMod val="50000"/>
                  </a:schemeClr>
                </a:solidFill>
                <a:latin typeface="+mn-lt"/>
              </a:rPr>
              <a:t>1. Electrical system</a:t>
            </a:r>
          </a:p>
        </p:txBody>
      </p:sp>
    </p:spTree>
    <p:extLst>
      <p:ext uri="{BB962C8B-B14F-4D97-AF65-F5344CB8AC3E}">
        <p14:creationId xmlns:p14="http://schemas.microsoft.com/office/powerpoint/2010/main" val="4013075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99590C-5F97-4F13-B82B-108133778EAE}"/>
              </a:ext>
            </a:extLst>
          </p:cNvPr>
          <p:cNvSpPr txBox="1"/>
          <p:nvPr/>
        </p:nvSpPr>
        <p:spPr>
          <a:xfrm>
            <a:off x="609600" y="1759256"/>
            <a:ext cx="10972800" cy="646331"/>
          </a:xfrm>
          <a:prstGeom prst="rect">
            <a:avLst/>
          </a:prstGeom>
          <a:noFill/>
        </p:spPr>
        <p:txBody>
          <a:bodyPr wrap="square" rtlCol="0">
            <a:spAutoFit/>
          </a:bodyPr>
          <a:lstStyle/>
          <a:p>
            <a:r>
              <a:rPr lang="en-US" sz="1800" dirty="0">
                <a:latin typeface="+mn-lt"/>
                <a:ea typeface="Calibri" panose="020F0502020204030204" pitchFamily="34" charset="0"/>
                <a:cs typeface="Courier New" panose="02070309020205020404" pitchFamily="49" charset="0"/>
              </a:rPr>
              <a:t>The factory is using 5 air compressors all of LINGHEIN with a capacity of 75 kW, operating pressure of 6 bar, all of which are screw air compressors. An all-in-one air compressor system runs throughout the plant.</a:t>
            </a:r>
            <a:endParaRPr lang="vi-VN" sz="1800" dirty="0">
              <a:latin typeface="+mn-lt"/>
              <a:cs typeface="Times New Roman" panose="02020603050405020304" pitchFamily="18" charset="0"/>
            </a:endParaRPr>
          </a:p>
        </p:txBody>
      </p:sp>
      <p:sp>
        <p:nvSpPr>
          <p:cNvPr id="6" name="TextBox 5">
            <a:extLst>
              <a:ext uri="{FF2B5EF4-FFF2-40B4-BE49-F238E27FC236}">
                <a16:creationId xmlns:a16="http://schemas.microsoft.com/office/drawing/2014/main" id="{79574F4D-7368-435E-BCE9-F65BB047E04C}"/>
              </a:ext>
            </a:extLst>
          </p:cNvPr>
          <p:cNvSpPr txBox="1"/>
          <p:nvPr/>
        </p:nvSpPr>
        <p:spPr>
          <a:xfrm>
            <a:off x="5300077" y="5973195"/>
            <a:ext cx="2811046" cy="369332"/>
          </a:xfrm>
          <a:prstGeom prst="rect">
            <a:avLst/>
          </a:prstGeom>
          <a:noFill/>
        </p:spPr>
        <p:txBody>
          <a:bodyPr wrap="square" rtlCol="0">
            <a:spAutoFit/>
          </a:bodyPr>
          <a:lstStyle/>
          <a:p>
            <a:r>
              <a:rPr lang="en-US" sz="1800" i="1" dirty="0">
                <a:latin typeface="+mn-lt"/>
                <a:cs typeface="Times New Roman" panose="02020603050405020304" pitchFamily="18" charset="0"/>
              </a:rPr>
              <a:t>Air Compressor Images</a:t>
            </a:r>
            <a:endParaRPr lang="vi-VN" sz="1800" i="1" dirty="0">
              <a:latin typeface="+mn-lt"/>
              <a:cs typeface="Times New Roman" panose="02020603050405020304" pitchFamily="18" charset="0"/>
            </a:endParaRPr>
          </a:p>
        </p:txBody>
      </p:sp>
      <p:pic>
        <p:nvPicPr>
          <p:cNvPr id="9" name="Picture 8" descr="A large grey machine with a red button&#10;&#10;Description automatically generated">
            <a:extLst>
              <a:ext uri="{FF2B5EF4-FFF2-40B4-BE49-F238E27FC236}">
                <a16:creationId xmlns:a16="http://schemas.microsoft.com/office/drawing/2014/main" id="{3D108A1B-90B4-201E-CD02-02207B7817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6397" y="2889560"/>
            <a:ext cx="3718561" cy="2784328"/>
          </a:xfrm>
          <a:prstGeom prst="rect">
            <a:avLst/>
          </a:prstGeom>
          <a:noFill/>
          <a:ln>
            <a:noFill/>
          </a:ln>
        </p:spPr>
      </p:pic>
      <p:pic>
        <p:nvPicPr>
          <p:cNvPr id="10" name="Picture 9" descr="A machine in a room&#10;&#10;Description automatically generated">
            <a:extLst>
              <a:ext uri="{FF2B5EF4-FFF2-40B4-BE49-F238E27FC236}">
                <a16:creationId xmlns:a16="http://schemas.microsoft.com/office/drawing/2014/main" id="{EC92C47F-F315-047B-9329-12636F02075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5985" y="2889560"/>
            <a:ext cx="3718562" cy="2784328"/>
          </a:xfrm>
          <a:prstGeom prst="rect">
            <a:avLst/>
          </a:prstGeom>
          <a:noFill/>
          <a:ln>
            <a:noFill/>
          </a:ln>
        </p:spPr>
      </p:pic>
      <p:sp>
        <p:nvSpPr>
          <p:cNvPr id="8" name="Title 1">
            <a:extLst>
              <a:ext uri="{FF2B5EF4-FFF2-40B4-BE49-F238E27FC236}">
                <a16:creationId xmlns:a16="http://schemas.microsoft.com/office/drawing/2014/main" id="{B7FFA4D0-75B8-9484-AEB4-519ADBD8797F}"/>
              </a:ext>
            </a:extLst>
          </p:cNvPr>
          <p:cNvSpPr>
            <a:spLocks noGrp="1"/>
          </p:cNvSpPr>
          <p:nvPr>
            <p:ph type="title"/>
          </p:nvPr>
        </p:nvSpPr>
        <p:spPr/>
        <p:txBody>
          <a:bodyPr>
            <a:noAutofit/>
          </a:bodyPr>
          <a:lstStyle/>
          <a:p>
            <a:r>
              <a:rPr lang="vi-VN" dirty="0">
                <a:solidFill>
                  <a:schemeClr val="accent1">
                    <a:lumMod val="50000"/>
                  </a:schemeClr>
                </a:solidFill>
                <a:latin typeface="+mn-lt"/>
              </a:rPr>
              <a:t>Energy Consumption System</a:t>
            </a:r>
            <a:endParaRPr lang="en-US" dirty="0">
              <a:solidFill>
                <a:schemeClr val="accent1">
                  <a:lumMod val="50000"/>
                </a:schemeClr>
              </a:solidFill>
              <a:latin typeface="+mn-lt"/>
            </a:endParaRPr>
          </a:p>
        </p:txBody>
      </p:sp>
      <p:sp>
        <p:nvSpPr>
          <p:cNvPr id="12" name="TextBox 11">
            <a:extLst>
              <a:ext uri="{FF2B5EF4-FFF2-40B4-BE49-F238E27FC236}">
                <a16:creationId xmlns:a16="http://schemas.microsoft.com/office/drawing/2014/main" id="{B82AF4B6-7A6F-08F3-19C2-8AFB75259096}"/>
              </a:ext>
            </a:extLst>
          </p:cNvPr>
          <p:cNvSpPr txBox="1"/>
          <p:nvPr/>
        </p:nvSpPr>
        <p:spPr>
          <a:xfrm>
            <a:off x="609600" y="1371704"/>
            <a:ext cx="6096000" cy="369332"/>
          </a:xfrm>
          <a:prstGeom prst="rect">
            <a:avLst/>
          </a:prstGeom>
          <a:noFill/>
        </p:spPr>
        <p:txBody>
          <a:bodyPr wrap="square">
            <a:spAutoFit/>
          </a:bodyPr>
          <a:lstStyle/>
          <a:p>
            <a:r>
              <a:rPr lang="en-US" sz="1800" b="1" dirty="0">
                <a:solidFill>
                  <a:sysClr val="windowText" lastClr="000000"/>
                </a:solidFill>
                <a:latin typeface="+mn-lt"/>
                <a:cs typeface="Times New Roman" pitchFamily="18" charset="0"/>
              </a:rPr>
              <a:t>2. Air compressor system</a:t>
            </a:r>
          </a:p>
        </p:txBody>
      </p:sp>
    </p:spTree>
    <p:extLst>
      <p:ext uri="{BB962C8B-B14F-4D97-AF65-F5344CB8AC3E}">
        <p14:creationId xmlns:p14="http://schemas.microsoft.com/office/powerpoint/2010/main" val="630709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A717D-D41E-4D46-A502-9C05C1E394DB}"/>
              </a:ext>
            </a:extLst>
          </p:cNvPr>
          <p:cNvSpPr>
            <a:spLocks noGrp="1"/>
          </p:cNvSpPr>
          <p:nvPr>
            <p:ph type="title"/>
          </p:nvPr>
        </p:nvSpPr>
        <p:spPr/>
        <p:txBody>
          <a:bodyPr>
            <a:noAutofit/>
          </a:bodyPr>
          <a:lstStyle/>
          <a:p>
            <a:r>
              <a:rPr lang="vi-VN" dirty="0">
                <a:solidFill>
                  <a:schemeClr val="accent1">
                    <a:lumMod val="50000"/>
                  </a:schemeClr>
                </a:solidFill>
                <a:latin typeface="+mn-lt"/>
              </a:rPr>
              <a:t>Energy Consumption System</a:t>
            </a:r>
            <a:endParaRPr lang="en-US" sz="3200"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63247DF5-8D05-410F-9914-A41DC0DC29D3}"/>
              </a:ext>
            </a:extLst>
          </p:cNvPr>
          <p:cNvSpPr/>
          <p:nvPr/>
        </p:nvSpPr>
        <p:spPr>
          <a:xfrm>
            <a:off x="609600" y="1996159"/>
            <a:ext cx="11350171" cy="1938992"/>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0E0E0E"/>
                </a:solidFill>
                <a:effectLst/>
                <a:latin typeface="+mn-lt"/>
              </a:rPr>
              <a:t>The lighting system is quite extensive, accounting for a significant portion of electricity consumption.</a:t>
            </a:r>
          </a:p>
          <a:p>
            <a:pPr marL="342900" indent="-342900">
              <a:buFont typeface="Arial" panose="020B0604020202020204" pitchFamily="34" charset="0"/>
              <a:buChar char="•"/>
            </a:pPr>
            <a:r>
              <a:rPr lang="en-US" sz="2000" dirty="0">
                <a:solidFill>
                  <a:srgbClr val="0E0E0E"/>
                </a:solidFill>
                <a:effectLst/>
                <a:latin typeface="+mn-lt"/>
              </a:rPr>
              <a:t>Natural lighting is effectively utilized in workshop areas, with good use of natural light helping to reduce electricity consumption for lighting on days with sufficient sunlight.</a:t>
            </a:r>
          </a:p>
          <a:p>
            <a:pPr marL="342900" indent="-342900">
              <a:buFont typeface="Arial" panose="020B0604020202020204" pitchFamily="34" charset="0"/>
              <a:buChar char="•"/>
            </a:pPr>
            <a:r>
              <a:rPr lang="en-US" sz="2000" dirty="0">
                <a:solidFill>
                  <a:srgbClr val="0E0E0E"/>
                </a:solidFill>
                <a:effectLst/>
                <a:latin typeface="+mn-lt"/>
              </a:rPr>
              <a:t>Regular cleaning of lighting equipment should be enhanced to ensure adequate illumination for production areas.</a:t>
            </a:r>
          </a:p>
        </p:txBody>
      </p:sp>
      <p:sp>
        <p:nvSpPr>
          <p:cNvPr id="6" name="TextBox 5">
            <a:extLst>
              <a:ext uri="{FF2B5EF4-FFF2-40B4-BE49-F238E27FC236}">
                <a16:creationId xmlns:a16="http://schemas.microsoft.com/office/drawing/2014/main" id="{B5235A4B-E2DE-939A-ED8B-213F9F69060F}"/>
              </a:ext>
            </a:extLst>
          </p:cNvPr>
          <p:cNvSpPr txBox="1"/>
          <p:nvPr/>
        </p:nvSpPr>
        <p:spPr>
          <a:xfrm>
            <a:off x="609600" y="1386616"/>
            <a:ext cx="6096000" cy="400110"/>
          </a:xfrm>
          <a:prstGeom prst="rect">
            <a:avLst/>
          </a:prstGeom>
          <a:noFill/>
        </p:spPr>
        <p:txBody>
          <a:bodyPr wrap="square">
            <a:spAutoFit/>
          </a:bodyPr>
          <a:lstStyle/>
          <a:p>
            <a:r>
              <a:rPr lang="en-US" sz="2000" b="1" dirty="0">
                <a:solidFill>
                  <a:schemeClr val="accent1">
                    <a:lumMod val="50000"/>
                  </a:schemeClr>
                </a:solidFill>
                <a:latin typeface="+mn-lt"/>
                <a:cs typeface="Times New Roman" pitchFamily="18" charset="0"/>
              </a:rPr>
              <a:t>3. Lighting system</a:t>
            </a:r>
          </a:p>
        </p:txBody>
      </p:sp>
    </p:spTree>
    <p:extLst>
      <p:ext uri="{BB962C8B-B14F-4D97-AF65-F5344CB8AC3E}">
        <p14:creationId xmlns:p14="http://schemas.microsoft.com/office/powerpoint/2010/main" val="1784902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08CC4-BF69-7C92-BBA5-426CD90F98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B2178F-562F-8EC3-B64C-C94F85E21B9C}"/>
              </a:ext>
            </a:extLst>
          </p:cNvPr>
          <p:cNvSpPr>
            <a:spLocks noGrp="1"/>
          </p:cNvSpPr>
          <p:nvPr>
            <p:ph type="title"/>
          </p:nvPr>
        </p:nvSpPr>
        <p:spPr/>
        <p:txBody>
          <a:bodyPr>
            <a:noAutofit/>
          </a:bodyPr>
          <a:lstStyle/>
          <a:p>
            <a:r>
              <a:rPr lang="vi-VN" sz="3200" dirty="0">
                <a:solidFill>
                  <a:schemeClr val="accent1">
                    <a:lumMod val="50000"/>
                  </a:schemeClr>
                </a:solidFill>
                <a:latin typeface="+mn-lt"/>
              </a:rPr>
              <a:t>Energy Consumption System</a:t>
            </a:r>
            <a:endParaRPr lang="en-US" sz="3200" dirty="0"/>
          </a:p>
        </p:txBody>
      </p:sp>
      <p:sp>
        <p:nvSpPr>
          <p:cNvPr id="3" name="Rectangle 2">
            <a:extLst>
              <a:ext uri="{FF2B5EF4-FFF2-40B4-BE49-F238E27FC236}">
                <a16:creationId xmlns:a16="http://schemas.microsoft.com/office/drawing/2014/main" id="{E810A955-51F1-A0BD-BE46-8B90C419EDD4}"/>
              </a:ext>
            </a:extLst>
          </p:cNvPr>
          <p:cNvSpPr/>
          <p:nvPr/>
        </p:nvSpPr>
        <p:spPr>
          <a:xfrm>
            <a:off x="420908" y="1944170"/>
            <a:ext cx="6202678" cy="1250983"/>
          </a:xfrm>
          <a:prstGeom prst="rect">
            <a:avLst/>
          </a:prstGeom>
        </p:spPr>
        <p:txBody>
          <a:bodyPr wrap="square">
            <a:spAutoFit/>
          </a:bodyPr>
          <a:lstStyle/>
          <a:p>
            <a:pPr indent="360045" algn="just">
              <a:lnSpc>
                <a:spcPct val="130000"/>
              </a:lnSpc>
              <a:spcBef>
                <a:spcPts val="300"/>
              </a:spcBef>
              <a:spcAft>
                <a:spcPts val="300"/>
              </a:spcAft>
            </a:pPr>
            <a:r>
              <a:rPr lang="vi-VN" sz="2000" kern="1600" dirty="0">
                <a:latin typeface="+mn-lt"/>
                <a:ea typeface="SimSun" panose="02010600030101010101" pitchFamily="2" charset="-122"/>
              </a:rPr>
              <a:t>The company's kiln system includes a system of billet kilns, enamel kilns and continuously operating drying furnace systems.</a:t>
            </a:r>
            <a:endParaRPr lang="en-US" sz="2000" kern="1600" dirty="0">
              <a:effectLst/>
              <a:latin typeface="+mn-lt"/>
              <a:ea typeface="SimSun" panose="02010600030101010101" pitchFamily="2" charset="-122"/>
            </a:endParaRPr>
          </a:p>
        </p:txBody>
      </p:sp>
      <p:sp>
        <p:nvSpPr>
          <p:cNvPr id="8" name="TextBox 7">
            <a:extLst>
              <a:ext uri="{FF2B5EF4-FFF2-40B4-BE49-F238E27FC236}">
                <a16:creationId xmlns:a16="http://schemas.microsoft.com/office/drawing/2014/main" id="{63BF03FF-FAFE-67B4-E6FA-33171B6CF631}"/>
              </a:ext>
            </a:extLst>
          </p:cNvPr>
          <p:cNvSpPr txBox="1"/>
          <p:nvPr/>
        </p:nvSpPr>
        <p:spPr>
          <a:xfrm>
            <a:off x="7431970" y="5337092"/>
            <a:ext cx="4358640" cy="400110"/>
          </a:xfrm>
          <a:prstGeom prst="rect">
            <a:avLst/>
          </a:prstGeom>
          <a:noFill/>
        </p:spPr>
        <p:txBody>
          <a:bodyPr wrap="square" rtlCol="0">
            <a:spAutoFit/>
          </a:bodyPr>
          <a:lstStyle/>
          <a:p>
            <a:pPr algn="ctr"/>
            <a:r>
              <a:rPr lang="en-US" sz="2000" i="1" dirty="0">
                <a:latin typeface="+mn-lt"/>
                <a:cs typeface="Times New Roman" panose="02020603050405020304" pitchFamily="18" charset="0"/>
              </a:rPr>
              <a:t>Furnace system</a:t>
            </a:r>
          </a:p>
        </p:txBody>
      </p:sp>
      <p:graphicFrame>
        <p:nvGraphicFramePr>
          <p:cNvPr id="9" name="Table 8">
            <a:extLst>
              <a:ext uri="{FF2B5EF4-FFF2-40B4-BE49-F238E27FC236}">
                <a16:creationId xmlns:a16="http://schemas.microsoft.com/office/drawing/2014/main" id="{B2464569-2891-609F-A874-7E42D5B4E9A4}"/>
              </a:ext>
            </a:extLst>
          </p:cNvPr>
          <p:cNvGraphicFramePr>
            <a:graphicFrameLocks noGrp="1"/>
          </p:cNvGraphicFramePr>
          <p:nvPr>
            <p:extLst>
              <p:ext uri="{D42A27DB-BD31-4B8C-83A1-F6EECF244321}">
                <p14:modId xmlns:p14="http://schemas.microsoft.com/office/powerpoint/2010/main" val="1660305791"/>
              </p:ext>
            </p:extLst>
          </p:nvPr>
        </p:nvGraphicFramePr>
        <p:xfrm>
          <a:off x="472572" y="3318162"/>
          <a:ext cx="6652554" cy="3053637"/>
        </p:xfrm>
        <a:graphic>
          <a:graphicData uri="http://schemas.openxmlformats.org/drawingml/2006/table">
            <a:tbl>
              <a:tblPr>
                <a:tableStyleId>{12ACAA50-B3C0-4FEF-8DD3-66675128A787}</a:tableStyleId>
              </a:tblPr>
              <a:tblGrid>
                <a:gridCol w="446423">
                  <a:extLst>
                    <a:ext uri="{9D8B030D-6E8A-4147-A177-3AD203B41FA5}">
                      <a16:colId xmlns:a16="http://schemas.microsoft.com/office/drawing/2014/main" val="572699216"/>
                    </a:ext>
                  </a:extLst>
                </a:gridCol>
                <a:gridCol w="1253238">
                  <a:extLst>
                    <a:ext uri="{9D8B030D-6E8A-4147-A177-3AD203B41FA5}">
                      <a16:colId xmlns:a16="http://schemas.microsoft.com/office/drawing/2014/main" val="3340767067"/>
                    </a:ext>
                  </a:extLst>
                </a:gridCol>
                <a:gridCol w="2177036">
                  <a:extLst>
                    <a:ext uri="{9D8B030D-6E8A-4147-A177-3AD203B41FA5}">
                      <a16:colId xmlns:a16="http://schemas.microsoft.com/office/drawing/2014/main" val="1372762516"/>
                    </a:ext>
                  </a:extLst>
                </a:gridCol>
                <a:gridCol w="1534885">
                  <a:extLst>
                    <a:ext uri="{9D8B030D-6E8A-4147-A177-3AD203B41FA5}">
                      <a16:colId xmlns:a16="http://schemas.microsoft.com/office/drawing/2014/main" val="1506542529"/>
                    </a:ext>
                  </a:extLst>
                </a:gridCol>
                <a:gridCol w="1240972">
                  <a:extLst>
                    <a:ext uri="{9D8B030D-6E8A-4147-A177-3AD203B41FA5}">
                      <a16:colId xmlns:a16="http://schemas.microsoft.com/office/drawing/2014/main" val="4142311900"/>
                    </a:ext>
                  </a:extLst>
                </a:gridCol>
              </a:tblGrid>
              <a:tr h="835315">
                <a:tc>
                  <a:txBody>
                    <a:bodyPr/>
                    <a:lstStyle/>
                    <a:p>
                      <a:pPr marL="0" marR="0" algn="ctr">
                        <a:lnSpc>
                          <a:spcPct val="107000"/>
                        </a:lnSpc>
                        <a:spcBef>
                          <a:spcPts val="600"/>
                        </a:spcBef>
                        <a:spcAft>
                          <a:spcPts val="600"/>
                        </a:spcAft>
                      </a:pPr>
                      <a:r>
                        <a:rPr lang="en-US" sz="1800" b="1" dirty="0">
                          <a:solidFill>
                            <a:schemeClr val="tx1"/>
                          </a:solidFill>
                          <a:effectLst/>
                          <a:latin typeface="+mn-lt"/>
                          <a:ea typeface="Calibri" panose="020F0502020204030204" pitchFamily="34" charset="0"/>
                          <a:cs typeface="Times New Roman" panose="02020603050405020304" pitchFamily="18" charset="0"/>
                        </a:rPr>
                        <a:t>No</a:t>
                      </a:r>
                    </a:p>
                  </a:txBody>
                  <a:tcPr marL="68580" marR="68580" marT="0" marB="0" anchor="ctr"/>
                </a:tc>
                <a:tc>
                  <a:txBody>
                    <a:bodyPr/>
                    <a:lstStyle/>
                    <a:p>
                      <a:pPr marL="0" marR="0" algn="ctr">
                        <a:lnSpc>
                          <a:spcPct val="107000"/>
                        </a:lnSpc>
                        <a:spcBef>
                          <a:spcPts val="600"/>
                        </a:spcBef>
                        <a:spcAft>
                          <a:spcPts val="600"/>
                        </a:spcAft>
                      </a:pPr>
                      <a:r>
                        <a:rPr lang="en-US" sz="1800" b="1" dirty="0">
                          <a:solidFill>
                            <a:schemeClr val="tx1"/>
                          </a:solidFill>
                          <a:effectLst/>
                          <a:latin typeface="+mn-lt"/>
                          <a:cs typeface="Times New Roman" panose="02020603050405020304" pitchFamily="18" charset="0"/>
                        </a:rPr>
                        <a:t>Furnace</a:t>
                      </a:r>
                      <a:endParaRPr lang="en-US" sz="1800" b="1"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b="1" dirty="0">
                          <a:solidFill>
                            <a:schemeClr val="tx1"/>
                          </a:solidFill>
                          <a:effectLst/>
                          <a:latin typeface="+mn-lt"/>
                          <a:cs typeface="Times New Roman" panose="02020603050405020304" pitchFamily="18" charset="0"/>
                        </a:rPr>
                        <a:t>Fuel Type</a:t>
                      </a:r>
                      <a:endParaRPr lang="en-US" sz="1800" b="1"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b="1" dirty="0">
                          <a:solidFill>
                            <a:schemeClr val="tx1"/>
                          </a:solidFill>
                          <a:effectLst/>
                          <a:latin typeface="+mn-lt"/>
                          <a:cs typeface="Times New Roman" panose="02020603050405020304" pitchFamily="18" charset="0"/>
                        </a:rPr>
                        <a:t>Design capacity (tons/hour)</a:t>
                      </a:r>
                      <a:endParaRPr lang="en-US" sz="1800" b="1"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b="1" dirty="0">
                          <a:solidFill>
                            <a:schemeClr val="tx1"/>
                          </a:solidFill>
                          <a:effectLst/>
                          <a:latin typeface="+mn-lt"/>
                          <a:cs typeface="Times New Roman" panose="02020603050405020304" pitchFamily="18" charset="0"/>
                        </a:rPr>
                        <a:t>Operating Hours
(hours/day)</a:t>
                      </a:r>
                      <a:endParaRPr lang="en-US" sz="1800" b="1"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22139570"/>
                  </a:ext>
                </a:extLst>
              </a:tr>
              <a:tr h="671339">
                <a:tc>
                  <a:txBody>
                    <a:bodyPr/>
                    <a:lstStyle/>
                    <a:p>
                      <a:pPr marL="0" marR="0" algn="ctr">
                        <a:lnSpc>
                          <a:spcPct val="107000"/>
                        </a:lnSpc>
                        <a:spcBef>
                          <a:spcPts val="600"/>
                        </a:spcBef>
                        <a:spcAft>
                          <a:spcPts val="600"/>
                        </a:spcAft>
                      </a:pPr>
                      <a:r>
                        <a:rPr lang="en-US" sz="1800">
                          <a:solidFill>
                            <a:schemeClr val="tx1"/>
                          </a:solidFill>
                          <a:effectLst/>
                          <a:latin typeface="+mn-lt"/>
                          <a:cs typeface="Times New Roman" panose="02020603050405020304" pitchFamily="18" charset="0"/>
                        </a:rPr>
                        <a:t>1</a:t>
                      </a:r>
                      <a:endParaRPr lang="en-US" sz="18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2-tier drying oven</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Take advantage of the heat of the furnace</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a:solidFill>
                            <a:schemeClr val="tx1"/>
                          </a:solidFill>
                          <a:effectLst/>
                          <a:latin typeface="+mn-lt"/>
                          <a:cs typeface="Times New Roman" panose="02020603050405020304" pitchFamily="18" charset="0"/>
                        </a:rPr>
                        <a:t>35.000</a:t>
                      </a:r>
                      <a:endParaRPr lang="en-US" sz="18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24</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68298888"/>
                  </a:ext>
                </a:extLst>
              </a:tr>
              <a:tr h="323772">
                <a:tc>
                  <a:txBody>
                    <a:bodyPr/>
                    <a:lstStyle/>
                    <a:p>
                      <a:pPr marL="0" marR="0" algn="ctr">
                        <a:lnSpc>
                          <a:spcPct val="107000"/>
                        </a:lnSpc>
                        <a:spcBef>
                          <a:spcPts val="600"/>
                        </a:spcBef>
                        <a:spcAft>
                          <a:spcPts val="600"/>
                        </a:spcAft>
                      </a:pPr>
                      <a:r>
                        <a:rPr lang="en-US" sz="1800">
                          <a:solidFill>
                            <a:schemeClr val="tx1"/>
                          </a:solidFill>
                          <a:effectLst/>
                          <a:latin typeface="+mn-lt"/>
                          <a:cs typeface="Times New Roman" panose="02020603050405020304" pitchFamily="18" charset="0"/>
                        </a:rPr>
                        <a:t>2</a:t>
                      </a:r>
                      <a:endParaRPr lang="en-US" sz="18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Billet kiln</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Natural Gas</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a:solidFill>
                            <a:schemeClr val="tx1"/>
                          </a:solidFill>
                          <a:effectLst/>
                          <a:latin typeface="+mn-lt"/>
                          <a:cs typeface="Times New Roman" panose="02020603050405020304" pitchFamily="18" charset="0"/>
                        </a:rPr>
                        <a:t>35.000</a:t>
                      </a:r>
                      <a:endParaRPr lang="en-US" sz="18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24</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41929706"/>
                  </a:ext>
                </a:extLst>
              </a:tr>
              <a:tr h="486053">
                <a:tc>
                  <a:txBody>
                    <a:bodyPr/>
                    <a:lstStyle/>
                    <a:p>
                      <a:pPr marL="0" marR="0" algn="ctr">
                        <a:lnSpc>
                          <a:spcPct val="107000"/>
                        </a:lnSpc>
                        <a:spcBef>
                          <a:spcPts val="600"/>
                        </a:spcBef>
                        <a:spcAft>
                          <a:spcPts val="600"/>
                        </a:spcAft>
                      </a:pPr>
                      <a:r>
                        <a:rPr lang="en-US" sz="1800">
                          <a:solidFill>
                            <a:schemeClr val="tx1"/>
                          </a:solidFill>
                          <a:effectLst/>
                          <a:latin typeface="+mn-lt"/>
                          <a:cs typeface="Times New Roman" panose="02020603050405020304" pitchFamily="18" charset="0"/>
                        </a:rPr>
                        <a:t>3</a:t>
                      </a:r>
                      <a:endParaRPr lang="en-US" sz="180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Enamel kilns</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Natural Gas</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35.000</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600"/>
                        </a:spcBef>
                        <a:spcAft>
                          <a:spcPts val="600"/>
                        </a:spcAft>
                      </a:pPr>
                      <a:r>
                        <a:rPr lang="en-US" sz="1800" dirty="0">
                          <a:solidFill>
                            <a:schemeClr val="tx1"/>
                          </a:solidFill>
                          <a:effectLst/>
                          <a:latin typeface="+mn-lt"/>
                          <a:cs typeface="Times New Roman" panose="02020603050405020304" pitchFamily="18" charset="0"/>
                        </a:rPr>
                        <a:t>24</a:t>
                      </a: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71042255"/>
                  </a:ext>
                </a:extLst>
              </a:tr>
            </a:tbl>
          </a:graphicData>
        </a:graphic>
      </p:graphicFrame>
      <p:pic>
        <p:nvPicPr>
          <p:cNvPr id="10" name="Picture 9">
            <a:extLst>
              <a:ext uri="{FF2B5EF4-FFF2-40B4-BE49-F238E27FC236}">
                <a16:creationId xmlns:a16="http://schemas.microsoft.com/office/drawing/2014/main" id="{6926FF51-EF73-080B-DCF2-6ED124C37EA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6666" y="2175229"/>
            <a:ext cx="3969249" cy="2972035"/>
          </a:xfrm>
          <a:prstGeom prst="rect">
            <a:avLst/>
          </a:prstGeom>
          <a:noFill/>
          <a:ln>
            <a:noFill/>
          </a:ln>
        </p:spPr>
      </p:pic>
      <p:sp>
        <p:nvSpPr>
          <p:cNvPr id="6" name="TextBox 5">
            <a:extLst>
              <a:ext uri="{FF2B5EF4-FFF2-40B4-BE49-F238E27FC236}">
                <a16:creationId xmlns:a16="http://schemas.microsoft.com/office/drawing/2014/main" id="{F268549C-D932-FE10-4AE8-B49C2DAD469F}"/>
              </a:ext>
            </a:extLst>
          </p:cNvPr>
          <p:cNvSpPr txBox="1"/>
          <p:nvPr/>
        </p:nvSpPr>
        <p:spPr>
          <a:xfrm>
            <a:off x="609600" y="1437380"/>
            <a:ext cx="6096000" cy="400110"/>
          </a:xfrm>
          <a:prstGeom prst="rect">
            <a:avLst/>
          </a:prstGeom>
          <a:noFill/>
        </p:spPr>
        <p:txBody>
          <a:bodyPr wrap="square">
            <a:spAutoFit/>
          </a:bodyPr>
          <a:lstStyle/>
          <a:p>
            <a:r>
              <a:rPr lang="en-US" sz="2000" b="1" dirty="0">
                <a:solidFill>
                  <a:sysClr val="windowText" lastClr="000000"/>
                </a:solidFill>
                <a:latin typeface="+mn-lt"/>
                <a:cs typeface="Times New Roman" pitchFamily="18" charset="0"/>
              </a:rPr>
              <a:t>4. Furnace system</a:t>
            </a:r>
          </a:p>
        </p:txBody>
      </p:sp>
    </p:spTree>
    <p:extLst>
      <p:ext uri="{BB962C8B-B14F-4D97-AF65-F5344CB8AC3E}">
        <p14:creationId xmlns:p14="http://schemas.microsoft.com/office/powerpoint/2010/main" val="1821514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549223" y="3136610"/>
            <a:ext cx="7173078" cy="584775"/>
          </a:xfrm>
          <a:prstGeom prst="rect">
            <a:avLst/>
          </a:prstGeom>
          <a:noFill/>
        </p:spPr>
        <p:txBody>
          <a:bodyPr wrap="square" rtlCol="0">
            <a:spAutoFit/>
          </a:bodyPr>
          <a:lstStyle/>
          <a:p>
            <a:r>
              <a:rPr lang="en-US" sz="3200" dirty="0">
                <a:latin typeface="+mn-lt"/>
                <a:cs typeface="Times New Roman" panose="02020603050405020304" pitchFamily="18" charset="0"/>
              </a:rPr>
              <a:t>Energy Efficiency Measures (EEMs)</a:t>
            </a:r>
          </a:p>
        </p:txBody>
      </p:sp>
    </p:spTree>
    <p:extLst>
      <p:ext uri="{BB962C8B-B14F-4D97-AF65-F5344CB8AC3E}">
        <p14:creationId xmlns:p14="http://schemas.microsoft.com/office/powerpoint/2010/main" val="1158369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326570" y="1381993"/>
            <a:ext cx="11538859" cy="4807342"/>
          </a:xfrm>
          <a:prstGeom prst="rect">
            <a:avLst/>
          </a:prstGeom>
          <a:noFill/>
        </p:spPr>
        <p:txBody>
          <a:bodyPr wrap="square" rtlCol="0">
            <a:spAutoFit/>
          </a:bodyPr>
          <a:lstStyle/>
          <a:p>
            <a:r>
              <a:rPr lang="en-US" b="1" dirty="0"/>
              <a:t>1. For Electrical Equipment Systems:</a:t>
            </a:r>
          </a:p>
          <a:p>
            <a:pPr marL="342900" indent="-342900">
              <a:spcBef>
                <a:spcPts val="900"/>
              </a:spcBef>
              <a:buFont typeface="Arial" panose="020B0604020202020204" pitchFamily="34" charset="0"/>
              <a:buChar char="•"/>
            </a:pPr>
            <a:r>
              <a:rPr lang="en-US" dirty="0"/>
              <a:t>Regularly promote and train employees on energy-saving practices. Encourage active participation from operational staff (energy-saving efforts require broad-based implementation and operator support).</a:t>
            </a:r>
          </a:p>
          <a:p>
            <a:pPr marL="342900" indent="-342900">
              <a:spcBef>
                <a:spcPts val="900"/>
              </a:spcBef>
              <a:buFont typeface="Arial" panose="020B0604020202020204" pitchFamily="34" charset="0"/>
              <a:buChar char="•"/>
            </a:pPr>
            <a:r>
              <a:rPr lang="en-US" dirty="0"/>
              <a:t>Monitor energy consumption levels based on production and non-production days to identify and address energy loss points. Develop procedures and checklists to ensure equipment shutdowns are properly carried out.</a:t>
            </a:r>
          </a:p>
          <a:p>
            <a:pPr marL="342900" indent="-342900">
              <a:spcBef>
                <a:spcPts val="900"/>
              </a:spcBef>
              <a:buFont typeface="Arial" panose="020B0604020202020204" pitchFamily="34" charset="0"/>
              <a:buChar char="•"/>
            </a:pPr>
            <a:r>
              <a:rPr lang="en-US" dirty="0"/>
              <a:t>Install automated control devices to switch off equipment when not in use.</a:t>
            </a:r>
          </a:p>
          <a:p>
            <a:pPr marL="342900" indent="-342900">
              <a:spcBef>
                <a:spcPts val="900"/>
              </a:spcBef>
              <a:buFont typeface="Arial" panose="020B0604020202020204" pitchFamily="34" charset="0"/>
              <a:buChar char="•"/>
            </a:pPr>
            <a:r>
              <a:rPr lang="en-US" dirty="0"/>
              <a:t>Turn off all unnecessary lighting (e.g., during breaks, lunch hours, shift changes, and non-working days).</a:t>
            </a:r>
          </a:p>
          <a:p>
            <a:pPr marL="342900" indent="-342900">
              <a:spcBef>
                <a:spcPts val="900"/>
              </a:spcBef>
              <a:buFont typeface="Arial" panose="020B0604020202020204" pitchFamily="34" charset="0"/>
              <a:buChar char="•"/>
            </a:pPr>
            <a:r>
              <a:rPr lang="en-US" dirty="0"/>
              <a:t>Install capacitor banks to create a “leading” power factor, correcting the “lagging” power factor of equipment. Capacitors can be installed for individual devices or groups of equipment to manage parts or the entire distribution system.</a:t>
            </a:r>
          </a:p>
          <a:p>
            <a:pPr marL="342900" indent="-342900">
              <a:spcBef>
                <a:spcPts val="900"/>
              </a:spcBef>
              <a:buFont typeface="Arial" panose="020B0604020202020204" pitchFamily="34" charset="0"/>
              <a:buChar char="•"/>
            </a:pPr>
            <a:r>
              <a:rPr lang="en-US" dirty="0"/>
              <a:t>Regulate the surrounding temperature to extend motor insulation lifespan and reliability. Avoid exposing motors to direct sunlight, place them in well-ventilated areas, and maintain cleanliness for optimal performance.</a:t>
            </a:r>
          </a:p>
        </p:txBody>
      </p:sp>
    </p:spTree>
    <p:extLst>
      <p:ext uri="{BB962C8B-B14F-4D97-AF65-F5344CB8AC3E}">
        <p14:creationId xmlns:p14="http://schemas.microsoft.com/office/powerpoint/2010/main" val="4044825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410935" y="1484969"/>
            <a:ext cx="11370129" cy="4824398"/>
          </a:xfrm>
          <a:prstGeom prst="rect">
            <a:avLst/>
          </a:prstGeom>
          <a:noFill/>
        </p:spPr>
        <p:txBody>
          <a:bodyPr wrap="square" rtlCol="0">
            <a:spAutoFit/>
          </a:bodyPr>
          <a:lstStyle/>
          <a:p>
            <a:r>
              <a:rPr lang="en-US" sz="1800" b="1" dirty="0">
                <a:solidFill>
                  <a:srgbClr val="0E0E0E"/>
                </a:solidFill>
                <a:latin typeface="+mn-lt"/>
              </a:rPr>
              <a:t>2. </a:t>
            </a:r>
            <a:r>
              <a:rPr lang="en-US" sz="1800" b="1" dirty="0">
                <a:solidFill>
                  <a:srgbClr val="0E0E0E"/>
                </a:solidFill>
                <a:effectLst/>
                <a:latin typeface="+mn-lt"/>
              </a:rPr>
              <a:t>For Cooling and Air Conditioning Systems:</a:t>
            </a:r>
            <a:endParaRPr lang="en-US" sz="1800" dirty="0">
              <a:solidFill>
                <a:srgbClr val="0E0E0E"/>
              </a:solidFill>
              <a:effectLst/>
              <a:latin typeface="+mn-lt"/>
            </a:endParaRPr>
          </a:p>
          <a:p>
            <a:pPr marL="342900" indent="-342900">
              <a:spcBef>
                <a:spcPts val="900"/>
              </a:spcBef>
              <a:buFont typeface="Arial" panose="020B0604020202020204" pitchFamily="34" charset="0"/>
              <a:buChar char="•"/>
            </a:pPr>
            <a:r>
              <a:rPr lang="en-US" sz="1800" dirty="0">
                <a:solidFill>
                  <a:srgbClr val="0E0E0E"/>
                </a:solidFill>
                <a:effectLst/>
                <a:latin typeface="+mn-lt"/>
              </a:rPr>
              <a:t>Perform regular cleaning and replacement of filters, and clean evaporators and condenser coil tubing to improve the cooling efficiency of air conditioning units.</a:t>
            </a:r>
          </a:p>
          <a:p>
            <a:pPr marL="342900" indent="-342900">
              <a:spcBef>
                <a:spcPts val="900"/>
              </a:spcBef>
              <a:buFont typeface="Arial" panose="020B0604020202020204" pitchFamily="34" charset="0"/>
              <a:buChar char="•"/>
            </a:pPr>
            <a:r>
              <a:rPr lang="en-US" sz="1800" dirty="0">
                <a:solidFill>
                  <a:srgbClr val="0E0E0E"/>
                </a:solidFill>
                <a:effectLst/>
                <a:latin typeface="+mn-lt"/>
              </a:rPr>
              <a:t>Set the air conditioning temperature appropriately. During summer, the temperature should be set between </a:t>
            </a:r>
            <a:r>
              <a:rPr lang="en-US" sz="1800" b="1" dirty="0">
                <a:solidFill>
                  <a:srgbClr val="0E0E0E"/>
                </a:solidFill>
                <a:effectLst/>
                <a:latin typeface="+mn-lt"/>
              </a:rPr>
              <a:t>26°C and 27°C</a:t>
            </a:r>
            <a:r>
              <a:rPr lang="en-US" sz="1800" dirty="0">
                <a:solidFill>
                  <a:srgbClr val="0E0E0E"/>
                </a:solidFill>
                <a:effectLst/>
                <a:latin typeface="+mn-lt"/>
              </a:rPr>
              <a:t>. Avoid setting it too low or too high. Setting the temperature too low will cause the air conditioner to operate for longer periods. Every </a:t>
            </a:r>
            <a:r>
              <a:rPr lang="en-US" sz="1800" b="1" dirty="0">
                <a:solidFill>
                  <a:srgbClr val="0E0E0E"/>
                </a:solidFill>
                <a:effectLst/>
                <a:latin typeface="+mn-lt"/>
              </a:rPr>
              <a:t>1°C decrease</a:t>
            </a:r>
            <a:r>
              <a:rPr lang="en-US" sz="1800" dirty="0">
                <a:solidFill>
                  <a:srgbClr val="0E0E0E"/>
                </a:solidFill>
                <a:effectLst/>
                <a:latin typeface="+mn-lt"/>
              </a:rPr>
              <a:t> in temperature increases energy consumption by </a:t>
            </a:r>
            <a:r>
              <a:rPr lang="en-US" sz="1800" b="1" dirty="0">
                <a:solidFill>
                  <a:srgbClr val="0E0E0E"/>
                </a:solidFill>
                <a:effectLst/>
                <a:latin typeface="+mn-lt"/>
              </a:rPr>
              <a:t>3–4%</a:t>
            </a:r>
            <a:r>
              <a:rPr lang="en-US" sz="1800" dirty="0">
                <a:solidFill>
                  <a:srgbClr val="0E0E0E"/>
                </a:solidFill>
                <a:effectLst/>
                <a:latin typeface="+mn-lt"/>
              </a:rPr>
              <a:t> of the air conditioning system’s total power usage.</a:t>
            </a:r>
          </a:p>
          <a:p>
            <a:r>
              <a:rPr lang="en-US" sz="1800" b="1" dirty="0">
                <a:solidFill>
                  <a:srgbClr val="0E0E0E"/>
                </a:solidFill>
                <a:effectLst/>
                <a:latin typeface="+mn-lt"/>
              </a:rPr>
              <a:t>3. For Compressed Air Systems:</a:t>
            </a:r>
            <a:endParaRPr lang="en-US" sz="1800" dirty="0">
              <a:solidFill>
                <a:srgbClr val="0E0E0E"/>
              </a:solidFill>
              <a:effectLst/>
              <a:latin typeface="+mn-lt"/>
            </a:endParaRPr>
          </a:p>
          <a:p>
            <a:pPr marL="342900" indent="-342900">
              <a:spcBef>
                <a:spcPts val="900"/>
              </a:spcBef>
              <a:buFont typeface="Arial" panose="020B0604020202020204" pitchFamily="34" charset="0"/>
              <a:buChar char="•"/>
            </a:pPr>
            <a:r>
              <a:rPr lang="en-US" sz="1800" dirty="0">
                <a:solidFill>
                  <a:srgbClr val="0E0E0E"/>
                </a:solidFill>
                <a:effectLst/>
                <a:latin typeface="+mn-lt"/>
              </a:rPr>
              <a:t>Train and raise awareness among employees to ensure efficient operation and maintenance of the compressed air system.</a:t>
            </a:r>
          </a:p>
          <a:p>
            <a:pPr marL="342900" indent="-342900">
              <a:spcBef>
                <a:spcPts val="900"/>
              </a:spcBef>
              <a:buFont typeface="Arial" panose="020B0604020202020204" pitchFamily="34" charset="0"/>
              <a:buChar char="•"/>
            </a:pPr>
            <a:r>
              <a:rPr lang="en-US" sz="1800" dirty="0">
                <a:solidFill>
                  <a:srgbClr val="0E0E0E"/>
                </a:solidFill>
                <a:effectLst/>
                <a:latin typeface="+mn-lt"/>
              </a:rPr>
              <a:t>Ensure the system remains dry by maintaining proper drainage slopes, drainage points, and outlet points to limit pipe corrosion.</a:t>
            </a:r>
          </a:p>
          <a:p>
            <a:pPr marL="342900" indent="-342900">
              <a:spcBef>
                <a:spcPts val="900"/>
              </a:spcBef>
              <a:buFont typeface="Arial" panose="020B0604020202020204" pitchFamily="34" charset="0"/>
              <a:buChar char="•"/>
            </a:pPr>
            <a:r>
              <a:rPr lang="en-US" sz="1800" dirty="0">
                <a:solidFill>
                  <a:srgbClr val="0E0E0E"/>
                </a:solidFill>
                <a:effectLst/>
                <a:latin typeface="+mn-lt"/>
              </a:rPr>
              <a:t>Invest in leakage detection equipment or air leak testers to measure overall losses in the compressed air system and compressor capacity. Identify and repair leaks promptly and take preventive measures to avoid recurrence.</a:t>
            </a:r>
          </a:p>
        </p:txBody>
      </p:sp>
      <p:sp>
        <p:nvSpPr>
          <p:cNvPr id="8" name="Title 1">
            <a:extLst>
              <a:ext uri="{FF2B5EF4-FFF2-40B4-BE49-F238E27FC236}">
                <a16:creationId xmlns:a16="http://schemas.microsoft.com/office/drawing/2014/main" id="{AF01AD5A-B1DD-B9E0-6849-1CBE789D3220}"/>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Tree>
    <p:extLst>
      <p:ext uri="{BB962C8B-B14F-4D97-AF65-F5344CB8AC3E}">
        <p14:creationId xmlns:p14="http://schemas.microsoft.com/office/powerpoint/2010/main" val="336191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526026" y="1563460"/>
            <a:ext cx="11056374" cy="4072974"/>
          </a:xfrm>
          <a:prstGeom prst="rect">
            <a:avLst/>
          </a:prstGeom>
          <a:noFill/>
        </p:spPr>
        <p:txBody>
          <a:bodyPr wrap="square" rtlCol="0">
            <a:spAutoFit/>
          </a:bodyPr>
          <a:lstStyle/>
          <a:p>
            <a:r>
              <a:rPr lang="en-US" sz="2000" b="1" dirty="0"/>
              <a:t>4. For Office Buildings:</a:t>
            </a:r>
          </a:p>
          <a:p>
            <a:pPr marL="342900" indent="-342900">
              <a:spcBef>
                <a:spcPts val="900"/>
              </a:spcBef>
              <a:buFont typeface="Arial" panose="020B0604020202020204" pitchFamily="34" charset="0"/>
              <a:buChar char="•"/>
            </a:pPr>
            <a:r>
              <a:rPr lang="en-US" sz="2000" dirty="0"/>
              <a:t>Check the thickness of wall and roof insulation.</a:t>
            </a:r>
          </a:p>
          <a:p>
            <a:pPr marL="342900" indent="-342900">
              <a:spcBef>
                <a:spcPts val="900"/>
              </a:spcBef>
              <a:buFont typeface="Arial" panose="020B0604020202020204" pitchFamily="34" charset="0"/>
              <a:buChar char="•"/>
            </a:pPr>
            <a:r>
              <a:rPr lang="en-US" sz="2000" dirty="0"/>
              <a:t>Inspect and seal any gaps to prevent heat loss from the room.</a:t>
            </a:r>
          </a:p>
          <a:p>
            <a:pPr marL="342900" indent="-342900">
              <a:spcBef>
                <a:spcPts val="900"/>
              </a:spcBef>
              <a:buFont typeface="Arial" panose="020B0604020202020204" pitchFamily="34" charset="0"/>
              <a:buChar char="•"/>
            </a:pPr>
            <a:r>
              <a:rPr lang="en-US" sz="2000" dirty="0"/>
              <a:t>Use curtains or blinds inside and outside windows to retain heat during winter and cool the interior during summer.</a:t>
            </a:r>
          </a:p>
          <a:p>
            <a:pPr marL="342900" indent="-342900">
              <a:spcBef>
                <a:spcPts val="900"/>
              </a:spcBef>
              <a:buFont typeface="Arial" panose="020B0604020202020204" pitchFamily="34" charset="0"/>
              <a:buChar char="•"/>
            </a:pPr>
            <a:r>
              <a:rPr lang="en-US" sz="2000" dirty="0"/>
              <a:t>Install sunshades over windows to reduce heat during the summer.</a:t>
            </a:r>
          </a:p>
          <a:p>
            <a:pPr marL="342900" indent="-342900">
              <a:spcBef>
                <a:spcPts val="900"/>
              </a:spcBef>
              <a:buFont typeface="Arial" panose="020B0604020202020204" pitchFamily="34" charset="0"/>
              <a:buChar char="•"/>
            </a:pPr>
            <a:r>
              <a:rPr lang="en-US" sz="2000" dirty="0"/>
              <a:t>Install automatic door and gate closing systems.</a:t>
            </a:r>
          </a:p>
          <a:p>
            <a:pPr marL="342900" indent="-342900">
              <a:spcBef>
                <a:spcPts val="900"/>
              </a:spcBef>
              <a:buFont typeface="Arial" panose="020B0604020202020204" pitchFamily="34" charset="0"/>
              <a:buChar char="•"/>
            </a:pPr>
            <a:r>
              <a:rPr lang="en-US" sz="2000" dirty="0"/>
              <a:t>Install double-layer doors or air curtains on the west–north facing directions.</a:t>
            </a:r>
          </a:p>
          <a:p>
            <a:pPr marL="342900" indent="-342900">
              <a:spcBef>
                <a:spcPts val="900"/>
              </a:spcBef>
              <a:buFont typeface="Arial" panose="020B0604020202020204" pitchFamily="34" charset="0"/>
              <a:buChar char="•"/>
            </a:pPr>
            <a:r>
              <a:rPr lang="en-US" sz="2000" dirty="0"/>
              <a:t>Set air conditioners to a temperature above 26°C in summer and 23°C in winter.</a:t>
            </a:r>
          </a:p>
          <a:p>
            <a:pPr marL="342900" indent="-342900">
              <a:spcBef>
                <a:spcPts val="900"/>
              </a:spcBef>
              <a:buFont typeface="Arial" panose="020B0604020202020204" pitchFamily="34" charset="0"/>
              <a:buChar char="•"/>
            </a:pPr>
            <a:r>
              <a:rPr lang="en-US" sz="2000" dirty="0"/>
              <a:t>Turn off all lighting when not in use or after working hours.</a:t>
            </a:r>
          </a:p>
        </p:txBody>
      </p:sp>
      <p:sp>
        <p:nvSpPr>
          <p:cNvPr id="7" name="Title 1">
            <a:extLst>
              <a:ext uri="{FF2B5EF4-FFF2-40B4-BE49-F238E27FC236}">
                <a16:creationId xmlns:a16="http://schemas.microsoft.com/office/drawing/2014/main" id="{9BD136DC-009F-0C89-2D4C-847BFF6611DB}"/>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Tree>
    <p:extLst>
      <p:ext uri="{BB962C8B-B14F-4D97-AF65-F5344CB8AC3E}">
        <p14:creationId xmlns:p14="http://schemas.microsoft.com/office/powerpoint/2010/main" val="1441922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179615"/>
            <a:ext cx="8093529" cy="898456"/>
          </a:xfrm>
        </p:spPr>
        <p:txBody>
          <a:bodyPr>
            <a:noAutofit/>
          </a:bodyPr>
          <a:lstStyle/>
          <a:p>
            <a:pPr algn="l"/>
            <a:r>
              <a:rPr lang="en-US">
                <a:solidFill>
                  <a:schemeClr val="accent1">
                    <a:lumMod val="50000"/>
                  </a:schemeClr>
                </a:solidFill>
              </a:rPr>
              <a:t>EEMs </a:t>
            </a:r>
            <a:r>
              <a:rPr lang="en-US" dirty="0">
                <a:solidFill>
                  <a:schemeClr val="accent1">
                    <a:lumMod val="50000"/>
                  </a:schemeClr>
                </a:solidFill>
              </a:rPr>
              <a:t>2</a:t>
            </a:r>
            <a:r>
              <a:rPr lang="en-US">
                <a:solidFill>
                  <a:schemeClr val="accent1">
                    <a:lumMod val="50000"/>
                  </a:schemeClr>
                </a:solidFill>
              </a:rPr>
              <a:t>: </a:t>
            </a:r>
            <a:r>
              <a:rPr lang="en-US" dirty="0">
                <a:solidFill>
                  <a:schemeClr val="accent1">
                    <a:lumMod val="50000"/>
                  </a:schemeClr>
                </a:solidFill>
              </a:rPr>
              <a:t>Inspecting, Monitoring, and Addressing Compressed </a:t>
            </a:r>
            <a:r>
              <a:rPr lang="en-US">
                <a:solidFill>
                  <a:schemeClr val="accent1">
                    <a:lumMod val="50000"/>
                  </a:schemeClr>
                </a:solidFill>
              </a:rPr>
              <a:t>Air Leaks</a:t>
            </a:r>
            <a:endParaRPr lang="en-US" dirty="0">
              <a:solidFill>
                <a:schemeClr val="accent1">
                  <a:lumMod val="50000"/>
                </a:schemeClr>
              </a:solidFill>
            </a:endParaRP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672713"/>
            <a:ext cx="10972800" cy="2856038"/>
          </a:xfrm>
          <a:prstGeom prst="rect">
            <a:avLst/>
          </a:prstGeom>
          <a:noFill/>
        </p:spPr>
        <p:txBody>
          <a:bodyPr wrap="square" rtlCol="0">
            <a:spAutoFit/>
          </a:bodyPr>
          <a:lstStyle/>
          <a:p>
            <a:pPr>
              <a:lnSpc>
                <a:spcPct val="150000"/>
              </a:lnSpc>
            </a:pPr>
            <a:r>
              <a:rPr lang="en-US" b="1" dirty="0"/>
              <a:t>Current Situation:</a:t>
            </a:r>
          </a:p>
          <a:p>
            <a:pPr>
              <a:lnSpc>
                <a:spcPct val="150000"/>
              </a:lnSpc>
            </a:pPr>
            <a:r>
              <a:rPr lang="en-US" dirty="0"/>
              <a:t>During a survey and inspection for compressed air leaks at the company, auditors identified leaks at control valves, couplings, and pneumatic cylinder valve mechanisms. Air leaks are inevitable during the operation of compressed air systems. The main locations where air leaks were detected include:</a:t>
            </a:r>
          </a:p>
          <a:p>
            <a:pPr>
              <a:lnSpc>
                <a:spcPct val="150000"/>
              </a:lnSpc>
              <a:spcBef>
                <a:spcPts val="900"/>
              </a:spcBef>
            </a:pPr>
            <a:r>
              <a:rPr lang="en-US" dirty="0"/>
              <a:t>• Pneumatic valves of machinery.</a:t>
            </a:r>
          </a:p>
          <a:p>
            <a:pPr>
              <a:lnSpc>
                <a:spcPct val="150000"/>
              </a:lnSpc>
              <a:spcBef>
                <a:spcPts val="900"/>
              </a:spcBef>
            </a:pPr>
            <a:r>
              <a:rPr lang="en-US" dirty="0"/>
              <a:t>• Couplings.</a:t>
            </a:r>
          </a:p>
        </p:txBody>
      </p:sp>
    </p:spTree>
    <p:extLst>
      <p:ext uri="{BB962C8B-B14F-4D97-AF65-F5344CB8AC3E}">
        <p14:creationId xmlns:p14="http://schemas.microsoft.com/office/powerpoint/2010/main" val="3708113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40AE127F-7C1E-7ADD-ABE7-FBED1B5D1E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7544" y="1939319"/>
            <a:ext cx="3625354" cy="3201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DA42FBE-50E4-BA14-B94A-0FB1014CDC62}"/>
              </a:ext>
            </a:extLst>
          </p:cNvPr>
          <p:cNvSpPr txBox="1"/>
          <p:nvPr/>
        </p:nvSpPr>
        <p:spPr>
          <a:xfrm>
            <a:off x="1324995" y="5172228"/>
            <a:ext cx="4318094" cy="369332"/>
          </a:xfrm>
          <a:prstGeom prst="rect">
            <a:avLst/>
          </a:prstGeom>
          <a:noFill/>
        </p:spPr>
        <p:txBody>
          <a:bodyPr wrap="square" rtlCol="0">
            <a:spAutoFit/>
          </a:bodyPr>
          <a:lstStyle/>
          <a:p>
            <a:r>
              <a:rPr lang="en-US" sz="1800" i="1" dirty="0">
                <a:solidFill>
                  <a:srgbClr val="0E0E0E"/>
                </a:solidFill>
                <a:effectLst/>
                <a:latin typeface="+mn-lt"/>
              </a:rPr>
              <a:t>Compressed Air Leak Detection Device</a:t>
            </a:r>
          </a:p>
        </p:txBody>
      </p:sp>
      <p:sp>
        <p:nvSpPr>
          <p:cNvPr id="5" name="TextBox 4">
            <a:extLst>
              <a:ext uri="{FF2B5EF4-FFF2-40B4-BE49-F238E27FC236}">
                <a16:creationId xmlns:a16="http://schemas.microsoft.com/office/drawing/2014/main" id="{8ED0C3A6-DDC6-9324-398B-DA58C656F5B5}"/>
              </a:ext>
            </a:extLst>
          </p:cNvPr>
          <p:cNvSpPr txBox="1"/>
          <p:nvPr/>
        </p:nvSpPr>
        <p:spPr>
          <a:xfrm>
            <a:off x="6093280" y="1598964"/>
            <a:ext cx="6098720" cy="4750852"/>
          </a:xfrm>
          <a:prstGeom prst="rect">
            <a:avLst/>
          </a:prstGeom>
          <a:noFill/>
        </p:spPr>
        <p:txBody>
          <a:bodyPr wrap="square">
            <a:spAutoFit/>
          </a:bodyPr>
          <a:lstStyle/>
          <a:p>
            <a:r>
              <a:rPr lang="en-US" sz="1800" b="1" dirty="0">
                <a:solidFill>
                  <a:srgbClr val="0E0E0E"/>
                </a:solidFill>
                <a:effectLst/>
                <a:latin typeface="+mn-lt"/>
              </a:rPr>
              <a:t>Solution:</a:t>
            </a:r>
            <a:endParaRPr lang="en-US" sz="1800" dirty="0">
              <a:solidFill>
                <a:srgbClr val="0E0E0E"/>
              </a:solidFill>
              <a:effectLst/>
              <a:latin typeface="+mn-lt"/>
            </a:endParaRPr>
          </a:p>
          <a:p>
            <a:r>
              <a:rPr lang="en-US" sz="1800" b="1" dirty="0">
                <a:solidFill>
                  <a:srgbClr val="0E0E0E"/>
                </a:solidFill>
                <a:effectLst/>
                <a:latin typeface="+mn-lt"/>
              </a:rPr>
              <a:t>“Inspect, Monitor, and Address Compressed Air Leak Points”</a:t>
            </a:r>
            <a:br>
              <a:rPr lang="en-US" sz="1800" dirty="0">
                <a:solidFill>
                  <a:srgbClr val="0E0E0E"/>
                </a:solidFill>
                <a:effectLst/>
                <a:latin typeface="+mn-lt"/>
              </a:rPr>
            </a:br>
            <a:endParaRPr lang="en-US" sz="1800" dirty="0">
              <a:solidFill>
                <a:srgbClr val="0E0E0E"/>
              </a:solidFill>
              <a:effectLst/>
              <a:latin typeface="+mn-lt"/>
            </a:endParaRPr>
          </a:p>
          <a:p>
            <a:r>
              <a:rPr lang="en-US" sz="1800" b="1" dirty="0">
                <a:solidFill>
                  <a:srgbClr val="0E0E0E"/>
                </a:solidFill>
                <a:effectLst/>
                <a:latin typeface="+mn-lt"/>
              </a:rPr>
              <a:t>Technical Specifications:</a:t>
            </a:r>
            <a:endParaRPr lang="en-US" sz="1800" dirty="0">
              <a:solidFill>
                <a:srgbClr val="0E0E0E"/>
              </a:solidFill>
              <a:effectLst/>
              <a:latin typeface="+mn-lt"/>
            </a:endParaRPr>
          </a:p>
          <a:p>
            <a:pPr marL="342900" indent="-342900">
              <a:spcBef>
                <a:spcPts val="900"/>
              </a:spcBef>
              <a:buFont typeface="Arial" panose="020B0604020202020204" pitchFamily="34" charset="0"/>
              <a:buChar char="•"/>
            </a:pPr>
            <a:r>
              <a:rPr lang="en-US" sz="1800" b="1" dirty="0">
                <a:solidFill>
                  <a:srgbClr val="0E0E0E"/>
                </a:solidFill>
                <a:effectLst/>
                <a:latin typeface="+mn-lt"/>
              </a:rPr>
              <a:t>Brand:</a:t>
            </a:r>
            <a:r>
              <a:rPr lang="en-US" sz="1800" dirty="0">
                <a:solidFill>
                  <a:srgbClr val="0E0E0E"/>
                </a:solidFill>
                <a:effectLst/>
                <a:latin typeface="+mn-lt"/>
              </a:rPr>
              <a:t> </a:t>
            </a:r>
            <a:r>
              <a:rPr lang="en-US" sz="1800" dirty="0" err="1">
                <a:solidFill>
                  <a:srgbClr val="0E0E0E"/>
                </a:solidFill>
                <a:effectLst/>
                <a:latin typeface="+mn-lt"/>
              </a:rPr>
              <a:t>Allsun</a:t>
            </a:r>
            <a:endParaRPr lang="en-US" sz="1800" dirty="0">
              <a:solidFill>
                <a:srgbClr val="0E0E0E"/>
              </a:solidFill>
              <a:effectLst/>
              <a:latin typeface="+mn-lt"/>
            </a:endParaRPr>
          </a:p>
          <a:p>
            <a:pPr marL="342900" indent="-342900">
              <a:spcBef>
                <a:spcPts val="900"/>
              </a:spcBef>
              <a:buFont typeface="Arial" panose="020B0604020202020204" pitchFamily="34" charset="0"/>
              <a:buChar char="•"/>
            </a:pPr>
            <a:r>
              <a:rPr lang="en-US" sz="1800" b="1" dirty="0">
                <a:solidFill>
                  <a:srgbClr val="0E0E0E"/>
                </a:solidFill>
                <a:effectLst/>
                <a:latin typeface="+mn-lt"/>
              </a:rPr>
              <a:t>Model:</a:t>
            </a:r>
            <a:r>
              <a:rPr lang="en-US" sz="1800" dirty="0">
                <a:solidFill>
                  <a:srgbClr val="0E0E0E"/>
                </a:solidFill>
                <a:effectLst/>
                <a:latin typeface="+mn-lt"/>
              </a:rPr>
              <a:t> EM282</a:t>
            </a:r>
          </a:p>
          <a:p>
            <a:pPr marL="342900" indent="-342900">
              <a:spcBef>
                <a:spcPts val="900"/>
              </a:spcBef>
              <a:buFont typeface="Arial" panose="020B0604020202020204" pitchFamily="34" charset="0"/>
              <a:buChar char="•"/>
            </a:pPr>
            <a:r>
              <a:rPr lang="en-US" sz="1800" b="1" dirty="0">
                <a:solidFill>
                  <a:srgbClr val="0E0E0E"/>
                </a:solidFill>
                <a:effectLst/>
                <a:latin typeface="+mn-lt"/>
              </a:rPr>
              <a:t>Color:</a:t>
            </a:r>
            <a:r>
              <a:rPr lang="en-US" sz="1800" dirty="0">
                <a:solidFill>
                  <a:srgbClr val="0E0E0E"/>
                </a:solidFill>
                <a:effectLst/>
                <a:latin typeface="+mn-lt"/>
              </a:rPr>
              <a:t> White &amp; Black</a:t>
            </a:r>
          </a:p>
          <a:p>
            <a:pPr marL="342900" indent="-342900">
              <a:spcBef>
                <a:spcPts val="900"/>
              </a:spcBef>
              <a:buFont typeface="Arial" panose="020B0604020202020204" pitchFamily="34" charset="0"/>
              <a:buChar char="•"/>
            </a:pPr>
            <a:r>
              <a:rPr lang="en-US" sz="1800" b="1" dirty="0">
                <a:solidFill>
                  <a:srgbClr val="0E0E0E"/>
                </a:solidFill>
                <a:effectLst/>
                <a:latin typeface="+mn-lt"/>
              </a:rPr>
              <a:t>Frequency Response:</a:t>
            </a:r>
            <a:r>
              <a:rPr lang="en-US" sz="1800" dirty="0">
                <a:solidFill>
                  <a:srgbClr val="0E0E0E"/>
                </a:solidFill>
                <a:effectLst/>
                <a:latin typeface="+mn-lt"/>
              </a:rPr>
              <a:t> 40kHz ± 2kHz</a:t>
            </a:r>
          </a:p>
          <a:p>
            <a:pPr marL="342900" indent="-342900">
              <a:spcBef>
                <a:spcPts val="900"/>
              </a:spcBef>
              <a:buFont typeface="Arial" panose="020B0604020202020204" pitchFamily="34" charset="0"/>
              <a:buChar char="•"/>
            </a:pPr>
            <a:r>
              <a:rPr lang="en-US" sz="1800" b="1" dirty="0">
                <a:solidFill>
                  <a:srgbClr val="0E0E0E"/>
                </a:solidFill>
                <a:effectLst/>
                <a:latin typeface="+mn-lt"/>
              </a:rPr>
              <a:t>Battery Type:</a:t>
            </a:r>
            <a:r>
              <a:rPr lang="en-US" sz="1800" dirty="0">
                <a:solidFill>
                  <a:srgbClr val="0E0E0E"/>
                </a:solidFill>
                <a:effectLst/>
                <a:latin typeface="+mn-lt"/>
              </a:rPr>
              <a:t> 9V Battery (not included)</a:t>
            </a:r>
          </a:p>
          <a:p>
            <a:pPr marL="342900" indent="-342900">
              <a:spcBef>
                <a:spcPts val="900"/>
              </a:spcBef>
              <a:buFont typeface="Arial" panose="020B0604020202020204" pitchFamily="34" charset="0"/>
              <a:buChar char="•"/>
            </a:pPr>
            <a:r>
              <a:rPr lang="en-US" sz="1800" b="1" dirty="0">
                <a:solidFill>
                  <a:srgbClr val="0E0E0E"/>
                </a:solidFill>
                <a:effectLst/>
                <a:latin typeface="+mn-lt"/>
              </a:rPr>
              <a:t>Operating Temperature:</a:t>
            </a:r>
            <a:r>
              <a:rPr lang="en-US" sz="1800" dirty="0">
                <a:solidFill>
                  <a:srgbClr val="0E0E0E"/>
                </a:solidFill>
                <a:effectLst/>
                <a:latin typeface="+mn-lt"/>
              </a:rPr>
              <a:t> 0–40°C</a:t>
            </a:r>
          </a:p>
          <a:p>
            <a:pPr marL="342900" indent="-342900">
              <a:spcBef>
                <a:spcPts val="900"/>
              </a:spcBef>
              <a:buFont typeface="Arial" panose="020B0604020202020204" pitchFamily="34" charset="0"/>
              <a:buChar char="•"/>
            </a:pPr>
            <a:r>
              <a:rPr lang="en-US" sz="1800" b="1" dirty="0">
                <a:solidFill>
                  <a:srgbClr val="0E0E0E"/>
                </a:solidFill>
                <a:effectLst/>
                <a:latin typeface="+mn-lt"/>
              </a:rPr>
              <a:t>Product Weight:</a:t>
            </a:r>
            <a:r>
              <a:rPr lang="en-US" sz="1800" dirty="0">
                <a:solidFill>
                  <a:srgbClr val="0E0E0E"/>
                </a:solidFill>
                <a:effectLst/>
                <a:latin typeface="+mn-lt"/>
              </a:rPr>
              <a:t> 80g</a:t>
            </a:r>
          </a:p>
          <a:p>
            <a:pPr marL="342900" indent="-342900">
              <a:spcBef>
                <a:spcPts val="900"/>
              </a:spcBef>
              <a:buFont typeface="Arial" panose="020B0604020202020204" pitchFamily="34" charset="0"/>
              <a:buChar char="•"/>
            </a:pPr>
            <a:r>
              <a:rPr lang="en-US" sz="1800" b="1" dirty="0">
                <a:solidFill>
                  <a:srgbClr val="0E0E0E"/>
                </a:solidFill>
                <a:effectLst/>
                <a:latin typeface="+mn-lt"/>
              </a:rPr>
              <a:t>Product Dimensions:</a:t>
            </a:r>
            <a:r>
              <a:rPr lang="en-US" sz="1800" dirty="0">
                <a:solidFill>
                  <a:srgbClr val="0E0E0E"/>
                </a:solidFill>
                <a:effectLst/>
                <a:latin typeface="+mn-lt"/>
              </a:rPr>
              <a:t> 191 x 50 x 29mm</a:t>
            </a:r>
          </a:p>
        </p:txBody>
      </p:sp>
      <p:sp>
        <p:nvSpPr>
          <p:cNvPr id="10" name="Title 1">
            <a:extLst>
              <a:ext uri="{FF2B5EF4-FFF2-40B4-BE49-F238E27FC236}">
                <a16:creationId xmlns:a16="http://schemas.microsoft.com/office/drawing/2014/main" id="{5694CFE5-6B07-D137-B3C8-D2D5D9933FA4}"/>
              </a:ext>
            </a:extLst>
          </p:cNvPr>
          <p:cNvSpPr>
            <a:spLocks noGrp="1"/>
          </p:cNvSpPr>
          <p:nvPr>
            <p:ph type="title"/>
          </p:nvPr>
        </p:nvSpPr>
        <p:spPr>
          <a:xfrm>
            <a:off x="609600" y="179614"/>
            <a:ext cx="9416143" cy="864219"/>
          </a:xfrm>
        </p:spPr>
        <p:txBody>
          <a:bodyPr>
            <a:noAutofit/>
          </a:bodyPr>
          <a:lstStyle/>
          <a:p>
            <a:pPr algn="l"/>
            <a:r>
              <a:rPr lang="en-US" dirty="0">
                <a:solidFill>
                  <a:schemeClr val="accent1">
                    <a:lumMod val="50000"/>
                  </a:schemeClr>
                </a:solidFill>
              </a:rPr>
              <a:t>EEMs 2: Inspecting, Monitoring, and Addressing Compressed Air Leaks</a:t>
            </a:r>
          </a:p>
        </p:txBody>
      </p:sp>
    </p:spTree>
    <p:extLst>
      <p:ext uri="{BB962C8B-B14F-4D97-AF65-F5344CB8AC3E}">
        <p14:creationId xmlns:p14="http://schemas.microsoft.com/office/powerpoint/2010/main" val="3342883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28C1FCC-3E70-A2FF-E9C9-7DC47801854D}"/>
              </a:ext>
            </a:extLst>
          </p:cNvPr>
          <p:cNvSpPr>
            <a:spLocks noGrp="1"/>
          </p:cNvSpPr>
          <p:nvPr>
            <p:ph type="title"/>
          </p:nvPr>
        </p:nvSpPr>
        <p:spPr>
          <a:xfrm>
            <a:off x="609600" y="163286"/>
            <a:ext cx="9301843" cy="880547"/>
          </a:xfrm>
        </p:spPr>
        <p:txBody>
          <a:bodyPr>
            <a:noAutofit/>
          </a:bodyPr>
          <a:lstStyle/>
          <a:p>
            <a:pPr algn="l"/>
            <a:r>
              <a:rPr lang="en-US" dirty="0">
                <a:solidFill>
                  <a:schemeClr val="accent1">
                    <a:lumMod val="50000"/>
                  </a:schemeClr>
                </a:solidFill>
              </a:rPr>
              <a:t>EEMs 2: Inspecting, Monitoring, and Addressing Compressed Air Leaks</a:t>
            </a:r>
          </a:p>
        </p:txBody>
      </p:sp>
      <p:graphicFrame>
        <p:nvGraphicFramePr>
          <p:cNvPr id="6" name="Table 5">
            <a:extLst>
              <a:ext uri="{FF2B5EF4-FFF2-40B4-BE49-F238E27FC236}">
                <a16:creationId xmlns:a16="http://schemas.microsoft.com/office/drawing/2014/main" id="{7532D5D1-D04F-8DC8-BB1A-BA59D921EC01}"/>
              </a:ext>
            </a:extLst>
          </p:cNvPr>
          <p:cNvGraphicFramePr>
            <a:graphicFrameLocks noGrp="1"/>
          </p:cNvGraphicFramePr>
          <p:nvPr>
            <p:extLst>
              <p:ext uri="{D42A27DB-BD31-4B8C-83A1-F6EECF244321}">
                <p14:modId xmlns:p14="http://schemas.microsoft.com/office/powerpoint/2010/main" val="1178727742"/>
              </p:ext>
            </p:extLst>
          </p:nvPr>
        </p:nvGraphicFramePr>
        <p:xfrm>
          <a:off x="783770" y="1424085"/>
          <a:ext cx="10058400" cy="5186468"/>
        </p:xfrm>
        <a:graphic>
          <a:graphicData uri="http://schemas.openxmlformats.org/drawingml/2006/table">
            <a:tbl>
              <a:tblPr>
                <a:tableStyleId>{775DCB02-9BB8-47FD-8907-85C794F793BA}</a:tableStyleId>
              </a:tblPr>
              <a:tblGrid>
                <a:gridCol w="890669">
                  <a:extLst>
                    <a:ext uri="{9D8B030D-6E8A-4147-A177-3AD203B41FA5}">
                      <a16:colId xmlns:a16="http://schemas.microsoft.com/office/drawing/2014/main" val="3163803423"/>
                    </a:ext>
                  </a:extLst>
                </a:gridCol>
                <a:gridCol w="5818857">
                  <a:extLst>
                    <a:ext uri="{9D8B030D-6E8A-4147-A177-3AD203B41FA5}">
                      <a16:colId xmlns:a16="http://schemas.microsoft.com/office/drawing/2014/main" val="325280002"/>
                    </a:ext>
                  </a:extLst>
                </a:gridCol>
                <a:gridCol w="1836290">
                  <a:extLst>
                    <a:ext uri="{9D8B030D-6E8A-4147-A177-3AD203B41FA5}">
                      <a16:colId xmlns:a16="http://schemas.microsoft.com/office/drawing/2014/main" val="4081395806"/>
                    </a:ext>
                  </a:extLst>
                </a:gridCol>
                <a:gridCol w="1512584">
                  <a:extLst>
                    <a:ext uri="{9D8B030D-6E8A-4147-A177-3AD203B41FA5}">
                      <a16:colId xmlns:a16="http://schemas.microsoft.com/office/drawing/2014/main" val="2709135892"/>
                    </a:ext>
                  </a:extLst>
                </a:gridCol>
              </a:tblGrid>
              <a:tr h="197937">
                <a:tc>
                  <a:txBody>
                    <a:bodyPr/>
                    <a:lstStyle/>
                    <a:p>
                      <a:pPr algn="ctr"/>
                      <a:r>
                        <a:rPr lang="en-US" sz="1600" b="1"/>
                        <a:t>No.</a:t>
                      </a:r>
                    </a:p>
                  </a:txBody>
                  <a:tcPr marL="48139" marR="48139" marT="24069" marB="24069" anchor="ctr"/>
                </a:tc>
                <a:tc>
                  <a:txBody>
                    <a:bodyPr/>
                    <a:lstStyle/>
                    <a:p>
                      <a:pPr algn="ctr"/>
                      <a:r>
                        <a:rPr lang="en-US" sz="1600" b="1"/>
                        <a:t>Parameter</a:t>
                      </a:r>
                    </a:p>
                  </a:txBody>
                  <a:tcPr marL="48139" marR="48139" marT="24069" marB="24069" anchor="ctr"/>
                </a:tc>
                <a:tc>
                  <a:txBody>
                    <a:bodyPr/>
                    <a:lstStyle/>
                    <a:p>
                      <a:pPr algn="ctr"/>
                      <a:r>
                        <a:rPr lang="en-US" sz="1600" b="1"/>
                        <a:t>Unit</a:t>
                      </a:r>
                    </a:p>
                  </a:txBody>
                  <a:tcPr marL="48139" marR="48139" marT="24069" marB="24069" anchor="ctr"/>
                </a:tc>
                <a:tc>
                  <a:txBody>
                    <a:bodyPr/>
                    <a:lstStyle/>
                    <a:p>
                      <a:pPr algn="ctr"/>
                      <a:r>
                        <a:rPr lang="en-US" sz="1600" b="1" dirty="0"/>
                        <a:t>Value</a:t>
                      </a:r>
                    </a:p>
                  </a:txBody>
                  <a:tcPr marL="48139" marR="48139" marT="24069" marB="24069" anchor="ctr"/>
                </a:tc>
                <a:extLst>
                  <a:ext uri="{0D108BD9-81ED-4DB2-BD59-A6C34878D82A}">
                    <a16:rowId xmlns:a16="http://schemas.microsoft.com/office/drawing/2014/main" val="797952173"/>
                  </a:ext>
                </a:extLst>
              </a:tr>
              <a:tr h="197937">
                <a:tc>
                  <a:txBody>
                    <a:bodyPr/>
                    <a:lstStyle/>
                    <a:p>
                      <a:r>
                        <a:rPr lang="en-VN" sz="1600"/>
                        <a:t>1</a:t>
                      </a:r>
                    </a:p>
                  </a:txBody>
                  <a:tcPr marL="48139" marR="48139" marT="24069" marB="24069" anchor="ctr"/>
                </a:tc>
                <a:tc>
                  <a:txBody>
                    <a:bodyPr/>
                    <a:lstStyle/>
                    <a:p>
                      <a:r>
                        <a:rPr lang="en-US" sz="1600"/>
                        <a:t>Average electricity price</a:t>
                      </a:r>
                    </a:p>
                  </a:txBody>
                  <a:tcPr marL="48139" marR="48139" marT="24069" marB="24069" anchor="ctr"/>
                </a:tc>
                <a:tc>
                  <a:txBody>
                    <a:bodyPr/>
                    <a:lstStyle/>
                    <a:p>
                      <a:r>
                        <a:rPr lang="en-US" sz="1600"/>
                        <a:t>VND</a:t>
                      </a:r>
                    </a:p>
                  </a:txBody>
                  <a:tcPr marL="48139" marR="48139" marT="24069" marB="24069" anchor="ctr"/>
                </a:tc>
                <a:tc>
                  <a:txBody>
                    <a:bodyPr/>
                    <a:lstStyle/>
                    <a:p>
                      <a:r>
                        <a:rPr lang="en-VN" sz="1600"/>
                        <a:t>1,738</a:t>
                      </a:r>
                    </a:p>
                  </a:txBody>
                  <a:tcPr marL="48139" marR="48139" marT="24069" marB="24069" anchor="ctr"/>
                </a:tc>
                <a:extLst>
                  <a:ext uri="{0D108BD9-81ED-4DB2-BD59-A6C34878D82A}">
                    <a16:rowId xmlns:a16="http://schemas.microsoft.com/office/drawing/2014/main" val="4001120401"/>
                  </a:ext>
                </a:extLst>
              </a:tr>
              <a:tr h="497534">
                <a:tc>
                  <a:txBody>
                    <a:bodyPr/>
                    <a:lstStyle/>
                    <a:p>
                      <a:r>
                        <a:rPr lang="en-VN" sz="1600"/>
                        <a:t>2</a:t>
                      </a:r>
                    </a:p>
                  </a:txBody>
                  <a:tcPr marL="48139" marR="48139" marT="24069" marB="24069" anchor="ctr"/>
                </a:tc>
                <a:tc>
                  <a:txBody>
                    <a:bodyPr/>
                    <a:lstStyle/>
                    <a:p>
                      <a:r>
                        <a:rPr lang="en-US" sz="1600" dirty="0"/>
                        <a:t>Actual operating capacity of the compressed air system</a:t>
                      </a:r>
                    </a:p>
                  </a:txBody>
                  <a:tcPr marL="48139" marR="48139" marT="24069" marB="24069" anchor="ctr"/>
                </a:tc>
                <a:tc>
                  <a:txBody>
                    <a:bodyPr/>
                    <a:lstStyle/>
                    <a:p>
                      <a:r>
                        <a:rPr lang="en-US" sz="1600"/>
                        <a:t>kW</a:t>
                      </a:r>
                    </a:p>
                  </a:txBody>
                  <a:tcPr marL="48139" marR="48139" marT="24069" marB="24069" anchor="ctr"/>
                </a:tc>
                <a:tc>
                  <a:txBody>
                    <a:bodyPr/>
                    <a:lstStyle/>
                    <a:p>
                      <a:r>
                        <a:rPr lang="en-VN" sz="1600"/>
                        <a:t>231</a:t>
                      </a:r>
                    </a:p>
                  </a:txBody>
                  <a:tcPr marL="48139" marR="48139" marT="24069" marB="24069" anchor="ctr"/>
                </a:tc>
                <a:extLst>
                  <a:ext uri="{0D108BD9-81ED-4DB2-BD59-A6C34878D82A}">
                    <a16:rowId xmlns:a16="http://schemas.microsoft.com/office/drawing/2014/main" val="1095483800"/>
                  </a:ext>
                </a:extLst>
              </a:tr>
              <a:tr h="497534">
                <a:tc>
                  <a:txBody>
                    <a:bodyPr/>
                    <a:lstStyle/>
                    <a:p>
                      <a:r>
                        <a:rPr lang="en-VN" sz="1600"/>
                        <a:t>3</a:t>
                      </a:r>
                    </a:p>
                  </a:txBody>
                  <a:tcPr marL="48139" marR="48139" marT="24069" marB="24069" anchor="ctr"/>
                </a:tc>
                <a:tc>
                  <a:txBody>
                    <a:bodyPr/>
                    <a:lstStyle/>
                    <a:p>
                      <a:r>
                        <a:rPr lang="en-US" sz="1600"/>
                        <a:t>Electricity consumption before implementing the solution</a:t>
                      </a:r>
                    </a:p>
                  </a:txBody>
                  <a:tcPr marL="48139" marR="48139" marT="24069" marB="24069" anchor="ctr"/>
                </a:tc>
                <a:tc>
                  <a:txBody>
                    <a:bodyPr/>
                    <a:lstStyle/>
                    <a:p>
                      <a:r>
                        <a:rPr lang="en-US" sz="1600"/>
                        <a:t>kWh/year</a:t>
                      </a:r>
                    </a:p>
                  </a:txBody>
                  <a:tcPr marL="48139" marR="48139" marT="24069" marB="24069" anchor="ctr"/>
                </a:tc>
                <a:tc>
                  <a:txBody>
                    <a:bodyPr/>
                    <a:lstStyle/>
                    <a:p>
                      <a:r>
                        <a:rPr lang="en-VN" sz="1600"/>
                        <a:t>1,524,600</a:t>
                      </a:r>
                    </a:p>
                  </a:txBody>
                  <a:tcPr marL="48139" marR="48139" marT="24069" marB="24069" anchor="ctr"/>
                </a:tc>
                <a:extLst>
                  <a:ext uri="{0D108BD9-81ED-4DB2-BD59-A6C34878D82A}">
                    <a16:rowId xmlns:a16="http://schemas.microsoft.com/office/drawing/2014/main" val="1352185389"/>
                  </a:ext>
                </a:extLst>
              </a:tr>
              <a:tr h="497534">
                <a:tc>
                  <a:txBody>
                    <a:bodyPr/>
                    <a:lstStyle/>
                    <a:p>
                      <a:r>
                        <a:rPr lang="en-VN" sz="1600"/>
                        <a:t>4</a:t>
                      </a:r>
                    </a:p>
                  </a:txBody>
                  <a:tcPr marL="48139" marR="48139" marT="24069" marB="24069" anchor="ctr"/>
                </a:tc>
                <a:tc>
                  <a:txBody>
                    <a:bodyPr/>
                    <a:lstStyle/>
                    <a:p>
                      <a:r>
                        <a:rPr lang="en-US" sz="1600"/>
                        <a:t>Total investment cost for implementing the solution</a:t>
                      </a:r>
                    </a:p>
                  </a:txBody>
                  <a:tcPr marL="48139" marR="48139" marT="24069" marB="24069" anchor="ctr"/>
                </a:tc>
                <a:tc>
                  <a:txBody>
                    <a:bodyPr/>
                    <a:lstStyle/>
                    <a:p>
                      <a:r>
                        <a:rPr lang="en-US" sz="1600"/>
                        <a:t>Million VND</a:t>
                      </a:r>
                    </a:p>
                  </a:txBody>
                  <a:tcPr marL="48139" marR="48139" marT="24069" marB="24069" anchor="ctr"/>
                </a:tc>
                <a:tc>
                  <a:txBody>
                    <a:bodyPr/>
                    <a:lstStyle/>
                    <a:p>
                      <a:r>
                        <a:rPr lang="en-VN" sz="1600"/>
                        <a:t>64</a:t>
                      </a:r>
                    </a:p>
                  </a:txBody>
                  <a:tcPr marL="48139" marR="48139" marT="24069" marB="24069" anchor="ctr"/>
                </a:tc>
                <a:extLst>
                  <a:ext uri="{0D108BD9-81ED-4DB2-BD59-A6C34878D82A}">
                    <a16:rowId xmlns:a16="http://schemas.microsoft.com/office/drawing/2014/main" val="2339949194"/>
                  </a:ext>
                </a:extLst>
              </a:tr>
              <a:tr h="497534">
                <a:tc>
                  <a:txBody>
                    <a:bodyPr/>
                    <a:lstStyle/>
                    <a:p>
                      <a:r>
                        <a:rPr lang="en-VN" sz="1600"/>
                        <a:t>5</a:t>
                      </a:r>
                    </a:p>
                  </a:txBody>
                  <a:tcPr marL="48139" marR="48139" marT="24069" marB="24069" anchor="ctr"/>
                </a:tc>
                <a:tc>
                  <a:txBody>
                    <a:bodyPr/>
                    <a:lstStyle/>
                    <a:p>
                      <a:r>
                        <a:rPr lang="en-US" sz="1600" dirty="0"/>
                        <a:t>Percentage of savings achieved by the system after implementation</a:t>
                      </a:r>
                    </a:p>
                  </a:txBody>
                  <a:tcPr marL="48139" marR="48139" marT="24069" marB="24069" anchor="ctr"/>
                </a:tc>
                <a:tc>
                  <a:txBody>
                    <a:bodyPr/>
                    <a:lstStyle/>
                    <a:p>
                      <a:r>
                        <a:rPr lang="en-VN" sz="1600"/>
                        <a:t>%</a:t>
                      </a:r>
                    </a:p>
                  </a:txBody>
                  <a:tcPr marL="48139" marR="48139" marT="24069" marB="24069" anchor="ctr"/>
                </a:tc>
                <a:tc>
                  <a:txBody>
                    <a:bodyPr/>
                    <a:lstStyle/>
                    <a:p>
                      <a:r>
                        <a:rPr lang="en-VN" sz="1600" dirty="0"/>
                        <a:t>2.0</a:t>
                      </a:r>
                    </a:p>
                  </a:txBody>
                  <a:tcPr marL="48139" marR="48139" marT="24069" marB="24069" anchor="ctr"/>
                </a:tc>
                <a:extLst>
                  <a:ext uri="{0D108BD9-81ED-4DB2-BD59-A6C34878D82A}">
                    <a16:rowId xmlns:a16="http://schemas.microsoft.com/office/drawing/2014/main" val="4029725956"/>
                  </a:ext>
                </a:extLst>
              </a:tr>
              <a:tr h="497534">
                <a:tc>
                  <a:txBody>
                    <a:bodyPr/>
                    <a:lstStyle/>
                    <a:p>
                      <a:r>
                        <a:rPr lang="en-VN" sz="1600"/>
                        <a:t>6</a:t>
                      </a:r>
                    </a:p>
                  </a:txBody>
                  <a:tcPr marL="48139" marR="48139" marT="24069" marB="24069" anchor="ctr"/>
                </a:tc>
                <a:tc>
                  <a:txBody>
                    <a:bodyPr/>
                    <a:lstStyle/>
                    <a:p>
                      <a:r>
                        <a:rPr lang="en-US" sz="1600"/>
                        <a:t>Electricity consumption after implementing the solution</a:t>
                      </a:r>
                    </a:p>
                  </a:txBody>
                  <a:tcPr marL="48139" marR="48139" marT="24069" marB="24069" anchor="ctr"/>
                </a:tc>
                <a:tc>
                  <a:txBody>
                    <a:bodyPr/>
                    <a:lstStyle/>
                    <a:p>
                      <a:r>
                        <a:rPr lang="en-US" sz="1600"/>
                        <a:t>kWh/year</a:t>
                      </a:r>
                    </a:p>
                  </a:txBody>
                  <a:tcPr marL="48139" marR="48139" marT="24069" marB="24069" anchor="ctr"/>
                </a:tc>
                <a:tc>
                  <a:txBody>
                    <a:bodyPr/>
                    <a:lstStyle/>
                    <a:p>
                      <a:r>
                        <a:rPr lang="en-VN" sz="1600"/>
                        <a:t>1,494,108</a:t>
                      </a:r>
                    </a:p>
                  </a:txBody>
                  <a:tcPr marL="48139" marR="48139" marT="24069" marB="24069" anchor="ctr"/>
                </a:tc>
                <a:extLst>
                  <a:ext uri="{0D108BD9-81ED-4DB2-BD59-A6C34878D82A}">
                    <a16:rowId xmlns:a16="http://schemas.microsoft.com/office/drawing/2014/main" val="2545212356"/>
                  </a:ext>
                </a:extLst>
              </a:tr>
              <a:tr h="497534">
                <a:tc>
                  <a:txBody>
                    <a:bodyPr/>
                    <a:lstStyle/>
                    <a:p>
                      <a:r>
                        <a:rPr lang="en-VN" sz="1600"/>
                        <a:t>7</a:t>
                      </a:r>
                    </a:p>
                  </a:txBody>
                  <a:tcPr marL="48139" marR="48139" marT="24069" marB="24069" anchor="ctr"/>
                </a:tc>
                <a:tc>
                  <a:txBody>
                    <a:bodyPr/>
                    <a:lstStyle/>
                    <a:p>
                      <a:r>
                        <a:rPr lang="en-US" sz="1600"/>
                        <a:t>Electricity saved after implementing the solution</a:t>
                      </a:r>
                    </a:p>
                  </a:txBody>
                  <a:tcPr marL="48139" marR="48139" marT="24069" marB="24069" anchor="ctr"/>
                </a:tc>
                <a:tc>
                  <a:txBody>
                    <a:bodyPr/>
                    <a:lstStyle/>
                    <a:p>
                      <a:r>
                        <a:rPr lang="en-US" sz="1600"/>
                        <a:t>kWh/year</a:t>
                      </a:r>
                    </a:p>
                  </a:txBody>
                  <a:tcPr marL="48139" marR="48139" marT="24069" marB="24069" anchor="ctr"/>
                </a:tc>
                <a:tc>
                  <a:txBody>
                    <a:bodyPr/>
                    <a:lstStyle/>
                    <a:p>
                      <a:r>
                        <a:rPr lang="en-VN" sz="1600"/>
                        <a:t>30,492</a:t>
                      </a:r>
                    </a:p>
                  </a:txBody>
                  <a:tcPr marL="48139" marR="48139" marT="24069" marB="24069" anchor="ctr"/>
                </a:tc>
                <a:extLst>
                  <a:ext uri="{0D108BD9-81ED-4DB2-BD59-A6C34878D82A}">
                    <a16:rowId xmlns:a16="http://schemas.microsoft.com/office/drawing/2014/main" val="3525239554"/>
                  </a:ext>
                </a:extLst>
              </a:tr>
              <a:tr h="197937">
                <a:tc>
                  <a:txBody>
                    <a:bodyPr/>
                    <a:lstStyle/>
                    <a:p>
                      <a:r>
                        <a:rPr lang="en-VN" sz="1600"/>
                        <a:t>8</a:t>
                      </a:r>
                    </a:p>
                  </a:txBody>
                  <a:tcPr marL="48139" marR="48139" marT="24069" marB="24069" anchor="ctr"/>
                </a:tc>
                <a:tc>
                  <a:txBody>
                    <a:bodyPr/>
                    <a:lstStyle/>
                    <a:p>
                      <a:r>
                        <a:rPr lang="en-US" sz="1600"/>
                        <a:t>CO2 emission reduction</a:t>
                      </a:r>
                    </a:p>
                  </a:txBody>
                  <a:tcPr marL="48139" marR="48139" marT="24069" marB="24069" anchor="ctr"/>
                </a:tc>
                <a:tc>
                  <a:txBody>
                    <a:bodyPr/>
                    <a:lstStyle/>
                    <a:p>
                      <a:r>
                        <a:rPr lang="en-US" sz="1600"/>
                        <a:t>Tons/year</a:t>
                      </a:r>
                    </a:p>
                  </a:txBody>
                  <a:tcPr marL="48139" marR="48139" marT="24069" marB="24069" anchor="ctr"/>
                </a:tc>
                <a:tc>
                  <a:txBody>
                    <a:bodyPr/>
                    <a:lstStyle/>
                    <a:p>
                      <a:r>
                        <a:rPr lang="en-VN" sz="1600"/>
                        <a:t>20.6</a:t>
                      </a:r>
                    </a:p>
                  </a:txBody>
                  <a:tcPr marL="48139" marR="48139" marT="24069" marB="24069" anchor="ctr"/>
                </a:tc>
                <a:extLst>
                  <a:ext uri="{0D108BD9-81ED-4DB2-BD59-A6C34878D82A}">
                    <a16:rowId xmlns:a16="http://schemas.microsoft.com/office/drawing/2014/main" val="303267204"/>
                  </a:ext>
                </a:extLst>
              </a:tr>
              <a:tr h="497534">
                <a:tc>
                  <a:txBody>
                    <a:bodyPr/>
                    <a:lstStyle/>
                    <a:p>
                      <a:r>
                        <a:rPr lang="en-VN" sz="1600"/>
                        <a:t>9</a:t>
                      </a:r>
                    </a:p>
                  </a:txBody>
                  <a:tcPr marL="48139" marR="48139" marT="24069" marB="24069" anchor="ctr"/>
                </a:tc>
                <a:tc>
                  <a:txBody>
                    <a:bodyPr/>
                    <a:lstStyle/>
                    <a:p>
                      <a:r>
                        <a:rPr lang="en-US" sz="1600"/>
                        <a:t>Revenue from CO2 emission reduction (20 USD/ton CO2)</a:t>
                      </a:r>
                    </a:p>
                  </a:txBody>
                  <a:tcPr marL="48139" marR="48139" marT="24069" marB="24069" anchor="ctr"/>
                </a:tc>
                <a:tc>
                  <a:txBody>
                    <a:bodyPr/>
                    <a:lstStyle/>
                    <a:p>
                      <a:r>
                        <a:rPr lang="en-US" sz="1600"/>
                        <a:t>Million VND/year</a:t>
                      </a:r>
                    </a:p>
                  </a:txBody>
                  <a:tcPr marL="48139" marR="48139" marT="24069" marB="24069" anchor="ctr"/>
                </a:tc>
                <a:tc>
                  <a:txBody>
                    <a:bodyPr/>
                    <a:lstStyle/>
                    <a:p>
                      <a:r>
                        <a:rPr lang="en-VN" sz="1600"/>
                        <a:t>10</a:t>
                      </a:r>
                    </a:p>
                  </a:txBody>
                  <a:tcPr marL="48139" marR="48139" marT="24069" marB="24069" anchor="ctr"/>
                </a:tc>
                <a:extLst>
                  <a:ext uri="{0D108BD9-81ED-4DB2-BD59-A6C34878D82A}">
                    <a16:rowId xmlns:a16="http://schemas.microsoft.com/office/drawing/2014/main" val="4061623005"/>
                  </a:ext>
                </a:extLst>
              </a:tr>
              <a:tr h="497534">
                <a:tc>
                  <a:txBody>
                    <a:bodyPr/>
                    <a:lstStyle/>
                    <a:p>
                      <a:r>
                        <a:rPr lang="en-VN" sz="1600"/>
                        <a:t>10</a:t>
                      </a:r>
                    </a:p>
                  </a:txBody>
                  <a:tcPr marL="48139" marR="48139" marT="24069" marB="24069" anchor="ctr"/>
                </a:tc>
                <a:tc>
                  <a:txBody>
                    <a:bodyPr/>
                    <a:lstStyle/>
                    <a:p>
                      <a:r>
                        <a:rPr lang="en-US" sz="1600"/>
                        <a:t>Total revenue generated by the solution</a:t>
                      </a:r>
                    </a:p>
                  </a:txBody>
                  <a:tcPr marL="48139" marR="48139" marT="24069" marB="24069" anchor="ctr"/>
                </a:tc>
                <a:tc>
                  <a:txBody>
                    <a:bodyPr/>
                    <a:lstStyle/>
                    <a:p>
                      <a:r>
                        <a:rPr lang="en-US" sz="1600"/>
                        <a:t>Million VND/year</a:t>
                      </a:r>
                    </a:p>
                  </a:txBody>
                  <a:tcPr marL="48139" marR="48139" marT="24069" marB="24069" anchor="ctr"/>
                </a:tc>
                <a:tc>
                  <a:txBody>
                    <a:bodyPr/>
                    <a:lstStyle/>
                    <a:p>
                      <a:r>
                        <a:rPr lang="en-VN" sz="1600"/>
                        <a:t>67</a:t>
                      </a:r>
                    </a:p>
                  </a:txBody>
                  <a:tcPr marL="48139" marR="48139" marT="24069" marB="24069" anchor="ctr"/>
                </a:tc>
                <a:extLst>
                  <a:ext uri="{0D108BD9-81ED-4DB2-BD59-A6C34878D82A}">
                    <a16:rowId xmlns:a16="http://schemas.microsoft.com/office/drawing/2014/main" val="1877629393"/>
                  </a:ext>
                </a:extLst>
              </a:tr>
              <a:tr h="197937">
                <a:tc>
                  <a:txBody>
                    <a:bodyPr/>
                    <a:lstStyle/>
                    <a:p>
                      <a:r>
                        <a:rPr lang="en-VN" sz="1600"/>
                        <a:t>11</a:t>
                      </a:r>
                    </a:p>
                  </a:txBody>
                  <a:tcPr marL="48139" marR="48139" marT="24069" marB="24069" anchor="ctr"/>
                </a:tc>
                <a:tc>
                  <a:txBody>
                    <a:bodyPr/>
                    <a:lstStyle/>
                    <a:p>
                      <a:r>
                        <a:rPr lang="en-US" sz="1600"/>
                        <a:t>Payback period</a:t>
                      </a:r>
                    </a:p>
                  </a:txBody>
                  <a:tcPr marL="48139" marR="48139" marT="24069" marB="24069" anchor="ctr"/>
                </a:tc>
                <a:tc>
                  <a:txBody>
                    <a:bodyPr/>
                    <a:lstStyle/>
                    <a:p>
                      <a:r>
                        <a:rPr lang="en-US" sz="1600"/>
                        <a:t>Years</a:t>
                      </a:r>
                    </a:p>
                  </a:txBody>
                  <a:tcPr marL="48139" marR="48139" marT="24069" marB="24069" anchor="ctr"/>
                </a:tc>
                <a:tc>
                  <a:txBody>
                    <a:bodyPr/>
                    <a:lstStyle/>
                    <a:p>
                      <a:r>
                        <a:rPr lang="en-VN" sz="1600" dirty="0"/>
                        <a:t>1.0</a:t>
                      </a:r>
                    </a:p>
                  </a:txBody>
                  <a:tcPr marL="48139" marR="48139" marT="24069" marB="24069" anchor="ctr"/>
                </a:tc>
                <a:extLst>
                  <a:ext uri="{0D108BD9-81ED-4DB2-BD59-A6C34878D82A}">
                    <a16:rowId xmlns:a16="http://schemas.microsoft.com/office/drawing/2014/main" val="1523156122"/>
                  </a:ext>
                </a:extLst>
              </a:tr>
            </a:tbl>
          </a:graphicData>
        </a:graphic>
      </p:graphicFrame>
    </p:spTree>
    <p:extLst>
      <p:ext uri="{BB962C8B-B14F-4D97-AF65-F5344CB8AC3E}">
        <p14:creationId xmlns:p14="http://schemas.microsoft.com/office/powerpoint/2010/main" val="2756663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F80CF-D8F7-4DBE-8FA7-1D57E8372490}"/>
              </a:ext>
            </a:extLst>
          </p:cNvPr>
          <p:cNvSpPr>
            <a:spLocks noGrp="1"/>
          </p:cNvSpPr>
          <p:nvPr>
            <p:ph type="title"/>
          </p:nvPr>
        </p:nvSpPr>
        <p:spPr>
          <a:xfrm>
            <a:off x="609600" y="277586"/>
            <a:ext cx="9171214" cy="766247"/>
          </a:xfrm>
        </p:spPr>
        <p:txBody>
          <a:bodyPr>
            <a:noAutofit/>
          </a:bodyPr>
          <a:lstStyle/>
          <a:p>
            <a:pPr algn="l"/>
            <a:r>
              <a:rPr lang="en-US" sz="2400" dirty="0">
                <a:solidFill>
                  <a:schemeClr val="accent1">
                    <a:lumMod val="50000"/>
                  </a:schemeClr>
                </a:solidFill>
              </a:rPr>
              <a:t>EEMs 3: Implementation of Energy Management System According to ISO 50001</a:t>
            </a:r>
          </a:p>
        </p:txBody>
      </p:sp>
      <p:sp>
        <p:nvSpPr>
          <p:cNvPr id="9" name="TextBox 8">
            <a:extLst>
              <a:ext uri="{FF2B5EF4-FFF2-40B4-BE49-F238E27FC236}">
                <a16:creationId xmlns:a16="http://schemas.microsoft.com/office/drawing/2014/main" id="{AEA72F5B-6C58-3E32-BF5A-27AB7DAA55AA}"/>
              </a:ext>
            </a:extLst>
          </p:cNvPr>
          <p:cNvSpPr txBox="1"/>
          <p:nvPr/>
        </p:nvSpPr>
        <p:spPr>
          <a:xfrm>
            <a:off x="607310" y="1491419"/>
            <a:ext cx="6910138" cy="4726871"/>
          </a:xfrm>
          <a:prstGeom prst="rect">
            <a:avLst/>
          </a:prstGeom>
          <a:noFill/>
        </p:spPr>
        <p:txBody>
          <a:bodyPr wrap="square">
            <a:spAutoFit/>
          </a:bodyPr>
          <a:lstStyle/>
          <a:p>
            <a:pPr marL="285750" indent="-285750">
              <a:lnSpc>
                <a:spcPct val="150000"/>
              </a:lnSpc>
              <a:spcBef>
                <a:spcPts val="900"/>
              </a:spcBef>
              <a:buFont typeface="Arial" panose="020B0604020202020204" pitchFamily="34" charset="0"/>
              <a:buChar char="•"/>
            </a:pPr>
            <a:r>
              <a:rPr lang="en-US" sz="1800" b="1" dirty="0"/>
              <a:t>Current Status:</a:t>
            </a:r>
          </a:p>
          <a:p>
            <a:pPr>
              <a:lnSpc>
                <a:spcPct val="150000"/>
              </a:lnSpc>
            </a:pPr>
            <a:r>
              <a:rPr lang="en-US" sz="1800" dirty="0"/>
              <a:t>The energy management system is at a fairly good level. The company has planned to establish an energy management committee in compliance with ISO 50001:2018 and has assigned staff to attend energy manager training courses.</a:t>
            </a:r>
          </a:p>
          <a:p>
            <a:pPr marL="285750" indent="-285750">
              <a:lnSpc>
                <a:spcPct val="150000"/>
              </a:lnSpc>
              <a:spcBef>
                <a:spcPts val="900"/>
              </a:spcBef>
              <a:buFont typeface="Arial" panose="020B0604020202020204" pitchFamily="34" charset="0"/>
              <a:buChar char="•"/>
            </a:pPr>
            <a:r>
              <a:rPr lang="en-US" sz="1800" b="1" dirty="0"/>
              <a:t>Solution</a:t>
            </a:r>
            <a:r>
              <a:rPr lang="en-US" sz="1800" dirty="0"/>
              <a:t>:</a:t>
            </a:r>
          </a:p>
          <a:p>
            <a:pPr>
              <a:lnSpc>
                <a:spcPct val="150000"/>
              </a:lnSpc>
            </a:pPr>
            <a:r>
              <a:rPr lang="en-US" sz="1800" dirty="0"/>
              <a:t>To facilitate the establishment of an energy management committee under ISO 50001:2018 and the training of energy managers, the audit unit proposes the solution: “Implementing an energy management system according to ISO 50001 standards.”</a:t>
            </a:r>
          </a:p>
          <a:p>
            <a:pPr marL="285750" indent="-285750">
              <a:lnSpc>
                <a:spcPct val="150000"/>
              </a:lnSpc>
              <a:buFont typeface="Wingdings" pitchFamily="2" charset="2"/>
              <a:buChar char="Ø"/>
            </a:pPr>
            <a:endParaRPr lang="en-US" sz="1800" dirty="0"/>
          </a:p>
        </p:txBody>
      </p:sp>
      <p:sp>
        <p:nvSpPr>
          <p:cNvPr id="13" name="TextBox 12">
            <a:extLst>
              <a:ext uri="{FF2B5EF4-FFF2-40B4-BE49-F238E27FC236}">
                <a16:creationId xmlns:a16="http://schemas.microsoft.com/office/drawing/2014/main" id="{65DDE248-793B-B65A-755A-EC9C27DC2100}"/>
              </a:ext>
            </a:extLst>
          </p:cNvPr>
          <p:cNvSpPr txBox="1"/>
          <p:nvPr/>
        </p:nvSpPr>
        <p:spPr>
          <a:xfrm>
            <a:off x="7976938" y="5052827"/>
            <a:ext cx="3607752" cy="667875"/>
          </a:xfrm>
          <a:prstGeom prst="rect">
            <a:avLst/>
          </a:prstGeom>
          <a:noFill/>
        </p:spPr>
        <p:txBody>
          <a:bodyPr wrap="square" rtlCol="0">
            <a:spAutoFit/>
          </a:bodyPr>
          <a:lstStyle/>
          <a:p>
            <a:pPr algn="ctr"/>
            <a:r>
              <a:rPr lang="en-US" sz="1800" i="1" dirty="0">
                <a:latin typeface="Times New Roman" panose="02020603050405020304" pitchFamily="18" charset="0"/>
                <a:cs typeface="Times New Roman" panose="02020603050405020304" pitchFamily="18" charset="0"/>
              </a:rPr>
              <a:t>Energy management model according to ISO 50001 standard</a:t>
            </a:r>
            <a:endParaRPr lang="en-US" sz="1870" i="1" dirty="0">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61C95682-E382-DD1D-0BAE-6CC8087BCEA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76938" y="1835660"/>
            <a:ext cx="3607752" cy="3186680"/>
          </a:xfrm>
          <a:prstGeom prst="rect">
            <a:avLst/>
          </a:prstGeom>
          <a:noFill/>
        </p:spPr>
      </p:pic>
    </p:spTree>
    <p:extLst>
      <p:ext uri="{BB962C8B-B14F-4D97-AF65-F5344CB8AC3E}">
        <p14:creationId xmlns:p14="http://schemas.microsoft.com/office/powerpoint/2010/main" val="3605985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60E3B-53FB-DDC3-DB9C-3E12288B54D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081AE791-5AA1-9F7C-E027-9269DEA230C1}"/>
              </a:ext>
            </a:extLst>
          </p:cNvPr>
          <p:cNvSpPr txBox="1"/>
          <p:nvPr/>
        </p:nvSpPr>
        <p:spPr>
          <a:xfrm>
            <a:off x="609600" y="1589391"/>
            <a:ext cx="10972800" cy="4765472"/>
          </a:xfrm>
          <a:prstGeom prst="rect">
            <a:avLst/>
          </a:prstGeom>
          <a:noFill/>
        </p:spPr>
        <p:txBody>
          <a:bodyPr wrap="square">
            <a:spAutoFit/>
          </a:bodyPr>
          <a:lstStyle/>
          <a:p>
            <a:r>
              <a:rPr lang="en-US" sz="2000" b="1" dirty="0"/>
              <a:t>Improvement of Energy Policy:</a:t>
            </a:r>
          </a:p>
          <a:p>
            <a:pPr marL="342900" indent="-342900">
              <a:spcBef>
                <a:spcPts val="900"/>
              </a:spcBef>
              <a:buFont typeface="Arial" panose="020B0604020202020204" pitchFamily="34" charset="0"/>
              <a:buChar char="•"/>
            </a:pPr>
            <a:r>
              <a:rPr lang="en-US" sz="2000" dirty="0"/>
              <a:t>Continuously seek effective energy usage solutions and reduce energy consumption intensity.</a:t>
            </a:r>
          </a:p>
          <a:p>
            <a:pPr marL="342900" indent="-342900">
              <a:spcBef>
                <a:spcPts val="900"/>
              </a:spcBef>
              <a:buFont typeface="Arial" panose="020B0604020202020204" pitchFamily="34" charset="0"/>
              <a:buChar char="•"/>
            </a:pPr>
            <a:r>
              <a:rPr lang="en-US" sz="2000" dirty="0"/>
              <a:t>Raise awareness about energy-saving and efficient usage in a sustainable manner for all employees in the factory.</a:t>
            </a:r>
          </a:p>
          <a:p>
            <a:pPr marL="342900" indent="-342900">
              <a:spcBef>
                <a:spcPts val="900"/>
              </a:spcBef>
              <a:buFont typeface="Arial" panose="020B0604020202020204" pitchFamily="34" charset="0"/>
              <a:buChar char="•"/>
            </a:pPr>
            <a:r>
              <a:rPr lang="en-US" sz="2000" dirty="0"/>
              <a:t>The energy policy is regularly reviewed to ensure it remains aligned with the operational conditions of the factory.</a:t>
            </a:r>
          </a:p>
          <a:p>
            <a:pPr marL="342900" indent="-342900">
              <a:spcBef>
                <a:spcPts val="900"/>
              </a:spcBef>
              <a:buFont typeface="Arial" panose="020B0604020202020204" pitchFamily="34" charset="0"/>
              <a:buChar char="•"/>
            </a:pPr>
            <a:r>
              <a:rPr lang="en-US" sz="2000" dirty="0"/>
              <a:t>Commitment to reducing energy consumption (e.g., 5% reduction in the next 5 years).</a:t>
            </a:r>
          </a:p>
          <a:p>
            <a:pPr marL="342900" indent="-342900">
              <a:spcBef>
                <a:spcPts val="900"/>
              </a:spcBef>
              <a:buFont typeface="Arial" panose="020B0604020202020204" pitchFamily="34" charset="0"/>
              <a:buChar char="•"/>
            </a:pPr>
            <a:r>
              <a:rPr lang="en-US" sz="2000" dirty="0"/>
              <a:t>Commit to allocating a budget equivalent to (e.g., 15% of the previous year’s energy consumption costs) for energy management and energy-saving initiatives in the factory.</a:t>
            </a:r>
          </a:p>
          <a:p>
            <a:pPr marL="342900" indent="-342900">
              <a:spcBef>
                <a:spcPts val="900"/>
              </a:spcBef>
              <a:buFont typeface="Arial" panose="020B0604020202020204" pitchFamily="34" charset="0"/>
              <a:buChar char="•"/>
            </a:pPr>
            <a:r>
              <a:rPr lang="en-US" sz="2000" dirty="0"/>
              <a:t>Closely monitor energy consumption in key energy-consuming departments within the factory.</a:t>
            </a:r>
          </a:p>
          <a:p>
            <a:pPr marL="285750" indent="-285750">
              <a:buFont typeface="Wingdings" pitchFamily="2" charset="2"/>
              <a:buChar char="Ø"/>
            </a:pPr>
            <a:endParaRPr lang="en-US" sz="2000" dirty="0"/>
          </a:p>
        </p:txBody>
      </p:sp>
      <p:sp>
        <p:nvSpPr>
          <p:cNvPr id="4" name="Title 1">
            <a:extLst>
              <a:ext uri="{FF2B5EF4-FFF2-40B4-BE49-F238E27FC236}">
                <a16:creationId xmlns:a16="http://schemas.microsoft.com/office/drawing/2014/main" id="{E0222B7F-7523-3397-2497-FBE6ED68629F}"/>
              </a:ext>
            </a:extLst>
          </p:cNvPr>
          <p:cNvSpPr>
            <a:spLocks noGrp="1"/>
          </p:cNvSpPr>
          <p:nvPr>
            <p:ph type="title"/>
          </p:nvPr>
        </p:nvSpPr>
        <p:spPr>
          <a:xfrm>
            <a:off x="609600" y="244929"/>
            <a:ext cx="8991600" cy="864219"/>
          </a:xfrm>
        </p:spPr>
        <p:txBody>
          <a:bodyPr>
            <a:noAutofit/>
          </a:bodyPr>
          <a:lstStyle/>
          <a:p>
            <a:pPr algn="l"/>
            <a:r>
              <a:rPr lang="en-US" sz="2400" dirty="0">
                <a:solidFill>
                  <a:schemeClr val="accent1">
                    <a:lumMod val="50000"/>
                  </a:schemeClr>
                </a:solidFill>
              </a:rPr>
              <a:t>EEMs 3: Implementation of Energy Management System According to ISO 50001</a:t>
            </a:r>
          </a:p>
        </p:txBody>
      </p:sp>
    </p:spTree>
    <p:extLst>
      <p:ext uri="{BB962C8B-B14F-4D97-AF65-F5344CB8AC3E}">
        <p14:creationId xmlns:p14="http://schemas.microsoft.com/office/powerpoint/2010/main" val="2919385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89180-4759-D6EC-6023-54279503B04B}"/>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A9C05AE6-BB46-38C1-7AC9-20F05AD5A48A}"/>
              </a:ext>
            </a:extLst>
          </p:cNvPr>
          <p:cNvSpPr txBox="1"/>
          <p:nvPr/>
        </p:nvSpPr>
        <p:spPr>
          <a:xfrm>
            <a:off x="609600" y="1622048"/>
            <a:ext cx="10972800" cy="3631763"/>
          </a:xfrm>
          <a:prstGeom prst="rect">
            <a:avLst/>
          </a:prstGeom>
          <a:noFill/>
        </p:spPr>
        <p:txBody>
          <a:bodyPr wrap="square">
            <a:spAutoFit/>
          </a:bodyPr>
          <a:lstStyle/>
          <a:p>
            <a:r>
              <a:rPr lang="en-US" sz="2000" b="1" dirty="0"/>
              <a:t>Developing an Energy Planning Process:</a:t>
            </a:r>
          </a:p>
          <a:p>
            <a:pPr marL="342900" indent="-342900">
              <a:spcBef>
                <a:spcPts val="900"/>
              </a:spcBef>
              <a:buFont typeface="Arial" panose="020B0604020202020204" pitchFamily="34" charset="0"/>
              <a:buChar char="•"/>
            </a:pPr>
            <a:r>
              <a:rPr lang="en-US" sz="2000" dirty="0"/>
              <a:t>Establish an energy baseline and energy performance indicators.</a:t>
            </a:r>
          </a:p>
          <a:p>
            <a:pPr marL="342900" indent="-342900">
              <a:spcBef>
                <a:spcPts val="900"/>
              </a:spcBef>
              <a:buFont typeface="Arial" panose="020B0604020202020204" pitchFamily="34" charset="0"/>
              <a:buChar char="•"/>
            </a:pPr>
            <a:r>
              <a:rPr lang="en-US" sz="2000" dirty="0"/>
              <a:t>Identify energy improvement opportunities (The Energy Management Committee is responsible for proposing energy improvement opportunities that will enhance energy usage in the factory; The energy manager is responsible for evaluating and reporting suitable energy improvement opportunities to senior management).</a:t>
            </a:r>
          </a:p>
          <a:p>
            <a:pPr marL="342900" indent="-342900">
              <a:spcBef>
                <a:spcPts val="900"/>
              </a:spcBef>
              <a:buFont typeface="Arial" panose="020B0604020202020204" pitchFamily="34" charset="0"/>
              <a:buChar char="•"/>
            </a:pPr>
            <a:r>
              <a:rPr lang="en-US" sz="2000" dirty="0"/>
              <a:t>Set energy goals and targets.</a:t>
            </a:r>
          </a:p>
          <a:p>
            <a:pPr marL="342900" indent="-342900">
              <a:spcBef>
                <a:spcPts val="900"/>
              </a:spcBef>
              <a:buFont typeface="Arial" panose="020B0604020202020204" pitchFamily="34" charset="0"/>
              <a:buChar char="•"/>
            </a:pPr>
            <a:r>
              <a:rPr lang="en-US" sz="2000" dirty="0"/>
              <a:t>Develop an action plan (Clearly define responsibilities of the involved parties; Methods and timelines to achieve individual targets; Declare the method for checking and confirming energy efficiency improvements; Declare the method for checking and confirming results).</a:t>
            </a:r>
          </a:p>
        </p:txBody>
      </p:sp>
      <p:sp>
        <p:nvSpPr>
          <p:cNvPr id="6" name="Title 1">
            <a:extLst>
              <a:ext uri="{FF2B5EF4-FFF2-40B4-BE49-F238E27FC236}">
                <a16:creationId xmlns:a16="http://schemas.microsoft.com/office/drawing/2014/main" id="{CBA61BEA-1C05-BC69-631C-82D609708FCE}"/>
              </a:ext>
            </a:extLst>
          </p:cNvPr>
          <p:cNvSpPr>
            <a:spLocks noGrp="1"/>
          </p:cNvSpPr>
          <p:nvPr>
            <p:ph type="title"/>
          </p:nvPr>
        </p:nvSpPr>
        <p:spPr>
          <a:xfrm>
            <a:off x="609600" y="403381"/>
            <a:ext cx="8795657" cy="673242"/>
          </a:xfrm>
        </p:spPr>
        <p:txBody>
          <a:bodyPr>
            <a:noAutofit/>
          </a:bodyPr>
          <a:lstStyle/>
          <a:p>
            <a:pPr algn="l"/>
            <a:r>
              <a:rPr lang="en-US" sz="2400" dirty="0">
                <a:solidFill>
                  <a:schemeClr val="accent1">
                    <a:lumMod val="50000"/>
                  </a:schemeClr>
                </a:solidFill>
              </a:rPr>
              <a:t>EEMs 3: Implementation of Energy Management System According to ISO 50001</a:t>
            </a:r>
          </a:p>
        </p:txBody>
      </p:sp>
    </p:spTree>
    <p:extLst>
      <p:ext uri="{BB962C8B-B14F-4D97-AF65-F5344CB8AC3E}">
        <p14:creationId xmlns:p14="http://schemas.microsoft.com/office/powerpoint/2010/main" val="28687631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D0F1A-6FC4-0707-0B74-E70E7C36A3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EFA8C4-A9A8-1920-ACE4-591106CCC9F4}"/>
              </a:ext>
            </a:extLst>
          </p:cNvPr>
          <p:cNvSpPr>
            <a:spLocks noGrp="1"/>
          </p:cNvSpPr>
          <p:nvPr>
            <p:ph type="title"/>
          </p:nvPr>
        </p:nvSpPr>
        <p:spPr>
          <a:xfrm>
            <a:off x="609600" y="346650"/>
            <a:ext cx="9840686" cy="697183"/>
          </a:xfrm>
        </p:spPr>
        <p:txBody>
          <a:bodyPr>
            <a:noAutofit/>
          </a:bodyPr>
          <a:lstStyle/>
          <a:p>
            <a:pPr algn="l"/>
            <a:r>
              <a:rPr lang="en-US" dirty="0">
                <a:solidFill>
                  <a:schemeClr val="accent1">
                    <a:lumMod val="50000"/>
                  </a:schemeClr>
                </a:solidFill>
              </a:rPr>
              <a:t>EEMs 4: Installation of IFC Flow Control System for Energy Savings in the Compressed Air System</a:t>
            </a:r>
          </a:p>
        </p:txBody>
      </p:sp>
      <p:pic>
        <p:nvPicPr>
          <p:cNvPr id="12" name="Picture 11" descr="A picture containing graphical user interface&#10;&#10;Description automatically generated">
            <a:extLst>
              <a:ext uri="{FF2B5EF4-FFF2-40B4-BE49-F238E27FC236}">
                <a16:creationId xmlns:a16="http://schemas.microsoft.com/office/drawing/2014/main" id="{23D5254D-3719-30D9-7528-84B638D35A5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92440" y="1764424"/>
            <a:ext cx="3352800" cy="2333625"/>
          </a:xfrm>
          <a:prstGeom prst="rect">
            <a:avLst/>
          </a:prstGeom>
          <a:noFill/>
          <a:ln>
            <a:noFill/>
          </a:ln>
        </p:spPr>
      </p:pic>
      <p:sp>
        <p:nvSpPr>
          <p:cNvPr id="13" name="TextBox 12">
            <a:extLst>
              <a:ext uri="{FF2B5EF4-FFF2-40B4-BE49-F238E27FC236}">
                <a16:creationId xmlns:a16="http://schemas.microsoft.com/office/drawing/2014/main" id="{4729ED87-A42D-5EBB-090E-45E1CFCF054A}"/>
              </a:ext>
            </a:extLst>
          </p:cNvPr>
          <p:cNvSpPr txBox="1"/>
          <p:nvPr/>
        </p:nvSpPr>
        <p:spPr>
          <a:xfrm>
            <a:off x="8214360" y="4418530"/>
            <a:ext cx="3108960" cy="369332"/>
          </a:xfrm>
          <a:prstGeom prst="rect">
            <a:avLst/>
          </a:prstGeom>
          <a:noFill/>
        </p:spPr>
        <p:txBody>
          <a:bodyPr wrap="square" rtlCol="0">
            <a:spAutoFit/>
          </a:bodyPr>
          <a:lstStyle/>
          <a:p>
            <a:pPr algn="ctr"/>
            <a:r>
              <a:rPr lang="en-US" sz="1800" i="1" dirty="0">
                <a:latin typeface="+mn-lt"/>
                <a:cs typeface="Times New Roman" panose="02020603050405020304" pitchFamily="18" charset="0"/>
              </a:rPr>
              <a:t>IFC Equipment System</a:t>
            </a:r>
            <a:endParaRPr lang="en-US" sz="2000" i="1" dirty="0">
              <a:latin typeface="+mn-lt"/>
              <a:cs typeface="Times New Roman" panose="02020603050405020304" pitchFamily="18" charset="0"/>
            </a:endParaRPr>
          </a:p>
        </p:txBody>
      </p:sp>
      <p:sp>
        <p:nvSpPr>
          <p:cNvPr id="5" name="TextBox 4">
            <a:extLst>
              <a:ext uri="{FF2B5EF4-FFF2-40B4-BE49-F238E27FC236}">
                <a16:creationId xmlns:a16="http://schemas.microsoft.com/office/drawing/2014/main" id="{581F6405-D000-4184-04E0-E75F069465B6}"/>
              </a:ext>
            </a:extLst>
          </p:cNvPr>
          <p:cNvSpPr txBox="1"/>
          <p:nvPr/>
        </p:nvSpPr>
        <p:spPr>
          <a:xfrm>
            <a:off x="561160" y="1539815"/>
            <a:ext cx="6098720" cy="3918252"/>
          </a:xfrm>
          <a:prstGeom prst="rect">
            <a:avLst/>
          </a:prstGeom>
          <a:noFill/>
        </p:spPr>
        <p:txBody>
          <a:bodyPr wrap="square">
            <a:spAutoFit/>
          </a:bodyPr>
          <a:lstStyle/>
          <a:p>
            <a:pPr>
              <a:lnSpc>
                <a:spcPct val="150000"/>
              </a:lnSpc>
            </a:pPr>
            <a:r>
              <a:rPr lang="en-US" b="1" dirty="0"/>
              <a:t>Current Situation:</a:t>
            </a:r>
          </a:p>
          <a:p>
            <a:pPr>
              <a:lnSpc>
                <a:spcPct val="150000"/>
              </a:lnSpc>
            </a:pPr>
            <a:r>
              <a:rPr lang="en-US" dirty="0"/>
              <a:t>The factory’s air compressor system consists of two screw-type air compressors used to control the opening and closing of valves in the production line and for certain production stages. At the time of the survey, the company was operating two air compressors: one in Workshop 1 and one in Workshop 2.</a:t>
            </a:r>
          </a:p>
          <a:p>
            <a:pPr>
              <a:lnSpc>
                <a:spcPct val="150000"/>
              </a:lnSpc>
            </a:pPr>
            <a:r>
              <a:rPr lang="en-US" b="1" dirty="0"/>
              <a:t>Solution</a:t>
            </a:r>
            <a:r>
              <a:rPr lang="en-US" dirty="0"/>
              <a:t>: Install an IFC flow control system to optimize flow and save energy for the compressed air system.</a:t>
            </a:r>
          </a:p>
        </p:txBody>
      </p:sp>
    </p:spTree>
    <p:extLst>
      <p:ext uri="{BB962C8B-B14F-4D97-AF65-F5344CB8AC3E}">
        <p14:creationId xmlns:p14="http://schemas.microsoft.com/office/powerpoint/2010/main" val="3635160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B3746-EC98-4837-A0D9-2479630B8CB4}"/>
              </a:ext>
            </a:extLst>
          </p:cNvPr>
          <p:cNvSpPr>
            <a:spLocks noGrp="1"/>
          </p:cNvSpPr>
          <p:nvPr>
            <p:ph type="title"/>
          </p:nvPr>
        </p:nvSpPr>
        <p:spPr>
          <a:xfrm>
            <a:off x="609599" y="203925"/>
            <a:ext cx="10036630" cy="752999"/>
          </a:xfrm>
        </p:spPr>
        <p:txBody>
          <a:bodyPr>
            <a:noAutofit/>
          </a:bodyPr>
          <a:lstStyle/>
          <a:p>
            <a:pPr algn="l"/>
            <a:r>
              <a:rPr lang="en-US" dirty="0">
                <a:solidFill>
                  <a:schemeClr val="accent1">
                    <a:lumMod val="50000"/>
                  </a:schemeClr>
                </a:solidFill>
              </a:rPr>
              <a:t>EEMs 4: Installation of IFC Flow Control System for Energy Savings in the Compressed Air System</a:t>
            </a:r>
            <a:endParaRPr lang="en-US" dirty="0"/>
          </a:p>
        </p:txBody>
      </p:sp>
      <p:sp>
        <p:nvSpPr>
          <p:cNvPr id="4" name="TextBox 3">
            <a:extLst>
              <a:ext uri="{FF2B5EF4-FFF2-40B4-BE49-F238E27FC236}">
                <a16:creationId xmlns:a16="http://schemas.microsoft.com/office/drawing/2014/main" id="{ADEB2DC6-1C85-D4E5-843A-08642FCDD6F7}"/>
              </a:ext>
            </a:extLst>
          </p:cNvPr>
          <p:cNvSpPr txBox="1"/>
          <p:nvPr/>
        </p:nvSpPr>
        <p:spPr>
          <a:xfrm>
            <a:off x="7940560" y="4795290"/>
            <a:ext cx="3734844" cy="646331"/>
          </a:xfrm>
          <a:prstGeom prst="rect">
            <a:avLst/>
          </a:prstGeom>
          <a:noFill/>
        </p:spPr>
        <p:txBody>
          <a:bodyPr wrap="square" rtlCol="0">
            <a:spAutoFit/>
          </a:bodyPr>
          <a:lstStyle/>
          <a:p>
            <a:pPr algn="ctr"/>
            <a:r>
              <a:rPr lang="en-US" sz="1800" b="1" dirty="0">
                <a:latin typeface="+mn-lt"/>
                <a:ea typeface="Calibri" panose="020F0502020204030204" pitchFamily="34" charset="0"/>
              </a:rPr>
              <a:t>Actual installation image of IFC equipment system</a:t>
            </a:r>
            <a:endParaRPr lang="vi-VN" b="1" dirty="0">
              <a:latin typeface="+mn-lt"/>
            </a:endParaRPr>
          </a:p>
        </p:txBody>
      </p:sp>
      <p:pic>
        <p:nvPicPr>
          <p:cNvPr id="5" name="Picture 4" descr="A picture containing diagram&#10;&#10;Description automatically generated">
            <a:extLst>
              <a:ext uri="{FF2B5EF4-FFF2-40B4-BE49-F238E27FC236}">
                <a16:creationId xmlns:a16="http://schemas.microsoft.com/office/drawing/2014/main" id="{68E9ACBB-9C6C-4E98-86E9-A7D912EDC58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598" y="1903339"/>
            <a:ext cx="7086652" cy="2715123"/>
          </a:xfrm>
          <a:prstGeom prst="rect">
            <a:avLst/>
          </a:prstGeom>
          <a:noFill/>
          <a:ln>
            <a:noFill/>
          </a:ln>
        </p:spPr>
      </p:pic>
      <p:pic>
        <p:nvPicPr>
          <p:cNvPr id="6" name="Picture 5">
            <a:extLst>
              <a:ext uri="{FF2B5EF4-FFF2-40B4-BE49-F238E27FC236}">
                <a16:creationId xmlns:a16="http://schemas.microsoft.com/office/drawing/2014/main" id="{60B3EFDD-DE7A-D6BF-D3EF-E3F34094C9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77262" y="1903338"/>
            <a:ext cx="3698142" cy="2518349"/>
          </a:xfrm>
          <a:prstGeom prst="rect">
            <a:avLst/>
          </a:prstGeom>
          <a:noFill/>
          <a:ln>
            <a:noFill/>
          </a:ln>
        </p:spPr>
      </p:pic>
      <p:sp>
        <p:nvSpPr>
          <p:cNvPr id="7" name="TextBox 6">
            <a:extLst>
              <a:ext uri="{FF2B5EF4-FFF2-40B4-BE49-F238E27FC236}">
                <a16:creationId xmlns:a16="http://schemas.microsoft.com/office/drawing/2014/main" id="{26F5293C-A68F-45B1-31B6-B71AB5636F87}"/>
              </a:ext>
            </a:extLst>
          </p:cNvPr>
          <p:cNvSpPr txBox="1"/>
          <p:nvPr/>
        </p:nvSpPr>
        <p:spPr>
          <a:xfrm>
            <a:off x="1076636" y="4815168"/>
            <a:ext cx="5837731" cy="646331"/>
          </a:xfrm>
          <a:prstGeom prst="rect">
            <a:avLst/>
          </a:prstGeom>
          <a:noFill/>
        </p:spPr>
        <p:txBody>
          <a:bodyPr wrap="square" rtlCol="0">
            <a:spAutoFit/>
          </a:bodyPr>
          <a:lstStyle/>
          <a:p>
            <a:pPr algn="ctr"/>
            <a:r>
              <a:rPr lang="en-US" sz="1800" b="1" dirty="0">
                <a:latin typeface="+mn-lt"/>
                <a:ea typeface="Calibri" panose="020F0502020204030204" pitchFamily="34" charset="0"/>
              </a:rPr>
              <a:t>Installation diagram of the IFC equipment system at the outlet of the air compressor station</a:t>
            </a:r>
            <a:endParaRPr lang="vi-VN" b="1" dirty="0">
              <a:latin typeface="+mn-lt"/>
            </a:endParaRPr>
          </a:p>
        </p:txBody>
      </p:sp>
      <p:sp>
        <p:nvSpPr>
          <p:cNvPr id="12" name="TextBox 11">
            <a:extLst>
              <a:ext uri="{FF2B5EF4-FFF2-40B4-BE49-F238E27FC236}">
                <a16:creationId xmlns:a16="http://schemas.microsoft.com/office/drawing/2014/main" id="{F99B291C-453D-1078-3C51-D84F18E252FB}"/>
              </a:ext>
            </a:extLst>
          </p:cNvPr>
          <p:cNvSpPr txBox="1"/>
          <p:nvPr/>
        </p:nvSpPr>
        <p:spPr>
          <a:xfrm>
            <a:off x="609598" y="1893162"/>
            <a:ext cx="1575251" cy="523220"/>
          </a:xfrm>
          <a:prstGeom prst="rect">
            <a:avLst/>
          </a:prstGeom>
          <a:solidFill>
            <a:schemeClr val="bg1"/>
          </a:solidFill>
        </p:spPr>
        <p:txBody>
          <a:bodyPr wrap="square" rtlCol="0">
            <a:spAutoFit/>
          </a:bodyPr>
          <a:lstStyle/>
          <a:p>
            <a:r>
              <a:rPr lang="en-US" sz="1400" dirty="0">
                <a:solidFill>
                  <a:schemeClr val="accent1">
                    <a:lumMod val="50000"/>
                  </a:schemeClr>
                </a:solidFill>
              </a:rPr>
              <a:t>Compressed Air System</a:t>
            </a:r>
            <a:endParaRPr lang="vi-VN" sz="1600" dirty="0">
              <a:latin typeface="+mn-lt"/>
            </a:endParaRPr>
          </a:p>
        </p:txBody>
      </p:sp>
      <p:sp>
        <p:nvSpPr>
          <p:cNvPr id="13" name="TextBox 12">
            <a:extLst>
              <a:ext uri="{FF2B5EF4-FFF2-40B4-BE49-F238E27FC236}">
                <a16:creationId xmlns:a16="http://schemas.microsoft.com/office/drawing/2014/main" id="{A8C500AC-4544-953D-0D41-75A9091C22C6}"/>
              </a:ext>
            </a:extLst>
          </p:cNvPr>
          <p:cNvSpPr txBox="1"/>
          <p:nvPr/>
        </p:nvSpPr>
        <p:spPr>
          <a:xfrm>
            <a:off x="3568434" y="2999290"/>
            <a:ext cx="1391873" cy="523220"/>
          </a:xfrm>
          <a:prstGeom prst="rect">
            <a:avLst/>
          </a:prstGeom>
          <a:solidFill>
            <a:schemeClr val="bg1"/>
          </a:solidFill>
        </p:spPr>
        <p:txBody>
          <a:bodyPr wrap="square" rtlCol="0">
            <a:spAutoFit/>
          </a:bodyPr>
          <a:lstStyle/>
          <a:p>
            <a:r>
              <a:rPr lang="en-US" sz="1400" dirty="0">
                <a:solidFill>
                  <a:schemeClr val="accent1">
                    <a:lumMod val="50000"/>
                  </a:schemeClr>
                </a:solidFill>
              </a:rPr>
              <a:t>Gas Treatment Equipment</a:t>
            </a:r>
            <a:endParaRPr lang="vi-VN" sz="1600" dirty="0">
              <a:latin typeface="+mn-lt"/>
            </a:endParaRPr>
          </a:p>
        </p:txBody>
      </p:sp>
    </p:spTree>
    <p:extLst>
      <p:ext uri="{BB962C8B-B14F-4D97-AF65-F5344CB8AC3E}">
        <p14:creationId xmlns:p14="http://schemas.microsoft.com/office/powerpoint/2010/main" val="799035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F5BA23-3FF7-16B6-9EC8-1FCE1B8A8AD6}"/>
              </a:ext>
            </a:extLst>
          </p:cNvPr>
          <p:cNvSpPr>
            <a:spLocks noGrp="1"/>
          </p:cNvSpPr>
          <p:nvPr>
            <p:ph type="title"/>
          </p:nvPr>
        </p:nvSpPr>
        <p:spPr>
          <a:xfrm>
            <a:off x="609600" y="210349"/>
            <a:ext cx="9209311" cy="868470"/>
          </a:xfrm>
        </p:spPr>
        <p:txBody>
          <a:bodyPr>
            <a:noAutofit/>
          </a:bodyPr>
          <a:lstStyle/>
          <a:p>
            <a:pPr algn="l"/>
            <a:r>
              <a:rPr lang="en-US" dirty="0">
                <a:solidFill>
                  <a:schemeClr val="accent1">
                    <a:lumMod val="50000"/>
                  </a:schemeClr>
                </a:solidFill>
              </a:rPr>
              <a:t>EEMs 4: Installation of IFC Flow Control System for Energy Savings in the Compressed Air System</a:t>
            </a:r>
            <a:endParaRPr lang="en-US" dirty="0"/>
          </a:p>
        </p:txBody>
      </p:sp>
      <p:graphicFrame>
        <p:nvGraphicFramePr>
          <p:cNvPr id="6" name="Table 5">
            <a:extLst>
              <a:ext uri="{FF2B5EF4-FFF2-40B4-BE49-F238E27FC236}">
                <a16:creationId xmlns:a16="http://schemas.microsoft.com/office/drawing/2014/main" id="{03B31307-12B6-BD6C-BF94-93EA7FDF140A}"/>
              </a:ext>
            </a:extLst>
          </p:cNvPr>
          <p:cNvGraphicFramePr>
            <a:graphicFrameLocks noGrp="1"/>
          </p:cNvGraphicFramePr>
          <p:nvPr>
            <p:extLst>
              <p:ext uri="{D42A27DB-BD31-4B8C-83A1-F6EECF244321}">
                <p14:modId xmlns:p14="http://schemas.microsoft.com/office/powerpoint/2010/main" val="1050029349"/>
              </p:ext>
            </p:extLst>
          </p:nvPr>
        </p:nvGraphicFramePr>
        <p:xfrm>
          <a:off x="2498270" y="1471385"/>
          <a:ext cx="9209311" cy="5159937"/>
        </p:xfrm>
        <a:graphic>
          <a:graphicData uri="http://schemas.openxmlformats.org/drawingml/2006/table">
            <a:tbl>
              <a:tblPr>
                <a:tableStyleId>{3C2FFA5D-87B4-456A-9821-1D502468CF0F}</a:tableStyleId>
              </a:tblPr>
              <a:tblGrid>
                <a:gridCol w="783773">
                  <a:extLst>
                    <a:ext uri="{9D8B030D-6E8A-4147-A177-3AD203B41FA5}">
                      <a16:colId xmlns:a16="http://schemas.microsoft.com/office/drawing/2014/main" val="1197602568"/>
                    </a:ext>
                  </a:extLst>
                </a:gridCol>
                <a:gridCol w="6126738">
                  <a:extLst>
                    <a:ext uri="{9D8B030D-6E8A-4147-A177-3AD203B41FA5}">
                      <a16:colId xmlns:a16="http://schemas.microsoft.com/office/drawing/2014/main" val="511873039"/>
                    </a:ext>
                  </a:extLst>
                </a:gridCol>
                <a:gridCol w="1057731">
                  <a:extLst>
                    <a:ext uri="{9D8B030D-6E8A-4147-A177-3AD203B41FA5}">
                      <a16:colId xmlns:a16="http://schemas.microsoft.com/office/drawing/2014/main" val="1706916443"/>
                    </a:ext>
                  </a:extLst>
                </a:gridCol>
                <a:gridCol w="1241069">
                  <a:extLst>
                    <a:ext uri="{9D8B030D-6E8A-4147-A177-3AD203B41FA5}">
                      <a16:colId xmlns:a16="http://schemas.microsoft.com/office/drawing/2014/main" val="3103387125"/>
                    </a:ext>
                  </a:extLst>
                </a:gridCol>
              </a:tblGrid>
              <a:tr h="206503">
                <a:tc>
                  <a:txBody>
                    <a:bodyPr/>
                    <a:lstStyle/>
                    <a:p>
                      <a:r>
                        <a:rPr lang="en-US" sz="1600" b="1"/>
                        <a:t>No.</a:t>
                      </a:r>
                    </a:p>
                  </a:txBody>
                  <a:tcPr marL="50222" marR="50222" marT="25111" marB="25111" anchor="ctr"/>
                </a:tc>
                <a:tc>
                  <a:txBody>
                    <a:bodyPr/>
                    <a:lstStyle/>
                    <a:p>
                      <a:r>
                        <a:rPr lang="en-US" sz="1600" b="1"/>
                        <a:t>Parameter</a:t>
                      </a:r>
                    </a:p>
                  </a:txBody>
                  <a:tcPr marL="50222" marR="50222" marT="25111" marB="25111" anchor="ctr"/>
                </a:tc>
                <a:tc>
                  <a:txBody>
                    <a:bodyPr/>
                    <a:lstStyle/>
                    <a:p>
                      <a:r>
                        <a:rPr lang="en-US" sz="1600" b="1"/>
                        <a:t>Unit</a:t>
                      </a:r>
                    </a:p>
                  </a:txBody>
                  <a:tcPr marL="50222" marR="50222" marT="25111" marB="25111" anchor="ctr"/>
                </a:tc>
                <a:tc>
                  <a:txBody>
                    <a:bodyPr/>
                    <a:lstStyle/>
                    <a:p>
                      <a:r>
                        <a:rPr lang="en-US" sz="1600" b="1" dirty="0"/>
                        <a:t>Value</a:t>
                      </a:r>
                    </a:p>
                  </a:txBody>
                  <a:tcPr marL="50222" marR="50222" marT="25111" marB="25111" anchor="ctr"/>
                </a:tc>
                <a:extLst>
                  <a:ext uri="{0D108BD9-81ED-4DB2-BD59-A6C34878D82A}">
                    <a16:rowId xmlns:a16="http://schemas.microsoft.com/office/drawing/2014/main" val="1299950385"/>
                  </a:ext>
                </a:extLst>
              </a:tr>
              <a:tr h="206503">
                <a:tc>
                  <a:txBody>
                    <a:bodyPr/>
                    <a:lstStyle/>
                    <a:p>
                      <a:r>
                        <a:rPr lang="en-VN" sz="1600"/>
                        <a:t>1</a:t>
                      </a:r>
                    </a:p>
                  </a:txBody>
                  <a:tcPr marL="50222" marR="50222" marT="25111" marB="25111" anchor="ctr"/>
                </a:tc>
                <a:tc>
                  <a:txBody>
                    <a:bodyPr/>
                    <a:lstStyle/>
                    <a:p>
                      <a:r>
                        <a:rPr lang="en-US" sz="1600" dirty="0"/>
                        <a:t>Average electricity price</a:t>
                      </a:r>
                    </a:p>
                  </a:txBody>
                  <a:tcPr marL="50222" marR="50222" marT="25111" marB="25111" anchor="ctr"/>
                </a:tc>
                <a:tc>
                  <a:txBody>
                    <a:bodyPr/>
                    <a:lstStyle/>
                    <a:p>
                      <a:r>
                        <a:rPr lang="en-US" sz="1600"/>
                        <a:t>VND/kWh</a:t>
                      </a:r>
                    </a:p>
                  </a:txBody>
                  <a:tcPr marL="50222" marR="50222" marT="25111" marB="25111" anchor="ctr"/>
                </a:tc>
                <a:tc>
                  <a:txBody>
                    <a:bodyPr/>
                    <a:lstStyle/>
                    <a:p>
                      <a:r>
                        <a:rPr lang="en-VN" sz="1600"/>
                        <a:t>1,732</a:t>
                      </a:r>
                    </a:p>
                  </a:txBody>
                  <a:tcPr marL="50222" marR="50222" marT="25111" marB="25111" anchor="ctr"/>
                </a:tc>
                <a:extLst>
                  <a:ext uri="{0D108BD9-81ED-4DB2-BD59-A6C34878D82A}">
                    <a16:rowId xmlns:a16="http://schemas.microsoft.com/office/drawing/2014/main" val="1715809592"/>
                  </a:ext>
                </a:extLst>
              </a:tr>
              <a:tr h="519065">
                <a:tc>
                  <a:txBody>
                    <a:bodyPr/>
                    <a:lstStyle/>
                    <a:p>
                      <a:r>
                        <a:rPr lang="en-VN" sz="1600"/>
                        <a:t>2</a:t>
                      </a:r>
                    </a:p>
                  </a:txBody>
                  <a:tcPr marL="50222" marR="50222" marT="25111" marB="25111" anchor="ctr"/>
                </a:tc>
                <a:tc>
                  <a:txBody>
                    <a:bodyPr/>
                    <a:lstStyle/>
                    <a:p>
                      <a:r>
                        <a:rPr lang="en-US" sz="1600" dirty="0"/>
                        <a:t>Electricity consumption before implementing the solution</a:t>
                      </a:r>
                    </a:p>
                  </a:txBody>
                  <a:tcPr marL="50222" marR="50222" marT="25111" marB="25111" anchor="ctr"/>
                </a:tc>
                <a:tc>
                  <a:txBody>
                    <a:bodyPr/>
                    <a:lstStyle/>
                    <a:p>
                      <a:r>
                        <a:rPr lang="en-US" sz="1600"/>
                        <a:t>kWh/year</a:t>
                      </a:r>
                    </a:p>
                  </a:txBody>
                  <a:tcPr marL="50222" marR="50222" marT="25111" marB="25111" anchor="ctr"/>
                </a:tc>
                <a:tc>
                  <a:txBody>
                    <a:bodyPr/>
                    <a:lstStyle/>
                    <a:p>
                      <a:r>
                        <a:rPr lang="en-VN" sz="1600"/>
                        <a:t>1,524,600</a:t>
                      </a:r>
                    </a:p>
                  </a:txBody>
                  <a:tcPr marL="50222" marR="50222" marT="25111" marB="25111" anchor="ctr"/>
                </a:tc>
                <a:extLst>
                  <a:ext uri="{0D108BD9-81ED-4DB2-BD59-A6C34878D82A}">
                    <a16:rowId xmlns:a16="http://schemas.microsoft.com/office/drawing/2014/main" val="3809036808"/>
                  </a:ext>
                </a:extLst>
              </a:tr>
              <a:tr h="675345">
                <a:tc>
                  <a:txBody>
                    <a:bodyPr/>
                    <a:lstStyle/>
                    <a:p>
                      <a:r>
                        <a:rPr lang="en-VN" sz="1600"/>
                        <a:t>3</a:t>
                      </a:r>
                    </a:p>
                  </a:txBody>
                  <a:tcPr marL="50222" marR="50222" marT="25111" marB="25111" anchor="ctr"/>
                </a:tc>
                <a:tc>
                  <a:txBody>
                    <a:bodyPr/>
                    <a:lstStyle/>
                    <a:p>
                      <a:r>
                        <a:rPr lang="en-US" sz="1600"/>
                        <a:t>Total investment cost for IFC GE-30 system (excluding installation and accessory costs)</a:t>
                      </a:r>
                    </a:p>
                  </a:txBody>
                  <a:tcPr marL="50222" marR="50222" marT="25111" marB="25111" anchor="ctr"/>
                </a:tc>
                <a:tc>
                  <a:txBody>
                    <a:bodyPr/>
                    <a:lstStyle/>
                    <a:p>
                      <a:r>
                        <a:rPr lang="en-US" sz="1600"/>
                        <a:t>Million VND</a:t>
                      </a:r>
                    </a:p>
                  </a:txBody>
                  <a:tcPr marL="50222" marR="50222" marT="25111" marB="25111" anchor="ctr"/>
                </a:tc>
                <a:tc>
                  <a:txBody>
                    <a:bodyPr/>
                    <a:lstStyle/>
                    <a:p>
                      <a:r>
                        <a:rPr lang="en-VN" sz="1600"/>
                        <a:t>741</a:t>
                      </a:r>
                    </a:p>
                  </a:txBody>
                  <a:tcPr marL="50222" marR="50222" marT="25111" marB="25111" anchor="ctr"/>
                </a:tc>
                <a:extLst>
                  <a:ext uri="{0D108BD9-81ED-4DB2-BD59-A6C34878D82A}">
                    <a16:rowId xmlns:a16="http://schemas.microsoft.com/office/drawing/2014/main" val="1049170951"/>
                  </a:ext>
                </a:extLst>
              </a:tr>
              <a:tr h="675345">
                <a:tc>
                  <a:txBody>
                    <a:bodyPr/>
                    <a:lstStyle/>
                    <a:p>
                      <a:r>
                        <a:rPr lang="en-VN" sz="1600"/>
                        <a:t>4</a:t>
                      </a:r>
                    </a:p>
                  </a:txBody>
                  <a:tcPr marL="50222" marR="50222" marT="25111" marB="25111" anchor="ctr"/>
                </a:tc>
                <a:tc>
                  <a:txBody>
                    <a:bodyPr/>
                    <a:lstStyle/>
                    <a:p>
                      <a:r>
                        <a:rPr lang="en-US" sz="1600"/>
                        <a:t>Percentage of system savings after implementing the solution</a:t>
                      </a:r>
                    </a:p>
                  </a:txBody>
                  <a:tcPr marL="50222" marR="50222" marT="25111" marB="25111" anchor="ctr"/>
                </a:tc>
                <a:tc>
                  <a:txBody>
                    <a:bodyPr/>
                    <a:lstStyle/>
                    <a:p>
                      <a:r>
                        <a:rPr lang="en-VN" sz="1600"/>
                        <a:t>%</a:t>
                      </a:r>
                    </a:p>
                  </a:txBody>
                  <a:tcPr marL="50222" marR="50222" marT="25111" marB="25111" anchor="ctr"/>
                </a:tc>
                <a:tc>
                  <a:txBody>
                    <a:bodyPr/>
                    <a:lstStyle/>
                    <a:p>
                      <a:r>
                        <a:rPr lang="en-VN" sz="1600"/>
                        <a:t>7.5</a:t>
                      </a:r>
                    </a:p>
                  </a:txBody>
                  <a:tcPr marL="50222" marR="50222" marT="25111" marB="25111" anchor="ctr"/>
                </a:tc>
                <a:extLst>
                  <a:ext uri="{0D108BD9-81ED-4DB2-BD59-A6C34878D82A}">
                    <a16:rowId xmlns:a16="http://schemas.microsoft.com/office/drawing/2014/main" val="591049203"/>
                  </a:ext>
                </a:extLst>
              </a:tr>
              <a:tr h="519065">
                <a:tc>
                  <a:txBody>
                    <a:bodyPr/>
                    <a:lstStyle/>
                    <a:p>
                      <a:r>
                        <a:rPr lang="en-VN" sz="1600"/>
                        <a:t>5</a:t>
                      </a:r>
                    </a:p>
                  </a:txBody>
                  <a:tcPr marL="50222" marR="50222" marT="25111" marB="25111" anchor="ctr"/>
                </a:tc>
                <a:tc>
                  <a:txBody>
                    <a:bodyPr/>
                    <a:lstStyle/>
                    <a:p>
                      <a:r>
                        <a:rPr lang="en-US" sz="1600"/>
                        <a:t>Electricity consumption after implementing the solution</a:t>
                      </a:r>
                    </a:p>
                  </a:txBody>
                  <a:tcPr marL="50222" marR="50222" marT="25111" marB="25111" anchor="ctr"/>
                </a:tc>
                <a:tc>
                  <a:txBody>
                    <a:bodyPr/>
                    <a:lstStyle/>
                    <a:p>
                      <a:r>
                        <a:rPr lang="en-US" sz="1600"/>
                        <a:t>kWh/year</a:t>
                      </a:r>
                    </a:p>
                  </a:txBody>
                  <a:tcPr marL="50222" marR="50222" marT="25111" marB="25111" anchor="ctr"/>
                </a:tc>
                <a:tc>
                  <a:txBody>
                    <a:bodyPr/>
                    <a:lstStyle/>
                    <a:p>
                      <a:r>
                        <a:rPr lang="en-VN" sz="1600"/>
                        <a:t>1,410,255</a:t>
                      </a:r>
                    </a:p>
                  </a:txBody>
                  <a:tcPr marL="50222" marR="50222" marT="25111" marB="25111" anchor="ctr"/>
                </a:tc>
                <a:extLst>
                  <a:ext uri="{0D108BD9-81ED-4DB2-BD59-A6C34878D82A}">
                    <a16:rowId xmlns:a16="http://schemas.microsoft.com/office/drawing/2014/main" val="2101095430"/>
                  </a:ext>
                </a:extLst>
              </a:tr>
              <a:tr h="519065">
                <a:tc>
                  <a:txBody>
                    <a:bodyPr/>
                    <a:lstStyle/>
                    <a:p>
                      <a:r>
                        <a:rPr lang="en-VN" sz="1600"/>
                        <a:t>6</a:t>
                      </a:r>
                    </a:p>
                  </a:txBody>
                  <a:tcPr marL="50222" marR="50222" marT="25111" marB="25111" anchor="ctr"/>
                </a:tc>
                <a:tc>
                  <a:txBody>
                    <a:bodyPr/>
                    <a:lstStyle/>
                    <a:p>
                      <a:r>
                        <a:rPr lang="en-US" sz="1600"/>
                        <a:t>Electricity saved after implementing the solution</a:t>
                      </a:r>
                    </a:p>
                  </a:txBody>
                  <a:tcPr marL="50222" marR="50222" marT="25111" marB="25111" anchor="ctr"/>
                </a:tc>
                <a:tc>
                  <a:txBody>
                    <a:bodyPr/>
                    <a:lstStyle/>
                    <a:p>
                      <a:r>
                        <a:rPr lang="en-US" sz="1600"/>
                        <a:t>kWh/year</a:t>
                      </a:r>
                    </a:p>
                  </a:txBody>
                  <a:tcPr marL="50222" marR="50222" marT="25111" marB="25111" anchor="ctr"/>
                </a:tc>
                <a:tc>
                  <a:txBody>
                    <a:bodyPr/>
                    <a:lstStyle/>
                    <a:p>
                      <a:r>
                        <a:rPr lang="en-VN" sz="1600"/>
                        <a:t>114,345</a:t>
                      </a:r>
                    </a:p>
                  </a:txBody>
                  <a:tcPr marL="50222" marR="50222" marT="25111" marB="25111" anchor="ctr"/>
                </a:tc>
                <a:extLst>
                  <a:ext uri="{0D108BD9-81ED-4DB2-BD59-A6C34878D82A}">
                    <a16:rowId xmlns:a16="http://schemas.microsoft.com/office/drawing/2014/main" val="1112670310"/>
                  </a:ext>
                </a:extLst>
              </a:tr>
              <a:tr h="206503">
                <a:tc>
                  <a:txBody>
                    <a:bodyPr/>
                    <a:lstStyle/>
                    <a:p>
                      <a:r>
                        <a:rPr lang="en-VN" sz="1600"/>
                        <a:t>7</a:t>
                      </a:r>
                    </a:p>
                  </a:txBody>
                  <a:tcPr marL="50222" marR="50222" marT="25111" marB="25111" anchor="ctr"/>
                </a:tc>
                <a:tc>
                  <a:txBody>
                    <a:bodyPr/>
                    <a:lstStyle/>
                    <a:p>
                      <a:r>
                        <a:rPr lang="en-US" sz="1600"/>
                        <a:t>CO2 emission reduction</a:t>
                      </a:r>
                    </a:p>
                  </a:txBody>
                  <a:tcPr marL="50222" marR="50222" marT="25111" marB="25111" anchor="ctr"/>
                </a:tc>
                <a:tc>
                  <a:txBody>
                    <a:bodyPr/>
                    <a:lstStyle/>
                    <a:p>
                      <a:r>
                        <a:rPr lang="en-US" sz="1600"/>
                        <a:t>Tons/year</a:t>
                      </a:r>
                    </a:p>
                  </a:txBody>
                  <a:tcPr marL="50222" marR="50222" marT="25111" marB="25111" anchor="ctr"/>
                </a:tc>
                <a:tc>
                  <a:txBody>
                    <a:bodyPr/>
                    <a:lstStyle/>
                    <a:p>
                      <a:r>
                        <a:rPr lang="en-VN" sz="1600"/>
                        <a:t>77.4</a:t>
                      </a:r>
                    </a:p>
                  </a:txBody>
                  <a:tcPr marL="50222" marR="50222" marT="25111" marB="25111" anchor="ctr"/>
                </a:tc>
                <a:extLst>
                  <a:ext uri="{0D108BD9-81ED-4DB2-BD59-A6C34878D82A}">
                    <a16:rowId xmlns:a16="http://schemas.microsoft.com/office/drawing/2014/main" val="3844563443"/>
                  </a:ext>
                </a:extLst>
              </a:tr>
              <a:tr h="519065">
                <a:tc>
                  <a:txBody>
                    <a:bodyPr/>
                    <a:lstStyle/>
                    <a:p>
                      <a:r>
                        <a:rPr lang="en-VN" sz="1600"/>
                        <a:t>8</a:t>
                      </a:r>
                    </a:p>
                  </a:txBody>
                  <a:tcPr marL="50222" marR="50222" marT="25111" marB="25111" anchor="ctr"/>
                </a:tc>
                <a:tc>
                  <a:txBody>
                    <a:bodyPr/>
                    <a:lstStyle/>
                    <a:p>
                      <a:r>
                        <a:rPr lang="en-US" sz="1600"/>
                        <a:t>Revenue from CO2 emission reduction (20 USD/ton CO2)</a:t>
                      </a:r>
                    </a:p>
                  </a:txBody>
                  <a:tcPr marL="50222" marR="50222" marT="25111" marB="25111" anchor="ctr"/>
                </a:tc>
                <a:tc>
                  <a:txBody>
                    <a:bodyPr/>
                    <a:lstStyle/>
                    <a:p>
                      <a:r>
                        <a:rPr lang="en-US" sz="1600"/>
                        <a:t>Million VND/year</a:t>
                      </a:r>
                    </a:p>
                  </a:txBody>
                  <a:tcPr marL="50222" marR="50222" marT="25111" marB="25111" anchor="ctr"/>
                </a:tc>
                <a:tc>
                  <a:txBody>
                    <a:bodyPr/>
                    <a:lstStyle/>
                    <a:p>
                      <a:r>
                        <a:rPr lang="en-VN" sz="1600"/>
                        <a:t>37</a:t>
                      </a:r>
                    </a:p>
                  </a:txBody>
                  <a:tcPr marL="50222" marR="50222" marT="25111" marB="25111" anchor="ctr"/>
                </a:tc>
                <a:extLst>
                  <a:ext uri="{0D108BD9-81ED-4DB2-BD59-A6C34878D82A}">
                    <a16:rowId xmlns:a16="http://schemas.microsoft.com/office/drawing/2014/main" val="572377624"/>
                  </a:ext>
                </a:extLst>
              </a:tr>
              <a:tr h="519065">
                <a:tc>
                  <a:txBody>
                    <a:bodyPr/>
                    <a:lstStyle/>
                    <a:p>
                      <a:r>
                        <a:rPr lang="en-VN" sz="1600"/>
                        <a:t>9</a:t>
                      </a:r>
                    </a:p>
                  </a:txBody>
                  <a:tcPr marL="50222" marR="50222" marT="25111" marB="25111" anchor="ctr"/>
                </a:tc>
                <a:tc>
                  <a:txBody>
                    <a:bodyPr/>
                    <a:lstStyle/>
                    <a:p>
                      <a:r>
                        <a:rPr lang="en-US" sz="1600"/>
                        <a:t>Total revenue generated by the solution</a:t>
                      </a:r>
                    </a:p>
                  </a:txBody>
                  <a:tcPr marL="50222" marR="50222" marT="25111" marB="25111" anchor="ctr"/>
                </a:tc>
                <a:tc>
                  <a:txBody>
                    <a:bodyPr/>
                    <a:lstStyle/>
                    <a:p>
                      <a:r>
                        <a:rPr lang="en-US" sz="1600"/>
                        <a:t>Million VND/year</a:t>
                      </a:r>
                    </a:p>
                  </a:txBody>
                  <a:tcPr marL="50222" marR="50222" marT="25111" marB="25111" anchor="ctr"/>
                </a:tc>
                <a:tc>
                  <a:txBody>
                    <a:bodyPr/>
                    <a:lstStyle/>
                    <a:p>
                      <a:r>
                        <a:rPr lang="en-VN" sz="1600"/>
                        <a:t>236</a:t>
                      </a:r>
                    </a:p>
                  </a:txBody>
                  <a:tcPr marL="50222" marR="50222" marT="25111" marB="25111" anchor="ctr"/>
                </a:tc>
                <a:extLst>
                  <a:ext uri="{0D108BD9-81ED-4DB2-BD59-A6C34878D82A}">
                    <a16:rowId xmlns:a16="http://schemas.microsoft.com/office/drawing/2014/main" val="706135133"/>
                  </a:ext>
                </a:extLst>
              </a:tr>
              <a:tr h="206503">
                <a:tc>
                  <a:txBody>
                    <a:bodyPr/>
                    <a:lstStyle/>
                    <a:p>
                      <a:r>
                        <a:rPr lang="en-VN" sz="1600"/>
                        <a:t>10</a:t>
                      </a:r>
                    </a:p>
                  </a:txBody>
                  <a:tcPr marL="50222" marR="50222" marT="25111" marB="25111" anchor="ctr"/>
                </a:tc>
                <a:tc>
                  <a:txBody>
                    <a:bodyPr/>
                    <a:lstStyle/>
                    <a:p>
                      <a:r>
                        <a:rPr lang="en-US" sz="1600"/>
                        <a:t>Payback period</a:t>
                      </a:r>
                    </a:p>
                  </a:txBody>
                  <a:tcPr marL="50222" marR="50222" marT="25111" marB="25111" anchor="ctr"/>
                </a:tc>
                <a:tc>
                  <a:txBody>
                    <a:bodyPr/>
                    <a:lstStyle/>
                    <a:p>
                      <a:r>
                        <a:rPr lang="en-US" sz="1600"/>
                        <a:t>Years</a:t>
                      </a:r>
                    </a:p>
                  </a:txBody>
                  <a:tcPr marL="50222" marR="50222" marT="25111" marB="25111" anchor="ctr"/>
                </a:tc>
                <a:tc>
                  <a:txBody>
                    <a:bodyPr/>
                    <a:lstStyle/>
                    <a:p>
                      <a:r>
                        <a:rPr lang="en-VN" sz="1600" dirty="0"/>
                        <a:t>3.1</a:t>
                      </a:r>
                    </a:p>
                  </a:txBody>
                  <a:tcPr marL="50222" marR="50222" marT="25111" marB="25111" anchor="ctr"/>
                </a:tc>
                <a:extLst>
                  <a:ext uri="{0D108BD9-81ED-4DB2-BD59-A6C34878D82A}">
                    <a16:rowId xmlns:a16="http://schemas.microsoft.com/office/drawing/2014/main" val="3944828745"/>
                  </a:ext>
                </a:extLst>
              </a:tr>
            </a:tbl>
          </a:graphicData>
        </a:graphic>
      </p:graphicFrame>
    </p:spTree>
    <p:extLst>
      <p:ext uri="{BB962C8B-B14F-4D97-AF65-F5344CB8AC3E}">
        <p14:creationId xmlns:p14="http://schemas.microsoft.com/office/powerpoint/2010/main" val="963832098"/>
      </p:ext>
    </p:extLst>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8398A8B1-6309-7E2C-1335-9083F4FC9A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75FE4E-5A18-A17F-DF44-64ADAECAA1ED}"/>
              </a:ext>
            </a:extLst>
          </p:cNvPr>
          <p:cNvSpPr>
            <a:spLocks noGrp="1"/>
          </p:cNvSpPr>
          <p:nvPr>
            <p:ph type="title"/>
          </p:nvPr>
        </p:nvSpPr>
        <p:spPr>
          <a:xfrm>
            <a:off x="609600" y="71526"/>
            <a:ext cx="8763000" cy="1043833"/>
          </a:xfrm>
        </p:spPr>
        <p:txBody>
          <a:bodyPr>
            <a:noAutofit/>
          </a:bodyPr>
          <a:lstStyle/>
          <a:p>
            <a:pPr algn="l"/>
            <a:r>
              <a:rPr dirty="0" lang="en-US">
                <a:solidFill>
                  <a:schemeClr val="accent1">
                    <a:lumMod val="50000"/>
                  </a:schemeClr>
                </a:solidFill>
              </a:rPr>
              <a:t>EEMs 5: Installation of CESS Energy Saving System for 2,000 kVA Transformer Substation </a:t>
            </a:r>
          </a:p>
        </p:txBody>
      </p:sp>
      <p:sp>
        <p:nvSpPr>
          <p:cNvPr id="9" name="TextBox 8">
            <a:extLst>
              <a:ext uri="{FF2B5EF4-FFF2-40B4-BE49-F238E27FC236}">
                <a16:creationId xmlns:a16="http://schemas.microsoft.com/office/drawing/2014/main" id="{3745C0BA-41C9-E465-ADF7-3C3647C2393A}"/>
              </a:ext>
            </a:extLst>
          </p:cNvPr>
          <p:cNvSpPr txBox="1"/>
          <p:nvPr/>
        </p:nvSpPr>
        <p:spPr>
          <a:xfrm>
            <a:off x="609600" y="1357592"/>
            <a:ext cx="10972800" cy="2343590"/>
          </a:xfrm>
          <a:prstGeom prst="rect">
            <a:avLst/>
          </a:prstGeom>
          <a:noFill/>
        </p:spPr>
        <p:txBody>
          <a:bodyPr wrap="square">
            <a:spAutoFit/>
          </a:bodyPr>
          <a:lstStyle/>
          <a:p>
            <a:pPr>
              <a:lnSpc>
                <a:spcPct val="150000"/>
              </a:lnSpc>
            </a:pPr>
            <a:r>
              <a:rPr b="1" dirty="0" lang="en-US" sz="2000"/>
              <a:t>Current Situation: </a:t>
            </a:r>
            <a:r>
              <a:rPr dirty="0" lang="en-US" sz="2000"/>
              <a:t>The substation has a rated capacity of 2,000 kVA, with the actual transformer load reaching approximately 1,060 kW, which is equivalent to 53% of the load. The transformer is currently operating in medium-load mode.</a:t>
            </a:r>
          </a:p>
          <a:p>
            <a:pPr>
              <a:lnSpc>
                <a:spcPct val="150000"/>
              </a:lnSpc>
            </a:pPr>
            <a:r>
              <a:rPr b="1" dirty="0" lang="en-US" sz="2000"/>
              <a:t>Solution</a:t>
            </a:r>
            <a:r>
              <a:rPr dirty="0" lang="en-US" sz="2000"/>
              <a:t>: Install the CESS energy-saving system for the 2,000 kVA transformer substation.</a:t>
            </a:r>
          </a:p>
          <a:p>
            <a:pPr indent="-285750" marL="285750">
              <a:lnSpc>
                <a:spcPct val="150000"/>
              </a:lnSpc>
              <a:buFont charset="2" pitchFamily="2" typeface="Wingdings"/>
              <a:buChar char="Ø"/>
            </a:pPr>
            <a:endParaRPr dirty="0" lang="en-US" sz="2000"/>
          </a:p>
        </p:txBody>
      </p:sp>
      <p:sp>
        <p:nvSpPr>
          <p:cNvPr id="13" name="TextBox 12">
            <a:extLst>
              <a:ext uri="{FF2B5EF4-FFF2-40B4-BE49-F238E27FC236}">
                <a16:creationId xmlns:a16="http://schemas.microsoft.com/office/drawing/2014/main" id="{2197ABC3-6657-C1DC-F2D6-286DF66DE31C}"/>
              </a:ext>
            </a:extLst>
          </p:cNvPr>
          <p:cNvSpPr txBox="1"/>
          <p:nvPr/>
        </p:nvSpPr>
        <p:spPr>
          <a:xfrm>
            <a:off x="7207431" y="5967130"/>
            <a:ext cx="3108960" cy="369332"/>
          </a:xfrm>
          <a:prstGeom prst="rect">
            <a:avLst/>
          </a:prstGeom>
          <a:noFill/>
        </p:spPr>
        <p:txBody>
          <a:bodyPr rtlCol="0" wrap="square">
            <a:spAutoFit/>
          </a:bodyPr>
          <a:lstStyle/>
          <a:p>
            <a:pPr algn="ctr"/>
            <a:r>
              <a:rPr dirty="0" lang="en-US" sz="1800">
                <a:latin typeface="+mn-lt"/>
                <a:cs charset="0" panose="02020603050405020304" pitchFamily="18" typeface="Times New Roman"/>
              </a:rPr>
              <a:t>CESS Set Pictures</a:t>
            </a:r>
          </a:p>
        </p:txBody>
      </p:sp>
      <p:pic>
        <p:nvPicPr>
          <p:cNvPr descr="A white box with a label on it&#10;&#10;Description automatically generated" id="4" name="Picture 3">
            <a:extLst>
              <a:ext uri="{FF2B5EF4-FFF2-40B4-BE49-F238E27FC236}">
                <a16:creationId xmlns:a16="http://schemas.microsoft.com/office/drawing/2014/main" id="{C9EC7045-7567-8ED1-3643-924819037A2C}"/>
              </a:ext>
            </a:extLst>
          </p:cNvPr>
          <p:cNvPicPr>
            <a:picLocks noChangeAspect="1"/>
          </p:cNvPicPr>
          <p:nvPr/>
        </p:nvPicPr>
        <p:blipFill rotWithShape="1">
          <a:blip r:embed="rId2">
            <a:extLst>
              <a:ext uri="{28A0092B-C50C-407E-A947-70E740481C1C}">
                <a14:useLocalDpi xmlns:a14="http://schemas.microsoft.com/office/drawing/2010/main" val="0"/>
              </a:ext>
            </a:extLst>
          </a:blip>
          <a:srcRect b="256" t="200"/>
          <a:stretch/>
        </p:blipFill>
        <p:spPr bwMode="auto">
          <a:xfrm>
            <a:off x="5632825" y="3278624"/>
            <a:ext cx="5949575" cy="265224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60057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12602-689C-AEE9-1AED-781D027C8990}"/>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F908DA41-1CBA-A665-08B9-4EC3BAF6999E}"/>
              </a:ext>
            </a:extLst>
          </p:cNvPr>
          <p:cNvSpPr txBox="1"/>
          <p:nvPr/>
        </p:nvSpPr>
        <p:spPr>
          <a:xfrm>
            <a:off x="4427220" y="5755970"/>
            <a:ext cx="3672840" cy="400110"/>
          </a:xfrm>
          <a:prstGeom prst="rect">
            <a:avLst/>
          </a:prstGeom>
          <a:noFill/>
        </p:spPr>
        <p:txBody>
          <a:bodyPr wrap="square" rtlCol="0">
            <a:spAutoFit/>
          </a:bodyPr>
          <a:lstStyle/>
          <a:p>
            <a:pPr algn="ctr"/>
            <a:r>
              <a:rPr lang="en-US" sz="2000" b="1" dirty="0" err="1">
                <a:latin typeface="Times New Roman" panose="02020603050405020304" pitchFamily="18" charset="0"/>
                <a:cs typeface="Times New Roman" panose="02020603050405020304" pitchFamily="18" charset="0"/>
              </a:rPr>
              <a:t>Sơ</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đồ</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lắp</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đặt</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thiết</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bị</a:t>
            </a:r>
            <a:r>
              <a:rPr lang="en-US" sz="2000" b="1" dirty="0">
                <a:latin typeface="Times New Roman" panose="02020603050405020304" pitchFamily="18" charset="0"/>
                <a:cs typeface="Times New Roman" panose="02020603050405020304" pitchFamily="18" charset="0"/>
              </a:rPr>
              <a:t> CESS</a:t>
            </a:r>
          </a:p>
        </p:txBody>
      </p:sp>
      <p:pic>
        <p:nvPicPr>
          <p:cNvPr id="5" name="Picture 4" descr="A computer screen shot of a computer&#10;&#10;Description automatically generated">
            <a:extLst>
              <a:ext uri="{FF2B5EF4-FFF2-40B4-BE49-F238E27FC236}">
                <a16:creationId xmlns:a16="http://schemas.microsoft.com/office/drawing/2014/main" id="{09058805-033C-09D2-2A88-9C87BD6056C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9810" y="1854527"/>
            <a:ext cx="7612380" cy="3752622"/>
          </a:xfrm>
          <a:prstGeom prst="rect">
            <a:avLst/>
          </a:prstGeom>
          <a:noFill/>
        </p:spPr>
      </p:pic>
      <p:sp>
        <p:nvSpPr>
          <p:cNvPr id="7" name="Title 1">
            <a:extLst>
              <a:ext uri="{FF2B5EF4-FFF2-40B4-BE49-F238E27FC236}">
                <a16:creationId xmlns:a16="http://schemas.microsoft.com/office/drawing/2014/main" id="{B7AA92C1-95EB-236C-1B7B-670242A3BF92}"/>
              </a:ext>
            </a:extLst>
          </p:cNvPr>
          <p:cNvSpPr>
            <a:spLocks noGrp="1"/>
          </p:cNvSpPr>
          <p:nvPr>
            <p:ph type="title"/>
          </p:nvPr>
        </p:nvSpPr>
        <p:spPr>
          <a:xfrm>
            <a:off x="609600" y="179614"/>
            <a:ext cx="8126186" cy="864219"/>
          </a:xfrm>
        </p:spPr>
        <p:txBody>
          <a:bodyPr>
            <a:noAutofit/>
          </a:bodyPr>
          <a:lstStyle/>
          <a:p>
            <a:pPr algn="l"/>
            <a:r>
              <a:rPr lang="en-US" dirty="0">
                <a:solidFill>
                  <a:schemeClr val="accent1">
                    <a:lumMod val="50000"/>
                  </a:schemeClr>
                </a:solidFill>
              </a:rPr>
              <a:t>EEMs 5: Installation of CESS Energy Saving System for 2,000 kVA Transformer Substation </a:t>
            </a:r>
          </a:p>
        </p:txBody>
      </p:sp>
    </p:spTree>
    <p:extLst>
      <p:ext uri="{BB962C8B-B14F-4D97-AF65-F5344CB8AC3E}">
        <p14:creationId xmlns:p14="http://schemas.microsoft.com/office/powerpoint/2010/main" val="3261288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CF9B5-38A9-6BC1-2B3F-231D4A6E7BAE}"/>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E7DC83AB-726C-B2EA-D825-E123AB1EEF18}"/>
              </a:ext>
            </a:extLst>
          </p:cNvPr>
          <p:cNvSpPr txBox="1"/>
          <p:nvPr/>
        </p:nvSpPr>
        <p:spPr>
          <a:xfrm>
            <a:off x="4427220" y="5755970"/>
            <a:ext cx="367284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CESS Pictures in site</a:t>
            </a:r>
          </a:p>
        </p:txBody>
      </p:sp>
      <p:pic>
        <p:nvPicPr>
          <p:cNvPr id="4" name="Picture 3" descr="A close-up of a grey cabinet&#10;&#10;Description automatically generated">
            <a:extLst>
              <a:ext uri="{FF2B5EF4-FFF2-40B4-BE49-F238E27FC236}">
                <a16:creationId xmlns:a16="http://schemas.microsoft.com/office/drawing/2014/main" id="{0569985A-3059-CCF6-8370-3FB69EB232E2}"/>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20013" y="1852555"/>
            <a:ext cx="7951973" cy="3648088"/>
          </a:xfrm>
          <a:prstGeom prst="rect">
            <a:avLst/>
          </a:prstGeom>
          <a:noFill/>
        </p:spPr>
      </p:pic>
      <p:sp>
        <p:nvSpPr>
          <p:cNvPr id="7" name="Title 1">
            <a:extLst>
              <a:ext uri="{FF2B5EF4-FFF2-40B4-BE49-F238E27FC236}">
                <a16:creationId xmlns:a16="http://schemas.microsoft.com/office/drawing/2014/main" id="{2C82BF79-C2D6-9CB2-61AC-A3E9C689C1C5}"/>
              </a:ext>
            </a:extLst>
          </p:cNvPr>
          <p:cNvSpPr>
            <a:spLocks noGrp="1"/>
          </p:cNvSpPr>
          <p:nvPr>
            <p:ph type="title"/>
          </p:nvPr>
        </p:nvSpPr>
        <p:spPr>
          <a:xfrm>
            <a:off x="609600" y="250837"/>
            <a:ext cx="9307132" cy="902165"/>
          </a:xfrm>
        </p:spPr>
        <p:txBody>
          <a:bodyPr>
            <a:noAutofit/>
          </a:bodyPr>
          <a:lstStyle/>
          <a:p>
            <a:pPr algn="l"/>
            <a:r>
              <a:rPr lang="en-US" dirty="0">
                <a:solidFill>
                  <a:schemeClr val="accent1">
                    <a:lumMod val="50000"/>
                  </a:schemeClr>
                </a:solidFill>
              </a:rPr>
              <a:t>EEMs 5: Installation of CESS Energy Saving System for 2,000 kVA Transformer Substation </a:t>
            </a:r>
          </a:p>
        </p:txBody>
      </p:sp>
    </p:spTree>
    <p:extLst>
      <p:ext uri="{BB962C8B-B14F-4D97-AF65-F5344CB8AC3E}">
        <p14:creationId xmlns:p14="http://schemas.microsoft.com/office/powerpoint/2010/main" val="177096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6.5: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Ceramic and Brick industries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10046677" y="655034"/>
            <a:ext cx="2193162" cy="415498"/>
          </a:xfrm>
          <a:prstGeom prst="rect">
            <a:avLst/>
          </a:prstGeom>
          <a:noFill/>
        </p:spPr>
        <p:txBody>
          <a:bodyPr wrap="square">
            <a:spAutoFit/>
          </a:bodyPr>
          <a:lstStyle/>
          <a:p>
            <a:pPr algn="ctr"/>
            <a:r>
              <a:rPr lang="en-US" sz="1050" dirty="0"/>
              <a:t>The Vietnam Scaling up Energy Efficiency Project (VSUEE)</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EDFA9-B720-51DF-900B-9D3D8D0CB759}"/>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BE7A4C89-7953-9A4F-9BAB-449F3EEB85CF}"/>
              </a:ext>
            </a:extLst>
          </p:cNvPr>
          <p:cNvSpPr>
            <a:spLocks noGrp="1"/>
          </p:cNvSpPr>
          <p:nvPr>
            <p:ph type="title"/>
          </p:nvPr>
        </p:nvSpPr>
        <p:spPr>
          <a:xfrm>
            <a:off x="609600" y="280088"/>
            <a:ext cx="10972800" cy="876408"/>
          </a:xfrm>
        </p:spPr>
        <p:txBody>
          <a:bodyPr>
            <a:noAutofit/>
          </a:bodyPr>
          <a:lstStyle/>
          <a:p>
            <a:pPr algn="l"/>
            <a:r>
              <a:rPr lang="en-US" dirty="0">
                <a:solidFill>
                  <a:schemeClr val="accent1">
                    <a:lumMod val="50000"/>
                  </a:schemeClr>
                </a:solidFill>
              </a:rPr>
              <a:t>EEMs 5: Installation of CESS Energy Saving System for 2,000 kVA Transformer Substation </a:t>
            </a:r>
          </a:p>
        </p:txBody>
      </p:sp>
      <p:graphicFrame>
        <p:nvGraphicFramePr>
          <p:cNvPr id="8" name="Table 7">
            <a:extLst>
              <a:ext uri="{FF2B5EF4-FFF2-40B4-BE49-F238E27FC236}">
                <a16:creationId xmlns:a16="http://schemas.microsoft.com/office/drawing/2014/main" id="{C1F9BC69-A229-64B0-4652-07958FB558B7}"/>
              </a:ext>
            </a:extLst>
          </p:cNvPr>
          <p:cNvGraphicFramePr>
            <a:graphicFrameLocks noGrp="1"/>
          </p:cNvGraphicFramePr>
          <p:nvPr>
            <p:extLst>
              <p:ext uri="{D42A27DB-BD31-4B8C-83A1-F6EECF244321}">
                <p14:modId xmlns:p14="http://schemas.microsoft.com/office/powerpoint/2010/main" val="530829730"/>
              </p:ext>
            </p:extLst>
          </p:nvPr>
        </p:nvGraphicFramePr>
        <p:xfrm>
          <a:off x="1219200" y="1378205"/>
          <a:ext cx="9753600" cy="4948582"/>
        </p:xfrm>
        <a:graphic>
          <a:graphicData uri="http://schemas.openxmlformats.org/drawingml/2006/table">
            <a:tbl>
              <a:tblPr>
                <a:tableStyleId>{775DCB02-9BB8-47FD-8907-85C794F793BA}</a:tableStyleId>
              </a:tblPr>
              <a:tblGrid>
                <a:gridCol w="694944">
                  <a:extLst>
                    <a:ext uri="{9D8B030D-6E8A-4147-A177-3AD203B41FA5}">
                      <a16:colId xmlns:a16="http://schemas.microsoft.com/office/drawing/2014/main" val="3608924169"/>
                    </a:ext>
                  </a:extLst>
                </a:gridCol>
                <a:gridCol w="5669280">
                  <a:extLst>
                    <a:ext uri="{9D8B030D-6E8A-4147-A177-3AD203B41FA5}">
                      <a16:colId xmlns:a16="http://schemas.microsoft.com/office/drawing/2014/main" val="1941978316"/>
                    </a:ext>
                  </a:extLst>
                </a:gridCol>
                <a:gridCol w="1877568">
                  <a:extLst>
                    <a:ext uri="{9D8B030D-6E8A-4147-A177-3AD203B41FA5}">
                      <a16:colId xmlns:a16="http://schemas.microsoft.com/office/drawing/2014/main" val="460185919"/>
                    </a:ext>
                  </a:extLst>
                </a:gridCol>
                <a:gridCol w="1511808">
                  <a:extLst>
                    <a:ext uri="{9D8B030D-6E8A-4147-A177-3AD203B41FA5}">
                      <a16:colId xmlns:a16="http://schemas.microsoft.com/office/drawing/2014/main" val="1345716913"/>
                    </a:ext>
                  </a:extLst>
                </a:gridCol>
              </a:tblGrid>
              <a:tr h="247287">
                <a:tc>
                  <a:txBody>
                    <a:bodyPr/>
                    <a:lstStyle/>
                    <a:p>
                      <a:pPr algn="ctr"/>
                      <a:r>
                        <a:rPr lang="en-US" sz="1600" b="1"/>
                        <a:t>No.</a:t>
                      </a:r>
                    </a:p>
                  </a:txBody>
                  <a:tcPr marL="60056" marR="60056" marT="30028" marB="30028" anchor="ctr"/>
                </a:tc>
                <a:tc>
                  <a:txBody>
                    <a:bodyPr/>
                    <a:lstStyle/>
                    <a:p>
                      <a:pPr algn="ctr"/>
                      <a:r>
                        <a:rPr lang="en-US" sz="1600" b="1"/>
                        <a:t>Parameter</a:t>
                      </a:r>
                    </a:p>
                  </a:txBody>
                  <a:tcPr marL="60056" marR="60056" marT="30028" marB="30028" anchor="ctr"/>
                </a:tc>
                <a:tc>
                  <a:txBody>
                    <a:bodyPr/>
                    <a:lstStyle/>
                    <a:p>
                      <a:pPr algn="ctr"/>
                      <a:r>
                        <a:rPr lang="en-US" sz="1600" b="1"/>
                        <a:t>Unit</a:t>
                      </a:r>
                    </a:p>
                  </a:txBody>
                  <a:tcPr marL="60056" marR="60056" marT="30028" marB="30028" anchor="ctr"/>
                </a:tc>
                <a:tc>
                  <a:txBody>
                    <a:bodyPr/>
                    <a:lstStyle/>
                    <a:p>
                      <a:pPr algn="ctr"/>
                      <a:r>
                        <a:rPr lang="en-US" sz="1600" b="1" dirty="0"/>
                        <a:t>Value</a:t>
                      </a:r>
                    </a:p>
                  </a:txBody>
                  <a:tcPr marL="60056" marR="60056" marT="30028" marB="30028" anchor="ctr"/>
                </a:tc>
                <a:extLst>
                  <a:ext uri="{0D108BD9-81ED-4DB2-BD59-A6C34878D82A}">
                    <a16:rowId xmlns:a16="http://schemas.microsoft.com/office/drawing/2014/main" val="2115581287"/>
                  </a:ext>
                </a:extLst>
              </a:tr>
              <a:tr h="434432">
                <a:tc>
                  <a:txBody>
                    <a:bodyPr/>
                    <a:lstStyle/>
                    <a:p>
                      <a:r>
                        <a:rPr lang="en-VN" sz="1600"/>
                        <a:t>1</a:t>
                      </a:r>
                    </a:p>
                  </a:txBody>
                  <a:tcPr marL="60056" marR="60056" marT="30028" marB="30028" anchor="ctr"/>
                </a:tc>
                <a:tc>
                  <a:txBody>
                    <a:bodyPr/>
                    <a:lstStyle/>
                    <a:p>
                      <a:r>
                        <a:rPr lang="en-US" sz="1600"/>
                        <a:t>Average annual electricity price</a:t>
                      </a:r>
                    </a:p>
                  </a:txBody>
                  <a:tcPr marL="60056" marR="60056" marT="30028" marB="30028" anchor="ctr"/>
                </a:tc>
                <a:tc>
                  <a:txBody>
                    <a:bodyPr/>
                    <a:lstStyle/>
                    <a:p>
                      <a:r>
                        <a:rPr lang="en-US" sz="1600"/>
                        <a:t>VND/kWh</a:t>
                      </a:r>
                    </a:p>
                  </a:txBody>
                  <a:tcPr marL="60056" marR="60056" marT="30028" marB="30028" anchor="ctr"/>
                </a:tc>
                <a:tc>
                  <a:txBody>
                    <a:bodyPr/>
                    <a:lstStyle/>
                    <a:p>
                      <a:r>
                        <a:rPr lang="en-VN" sz="1600"/>
                        <a:t>1,732</a:t>
                      </a:r>
                    </a:p>
                  </a:txBody>
                  <a:tcPr marL="60056" marR="60056" marT="30028" marB="30028" anchor="ctr"/>
                </a:tc>
                <a:extLst>
                  <a:ext uri="{0D108BD9-81ED-4DB2-BD59-A6C34878D82A}">
                    <a16:rowId xmlns:a16="http://schemas.microsoft.com/office/drawing/2014/main" val="3118274285"/>
                  </a:ext>
                </a:extLst>
              </a:tr>
              <a:tr h="434432">
                <a:tc>
                  <a:txBody>
                    <a:bodyPr/>
                    <a:lstStyle/>
                    <a:p>
                      <a:r>
                        <a:rPr lang="en-VN" sz="1600"/>
                        <a:t>2</a:t>
                      </a:r>
                    </a:p>
                  </a:txBody>
                  <a:tcPr marL="60056" marR="60056" marT="30028" marB="30028" anchor="ctr"/>
                </a:tc>
                <a:tc>
                  <a:txBody>
                    <a:bodyPr/>
                    <a:lstStyle/>
                    <a:p>
                      <a:r>
                        <a:rPr lang="en-US" sz="1600"/>
                        <a:t>Calculated consumption capacity</a:t>
                      </a:r>
                    </a:p>
                  </a:txBody>
                  <a:tcPr marL="60056" marR="60056" marT="30028" marB="30028" anchor="ctr"/>
                </a:tc>
                <a:tc>
                  <a:txBody>
                    <a:bodyPr/>
                    <a:lstStyle/>
                    <a:p>
                      <a:r>
                        <a:rPr lang="en-US" sz="1600"/>
                        <a:t>kW</a:t>
                      </a:r>
                    </a:p>
                  </a:txBody>
                  <a:tcPr marL="60056" marR="60056" marT="30028" marB="30028" anchor="ctr"/>
                </a:tc>
                <a:tc>
                  <a:txBody>
                    <a:bodyPr/>
                    <a:lstStyle/>
                    <a:p>
                      <a:r>
                        <a:rPr lang="en-VN" sz="1600"/>
                        <a:t>1,060</a:t>
                      </a:r>
                    </a:p>
                  </a:txBody>
                  <a:tcPr marL="60056" marR="60056" marT="30028" marB="30028" anchor="ctr"/>
                </a:tc>
                <a:extLst>
                  <a:ext uri="{0D108BD9-81ED-4DB2-BD59-A6C34878D82A}">
                    <a16:rowId xmlns:a16="http://schemas.microsoft.com/office/drawing/2014/main" val="2453351287"/>
                  </a:ext>
                </a:extLst>
              </a:tr>
              <a:tr h="434432">
                <a:tc>
                  <a:txBody>
                    <a:bodyPr/>
                    <a:lstStyle/>
                    <a:p>
                      <a:r>
                        <a:rPr lang="en-VN" sz="1600"/>
                        <a:t>3</a:t>
                      </a:r>
                    </a:p>
                  </a:txBody>
                  <a:tcPr marL="60056" marR="60056" marT="30028" marB="30028" anchor="ctr"/>
                </a:tc>
                <a:tc>
                  <a:txBody>
                    <a:bodyPr/>
                    <a:lstStyle/>
                    <a:p>
                      <a:r>
                        <a:rPr lang="en-US" sz="1600"/>
                        <a:t>Installed capacity of the CESS system</a:t>
                      </a:r>
                    </a:p>
                  </a:txBody>
                  <a:tcPr marL="60056" marR="60056" marT="30028" marB="30028" anchor="ctr"/>
                </a:tc>
                <a:tc>
                  <a:txBody>
                    <a:bodyPr/>
                    <a:lstStyle/>
                    <a:p>
                      <a:r>
                        <a:rPr lang="en-US" sz="1600"/>
                        <a:t>kW</a:t>
                      </a:r>
                    </a:p>
                  </a:txBody>
                  <a:tcPr marL="60056" marR="60056" marT="30028" marB="30028" anchor="ctr"/>
                </a:tc>
                <a:tc>
                  <a:txBody>
                    <a:bodyPr/>
                    <a:lstStyle/>
                    <a:p>
                      <a:r>
                        <a:rPr lang="en-VN" sz="1600"/>
                        <a:t>1,600</a:t>
                      </a:r>
                    </a:p>
                  </a:txBody>
                  <a:tcPr marL="60056" marR="60056" marT="30028" marB="30028" anchor="ctr"/>
                </a:tc>
                <a:extLst>
                  <a:ext uri="{0D108BD9-81ED-4DB2-BD59-A6C34878D82A}">
                    <a16:rowId xmlns:a16="http://schemas.microsoft.com/office/drawing/2014/main" val="934387644"/>
                  </a:ext>
                </a:extLst>
              </a:tr>
              <a:tr h="621578">
                <a:tc>
                  <a:txBody>
                    <a:bodyPr/>
                    <a:lstStyle/>
                    <a:p>
                      <a:r>
                        <a:rPr lang="en-VN" sz="1600"/>
                        <a:t>4</a:t>
                      </a:r>
                    </a:p>
                  </a:txBody>
                  <a:tcPr marL="60056" marR="60056" marT="30028" marB="30028" anchor="ctr"/>
                </a:tc>
                <a:tc>
                  <a:txBody>
                    <a:bodyPr/>
                    <a:lstStyle/>
                    <a:p>
                      <a:r>
                        <a:rPr lang="en-US" sz="1600"/>
                        <a:t>Electricity consumption before implementing the solution</a:t>
                      </a:r>
                    </a:p>
                  </a:txBody>
                  <a:tcPr marL="60056" marR="60056" marT="30028" marB="30028" anchor="ctr"/>
                </a:tc>
                <a:tc>
                  <a:txBody>
                    <a:bodyPr/>
                    <a:lstStyle/>
                    <a:p>
                      <a:r>
                        <a:rPr lang="en-US" sz="1600"/>
                        <a:t>kWh/year</a:t>
                      </a:r>
                    </a:p>
                  </a:txBody>
                  <a:tcPr marL="60056" marR="60056" marT="30028" marB="30028" anchor="ctr"/>
                </a:tc>
                <a:tc>
                  <a:txBody>
                    <a:bodyPr/>
                    <a:lstStyle/>
                    <a:p>
                      <a:r>
                        <a:rPr lang="en-VN" sz="1600"/>
                        <a:t>9,285,600</a:t>
                      </a:r>
                    </a:p>
                  </a:txBody>
                  <a:tcPr marL="60056" marR="60056" marT="30028" marB="30028" anchor="ctr"/>
                </a:tc>
                <a:extLst>
                  <a:ext uri="{0D108BD9-81ED-4DB2-BD59-A6C34878D82A}">
                    <a16:rowId xmlns:a16="http://schemas.microsoft.com/office/drawing/2014/main" val="1026677530"/>
                  </a:ext>
                </a:extLst>
              </a:tr>
              <a:tr h="621578">
                <a:tc>
                  <a:txBody>
                    <a:bodyPr/>
                    <a:lstStyle/>
                    <a:p>
                      <a:r>
                        <a:rPr lang="en-VN" sz="1600"/>
                        <a:t>5</a:t>
                      </a:r>
                    </a:p>
                  </a:txBody>
                  <a:tcPr marL="60056" marR="60056" marT="30028" marB="30028" anchor="ctr"/>
                </a:tc>
                <a:tc>
                  <a:txBody>
                    <a:bodyPr/>
                    <a:lstStyle/>
                    <a:p>
                      <a:r>
                        <a:rPr lang="en-US" sz="1600"/>
                        <a:t>Electricity savings after implementing the solution</a:t>
                      </a:r>
                    </a:p>
                  </a:txBody>
                  <a:tcPr marL="60056" marR="60056" marT="30028" marB="30028" anchor="ctr"/>
                </a:tc>
                <a:tc>
                  <a:txBody>
                    <a:bodyPr/>
                    <a:lstStyle/>
                    <a:p>
                      <a:r>
                        <a:rPr lang="en-US" sz="1600"/>
                        <a:t>kWh/year</a:t>
                      </a:r>
                    </a:p>
                  </a:txBody>
                  <a:tcPr marL="60056" marR="60056" marT="30028" marB="30028" anchor="ctr"/>
                </a:tc>
                <a:tc>
                  <a:txBody>
                    <a:bodyPr/>
                    <a:lstStyle/>
                    <a:p>
                      <a:r>
                        <a:rPr lang="en-VN" sz="1600"/>
                        <a:t>577,136</a:t>
                      </a:r>
                    </a:p>
                  </a:txBody>
                  <a:tcPr marL="60056" marR="60056" marT="30028" marB="30028" anchor="ctr"/>
                </a:tc>
                <a:extLst>
                  <a:ext uri="{0D108BD9-81ED-4DB2-BD59-A6C34878D82A}">
                    <a16:rowId xmlns:a16="http://schemas.microsoft.com/office/drawing/2014/main" val="198625177"/>
                  </a:ext>
                </a:extLst>
              </a:tr>
              <a:tr h="247287">
                <a:tc>
                  <a:txBody>
                    <a:bodyPr/>
                    <a:lstStyle/>
                    <a:p>
                      <a:r>
                        <a:rPr lang="en-VN" sz="1600"/>
                        <a:t>6</a:t>
                      </a:r>
                    </a:p>
                  </a:txBody>
                  <a:tcPr marL="60056" marR="60056" marT="30028" marB="30028" anchor="ctr"/>
                </a:tc>
                <a:tc>
                  <a:txBody>
                    <a:bodyPr/>
                    <a:lstStyle/>
                    <a:p>
                      <a:r>
                        <a:rPr lang="en-US" sz="1600"/>
                        <a:t>CO2 emission reduction</a:t>
                      </a:r>
                    </a:p>
                  </a:txBody>
                  <a:tcPr marL="60056" marR="60056" marT="30028" marB="30028" anchor="ctr"/>
                </a:tc>
                <a:tc>
                  <a:txBody>
                    <a:bodyPr/>
                    <a:lstStyle/>
                    <a:p>
                      <a:r>
                        <a:rPr lang="en-US" sz="1600"/>
                        <a:t>Tons/year</a:t>
                      </a:r>
                    </a:p>
                  </a:txBody>
                  <a:tcPr marL="60056" marR="60056" marT="30028" marB="30028" anchor="ctr"/>
                </a:tc>
                <a:tc>
                  <a:txBody>
                    <a:bodyPr/>
                    <a:lstStyle/>
                    <a:p>
                      <a:r>
                        <a:rPr lang="en-VN" sz="1600"/>
                        <a:t>377</a:t>
                      </a:r>
                    </a:p>
                  </a:txBody>
                  <a:tcPr marL="60056" marR="60056" marT="30028" marB="30028" anchor="ctr"/>
                </a:tc>
                <a:extLst>
                  <a:ext uri="{0D108BD9-81ED-4DB2-BD59-A6C34878D82A}">
                    <a16:rowId xmlns:a16="http://schemas.microsoft.com/office/drawing/2014/main" val="185173347"/>
                  </a:ext>
                </a:extLst>
              </a:tr>
              <a:tr h="434432">
                <a:tc>
                  <a:txBody>
                    <a:bodyPr/>
                    <a:lstStyle/>
                    <a:p>
                      <a:r>
                        <a:rPr lang="en-VN" sz="1600"/>
                        <a:t>7</a:t>
                      </a:r>
                    </a:p>
                  </a:txBody>
                  <a:tcPr marL="60056" marR="60056" marT="30028" marB="30028" anchor="ctr"/>
                </a:tc>
                <a:tc>
                  <a:txBody>
                    <a:bodyPr/>
                    <a:lstStyle/>
                    <a:p>
                      <a:r>
                        <a:rPr lang="en-US" sz="1600"/>
                        <a:t>Income from energy savings in one year</a:t>
                      </a:r>
                    </a:p>
                  </a:txBody>
                  <a:tcPr marL="60056" marR="60056" marT="30028" marB="30028" anchor="ctr"/>
                </a:tc>
                <a:tc>
                  <a:txBody>
                    <a:bodyPr/>
                    <a:lstStyle/>
                    <a:p>
                      <a:r>
                        <a:rPr lang="en-US" sz="1600"/>
                        <a:t>Million VND/year</a:t>
                      </a:r>
                    </a:p>
                  </a:txBody>
                  <a:tcPr marL="60056" marR="60056" marT="30028" marB="30028" anchor="ctr"/>
                </a:tc>
                <a:tc>
                  <a:txBody>
                    <a:bodyPr/>
                    <a:lstStyle/>
                    <a:p>
                      <a:r>
                        <a:rPr lang="en-VN" sz="1600"/>
                        <a:t>968</a:t>
                      </a:r>
                    </a:p>
                  </a:txBody>
                  <a:tcPr marL="60056" marR="60056" marT="30028" marB="30028" anchor="ctr"/>
                </a:tc>
                <a:extLst>
                  <a:ext uri="{0D108BD9-81ED-4DB2-BD59-A6C34878D82A}">
                    <a16:rowId xmlns:a16="http://schemas.microsoft.com/office/drawing/2014/main" val="822665333"/>
                  </a:ext>
                </a:extLst>
              </a:tr>
              <a:tr h="621578">
                <a:tc>
                  <a:txBody>
                    <a:bodyPr/>
                    <a:lstStyle/>
                    <a:p>
                      <a:r>
                        <a:rPr lang="en-VN" sz="1600"/>
                        <a:t>8</a:t>
                      </a:r>
                    </a:p>
                  </a:txBody>
                  <a:tcPr marL="60056" marR="60056" marT="30028" marB="30028" anchor="ctr"/>
                </a:tc>
                <a:tc>
                  <a:txBody>
                    <a:bodyPr/>
                    <a:lstStyle/>
                    <a:p>
                      <a:r>
                        <a:rPr lang="en-US" sz="1600"/>
                        <a:t>Income from CO2 emission reduction (20$/1 ton CO2)</a:t>
                      </a:r>
                    </a:p>
                  </a:txBody>
                  <a:tcPr marL="60056" marR="60056" marT="30028" marB="30028" anchor="ctr"/>
                </a:tc>
                <a:tc>
                  <a:txBody>
                    <a:bodyPr/>
                    <a:lstStyle/>
                    <a:p>
                      <a:r>
                        <a:rPr lang="en-US" sz="1600"/>
                        <a:t>Million VND/year</a:t>
                      </a:r>
                    </a:p>
                  </a:txBody>
                  <a:tcPr marL="60056" marR="60056" marT="30028" marB="30028" anchor="ctr"/>
                </a:tc>
                <a:tc>
                  <a:txBody>
                    <a:bodyPr/>
                    <a:lstStyle/>
                    <a:p>
                      <a:r>
                        <a:rPr lang="en-VN" sz="1600"/>
                        <a:t>182</a:t>
                      </a:r>
                    </a:p>
                  </a:txBody>
                  <a:tcPr marL="60056" marR="60056" marT="30028" marB="30028" anchor="ctr"/>
                </a:tc>
                <a:extLst>
                  <a:ext uri="{0D108BD9-81ED-4DB2-BD59-A6C34878D82A}">
                    <a16:rowId xmlns:a16="http://schemas.microsoft.com/office/drawing/2014/main" val="3589218259"/>
                  </a:ext>
                </a:extLst>
              </a:tr>
              <a:tr h="434432">
                <a:tc>
                  <a:txBody>
                    <a:bodyPr/>
                    <a:lstStyle/>
                    <a:p>
                      <a:r>
                        <a:rPr lang="en-VN" sz="1600"/>
                        <a:t>9</a:t>
                      </a:r>
                    </a:p>
                  </a:txBody>
                  <a:tcPr marL="60056" marR="60056" marT="30028" marB="30028" anchor="ctr"/>
                </a:tc>
                <a:tc>
                  <a:txBody>
                    <a:bodyPr/>
                    <a:lstStyle/>
                    <a:p>
                      <a:r>
                        <a:rPr lang="en-US" sz="1600"/>
                        <a:t>Total income from the solution</a:t>
                      </a:r>
                    </a:p>
                  </a:txBody>
                  <a:tcPr marL="60056" marR="60056" marT="30028" marB="30028" anchor="ctr"/>
                </a:tc>
                <a:tc>
                  <a:txBody>
                    <a:bodyPr/>
                    <a:lstStyle/>
                    <a:p>
                      <a:r>
                        <a:rPr lang="en-US" sz="1600"/>
                        <a:t>Million VND/year</a:t>
                      </a:r>
                    </a:p>
                  </a:txBody>
                  <a:tcPr marL="60056" marR="60056" marT="30028" marB="30028" anchor="ctr"/>
                </a:tc>
                <a:tc>
                  <a:txBody>
                    <a:bodyPr/>
                    <a:lstStyle/>
                    <a:p>
                      <a:r>
                        <a:rPr lang="en-VN" sz="1600"/>
                        <a:t>1,150</a:t>
                      </a:r>
                    </a:p>
                  </a:txBody>
                  <a:tcPr marL="60056" marR="60056" marT="30028" marB="30028" anchor="ctr"/>
                </a:tc>
                <a:extLst>
                  <a:ext uri="{0D108BD9-81ED-4DB2-BD59-A6C34878D82A}">
                    <a16:rowId xmlns:a16="http://schemas.microsoft.com/office/drawing/2014/main" val="628216264"/>
                  </a:ext>
                </a:extLst>
              </a:tr>
              <a:tr h="247287">
                <a:tc>
                  <a:txBody>
                    <a:bodyPr/>
                    <a:lstStyle/>
                    <a:p>
                      <a:r>
                        <a:rPr lang="en-VN" sz="1600"/>
                        <a:t>10</a:t>
                      </a:r>
                    </a:p>
                  </a:txBody>
                  <a:tcPr marL="60056" marR="60056" marT="30028" marB="30028" anchor="ctr"/>
                </a:tc>
                <a:tc>
                  <a:txBody>
                    <a:bodyPr/>
                    <a:lstStyle/>
                    <a:p>
                      <a:r>
                        <a:rPr lang="en-US" sz="1600"/>
                        <a:t>Simple payback period</a:t>
                      </a:r>
                    </a:p>
                  </a:txBody>
                  <a:tcPr marL="60056" marR="60056" marT="30028" marB="30028" anchor="ctr"/>
                </a:tc>
                <a:tc>
                  <a:txBody>
                    <a:bodyPr/>
                    <a:lstStyle/>
                    <a:p>
                      <a:r>
                        <a:rPr lang="en-US" sz="1600"/>
                        <a:t>Years</a:t>
                      </a:r>
                    </a:p>
                  </a:txBody>
                  <a:tcPr marL="60056" marR="60056" marT="30028" marB="30028" anchor="ctr"/>
                </a:tc>
                <a:tc>
                  <a:txBody>
                    <a:bodyPr/>
                    <a:lstStyle/>
                    <a:p>
                      <a:r>
                        <a:rPr lang="en-VN" sz="1600" dirty="0"/>
                        <a:t>2.9</a:t>
                      </a:r>
                    </a:p>
                  </a:txBody>
                  <a:tcPr marL="60056" marR="60056" marT="30028" marB="30028" anchor="ctr"/>
                </a:tc>
                <a:extLst>
                  <a:ext uri="{0D108BD9-81ED-4DB2-BD59-A6C34878D82A}">
                    <a16:rowId xmlns:a16="http://schemas.microsoft.com/office/drawing/2014/main" val="1244720199"/>
                  </a:ext>
                </a:extLst>
              </a:tr>
            </a:tbl>
          </a:graphicData>
        </a:graphic>
      </p:graphicFrame>
    </p:spTree>
    <p:extLst>
      <p:ext uri="{BB962C8B-B14F-4D97-AF65-F5344CB8AC3E}">
        <p14:creationId xmlns:p14="http://schemas.microsoft.com/office/powerpoint/2010/main" val="34327755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t>Content for the Brick Industry</a:t>
            </a:r>
          </a:p>
        </p:txBody>
      </p:sp>
      <p:sp>
        <p:nvSpPr>
          <p:cNvPr id="3" name="TextBox 2">
            <a:extLst>
              <a:ext uri="{FF2B5EF4-FFF2-40B4-BE49-F238E27FC236}">
                <a16:creationId xmlns:a16="http://schemas.microsoft.com/office/drawing/2014/main" id="{86190E97-0B1B-323F-00B0-13A341375C58}"/>
              </a:ext>
            </a:extLst>
          </p:cNvPr>
          <p:cNvSpPr txBox="1"/>
          <p:nvPr/>
        </p:nvSpPr>
        <p:spPr>
          <a:xfrm>
            <a:off x="1215887" y="2351782"/>
            <a:ext cx="9760226" cy="1077218"/>
          </a:xfrm>
          <a:prstGeom prst="rect">
            <a:avLst/>
          </a:prstGeom>
          <a:noFill/>
        </p:spPr>
        <p:txBody>
          <a:bodyPr wrap="square">
            <a:spAutoFit/>
          </a:bodyPr>
          <a:lstStyle/>
          <a:p>
            <a:pPr marL="742950" indent="-742950">
              <a:buFont typeface="+mj-lt"/>
              <a:buAutoNum type="arabicPeriod"/>
            </a:pPr>
            <a:r>
              <a:rPr lang="en-US" sz="3200" dirty="0">
                <a:latin typeface="+mn-lt"/>
                <a:cs typeface="Times New Roman" panose="02020603050405020304" pitchFamily="18" charset="0"/>
              </a:rPr>
              <a:t>The facility’s information on the case study</a:t>
            </a:r>
          </a:p>
          <a:p>
            <a:pPr marL="742950" indent="-742950">
              <a:buFont typeface="+mj-lt"/>
              <a:buAutoNum type="arabicPeriod"/>
            </a:pPr>
            <a:r>
              <a:rPr lang="en-US" sz="3200" dirty="0">
                <a:latin typeface="+mn-lt"/>
                <a:cs typeface="Times New Roman" panose="02020603050405020304" pitchFamily="18" charset="0"/>
              </a:rPr>
              <a:t>Energy Efficiency Measures (EEMs)</a:t>
            </a:r>
          </a:p>
        </p:txBody>
      </p:sp>
    </p:spTree>
    <p:extLst>
      <p:ext uri="{BB962C8B-B14F-4D97-AF65-F5344CB8AC3E}">
        <p14:creationId xmlns:p14="http://schemas.microsoft.com/office/powerpoint/2010/main" val="19171295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701288" y="3136612"/>
            <a:ext cx="70945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a:latin typeface="+mn-lt"/>
                <a:cs typeface="Times New Roman" panose="02020603050405020304" pitchFamily="18" charset="0"/>
              </a:rPr>
              <a:t>The facility’s information on the case study.</a:t>
            </a:r>
          </a:p>
        </p:txBody>
      </p:sp>
    </p:spTree>
    <p:extLst>
      <p:ext uri="{BB962C8B-B14F-4D97-AF65-F5344CB8AC3E}">
        <p14:creationId xmlns:p14="http://schemas.microsoft.com/office/powerpoint/2010/main" val="18838388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14679" y="473746"/>
            <a:ext cx="10972800" cy="676582"/>
          </a:xfrm>
        </p:spPr>
        <p:txBody>
          <a:bodyPr>
            <a:normAutofit fontScale="90000"/>
          </a:bodyPr>
          <a:lstStyle/>
          <a:p>
            <a:r>
              <a:rPr lang="en-US" sz="3600" dirty="0">
                <a:solidFill>
                  <a:schemeClr val="accent1">
                    <a:lumMod val="50000"/>
                  </a:schemeClr>
                </a:solidFill>
              </a:rPr>
              <a:t>General Information</a:t>
            </a:r>
            <a:endParaRPr lang="en-US"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797784"/>
            <a:ext cx="10833609" cy="2343590"/>
          </a:xfrm>
          <a:prstGeom prst="rect">
            <a:avLst/>
          </a:prstGeom>
        </p:spPr>
        <p:txBody>
          <a:bodyPr wrap="square">
            <a:spAutoFit/>
          </a:bodyPr>
          <a:lstStyle/>
          <a:p>
            <a:pPr marL="342900" indent="-342900">
              <a:lnSpc>
                <a:spcPct val="150000"/>
              </a:lnSpc>
              <a:buFont typeface="Arial" panose="020B0604020202020204" pitchFamily="34" charset="0"/>
              <a:buChar char="•"/>
            </a:pPr>
            <a:r>
              <a:rPr lang="en-US" sz="2000" b="1" dirty="0"/>
              <a:t>Main production field:</a:t>
            </a:r>
            <a:r>
              <a:rPr lang="en-US" sz="2000" dirty="0"/>
              <a:t> Manufacturing bricks and building materials</a:t>
            </a:r>
          </a:p>
          <a:p>
            <a:pPr marL="342900" indent="-342900">
              <a:lnSpc>
                <a:spcPct val="150000"/>
              </a:lnSpc>
              <a:buFont typeface="Arial" panose="020B0604020202020204" pitchFamily="34" charset="0"/>
              <a:buChar char="•"/>
            </a:pPr>
            <a:r>
              <a:rPr lang="en-US" sz="2000" b="1" dirty="0"/>
              <a:t>Main products:</a:t>
            </a:r>
            <a:r>
              <a:rPr lang="en-US" sz="2000" dirty="0"/>
              <a:t> Ceramic bricks, tiles</a:t>
            </a:r>
          </a:p>
          <a:p>
            <a:pPr marL="342900" indent="-342900">
              <a:lnSpc>
                <a:spcPct val="150000"/>
              </a:lnSpc>
              <a:buFont typeface="Arial" panose="020B0604020202020204" pitchFamily="34" charset="0"/>
              <a:buChar char="•"/>
            </a:pPr>
            <a:r>
              <a:rPr lang="en-US" sz="2000" b="1" dirty="0"/>
              <a:t>Production scale:</a:t>
            </a:r>
            <a:r>
              <a:rPr lang="en-US" sz="2000" dirty="0"/>
              <a:t> 1 production line with a capacity of 350,000 m²/month</a:t>
            </a:r>
          </a:p>
          <a:p>
            <a:pPr marL="342900" indent="-342900">
              <a:lnSpc>
                <a:spcPct val="150000"/>
              </a:lnSpc>
              <a:buFont typeface="Arial" panose="020B0604020202020204" pitchFamily="34" charset="0"/>
              <a:buChar char="•"/>
            </a:pPr>
            <a:r>
              <a:rPr lang="en-US" sz="2000" b="1" dirty="0"/>
              <a:t>Key energy equipment:</a:t>
            </a:r>
            <a:r>
              <a:rPr lang="en-US" sz="2000" dirty="0"/>
              <a:t> Transformer station, compressed air station, circulation pump station, etc.</a:t>
            </a:r>
            <a:endParaRPr lang="en-US" sz="2400" dirty="0"/>
          </a:p>
        </p:txBody>
      </p:sp>
    </p:spTree>
    <p:extLst>
      <p:ext uri="{BB962C8B-B14F-4D97-AF65-F5344CB8AC3E}">
        <p14:creationId xmlns:p14="http://schemas.microsoft.com/office/powerpoint/2010/main" val="33417128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dirty="0">
                <a:solidFill>
                  <a:schemeClr val="accent1">
                    <a:lumMod val="50000"/>
                  </a:schemeClr>
                </a:solidFill>
              </a:rPr>
              <a:t>Production Line</a:t>
            </a:r>
          </a:p>
        </p:txBody>
      </p:sp>
      <p:sp>
        <p:nvSpPr>
          <p:cNvPr id="3" name="Rectangle 2">
            <a:extLst>
              <a:ext uri="{FF2B5EF4-FFF2-40B4-BE49-F238E27FC236}">
                <a16:creationId xmlns:a16="http://schemas.microsoft.com/office/drawing/2014/main" id="{A8CF0D31-E7AC-4B03-B869-3EEB6DC7DB76}"/>
              </a:ext>
            </a:extLst>
          </p:cNvPr>
          <p:cNvSpPr/>
          <p:nvPr/>
        </p:nvSpPr>
        <p:spPr>
          <a:xfrm>
            <a:off x="727587" y="1587353"/>
            <a:ext cx="2723823" cy="379656"/>
          </a:xfrm>
          <a:prstGeom prst="rect">
            <a:avLst/>
          </a:prstGeom>
        </p:spPr>
        <p:txBody>
          <a:bodyPr wrap="none">
            <a:spAutoFit/>
          </a:bodyPr>
          <a:lstStyle/>
          <a:p>
            <a:pPr marL="457200" indent="-457200">
              <a:buFont typeface="Wingdings" panose="05000000000000000000" pitchFamily="2" charset="2"/>
              <a:buChar char="v"/>
            </a:pPr>
            <a:r>
              <a:rPr lang="en-US"/>
              <a:t>Production Process</a:t>
            </a:r>
            <a:endParaRPr lang="en-US" dirty="0"/>
          </a:p>
        </p:txBody>
      </p:sp>
      <p:grpSp>
        <p:nvGrpSpPr>
          <p:cNvPr id="61" name="Group 60">
            <a:extLst>
              <a:ext uri="{FF2B5EF4-FFF2-40B4-BE49-F238E27FC236}">
                <a16:creationId xmlns:a16="http://schemas.microsoft.com/office/drawing/2014/main" id="{FC19525F-8538-C852-89AC-50E1A65122FD}"/>
              </a:ext>
            </a:extLst>
          </p:cNvPr>
          <p:cNvGrpSpPr/>
          <p:nvPr/>
        </p:nvGrpSpPr>
        <p:grpSpPr>
          <a:xfrm>
            <a:off x="5106638" y="1777181"/>
            <a:ext cx="4986175" cy="4601391"/>
            <a:chOff x="310180" y="2137558"/>
            <a:chExt cx="4986175" cy="4601391"/>
          </a:xfrm>
        </p:grpSpPr>
        <p:sp>
          <p:nvSpPr>
            <p:cNvPr id="4" name="Rectangle 3">
              <a:extLst>
                <a:ext uri="{FF2B5EF4-FFF2-40B4-BE49-F238E27FC236}">
                  <a16:creationId xmlns:a16="http://schemas.microsoft.com/office/drawing/2014/main" id="{078AECD6-A7EC-3BBA-CD1F-DB0FC68F4867}"/>
                </a:ext>
              </a:extLst>
            </p:cNvPr>
            <p:cNvSpPr/>
            <p:nvPr/>
          </p:nvSpPr>
          <p:spPr>
            <a:xfrm>
              <a:off x="1900052" y="2137558"/>
              <a:ext cx="1413164" cy="47501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Prepare Bone Powder</a:t>
              </a:r>
              <a:endParaRPr lang="en-US" sz="1400" dirty="0">
                <a:solidFill>
                  <a:schemeClr val="tx1"/>
                </a:solidFill>
              </a:endParaRPr>
            </a:p>
          </p:txBody>
        </p:sp>
        <p:sp>
          <p:nvSpPr>
            <p:cNvPr id="5" name="Rectangle 4">
              <a:extLst>
                <a:ext uri="{FF2B5EF4-FFF2-40B4-BE49-F238E27FC236}">
                  <a16:creationId xmlns:a16="http://schemas.microsoft.com/office/drawing/2014/main" id="{B57C8CEA-1C06-AF8A-AE8D-EFFC76D80ABB}"/>
                </a:ext>
              </a:extLst>
            </p:cNvPr>
            <p:cNvSpPr/>
            <p:nvPr/>
          </p:nvSpPr>
          <p:spPr>
            <a:xfrm>
              <a:off x="1900052" y="2906486"/>
              <a:ext cx="1413164" cy="43246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Pressing and Drying</a:t>
              </a:r>
              <a:endParaRPr lang="en-US" sz="1400" dirty="0">
                <a:solidFill>
                  <a:schemeClr val="tx1"/>
                </a:solidFill>
              </a:endParaRPr>
            </a:p>
          </p:txBody>
        </p:sp>
        <p:cxnSp>
          <p:nvCxnSpPr>
            <p:cNvPr id="7" name="Straight Arrow Connector 6">
              <a:extLst>
                <a:ext uri="{FF2B5EF4-FFF2-40B4-BE49-F238E27FC236}">
                  <a16:creationId xmlns:a16="http://schemas.microsoft.com/office/drawing/2014/main" id="{36048A35-36A1-7213-759C-80709C50CF7F}"/>
                </a:ext>
              </a:extLst>
            </p:cNvPr>
            <p:cNvCxnSpPr>
              <a:cxnSpLocks/>
            </p:cNvCxnSpPr>
            <p:nvPr/>
          </p:nvCxnSpPr>
          <p:spPr>
            <a:xfrm>
              <a:off x="2606634" y="2649600"/>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1" name="Rectangle 10">
              <a:extLst>
                <a:ext uri="{FF2B5EF4-FFF2-40B4-BE49-F238E27FC236}">
                  <a16:creationId xmlns:a16="http://schemas.microsoft.com/office/drawing/2014/main" id="{E7D54DC3-5297-2E4A-0266-C042B12731BF}"/>
                </a:ext>
              </a:extLst>
            </p:cNvPr>
            <p:cNvSpPr/>
            <p:nvPr/>
          </p:nvSpPr>
          <p:spPr>
            <a:xfrm>
              <a:off x="1900052" y="3611266"/>
              <a:ext cx="1413164" cy="34735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Glazing</a:t>
              </a:r>
              <a:endParaRPr lang="en-VN" sz="1400" dirty="0">
                <a:solidFill>
                  <a:schemeClr val="tx1"/>
                </a:solidFill>
              </a:endParaRPr>
            </a:p>
          </p:txBody>
        </p:sp>
        <p:cxnSp>
          <p:nvCxnSpPr>
            <p:cNvPr id="12" name="Straight Arrow Connector 11">
              <a:extLst>
                <a:ext uri="{FF2B5EF4-FFF2-40B4-BE49-F238E27FC236}">
                  <a16:creationId xmlns:a16="http://schemas.microsoft.com/office/drawing/2014/main" id="{335C30B4-CC04-89AC-0B6F-A537BD6EB0A6}"/>
                </a:ext>
              </a:extLst>
            </p:cNvPr>
            <p:cNvCxnSpPr>
              <a:cxnSpLocks/>
            </p:cNvCxnSpPr>
            <p:nvPr/>
          </p:nvCxnSpPr>
          <p:spPr>
            <a:xfrm>
              <a:off x="2606634" y="3354380"/>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3" name="Rectangle 12">
              <a:extLst>
                <a:ext uri="{FF2B5EF4-FFF2-40B4-BE49-F238E27FC236}">
                  <a16:creationId xmlns:a16="http://schemas.microsoft.com/office/drawing/2014/main" id="{FEC58C94-801E-36A6-2452-02A01A9C37A6}"/>
                </a:ext>
              </a:extLst>
            </p:cNvPr>
            <p:cNvSpPr/>
            <p:nvPr/>
          </p:nvSpPr>
          <p:spPr>
            <a:xfrm>
              <a:off x="1900052" y="4241934"/>
              <a:ext cx="1413164" cy="34735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Firing (Kiln)</a:t>
              </a:r>
              <a:endParaRPr lang="en-US" sz="1400" dirty="0">
                <a:solidFill>
                  <a:schemeClr val="tx1"/>
                </a:solidFill>
              </a:endParaRPr>
            </a:p>
          </p:txBody>
        </p:sp>
        <p:cxnSp>
          <p:nvCxnSpPr>
            <p:cNvPr id="14" name="Straight Arrow Connector 13">
              <a:extLst>
                <a:ext uri="{FF2B5EF4-FFF2-40B4-BE49-F238E27FC236}">
                  <a16:creationId xmlns:a16="http://schemas.microsoft.com/office/drawing/2014/main" id="{D7477473-0ABC-03EF-F41D-063295A2949B}"/>
                </a:ext>
              </a:extLst>
            </p:cNvPr>
            <p:cNvCxnSpPr>
              <a:cxnSpLocks/>
            </p:cNvCxnSpPr>
            <p:nvPr/>
          </p:nvCxnSpPr>
          <p:spPr>
            <a:xfrm>
              <a:off x="2606634" y="3985048"/>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5" name="Rectangle 14">
              <a:extLst>
                <a:ext uri="{FF2B5EF4-FFF2-40B4-BE49-F238E27FC236}">
                  <a16:creationId xmlns:a16="http://schemas.microsoft.com/office/drawing/2014/main" id="{B304CB8E-E3A0-EC07-8750-FE032DB404E5}"/>
                </a:ext>
              </a:extLst>
            </p:cNvPr>
            <p:cNvSpPr/>
            <p:nvPr/>
          </p:nvSpPr>
          <p:spPr>
            <a:xfrm>
              <a:off x="1900052" y="4864651"/>
              <a:ext cx="1413164" cy="44846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Inspection &amp; Classification</a:t>
              </a:r>
              <a:endParaRPr lang="en-US" sz="1400" dirty="0">
                <a:solidFill>
                  <a:schemeClr val="tx1"/>
                </a:solidFill>
              </a:endParaRPr>
            </a:p>
          </p:txBody>
        </p:sp>
        <p:cxnSp>
          <p:nvCxnSpPr>
            <p:cNvPr id="16" name="Straight Arrow Connector 15">
              <a:extLst>
                <a:ext uri="{FF2B5EF4-FFF2-40B4-BE49-F238E27FC236}">
                  <a16:creationId xmlns:a16="http://schemas.microsoft.com/office/drawing/2014/main" id="{912F0659-0570-FF68-82EA-FA7ADCDB5292}"/>
                </a:ext>
              </a:extLst>
            </p:cNvPr>
            <p:cNvCxnSpPr>
              <a:cxnSpLocks/>
            </p:cNvCxnSpPr>
            <p:nvPr/>
          </p:nvCxnSpPr>
          <p:spPr>
            <a:xfrm>
              <a:off x="2606634" y="4615716"/>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7" name="Rectangle 16">
              <a:extLst>
                <a:ext uri="{FF2B5EF4-FFF2-40B4-BE49-F238E27FC236}">
                  <a16:creationId xmlns:a16="http://schemas.microsoft.com/office/drawing/2014/main" id="{D38A1C5C-B7D9-687E-E7D9-7E631A6CC14F}"/>
                </a:ext>
              </a:extLst>
            </p:cNvPr>
            <p:cNvSpPr/>
            <p:nvPr/>
          </p:nvSpPr>
          <p:spPr>
            <a:xfrm>
              <a:off x="1890985" y="5582783"/>
              <a:ext cx="1413164" cy="44846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Packaging Products</a:t>
              </a:r>
              <a:endParaRPr lang="en-US" sz="1400" dirty="0">
                <a:solidFill>
                  <a:schemeClr val="tx1"/>
                </a:solidFill>
              </a:endParaRPr>
            </a:p>
          </p:txBody>
        </p:sp>
        <p:cxnSp>
          <p:nvCxnSpPr>
            <p:cNvPr id="18" name="Straight Arrow Connector 17">
              <a:extLst>
                <a:ext uri="{FF2B5EF4-FFF2-40B4-BE49-F238E27FC236}">
                  <a16:creationId xmlns:a16="http://schemas.microsoft.com/office/drawing/2014/main" id="{042457D3-B1D3-431A-D648-F824D8037076}"/>
                </a:ext>
              </a:extLst>
            </p:cNvPr>
            <p:cNvCxnSpPr>
              <a:cxnSpLocks/>
            </p:cNvCxnSpPr>
            <p:nvPr/>
          </p:nvCxnSpPr>
          <p:spPr>
            <a:xfrm>
              <a:off x="2597567" y="5325897"/>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9" name="Rectangle 18">
              <a:extLst>
                <a:ext uri="{FF2B5EF4-FFF2-40B4-BE49-F238E27FC236}">
                  <a16:creationId xmlns:a16="http://schemas.microsoft.com/office/drawing/2014/main" id="{8E319FA2-8446-735E-75A1-A09D66E9D6F1}"/>
                </a:ext>
              </a:extLst>
            </p:cNvPr>
            <p:cNvSpPr/>
            <p:nvPr/>
          </p:nvSpPr>
          <p:spPr>
            <a:xfrm>
              <a:off x="1890985" y="6290489"/>
              <a:ext cx="1413164" cy="44846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Finished Products</a:t>
              </a:r>
              <a:endParaRPr lang="en-US" sz="1400" dirty="0">
                <a:solidFill>
                  <a:schemeClr val="tx1"/>
                </a:solidFill>
              </a:endParaRPr>
            </a:p>
          </p:txBody>
        </p:sp>
        <p:cxnSp>
          <p:nvCxnSpPr>
            <p:cNvPr id="20" name="Straight Arrow Connector 19">
              <a:extLst>
                <a:ext uri="{FF2B5EF4-FFF2-40B4-BE49-F238E27FC236}">
                  <a16:creationId xmlns:a16="http://schemas.microsoft.com/office/drawing/2014/main" id="{870EFDBE-A2AC-DDC9-AB1E-2CA36AD34F2D}"/>
                </a:ext>
              </a:extLst>
            </p:cNvPr>
            <p:cNvCxnSpPr>
              <a:cxnSpLocks/>
            </p:cNvCxnSpPr>
            <p:nvPr/>
          </p:nvCxnSpPr>
          <p:spPr>
            <a:xfrm>
              <a:off x="2597567" y="6033603"/>
              <a:ext cx="0" cy="23528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4" name="Straight Arrow Connector 23">
              <a:extLst>
                <a:ext uri="{FF2B5EF4-FFF2-40B4-BE49-F238E27FC236}">
                  <a16:creationId xmlns:a16="http://schemas.microsoft.com/office/drawing/2014/main" id="{2D017BF2-2824-2C32-961E-E2E0DA54AF99}"/>
                </a:ext>
              </a:extLst>
            </p:cNvPr>
            <p:cNvCxnSpPr>
              <a:cxnSpLocks/>
            </p:cNvCxnSpPr>
            <p:nvPr/>
          </p:nvCxnSpPr>
          <p:spPr>
            <a:xfrm>
              <a:off x="3329400" y="307610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5C2BAA2-246A-5BA9-F575-40A7780F6AD5}"/>
                </a:ext>
              </a:extLst>
            </p:cNvPr>
            <p:cNvCxnSpPr>
              <a:cxnSpLocks/>
            </p:cNvCxnSpPr>
            <p:nvPr/>
          </p:nvCxnSpPr>
          <p:spPr>
            <a:xfrm>
              <a:off x="3329400" y="378563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18398A9-9C42-9ECB-5F6B-6CB64803E5A6}"/>
                </a:ext>
              </a:extLst>
            </p:cNvPr>
            <p:cNvCxnSpPr>
              <a:cxnSpLocks/>
            </p:cNvCxnSpPr>
            <p:nvPr/>
          </p:nvCxnSpPr>
          <p:spPr>
            <a:xfrm>
              <a:off x="3329400" y="441555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D895105-B2C6-EFFE-1542-372F285B258E}"/>
                </a:ext>
              </a:extLst>
            </p:cNvPr>
            <p:cNvCxnSpPr>
              <a:cxnSpLocks/>
            </p:cNvCxnSpPr>
            <p:nvPr/>
          </p:nvCxnSpPr>
          <p:spPr>
            <a:xfrm>
              <a:off x="3329400" y="503531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15D2F22-AF0E-D5DA-1E9F-9A1732FF92B2}"/>
                </a:ext>
              </a:extLst>
            </p:cNvPr>
            <p:cNvCxnSpPr>
              <a:cxnSpLocks/>
            </p:cNvCxnSpPr>
            <p:nvPr/>
          </p:nvCxnSpPr>
          <p:spPr>
            <a:xfrm>
              <a:off x="3321993" y="5747288"/>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9AAB10B-D530-39AB-0316-9019F4CB221A}"/>
                </a:ext>
              </a:extLst>
            </p:cNvPr>
            <p:cNvCxnSpPr>
              <a:cxnSpLocks/>
            </p:cNvCxnSpPr>
            <p:nvPr/>
          </p:nvCxnSpPr>
          <p:spPr>
            <a:xfrm>
              <a:off x="1524645" y="307610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A91D7AD-134A-50CD-E7AA-5E02AD75B5F4}"/>
                </a:ext>
              </a:extLst>
            </p:cNvPr>
            <p:cNvCxnSpPr>
              <a:cxnSpLocks/>
            </p:cNvCxnSpPr>
            <p:nvPr/>
          </p:nvCxnSpPr>
          <p:spPr>
            <a:xfrm>
              <a:off x="1524645" y="378563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D828024-9CD7-B16E-CB71-58F6C111977C}"/>
                </a:ext>
              </a:extLst>
            </p:cNvPr>
            <p:cNvCxnSpPr>
              <a:cxnSpLocks/>
            </p:cNvCxnSpPr>
            <p:nvPr/>
          </p:nvCxnSpPr>
          <p:spPr>
            <a:xfrm>
              <a:off x="1524645" y="4415555"/>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BAE01AE0-B9A2-2500-B39E-85245041E514}"/>
                </a:ext>
              </a:extLst>
            </p:cNvPr>
            <p:cNvCxnSpPr>
              <a:cxnSpLocks/>
            </p:cNvCxnSpPr>
            <p:nvPr/>
          </p:nvCxnSpPr>
          <p:spPr>
            <a:xfrm>
              <a:off x="1524645" y="5737832"/>
              <a:ext cx="351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7FB1B86C-72DD-604C-4A0C-C372BE75C58A}"/>
                </a:ext>
              </a:extLst>
            </p:cNvPr>
            <p:cNvSpPr txBox="1"/>
            <p:nvPr/>
          </p:nvSpPr>
          <p:spPr>
            <a:xfrm>
              <a:off x="409524" y="2906486"/>
              <a:ext cx="1183783" cy="307777"/>
            </a:xfrm>
            <a:prstGeom prst="rect">
              <a:avLst/>
            </a:prstGeom>
            <a:noFill/>
          </p:spPr>
          <p:txBody>
            <a:bodyPr wrap="square">
              <a:spAutoFit/>
            </a:bodyPr>
            <a:lstStyle/>
            <a:p>
              <a:r>
                <a:rPr lang="en-US" sz="1400" dirty="0"/>
                <a:t>Water, Heat</a:t>
              </a:r>
              <a:endParaRPr lang="en-VN" sz="1400" dirty="0"/>
            </a:p>
          </p:txBody>
        </p:sp>
        <p:sp>
          <p:nvSpPr>
            <p:cNvPr id="45" name="TextBox 44">
              <a:extLst>
                <a:ext uri="{FF2B5EF4-FFF2-40B4-BE49-F238E27FC236}">
                  <a16:creationId xmlns:a16="http://schemas.microsoft.com/office/drawing/2014/main" id="{4BE1EFFE-B1D6-A295-C4CD-6582A9CA54B6}"/>
                </a:ext>
              </a:extLst>
            </p:cNvPr>
            <p:cNvSpPr txBox="1"/>
            <p:nvPr/>
          </p:nvSpPr>
          <p:spPr>
            <a:xfrm>
              <a:off x="3747569" y="2861108"/>
              <a:ext cx="1230836" cy="523220"/>
            </a:xfrm>
            <a:prstGeom prst="rect">
              <a:avLst/>
            </a:prstGeom>
            <a:noFill/>
          </p:spPr>
          <p:txBody>
            <a:bodyPr wrap="square">
              <a:spAutoFit/>
            </a:bodyPr>
            <a:lstStyle/>
            <a:p>
              <a:r>
                <a:rPr lang="en-US" sz="1400" dirty="0"/>
                <a:t>Wastewater, Waste Heat</a:t>
              </a:r>
              <a:endParaRPr lang="en-VN" sz="1400" dirty="0"/>
            </a:p>
          </p:txBody>
        </p:sp>
        <p:sp>
          <p:nvSpPr>
            <p:cNvPr id="47" name="TextBox 46">
              <a:extLst>
                <a:ext uri="{FF2B5EF4-FFF2-40B4-BE49-F238E27FC236}">
                  <a16:creationId xmlns:a16="http://schemas.microsoft.com/office/drawing/2014/main" id="{244814B1-1531-D49E-A3F3-C3F942976950}"/>
                </a:ext>
              </a:extLst>
            </p:cNvPr>
            <p:cNvSpPr txBox="1"/>
            <p:nvPr/>
          </p:nvSpPr>
          <p:spPr>
            <a:xfrm>
              <a:off x="310180" y="3600901"/>
              <a:ext cx="1262431" cy="307777"/>
            </a:xfrm>
            <a:prstGeom prst="rect">
              <a:avLst/>
            </a:prstGeom>
            <a:noFill/>
          </p:spPr>
          <p:txBody>
            <a:bodyPr wrap="square">
              <a:spAutoFit/>
            </a:bodyPr>
            <a:lstStyle/>
            <a:p>
              <a:r>
                <a:rPr lang="en-US" sz="1400" dirty="0"/>
                <a:t>Glaze, Water</a:t>
              </a:r>
              <a:endParaRPr lang="en-VN" sz="1400" dirty="0"/>
            </a:p>
          </p:txBody>
        </p:sp>
        <p:sp>
          <p:nvSpPr>
            <p:cNvPr id="49" name="TextBox 48">
              <a:extLst>
                <a:ext uri="{FF2B5EF4-FFF2-40B4-BE49-F238E27FC236}">
                  <a16:creationId xmlns:a16="http://schemas.microsoft.com/office/drawing/2014/main" id="{B6695D32-5C8E-2032-F49F-12F01DC21A9C}"/>
                </a:ext>
              </a:extLst>
            </p:cNvPr>
            <p:cNvSpPr txBox="1"/>
            <p:nvPr/>
          </p:nvSpPr>
          <p:spPr>
            <a:xfrm>
              <a:off x="3744143" y="3493179"/>
              <a:ext cx="1413153" cy="523220"/>
            </a:xfrm>
            <a:prstGeom prst="rect">
              <a:avLst/>
            </a:prstGeom>
            <a:noFill/>
          </p:spPr>
          <p:txBody>
            <a:bodyPr wrap="square">
              <a:spAutoFit/>
            </a:bodyPr>
            <a:lstStyle/>
            <a:p>
              <a:r>
                <a:rPr lang="en-US" sz="1400" dirty="0"/>
                <a:t>Excess Glaze, Wastewater</a:t>
              </a:r>
              <a:endParaRPr lang="en-VN" sz="1400" dirty="0"/>
            </a:p>
          </p:txBody>
        </p:sp>
        <p:sp>
          <p:nvSpPr>
            <p:cNvPr id="51" name="TextBox 50">
              <a:extLst>
                <a:ext uri="{FF2B5EF4-FFF2-40B4-BE49-F238E27FC236}">
                  <a16:creationId xmlns:a16="http://schemas.microsoft.com/office/drawing/2014/main" id="{8D68CF63-92C1-BE8A-E481-6EA69F1AA86D}"/>
                </a:ext>
              </a:extLst>
            </p:cNvPr>
            <p:cNvSpPr txBox="1"/>
            <p:nvPr/>
          </p:nvSpPr>
          <p:spPr>
            <a:xfrm>
              <a:off x="909589" y="4233360"/>
              <a:ext cx="822618" cy="307777"/>
            </a:xfrm>
            <a:prstGeom prst="rect">
              <a:avLst/>
            </a:prstGeom>
            <a:noFill/>
          </p:spPr>
          <p:txBody>
            <a:bodyPr wrap="square">
              <a:spAutoFit/>
            </a:bodyPr>
            <a:lstStyle/>
            <a:p>
              <a:r>
                <a:rPr lang="en-US" sz="1400" dirty="0"/>
                <a:t>Heat</a:t>
              </a:r>
              <a:endParaRPr lang="en-VN" sz="1400" dirty="0"/>
            </a:p>
          </p:txBody>
        </p:sp>
        <p:sp>
          <p:nvSpPr>
            <p:cNvPr id="53" name="TextBox 52">
              <a:extLst>
                <a:ext uri="{FF2B5EF4-FFF2-40B4-BE49-F238E27FC236}">
                  <a16:creationId xmlns:a16="http://schemas.microsoft.com/office/drawing/2014/main" id="{0E202084-882A-EE64-53B9-94C853B75746}"/>
                </a:ext>
              </a:extLst>
            </p:cNvPr>
            <p:cNvSpPr txBox="1"/>
            <p:nvPr/>
          </p:nvSpPr>
          <p:spPr>
            <a:xfrm>
              <a:off x="3753073" y="4245415"/>
              <a:ext cx="1234259" cy="307777"/>
            </a:xfrm>
            <a:prstGeom prst="rect">
              <a:avLst/>
            </a:prstGeom>
            <a:noFill/>
          </p:spPr>
          <p:txBody>
            <a:bodyPr wrap="square">
              <a:spAutoFit/>
            </a:bodyPr>
            <a:lstStyle/>
            <a:p>
              <a:r>
                <a:rPr lang="en-US" sz="1400" dirty="0"/>
                <a:t>Waste Heat</a:t>
              </a:r>
              <a:endParaRPr lang="en-VN" sz="1400" dirty="0"/>
            </a:p>
          </p:txBody>
        </p:sp>
        <p:sp>
          <p:nvSpPr>
            <p:cNvPr id="55" name="TextBox 54">
              <a:extLst>
                <a:ext uri="{FF2B5EF4-FFF2-40B4-BE49-F238E27FC236}">
                  <a16:creationId xmlns:a16="http://schemas.microsoft.com/office/drawing/2014/main" id="{D48B20DC-BDAC-8AC0-B061-3EA9A9A59F9B}"/>
                </a:ext>
              </a:extLst>
            </p:cNvPr>
            <p:cNvSpPr txBox="1"/>
            <p:nvPr/>
          </p:nvSpPr>
          <p:spPr>
            <a:xfrm>
              <a:off x="3727181" y="4872602"/>
              <a:ext cx="1560244" cy="307777"/>
            </a:xfrm>
            <a:prstGeom prst="rect">
              <a:avLst/>
            </a:prstGeom>
            <a:noFill/>
          </p:spPr>
          <p:txBody>
            <a:bodyPr wrap="square">
              <a:spAutoFit/>
            </a:bodyPr>
            <a:lstStyle/>
            <a:p>
              <a:r>
                <a:rPr lang="en-US" sz="1400" dirty="0"/>
                <a:t>Defective Bricks</a:t>
              </a:r>
              <a:endParaRPr lang="en-VN" sz="1400" dirty="0"/>
            </a:p>
          </p:txBody>
        </p:sp>
        <p:sp>
          <p:nvSpPr>
            <p:cNvPr id="57" name="TextBox 56">
              <a:extLst>
                <a:ext uri="{FF2B5EF4-FFF2-40B4-BE49-F238E27FC236}">
                  <a16:creationId xmlns:a16="http://schemas.microsoft.com/office/drawing/2014/main" id="{F3D2E318-7E84-4FB1-1188-4EEB5FCEEFBE}"/>
                </a:ext>
              </a:extLst>
            </p:cNvPr>
            <p:cNvSpPr txBox="1"/>
            <p:nvPr/>
          </p:nvSpPr>
          <p:spPr>
            <a:xfrm>
              <a:off x="754848" y="5477949"/>
              <a:ext cx="731132" cy="523220"/>
            </a:xfrm>
            <a:prstGeom prst="rect">
              <a:avLst/>
            </a:prstGeom>
            <a:noFill/>
          </p:spPr>
          <p:txBody>
            <a:bodyPr wrap="square">
              <a:spAutoFit/>
            </a:bodyPr>
            <a:lstStyle/>
            <a:p>
              <a:r>
                <a:rPr lang="en-US" sz="1400" dirty="0"/>
                <a:t>Boxes, Labels</a:t>
              </a:r>
              <a:endParaRPr lang="en-VN" sz="1400" dirty="0"/>
            </a:p>
          </p:txBody>
        </p:sp>
        <p:sp>
          <p:nvSpPr>
            <p:cNvPr id="59" name="TextBox 58">
              <a:extLst>
                <a:ext uri="{FF2B5EF4-FFF2-40B4-BE49-F238E27FC236}">
                  <a16:creationId xmlns:a16="http://schemas.microsoft.com/office/drawing/2014/main" id="{771D2446-386A-E776-EDE6-5DF58B45B4F3}"/>
                </a:ext>
              </a:extLst>
            </p:cNvPr>
            <p:cNvSpPr txBox="1"/>
            <p:nvPr/>
          </p:nvSpPr>
          <p:spPr>
            <a:xfrm>
              <a:off x="3727181" y="5485678"/>
              <a:ext cx="1569174" cy="523220"/>
            </a:xfrm>
            <a:prstGeom prst="rect">
              <a:avLst/>
            </a:prstGeom>
            <a:noFill/>
          </p:spPr>
          <p:txBody>
            <a:bodyPr wrap="square">
              <a:spAutoFit/>
            </a:bodyPr>
            <a:lstStyle/>
            <a:p>
              <a:r>
                <a:rPr lang="en-US" sz="1400" dirty="0"/>
                <a:t>Excess Boxes and Labels</a:t>
              </a:r>
              <a:endParaRPr lang="en-VN" sz="1400" dirty="0"/>
            </a:p>
          </p:txBody>
        </p:sp>
      </p:grpSp>
    </p:spTree>
    <p:extLst>
      <p:ext uri="{BB962C8B-B14F-4D97-AF65-F5344CB8AC3E}">
        <p14:creationId xmlns:p14="http://schemas.microsoft.com/office/powerpoint/2010/main" val="356563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A73BC5-3AD8-43C9-AB2E-545A986C180A}"/>
              </a:ext>
            </a:extLst>
          </p:cNvPr>
          <p:cNvSpPr/>
          <p:nvPr/>
        </p:nvSpPr>
        <p:spPr>
          <a:xfrm>
            <a:off x="609600" y="1484606"/>
            <a:ext cx="10972800" cy="4190250"/>
          </a:xfrm>
          <a:prstGeom prst="rect">
            <a:avLst/>
          </a:prstGeom>
        </p:spPr>
        <p:txBody>
          <a:bodyPr wrap="square">
            <a:spAutoFit/>
          </a:bodyPr>
          <a:lstStyle/>
          <a:p>
            <a:pPr>
              <a:lnSpc>
                <a:spcPct val="150000"/>
              </a:lnSpc>
            </a:pPr>
            <a:r>
              <a:rPr lang="en-US" sz="2000" b="1" dirty="0"/>
              <a:t>Types of Energy Used in the Production Line:</a:t>
            </a:r>
          </a:p>
          <a:p>
            <a:pPr marL="342900" indent="-342900">
              <a:lnSpc>
                <a:spcPct val="150000"/>
              </a:lnSpc>
              <a:spcBef>
                <a:spcPts val="900"/>
              </a:spcBef>
              <a:buFont typeface="Arial" panose="020B0604020202020204" pitchFamily="34" charset="0"/>
              <a:buChar char="•"/>
            </a:pPr>
            <a:r>
              <a:rPr lang="en-US" sz="2000" b="1" dirty="0"/>
              <a:t>Electricity</a:t>
            </a:r>
            <a:r>
              <a:rPr lang="en-US" sz="2000" dirty="0"/>
              <a:t>: Used in systems and equipment such as presses, dryers, kilns, fan systems, dust collectors, packaging machines, air conditioning, lighting, and air compressors.</a:t>
            </a:r>
          </a:p>
          <a:p>
            <a:pPr marL="342900" indent="-342900">
              <a:lnSpc>
                <a:spcPct val="150000"/>
              </a:lnSpc>
              <a:spcBef>
                <a:spcPts val="900"/>
              </a:spcBef>
              <a:buFont typeface="Arial" panose="020B0604020202020204" pitchFamily="34" charset="0"/>
              <a:buChar char="•"/>
            </a:pPr>
            <a:r>
              <a:rPr lang="en-US" sz="2000" b="1" dirty="0"/>
              <a:t>Compressed Air: </a:t>
            </a:r>
            <a:r>
              <a:rPr lang="en-US" sz="2000" dirty="0"/>
              <a:t>Supplied by the compressed air distribution system for controlling pistons in production machines and for processes like dust collection, packaging, and kiln operation.</a:t>
            </a:r>
          </a:p>
          <a:p>
            <a:pPr marL="342900" indent="-342900">
              <a:lnSpc>
                <a:spcPct val="150000"/>
              </a:lnSpc>
              <a:spcBef>
                <a:spcPts val="900"/>
              </a:spcBef>
              <a:buFont typeface="Arial" panose="020B0604020202020204" pitchFamily="34" charset="0"/>
              <a:buChar char="•"/>
            </a:pPr>
            <a:r>
              <a:rPr lang="en-US" sz="2000" b="1" dirty="0"/>
              <a:t>Coal</a:t>
            </a:r>
            <a:r>
              <a:rPr lang="en-US" sz="2000" dirty="0"/>
              <a:t>: Used for firing bricks in the kilns.</a:t>
            </a:r>
          </a:p>
          <a:p>
            <a:pPr marL="342900" indent="-342900">
              <a:lnSpc>
                <a:spcPct val="150000"/>
              </a:lnSpc>
              <a:spcBef>
                <a:spcPts val="900"/>
              </a:spcBef>
              <a:buFont typeface="Arial" panose="020B0604020202020204" pitchFamily="34" charset="0"/>
              <a:buChar char="•"/>
            </a:pPr>
            <a:r>
              <a:rPr lang="en-US" sz="2000" b="1" dirty="0"/>
              <a:t>Fuel Oil (FO): </a:t>
            </a:r>
            <a:r>
              <a:rPr lang="en-US" sz="2000" dirty="0"/>
              <a:t>Used for starting up the kilns and as supplemental fuel when needed.</a:t>
            </a:r>
          </a:p>
          <a:p>
            <a:pPr>
              <a:lnSpc>
                <a:spcPct val="150000"/>
              </a:lnSpc>
            </a:pPr>
            <a:endParaRPr lang="en-US" sz="2000" dirty="0"/>
          </a:p>
        </p:txBody>
      </p:sp>
      <p:sp>
        <p:nvSpPr>
          <p:cNvPr id="4" name="Title 1">
            <a:extLst>
              <a:ext uri="{FF2B5EF4-FFF2-40B4-BE49-F238E27FC236}">
                <a16:creationId xmlns:a16="http://schemas.microsoft.com/office/drawing/2014/main" id="{39B8DAC6-8E90-E391-4012-BF6D486F65AD}"/>
              </a:ext>
            </a:extLst>
          </p:cNvPr>
          <p:cNvSpPr>
            <a:spLocks noGrp="1"/>
          </p:cNvSpPr>
          <p:nvPr>
            <p:ph type="title"/>
          </p:nvPr>
        </p:nvSpPr>
        <p:spPr>
          <a:xfrm>
            <a:off x="609600" y="612133"/>
            <a:ext cx="10972800" cy="495200"/>
          </a:xfrm>
        </p:spPr>
        <p:txBody>
          <a:bodyPr>
            <a:noAutofit/>
          </a:bodyPr>
          <a:lstStyle/>
          <a:p>
            <a:r>
              <a:rPr lang="en-US" dirty="0">
                <a:solidFill>
                  <a:schemeClr val="accent1">
                    <a:lumMod val="50000"/>
                  </a:schemeClr>
                </a:solidFill>
              </a:rPr>
              <a:t>Production Line</a:t>
            </a:r>
          </a:p>
        </p:txBody>
      </p:sp>
    </p:spTree>
    <p:extLst>
      <p:ext uri="{BB962C8B-B14F-4D97-AF65-F5344CB8AC3E}">
        <p14:creationId xmlns:p14="http://schemas.microsoft.com/office/powerpoint/2010/main" val="37889679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5" name="TextBox 4">
            <a:extLst>
              <a:ext uri="{FF2B5EF4-FFF2-40B4-BE49-F238E27FC236}">
                <a16:creationId xmlns:a16="http://schemas.microsoft.com/office/drawing/2014/main" id="{40705C5B-9136-4A79-8133-B64CEAC30ECF}"/>
              </a:ext>
            </a:extLst>
          </p:cNvPr>
          <p:cNvSpPr txBox="1"/>
          <p:nvPr/>
        </p:nvSpPr>
        <p:spPr>
          <a:xfrm>
            <a:off x="715324" y="1765250"/>
            <a:ext cx="5494975" cy="646331"/>
          </a:xfrm>
          <a:prstGeom prst="rect">
            <a:avLst/>
          </a:prstGeom>
          <a:noFill/>
        </p:spPr>
        <p:txBody>
          <a:bodyPr wrap="square" rtlCol="0">
            <a:spAutoFit/>
          </a:bodyPr>
          <a:lstStyle/>
          <a:p>
            <a:pPr marL="285750" indent="-285750">
              <a:buFont typeface="Arial" panose="020B0604020202020204" pitchFamily="34" charset="0"/>
              <a:buChar char="•"/>
            </a:pPr>
            <a:r>
              <a:rPr lang="en-US" sz="1800" dirty="0"/>
              <a:t>The company’s electrical system utilizes a 22/0.4 kV power grid through three transformers.</a:t>
            </a:r>
          </a:p>
        </p:txBody>
      </p:sp>
      <p:sp>
        <p:nvSpPr>
          <p:cNvPr id="8" name="TextBox 7">
            <a:extLst>
              <a:ext uri="{FF2B5EF4-FFF2-40B4-BE49-F238E27FC236}">
                <a16:creationId xmlns:a16="http://schemas.microsoft.com/office/drawing/2014/main" id="{05B37C98-F8C0-40F6-A360-EE440957DC24}"/>
              </a:ext>
            </a:extLst>
          </p:cNvPr>
          <p:cNvSpPr txBox="1"/>
          <p:nvPr/>
        </p:nvSpPr>
        <p:spPr>
          <a:xfrm>
            <a:off x="6811325" y="4322454"/>
            <a:ext cx="3625849" cy="584775"/>
          </a:xfrm>
          <a:prstGeom prst="rect">
            <a:avLst/>
          </a:prstGeom>
          <a:noFill/>
        </p:spPr>
        <p:txBody>
          <a:bodyPr wrap="square" rtlCol="0">
            <a:spAutoFit/>
          </a:bodyPr>
          <a:lstStyle/>
          <a:p>
            <a:pPr algn="ctr"/>
            <a:r>
              <a:rPr lang="en-US" sz="1600" i="1" dirty="0"/>
              <a:t>Image of measuring equipment at the power station</a:t>
            </a:r>
            <a:endParaRPr lang="vi-VN" b="1" i="1"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BFF2A8EE-E9C5-425B-A38B-9BD8E04853B0}"/>
              </a:ext>
            </a:extLst>
          </p:cNvPr>
          <p:cNvSpPr/>
          <p:nvPr/>
        </p:nvSpPr>
        <p:spPr>
          <a:xfrm>
            <a:off x="4937554" y="4979186"/>
            <a:ext cx="7254446" cy="1528945"/>
          </a:xfrm>
          <a:prstGeom prst="rect">
            <a:avLst/>
          </a:prstGeom>
        </p:spPr>
        <p:txBody>
          <a:bodyPr wrap="square">
            <a:spAutoFit/>
          </a:bodyPr>
          <a:lstStyle/>
          <a:p>
            <a:pPr marL="342900" indent="-342900">
              <a:buFont typeface="Arial" panose="020B0604020202020204" pitchFamily="34" charset="0"/>
              <a:buChar char="•"/>
            </a:pPr>
            <a:r>
              <a:rPr lang="en-US" sz="1800" dirty="0"/>
              <a:t>At the transformer stations, the monitoring and measurement systems are relatively well-equipped. The company has installed high-voltage and low-voltage power factor correction systems, ensuring the power factor of the electrical supply system consistently exceeds 0.9.</a:t>
            </a:r>
          </a:p>
        </p:txBody>
      </p:sp>
      <p:sp>
        <p:nvSpPr>
          <p:cNvPr id="10" name="TextBox 9">
            <a:extLst>
              <a:ext uri="{FF2B5EF4-FFF2-40B4-BE49-F238E27FC236}">
                <a16:creationId xmlns:a16="http://schemas.microsoft.com/office/drawing/2014/main" id="{2061ACA8-4826-40C8-B100-4CCCF34BB520}"/>
              </a:ext>
            </a:extLst>
          </p:cNvPr>
          <p:cNvSpPr txBox="1"/>
          <p:nvPr/>
        </p:nvSpPr>
        <p:spPr>
          <a:xfrm>
            <a:off x="1682126" y="5786443"/>
            <a:ext cx="2669356" cy="338554"/>
          </a:xfrm>
          <a:prstGeom prst="rect">
            <a:avLst/>
          </a:prstGeom>
          <a:noFill/>
        </p:spPr>
        <p:txBody>
          <a:bodyPr wrap="square" rtlCol="0">
            <a:spAutoFit/>
          </a:bodyPr>
          <a:lstStyle/>
          <a:p>
            <a:pPr algn="ctr"/>
            <a:r>
              <a:rPr lang="en-US" sz="1600" i="1"/>
              <a:t>Substation pictures</a:t>
            </a:r>
            <a:endParaRPr lang="vi-VN" sz="1600" i="1" dirty="0"/>
          </a:p>
        </p:txBody>
      </p:sp>
      <p:pic>
        <p:nvPicPr>
          <p:cNvPr id="11" name="Picture 10">
            <a:extLst>
              <a:ext uri="{FF2B5EF4-FFF2-40B4-BE49-F238E27FC236}">
                <a16:creationId xmlns:a16="http://schemas.microsoft.com/office/drawing/2014/main" id="{D5C3735B-E9CD-9129-A883-BB22D61EE380}"/>
              </a:ext>
            </a:extLst>
          </p:cNvPr>
          <p:cNvPicPr>
            <a:picLocks noChangeAspect="1"/>
          </p:cNvPicPr>
          <p:nvPr/>
        </p:nvPicPr>
        <p:blipFill>
          <a:blip r:embed="rId3"/>
          <a:stretch>
            <a:fillRect/>
          </a:stretch>
        </p:blipFill>
        <p:spPr>
          <a:xfrm>
            <a:off x="1864912" y="2709303"/>
            <a:ext cx="2303784" cy="3077140"/>
          </a:xfrm>
          <a:prstGeom prst="rect">
            <a:avLst/>
          </a:prstGeom>
        </p:spPr>
      </p:pic>
      <p:pic>
        <p:nvPicPr>
          <p:cNvPr id="15" name="Picture 14">
            <a:extLst>
              <a:ext uri="{FF2B5EF4-FFF2-40B4-BE49-F238E27FC236}">
                <a16:creationId xmlns:a16="http://schemas.microsoft.com/office/drawing/2014/main" id="{19C9ED92-E53E-09DA-58A9-97C9D93B4516}"/>
              </a:ext>
            </a:extLst>
          </p:cNvPr>
          <p:cNvPicPr>
            <a:picLocks noChangeAspect="1"/>
          </p:cNvPicPr>
          <p:nvPr/>
        </p:nvPicPr>
        <p:blipFill>
          <a:blip r:embed="rId4"/>
          <a:stretch>
            <a:fillRect/>
          </a:stretch>
        </p:blipFill>
        <p:spPr>
          <a:xfrm>
            <a:off x="7283016" y="1550642"/>
            <a:ext cx="2055934" cy="2746089"/>
          </a:xfrm>
          <a:prstGeom prst="rect">
            <a:avLst/>
          </a:prstGeom>
        </p:spPr>
      </p:pic>
      <p:sp>
        <p:nvSpPr>
          <p:cNvPr id="6" name="TextBox 5">
            <a:extLst>
              <a:ext uri="{FF2B5EF4-FFF2-40B4-BE49-F238E27FC236}">
                <a16:creationId xmlns:a16="http://schemas.microsoft.com/office/drawing/2014/main" id="{6E55A1C8-E242-D450-C157-671CB93203AC}"/>
              </a:ext>
            </a:extLst>
          </p:cNvPr>
          <p:cNvSpPr txBox="1"/>
          <p:nvPr/>
        </p:nvSpPr>
        <p:spPr>
          <a:xfrm>
            <a:off x="715325" y="1320909"/>
            <a:ext cx="6096000" cy="379656"/>
          </a:xfrm>
          <a:prstGeom prst="rect">
            <a:avLst/>
          </a:prstGeom>
          <a:noFill/>
        </p:spPr>
        <p:txBody>
          <a:bodyPr wrap="square">
            <a:spAutoFit/>
          </a:bodyPr>
          <a:lstStyle/>
          <a:p>
            <a:r>
              <a:rPr lang="en-US" sz="1800" b="1" dirty="0">
                <a:solidFill>
                  <a:schemeClr val="accent1">
                    <a:lumMod val="50000"/>
                  </a:schemeClr>
                </a:solidFill>
              </a:rPr>
              <a:t>1. Electrical System</a:t>
            </a:r>
          </a:p>
        </p:txBody>
      </p:sp>
    </p:spTree>
    <p:extLst>
      <p:ext uri="{BB962C8B-B14F-4D97-AF65-F5344CB8AC3E}">
        <p14:creationId xmlns:p14="http://schemas.microsoft.com/office/powerpoint/2010/main" val="32553791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3247DF5-8D05-410F-9914-A41DC0DC29D3}"/>
              </a:ext>
            </a:extLst>
          </p:cNvPr>
          <p:cNvSpPr/>
          <p:nvPr/>
        </p:nvSpPr>
        <p:spPr>
          <a:xfrm>
            <a:off x="609600" y="1946222"/>
            <a:ext cx="5675087" cy="3487237"/>
          </a:xfrm>
          <a:prstGeom prst="rect">
            <a:avLst/>
          </a:prstGeom>
        </p:spPr>
        <p:txBody>
          <a:bodyPr wrap="square">
            <a:spAutoFit/>
          </a:bodyPr>
          <a:lstStyle/>
          <a:p>
            <a:pPr marL="342900" indent="-342900">
              <a:lnSpc>
                <a:spcPct val="150000"/>
              </a:lnSpc>
              <a:buFont typeface="Arial" panose="020B0604020202020204" pitchFamily="34" charset="0"/>
              <a:buChar char="•"/>
            </a:pPr>
            <a:r>
              <a:rPr lang="en-US" sz="1800" dirty="0"/>
              <a:t>The company’s drying and kiln system represents a significant portion of energy usage due to its scale and intensity.</a:t>
            </a:r>
          </a:p>
          <a:p>
            <a:pPr marL="342900" indent="-342900">
              <a:lnSpc>
                <a:spcPct val="150000"/>
              </a:lnSpc>
              <a:buFont typeface="Arial" panose="020B0604020202020204" pitchFamily="34" charset="0"/>
              <a:buChar char="•"/>
            </a:pPr>
            <a:r>
              <a:rPr lang="en-US" sz="1800" dirty="0"/>
              <a:t>Currently, many sections of the kiln system pipelines have inadequate insulation, resulting in very high surface temperatures, leading to heat loss to the external environment and increased fuel consumption.</a:t>
            </a:r>
          </a:p>
        </p:txBody>
      </p:sp>
      <p:sp>
        <p:nvSpPr>
          <p:cNvPr id="6" name="TextBox 5">
            <a:extLst>
              <a:ext uri="{FF2B5EF4-FFF2-40B4-BE49-F238E27FC236}">
                <a16:creationId xmlns:a16="http://schemas.microsoft.com/office/drawing/2014/main" id="{AAAFB3E4-71F2-404B-8A4D-99DEBB1B7383}"/>
              </a:ext>
            </a:extLst>
          </p:cNvPr>
          <p:cNvSpPr txBox="1"/>
          <p:nvPr/>
        </p:nvSpPr>
        <p:spPr>
          <a:xfrm>
            <a:off x="6705600" y="5506895"/>
            <a:ext cx="4481267" cy="338554"/>
          </a:xfrm>
          <a:prstGeom prst="rect">
            <a:avLst/>
          </a:prstGeom>
          <a:noFill/>
        </p:spPr>
        <p:txBody>
          <a:bodyPr wrap="square" rtlCol="0">
            <a:spAutoFit/>
          </a:bodyPr>
          <a:lstStyle/>
          <a:p>
            <a:r>
              <a:rPr lang="en-US" sz="1600" i="1" dirty="0"/>
              <a:t>Some areas of the surface remain uninsulated.</a:t>
            </a:r>
          </a:p>
        </p:txBody>
      </p:sp>
      <p:pic>
        <p:nvPicPr>
          <p:cNvPr id="8" name="Picture 7">
            <a:extLst>
              <a:ext uri="{FF2B5EF4-FFF2-40B4-BE49-F238E27FC236}">
                <a16:creationId xmlns:a16="http://schemas.microsoft.com/office/drawing/2014/main" id="{858CF95D-C275-B595-7CDA-941C437E42A9}"/>
              </a:ext>
            </a:extLst>
          </p:cNvPr>
          <p:cNvPicPr>
            <a:picLocks noChangeAspect="1"/>
          </p:cNvPicPr>
          <p:nvPr/>
        </p:nvPicPr>
        <p:blipFill>
          <a:blip r:embed="rId2"/>
          <a:stretch>
            <a:fillRect/>
          </a:stretch>
        </p:blipFill>
        <p:spPr>
          <a:xfrm>
            <a:off x="6399436" y="1988745"/>
            <a:ext cx="2542586" cy="3396105"/>
          </a:xfrm>
          <a:prstGeom prst="rect">
            <a:avLst/>
          </a:prstGeom>
        </p:spPr>
      </p:pic>
      <p:pic>
        <p:nvPicPr>
          <p:cNvPr id="10" name="Picture 9">
            <a:extLst>
              <a:ext uri="{FF2B5EF4-FFF2-40B4-BE49-F238E27FC236}">
                <a16:creationId xmlns:a16="http://schemas.microsoft.com/office/drawing/2014/main" id="{C72DBDE3-563C-D399-A992-F0BA03F5B886}"/>
              </a:ext>
            </a:extLst>
          </p:cNvPr>
          <p:cNvPicPr>
            <a:picLocks noChangeAspect="1"/>
          </p:cNvPicPr>
          <p:nvPr/>
        </p:nvPicPr>
        <p:blipFill>
          <a:blip r:embed="rId3"/>
          <a:stretch>
            <a:fillRect/>
          </a:stretch>
        </p:blipFill>
        <p:spPr>
          <a:xfrm>
            <a:off x="8942022" y="1988745"/>
            <a:ext cx="2542586" cy="3396104"/>
          </a:xfrm>
          <a:prstGeom prst="rect">
            <a:avLst/>
          </a:prstGeom>
        </p:spPr>
      </p:pic>
      <p:sp>
        <p:nvSpPr>
          <p:cNvPr id="7" name="TextBox 6">
            <a:extLst>
              <a:ext uri="{FF2B5EF4-FFF2-40B4-BE49-F238E27FC236}">
                <a16:creationId xmlns:a16="http://schemas.microsoft.com/office/drawing/2014/main" id="{6964A582-7485-E770-282C-C22CCDC9075C}"/>
              </a:ext>
            </a:extLst>
          </p:cNvPr>
          <p:cNvSpPr txBox="1"/>
          <p:nvPr/>
        </p:nvSpPr>
        <p:spPr>
          <a:xfrm>
            <a:off x="609600" y="1424541"/>
            <a:ext cx="6096000" cy="379656"/>
          </a:xfrm>
          <a:prstGeom prst="rect">
            <a:avLst/>
          </a:prstGeom>
          <a:noFill/>
        </p:spPr>
        <p:txBody>
          <a:bodyPr wrap="square">
            <a:spAutoFit/>
          </a:bodyPr>
          <a:lstStyle/>
          <a:p>
            <a:r>
              <a:rPr lang="en-US" b="1" dirty="0">
                <a:solidFill>
                  <a:schemeClr val="accent1">
                    <a:lumMod val="50000"/>
                  </a:schemeClr>
                </a:solidFill>
              </a:rPr>
              <a:t>2. Drying and Kiln System</a:t>
            </a:r>
          </a:p>
        </p:txBody>
      </p:sp>
      <p:sp>
        <p:nvSpPr>
          <p:cNvPr id="11" name="Title 1">
            <a:extLst>
              <a:ext uri="{FF2B5EF4-FFF2-40B4-BE49-F238E27FC236}">
                <a16:creationId xmlns:a16="http://schemas.microsoft.com/office/drawing/2014/main" id="{4F4ED0EC-0A45-0A90-72FC-76C03B163FE5}"/>
              </a:ext>
            </a:extLst>
          </p:cNvPr>
          <p:cNvSpPr>
            <a:spLocks noGrp="1"/>
          </p:cNvSpPr>
          <p:nvPr>
            <p:ph type="title"/>
          </p:nvPr>
        </p:nvSpPr>
        <p:spPr>
          <a:xfrm>
            <a:off x="609600" y="682625"/>
            <a:ext cx="10972800" cy="495300"/>
          </a:xfrm>
        </p:spPr>
        <p:txBody>
          <a:bodyPr>
            <a:noAutofit/>
          </a:bodyPr>
          <a:lstStyle/>
          <a:p>
            <a:r>
              <a:rPr lang="en-US" dirty="0">
                <a:solidFill>
                  <a:schemeClr val="accent1">
                    <a:lumMod val="50000"/>
                  </a:schemeClr>
                </a:solidFill>
              </a:rPr>
              <a:t>Energy Supply System</a:t>
            </a:r>
          </a:p>
        </p:txBody>
      </p:sp>
    </p:spTree>
    <p:extLst>
      <p:ext uri="{BB962C8B-B14F-4D97-AF65-F5344CB8AC3E}">
        <p14:creationId xmlns:p14="http://schemas.microsoft.com/office/powerpoint/2010/main" val="1058394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99590C-5F97-4F13-B82B-108133778EAE}"/>
              </a:ext>
            </a:extLst>
          </p:cNvPr>
          <p:cNvSpPr txBox="1"/>
          <p:nvPr/>
        </p:nvSpPr>
        <p:spPr>
          <a:xfrm>
            <a:off x="609600" y="1754944"/>
            <a:ext cx="10972800" cy="17029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800" dirty="0"/>
              <a:t>The company has a centralized, independent compressed air station interconnected with a shared network where the valves are kept open continuously.</a:t>
            </a:r>
          </a:p>
          <a:p>
            <a:pPr marL="285750" indent="-285750">
              <a:lnSpc>
                <a:spcPct val="150000"/>
              </a:lnSpc>
              <a:buFont typeface="Arial" panose="020B0604020202020204" pitchFamily="34" charset="0"/>
              <a:buChar char="•"/>
            </a:pPr>
            <a:r>
              <a:rPr lang="en-US" sz="1800" dirty="0"/>
              <a:t>It consists of three screw air compressors with a power capacity of 37 kW each and a working output of 6.28–7.42 m³/min.</a:t>
            </a:r>
          </a:p>
        </p:txBody>
      </p:sp>
      <p:sp>
        <p:nvSpPr>
          <p:cNvPr id="6" name="TextBox 5">
            <a:extLst>
              <a:ext uri="{FF2B5EF4-FFF2-40B4-BE49-F238E27FC236}">
                <a16:creationId xmlns:a16="http://schemas.microsoft.com/office/drawing/2014/main" id="{79574F4D-7368-435E-BCE9-F65BB047E04C}"/>
              </a:ext>
            </a:extLst>
          </p:cNvPr>
          <p:cNvSpPr txBox="1"/>
          <p:nvPr/>
        </p:nvSpPr>
        <p:spPr>
          <a:xfrm>
            <a:off x="6481176" y="6146670"/>
            <a:ext cx="3353759" cy="338554"/>
          </a:xfrm>
          <a:prstGeom prst="rect">
            <a:avLst/>
          </a:prstGeom>
          <a:noFill/>
        </p:spPr>
        <p:txBody>
          <a:bodyPr wrap="square" rtlCol="0">
            <a:spAutoFit/>
          </a:bodyPr>
          <a:lstStyle/>
          <a:p>
            <a:r>
              <a:rPr lang="en-US" sz="1600" i="1" dirty="0"/>
              <a:t>Compressed air station image</a:t>
            </a:r>
            <a:endParaRPr lang="vi-VN" sz="1600" i="1" dirty="0"/>
          </a:p>
        </p:txBody>
      </p:sp>
      <p:pic>
        <p:nvPicPr>
          <p:cNvPr id="8" name="Picture 7">
            <a:extLst>
              <a:ext uri="{FF2B5EF4-FFF2-40B4-BE49-F238E27FC236}">
                <a16:creationId xmlns:a16="http://schemas.microsoft.com/office/drawing/2014/main" id="{4C6FDA14-ABFD-9875-9C59-A4520D99A5BA}"/>
              </a:ext>
            </a:extLst>
          </p:cNvPr>
          <p:cNvPicPr>
            <a:picLocks noChangeAspect="1"/>
          </p:cNvPicPr>
          <p:nvPr/>
        </p:nvPicPr>
        <p:blipFill>
          <a:blip r:embed="rId2"/>
          <a:stretch>
            <a:fillRect/>
          </a:stretch>
        </p:blipFill>
        <p:spPr>
          <a:xfrm>
            <a:off x="5938463" y="3167014"/>
            <a:ext cx="3896473" cy="2979656"/>
          </a:xfrm>
          <a:prstGeom prst="rect">
            <a:avLst/>
          </a:prstGeom>
        </p:spPr>
      </p:pic>
      <p:sp>
        <p:nvSpPr>
          <p:cNvPr id="5" name="Title 1">
            <a:extLst>
              <a:ext uri="{FF2B5EF4-FFF2-40B4-BE49-F238E27FC236}">
                <a16:creationId xmlns:a16="http://schemas.microsoft.com/office/drawing/2014/main" id="{27643446-64CA-448E-4A8D-C264BA9D291D}"/>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9" name="TextBox 8">
            <a:extLst>
              <a:ext uri="{FF2B5EF4-FFF2-40B4-BE49-F238E27FC236}">
                <a16:creationId xmlns:a16="http://schemas.microsoft.com/office/drawing/2014/main" id="{A806B87A-2176-AE59-B804-A354DC463A25}"/>
              </a:ext>
            </a:extLst>
          </p:cNvPr>
          <p:cNvSpPr txBox="1"/>
          <p:nvPr/>
        </p:nvSpPr>
        <p:spPr>
          <a:xfrm>
            <a:off x="609600" y="1405866"/>
            <a:ext cx="6096000" cy="379656"/>
          </a:xfrm>
          <a:prstGeom prst="rect">
            <a:avLst/>
          </a:prstGeom>
          <a:noFill/>
        </p:spPr>
        <p:txBody>
          <a:bodyPr wrap="square">
            <a:spAutoFit/>
          </a:bodyPr>
          <a:lstStyle/>
          <a:p>
            <a:r>
              <a:rPr lang="en-US" sz="1800" b="1" dirty="0">
                <a:solidFill>
                  <a:schemeClr val="accent1">
                    <a:lumMod val="50000"/>
                  </a:schemeClr>
                </a:solidFill>
              </a:rPr>
              <a:t>3. Air Compressor System</a:t>
            </a:r>
          </a:p>
        </p:txBody>
      </p:sp>
    </p:spTree>
    <p:extLst>
      <p:ext uri="{BB962C8B-B14F-4D97-AF65-F5344CB8AC3E}">
        <p14:creationId xmlns:p14="http://schemas.microsoft.com/office/powerpoint/2010/main" val="491352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6" name="TextBox 5">
            <a:extLst>
              <a:ext uri="{FF2B5EF4-FFF2-40B4-BE49-F238E27FC236}">
                <a16:creationId xmlns:a16="http://schemas.microsoft.com/office/drawing/2014/main" id="{FF283494-F664-C376-EB3A-1F11D8FD3139}"/>
              </a:ext>
            </a:extLst>
          </p:cNvPr>
          <p:cNvSpPr txBox="1"/>
          <p:nvPr/>
        </p:nvSpPr>
        <p:spPr>
          <a:xfrm>
            <a:off x="3549223" y="3136610"/>
            <a:ext cx="7173078" cy="523220"/>
          </a:xfrm>
          <a:prstGeom prst="rect">
            <a:avLst/>
          </a:prstGeom>
          <a:noFill/>
        </p:spPr>
        <p:txBody>
          <a:bodyPr wrap="square" rtlCol="0">
            <a:spAutoFit/>
          </a:bodyPr>
          <a:lstStyle/>
          <a:p>
            <a:r>
              <a:rPr lang="en-US" sz="2800" dirty="0">
                <a:latin typeface="+mn-lt"/>
                <a:cs typeface="Times New Roman" panose="02020603050405020304" pitchFamily="18" charset="0"/>
              </a:rPr>
              <a:t>Energy Efficiency Measures (EEMs)</a:t>
            </a:r>
          </a:p>
        </p:txBody>
      </p:sp>
    </p:spTree>
    <p:extLst>
      <p:ext uri="{BB962C8B-B14F-4D97-AF65-F5344CB8AC3E}">
        <p14:creationId xmlns:p14="http://schemas.microsoft.com/office/powerpoint/2010/main" val="3968744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0704F-A03E-EAB5-FD8E-6452BEF93D9F}"/>
            </a:ext>
          </a:extLst>
        </p:cNvPr>
        <p:cNvGrpSpPr/>
        <p:nvPr/>
      </p:nvGrpSpPr>
      <p:grpSpPr>
        <a:xfrm>
          <a:off x="0" y="0"/>
          <a:ext cx="0" cy="0"/>
          <a:chOff x="0" y="0"/>
          <a:chExt cx="0" cy="0"/>
        </a:xfrm>
      </p:grpSpPr>
      <p:pic>
        <p:nvPicPr>
          <p:cNvPr id="1026"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3957"/>
            <a:ext cx="12192000" cy="804850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D967E53-2A3C-330B-4AF2-B6769E82EA4D}"/>
              </a:ext>
            </a:extLst>
          </p:cNvPr>
          <p:cNvSpPr txBox="1">
            <a:spLocks/>
          </p:cNvSpPr>
          <p:nvPr/>
        </p:nvSpPr>
        <p:spPr>
          <a:xfrm>
            <a:off x="2582561" y="5855420"/>
            <a:ext cx="9284043" cy="557738"/>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Brick &amp; Ceramic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80550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358037"/>
            <a:ext cx="9507415" cy="755653"/>
          </a:xfrm>
        </p:spPr>
        <p:txBody>
          <a:bodyPr>
            <a:noAutofit/>
          </a:bodyPr>
          <a:lstStyle/>
          <a:p>
            <a:pPr algn="l"/>
            <a:r>
              <a:rPr lang="en-US" sz="2400" dirty="0">
                <a:solidFill>
                  <a:schemeClr val="accent1">
                    <a:lumMod val="50000"/>
                  </a:schemeClr>
                </a:solidFill>
              </a:rPr>
              <a:t>EEMs 1: </a:t>
            </a:r>
            <a:r>
              <a:rPr lang="en-US" sz="2400" b="1" dirty="0">
                <a:solidFill>
                  <a:schemeClr val="accent1">
                    <a:lumMod val="50000"/>
                  </a:schemeClr>
                </a:solidFill>
              </a:rPr>
              <a:t>Install Smoke Ducts from Kilns to Spray Dryers for Heat Recovery Instead of Using Outside Air</a:t>
            </a:r>
            <a:endParaRPr lang="en-US" sz="2400" dirty="0">
              <a:solidFill>
                <a:schemeClr val="accent1">
                  <a:lumMod val="50000"/>
                </a:schemeClr>
              </a:solidFill>
            </a:endParaRP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570112"/>
            <a:ext cx="10972800" cy="2625206"/>
          </a:xfrm>
          <a:prstGeom prst="rect">
            <a:avLst/>
          </a:prstGeom>
          <a:noFill/>
        </p:spPr>
        <p:txBody>
          <a:bodyPr wrap="square" rtlCol="0">
            <a:spAutoFit/>
          </a:bodyPr>
          <a:lstStyle/>
          <a:p>
            <a:pPr>
              <a:lnSpc>
                <a:spcPct val="150000"/>
              </a:lnSpc>
            </a:pPr>
            <a:r>
              <a:rPr lang="en-US" b="1" dirty="0"/>
              <a:t>Current Status:</a:t>
            </a:r>
          </a:p>
          <a:p>
            <a:pPr>
              <a:lnSpc>
                <a:spcPct val="150000"/>
              </a:lnSpc>
            </a:pPr>
            <a:r>
              <a:rPr lang="en-US" dirty="0"/>
              <a:t>The air supplied to the combustion chamber of the spray dryer is drawn directly from the external environment, with an ambient temperature of about 30°C. </a:t>
            </a:r>
          </a:p>
          <a:p>
            <a:pPr>
              <a:lnSpc>
                <a:spcPct val="150000"/>
              </a:lnSpc>
            </a:pPr>
            <a:r>
              <a:rPr lang="en-US" dirty="0"/>
              <a:t>The residual oxygen concentration in the exhaust fumes from the spray dryer is very high, approximately 18–19%. This indicates that the supplied air volume is significantly excessive compared to the actual fuel combustion requirements (with an excess air ratio of approximately 600%).</a:t>
            </a:r>
          </a:p>
        </p:txBody>
      </p:sp>
    </p:spTree>
    <p:extLst>
      <p:ext uri="{BB962C8B-B14F-4D97-AF65-F5344CB8AC3E}">
        <p14:creationId xmlns:p14="http://schemas.microsoft.com/office/powerpoint/2010/main" val="1113316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58D1A-4B63-9916-C0A6-B18A6B6FAE6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6BCE793-12AF-374C-3370-FFEA749181AF}"/>
              </a:ext>
            </a:extLst>
          </p:cNvPr>
          <p:cNvPicPr>
            <a:picLocks noChangeAspect="1"/>
          </p:cNvPicPr>
          <p:nvPr/>
        </p:nvPicPr>
        <p:blipFill>
          <a:blip r:embed="rId2"/>
          <a:stretch>
            <a:fillRect/>
          </a:stretch>
        </p:blipFill>
        <p:spPr>
          <a:xfrm>
            <a:off x="7010400" y="1467170"/>
            <a:ext cx="4529176" cy="4933976"/>
          </a:xfrm>
          <a:prstGeom prst="rect">
            <a:avLst/>
          </a:prstGeom>
        </p:spPr>
      </p:pic>
      <p:sp>
        <p:nvSpPr>
          <p:cNvPr id="13" name="TextBox 12">
            <a:extLst>
              <a:ext uri="{FF2B5EF4-FFF2-40B4-BE49-F238E27FC236}">
                <a16:creationId xmlns:a16="http://schemas.microsoft.com/office/drawing/2014/main" id="{8B80C75D-D678-3FB7-2134-FAFA93416DC8}"/>
              </a:ext>
            </a:extLst>
          </p:cNvPr>
          <p:cNvSpPr txBox="1"/>
          <p:nvPr/>
        </p:nvSpPr>
        <p:spPr>
          <a:xfrm>
            <a:off x="736600" y="1760247"/>
            <a:ext cx="5886938" cy="2308324"/>
          </a:xfrm>
          <a:prstGeom prst="rect">
            <a:avLst/>
          </a:prstGeom>
          <a:noFill/>
        </p:spPr>
        <p:txBody>
          <a:bodyPr wrap="square">
            <a:spAutoFit/>
          </a:bodyPr>
          <a:lstStyle/>
          <a:p>
            <a:r>
              <a:rPr lang="en-US" sz="1800" b="1" dirty="0"/>
              <a:t>Solution:</a:t>
            </a:r>
          </a:p>
          <a:p>
            <a:r>
              <a:rPr lang="en-US" sz="1800" dirty="0"/>
              <a:t>“Install additional heat recovery ducts to redirect exhaust fumes from the glaze kiln or biscuit firing kiln to the spray dryers.”</a:t>
            </a:r>
          </a:p>
          <a:p>
            <a:endParaRPr lang="en-US" sz="1800" dirty="0"/>
          </a:p>
          <a:p>
            <a:r>
              <a:rPr lang="en-US" sz="1800" dirty="0"/>
              <a:t>Energy Savings Calculation for the Solution:</a:t>
            </a:r>
          </a:p>
          <a:p>
            <a:r>
              <a:rPr lang="en-US" sz="1800" dirty="0"/>
              <a:t>“Install smoke ducts from kilns to spray dryers for heat recovery instead of using outside air.”</a:t>
            </a:r>
          </a:p>
        </p:txBody>
      </p:sp>
      <p:sp>
        <p:nvSpPr>
          <p:cNvPr id="16" name="Title 1">
            <a:extLst>
              <a:ext uri="{FF2B5EF4-FFF2-40B4-BE49-F238E27FC236}">
                <a16:creationId xmlns:a16="http://schemas.microsoft.com/office/drawing/2014/main" id="{2E69AA05-4315-082B-A0C9-9B4DA70E4369}"/>
              </a:ext>
            </a:extLst>
          </p:cNvPr>
          <p:cNvSpPr>
            <a:spLocks noGrp="1"/>
          </p:cNvSpPr>
          <p:nvPr>
            <p:ph type="title"/>
          </p:nvPr>
        </p:nvSpPr>
        <p:spPr>
          <a:xfrm>
            <a:off x="609600" y="358037"/>
            <a:ext cx="9507415" cy="755653"/>
          </a:xfrm>
        </p:spPr>
        <p:txBody>
          <a:bodyPr>
            <a:noAutofit/>
          </a:bodyPr>
          <a:lstStyle/>
          <a:p>
            <a:pPr algn="l"/>
            <a:r>
              <a:rPr lang="en-US" sz="2400" dirty="0">
                <a:solidFill>
                  <a:schemeClr val="accent1">
                    <a:lumMod val="50000"/>
                  </a:schemeClr>
                </a:solidFill>
              </a:rPr>
              <a:t>EEMs 1: </a:t>
            </a:r>
            <a:r>
              <a:rPr lang="en-US" sz="2400" b="1" dirty="0">
                <a:solidFill>
                  <a:schemeClr val="accent1">
                    <a:lumMod val="50000"/>
                  </a:schemeClr>
                </a:solidFill>
              </a:rPr>
              <a:t>Install Smoke Ducts from Kilns to Spray Dryers for Heat Recovery Instead of Using Outside Air</a:t>
            </a:r>
            <a:endParaRPr lang="en-US" sz="2400" dirty="0">
              <a:solidFill>
                <a:schemeClr val="accent1">
                  <a:lumMod val="50000"/>
                </a:schemeClr>
              </a:solidFill>
            </a:endParaRPr>
          </a:p>
        </p:txBody>
      </p:sp>
    </p:spTree>
    <p:extLst>
      <p:ext uri="{BB962C8B-B14F-4D97-AF65-F5344CB8AC3E}">
        <p14:creationId xmlns:p14="http://schemas.microsoft.com/office/powerpoint/2010/main" val="23362314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71E1E-BA53-4BD4-80BC-7FBF94AE18D1}"/>
              </a:ext>
            </a:extLst>
          </p:cNvPr>
          <p:cNvSpPr>
            <a:spLocks noGrp="1"/>
          </p:cNvSpPr>
          <p:nvPr>
            <p:ph type="title"/>
          </p:nvPr>
        </p:nvSpPr>
        <p:spPr>
          <a:xfrm>
            <a:off x="723900" y="194992"/>
            <a:ext cx="8259771" cy="916833"/>
          </a:xfrm>
        </p:spPr>
        <p:txBody>
          <a:bodyPr>
            <a:noAutofit/>
          </a:bodyPr>
          <a:lstStyle/>
          <a:p>
            <a:pPr algn="l"/>
            <a:r>
              <a:rPr lang="en-US" sz="2400" dirty="0">
                <a:solidFill>
                  <a:schemeClr val="accent1">
                    <a:lumMod val="50000"/>
                  </a:schemeClr>
                </a:solidFill>
              </a:rPr>
              <a:t>EEMs 2: Enhancing Moisture Removal Efficiency for Coal Gasification Products</a:t>
            </a:r>
          </a:p>
        </p:txBody>
      </p:sp>
      <p:sp>
        <p:nvSpPr>
          <p:cNvPr id="11" name="TextBox 10">
            <a:extLst>
              <a:ext uri="{FF2B5EF4-FFF2-40B4-BE49-F238E27FC236}">
                <a16:creationId xmlns:a16="http://schemas.microsoft.com/office/drawing/2014/main" id="{4CFC5356-9950-F1AA-0C61-31105D11FD8C}"/>
              </a:ext>
            </a:extLst>
          </p:cNvPr>
          <p:cNvSpPr txBox="1"/>
          <p:nvPr/>
        </p:nvSpPr>
        <p:spPr>
          <a:xfrm>
            <a:off x="558800" y="1428553"/>
            <a:ext cx="11074400" cy="4593565"/>
          </a:xfrm>
          <a:prstGeom prst="rect">
            <a:avLst/>
          </a:prstGeom>
          <a:noFill/>
        </p:spPr>
        <p:txBody>
          <a:bodyPr wrap="square">
            <a:spAutoFit/>
          </a:bodyPr>
          <a:lstStyle/>
          <a:p>
            <a:r>
              <a:rPr lang="en-US" sz="1800" b="1" dirty="0"/>
              <a:t>Current Status</a:t>
            </a:r>
          </a:p>
          <a:p>
            <a:pPr marL="285750" indent="-285750">
              <a:buFont typeface="Arial" panose="020B0604020202020204" pitchFamily="34" charset="0"/>
              <a:buChar char="•"/>
            </a:pPr>
            <a:r>
              <a:rPr lang="en-US" sz="1800" dirty="0"/>
              <a:t>The company does not have efficient moisture separation and cooling equipment for the finished gas, resulting in a relatively high moisture content in the coal gas. </a:t>
            </a:r>
          </a:p>
          <a:p>
            <a:pPr marL="285750" indent="-285750">
              <a:buFont typeface="Arial" panose="020B0604020202020204" pitchFamily="34" charset="0"/>
              <a:buChar char="•"/>
            </a:pPr>
            <a:r>
              <a:rPr lang="en-US" sz="1800" dirty="0"/>
              <a:t>Measurements indicate that the relative humidity of coal gas at the supply station is approximately 97-98%; at the kiln area in Workshop 2, it ranges from 83-90%; and in the biscuit kiln at Workshop 1, the humidity is 97.5% at the kiln entrance and 94.5% at the exit.</a:t>
            </a:r>
            <a:endParaRPr lang="en-US" sz="1800" b="1" dirty="0"/>
          </a:p>
          <a:p>
            <a:r>
              <a:rPr lang="en-US" sz="1800" b="1" dirty="0"/>
              <a:t>Solution: </a:t>
            </a:r>
            <a:r>
              <a:rPr lang="en-US" sz="1800" dirty="0"/>
              <a:t>“Reduce the moisture content in the finished coal gas.”</a:t>
            </a:r>
            <a:endParaRPr lang="en-US" sz="1800" b="1" dirty="0"/>
          </a:p>
          <a:p>
            <a:r>
              <a:rPr lang="en-US" sz="1800" b="1" dirty="0"/>
              <a:t>Implementation Plan</a:t>
            </a:r>
          </a:p>
          <a:p>
            <a:pPr marL="285750" indent="-285750">
              <a:spcBef>
                <a:spcPts val="900"/>
              </a:spcBef>
              <a:buFont typeface="Arial" panose="020B0604020202020204" pitchFamily="34" charset="0"/>
              <a:buChar char="•"/>
            </a:pPr>
            <a:r>
              <a:rPr lang="en-US" sz="1800" dirty="0"/>
              <a:t>Enhance the cooling efficiency at the heat exchange tower by adding cooling fans or installing additional indirect water-based heat exchangers.</a:t>
            </a:r>
          </a:p>
          <a:p>
            <a:pPr marL="285750" indent="-285750">
              <a:spcBef>
                <a:spcPts val="900"/>
              </a:spcBef>
              <a:buFont typeface="Arial" panose="020B0604020202020204" pitchFamily="34" charset="0"/>
              <a:buChar char="•"/>
            </a:pPr>
            <a:r>
              <a:rPr lang="en-US" sz="1800" dirty="0"/>
              <a:t>Install an indirect heat exchanger using water to cool the coal gas after the cooling tower, reducing its temperature to approximately 120-150°C, and replace the water-based washing tower with a fabric bag dust filter.</a:t>
            </a:r>
          </a:p>
          <a:p>
            <a:pPr marL="285750" indent="-285750">
              <a:spcBef>
                <a:spcPts val="900"/>
              </a:spcBef>
              <a:buFont typeface="Arial" panose="020B0604020202020204" pitchFamily="34" charset="0"/>
              <a:buChar char="•"/>
            </a:pPr>
            <a:r>
              <a:rPr lang="en-US" sz="1800" dirty="0"/>
              <a:t>Use water to cool the coal gas indirectly through heat exchange, directing the gas through zigzag walls or cyclones to separate moisture.</a:t>
            </a:r>
          </a:p>
        </p:txBody>
      </p:sp>
    </p:spTree>
    <p:extLst>
      <p:ext uri="{BB962C8B-B14F-4D97-AF65-F5344CB8AC3E}">
        <p14:creationId xmlns:p14="http://schemas.microsoft.com/office/powerpoint/2010/main" val="11865268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ABC1171-FEB9-043E-590B-E991AA8091BD}"/>
              </a:ext>
            </a:extLst>
          </p:cNvPr>
          <p:cNvSpPr>
            <a:spLocks noGrp="1"/>
          </p:cNvSpPr>
          <p:nvPr>
            <p:ph type="title"/>
          </p:nvPr>
        </p:nvSpPr>
        <p:spPr>
          <a:xfrm>
            <a:off x="609600" y="548633"/>
            <a:ext cx="8001000" cy="495200"/>
          </a:xfrm>
        </p:spPr>
        <p:txBody>
          <a:bodyPr>
            <a:noAutofit/>
          </a:bodyPr>
          <a:lstStyle/>
          <a:p>
            <a:pPr algn="l"/>
            <a:r>
              <a:rPr lang="en-US" sz="2400" dirty="0">
                <a:solidFill>
                  <a:schemeClr val="accent1">
                    <a:lumMod val="50000"/>
                  </a:schemeClr>
                </a:solidFill>
              </a:rPr>
              <a:t>EEMs 2: Enhancing Moisture Removal Efficiency for Coal Gasification Products</a:t>
            </a:r>
          </a:p>
        </p:txBody>
      </p:sp>
      <p:sp>
        <p:nvSpPr>
          <p:cNvPr id="11" name="TextBox 10">
            <a:extLst>
              <a:ext uri="{FF2B5EF4-FFF2-40B4-BE49-F238E27FC236}">
                <a16:creationId xmlns:a16="http://schemas.microsoft.com/office/drawing/2014/main" id="{8BC68903-42B9-A170-1CC1-620314B30942}"/>
              </a:ext>
            </a:extLst>
          </p:cNvPr>
          <p:cNvSpPr txBox="1"/>
          <p:nvPr/>
        </p:nvSpPr>
        <p:spPr>
          <a:xfrm>
            <a:off x="609600" y="1409730"/>
            <a:ext cx="10769600" cy="4349268"/>
          </a:xfrm>
          <a:prstGeom prst="rect">
            <a:avLst/>
          </a:prstGeom>
          <a:noFill/>
        </p:spPr>
        <p:txBody>
          <a:bodyPr wrap="square">
            <a:spAutoFit/>
          </a:bodyPr>
          <a:lstStyle/>
          <a:p>
            <a:pPr>
              <a:lnSpc>
                <a:spcPct val="150000"/>
              </a:lnSpc>
            </a:pPr>
            <a:r>
              <a:rPr lang="en-US" b="1" dirty="0"/>
              <a:t>Energy-Saving Principle</a:t>
            </a:r>
          </a:p>
          <a:p>
            <a:pPr>
              <a:lnSpc>
                <a:spcPct val="150000"/>
              </a:lnSpc>
            </a:pPr>
            <a:r>
              <a:rPr lang="en-US" dirty="0"/>
              <a:t>Moisture in the fuel consumes a significant amount of heat to evaporate and reach the exhaust gas temperature. As moisture neither burns nor generates heat, it leads to energy losses. Reducing the moisture content in the fuel helps save energy.</a:t>
            </a:r>
          </a:p>
          <a:p>
            <a:pPr>
              <a:lnSpc>
                <a:spcPct val="150000"/>
              </a:lnSpc>
            </a:pPr>
            <a:r>
              <a:rPr lang="en-US" b="1" dirty="0"/>
              <a:t>Energy-Saving Potential</a:t>
            </a:r>
          </a:p>
          <a:p>
            <a:pPr>
              <a:lnSpc>
                <a:spcPct val="150000"/>
              </a:lnSpc>
            </a:pPr>
            <a:r>
              <a:rPr lang="en-US" dirty="0"/>
              <a:t>Improved moisture removal efficiency in coal gas can increase kiln thermal efficiency by approximately 1-3%.</a:t>
            </a:r>
          </a:p>
          <a:p>
            <a:pPr>
              <a:lnSpc>
                <a:spcPct val="150000"/>
              </a:lnSpc>
            </a:pPr>
            <a:r>
              <a:rPr lang="en-US" b="1" dirty="0"/>
              <a:t>Solution Implementation Costs</a:t>
            </a:r>
          </a:p>
          <a:p>
            <a:pPr>
              <a:lnSpc>
                <a:spcPct val="150000"/>
              </a:lnSpc>
            </a:pPr>
            <a:r>
              <a:rPr lang="en-US" dirty="0"/>
              <a:t>The method chosen for moisture reduction will determine the implementation cost. The estimated cost for this solution is approximately 1.2 billion VND.</a:t>
            </a:r>
          </a:p>
        </p:txBody>
      </p:sp>
    </p:spTree>
    <p:extLst>
      <p:ext uri="{BB962C8B-B14F-4D97-AF65-F5344CB8AC3E}">
        <p14:creationId xmlns:p14="http://schemas.microsoft.com/office/powerpoint/2010/main" val="21019820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p:nvPr>
        </p:nvSpPr>
        <p:spPr>
          <a:xfrm>
            <a:off x="737794" y="87714"/>
            <a:ext cx="7666892" cy="1013944"/>
          </a:xfrm>
        </p:spPr>
        <p:txBody>
          <a:bodyPr>
            <a:noAutofit/>
          </a:bodyPr>
          <a:lstStyle/>
          <a:p>
            <a:pPr algn="l"/>
            <a:r>
              <a:rPr lang="en-US" sz="3200" dirty="0">
                <a:solidFill>
                  <a:schemeClr val="accent1">
                    <a:lumMod val="50000"/>
                  </a:schemeClr>
                </a:solidFill>
              </a:rPr>
              <a:t>EEMs 3: </a:t>
            </a:r>
            <a:r>
              <a:rPr lang="en-US" sz="2400" b="1" dirty="0">
                <a:solidFill>
                  <a:schemeClr val="accent1">
                    <a:lumMod val="50000"/>
                  </a:schemeClr>
                </a:solidFill>
              </a:rPr>
              <a:t>Enhancing Thermal Insulation for Heat-Generating Surfaces on Hot Coal Gas Pipelines</a:t>
            </a:r>
            <a:r>
              <a:rPr lang="en-US" sz="3200" dirty="0">
                <a:solidFill>
                  <a:schemeClr val="accent1">
                    <a:lumMod val="50000"/>
                  </a:schemeClr>
                </a:solidFill>
              </a:rPr>
              <a:t> </a:t>
            </a:r>
          </a:p>
        </p:txBody>
      </p:sp>
      <p:sp>
        <p:nvSpPr>
          <p:cNvPr id="4" name="TextBox 3">
            <a:extLst>
              <a:ext uri="{FF2B5EF4-FFF2-40B4-BE49-F238E27FC236}">
                <a16:creationId xmlns:a16="http://schemas.microsoft.com/office/drawing/2014/main" id="{546124C2-54F4-4791-B04F-38D12C2A58FF}"/>
              </a:ext>
            </a:extLst>
          </p:cNvPr>
          <p:cNvSpPr txBox="1"/>
          <p:nvPr/>
        </p:nvSpPr>
        <p:spPr>
          <a:xfrm>
            <a:off x="609599" y="1283479"/>
            <a:ext cx="10972801" cy="1702967"/>
          </a:xfrm>
          <a:prstGeom prst="rect">
            <a:avLst/>
          </a:prstGeom>
          <a:noFill/>
        </p:spPr>
        <p:txBody>
          <a:bodyPr wrap="square" rtlCol="0">
            <a:spAutoFit/>
          </a:bodyPr>
          <a:lstStyle/>
          <a:p>
            <a:pPr>
              <a:lnSpc>
                <a:spcPct val="150000"/>
              </a:lnSpc>
            </a:pPr>
            <a:r>
              <a:rPr lang="en-US" sz="1800" b="1" dirty="0"/>
              <a:t>Current Status:</a:t>
            </a:r>
          </a:p>
          <a:p>
            <a:pPr>
              <a:lnSpc>
                <a:spcPct val="150000"/>
              </a:lnSpc>
            </a:pPr>
            <a:r>
              <a:rPr lang="en-US" sz="1800" dirty="0"/>
              <a:t>At the coal gasification station, in the hot coal gas furnace area, the surface temperature of components such as the pipelines exiting the furnace, cyclones, and hot coal gas conduits to the gas collector is very high. This leads to significant heat loss to the environment and increased fuel consumption.</a:t>
            </a:r>
          </a:p>
        </p:txBody>
      </p:sp>
      <p:pic>
        <p:nvPicPr>
          <p:cNvPr id="10" name="Picture 9">
            <a:extLst>
              <a:ext uri="{FF2B5EF4-FFF2-40B4-BE49-F238E27FC236}">
                <a16:creationId xmlns:a16="http://schemas.microsoft.com/office/drawing/2014/main" id="{4644CD89-5D6E-3E2E-D8C6-A80B19BF9CC4}"/>
              </a:ext>
            </a:extLst>
          </p:cNvPr>
          <p:cNvPicPr>
            <a:picLocks noChangeAspect="1"/>
          </p:cNvPicPr>
          <p:nvPr/>
        </p:nvPicPr>
        <p:blipFill>
          <a:blip r:embed="rId2"/>
          <a:stretch>
            <a:fillRect/>
          </a:stretch>
        </p:blipFill>
        <p:spPr>
          <a:xfrm>
            <a:off x="8007166" y="3199929"/>
            <a:ext cx="2246584" cy="2993182"/>
          </a:xfrm>
          <a:prstGeom prst="rect">
            <a:avLst/>
          </a:prstGeom>
        </p:spPr>
      </p:pic>
      <p:pic>
        <p:nvPicPr>
          <p:cNvPr id="12" name="Picture 11">
            <a:extLst>
              <a:ext uri="{FF2B5EF4-FFF2-40B4-BE49-F238E27FC236}">
                <a16:creationId xmlns:a16="http://schemas.microsoft.com/office/drawing/2014/main" id="{EC309044-1441-FA83-7E35-375136098659}"/>
              </a:ext>
            </a:extLst>
          </p:cNvPr>
          <p:cNvPicPr>
            <a:picLocks noChangeAspect="1"/>
          </p:cNvPicPr>
          <p:nvPr/>
        </p:nvPicPr>
        <p:blipFill>
          <a:blip r:embed="rId3"/>
          <a:stretch>
            <a:fillRect/>
          </a:stretch>
        </p:blipFill>
        <p:spPr>
          <a:xfrm>
            <a:off x="5727557" y="3199929"/>
            <a:ext cx="2246584" cy="2993182"/>
          </a:xfrm>
          <a:prstGeom prst="rect">
            <a:avLst/>
          </a:prstGeom>
        </p:spPr>
      </p:pic>
      <p:pic>
        <p:nvPicPr>
          <p:cNvPr id="14" name="Picture 13">
            <a:extLst>
              <a:ext uri="{FF2B5EF4-FFF2-40B4-BE49-F238E27FC236}">
                <a16:creationId xmlns:a16="http://schemas.microsoft.com/office/drawing/2014/main" id="{759314AB-F48A-6263-C76D-2B799146DD14}"/>
              </a:ext>
            </a:extLst>
          </p:cNvPr>
          <p:cNvPicPr>
            <a:picLocks noChangeAspect="1"/>
          </p:cNvPicPr>
          <p:nvPr/>
        </p:nvPicPr>
        <p:blipFill>
          <a:blip r:embed="rId4"/>
          <a:stretch>
            <a:fillRect/>
          </a:stretch>
        </p:blipFill>
        <p:spPr>
          <a:xfrm>
            <a:off x="3447948" y="3184098"/>
            <a:ext cx="2246584" cy="2993182"/>
          </a:xfrm>
          <a:prstGeom prst="rect">
            <a:avLst/>
          </a:prstGeom>
        </p:spPr>
      </p:pic>
      <p:sp>
        <p:nvSpPr>
          <p:cNvPr id="16" name="TextBox 15">
            <a:extLst>
              <a:ext uri="{FF2B5EF4-FFF2-40B4-BE49-F238E27FC236}">
                <a16:creationId xmlns:a16="http://schemas.microsoft.com/office/drawing/2014/main" id="{99C20127-10B6-C351-35A7-C868220C7E71}"/>
              </a:ext>
            </a:extLst>
          </p:cNvPr>
          <p:cNvSpPr txBox="1"/>
          <p:nvPr/>
        </p:nvSpPr>
        <p:spPr>
          <a:xfrm>
            <a:off x="3249371" y="6243336"/>
            <a:ext cx="7004379" cy="584775"/>
          </a:xfrm>
          <a:prstGeom prst="rect">
            <a:avLst/>
          </a:prstGeom>
          <a:noFill/>
        </p:spPr>
        <p:txBody>
          <a:bodyPr wrap="square">
            <a:spAutoFit/>
          </a:bodyPr>
          <a:lstStyle/>
          <a:p>
            <a:r>
              <a:rPr lang="vi-VN" sz="1600" i="1" dirty="0">
                <a:latin typeface="Times New Roman" panose="02020603050405020304" pitchFamily="18" charset="0"/>
              </a:rPr>
              <a:t>Some photos of surface heat at locations that are not insulated or poorly insulated at the location of the hot coal gas channel</a:t>
            </a:r>
            <a:endParaRPr lang="en-US" sz="1600" i="1" dirty="0"/>
          </a:p>
        </p:txBody>
      </p:sp>
    </p:spTree>
    <p:extLst>
      <p:ext uri="{BB962C8B-B14F-4D97-AF65-F5344CB8AC3E}">
        <p14:creationId xmlns:p14="http://schemas.microsoft.com/office/powerpoint/2010/main" val="228690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0A290-1F18-020B-A39D-DBE605BEE7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0496D31-044E-74C3-35E1-089FCCAA322F}"/>
              </a:ext>
            </a:extLst>
          </p:cNvPr>
          <p:cNvSpPr txBox="1"/>
          <p:nvPr/>
        </p:nvSpPr>
        <p:spPr>
          <a:xfrm>
            <a:off x="609599" y="1337037"/>
            <a:ext cx="10972801" cy="1818383"/>
          </a:xfrm>
          <a:prstGeom prst="rect">
            <a:avLst/>
          </a:prstGeom>
          <a:noFill/>
        </p:spPr>
        <p:txBody>
          <a:bodyPr wrap="square" rtlCol="0">
            <a:spAutoFit/>
          </a:bodyPr>
          <a:lstStyle/>
          <a:p>
            <a:pPr>
              <a:lnSpc>
                <a:spcPct val="150000"/>
              </a:lnSpc>
            </a:pPr>
            <a:r>
              <a:rPr lang="en-US" sz="1800" b="1" dirty="0"/>
              <a:t>Observation:</a:t>
            </a:r>
          </a:p>
          <a:p>
            <a:pPr marL="285750" indent="-285750">
              <a:lnSpc>
                <a:spcPct val="150000"/>
              </a:lnSpc>
              <a:buFont typeface="Arial" panose="020B0604020202020204" pitchFamily="34" charset="0"/>
              <a:buChar char="•"/>
            </a:pPr>
            <a:r>
              <a:rPr lang="en-US" sz="1800" dirty="0"/>
              <a:t>Evaluations indicate considerable heat loss to the environment. At locations without thermal insulation, the average surface temperature ranges from 90°C to 220°C.</a:t>
            </a:r>
          </a:p>
          <a:p>
            <a:pPr marL="285750" indent="-285750">
              <a:lnSpc>
                <a:spcPct val="150000"/>
              </a:lnSpc>
              <a:spcBef>
                <a:spcPts val="900"/>
              </a:spcBef>
              <a:buFont typeface="Arial" panose="020B0604020202020204" pitchFamily="34" charset="0"/>
              <a:buChar char="•"/>
            </a:pPr>
            <a:r>
              <a:rPr lang="en-US" sz="1800" dirty="0"/>
              <a:t>Heat loss for 1 m² of uninsulated surface at 120°C: 1,191 W/m²</a:t>
            </a:r>
          </a:p>
        </p:txBody>
      </p:sp>
      <p:pic>
        <p:nvPicPr>
          <p:cNvPr id="6" name="Picture 5">
            <a:extLst>
              <a:ext uri="{FF2B5EF4-FFF2-40B4-BE49-F238E27FC236}">
                <a16:creationId xmlns:a16="http://schemas.microsoft.com/office/drawing/2014/main" id="{247E6D45-0E38-7835-805E-F87216DD2110}"/>
              </a:ext>
            </a:extLst>
          </p:cNvPr>
          <p:cNvPicPr>
            <a:picLocks noChangeAspect="1"/>
          </p:cNvPicPr>
          <p:nvPr/>
        </p:nvPicPr>
        <p:blipFill>
          <a:blip r:embed="rId2"/>
          <a:stretch>
            <a:fillRect/>
          </a:stretch>
        </p:blipFill>
        <p:spPr>
          <a:xfrm>
            <a:off x="3771900" y="3155420"/>
            <a:ext cx="7127673" cy="3339499"/>
          </a:xfrm>
          <a:prstGeom prst="rect">
            <a:avLst/>
          </a:prstGeom>
        </p:spPr>
      </p:pic>
      <p:sp>
        <p:nvSpPr>
          <p:cNvPr id="8" name="TextBox 7">
            <a:extLst>
              <a:ext uri="{FF2B5EF4-FFF2-40B4-BE49-F238E27FC236}">
                <a16:creationId xmlns:a16="http://schemas.microsoft.com/office/drawing/2014/main" id="{903E08F3-55C2-3B50-810E-906120325C2C}"/>
              </a:ext>
            </a:extLst>
          </p:cNvPr>
          <p:cNvSpPr txBox="1"/>
          <p:nvPr/>
        </p:nvSpPr>
        <p:spPr>
          <a:xfrm>
            <a:off x="5231346" y="6519446"/>
            <a:ext cx="4208780" cy="338554"/>
          </a:xfrm>
          <a:prstGeom prst="rect">
            <a:avLst/>
          </a:prstGeom>
          <a:noFill/>
        </p:spPr>
        <p:txBody>
          <a:bodyPr wrap="square">
            <a:spAutoFit/>
          </a:bodyPr>
          <a:lstStyle/>
          <a:p>
            <a:r>
              <a:rPr lang="vi-VN" sz="1600" i="1" dirty="0">
                <a:latin typeface="+mn-lt"/>
              </a:rPr>
              <a:t>Calculation of uninsulated surface heat loss</a:t>
            </a:r>
            <a:endParaRPr lang="en-US" sz="1800" i="1" dirty="0">
              <a:latin typeface="+mn-lt"/>
            </a:endParaRPr>
          </a:p>
        </p:txBody>
      </p:sp>
      <p:sp>
        <p:nvSpPr>
          <p:cNvPr id="12" name="Title 1">
            <a:extLst>
              <a:ext uri="{FF2B5EF4-FFF2-40B4-BE49-F238E27FC236}">
                <a16:creationId xmlns:a16="http://schemas.microsoft.com/office/drawing/2014/main" id="{DF9862EC-8DEF-1426-B08F-452BF38E10A0}"/>
              </a:ext>
            </a:extLst>
          </p:cNvPr>
          <p:cNvSpPr>
            <a:spLocks noGrp="1"/>
          </p:cNvSpPr>
          <p:nvPr>
            <p:ph type="title"/>
          </p:nvPr>
        </p:nvSpPr>
        <p:spPr>
          <a:xfrm>
            <a:off x="737794" y="29889"/>
            <a:ext cx="7666892" cy="1013944"/>
          </a:xfrm>
        </p:spPr>
        <p:txBody>
          <a:bodyPr>
            <a:noAutofit/>
          </a:bodyPr>
          <a:lstStyle/>
          <a:p>
            <a:pPr algn="l"/>
            <a:r>
              <a:rPr lang="en-US" sz="3200" dirty="0">
                <a:solidFill>
                  <a:schemeClr val="accent1">
                    <a:lumMod val="50000"/>
                  </a:schemeClr>
                </a:solidFill>
              </a:rPr>
              <a:t>EEMs 3: </a:t>
            </a:r>
            <a:r>
              <a:rPr lang="en-US" sz="2400" b="1" dirty="0">
                <a:solidFill>
                  <a:schemeClr val="accent1">
                    <a:lumMod val="50000"/>
                  </a:schemeClr>
                </a:solidFill>
              </a:rPr>
              <a:t>Enhancing Thermal Insulation for Heat-Generating Surfaces on Hot Coal Gas Pipelines</a:t>
            </a:r>
            <a:r>
              <a:rPr lang="en-US" sz="3200" dirty="0">
                <a:solidFill>
                  <a:schemeClr val="accent1">
                    <a:lumMod val="50000"/>
                  </a:schemeClr>
                </a:solidFill>
              </a:rPr>
              <a:t> </a:t>
            </a:r>
          </a:p>
        </p:txBody>
      </p:sp>
    </p:spTree>
    <p:extLst>
      <p:ext uri="{BB962C8B-B14F-4D97-AF65-F5344CB8AC3E}">
        <p14:creationId xmlns:p14="http://schemas.microsoft.com/office/powerpoint/2010/main" val="11837800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589745" y="1563126"/>
            <a:ext cx="3519952" cy="4812087"/>
          </a:xfrm>
          <a:prstGeom prst="rect">
            <a:avLst/>
          </a:prstGeom>
        </p:spPr>
        <p:txBody>
          <a:bodyPr wrap="square">
            <a:spAutoFit/>
          </a:bodyPr>
          <a:lstStyle/>
          <a:p>
            <a:r>
              <a:rPr lang="en-US" sz="1800" b="1" dirty="0"/>
              <a:t>Solution:</a:t>
            </a:r>
          </a:p>
          <a:p>
            <a:r>
              <a:rPr lang="en-US" sz="1800" dirty="0"/>
              <a:t>To enhance insulation for the kiln walls, various widely available thermal insulation materials can be used, such as fiberglass and rockwool.</a:t>
            </a:r>
          </a:p>
          <a:p>
            <a:endParaRPr lang="en-US" sz="1800" dirty="0"/>
          </a:p>
          <a:p>
            <a:r>
              <a:rPr lang="en-US" sz="1800" dirty="0"/>
              <a:t>Consider using </a:t>
            </a:r>
            <a:r>
              <a:rPr lang="en-US" sz="1800" b="1" dirty="0" err="1"/>
              <a:t>Thermoluxx</a:t>
            </a:r>
            <a:r>
              <a:rPr lang="en-US" sz="1800" dirty="0"/>
              <a:t> Premium thermal insulation material, a product of </a:t>
            </a:r>
            <a:r>
              <a:rPr lang="en-US" sz="1800" dirty="0" err="1"/>
              <a:t>Thermoluxx</a:t>
            </a:r>
            <a:r>
              <a:rPr lang="en-US" sz="1800" dirty="0"/>
              <a:t> Swiss AG from Switzerland, known for its nano-technology-based thermal insulation, fire resistance, UV resistance, and anti-corrosion properties.</a:t>
            </a:r>
          </a:p>
          <a:p>
            <a:pPr algn="just">
              <a:lnSpc>
                <a:spcPct val="90000"/>
              </a:lnSpc>
              <a:spcBef>
                <a:spcPts val="300"/>
              </a:spcBef>
              <a:spcAft>
                <a:spcPts val="300"/>
              </a:spcAft>
              <a:tabLst>
                <a:tab pos="540385" algn="l"/>
              </a:tabLst>
            </a:pPr>
            <a:endParaRPr lang="vi-VN" sz="1800" dirty="0"/>
          </a:p>
        </p:txBody>
      </p:sp>
      <p:pic>
        <p:nvPicPr>
          <p:cNvPr id="11" name="Picture 10">
            <a:extLst>
              <a:ext uri="{FF2B5EF4-FFF2-40B4-BE49-F238E27FC236}">
                <a16:creationId xmlns:a16="http://schemas.microsoft.com/office/drawing/2014/main" id="{63B41615-B57F-7C84-729F-F19B4A441666}"/>
              </a:ext>
            </a:extLst>
          </p:cNvPr>
          <p:cNvPicPr>
            <a:picLocks noChangeAspect="1"/>
          </p:cNvPicPr>
          <p:nvPr/>
        </p:nvPicPr>
        <p:blipFill>
          <a:blip r:embed="rId2"/>
          <a:stretch>
            <a:fillRect/>
          </a:stretch>
        </p:blipFill>
        <p:spPr>
          <a:xfrm>
            <a:off x="4039410" y="2034233"/>
            <a:ext cx="2777512" cy="2318795"/>
          </a:xfrm>
          <a:prstGeom prst="rect">
            <a:avLst/>
          </a:prstGeom>
        </p:spPr>
      </p:pic>
      <p:pic>
        <p:nvPicPr>
          <p:cNvPr id="13" name="Picture 12">
            <a:extLst>
              <a:ext uri="{FF2B5EF4-FFF2-40B4-BE49-F238E27FC236}">
                <a16:creationId xmlns:a16="http://schemas.microsoft.com/office/drawing/2014/main" id="{35200F7E-7407-FA2B-3177-0B832A5B6703}"/>
              </a:ext>
            </a:extLst>
          </p:cNvPr>
          <p:cNvPicPr>
            <a:picLocks noChangeAspect="1"/>
          </p:cNvPicPr>
          <p:nvPr/>
        </p:nvPicPr>
        <p:blipFill>
          <a:blip r:embed="rId3"/>
          <a:stretch>
            <a:fillRect/>
          </a:stretch>
        </p:blipFill>
        <p:spPr>
          <a:xfrm>
            <a:off x="6816922" y="1969036"/>
            <a:ext cx="5034184" cy="1600909"/>
          </a:xfrm>
          <a:prstGeom prst="rect">
            <a:avLst/>
          </a:prstGeom>
        </p:spPr>
      </p:pic>
      <p:pic>
        <p:nvPicPr>
          <p:cNvPr id="15" name="Picture 14">
            <a:extLst>
              <a:ext uri="{FF2B5EF4-FFF2-40B4-BE49-F238E27FC236}">
                <a16:creationId xmlns:a16="http://schemas.microsoft.com/office/drawing/2014/main" id="{B6E287AF-3077-5BE0-6C6C-EAD5A6C79F33}"/>
              </a:ext>
            </a:extLst>
          </p:cNvPr>
          <p:cNvPicPr>
            <a:picLocks noChangeAspect="1"/>
          </p:cNvPicPr>
          <p:nvPr/>
        </p:nvPicPr>
        <p:blipFill>
          <a:blip r:embed="rId4"/>
          <a:stretch>
            <a:fillRect/>
          </a:stretch>
        </p:blipFill>
        <p:spPr>
          <a:xfrm>
            <a:off x="6942905" y="4156586"/>
            <a:ext cx="4782217" cy="1657581"/>
          </a:xfrm>
          <a:prstGeom prst="rect">
            <a:avLst/>
          </a:prstGeom>
        </p:spPr>
      </p:pic>
      <p:sp>
        <p:nvSpPr>
          <p:cNvPr id="17" name="TextBox 16">
            <a:extLst>
              <a:ext uri="{FF2B5EF4-FFF2-40B4-BE49-F238E27FC236}">
                <a16:creationId xmlns:a16="http://schemas.microsoft.com/office/drawing/2014/main" id="{B840BCEB-EA98-29DB-905A-A82F151D9246}"/>
              </a:ext>
            </a:extLst>
          </p:cNvPr>
          <p:cNvSpPr txBox="1"/>
          <p:nvPr/>
        </p:nvSpPr>
        <p:spPr>
          <a:xfrm>
            <a:off x="6206008" y="5869879"/>
            <a:ext cx="6096000" cy="338554"/>
          </a:xfrm>
          <a:prstGeom prst="rect">
            <a:avLst/>
          </a:prstGeom>
          <a:noFill/>
        </p:spPr>
        <p:txBody>
          <a:bodyPr wrap="square">
            <a:spAutoFit/>
          </a:bodyPr>
          <a:lstStyle/>
          <a:p>
            <a:pPr algn="ctr"/>
            <a:r>
              <a:rPr lang="en-US" sz="1600" i="1" dirty="0">
                <a:latin typeface="+mn-lt"/>
              </a:rPr>
              <a:t>Specifications of </a:t>
            </a:r>
            <a:r>
              <a:rPr lang="en-US" sz="1600" i="1" dirty="0" err="1">
                <a:latin typeface="+mn-lt"/>
              </a:rPr>
              <a:t>Thermoluxx</a:t>
            </a:r>
            <a:r>
              <a:rPr lang="en-US" sz="1600" i="1" dirty="0">
                <a:latin typeface="+mn-lt"/>
              </a:rPr>
              <a:t> Premium insulation</a:t>
            </a:r>
          </a:p>
        </p:txBody>
      </p:sp>
      <p:sp>
        <p:nvSpPr>
          <p:cNvPr id="19" name="TextBox 18">
            <a:extLst>
              <a:ext uri="{FF2B5EF4-FFF2-40B4-BE49-F238E27FC236}">
                <a16:creationId xmlns:a16="http://schemas.microsoft.com/office/drawing/2014/main" id="{4D496C64-5EE8-3B31-C8E4-88E4387C31D7}"/>
              </a:ext>
            </a:extLst>
          </p:cNvPr>
          <p:cNvSpPr txBox="1"/>
          <p:nvPr/>
        </p:nvSpPr>
        <p:spPr>
          <a:xfrm>
            <a:off x="7211752" y="3630616"/>
            <a:ext cx="4639354" cy="338554"/>
          </a:xfrm>
          <a:prstGeom prst="rect">
            <a:avLst/>
          </a:prstGeom>
          <a:noFill/>
        </p:spPr>
        <p:txBody>
          <a:bodyPr wrap="square">
            <a:spAutoFit/>
          </a:bodyPr>
          <a:lstStyle/>
          <a:p>
            <a:r>
              <a:rPr lang="en-US" sz="1600" i="1" dirty="0">
                <a:latin typeface="+mn-lt"/>
              </a:rPr>
              <a:t>Specifications of some insulation materials</a:t>
            </a:r>
          </a:p>
        </p:txBody>
      </p:sp>
      <p:sp>
        <p:nvSpPr>
          <p:cNvPr id="8" name="TextBox 7">
            <a:extLst>
              <a:ext uri="{FF2B5EF4-FFF2-40B4-BE49-F238E27FC236}">
                <a16:creationId xmlns:a16="http://schemas.microsoft.com/office/drawing/2014/main" id="{97CA3047-641A-5533-B2C0-EF3CBE75C51F}"/>
              </a:ext>
            </a:extLst>
          </p:cNvPr>
          <p:cNvSpPr txBox="1"/>
          <p:nvPr/>
        </p:nvSpPr>
        <p:spPr>
          <a:xfrm>
            <a:off x="4079992" y="3078214"/>
            <a:ext cx="1297037" cy="215444"/>
          </a:xfrm>
          <a:prstGeom prst="rect">
            <a:avLst/>
          </a:prstGeom>
          <a:solidFill>
            <a:schemeClr val="bg1"/>
          </a:solidFill>
        </p:spPr>
        <p:txBody>
          <a:bodyPr wrap="square" rtlCol="0">
            <a:spAutoFit/>
          </a:bodyPr>
          <a:lstStyle/>
          <a:p>
            <a:r>
              <a:rPr lang="en-US" sz="800" b="1" dirty="0">
                <a:solidFill>
                  <a:srgbClr val="0E0E0E"/>
                </a:solidFill>
                <a:effectLst/>
                <a:latin typeface="+mn-lt"/>
              </a:rPr>
              <a:t>Fiberglass Insulation</a:t>
            </a:r>
            <a:endParaRPr lang="en-US" sz="800" dirty="0">
              <a:solidFill>
                <a:srgbClr val="0E0E0E"/>
              </a:solidFill>
              <a:effectLst/>
              <a:latin typeface="+mn-lt"/>
            </a:endParaRPr>
          </a:p>
        </p:txBody>
      </p:sp>
      <p:sp>
        <p:nvSpPr>
          <p:cNvPr id="10" name="TextBox 9">
            <a:extLst>
              <a:ext uri="{FF2B5EF4-FFF2-40B4-BE49-F238E27FC236}">
                <a16:creationId xmlns:a16="http://schemas.microsoft.com/office/drawing/2014/main" id="{36798745-0AE3-775C-6B4D-FF20E9C89C1D}"/>
              </a:ext>
            </a:extLst>
          </p:cNvPr>
          <p:cNvSpPr txBox="1"/>
          <p:nvPr/>
        </p:nvSpPr>
        <p:spPr>
          <a:xfrm>
            <a:off x="5428166" y="3079208"/>
            <a:ext cx="1415200" cy="215444"/>
          </a:xfrm>
          <a:prstGeom prst="rect">
            <a:avLst/>
          </a:prstGeom>
          <a:solidFill>
            <a:schemeClr val="bg1"/>
          </a:solidFill>
        </p:spPr>
        <p:txBody>
          <a:bodyPr wrap="square" rtlCol="0">
            <a:spAutoFit/>
          </a:bodyPr>
          <a:lstStyle/>
          <a:p>
            <a:r>
              <a:rPr lang="en-US" sz="800" b="1" dirty="0">
                <a:solidFill>
                  <a:srgbClr val="0E0E0E"/>
                </a:solidFill>
                <a:effectLst/>
                <a:latin typeface="+mn-lt"/>
              </a:rPr>
              <a:t>Rockwool Insulation</a:t>
            </a:r>
            <a:endParaRPr lang="en-US" sz="800" dirty="0">
              <a:solidFill>
                <a:srgbClr val="0E0E0E"/>
              </a:solidFill>
              <a:effectLst/>
              <a:latin typeface="+mn-lt"/>
            </a:endParaRPr>
          </a:p>
        </p:txBody>
      </p:sp>
      <p:sp>
        <p:nvSpPr>
          <p:cNvPr id="12" name="TextBox 11">
            <a:extLst>
              <a:ext uri="{FF2B5EF4-FFF2-40B4-BE49-F238E27FC236}">
                <a16:creationId xmlns:a16="http://schemas.microsoft.com/office/drawing/2014/main" id="{65050994-F1AB-18FC-39AF-49E5C53101BF}"/>
              </a:ext>
            </a:extLst>
          </p:cNvPr>
          <p:cNvSpPr txBox="1"/>
          <p:nvPr/>
        </p:nvSpPr>
        <p:spPr>
          <a:xfrm>
            <a:off x="4818701" y="4237611"/>
            <a:ext cx="1415200" cy="215444"/>
          </a:xfrm>
          <a:prstGeom prst="rect">
            <a:avLst/>
          </a:prstGeom>
          <a:solidFill>
            <a:schemeClr val="bg1"/>
          </a:solidFill>
        </p:spPr>
        <p:txBody>
          <a:bodyPr wrap="square" rtlCol="0">
            <a:spAutoFit/>
          </a:bodyPr>
          <a:lstStyle/>
          <a:p>
            <a:r>
              <a:rPr lang="en-US" sz="800" b="1" dirty="0">
                <a:solidFill>
                  <a:srgbClr val="0E0E0E"/>
                </a:solidFill>
                <a:effectLst/>
                <a:latin typeface="+mn-lt"/>
              </a:rPr>
              <a:t>Ceramic Wool Insulation</a:t>
            </a:r>
            <a:endParaRPr lang="en-US" sz="800" dirty="0">
              <a:solidFill>
                <a:srgbClr val="0E0E0E"/>
              </a:solidFill>
              <a:effectLst/>
              <a:latin typeface="+mn-lt"/>
            </a:endParaRPr>
          </a:p>
        </p:txBody>
      </p:sp>
      <p:sp>
        <p:nvSpPr>
          <p:cNvPr id="18" name="Title 1">
            <a:extLst>
              <a:ext uri="{FF2B5EF4-FFF2-40B4-BE49-F238E27FC236}">
                <a16:creationId xmlns:a16="http://schemas.microsoft.com/office/drawing/2014/main" id="{4FA54222-D6FF-EA06-9055-87A99FDFDF83}"/>
              </a:ext>
            </a:extLst>
          </p:cNvPr>
          <p:cNvSpPr>
            <a:spLocks noGrp="1"/>
          </p:cNvSpPr>
          <p:nvPr>
            <p:ph type="title"/>
          </p:nvPr>
        </p:nvSpPr>
        <p:spPr>
          <a:xfrm>
            <a:off x="737794" y="29889"/>
            <a:ext cx="7666892" cy="1013944"/>
          </a:xfrm>
        </p:spPr>
        <p:txBody>
          <a:bodyPr>
            <a:noAutofit/>
          </a:bodyPr>
          <a:lstStyle/>
          <a:p>
            <a:pPr algn="l"/>
            <a:r>
              <a:rPr lang="en-US" sz="3200" dirty="0">
                <a:solidFill>
                  <a:schemeClr val="accent1">
                    <a:lumMod val="50000"/>
                  </a:schemeClr>
                </a:solidFill>
              </a:rPr>
              <a:t>EEMs 3: </a:t>
            </a:r>
            <a:r>
              <a:rPr lang="en-US" sz="2400" b="1" dirty="0">
                <a:solidFill>
                  <a:schemeClr val="accent1">
                    <a:lumMod val="50000"/>
                  </a:schemeClr>
                </a:solidFill>
              </a:rPr>
              <a:t>Enhancing Thermal Insulation for Heat-Generating Surfaces on Hot Coal Gas Pipelines</a:t>
            </a:r>
            <a:r>
              <a:rPr lang="en-US" sz="3200" dirty="0">
                <a:solidFill>
                  <a:schemeClr val="accent1">
                    <a:lumMod val="50000"/>
                  </a:schemeClr>
                </a:solidFill>
              </a:rPr>
              <a:t> </a:t>
            </a:r>
          </a:p>
        </p:txBody>
      </p:sp>
    </p:spTree>
    <p:extLst>
      <p:ext uri="{BB962C8B-B14F-4D97-AF65-F5344CB8AC3E}">
        <p14:creationId xmlns:p14="http://schemas.microsoft.com/office/powerpoint/2010/main" val="30201917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781CA-FEEC-6B6F-91E4-858593EDF0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9E1C978-67E6-C56A-AB3F-8D1F09DD70CE}"/>
              </a:ext>
            </a:extLst>
          </p:cNvPr>
          <p:cNvSpPr txBox="1"/>
          <p:nvPr/>
        </p:nvSpPr>
        <p:spPr>
          <a:xfrm>
            <a:off x="7389446" y="5857243"/>
            <a:ext cx="4368800" cy="369332"/>
          </a:xfrm>
          <a:prstGeom prst="rect">
            <a:avLst/>
          </a:prstGeom>
          <a:noFill/>
        </p:spPr>
        <p:txBody>
          <a:bodyPr wrap="square">
            <a:spAutoFit/>
          </a:bodyPr>
          <a:lstStyle/>
          <a:p>
            <a:r>
              <a:rPr lang="vi-VN" sz="1800" i="1" dirty="0">
                <a:solidFill>
                  <a:srgbClr val="000000"/>
                </a:solidFill>
                <a:effectLst/>
                <a:latin typeface="Times New Roman" panose="02020603050405020304" pitchFamily="18" charset="0"/>
              </a:rPr>
              <a:t>Tính toán tổn thất nhiệt bề mặt được bảo ôn</a:t>
            </a:r>
            <a:endParaRPr lang="en-US" sz="1800" i="1" dirty="0"/>
          </a:p>
        </p:txBody>
      </p:sp>
      <p:pic>
        <p:nvPicPr>
          <p:cNvPr id="7" name="Picture 6">
            <a:extLst>
              <a:ext uri="{FF2B5EF4-FFF2-40B4-BE49-F238E27FC236}">
                <a16:creationId xmlns:a16="http://schemas.microsoft.com/office/drawing/2014/main" id="{BA4DEED8-18D2-4AFB-8487-82DBB8CC8CF0}"/>
              </a:ext>
            </a:extLst>
          </p:cNvPr>
          <p:cNvPicPr>
            <a:picLocks noChangeAspect="1"/>
          </p:cNvPicPr>
          <p:nvPr/>
        </p:nvPicPr>
        <p:blipFill>
          <a:blip r:embed="rId2"/>
          <a:stretch>
            <a:fillRect/>
          </a:stretch>
        </p:blipFill>
        <p:spPr>
          <a:xfrm>
            <a:off x="6435969" y="3009653"/>
            <a:ext cx="5547356" cy="2633310"/>
          </a:xfrm>
          <a:prstGeom prst="rect">
            <a:avLst/>
          </a:prstGeom>
        </p:spPr>
      </p:pic>
      <p:sp>
        <p:nvSpPr>
          <p:cNvPr id="9" name="TextBox 8">
            <a:extLst>
              <a:ext uri="{FF2B5EF4-FFF2-40B4-BE49-F238E27FC236}">
                <a16:creationId xmlns:a16="http://schemas.microsoft.com/office/drawing/2014/main" id="{F6913CED-C78C-8173-742F-4377DA81D694}"/>
              </a:ext>
            </a:extLst>
          </p:cNvPr>
          <p:cNvSpPr txBox="1"/>
          <p:nvPr/>
        </p:nvSpPr>
        <p:spPr>
          <a:xfrm>
            <a:off x="597876" y="1485653"/>
            <a:ext cx="6131170" cy="4955203"/>
          </a:xfrm>
          <a:prstGeom prst="rect">
            <a:avLst/>
          </a:prstGeom>
          <a:noFill/>
        </p:spPr>
        <p:txBody>
          <a:bodyPr wrap="square">
            <a:spAutoFit/>
          </a:bodyPr>
          <a:lstStyle/>
          <a:p>
            <a:r>
              <a:rPr lang="en-US" sz="1600" b="1" dirty="0">
                <a:solidFill>
                  <a:srgbClr val="0E0E0E"/>
                </a:solidFill>
                <a:effectLst/>
                <a:latin typeface="+mn-lt"/>
              </a:rPr>
              <a:t>Benefits:</a:t>
            </a:r>
            <a:endParaRPr lang="en-US" sz="1600" dirty="0">
              <a:solidFill>
                <a:srgbClr val="0E0E0E"/>
              </a:solidFill>
              <a:effectLst/>
              <a:latin typeface="+mn-lt"/>
            </a:endParaRPr>
          </a:p>
          <a:p>
            <a:pPr marL="342900" indent="-342900">
              <a:buFont typeface="Arial" panose="020B0604020202020204" pitchFamily="34" charset="0"/>
              <a:buChar char="•"/>
            </a:pPr>
            <a:r>
              <a:rPr lang="en-US" sz="1600" dirty="0">
                <a:solidFill>
                  <a:srgbClr val="0E0E0E"/>
                </a:solidFill>
                <a:effectLst/>
                <a:latin typeface="+mn-lt"/>
              </a:rPr>
              <a:t>Enhancing thermal insulation significantly reduces heat loss to the environment.</a:t>
            </a:r>
          </a:p>
          <a:p>
            <a:pPr marL="342900" indent="-342900">
              <a:spcBef>
                <a:spcPts val="900"/>
              </a:spcBef>
              <a:buFont typeface="Arial" panose="020B0604020202020204" pitchFamily="34" charset="0"/>
              <a:buChar char="•"/>
            </a:pPr>
            <a:r>
              <a:rPr lang="en-US" sz="1600" dirty="0">
                <a:solidFill>
                  <a:srgbClr val="0E0E0E"/>
                </a:solidFill>
                <a:effectLst/>
                <a:latin typeface="+mn-lt"/>
              </a:rPr>
              <a:t>Heat loss saved after implementing the solution: 626 W/m²</a:t>
            </a:r>
          </a:p>
          <a:p>
            <a:r>
              <a:rPr lang="en-US" sz="1600" b="1" dirty="0">
                <a:solidFill>
                  <a:srgbClr val="0E0E0E"/>
                </a:solidFill>
                <a:effectLst/>
                <a:latin typeface="+mn-lt"/>
              </a:rPr>
              <a:t>Energy-Saving Calculations for the Solution:</a:t>
            </a:r>
            <a:endParaRPr lang="en-US" sz="1600" dirty="0">
              <a:solidFill>
                <a:srgbClr val="0E0E0E"/>
              </a:solidFill>
              <a:effectLst/>
              <a:latin typeface="+mn-lt"/>
            </a:endParaRPr>
          </a:p>
          <a:p>
            <a:pPr marL="342900" indent="-342900">
              <a:spcBef>
                <a:spcPts val="900"/>
              </a:spcBef>
              <a:buFont typeface="Arial" panose="020B0604020202020204" pitchFamily="34" charset="0"/>
              <a:buChar char="•"/>
            </a:pPr>
            <a:r>
              <a:rPr lang="en-US" sz="1600" dirty="0">
                <a:solidFill>
                  <a:srgbClr val="0E0E0E"/>
                </a:solidFill>
                <a:effectLst/>
                <a:latin typeface="+mn-lt"/>
              </a:rPr>
              <a:t>Total area requiring insulation: ~70 m²</a:t>
            </a:r>
          </a:p>
          <a:p>
            <a:pPr marL="342900" indent="-342900">
              <a:spcBef>
                <a:spcPts val="900"/>
              </a:spcBef>
              <a:buFont typeface="Arial" panose="020B0604020202020204" pitchFamily="34" charset="0"/>
              <a:buChar char="•"/>
            </a:pPr>
            <a:r>
              <a:rPr lang="en-US" sz="1600" dirty="0">
                <a:solidFill>
                  <a:srgbClr val="0E0E0E"/>
                </a:solidFill>
                <a:effectLst/>
                <a:latin typeface="+mn-lt"/>
              </a:rPr>
              <a:t>Average reduction in surface temperature after insulation: 60°C</a:t>
            </a:r>
          </a:p>
          <a:p>
            <a:pPr marL="342900" indent="-342900">
              <a:spcBef>
                <a:spcPts val="900"/>
              </a:spcBef>
              <a:buFont typeface="Arial" panose="020B0604020202020204" pitchFamily="34" charset="0"/>
              <a:buChar char="•"/>
            </a:pPr>
            <a:r>
              <a:rPr lang="en-US" sz="1600" dirty="0">
                <a:solidFill>
                  <a:srgbClr val="0E0E0E"/>
                </a:solidFill>
                <a:effectLst/>
                <a:latin typeface="+mn-lt"/>
              </a:rPr>
              <a:t>Total coal saved annually after implementing the solution: 388 tons</a:t>
            </a:r>
          </a:p>
          <a:p>
            <a:pPr marL="342900" indent="-342900">
              <a:spcBef>
                <a:spcPts val="900"/>
              </a:spcBef>
              <a:buFont typeface="Arial" panose="020B0604020202020204" pitchFamily="34" charset="0"/>
              <a:buChar char="•"/>
            </a:pPr>
            <a:r>
              <a:rPr lang="en-US" sz="1600" dirty="0">
                <a:solidFill>
                  <a:srgbClr val="0E0E0E"/>
                </a:solidFill>
                <a:effectLst/>
                <a:latin typeface="+mn-lt"/>
              </a:rPr>
              <a:t>Estimated paint consumption after implementation: 70 m² (with a 3mm insulation layer thickness)</a:t>
            </a:r>
          </a:p>
          <a:p>
            <a:pPr marL="342900" indent="-342900">
              <a:spcBef>
                <a:spcPts val="900"/>
              </a:spcBef>
              <a:buFont typeface="Arial" panose="020B0604020202020204" pitchFamily="34" charset="0"/>
              <a:buChar char="•"/>
            </a:pPr>
            <a:r>
              <a:rPr lang="en-US" sz="1600" dirty="0">
                <a:solidFill>
                  <a:srgbClr val="0E0E0E"/>
                </a:solidFill>
                <a:effectLst/>
                <a:latin typeface="+mn-lt"/>
              </a:rPr>
              <a:t>Estimated material cost: 108.1 million VND</a:t>
            </a:r>
          </a:p>
          <a:p>
            <a:pPr marL="342900" indent="-342900">
              <a:spcBef>
                <a:spcPts val="900"/>
              </a:spcBef>
              <a:buFont typeface="Arial" panose="020B0604020202020204" pitchFamily="34" charset="0"/>
              <a:buChar char="•"/>
            </a:pPr>
            <a:r>
              <a:rPr lang="en-US" sz="1600" dirty="0">
                <a:solidFill>
                  <a:srgbClr val="0E0E0E"/>
                </a:solidFill>
                <a:effectLst/>
                <a:latin typeface="+mn-lt"/>
              </a:rPr>
              <a:t>Total implementation cost (including materials and labor): 124.3 million VND</a:t>
            </a:r>
          </a:p>
          <a:p>
            <a:pPr marL="342900" indent="-342900">
              <a:spcBef>
                <a:spcPts val="900"/>
              </a:spcBef>
              <a:buFont typeface="Arial" panose="020B0604020202020204" pitchFamily="34" charset="0"/>
              <a:buChar char="•"/>
            </a:pPr>
            <a:r>
              <a:rPr lang="en-US" sz="1600" dirty="0">
                <a:solidFill>
                  <a:srgbClr val="0E0E0E"/>
                </a:solidFill>
                <a:effectLst/>
                <a:latin typeface="+mn-lt"/>
              </a:rPr>
              <a:t>Payback period: 5.4 months</a:t>
            </a:r>
          </a:p>
        </p:txBody>
      </p:sp>
      <p:sp>
        <p:nvSpPr>
          <p:cNvPr id="13" name="Title 1">
            <a:extLst>
              <a:ext uri="{FF2B5EF4-FFF2-40B4-BE49-F238E27FC236}">
                <a16:creationId xmlns:a16="http://schemas.microsoft.com/office/drawing/2014/main" id="{90A6AE99-1E4C-1A93-4067-37A82C4C540C}"/>
              </a:ext>
            </a:extLst>
          </p:cNvPr>
          <p:cNvSpPr>
            <a:spLocks noGrp="1"/>
          </p:cNvSpPr>
          <p:nvPr>
            <p:ph type="title"/>
          </p:nvPr>
        </p:nvSpPr>
        <p:spPr>
          <a:xfrm>
            <a:off x="737794" y="29889"/>
            <a:ext cx="7666892" cy="1013944"/>
          </a:xfrm>
        </p:spPr>
        <p:txBody>
          <a:bodyPr>
            <a:noAutofit/>
          </a:bodyPr>
          <a:lstStyle/>
          <a:p>
            <a:pPr algn="l"/>
            <a:r>
              <a:rPr lang="en-US" sz="3200" dirty="0">
                <a:solidFill>
                  <a:schemeClr val="accent1">
                    <a:lumMod val="50000"/>
                  </a:schemeClr>
                </a:solidFill>
              </a:rPr>
              <a:t>EEMs 3: </a:t>
            </a:r>
            <a:r>
              <a:rPr lang="en-US" sz="2400" b="1" dirty="0">
                <a:solidFill>
                  <a:schemeClr val="accent1">
                    <a:lumMod val="50000"/>
                  </a:schemeClr>
                </a:solidFill>
              </a:rPr>
              <a:t>Enhancing Thermal Insulation for Heat-Generating Surfaces on Hot Coal Gas Pipelines</a:t>
            </a:r>
            <a:r>
              <a:rPr lang="en-US" sz="3200" dirty="0">
                <a:solidFill>
                  <a:schemeClr val="accent1">
                    <a:lumMod val="50000"/>
                  </a:schemeClr>
                </a:solidFill>
              </a:rPr>
              <a:t> </a:t>
            </a:r>
          </a:p>
        </p:txBody>
      </p:sp>
    </p:spTree>
    <p:extLst>
      <p:ext uri="{BB962C8B-B14F-4D97-AF65-F5344CB8AC3E}">
        <p14:creationId xmlns:p14="http://schemas.microsoft.com/office/powerpoint/2010/main" val="27148382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83ED5-F674-421D-9B1D-853381E5F464}"/>
              </a:ext>
            </a:extLst>
          </p:cNvPr>
          <p:cNvSpPr>
            <a:spLocks noGrp="1"/>
          </p:cNvSpPr>
          <p:nvPr>
            <p:ph type="title"/>
          </p:nvPr>
        </p:nvSpPr>
        <p:spPr>
          <a:xfrm>
            <a:off x="609600" y="276277"/>
            <a:ext cx="9190892" cy="867492"/>
          </a:xfrm>
        </p:spPr>
        <p:txBody>
          <a:bodyPr>
            <a:noAutofit/>
          </a:bodyPr>
          <a:lstStyle/>
          <a:p>
            <a:r>
              <a:rPr lang="en-US" dirty="0">
                <a:solidFill>
                  <a:schemeClr val="accent1">
                    <a:lumMod val="50000"/>
                  </a:schemeClr>
                </a:solidFill>
              </a:rPr>
              <a:t>EEMs 4: Optimize the Excess Air Ratio Control for the Glaze Firing Kiln </a:t>
            </a:r>
          </a:p>
        </p:txBody>
      </p:sp>
      <p:pic>
        <p:nvPicPr>
          <p:cNvPr id="12" name="Picture 11">
            <a:extLst>
              <a:ext uri="{FF2B5EF4-FFF2-40B4-BE49-F238E27FC236}">
                <a16:creationId xmlns:a16="http://schemas.microsoft.com/office/drawing/2014/main" id="{327F04B3-E9B6-0CD2-7D2D-2FED906321A5}"/>
              </a:ext>
            </a:extLst>
          </p:cNvPr>
          <p:cNvPicPr>
            <a:picLocks noChangeAspect="1"/>
          </p:cNvPicPr>
          <p:nvPr/>
        </p:nvPicPr>
        <p:blipFill>
          <a:blip r:embed="rId2"/>
          <a:stretch>
            <a:fillRect/>
          </a:stretch>
        </p:blipFill>
        <p:spPr>
          <a:xfrm>
            <a:off x="7741072" y="1797481"/>
            <a:ext cx="3927160" cy="2575799"/>
          </a:xfrm>
          <a:prstGeom prst="rect">
            <a:avLst/>
          </a:prstGeom>
        </p:spPr>
      </p:pic>
      <p:pic>
        <p:nvPicPr>
          <p:cNvPr id="14" name="Picture 13">
            <a:extLst>
              <a:ext uri="{FF2B5EF4-FFF2-40B4-BE49-F238E27FC236}">
                <a16:creationId xmlns:a16="http://schemas.microsoft.com/office/drawing/2014/main" id="{C59B2E75-8C99-D8CB-F86D-A257A5EF0BC2}"/>
              </a:ext>
            </a:extLst>
          </p:cNvPr>
          <p:cNvPicPr>
            <a:picLocks noChangeAspect="1"/>
          </p:cNvPicPr>
          <p:nvPr/>
        </p:nvPicPr>
        <p:blipFill>
          <a:blip r:embed="rId3"/>
          <a:stretch>
            <a:fillRect/>
          </a:stretch>
        </p:blipFill>
        <p:spPr>
          <a:xfrm>
            <a:off x="7632012" y="4610411"/>
            <a:ext cx="4145280" cy="1103820"/>
          </a:xfrm>
          <a:prstGeom prst="rect">
            <a:avLst/>
          </a:prstGeom>
        </p:spPr>
      </p:pic>
      <p:sp>
        <p:nvSpPr>
          <p:cNvPr id="16" name="TextBox 15">
            <a:extLst>
              <a:ext uri="{FF2B5EF4-FFF2-40B4-BE49-F238E27FC236}">
                <a16:creationId xmlns:a16="http://schemas.microsoft.com/office/drawing/2014/main" id="{70DA2F05-D6DC-6061-296C-811ABA58B100}"/>
              </a:ext>
            </a:extLst>
          </p:cNvPr>
          <p:cNvSpPr txBox="1"/>
          <p:nvPr/>
        </p:nvSpPr>
        <p:spPr>
          <a:xfrm>
            <a:off x="7632012" y="5814167"/>
            <a:ext cx="4254340" cy="338554"/>
          </a:xfrm>
          <a:prstGeom prst="rect">
            <a:avLst/>
          </a:prstGeom>
          <a:noFill/>
        </p:spPr>
        <p:txBody>
          <a:bodyPr wrap="square">
            <a:spAutoFit/>
          </a:bodyPr>
          <a:lstStyle/>
          <a:p>
            <a:r>
              <a:rPr lang="en-US" sz="1600" i="1" dirty="0">
                <a:latin typeface="Times New Roman" panose="02020603050405020304" pitchFamily="18" charset="0"/>
              </a:rPr>
              <a:t>Results of analysis of furnace exhaust fumes</a:t>
            </a:r>
            <a:endParaRPr lang="en-US" sz="1600" i="1" dirty="0"/>
          </a:p>
        </p:txBody>
      </p:sp>
      <p:sp>
        <p:nvSpPr>
          <p:cNvPr id="5" name="TextBox 4">
            <a:extLst>
              <a:ext uri="{FF2B5EF4-FFF2-40B4-BE49-F238E27FC236}">
                <a16:creationId xmlns:a16="http://schemas.microsoft.com/office/drawing/2014/main" id="{9E5801B5-6CEF-7A49-7A98-51AA1E3BD44D}"/>
              </a:ext>
            </a:extLst>
          </p:cNvPr>
          <p:cNvSpPr txBox="1"/>
          <p:nvPr/>
        </p:nvSpPr>
        <p:spPr>
          <a:xfrm>
            <a:off x="523768" y="1410355"/>
            <a:ext cx="7108244" cy="4708981"/>
          </a:xfrm>
          <a:prstGeom prst="rect">
            <a:avLst/>
          </a:prstGeom>
          <a:noFill/>
        </p:spPr>
        <p:txBody>
          <a:bodyPr wrap="square">
            <a:spAutoFit/>
          </a:bodyPr>
          <a:lstStyle/>
          <a:p>
            <a:r>
              <a:rPr lang="en-US" sz="1600" b="1" dirty="0"/>
              <a:t>Current Status:</a:t>
            </a:r>
          </a:p>
          <a:p>
            <a:pPr marL="285750" indent="-285750">
              <a:spcBef>
                <a:spcPts val="900"/>
              </a:spcBef>
              <a:buFont typeface="Wingdings" pitchFamily="2" charset="2"/>
              <a:buChar char="Ø"/>
            </a:pPr>
            <a:r>
              <a:rPr lang="en-US" sz="1600" dirty="0"/>
              <a:t>The company operates 3 production lines:</a:t>
            </a:r>
          </a:p>
          <a:p>
            <a:pPr marL="285750" indent="-285750">
              <a:spcBef>
                <a:spcPts val="900"/>
              </a:spcBef>
              <a:buFont typeface="Arial" panose="020B0604020202020204" pitchFamily="34" charset="0"/>
              <a:buChar char="•"/>
            </a:pPr>
            <a:r>
              <a:rPr lang="en-US" sz="1600" dirty="0"/>
              <a:t>Line 1: Includes 1 biscuit firing kiln (using coal gasification) and 1 glaze firing kiln (using LPG).</a:t>
            </a:r>
          </a:p>
          <a:p>
            <a:pPr marL="285750" indent="-285750">
              <a:spcBef>
                <a:spcPts val="900"/>
              </a:spcBef>
              <a:buFont typeface="Arial" panose="020B0604020202020204" pitchFamily="34" charset="0"/>
              <a:buChar char="•"/>
            </a:pPr>
            <a:r>
              <a:rPr lang="en-US" sz="1600" dirty="0"/>
              <a:t>Line 2: Includes a dual-layer kiln (Layer 1 for biscuit firing using coal gasification, and Layer 2 for glaze firing using LPG).</a:t>
            </a:r>
          </a:p>
          <a:p>
            <a:pPr marL="285750" indent="-285750">
              <a:spcBef>
                <a:spcPts val="900"/>
              </a:spcBef>
              <a:buFont typeface="Arial" panose="020B0604020202020204" pitchFamily="34" charset="0"/>
              <a:buChar char="•"/>
            </a:pPr>
            <a:r>
              <a:rPr lang="en-US" sz="1600" dirty="0"/>
              <a:t>Line 3: Includes 1 dryer and 1 kiln (using LPG).</a:t>
            </a:r>
          </a:p>
          <a:p>
            <a:pPr marL="285750" indent="-285750">
              <a:spcBef>
                <a:spcPts val="900"/>
              </a:spcBef>
              <a:buFont typeface="Wingdings" pitchFamily="2" charset="2"/>
              <a:buChar char="Ø"/>
            </a:pPr>
            <a:r>
              <a:rPr lang="en-US" sz="1600" dirty="0"/>
              <a:t>Currently, glaze firing kilns use LPG as fuel, while biscuit firing kilns use coal gasification.</a:t>
            </a:r>
          </a:p>
          <a:p>
            <a:pPr marL="285750" indent="-285750">
              <a:spcBef>
                <a:spcPts val="900"/>
              </a:spcBef>
              <a:buFont typeface="Wingdings" pitchFamily="2" charset="2"/>
              <a:buChar char="Ø"/>
            </a:pPr>
            <a:r>
              <a:rPr lang="en-US" sz="1600" dirty="0"/>
              <a:t>Excess oxygen concentration in exhaust gases is high.</a:t>
            </a:r>
          </a:p>
          <a:p>
            <a:pPr marL="285750" indent="-285750">
              <a:spcBef>
                <a:spcPts val="900"/>
              </a:spcBef>
              <a:buFont typeface="Wingdings" pitchFamily="2" charset="2"/>
              <a:buChar char="Ø"/>
            </a:pPr>
            <a:r>
              <a:rPr lang="en-US" sz="1600" dirty="0"/>
              <a:t>The control loops for exhaust gas temperature and supplied airflow are manually adjusted, relying heavily on operator expertise and experience.</a:t>
            </a:r>
          </a:p>
          <a:p>
            <a:pPr marL="285750" indent="-285750">
              <a:spcBef>
                <a:spcPts val="900"/>
              </a:spcBef>
              <a:buFont typeface="Wingdings" pitchFamily="2" charset="2"/>
              <a:buChar char="Ø"/>
            </a:pPr>
            <a:r>
              <a:rPr lang="en-US" sz="1600" dirty="0"/>
              <a:t>The fan motors for airflow and exhaust have inverters installed, but the load is still controlled manually based on operator judgment and real-time load demand.</a:t>
            </a:r>
          </a:p>
        </p:txBody>
      </p:sp>
    </p:spTree>
    <p:extLst>
      <p:ext uri="{BB962C8B-B14F-4D97-AF65-F5344CB8AC3E}">
        <p14:creationId xmlns:p14="http://schemas.microsoft.com/office/powerpoint/2010/main" val="36222378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BC52F-2882-4EC4-ABFC-E9955CA4EC54}"/>
              </a:ext>
            </a:extLst>
          </p:cNvPr>
          <p:cNvSpPr>
            <a:spLocks noGrp="1"/>
          </p:cNvSpPr>
          <p:nvPr>
            <p:ph type="title"/>
          </p:nvPr>
        </p:nvSpPr>
        <p:spPr>
          <a:xfrm>
            <a:off x="621323" y="234461"/>
            <a:ext cx="9003323" cy="903156"/>
          </a:xfrm>
        </p:spPr>
        <p:txBody>
          <a:bodyPr>
            <a:noAutofit/>
          </a:bodyPr>
          <a:lstStyle/>
          <a:p>
            <a:pPr algn="l"/>
            <a:r>
              <a:rPr lang="en-US" dirty="0">
                <a:solidFill>
                  <a:schemeClr val="accent1">
                    <a:lumMod val="50000"/>
                  </a:schemeClr>
                </a:solidFill>
              </a:rPr>
              <a:t>EEMs 4: Optimize the Excess Air Ratio Control for the Glaze Firing Kiln </a:t>
            </a:r>
            <a:endParaRPr lang="en-US" dirty="0"/>
          </a:p>
        </p:txBody>
      </p:sp>
      <p:pic>
        <p:nvPicPr>
          <p:cNvPr id="15" name="Picture 14">
            <a:extLst>
              <a:ext uri="{FF2B5EF4-FFF2-40B4-BE49-F238E27FC236}">
                <a16:creationId xmlns:a16="http://schemas.microsoft.com/office/drawing/2014/main" id="{1FA240FB-078D-6A62-9F79-B6EED0D0CF33}"/>
              </a:ext>
            </a:extLst>
          </p:cNvPr>
          <p:cNvPicPr>
            <a:picLocks noChangeAspect="1"/>
          </p:cNvPicPr>
          <p:nvPr/>
        </p:nvPicPr>
        <p:blipFill>
          <a:blip r:embed="rId2"/>
          <a:stretch>
            <a:fillRect/>
          </a:stretch>
        </p:blipFill>
        <p:spPr>
          <a:xfrm>
            <a:off x="6993244" y="2760519"/>
            <a:ext cx="4629796" cy="2048161"/>
          </a:xfrm>
          <a:prstGeom prst="rect">
            <a:avLst/>
          </a:prstGeom>
        </p:spPr>
      </p:pic>
      <p:sp>
        <p:nvSpPr>
          <p:cNvPr id="17" name="TextBox 16">
            <a:extLst>
              <a:ext uri="{FF2B5EF4-FFF2-40B4-BE49-F238E27FC236}">
                <a16:creationId xmlns:a16="http://schemas.microsoft.com/office/drawing/2014/main" id="{C0B2BA64-DB8B-63C3-89F8-C4BD4505F89B}"/>
              </a:ext>
            </a:extLst>
          </p:cNvPr>
          <p:cNvSpPr txBox="1"/>
          <p:nvPr/>
        </p:nvSpPr>
        <p:spPr>
          <a:xfrm>
            <a:off x="7586886" y="4902903"/>
            <a:ext cx="3442511" cy="338554"/>
          </a:xfrm>
          <a:prstGeom prst="rect">
            <a:avLst/>
          </a:prstGeom>
          <a:noFill/>
        </p:spPr>
        <p:txBody>
          <a:bodyPr wrap="square">
            <a:spAutoFit/>
          </a:bodyPr>
          <a:lstStyle/>
          <a:p>
            <a:pPr algn="ctr"/>
            <a:r>
              <a:rPr lang="en-US" sz="1600" i="1" dirty="0">
                <a:latin typeface="+mn-lt"/>
              </a:rPr>
              <a:t>Excess air factor control system</a:t>
            </a:r>
            <a:endParaRPr lang="en-US" sz="1800" i="1" dirty="0">
              <a:latin typeface="+mn-lt"/>
            </a:endParaRPr>
          </a:p>
        </p:txBody>
      </p:sp>
      <p:sp>
        <p:nvSpPr>
          <p:cNvPr id="5" name="TextBox 4">
            <a:extLst>
              <a:ext uri="{FF2B5EF4-FFF2-40B4-BE49-F238E27FC236}">
                <a16:creationId xmlns:a16="http://schemas.microsoft.com/office/drawing/2014/main" id="{28DB9A25-5232-6FD3-2E79-96F7349A6FF1}"/>
              </a:ext>
            </a:extLst>
          </p:cNvPr>
          <p:cNvSpPr txBox="1"/>
          <p:nvPr/>
        </p:nvSpPr>
        <p:spPr>
          <a:xfrm>
            <a:off x="568960" y="1551695"/>
            <a:ext cx="6633083" cy="4461093"/>
          </a:xfrm>
          <a:prstGeom prst="rect">
            <a:avLst/>
          </a:prstGeom>
          <a:noFill/>
        </p:spPr>
        <p:txBody>
          <a:bodyPr wrap="square">
            <a:spAutoFit/>
          </a:bodyPr>
          <a:lstStyle/>
          <a:p>
            <a:r>
              <a:rPr lang="en-US" sz="1800" b="1" dirty="0"/>
              <a:t>Proposed Solution:</a:t>
            </a:r>
          </a:p>
          <a:p>
            <a:r>
              <a:rPr lang="en-US" sz="1800" dirty="0"/>
              <a:t>“Optimize the excess air ratio control for the glaze firing kiln.”</a:t>
            </a:r>
            <a:br>
              <a:rPr lang="en-US" sz="1800" dirty="0"/>
            </a:br>
            <a:endParaRPr lang="en-US" sz="1800" dirty="0"/>
          </a:p>
          <a:p>
            <a:r>
              <a:rPr lang="en-US" sz="1800" b="1" dirty="0"/>
              <a:t>Implementation Plan:</a:t>
            </a:r>
          </a:p>
          <a:p>
            <a:pPr marL="342900" indent="-342900">
              <a:spcBef>
                <a:spcPts val="900"/>
              </a:spcBef>
              <a:buFont typeface="Arial" panose="020B0604020202020204" pitchFamily="34" charset="0"/>
              <a:buChar char="•"/>
            </a:pPr>
            <a:r>
              <a:rPr lang="en-US" sz="1800" dirty="0"/>
              <a:t>Install devices to measure oxygen and carbon monoxide concentrations in exhaust gases. These gas analyzers are widely available in the market.</a:t>
            </a:r>
          </a:p>
          <a:p>
            <a:pPr marL="342900" indent="-342900">
              <a:spcBef>
                <a:spcPts val="900"/>
              </a:spcBef>
              <a:buFont typeface="Arial" panose="020B0604020202020204" pitchFamily="34" charset="0"/>
              <a:buChar char="•"/>
            </a:pPr>
            <a:r>
              <a:rPr lang="en-US" sz="1800" dirty="0"/>
              <a:t>Identify parameters for the FIC controller, configured as a PI or PID controller. Integrate the control system into the plant’s PLC. This includes a control loop for fan speed based on exhaust pressure, which is already part of the controller.</a:t>
            </a:r>
          </a:p>
          <a:p>
            <a:pPr marL="342900" indent="-342900">
              <a:spcBef>
                <a:spcPts val="900"/>
              </a:spcBef>
              <a:buFont typeface="Arial" panose="020B0604020202020204" pitchFamily="34" charset="0"/>
              <a:buChar char="•"/>
            </a:pPr>
            <a:r>
              <a:rPr lang="en-US" sz="1800" dirty="0"/>
              <a:t>Equip the kilns with oxygen and CO analyzers to enable operators to monitor and adjust parameters effectively.</a:t>
            </a:r>
          </a:p>
        </p:txBody>
      </p:sp>
    </p:spTree>
    <p:extLst>
      <p:ext uri="{BB962C8B-B14F-4D97-AF65-F5344CB8AC3E}">
        <p14:creationId xmlns:p14="http://schemas.microsoft.com/office/powerpoint/2010/main" val="1932747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t>Contents of the Ceramics industry</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2351782"/>
            <a:ext cx="9760226" cy="1077218"/>
          </a:xfrm>
          <a:prstGeom prst="rect">
            <a:avLst/>
          </a:prstGeom>
          <a:noFill/>
        </p:spPr>
        <p:txBody>
          <a:bodyPr wrap="square">
            <a:spAutoFit/>
          </a:bodyPr>
          <a:lstStyle/>
          <a:p>
            <a:pPr marL="742950" indent="-742950">
              <a:buFont typeface="+mj-lt"/>
              <a:buAutoNum type="arabicPeriod"/>
            </a:pPr>
            <a:r>
              <a:rPr lang="en-US" sz="3200" dirty="0">
                <a:latin typeface="+mn-lt"/>
                <a:cs typeface="Times New Roman" panose="02020603050405020304" pitchFamily="18" charset="0"/>
              </a:rPr>
              <a:t>The facility’s information on the case study</a:t>
            </a:r>
          </a:p>
          <a:p>
            <a:pPr marL="742950" indent="-742950">
              <a:buFont typeface="+mj-lt"/>
              <a:buAutoNum type="arabicPeriod"/>
            </a:pPr>
            <a:r>
              <a:rPr lang="en-US" sz="3200" dirty="0">
                <a:latin typeface="+mn-lt"/>
                <a:cs typeface="Times New Roman" panose="02020603050405020304" pitchFamily="18" charset="0"/>
              </a:rPr>
              <a:t>Energy Efficiency Measures (EEMs)</a:t>
            </a:r>
          </a:p>
        </p:txBody>
      </p:sp>
    </p:spTree>
    <p:extLst>
      <p:ext uri="{BB962C8B-B14F-4D97-AF65-F5344CB8AC3E}">
        <p14:creationId xmlns:p14="http://schemas.microsoft.com/office/powerpoint/2010/main" val="907616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CE0B1-1C55-8B25-DE54-81D2E6274EE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EF98607-EF97-99C5-A0FE-1A4ABFA7D6BF}"/>
              </a:ext>
            </a:extLst>
          </p:cNvPr>
          <p:cNvSpPr txBox="1"/>
          <p:nvPr/>
        </p:nvSpPr>
        <p:spPr>
          <a:xfrm>
            <a:off x="420476" y="1539443"/>
            <a:ext cx="7294180" cy="4547399"/>
          </a:xfrm>
          <a:prstGeom prst="rect">
            <a:avLst/>
          </a:prstGeom>
          <a:noFill/>
        </p:spPr>
        <p:txBody>
          <a:bodyPr wrap="square">
            <a:spAutoFit/>
          </a:bodyPr>
          <a:lstStyle/>
          <a:p>
            <a:r>
              <a:rPr lang="en-US" sz="1800" b="1" dirty="0"/>
              <a:t>Energy-Saving Potential:</a:t>
            </a:r>
          </a:p>
          <a:p>
            <a:pPr marL="285750" indent="-285750">
              <a:spcBef>
                <a:spcPts val="900"/>
              </a:spcBef>
              <a:buFont typeface="Arial" panose="020B0604020202020204" pitchFamily="34" charset="0"/>
              <a:buChar char="•"/>
            </a:pPr>
            <a:r>
              <a:rPr lang="en-US" sz="1800" dirty="0"/>
              <a:t>Post-implementation, the oxygen percentage in exhaust gases is expected to decrease from 12% to 6%.</a:t>
            </a:r>
          </a:p>
          <a:p>
            <a:pPr marL="285750" indent="-285750">
              <a:spcBef>
                <a:spcPts val="900"/>
              </a:spcBef>
              <a:buFont typeface="Arial" panose="020B0604020202020204" pitchFamily="34" charset="0"/>
              <a:buChar char="•"/>
            </a:pPr>
            <a:r>
              <a:rPr lang="en-US" sz="1800" dirty="0"/>
              <a:t>Reduction in fuel consumption: 2.8% (for every 1% reduction in exhaust oxygen, fuel consumption decreases by 0.6%).</a:t>
            </a:r>
          </a:p>
          <a:p>
            <a:endParaRPr lang="en-US" sz="1800" dirty="0"/>
          </a:p>
          <a:p>
            <a:r>
              <a:rPr lang="en-US" sz="1800" b="1" dirty="0"/>
              <a:t>Estimated Investment Costs:</a:t>
            </a:r>
          </a:p>
          <a:p>
            <a:pPr marL="285750" indent="-285750">
              <a:spcBef>
                <a:spcPts val="900"/>
              </a:spcBef>
              <a:buFont typeface="Arial" panose="020B0604020202020204" pitchFamily="34" charset="0"/>
              <a:buChar char="•"/>
            </a:pPr>
            <a:r>
              <a:rPr lang="en-US" sz="1800" dirty="0"/>
              <a:t>Components for excess air ratio control, including airflow fan controller, fuel-air ratio controller, airflow controller, oxygen sensors, pressure sensors, humidity sensors, display screens, and accessories: 1,000 million VND.</a:t>
            </a:r>
          </a:p>
          <a:p>
            <a:pPr marL="285750" indent="-285750">
              <a:spcBef>
                <a:spcPts val="900"/>
              </a:spcBef>
              <a:buFont typeface="Arial" panose="020B0604020202020204" pitchFamily="34" charset="0"/>
              <a:buChar char="•"/>
            </a:pPr>
            <a:r>
              <a:rPr lang="en-US" sz="1800" dirty="0"/>
              <a:t>Labor and installation costs: 15% of the investment cost.</a:t>
            </a:r>
          </a:p>
          <a:p>
            <a:pPr marL="285750" indent="-285750">
              <a:spcBef>
                <a:spcPts val="900"/>
              </a:spcBef>
              <a:buFont typeface="Arial" panose="020B0604020202020204" pitchFamily="34" charset="0"/>
              <a:buChar char="•"/>
            </a:pPr>
            <a:r>
              <a:rPr lang="en-US" sz="1800" dirty="0"/>
              <a:t>Total estimated project investment: 1,150 million VND.</a:t>
            </a:r>
          </a:p>
          <a:p>
            <a:endParaRPr lang="en-US" sz="1800" dirty="0"/>
          </a:p>
        </p:txBody>
      </p:sp>
      <p:pic>
        <p:nvPicPr>
          <p:cNvPr id="8" name="Picture 7">
            <a:extLst>
              <a:ext uri="{FF2B5EF4-FFF2-40B4-BE49-F238E27FC236}">
                <a16:creationId xmlns:a16="http://schemas.microsoft.com/office/drawing/2014/main" id="{0FEF5DD7-1E50-C948-1CD4-075ACA638936}"/>
              </a:ext>
            </a:extLst>
          </p:cNvPr>
          <p:cNvPicPr>
            <a:picLocks noChangeAspect="1"/>
          </p:cNvPicPr>
          <p:nvPr/>
        </p:nvPicPr>
        <p:blipFill>
          <a:blip r:embed="rId2"/>
          <a:stretch>
            <a:fillRect/>
          </a:stretch>
        </p:blipFill>
        <p:spPr>
          <a:xfrm>
            <a:off x="7714656" y="1702318"/>
            <a:ext cx="3867744" cy="4817976"/>
          </a:xfrm>
          <a:prstGeom prst="rect">
            <a:avLst/>
          </a:prstGeom>
        </p:spPr>
      </p:pic>
      <p:sp>
        <p:nvSpPr>
          <p:cNvPr id="12" name="TextBox 11">
            <a:extLst>
              <a:ext uri="{FF2B5EF4-FFF2-40B4-BE49-F238E27FC236}">
                <a16:creationId xmlns:a16="http://schemas.microsoft.com/office/drawing/2014/main" id="{CDFCD3FD-8B8E-2767-32C0-00DF5249BC51}"/>
              </a:ext>
            </a:extLst>
          </p:cNvPr>
          <p:cNvSpPr txBox="1"/>
          <p:nvPr/>
        </p:nvSpPr>
        <p:spPr>
          <a:xfrm>
            <a:off x="7462360" y="6488668"/>
            <a:ext cx="4372335" cy="369332"/>
          </a:xfrm>
          <a:prstGeom prst="rect">
            <a:avLst/>
          </a:prstGeom>
          <a:noFill/>
        </p:spPr>
        <p:txBody>
          <a:bodyPr wrap="square">
            <a:spAutoFit/>
          </a:bodyPr>
          <a:lstStyle/>
          <a:p>
            <a:r>
              <a:rPr lang="en-US" sz="1800" i="1" dirty="0">
                <a:latin typeface="Times New Roman" panose="02020603050405020304" pitchFamily="18" charset="0"/>
              </a:rPr>
              <a:t>Calculate the energy savings of the solution</a:t>
            </a:r>
            <a:endParaRPr lang="en-US" sz="1800" i="1" dirty="0"/>
          </a:p>
        </p:txBody>
      </p:sp>
      <p:sp>
        <p:nvSpPr>
          <p:cNvPr id="7" name="Title 1">
            <a:extLst>
              <a:ext uri="{FF2B5EF4-FFF2-40B4-BE49-F238E27FC236}">
                <a16:creationId xmlns:a16="http://schemas.microsoft.com/office/drawing/2014/main" id="{B4614CAC-5DEA-E072-788E-8A4ED98C3606}"/>
              </a:ext>
            </a:extLst>
          </p:cNvPr>
          <p:cNvSpPr>
            <a:spLocks noGrp="1"/>
          </p:cNvSpPr>
          <p:nvPr>
            <p:ph type="title"/>
          </p:nvPr>
        </p:nvSpPr>
        <p:spPr>
          <a:xfrm>
            <a:off x="621323" y="234461"/>
            <a:ext cx="9003323" cy="903156"/>
          </a:xfrm>
        </p:spPr>
        <p:txBody>
          <a:bodyPr>
            <a:noAutofit/>
          </a:bodyPr>
          <a:lstStyle/>
          <a:p>
            <a:pPr algn="l"/>
            <a:r>
              <a:rPr lang="en-US" dirty="0">
                <a:solidFill>
                  <a:schemeClr val="accent1">
                    <a:lumMod val="50000"/>
                  </a:schemeClr>
                </a:solidFill>
              </a:rPr>
              <a:t>EEMs 4: Optimize the Excess Air Ratio Control for the Glaze Firing Kiln </a:t>
            </a:r>
            <a:endParaRPr lang="en-US" dirty="0"/>
          </a:p>
        </p:txBody>
      </p:sp>
    </p:spTree>
    <p:extLst>
      <p:ext uri="{BB962C8B-B14F-4D97-AF65-F5344CB8AC3E}">
        <p14:creationId xmlns:p14="http://schemas.microsoft.com/office/powerpoint/2010/main" val="917589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33D18-9762-4E7B-80CA-2F4DF914AE56}"/>
              </a:ext>
            </a:extLst>
          </p:cNvPr>
          <p:cNvSpPr>
            <a:spLocks noGrp="1"/>
          </p:cNvSpPr>
          <p:nvPr>
            <p:ph type="title"/>
          </p:nvPr>
        </p:nvSpPr>
        <p:spPr>
          <a:xfrm>
            <a:off x="656490" y="304800"/>
            <a:ext cx="9284679" cy="863601"/>
          </a:xfrm>
        </p:spPr>
        <p:txBody>
          <a:bodyPr>
            <a:noAutofit/>
          </a:bodyPr>
          <a:lstStyle/>
          <a:p>
            <a:pPr algn="l"/>
            <a:r>
              <a:rPr lang="en-US" dirty="0">
                <a:solidFill>
                  <a:schemeClr val="accent1">
                    <a:lumMod val="50000"/>
                  </a:schemeClr>
                </a:solidFill>
              </a:rPr>
              <a:t>EEMs 5: Installation of a CESS Energy-Saving System for a 2,500 kVA Transformer</a:t>
            </a:r>
          </a:p>
        </p:txBody>
      </p:sp>
      <p:sp>
        <p:nvSpPr>
          <p:cNvPr id="7" name="TextBox 6">
            <a:extLst>
              <a:ext uri="{FF2B5EF4-FFF2-40B4-BE49-F238E27FC236}">
                <a16:creationId xmlns:a16="http://schemas.microsoft.com/office/drawing/2014/main" id="{872CDF93-17FD-539E-5A19-4D4E16A60D18}"/>
              </a:ext>
            </a:extLst>
          </p:cNvPr>
          <p:cNvSpPr txBox="1"/>
          <p:nvPr/>
        </p:nvSpPr>
        <p:spPr>
          <a:xfrm>
            <a:off x="351690" y="1534286"/>
            <a:ext cx="6220462" cy="4431983"/>
          </a:xfrm>
          <a:prstGeom prst="rect">
            <a:avLst/>
          </a:prstGeom>
          <a:noFill/>
        </p:spPr>
        <p:txBody>
          <a:bodyPr wrap="square">
            <a:spAutoFit/>
          </a:bodyPr>
          <a:lstStyle/>
          <a:p>
            <a:r>
              <a:rPr lang="en-US" sz="1800" b="1" dirty="0"/>
              <a:t>Current Status:</a:t>
            </a:r>
          </a:p>
          <a:p>
            <a:pPr marL="342900" indent="-342900">
              <a:spcBef>
                <a:spcPts val="900"/>
              </a:spcBef>
              <a:buFont typeface="Arial" panose="020B0604020202020204" pitchFamily="34" charset="0"/>
              <a:buChar char="•"/>
            </a:pPr>
            <a:r>
              <a:rPr lang="en-US" sz="1800" dirty="0"/>
              <a:t>The transformer supplies power to production line equipment, mainly powering motors for manufacturing technology systems (presses, grinders, fans), lighting systems, and auxiliary equipment.</a:t>
            </a:r>
          </a:p>
          <a:p>
            <a:pPr marL="342900" indent="-342900">
              <a:spcBef>
                <a:spcPts val="900"/>
              </a:spcBef>
              <a:buFont typeface="Arial" panose="020B0604020202020204" pitchFamily="34" charset="0"/>
              <a:buChar char="•"/>
            </a:pPr>
            <a:r>
              <a:rPr lang="en-US" sz="1800" dirty="0"/>
              <a:t>The transformer’s total capacity is 2,500 kVA, and during daytime measurements, the actual load was approximately 787 kW, equivalent to 45% of capacity.</a:t>
            </a:r>
          </a:p>
          <a:p>
            <a:pPr marL="342900" indent="-342900">
              <a:spcBef>
                <a:spcPts val="900"/>
              </a:spcBef>
              <a:buFont typeface="Arial" panose="020B0604020202020204" pitchFamily="34" charset="0"/>
              <a:buChar char="•"/>
            </a:pPr>
            <a:r>
              <a:rPr lang="en-US" sz="1800" dirty="0"/>
              <a:t>Harmonic voltage distortion was measured at 2.47% to 2.67%, within acceptable limits, while harmonic current distortion ranged from 12.58% to 16.28%, exceeding acceptable thresholds.</a:t>
            </a:r>
          </a:p>
          <a:p>
            <a:pPr marL="342900" indent="-342900">
              <a:spcBef>
                <a:spcPts val="900"/>
              </a:spcBef>
              <a:buFont typeface="Arial" panose="020B0604020202020204" pitchFamily="34" charset="0"/>
              <a:buChar char="•"/>
            </a:pPr>
            <a:r>
              <a:rPr lang="en-US" sz="1800" dirty="0"/>
              <a:t>Voltage phase deviation was 0.2%, and current phase deviation was 7.8%.</a:t>
            </a:r>
          </a:p>
        </p:txBody>
      </p:sp>
      <p:pic>
        <p:nvPicPr>
          <p:cNvPr id="9" name="Picture 8">
            <a:extLst>
              <a:ext uri="{FF2B5EF4-FFF2-40B4-BE49-F238E27FC236}">
                <a16:creationId xmlns:a16="http://schemas.microsoft.com/office/drawing/2014/main" id="{0EC363F1-84C1-A42F-AC2D-10B38DC5EBDE}"/>
              </a:ext>
            </a:extLst>
          </p:cNvPr>
          <p:cNvPicPr>
            <a:picLocks noChangeAspect="1"/>
          </p:cNvPicPr>
          <p:nvPr/>
        </p:nvPicPr>
        <p:blipFill>
          <a:blip r:embed="rId2"/>
          <a:stretch>
            <a:fillRect/>
          </a:stretch>
        </p:blipFill>
        <p:spPr>
          <a:xfrm>
            <a:off x="6511890" y="2468880"/>
            <a:ext cx="5510977" cy="1497322"/>
          </a:xfrm>
          <a:prstGeom prst="rect">
            <a:avLst/>
          </a:prstGeom>
        </p:spPr>
      </p:pic>
      <p:sp>
        <p:nvSpPr>
          <p:cNvPr id="11" name="TextBox 10">
            <a:extLst>
              <a:ext uri="{FF2B5EF4-FFF2-40B4-BE49-F238E27FC236}">
                <a16:creationId xmlns:a16="http://schemas.microsoft.com/office/drawing/2014/main" id="{4481BF97-0289-ABEB-1DC2-690350B3AD63}"/>
              </a:ext>
            </a:extLst>
          </p:cNvPr>
          <p:cNvSpPr txBox="1"/>
          <p:nvPr/>
        </p:nvSpPr>
        <p:spPr>
          <a:xfrm>
            <a:off x="6986362" y="4014578"/>
            <a:ext cx="5205638" cy="646331"/>
          </a:xfrm>
          <a:prstGeom prst="rect">
            <a:avLst/>
          </a:prstGeom>
          <a:noFill/>
        </p:spPr>
        <p:txBody>
          <a:bodyPr wrap="square">
            <a:spAutoFit/>
          </a:bodyPr>
          <a:lstStyle/>
          <a:p>
            <a:pPr algn="ctr"/>
            <a:r>
              <a:rPr lang="vi-VN" sz="1800" i="1" dirty="0">
                <a:solidFill>
                  <a:srgbClr val="000000"/>
                </a:solidFill>
                <a:effectLst/>
                <a:latin typeface="Times New Roman" panose="02020603050405020304" pitchFamily="18" charset="0"/>
              </a:rPr>
              <a:t>Kết quả đo công suất và phân tích chất lượng điện năng của máy biến áp 2.500 </a:t>
            </a:r>
            <a:r>
              <a:rPr lang="vi-VN" sz="1800" i="1" dirty="0" err="1">
                <a:solidFill>
                  <a:srgbClr val="000000"/>
                </a:solidFill>
                <a:effectLst/>
                <a:latin typeface="Times New Roman" panose="02020603050405020304" pitchFamily="18" charset="0"/>
              </a:rPr>
              <a:t>kVA</a:t>
            </a:r>
            <a:r>
              <a:rPr lang="vi-VN" sz="1800" i="1" dirty="0">
                <a:solidFill>
                  <a:srgbClr val="000000"/>
                </a:solidFill>
                <a:effectLst/>
                <a:latin typeface="Times New Roman" panose="02020603050405020304" pitchFamily="18" charset="0"/>
              </a:rPr>
              <a:t> (PX1)</a:t>
            </a:r>
            <a:endParaRPr lang="en-US" sz="1800" i="1" dirty="0"/>
          </a:p>
        </p:txBody>
      </p:sp>
    </p:spTree>
    <p:extLst>
      <p:ext uri="{BB962C8B-B14F-4D97-AF65-F5344CB8AC3E}">
        <p14:creationId xmlns:p14="http://schemas.microsoft.com/office/powerpoint/2010/main" val="28276044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39E3619-99ED-2BB2-3CCE-3AA0B576E97E}"/>
              </a:ext>
            </a:extLst>
          </p:cNvPr>
          <p:cNvPicPr>
            <a:picLocks noChangeAspect="1"/>
          </p:cNvPicPr>
          <p:nvPr/>
        </p:nvPicPr>
        <p:blipFill>
          <a:blip r:embed="rId2"/>
          <a:stretch>
            <a:fillRect/>
          </a:stretch>
        </p:blipFill>
        <p:spPr>
          <a:xfrm>
            <a:off x="7767050" y="1634124"/>
            <a:ext cx="3109229" cy="2133785"/>
          </a:xfrm>
          <a:prstGeom prst="rect">
            <a:avLst/>
          </a:prstGeom>
        </p:spPr>
      </p:pic>
      <p:pic>
        <p:nvPicPr>
          <p:cNvPr id="14" name="Picture 13">
            <a:extLst>
              <a:ext uri="{FF2B5EF4-FFF2-40B4-BE49-F238E27FC236}">
                <a16:creationId xmlns:a16="http://schemas.microsoft.com/office/drawing/2014/main" id="{C7BFEA3B-4D2E-D124-E973-8B2129735485}"/>
              </a:ext>
            </a:extLst>
          </p:cNvPr>
          <p:cNvPicPr>
            <a:picLocks noChangeAspect="1"/>
          </p:cNvPicPr>
          <p:nvPr/>
        </p:nvPicPr>
        <p:blipFill>
          <a:blip r:embed="rId3"/>
          <a:stretch>
            <a:fillRect/>
          </a:stretch>
        </p:blipFill>
        <p:spPr>
          <a:xfrm>
            <a:off x="7721326" y="4254219"/>
            <a:ext cx="1600339" cy="2103302"/>
          </a:xfrm>
          <a:prstGeom prst="rect">
            <a:avLst/>
          </a:prstGeom>
        </p:spPr>
      </p:pic>
      <p:pic>
        <p:nvPicPr>
          <p:cNvPr id="16" name="Picture 15">
            <a:extLst>
              <a:ext uri="{FF2B5EF4-FFF2-40B4-BE49-F238E27FC236}">
                <a16:creationId xmlns:a16="http://schemas.microsoft.com/office/drawing/2014/main" id="{931718D6-520A-6BB4-6BB9-2F65DE296DDD}"/>
              </a:ext>
            </a:extLst>
          </p:cNvPr>
          <p:cNvPicPr>
            <a:picLocks noChangeAspect="1"/>
          </p:cNvPicPr>
          <p:nvPr/>
        </p:nvPicPr>
        <p:blipFill>
          <a:blip r:embed="rId4"/>
          <a:stretch>
            <a:fillRect/>
          </a:stretch>
        </p:blipFill>
        <p:spPr>
          <a:xfrm>
            <a:off x="9713208" y="4226392"/>
            <a:ext cx="1577477" cy="2103302"/>
          </a:xfrm>
          <a:prstGeom prst="rect">
            <a:avLst/>
          </a:prstGeom>
        </p:spPr>
      </p:pic>
      <p:sp>
        <p:nvSpPr>
          <p:cNvPr id="20" name="TextBox 19">
            <a:extLst>
              <a:ext uri="{FF2B5EF4-FFF2-40B4-BE49-F238E27FC236}">
                <a16:creationId xmlns:a16="http://schemas.microsoft.com/office/drawing/2014/main" id="{910164CA-6110-5881-CE1D-33EE33B4F63F}"/>
              </a:ext>
            </a:extLst>
          </p:cNvPr>
          <p:cNvSpPr txBox="1"/>
          <p:nvPr/>
        </p:nvSpPr>
        <p:spPr>
          <a:xfrm>
            <a:off x="7819547" y="3841787"/>
            <a:ext cx="3386340" cy="338554"/>
          </a:xfrm>
          <a:prstGeom prst="rect">
            <a:avLst/>
          </a:prstGeom>
          <a:noFill/>
        </p:spPr>
        <p:txBody>
          <a:bodyPr wrap="square">
            <a:spAutoFit/>
          </a:bodyPr>
          <a:lstStyle/>
          <a:p>
            <a:r>
              <a:rPr lang="vi-VN" sz="1600" i="1" dirty="0">
                <a:latin typeface="Times New Roman" panose="02020603050405020304" pitchFamily="18" charset="0"/>
              </a:rPr>
              <a:t>CESS Equipment Installation Diagram</a:t>
            </a:r>
            <a:endParaRPr lang="en-US" sz="1600" i="1" dirty="0"/>
          </a:p>
        </p:txBody>
      </p:sp>
      <p:sp>
        <p:nvSpPr>
          <p:cNvPr id="22" name="TextBox 21">
            <a:extLst>
              <a:ext uri="{FF2B5EF4-FFF2-40B4-BE49-F238E27FC236}">
                <a16:creationId xmlns:a16="http://schemas.microsoft.com/office/drawing/2014/main" id="{92BE9E5E-BC24-7BDB-24C8-BA3D69337AA9}"/>
              </a:ext>
            </a:extLst>
          </p:cNvPr>
          <p:cNvSpPr txBox="1"/>
          <p:nvPr/>
        </p:nvSpPr>
        <p:spPr>
          <a:xfrm>
            <a:off x="6869723" y="6365520"/>
            <a:ext cx="4905217" cy="338554"/>
          </a:xfrm>
          <a:prstGeom prst="rect">
            <a:avLst/>
          </a:prstGeom>
          <a:noFill/>
        </p:spPr>
        <p:txBody>
          <a:bodyPr wrap="square">
            <a:spAutoFit/>
          </a:bodyPr>
          <a:lstStyle/>
          <a:p>
            <a:r>
              <a:rPr lang="vi-VN" sz="1600" i="1" dirty="0">
                <a:latin typeface="Times New Roman" panose="02020603050405020304" pitchFamily="18" charset="0"/>
              </a:rPr>
              <a:t>Pictures of the actual installation of CESS in the field</a:t>
            </a:r>
            <a:endParaRPr lang="en-US" sz="1600" i="1" dirty="0"/>
          </a:p>
        </p:txBody>
      </p:sp>
      <p:sp>
        <p:nvSpPr>
          <p:cNvPr id="5" name="Title 1">
            <a:extLst>
              <a:ext uri="{FF2B5EF4-FFF2-40B4-BE49-F238E27FC236}">
                <a16:creationId xmlns:a16="http://schemas.microsoft.com/office/drawing/2014/main" id="{8747EAA9-79DF-E53A-BEA3-2B3ED5C114E6}"/>
              </a:ext>
            </a:extLst>
          </p:cNvPr>
          <p:cNvSpPr>
            <a:spLocks noGrp="1"/>
          </p:cNvSpPr>
          <p:nvPr>
            <p:ph type="title"/>
          </p:nvPr>
        </p:nvSpPr>
        <p:spPr>
          <a:xfrm>
            <a:off x="668213" y="301784"/>
            <a:ext cx="9284679" cy="863601"/>
          </a:xfrm>
        </p:spPr>
        <p:txBody>
          <a:bodyPr>
            <a:noAutofit/>
          </a:bodyPr>
          <a:lstStyle/>
          <a:p>
            <a:pPr algn="l"/>
            <a:r>
              <a:rPr lang="en-US" dirty="0">
                <a:solidFill>
                  <a:schemeClr val="accent1">
                    <a:lumMod val="50000"/>
                  </a:schemeClr>
                </a:solidFill>
              </a:rPr>
              <a:t>EEMs 5: Installation of a CESS Energy-Saving System for a 2,500 kVA Transformer</a:t>
            </a:r>
          </a:p>
        </p:txBody>
      </p:sp>
      <p:sp>
        <p:nvSpPr>
          <p:cNvPr id="9" name="TextBox 8">
            <a:extLst>
              <a:ext uri="{FF2B5EF4-FFF2-40B4-BE49-F238E27FC236}">
                <a16:creationId xmlns:a16="http://schemas.microsoft.com/office/drawing/2014/main" id="{B3DDCCA9-AEA7-B2F0-0847-F126F4D63027}"/>
              </a:ext>
            </a:extLst>
          </p:cNvPr>
          <p:cNvSpPr txBox="1"/>
          <p:nvPr/>
        </p:nvSpPr>
        <p:spPr>
          <a:xfrm>
            <a:off x="417059" y="1367016"/>
            <a:ext cx="6912723" cy="4270400"/>
          </a:xfrm>
          <a:prstGeom prst="rect">
            <a:avLst/>
          </a:prstGeom>
          <a:noFill/>
        </p:spPr>
        <p:txBody>
          <a:bodyPr wrap="square">
            <a:spAutoFit/>
          </a:bodyPr>
          <a:lstStyle/>
          <a:p>
            <a:r>
              <a:rPr lang="en-US" sz="1800" b="1" dirty="0">
                <a:solidFill>
                  <a:srgbClr val="0E0E0E"/>
                </a:solidFill>
                <a:effectLst/>
                <a:latin typeface="+mn-lt"/>
              </a:rPr>
              <a:t>Proposed Solution:</a:t>
            </a:r>
            <a:r>
              <a:rPr lang="en-US" sz="1800" dirty="0">
                <a:solidFill>
                  <a:srgbClr val="0E0E0E"/>
                </a:solidFill>
                <a:latin typeface="+mn-lt"/>
              </a:rPr>
              <a:t> </a:t>
            </a:r>
            <a:r>
              <a:rPr lang="en-US" sz="1800" b="1" dirty="0">
                <a:solidFill>
                  <a:srgbClr val="0E0E0E"/>
                </a:solidFill>
                <a:effectLst/>
                <a:latin typeface="+mn-lt"/>
              </a:rPr>
              <a:t>“Install a CESS Energy-Saving System.”</a:t>
            </a:r>
            <a:endParaRPr lang="en-US" sz="1800" dirty="0">
              <a:solidFill>
                <a:srgbClr val="0E0E0E"/>
              </a:solidFill>
              <a:effectLst/>
              <a:latin typeface="+mn-lt"/>
            </a:endParaRPr>
          </a:p>
          <a:p>
            <a:pPr marL="285750" indent="-285750">
              <a:spcBef>
                <a:spcPts val="900"/>
              </a:spcBef>
              <a:buFont typeface="Arial" panose="020B0604020202020204" pitchFamily="34" charset="0"/>
              <a:buChar char="•"/>
            </a:pPr>
            <a:r>
              <a:rPr lang="en-US" sz="1800" dirty="0">
                <a:solidFill>
                  <a:srgbClr val="0E0E0E"/>
                </a:solidFill>
                <a:effectLst/>
                <a:latin typeface="+mn-lt"/>
              </a:rPr>
              <a:t>Improve the efficiency of converting electrical energy into light, heat, or kinetic energy in machinery and equipment.</a:t>
            </a:r>
          </a:p>
          <a:p>
            <a:pPr marL="285750" indent="-285750">
              <a:spcBef>
                <a:spcPts val="900"/>
              </a:spcBef>
              <a:buFont typeface="Arial" panose="020B0604020202020204" pitchFamily="34" charset="0"/>
              <a:buChar char="•"/>
            </a:pPr>
            <a:r>
              <a:rPr lang="en-US" sz="1800" dirty="0">
                <a:solidFill>
                  <a:srgbClr val="0E0E0E"/>
                </a:solidFill>
                <a:effectLst/>
                <a:latin typeface="+mn-lt"/>
              </a:rPr>
              <a:t>Enhance power transmission efficiency from the transformer station to electrical devices and machinery.</a:t>
            </a:r>
          </a:p>
          <a:p>
            <a:pPr marL="285750" indent="-285750">
              <a:spcBef>
                <a:spcPts val="900"/>
              </a:spcBef>
              <a:buFont typeface="Arial" panose="020B0604020202020204" pitchFamily="34" charset="0"/>
              <a:buChar char="•"/>
            </a:pPr>
            <a:r>
              <a:rPr lang="en-US" sz="1800" dirty="0">
                <a:solidFill>
                  <a:srgbClr val="0E0E0E"/>
                </a:solidFill>
                <a:effectLst/>
                <a:latin typeface="+mn-lt"/>
              </a:rPr>
              <a:t>Increase the power factor of the system to boost the useful power of equipment.</a:t>
            </a:r>
            <a:br>
              <a:rPr lang="en-US" sz="1800" dirty="0">
                <a:solidFill>
                  <a:srgbClr val="0E0E0E"/>
                </a:solidFill>
                <a:effectLst/>
                <a:latin typeface="+mn-lt"/>
              </a:rPr>
            </a:br>
            <a:endParaRPr lang="en-US" sz="1800" dirty="0">
              <a:solidFill>
                <a:srgbClr val="0E0E0E"/>
              </a:solidFill>
              <a:effectLst/>
              <a:latin typeface="+mn-lt"/>
            </a:endParaRPr>
          </a:p>
          <a:p>
            <a:r>
              <a:rPr lang="en-US" sz="1800" b="1" dirty="0">
                <a:solidFill>
                  <a:srgbClr val="0E0E0E"/>
                </a:solidFill>
                <a:effectLst/>
                <a:latin typeface="+mn-lt"/>
              </a:rPr>
              <a:t>Implementation Plan:</a:t>
            </a:r>
            <a:endParaRPr lang="en-US" sz="1800" dirty="0">
              <a:solidFill>
                <a:srgbClr val="0E0E0E"/>
              </a:solidFill>
              <a:effectLst/>
              <a:latin typeface="+mn-lt"/>
            </a:endParaRPr>
          </a:p>
          <a:p>
            <a:pPr marL="285750" indent="-285750">
              <a:spcBef>
                <a:spcPts val="900"/>
              </a:spcBef>
              <a:buFont typeface="Arial" panose="020B0604020202020204" pitchFamily="34" charset="0"/>
              <a:buChar char="•"/>
            </a:pPr>
            <a:r>
              <a:rPr lang="en-US" sz="1800" dirty="0">
                <a:solidFill>
                  <a:srgbClr val="0E0E0E"/>
                </a:solidFill>
                <a:effectLst/>
                <a:latin typeface="+mn-lt"/>
              </a:rPr>
              <a:t>The CESS system is installed in parallel with the electrical load and is suitable for all power scales, ranging from a few kW to several thousand kW.</a:t>
            </a:r>
          </a:p>
          <a:p>
            <a:pPr marL="285750" indent="-285750">
              <a:spcBef>
                <a:spcPts val="900"/>
              </a:spcBef>
              <a:buFont typeface="Arial" panose="020B0604020202020204" pitchFamily="34" charset="0"/>
              <a:buChar char="•"/>
            </a:pPr>
            <a:r>
              <a:rPr lang="en-US" sz="1800" dirty="0">
                <a:solidFill>
                  <a:srgbClr val="0E0E0E"/>
                </a:solidFill>
                <a:effectLst/>
                <a:latin typeface="+mn-lt"/>
              </a:rPr>
              <a:t>Installation locations: electrical cabinets or transformer stations.</a:t>
            </a:r>
          </a:p>
        </p:txBody>
      </p:sp>
    </p:spTree>
    <p:extLst>
      <p:ext uri="{BB962C8B-B14F-4D97-AF65-F5344CB8AC3E}">
        <p14:creationId xmlns:p14="http://schemas.microsoft.com/office/powerpoint/2010/main" val="15146044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D1CB6-81CB-D4CA-CCC9-A34DA7FB6EC7}"/>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0DA0B7DC-8CAF-C5E5-947F-C218BAC60D28}"/>
              </a:ext>
            </a:extLst>
          </p:cNvPr>
          <p:cNvPicPr>
            <a:picLocks noChangeAspect="1"/>
          </p:cNvPicPr>
          <p:nvPr/>
        </p:nvPicPr>
        <p:blipFill>
          <a:blip r:embed="rId2"/>
          <a:stretch>
            <a:fillRect/>
          </a:stretch>
        </p:blipFill>
        <p:spPr>
          <a:xfrm>
            <a:off x="7981839" y="1980998"/>
            <a:ext cx="4029637" cy="2896004"/>
          </a:xfrm>
          <a:prstGeom prst="rect">
            <a:avLst/>
          </a:prstGeom>
        </p:spPr>
      </p:pic>
      <p:sp>
        <p:nvSpPr>
          <p:cNvPr id="15" name="TextBox 14">
            <a:extLst>
              <a:ext uri="{FF2B5EF4-FFF2-40B4-BE49-F238E27FC236}">
                <a16:creationId xmlns:a16="http://schemas.microsoft.com/office/drawing/2014/main" id="{14063F72-9A7D-924C-67EB-AF28238F5466}"/>
              </a:ext>
            </a:extLst>
          </p:cNvPr>
          <p:cNvSpPr txBox="1"/>
          <p:nvPr/>
        </p:nvSpPr>
        <p:spPr>
          <a:xfrm>
            <a:off x="8032452" y="4991235"/>
            <a:ext cx="3928410" cy="369332"/>
          </a:xfrm>
          <a:prstGeom prst="rect">
            <a:avLst/>
          </a:prstGeom>
          <a:noFill/>
        </p:spPr>
        <p:txBody>
          <a:bodyPr wrap="square">
            <a:spAutoFit/>
          </a:bodyPr>
          <a:lstStyle/>
          <a:p>
            <a:pPr algn="ctr"/>
            <a:r>
              <a:rPr lang="en-US" sz="1800" i="1" dirty="0">
                <a:latin typeface="Times New Roman" panose="02020603050405020304" pitchFamily="18" charset="0"/>
              </a:rPr>
              <a:t>Some test results in Vietnam</a:t>
            </a:r>
            <a:endParaRPr lang="en-US" sz="1800" i="1" dirty="0"/>
          </a:p>
        </p:txBody>
      </p:sp>
      <p:sp>
        <p:nvSpPr>
          <p:cNvPr id="7" name="Title 1">
            <a:extLst>
              <a:ext uri="{FF2B5EF4-FFF2-40B4-BE49-F238E27FC236}">
                <a16:creationId xmlns:a16="http://schemas.microsoft.com/office/drawing/2014/main" id="{8E526C26-0CDA-5184-3FCD-2C6DFBF718F7}"/>
              </a:ext>
            </a:extLst>
          </p:cNvPr>
          <p:cNvSpPr>
            <a:spLocks noGrp="1"/>
          </p:cNvSpPr>
          <p:nvPr>
            <p:ph type="title"/>
          </p:nvPr>
        </p:nvSpPr>
        <p:spPr>
          <a:xfrm>
            <a:off x="711978" y="283437"/>
            <a:ext cx="9284679" cy="863601"/>
          </a:xfrm>
        </p:spPr>
        <p:txBody>
          <a:bodyPr>
            <a:noAutofit/>
          </a:bodyPr>
          <a:lstStyle/>
          <a:p>
            <a:pPr algn="l"/>
            <a:r>
              <a:rPr lang="en-US" dirty="0">
                <a:solidFill>
                  <a:schemeClr val="accent1">
                    <a:lumMod val="50000"/>
                  </a:schemeClr>
                </a:solidFill>
              </a:rPr>
              <a:t>EEMs 5: Installation of a CESS Energy-Saving System for a 2,500 kVA Transformer</a:t>
            </a:r>
          </a:p>
        </p:txBody>
      </p:sp>
      <p:sp>
        <p:nvSpPr>
          <p:cNvPr id="10" name="TextBox 9">
            <a:extLst>
              <a:ext uri="{FF2B5EF4-FFF2-40B4-BE49-F238E27FC236}">
                <a16:creationId xmlns:a16="http://schemas.microsoft.com/office/drawing/2014/main" id="{A5C5B2AC-FBE1-FFBE-592E-B0BA198B364B}"/>
              </a:ext>
            </a:extLst>
          </p:cNvPr>
          <p:cNvSpPr txBox="1"/>
          <p:nvPr/>
        </p:nvSpPr>
        <p:spPr>
          <a:xfrm>
            <a:off x="369781" y="1497433"/>
            <a:ext cx="7680762" cy="4593565"/>
          </a:xfrm>
          <a:prstGeom prst="rect">
            <a:avLst/>
          </a:prstGeom>
          <a:noFill/>
        </p:spPr>
        <p:txBody>
          <a:bodyPr wrap="square">
            <a:spAutoFit/>
          </a:bodyPr>
          <a:lstStyle/>
          <a:p>
            <a:r>
              <a:rPr lang="en-US" sz="1600" b="1" dirty="0">
                <a:solidFill>
                  <a:srgbClr val="0E0E0E"/>
                </a:solidFill>
                <a:effectLst/>
                <a:latin typeface="+mn-lt"/>
              </a:rPr>
              <a:t>Benefits of the CESS System:</a:t>
            </a:r>
            <a:endParaRPr lang="en-US" sz="1600" dirty="0">
              <a:solidFill>
                <a:srgbClr val="0E0E0E"/>
              </a:solidFill>
              <a:effectLst/>
              <a:latin typeface="+mn-lt"/>
            </a:endParaRPr>
          </a:p>
          <a:p>
            <a:pPr marL="285750" indent="-285750">
              <a:spcBef>
                <a:spcPts val="900"/>
              </a:spcBef>
              <a:buFont typeface="Arial" panose="020B0604020202020204" pitchFamily="34" charset="0"/>
              <a:buChar char="•"/>
            </a:pPr>
            <a:r>
              <a:rPr lang="en-US" sz="1600" b="1" dirty="0">
                <a:solidFill>
                  <a:srgbClr val="0E0E0E"/>
                </a:solidFill>
                <a:effectLst/>
                <a:latin typeface="+mn-lt"/>
              </a:rPr>
              <a:t>Average energy savings:</a:t>
            </a:r>
            <a:r>
              <a:rPr lang="en-US" sz="1600" dirty="0">
                <a:solidFill>
                  <a:srgbClr val="0E0E0E"/>
                </a:solidFill>
                <a:effectLst/>
                <a:latin typeface="+mn-lt"/>
              </a:rPr>
              <a:t> 6–15%, depending on the type of electrical load.</a:t>
            </a:r>
          </a:p>
          <a:p>
            <a:pPr marL="285750" indent="-285750">
              <a:spcBef>
                <a:spcPts val="900"/>
              </a:spcBef>
              <a:buFont typeface="Arial" panose="020B0604020202020204" pitchFamily="34" charset="0"/>
              <a:buChar char="•"/>
            </a:pPr>
            <a:r>
              <a:rPr lang="en-US" sz="1600" b="1" dirty="0">
                <a:solidFill>
                  <a:srgbClr val="0E0E0E"/>
                </a:solidFill>
                <a:effectLst/>
                <a:latin typeface="+mn-lt"/>
              </a:rPr>
              <a:t>System safety:</a:t>
            </a:r>
            <a:r>
              <a:rPr lang="en-US" sz="1600" dirty="0">
                <a:solidFill>
                  <a:srgbClr val="0E0E0E"/>
                </a:solidFill>
                <a:effectLst/>
                <a:latin typeface="+mn-lt"/>
              </a:rPr>
              <a:t> Ensures compatibility with the electrical system and equipment.</a:t>
            </a:r>
          </a:p>
          <a:p>
            <a:pPr marL="285750" indent="-285750">
              <a:spcBef>
                <a:spcPts val="900"/>
              </a:spcBef>
              <a:buFont typeface="Arial" panose="020B0604020202020204" pitchFamily="34" charset="0"/>
              <a:buChar char="•"/>
            </a:pPr>
            <a:r>
              <a:rPr lang="en-US" sz="1600" b="1" dirty="0">
                <a:solidFill>
                  <a:srgbClr val="0E0E0E"/>
                </a:solidFill>
                <a:effectLst/>
                <a:latin typeface="+mn-lt"/>
              </a:rPr>
              <a:t>Extended equipment lifespan:</a:t>
            </a:r>
            <a:r>
              <a:rPr lang="en-US" sz="1600" dirty="0">
                <a:solidFill>
                  <a:srgbClr val="0E0E0E"/>
                </a:solidFill>
                <a:effectLst/>
                <a:latin typeface="+mn-lt"/>
              </a:rPr>
              <a:t> Reduces wear and increases productivity.</a:t>
            </a:r>
          </a:p>
          <a:p>
            <a:pPr marL="285750" indent="-285750">
              <a:spcBef>
                <a:spcPts val="900"/>
              </a:spcBef>
              <a:buFont typeface="Arial" panose="020B0604020202020204" pitchFamily="34" charset="0"/>
              <a:buChar char="•"/>
            </a:pPr>
            <a:r>
              <a:rPr lang="en-US" sz="1600" b="1" dirty="0">
                <a:solidFill>
                  <a:srgbClr val="0E0E0E"/>
                </a:solidFill>
                <a:effectLst/>
                <a:latin typeface="+mn-lt"/>
              </a:rPr>
              <a:t>Lower maintenance costs:</a:t>
            </a:r>
            <a:r>
              <a:rPr lang="en-US" sz="1600" dirty="0">
                <a:solidFill>
                  <a:srgbClr val="0E0E0E"/>
                </a:solidFill>
                <a:effectLst/>
                <a:latin typeface="+mn-lt"/>
              </a:rPr>
              <a:t> Decreases the frequency of machinery servicing.</a:t>
            </a:r>
          </a:p>
          <a:p>
            <a:pPr marL="285750" indent="-285750">
              <a:spcBef>
                <a:spcPts val="900"/>
              </a:spcBef>
              <a:buFont typeface="Arial" panose="020B0604020202020204" pitchFamily="34" charset="0"/>
              <a:buChar char="•"/>
            </a:pPr>
            <a:r>
              <a:rPr lang="en-US" sz="1600" b="1" dirty="0">
                <a:solidFill>
                  <a:srgbClr val="0E0E0E"/>
                </a:solidFill>
                <a:effectLst/>
                <a:latin typeface="+mn-lt"/>
              </a:rPr>
              <a:t>Environmental impact:</a:t>
            </a:r>
            <a:r>
              <a:rPr lang="en-US" sz="1600" dirty="0">
                <a:solidFill>
                  <a:srgbClr val="0E0E0E"/>
                </a:solidFill>
                <a:effectLst/>
                <a:latin typeface="+mn-lt"/>
              </a:rPr>
              <a:t> Reduces CO2 emissions, contributing to the mitigation of greenhouse gases.</a:t>
            </a:r>
            <a:br>
              <a:rPr lang="en-US" sz="1600" dirty="0">
                <a:solidFill>
                  <a:srgbClr val="0E0E0E"/>
                </a:solidFill>
                <a:effectLst/>
                <a:latin typeface="+mn-lt"/>
              </a:rPr>
            </a:br>
            <a:endParaRPr lang="en-US" sz="1600" dirty="0">
              <a:solidFill>
                <a:srgbClr val="0E0E0E"/>
              </a:solidFill>
              <a:effectLst/>
              <a:latin typeface="+mn-lt"/>
            </a:endParaRPr>
          </a:p>
          <a:p>
            <a:r>
              <a:rPr lang="en-US" sz="1600" b="1" dirty="0">
                <a:solidFill>
                  <a:srgbClr val="0E0E0E"/>
                </a:solidFill>
                <a:effectLst/>
                <a:latin typeface="+mn-lt"/>
              </a:rPr>
              <a:t>Energy-Saving Potential:</a:t>
            </a:r>
            <a:r>
              <a:rPr lang="en-US" sz="1600" b="1" dirty="0">
                <a:solidFill>
                  <a:srgbClr val="0E0E0E"/>
                </a:solidFill>
                <a:latin typeface="+mn-lt"/>
              </a:rPr>
              <a:t> </a:t>
            </a:r>
          </a:p>
          <a:p>
            <a:pPr marL="285750" indent="-285750">
              <a:buFont typeface="Arial" panose="020B0604020202020204" pitchFamily="34" charset="0"/>
              <a:buChar char="•"/>
            </a:pPr>
            <a:r>
              <a:rPr lang="en-US" sz="1600" dirty="0">
                <a:solidFill>
                  <a:srgbClr val="0E0E0E"/>
                </a:solidFill>
                <a:effectLst/>
                <a:latin typeface="+mn-lt"/>
              </a:rPr>
              <a:t>Based on calculations, energy savings are estimated at </a:t>
            </a:r>
            <a:r>
              <a:rPr lang="en-US" sz="1600" b="1" dirty="0">
                <a:solidFill>
                  <a:srgbClr val="0E0E0E"/>
                </a:solidFill>
                <a:effectLst/>
                <a:latin typeface="+mn-lt"/>
              </a:rPr>
              <a:t>~7.5%</a:t>
            </a:r>
            <a:r>
              <a:rPr lang="en-US" sz="1600" dirty="0">
                <a:solidFill>
                  <a:srgbClr val="0E0E0E"/>
                </a:solidFill>
                <a:effectLst/>
                <a:latin typeface="+mn-lt"/>
              </a:rPr>
              <a:t> of total electricity consumption, with a guaranteed saving commitment of </a:t>
            </a:r>
            <a:r>
              <a:rPr lang="en-US" sz="1600" b="1" dirty="0">
                <a:solidFill>
                  <a:srgbClr val="0E0E0E"/>
                </a:solidFill>
                <a:effectLst/>
                <a:latin typeface="+mn-lt"/>
              </a:rPr>
              <a:t>6%</a:t>
            </a:r>
            <a:r>
              <a:rPr lang="en-US" sz="1600" dirty="0">
                <a:solidFill>
                  <a:srgbClr val="0E0E0E"/>
                </a:solidFill>
                <a:effectLst/>
                <a:latin typeface="+mn-lt"/>
              </a:rPr>
              <a:t> upon installation.</a:t>
            </a:r>
          </a:p>
          <a:p>
            <a:endParaRPr lang="en-US" sz="1600" dirty="0">
              <a:solidFill>
                <a:srgbClr val="0E0E0E"/>
              </a:solidFill>
              <a:effectLst/>
              <a:latin typeface="+mn-lt"/>
            </a:endParaRPr>
          </a:p>
          <a:p>
            <a:r>
              <a:rPr lang="en-US" sz="1600" b="1" dirty="0">
                <a:solidFill>
                  <a:srgbClr val="0E0E0E"/>
                </a:solidFill>
                <a:effectLst/>
                <a:latin typeface="+mn-lt"/>
              </a:rPr>
              <a:t>Cost of Implementation:</a:t>
            </a:r>
            <a:endParaRPr lang="en-US" sz="1600" dirty="0">
              <a:solidFill>
                <a:srgbClr val="0E0E0E"/>
              </a:solidFill>
              <a:effectLst/>
              <a:latin typeface="+mn-lt"/>
            </a:endParaRPr>
          </a:p>
          <a:p>
            <a:pPr marL="285750" indent="-285750">
              <a:spcBef>
                <a:spcPts val="900"/>
              </a:spcBef>
              <a:buFont typeface="Arial" panose="020B0604020202020204" pitchFamily="34" charset="0"/>
              <a:buChar char="•"/>
            </a:pPr>
            <a:r>
              <a:rPr lang="en-US" sz="1600" dirty="0">
                <a:solidFill>
                  <a:srgbClr val="0E0E0E"/>
                </a:solidFill>
                <a:effectLst/>
                <a:latin typeface="+mn-lt"/>
              </a:rPr>
              <a:t>The cost for the solution is </a:t>
            </a:r>
            <a:r>
              <a:rPr lang="en-US" sz="1600" b="1" dirty="0">
                <a:solidFill>
                  <a:srgbClr val="0E0E0E"/>
                </a:solidFill>
                <a:effectLst/>
                <a:latin typeface="+mn-lt"/>
              </a:rPr>
              <a:t>$55 per kW</a:t>
            </a:r>
            <a:r>
              <a:rPr lang="en-US" sz="1600" dirty="0">
                <a:solidFill>
                  <a:srgbClr val="0E0E0E"/>
                </a:solidFill>
                <a:effectLst/>
                <a:latin typeface="+mn-lt"/>
              </a:rPr>
              <a:t>.</a:t>
            </a:r>
          </a:p>
          <a:p>
            <a:pPr marL="285750" indent="-285750">
              <a:spcBef>
                <a:spcPts val="900"/>
              </a:spcBef>
              <a:buFont typeface="Arial" panose="020B0604020202020204" pitchFamily="34" charset="0"/>
              <a:buChar char="•"/>
            </a:pPr>
            <a:r>
              <a:rPr lang="en-US" sz="1600" dirty="0">
                <a:solidFill>
                  <a:srgbClr val="0E0E0E"/>
                </a:solidFill>
                <a:effectLst/>
                <a:latin typeface="+mn-lt"/>
              </a:rPr>
              <a:t>Installed capacity: </a:t>
            </a:r>
            <a:r>
              <a:rPr lang="en-US" sz="1600" b="1" dirty="0">
                <a:solidFill>
                  <a:srgbClr val="0E0E0E"/>
                </a:solidFill>
                <a:effectLst/>
                <a:latin typeface="+mn-lt"/>
              </a:rPr>
              <a:t>1,500 kW.</a:t>
            </a:r>
            <a:endParaRPr lang="en-US" sz="1600" dirty="0">
              <a:solidFill>
                <a:srgbClr val="0E0E0E"/>
              </a:solidFill>
              <a:effectLst/>
              <a:latin typeface="+mn-lt"/>
            </a:endParaRPr>
          </a:p>
        </p:txBody>
      </p:sp>
    </p:spTree>
    <p:extLst>
      <p:ext uri="{BB962C8B-B14F-4D97-AF65-F5344CB8AC3E}">
        <p14:creationId xmlns:p14="http://schemas.microsoft.com/office/powerpoint/2010/main" val="30091479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58A88-410A-43F4-A175-8497898B8ED4}"/>
              </a:ext>
            </a:extLst>
          </p:cNvPr>
          <p:cNvSpPr>
            <a:spLocks noGrp="1"/>
          </p:cNvSpPr>
          <p:nvPr>
            <p:ph type="title"/>
          </p:nvPr>
        </p:nvSpPr>
        <p:spPr>
          <a:xfrm>
            <a:off x="633046" y="631510"/>
            <a:ext cx="10328031" cy="495200"/>
          </a:xfrm>
        </p:spPr>
        <p:txBody>
          <a:bodyPr>
            <a:noAutofit/>
          </a:bodyPr>
          <a:lstStyle/>
          <a:p>
            <a:pPr algn="l"/>
            <a:r>
              <a:rPr lang="en-US" sz="2400" dirty="0">
                <a:solidFill>
                  <a:schemeClr val="accent1">
                    <a:lumMod val="50000"/>
                  </a:schemeClr>
                </a:solidFill>
              </a:rPr>
              <a:t>EEMs 6: Installation of a Power Management and Monitoring System</a:t>
            </a:r>
          </a:p>
        </p:txBody>
      </p:sp>
      <p:pic>
        <p:nvPicPr>
          <p:cNvPr id="10" name="Picture 9">
            <a:extLst>
              <a:ext uri="{FF2B5EF4-FFF2-40B4-BE49-F238E27FC236}">
                <a16:creationId xmlns:a16="http://schemas.microsoft.com/office/drawing/2014/main" id="{7C9947DF-CCF4-F4E2-F2B2-463ABD63012F}"/>
              </a:ext>
            </a:extLst>
          </p:cNvPr>
          <p:cNvPicPr>
            <a:picLocks noChangeAspect="1"/>
          </p:cNvPicPr>
          <p:nvPr/>
        </p:nvPicPr>
        <p:blipFill>
          <a:blip r:embed="rId2"/>
          <a:stretch>
            <a:fillRect/>
          </a:stretch>
        </p:blipFill>
        <p:spPr>
          <a:xfrm>
            <a:off x="7432430" y="3125271"/>
            <a:ext cx="4389500" cy="2560542"/>
          </a:xfrm>
          <a:prstGeom prst="rect">
            <a:avLst/>
          </a:prstGeom>
        </p:spPr>
      </p:pic>
      <p:sp>
        <p:nvSpPr>
          <p:cNvPr id="12" name="TextBox 11">
            <a:extLst>
              <a:ext uri="{FF2B5EF4-FFF2-40B4-BE49-F238E27FC236}">
                <a16:creationId xmlns:a16="http://schemas.microsoft.com/office/drawing/2014/main" id="{798F8DF8-6794-A548-7258-9E49067C1238}"/>
              </a:ext>
            </a:extLst>
          </p:cNvPr>
          <p:cNvSpPr txBox="1"/>
          <p:nvPr/>
        </p:nvSpPr>
        <p:spPr>
          <a:xfrm>
            <a:off x="8021549" y="5956912"/>
            <a:ext cx="3211261" cy="369332"/>
          </a:xfrm>
          <a:prstGeom prst="rect">
            <a:avLst/>
          </a:prstGeom>
          <a:noFill/>
        </p:spPr>
        <p:txBody>
          <a:bodyPr wrap="square">
            <a:spAutoFit/>
          </a:bodyPr>
          <a:lstStyle/>
          <a:p>
            <a:r>
              <a:rPr lang="en-US" sz="1800" i="1" dirty="0" err="1">
                <a:solidFill>
                  <a:srgbClr val="000000"/>
                </a:solidFill>
                <a:effectLst/>
                <a:latin typeface="Times New Roman" panose="02020603050405020304" pitchFamily="18" charset="0"/>
              </a:rPr>
              <a:t>Cấu</a:t>
            </a:r>
            <a:r>
              <a:rPr lang="en-US" sz="1800" i="1" dirty="0">
                <a:solidFill>
                  <a:srgbClr val="000000"/>
                </a:solidFill>
                <a:effectLst/>
                <a:latin typeface="Times New Roman" panose="02020603050405020304" pitchFamily="18" charset="0"/>
              </a:rPr>
              <a:t> </a:t>
            </a:r>
            <a:r>
              <a:rPr lang="en-US" sz="1800" i="1" dirty="0" err="1">
                <a:solidFill>
                  <a:srgbClr val="000000"/>
                </a:solidFill>
                <a:effectLst/>
                <a:latin typeface="Times New Roman" panose="02020603050405020304" pitchFamily="18" charset="0"/>
              </a:rPr>
              <a:t>trúc</a:t>
            </a:r>
            <a:r>
              <a:rPr lang="en-US" sz="1800" i="1" dirty="0">
                <a:solidFill>
                  <a:srgbClr val="000000"/>
                </a:solidFill>
                <a:effectLst/>
                <a:latin typeface="Times New Roman" panose="02020603050405020304" pitchFamily="18" charset="0"/>
              </a:rPr>
              <a:t> </a:t>
            </a:r>
            <a:r>
              <a:rPr lang="en-US" sz="1800" i="1" dirty="0" err="1">
                <a:solidFill>
                  <a:srgbClr val="000000"/>
                </a:solidFill>
                <a:effectLst/>
                <a:latin typeface="Times New Roman" panose="02020603050405020304" pitchFamily="18" charset="0"/>
              </a:rPr>
              <a:t>hệ</a:t>
            </a:r>
            <a:r>
              <a:rPr lang="en-US" sz="1800" i="1" dirty="0">
                <a:solidFill>
                  <a:srgbClr val="000000"/>
                </a:solidFill>
                <a:effectLst/>
                <a:latin typeface="Times New Roman" panose="02020603050405020304" pitchFamily="18" charset="0"/>
              </a:rPr>
              <a:t> </a:t>
            </a:r>
            <a:r>
              <a:rPr lang="en-US" sz="1800" i="1" dirty="0" err="1">
                <a:solidFill>
                  <a:srgbClr val="000000"/>
                </a:solidFill>
                <a:effectLst/>
                <a:latin typeface="Times New Roman" panose="02020603050405020304" pitchFamily="18" charset="0"/>
              </a:rPr>
              <a:t>thống</a:t>
            </a:r>
            <a:r>
              <a:rPr lang="en-US" sz="1800" i="1" dirty="0">
                <a:solidFill>
                  <a:srgbClr val="000000"/>
                </a:solidFill>
                <a:effectLst/>
                <a:latin typeface="Times New Roman" panose="02020603050405020304" pitchFamily="18" charset="0"/>
              </a:rPr>
              <a:t> PMS</a:t>
            </a:r>
            <a:endParaRPr lang="en-US" sz="1800" i="1" dirty="0"/>
          </a:p>
        </p:txBody>
      </p:sp>
      <p:sp>
        <p:nvSpPr>
          <p:cNvPr id="5" name="TextBox 4">
            <a:extLst>
              <a:ext uri="{FF2B5EF4-FFF2-40B4-BE49-F238E27FC236}">
                <a16:creationId xmlns:a16="http://schemas.microsoft.com/office/drawing/2014/main" id="{F8490FFA-4258-C8BE-89D1-64C4995E6FE2}"/>
              </a:ext>
            </a:extLst>
          </p:cNvPr>
          <p:cNvSpPr txBox="1"/>
          <p:nvPr/>
        </p:nvSpPr>
        <p:spPr>
          <a:xfrm>
            <a:off x="633046" y="1470161"/>
            <a:ext cx="6564923" cy="3647152"/>
          </a:xfrm>
          <a:prstGeom prst="rect">
            <a:avLst/>
          </a:prstGeom>
          <a:noFill/>
        </p:spPr>
        <p:txBody>
          <a:bodyPr wrap="square">
            <a:spAutoFit/>
          </a:bodyPr>
          <a:lstStyle/>
          <a:p>
            <a:r>
              <a:rPr lang="en-US" sz="1800" b="1" dirty="0">
                <a:solidFill>
                  <a:srgbClr val="0E0E0E"/>
                </a:solidFill>
                <a:effectLst/>
                <a:latin typeface="+mn-lt"/>
              </a:rPr>
              <a:t>Current Status:</a:t>
            </a:r>
            <a:endParaRPr lang="en-US" sz="1800" dirty="0">
              <a:solidFill>
                <a:srgbClr val="0E0E0E"/>
              </a:solidFill>
              <a:effectLst/>
              <a:latin typeface="+mn-lt"/>
            </a:endParaRPr>
          </a:p>
          <a:p>
            <a:pPr marL="342900" indent="-342900">
              <a:spcBef>
                <a:spcPts val="900"/>
              </a:spcBef>
              <a:buFont typeface="Arial" panose="020B0604020202020204" pitchFamily="34" charset="0"/>
              <a:buChar char="•"/>
            </a:pPr>
            <a:r>
              <a:rPr lang="en-US" sz="1800" dirty="0">
                <a:solidFill>
                  <a:srgbClr val="0E0E0E"/>
                </a:solidFill>
                <a:effectLst/>
                <a:latin typeface="+mn-lt"/>
              </a:rPr>
              <a:t>The factory’s measurement system is equipped with mechanical electricity meters. However, operational status evaluation and monitoring have not been implemented due to the limitations of the current measurement system.</a:t>
            </a:r>
          </a:p>
          <a:p>
            <a:pPr marL="342900" indent="-342900">
              <a:spcBef>
                <a:spcPts val="900"/>
              </a:spcBef>
              <a:buFont typeface="Arial" panose="020B0604020202020204" pitchFamily="34" charset="0"/>
              <a:buChar char="•"/>
            </a:pPr>
            <a:r>
              <a:rPr lang="en-US" sz="1800" dirty="0">
                <a:solidFill>
                  <a:srgbClr val="0E0E0E"/>
                </a:solidFill>
                <a:effectLst/>
                <a:latin typeface="+mn-lt"/>
              </a:rPr>
              <a:t>Energy consumption is recorded and consolidated mid-month and at the end of the month, without timely evaluation or review of statistical data.</a:t>
            </a:r>
            <a:br>
              <a:rPr lang="en-US" sz="1800" dirty="0">
                <a:solidFill>
                  <a:srgbClr val="0E0E0E"/>
                </a:solidFill>
                <a:effectLst/>
                <a:latin typeface="+mn-lt"/>
              </a:rPr>
            </a:br>
            <a:endParaRPr lang="en-US" sz="1800" dirty="0">
              <a:solidFill>
                <a:srgbClr val="0E0E0E"/>
              </a:solidFill>
              <a:effectLst/>
              <a:latin typeface="+mn-lt"/>
            </a:endParaRPr>
          </a:p>
          <a:p>
            <a:r>
              <a:rPr lang="en-US" sz="1800" b="1" dirty="0">
                <a:solidFill>
                  <a:srgbClr val="0E0E0E"/>
                </a:solidFill>
                <a:effectLst/>
                <a:latin typeface="+mn-lt"/>
              </a:rPr>
              <a:t>Proposed Solution:</a:t>
            </a:r>
            <a:endParaRPr lang="en-US" sz="1800" dirty="0">
              <a:solidFill>
                <a:srgbClr val="0E0E0E"/>
              </a:solidFill>
              <a:effectLst/>
              <a:latin typeface="+mn-lt"/>
            </a:endParaRPr>
          </a:p>
          <a:p>
            <a:r>
              <a:rPr lang="en-US" sz="1800" dirty="0">
                <a:solidFill>
                  <a:srgbClr val="0E0E0E"/>
                </a:solidFill>
                <a:effectLst/>
                <a:latin typeface="+mn-lt"/>
              </a:rPr>
              <a:t>Implement an automated </a:t>
            </a:r>
            <a:r>
              <a:rPr lang="en-US" sz="1800" b="1" dirty="0">
                <a:solidFill>
                  <a:srgbClr val="0E0E0E"/>
                </a:solidFill>
                <a:effectLst/>
                <a:latin typeface="+mn-lt"/>
              </a:rPr>
              <a:t>Power Management System (PMS)</a:t>
            </a:r>
            <a:r>
              <a:rPr lang="en-US" sz="1800" dirty="0">
                <a:solidFill>
                  <a:srgbClr val="0E0E0E"/>
                </a:solidFill>
                <a:effectLst/>
                <a:latin typeface="+mn-lt"/>
              </a:rPr>
              <a:t> for managing and monitoring energy consumption.</a:t>
            </a:r>
          </a:p>
        </p:txBody>
      </p:sp>
    </p:spTree>
    <p:extLst>
      <p:ext uri="{BB962C8B-B14F-4D97-AF65-F5344CB8AC3E}">
        <p14:creationId xmlns:p14="http://schemas.microsoft.com/office/powerpoint/2010/main" val="1244892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446DB-E556-29E3-6E26-EFD8C2783FC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AB23EC5-981E-04A8-F8C2-967FF11C5C2C}"/>
              </a:ext>
            </a:extLst>
          </p:cNvPr>
          <p:cNvPicPr>
            <a:picLocks noChangeAspect="1"/>
          </p:cNvPicPr>
          <p:nvPr/>
        </p:nvPicPr>
        <p:blipFill>
          <a:blip r:embed="rId2"/>
          <a:stretch>
            <a:fillRect/>
          </a:stretch>
        </p:blipFill>
        <p:spPr>
          <a:xfrm>
            <a:off x="7136128" y="1596941"/>
            <a:ext cx="4549534" cy="1790855"/>
          </a:xfrm>
          <a:prstGeom prst="rect">
            <a:avLst/>
          </a:prstGeom>
        </p:spPr>
      </p:pic>
      <p:sp>
        <p:nvSpPr>
          <p:cNvPr id="9" name="TextBox 8">
            <a:extLst>
              <a:ext uri="{FF2B5EF4-FFF2-40B4-BE49-F238E27FC236}">
                <a16:creationId xmlns:a16="http://schemas.microsoft.com/office/drawing/2014/main" id="{E06C86F2-320C-08E5-BEB5-DB562525AE7B}"/>
              </a:ext>
            </a:extLst>
          </p:cNvPr>
          <p:cNvSpPr txBox="1"/>
          <p:nvPr/>
        </p:nvSpPr>
        <p:spPr>
          <a:xfrm>
            <a:off x="7137008" y="3519146"/>
            <a:ext cx="4847101" cy="338554"/>
          </a:xfrm>
          <a:prstGeom prst="rect">
            <a:avLst/>
          </a:prstGeom>
          <a:noFill/>
        </p:spPr>
        <p:txBody>
          <a:bodyPr wrap="square">
            <a:spAutoFit/>
          </a:bodyPr>
          <a:lstStyle/>
          <a:p>
            <a:r>
              <a:rPr lang="vi-VN" sz="1600" i="1" dirty="0">
                <a:latin typeface="Times New Roman" panose="02020603050405020304" pitchFamily="18" charset="0"/>
              </a:rPr>
              <a:t>Collect data before and after installing the PMS system</a:t>
            </a:r>
            <a:endParaRPr lang="en-US" sz="1600" i="1" dirty="0"/>
          </a:p>
        </p:txBody>
      </p:sp>
      <p:pic>
        <p:nvPicPr>
          <p:cNvPr id="13" name="Picture 12">
            <a:extLst>
              <a:ext uri="{FF2B5EF4-FFF2-40B4-BE49-F238E27FC236}">
                <a16:creationId xmlns:a16="http://schemas.microsoft.com/office/drawing/2014/main" id="{2AA296B0-30A8-8137-6949-E8BE827B1EDC}"/>
              </a:ext>
            </a:extLst>
          </p:cNvPr>
          <p:cNvPicPr>
            <a:picLocks noChangeAspect="1"/>
          </p:cNvPicPr>
          <p:nvPr/>
        </p:nvPicPr>
        <p:blipFill>
          <a:blip r:embed="rId3"/>
          <a:stretch>
            <a:fillRect/>
          </a:stretch>
        </p:blipFill>
        <p:spPr>
          <a:xfrm>
            <a:off x="7356376" y="3940250"/>
            <a:ext cx="4408367" cy="2489431"/>
          </a:xfrm>
          <a:prstGeom prst="rect">
            <a:avLst/>
          </a:prstGeom>
        </p:spPr>
      </p:pic>
      <p:sp>
        <p:nvSpPr>
          <p:cNvPr id="15" name="TextBox 14">
            <a:extLst>
              <a:ext uri="{FF2B5EF4-FFF2-40B4-BE49-F238E27FC236}">
                <a16:creationId xmlns:a16="http://schemas.microsoft.com/office/drawing/2014/main" id="{5AE36BB0-38AB-7BFB-A824-DF15434EFBA4}"/>
              </a:ext>
            </a:extLst>
          </p:cNvPr>
          <p:cNvSpPr txBox="1"/>
          <p:nvPr/>
        </p:nvSpPr>
        <p:spPr>
          <a:xfrm>
            <a:off x="6207757" y="6440717"/>
            <a:ext cx="5677197" cy="338554"/>
          </a:xfrm>
          <a:prstGeom prst="rect">
            <a:avLst/>
          </a:prstGeom>
          <a:noFill/>
        </p:spPr>
        <p:txBody>
          <a:bodyPr wrap="square">
            <a:spAutoFit/>
          </a:bodyPr>
          <a:lstStyle/>
          <a:p>
            <a:r>
              <a:rPr lang="en-US" sz="1600" i="1" dirty="0">
                <a:latin typeface="Times New Roman" panose="02020603050405020304" pitchFamily="18" charset="0"/>
              </a:rPr>
              <a:t>Chart of continuous data tracking 24 hours/day using PMS system</a:t>
            </a:r>
            <a:endParaRPr lang="en-US" sz="1800" i="1" dirty="0"/>
          </a:p>
        </p:txBody>
      </p:sp>
      <p:sp>
        <p:nvSpPr>
          <p:cNvPr id="7" name="TextBox 6">
            <a:extLst>
              <a:ext uri="{FF2B5EF4-FFF2-40B4-BE49-F238E27FC236}">
                <a16:creationId xmlns:a16="http://schemas.microsoft.com/office/drawing/2014/main" id="{B025CB01-CEA7-7C44-EB49-A086FAE6A454}"/>
              </a:ext>
            </a:extLst>
          </p:cNvPr>
          <p:cNvSpPr txBox="1"/>
          <p:nvPr/>
        </p:nvSpPr>
        <p:spPr>
          <a:xfrm>
            <a:off x="427257" y="1560917"/>
            <a:ext cx="6822586" cy="4593565"/>
          </a:xfrm>
          <a:prstGeom prst="rect">
            <a:avLst/>
          </a:prstGeom>
          <a:noFill/>
        </p:spPr>
        <p:txBody>
          <a:bodyPr wrap="square">
            <a:spAutoFit/>
          </a:bodyPr>
          <a:lstStyle/>
          <a:p>
            <a:r>
              <a:rPr lang="en-US" sz="1600" b="1" dirty="0">
                <a:solidFill>
                  <a:srgbClr val="0E0E0E"/>
                </a:solidFill>
                <a:effectLst/>
                <a:latin typeface="+mn-lt"/>
              </a:rPr>
              <a:t>Benefits of the PMS System:</a:t>
            </a:r>
            <a:endParaRPr lang="en-US" sz="1600" dirty="0">
              <a:solidFill>
                <a:srgbClr val="0E0E0E"/>
              </a:solidFill>
              <a:effectLst/>
              <a:latin typeface="+mn-lt"/>
            </a:endParaRPr>
          </a:p>
          <a:p>
            <a:pPr marL="285750" indent="-285750">
              <a:spcBef>
                <a:spcPts val="900"/>
              </a:spcBef>
              <a:buFont typeface="Arial" panose="020B0604020202020204" pitchFamily="34" charset="0"/>
              <a:buChar char="•"/>
            </a:pPr>
            <a:r>
              <a:rPr lang="en-US" sz="1600" b="1" dirty="0">
                <a:solidFill>
                  <a:srgbClr val="0E0E0E"/>
                </a:solidFill>
                <a:effectLst/>
                <a:latin typeface="+mn-lt"/>
              </a:rPr>
              <a:t>Reduced time and labor costs</a:t>
            </a:r>
            <a:r>
              <a:rPr lang="en-US" sz="1600" dirty="0">
                <a:solidFill>
                  <a:srgbClr val="0E0E0E"/>
                </a:solidFill>
                <a:effectLst/>
                <a:latin typeface="+mn-lt"/>
              </a:rPr>
              <a:t>: Automates data recording processes.</a:t>
            </a:r>
          </a:p>
          <a:p>
            <a:pPr marL="285750" indent="-285750">
              <a:spcBef>
                <a:spcPts val="900"/>
              </a:spcBef>
              <a:buFont typeface="Arial" panose="020B0604020202020204" pitchFamily="34" charset="0"/>
              <a:buChar char="•"/>
            </a:pPr>
            <a:r>
              <a:rPr lang="en-US" sz="1600" b="1" dirty="0">
                <a:solidFill>
                  <a:srgbClr val="0E0E0E"/>
                </a:solidFill>
                <a:effectLst/>
                <a:latin typeface="+mn-lt"/>
              </a:rPr>
              <a:t>Minimized errors</a:t>
            </a:r>
            <a:r>
              <a:rPr lang="en-US" sz="1600" dirty="0">
                <a:solidFill>
                  <a:srgbClr val="0E0E0E"/>
                </a:solidFill>
                <a:effectLst/>
                <a:latin typeface="+mn-lt"/>
              </a:rPr>
              <a:t>: Accurate measurement reduces mistakes caused by manual data collection.</a:t>
            </a:r>
          </a:p>
          <a:p>
            <a:pPr marL="285750" indent="-285750">
              <a:spcBef>
                <a:spcPts val="900"/>
              </a:spcBef>
              <a:buFont typeface="Arial" panose="020B0604020202020204" pitchFamily="34" charset="0"/>
              <a:buChar char="•"/>
            </a:pPr>
            <a:r>
              <a:rPr lang="en-US" sz="1600" b="1" dirty="0">
                <a:solidFill>
                  <a:srgbClr val="0E0E0E"/>
                </a:solidFill>
                <a:effectLst/>
                <a:latin typeface="+mn-lt"/>
              </a:rPr>
              <a:t>Continuous energy monitoring</a:t>
            </a:r>
            <a:r>
              <a:rPr lang="en-US" sz="1600" dirty="0">
                <a:solidFill>
                  <a:srgbClr val="0E0E0E"/>
                </a:solidFill>
                <a:effectLst/>
                <a:latin typeface="+mn-lt"/>
              </a:rPr>
              <a:t>: Monitors energy usage 24 hours a day.</a:t>
            </a:r>
          </a:p>
          <a:p>
            <a:pPr marL="285750" indent="-285750">
              <a:spcBef>
                <a:spcPts val="900"/>
              </a:spcBef>
              <a:buFont typeface="Arial" panose="020B0604020202020204" pitchFamily="34" charset="0"/>
              <a:buChar char="•"/>
            </a:pPr>
            <a:r>
              <a:rPr lang="en-US" sz="1600" b="1" dirty="0">
                <a:solidFill>
                  <a:srgbClr val="0E0E0E"/>
                </a:solidFill>
                <a:effectLst/>
                <a:latin typeface="+mn-lt"/>
              </a:rPr>
              <a:t>Utility bill verification</a:t>
            </a:r>
            <a:r>
              <a:rPr lang="en-US" sz="1600" dirty="0">
                <a:solidFill>
                  <a:srgbClr val="0E0E0E"/>
                </a:solidFill>
                <a:effectLst/>
                <a:latin typeface="+mn-lt"/>
              </a:rPr>
              <a:t>: Provides energy usage reports to verify electricity invoices.</a:t>
            </a:r>
          </a:p>
          <a:p>
            <a:pPr marL="285750" indent="-285750">
              <a:spcBef>
                <a:spcPts val="900"/>
              </a:spcBef>
              <a:buFont typeface="Arial" panose="020B0604020202020204" pitchFamily="34" charset="0"/>
              <a:buChar char="•"/>
            </a:pPr>
            <a:r>
              <a:rPr lang="en-US" sz="1600" b="1" dirty="0">
                <a:solidFill>
                  <a:srgbClr val="0E0E0E"/>
                </a:solidFill>
                <a:effectLst/>
                <a:latin typeface="+mn-lt"/>
              </a:rPr>
              <a:t>Identify disturbances and harmonics</a:t>
            </a:r>
            <a:r>
              <a:rPr lang="en-US" sz="1600" dirty="0">
                <a:solidFill>
                  <a:srgbClr val="0E0E0E"/>
                </a:solidFill>
                <a:effectLst/>
                <a:latin typeface="+mn-lt"/>
              </a:rPr>
              <a:t>: Determines if issues are caused by external power sources or company equipment.</a:t>
            </a:r>
          </a:p>
          <a:p>
            <a:pPr marL="285750" indent="-285750">
              <a:spcBef>
                <a:spcPts val="900"/>
              </a:spcBef>
              <a:buFont typeface="Arial" panose="020B0604020202020204" pitchFamily="34" charset="0"/>
              <a:buChar char="•"/>
            </a:pPr>
            <a:r>
              <a:rPr lang="en-US" sz="1600" b="1" dirty="0">
                <a:solidFill>
                  <a:srgbClr val="0E0E0E"/>
                </a:solidFill>
                <a:effectLst/>
                <a:latin typeface="+mn-lt"/>
              </a:rPr>
              <a:t>Optimized load management</a:t>
            </a:r>
            <a:r>
              <a:rPr lang="en-US" sz="1600" dirty="0">
                <a:solidFill>
                  <a:srgbClr val="0E0E0E"/>
                </a:solidFill>
                <a:effectLst/>
                <a:latin typeface="+mn-lt"/>
              </a:rPr>
              <a:t>: Ensures equipment operates at appropriate loads, avoiding underloading or overloading.</a:t>
            </a:r>
          </a:p>
          <a:p>
            <a:pPr marL="285750" indent="-285750">
              <a:spcBef>
                <a:spcPts val="900"/>
              </a:spcBef>
              <a:buFont typeface="Arial" panose="020B0604020202020204" pitchFamily="34" charset="0"/>
              <a:buChar char="•"/>
            </a:pPr>
            <a:r>
              <a:rPr lang="en-US" sz="1600" b="1" dirty="0">
                <a:solidFill>
                  <a:srgbClr val="0E0E0E"/>
                </a:solidFill>
                <a:effectLst/>
                <a:latin typeface="+mn-lt"/>
              </a:rPr>
              <a:t>Informed investment decisions</a:t>
            </a:r>
            <a:r>
              <a:rPr lang="en-US" sz="1600" dirty="0">
                <a:solidFill>
                  <a:srgbClr val="0E0E0E"/>
                </a:solidFill>
                <a:effectLst/>
                <a:latin typeface="+mn-lt"/>
              </a:rPr>
              <a:t>: Facilitates accurate decisions when investing in additional power equipment during company expansion.</a:t>
            </a:r>
          </a:p>
        </p:txBody>
      </p:sp>
      <p:sp>
        <p:nvSpPr>
          <p:cNvPr id="11" name="Title 1">
            <a:extLst>
              <a:ext uri="{FF2B5EF4-FFF2-40B4-BE49-F238E27FC236}">
                <a16:creationId xmlns:a16="http://schemas.microsoft.com/office/drawing/2014/main" id="{088F42E3-FB4A-6F02-BD5E-DDCF8A95A836}"/>
              </a:ext>
            </a:extLst>
          </p:cNvPr>
          <p:cNvSpPr>
            <a:spLocks noGrp="1"/>
          </p:cNvSpPr>
          <p:nvPr>
            <p:ph type="title"/>
          </p:nvPr>
        </p:nvSpPr>
        <p:spPr/>
        <p:txBody>
          <a:bodyPr>
            <a:noAutofit/>
          </a:bodyPr>
          <a:lstStyle/>
          <a:p>
            <a:pPr algn="l"/>
            <a:r>
              <a:rPr lang="en-US" sz="2400" dirty="0">
                <a:solidFill>
                  <a:schemeClr val="accent1">
                    <a:lumMod val="50000"/>
                  </a:schemeClr>
                </a:solidFill>
              </a:rPr>
              <a:t>EEMs 6: Installation of a Power Management and Monitoring System</a:t>
            </a:r>
          </a:p>
        </p:txBody>
      </p:sp>
    </p:spTree>
    <p:extLst>
      <p:ext uri="{BB962C8B-B14F-4D97-AF65-F5344CB8AC3E}">
        <p14:creationId xmlns:p14="http://schemas.microsoft.com/office/powerpoint/2010/main" val="3402045861"/>
      </p:ext>
    </p:extLst>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27E55CF1-1539-4FD1-7091-F160392F2E2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42BD61D-1595-CDAA-A5C4-78436C27A733}"/>
              </a:ext>
            </a:extLst>
          </p:cNvPr>
          <p:cNvPicPr>
            <a:picLocks noChangeAspect="1"/>
          </p:cNvPicPr>
          <p:nvPr/>
        </p:nvPicPr>
        <p:blipFill>
          <a:blip r:embed="rId2"/>
          <a:stretch>
            <a:fillRect/>
          </a:stretch>
        </p:blipFill>
        <p:spPr>
          <a:xfrm>
            <a:off x="2206547" y="1438984"/>
            <a:ext cx="3580112" cy="2252655"/>
          </a:xfrm>
          <a:prstGeom prst="rect">
            <a:avLst/>
          </a:prstGeom>
        </p:spPr>
      </p:pic>
      <p:pic>
        <p:nvPicPr>
          <p:cNvPr id="10" name="Picture 9">
            <a:extLst>
              <a:ext uri="{FF2B5EF4-FFF2-40B4-BE49-F238E27FC236}">
                <a16:creationId xmlns:a16="http://schemas.microsoft.com/office/drawing/2014/main" id="{466E58DA-AFD4-0A3D-9636-83AB2927D8BF}"/>
              </a:ext>
            </a:extLst>
          </p:cNvPr>
          <p:cNvPicPr>
            <a:picLocks noChangeAspect="1"/>
          </p:cNvPicPr>
          <p:nvPr/>
        </p:nvPicPr>
        <p:blipFill>
          <a:blip r:embed="rId3"/>
          <a:stretch>
            <a:fillRect/>
          </a:stretch>
        </p:blipFill>
        <p:spPr>
          <a:xfrm>
            <a:off x="6614159" y="1421710"/>
            <a:ext cx="3580112" cy="2082183"/>
          </a:xfrm>
          <a:prstGeom prst="rect">
            <a:avLst/>
          </a:prstGeom>
        </p:spPr>
      </p:pic>
      <p:pic>
        <p:nvPicPr>
          <p:cNvPr id="12" name="Picture 11">
            <a:extLst>
              <a:ext uri="{FF2B5EF4-FFF2-40B4-BE49-F238E27FC236}">
                <a16:creationId xmlns:a16="http://schemas.microsoft.com/office/drawing/2014/main" id="{751021C7-419D-69DB-017C-39C48815A7D1}"/>
              </a:ext>
            </a:extLst>
          </p:cNvPr>
          <p:cNvPicPr>
            <a:picLocks noChangeAspect="1"/>
          </p:cNvPicPr>
          <p:nvPr/>
        </p:nvPicPr>
        <p:blipFill>
          <a:blip r:embed="rId4"/>
          <a:stretch>
            <a:fillRect/>
          </a:stretch>
        </p:blipFill>
        <p:spPr>
          <a:xfrm>
            <a:off x="2272048" y="4139246"/>
            <a:ext cx="3823951" cy="2125049"/>
          </a:xfrm>
          <a:prstGeom prst="rect">
            <a:avLst/>
          </a:prstGeom>
        </p:spPr>
      </p:pic>
      <p:pic>
        <p:nvPicPr>
          <p:cNvPr id="16" name="Picture 15">
            <a:extLst>
              <a:ext uri="{FF2B5EF4-FFF2-40B4-BE49-F238E27FC236}">
                <a16:creationId xmlns:a16="http://schemas.microsoft.com/office/drawing/2014/main" id="{B0993B06-9608-BB2D-315A-F3A4D739F34C}"/>
              </a:ext>
            </a:extLst>
          </p:cNvPr>
          <p:cNvPicPr>
            <a:picLocks noChangeAspect="1"/>
          </p:cNvPicPr>
          <p:nvPr/>
        </p:nvPicPr>
        <p:blipFill>
          <a:blip r:embed="rId5"/>
          <a:srcRect r="253"/>
          <a:stretch/>
        </p:blipFill>
        <p:spPr>
          <a:xfrm>
            <a:off x="6614159" y="3950117"/>
            <a:ext cx="2201595" cy="2310127"/>
          </a:xfrm>
          <a:prstGeom prst="rect">
            <a:avLst/>
          </a:prstGeom>
        </p:spPr>
      </p:pic>
      <p:sp>
        <p:nvSpPr>
          <p:cNvPr id="18" name="TextBox 17">
            <a:extLst>
              <a:ext uri="{FF2B5EF4-FFF2-40B4-BE49-F238E27FC236}">
                <a16:creationId xmlns:a16="http://schemas.microsoft.com/office/drawing/2014/main" id="{E1FA6A5E-4BBC-02CD-7714-FF94F6BC86B3}"/>
              </a:ext>
            </a:extLst>
          </p:cNvPr>
          <p:cNvSpPr txBox="1"/>
          <p:nvPr/>
        </p:nvSpPr>
        <p:spPr>
          <a:xfrm>
            <a:off x="7068067" y="6344251"/>
            <a:ext cx="3434080" cy="307777"/>
          </a:xfrm>
          <a:prstGeom prst="rect">
            <a:avLst/>
          </a:prstGeom>
          <a:noFill/>
        </p:spPr>
        <p:txBody>
          <a:bodyPr wrap="square">
            <a:spAutoFit/>
          </a:bodyPr>
          <a:lstStyle/>
          <a:p>
            <a:pPr>
              <a:spcBef>
                <a:spcPts val="900"/>
              </a:spcBef>
            </a:pPr>
            <a:r>
              <a:rPr dirty="0" i="1" lang="en-US" sz="1400"/>
              <a:t>Advantages of Using the PMS System</a:t>
            </a:r>
          </a:p>
        </p:txBody>
      </p:sp>
      <p:sp>
        <p:nvSpPr>
          <p:cNvPr id="20" name="TextBox 19">
            <a:extLst>
              <a:ext uri="{FF2B5EF4-FFF2-40B4-BE49-F238E27FC236}">
                <a16:creationId xmlns:a16="http://schemas.microsoft.com/office/drawing/2014/main" id="{355B8A58-94E7-A938-CCCE-A96C50EF1C4E}"/>
              </a:ext>
            </a:extLst>
          </p:cNvPr>
          <p:cNvSpPr txBox="1"/>
          <p:nvPr/>
        </p:nvSpPr>
        <p:spPr>
          <a:xfrm>
            <a:off x="2272048" y="6260244"/>
            <a:ext cx="3533785" cy="523220"/>
          </a:xfrm>
          <a:prstGeom prst="rect">
            <a:avLst/>
          </a:prstGeom>
          <a:noFill/>
        </p:spPr>
        <p:txBody>
          <a:bodyPr wrap="square">
            <a:spAutoFit/>
          </a:bodyPr>
          <a:lstStyle/>
          <a:p>
            <a:pPr>
              <a:spcBef>
                <a:spcPts val="900"/>
              </a:spcBef>
            </a:pPr>
            <a:r>
              <a:rPr dirty="0" i="1" lang="en-US" sz="1400"/>
              <a:t>Comparison of Benefits After Installing the PMS Monitoring System</a:t>
            </a:r>
          </a:p>
        </p:txBody>
      </p:sp>
      <p:sp>
        <p:nvSpPr>
          <p:cNvPr id="22" name="TextBox 21">
            <a:extLst>
              <a:ext uri="{FF2B5EF4-FFF2-40B4-BE49-F238E27FC236}">
                <a16:creationId xmlns:a16="http://schemas.microsoft.com/office/drawing/2014/main" id="{1B423CD7-D597-7BBF-6EDF-0F14AA3F47F1}"/>
              </a:ext>
            </a:extLst>
          </p:cNvPr>
          <p:cNvSpPr txBox="1"/>
          <p:nvPr/>
        </p:nvSpPr>
        <p:spPr>
          <a:xfrm>
            <a:off x="6709931" y="3429000"/>
            <a:ext cx="3523824" cy="523220"/>
          </a:xfrm>
          <a:prstGeom prst="rect">
            <a:avLst/>
          </a:prstGeom>
          <a:noFill/>
        </p:spPr>
        <p:txBody>
          <a:bodyPr wrap="square">
            <a:spAutoFit/>
          </a:bodyPr>
          <a:lstStyle/>
          <a:p>
            <a:pPr>
              <a:spcBef>
                <a:spcPts val="900"/>
              </a:spcBef>
            </a:pPr>
            <a:r>
              <a:rPr dirty="0" i="1" lang="en-US" sz="1400"/>
              <a:t>PMS System Assists in Monitoring the Entire Load of the Factory</a:t>
            </a:r>
          </a:p>
        </p:txBody>
      </p:sp>
      <p:sp>
        <p:nvSpPr>
          <p:cNvPr id="24" name="TextBox 23">
            <a:extLst>
              <a:ext uri="{FF2B5EF4-FFF2-40B4-BE49-F238E27FC236}">
                <a16:creationId xmlns:a16="http://schemas.microsoft.com/office/drawing/2014/main" id="{A5A4FF7B-FF86-2B74-C7AA-2DDA925D29A1}"/>
              </a:ext>
            </a:extLst>
          </p:cNvPr>
          <p:cNvSpPr txBox="1"/>
          <p:nvPr/>
        </p:nvSpPr>
        <p:spPr>
          <a:xfrm>
            <a:off x="2272048" y="3689614"/>
            <a:ext cx="3418839" cy="523220"/>
          </a:xfrm>
          <a:prstGeom prst="rect">
            <a:avLst/>
          </a:prstGeom>
          <a:noFill/>
        </p:spPr>
        <p:txBody>
          <a:bodyPr wrap="square">
            <a:spAutoFit/>
          </a:bodyPr>
          <a:lstStyle/>
          <a:p>
            <a:pPr>
              <a:spcBef>
                <a:spcPts val="900"/>
              </a:spcBef>
            </a:pPr>
            <a:r>
              <a:rPr dirty="0" i="1" lang="en-US" sz="1400"/>
              <a:t>PMS Software Supports Identifying and Locating Wasteful Areas</a:t>
            </a:r>
          </a:p>
        </p:txBody>
      </p:sp>
      <p:sp>
        <p:nvSpPr>
          <p:cNvPr id="9" name="Title 1">
            <a:extLst>
              <a:ext uri="{FF2B5EF4-FFF2-40B4-BE49-F238E27FC236}">
                <a16:creationId xmlns:a16="http://schemas.microsoft.com/office/drawing/2014/main" id="{230AC34A-5750-AB97-A282-B00128387968}"/>
              </a:ext>
            </a:extLst>
          </p:cNvPr>
          <p:cNvSpPr>
            <a:spLocks noGrp="1"/>
          </p:cNvSpPr>
          <p:nvPr>
            <p:ph type="title"/>
          </p:nvPr>
        </p:nvSpPr>
        <p:spPr>
          <a:xfrm>
            <a:off x="609600" y="548633"/>
            <a:ext cx="10972800" cy="495200"/>
          </a:xfrm>
        </p:spPr>
        <p:txBody>
          <a:bodyPr>
            <a:noAutofit/>
          </a:bodyPr>
          <a:lstStyle/>
          <a:p>
            <a:pPr algn="l"/>
            <a:r>
              <a:rPr dirty="0" lang="en-US" sz="2400">
                <a:solidFill>
                  <a:schemeClr val="accent1">
                    <a:lumMod val="50000"/>
                  </a:schemeClr>
                </a:solidFill>
              </a:rPr>
              <a:t>EEMs 6: Installation of a Power Management and Monitoring System</a:t>
            </a:r>
          </a:p>
        </p:txBody>
      </p:sp>
      <p:sp>
        <p:nvSpPr>
          <p:cNvPr id="11" name="TextBox 10">
            <a:extLst>
              <a:ext uri="{FF2B5EF4-FFF2-40B4-BE49-F238E27FC236}">
                <a16:creationId xmlns:a16="http://schemas.microsoft.com/office/drawing/2014/main" id="{E38EB090-FBDA-CCA2-3535-D755B921F03D}"/>
              </a:ext>
            </a:extLst>
          </p:cNvPr>
          <p:cNvSpPr txBox="1"/>
          <p:nvPr/>
        </p:nvSpPr>
        <p:spPr>
          <a:xfrm>
            <a:off x="8785107" y="4400734"/>
            <a:ext cx="2708811" cy="600164"/>
          </a:xfrm>
          <a:prstGeom prst="rect">
            <a:avLst/>
          </a:prstGeom>
          <a:noFill/>
        </p:spPr>
        <p:txBody>
          <a:bodyPr rtlCol="0" wrap="square">
            <a:spAutoFit/>
          </a:bodyPr>
          <a:lstStyle/>
          <a:p>
            <a:r>
              <a:rPr dirty="0" lang="en-US" sz="1100">
                <a:solidFill>
                  <a:srgbClr val="0E0E0E"/>
                </a:solidFill>
                <a:effectLst/>
                <a:latin typeface="+mn-lt"/>
              </a:rPr>
              <a:t>Save </a:t>
            </a:r>
            <a:r>
              <a:rPr b="1" dirty="0" lang="en-US" sz="1100">
                <a:solidFill>
                  <a:srgbClr val="FF0000"/>
                </a:solidFill>
                <a:effectLst/>
                <a:latin typeface="+mn-lt"/>
              </a:rPr>
              <a:t>2-4%</a:t>
            </a:r>
            <a:r>
              <a:rPr dirty="0" lang="en-US" sz="1100">
                <a:solidFill>
                  <a:srgbClr val="0E0E0E"/>
                </a:solidFill>
                <a:effectLst/>
                <a:latin typeface="+mn-lt"/>
              </a:rPr>
              <a:t> on electricity costs by knowing where and when electricity is being consumed.</a:t>
            </a:r>
          </a:p>
        </p:txBody>
      </p:sp>
      <p:sp>
        <p:nvSpPr>
          <p:cNvPr id="13" name="TextBox 12">
            <a:extLst>
              <a:ext uri="{FF2B5EF4-FFF2-40B4-BE49-F238E27FC236}">
                <a16:creationId xmlns:a16="http://schemas.microsoft.com/office/drawing/2014/main" id="{D1EADB82-CF3D-503F-3500-F2B34DA46D80}"/>
              </a:ext>
            </a:extLst>
          </p:cNvPr>
          <p:cNvSpPr txBox="1"/>
          <p:nvPr/>
        </p:nvSpPr>
        <p:spPr>
          <a:xfrm>
            <a:off x="8785107" y="4998608"/>
            <a:ext cx="2626717" cy="600164"/>
          </a:xfrm>
          <a:prstGeom prst="rect">
            <a:avLst/>
          </a:prstGeom>
          <a:noFill/>
        </p:spPr>
        <p:txBody>
          <a:bodyPr rtlCol="0" wrap="square">
            <a:spAutoFit/>
          </a:bodyPr>
          <a:lstStyle/>
          <a:p>
            <a:pPr>
              <a:spcBef>
                <a:spcPts val="900"/>
              </a:spcBef>
            </a:pPr>
            <a:r>
              <a:rPr dirty="0" lang="en-US" sz="1100">
                <a:solidFill>
                  <a:srgbClr val="0E0E0E"/>
                </a:solidFill>
                <a:effectLst/>
                <a:latin typeface="+mn-lt"/>
              </a:rPr>
              <a:t>Save </a:t>
            </a:r>
            <a:r>
              <a:rPr b="1" dirty="0" lang="en-US" sz="1100">
                <a:solidFill>
                  <a:srgbClr val="FF0000"/>
                </a:solidFill>
                <a:effectLst/>
                <a:latin typeface="+mn-lt"/>
              </a:rPr>
              <a:t>2-5%</a:t>
            </a:r>
            <a:r>
              <a:rPr dirty="0" lang="en-US" sz="1100">
                <a:solidFill>
                  <a:srgbClr val="0E0E0E"/>
                </a:solidFill>
                <a:effectLst/>
                <a:latin typeface="+mn-lt"/>
              </a:rPr>
              <a:t> on operational costs by optimizing equipment operation, reducing repair and replacement costs.</a:t>
            </a:r>
          </a:p>
        </p:txBody>
      </p:sp>
      <p:sp>
        <p:nvSpPr>
          <p:cNvPr id="14" name="TextBox 13">
            <a:extLst>
              <a:ext uri="{FF2B5EF4-FFF2-40B4-BE49-F238E27FC236}">
                <a16:creationId xmlns:a16="http://schemas.microsoft.com/office/drawing/2014/main" id="{0C88D714-E1F1-0D0B-323E-69727F03EEDD}"/>
              </a:ext>
            </a:extLst>
          </p:cNvPr>
          <p:cNvSpPr txBox="1"/>
          <p:nvPr/>
        </p:nvSpPr>
        <p:spPr>
          <a:xfrm>
            <a:off x="8785107" y="5574810"/>
            <a:ext cx="2626717" cy="769441"/>
          </a:xfrm>
          <a:prstGeom prst="rect">
            <a:avLst/>
          </a:prstGeom>
          <a:noFill/>
        </p:spPr>
        <p:txBody>
          <a:bodyPr rtlCol="0" wrap="square">
            <a:spAutoFit/>
          </a:bodyPr>
          <a:lstStyle/>
          <a:p>
            <a:pPr>
              <a:spcBef>
                <a:spcPts val="900"/>
              </a:spcBef>
            </a:pPr>
            <a:r>
              <a:rPr dirty="0" lang="en-US" sz="1100">
                <a:solidFill>
                  <a:srgbClr val="0E0E0E"/>
                </a:solidFill>
                <a:effectLst/>
                <a:latin typeface="+mn-lt"/>
              </a:rPr>
              <a:t>Save </a:t>
            </a:r>
            <a:r>
              <a:rPr b="1" dirty="0" lang="en-US" sz="1100">
                <a:solidFill>
                  <a:srgbClr val="FF0000"/>
                </a:solidFill>
                <a:effectLst/>
                <a:latin typeface="+mn-lt"/>
              </a:rPr>
              <a:t>10%</a:t>
            </a:r>
            <a:r>
              <a:rPr dirty="0" lang="en-US" sz="1100">
                <a:solidFill>
                  <a:srgbClr val="0E0E0E"/>
                </a:solidFill>
                <a:effectLst/>
                <a:latin typeface="+mn-lt"/>
              </a:rPr>
              <a:t> or more by improving production efficiency, reducing abnormal downtime, and minimizing damage from malfunctions.</a:t>
            </a:r>
          </a:p>
        </p:txBody>
      </p:sp>
    </p:spTree>
    <p:extLst>
      <p:ext uri="{BB962C8B-B14F-4D97-AF65-F5344CB8AC3E}">
        <p14:creationId xmlns:p14="http://schemas.microsoft.com/office/powerpoint/2010/main" val="2303364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646B2-8EF7-DE90-BDE2-BC8CEDC7770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CFE713-B443-B6A6-50A3-FD0C30BDBBBB}"/>
              </a:ext>
            </a:extLst>
          </p:cNvPr>
          <p:cNvSpPr txBox="1"/>
          <p:nvPr/>
        </p:nvSpPr>
        <p:spPr>
          <a:xfrm>
            <a:off x="609599" y="2124921"/>
            <a:ext cx="4665786" cy="1477328"/>
          </a:xfrm>
          <a:prstGeom prst="rect">
            <a:avLst/>
          </a:prstGeom>
          <a:noFill/>
        </p:spPr>
        <p:txBody>
          <a:bodyPr wrap="square">
            <a:spAutoFit/>
          </a:bodyPr>
          <a:lstStyle/>
          <a:p>
            <a:r>
              <a:rPr lang="vi-VN" sz="1800" b="1" dirty="0">
                <a:latin typeface="+mn-lt"/>
              </a:rPr>
              <a:t>Energy saving potential: </a:t>
            </a:r>
            <a:r>
              <a:rPr lang="vi-VN" sz="1800" dirty="0">
                <a:latin typeface="+mn-lt"/>
              </a:rPr>
              <a:t>Energy saving is in the range of ~0.5 - 5% of total electrical energy consumption (from the fact that companies and factories have installed the system).</a:t>
            </a:r>
          </a:p>
        </p:txBody>
      </p:sp>
      <p:sp>
        <p:nvSpPr>
          <p:cNvPr id="14" name="TextBox 13">
            <a:extLst>
              <a:ext uri="{FF2B5EF4-FFF2-40B4-BE49-F238E27FC236}">
                <a16:creationId xmlns:a16="http://schemas.microsoft.com/office/drawing/2014/main" id="{7F77684D-E16A-E62B-3173-72F59BA57FF2}"/>
              </a:ext>
            </a:extLst>
          </p:cNvPr>
          <p:cNvSpPr txBox="1"/>
          <p:nvPr/>
        </p:nvSpPr>
        <p:spPr>
          <a:xfrm>
            <a:off x="6861735" y="6406906"/>
            <a:ext cx="3633312" cy="338554"/>
          </a:xfrm>
          <a:prstGeom prst="rect">
            <a:avLst/>
          </a:prstGeom>
          <a:noFill/>
        </p:spPr>
        <p:txBody>
          <a:bodyPr wrap="square">
            <a:spAutoFit/>
          </a:bodyPr>
          <a:lstStyle/>
          <a:p>
            <a:r>
              <a:rPr lang="vi-VN" sz="1600" i="1" dirty="0">
                <a:latin typeface="+mn-lt"/>
              </a:rPr>
              <a:t>Cost of implementing the solution</a:t>
            </a:r>
            <a:endParaRPr lang="en-US" sz="1600" i="1" dirty="0">
              <a:latin typeface="+mn-lt"/>
            </a:endParaRPr>
          </a:p>
        </p:txBody>
      </p:sp>
      <p:sp>
        <p:nvSpPr>
          <p:cNvPr id="7" name="Title 1">
            <a:extLst>
              <a:ext uri="{FF2B5EF4-FFF2-40B4-BE49-F238E27FC236}">
                <a16:creationId xmlns:a16="http://schemas.microsoft.com/office/drawing/2014/main" id="{0FCE9D79-39D2-8F60-628A-6ED0859B8181}"/>
              </a:ext>
            </a:extLst>
          </p:cNvPr>
          <p:cNvSpPr txBox="1">
            <a:spLocks/>
          </p:cNvSpPr>
          <p:nvPr/>
        </p:nvSpPr>
        <p:spPr>
          <a:xfrm>
            <a:off x="627952" y="653522"/>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sz="2400" dirty="0">
                <a:solidFill>
                  <a:schemeClr val="accent1">
                    <a:lumMod val="50000"/>
                  </a:schemeClr>
                </a:solidFill>
                <a:latin typeface="+mn-lt"/>
              </a:rPr>
              <a:t>EEMs 6: Installation of a Power Management and Monitoring System</a:t>
            </a:r>
          </a:p>
        </p:txBody>
      </p:sp>
      <p:graphicFrame>
        <p:nvGraphicFramePr>
          <p:cNvPr id="10" name="Table 9">
            <a:extLst>
              <a:ext uri="{FF2B5EF4-FFF2-40B4-BE49-F238E27FC236}">
                <a16:creationId xmlns:a16="http://schemas.microsoft.com/office/drawing/2014/main" id="{4DB21764-D064-CA4B-8F77-B3C854BCAA4D}"/>
              </a:ext>
            </a:extLst>
          </p:cNvPr>
          <p:cNvGraphicFramePr>
            <a:graphicFrameLocks noGrp="1"/>
          </p:cNvGraphicFramePr>
          <p:nvPr>
            <p:extLst>
              <p:ext uri="{D42A27DB-BD31-4B8C-83A1-F6EECF244321}">
                <p14:modId xmlns:p14="http://schemas.microsoft.com/office/powerpoint/2010/main" val="3048734014"/>
              </p:ext>
            </p:extLst>
          </p:nvPr>
        </p:nvGraphicFramePr>
        <p:xfrm>
          <a:off x="5748045" y="1455000"/>
          <a:ext cx="5844719" cy="4762646"/>
        </p:xfrm>
        <a:graphic>
          <a:graphicData uri="http://schemas.openxmlformats.org/drawingml/2006/table">
            <a:tbl>
              <a:tblPr>
                <a:tableStyleId>{775DCB02-9BB8-47FD-8907-85C794F793BA}</a:tableStyleId>
              </a:tblPr>
              <a:tblGrid>
                <a:gridCol w="445476">
                  <a:extLst>
                    <a:ext uri="{9D8B030D-6E8A-4147-A177-3AD203B41FA5}">
                      <a16:colId xmlns:a16="http://schemas.microsoft.com/office/drawing/2014/main" val="1509196407"/>
                    </a:ext>
                  </a:extLst>
                </a:gridCol>
                <a:gridCol w="3557651">
                  <a:extLst>
                    <a:ext uri="{9D8B030D-6E8A-4147-A177-3AD203B41FA5}">
                      <a16:colId xmlns:a16="http://schemas.microsoft.com/office/drawing/2014/main" val="3809912134"/>
                    </a:ext>
                  </a:extLst>
                </a:gridCol>
                <a:gridCol w="979179">
                  <a:extLst>
                    <a:ext uri="{9D8B030D-6E8A-4147-A177-3AD203B41FA5}">
                      <a16:colId xmlns:a16="http://schemas.microsoft.com/office/drawing/2014/main" val="3726369618"/>
                    </a:ext>
                  </a:extLst>
                </a:gridCol>
                <a:gridCol w="862413">
                  <a:extLst>
                    <a:ext uri="{9D8B030D-6E8A-4147-A177-3AD203B41FA5}">
                      <a16:colId xmlns:a16="http://schemas.microsoft.com/office/drawing/2014/main" val="1953346117"/>
                    </a:ext>
                  </a:extLst>
                </a:gridCol>
              </a:tblGrid>
              <a:tr h="173001">
                <a:tc>
                  <a:txBody>
                    <a:bodyPr/>
                    <a:lstStyle/>
                    <a:p>
                      <a:pPr algn="ctr"/>
                      <a:r>
                        <a:rPr lang="en-US" sz="1100" b="1"/>
                        <a:t>No.</a:t>
                      </a:r>
                      <a:endParaRPr lang="en-US" sz="1100"/>
                    </a:p>
                  </a:txBody>
                  <a:tcPr marL="42660" marR="42660" marT="21330" marB="21330" anchor="ctr"/>
                </a:tc>
                <a:tc>
                  <a:txBody>
                    <a:bodyPr/>
                    <a:lstStyle/>
                    <a:p>
                      <a:pPr algn="ctr"/>
                      <a:r>
                        <a:rPr lang="en-US" sz="1100" b="1" dirty="0"/>
                        <a:t>Parameter</a:t>
                      </a:r>
                      <a:endParaRPr lang="en-VN" dirty="0"/>
                    </a:p>
                  </a:txBody>
                  <a:tcPr marL="42660" marR="42660" marT="21330" marB="21330" anchor="ctr"/>
                </a:tc>
                <a:tc>
                  <a:txBody>
                    <a:bodyPr/>
                    <a:lstStyle/>
                    <a:p>
                      <a:pPr algn="ctr"/>
                      <a:r>
                        <a:rPr lang="en-US" sz="1100" b="1"/>
                        <a:t>Unit</a:t>
                      </a:r>
                      <a:endParaRPr lang="en-US" sz="1100"/>
                    </a:p>
                  </a:txBody>
                  <a:tcPr marL="42660" marR="42660" marT="21330" marB="21330" anchor="ctr"/>
                </a:tc>
                <a:tc>
                  <a:txBody>
                    <a:bodyPr/>
                    <a:lstStyle/>
                    <a:p>
                      <a:pPr algn="ctr"/>
                      <a:r>
                        <a:rPr lang="en-US" sz="1100" b="1" dirty="0"/>
                        <a:t>Value</a:t>
                      </a:r>
                      <a:endParaRPr lang="en-US" sz="1100" dirty="0"/>
                    </a:p>
                  </a:txBody>
                  <a:tcPr marL="42660" marR="42660" marT="21330" marB="21330" anchor="ctr"/>
                </a:tc>
                <a:extLst>
                  <a:ext uri="{0D108BD9-81ED-4DB2-BD59-A6C34878D82A}">
                    <a16:rowId xmlns:a16="http://schemas.microsoft.com/office/drawing/2014/main" val="823957887"/>
                  </a:ext>
                </a:extLst>
              </a:tr>
              <a:tr h="302751">
                <a:tc gridSpan="4">
                  <a:txBody>
                    <a:bodyPr/>
                    <a:lstStyle/>
                    <a:p>
                      <a:r>
                        <a:rPr lang="en-US" sz="1100" b="1" dirty="0"/>
                        <a:t>Electricity Cost Information</a:t>
                      </a:r>
                      <a:endParaRPr lang="en-US" sz="1100" dirty="0"/>
                    </a:p>
                  </a:txBody>
                  <a:tcPr marL="42660" marR="42660" marT="21330" marB="21330" anchor="ctr"/>
                </a:tc>
                <a:tc hMerge="1">
                  <a:txBody>
                    <a:bodyPr/>
                    <a:lstStyle/>
                    <a:p>
                      <a:endParaRPr lang="en-VN"/>
                    </a:p>
                  </a:txBody>
                  <a:tcPr/>
                </a:tc>
                <a:tc hMerge="1">
                  <a:txBody>
                    <a:bodyPr/>
                    <a:lstStyle/>
                    <a:p>
                      <a:endParaRPr lang="en-US" sz="1100" dirty="0"/>
                    </a:p>
                  </a:txBody>
                  <a:tcPr marL="42660" marR="42660" marT="21330" marB="21330" anchor="ctr">
                    <a:lnR>
                      <a:noFill/>
                    </a:lnR>
                    <a:lnB>
                      <a:noFill/>
                    </a:lnB>
                    <a:noFill/>
                  </a:tcPr>
                </a:tc>
                <a:tc hMerge="1">
                  <a:txBody>
                    <a:bodyPr/>
                    <a:lstStyle/>
                    <a:p>
                      <a:endParaRPr lang="en-US" sz="1100" dirty="0"/>
                    </a:p>
                  </a:txBody>
                  <a:tcPr marL="42660" marR="42660" marT="21330" marB="21330" anchor="ctr">
                    <a:lnL>
                      <a:noFill/>
                    </a:lnL>
                    <a:lnR>
                      <a:noFill/>
                    </a:lnR>
                    <a:lnT>
                      <a:noFill/>
                    </a:lnT>
                    <a:lnB>
                      <a:noFill/>
                    </a:lnB>
                    <a:noFill/>
                  </a:tcPr>
                </a:tc>
                <a:extLst>
                  <a:ext uri="{0D108BD9-81ED-4DB2-BD59-A6C34878D82A}">
                    <a16:rowId xmlns:a16="http://schemas.microsoft.com/office/drawing/2014/main" val="979995399"/>
                  </a:ext>
                </a:extLst>
              </a:tr>
              <a:tr h="302751">
                <a:tc>
                  <a:txBody>
                    <a:bodyPr/>
                    <a:lstStyle/>
                    <a:p>
                      <a:r>
                        <a:rPr lang="en-US" sz="1100"/>
                        <a:t>1</a:t>
                      </a:r>
                    </a:p>
                  </a:txBody>
                  <a:tcPr marL="42660" marR="42660" marT="21330" marB="21330" anchor="ctr"/>
                </a:tc>
                <a:tc>
                  <a:txBody>
                    <a:bodyPr/>
                    <a:lstStyle/>
                    <a:p>
                      <a:r>
                        <a:rPr lang="en-US" sz="1100"/>
                        <a:t>Average electricity price in 2022</a:t>
                      </a:r>
                    </a:p>
                  </a:txBody>
                  <a:tcPr marL="42660" marR="42660" marT="21330" marB="21330" anchor="ctr"/>
                </a:tc>
                <a:tc>
                  <a:txBody>
                    <a:bodyPr/>
                    <a:lstStyle/>
                    <a:p>
                      <a:r>
                        <a:rPr lang="en-US" sz="1100"/>
                        <a:t>VND</a:t>
                      </a:r>
                    </a:p>
                  </a:txBody>
                  <a:tcPr marL="42660" marR="42660" marT="21330" marB="21330" anchor="ctr"/>
                </a:tc>
                <a:tc>
                  <a:txBody>
                    <a:bodyPr/>
                    <a:lstStyle/>
                    <a:p>
                      <a:r>
                        <a:rPr lang="en-US" sz="1100"/>
                        <a:t>1,590</a:t>
                      </a:r>
                    </a:p>
                  </a:txBody>
                  <a:tcPr marL="42660" marR="42660" marT="21330" marB="21330" anchor="ctr"/>
                </a:tc>
                <a:extLst>
                  <a:ext uri="{0D108BD9-81ED-4DB2-BD59-A6C34878D82A}">
                    <a16:rowId xmlns:a16="http://schemas.microsoft.com/office/drawing/2014/main" val="3300601698"/>
                  </a:ext>
                </a:extLst>
              </a:tr>
              <a:tr h="302751">
                <a:tc>
                  <a:txBody>
                    <a:bodyPr/>
                    <a:lstStyle/>
                    <a:p>
                      <a:r>
                        <a:rPr lang="en-US" sz="1100"/>
                        <a:t>2</a:t>
                      </a:r>
                    </a:p>
                  </a:txBody>
                  <a:tcPr marL="42660" marR="42660" marT="21330" marB="21330" anchor="ctr"/>
                </a:tc>
                <a:tc>
                  <a:txBody>
                    <a:bodyPr/>
                    <a:lstStyle/>
                    <a:p>
                      <a:r>
                        <a:rPr lang="en-US" sz="1100"/>
                        <a:t>Electricity consumption in 2022</a:t>
                      </a:r>
                    </a:p>
                  </a:txBody>
                  <a:tcPr marL="42660" marR="42660" marT="21330" marB="21330" anchor="ctr"/>
                </a:tc>
                <a:tc>
                  <a:txBody>
                    <a:bodyPr/>
                    <a:lstStyle/>
                    <a:p>
                      <a:r>
                        <a:rPr lang="en-US" sz="1100"/>
                        <a:t>kWh/year</a:t>
                      </a:r>
                    </a:p>
                  </a:txBody>
                  <a:tcPr marL="42660" marR="42660" marT="21330" marB="21330" anchor="ctr"/>
                </a:tc>
                <a:tc>
                  <a:txBody>
                    <a:bodyPr/>
                    <a:lstStyle/>
                    <a:p>
                      <a:r>
                        <a:rPr lang="en-US" sz="1100"/>
                        <a:t>20,698,788</a:t>
                      </a:r>
                    </a:p>
                  </a:txBody>
                  <a:tcPr marL="42660" marR="42660" marT="21330" marB="21330" anchor="ctr"/>
                </a:tc>
                <a:extLst>
                  <a:ext uri="{0D108BD9-81ED-4DB2-BD59-A6C34878D82A}">
                    <a16:rowId xmlns:a16="http://schemas.microsoft.com/office/drawing/2014/main" val="1836256547"/>
                  </a:ext>
                </a:extLst>
              </a:tr>
              <a:tr h="432501">
                <a:tc>
                  <a:txBody>
                    <a:bodyPr/>
                    <a:lstStyle/>
                    <a:p>
                      <a:r>
                        <a:rPr lang="en-US" sz="1100"/>
                        <a:t>3</a:t>
                      </a:r>
                    </a:p>
                  </a:txBody>
                  <a:tcPr marL="42660" marR="42660" marT="21330" marB="21330" anchor="ctr"/>
                </a:tc>
                <a:tc>
                  <a:txBody>
                    <a:bodyPr/>
                    <a:lstStyle/>
                    <a:p>
                      <a:r>
                        <a:rPr lang="en-US" sz="1100" dirty="0"/>
                        <a:t>Total investment cost for implementing the solution</a:t>
                      </a:r>
                    </a:p>
                  </a:txBody>
                  <a:tcPr marL="42660" marR="42660" marT="21330" marB="21330" anchor="ctr"/>
                </a:tc>
                <a:tc>
                  <a:txBody>
                    <a:bodyPr/>
                    <a:lstStyle/>
                    <a:p>
                      <a:r>
                        <a:rPr lang="en-US" sz="1100"/>
                        <a:t>Million VND</a:t>
                      </a:r>
                    </a:p>
                  </a:txBody>
                  <a:tcPr marL="42660" marR="42660" marT="21330" marB="21330" anchor="ctr"/>
                </a:tc>
                <a:tc>
                  <a:txBody>
                    <a:bodyPr/>
                    <a:lstStyle/>
                    <a:p>
                      <a:r>
                        <a:rPr lang="en-US" sz="1100"/>
                        <a:t>1,200</a:t>
                      </a:r>
                    </a:p>
                  </a:txBody>
                  <a:tcPr marL="42660" marR="42660" marT="21330" marB="21330" anchor="ctr"/>
                </a:tc>
                <a:extLst>
                  <a:ext uri="{0D108BD9-81ED-4DB2-BD59-A6C34878D82A}">
                    <a16:rowId xmlns:a16="http://schemas.microsoft.com/office/drawing/2014/main" val="3510332701"/>
                  </a:ext>
                </a:extLst>
              </a:tr>
              <a:tr h="299747">
                <a:tc gridSpan="4">
                  <a:txBody>
                    <a:bodyPr/>
                    <a:lstStyle/>
                    <a:p>
                      <a:r>
                        <a:rPr lang="en-US" sz="1100" b="1" dirty="0"/>
                        <a:t>Energy Saving Calculation</a:t>
                      </a:r>
                      <a:endParaRPr lang="en-US" sz="1100" dirty="0"/>
                    </a:p>
                  </a:txBody>
                  <a:tcPr marL="42660" marR="42660" marT="21330" marB="21330" anchor="ctr"/>
                </a:tc>
                <a:tc hMerge="1">
                  <a:txBody>
                    <a:bodyPr/>
                    <a:lstStyle/>
                    <a:p>
                      <a:endParaRPr lang="en-VN"/>
                    </a:p>
                  </a:txBody>
                  <a:tcPr/>
                </a:tc>
                <a:tc hMerge="1">
                  <a:txBody>
                    <a:bodyPr/>
                    <a:lstStyle/>
                    <a:p>
                      <a:endParaRPr lang="en-US" sz="1100" dirty="0"/>
                    </a:p>
                  </a:txBody>
                  <a:tcPr marL="42660" marR="42660" marT="21330" marB="21330" anchor="ctr">
                    <a:lnR>
                      <a:noFill/>
                    </a:lnR>
                    <a:lnB>
                      <a:noFill/>
                    </a:lnB>
                    <a:noFill/>
                  </a:tcPr>
                </a:tc>
                <a:tc hMerge="1">
                  <a:txBody>
                    <a:bodyPr/>
                    <a:lstStyle/>
                    <a:p>
                      <a:endParaRPr lang="en-US" sz="1100" dirty="0"/>
                    </a:p>
                  </a:txBody>
                  <a:tcPr marL="42660" marR="42660" marT="21330" marB="21330" anchor="ctr">
                    <a:lnL>
                      <a:noFill/>
                    </a:lnL>
                    <a:lnR>
                      <a:noFill/>
                    </a:lnR>
                    <a:lnT>
                      <a:noFill/>
                    </a:lnT>
                    <a:lnB>
                      <a:noFill/>
                    </a:lnB>
                    <a:noFill/>
                  </a:tcPr>
                </a:tc>
                <a:extLst>
                  <a:ext uri="{0D108BD9-81ED-4DB2-BD59-A6C34878D82A}">
                    <a16:rowId xmlns:a16="http://schemas.microsoft.com/office/drawing/2014/main" val="4044490335"/>
                  </a:ext>
                </a:extLst>
              </a:tr>
              <a:tr h="432501">
                <a:tc>
                  <a:txBody>
                    <a:bodyPr/>
                    <a:lstStyle/>
                    <a:p>
                      <a:r>
                        <a:rPr lang="en-US" sz="1100"/>
                        <a:t>4</a:t>
                      </a:r>
                    </a:p>
                  </a:txBody>
                  <a:tcPr marL="42660" marR="42660" marT="21330" marB="21330" anchor="ctr"/>
                </a:tc>
                <a:tc>
                  <a:txBody>
                    <a:bodyPr/>
                    <a:lstStyle/>
                    <a:p>
                      <a:r>
                        <a:rPr lang="en-US" sz="1100" dirty="0"/>
                        <a:t>Percentage of savings compared to the baseline solution</a:t>
                      </a:r>
                    </a:p>
                  </a:txBody>
                  <a:tcPr marL="42660" marR="42660" marT="21330" marB="21330" anchor="ctr"/>
                </a:tc>
                <a:tc>
                  <a:txBody>
                    <a:bodyPr/>
                    <a:lstStyle/>
                    <a:p>
                      <a:r>
                        <a:rPr lang="en-US" sz="1100" dirty="0"/>
                        <a:t>%</a:t>
                      </a:r>
                    </a:p>
                  </a:txBody>
                  <a:tcPr marL="42660" marR="42660" marT="21330" marB="21330" anchor="ctr"/>
                </a:tc>
                <a:tc>
                  <a:txBody>
                    <a:bodyPr/>
                    <a:lstStyle/>
                    <a:p>
                      <a:r>
                        <a:rPr lang="en-US" sz="1100"/>
                        <a:t>3.0</a:t>
                      </a:r>
                    </a:p>
                  </a:txBody>
                  <a:tcPr marL="42660" marR="42660" marT="21330" marB="21330" anchor="ctr"/>
                </a:tc>
                <a:extLst>
                  <a:ext uri="{0D108BD9-81ED-4DB2-BD59-A6C34878D82A}">
                    <a16:rowId xmlns:a16="http://schemas.microsoft.com/office/drawing/2014/main" val="1522793169"/>
                  </a:ext>
                </a:extLst>
              </a:tr>
              <a:tr h="432501">
                <a:tc>
                  <a:txBody>
                    <a:bodyPr/>
                    <a:lstStyle/>
                    <a:p>
                      <a:r>
                        <a:rPr lang="en-US" sz="1100"/>
                        <a:t>5</a:t>
                      </a:r>
                    </a:p>
                  </a:txBody>
                  <a:tcPr marL="42660" marR="42660" marT="21330" marB="21330" anchor="ctr"/>
                </a:tc>
                <a:tc>
                  <a:txBody>
                    <a:bodyPr/>
                    <a:lstStyle/>
                    <a:p>
                      <a:r>
                        <a:rPr lang="en-US" sz="1100"/>
                        <a:t>Electricity consumption after implementing the solution</a:t>
                      </a:r>
                    </a:p>
                  </a:txBody>
                  <a:tcPr marL="42660" marR="42660" marT="21330" marB="21330" anchor="ctr"/>
                </a:tc>
                <a:tc>
                  <a:txBody>
                    <a:bodyPr/>
                    <a:lstStyle/>
                    <a:p>
                      <a:r>
                        <a:rPr lang="en-US" sz="1100"/>
                        <a:t>kWh/year</a:t>
                      </a:r>
                    </a:p>
                  </a:txBody>
                  <a:tcPr marL="42660" marR="42660" marT="21330" marB="21330" anchor="ctr"/>
                </a:tc>
                <a:tc>
                  <a:txBody>
                    <a:bodyPr/>
                    <a:lstStyle/>
                    <a:p>
                      <a:r>
                        <a:rPr lang="en-US" sz="1100"/>
                        <a:t>20,077,824</a:t>
                      </a:r>
                    </a:p>
                  </a:txBody>
                  <a:tcPr marL="42660" marR="42660" marT="21330" marB="21330" anchor="ctr"/>
                </a:tc>
                <a:extLst>
                  <a:ext uri="{0D108BD9-81ED-4DB2-BD59-A6C34878D82A}">
                    <a16:rowId xmlns:a16="http://schemas.microsoft.com/office/drawing/2014/main" val="3489508374"/>
                  </a:ext>
                </a:extLst>
              </a:tr>
              <a:tr h="432501">
                <a:tc>
                  <a:txBody>
                    <a:bodyPr/>
                    <a:lstStyle/>
                    <a:p>
                      <a:r>
                        <a:rPr lang="en-US" sz="1100"/>
                        <a:t>6</a:t>
                      </a:r>
                    </a:p>
                  </a:txBody>
                  <a:tcPr marL="42660" marR="42660" marT="21330" marB="21330" anchor="ctr"/>
                </a:tc>
                <a:tc>
                  <a:txBody>
                    <a:bodyPr/>
                    <a:lstStyle/>
                    <a:p>
                      <a:r>
                        <a:rPr lang="en-US" sz="1100"/>
                        <a:t>Electricity saved after implementing the solution</a:t>
                      </a:r>
                    </a:p>
                  </a:txBody>
                  <a:tcPr marL="42660" marR="42660" marT="21330" marB="21330" anchor="ctr"/>
                </a:tc>
                <a:tc>
                  <a:txBody>
                    <a:bodyPr/>
                    <a:lstStyle/>
                    <a:p>
                      <a:r>
                        <a:rPr lang="en-US" sz="1100"/>
                        <a:t>kWh/year</a:t>
                      </a:r>
                    </a:p>
                  </a:txBody>
                  <a:tcPr marL="42660" marR="42660" marT="21330" marB="21330" anchor="ctr"/>
                </a:tc>
                <a:tc>
                  <a:txBody>
                    <a:bodyPr/>
                    <a:lstStyle/>
                    <a:p>
                      <a:r>
                        <a:rPr lang="en-US" sz="1100"/>
                        <a:t>620,964</a:t>
                      </a:r>
                    </a:p>
                  </a:txBody>
                  <a:tcPr marL="42660" marR="42660" marT="21330" marB="21330" anchor="ctr"/>
                </a:tc>
                <a:extLst>
                  <a:ext uri="{0D108BD9-81ED-4DB2-BD59-A6C34878D82A}">
                    <a16:rowId xmlns:a16="http://schemas.microsoft.com/office/drawing/2014/main" val="1404310651"/>
                  </a:ext>
                </a:extLst>
              </a:tr>
              <a:tr h="302751">
                <a:tc>
                  <a:txBody>
                    <a:bodyPr/>
                    <a:lstStyle/>
                    <a:p>
                      <a:r>
                        <a:rPr lang="en-US" sz="1100"/>
                        <a:t>7</a:t>
                      </a:r>
                    </a:p>
                  </a:txBody>
                  <a:tcPr marL="42660" marR="42660" marT="21330" marB="21330" anchor="ctr"/>
                </a:tc>
                <a:tc>
                  <a:txBody>
                    <a:bodyPr/>
                    <a:lstStyle/>
                    <a:p>
                      <a:r>
                        <a:rPr lang="en-US" sz="1100"/>
                        <a:t>Income from energy savings in 1 year</a:t>
                      </a:r>
                    </a:p>
                  </a:txBody>
                  <a:tcPr marL="42660" marR="42660" marT="21330" marB="21330" anchor="ctr"/>
                </a:tc>
                <a:tc>
                  <a:txBody>
                    <a:bodyPr/>
                    <a:lstStyle/>
                    <a:p>
                      <a:r>
                        <a:rPr lang="en-US" sz="1100"/>
                        <a:t>Million VND/year</a:t>
                      </a:r>
                    </a:p>
                  </a:txBody>
                  <a:tcPr marL="42660" marR="42660" marT="21330" marB="21330" anchor="ctr"/>
                </a:tc>
                <a:tc>
                  <a:txBody>
                    <a:bodyPr/>
                    <a:lstStyle/>
                    <a:p>
                      <a:r>
                        <a:rPr lang="en-US" sz="1100"/>
                        <a:t>987.3</a:t>
                      </a:r>
                    </a:p>
                  </a:txBody>
                  <a:tcPr marL="42660" marR="42660" marT="21330" marB="21330" anchor="ctr"/>
                </a:tc>
                <a:extLst>
                  <a:ext uri="{0D108BD9-81ED-4DB2-BD59-A6C34878D82A}">
                    <a16:rowId xmlns:a16="http://schemas.microsoft.com/office/drawing/2014/main" val="1741813165"/>
                  </a:ext>
                </a:extLst>
              </a:tr>
              <a:tr h="173001">
                <a:tc>
                  <a:txBody>
                    <a:bodyPr/>
                    <a:lstStyle/>
                    <a:p>
                      <a:r>
                        <a:rPr lang="en-US" sz="1100"/>
                        <a:t>8</a:t>
                      </a:r>
                    </a:p>
                  </a:txBody>
                  <a:tcPr marL="42660" marR="42660" marT="21330" marB="21330" anchor="ctr"/>
                </a:tc>
                <a:tc>
                  <a:txBody>
                    <a:bodyPr/>
                    <a:lstStyle/>
                    <a:p>
                      <a:r>
                        <a:rPr lang="en-US" sz="1100"/>
                        <a:t>Simple payback period</a:t>
                      </a:r>
                    </a:p>
                  </a:txBody>
                  <a:tcPr marL="42660" marR="42660" marT="21330" marB="21330" anchor="ctr"/>
                </a:tc>
                <a:tc>
                  <a:txBody>
                    <a:bodyPr/>
                    <a:lstStyle/>
                    <a:p>
                      <a:r>
                        <a:rPr lang="en-US" sz="1100"/>
                        <a:t>months</a:t>
                      </a:r>
                    </a:p>
                  </a:txBody>
                  <a:tcPr marL="42660" marR="42660" marT="21330" marB="21330" anchor="ctr"/>
                </a:tc>
                <a:tc>
                  <a:txBody>
                    <a:bodyPr/>
                    <a:lstStyle/>
                    <a:p>
                      <a:r>
                        <a:rPr lang="en-US" sz="1100"/>
                        <a:t>14.6</a:t>
                      </a:r>
                    </a:p>
                  </a:txBody>
                  <a:tcPr marL="42660" marR="42660" marT="21330" marB="21330" anchor="ctr"/>
                </a:tc>
                <a:extLst>
                  <a:ext uri="{0D108BD9-81ED-4DB2-BD59-A6C34878D82A}">
                    <a16:rowId xmlns:a16="http://schemas.microsoft.com/office/drawing/2014/main" val="1299127061"/>
                  </a:ext>
                </a:extLst>
              </a:tr>
              <a:tr h="173001">
                <a:tc>
                  <a:txBody>
                    <a:bodyPr/>
                    <a:lstStyle/>
                    <a:p>
                      <a:r>
                        <a:rPr lang="en-US" sz="1100"/>
                        <a:t>9</a:t>
                      </a:r>
                    </a:p>
                  </a:txBody>
                  <a:tcPr marL="42660" marR="42660" marT="21330" marB="21330" anchor="ctr"/>
                </a:tc>
                <a:tc>
                  <a:txBody>
                    <a:bodyPr/>
                    <a:lstStyle/>
                    <a:p>
                      <a:r>
                        <a:rPr lang="en-US" sz="1100"/>
                        <a:t>Project lifetime</a:t>
                      </a:r>
                    </a:p>
                  </a:txBody>
                  <a:tcPr marL="42660" marR="42660" marT="21330" marB="21330" anchor="ctr"/>
                </a:tc>
                <a:tc>
                  <a:txBody>
                    <a:bodyPr/>
                    <a:lstStyle/>
                    <a:p>
                      <a:r>
                        <a:rPr lang="en-US" sz="1100"/>
                        <a:t>years</a:t>
                      </a:r>
                    </a:p>
                  </a:txBody>
                  <a:tcPr marL="42660" marR="42660" marT="21330" marB="21330" anchor="ctr"/>
                </a:tc>
                <a:tc>
                  <a:txBody>
                    <a:bodyPr/>
                    <a:lstStyle/>
                    <a:p>
                      <a:r>
                        <a:rPr lang="en-US" sz="1100"/>
                        <a:t>10.0</a:t>
                      </a:r>
                    </a:p>
                  </a:txBody>
                  <a:tcPr marL="42660" marR="42660" marT="21330" marB="21330" anchor="ctr"/>
                </a:tc>
                <a:extLst>
                  <a:ext uri="{0D108BD9-81ED-4DB2-BD59-A6C34878D82A}">
                    <a16:rowId xmlns:a16="http://schemas.microsoft.com/office/drawing/2014/main" val="3768591029"/>
                  </a:ext>
                </a:extLst>
              </a:tr>
              <a:tr h="302751">
                <a:tc>
                  <a:txBody>
                    <a:bodyPr/>
                    <a:lstStyle/>
                    <a:p>
                      <a:r>
                        <a:rPr lang="en-US" sz="1100"/>
                        <a:t>10</a:t>
                      </a:r>
                    </a:p>
                  </a:txBody>
                  <a:tcPr marL="42660" marR="42660" marT="21330" marB="21330" anchor="ctr"/>
                </a:tc>
                <a:tc>
                  <a:txBody>
                    <a:bodyPr/>
                    <a:lstStyle/>
                    <a:p>
                      <a:r>
                        <a:rPr lang="en-US" sz="1100"/>
                        <a:t>Net Present Value (NPV) of the project</a:t>
                      </a:r>
                    </a:p>
                  </a:txBody>
                  <a:tcPr marL="42660" marR="42660" marT="21330" marB="21330" anchor="ctr"/>
                </a:tc>
                <a:tc>
                  <a:txBody>
                    <a:bodyPr/>
                    <a:lstStyle/>
                    <a:p>
                      <a:r>
                        <a:rPr lang="en-US" sz="1100"/>
                        <a:t>Million VND</a:t>
                      </a:r>
                    </a:p>
                  </a:txBody>
                  <a:tcPr marL="42660" marR="42660" marT="21330" marB="21330" anchor="ctr"/>
                </a:tc>
                <a:tc>
                  <a:txBody>
                    <a:bodyPr/>
                    <a:lstStyle/>
                    <a:p>
                      <a:r>
                        <a:rPr lang="en-US" sz="1100"/>
                        <a:t>5,341</a:t>
                      </a:r>
                    </a:p>
                  </a:txBody>
                  <a:tcPr marL="42660" marR="42660" marT="21330" marB="21330" anchor="ctr"/>
                </a:tc>
                <a:extLst>
                  <a:ext uri="{0D108BD9-81ED-4DB2-BD59-A6C34878D82A}">
                    <a16:rowId xmlns:a16="http://schemas.microsoft.com/office/drawing/2014/main" val="1029484472"/>
                  </a:ext>
                </a:extLst>
              </a:tr>
              <a:tr h="302751">
                <a:tc>
                  <a:txBody>
                    <a:bodyPr/>
                    <a:lstStyle/>
                    <a:p>
                      <a:r>
                        <a:rPr lang="en-US" sz="1100"/>
                        <a:t>11</a:t>
                      </a:r>
                    </a:p>
                  </a:txBody>
                  <a:tcPr marL="42660" marR="42660" marT="21330" marB="21330" anchor="ctr"/>
                </a:tc>
                <a:tc>
                  <a:txBody>
                    <a:bodyPr/>
                    <a:lstStyle/>
                    <a:p>
                      <a:r>
                        <a:rPr lang="en-US" sz="1100"/>
                        <a:t>Internal Rate of Return (IRR)</a:t>
                      </a:r>
                    </a:p>
                  </a:txBody>
                  <a:tcPr marL="42660" marR="42660" marT="21330" marB="21330" anchor="ctr"/>
                </a:tc>
                <a:tc>
                  <a:txBody>
                    <a:bodyPr/>
                    <a:lstStyle/>
                    <a:p>
                      <a:r>
                        <a:rPr lang="en-US" sz="1100"/>
                        <a:t>%</a:t>
                      </a:r>
                    </a:p>
                  </a:txBody>
                  <a:tcPr marL="42660" marR="42660" marT="21330" marB="21330" anchor="ctr"/>
                </a:tc>
                <a:tc>
                  <a:txBody>
                    <a:bodyPr/>
                    <a:lstStyle/>
                    <a:p>
                      <a:r>
                        <a:rPr lang="en-US" sz="1100"/>
                        <a:t>84%</a:t>
                      </a:r>
                    </a:p>
                  </a:txBody>
                  <a:tcPr marL="42660" marR="42660" marT="21330" marB="21330" anchor="ctr"/>
                </a:tc>
                <a:extLst>
                  <a:ext uri="{0D108BD9-81ED-4DB2-BD59-A6C34878D82A}">
                    <a16:rowId xmlns:a16="http://schemas.microsoft.com/office/drawing/2014/main" val="1381682152"/>
                  </a:ext>
                </a:extLst>
              </a:tr>
              <a:tr h="173001">
                <a:tc>
                  <a:txBody>
                    <a:bodyPr/>
                    <a:lstStyle/>
                    <a:p>
                      <a:r>
                        <a:rPr lang="en-US" sz="1100" dirty="0"/>
                        <a:t>12</a:t>
                      </a:r>
                    </a:p>
                  </a:txBody>
                  <a:tcPr marL="42660" marR="42660" marT="21330" marB="21330" anchor="ctr"/>
                </a:tc>
                <a:tc>
                  <a:txBody>
                    <a:bodyPr/>
                    <a:lstStyle/>
                    <a:p>
                      <a:r>
                        <a:rPr lang="en-US" sz="1100" dirty="0"/>
                        <a:t>CO₂ emissions reduction</a:t>
                      </a:r>
                    </a:p>
                  </a:txBody>
                  <a:tcPr marL="42660" marR="42660" marT="21330" marB="21330" anchor="ctr"/>
                </a:tc>
                <a:tc>
                  <a:txBody>
                    <a:bodyPr/>
                    <a:lstStyle/>
                    <a:p>
                      <a:r>
                        <a:rPr lang="en-US" sz="1100"/>
                        <a:t>tons/year</a:t>
                      </a:r>
                    </a:p>
                  </a:txBody>
                  <a:tcPr marL="42660" marR="42660" marT="21330" marB="21330" anchor="ctr"/>
                </a:tc>
                <a:tc>
                  <a:txBody>
                    <a:bodyPr/>
                    <a:lstStyle/>
                    <a:p>
                      <a:r>
                        <a:rPr lang="en-US" sz="1100" dirty="0"/>
                        <a:t>525.2</a:t>
                      </a:r>
                    </a:p>
                  </a:txBody>
                  <a:tcPr marL="42660" marR="42660" marT="21330" marB="21330" anchor="ctr"/>
                </a:tc>
                <a:extLst>
                  <a:ext uri="{0D108BD9-81ED-4DB2-BD59-A6C34878D82A}">
                    <a16:rowId xmlns:a16="http://schemas.microsoft.com/office/drawing/2014/main" val="4291645644"/>
                  </a:ext>
                </a:extLst>
              </a:tr>
            </a:tbl>
          </a:graphicData>
        </a:graphic>
      </p:graphicFrame>
    </p:spTree>
    <p:extLst>
      <p:ext uri="{BB962C8B-B14F-4D97-AF65-F5344CB8AC3E}">
        <p14:creationId xmlns:p14="http://schemas.microsoft.com/office/powerpoint/2010/main" val="9794587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835400" y="2844162"/>
            <a:ext cx="60960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742950" indent="-742950">
              <a:buFont typeface="+mj-lt"/>
              <a:buAutoNum type="arabicPeriod"/>
            </a:pPr>
            <a:r>
              <a:rPr lang="en-US" sz="3200">
                <a:latin typeface="+mn-lt"/>
                <a:cs typeface="Times New Roman" pitchFamily="18" charset="0"/>
              </a:rPr>
              <a:t>The facility’s information on the case study</a:t>
            </a:r>
            <a:endParaRPr lang="en-US" sz="3200" dirty="0">
              <a:latin typeface="+mn-lt"/>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05342"/>
            <a:ext cx="10972800" cy="676582"/>
          </a:xfrm>
        </p:spPr>
        <p:txBody>
          <a:bodyPr>
            <a:normAutofit fontScale="90000"/>
          </a:bodyPr>
          <a:lstStyle/>
          <a:p>
            <a:r>
              <a:rPr lang="en-US" sz="4400" dirty="0">
                <a:solidFill>
                  <a:schemeClr val="accent1">
                    <a:lumMod val="50000"/>
                  </a:schemeClr>
                </a:solidFill>
              </a:rPr>
              <a:t>General Information</a:t>
            </a:r>
            <a:endParaRPr lang="en-US"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635842"/>
            <a:ext cx="10962642" cy="2343590"/>
          </a:xfrm>
          <a:prstGeom prst="rect">
            <a:avLst/>
          </a:prstGeom>
        </p:spPr>
        <p:txBody>
          <a:bodyPr wrap="square">
            <a:spAutoFit/>
          </a:bodyPr>
          <a:lstStyle/>
          <a:p>
            <a:pPr marL="457200" indent="-457200">
              <a:lnSpc>
                <a:spcPct val="150000"/>
              </a:lnSpc>
              <a:buFont typeface="Arial" panose="020B0604020202020204" pitchFamily="34" charset="0"/>
              <a:buChar char="•"/>
            </a:pPr>
            <a:r>
              <a:rPr lang="en-US" sz="2000" b="1" dirty="0">
                <a:solidFill>
                  <a:srgbClr val="0E0E0E"/>
                </a:solidFill>
                <a:effectLst/>
                <a:latin typeface="+mn-lt"/>
              </a:rPr>
              <a:t>Main Production Field:</a:t>
            </a:r>
            <a:r>
              <a:rPr lang="en-US" sz="2000" dirty="0">
                <a:solidFill>
                  <a:srgbClr val="0E0E0E"/>
                </a:solidFill>
                <a:effectLst/>
                <a:latin typeface="+mn-lt"/>
              </a:rPr>
              <a:t> Manufacturing building materials from clay.</a:t>
            </a:r>
          </a:p>
          <a:p>
            <a:pPr marL="457200" indent="-457200">
              <a:lnSpc>
                <a:spcPct val="150000"/>
              </a:lnSpc>
              <a:buFont typeface="Arial" panose="020B0604020202020204" pitchFamily="34" charset="0"/>
              <a:buChar char="•"/>
            </a:pPr>
            <a:r>
              <a:rPr lang="en-US" sz="2000" b="1" dirty="0">
                <a:solidFill>
                  <a:srgbClr val="0E0E0E"/>
                </a:solidFill>
                <a:effectLst/>
                <a:latin typeface="+mn-lt"/>
              </a:rPr>
              <a:t>Main Products:</a:t>
            </a:r>
            <a:r>
              <a:rPr lang="en-US" sz="2000" dirty="0">
                <a:solidFill>
                  <a:srgbClr val="0E0E0E"/>
                </a:solidFill>
                <a:effectLst/>
                <a:latin typeface="+mn-lt"/>
              </a:rPr>
              <a:t> Clay tiles, ceramic tiles, porcelain tiles.</a:t>
            </a:r>
          </a:p>
          <a:p>
            <a:pPr marL="457200" indent="-457200">
              <a:lnSpc>
                <a:spcPct val="150000"/>
              </a:lnSpc>
              <a:buFont typeface="Arial" panose="020B0604020202020204" pitchFamily="34" charset="0"/>
              <a:buChar char="•"/>
            </a:pPr>
            <a:r>
              <a:rPr lang="en-US" sz="2000" b="1" dirty="0">
                <a:solidFill>
                  <a:srgbClr val="0E0E0E"/>
                </a:solidFill>
                <a:effectLst/>
                <a:latin typeface="+mn-lt"/>
              </a:rPr>
              <a:t>Production Scale:</a:t>
            </a:r>
            <a:r>
              <a:rPr lang="en-US" sz="2000" dirty="0">
                <a:solidFill>
                  <a:srgbClr val="0E0E0E"/>
                </a:solidFill>
                <a:effectLst/>
                <a:latin typeface="+mn-lt"/>
              </a:rPr>
              <a:t> One comprehensive production line.</a:t>
            </a:r>
          </a:p>
          <a:p>
            <a:pPr marL="457200" indent="-457200">
              <a:lnSpc>
                <a:spcPct val="150000"/>
              </a:lnSpc>
              <a:buFont typeface="Arial" panose="020B0604020202020204" pitchFamily="34" charset="0"/>
              <a:buChar char="•"/>
            </a:pPr>
            <a:r>
              <a:rPr lang="en-US" sz="2000" b="1" dirty="0">
                <a:solidFill>
                  <a:srgbClr val="0E0E0E"/>
                </a:solidFill>
                <a:effectLst/>
                <a:latin typeface="+mn-lt"/>
              </a:rPr>
              <a:t>Main Energy Equipment:</a:t>
            </a:r>
            <a:r>
              <a:rPr lang="en-US" sz="2000" dirty="0">
                <a:solidFill>
                  <a:srgbClr val="0E0E0E"/>
                </a:solidFill>
                <a:effectLst/>
                <a:latin typeface="+mn-lt"/>
              </a:rPr>
              <a:t> Crushers, tile grabbers, transformer stations, compressed air stations, kilns, pumps, fans, cooling systems, etc.</a:t>
            </a:r>
          </a:p>
        </p:txBody>
      </p:sp>
    </p:spTree>
    <p:extLst>
      <p:ext uri="{BB962C8B-B14F-4D97-AF65-F5344CB8AC3E}">
        <p14:creationId xmlns:p14="http://schemas.microsoft.com/office/powerpoint/2010/main" val="2279659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15395" y="1477625"/>
            <a:ext cx="2869696" cy="400110"/>
          </a:xfrm>
          <a:prstGeom prst="rect">
            <a:avLst/>
          </a:prstGeom>
        </p:spPr>
        <p:txBody>
          <a:bodyPr wrap="none">
            <a:spAutoFit/>
          </a:bodyPr>
          <a:lstStyle/>
          <a:p>
            <a:pPr marL="457200" indent="-457200">
              <a:buFont typeface="Wingdings" panose="05000000000000000000" pitchFamily="2" charset="2"/>
              <a:buChar char="v"/>
            </a:pPr>
            <a:r>
              <a:rPr lang="en-US" sz="2000" dirty="0">
                <a:latin typeface="+mn-lt"/>
                <a:cs typeface="Times New Roman" panose="02020603050405020304" pitchFamily="18" charset="0"/>
              </a:rPr>
              <a:t>Production Process</a:t>
            </a:r>
          </a:p>
        </p:txBody>
      </p:sp>
      <p:pic>
        <p:nvPicPr>
          <p:cNvPr id="6" name="Picture 5">
            <a:extLst>
              <a:ext uri="{FF2B5EF4-FFF2-40B4-BE49-F238E27FC236}">
                <a16:creationId xmlns:a16="http://schemas.microsoft.com/office/drawing/2014/main" id="{FABF68B6-986E-08EB-D765-0AD017AF4D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26649" y="1322077"/>
            <a:ext cx="6844271" cy="5139690"/>
          </a:xfrm>
          <a:prstGeom prst="rect">
            <a:avLst/>
          </a:prstGeom>
          <a:noFill/>
        </p:spPr>
      </p:pic>
    </p:spTree>
    <p:extLst>
      <p:ext uri="{BB962C8B-B14F-4D97-AF65-F5344CB8AC3E}">
        <p14:creationId xmlns:p14="http://schemas.microsoft.com/office/powerpoint/2010/main" val="642622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DF052-4B02-4C95-B269-34E457D4F392}"/>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3200" dirty="0"/>
          </a:p>
        </p:txBody>
      </p:sp>
      <p:sp>
        <p:nvSpPr>
          <p:cNvPr id="3" name="Rectangle 2">
            <a:extLst>
              <a:ext uri="{FF2B5EF4-FFF2-40B4-BE49-F238E27FC236}">
                <a16:creationId xmlns:a16="http://schemas.microsoft.com/office/drawing/2014/main" id="{9FA73BC5-3AD8-43C9-AB2E-545A986C180A}"/>
              </a:ext>
            </a:extLst>
          </p:cNvPr>
          <p:cNvSpPr/>
          <p:nvPr/>
        </p:nvSpPr>
        <p:spPr>
          <a:xfrm>
            <a:off x="609601" y="1256006"/>
            <a:ext cx="10972800" cy="3633302"/>
          </a:xfrm>
          <a:prstGeom prst="rect">
            <a:avLst/>
          </a:prstGeom>
        </p:spPr>
        <p:txBody>
          <a:bodyPr wrap="square">
            <a:spAutoFit/>
          </a:bodyPr>
          <a:lstStyle/>
          <a:p>
            <a:pPr>
              <a:lnSpc>
                <a:spcPct val="150000"/>
              </a:lnSpc>
            </a:pPr>
            <a:r>
              <a:rPr lang="en-US" b="1" dirty="0">
                <a:solidFill>
                  <a:schemeClr val="accent1">
                    <a:lumMod val="50000"/>
                  </a:schemeClr>
                </a:solidFill>
              </a:rPr>
              <a:t>Types of Energy Used in the Production Line:</a:t>
            </a:r>
          </a:p>
          <a:p>
            <a:pPr marL="342900" indent="-342900">
              <a:lnSpc>
                <a:spcPct val="150000"/>
              </a:lnSpc>
              <a:spcBef>
                <a:spcPts val="900"/>
              </a:spcBef>
              <a:buFont typeface="Arial" panose="020B0604020202020204" pitchFamily="34" charset="0"/>
              <a:buChar char="•"/>
            </a:pPr>
            <a:r>
              <a:rPr lang="en-US" b="1" dirty="0"/>
              <a:t>Electricity</a:t>
            </a:r>
            <a:r>
              <a:rPr lang="en-US" dirty="0"/>
              <a:t>: Utilized in systems and equipment such as crushers, grinders, machinery in the production line, fan systems, air conditioning, lighting, air compressors, etc.</a:t>
            </a:r>
          </a:p>
          <a:p>
            <a:pPr marL="342900" indent="-342900">
              <a:lnSpc>
                <a:spcPct val="150000"/>
              </a:lnSpc>
              <a:spcBef>
                <a:spcPts val="900"/>
              </a:spcBef>
              <a:buFont typeface="Arial" panose="020B0604020202020204" pitchFamily="34" charset="0"/>
              <a:buChar char="•"/>
            </a:pPr>
            <a:r>
              <a:rPr lang="en-US" b="1" dirty="0"/>
              <a:t>Compressed Air System</a:t>
            </a:r>
            <a:r>
              <a:rPr lang="en-US" dirty="0"/>
              <a:t>: Supplies compressed air for controlling pistons in production machinery.</a:t>
            </a:r>
          </a:p>
          <a:p>
            <a:pPr marL="342900" indent="-342900">
              <a:lnSpc>
                <a:spcPct val="150000"/>
              </a:lnSpc>
              <a:spcBef>
                <a:spcPts val="900"/>
              </a:spcBef>
              <a:buFont typeface="Arial" panose="020B0604020202020204" pitchFamily="34" charset="0"/>
              <a:buChar char="•"/>
            </a:pPr>
            <a:r>
              <a:rPr lang="en-US" b="1" dirty="0"/>
              <a:t>Natural Gas</a:t>
            </a:r>
            <a:r>
              <a:rPr lang="en-US" dirty="0"/>
              <a:t>: Used as fuel for the kilns.</a:t>
            </a:r>
          </a:p>
          <a:p>
            <a:pPr marL="342900" indent="-342900">
              <a:lnSpc>
                <a:spcPct val="150000"/>
              </a:lnSpc>
              <a:spcBef>
                <a:spcPts val="900"/>
              </a:spcBef>
              <a:buFont typeface="Arial" panose="020B0604020202020204" pitchFamily="34" charset="0"/>
              <a:buChar char="•"/>
            </a:pPr>
            <a:r>
              <a:rPr lang="en-US" b="1" dirty="0"/>
              <a:t>Wood/Husk and Coal</a:t>
            </a:r>
            <a:r>
              <a:rPr lang="en-US" dirty="0"/>
              <a:t>: Used as fuel for combustion.</a:t>
            </a:r>
          </a:p>
          <a:p>
            <a:pPr marL="342900" indent="-342900">
              <a:lnSpc>
                <a:spcPct val="150000"/>
              </a:lnSpc>
              <a:spcBef>
                <a:spcPts val="900"/>
              </a:spcBef>
              <a:buFont typeface="Arial" panose="020B0604020202020204" pitchFamily="34" charset="0"/>
              <a:buChar char="•"/>
            </a:pPr>
            <a:r>
              <a:rPr lang="en-US" b="1" dirty="0"/>
              <a:t>Diesel Oil (DO): </a:t>
            </a:r>
            <a:r>
              <a:rPr lang="en-US" dirty="0"/>
              <a:t>Used as fuel for various production processes.</a:t>
            </a:r>
          </a:p>
        </p:txBody>
      </p:sp>
    </p:spTree>
    <p:extLst>
      <p:ext uri="{BB962C8B-B14F-4D97-AF65-F5344CB8AC3E}">
        <p14:creationId xmlns:p14="http://schemas.microsoft.com/office/powerpoint/2010/main" val="248712660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22741</TotalTime>
  <Words>5115</Words>
  <Application>Microsoft Macintosh PowerPoint</Application>
  <PresentationFormat>Widescreen</PresentationFormat>
  <Paragraphs>579</Paragraphs>
  <Slides>58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Wingdings</vt:lpstr>
      <vt:lpstr>Tahoma</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Contents of the Ceramics industry</vt:lpstr>
      <vt:lpstr>PowerPoint Presentation</vt:lpstr>
      <vt:lpstr>General Information</vt:lpstr>
      <vt:lpstr>Production Line</vt:lpstr>
      <vt:lpstr>Production Line</vt:lpstr>
      <vt:lpstr>Energy Consumption System</vt:lpstr>
      <vt:lpstr>Energy Consumption System</vt:lpstr>
      <vt:lpstr>Energy Consumption System</vt:lpstr>
      <vt:lpstr>Energy Consumption System</vt:lpstr>
      <vt:lpstr>PowerPoint Presentation</vt:lpstr>
      <vt:lpstr>EEMs 1: Enhancing Internal Management and Equipment Maintenance</vt:lpstr>
      <vt:lpstr>EEMs 1: Enhancing Internal Management and Equipment Maintenance</vt:lpstr>
      <vt:lpstr>EEMs 1: Enhancing Internal Management and Equipment Maintenance</vt:lpstr>
      <vt:lpstr>EEMs 2: Inspecting, Monitoring, and Addressing Compressed Air Leaks</vt:lpstr>
      <vt:lpstr>EEMs 2: Inspecting, Monitoring, and Addressing Compressed Air Leaks</vt:lpstr>
      <vt:lpstr>EEMs 2: Inspecting, Monitoring, and Addressing Compressed Air Leaks</vt:lpstr>
      <vt:lpstr>EEMs 3: Implementation of Energy Management System According to ISO 50001</vt:lpstr>
      <vt:lpstr>EEMs 3: Implementation of Energy Management System According to ISO 50001</vt:lpstr>
      <vt:lpstr>EEMs 3: Implementation of Energy Management System According to ISO 50001</vt:lpstr>
      <vt:lpstr>EEMs 4: Installation of IFC Flow Control System for Energy Savings in the Compressed Air System</vt:lpstr>
      <vt:lpstr>EEMs 4: Installation of IFC Flow Control System for Energy Savings in the Compressed Air System</vt:lpstr>
      <vt:lpstr>EEMs 4: Installation of IFC Flow Control System for Energy Savings in the Compressed Air System</vt:lpstr>
      <vt:lpstr>EEMs 5: Installation of CESS Energy Saving System for 2,000 kVA Transformer Substation </vt:lpstr>
      <vt:lpstr>EEMs 5: Installation of CESS Energy Saving System for 2,000 kVA Transformer Substation </vt:lpstr>
      <vt:lpstr>EEMs 5: Installation of CESS Energy Saving System for 2,000 kVA Transformer Substation </vt:lpstr>
      <vt:lpstr>EEMs 5: Installation of CESS Energy Saving System for 2,000 kVA Transformer Substation </vt:lpstr>
      <vt:lpstr>Content for the Brick Industry</vt:lpstr>
      <vt:lpstr>PowerPoint Presentation</vt:lpstr>
      <vt:lpstr>General Information</vt:lpstr>
      <vt:lpstr>Production Line</vt:lpstr>
      <vt:lpstr>Production Line</vt:lpstr>
      <vt:lpstr>Energy Supply System</vt:lpstr>
      <vt:lpstr>Energy Supply System</vt:lpstr>
      <vt:lpstr>Energy Supply System</vt:lpstr>
      <vt:lpstr>PowerPoint Presentation</vt:lpstr>
      <vt:lpstr>EEMs 1: Install Smoke Ducts from Kilns to Spray Dryers for Heat Recovery Instead of Using Outside Air</vt:lpstr>
      <vt:lpstr>EEMs 1: Install Smoke Ducts from Kilns to Spray Dryers for Heat Recovery Instead of Using Outside Air</vt:lpstr>
      <vt:lpstr>EEMs 2: Enhancing Moisture Removal Efficiency for Coal Gasification Products</vt:lpstr>
      <vt:lpstr>EEMs 2: Enhancing Moisture Removal Efficiency for Coal Gasification Products</vt:lpstr>
      <vt:lpstr>EEMs 3: Enhancing Thermal Insulation for Heat-Generating Surfaces on Hot Coal Gas Pipelines </vt:lpstr>
      <vt:lpstr>EEMs 3: Enhancing Thermal Insulation for Heat-Generating Surfaces on Hot Coal Gas Pipelines </vt:lpstr>
      <vt:lpstr>EEMs 3: Enhancing Thermal Insulation for Heat-Generating Surfaces on Hot Coal Gas Pipelines </vt:lpstr>
      <vt:lpstr>EEMs 3: Enhancing Thermal Insulation for Heat-Generating Surfaces on Hot Coal Gas Pipelines </vt:lpstr>
      <vt:lpstr>EEMs 4: Optimize the Excess Air Ratio Control for the Glaze Firing Kiln </vt:lpstr>
      <vt:lpstr>EEMs 4: Optimize the Excess Air Ratio Control for the Glaze Firing Kiln </vt:lpstr>
      <vt:lpstr>EEMs 4: Optimize the Excess Air Ratio Control for the Glaze Firing Kiln </vt:lpstr>
      <vt:lpstr>EEMs 5: Installation of a CESS Energy-Saving System for a 2,500 kVA Transformer</vt:lpstr>
      <vt:lpstr>EEMs 5: Installation of a CESS Energy-Saving System for a 2,500 kVA Transformer</vt:lpstr>
      <vt:lpstr>EEMs 5: Installation of a CESS Energy-Saving System for a 2,500 kVA Transformer</vt:lpstr>
      <vt:lpstr>EEMs 6: Installation of a Power Management and Monitoring System</vt:lpstr>
      <vt:lpstr>EEMs 6: Installation of a Power Management and Monitoring System</vt:lpstr>
      <vt:lpstr>EEMs 6: Installation of a Power Management and Monitoring System</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171</cp:revision>
  <dcterms:modified xsi:type="dcterms:W3CDTF">2025-01-21T08:23:00Z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2632669</vt:lpwstr>
  </property>
  <property fmtid="{D5CDD505-2E9C-101B-9397-08002B2CF9AE}" name="NXPowerLiteSettings" pid="3">
    <vt:lpwstr>F7000400038000</vt:lpwstr>
  </property>
  <property fmtid="{D5CDD505-2E9C-101B-9397-08002B2CF9AE}" name="NXPowerLiteVersion" pid="4">
    <vt:lpwstr>S11.0.1</vt:lpwstr>
  </property>
</Properties>
</file>