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9"/>
  </p:notesMasterIdLst>
  <p:sldIdLst>
    <p:sldId id="256" r:id="rId2"/>
    <p:sldId id="318" r:id="rId3"/>
    <p:sldId id="1800" r:id="rId4"/>
    <p:sldId id="681" r:id="rId5"/>
    <p:sldId id="704" r:id="rId6"/>
    <p:sldId id="705" r:id="rId7"/>
    <p:sldId id="1801" r:id="rId8"/>
    <p:sldId id="2283" r:id="rId9"/>
    <p:sldId id="2284" r:id="rId10"/>
    <p:sldId id="2285" r:id="rId11"/>
    <p:sldId id="1802" r:id="rId12"/>
    <p:sldId id="1803" r:id="rId13"/>
    <p:sldId id="310" r:id="rId14"/>
    <p:sldId id="2003" r:id="rId15"/>
    <p:sldId id="2286" r:id="rId16"/>
    <p:sldId id="714" r:id="rId17"/>
    <p:sldId id="710" r:id="rId18"/>
    <p:sldId id="2287" r:id="rId19"/>
    <p:sldId id="2288" r:id="rId20"/>
    <p:sldId id="806" r:id="rId21"/>
    <p:sldId id="311" r:id="rId22"/>
    <p:sldId id="2365" r:id="rId23"/>
    <p:sldId id="807" r:id="rId24"/>
    <p:sldId id="808" r:id="rId25"/>
    <p:sldId id="809" r:id="rId26"/>
    <p:sldId id="810" r:id="rId27"/>
    <p:sldId id="811" r:id="rId28"/>
    <p:sldId id="825" r:id="rId29"/>
    <p:sldId id="831" r:id="rId30"/>
    <p:sldId id="829" r:id="rId31"/>
    <p:sldId id="835" r:id="rId32"/>
    <p:sldId id="834" r:id="rId33"/>
    <p:sldId id="2362" r:id="rId34"/>
    <p:sldId id="2364" r:id="rId35"/>
    <p:sldId id="2363" r:id="rId36"/>
    <p:sldId id="832" r:id="rId37"/>
    <p:sldId id="2359" r:id="rId38"/>
  </p:sldIdLst>
  <p:sldSz cx="12192000" cy="6858000"/>
  <p:notesSz cx="6858000" cy="9144000"/>
  <p:embeddedFontLst>
    <p:embeddedFont>
      <p:font typeface="Fira Sans Extra Condensed" panose="020F0502020204030204" pitchFamily="34" charset="0"/>
      <p:regular r:id="rId40"/>
      <p:bold r:id="rId41"/>
      <p:italic r:id="rId42"/>
      <p:boldItalic r:id="rId43"/>
    </p:embeddedFont>
    <p:embeddedFont>
      <p:font typeface="Roboto" panose="02000000000000000000" pitchFamily="2" charset="0"/>
      <p:regular r:id="rId44"/>
      <p:bold r:id="rId45"/>
      <p:italic r:id="rId46"/>
      <p:boldItalic r:id="rId47"/>
    </p:embeddedFont>
    <p:embeddedFont>
      <p:font typeface="Tahoma" panose="020B0604030504040204" pitchFamily="34" charset="0"/>
      <p:regular r:id="rId48"/>
      <p:bold r:id="rId49"/>
    </p:embeddedFont>
    <p:embeddedFont>
      <p:font typeface="Times" panose="020F0502020204030204" pitchFamily="34"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895"/>
    <p:restoredTop sz="86295"/>
  </p:normalViewPr>
  <p:slideViewPr>
    <p:cSldViewPr snapToGrid="0">
      <p:cViewPr varScale="1">
        <p:scale>
          <a:sx n="98" d="100"/>
          <a:sy n="98" d="100"/>
        </p:scale>
        <p:origin x="296" y="200"/>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font" Target="fonts/font13.fntdata"/></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Graph</a:t>
            </a:r>
            <a:r>
              <a:rPr lang="vi-VN" baseline="0" dirty="0"/>
              <a:t> of </a:t>
            </a:r>
            <a:r>
              <a:rPr lang="vi-VN" dirty="0"/>
              <a:t>electricity price</a:t>
            </a:r>
            <a:r>
              <a:rPr lang="vi-VN" baseline="0" dirty="0"/>
              <a:t> form </a:t>
            </a:r>
            <a:r>
              <a:rPr lang="vi-VN" dirty="0"/>
              <a:t>2009 to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V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V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4</a:t>
            </a:fld>
            <a:endParaRPr kumimoji="0" lang="en-US" sz="1200" b="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96012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51031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972547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7199128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9B55F-A051-32F6-2280-26F1F2E68B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DC002F-6139-74FB-D448-7160E3E2E5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7B72F7-6E2A-1BA2-0040-8691C2D27DE1}"/>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063938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C6BBC-672B-1905-D3CB-FB45690B0C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7E4779-7349-E298-D409-A1131F4983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8F068C-CB91-774C-58FD-7C6B0D892945}"/>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4213271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88799203"/>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285875965"/>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3" r:id="rId4"/>
    <p:sldLayoutId id="2147483654" r:id="rId5"/>
    <p:sldLayoutId id="2147483655" r:id="rId6"/>
    <p:sldLayoutId id="2147483656" r:id="rId7"/>
    <p:sldLayoutId id="2147483657" r:id="rId8"/>
    <p:sldLayoutId id="2147483661" r:id="rId9"/>
    <p:sldLayoutId id="2147483662"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arget="../media/image14.jpeg" Type="http://schemas.openxmlformats.org/officeDocument/2006/relationships/image"/><Relationship Id="rId2" Target="../charts/chart1.xml" Type="http://schemas.openxmlformats.org/officeDocument/2006/relationships/chart"/><Relationship Id="rId1" Target="../slideLayouts/slideLayout2.xml" Type="http://schemas.openxmlformats.org/officeDocument/2006/relationships/slideLayout"/></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arget="../media/image16.jpeg" Type="http://schemas.openxmlformats.org/officeDocument/2006/relationships/image"/><Relationship Id="rId2" Target="../notesSlides/notesSlide5.xml" Type="http://schemas.openxmlformats.org/officeDocument/2006/relationships/notesSlide"/><Relationship Id="rId1" Target="../slideLayouts/slideLayout2.xml" Type="http://schemas.openxmlformats.org/officeDocument/2006/relationships/slideLayout"/></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arget="../media/image18.jpeg" Type="http://schemas.openxmlformats.org/officeDocument/2006/relationships/image"/><Relationship Id="rId2" Target="../notesSlides/notesSlide6.xml" Type="http://schemas.openxmlformats.org/officeDocument/2006/relationships/notesSlide"/><Relationship Id="rId1" Target="../slideLayouts/slideLayout2.xml" Type="http://schemas.openxmlformats.org/officeDocument/2006/relationships/slideLayout"/></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arget="../media/image20.jpeg" Type="http://schemas.openxmlformats.org/officeDocument/2006/relationships/image"/><Relationship Id="rId2" Target="../notesSlides/notesSlide8.xml" Type="http://schemas.openxmlformats.org/officeDocument/2006/relationships/notesSlide"/><Relationship Id="rId1" Target="../slideLayouts/slideLayout2.xml" Type="http://schemas.openxmlformats.org/officeDocument/2006/relationships/slideLayout"/><Relationship Id="rId5" Target="https://green-innovation.nedo.go.jp/en/project/development-plastic-raw-material-manufacturing/" TargetMode="External" Type="http://schemas.openxmlformats.org/officeDocument/2006/relationships/hyperlink"/><Relationship Id="rId4" Target="../media/image21.jpeg" Type="http://schemas.openxmlformats.org/officeDocument/2006/relationships/image"/></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endParaRPr lang="ko-KR" altLang="en-US" sz="2000" b="1" dirty="0">
              <a:solidFill>
                <a:schemeClr val="accent1">
                  <a:lumMod val="50000"/>
                </a:schemeClr>
              </a:solidFill>
              <a:cs typeface="Arial" pitchFamily="34" charset="0"/>
            </a:endParaRP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984681" y="406398"/>
            <a:ext cx="10896379" cy="693981"/>
          </a:xfrm>
        </p:spPr>
        <p:txBody>
          <a:bodyPr>
            <a:normAutofit/>
          </a:bodyPr>
          <a:lstStyle/>
          <a:p>
            <a:pPr algn="ctr"/>
            <a:r>
              <a:rPr lang="en-US" dirty="0">
                <a:solidFill>
                  <a:schemeClr val="accent1">
                    <a:lumMod val="50000"/>
                  </a:schemeClr>
                </a:solidFill>
              </a:rPr>
              <a:t>EE targets for Vietnam's industrial sectors by 2030</a:t>
            </a:r>
          </a:p>
        </p:txBody>
      </p:sp>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10</a:t>
            </a:fld>
            <a:endParaRPr lang="en-GB"/>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400" b="1" dirty="0">
                    <a:solidFill>
                      <a:srgbClr val="000000"/>
                    </a:solidFill>
                    <a:latin typeface="Arial" panose="020B0604020202020204" pitchFamily="34" charset="0"/>
                    <a:ea typeface="Fira Sans Extra Condensed"/>
                    <a:cs typeface="Arial" panose="020B0604020202020204" pitchFamily="34" charset="0"/>
                    <a:sym typeface="Fira Sans Extra Condensed"/>
                  </a:rPr>
                  <a:t>Primary energy</a:t>
                </a: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algn="just"/>
                <a:r>
                  <a:rPr lang="en-US" sz="1800" dirty="0"/>
                  <a:t>In 2020, Vietnam's TPES was estimated at 95,762 KTOE, increased by only 1.5% compared with the previous year.</a:t>
                </a:r>
                <a:endParaRPr lang="vi-VN" sz="2000" dirty="0">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1</a:t>
              </a:r>
              <a:endParaRPr sz="2489" dirty="0">
                <a:solidFill>
                  <a:schemeClr val="lt1"/>
                </a:solidFil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5"/>
            <a:ext cx="5707372" cy="2190829"/>
            <a:chOff x="616063" y="2189586"/>
            <a:chExt cx="4280530" cy="1643121"/>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1" y="2189586"/>
              <a:ext cx="3552112" cy="1643121"/>
              <a:chOff x="2015876" y="1815752"/>
              <a:chExt cx="3552112" cy="1643121"/>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vi-VN" sz="2400" b="1" dirty="0">
                    <a:latin typeface="Arial" panose="020B0604020202020204" pitchFamily="34" charset="0"/>
                    <a:ea typeface="Fira Sans Extra Condensed"/>
                    <a:cs typeface="Arial" panose="020B0604020202020204" pitchFamily="34" charset="0"/>
                    <a:sym typeface="Fira Sans Extra Condensed"/>
                  </a:rPr>
                  <a:t>Primary energy use</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6" y="2135179"/>
                <a:ext cx="3552112" cy="1323694"/>
              </a:xfrm>
              <a:prstGeom prst="rect">
                <a:avLst/>
              </a:prstGeom>
              <a:noFill/>
              <a:ln>
                <a:noFill/>
              </a:ln>
            </p:spPr>
            <p:txBody>
              <a:bodyPr spcFirstLastPara="1" wrap="square" lIns="121900" tIns="121900" rIns="121900" bIns="121900" anchor="ctr" anchorCtr="0">
                <a:noAutofit/>
              </a:bodyPr>
              <a:lstStyle/>
              <a:p>
                <a:pPr algn="just"/>
                <a:r>
                  <a:rPr lang="en-US" sz="1800" dirty="0"/>
                  <a:t>The export output in 2019 was only 8,834 KTOE, a 2.4-fold decrease compared to 2010.</a:t>
                </a:r>
              </a:p>
              <a:p>
                <a:pPr algn="just"/>
                <a:r>
                  <a:rPr lang="en-US" sz="1800" dirty="0"/>
                  <a:t>In 2019, energy imports reached 44,342 KTOE, a 39.6% increase compared to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2</a:t>
              </a:r>
              <a:endParaRPr sz="2489" dirty="0"/>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718815" y="1276934"/>
            <a:ext cx="4577090" cy="2578517"/>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813175" y="6427418"/>
            <a:ext cx="3560619" cy="369332"/>
          </a:xfrm>
          <a:prstGeom prst="rect">
            <a:avLst/>
          </a:prstGeom>
          <a:noFill/>
        </p:spPr>
        <p:txBody>
          <a:bodyPr wrap="square">
            <a:spAutoFit/>
          </a:bodyPr>
          <a:lstStyle/>
          <a:p>
            <a:r>
              <a:rPr lang="en-US" sz="1800" i="1" dirty="0"/>
              <a:t>Vietnam Energy Statistics 2020</a:t>
            </a:r>
            <a:endParaRPr lang="en-VN" sz="1800" i="1" dirty="0"/>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609600" y="4018958"/>
            <a:ext cx="5208608" cy="2408460"/>
          </a:xfrm>
          <a:prstGeom prst="rect">
            <a:avLst/>
          </a:prstGeom>
        </p:spPr>
      </p:pic>
      <p:sp>
        <p:nvSpPr>
          <p:cNvPr id="2" name="Title 2">
            <a:extLst>
              <a:ext uri="{FF2B5EF4-FFF2-40B4-BE49-F238E27FC236}">
                <a16:creationId xmlns:a16="http://schemas.microsoft.com/office/drawing/2014/main" id="{617BB08F-E11D-C1C5-F576-67D4A24B5607}"/>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3771986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r>
                  <a:rPr lang="en-US" sz="1800" b="1" dirty="0"/>
                  <a:t>Energy Intensity by Country</a:t>
                </a:r>
                <a:endParaRPr lang="vi-VN" sz="1800" b="1" dirty="0">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r>
                  <a:rPr lang="en-US" sz="1800" dirty="0"/>
                  <a:t>Considering population size, Vietnam's TPES per capita in 2018 was relatively low at only 848 </a:t>
                </a:r>
                <a:r>
                  <a:rPr lang="en-US" sz="1800" dirty="0" err="1"/>
                  <a:t>kgOE</a:t>
                </a:r>
                <a:r>
                  <a:rPr lang="en-US" sz="1800" dirty="0"/>
                  <a:t>/person, even lower than the ASEAN average of 1,041 </a:t>
                </a:r>
                <a:r>
                  <a:rPr lang="en-US" sz="1800" dirty="0" err="1"/>
                  <a:t>kgOE</a:t>
                </a:r>
                <a:r>
                  <a:rPr lang="en-US" sz="1800" dirty="0"/>
                  <a:t>/person. However, the TPES intensity per GDP was quite high. This indicates that Vietnam's energy efficiency needs improvement.</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3</a:t>
              </a:r>
              <a:endParaRPr sz="1800" dirty="0">
                <a:solidFill>
                  <a:schemeClr val="lt1"/>
                </a:solidFil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484705"/>
            <a:ext cx="5548310" cy="1121392"/>
            <a:chOff x="616063" y="2364491"/>
            <a:chExt cx="4161232"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432816" cy="841044"/>
            </a:xfrm>
            <a:prstGeom prst="rect">
              <a:avLst/>
            </a:prstGeom>
            <a:noFill/>
            <a:ln>
              <a:noFill/>
            </a:ln>
          </p:spPr>
          <p:txBody>
            <a:bodyPr spcFirstLastPara="1" wrap="square" lIns="121900" tIns="121900" rIns="121900" bIns="121900" anchor="ctr" anchorCtr="0">
              <a:noAutofit/>
            </a:bodyPr>
            <a:lstStyle/>
            <a:p>
              <a:pPr algn="l">
                <a:spcBef>
                  <a:spcPts val="300"/>
                </a:spcBef>
              </a:pPr>
              <a:r>
                <a:rPr lang="en-US" sz="1800" dirty="0"/>
                <a:t>Amount of energy needed to produce one unit of economic output. A lower number means that economies produce economic value in a less energy-intensive way. </a:t>
              </a: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4</a:t>
              </a:r>
              <a:endParaRPr sz="1800" dirty="0"/>
            </a:p>
          </p:txBody>
        </p:sp>
      </p:gr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215993" y="1299414"/>
            <a:ext cx="5525048" cy="2556215"/>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215993" y="3979022"/>
            <a:ext cx="4872417" cy="2824350"/>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999552"/>
            <a:ext cx="4073064" cy="400110"/>
          </a:xfrm>
          <a:prstGeom prst="rect">
            <a:avLst/>
          </a:prstGeom>
          <a:noFill/>
        </p:spPr>
        <p:txBody>
          <a:bodyPr wrap="square">
            <a:spAutoFit/>
          </a:bodyPr>
          <a:lstStyle/>
          <a:p>
            <a:pPr algn="l"/>
            <a:r>
              <a:rPr lang="en-US" sz="2000" b="1" dirty="0"/>
              <a:t>Energy intensity, 2000 to 2020</a:t>
            </a:r>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3630276"/>
            <a:ext cx="2467407" cy="276999"/>
          </a:xfrm>
          <a:prstGeom prst="rect">
            <a:avLst/>
          </a:prstGeom>
          <a:noFill/>
        </p:spPr>
        <p:txBody>
          <a:bodyPr wrap="square">
            <a:spAutoFit/>
          </a:bodyPr>
          <a:lstStyle/>
          <a:p>
            <a:r>
              <a:rPr lang="en-US" sz="1200" i="1" dirty="0"/>
              <a:t>Vietnam Energy Statistics 2020</a:t>
            </a:r>
            <a:endParaRPr lang="en-VN" sz="1200" i="1" dirty="0"/>
          </a:p>
        </p:txBody>
      </p:sp>
      <p:sp>
        <p:nvSpPr>
          <p:cNvPr id="11" name="Title 2">
            <a:extLst>
              <a:ext uri="{FF2B5EF4-FFF2-40B4-BE49-F238E27FC236}">
                <a16:creationId xmlns:a16="http://schemas.microsoft.com/office/drawing/2014/main" id="{D9D3F0D7-685C-7971-7E02-B1B9C488420A}"/>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1744825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rmAutofit fontScale="90000"/>
          </a:bodyPr>
          <a:lstStyle/>
          <a:p>
            <a:r>
              <a:rPr lang="en-US" dirty="0">
                <a:solidFill>
                  <a:schemeClr val="accent1">
                    <a:lumMod val="50000"/>
                  </a:schemeClr>
                </a:solidFill>
              </a:rPr>
              <a:t>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448703803"/>
      </p:ext>
    </p:extLst>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rmAutofit fontScale="90000"/>
          </a:bodyPr>
          <a:lstStyle/>
          <a:p>
            <a:r>
              <a:rPr dirty="0" lang="en-US">
                <a:solidFill>
                  <a:schemeClr val="accent1">
                    <a:lumMod val="50000"/>
                  </a:schemeClr>
                </a:solidFill>
              </a:rPr>
              <a:t>Specific Energy consumption and Energy Savings Potential</a:t>
            </a:r>
            <a:endParaRPr dirty="0" lang="en-VN">
              <a:solidFill>
                <a:schemeClr val="accent1">
                  <a:lumMod val="50000"/>
                </a:schemeClr>
              </a:solidFill>
            </a:endParaRPr>
          </a:p>
        </p:txBody>
      </p:sp>
      <p:pic>
        <p:nvPicPr>
          <p:cNvPr id="4" name="Picture 3">
            <a:extLst>
              <a:ext uri="{FF2B5EF4-FFF2-40B4-BE49-F238E27FC236}">
                <a16:creationId xmlns:a16="http://schemas.microsoft.com/office/drawing/2014/main" id="{17FA5AB8-BACD-EE57-2740-F1F9CCFA9623}"/>
              </a:ext>
            </a:extLst>
          </p:cNvPr>
          <p:cNvPicPr>
            <a:picLocks noChangeAspect="1"/>
          </p:cNvPicPr>
          <p:nvPr/>
        </p:nvPicPr>
        <p:blipFill>
          <a:blip r:embed="rId2"/>
          <a:srcRect t="75"/>
          <a:stretch/>
        </p:blipFill>
        <p:spPr>
          <a:xfrm>
            <a:off x="1591760" y="1362273"/>
            <a:ext cx="9008480" cy="5177074"/>
          </a:xfrm>
          <a:prstGeom prst="rect">
            <a:avLst/>
          </a:prstGeom>
        </p:spPr>
      </p:pic>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r>
              <a:rPr dirty="0" lang="en-US" sz="1200"/>
              <a:t>C3 Energy efficiency scenario of the Vietnam Energy Outlook 2019 report</a:t>
            </a:r>
            <a:endParaRPr dirty="0" lang="en-VN" sz="1200"/>
          </a:p>
        </p:txBody>
      </p:sp>
    </p:spTree>
    <p:extLst>
      <p:ext uri="{BB962C8B-B14F-4D97-AF65-F5344CB8AC3E}">
        <p14:creationId xmlns:p14="http://schemas.microsoft.com/office/powerpoint/2010/main" val="2898215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262154"/>
            <a:ext cx="10972800" cy="4842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47% of the total energy consumption in the country.</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Industries with high energy consumption:</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 steel production, cement, textile, wood processing, and chemical industries.</a:t>
            </a:r>
            <a:endParaRPr lang="en-US" altLang="en-US" sz="20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These industries consume approximately 70% of the total energy in the industrial sector.</a:t>
            </a:r>
            <a:endParaRPr lang="en-US" altLang="en-US" sz="20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a:t>
            </a:r>
            <a:r>
              <a:rPr lang="en-US" dirty="0">
                <a:solidFill>
                  <a:schemeClr val="tx1"/>
                </a:solidFill>
              </a:rPr>
              <a:t>Energy consumption efficiency 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549259"/>
            <a:ext cx="10972800" cy="580845"/>
          </a:xfrm>
        </p:spPr>
        <p:txBody>
          <a:bodyPr>
            <a:normAutofit fontScale="90000"/>
          </a:bodyPr>
          <a:lstStyle/>
          <a:p>
            <a:r>
              <a:rPr lang="en-US" sz="3200" dirty="0">
                <a:solidFill>
                  <a:schemeClr val="accent1">
                    <a:lumMod val="50000"/>
                  </a:schemeClr>
                </a:solidFill>
              </a:rPr>
              <a:t>Energy consumption structure in the industry</a:t>
            </a:r>
          </a:p>
        </p:txBody>
      </p:sp>
      <p:pic>
        <p:nvPicPr>
          <p:cNvPr id="6" name="Picture 5">
            <a:extLst>
              <a:ext uri="{FF2B5EF4-FFF2-40B4-BE49-F238E27FC236}">
                <a16:creationId xmlns:a16="http://schemas.microsoft.com/office/drawing/2014/main" id="{9735A2B7-F0BC-F091-E694-5CF53CF06538}"/>
              </a:ext>
            </a:extLst>
          </p:cNvPr>
          <p:cNvPicPr>
            <a:picLocks noChangeAspect="1"/>
          </p:cNvPicPr>
          <p:nvPr/>
        </p:nvPicPr>
        <p:blipFill>
          <a:blip r:embed="rId3"/>
          <a:stretch>
            <a:fillRect/>
          </a:stretch>
        </p:blipFill>
        <p:spPr>
          <a:xfrm>
            <a:off x="4419599" y="1435912"/>
            <a:ext cx="7772401" cy="4138711"/>
          </a:xfrm>
          <a:prstGeom prst="rect">
            <a:avLst/>
          </a:prstGeom>
        </p:spPr>
      </p:pic>
      <p:sp>
        <p:nvSpPr>
          <p:cNvPr id="9" name="Rectangle 1">
            <a:extLst>
              <a:ext uri="{FF2B5EF4-FFF2-40B4-BE49-F238E27FC236}">
                <a16:creationId xmlns:a16="http://schemas.microsoft.com/office/drawing/2014/main" id="{8FAD4D70-19AB-9FD7-26B0-4127830223E1}"/>
              </a:ext>
            </a:extLst>
          </p:cNvPr>
          <p:cNvSpPr txBox="1">
            <a:spLocks noChangeArrowheads="1"/>
          </p:cNvSpPr>
          <p:nvPr/>
        </p:nvSpPr>
        <p:spPr bwMode="auto">
          <a:xfrm>
            <a:off x="253142" y="1330455"/>
            <a:ext cx="5073109"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indent="0" eaLnBrk="0" fontAlgn="base" hangingPunct="0">
              <a:spcBef>
                <a:spcPts val="600"/>
              </a:spcBef>
              <a:spcAft>
                <a:spcPts val="600"/>
              </a:spcAft>
              <a:buClrTx/>
              <a:buSzTx/>
              <a:buFont typeface="Roboto"/>
              <a:buNone/>
            </a:pPr>
            <a:r>
              <a:rPr lang="en-US" sz="1800" dirty="0">
                <a:solidFill>
                  <a:schemeClr val="tx1"/>
                </a:solidFill>
              </a:rPr>
              <a:t>Proportion of energy consumption by sector:</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Manufacturing sector:</a:t>
            </a:r>
            <a:r>
              <a:rPr lang="en-US" altLang="en-US" sz="1800" dirty="0">
                <a:solidFill>
                  <a:schemeClr val="tx1"/>
                </a:solidFill>
                <a:latin typeface="+mn-lt"/>
                <a:cs typeface="Arial" panose="020B0604020202020204" pitchFamily="34" charset="0"/>
              </a:rPr>
              <a:t> 60%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Construction sector:</a:t>
            </a:r>
            <a:r>
              <a:rPr lang="en-US" altLang="en-US" sz="1800" dirty="0">
                <a:solidFill>
                  <a:schemeClr val="tx1"/>
                </a:solidFill>
                <a:latin typeface="+mn-lt"/>
                <a:cs typeface="Arial" panose="020B0604020202020204" pitchFamily="34" charset="0"/>
              </a:rPr>
              <a:t> 15%</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Mining sector: </a:t>
            </a:r>
            <a:r>
              <a:rPr lang="en-US" altLang="en-US" sz="1800" dirty="0">
                <a:solidFill>
                  <a:schemeClr val="tx1"/>
                </a:solidFill>
                <a:latin typeface="+mn-lt"/>
                <a:cs typeface="Arial" panose="020B0604020202020204" pitchFamily="34" charset="0"/>
              </a:rPr>
              <a:t>10%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Transportation and logistics sector</a:t>
            </a:r>
            <a:r>
              <a:rPr lang="en-US" altLang="en-US" sz="1800" dirty="0">
                <a:solidFill>
                  <a:schemeClr val="tx1"/>
                </a:solidFill>
                <a:latin typeface="+mn-lt"/>
                <a:cs typeface="Arial" panose="020B0604020202020204" pitchFamily="34" charset="0"/>
              </a:rPr>
              <a:t> 5%</a:t>
            </a:r>
          </a:p>
          <a:p>
            <a:pPr marL="0" indent="0" eaLnBrk="0" fontAlgn="base" hangingPunct="0">
              <a:spcBef>
                <a:spcPts val="600"/>
              </a:spcBef>
              <a:spcAft>
                <a:spcPts val="600"/>
              </a:spcAft>
              <a:buClrTx/>
              <a:buSzTx/>
              <a:buFont typeface="Roboto"/>
              <a:buNone/>
            </a:pPr>
            <a:r>
              <a:rPr lang="en-US" sz="1800" dirty="0">
                <a:solidFill>
                  <a:schemeClr val="tx1"/>
                </a:solidFill>
              </a:rPr>
              <a:t>Main types of energy used:</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altLang="en-US" sz="1800" dirty="0">
                <a:solidFill>
                  <a:schemeClr val="tx1"/>
                </a:solidFill>
                <a:latin typeface="+mn-lt"/>
                <a:cs typeface="Arial" panose="020B0604020202020204" pitchFamily="34" charset="0"/>
              </a:rPr>
              <a:t>Electricity: </a:t>
            </a:r>
            <a:r>
              <a:rPr lang="en-US" sz="1800" dirty="0">
                <a:solidFill>
                  <a:schemeClr val="tx1"/>
                </a:solidFill>
                <a:latin typeface="+mn-lt"/>
                <a:cs typeface="Arial" panose="020B0604020202020204" pitchFamily="34" charset="0"/>
              </a:rPr>
              <a:t>Account for the largest proportion in the energy consumption structure of the industrial sector.</a:t>
            </a:r>
            <a:endParaRPr lang="en-US" altLang="en-US" sz="1800" dirty="0">
              <a:solidFill>
                <a:schemeClr val="tx1"/>
              </a:solidFill>
              <a:latin typeface="+mn-lt"/>
              <a:cs typeface="Arial" panose="020B0604020202020204" pitchFamily="34" charset="0"/>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Oil and natural gas: Used in manufacturing and chemical industries.</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Coal: Mainly used in the cement and metallurgy industries.</a:t>
            </a:r>
            <a:endParaRPr lang="en-US" altLang="en-US" sz="1800"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702299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588282"/>
            <a:ext cx="11084119" cy="3098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a:t>
            </a:r>
            <a:r>
              <a:rPr lang="en-US" dirty="0">
                <a:solidFill>
                  <a:schemeClr val="tx1"/>
                </a:solidFill>
              </a:rPr>
              <a:t>Many enterprises still use old technology, which consumes high amounts of energy and causes environmental pollution.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Some enterprises have not prioritized energy efficiency measures in their production processes.</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dirty="0">
              <a:solidFill>
                <a:schemeClr val="tx1"/>
              </a:solidFill>
              <a:latin typeface="Arial" panose="020B0604020202020204" pitchFamily="34" charset="0"/>
            </a:endParaRPr>
          </a:p>
        </p:txBody>
      </p:sp>
    </p:spTree>
    <p:extLst>
      <p:ext uri="{BB962C8B-B14F-4D97-AF65-F5344CB8AC3E}">
        <p14:creationId xmlns:p14="http://schemas.microsoft.com/office/powerpoint/2010/main" val="14788362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Many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many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they are still not effective enough to drive widespread adoption of energy efficiency measures among enterprises.</a:t>
            </a:r>
            <a:endParaRPr lang="en-US" altLang="en-US" dirty="0">
              <a:solidFill>
                <a:schemeClr val="tx1"/>
              </a:solidFill>
            </a:endParaRPr>
          </a:p>
        </p:txBody>
      </p:sp>
    </p:spTree>
    <p:extLst>
      <p:ext uri="{BB962C8B-B14F-4D97-AF65-F5344CB8AC3E}">
        <p14:creationId xmlns:p14="http://schemas.microsoft.com/office/powerpoint/2010/main" val="34685177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492728"/>
            <a:ext cx="10861481" cy="432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a:t>
            </a:r>
            <a:r>
              <a:rPr lang="en-US" dirty="0">
                <a:solidFill>
                  <a:schemeClr val="tx1"/>
                </a:solidFill>
              </a:rPr>
              <a:t>Enterprises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rPr>
              <a:t>International trend</a:t>
            </a:r>
            <a:r>
              <a:rPr lang="en-US" altLang="en-US" dirty="0">
                <a:solidFill>
                  <a:schemeClr val="tx1"/>
                </a:solidFill>
              </a:rPr>
              <a:t>: </a:t>
            </a:r>
            <a:r>
              <a:rPr lang="en-US" dirty="0">
                <a:solidFill>
                  <a:schemeClr val="tx1"/>
                </a:solidFill>
              </a:rPr>
              <a:t>Multinational corporations have higher standards for energy and environmental requirements when collaborating, especially in industries such as textiles and electronics.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transformation and energy optimization: </a:t>
            </a:r>
            <a:r>
              <a:rPr lang="en-US" dirty="0">
                <a:solidFill>
                  <a:schemeClr val="tx1"/>
                </a:solidFill>
              </a:rPr>
              <a:t>Applying digital technology to monitor and optimize energy usage in production.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a:t>
            </a:r>
            <a:endParaRPr lang="vi-VN" altLang="en-US" dirty="0">
              <a:solidFill>
                <a:schemeClr val="tx1"/>
              </a:solidFill>
            </a:endParaRPr>
          </a:p>
        </p:txBody>
      </p:sp>
    </p:spTree>
    <p:extLst>
      <p:ext uri="{BB962C8B-B14F-4D97-AF65-F5344CB8AC3E}">
        <p14:creationId xmlns:p14="http://schemas.microsoft.com/office/powerpoint/2010/main" val="1951470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0DE3A0-09AA-4354-0376-2B40F641888F}"/>
            </a:ext>
          </a:extLst>
        </p:cNvPr>
        <p:cNvGrpSpPr/>
        <p:nvPr/>
      </p:nvGrpSpPr>
      <p:grpSpPr>
        <a:xfrm>
          <a:off x="0" y="0"/>
          <a:ext cx="0" cy="0"/>
          <a:chOff x="0" y="0"/>
          <a:chExt cx="0" cy="0"/>
        </a:xfrm>
      </p:grpSpPr>
      <p:pic>
        <p:nvPicPr>
          <p:cNvPr id="3074" name="Picture 2" descr="Sản xuất xanh tăng lợi thế cho doanh nghiệp ngành nhựa">
            <a:extLst>
              <a:ext uri="{FF2B5EF4-FFF2-40B4-BE49-F238E27FC236}">
                <a16:creationId xmlns:a16="http://schemas.microsoft.com/office/drawing/2014/main" id="{C5A9E03F-DE8D-3704-6A04-AED5E95367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0316" y="0"/>
            <a:ext cx="1316736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42CF4E3F-FA01-45A1-0A71-989A181DBA70}"/>
              </a:ext>
            </a:extLst>
          </p:cNvPr>
          <p:cNvSpPr txBox="1">
            <a:spLocks/>
          </p:cNvSpPr>
          <p:nvPr/>
        </p:nvSpPr>
        <p:spPr>
          <a:xfrm>
            <a:off x="-253284" y="5834130"/>
            <a:ext cx="3563154" cy="589907"/>
          </a:xfrm>
          <a:prstGeom prst="rect">
            <a:avLst/>
          </a:prstGeom>
          <a:solidFill>
            <a:schemeClr val="bg1"/>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vi-VN" sz="3200" dirty="0">
                <a:solidFill>
                  <a:schemeClr val="accent1">
                    <a:lumMod val="50000"/>
                  </a:schemeClr>
                </a:solidFill>
                <a:latin typeface="Arial" panose="020B0604020202020204" pitchFamily="34" charset="0"/>
                <a:cs typeface="Arial" panose="020B0604020202020204" pitchFamily="34" charset="0"/>
              </a:rPr>
              <a:t>Plastics Industry</a:t>
            </a:r>
            <a:endParaRPr lang="en-US" sz="3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380585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rmAutofit fontScale="90000"/>
          </a:bodyPr>
          <a:lstStyle/>
          <a:p>
            <a:r>
              <a:rPr lang="en-US" dirty="0">
                <a:solidFill>
                  <a:schemeClr val="accent1">
                    <a:lumMod val="50000"/>
                  </a:schemeClr>
                </a:solidFill>
              </a:rPr>
              <a:t>Energy Intensity in Key Industries in Vietnam</a:t>
            </a:r>
            <a:endParaRPr lang="en-VN" dirty="0">
              <a:solidFill>
                <a:schemeClr val="accent1">
                  <a:lumMod val="50000"/>
                </a:schemeClr>
              </a:solidFill>
            </a:endParaRPr>
          </a:p>
        </p:txBody>
      </p:sp>
      <p:pic>
        <p:nvPicPr>
          <p:cNvPr id="8" name="Picture 7">
            <a:extLst>
              <a:ext uri="{FF2B5EF4-FFF2-40B4-BE49-F238E27FC236}">
                <a16:creationId xmlns:a16="http://schemas.microsoft.com/office/drawing/2014/main" id="{6EE58507-0E27-08CE-F8CE-68620EA7F6F8}"/>
              </a:ext>
            </a:extLst>
          </p:cNvPr>
          <p:cNvPicPr>
            <a:picLocks noChangeAspect="1"/>
          </p:cNvPicPr>
          <p:nvPr/>
        </p:nvPicPr>
        <p:blipFill>
          <a:blip r:embed="rId3"/>
          <a:stretch>
            <a:fillRect/>
          </a:stretch>
        </p:blipFill>
        <p:spPr>
          <a:xfrm>
            <a:off x="1103933" y="1400267"/>
            <a:ext cx="9984133" cy="4695733"/>
          </a:xfrm>
          <a:prstGeom prst="rect">
            <a:avLst/>
          </a:prstGeom>
        </p:spPr>
      </p:pic>
      <p:sp>
        <p:nvSpPr>
          <p:cNvPr id="10" name="TextBox 9">
            <a:extLst>
              <a:ext uri="{FF2B5EF4-FFF2-40B4-BE49-F238E27FC236}">
                <a16:creationId xmlns:a16="http://schemas.microsoft.com/office/drawing/2014/main" id="{A9FB1340-59C4-C105-15DA-2CCD0EEB89BB}"/>
              </a:ext>
            </a:extLst>
          </p:cNvPr>
          <p:cNvSpPr txBox="1"/>
          <p:nvPr/>
        </p:nvSpPr>
        <p:spPr>
          <a:xfrm>
            <a:off x="4050334" y="6160046"/>
            <a:ext cx="7532066" cy="584775"/>
          </a:xfrm>
          <a:prstGeom prst="rect">
            <a:avLst/>
          </a:prstGeom>
          <a:noFill/>
        </p:spPr>
        <p:txBody>
          <a:bodyPr wrap="square">
            <a:spAutoFit/>
          </a:bodyPr>
          <a:lstStyle/>
          <a:p>
            <a:r>
              <a:rPr lang="en-US" sz="1600" i="1" dirty="0"/>
              <a:t>Figure: Energy Intensity Improvement in Key Industries during VNEEP Phase 2 Changes of energy intensity in key industries</a:t>
            </a:r>
            <a:endParaRPr lang="en-VN" sz="1600" i="1" dirty="0"/>
          </a:p>
        </p:txBody>
      </p:sp>
    </p:spTree>
    <p:extLst>
      <p:ext uri="{BB962C8B-B14F-4D97-AF65-F5344CB8AC3E}">
        <p14:creationId xmlns:p14="http://schemas.microsoft.com/office/powerpoint/2010/main" val="15552423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rmAutofit fontScale="90000"/>
          </a:bodyPr>
          <a:lstStyle/>
          <a:p>
            <a:r>
              <a:rPr lang="en-US" dirty="0">
                <a:solidFill>
                  <a:schemeClr val="accent1">
                    <a:lumMod val="50000"/>
                  </a:schemeClr>
                </a:solidFill>
              </a:rPr>
              <a:t>Benchmarking in the plastic Industry</a:t>
            </a:r>
          </a:p>
        </p:txBody>
      </p:sp>
      <p:graphicFrame>
        <p:nvGraphicFramePr>
          <p:cNvPr id="4" name="Table 3">
            <a:extLst>
              <a:ext uri="{FF2B5EF4-FFF2-40B4-BE49-F238E27FC236}">
                <a16:creationId xmlns:a16="http://schemas.microsoft.com/office/drawing/2014/main" id="{20D01C69-BEB3-4E34-B161-CBF7ECA5FF46}"/>
              </a:ext>
            </a:extLst>
          </p:cNvPr>
          <p:cNvGraphicFramePr>
            <a:graphicFrameLocks noGrp="1"/>
          </p:cNvGraphicFramePr>
          <p:nvPr/>
        </p:nvGraphicFramePr>
        <p:xfrm>
          <a:off x="693684" y="1424838"/>
          <a:ext cx="10972799" cy="4653722"/>
        </p:xfrm>
        <a:graphic>
          <a:graphicData uri="http://schemas.openxmlformats.org/drawingml/2006/table">
            <a:tbl>
              <a:tblPr firstRow="1" firstCol="1" bandRow="1">
                <a:tableStyleId>{912C8C85-51F0-491E-9774-3900AFEF0FD7}</a:tableStyleId>
              </a:tblPr>
              <a:tblGrid>
                <a:gridCol w="3869094">
                  <a:extLst>
                    <a:ext uri="{9D8B030D-6E8A-4147-A177-3AD203B41FA5}">
                      <a16:colId xmlns:a16="http://schemas.microsoft.com/office/drawing/2014/main" val="1885385817"/>
                    </a:ext>
                  </a:extLst>
                </a:gridCol>
                <a:gridCol w="7103705">
                  <a:extLst>
                    <a:ext uri="{9D8B030D-6E8A-4147-A177-3AD203B41FA5}">
                      <a16:colId xmlns:a16="http://schemas.microsoft.com/office/drawing/2014/main" val="3391202657"/>
                    </a:ext>
                  </a:extLst>
                </a:gridCol>
              </a:tblGrid>
              <a:tr h="622234">
                <a:tc>
                  <a:txBody>
                    <a:bodyPr/>
                    <a:lstStyle/>
                    <a:p>
                      <a:pPr algn="ctr">
                        <a:lnSpc>
                          <a:spcPct val="125000"/>
                        </a:lnSpc>
                        <a:spcBef>
                          <a:spcPts val="600"/>
                        </a:spcBef>
                        <a:spcAft>
                          <a:spcPts val="600"/>
                        </a:spcAft>
                      </a:pPr>
                      <a:r>
                        <a:rPr lang="vi-VN" sz="2000" b="1" dirty="0">
                          <a:solidFill>
                            <a:srgbClr val="FFFFFF"/>
                          </a:solidFill>
                          <a:effectLst/>
                          <a:latin typeface="+mn-lt"/>
                        </a:rPr>
                        <a:t>Benchmarking</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2000" b="1" dirty="0">
                          <a:solidFill>
                            <a:srgbClr val="FFFFFF"/>
                          </a:solidFill>
                          <a:effectLst/>
                          <a:latin typeface="+mn-lt"/>
                        </a:rPr>
                        <a:t>Other Relevant Requirements</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529860">
                <a:tc gridSpan="2">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lang="en-US" sz="1600" b="0" dirty="0">
                          <a:effectLst/>
                          <a:latin typeface="+mn-lt"/>
                          <a:ea typeface="Arial" panose="020B0604020202020204" pitchFamily="34" charset="0"/>
                          <a:cs typeface="Times New Roman" panose="02020603050405020304" pitchFamily="18" charset="0"/>
                        </a:rPr>
                        <a:t>According to Article 5 of </a:t>
                      </a:r>
                      <a:r>
                        <a:rPr lang="en-US" sz="1800" b="1" dirty="0">
                          <a:solidFill>
                            <a:schemeClr val="accent1">
                              <a:lumMod val="50000"/>
                            </a:schemeClr>
                          </a:solidFill>
                          <a:effectLst/>
                          <a:latin typeface="+mn-lt"/>
                          <a:ea typeface="Arial" panose="020B0604020202020204" pitchFamily="34" charset="0"/>
                          <a:cs typeface="Times New Roman" panose="02020603050405020304" pitchFamily="18" charset="0"/>
                        </a:rPr>
                        <a:t>Circular 29/2024/TT-BCT</a:t>
                      </a:r>
                      <a:r>
                        <a:rPr lang="en-US" sz="1800" b="0" dirty="0">
                          <a:solidFill>
                            <a:schemeClr val="accent1">
                              <a:lumMod val="50000"/>
                            </a:schemeClr>
                          </a:solidFill>
                          <a:effectLst/>
                          <a:latin typeface="+mn-lt"/>
                          <a:ea typeface="Arial" panose="020B0604020202020204" pitchFamily="34" charset="0"/>
                          <a:cs typeface="Times New Roman" panose="02020603050405020304" pitchFamily="18" charset="0"/>
                        </a:rPr>
                        <a:t>,</a:t>
                      </a:r>
                      <a:r>
                        <a:rPr lang="en-US" sz="1600" b="0" dirty="0">
                          <a:effectLst/>
                          <a:latin typeface="+mn-lt"/>
                          <a:ea typeface="Arial" panose="020B0604020202020204" pitchFamily="34" charset="0"/>
                          <a:cs typeface="Times New Roman" panose="02020603050405020304" pitchFamily="18" charset="0"/>
                        </a:rPr>
                        <a:t> benchmarks for the plastic production (electricity consumption from 3,000,000 kWh/year) are as follows:</a:t>
                      </a:r>
                      <a:endParaRPr lang="en-US" sz="1800" b="0" dirty="0">
                        <a:effectLst/>
                        <a:latin typeface="+mn-lt"/>
                        <a:ea typeface="Arial" panose="020B0604020202020204" pitchFamily="34" charset="0"/>
                        <a:cs typeface="Times New Roman" panose="02020603050405020304" pitchFamily="18" charset="0"/>
                      </a:endParaRPr>
                    </a:p>
                  </a:txBody>
                  <a:tcPr marL="43518" marR="43518" marT="0" marB="0" anchor="ctr"/>
                </a:tc>
                <a:tc hMerge="1">
                  <a:txBody>
                    <a:bodyPr/>
                    <a:lstStyle/>
                    <a:p>
                      <a:endParaRPr lang="en-US"/>
                    </a:p>
                  </a:txBody>
                  <a:tcPr/>
                </a:tc>
                <a:extLst>
                  <a:ext uri="{0D108BD9-81ED-4DB2-BD59-A6C34878D82A}">
                    <a16:rowId xmlns:a16="http://schemas.microsoft.com/office/drawing/2014/main" val="4130788980"/>
                  </a:ext>
                </a:extLst>
              </a:tr>
              <a:tr h="2056279">
                <a:tc>
                  <a:txBody>
                    <a:bodyPr/>
                    <a:lstStyle/>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1. Plastic packaging</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Plastic bags: 0.95 kWh/kg</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Plastic bottles: 1.45 kWh/kg</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Packaging plastic: 0.62 kWh/kg</a:t>
                      </a:r>
                    </a:p>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2. Plastic for construction materials</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PVC: 0.35 kWh/kg</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HDPE &amp; PPR: 0.58 kWh/kg</a:t>
                      </a:r>
                    </a:p>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3. Household plastic: 1.0 kWh/kg</a:t>
                      </a:r>
                    </a:p>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4. Engineering plastic: kWh/kg</a:t>
                      </a:r>
                    </a:p>
                  </a:txBody>
                  <a:tcPr marL="43518" marR="43518" marT="0" marB="0" anchor="ctr"/>
                </a:tc>
                <a:tc>
                  <a:txBody>
                    <a:bodyPr/>
                    <a:lstStyle/>
                    <a:p>
                      <a:pPr marL="342900" indent="-342900" algn="just">
                        <a:lnSpc>
                          <a:spcPct val="125000"/>
                        </a:lnSpc>
                        <a:spcBef>
                          <a:spcPts val="600"/>
                        </a:spcBef>
                        <a:spcAft>
                          <a:spcPts val="600"/>
                        </a:spcAft>
                        <a:buFont typeface="Arial" panose="020B0604020202020204" pitchFamily="34" charset="0"/>
                        <a:buChar char="•"/>
                      </a:pPr>
                      <a:r>
                        <a:rPr lang="en-US" sz="1600" dirty="0"/>
                        <a:t>Manage and monitor the production process to determine the amount of energy consumed.</a:t>
                      </a:r>
                    </a:p>
                    <a:p>
                      <a:pPr marL="342900" indent="-342900" algn="just">
                        <a:lnSpc>
                          <a:spcPct val="125000"/>
                        </a:lnSpc>
                        <a:spcBef>
                          <a:spcPts val="600"/>
                        </a:spcBef>
                        <a:spcAft>
                          <a:spcPts val="600"/>
                        </a:spcAft>
                        <a:buFont typeface="Arial" panose="020B0604020202020204" pitchFamily="34" charset="0"/>
                        <a:buChar char="•"/>
                      </a:pPr>
                      <a:r>
                        <a:rPr lang="en-US" sz="1600" dirty="0"/>
                        <a:t>Facilities with SEC higher than the benchmarking must report and justify the reasons to the competent authorities and submit an implementation plan to meet the benchmarking requirements based on the energy audit report.</a:t>
                      </a:r>
                    </a:p>
                    <a:p>
                      <a:pPr marL="342900" indent="-342900" algn="just">
                        <a:lnSpc>
                          <a:spcPct val="125000"/>
                        </a:lnSpc>
                        <a:spcBef>
                          <a:spcPts val="600"/>
                        </a:spcBef>
                        <a:spcAft>
                          <a:spcPts val="600"/>
                        </a:spcAft>
                        <a:buFont typeface="Arial" panose="020B0604020202020204" pitchFamily="34" charset="0"/>
                        <a:buChar char="•"/>
                      </a:pPr>
                      <a:r>
                        <a:rPr lang="en-US" sz="1600" dirty="0"/>
                        <a:t>Report to the local DOIT by January 31 each year on the implementation status of the benchmarking of the facility (as specified in Article 5 of the Circular)</a:t>
                      </a:r>
                    </a:p>
                  </a:txBody>
                  <a:tcPr marL="43518" marR="43518" marT="0" marB="0" anchor="ctr"/>
                </a:tc>
                <a:extLst>
                  <a:ext uri="{0D108BD9-81ED-4DB2-BD59-A6C34878D82A}">
                    <a16:rowId xmlns:a16="http://schemas.microsoft.com/office/drawing/2014/main" val="897526497"/>
                  </a:ext>
                </a:extLst>
              </a:tr>
            </a:tbl>
          </a:graphicData>
        </a:graphic>
      </p:graphicFrame>
    </p:spTree>
    <p:extLst>
      <p:ext uri="{BB962C8B-B14F-4D97-AF65-F5344CB8AC3E}">
        <p14:creationId xmlns:p14="http://schemas.microsoft.com/office/powerpoint/2010/main" val="41816746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96BD0-33B0-8AD6-4315-9163DE44E8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80AA2B-8FD7-183E-1B86-56C50F02A6BC}"/>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Vietnam’s Plastic Manufacturing Industry</a:t>
            </a:r>
            <a:endParaRPr lang="en-US" dirty="0">
              <a:solidFill>
                <a:schemeClr val="accent1">
                  <a:lumMod val="50000"/>
                </a:schemeClr>
              </a:solidFill>
              <a:latin typeface="+mn-lt"/>
            </a:endParaRPr>
          </a:p>
        </p:txBody>
      </p:sp>
      <p:sp>
        <p:nvSpPr>
          <p:cNvPr id="6" name="TextBox 5">
            <a:extLst>
              <a:ext uri="{FF2B5EF4-FFF2-40B4-BE49-F238E27FC236}">
                <a16:creationId xmlns:a16="http://schemas.microsoft.com/office/drawing/2014/main" id="{F5F4FA1A-FE40-E9D0-3774-F121A4F4CB6D}"/>
              </a:ext>
            </a:extLst>
          </p:cNvPr>
          <p:cNvSpPr txBox="1"/>
          <p:nvPr/>
        </p:nvSpPr>
        <p:spPr>
          <a:xfrm>
            <a:off x="609600" y="1401489"/>
            <a:ext cx="11097295" cy="4401205"/>
          </a:xfrm>
          <a:prstGeom prst="rect">
            <a:avLst/>
          </a:prstGeom>
          <a:noFill/>
        </p:spPr>
        <p:txBody>
          <a:bodyPr wrap="square">
            <a:spAutoFit/>
          </a:bodyPr>
          <a:lstStyle/>
          <a:p>
            <a:pPr>
              <a:spcBef>
                <a:spcPts val="900"/>
              </a:spcBef>
            </a:pPr>
            <a:r>
              <a:rPr lang="en-US" sz="2000" b="1" dirty="0"/>
              <a:t>Overview:</a:t>
            </a:r>
          </a:p>
          <a:p>
            <a:pPr marL="342900" indent="-342900">
              <a:spcBef>
                <a:spcPts val="900"/>
              </a:spcBef>
              <a:buFont typeface="Arial" panose="020B0604020202020204" pitchFamily="34" charset="0"/>
              <a:buChar char="•"/>
            </a:pPr>
            <a:r>
              <a:rPr lang="en-US" sz="2000" dirty="0"/>
              <a:t>The plastic manufacturing industry in Vietnam has been growing rapidly, contributing significantly to the national economy.</a:t>
            </a:r>
          </a:p>
          <a:p>
            <a:pPr marL="342900" indent="-342900">
              <a:spcBef>
                <a:spcPts val="900"/>
              </a:spcBef>
              <a:buFont typeface="Arial" panose="020B0604020202020204" pitchFamily="34" charset="0"/>
              <a:buChar char="•"/>
            </a:pPr>
            <a:r>
              <a:rPr lang="en-US" sz="2000" dirty="0"/>
              <a:t>This growth is driven by increasing domestic consumption and export demand.</a:t>
            </a:r>
          </a:p>
          <a:p>
            <a:pPr>
              <a:spcBef>
                <a:spcPts val="900"/>
              </a:spcBef>
            </a:pPr>
            <a:r>
              <a:rPr lang="en-US" sz="2000" b="1" dirty="0"/>
              <a:t>Number of Enterprises</a:t>
            </a:r>
            <a:r>
              <a:rPr lang="en-US" sz="2000" dirty="0"/>
              <a:t>: Over 2,000 companies are actively engaged in the plastic manufacturing sector.</a:t>
            </a:r>
          </a:p>
          <a:p>
            <a:pPr>
              <a:spcBef>
                <a:spcPts val="900"/>
              </a:spcBef>
            </a:pPr>
            <a:r>
              <a:rPr lang="en-US" sz="2000" b="1" dirty="0"/>
              <a:t>Production Growth:</a:t>
            </a:r>
          </a:p>
          <a:p>
            <a:pPr marL="342900" indent="-342900">
              <a:spcBef>
                <a:spcPts val="900"/>
              </a:spcBef>
              <a:buFont typeface="Arial" panose="020B0604020202020204" pitchFamily="34" charset="0"/>
              <a:buChar char="•"/>
            </a:pPr>
            <a:r>
              <a:rPr lang="en-US" sz="2000" dirty="0"/>
              <a:t>2020: 7.9 million tons, an increase of 6.8% compared to 2019.</a:t>
            </a:r>
          </a:p>
          <a:p>
            <a:pPr marL="342900" indent="-342900">
              <a:spcBef>
                <a:spcPts val="900"/>
              </a:spcBef>
              <a:buFont typeface="Arial" panose="020B0604020202020204" pitchFamily="34" charset="0"/>
              <a:buChar char="•"/>
            </a:pPr>
            <a:r>
              <a:rPr lang="en-US" sz="2000" dirty="0"/>
              <a:t>2022: 9.54 million tons, an increase of 1.9% compared to 2021.</a:t>
            </a:r>
          </a:p>
          <a:p>
            <a:pPr>
              <a:spcBef>
                <a:spcPts val="900"/>
              </a:spcBef>
            </a:pPr>
            <a:r>
              <a:rPr lang="en-US" sz="2000" b="1" dirty="0"/>
              <a:t>Revenue:</a:t>
            </a:r>
          </a:p>
          <a:p>
            <a:pPr marL="342900" indent="-342900">
              <a:spcBef>
                <a:spcPts val="900"/>
              </a:spcBef>
              <a:buFont typeface="Arial" panose="020B0604020202020204" pitchFamily="34" charset="0"/>
              <a:buChar char="•"/>
            </a:pPr>
            <a:r>
              <a:rPr lang="en-US" sz="2000" dirty="0"/>
              <a:t>2022: $25.18 billion, an increase of 5.68% compared to 2021.</a:t>
            </a:r>
          </a:p>
        </p:txBody>
      </p:sp>
    </p:spTree>
    <p:extLst>
      <p:ext uri="{BB962C8B-B14F-4D97-AF65-F5344CB8AC3E}">
        <p14:creationId xmlns:p14="http://schemas.microsoft.com/office/powerpoint/2010/main" val="23711415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80B95-EA5A-2827-5E11-4E5A37D0DFB0}"/>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2BD1CD97-793A-3ABF-3B45-8F7D2918CCCA}"/>
              </a:ext>
            </a:extLst>
          </p:cNvPr>
          <p:cNvSpPr>
            <a:spLocks noGrp="1" noChangeArrowheads="1"/>
          </p:cNvSpPr>
          <p:nvPr>
            <p:ph type="body" idx="1"/>
          </p:nvPr>
        </p:nvSpPr>
        <p:spPr bwMode="auto">
          <a:xfrm>
            <a:off x="324592" y="2023942"/>
            <a:ext cx="5597237" cy="3506088"/>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buNone/>
            </a:pPr>
            <a:r>
              <a:rPr lang="en-US" sz="2000" b="1" dirty="0">
                <a:solidFill>
                  <a:srgbClr val="0E0E0E"/>
                </a:solidFill>
                <a:effectLst/>
              </a:rPr>
              <a:t>Product Structure of Vietnam’s Plastic Industry</a:t>
            </a:r>
            <a:endParaRPr lang="en-US" sz="2000" dirty="0">
              <a:solidFill>
                <a:srgbClr val="0E0E0E"/>
              </a:solidFill>
              <a:effectLst/>
            </a:endParaRPr>
          </a:p>
          <a:p>
            <a:pPr>
              <a:spcBef>
                <a:spcPts val="900"/>
              </a:spcBef>
            </a:pPr>
            <a:r>
              <a:rPr lang="en-US" sz="2000" b="1" dirty="0">
                <a:solidFill>
                  <a:srgbClr val="0E0E0E"/>
                </a:solidFill>
                <a:effectLst/>
              </a:rPr>
              <a:t>Packaging Plastics:</a:t>
            </a:r>
            <a:r>
              <a:rPr lang="en-US" sz="2000" dirty="0">
                <a:solidFill>
                  <a:srgbClr val="0E0E0E"/>
                </a:solidFill>
                <a:effectLst/>
              </a:rPr>
              <a:t> Account for 35-40% of total production.</a:t>
            </a:r>
          </a:p>
          <a:p>
            <a:pPr>
              <a:spcBef>
                <a:spcPts val="900"/>
              </a:spcBef>
            </a:pPr>
            <a:r>
              <a:rPr lang="en-US" sz="2000" b="1" dirty="0">
                <a:solidFill>
                  <a:srgbClr val="0E0E0E"/>
                </a:solidFill>
                <a:effectLst/>
              </a:rPr>
              <a:t>Construction Plastics:</a:t>
            </a:r>
            <a:r>
              <a:rPr lang="en-US" sz="2000" dirty="0">
                <a:solidFill>
                  <a:srgbClr val="0E0E0E"/>
                </a:solidFill>
                <a:effectLst/>
              </a:rPr>
              <a:t> Make up approximately 25% of total production.</a:t>
            </a:r>
          </a:p>
          <a:p>
            <a:pPr>
              <a:spcBef>
                <a:spcPts val="900"/>
              </a:spcBef>
            </a:pPr>
            <a:r>
              <a:rPr lang="en-US" sz="2000" dirty="0">
                <a:solidFill>
                  <a:srgbClr val="0E0E0E"/>
                </a:solidFill>
                <a:effectLst/>
              </a:rPr>
              <a:t> </a:t>
            </a:r>
            <a:r>
              <a:rPr lang="en-US" sz="2000" b="1" dirty="0">
                <a:solidFill>
                  <a:srgbClr val="0E0E0E"/>
                </a:solidFill>
                <a:effectLst/>
              </a:rPr>
              <a:t>Household and Technical Plastics:</a:t>
            </a:r>
            <a:r>
              <a:rPr lang="en-US" sz="2000" dirty="0">
                <a:solidFill>
                  <a:srgbClr val="0E0E0E"/>
                </a:solidFill>
                <a:effectLst/>
              </a:rPr>
              <a:t> The remainder, with an increasing share.</a:t>
            </a:r>
          </a:p>
          <a:p>
            <a:pPr marL="0" indent="0" algn="ctr" eaLnBrk="0" fontAlgn="base" hangingPunct="0">
              <a:spcBef>
                <a:spcPts val="800"/>
              </a:spcBef>
              <a:spcAft>
                <a:spcPts val="800"/>
              </a:spcAft>
              <a:buClrTx/>
              <a:buSzTx/>
              <a:buNone/>
            </a:pPr>
            <a:endParaRPr lang="vi-VN" altLang="en-US" sz="2400" dirty="0">
              <a:solidFill>
                <a:schemeClr val="tx1"/>
              </a:solidFill>
            </a:endParaRPr>
          </a:p>
        </p:txBody>
      </p:sp>
      <p:sp>
        <p:nvSpPr>
          <p:cNvPr id="3" name="Rectangle 1">
            <a:extLst>
              <a:ext uri="{FF2B5EF4-FFF2-40B4-BE49-F238E27FC236}">
                <a16:creationId xmlns:a16="http://schemas.microsoft.com/office/drawing/2014/main" id="{637D9CEA-342B-EF46-8F2E-54AAA805C8C7}"/>
              </a:ext>
            </a:extLst>
          </p:cNvPr>
          <p:cNvSpPr txBox="1">
            <a:spLocks noChangeArrowheads="1"/>
          </p:cNvSpPr>
          <p:nvPr/>
        </p:nvSpPr>
        <p:spPr bwMode="auto">
          <a:xfrm>
            <a:off x="6096001" y="2035457"/>
            <a:ext cx="5898079" cy="3444533"/>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buNone/>
            </a:pPr>
            <a:r>
              <a:rPr lang="en-US" sz="2000" b="1" dirty="0">
                <a:latin typeface="+mn-lt"/>
              </a:rPr>
              <a:t>Export Markets</a:t>
            </a:r>
          </a:p>
          <a:p>
            <a:pPr>
              <a:spcBef>
                <a:spcPts val="900"/>
              </a:spcBef>
            </a:pPr>
            <a:r>
              <a:rPr lang="en-US" sz="2000" b="1" dirty="0">
                <a:latin typeface="+mn-lt"/>
              </a:rPr>
              <a:t>United States</a:t>
            </a:r>
            <a:r>
              <a:rPr lang="en-US" sz="2000" dirty="0">
                <a:latin typeface="+mn-lt"/>
              </a:rPr>
              <a:t>: In 2021, $1.85 billion, accounting for 37.5% of total plastic product export turnover.</a:t>
            </a:r>
          </a:p>
          <a:p>
            <a:pPr>
              <a:spcBef>
                <a:spcPts val="900"/>
              </a:spcBef>
            </a:pPr>
            <a:r>
              <a:rPr lang="en-US" sz="2000" b="1" dirty="0">
                <a:latin typeface="+mn-lt"/>
              </a:rPr>
              <a:t>Japan</a:t>
            </a:r>
            <a:r>
              <a:rPr lang="en-US" sz="2000" dirty="0">
                <a:latin typeface="+mn-lt"/>
              </a:rPr>
              <a:t>: In 2021, $696.9 million, accounting for 14.13% of total turnover.</a:t>
            </a:r>
          </a:p>
          <a:p>
            <a:pPr>
              <a:spcBef>
                <a:spcPts val="900"/>
              </a:spcBef>
            </a:pPr>
            <a:r>
              <a:rPr lang="en-US" sz="2000" b="1" dirty="0">
                <a:latin typeface="+mn-lt"/>
              </a:rPr>
              <a:t>EU and ASEAN</a:t>
            </a:r>
            <a:r>
              <a:rPr lang="en-US" sz="2000" dirty="0">
                <a:latin typeface="+mn-lt"/>
              </a:rPr>
              <a:t>: Export turnover has shown steady growth over the years.</a:t>
            </a:r>
          </a:p>
          <a:p>
            <a:pPr marL="0" indent="0" algn="ctr" eaLnBrk="0" fontAlgn="base" hangingPunct="0">
              <a:spcBef>
                <a:spcPts val="800"/>
              </a:spcBef>
              <a:spcAft>
                <a:spcPts val="800"/>
              </a:spcAft>
              <a:buClrTx/>
              <a:buSzTx/>
              <a:buNone/>
            </a:pPr>
            <a:endParaRPr lang="vi-VN" altLang="en-US" sz="2000" dirty="0">
              <a:latin typeface="+mn-lt"/>
            </a:endParaRPr>
          </a:p>
        </p:txBody>
      </p:sp>
      <p:sp>
        <p:nvSpPr>
          <p:cNvPr id="7" name="Title 1">
            <a:extLst>
              <a:ext uri="{FF2B5EF4-FFF2-40B4-BE49-F238E27FC236}">
                <a16:creationId xmlns:a16="http://schemas.microsoft.com/office/drawing/2014/main" id="{39BA9A45-BD60-CA19-2ADD-10D7E136B4E4}"/>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Vietnam’s Plastic Manufacturing Industry</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16896461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74E09-7BEE-D6F3-C16F-F6AE901F9AA3}"/>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642CEE46-41C3-A389-3ECE-053A6FEB71E3}"/>
              </a:ext>
            </a:extLst>
          </p:cNvPr>
          <p:cNvSpPr>
            <a:spLocks noGrp="1" noChangeArrowheads="1"/>
          </p:cNvSpPr>
          <p:nvPr>
            <p:ph type="body" idx="1"/>
          </p:nvPr>
        </p:nvSpPr>
        <p:spPr bwMode="auto">
          <a:xfrm>
            <a:off x="433061" y="1793971"/>
            <a:ext cx="5248759" cy="3916457"/>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buNone/>
            </a:pPr>
            <a:r>
              <a:rPr lang="en-US" b="1" dirty="0"/>
              <a:t>Advantages</a:t>
            </a:r>
          </a:p>
          <a:p>
            <a:pPr>
              <a:spcBef>
                <a:spcPts val="900"/>
              </a:spcBef>
            </a:pPr>
            <a:r>
              <a:rPr lang="en-US" b="1" dirty="0"/>
              <a:t>Strong Competitive Capacity</a:t>
            </a:r>
            <a:r>
              <a:rPr lang="en-US" dirty="0"/>
              <a:t>: Diverse products, high quality, and competitive pricing.</a:t>
            </a:r>
          </a:p>
          <a:p>
            <a:pPr>
              <a:spcBef>
                <a:spcPts val="900"/>
              </a:spcBef>
            </a:pPr>
            <a:r>
              <a:rPr lang="en-US" b="1" dirty="0"/>
              <a:t>Tariff Preferences</a:t>
            </a:r>
            <a:r>
              <a:rPr lang="en-US" dirty="0"/>
              <a:t>: Benefiting from free trade agreements (FTAs) and the EU’s Generalized System of Preferences (GSP).</a:t>
            </a:r>
          </a:p>
          <a:p>
            <a:pPr>
              <a:spcBef>
                <a:spcPts val="900"/>
              </a:spcBef>
            </a:pPr>
            <a:r>
              <a:rPr lang="en-US" b="1" dirty="0"/>
              <a:t>Abundant Workforce</a:t>
            </a:r>
            <a:r>
              <a:rPr lang="en-US" dirty="0"/>
              <a:t>: A young labor force with reasonable labor costs.</a:t>
            </a:r>
          </a:p>
          <a:p>
            <a:pPr marL="380990" indent="-380990" eaLnBrk="0" fontAlgn="base" hangingPunct="0">
              <a:buClrTx/>
              <a:buSzTx/>
            </a:pPr>
            <a:endParaRPr lang="en-US" altLang="en-US" dirty="0"/>
          </a:p>
        </p:txBody>
      </p:sp>
      <p:sp>
        <p:nvSpPr>
          <p:cNvPr id="3" name="Rectangle 1">
            <a:extLst>
              <a:ext uri="{FF2B5EF4-FFF2-40B4-BE49-F238E27FC236}">
                <a16:creationId xmlns:a16="http://schemas.microsoft.com/office/drawing/2014/main" id="{F06A30AC-7AEA-8686-C5E9-B7AEA7C2B4F9}"/>
              </a:ext>
            </a:extLst>
          </p:cNvPr>
          <p:cNvSpPr txBox="1">
            <a:spLocks noChangeArrowheads="1"/>
          </p:cNvSpPr>
          <p:nvPr/>
        </p:nvSpPr>
        <p:spPr bwMode="auto">
          <a:xfrm>
            <a:off x="6238504" y="1793971"/>
            <a:ext cx="5520435" cy="3854901"/>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buNone/>
            </a:pPr>
            <a:r>
              <a:rPr lang="en-US" sz="2000" b="1" dirty="0">
                <a:latin typeface="Arial" panose="020B0604020202020204" pitchFamily="34" charset="0"/>
                <a:cs typeface="Arial" panose="020B0604020202020204" pitchFamily="34" charset="0"/>
              </a:rPr>
              <a:t>Challenges</a:t>
            </a:r>
          </a:p>
          <a:p>
            <a:pPr>
              <a:spcBef>
                <a:spcPts val="900"/>
              </a:spcBef>
            </a:pPr>
            <a:r>
              <a:rPr lang="en-US" sz="2000" b="1" dirty="0">
                <a:latin typeface="Arial" panose="020B0604020202020204" pitchFamily="34" charset="0"/>
                <a:cs typeface="Arial" panose="020B0604020202020204" pitchFamily="34" charset="0"/>
              </a:rPr>
              <a:t>Dependence on Imported Raw Materials</a:t>
            </a:r>
            <a:r>
              <a:rPr lang="en-US" sz="2000" dirty="0">
                <a:latin typeface="Arial" panose="020B0604020202020204" pitchFamily="34" charset="0"/>
                <a:cs typeface="Arial" panose="020B0604020202020204" pitchFamily="34" charset="0"/>
              </a:rPr>
              <a:t>: A significant reliance on imported plastic materials leads to cost fluctuations.</a:t>
            </a:r>
          </a:p>
          <a:p>
            <a:pPr>
              <a:spcBef>
                <a:spcPts val="900"/>
              </a:spcBef>
            </a:pPr>
            <a:r>
              <a:rPr lang="en-US" sz="2000" b="1" dirty="0">
                <a:latin typeface="Arial" panose="020B0604020202020204" pitchFamily="34" charset="0"/>
                <a:cs typeface="Arial" panose="020B0604020202020204" pitchFamily="34" charset="0"/>
              </a:rPr>
              <a:t>International Competition</a:t>
            </a:r>
            <a:r>
              <a:rPr lang="en-US" sz="2000" dirty="0">
                <a:latin typeface="Arial" panose="020B0604020202020204" pitchFamily="34" charset="0"/>
                <a:cs typeface="Arial" panose="020B0604020202020204" pitchFamily="34" charset="0"/>
              </a:rPr>
              <a:t>: Facing competition from countries such as China, Thailand, and Malaysia.</a:t>
            </a:r>
          </a:p>
          <a:p>
            <a:pPr>
              <a:spcBef>
                <a:spcPts val="900"/>
              </a:spcBef>
            </a:pPr>
            <a:r>
              <a:rPr lang="en-US" sz="2000" b="1" dirty="0">
                <a:latin typeface="Arial" panose="020B0604020202020204" pitchFamily="34" charset="0"/>
                <a:cs typeface="Arial" panose="020B0604020202020204" pitchFamily="34" charset="0"/>
              </a:rPr>
              <a:t>Environmental Pressure</a:t>
            </a:r>
            <a:r>
              <a:rPr lang="en-US" sz="2000" dirty="0">
                <a:latin typeface="Arial" panose="020B0604020202020204" pitchFamily="34" charset="0"/>
                <a:cs typeface="Arial" panose="020B0604020202020204" pitchFamily="34" charset="0"/>
              </a:rPr>
              <a:t>: Increasing restrictions on plastic use and rising demand for eco-friendly products.</a:t>
            </a:r>
          </a:p>
        </p:txBody>
      </p:sp>
      <p:sp>
        <p:nvSpPr>
          <p:cNvPr id="5" name="Title 1">
            <a:extLst>
              <a:ext uri="{FF2B5EF4-FFF2-40B4-BE49-F238E27FC236}">
                <a16:creationId xmlns:a16="http://schemas.microsoft.com/office/drawing/2014/main" id="{BAF71F5D-A0FE-8061-5B97-59AAB1321C13}"/>
              </a:ext>
            </a:extLst>
          </p:cNvPr>
          <p:cNvSpPr>
            <a:spLocks noGrp="1"/>
          </p:cNvSpPr>
          <p:nvPr>
            <p:ph type="title"/>
          </p:nvPr>
        </p:nvSpPr>
        <p:spPr>
          <a:xfrm>
            <a:off x="609600" y="517525"/>
            <a:ext cx="10972800" cy="495300"/>
          </a:xfrm>
        </p:spPr>
        <p:txBody>
          <a:bodyPr>
            <a:noAutofit/>
          </a:bodyPr>
          <a:lstStyle/>
          <a:p>
            <a:r>
              <a:rPr lang="en-US" b="1" dirty="0">
                <a:solidFill>
                  <a:schemeClr val="accent1">
                    <a:lumMod val="50000"/>
                  </a:schemeClr>
                </a:solidFill>
                <a:effectLst/>
                <a:latin typeface="+mn-lt"/>
              </a:rPr>
              <a:t>Vietnam’s Plastic Manufacturing Industry</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2080588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6CE87E-FC6D-5C38-DA55-45A7068C40C5}"/>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18C9853B-1C74-CE24-AF82-0DE44493606D}"/>
              </a:ext>
            </a:extLst>
          </p:cNvPr>
          <p:cNvSpPr>
            <a:spLocks noGrp="1" noChangeArrowheads="1"/>
          </p:cNvSpPr>
          <p:nvPr>
            <p:ph type="body" idx="1"/>
          </p:nvPr>
        </p:nvSpPr>
        <p:spPr bwMode="auto">
          <a:xfrm>
            <a:off x="371961" y="1390442"/>
            <a:ext cx="5558725" cy="5547673"/>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lnSpc>
                <a:spcPct val="150000"/>
              </a:lnSpc>
              <a:buNone/>
            </a:pPr>
            <a:r>
              <a:rPr lang="en-US" b="1" dirty="0"/>
              <a:t>Product Transformation</a:t>
            </a:r>
          </a:p>
          <a:p>
            <a:pPr>
              <a:lnSpc>
                <a:spcPct val="150000"/>
              </a:lnSpc>
              <a:spcBef>
                <a:spcPts val="900"/>
              </a:spcBef>
            </a:pPr>
            <a:r>
              <a:rPr lang="en-US" dirty="0"/>
              <a:t>Reduce the proportion of packaging plastics, increase production of construction and technical plastics.</a:t>
            </a:r>
          </a:p>
          <a:p>
            <a:pPr>
              <a:lnSpc>
                <a:spcPct val="150000"/>
              </a:lnSpc>
              <a:spcBef>
                <a:spcPts val="900"/>
              </a:spcBef>
            </a:pPr>
            <a:r>
              <a:rPr lang="en-US" dirty="0"/>
              <a:t>Investment in Technology: Implement advanced technologies and automation in manufacturing.</a:t>
            </a:r>
          </a:p>
          <a:p>
            <a:pPr>
              <a:lnSpc>
                <a:spcPct val="150000"/>
              </a:lnSpc>
              <a:spcBef>
                <a:spcPts val="900"/>
              </a:spcBef>
            </a:pPr>
            <a:r>
              <a:rPr lang="en-US" dirty="0"/>
              <a:t>Development of Green Products: Focus on producing recycled plastics, biodegradable plastics, and environmentally friendly products.</a:t>
            </a:r>
          </a:p>
        </p:txBody>
      </p:sp>
      <p:sp>
        <p:nvSpPr>
          <p:cNvPr id="3" name="Rectangle 1">
            <a:extLst>
              <a:ext uri="{FF2B5EF4-FFF2-40B4-BE49-F238E27FC236}">
                <a16:creationId xmlns:a16="http://schemas.microsoft.com/office/drawing/2014/main" id="{30668E4D-4AB7-0201-9D8D-0C937C019BAE}"/>
              </a:ext>
            </a:extLst>
          </p:cNvPr>
          <p:cNvSpPr txBox="1">
            <a:spLocks noChangeArrowheads="1"/>
          </p:cNvSpPr>
          <p:nvPr/>
        </p:nvSpPr>
        <p:spPr bwMode="auto">
          <a:xfrm>
            <a:off x="6096000" y="1390442"/>
            <a:ext cx="5930685" cy="4855175"/>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lnSpc>
                <a:spcPct val="150000"/>
              </a:lnSpc>
              <a:buNone/>
            </a:pPr>
            <a:r>
              <a:rPr lang="en-US" sz="2000" b="1" dirty="0">
                <a:latin typeface="+mn-lt"/>
              </a:rPr>
              <a:t>Growth Forecast</a:t>
            </a:r>
          </a:p>
          <a:p>
            <a:pPr>
              <a:lnSpc>
                <a:spcPct val="150000"/>
              </a:lnSpc>
              <a:spcBef>
                <a:spcPts val="900"/>
              </a:spcBef>
            </a:pPr>
            <a:r>
              <a:rPr lang="en-US" sz="2000" dirty="0">
                <a:latin typeface="+mn-lt"/>
              </a:rPr>
              <a:t>Projected production of 10.92 million tons by 2024, with a compound annual growth rate (CAGR) of 8.44% from 2024 to 2029.</a:t>
            </a:r>
          </a:p>
          <a:p>
            <a:pPr>
              <a:lnSpc>
                <a:spcPct val="150000"/>
              </a:lnSpc>
            </a:pPr>
            <a:r>
              <a:rPr lang="en-US" sz="2000" dirty="0">
                <a:latin typeface="+mn-lt"/>
              </a:rPr>
              <a:t>Market Expansion: Continue to target new markets and increase market share in the U.S., EU, and Japan.</a:t>
            </a:r>
          </a:p>
          <a:p>
            <a:pPr>
              <a:lnSpc>
                <a:spcPct val="150000"/>
              </a:lnSpc>
            </a:pPr>
            <a:r>
              <a:rPr lang="en-US" sz="2000" dirty="0">
                <a:latin typeface="+mn-lt"/>
              </a:rPr>
              <a:t>Sustainable Development: Focus on green production practices and minimizing environmental impact.</a:t>
            </a:r>
          </a:p>
        </p:txBody>
      </p:sp>
      <p:sp>
        <p:nvSpPr>
          <p:cNvPr id="5" name="Title 1">
            <a:extLst>
              <a:ext uri="{FF2B5EF4-FFF2-40B4-BE49-F238E27FC236}">
                <a16:creationId xmlns:a16="http://schemas.microsoft.com/office/drawing/2014/main" id="{4CC94953-A81A-A11E-611A-DD25AD31EE4C}"/>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Vietnam’s Plastic Manufacturing Industry</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34572777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BD2C0-3174-9976-26F0-EE21BC7FEB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5E28D9-BE23-B299-CF6A-0289DBC60C9D}"/>
              </a:ext>
            </a:extLst>
          </p:cNvPr>
          <p:cNvSpPr>
            <a:spLocks noGrp="1"/>
          </p:cNvSpPr>
          <p:nvPr>
            <p:ph type="title"/>
          </p:nvPr>
        </p:nvSpPr>
        <p:spPr/>
        <p:txBody>
          <a:bodyPr>
            <a:noAutofit/>
          </a:bodyPr>
          <a:lstStyle/>
          <a:p>
            <a:r>
              <a:rPr lang="en-US" dirty="0">
                <a:solidFill>
                  <a:schemeClr val="accent1">
                    <a:lumMod val="50000"/>
                  </a:schemeClr>
                </a:solidFill>
              </a:rPr>
              <a:t>Plastic Production Process</a:t>
            </a:r>
          </a:p>
        </p:txBody>
      </p:sp>
      <p:sp>
        <p:nvSpPr>
          <p:cNvPr id="5" name="TextBox 4">
            <a:extLst>
              <a:ext uri="{FF2B5EF4-FFF2-40B4-BE49-F238E27FC236}">
                <a16:creationId xmlns:a16="http://schemas.microsoft.com/office/drawing/2014/main" id="{0A448EC3-4956-2AE5-C010-DC357CED9D5C}"/>
              </a:ext>
            </a:extLst>
          </p:cNvPr>
          <p:cNvSpPr txBox="1"/>
          <p:nvPr/>
        </p:nvSpPr>
        <p:spPr>
          <a:xfrm>
            <a:off x="609599" y="1410962"/>
            <a:ext cx="10972799" cy="4401205"/>
          </a:xfrm>
          <a:prstGeom prst="rect">
            <a:avLst/>
          </a:prstGeom>
          <a:noFill/>
        </p:spPr>
        <p:txBody>
          <a:bodyPr wrap="square">
            <a:spAutoFit/>
          </a:bodyPr>
          <a:lstStyle/>
          <a:p>
            <a:r>
              <a:rPr lang="en-US" sz="2000" dirty="0"/>
              <a:t>The plastic production process consists of several closely related stages, from raw material handling to shaping and finishing the product. Each stage plays an important role in ensuring quality and production efficiency. The main stages include:</a:t>
            </a:r>
          </a:p>
          <a:p>
            <a:pPr marL="342900" indent="-342900">
              <a:spcBef>
                <a:spcPts val="900"/>
              </a:spcBef>
              <a:buFont typeface="Arial" panose="020B0604020202020204" pitchFamily="34" charset="0"/>
              <a:buChar char="•"/>
            </a:pPr>
            <a:r>
              <a:rPr lang="en-US" sz="2000" dirty="0"/>
              <a:t>Raw Material Selection and Preparation</a:t>
            </a:r>
          </a:p>
          <a:p>
            <a:pPr marL="342900" indent="-342900">
              <a:spcBef>
                <a:spcPts val="900"/>
              </a:spcBef>
              <a:buFont typeface="Arial" panose="020B0604020202020204" pitchFamily="34" charset="0"/>
              <a:buChar char="•"/>
            </a:pPr>
            <a:r>
              <a:rPr lang="en-US" sz="2000" dirty="0"/>
              <a:t>Blending and Pelletizing</a:t>
            </a:r>
          </a:p>
          <a:p>
            <a:pPr marL="342900" indent="-342900">
              <a:spcBef>
                <a:spcPts val="900"/>
              </a:spcBef>
              <a:buFont typeface="Arial" panose="020B0604020202020204" pitchFamily="34" charset="0"/>
              <a:buChar char="•"/>
            </a:pPr>
            <a:r>
              <a:rPr lang="en-US" sz="2000" dirty="0"/>
              <a:t>Heating and Extrusion</a:t>
            </a:r>
          </a:p>
          <a:p>
            <a:pPr marL="342900" indent="-342900">
              <a:spcBef>
                <a:spcPts val="900"/>
              </a:spcBef>
              <a:buFont typeface="Arial" panose="020B0604020202020204" pitchFamily="34" charset="0"/>
              <a:buChar char="•"/>
            </a:pPr>
            <a:r>
              <a:rPr lang="en-US" sz="2000" dirty="0"/>
              <a:t>Shaping the Product</a:t>
            </a:r>
          </a:p>
          <a:p>
            <a:pPr marL="342900" indent="-342900">
              <a:spcBef>
                <a:spcPts val="900"/>
              </a:spcBef>
              <a:buFont typeface="Arial" panose="020B0604020202020204" pitchFamily="34" charset="0"/>
              <a:buChar char="•"/>
            </a:pPr>
            <a:r>
              <a:rPr lang="en-US" sz="2000" dirty="0"/>
              <a:t>Cooling and Cutting</a:t>
            </a:r>
          </a:p>
          <a:p>
            <a:pPr marL="342900" indent="-342900">
              <a:spcBef>
                <a:spcPts val="900"/>
              </a:spcBef>
              <a:buFont typeface="Arial" panose="020B0604020202020204" pitchFamily="34" charset="0"/>
              <a:buChar char="•"/>
            </a:pPr>
            <a:r>
              <a:rPr lang="en-US" sz="2000" dirty="0"/>
              <a:t>Product Finishing</a:t>
            </a:r>
          </a:p>
          <a:p>
            <a:pPr marL="342900" indent="-342900">
              <a:spcBef>
                <a:spcPts val="900"/>
              </a:spcBef>
              <a:buFont typeface="Arial" panose="020B0604020202020204" pitchFamily="34" charset="0"/>
              <a:buChar char="•"/>
            </a:pPr>
            <a:r>
              <a:rPr lang="en-US" sz="2000" dirty="0"/>
              <a:t>Quality Inspection</a:t>
            </a:r>
          </a:p>
          <a:p>
            <a:pPr marL="342900" indent="-342900">
              <a:spcBef>
                <a:spcPts val="900"/>
              </a:spcBef>
              <a:buFont typeface="Arial" panose="020B0604020202020204" pitchFamily="34" charset="0"/>
              <a:buChar char="•"/>
            </a:pPr>
            <a:r>
              <a:rPr lang="en-US" sz="2000" dirty="0"/>
              <a:t>Packaging and Storage</a:t>
            </a:r>
          </a:p>
        </p:txBody>
      </p:sp>
    </p:spTree>
    <p:extLst>
      <p:ext uri="{BB962C8B-B14F-4D97-AF65-F5344CB8AC3E}">
        <p14:creationId xmlns:p14="http://schemas.microsoft.com/office/powerpoint/2010/main" val="18254352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F6F349-FF8D-A36D-DFC7-098F62AFF3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E7E471-0845-E0A3-B47D-2F78BE961560}"/>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E9990F96-7C9C-A464-58A1-6C1526F8FA98}"/>
              </a:ext>
            </a:extLst>
          </p:cNvPr>
          <p:cNvSpPr>
            <a:spLocks noGrp="1" noChangeArrowheads="1"/>
          </p:cNvSpPr>
          <p:nvPr>
            <p:ph type="body" idx="1"/>
          </p:nvPr>
        </p:nvSpPr>
        <p:spPr bwMode="auto">
          <a:xfrm>
            <a:off x="609600" y="1429258"/>
            <a:ext cx="10861481" cy="5201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buNone/>
            </a:pPr>
            <a:r>
              <a:rPr lang="en-US" b="1" dirty="0"/>
              <a:t>Introduction:</a:t>
            </a:r>
          </a:p>
          <a:p>
            <a:r>
              <a:rPr lang="en-US" dirty="0"/>
              <a:t>The plastic industry is one of the largest energy-consuming sectors, particularly in processes such as heating, extrusion, and molding. </a:t>
            </a:r>
          </a:p>
          <a:p>
            <a:r>
              <a:rPr lang="en-US" dirty="0"/>
              <a:t>Implementing energy-saving solutions not only reduces production costs but also protects the environment and enhances competitiveness.</a:t>
            </a:r>
          </a:p>
          <a:p>
            <a:pPr marL="186262" indent="0">
              <a:buNone/>
            </a:pPr>
            <a:endParaRPr lang="en-US" b="1" dirty="0">
              <a:solidFill>
                <a:srgbClr val="0E0E0E"/>
              </a:solidFill>
            </a:endParaRPr>
          </a:p>
          <a:p>
            <a:pPr marL="186262" indent="0">
              <a:buNone/>
            </a:pPr>
            <a:r>
              <a:rPr lang="en-US" sz="2000" b="1" dirty="0">
                <a:solidFill>
                  <a:srgbClr val="0E0E0E"/>
                </a:solidFill>
                <a:effectLst/>
              </a:rPr>
              <a:t>Main Energy Sources:</a:t>
            </a:r>
            <a:endParaRPr lang="en-US" sz="2000" dirty="0">
              <a:solidFill>
                <a:srgbClr val="0E0E0E"/>
              </a:solidFill>
              <a:effectLst/>
            </a:endParaRPr>
          </a:p>
          <a:p>
            <a:pPr>
              <a:spcBef>
                <a:spcPts val="900"/>
              </a:spcBef>
            </a:pPr>
            <a:r>
              <a:rPr lang="en-US" sz="2000" b="1" dirty="0">
                <a:solidFill>
                  <a:srgbClr val="0E0E0E"/>
                </a:solidFill>
                <a:effectLst/>
              </a:rPr>
              <a:t>Electricity:</a:t>
            </a:r>
            <a:r>
              <a:rPr lang="en-US" b="1" dirty="0">
                <a:solidFill>
                  <a:srgbClr val="0E0E0E"/>
                </a:solidFill>
              </a:rPr>
              <a:t> </a:t>
            </a:r>
            <a:r>
              <a:rPr lang="en-US" sz="2000" dirty="0">
                <a:solidFill>
                  <a:srgbClr val="0E0E0E"/>
                </a:solidFill>
                <a:effectLst/>
              </a:rPr>
              <a:t>Accounts for 60-70% of total energy consumption, used in machinery and production systems.</a:t>
            </a:r>
          </a:p>
          <a:p>
            <a:pPr>
              <a:spcBef>
                <a:spcPts val="900"/>
              </a:spcBef>
            </a:pPr>
            <a:r>
              <a:rPr lang="en-US" sz="2000" b="1" dirty="0">
                <a:solidFill>
                  <a:srgbClr val="0E0E0E"/>
                </a:solidFill>
                <a:effectLst/>
              </a:rPr>
              <a:t>Fossil Fuels:</a:t>
            </a:r>
            <a:r>
              <a:rPr lang="en-US" b="1" dirty="0">
                <a:solidFill>
                  <a:srgbClr val="0E0E0E"/>
                </a:solidFill>
              </a:rPr>
              <a:t> </a:t>
            </a:r>
            <a:r>
              <a:rPr lang="en-US" sz="2000" dirty="0">
                <a:solidFill>
                  <a:srgbClr val="0E0E0E"/>
                </a:solidFill>
                <a:effectLst/>
              </a:rPr>
              <a:t>Coal, oil, and gas are used in heating processes.</a:t>
            </a:r>
            <a:br>
              <a:rPr lang="en-US" sz="2000" dirty="0">
                <a:solidFill>
                  <a:srgbClr val="0E0E0E"/>
                </a:solidFill>
                <a:effectLst/>
              </a:rPr>
            </a:br>
            <a:endParaRPr lang="en-US" sz="2000" dirty="0">
              <a:solidFill>
                <a:srgbClr val="0E0E0E"/>
              </a:solidFill>
              <a:effectLst/>
            </a:endParaRPr>
          </a:p>
          <a:p>
            <a:pPr marL="186262" indent="0">
              <a:buNone/>
            </a:pPr>
            <a:r>
              <a:rPr lang="en-US" sz="2000" b="1" dirty="0">
                <a:solidFill>
                  <a:srgbClr val="0E0E0E"/>
                </a:solidFill>
                <a:effectLst/>
              </a:rPr>
              <a:t>Challenges:</a:t>
            </a:r>
            <a:endParaRPr lang="en-US" sz="2000" dirty="0">
              <a:solidFill>
                <a:srgbClr val="0E0E0E"/>
              </a:solidFill>
              <a:effectLst/>
            </a:endParaRPr>
          </a:p>
          <a:p>
            <a:pPr>
              <a:spcBef>
                <a:spcPts val="900"/>
              </a:spcBef>
            </a:pPr>
            <a:r>
              <a:rPr lang="en-US" sz="2000" dirty="0">
                <a:solidFill>
                  <a:srgbClr val="0E0E0E"/>
                </a:solidFill>
                <a:effectLst/>
              </a:rPr>
              <a:t>Low Energy Efficiency in Many Production Facilities:</a:t>
            </a:r>
          </a:p>
          <a:p>
            <a:pPr>
              <a:spcBef>
                <a:spcPts val="900"/>
              </a:spcBef>
            </a:pPr>
            <a:r>
              <a:rPr lang="en-US" sz="2000" dirty="0">
                <a:solidFill>
                  <a:srgbClr val="0E0E0E"/>
                </a:solidFill>
                <a:effectLst/>
              </a:rPr>
              <a:t>Energy Waste Due to Outdated Machinery and Ineffective Management</a:t>
            </a:r>
          </a:p>
          <a:p>
            <a:endParaRPr lang="en-US" dirty="0"/>
          </a:p>
        </p:txBody>
      </p:sp>
    </p:spTree>
    <p:extLst>
      <p:ext uri="{BB962C8B-B14F-4D97-AF65-F5344CB8AC3E}">
        <p14:creationId xmlns:p14="http://schemas.microsoft.com/office/powerpoint/2010/main" val="25828639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80410-8D34-40DA-5204-68CF24C2D8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51775A-06A1-1AC7-D03E-FAD2437BCCD7}"/>
              </a:ext>
            </a:extLst>
          </p:cNvPr>
          <p:cNvSpPr>
            <a:spLocks noGrp="1"/>
          </p:cNvSpPr>
          <p:nvPr>
            <p:ph type="title"/>
          </p:nvPr>
        </p:nvSpPr>
        <p:spPr>
          <a:xfrm>
            <a:off x="609600" y="483531"/>
            <a:ext cx="10972800" cy="495200"/>
          </a:xfrm>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49D1232F-5138-2623-3993-AC9CC9DA6B8A}"/>
              </a:ext>
            </a:extLst>
          </p:cNvPr>
          <p:cNvSpPr>
            <a:spLocks noGrp="1" noChangeArrowheads="1"/>
          </p:cNvSpPr>
          <p:nvPr>
            <p:ph type="body" idx="1"/>
          </p:nvPr>
        </p:nvSpPr>
        <p:spPr bwMode="auto">
          <a:xfrm>
            <a:off x="392333" y="1647743"/>
            <a:ext cx="5351644" cy="3562514"/>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lgn="ctr">
              <a:buNone/>
            </a:pPr>
            <a:r>
              <a:rPr lang="en-US" sz="1800" b="1" dirty="0"/>
              <a:t>Renovating the Heating System</a:t>
            </a:r>
          </a:p>
          <a:p>
            <a:pPr marL="186262" indent="0">
              <a:buNone/>
            </a:pPr>
            <a:endParaRPr lang="en-US" sz="1800" b="1" dirty="0"/>
          </a:p>
          <a:p>
            <a:pPr marL="186262" indent="0">
              <a:buNone/>
            </a:pPr>
            <a:r>
              <a:rPr lang="en-US" sz="1800" b="1" dirty="0"/>
              <a:t>Characteristics</a:t>
            </a:r>
            <a:r>
              <a:rPr lang="en-US" sz="1800" dirty="0"/>
              <a:t>: Heating accounts for a significant portion of energy consumption.</a:t>
            </a:r>
          </a:p>
          <a:p>
            <a:pPr marL="186262" indent="0">
              <a:buNone/>
            </a:pPr>
            <a:r>
              <a:rPr lang="en-US" sz="1800" b="1" dirty="0"/>
              <a:t>Solutions</a:t>
            </a:r>
            <a:r>
              <a:rPr lang="en-US" sz="1800" dirty="0"/>
              <a:t>: </a:t>
            </a:r>
          </a:p>
          <a:p>
            <a:pPr>
              <a:buFont typeface="Arial" panose="020B0604020202020204" pitchFamily="34" charset="0"/>
              <a:buChar char="•"/>
            </a:pPr>
            <a:r>
              <a:rPr lang="en-US" sz="1800" dirty="0"/>
              <a:t>Use a recirculating heating system: Utilize waste heat for reuse in the production process.</a:t>
            </a:r>
          </a:p>
          <a:p>
            <a:pPr>
              <a:spcBef>
                <a:spcPts val="900"/>
              </a:spcBef>
              <a:buFont typeface="Arial" panose="020B0604020202020204" pitchFamily="34" charset="0"/>
              <a:buChar char="•"/>
            </a:pPr>
            <a:r>
              <a:rPr lang="en-US" sz="1800" dirty="0"/>
              <a:t>Effective insulation: Reduce heat loss from heating equipment.</a:t>
            </a:r>
          </a:p>
          <a:p>
            <a:pPr marL="186262" indent="0">
              <a:buNone/>
            </a:pPr>
            <a:r>
              <a:rPr lang="en-US" sz="1800" b="1" dirty="0"/>
              <a:t>Benefits</a:t>
            </a:r>
            <a:r>
              <a:rPr lang="en-US" sz="1800" dirty="0"/>
              <a:t>: Save 20-30% energy in the heating process.</a:t>
            </a:r>
          </a:p>
        </p:txBody>
      </p:sp>
      <p:sp>
        <p:nvSpPr>
          <p:cNvPr id="3" name="Rectangle 1">
            <a:extLst>
              <a:ext uri="{FF2B5EF4-FFF2-40B4-BE49-F238E27FC236}">
                <a16:creationId xmlns:a16="http://schemas.microsoft.com/office/drawing/2014/main" id="{506B51C9-237D-E827-E23B-5434A4DEFCAC}"/>
              </a:ext>
            </a:extLst>
          </p:cNvPr>
          <p:cNvSpPr txBox="1">
            <a:spLocks noChangeArrowheads="1"/>
          </p:cNvSpPr>
          <p:nvPr/>
        </p:nvSpPr>
        <p:spPr bwMode="auto">
          <a:xfrm>
            <a:off x="5988676" y="1647743"/>
            <a:ext cx="5810991" cy="3908762"/>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lgn="ctr">
              <a:buNone/>
            </a:pPr>
            <a:r>
              <a:rPr lang="en-US" sz="1800" b="1" dirty="0">
                <a:latin typeface="+mn-lt"/>
              </a:rPr>
              <a:t>Using High-Efficiency Machinery</a:t>
            </a:r>
          </a:p>
          <a:p>
            <a:pPr marL="139700" indent="0" algn="ctr">
              <a:buNone/>
            </a:pPr>
            <a:endParaRPr lang="en-US" sz="1800" b="1" dirty="0">
              <a:latin typeface="+mn-lt"/>
            </a:endParaRPr>
          </a:p>
          <a:p>
            <a:pPr marL="139700" indent="0">
              <a:buNone/>
            </a:pPr>
            <a:r>
              <a:rPr lang="en-US" sz="1800" b="1" dirty="0">
                <a:latin typeface="+mn-lt"/>
              </a:rPr>
              <a:t>Characteristics</a:t>
            </a:r>
            <a:r>
              <a:rPr lang="en-US" sz="1800" dirty="0">
                <a:latin typeface="+mn-lt"/>
              </a:rPr>
              <a:t>: Old machinery consumes a lot of energy and operates inefficiently.</a:t>
            </a:r>
          </a:p>
          <a:p>
            <a:pPr marL="139700" indent="0">
              <a:buNone/>
            </a:pPr>
            <a:r>
              <a:rPr lang="en-US" sz="1800" b="1" dirty="0">
                <a:latin typeface="+mn-lt"/>
              </a:rPr>
              <a:t>Solutions</a:t>
            </a:r>
            <a:r>
              <a:rPr lang="en-US" sz="1800" dirty="0">
                <a:latin typeface="+mn-lt"/>
              </a:rPr>
              <a:t>:</a:t>
            </a:r>
          </a:p>
          <a:p>
            <a:pPr>
              <a:spcBef>
                <a:spcPts val="900"/>
              </a:spcBef>
            </a:pPr>
            <a:r>
              <a:rPr lang="en-US" sz="1800" dirty="0">
                <a:latin typeface="+mn-lt"/>
              </a:rPr>
              <a:t>Invest in new-generation, energy-efficient machinery.</a:t>
            </a:r>
          </a:p>
          <a:p>
            <a:pPr>
              <a:spcBef>
                <a:spcPts val="900"/>
              </a:spcBef>
            </a:pPr>
            <a:r>
              <a:rPr lang="en-US" sz="1800" dirty="0">
                <a:latin typeface="+mn-lt"/>
              </a:rPr>
              <a:t>Perform regular maintenance to maintain operational efficiency.</a:t>
            </a:r>
          </a:p>
          <a:p>
            <a:pPr marL="139700" indent="0">
              <a:buNone/>
            </a:pPr>
            <a:r>
              <a:rPr lang="en-US" sz="1800" b="1" dirty="0">
                <a:latin typeface="+mn-lt"/>
              </a:rPr>
              <a:t>Benefits</a:t>
            </a:r>
            <a:r>
              <a:rPr lang="en-US" sz="1800" dirty="0">
                <a:latin typeface="+mn-lt"/>
              </a:rPr>
              <a:t>:</a:t>
            </a:r>
          </a:p>
          <a:p>
            <a:pPr>
              <a:spcBef>
                <a:spcPts val="900"/>
              </a:spcBef>
            </a:pPr>
            <a:r>
              <a:rPr lang="en-US" sz="1800" dirty="0">
                <a:latin typeface="+mn-lt"/>
              </a:rPr>
              <a:t>Reduce electricity consumption by 15-25%.</a:t>
            </a:r>
          </a:p>
          <a:p>
            <a:pPr>
              <a:spcBef>
                <a:spcPts val="900"/>
              </a:spcBef>
            </a:pPr>
            <a:r>
              <a:rPr lang="en-US" sz="1800" dirty="0">
                <a:latin typeface="+mn-lt"/>
              </a:rPr>
              <a:t>Increase production efficiency.</a:t>
            </a:r>
          </a:p>
        </p:txBody>
      </p:sp>
    </p:spTree>
    <p:extLst>
      <p:ext uri="{BB962C8B-B14F-4D97-AF65-F5344CB8AC3E}">
        <p14:creationId xmlns:p14="http://schemas.microsoft.com/office/powerpoint/2010/main" val="1814044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712676" y="3607166"/>
            <a:ext cx="6150015" cy="1629255"/>
          </a:xfrm>
        </p:spPr>
        <p:txBody>
          <a:bodyPr>
            <a:normAutofit/>
          </a:bodyPr>
          <a:lstStyle/>
          <a:p>
            <a:pPr marL="0" indent="0" algn="just">
              <a:spcAft>
                <a:spcPts val="800"/>
              </a:spcAft>
            </a:pPr>
            <a:r>
              <a:rPr lang="vi-VN" b="1" dirty="0">
                <a:solidFill>
                  <a:schemeClr val="accent1">
                    <a:lumMod val="50000"/>
                  </a:schemeClr>
                </a:solidFill>
              </a:rPr>
              <a:t>Module 3. </a:t>
            </a:r>
            <a:endParaRPr lang="en-US" b="1" dirty="0">
              <a:solidFill>
                <a:schemeClr val="accent1">
                  <a:lumMod val="50000"/>
                </a:schemeClr>
              </a:solidFill>
            </a:endParaRPr>
          </a:p>
          <a:p>
            <a:pPr marL="0" indent="0" algn="just"/>
            <a:r>
              <a:rPr lang="en-US" b="1" dirty="0">
                <a:solidFill>
                  <a:schemeClr val="accent1">
                    <a:lumMod val="50000"/>
                  </a:schemeClr>
                </a:solidFill>
              </a:rPr>
              <a:t>Current and potential of EE in plastic industry in Vietnam</a:t>
            </a:r>
            <a:endParaRPr lang="en-VN" b="1" dirty="0">
              <a:solidFill>
                <a:schemeClr val="accent1">
                  <a:lumMod val="50000"/>
                </a:schemeClr>
              </a:solidFill>
            </a:endParaRPr>
          </a:p>
        </p:txBody>
      </p:sp>
      <p:sp>
        <p:nvSpPr>
          <p:cNvPr id="5" name="Google Shape;46;p15">
            <a:extLst>
              <a:ext uri="{FF2B5EF4-FFF2-40B4-BE49-F238E27FC236}">
                <a16:creationId xmlns:a16="http://schemas.microsoft.com/office/drawing/2014/main" id="{82E1EEA5-A677-4194-98D6-6C3E265F0111}"/>
              </a:ext>
            </a:extLst>
          </p:cNvPr>
          <p:cNvSpPr txBox="1">
            <a:spLocks/>
          </p:cNvSpPr>
          <p:nvPr/>
        </p:nvSpPr>
        <p:spPr>
          <a:xfrm>
            <a:off x="597346" y="927235"/>
            <a:ext cx="7430018" cy="2323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5400" b="1">
                <a:solidFill>
                  <a:schemeClr val="accent1">
                    <a:lumMod val="50000"/>
                  </a:schemeClr>
                </a:solidFill>
              </a:rPr>
              <a:t>TRAINING PROGRAME for IEs</a:t>
            </a:r>
            <a:endParaRPr lang="en-US" sz="5400" b="1" dirty="0">
              <a:solidFill>
                <a:schemeClr val="accent1">
                  <a:lumMod val="50000"/>
                </a:schemeClr>
              </a:solidFill>
            </a:endParaRPr>
          </a:p>
        </p:txBody>
      </p:sp>
      <p:sp>
        <p:nvSpPr>
          <p:cNvPr id="6" name="TextBox 5">
            <a:extLst>
              <a:ext uri="{FF2B5EF4-FFF2-40B4-BE49-F238E27FC236}">
                <a16:creationId xmlns:a16="http://schemas.microsoft.com/office/drawing/2014/main" id="{CE83D8E8-A8D0-54E5-0006-96362F700882}"/>
              </a:ext>
            </a:extLst>
          </p:cNvPr>
          <p:cNvSpPr txBox="1"/>
          <p:nvPr/>
        </p:nvSpPr>
        <p:spPr>
          <a:xfrm>
            <a:off x="712676" y="3207056"/>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CB898-7310-2330-A260-4B24D9372E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A8F0F3-2A0B-5A38-6891-6E66E75547D0}"/>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E8F99AB-3BC4-9A7E-02C9-01BC384859BF}"/>
              </a:ext>
            </a:extLst>
          </p:cNvPr>
          <p:cNvSpPr>
            <a:spLocks noGrp="1" noChangeArrowheads="1"/>
          </p:cNvSpPr>
          <p:nvPr>
            <p:ph type="body" idx="1"/>
          </p:nvPr>
        </p:nvSpPr>
        <p:spPr bwMode="auto">
          <a:xfrm>
            <a:off x="196313" y="1754704"/>
            <a:ext cx="5788071" cy="4047262"/>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lgn="ctr">
              <a:buNone/>
            </a:pPr>
            <a:r>
              <a:rPr lang="en-US" b="1" dirty="0"/>
              <a:t>Application of VFD (Variable Frequency Drive) Technology</a:t>
            </a:r>
          </a:p>
          <a:p>
            <a:pPr marL="186262" indent="0">
              <a:buNone/>
            </a:pPr>
            <a:endParaRPr lang="en-US" dirty="0"/>
          </a:p>
          <a:p>
            <a:r>
              <a:rPr lang="en-US" b="1" dirty="0"/>
              <a:t>Characteristics</a:t>
            </a:r>
            <a:r>
              <a:rPr lang="en-US" dirty="0"/>
              <a:t>: Machinery such as extruders and injection molding machines operate continuously, consuming significant amounts of electricity.</a:t>
            </a:r>
          </a:p>
          <a:p>
            <a:r>
              <a:rPr lang="en-US" b="1" dirty="0"/>
              <a:t>Solutions</a:t>
            </a:r>
            <a:r>
              <a:rPr lang="en-US" dirty="0"/>
              <a:t>: Install VFDs to adjust motor speed according to actual demand.</a:t>
            </a:r>
          </a:p>
          <a:p>
            <a:r>
              <a:rPr lang="en-US" b="1" dirty="0"/>
              <a:t>Benefits:</a:t>
            </a:r>
          </a:p>
          <a:p>
            <a:pPr>
              <a:spcBef>
                <a:spcPts val="900"/>
              </a:spcBef>
              <a:buFontTx/>
              <a:buChar char="-"/>
            </a:pPr>
            <a:r>
              <a:rPr lang="en-US" dirty="0"/>
              <a:t>Reduce electricity consumption by 20-40%.</a:t>
            </a:r>
          </a:p>
          <a:p>
            <a:pPr>
              <a:spcBef>
                <a:spcPts val="900"/>
              </a:spcBef>
              <a:buFontTx/>
              <a:buChar char="-"/>
            </a:pPr>
            <a:r>
              <a:rPr lang="en-US" dirty="0"/>
              <a:t>Extend the lifespan of the equipment.</a:t>
            </a:r>
          </a:p>
        </p:txBody>
      </p:sp>
      <p:sp>
        <p:nvSpPr>
          <p:cNvPr id="3" name="Rectangle 1">
            <a:extLst>
              <a:ext uri="{FF2B5EF4-FFF2-40B4-BE49-F238E27FC236}">
                <a16:creationId xmlns:a16="http://schemas.microsoft.com/office/drawing/2014/main" id="{0E3F80A9-7683-D09B-F023-972DFB37381E}"/>
              </a:ext>
            </a:extLst>
          </p:cNvPr>
          <p:cNvSpPr txBox="1">
            <a:spLocks noChangeArrowheads="1"/>
          </p:cNvSpPr>
          <p:nvPr/>
        </p:nvSpPr>
        <p:spPr bwMode="auto">
          <a:xfrm>
            <a:off x="6207616" y="1446927"/>
            <a:ext cx="5788071" cy="4662815"/>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lgn="ctr">
              <a:buNone/>
            </a:pPr>
            <a:r>
              <a:rPr lang="en-US" sz="2000" b="1" dirty="0">
                <a:latin typeface="+mn-lt"/>
              </a:rPr>
              <a:t>Enhancing Automation</a:t>
            </a:r>
          </a:p>
          <a:p>
            <a:pPr marL="139700" indent="0">
              <a:buNone/>
            </a:pPr>
            <a:endParaRPr lang="en-US" sz="2000" dirty="0">
              <a:latin typeface="+mn-lt"/>
            </a:endParaRPr>
          </a:p>
          <a:p>
            <a:r>
              <a:rPr lang="en-US" sz="2000" b="1" dirty="0">
                <a:latin typeface="+mn-lt"/>
              </a:rPr>
              <a:t>Characteristics</a:t>
            </a:r>
            <a:r>
              <a:rPr lang="en-US" sz="2000" dirty="0">
                <a:latin typeface="+mn-lt"/>
              </a:rPr>
              <a:t>: Manual production processes lead to energy waste and uneven performance.</a:t>
            </a:r>
          </a:p>
          <a:p>
            <a:r>
              <a:rPr lang="en-US" sz="2000" dirty="0">
                <a:latin typeface="+mn-lt"/>
              </a:rPr>
              <a:t>Solutions: </a:t>
            </a:r>
          </a:p>
          <a:p>
            <a:pPr>
              <a:buFontTx/>
              <a:buChar char="-"/>
            </a:pPr>
            <a:r>
              <a:rPr lang="en-US" sz="2000" dirty="0">
                <a:latin typeface="+mn-lt"/>
              </a:rPr>
              <a:t>Use automated control systems to optimize machinery operation.</a:t>
            </a:r>
          </a:p>
          <a:p>
            <a:pPr>
              <a:buFontTx/>
              <a:buChar char="-"/>
            </a:pPr>
            <a:r>
              <a:rPr lang="en-US" sz="2000" dirty="0">
                <a:latin typeface="+mn-lt"/>
              </a:rPr>
              <a:t>Implement smart sensors for energy management.</a:t>
            </a:r>
          </a:p>
          <a:p>
            <a:r>
              <a:rPr lang="en-US" sz="2000" b="1" dirty="0">
                <a:latin typeface="+mn-lt"/>
              </a:rPr>
              <a:t>Benefits</a:t>
            </a:r>
            <a:r>
              <a:rPr lang="en-US" sz="2000" dirty="0">
                <a:latin typeface="+mn-lt"/>
              </a:rPr>
              <a:t>:</a:t>
            </a:r>
          </a:p>
          <a:p>
            <a:pPr>
              <a:spcBef>
                <a:spcPts val="900"/>
              </a:spcBef>
              <a:buFontTx/>
              <a:buChar char="-"/>
            </a:pPr>
            <a:r>
              <a:rPr lang="en-US" sz="2000" dirty="0">
                <a:latin typeface="+mn-lt"/>
              </a:rPr>
              <a:t>Increase operational efficiency by 15-20%.</a:t>
            </a:r>
          </a:p>
          <a:p>
            <a:pPr>
              <a:spcBef>
                <a:spcPts val="900"/>
              </a:spcBef>
              <a:buFontTx/>
              <a:buChar char="-"/>
            </a:pPr>
            <a:r>
              <a:rPr lang="en-US" sz="2000" dirty="0">
                <a:latin typeface="+mn-lt"/>
              </a:rPr>
              <a:t>Reduce errors and unnecessary energy consumption.</a:t>
            </a:r>
          </a:p>
        </p:txBody>
      </p:sp>
    </p:spTree>
    <p:extLst>
      <p:ext uri="{BB962C8B-B14F-4D97-AF65-F5344CB8AC3E}">
        <p14:creationId xmlns:p14="http://schemas.microsoft.com/office/powerpoint/2010/main" val="24286037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C6E9A8-EC9C-A751-1C04-3A7B188119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72F625-329C-23B1-7625-751DBB4BC1E5}"/>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B52A4690-A2A4-0FCC-BBE9-4C9B5F12AD5B}"/>
              </a:ext>
            </a:extLst>
          </p:cNvPr>
          <p:cNvSpPr>
            <a:spLocks noGrp="1" noChangeArrowheads="1"/>
          </p:cNvSpPr>
          <p:nvPr>
            <p:ph type="body" idx="1"/>
          </p:nvPr>
        </p:nvSpPr>
        <p:spPr bwMode="auto">
          <a:xfrm>
            <a:off x="142504" y="1615770"/>
            <a:ext cx="6507677" cy="4462760"/>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lgn="ctr">
              <a:buNone/>
            </a:pPr>
            <a:r>
              <a:rPr lang="en-US" sz="1800" b="1" dirty="0"/>
              <a:t>Optimizing the Cooling System</a:t>
            </a:r>
            <a:br>
              <a:rPr lang="en-US" sz="1800" dirty="0"/>
            </a:br>
            <a:endParaRPr lang="en-US" sz="1800" dirty="0"/>
          </a:p>
          <a:p>
            <a:r>
              <a:rPr lang="en-US" sz="1800" b="1" dirty="0"/>
              <a:t>Characteristics</a:t>
            </a:r>
            <a:r>
              <a:rPr lang="en-US" sz="1800" dirty="0"/>
              <a:t>: The cooling system accounts for a significant portion of energy consumption.</a:t>
            </a:r>
          </a:p>
          <a:p>
            <a:pPr marL="186262" indent="0">
              <a:buNone/>
            </a:pPr>
            <a:endParaRPr lang="en-US" sz="1800" dirty="0"/>
          </a:p>
          <a:p>
            <a:r>
              <a:rPr lang="en-US" sz="1800" b="1" dirty="0"/>
              <a:t>Solutions:</a:t>
            </a:r>
          </a:p>
          <a:p>
            <a:pPr>
              <a:spcBef>
                <a:spcPts val="900"/>
              </a:spcBef>
              <a:buFontTx/>
              <a:buChar char="-"/>
            </a:pPr>
            <a:r>
              <a:rPr lang="en-US" sz="1800" dirty="0"/>
              <a:t>Use a closed-loop cooling system to reduce water and energy loss.</a:t>
            </a:r>
          </a:p>
          <a:p>
            <a:pPr>
              <a:spcBef>
                <a:spcPts val="900"/>
              </a:spcBef>
              <a:buFontTx/>
              <a:buChar char="-"/>
            </a:pPr>
            <a:r>
              <a:rPr lang="en-US" sz="1800" dirty="0"/>
              <a:t>Improve cooling technology by using air instead of water.</a:t>
            </a:r>
          </a:p>
          <a:p>
            <a:r>
              <a:rPr lang="en-US" sz="1800" b="1" dirty="0"/>
              <a:t>Benefits:</a:t>
            </a:r>
          </a:p>
          <a:p>
            <a:pPr>
              <a:spcBef>
                <a:spcPts val="900"/>
              </a:spcBef>
              <a:buFontTx/>
              <a:buChar char="-"/>
            </a:pPr>
            <a:r>
              <a:rPr lang="en-US" sz="1800" dirty="0"/>
              <a:t>Reduce cooling costs by 10-15%.</a:t>
            </a:r>
          </a:p>
          <a:p>
            <a:pPr>
              <a:spcBef>
                <a:spcPts val="900"/>
              </a:spcBef>
              <a:buFontTx/>
              <a:buChar char="-"/>
            </a:pPr>
            <a:r>
              <a:rPr lang="en-US" sz="1800" dirty="0"/>
              <a:t>Contribute to environmental protection by reducing water consumption.</a:t>
            </a:r>
          </a:p>
        </p:txBody>
      </p:sp>
      <p:sp>
        <p:nvSpPr>
          <p:cNvPr id="3" name="Rectangle 1">
            <a:extLst>
              <a:ext uri="{FF2B5EF4-FFF2-40B4-BE49-F238E27FC236}">
                <a16:creationId xmlns:a16="http://schemas.microsoft.com/office/drawing/2014/main" id="{5F9D1ABF-700C-736D-4CD4-770299B81EE8}"/>
              </a:ext>
            </a:extLst>
          </p:cNvPr>
          <p:cNvSpPr txBox="1">
            <a:spLocks noChangeArrowheads="1"/>
          </p:cNvSpPr>
          <p:nvPr/>
        </p:nvSpPr>
        <p:spPr bwMode="auto">
          <a:xfrm>
            <a:off x="6824353" y="1615770"/>
            <a:ext cx="5225143" cy="2893100"/>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lgn="ctr">
              <a:buNone/>
            </a:pPr>
            <a:r>
              <a:rPr lang="en-US" sz="1800" b="1" dirty="0">
                <a:latin typeface="+mn-lt"/>
              </a:rPr>
              <a:t>Using Renewable Energy</a:t>
            </a:r>
            <a:br>
              <a:rPr lang="en-US" sz="1800" b="1" dirty="0">
                <a:latin typeface="+mn-lt"/>
              </a:rPr>
            </a:br>
            <a:endParaRPr lang="en-US" sz="1800" b="1" dirty="0">
              <a:latin typeface="+mn-lt"/>
            </a:endParaRPr>
          </a:p>
          <a:p>
            <a:r>
              <a:rPr lang="en-US" sz="1800" b="1" dirty="0">
                <a:latin typeface="+mn-lt"/>
              </a:rPr>
              <a:t>Characteristics</a:t>
            </a:r>
            <a:r>
              <a:rPr lang="en-US" sz="1800" dirty="0">
                <a:latin typeface="+mn-lt"/>
              </a:rPr>
              <a:t>: Manufacturing facilities are often dependent on the grid and fossil fuels.</a:t>
            </a:r>
          </a:p>
          <a:p>
            <a:pPr marL="139700" indent="0">
              <a:buNone/>
            </a:pPr>
            <a:endParaRPr lang="en-US" sz="1800" dirty="0">
              <a:latin typeface="+mn-lt"/>
            </a:endParaRPr>
          </a:p>
          <a:p>
            <a:r>
              <a:rPr lang="en-US" sz="1800" b="1" dirty="0">
                <a:latin typeface="+mn-lt"/>
              </a:rPr>
              <a:t>Solutions</a:t>
            </a:r>
            <a:r>
              <a:rPr lang="en-US" sz="1800" dirty="0">
                <a:latin typeface="+mn-lt"/>
              </a:rPr>
              <a:t>: Install solar power systems to reduce reliance on the grid.</a:t>
            </a:r>
          </a:p>
          <a:p>
            <a:pPr marL="139700" indent="0">
              <a:buNone/>
            </a:pPr>
            <a:endParaRPr lang="en-US" sz="1800" dirty="0">
              <a:latin typeface="+mn-lt"/>
            </a:endParaRPr>
          </a:p>
          <a:p>
            <a:r>
              <a:rPr lang="en-US" sz="1800" b="1" dirty="0">
                <a:latin typeface="+mn-lt"/>
              </a:rPr>
              <a:t>Benefits</a:t>
            </a:r>
            <a:r>
              <a:rPr lang="en-US" sz="1800" dirty="0">
                <a:latin typeface="+mn-lt"/>
              </a:rPr>
              <a:t>: Reduce CO₂ emissions and long-term energy costs.</a:t>
            </a:r>
          </a:p>
        </p:txBody>
      </p:sp>
    </p:spTree>
    <p:extLst>
      <p:ext uri="{BB962C8B-B14F-4D97-AF65-F5344CB8AC3E}">
        <p14:creationId xmlns:p14="http://schemas.microsoft.com/office/powerpoint/2010/main" val="13590568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5FB2D-67C8-737E-ED6D-F9D3024C43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DD0855-394D-A814-CD77-5485FDFB73D4}"/>
              </a:ext>
            </a:extLst>
          </p:cNvPr>
          <p:cNvSpPr>
            <a:spLocks noGrp="1"/>
          </p:cNvSpPr>
          <p:nvPr>
            <p:ph type="title"/>
          </p:nvPr>
        </p:nvSpPr>
        <p:spPr>
          <a:xfrm>
            <a:off x="609600" y="532800"/>
            <a:ext cx="10972800" cy="495200"/>
          </a:xfrm>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22F4D28E-E00E-9483-F78E-168CAE82640A}"/>
              </a:ext>
            </a:extLst>
          </p:cNvPr>
          <p:cNvSpPr>
            <a:spLocks noGrp="1" noChangeArrowheads="1"/>
          </p:cNvSpPr>
          <p:nvPr>
            <p:ph type="body" idx="1"/>
          </p:nvPr>
        </p:nvSpPr>
        <p:spPr bwMode="auto">
          <a:xfrm>
            <a:off x="248991" y="1662098"/>
            <a:ext cx="6087414" cy="258532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r>
              <a:rPr lang="en-US" b="1" dirty="0">
                <a:solidFill>
                  <a:srgbClr val="0E0E0E"/>
                </a:solidFill>
                <a:effectLst/>
              </a:rPr>
              <a:t>Characteristics:</a:t>
            </a:r>
            <a:r>
              <a:rPr lang="en-US" b="1" dirty="0">
                <a:solidFill>
                  <a:srgbClr val="0E0E0E"/>
                </a:solidFill>
              </a:rPr>
              <a:t> </a:t>
            </a:r>
            <a:r>
              <a:rPr lang="en-US" dirty="0">
                <a:solidFill>
                  <a:srgbClr val="0E0E0E"/>
                </a:solidFill>
                <a:effectLst/>
              </a:rPr>
              <a:t>Manufacturing facilities are often dependent on the grid and fossil fuels.</a:t>
            </a:r>
            <a:br>
              <a:rPr lang="en-US" dirty="0">
                <a:solidFill>
                  <a:srgbClr val="0E0E0E"/>
                </a:solidFill>
                <a:effectLst/>
              </a:rPr>
            </a:br>
            <a:endParaRPr lang="en-US" dirty="0">
              <a:solidFill>
                <a:srgbClr val="0E0E0E"/>
              </a:solidFill>
              <a:effectLst/>
            </a:endParaRPr>
          </a:p>
          <a:p>
            <a:r>
              <a:rPr lang="en-US" b="1" dirty="0">
                <a:solidFill>
                  <a:srgbClr val="0E0E0E"/>
                </a:solidFill>
                <a:effectLst/>
              </a:rPr>
              <a:t>Solutions:</a:t>
            </a:r>
            <a:r>
              <a:rPr lang="en-US" dirty="0">
                <a:solidFill>
                  <a:srgbClr val="0E0E0E"/>
                </a:solidFill>
                <a:effectLst/>
              </a:rPr>
              <a:t> Install solar power systems to reduce reliance on the grid.</a:t>
            </a:r>
          </a:p>
          <a:p>
            <a:pPr marL="186262" indent="0">
              <a:buNone/>
            </a:pPr>
            <a:endParaRPr lang="en-US" dirty="0">
              <a:solidFill>
                <a:srgbClr val="0E0E0E"/>
              </a:solidFill>
              <a:effectLst/>
            </a:endParaRPr>
          </a:p>
          <a:p>
            <a:r>
              <a:rPr lang="en-US" b="1" dirty="0">
                <a:solidFill>
                  <a:srgbClr val="0E0E0E"/>
                </a:solidFill>
                <a:effectLst/>
              </a:rPr>
              <a:t>Benefits:</a:t>
            </a:r>
            <a:r>
              <a:rPr lang="en-US" b="1" dirty="0">
                <a:solidFill>
                  <a:srgbClr val="0E0E0E"/>
                </a:solidFill>
              </a:rPr>
              <a:t> </a:t>
            </a:r>
            <a:r>
              <a:rPr lang="en-US" dirty="0">
                <a:solidFill>
                  <a:srgbClr val="0E0E0E"/>
                </a:solidFill>
                <a:effectLst/>
              </a:rPr>
              <a:t>Reduce CO₂ emissions and long-term energy costs.</a:t>
            </a:r>
          </a:p>
        </p:txBody>
      </p:sp>
      <p:sp>
        <p:nvSpPr>
          <p:cNvPr id="5" name="TextBox 4">
            <a:extLst>
              <a:ext uri="{FF2B5EF4-FFF2-40B4-BE49-F238E27FC236}">
                <a16:creationId xmlns:a16="http://schemas.microsoft.com/office/drawing/2014/main" id="{94588BD8-EF4C-787F-CA84-205B9979F351}"/>
              </a:ext>
            </a:extLst>
          </p:cNvPr>
          <p:cNvSpPr txBox="1"/>
          <p:nvPr/>
        </p:nvSpPr>
        <p:spPr>
          <a:xfrm>
            <a:off x="6529589" y="1629539"/>
            <a:ext cx="5413420" cy="3708708"/>
          </a:xfrm>
          <a:prstGeom prst="rect">
            <a:avLst/>
          </a:prstGeom>
          <a:noFill/>
          <a:ln>
            <a:solidFill>
              <a:schemeClr val="accent1">
                <a:lumMod val="50000"/>
              </a:schemeClr>
            </a:solidFill>
          </a:ln>
        </p:spPr>
        <p:txBody>
          <a:bodyPr wrap="square">
            <a:spAutoFit/>
          </a:bodyPr>
          <a:lstStyle/>
          <a:p>
            <a:pPr marL="342900" indent="-342900">
              <a:buFont typeface="Arial" panose="020B0604020202020204" pitchFamily="34" charset="0"/>
              <a:buChar char="•"/>
            </a:pPr>
            <a:r>
              <a:rPr lang="en-US" sz="2000" b="1" dirty="0">
                <a:solidFill>
                  <a:srgbClr val="0E0E0E"/>
                </a:solidFill>
                <a:effectLst/>
                <a:latin typeface="+mn-lt"/>
              </a:rPr>
              <a:t>Characteristics:</a:t>
            </a:r>
            <a:r>
              <a:rPr lang="en-US" sz="2000" b="1" dirty="0">
                <a:solidFill>
                  <a:srgbClr val="0E0E0E"/>
                </a:solidFill>
                <a:latin typeface="+mn-lt"/>
              </a:rPr>
              <a:t> </a:t>
            </a:r>
            <a:r>
              <a:rPr lang="en-US" sz="2000" dirty="0">
                <a:solidFill>
                  <a:srgbClr val="0E0E0E"/>
                </a:solidFill>
                <a:effectLst/>
                <a:latin typeface="+mn-lt"/>
              </a:rPr>
              <a:t>Energy management is inefficient, leading to significant waste.</a:t>
            </a:r>
          </a:p>
          <a:p>
            <a:pPr marL="342900" indent="-342900">
              <a:buFont typeface="Arial" panose="020B0604020202020204" pitchFamily="34" charset="0"/>
              <a:buChar char="•"/>
            </a:pPr>
            <a:endParaRPr lang="en-US" sz="2000" dirty="0">
              <a:solidFill>
                <a:srgbClr val="0E0E0E"/>
              </a:solidFill>
              <a:effectLst/>
              <a:latin typeface="+mn-lt"/>
            </a:endParaRPr>
          </a:p>
          <a:p>
            <a:pPr marL="342900" indent="-342900">
              <a:buFont typeface="Arial" panose="020B0604020202020204" pitchFamily="34" charset="0"/>
              <a:buChar char="•"/>
            </a:pPr>
            <a:r>
              <a:rPr lang="en-US" sz="2000" b="1" dirty="0">
                <a:solidFill>
                  <a:srgbClr val="0E0E0E"/>
                </a:solidFill>
                <a:effectLst/>
                <a:latin typeface="+mn-lt"/>
              </a:rPr>
              <a:t>Solutions:</a:t>
            </a:r>
            <a:endParaRPr lang="en-US" sz="2000" dirty="0">
              <a:solidFill>
                <a:srgbClr val="0E0E0E"/>
              </a:solidFill>
              <a:effectLst/>
              <a:latin typeface="+mn-lt"/>
            </a:endParaRPr>
          </a:p>
          <a:p>
            <a:pPr marL="342900" indent="-342900">
              <a:spcBef>
                <a:spcPts val="900"/>
              </a:spcBef>
              <a:buFontTx/>
              <a:buChar char="-"/>
            </a:pPr>
            <a:r>
              <a:rPr lang="en-US" sz="2000" dirty="0">
                <a:solidFill>
                  <a:srgbClr val="0E0E0E"/>
                </a:solidFill>
                <a:effectLst/>
                <a:latin typeface="+mn-lt"/>
              </a:rPr>
              <a:t>Implement an energy management system (ISO 50001).</a:t>
            </a:r>
          </a:p>
          <a:p>
            <a:pPr marL="342900" indent="-342900">
              <a:spcBef>
                <a:spcPts val="900"/>
              </a:spcBef>
              <a:buFontTx/>
              <a:buChar char="-"/>
            </a:pPr>
            <a:r>
              <a:rPr lang="en-US" sz="2000" dirty="0">
                <a:solidFill>
                  <a:srgbClr val="0E0E0E"/>
                </a:solidFill>
                <a:effectLst/>
                <a:latin typeface="+mn-lt"/>
              </a:rPr>
              <a:t>Monitor and assess energy use efficiency at each stage of production.</a:t>
            </a:r>
          </a:p>
          <a:p>
            <a:endParaRPr lang="en-US" sz="2000" dirty="0">
              <a:solidFill>
                <a:srgbClr val="0E0E0E"/>
              </a:solidFill>
              <a:effectLst/>
              <a:latin typeface="+mn-lt"/>
            </a:endParaRPr>
          </a:p>
          <a:p>
            <a:pPr marL="342900" indent="-342900">
              <a:buFont typeface="Arial" panose="020B0604020202020204" pitchFamily="34" charset="0"/>
              <a:buChar char="•"/>
            </a:pPr>
            <a:r>
              <a:rPr lang="en-US" sz="2000" b="1" dirty="0">
                <a:solidFill>
                  <a:srgbClr val="0E0E0E"/>
                </a:solidFill>
                <a:effectLst/>
                <a:latin typeface="+mn-lt"/>
              </a:rPr>
              <a:t>Benefits:</a:t>
            </a:r>
            <a:r>
              <a:rPr lang="en-US" sz="2000" b="1" dirty="0">
                <a:solidFill>
                  <a:srgbClr val="0E0E0E"/>
                </a:solidFill>
                <a:latin typeface="+mn-lt"/>
              </a:rPr>
              <a:t> </a:t>
            </a:r>
            <a:r>
              <a:rPr lang="en-US" sz="2000" dirty="0">
                <a:solidFill>
                  <a:srgbClr val="0E0E0E"/>
                </a:solidFill>
                <a:effectLst/>
                <a:latin typeface="+mn-lt"/>
              </a:rPr>
              <a:t>Save 5-10% energy through better management.</a:t>
            </a:r>
          </a:p>
        </p:txBody>
      </p:sp>
    </p:spTree>
    <p:extLst>
      <p:ext uri="{BB962C8B-B14F-4D97-AF65-F5344CB8AC3E}">
        <p14:creationId xmlns:p14="http://schemas.microsoft.com/office/powerpoint/2010/main" val="40510909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E7616-4FC4-A8F6-D0BB-8DD3AF8165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67E629-610E-1264-BD38-D46A9B09A892}"/>
              </a:ext>
            </a:extLst>
          </p:cNvPr>
          <p:cNvSpPr>
            <a:spLocks noGrp="1"/>
          </p:cNvSpPr>
          <p:nvPr>
            <p:ph type="title"/>
          </p:nvPr>
        </p:nvSpPr>
        <p:spPr>
          <a:xfrm>
            <a:off x="609600" y="532800"/>
            <a:ext cx="10972800" cy="495200"/>
          </a:xfrm>
        </p:spPr>
        <p:txBody>
          <a:bodyPr>
            <a:noAutofit/>
          </a:bodyPr>
          <a:lstStyle/>
          <a:p>
            <a:r>
              <a:rPr lang="en-US" b="1" dirty="0">
                <a:solidFill>
                  <a:schemeClr val="accent1">
                    <a:lumMod val="50000"/>
                  </a:schemeClr>
                </a:solidFill>
                <a:effectLst/>
                <a:latin typeface="+mn-lt"/>
              </a:rPr>
              <a:t>EEMs in the Plastic Industry in the world</a:t>
            </a:r>
            <a:endParaRPr lang="en-US" dirty="0">
              <a:solidFill>
                <a:schemeClr val="accent1">
                  <a:lumMod val="50000"/>
                </a:schemeClr>
              </a:solidFill>
            </a:endParaRPr>
          </a:p>
        </p:txBody>
      </p:sp>
      <p:sp>
        <p:nvSpPr>
          <p:cNvPr id="7" name="TextBox 6">
            <a:extLst>
              <a:ext uri="{FF2B5EF4-FFF2-40B4-BE49-F238E27FC236}">
                <a16:creationId xmlns:a16="http://schemas.microsoft.com/office/drawing/2014/main" id="{5101013F-63B8-D806-1029-6B1EDE6CDFD9}"/>
              </a:ext>
            </a:extLst>
          </p:cNvPr>
          <p:cNvSpPr txBox="1"/>
          <p:nvPr/>
        </p:nvSpPr>
        <p:spPr>
          <a:xfrm>
            <a:off x="609600" y="1325524"/>
            <a:ext cx="6100354" cy="379656"/>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Pyrolysis recycling</a:t>
            </a:r>
            <a:endParaRPr lang="en-VN" sz="1800" dirty="0">
              <a:solidFill>
                <a:schemeClr val="accent1">
                  <a:lumMod val="50000"/>
                </a:schemeClr>
              </a:solidFill>
              <a:latin typeface="+mn-lt"/>
            </a:endParaRPr>
          </a:p>
        </p:txBody>
      </p:sp>
      <p:sp>
        <p:nvSpPr>
          <p:cNvPr id="9" name="TextBox 8">
            <a:extLst>
              <a:ext uri="{FF2B5EF4-FFF2-40B4-BE49-F238E27FC236}">
                <a16:creationId xmlns:a16="http://schemas.microsoft.com/office/drawing/2014/main" id="{5D3EF7CE-F47A-F3FE-9D6E-A70267C543B2}"/>
              </a:ext>
            </a:extLst>
          </p:cNvPr>
          <p:cNvSpPr txBox="1"/>
          <p:nvPr/>
        </p:nvSpPr>
        <p:spPr>
          <a:xfrm>
            <a:off x="609600" y="1842007"/>
            <a:ext cx="11473543" cy="2706190"/>
          </a:xfrm>
          <a:prstGeom prst="rect">
            <a:avLst/>
          </a:prstGeom>
          <a:noFill/>
        </p:spPr>
        <p:txBody>
          <a:bodyPr wrap="square">
            <a:spAutoFit/>
          </a:bodyPr>
          <a:lstStyle/>
          <a:p>
            <a:pPr algn="l" fontAlgn="base">
              <a:spcAft>
                <a:spcPts val="900"/>
              </a:spcAft>
            </a:pPr>
            <a:r>
              <a:rPr lang="en-US" sz="1800" b="1" i="0" dirty="0">
                <a:solidFill>
                  <a:schemeClr val="accent1">
                    <a:lumMod val="50000"/>
                  </a:schemeClr>
                </a:solidFill>
                <a:effectLst/>
                <a:latin typeface="+mn-lt"/>
              </a:rPr>
              <a:t>Technology description</a:t>
            </a:r>
          </a:p>
          <a:p>
            <a:pPr algn="l" fontAlgn="base">
              <a:spcAft>
                <a:spcPts val="900"/>
              </a:spcAft>
            </a:pPr>
            <a:r>
              <a:rPr lang="en-US" sz="1800" b="0" i="0" dirty="0">
                <a:solidFill>
                  <a:srgbClr val="000000"/>
                </a:solidFill>
                <a:effectLst/>
                <a:latin typeface="+mn-lt"/>
              </a:rPr>
              <a:t>Pyrolysis is the breakdown of material at high temperatures in the absence of oxygen. Pyrolysis can be used to convert mixed plastic waste into liquid hydrocarbons, which can be used again by the petrochemical industry.</a:t>
            </a:r>
          </a:p>
          <a:p>
            <a:pPr algn="l" fontAlgn="base">
              <a:spcAft>
                <a:spcPts val="900"/>
              </a:spcAft>
            </a:pPr>
            <a:r>
              <a:rPr lang="en-US" sz="1800" b="1" i="0" dirty="0">
                <a:solidFill>
                  <a:schemeClr val="accent1">
                    <a:lumMod val="50000"/>
                  </a:schemeClr>
                </a:solidFill>
                <a:effectLst/>
                <a:latin typeface="+mn-lt"/>
              </a:rPr>
              <a:t>Relevance for net zero</a:t>
            </a:r>
          </a:p>
          <a:p>
            <a:pPr algn="l" fontAlgn="base">
              <a:spcAft>
                <a:spcPts val="900"/>
              </a:spcAft>
            </a:pPr>
            <a:r>
              <a:rPr lang="en-US" sz="1800" b="0" i="0" dirty="0">
                <a:solidFill>
                  <a:srgbClr val="000000"/>
                </a:solidFill>
                <a:effectLst/>
                <a:latin typeface="+mn-lt"/>
              </a:rPr>
              <a:t>Improved recycling would help reduce the need for virgin production and can reduce downcycling in which a material is recycled into a lower value end. However, </a:t>
            </a:r>
            <a:r>
              <a:rPr lang="en-US" sz="1800" b="0" i="0" dirty="0" err="1">
                <a:solidFill>
                  <a:srgbClr val="000000"/>
                </a:solidFill>
                <a:effectLst/>
                <a:latin typeface="+mn-lt"/>
              </a:rPr>
              <a:t>behavioural</a:t>
            </a:r>
            <a:r>
              <a:rPr lang="en-US" sz="1800" b="0" i="0" dirty="0">
                <a:solidFill>
                  <a:srgbClr val="000000"/>
                </a:solidFill>
                <a:effectLst/>
                <a:latin typeface="+mn-lt"/>
              </a:rPr>
              <a:t> barriers also need to be overcome to increase plastics collection rates, and secondary production is unlikely to ever fully replace the need for primary production.</a:t>
            </a:r>
          </a:p>
        </p:txBody>
      </p:sp>
      <p:pic>
        <p:nvPicPr>
          <p:cNvPr id="1026" name="Picture 2">
            <a:extLst>
              <a:ext uri="{FF2B5EF4-FFF2-40B4-BE49-F238E27FC236}">
                <a16:creationId xmlns:a16="http://schemas.microsoft.com/office/drawing/2014/main" id="{CAA18B7D-3777-FE02-5D1E-2E9F8CD982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2205" y="4141442"/>
            <a:ext cx="8823959" cy="2441524"/>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66F225D7-B49E-88E0-49BC-1882326BA6CC}"/>
              </a:ext>
            </a:extLst>
          </p:cNvPr>
          <p:cNvSpPr txBox="1"/>
          <p:nvPr/>
        </p:nvSpPr>
        <p:spPr>
          <a:xfrm>
            <a:off x="8161018" y="6429077"/>
            <a:ext cx="3615146" cy="307777"/>
          </a:xfrm>
          <a:prstGeom prst="rect">
            <a:avLst/>
          </a:prstGeom>
          <a:noFill/>
        </p:spPr>
        <p:txBody>
          <a:bodyPr wrap="square">
            <a:spAutoFit/>
          </a:bodyPr>
          <a:lstStyle/>
          <a:p>
            <a:r>
              <a:rPr lang="en-US" sz="1400" b="0" i="0" dirty="0">
                <a:solidFill>
                  <a:srgbClr val="333333"/>
                </a:solidFill>
                <a:effectLst/>
                <a:latin typeface="+mn-lt"/>
              </a:rPr>
              <a:t>Credit: Alex </a:t>
            </a:r>
            <a:r>
              <a:rPr lang="en-US" sz="1400" b="0" i="0" dirty="0" err="1">
                <a:solidFill>
                  <a:srgbClr val="333333"/>
                </a:solidFill>
                <a:effectLst/>
                <a:latin typeface="+mn-lt"/>
              </a:rPr>
              <a:t>Tullo</a:t>
            </a:r>
            <a:r>
              <a:rPr lang="en-US" sz="1400" b="0" i="0" dirty="0">
                <a:solidFill>
                  <a:srgbClr val="333333"/>
                </a:solidFill>
                <a:effectLst/>
                <a:latin typeface="+mn-lt"/>
              </a:rPr>
              <a:t>/Will Ludwig/C&amp;EN</a:t>
            </a:r>
            <a:endParaRPr lang="en-VN" sz="1400" dirty="0">
              <a:latin typeface="+mn-lt"/>
            </a:endParaRPr>
          </a:p>
        </p:txBody>
      </p:sp>
    </p:spTree>
    <p:extLst>
      <p:ext uri="{BB962C8B-B14F-4D97-AF65-F5344CB8AC3E}">
        <p14:creationId xmlns:p14="http://schemas.microsoft.com/office/powerpoint/2010/main" val="1059023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2C0B9-4294-6324-8AD4-59A6EF9FF9AE}"/>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95C7B3E8-B6FD-A4AF-1D26-3F1993CBFBAD}"/>
              </a:ext>
            </a:extLst>
          </p:cNvPr>
          <p:cNvSpPr txBox="1"/>
          <p:nvPr/>
        </p:nvSpPr>
        <p:spPr>
          <a:xfrm>
            <a:off x="609600" y="1325524"/>
            <a:ext cx="6100354" cy="954300"/>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Pyrolysis recycling</a:t>
            </a:r>
          </a:p>
          <a:p>
            <a:br>
              <a:rPr lang="en-US" sz="1800" b="0" i="0" dirty="0">
                <a:solidFill>
                  <a:srgbClr val="000000"/>
                </a:solidFill>
                <a:effectLst/>
                <a:latin typeface="+mn-lt"/>
              </a:rPr>
            </a:br>
            <a:endParaRPr lang="en-VN" sz="1800" dirty="0">
              <a:latin typeface="+mn-lt"/>
            </a:endParaRPr>
          </a:p>
        </p:txBody>
      </p:sp>
      <p:sp>
        <p:nvSpPr>
          <p:cNvPr id="9" name="TextBox 8">
            <a:extLst>
              <a:ext uri="{FF2B5EF4-FFF2-40B4-BE49-F238E27FC236}">
                <a16:creationId xmlns:a16="http://schemas.microsoft.com/office/drawing/2014/main" id="{08618ACD-FC72-9331-7A2F-C08F82D20A59}"/>
              </a:ext>
            </a:extLst>
          </p:cNvPr>
          <p:cNvSpPr txBox="1"/>
          <p:nvPr/>
        </p:nvSpPr>
        <p:spPr>
          <a:xfrm>
            <a:off x="609599" y="1769571"/>
            <a:ext cx="6474823" cy="3041858"/>
          </a:xfrm>
          <a:prstGeom prst="rect">
            <a:avLst/>
          </a:prstGeom>
          <a:noFill/>
        </p:spPr>
        <p:txBody>
          <a:bodyPr wrap="square">
            <a:spAutoFit/>
          </a:bodyPr>
          <a:lstStyle/>
          <a:p>
            <a:pPr algn="l" fontAlgn="base">
              <a:spcAft>
                <a:spcPts val="900"/>
              </a:spcAft>
            </a:pPr>
            <a:r>
              <a:rPr lang="en-US" sz="1800" b="1" i="0" dirty="0">
                <a:solidFill>
                  <a:schemeClr val="accent1">
                    <a:lumMod val="50000"/>
                  </a:schemeClr>
                </a:solidFill>
                <a:effectLst/>
                <a:latin typeface="+mn-lt"/>
              </a:rPr>
              <a:t>Initiatives</a:t>
            </a:r>
            <a:endParaRPr lang="en-US" sz="1800" b="1" dirty="0">
              <a:solidFill>
                <a:schemeClr val="accent1">
                  <a:lumMod val="50000"/>
                </a:schemeClr>
              </a:solidFill>
              <a:latin typeface="+mn-lt"/>
            </a:endParaRPr>
          </a:p>
          <a:p>
            <a:pPr marL="285750" indent="-285750" algn="l" fontAlgn="base">
              <a:spcAft>
                <a:spcPts val="450"/>
              </a:spcAft>
              <a:buFont typeface="Arial" panose="020B0604020202020204" pitchFamily="34" charset="0"/>
              <a:buChar char="•"/>
            </a:pPr>
            <a:r>
              <a:rPr lang="en-US" sz="1800" b="0" i="0" dirty="0">
                <a:solidFill>
                  <a:srgbClr val="000000"/>
                </a:solidFill>
                <a:effectLst/>
                <a:latin typeface="+mn-lt"/>
              </a:rPr>
              <a:t>Norwegian company </a:t>
            </a:r>
            <a:r>
              <a:rPr lang="en-US" sz="1800" b="0" i="0" dirty="0" err="1">
                <a:solidFill>
                  <a:srgbClr val="000000"/>
                </a:solidFill>
                <a:effectLst/>
                <a:latin typeface="+mn-lt"/>
              </a:rPr>
              <a:t>Quantafuel</a:t>
            </a:r>
            <a:r>
              <a:rPr lang="en-US" sz="1800" b="0" i="0" dirty="0">
                <a:solidFill>
                  <a:srgbClr val="000000"/>
                </a:solidFill>
                <a:effectLst/>
                <a:latin typeface="+mn-lt"/>
              </a:rPr>
              <a:t> has developed a technology that combines pyrolysis with catalysis to convert mixed plastic wastes to synthetic fuels. Its first commercial plant started operating in late 2019 in Denmark and will process 18 kt of plastic waste a year. The company has backing from companies such as major chemical producer BASF.</a:t>
            </a:r>
            <a:endParaRPr lang="en-US" sz="1800" u="none" strike="noStrike" dirty="0">
              <a:latin typeface="+mn-lt"/>
            </a:endParaRPr>
          </a:p>
          <a:p>
            <a:pPr marL="285750" indent="-285750" algn="l" fontAlgn="base">
              <a:spcAft>
                <a:spcPts val="450"/>
              </a:spcAft>
              <a:buFont typeface="Arial" panose="020B0604020202020204" pitchFamily="34" charset="0"/>
              <a:buChar char="•"/>
            </a:pPr>
            <a:r>
              <a:rPr lang="en-US" sz="1800" b="1" i="0" dirty="0">
                <a:solidFill>
                  <a:srgbClr val="000000"/>
                </a:solidFill>
                <a:effectLst/>
                <a:latin typeface="+mn-lt"/>
              </a:rPr>
              <a:t>Japan:</a:t>
            </a:r>
            <a:r>
              <a:rPr lang="en-US" sz="1800" b="0" i="0" dirty="0">
                <a:solidFill>
                  <a:srgbClr val="000000"/>
                </a:solidFill>
                <a:effectLst/>
                <a:latin typeface="+mn-lt"/>
              </a:rPr>
              <a:t> Development of Technology for Producing Raw Materials for Plastics Using CO2 and Other Sources: NA </a:t>
            </a:r>
          </a:p>
        </p:txBody>
      </p:sp>
      <p:pic>
        <p:nvPicPr>
          <p:cNvPr id="2050" name="Picture 2" descr="Skive Plant Quantafuel">
            <a:extLst>
              <a:ext uri="{FF2B5EF4-FFF2-40B4-BE49-F238E27FC236}">
                <a16:creationId xmlns:a16="http://schemas.microsoft.com/office/drawing/2014/main" id="{1070407F-ED80-4795-88B1-D85B11F671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1587" y="1325524"/>
            <a:ext cx="3770811" cy="251503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CC6448B-0A3E-FE60-FF55-4946FAFAE78C}"/>
              </a:ext>
            </a:extLst>
          </p:cNvPr>
          <p:cNvSpPr txBox="1"/>
          <p:nvPr/>
        </p:nvSpPr>
        <p:spPr>
          <a:xfrm>
            <a:off x="7811587" y="3876476"/>
            <a:ext cx="3770811" cy="523220"/>
          </a:xfrm>
          <a:prstGeom prst="rect">
            <a:avLst/>
          </a:prstGeom>
          <a:noFill/>
        </p:spPr>
        <p:txBody>
          <a:bodyPr wrap="square">
            <a:spAutoFit/>
          </a:bodyPr>
          <a:lstStyle/>
          <a:p>
            <a:r>
              <a:rPr lang="en-US" sz="1400" dirty="0" err="1"/>
              <a:t>Quantafuel’s</a:t>
            </a:r>
            <a:r>
              <a:rPr lang="en-US" sz="1400" dirty="0"/>
              <a:t> Plastic-to-liquid (</a:t>
            </a:r>
            <a:r>
              <a:rPr lang="en-US" sz="1400" dirty="0" err="1"/>
              <a:t>Ptl</a:t>
            </a:r>
            <a:r>
              <a:rPr lang="en-US" sz="1400" dirty="0"/>
              <a:t>) plant in Skive is the first of its kind in the world.</a:t>
            </a:r>
            <a:endParaRPr lang="en-VN" sz="1400" dirty="0"/>
          </a:p>
        </p:txBody>
      </p:sp>
      <p:pic>
        <p:nvPicPr>
          <p:cNvPr id="2052" name="Picture 4" descr="Development of Technology for Producing Raw Materials for Plastics Using CO2 and Other Sources">
            <a:extLst>
              <a:ext uri="{FF2B5EF4-FFF2-40B4-BE49-F238E27FC236}">
                <a16:creationId xmlns:a16="http://schemas.microsoft.com/office/drawing/2014/main" id="{F61C285F-C6BA-8FC3-24E1-8C12992143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7118" y="4399696"/>
            <a:ext cx="4145280" cy="232524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D79009A-F1AD-939E-0026-F1A75AE60FE2}"/>
              </a:ext>
            </a:extLst>
          </p:cNvPr>
          <p:cNvSpPr txBox="1"/>
          <p:nvPr/>
        </p:nvSpPr>
        <p:spPr>
          <a:xfrm>
            <a:off x="5704109" y="6325200"/>
            <a:ext cx="1733009" cy="307777"/>
          </a:xfrm>
          <a:prstGeom prst="rect">
            <a:avLst/>
          </a:prstGeom>
          <a:noFill/>
        </p:spPr>
        <p:txBody>
          <a:bodyPr wrap="square">
            <a:spAutoFit/>
          </a:bodyPr>
          <a:lstStyle/>
          <a:p>
            <a:r>
              <a:rPr lang="en-US" sz="1400" dirty="0"/>
              <a:t>Source: </a:t>
            </a:r>
            <a:r>
              <a:rPr lang="en-US" sz="1400" dirty="0">
                <a:hlinkClick r:id="rId5"/>
              </a:rPr>
              <a:t>NEDO</a:t>
            </a:r>
            <a:endParaRPr lang="en-VN" sz="1400" dirty="0"/>
          </a:p>
        </p:txBody>
      </p:sp>
      <p:sp>
        <p:nvSpPr>
          <p:cNvPr id="6" name="Title 1">
            <a:extLst>
              <a:ext uri="{FF2B5EF4-FFF2-40B4-BE49-F238E27FC236}">
                <a16:creationId xmlns:a16="http://schemas.microsoft.com/office/drawing/2014/main" id="{2D0A1B57-013B-9F1A-6FCE-8EE225238B2F}"/>
              </a:ext>
            </a:extLst>
          </p:cNvPr>
          <p:cNvSpPr>
            <a:spLocks noGrp="1"/>
          </p:cNvSpPr>
          <p:nvPr>
            <p:ph type="title"/>
          </p:nvPr>
        </p:nvSpPr>
        <p:spPr>
          <a:xfrm>
            <a:off x="609600" y="533400"/>
            <a:ext cx="10972800" cy="495300"/>
          </a:xfrm>
        </p:spPr>
        <p:txBody>
          <a:bodyPr>
            <a:noAutofit/>
          </a:bodyPr>
          <a:lstStyle/>
          <a:p>
            <a:r>
              <a:rPr lang="en-US" b="1" dirty="0">
                <a:solidFill>
                  <a:schemeClr val="accent1">
                    <a:lumMod val="50000"/>
                  </a:schemeClr>
                </a:solidFill>
                <a:effectLst/>
                <a:latin typeface="+mn-lt"/>
              </a:rPr>
              <a:t>EEMs in the Plastic Industry in the world</a:t>
            </a:r>
            <a:endParaRPr lang="en-US" dirty="0">
              <a:solidFill>
                <a:schemeClr val="accent1">
                  <a:lumMod val="50000"/>
                </a:schemeClr>
              </a:solidFill>
            </a:endParaRPr>
          </a:p>
        </p:txBody>
      </p:sp>
    </p:spTree>
    <p:extLst>
      <p:ext uri="{BB962C8B-B14F-4D97-AF65-F5344CB8AC3E}">
        <p14:creationId xmlns:p14="http://schemas.microsoft.com/office/powerpoint/2010/main" val="19664502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CBCF8-855C-2CB2-C733-AF31322EE2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C2D40D-DC6E-5DE2-72B8-7A0532AF0491}"/>
              </a:ext>
            </a:extLst>
          </p:cNvPr>
          <p:cNvSpPr>
            <a:spLocks noGrp="1"/>
          </p:cNvSpPr>
          <p:nvPr>
            <p:ph type="title"/>
          </p:nvPr>
        </p:nvSpPr>
        <p:spPr>
          <a:xfrm>
            <a:off x="609600" y="532800"/>
            <a:ext cx="10972800" cy="495200"/>
          </a:xfrm>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7" name="TextBox 6">
            <a:extLst>
              <a:ext uri="{FF2B5EF4-FFF2-40B4-BE49-F238E27FC236}">
                <a16:creationId xmlns:a16="http://schemas.microsoft.com/office/drawing/2014/main" id="{71C41479-A4C3-C575-EC3D-78B538F582AF}"/>
              </a:ext>
            </a:extLst>
          </p:cNvPr>
          <p:cNvSpPr txBox="1"/>
          <p:nvPr/>
        </p:nvSpPr>
        <p:spPr>
          <a:xfrm>
            <a:off x="609600" y="1325524"/>
            <a:ext cx="6100354" cy="954300"/>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Pyrolysis recycling</a:t>
            </a:r>
          </a:p>
          <a:p>
            <a:br>
              <a:rPr lang="en-US" sz="1800" b="0" i="0" dirty="0">
                <a:solidFill>
                  <a:srgbClr val="000000"/>
                </a:solidFill>
                <a:effectLst/>
                <a:latin typeface="+mn-lt"/>
              </a:rPr>
            </a:br>
            <a:endParaRPr lang="en-VN" sz="1800" dirty="0">
              <a:latin typeface="+mn-lt"/>
            </a:endParaRPr>
          </a:p>
        </p:txBody>
      </p:sp>
      <p:sp>
        <p:nvSpPr>
          <p:cNvPr id="9" name="TextBox 8">
            <a:extLst>
              <a:ext uri="{FF2B5EF4-FFF2-40B4-BE49-F238E27FC236}">
                <a16:creationId xmlns:a16="http://schemas.microsoft.com/office/drawing/2014/main" id="{CF7D5521-415C-C344-0B16-A531306D7804}"/>
              </a:ext>
            </a:extLst>
          </p:cNvPr>
          <p:cNvSpPr txBox="1"/>
          <p:nvPr/>
        </p:nvSpPr>
        <p:spPr>
          <a:xfrm>
            <a:off x="609600" y="1802674"/>
            <a:ext cx="11473543" cy="3093154"/>
          </a:xfrm>
          <a:prstGeom prst="rect">
            <a:avLst/>
          </a:prstGeom>
          <a:noFill/>
        </p:spPr>
        <p:txBody>
          <a:bodyPr wrap="square">
            <a:spAutoFit/>
          </a:bodyPr>
          <a:lstStyle/>
          <a:p>
            <a:pPr algn="l" fontAlgn="base">
              <a:spcAft>
                <a:spcPts val="900"/>
              </a:spcAft>
            </a:pPr>
            <a:r>
              <a:rPr lang="en-US" sz="1800" b="1" i="0" dirty="0">
                <a:solidFill>
                  <a:schemeClr val="accent1">
                    <a:lumMod val="50000"/>
                  </a:schemeClr>
                </a:solidFill>
                <a:effectLst/>
                <a:latin typeface="+mn-lt"/>
              </a:rPr>
              <a:t>Initiatives</a:t>
            </a:r>
            <a:endParaRPr lang="en-US" sz="1800" b="1" dirty="0">
              <a:solidFill>
                <a:schemeClr val="accent1">
                  <a:lumMod val="50000"/>
                </a:schemeClr>
              </a:solidFill>
              <a:latin typeface="+mn-lt"/>
            </a:endParaRPr>
          </a:p>
          <a:p>
            <a:pPr marL="285750" indent="-285750" algn="l" fontAlgn="base">
              <a:spcAft>
                <a:spcPts val="900"/>
              </a:spcAft>
              <a:buFont typeface="Arial" panose="020B0604020202020204" pitchFamily="34" charset="0"/>
              <a:buChar char="•"/>
            </a:pPr>
            <a:r>
              <a:rPr lang="en-US" sz="1800" b="1" i="0" dirty="0">
                <a:solidFill>
                  <a:srgbClr val="000000"/>
                </a:solidFill>
                <a:effectLst/>
                <a:latin typeface="+mn-lt"/>
              </a:rPr>
              <a:t>The Finish </a:t>
            </a:r>
            <a:r>
              <a:rPr lang="en-US" sz="1800" b="0" i="0" dirty="0">
                <a:solidFill>
                  <a:srgbClr val="000000"/>
                </a:solidFill>
                <a:effectLst/>
                <a:latin typeface="+mn-lt"/>
              </a:rPr>
              <a:t>refining company Neste announced in 2019 partnerships with Germany waste management company </a:t>
            </a:r>
            <a:r>
              <a:rPr lang="en-US" sz="1800" b="0" i="0" dirty="0" err="1">
                <a:solidFill>
                  <a:srgbClr val="000000"/>
                </a:solidFill>
                <a:effectLst/>
                <a:latin typeface="+mn-lt"/>
              </a:rPr>
              <a:t>Remondis</a:t>
            </a:r>
            <a:r>
              <a:rPr lang="en-US" sz="1800" b="0" i="0" dirty="0">
                <a:solidFill>
                  <a:srgbClr val="000000"/>
                </a:solidFill>
                <a:effectLst/>
                <a:latin typeface="+mn-lt"/>
              </a:rPr>
              <a:t> and Belgian recycler Ravago in order to develop thermochemical recycling technologies. The project aims to process over 1Mt of waste plastics per year by 2030 onwards. In 2023, a range of companies including Neste applied pyrolysis in production of PEX pipes. </a:t>
            </a:r>
          </a:p>
          <a:p>
            <a:pPr marL="285750" indent="-285750" algn="l" fontAlgn="base">
              <a:spcAft>
                <a:spcPts val="450"/>
              </a:spcAft>
              <a:buFont typeface="Arial" panose="020B0604020202020204" pitchFamily="34" charset="0"/>
              <a:buChar char="•"/>
            </a:pPr>
            <a:r>
              <a:rPr lang="en-US" sz="1800" b="0" i="0" dirty="0">
                <a:solidFill>
                  <a:srgbClr val="000000"/>
                </a:solidFill>
                <a:effectLst/>
                <a:latin typeface="+mn-lt"/>
              </a:rPr>
              <a:t>The Thermal Anaerobic Conversion (TAC) technology, which was developed by UK-based company Plastic Energy and converts end-of-life plastics to oil (called </a:t>
            </a:r>
            <a:r>
              <a:rPr lang="en-US" sz="1800" b="0" i="0" dirty="0" err="1">
                <a:solidFill>
                  <a:srgbClr val="000000"/>
                </a:solidFill>
                <a:effectLst/>
                <a:latin typeface="+mn-lt"/>
              </a:rPr>
              <a:t>Tacoil</a:t>
            </a:r>
            <a:r>
              <a:rPr lang="en-US" sz="1800" b="0" i="0" dirty="0">
                <a:solidFill>
                  <a:srgbClr val="000000"/>
                </a:solidFill>
                <a:effectLst/>
                <a:latin typeface="+mn-lt"/>
              </a:rPr>
              <a:t>), is in use at two commercial-scale plants in Spain (operational since 2014 and 2017). Plans are underway to develop another plant in Netherlands in cooperation with Saudi Arabian company SABIC, as well as a plant in Malaysia in partnership with Petronas. </a:t>
            </a:r>
          </a:p>
        </p:txBody>
      </p:sp>
    </p:spTree>
    <p:extLst>
      <p:ext uri="{BB962C8B-B14F-4D97-AF65-F5344CB8AC3E}">
        <p14:creationId xmlns:p14="http://schemas.microsoft.com/office/powerpoint/2010/main" val="12677751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D5CA2-16DC-1F73-F220-5D3E61A5FC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AFC186-1E77-3CB3-04B6-2FDCAE1A56E5}"/>
              </a:ext>
            </a:extLst>
          </p:cNvPr>
          <p:cNvSpPr>
            <a:spLocks noGrp="1"/>
          </p:cNvSpPr>
          <p:nvPr>
            <p:ph type="title"/>
          </p:nvPr>
        </p:nvSpPr>
        <p:spPr/>
        <p:txBody>
          <a:bodyPr>
            <a:noAutofit/>
          </a:bodyPr>
          <a:lstStyle/>
          <a:p>
            <a:r>
              <a:rPr lang="en-US" dirty="0">
                <a:solidFill>
                  <a:schemeClr val="accent1">
                    <a:lumMod val="50000"/>
                  </a:schemeClr>
                </a:solidFill>
              </a:rPr>
              <a:t>Conclusion and </a:t>
            </a:r>
            <a:r>
              <a:rPr lang="en-US">
                <a:solidFill>
                  <a:schemeClr val="accent1">
                    <a:lumMod val="50000"/>
                  </a:schemeClr>
                </a:solidFill>
              </a:rPr>
              <a:t>Recommendations:</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DF048B9C-37E0-77B7-9FA1-EB75BF11E8E7}"/>
              </a:ext>
            </a:extLst>
          </p:cNvPr>
          <p:cNvSpPr>
            <a:spLocks noGrp="1" noChangeArrowheads="1"/>
          </p:cNvSpPr>
          <p:nvPr>
            <p:ph type="body" idx="1"/>
          </p:nvPr>
        </p:nvSpPr>
        <p:spPr bwMode="auto">
          <a:xfrm>
            <a:off x="506570" y="1503195"/>
            <a:ext cx="10972800" cy="4624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lnSpc>
                <a:spcPct val="150000"/>
              </a:lnSpc>
              <a:buNone/>
            </a:pPr>
            <a:r>
              <a:rPr lang="en-US" b="1" dirty="0"/>
              <a:t>Conclusion:</a:t>
            </a:r>
          </a:p>
          <a:p>
            <a:pPr>
              <a:lnSpc>
                <a:spcPct val="150000"/>
              </a:lnSpc>
              <a:buFont typeface="Arial" panose="020B0604020202020204" pitchFamily="34" charset="0"/>
              <a:buChar char="•"/>
            </a:pPr>
            <a:r>
              <a:rPr lang="en-US" dirty="0"/>
              <a:t>Energy conservation in the plastic industry not only helps reduce costs but also protects the environment, aligning with the trend toward sustainable production.</a:t>
            </a:r>
          </a:p>
          <a:p>
            <a:pPr marL="186262" indent="0">
              <a:lnSpc>
                <a:spcPct val="150000"/>
              </a:lnSpc>
              <a:buNone/>
            </a:pPr>
            <a:r>
              <a:rPr lang="en-US" b="1" dirty="0"/>
              <a:t>Recommendations:</a:t>
            </a:r>
          </a:p>
          <a:p>
            <a:pPr>
              <a:lnSpc>
                <a:spcPct val="150000"/>
              </a:lnSpc>
              <a:spcBef>
                <a:spcPts val="900"/>
              </a:spcBef>
              <a:buFont typeface="Arial" panose="020B0604020202020204" pitchFamily="34" charset="0"/>
              <a:buChar char="•"/>
            </a:pPr>
            <a:r>
              <a:rPr lang="en-US" dirty="0"/>
              <a:t>Businesses need to invest in modern technology and effective energy management systems.</a:t>
            </a:r>
          </a:p>
          <a:p>
            <a:pPr>
              <a:lnSpc>
                <a:spcPct val="150000"/>
              </a:lnSpc>
              <a:spcBef>
                <a:spcPts val="900"/>
              </a:spcBef>
              <a:buFont typeface="Arial" panose="020B0604020202020204" pitchFamily="34" charset="0"/>
              <a:buChar char="•"/>
            </a:pPr>
            <a:r>
              <a:rPr lang="en-US" dirty="0"/>
              <a:t>The government should support policies, incentives, and loans to encourage businesses to transition to more efficient technologies.</a:t>
            </a:r>
          </a:p>
          <a:p>
            <a:pPr>
              <a:lnSpc>
                <a:spcPct val="150000"/>
              </a:lnSpc>
              <a:spcBef>
                <a:spcPts val="900"/>
              </a:spcBef>
              <a:buFont typeface="Arial" panose="020B0604020202020204" pitchFamily="34" charset="0"/>
              <a:buChar char="•"/>
            </a:pPr>
            <a:r>
              <a:rPr lang="en-US" dirty="0"/>
              <a:t>Enhance workforce training on energy-saving practices and efficient usage.</a:t>
            </a:r>
          </a:p>
        </p:txBody>
      </p:sp>
    </p:spTree>
    <p:extLst>
      <p:ext uri="{BB962C8B-B14F-4D97-AF65-F5344CB8AC3E}">
        <p14:creationId xmlns:p14="http://schemas.microsoft.com/office/powerpoint/2010/main" val="32294121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 !</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2800" dirty="0">
                <a:solidFill>
                  <a:schemeClr val="accent1">
                    <a:lumMod val="50000"/>
                  </a:schemeClr>
                </a:solidFill>
              </a:rPr>
              <a:t>Global industrial energy usage</a:t>
            </a:r>
            <a:endParaRPr lang="en-US" dirty="0">
              <a:solidFill>
                <a:schemeClr val="accent1">
                  <a:lumMod val="50000"/>
                </a:schemeClr>
              </a:solidFill>
            </a:endParaRP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fld id="{BECF2DCF-3FB2-4886-B9A2-C1E0050B20B1}" type="slidenum">
              <a:rPr lang="en-GB" smtClean="0"/>
              <a:pPr>
                <a:defRPr/>
              </a:pPr>
              <a:t>4</a:t>
            </a:fld>
            <a:endParaRPr lang="en-GB"/>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16796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indent="0">
              <a:spcBef>
                <a:spcPct val="55000"/>
              </a:spcBef>
              <a:buClr>
                <a:srgbClr val="008000"/>
              </a:buClr>
              <a:buNone/>
            </a:pPr>
            <a:r>
              <a:rPr lang="en-US" sz="1800" dirty="0"/>
              <a:t> Total Final Energy Consumption (TFC) by Sector from 1990 to 2020-</a:t>
            </a:r>
            <a:r>
              <a:rPr lang="en-US" dirty="0">
                <a:solidFill>
                  <a:schemeClr val="tx1"/>
                </a:solidFill>
                <a:latin typeface="Arial" charset="0"/>
              </a:rPr>
              <a:t>2022</a:t>
            </a:r>
            <a:endParaRPr lang="en-US" dirty="0">
              <a:solidFill>
                <a:schemeClr val="tx1"/>
              </a:solidFil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rmAutofit/>
          </a:bodyPr>
          <a:lstStyle/>
          <a:p>
            <a:pPr algn="ctr"/>
            <a:r>
              <a:rPr lang="en-US" dirty="0">
                <a:solidFill>
                  <a:schemeClr val="accent1">
                    <a:lumMod val="50000"/>
                  </a:schemeClr>
                </a:solidFill>
              </a:rPr>
              <a:t>Final electricity consumption by sector in Vietnam</a:t>
            </a: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5</a:t>
            </a:fld>
            <a:endParaRPr lang="en-GB"/>
          </a:p>
        </p:txBody>
      </p:sp>
      <p:pic>
        <p:nvPicPr>
          <p:cNvPr id="7" name="Picture 6">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69447"/>
            <a:ext cx="10524066" cy="4894913"/>
          </a:xfrm>
          <a:prstGeom prst="rect">
            <a:avLst/>
          </a:prstGeom>
        </p:spPr>
      </p:pic>
    </p:spTree>
    <p:extLst>
      <p:ext uri="{BB962C8B-B14F-4D97-AF65-F5344CB8AC3E}">
        <p14:creationId xmlns:p14="http://schemas.microsoft.com/office/powerpoint/2010/main" val="3816177024"/>
      </p:ext>
    </p:extLst>
  </p:cSld>
  <p:clrMapOvr>
    <a:masterClrMapping/>
  </p:clrMapOvr>
  <p:transition/>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524067" cy="654050"/>
          </a:xfrm>
        </p:spPr>
        <p:txBody>
          <a:bodyPr>
            <a:normAutofit/>
          </a:bodyPr>
          <a:lstStyle/>
          <a:p>
            <a:pPr algn="ctr"/>
            <a:r>
              <a:rPr dirty="0" lang="vi-VN">
                <a:solidFill>
                  <a:schemeClr val="accent1">
                    <a:lumMod val="50000"/>
                  </a:schemeClr>
                </a:solidFill>
                <a:latin charset="0" panose="020B0604020202020204" pitchFamily="34" typeface="Arial"/>
              </a:rPr>
              <a:t>Final energy consumption by industry in Vietnam</a:t>
            </a:r>
            <a:endParaRPr dirty="0" lang="en-US">
              <a:solidFill>
                <a:schemeClr val="accent1">
                  <a:lumMod val="50000"/>
                </a:schemeClr>
              </a:solidFill>
            </a:endParaRPr>
          </a:p>
        </p:txBody>
      </p:sp>
      <p:sp>
        <p:nvSpPr>
          <p:cNvPr id="4" name="Slide Number Placeholder 3">
            <a:extLst>
              <a:ext uri="{FF2B5EF4-FFF2-40B4-BE49-F238E27FC236}">
                <a16:creationId xmlns:a16="http://schemas.microsoft.com/office/drawing/2014/main" id="{EBC924A4-2CFE-2B37-7AC6-EDD354986A46}"/>
              </a:ext>
            </a:extLst>
          </p:cNvPr>
          <p:cNvSpPr>
            <a:spLocks noGrp="1"/>
          </p:cNvSpPr>
          <p:nvPr>
            <p:ph idx="11" sz="quarter" type="sldNum"/>
          </p:nvPr>
        </p:nvSpPr>
        <p:spPr>
          <a:xfrm>
            <a:off x="0" y="0"/>
            <a:ext cx="0" cy="0"/>
          </a:xfrm>
          <a:ln/>
        </p:spPr>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9pPr>
          </a:lstStyle>
          <a:p>
            <a:pPr>
              <a:defRPr/>
            </a:pPr>
            <a:fld id="{CD526C43-D195-4D1A-9EFA-AA81D07472FE}" type="slidenum">
              <a:rPr lang="en-GB" smtClean="0"/>
              <a:pPr>
                <a:defRPr/>
              </a:pPr>
              <a:t>6</a:t>
            </a:fld>
            <a:endParaRPr lang="en-GB"/>
          </a:p>
        </p:txBody>
      </p:sp>
      <p:grpSp>
        <p:nvGrpSpPr>
          <p:cNvPr id="20" name="Group 19">
            <a:extLst>
              <a:ext uri="{FF2B5EF4-FFF2-40B4-BE49-F238E27FC236}">
                <a16:creationId xmlns:a16="http://schemas.microsoft.com/office/drawing/2014/main" id="{47315738-42DD-7186-0A55-B27AD343A016}"/>
              </a:ext>
            </a:extLst>
          </p:cNvPr>
          <p:cNvGrpSpPr/>
          <p:nvPr/>
        </p:nvGrpSpPr>
        <p:grpSpPr>
          <a:xfrm>
            <a:off x="1284514" y="1543219"/>
            <a:ext cx="9322382" cy="3953342"/>
            <a:chOff x="1284514" y="1543219"/>
            <a:chExt cx="9322382" cy="3953342"/>
          </a:xfrm>
        </p:grpSpPr>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rcRect b="4"/>
            <a:stretch/>
          </p:blipFill>
          <p:spPr>
            <a:xfrm>
              <a:off x="1585104" y="1543219"/>
              <a:ext cx="9021792" cy="3953342"/>
            </a:xfrm>
            <a:prstGeom prst="rect">
              <a:avLst/>
            </a:prstGeom>
          </p:spPr>
        </p:pic>
        <p:sp>
          <p:nvSpPr>
            <p:cNvPr id="6" name="TextBox 5">
              <a:extLst>
                <a:ext uri="{FF2B5EF4-FFF2-40B4-BE49-F238E27FC236}">
                  <a16:creationId xmlns:a16="http://schemas.microsoft.com/office/drawing/2014/main" id="{01423AA1-42CC-B88F-03C4-A15EF201E548}"/>
                </a:ext>
              </a:extLst>
            </p:cNvPr>
            <p:cNvSpPr txBox="1"/>
            <p:nvPr/>
          </p:nvSpPr>
          <p:spPr>
            <a:xfrm>
              <a:off x="1284514" y="3831071"/>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31,7%</a:t>
              </a:r>
            </a:p>
          </p:txBody>
        </p:sp>
        <p:sp>
          <p:nvSpPr>
            <p:cNvPr id="7" name="TextBox 6">
              <a:extLst>
                <a:ext uri="{FF2B5EF4-FFF2-40B4-BE49-F238E27FC236}">
                  <a16:creationId xmlns:a16="http://schemas.microsoft.com/office/drawing/2014/main" id="{94852C2E-CBE2-EE8F-B5DB-0D2BF78EEFF2}"/>
                </a:ext>
              </a:extLst>
            </p:cNvPr>
            <p:cNvSpPr txBox="1"/>
            <p:nvPr/>
          </p:nvSpPr>
          <p:spPr>
            <a:xfrm>
              <a:off x="2345426" y="2306151"/>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3,9%</a:t>
              </a:r>
            </a:p>
          </p:txBody>
        </p:sp>
        <p:sp>
          <p:nvSpPr>
            <p:cNvPr id="8" name="TextBox 7">
              <a:extLst>
                <a:ext uri="{FF2B5EF4-FFF2-40B4-BE49-F238E27FC236}">
                  <a16:creationId xmlns:a16="http://schemas.microsoft.com/office/drawing/2014/main" id="{F2D73E2B-A3DF-04E3-5D05-BDA315D27B2F}"/>
                </a:ext>
              </a:extLst>
            </p:cNvPr>
            <p:cNvSpPr txBox="1"/>
            <p:nvPr/>
          </p:nvSpPr>
          <p:spPr>
            <a:xfrm>
              <a:off x="3119133" y="2306151"/>
              <a:ext cx="1307998" cy="253916"/>
            </a:xfrm>
            <a:prstGeom prst="rect">
              <a:avLst/>
            </a:prstGeom>
            <a:solidFill>
              <a:schemeClr val="bg1"/>
            </a:solidFill>
          </p:spPr>
          <p:txBody>
            <a:bodyPr rtlCol="0" wrap="square">
              <a:spAutoFit/>
            </a:bodyPr>
            <a:lstStyle/>
            <a:p>
              <a:r>
                <a:rPr dirty="0" lang="en-VN" sz="1050">
                  <a:solidFill>
                    <a:schemeClr val="bg2">
                      <a:lumMod val="75000"/>
                    </a:schemeClr>
                  </a:solidFill>
                </a:rPr>
                <a:t>Household 14,9 %</a:t>
              </a:r>
            </a:p>
          </p:txBody>
        </p:sp>
        <p:sp>
          <p:nvSpPr>
            <p:cNvPr id="9" name="TextBox 8">
              <a:extLst>
                <a:ext uri="{FF2B5EF4-FFF2-40B4-BE49-F238E27FC236}">
                  <a16:creationId xmlns:a16="http://schemas.microsoft.com/office/drawing/2014/main" id="{AA040E1F-9102-A38B-9574-371924D8397C}"/>
                </a:ext>
              </a:extLst>
            </p:cNvPr>
            <p:cNvSpPr txBox="1"/>
            <p:nvPr/>
          </p:nvSpPr>
          <p:spPr>
            <a:xfrm>
              <a:off x="4427131" y="2430568"/>
              <a:ext cx="1026612" cy="415498"/>
            </a:xfrm>
            <a:prstGeom prst="rect">
              <a:avLst/>
            </a:prstGeom>
            <a:solidFill>
              <a:schemeClr val="bg1"/>
            </a:solidFill>
          </p:spPr>
          <p:txBody>
            <a:bodyPr rtlCol="0" wrap="square">
              <a:spAutoFit/>
            </a:bodyPr>
            <a:lstStyle/>
            <a:p>
              <a:r>
                <a:rPr dirty="0" lang="en-VN" sz="1050">
                  <a:solidFill>
                    <a:schemeClr val="bg2">
                      <a:lumMod val="75000"/>
                    </a:schemeClr>
                  </a:solidFill>
                </a:rPr>
                <a:t>Non- energy </a:t>
              </a:r>
            </a:p>
            <a:p>
              <a:r>
                <a:rPr dirty="0" lang="en-VN" sz="1050">
                  <a:solidFill>
                    <a:schemeClr val="bg2">
                      <a:lumMod val="75000"/>
                    </a:schemeClr>
                  </a:solidFill>
                </a:rPr>
                <a:t>2%</a:t>
              </a:r>
            </a:p>
          </p:txBody>
        </p:sp>
        <p:sp>
          <p:nvSpPr>
            <p:cNvPr id="10" name="TextBox 9">
              <a:extLst>
                <a:ext uri="{FF2B5EF4-FFF2-40B4-BE49-F238E27FC236}">
                  <a16:creationId xmlns:a16="http://schemas.microsoft.com/office/drawing/2014/main" id="{E7903265-5185-98B4-A552-6DF7FE7BD7AB}"/>
                </a:ext>
              </a:extLst>
            </p:cNvPr>
            <p:cNvSpPr txBox="1"/>
            <p:nvPr/>
          </p:nvSpPr>
          <p:spPr>
            <a:xfrm>
              <a:off x="4918665" y="4100025"/>
              <a:ext cx="715404" cy="415498"/>
            </a:xfrm>
            <a:prstGeom prst="rect">
              <a:avLst/>
            </a:prstGeom>
            <a:solidFill>
              <a:schemeClr val="bg1"/>
            </a:solidFill>
          </p:spPr>
          <p:txBody>
            <a:bodyPr rtlCol="0" wrap="square">
              <a:spAutoFit/>
            </a:bodyPr>
            <a:lstStyle/>
            <a:p>
              <a:r>
                <a:rPr dirty="0" lang="en-VN" sz="1050">
                  <a:solidFill>
                    <a:schemeClr val="bg2">
                      <a:lumMod val="75000"/>
                    </a:schemeClr>
                  </a:solidFill>
                </a:rPr>
                <a:t>Industry</a:t>
              </a:r>
            </a:p>
            <a:p>
              <a:r>
                <a:rPr dirty="0" lang="en-VN" sz="1050">
                  <a:solidFill>
                    <a:schemeClr val="bg2">
                      <a:lumMod val="75000"/>
                    </a:schemeClr>
                  </a:solidFill>
                </a:rPr>
                <a:t>45,7%</a:t>
              </a:r>
            </a:p>
          </p:txBody>
        </p:sp>
        <p:sp>
          <p:nvSpPr>
            <p:cNvPr id="11" name="TextBox 10">
              <a:extLst>
                <a:ext uri="{FF2B5EF4-FFF2-40B4-BE49-F238E27FC236}">
                  <a16:creationId xmlns:a16="http://schemas.microsoft.com/office/drawing/2014/main" id="{3CE5EC77-5AFB-D82A-A77F-A05808BF32AF}"/>
                </a:ext>
              </a:extLst>
            </p:cNvPr>
            <p:cNvSpPr txBox="1"/>
            <p:nvPr/>
          </p:nvSpPr>
          <p:spPr>
            <a:xfrm>
              <a:off x="2334540" y="4877512"/>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1,8 %</a:t>
              </a:r>
            </a:p>
          </p:txBody>
        </p:sp>
        <p:sp>
          <p:nvSpPr>
            <p:cNvPr id="12" name="TextBox 11">
              <a:extLst>
                <a:ext uri="{FF2B5EF4-FFF2-40B4-BE49-F238E27FC236}">
                  <a16:creationId xmlns:a16="http://schemas.microsoft.com/office/drawing/2014/main" id="{441FAC39-AF4C-74AF-95E1-19492A654A1A}"/>
                </a:ext>
              </a:extLst>
            </p:cNvPr>
            <p:cNvSpPr txBox="1"/>
            <p:nvPr/>
          </p:nvSpPr>
          <p:spPr>
            <a:xfrm>
              <a:off x="3233058"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2012</a:t>
              </a:r>
            </a:p>
          </p:txBody>
        </p:sp>
        <p:sp>
          <p:nvSpPr>
            <p:cNvPr id="13" name="TextBox 12">
              <a:extLst>
                <a:ext uri="{FF2B5EF4-FFF2-40B4-BE49-F238E27FC236}">
                  <a16:creationId xmlns:a16="http://schemas.microsoft.com/office/drawing/2014/main" id="{4AE3272D-1B71-0CC0-BEF4-DC165C294ED6}"/>
                </a:ext>
              </a:extLst>
            </p:cNvPr>
            <p:cNvSpPr txBox="1"/>
            <p:nvPr/>
          </p:nvSpPr>
          <p:spPr>
            <a:xfrm>
              <a:off x="7369629"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2021</a:t>
              </a:r>
            </a:p>
          </p:txBody>
        </p:sp>
        <p:sp>
          <p:nvSpPr>
            <p:cNvPr id="14" name="TextBox 13">
              <a:extLst>
                <a:ext uri="{FF2B5EF4-FFF2-40B4-BE49-F238E27FC236}">
                  <a16:creationId xmlns:a16="http://schemas.microsoft.com/office/drawing/2014/main" id="{44DEC9D3-9F87-3C12-60BC-0E472BDB3F93}"/>
                </a:ext>
              </a:extLst>
            </p:cNvPr>
            <p:cNvSpPr txBox="1"/>
            <p:nvPr/>
          </p:nvSpPr>
          <p:spPr>
            <a:xfrm>
              <a:off x="5949221" y="2638317"/>
              <a:ext cx="812520" cy="253916"/>
            </a:xfrm>
            <a:prstGeom prst="rect">
              <a:avLst/>
            </a:prstGeom>
            <a:solidFill>
              <a:schemeClr val="bg1"/>
            </a:solidFill>
          </p:spPr>
          <p:txBody>
            <a:bodyPr rtlCol="0" wrap="square">
              <a:spAutoFit/>
            </a:bodyPr>
            <a:lstStyle/>
            <a:p>
              <a:pPr algn="r"/>
              <a:r>
                <a:rPr dirty="0" lang="en-VN" sz="1050">
                  <a:solidFill>
                    <a:schemeClr val="bg2">
                      <a:lumMod val="75000"/>
                    </a:schemeClr>
                  </a:solidFill>
                </a:rPr>
                <a:t>Industry</a:t>
              </a:r>
            </a:p>
          </p:txBody>
        </p:sp>
        <p:sp>
          <p:nvSpPr>
            <p:cNvPr id="15" name="TextBox 14">
              <a:extLst>
                <a:ext uri="{FF2B5EF4-FFF2-40B4-BE49-F238E27FC236}">
                  <a16:creationId xmlns:a16="http://schemas.microsoft.com/office/drawing/2014/main" id="{ECD25CDD-CC73-C721-DA16-C93445137608}"/>
                </a:ext>
              </a:extLst>
            </p:cNvPr>
            <p:cNvSpPr txBox="1"/>
            <p:nvPr/>
          </p:nvSpPr>
          <p:spPr>
            <a:xfrm>
              <a:off x="5634068" y="4758021"/>
              <a:ext cx="763931" cy="577081"/>
            </a:xfrm>
            <a:prstGeom prst="rect">
              <a:avLst/>
            </a:prstGeom>
            <a:solidFill>
              <a:schemeClr val="bg1"/>
            </a:solidFill>
          </p:spPr>
          <p:txBody>
            <a:bodyPr rtlCol="0" wrap="square">
              <a:spAutoFit/>
            </a:bodyPr>
            <a:lstStyle/>
            <a:p>
              <a:pPr algn="r"/>
              <a:r>
                <a:rPr dirty="0" lang="en-VN" sz="1050">
                  <a:solidFill>
                    <a:schemeClr val="bg2">
                      <a:lumMod val="75000"/>
                    </a:schemeClr>
                  </a:solidFill>
                </a:rPr>
                <a:t>Non- energy </a:t>
              </a:r>
            </a:p>
            <a:p>
              <a:pPr algn="r"/>
              <a:r>
                <a:rPr dirty="0" lang="en-VN" sz="1050">
                  <a:solidFill>
                    <a:schemeClr val="bg2">
                      <a:lumMod val="75000"/>
                    </a:schemeClr>
                  </a:solidFill>
                </a:rPr>
                <a:t>5,5%</a:t>
              </a:r>
            </a:p>
          </p:txBody>
        </p:sp>
        <p:sp>
          <p:nvSpPr>
            <p:cNvPr id="16" name="TextBox 15">
              <a:extLst>
                <a:ext uri="{FF2B5EF4-FFF2-40B4-BE49-F238E27FC236}">
                  <a16:creationId xmlns:a16="http://schemas.microsoft.com/office/drawing/2014/main" id="{D96A7724-0EA3-9709-07F5-6DB166F25EB8}"/>
                </a:ext>
              </a:extLst>
            </p:cNvPr>
            <p:cNvSpPr txBox="1"/>
            <p:nvPr/>
          </p:nvSpPr>
          <p:spPr>
            <a:xfrm>
              <a:off x="9109168" y="2456246"/>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5,2%</a:t>
              </a:r>
            </a:p>
          </p:txBody>
        </p:sp>
        <p:sp>
          <p:nvSpPr>
            <p:cNvPr id="17" name="TextBox 16">
              <a:extLst>
                <a:ext uri="{FF2B5EF4-FFF2-40B4-BE49-F238E27FC236}">
                  <a16:creationId xmlns:a16="http://schemas.microsoft.com/office/drawing/2014/main" id="{F1605093-AB50-8E83-3471-E4051544C3AC}"/>
                </a:ext>
              </a:extLst>
            </p:cNvPr>
            <p:cNvSpPr txBox="1"/>
            <p:nvPr/>
          </p:nvSpPr>
          <p:spPr>
            <a:xfrm>
              <a:off x="9462352" y="3045248"/>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16,7%</a:t>
              </a:r>
            </a:p>
          </p:txBody>
        </p:sp>
        <p:sp>
          <p:nvSpPr>
            <p:cNvPr id="18" name="TextBox 17">
              <a:extLst>
                <a:ext uri="{FF2B5EF4-FFF2-40B4-BE49-F238E27FC236}">
                  <a16:creationId xmlns:a16="http://schemas.microsoft.com/office/drawing/2014/main" id="{D20E93DD-2017-049D-7D11-153569EA4CE6}"/>
                </a:ext>
              </a:extLst>
            </p:cNvPr>
            <p:cNvSpPr txBox="1"/>
            <p:nvPr/>
          </p:nvSpPr>
          <p:spPr>
            <a:xfrm>
              <a:off x="9446386" y="3986257"/>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3,2%</a:t>
              </a:r>
            </a:p>
          </p:txBody>
        </p:sp>
        <p:sp>
          <p:nvSpPr>
            <p:cNvPr id="19" name="TextBox 18">
              <a:extLst>
                <a:ext uri="{FF2B5EF4-FFF2-40B4-BE49-F238E27FC236}">
                  <a16:creationId xmlns:a16="http://schemas.microsoft.com/office/drawing/2014/main" id="{B9C1CBFF-034F-3774-1F93-DE965DE36159}"/>
                </a:ext>
              </a:extLst>
            </p:cNvPr>
            <p:cNvSpPr txBox="1"/>
            <p:nvPr/>
          </p:nvSpPr>
          <p:spPr>
            <a:xfrm>
              <a:off x="8873113" y="4670430"/>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Household</a:t>
              </a:r>
            </a:p>
            <a:p>
              <a:r>
                <a:rPr dirty="0" lang="en-VN" sz="1050">
                  <a:solidFill>
                    <a:schemeClr val="bg2">
                      <a:lumMod val="75000"/>
                    </a:schemeClr>
                  </a:solidFill>
                </a:rPr>
                <a:t>15,3 %</a:t>
              </a:r>
            </a:p>
          </p:txBody>
        </p:sp>
      </p:grpSp>
    </p:spTree>
    <p:extLst>
      <p:ext uri="{BB962C8B-B14F-4D97-AF65-F5344CB8AC3E}">
        <p14:creationId xmlns:p14="http://schemas.microsoft.com/office/powerpoint/2010/main" val="128246191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Autofit/>
          </a:bodyPr>
          <a:lstStyle/>
          <a:p>
            <a:r>
              <a:rPr lang="en-US" sz="3200" dirty="0">
                <a:solidFill>
                  <a:schemeClr val="accent1">
                    <a:lumMod val="50000"/>
                  </a:schemeClr>
                </a:solidFill>
              </a:rPr>
              <a:t>Current status of energy use in Vietnam</a:t>
            </a:r>
            <a:endParaRPr lang="vi-VN" sz="3200" dirty="0">
              <a:solidFill>
                <a:schemeClr val="accent1">
                  <a:lumMod val="50000"/>
                </a:schemeClr>
              </a:solidFill>
              <a:latin typeface="Arial" panose="020B0604020202020204" pitchFamily="34" charset="0"/>
            </a:endParaRPr>
          </a:p>
        </p:txBody>
      </p:sp>
      <p:grpSp>
        <p:nvGrpSpPr>
          <p:cNvPr id="11" name="Group 10">
            <a:extLst>
              <a:ext uri="{FF2B5EF4-FFF2-40B4-BE49-F238E27FC236}">
                <a16:creationId xmlns:a16="http://schemas.microsoft.com/office/drawing/2014/main" id="{8D3043CF-60DF-D48C-EBC4-F25C6943ED5B}"/>
              </a:ext>
            </a:extLst>
          </p:cNvPr>
          <p:cNvGrpSpPr/>
          <p:nvPr/>
        </p:nvGrpSpPr>
        <p:grpSpPr>
          <a:xfrm>
            <a:off x="960895" y="1439499"/>
            <a:ext cx="10270211" cy="4846616"/>
            <a:chOff x="960895" y="1439499"/>
            <a:chExt cx="10270211" cy="4846616"/>
          </a:xfrm>
        </p:grpSpPr>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
          <p:nvSpPr>
            <p:cNvPr id="4" name="TextBox 3">
              <a:extLst>
                <a:ext uri="{FF2B5EF4-FFF2-40B4-BE49-F238E27FC236}">
                  <a16:creationId xmlns:a16="http://schemas.microsoft.com/office/drawing/2014/main" id="{DE1524B3-4018-3557-60C2-CC45220E1AAE}"/>
                </a:ext>
              </a:extLst>
            </p:cNvPr>
            <p:cNvSpPr txBox="1"/>
            <p:nvPr/>
          </p:nvSpPr>
          <p:spPr>
            <a:xfrm>
              <a:off x="1343025" y="1557338"/>
              <a:ext cx="2528888" cy="666977"/>
            </a:xfrm>
            <a:prstGeom prst="rect">
              <a:avLst/>
            </a:prstGeom>
            <a:solidFill>
              <a:schemeClr val="bg1"/>
            </a:solidFill>
          </p:spPr>
          <p:txBody>
            <a:bodyPr wrap="square" rtlCol="0">
              <a:spAutoFit/>
            </a:bodyPr>
            <a:lstStyle/>
            <a:p>
              <a:pPr algn="r"/>
              <a:r>
                <a:rPr lang="en-US" dirty="0">
                  <a:solidFill>
                    <a:schemeClr val="bg2">
                      <a:lumMod val="75000"/>
                    </a:schemeClr>
                  </a:solidFill>
                </a:rPr>
                <a:t>Agriculture, forestry and fisheries</a:t>
              </a:r>
              <a:endParaRPr lang="en-VN" dirty="0">
                <a:solidFill>
                  <a:schemeClr val="bg2">
                    <a:lumMod val="75000"/>
                  </a:schemeClr>
                </a:solidFill>
              </a:endParaRPr>
            </a:p>
          </p:txBody>
        </p:sp>
        <p:sp>
          <p:nvSpPr>
            <p:cNvPr id="5" name="TextBox 4">
              <a:extLst>
                <a:ext uri="{FF2B5EF4-FFF2-40B4-BE49-F238E27FC236}">
                  <a16:creationId xmlns:a16="http://schemas.microsoft.com/office/drawing/2014/main" id="{F3D90F8A-2A1B-8C59-8D0A-2546C9D662C4}"/>
                </a:ext>
              </a:extLst>
            </p:cNvPr>
            <p:cNvSpPr txBox="1"/>
            <p:nvPr/>
          </p:nvSpPr>
          <p:spPr>
            <a:xfrm>
              <a:off x="1343025" y="234215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Construction</a:t>
              </a:r>
            </a:p>
          </p:txBody>
        </p:sp>
        <p:sp>
          <p:nvSpPr>
            <p:cNvPr id="6" name="TextBox 5">
              <a:extLst>
                <a:ext uri="{FF2B5EF4-FFF2-40B4-BE49-F238E27FC236}">
                  <a16:creationId xmlns:a16="http://schemas.microsoft.com/office/drawing/2014/main" id="{CAAE5149-F7C6-9688-AFAC-AEF040608114}"/>
                </a:ext>
              </a:extLst>
            </p:cNvPr>
            <p:cNvSpPr txBox="1"/>
            <p:nvPr/>
          </p:nvSpPr>
          <p:spPr>
            <a:xfrm>
              <a:off x="1343025" y="304934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Industry</a:t>
              </a:r>
            </a:p>
          </p:txBody>
        </p:sp>
        <p:sp>
          <p:nvSpPr>
            <p:cNvPr id="7" name="TextBox 6">
              <a:extLst>
                <a:ext uri="{FF2B5EF4-FFF2-40B4-BE49-F238E27FC236}">
                  <a16:creationId xmlns:a16="http://schemas.microsoft.com/office/drawing/2014/main" id="{5F82DF49-932B-C0A7-F9A6-BE2615E11010}"/>
                </a:ext>
              </a:extLst>
            </p:cNvPr>
            <p:cNvSpPr txBox="1"/>
            <p:nvPr/>
          </p:nvSpPr>
          <p:spPr>
            <a:xfrm>
              <a:off x="1071563" y="3672979"/>
              <a:ext cx="2800350" cy="379656"/>
            </a:xfrm>
            <a:prstGeom prst="rect">
              <a:avLst/>
            </a:prstGeom>
            <a:solidFill>
              <a:schemeClr val="bg1"/>
            </a:solidFill>
          </p:spPr>
          <p:txBody>
            <a:bodyPr wrap="square" rtlCol="0">
              <a:spAutoFit/>
            </a:bodyPr>
            <a:lstStyle/>
            <a:p>
              <a:pPr algn="r"/>
              <a:r>
                <a:rPr lang="en-VN" dirty="0">
                  <a:solidFill>
                    <a:schemeClr val="bg2">
                      <a:lumMod val="75000"/>
                    </a:schemeClr>
                  </a:solidFill>
                </a:rPr>
                <a:t>Non- energy</a:t>
              </a:r>
            </a:p>
          </p:txBody>
        </p:sp>
        <p:sp>
          <p:nvSpPr>
            <p:cNvPr id="8" name="TextBox 7">
              <a:extLst>
                <a:ext uri="{FF2B5EF4-FFF2-40B4-BE49-F238E27FC236}">
                  <a16:creationId xmlns:a16="http://schemas.microsoft.com/office/drawing/2014/main" id="{5EC6BD9E-7942-45B8-552A-E189CA6C78F1}"/>
                </a:ext>
              </a:extLst>
            </p:cNvPr>
            <p:cNvSpPr txBox="1"/>
            <p:nvPr/>
          </p:nvSpPr>
          <p:spPr>
            <a:xfrm>
              <a:off x="1343025" y="438016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Household</a:t>
              </a:r>
            </a:p>
          </p:txBody>
        </p:sp>
        <p:sp>
          <p:nvSpPr>
            <p:cNvPr id="9" name="TextBox 8">
              <a:extLst>
                <a:ext uri="{FF2B5EF4-FFF2-40B4-BE49-F238E27FC236}">
                  <a16:creationId xmlns:a16="http://schemas.microsoft.com/office/drawing/2014/main" id="{44AE5BD3-869C-E9B6-D71E-AFE7C6094693}"/>
                </a:ext>
              </a:extLst>
            </p:cNvPr>
            <p:cNvSpPr txBox="1"/>
            <p:nvPr/>
          </p:nvSpPr>
          <p:spPr>
            <a:xfrm>
              <a:off x="1343025" y="508735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Services</a:t>
              </a:r>
            </a:p>
          </p:txBody>
        </p:sp>
        <p:sp>
          <p:nvSpPr>
            <p:cNvPr id="10" name="TextBox 9">
              <a:extLst>
                <a:ext uri="{FF2B5EF4-FFF2-40B4-BE49-F238E27FC236}">
                  <a16:creationId xmlns:a16="http://schemas.microsoft.com/office/drawing/2014/main" id="{8CC90477-AAA6-BB9F-3C7F-1922C11CF3F3}"/>
                </a:ext>
              </a:extLst>
            </p:cNvPr>
            <p:cNvSpPr txBox="1"/>
            <p:nvPr/>
          </p:nvSpPr>
          <p:spPr>
            <a:xfrm>
              <a:off x="1343025" y="5686737"/>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Transportation</a:t>
              </a:r>
            </a:p>
          </p:txBody>
        </p:sp>
      </p:grpSp>
    </p:spTree>
    <p:extLst>
      <p:ext uri="{BB962C8B-B14F-4D97-AF65-F5344CB8AC3E}">
        <p14:creationId xmlns:p14="http://schemas.microsoft.com/office/powerpoint/2010/main" val="1527187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778800" cy="4747450"/>
          </a:xfrm>
        </p:spPr>
        <p:txBody>
          <a:bodyPr>
            <a:normAutofit lnSpcReduction="10000"/>
          </a:bodyPr>
          <a:lstStyle/>
          <a:p>
            <a:pPr>
              <a:lnSpc>
                <a:spcPct val="150000"/>
              </a:lnSpc>
              <a:buFont typeface="Wingdings" pitchFamily="2" charset="2"/>
              <a:buChar char="v"/>
            </a:pPr>
            <a:r>
              <a:rPr lang="en-US" dirty="0"/>
              <a:t>The industry is the leading energy consumer sector in Vietnam, based on electricity consumption and final energy consumption</a:t>
            </a:r>
          </a:p>
          <a:p>
            <a:pPr>
              <a:lnSpc>
                <a:spcPct val="150000"/>
              </a:lnSpc>
              <a:buFont typeface="Wingdings" pitchFamily="2" charset="2"/>
              <a:buChar char="v"/>
            </a:pPr>
            <a:r>
              <a:rPr lang="en-US" dirty="0"/>
              <a:t>Vietnam currently has 3,068 DEUs (up from 2,496 in 2017), consuming 51,393,648 TOE, with DEUs in the industrial sector making up the majority—2,599 facilities consuming 50,570,115 TOE. The Vietnamese industry has significant potential for energy efficiency.</a:t>
            </a:r>
          </a:p>
          <a:p>
            <a:pPr>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8</a:t>
            </a:fld>
            <a:endParaRPr lang="en-GB"/>
          </a:p>
        </p:txBody>
      </p:sp>
    </p:spTree>
    <p:extLst>
      <p:ext uri="{BB962C8B-B14F-4D97-AF65-F5344CB8AC3E}">
        <p14:creationId xmlns:p14="http://schemas.microsoft.com/office/powerpoint/2010/main" val="232073548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23606"/>
            <a:ext cx="10524067" cy="654050"/>
          </a:xfrm>
        </p:spPr>
        <p:txBody>
          <a:bodyPr>
            <a:noAutofit/>
          </a:bodyPr>
          <a:lstStyle/>
          <a:p>
            <a:pPr algn="ctr"/>
            <a:r>
              <a:rPr lang="en-US" sz="3200" dirty="0">
                <a:solidFill>
                  <a:schemeClr val="accent1">
                    <a:lumMod val="50000"/>
                  </a:schemeClr>
                </a:solidFill>
                <a:latin typeface="+mn-lt"/>
              </a:rPr>
              <a:t>Number of Designated Energy Users (DEUs)</a:t>
            </a:r>
          </a:p>
        </p:txBody>
      </p:sp>
      <p:grpSp>
        <p:nvGrpSpPr>
          <p:cNvPr id="11" name="Group 10">
            <a:extLst>
              <a:ext uri="{FF2B5EF4-FFF2-40B4-BE49-F238E27FC236}">
                <a16:creationId xmlns:a16="http://schemas.microsoft.com/office/drawing/2014/main" id="{1D2DADE6-2D11-7FE9-684A-8078790FBE0A}"/>
              </a:ext>
            </a:extLst>
          </p:cNvPr>
          <p:cNvGrpSpPr/>
          <p:nvPr/>
        </p:nvGrpSpPr>
        <p:grpSpPr>
          <a:xfrm>
            <a:off x="1319042" y="1344420"/>
            <a:ext cx="9626241" cy="5429736"/>
            <a:chOff x="1319042" y="1344420"/>
            <a:chExt cx="9626241" cy="5429736"/>
          </a:xfrm>
        </p:grpSpPr>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3"/>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2017-2021</a:t>
              </a:r>
              <a:br>
                <a:rPr lang="en-US" sz="2133" dirty="0"/>
              </a:br>
              <a:r>
                <a:rPr lang="en-US" sz="2133" dirty="0"/>
                <a:t>                   </a:t>
              </a:r>
              <a:r>
                <a:rPr lang="en-US" sz="1600" i="1" dirty="0">
                  <a:latin typeface="+mn-lt"/>
                </a:rPr>
                <a:t>(Source: Compiled from the DEUs List)</a:t>
              </a:r>
            </a:p>
          </p:txBody>
        </p:sp>
        <p:sp>
          <p:nvSpPr>
            <p:cNvPr id="4" name="TextBox 3">
              <a:extLst>
                <a:ext uri="{FF2B5EF4-FFF2-40B4-BE49-F238E27FC236}">
                  <a16:creationId xmlns:a16="http://schemas.microsoft.com/office/drawing/2014/main" id="{761F18E0-09A6-4A14-671E-5AE74C79B1CA}"/>
                </a:ext>
              </a:extLst>
            </p:cNvPr>
            <p:cNvSpPr txBox="1"/>
            <p:nvPr/>
          </p:nvSpPr>
          <p:spPr>
            <a:xfrm>
              <a:off x="7453098" y="5710396"/>
              <a:ext cx="1633752" cy="316266"/>
            </a:xfrm>
            <a:prstGeom prst="rect">
              <a:avLst/>
            </a:prstGeom>
            <a:solidFill>
              <a:schemeClr val="bg1"/>
            </a:solidFill>
          </p:spPr>
          <p:txBody>
            <a:bodyPr wrap="square">
              <a:spAutoFit/>
            </a:bodyPr>
            <a:lstStyle/>
            <a:p>
              <a:r>
                <a:rPr lang="en-US" sz="1400" i="1" dirty="0">
                  <a:latin typeface="+mn-lt"/>
                </a:rPr>
                <a:t>Number of DEUs </a:t>
              </a:r>
              <a:endParaRPr lang="en-VN" sz="1400" dirty="0"/>
            </a:p>
          </p:txBody>
        </p:sp>
        <p:sp>
          <p:nvSpPr>
            <p:cNvPr id="10" name="TextBox 9">
              <a:extLst>
                <a:ext uri="{FF2B5EF4-FFF2-40B4-BE49-F238E27FC236}">
                  <a16:creationId xmlns:a16="http://schemas.microsoft.com/office/drawing/2014/main" id="{29084874-D6D3-91D7-7DAE-C23DD8FD4B81}"/>
                </a:ext>
              </a:extLst>
            </p:cNvPr>
            <p:cNvSpPr txBox="1"/>
            <p:nvPr/>
          </p:nvSpPr>
          <p:spPr>
            <a:xfrm>
              <a:off x="3573871" y="5681820"/>
              <a:ext cx="3155542" cy="307777"/>
            </a:xfrm>
            <a:prstGeom prst="rect">
              <a:avLst/>
            </a:prstGeom>
            <a:solidFill>
              <a:schemeClr val="bg1"/>
            </a:solidFill>
          </p:spPr>
          <p:txBody>
            <a:bodyPr wrap="square">
              <a:spAutoFit/>
            </a:bodyPr>
            <a:lstStyle/>
            <a:p>
              <a:r>
                <a:rPr lang="en-US" sz="1400" i="1" dirty="0">
                  <a:latin typeface="+mn-lt"/>
                </a:rPr>
                <a:t>Energy using of DEUs (</a:t>
              </a:r>
              <a:r>
                <a:rPr lang="en-US" sz="1400" i="1" dirty="0" err="1">
                  <a:latin typeface="+mn-lt"/>
                </a:rPr>
                <a:t>kTOE</a:t>
              </a:r>
              <a:r>
                <a:rPr lang="en-US" sz="1400" i="1" dirty="0">
                  <a:latin typeface="+mn-lt"/>
                </a:rPr>
                <a:t>) </a:t>
              </a:r>
              <a:endParaRPr lang="en-VN" sz="1400" dirty="0"/>
            </a:p>
          </p:txBody>
        </p:sp>
      </p:grpSp>
    </p:spTree>
    <p:extLst>
      <p:ext uri="{BB962C8B-B14F-4D97-AF65-F5344CB8AC3E}">
        <p14:creationId xmlns:p14="http://schemas.microsoft.com/office/powerpoint/2010/main" val="678068323"/>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21505</TotalTime>
  <Words>3085</Words>
  <Application>Microsoft Macintosh PowerPoint</Application>
  <PresentationFormat>Widescreen</PresentationFormat>
  <Paragraphs>361</Paragraphs>
  <Slides>37</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Arial</vt:lpstr>
      <vt:lpstr>Times New Roman</vt:lpstr>
      <vt:lpstr>Calibri</vt:lpstr>
      <vt:lpstr>Wingdings</vt:lpstr>
      <vt:lpstr>Fira Sans Extra Condensed</vt:lpstr>
      <vt:lpstr>Times</vt:lpstr>
      <vt:lpstr>Roboto</vt:lpstr>
      <vt:lpstr>Tahoma</vt:lpstr>
      <vt:lpstr>Energy Saving Infographics by Slidesgo</vt:lpstr>
      <vt:lpstr>TRAINING PROGRAME for IEs</vt:lpstr>
      <vt:lpstr>Training program for business leaders</vt:lpstr>
      <vt:lpstr>PowerPoint Presentation</vt:lpstr>
      <vt:lpstr>Global industrial energy usage</vt:lpstr>
      <vt:lpstr>Final electricity consumption by sector in Vietnam</vt:lpstr>
      <vt:lpstr>Final energy consumption by industry in Vietnam</vt:lpstr>
      <vt:lpstr>Current status of energy use in Vietnam</vt:lpstr>
      <vt:lpstr>Characteristics of energy consumption in Vietnam’s industry</vt:lpstr>
      <vt:lpstr>Number of Designated Energy Users (DEUs)</vt:lpstr>
      <vt:lpstr>EE targets for Vietnam's industrial sectors by 2030</vt:lpstr>
      <vt:lpstr>PowerPoint Presentation</vt:lpstr>
      <vt:lpstr>PowerPoint Presentation</vt:lpstr>
      <vt:lpstr>AVERAGE ELECTRICITY PRICE (2010 – 2024)</vt:lpstr>
      <vt:lpstr>Specific Energy consumption and Energy Savings Potential</vt:lpstr>
      <vt:lpstr>Current status of energy use in industry</vt:lpstr>
      <vt:lpstr>Energy consumption structure in the industry</vt:lpstr>
      <vt:lpstr>Causes of high energy consumption</vt:lpstr>
      <vt:lpstr>Challenges in energy management and utilization</vt:lpstr>
      <vt:lpstr>Trends in sustainable development in industry</vt:lpstr>
      <vt:lpstr>PowerPoint Presentation</vt:lpstr>
      <vt:lpstr>Energy Intensity in Key Industries in Vietnam</vt:lpstr>
      <vt:lpstr>Benchmarking in the plastic Industry</vt:lpstr>
      <vt:lpstr>Vietnam’s Plastic Manufacturing Industry</vt:lpstr>
      <vt:lpstr>Vietnam’s Plastic Manufacturing Industry</vt:lpstr>
      <vt:lpstr>Vietnam’s Plastic Manufacturing Industry</vt:lpstr>
      <vt:lpstr>Vietnam’s Plastic Manufacturing Industry</vt:lpstr>
      <vt:lpstr>Plastic Production Process</vt:lpstr>
      <vt:lpstr>EEMs in the Plastic Industry</vt:lpstr>
      <vt:lpstr>EEMs in the Plastic Industry</vt:lpstr>
      <vt:lpstr>EEMs in the Plastic Industry</vt:lpstr>
      <vt:lpstr>EEMs in the Plastic Industry</vt:lpstr>
      <vt:lpstr>EEMs in the Plastic Industry</vt:lpstr>
      <vt:lpstr>EEMs in the Plastic Industry in the world</vt:lpstr>
      <vt:lpstr>EEMs in the Plastic Industry in the world</vt:lpstr>
      <vt:lpstr>EEMs in the Plastic Industry</vt:lpstr>
      <vt:lpstr>Conclusion and Recommendations: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157</cp:revision>
  <dcterms:modified xsi:type="dcterms:W3CDTF">2025-03-21T06:54:43Z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2967557</vt:lpwstr>
  </property>
  <property fmtid="{D5CDD505-2E9C-101B-9397-08002B2CF9AE}" name="NXPowerLiteSettings" pid="3">
    <vt:lpwstr>F7000400038000</vt:lpwstr>
  </property>
  <property fmtid="{D5CDD505-2E9C-101B-9397-08002B2CF9AE}" name="NXPowerLiteVersion" pid="4">
    <vt:lpwstr>S11.0.1</vt:lpwstr>
  </property>
</Properties>
</file>