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5"/>
  </p:notesMasterIdLst>
  <p:sldIdLst>
    <p:sldId id="256" r:id="rId2"/>
    <p:sldId id="319" r:id="rId3"/>
    <p:sldId id="320" r:id="rId4"/>
    <p:sldId id="2005" r:id="rId5"/>
    <p:sldId id="2006" r:id="rId6"/>
    <p:sldId id="306" r:id="rId7"/>
    <p:sldId id="2009" r:id="rId8"/>
    <p:sldId id="2013" r:id="rId9"/>
    <p:sldId id="2014" r:id="rId10"/>
    <p:sldId id="1873" r:id="rId11"/>
    <p:sldId id="1741" r:id="rId12"/>
    <p:sldId id="1718" r:id="rId13"/>
    <p:sldId id="1736" r:id="rId14"/>
    <p:sldId id="1998" r:id="rId15"/>
    <p:sldId id="2015" r:id="rId16"/>
    <p:sldId id="2016" r:id="rId17"/>
    <p:sldId id="2017" r:id="rId18"/>
    <p:sldId id="1694" r:id="rId19"/>
    <p:sldId id="2018" r:id="rId20"/>
    <p:sldId id="1999" r:id="rId21"/>
    <p:sldId id="1696" r:id="rId22"/>
    <p:sldId id="1985" r:id="rId23"/>
    <p:sldId id="2360" r:id="rId24"/>
    <p:sldId id="1722" r:id="rId25"/>
    <p:sldId id="2019" r:id="rId26"/>
    <p:sldId id="1729" r:id="rId27"/>
    <p:sldId id="2276" r:id="rId28"/>
    <p:sldId id="1676" r:id="rId29"/>
    <p:sldId id="1874" r:id="rId30"/>
    <p:sldId id="1876" r:id="rId31"/>
    <p:sldId id="1875" r:id="rId32"/>
    <p:sldId id="1769" r:id="rId33"/>
    <p:sldId id="1770" r:id="rId34"/>
    <p:sldId id="329" r:id="rId35"/>
    <p:sldId id="2278" r:id="rId36"/>
    <p:sldId id="2279" r:id="rId37"/>
    <p:sldId id="2280" r:id="rId38"/>
    <p:sldId id="333" r:id="rId39"/>
    <p:sldId id="2281" r:id="rId40"/>
    <p:sldId id="337" r:id="rId41"/>
    <p:sldId id="2282" r:id="rId42"/>
    <p:sldId id="1996" r:id="rId43"/>
    <p:sldId id="2359" r:id="rId44"/>
  </p:sldIdLst>
  <p:sldSz cx="12192000" cy="6858000"/>
  <p:notesSz cx="6858000" cy="9144000"/>
  <p:embeddedFontLst>
    <p:embeddedFont>
      <p:font typeface="Arial Unicode MS" panose="020B0604020202020204" pitchFamily="34" charset="-128"/>
      <p:regular r:id="rId46"/>
    </p:embeddedFont>
    <p:embeddedFont>
      <p:font typeface="Fira Sans Extra Condensed" panose="020F0502020204030204" pitchFamily="34" charset="0"/>
      <p:regular r:id="rId47"/>
      <p:bold r:id="rId48"/>
      <p:italic r:id="rId49"/>
      <p:boldItalic r:id="rId50"/>
    </p:embeddedFont>
    <p:embeddedFont>
      <p:font typeface="Malgun Gothic" panose="020B0503020000020004" pitchFamily="34" charset="-127"/>
      <p:regular r:id="rId51"/>
      <p:bold r:id="rId52"/>
    </p:embeddedFont>
    <p:embeddedFont>
      <p:font typeface="Noto Sans" panose="020B0502040504020204" pitchFamily="34" charset="0"/>
      <p:regular r:id="rId53"/>
      <p:bold r:id="rId54"/>
      <p:italic r:id="rId55"/>
      <p:boldItalic r:id="rId56"/>
    </p:embeddedFont>
    <p:embeddedFont>
      <p:font typeface="Roboto" panose="02000000000000000000"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916"/>
    <p:restoredTop sz="86446"/>
  </p:normalViewPr>
  <p:slideViewPr>
    <p:cSldViewPr snapToGrid="0">
      <p:cViewPr varScale="1">
        <p:scale>
          <a:sx n="98" d="100"/>
          <a:sy n="98" d="100"/>
        </p:scale>
        <p:origin x="296"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CA232-3BAA-FB4D-A8E0-4FE7EC8B3818}"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34496284-600B-3046-96E7-31CBE6856331}">
      <dgm:prSet phldrT="[Text]" custT="1"/>
      <dgm:spPr/>
      <dgm:t>
        <a:bodyPr/>
        <a:lstStyle/>
        <a:p>
          <a:pPr>
            <a:buFontTx/>
            <a:buNone/>
          </a:pPr>
          <a:r>
            <a:rPr lang="en-US" sz="1600" b="0" dirty="0">
              <a:solidFill>
                <a:schemeClr val="tx1"/>
              </a:solidFill>
              <a:latin typeface="+mn-lt"/>
            </a:rPr>
            <a:t>Advantage to access to medium and long-term capital from financial institutions</a:t>
          </a:r>
        </a:p>
      </dgm:t>
    </dgm:pt>
    <dgm:pt modelId="{5BDC4E9B-7D97-6043-8B69-3E2DE94E1FBA}" type="parTrans" cxnId="{AB32D4B8-476A-6B40-9386-1B7B4CE772A9}">
      <dgm:prSet/>
      <dgm:spPr/>
      <dgm:t>
        <a:bodyPr/>
        <a:lstStyle/>
        <a:p>
          <a:endParaRPr lang="en-US" sz="1600" b="0">
            <a:solidFill>
              <a:schemeClr val="tx1"/>
            </a:solidFill>
            <a:latin typeface="+mn-lt"/>
          </a:endParaRPr>
        </a:p>
      </dgm:t>
    </dgm:pt>
    <dgm:pt modelId="{DD0FA47E-D33F-4546-896F-A6E1BA464206}" type="sibTrans" cxnId="{AB32D4B8-476A-6B40-9386-1B7B4CE772A9}">
      <dgm:prSet/>
      <dgm:spPr/>
      <dgm:t>
        <a:bodyPr/>
        <a:lstStyle/>
        <a:p>
          <a:endParaRPr lang="en-US" sz="1600" b="0">
            <a:solidFill>
              <a:schemeClr val="tx1"/>
            </a:solidFill>
            <a:latin typeface="+mn-lt"/>
          </a:endParaRPr>
        </a:p>
      </dgm:t>
    </dgm:pt>
    <dgm:pt modelId="{D0120524-F574-2C45-9C69-FB4ADD4F1BFB}">
      <dgm:prSet phldrT="[Text]" custT="1"/>
      <dgm:spPr/>
      <dgm:t>
        <a:bodyPr/>
        <a:lstStyle/>
        <a:p>
          <a:r>
            <a:rPr lang="en-US" sz="1600" b="0" kern="1200" dirty="0">
              <a:solidFill>
                <a:srgbClr val="000000"/>
              </a:solidFill>
              <a:latin typeface="+mn-lt"/>
              <a:ea typeface="+mn-ea"/>
              <a:cs typeface="+mn-cs"/>
            </a:rPr>
            <a:t>Receiving support from the MOIT and the World Bank on technical environment helps implement the project effectively</a:t>
          </a:r>
        </a:p>
      </dgm:t>
    </dgm:pt>
    <dgm:pt modelId="{90357FA5-7746-3E42-8591-1DB7332F924F}" type="parTrans" cxnId="{B7E89021-374D-7F4C-8894-FE3006AE42AB}">
      <dgm:prSet/>
      <dgm:spPr/>
      <dgm:t>
        <a:bodyPr/>
        <a:lstStyle/>
        <a:p>
          <a:endParaRPr lang="en-US" sz="1600" b="0">
            <a:solidFill>
              <a:schemeClr val="tx1"/>
            </a:solidFill>
            <a:latin typeface="+mn-lt"/>
          </a:endParaRPr>
        </a:p>
      </dgm:t>
    </dgm:pt>
    <dgm:pt modelId="{C39E8B78-38E6-3849-9EA8-1214CD3AF3D5}" type="sibTrans" cxnId="{B7E89021-374D-7F4C-8894-FE3006AE42AB}">
      <dgm:prSet/>
      <dgm:spPr/>
      <dgm:t>
        <a:bodyPr/>
        <a:lstStyle/>
        <a:p>
          <a:endParaRPr lang="en-US" sz="1600" b="0">
            <a:solidFill>
              <a:schemeClr val="tx1"/>
            </a:solidFill>
            <a:latin typeface="+mn-lt"/>
          </a:endParaRPr>
        </a:p>
      </dgm:t>
    </dgm:pt>
    <dgm:pt modelId="{BF755550-C645-CA47-8C62-9FA5333BF46A}">
      <dgm:prSet phldrT="[Text]" custT="1"/>
      <dgm:spPr/>
      <dgm:t>
        <a:bodyPr/>
        <a:lstStyle/>
        <a:p>
          <a:pPr>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gm:t>
    </dgm:pt>
    <dgm:pt modelId="{DAD29E72-D507-8140-A283-635C3A62A864}" type="parTrans" cxnId="{B3B23E5C-D372-2D44-9C3C-A0428617AF6E}">
      <dgm:prSet/>
      <dgm:spPr/>
      <dgm:t>
        <a:bodyPr/>
        <a:lstStyle/>
        <a:p>
          <a:endParaRPr lang="en-US" sz="1600" b="0">
            <a:solidFill>
              <a:schemeClr val="tx1"/>
            </a:solidFill>
            <a:latin typeface="+mn-lt"/>
          </a:endParaRPr>
        </a:p>
      </dgm:t>
    </dgm:pt>
    <dgm:pt modelId="{AE59F80C-78B5-8F48-8E6A-32F14AF0DAC0}" type="sibTrans" cxnId="{B3B23E5C-D372-2D44-9C3C-A0428617AF6E}">
      <dgm:prSet/>
      <dgm:spPr/>
      <dgm:t>
        <a:bodyPr/>
        <a:lstStyle/>
        <a:p>
          <a:endParaRPr lang="en-US" sz="1600" b="0">
            <a:solidFill>
              <a:schemeClr val="tx1"/>
            </a:solidFill>
            <a:latin typeface="+mn-lt"/>
          </a:endParaRPr>
        </a:p>
      </dgm:t>
    </dgm:pt>
    <dgm:pt modelId="{771FCA3D-3D6B-FE4B-AAAF-F8BBAB909F56}">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gm:t>
    </dgm:pt>
    <dgm:pt modelId="{329284C6-3A33-3E4A-AE49-AE5C8C9E6643}" type="parTrans" cxnId="{ADF28DCC-CE9B-764C-97E0-D689C25971C9}">
      <dgm:prSet/>
      <dgm:spPr/>
      <dgm:t>
        <a:bodyPr/>
        <a:lstStyle/>
        <a:p>
          <a:endParaRPr lang="en-US" sz="1600" b="0">
            <a:solidFill>
              <a:schemeClr val="tx1"/>
            </a:solidFill>
            <a:latin typeface="+mn-lt"/>
          </a:endParaRPr>
        </a:p>
      </dgm:t>
    </dgm:pt>
    <dgm:pt modelId="{CD1E61AB-E935-4F42-BFCC-B5955C2F347D}" type="sibTrans" cxnId="{ADF28DCC-CE9B-764C-97E0-D689C25971C9}">
      <dgm:prSet/>
      <dgm:spPr/>
      <dgm:t>
        <a:bodyPr/>
        <a:lstStyle/>
        <a:p>
          <a:endParaRPr lang="en-US" sz="1600" b="0">
            <a:solidFill>
              <a:schemeClr val="tx1"/>
            </a:solidFill>
            <a:latin typeface="+mn-lt"/>
          </a:endParaRPr>
        </a:p>
      </dgm:t>
    </dgm:pt>
    <dgm:pt modelId="{6BE3AE87-2C4C-204D-9A20-221A9F4D9748}">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gm:t>
    </dgm:pt>
    <dgm:pt modelId="{84C4245A-E4DC-D840-B96E-ECF014F3C5DD}" type="parTrans" cxnId="{B61C3D26-53BE-5945-89F9-5CBBAE9E560E}">
      <dgm:prSet/>
      <dgm:spPr/>
      <dgm:t>
        <a:bodyPr/>
        <a:lstStyle/>
        <a:p>
          <a:endParaRPr lang="en-US" sz="1600" b="0">
            <a:solidFill>
              <a:schemeClr val="tx1"/>
            </a:solidFill>
            <a:latin typeface="+mn-lt"/>
          </a:endParaRPr>
        </a:p>
      </dgm:t>
    </dgm:pt>
    <dgm:pt modelId="{A4A7CFA3-0B60-9A4D-83D6-0E26150B8E3D}" type="sibTrans" cxnId="{B61C3D26-53BE-5945-89F9-5CBBAE9E560E}">
      <dgm:prSet/>
      <dgm:spPr/>
      <dgm:t>
        <a:bodyPr/>
        <a:lstStyle/>
        <a:p>
          <a:endParaRPr lang="en-US" sz="1600" b="0">
            <a:solidFill>
              <a:schemeClr val="tx1"/>
            </a:solidFill>
            <a:latin typeface="+mn-lt"/>
          </a:endParaRPr>
        </a:p>
      </dgm:t>
    </dgm:pt>
    <dgm:pt modelId="{4693E976-CA5A-C74F-B797-4FB7B833624F}">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gm:t>
    </dgm:pt>
    <dgm:pt modelId="{DD1AC246-D1DA-BE44-A710-989249F372CD}" type="parTrans" cxnId="{CFA88033-47A1-6B48-8A05-D58AC468EEB0}">
      <dgm:prSet/>
      <dgm:spPr/>
      <dgm:t>
        <a:bodyPr/>
        <a:lstStyle/>
        <a:p>
          <a:endParaRPr lang="en-US" sz="1600" b="0">
            <a:solidFill>
              <a:schemeClr val="tx1"/>
            </a:solidFill>
            <a:latin typeface="+mn-lt"/>
          </a:endParaRPr>
        </a:p>
      </dgm:t>
    </dgm:pt>
    <dgm:pt modelId="{E0B3F48D-F310-814B-B736-294A697F75BF}" type="sibTrans" cxnId="{CFA88033-47A1-6B48-8A05-D58AC468EEB0}">
      <dgm:prSet/>
      <dgm:spPr/>
      <dgm:t>
        <a:bodyPr/>
        <a:lstStyle/>
        <a:p>
          <a:endParaRPr lang="en-US" sz="1600" b="0">
            <a:solidFill>
              <a:schemeClr val="tx1"/>
            </a:solidFill>
            <a:latin typeface="+mn-lt"/>
          </a:endParaRPr>
        </a:p>
      </dgm:t>
    </dgm:pt>
    <dgm:pt modelId="{1D03B82B-2D53-6345-AB3C-A1A9B4886196}" type="pres">
      <dgm:prSet presAssocID="{34ACA232-3BAA-FB4D-A8E0-4FE7EC8B3818}" presName="Name0" presStyleCnt="0">
        <dgm:presLayoutVars>
          <dgm:chMax val="7"/>
          <dgm:chPref val="7"/>
          <dgm:dir/>
        </dgm:presLayoutVars>
      </dgm:prSet>
      <dgm:spPr/>
    </dgm:pt>
    <dgm:pt modelId="{EBF39D79-43D2-A44C-B40A-BC8AB1559327}" type="pres">
      <dgm:prSet presAssocID="{34ACA232-3BAA-FB4D-A8E0-4FE7EC8B3818}" presName="Name1" presStyleCnt="0"/>
      <dgm:spPr/>
    </dgm:pt>
    <dgm:pt modelId="{C9ED5A07-07C6-7A44-9349-6441CC0595C8}" type="pres">
      <dgm:prSet presAssocID="{34ACA232-3BAA-FB4D-A8E0-4FE7EC8B3818}" presName="cycle" presStyleCnt="0"/>
      <dgm:spPr/>
    </dgm:pt>
    <dgm:pt modelId="{75CB5A94-A3FC-D243-88DE-83ABC3AD14C4}" type="pres">
      <dgm:prSet presAssocID="{34ACA232-3BAA-FB4D-A8E0-4FE7EC8B3818}" presName="srcNode" presStyleLbl="node1" presStyleIdx="0" presStyleCnt="6"/>
      <dgm:spPr/>
    </dgm:pt>
    <dgm:pt modelId="{BDFF2A3F-ADA1-7346-BD47-FBA16B60CF45}" type="pres">
      <dgm:prSet presAssocID="{34ACA232-3BAA-FB4D-A8E0-4FE7EC8B3818}" presName="conn" presStyleLbl="parChTrans1D2" presStyleIdx="0" presStyleCnt="1"/>
      <dgm:spPr/>
    </dgm:pt>
    <dgm:pt modelId="{52EEDA6B-89B1-F54F-81DA-1CD128F7EB4B}" type="pres">
      <dgm:prSet presAssocID="{34ACA232-3BAA-FB4D-A8E0-4FE7EC8B3818}" presName="extraNode" presStyleLbl="node1" presStyleIdx="0" presStyleCnt="6"/>
      <dgm:spPr/>
    </dgm:pt>
    <dgm:pt modelId="{93879F48-B72D-BD43-83ED-9753FFBB03F9}" type="pres">
      <dgm:prSet presAssocID="{34ACA232-3BAA-FB4D-A8E0-4FE7EC8B3818}" presName="dstNode" presStyleLbl="node1" presStyleIdx="0" presStyleCnt="6"/>
      <dgm:spPr/>
    </dgm:pt>
    <dgm:pt modelId="{2D32E8C1-7FE3-594C-B0FE-EBB47B9E446D}" type="pres">
      <dgm:prSet presAssocID="{34496284-600B-3046-96E7-31CBE6856331}" presName="text_1" presStyleLbl="node1" presStyleIdx="0" presStyleCnt="6">
        <dgm:presLayoutVars>
          <dgm:bulletEnabled val="1"/>
        </dgm:presLayoutVars>
      </dgm:prSet>
      <dgm:spPr/>
    </dgm:pt>
    <dgm:pt modelId="{A2DD8FCF-FC09-DF42-8DA9-8F418F884D0C}" type="pres">
      <dgm:prSet presAssocID="{34496284-600B-3046-96E7-31CBE6856331}" presName="accent_1" presStyleCnt="0"/>
      <dgm:spPr/>
    </dgm:pt>
    <dgm:pt modelId="{6A47019F-B741-F243-BBC0-BE7AEDA41EC2}" type="pres">
      <dgm:prSet presAssocID="{34496284-600B-3046-96E7-31CBE6856331}" presName="accentRepeatNode" presStyleLbl="solidFgAcc1" presStyleIdx="0" presStyleCnt="6"/>
      <dgm:spPr/>
    </dgm:pt>
    <dgm:pt modelId="{11AF5E1F-11B5-2449-ACA9-5939277B5760}" type="pres">
      <dgm:prSet presAssocID="{D0120524-F574-2C45-9C69-FB4ADD4F1BFB}" presName="text_2" presStyleLbl="node1" presStyleIdx="1" presStyleCnt="6" custLinFactNeighborX="-418" custLinFactNeighborY="-1431">
        <dgm:presLayoutVars>
          <dgm:bulletEnabled val="1"/>
        </dgm:presLayoutVars>
      </dgm:prSet>
      <dgm:spPr/>
    </dgm:pt>
    <dgm:pt modelId="{64F283E9-DBCA-714C-B8AB-30621E8DBCB0}" type="pres">
      <dgm:prSet presAssocID="{D0120524-F574-2C45-9C69-FB4ADD4F1BFB}" presName="accent_2" presStyleCnt="0"/>
      <dgm:spPr/>
    </dgm:pt>
    <dgm:pt modelId="{9A6BEBA8-56FA-A542-967E-71FBEE2019C8}" type="pres">
      <dgm:prSet presAssocID="{D0120524-F574-2C45-9C69-FB4ADD4F1BFB}" presName="accentRepeatNode" presStyleLbl="solidFgAcc1" presStyleIdx="1" presStyleCnt="6"/>
      <dgm:spPr/>
    </dgm:pt>
    <dgm:pt modelId="{9F008F52-68C9-344A-B775-F8B451AFA439}" type="pres">
      <dgm:prSet presAssocID="{BF755550-C645-CA47-8C62-9FA5333BF46A}" presName="text_3" presStyleLbl="node1" presStyleIdx="2" presStyleCnt="6" custLinFactNeighborX="-491" custLinFactNeighborY="4380">
        <dgm:presLayoutVars>
          <dgm:bulletEnabled val="1"/>
        </dgm:presLayoutVars>
      </dgm:prSet>
      <dgm:spPr/>
    </dgm:pt>
    <dgm:pt modelId="{9E36C759-840E-9741-8C9E-7D4ADBB0C6A2}" type="pres">
      <dgm:prSet presAssocID="{BF755550-C645-CA47-8C62-9FA5333BF46A}" presName="accent_3" presStyleCnt="0"/>
      <dgm:spPr/>
    </dgm:pt>
    <dgm:pt modelId="{15EC65AA-6152-1E4E-BD50-F83E3A4657A4}" type="pres">
      <dgm:prSet presAssocID="{BF755550-C645-CA47-8C62-9FA5333BF46A}" presName="accentRepeatNode" presStyleLbl="solidFgAcc1" presStyleIdx="2" presStyleCnt="6"/>
      <dgm:spPr/>
    </dgm:pt>
    <dgm:pt modelId="{5E6E154F-9863-BC47-B05F-E000246D6A29}" type="pres">
      <dgm:prSet presAssocID="{771FCA3D-3D6B-FE4B-AAAF-F8BBAB909F56}" presName="text_4" presStyleLbl="node1" presStyleIdx="3" presStyleCnt="6">
        <dgm:presLayoutVars>
          <dgm:bulletEnabled val="1"/>
        </dgm:presLayoutVars>
      </dgm:prSet>
      <dgm:spPr/>
    </dgm:pt>
    <dgm:pt modelId="{16EF67D6-A8DA-764A-B7C0-FDC66D6B7738}" type="pres">
      <dgm:prSet presAssocID="{771FCA3D-3D6B-FE4B-AAAF-F8BBAB909F56}" presName="accent_4" presStyleCnt="0"/>
      <dgm:spPr/>
    </dgm:pt>
    <dgm:pt modelId="{CB5FBE07-10FB-A64D-B762-116E18455FAA}" type="pres">
      <dgm:prSet presAssocID="{771FCA3D-3D6B-FE4B-AAAF-F8BBAB909F56}" presName="accentRepeatNode" presStyleLbl="solidFgAcc1" presStyleIdx="3" presStyleCnt="6"/>
      <dgm:spPr/>
    </dgm:pt>
    <dgm:pt modelId="{8076D627-C0F9-C44C-B4D9-E3F55183ECB0}" type="pres">
      <dgm:prSet presAssocID="{6BE3AE87-2C4C-204D-9A20-221A9F4D9748}" presName="text_5" presStyleLbl="node1" presStyleIdx="4" presStyleCnt="6">
        <dgm:presLayoutVars>
          <dgm:bulletEnabled val="1"/>
        </dgm:presLayoutVars>
      </dgm:prSet>
      <dgm:spPr/>
    </dgm:pt>
    <dgm:pt modelId="{8D7CEE25-95BB-754E-BDBA-CE168D6C4599}" type="pres">
      <dgm:prSet presAssocID="{6BE3AE87-2C4C-204D-9A20-221A9F4D9748}" presName="accent_5" presStyleCnt="0"/>
      <dgm:spPr/>
    </dgm:pt>
    <dgm:pt modelId="{5CF9A17E-47C9-CC4E-9C24-8C08FB594D86}" type="pres">
      <dgm:prSet presAssocID="{6BE3AE87-2C4C-204D-9A20-221A9F4D9748}" presName="accentRepeatNode" presStyleLbl="solidFgAcc1" presStyleIdx="4" presStyleCnt="6"/>
      <dgm:spPr/>
    </dgm:pt>
    <dgm:pt modelId="{6740D4A2-870D-7844-AD0E-B7D5F2EE09A2}" type="pres">
      <dgm:prSet presAssocID="{4693E976-CA5A-C74F-B797-4FB7B833624F}" presName="text_6" presStyleLbl="node1" presStyleIdx="5" presStyleCnt="6">
        <dgm:presLayoutVars>
          <dgm:bulletEnabled val="1"/>
        </dgm:presLayoutVars>
      </dgm:prSet>
      <dgm:spPr/>
    </dgm:pt>
    <dgm:pt modelId="{2465F452-74E1-F342-A88F-0AFE1D39E1B1}" type="pres">
      <dgm:prSet presAssocID="{4693E976-CA5A-C74F-B797-4FB7B833624F}" presName="accent_6" presStyleCnt="0"/>
      <dgm:spPr/>
    </dgm:pt>
    <dgm:pt modelId="{DB377367-E658-4B4F-8FE2-9193F997EE9C}" type="pres">
      <dgm:prSet presAssocID="{4693E976-CA5A-C74F-B797-4FB7B833624F}" presName="accentRepeatNode" presStyleLbl="solidFgAcc1" presStyleIdx="5" presStyleCnt="6"/>
      <dgm:spPr/>
    </dgm:pt>
  </dgm:ptLst>
  <dgm:cxnLst>
    <dgm:cxn modelId="{A735890A-AB3F-DA4C-812F-FECE8CD5D96F}" type="presOf" srcId="{34ACA232-3BAA-FB4D-A8E0-4FE7EC8B3818}" destId="{1D03B82B-2D53-6345-AB3C-A1A9B4886196}" srcOrd="0" destOrd="0" presId="urn:microsoft.com/office/officeart/2008/layout/VerticalCurvedList"/>
    <dgm:cxn modelId="{1CC4DC1D-C572-6741-BEE3-8DBF47647E6A}" type="presOf" srcId="{4693E976-CA5A-C74F-B797-4FB7B833624F}" destId="{6740D4A2-870D-7844-AD0E-B7D5F2EE09A2}" srcOrd="0" destOrd="0" presId="urn:microsoft.com/office/officeart/2008/layout/VerticalCurvedList"/>
    <dgm:cxn modelId="{B7E89021-374D-7F4C-8894-FE3006AE42AB}" srcId="{34ACA232-3BAA-FB4D-A8E0-4FE7EC8B3818}" destId="{D0120524-F574-2C45-9C69-FB4ADD4F1BFB}" srcOrd="1" destOrd="0" parTransId="{90357FA5-7746-3E42-8591-1DB7332F924F}" sibTransId="{C39E8B78-38E6-3849-9EA8-1214CD3AF3D5}"/>
    <dgm:cxn modelId="{B61C3D26-53BE-5945-89F9-5CBBAE9E560E}" srcId="{34ACA232-3BAA-FB4D-A8E0-4FE7EC8B3818}" destId="{6BE3AE87-2C4C-204D-9A20-221A9F4D9748}" srcOrd="4" destOrd="0" parTransId="{84C4245A-E4DC-D840-B96E-ECF014F3C5DD}" sibTransId="{A4A7CFA3-0B60-9A4D-83D6-0E26150B8E3D}"/>
    <dgm:cxn modelId="{E3019532-71AB-3048-93AE-BA6AC025DB67}" type="presOf" srcId="{6BE3AE87-2C4C-204D-9A20-221A9F4D9748}" destId="{8076D627-C0F9-C44C-B4D9-E3F55183ECB0}" srcOrd="0" destOrd="0" presId="urn:microsoft.com/office/officeart/2008/layout/VerticalCurvedList"/>
    <dgm:cxn modelId="{0936D732-7DA9-0C4E-8393-7FE06E97AD4A}" type="presOf" srcId="{BF755550-C645-CA47-8C62-9FA5333BF46A}" destId="{9F008F52-68C9-344A-B775-F8B451AFA439}" srcOrd="0" destOrd="0" presId="urn:microsoft.com/office/officeart/2008/layout/VerticalCurvedList"/>
    <dgm:cxn modelId="{CFA88033-47A1-6B48-8A05-D58AC468EEB0}" srcId="{34ACA232-3BAA-FB4D-A8E0-4FE7EC8B3818}" destId="{4693E976-CA5A-C74F-B797-4FB7B833624F}" srcOrd="5" destOrd="0" parTransId="{DD1AC246-D1DA-BE44-A710-989249F372CD}" sibTransId="{E0B3F48D-F310-814B-B736-294A697F75BF}"/>
    <dgm:cxn modelId="{789F5D36-5D6F-4149-A91A-18544E10B064}" type="presOf" srcId="{771FCA3D-3D6B-FE4B-AAAF-F8BBAB909F56}" destId="{5E6E154F-9863-BC47-B05F-E000246D6A29}" srcOrd="0" destOrd="0" presId="urn:microsoft.com/office/officeart/2008/layout/VerticalCurvedList"/>
    <dgm:cxn modelId="{B212E147-9BFC-8440-9640-AC63020DFEF6}" type="presOf" srcId="{D0120524-F574-2C45-9C69-FB4ADD4F1BFB}" destId="{11AF5E1F-11B5-2449-ACA9-5939277B5760}" srcOrd="0" destOrd="0" presId="urn:microsoft.com/office/officeart/2008/layout/VerticalCurvedList"/>
    <dgm:cxn modelId="{B3B23E5C-D372-2D44-9C3C-A0428617AF6E}" srcId="{34ACA232-3BAA-FB4D-A8E0-4FE7EC8B3818}" destId="{BF755550-C645-CA47-8C62-9FA5333BF46A}" srcOrd="2" destOrd="0" parTransId="{DAD29E72-D507-8140-A283-635C3A62A864}" sibTransId="{AE59F80C-78B5-8F48-8E6A-32F14AF0DAC0}"/>
    <dgm:cxn modelId="{5D5841AB-DFC0-E44B-93C3-612B42647161}" type="presOf" srcId="{DD0FA47E-D33F-4546-896F-A6E1BA464206}" destId="{BDFF2A3F-ADA1-7346-BD47-FBA16B60CF45}" srcOrd="0" destOrd="0" presId="urn:microsoft.com/office/officeart/2008/layout/VerticalCurvedList"/>
    <dgm:cxn modelId="{AB32D4B8-476A-6B40-9386-1B7B4CE772A9}" srcId="{34ACA232-3BAA-FB4D-A8E0-4FE7EC8B3818}" destId="{34496284-600B-3046-96E7-31CBE6856331}" srcOrd="0" destOrd="0" parTransId="{5BDC4E9B-7D97-6043-8B69-3E2DE94E1FBA}" sibTransId="{DD0FA47E-D33F-4546-896F-A6E1BA464206}"/>
    <dgm:cxn modelId="{ADF28DCC-CE9B-764C-97E0-D689C25971C9}" srcId="{34ACA232-3BAA-FB4D-A8E0-4FE7EC8B3818}" destId="{771FCA3D-3D6B-FE4B-AAAF-F8BBAB909F56}" srcOrd="3" destOrd="0" parTransId="{329284C6-3A33-3E4A-AE49-AE5C8C9E6643}" sibTransId="{CD1E61AB-E935-4F42-BFCC-B5955C2F347D}"/>
    <dgm:cxn modelId="{0AB1C3F3-F04E-E94C-BC76-C1D460C83A0E}" type="presOf" srcId="{34496284-600B-3046-96E7-31CBE6856331}" destId="{2D32E8C1-7FE3-594C-B0FE-EBB47B9E446D}" srcOrd="0" destOrd="0" presId="urn:microsoft.com/office/officeart/2008/layout/VerticalCurvedList"/>
    <dgm:cxn modelId="{8E413A45-84A2-314C-9535-AEB22C31774E}" type="presParOf" srcId="{1D03B82B-2D53-6345-AB3C-A1A9B4886196}" destId="{EBF39D79-43D2-A44C-B40A-BC8AB1559327}" srcOrd="0" destOrd="0" presId="urn:microsoft.com/office/officeart/2008/layout/VerticalCurvedList"/>
    <dgm:cxn modelId="{A916518F-DD19-F94B-9D38-3D7833BB5E58}" type="presParOf" srcId="{EBF39D79-43D2-A44C-B40A-BC8AB1559327}" destId="{C9ED5A07-07C6-7A44-9349-6441CC0595C8}" srcOrd="0" destOrd="0" presId="urn:microsoft.com/office/officeart/2008/layout/VerticalCurvedList"/>
    <dgm:cxn modelId="{18B378D6-1C2F-FB42-AAEB-3187475D939F}" type="presParOf" srcId="{C9ED5A07-07C6-7A44-9349-6441CC0595C8}" destId="{75CB5A94-A3FC-D243-88DE-83ABC3AD14C4}" srcOrd="0" destOrd="0" presId="urn:microsoft.com/office/officeart/2008/layout/VerticalCurvedList"/>
    <dgm:cxn modelId="{91110FE5-19B8-6240-952E-D5C224B09922}" type="presParOf" srcId="{C9ED5A07-07C6-7A44-9349-6441CC0595C8}" destId="{BDFF2A3F-ADA1-7346-BD47-FBA16B60CF45}" srcOrd="1" destOrd="0" presId="urn:microsoft.com/office/officeart/2008/layout/VerticalCurvedList"/>
    <dgm:cxn modelId="{6C3F1AAD-760A-C347-8D1F-FB8D795328FD}" type="presParOf" srcId="{C9ED5A07-07C6-7A44-9349-6441CC0595C8}" destId="{52EEDA6B-89B1-F54F-81DA-1CD128F7EB4B}" srcOrd="2" destOrd="0" presId="urn:microsoft.com/office/officeart/2008/layout/VerticalCurvedList"/>
    <dgm:cxn modelId="{027D7779-9112-EC45-9718-08CEF30BF53A}" type="presParOf" srcId="{C9ED5A07-07C6-7A44-9349-6441CC0595C8}" destId="{93879F48-B72D-BD43-83ED-9753FFBB03F9}" srcOrd="3" destOrd="0" presId="urn:microsoft.com/office/officeart/2008/layout/VerticalCurvedList"/>
    <dgm:cxn modelId="{477640DF-6F47-1943-BACB-252C8774F7BF}" type="presParOf" srcId="{EBF39D79-43D2-A44C-B40A-BC8AB1559327}" destId="{2D32E8C1-7FE3-594C-B0FE-EBB47B9E446D}" srcOrd="1" destOrd="0" presId="urn:microsoft.com/office/officeart/2008/layout/VerticalCurvedList"/>
    <dgm:cxn modelId="{4F6E6A26-E9EE-0C4F-A731-F092BED9DEC8}" type="presParOf" srcId="{EBF39D79-43D2-A44C-B40A-BC8AB1559327}" destId="{A2DD8FCF-FC09-DF42-8DA9-8F418F884D0C}" srcOrd="2" destOrd="0" presId="urn:microsoft.com/office/officeart/2008/layout/VerticalCurvedList"/>
    <dgm:cxn modelId="{EFFB6970-03F3-824D-95B6-082401133320}" type="presParOf" srcId="{A2DD8FCF-FC09-DF42-8DA9-8F418F884D0C}" destId="{6A47019F-B741-F243-BBC0-BE7AEDA41EC2}" srcOrd="0" destOrd="0" presId="urn:microsoft.com/office/officeart/2008/layout/VerticalCurvedList"/>
    <dgm:cxn modelId="{89273544-51ED-E54B-A89A-2A880298C5DB}" type="presParOf" srcId="{EBF39D79-43D2-A44C-B40A-BC8AB1559327}" destId="{11AF5E1F-11B5-2449-ACA9-5939277B5760}" srcOrd="3" destOrd="0" presId="urn:microsoft.com/office/officeart/2008/layout/VerticalCurvedList"/>
    <dgm:cxn modelId="{EA7A551B-FEA8-C044-9EC2-91F81B213A32}" type="presParOf" srcId="{EBF39D79-43D2-A44C-B40A-BC8AB1559327}" destId="{64F283E9-DBCA-714C-B8AB-30621E8DBCB0}" srcOrd="4" destOrd="0" presId="urn:microsoft.com/office/officeart/2008/layout/VerticalCurvedList"/>
    <dgm:cxn modelId="{80BFB27F-77CD-7A49-BBB3-26179477C860}" type="presParOf" srcId="{64F283E9-DBCA-714C-B8AB-30621E8DBCB0}" destId="{9A6BEBA8-56FA-A542-967E-71FBEE2019C8}" srcOrd="0" destOrd="0" presId="urn:microsoft.com/office/officeart/2008/layout/VerticalCurvedList"/>
    <dgm:cxn modelId="{17456A35-2D67-C04A-8FC3-CE1C6C003741}" type="presParOf" srcId="{EBF39D79-43D2-A44C-B40A-BC8AB1559327}" destId="{9F008F52-68C9-344A-B775-F8B451AFA439}" srcOrd="5" destOrd="0" presId="urn:microsoft.com/office/officeart/2008/layout/VerticalCurvedList"/>
    <dgm:cxn modelId="{C37F73D3-6C27-C344-84A3-92FA4A436072}" type="presParOf" srcId="{EBF39D79-43D2-A44C-B40A-BC8AB1559327}" destId="{9E36C759-840E-9741-8C9E-7D4ADBB0C6A2}" srcOrd="6" destOrd="0" presId="urn:microsoft.com/office/officeart/2008/layout/VerticalCurvedList"/>
    <dgm:cxn modelId="{CC935101-86F6-C744-99A6-3862B4490AE8}" type="presParOf" srcId="{9E36C759-840E-9741-8C9E-7D4ADBB0C6A2}" destId="{15EC65AA-6152-1E4E-BD50-F83E3A4657A4}" srcOrd="0" destOrd="0" presId="urn:microsoft.com/office/officeart/2008/layout/VerticalCurvedList"/>
    <dgm:cxn modelId="{F8465540-1A92-404E-923D-0751312DEF20}" type="presParOf" srcId="{EBF39D79-43D2-A44C-B40A-BC8AB1559327}" destId="{5E6E154F-9863-BC47-B05F-E000246D6A29}" srcOrd="7" destOrd="0" presId="urn:microsoft.com/office/officeart/2008/layout/VerticalCurvedList"/>
    <dgm:cxn modelId="{92374820-5B5A-5E48-B80B-A4D9615053A6}" type="presParOf" srcId="{EBF39D79-43D2-A44C-B40A-BC8AB1559327}" destId="{16EF67D6-A8DA-764A-B7C0-FDC66D6B7738}" srcOrd="8" destOrd="0" presId="urn:microsoft.com/office/officeart/2008/layout/VerticalCurvedList"/>
    <dgm:cxn modelId="{FF6DC684-7E4E-8348-86F1-B799F9D6A944}" type="presParOf" srcId="{16EF67D6-A8DA-764A-B7C0-FDC66D6B7738}" destId="{CB5FBE07-10FB-A64D-B762-116E18455FAA}" srcOrd="0" destOrd="0" presId="urn:microsoft.com/office/officeart/2008/layout/VerticalCurvedList"/>
    <dgm:cxn modelId="{5C0A39BC-AA99-FB4D-A1F9-72DF8858A80F}" type="presParOf" srcId="{EBF39D79-43D2-A44C-B40A-BC8AB1559327}" destId="{8076D627-C0F9-C44C-B4D9-E3F55183ECB0}" srcOrd="9" destOrd="0" presId="urn:microsoft.com/office/officeart/2008/layout/VerticalCurvedList"/>
    <dgm:cxn modelId="{696A89FD-944F-2B41-9DEE-899786FE1DE1}" type="presParOf" srcId="{EBF39D79-43D2-A44C-B40A-BC8AB1559327}" destId="{8D7CEE25-95BB-754E-BDBA-CE168D6C4599}" srcOrd="10" destOrd="0" presId="urn:microsoft.com/office/officeart/2008/layout/VerticalCurvedList"/>
    <dgm:cxn modelId="{13B025BE-A322-9143-BD6C-69AE2D3BB8F9}" type="presParOf" srcId="{8D7CEE25-95BB-754E-BDBA-CE168D6C4599}" destId="{5CF9A17E-47C9-CC4E-9C24-8C08FB594D86}" srcOrd="0" destOrd="0" presId="urn:microsoft.com/office/officeart/2008/layout/VerticalCurvedList"/>
    <dgm:cxn modelId="{E912DADF-34F1-7D4A-A327-70A0376A8D60}" type="presParOf" srcId="{EBF39D79-43D2-A44C-B40A-BC8AB1559327}" destId="{6740D4A2-870D-7844-AD0E-B7D5F2EE09A2}" srcOrd="11" destOrd="0" presId="urn:microsoft.com/office/officeart/2008/layout/VerticalCurvedList"/>
    <dgm:cxn modelId="{833F3A00-8BDF-6E44-A215-ED8E9F977DD6}" type="presParOf" srcId="{EBF39D79-43D2-A44C-B40A-BC8AB1559327}" destId="{2465F452-74E1-F342-A88F-0AFE1D39E1B1}" srcOrd="12" destOrd="0" presId="urn:microsoft.com/office/officeart/2008/layout/VerticalCurvedList"/>
    <dgm:cxn modelId="{FD511807-3971-1A45-B31C-8830FBA5B6E3}" type="presParOf" srcId="{2465F452-74E1-F342-A88F-0AFE1D39E1B1}" destId="{DB377367-E658-4B4F-8FE2-9193F997EE9C}"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F2A3F-ADA1-7346-BD47-FBA16B60CF45}">
      <dsp:nvSpPr>
        <dsp:cNvPr id="0" name=""/>
        <dsp:cNvSpPr/>
      </dsp:nvSpPr>
      <dsp:spPr>
        <a:xfrm>
          <a:off x="-6355128" y="-972095"/>
          <a:ext cx="7564511" cy="7564511"/>
        </a:xfrm>
        <a:prstGeom prst="blockArc">
          <a:avLst>
            <a:gd name="adj1" fmla="val 18900000"/>
            <a:gd name="adj2" fmla="val 2700000"/>
            <a:gd name="adj3" fmla="val 28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2E8C1-7FE3-594C-B0FE-EBB47B9E446D}">
      <dsp:nvSpPr>
        <dsp:cNvPr id="0" name=""/>
        <dsp:cNvSpPr/>
      </dsp:nvSpPr>
      <dsp:spPr>
        <a:xfrm>
          <a:off x="450229" y="295966"/>
          <a:ext cx="859283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chemeClr val="tx1"/>
              </a:solidFill>
              <a:latin typeface="+mn-lt"/>
            </a:rPr>
            <a:t>Advantage to access to medium and long-term capital from financial institutions</a:t>
          </a:r>
        </a:p>
      </dsp:txBody>
      <dsp:txXfrm>
        <a:off x="450229" y="295966"/>
        <a:ext cx="8592832" cy="591707"/>
      </dsp:txXfrm>
    </dsp:sp>
    <dsp:sp modelId="{6A47019F-B741-F243-BBC0-BE7AEDA41EC2}">
      <dsp:nvSpPr>
        <dsp:cNvPr id="0" name=""/>
        <dsp:cNvSpPr/>
      </dsp:nvSpPr>
      <dsp:spPr>
        <a:xfrm>
          <a:off x="80412" y="222002"/>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F5E1F-11B5-2449-ACA9-5939277B5760}">
      <dsp:nvSpPr>
        <dsp:cNvPr id="0" name=""/>
        <dsp:cNvSpPr/>
      </dsp:nvSpPr>
      <dsp:spPr>
        <a:xfrm>
          <a:off x="903065" y="1174947"/>
          <a:ext cx="810611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None/>
          </a:pPr>
          <a:r>
            <a:rPr lang="en-US" sz="1600" b="0" kern="1200" dirty="0">
              <a:solidFill>
                <a:srgbClr val="000000"/>
              </a:solidFill>
              <a:latin typeface="+mn-lt"/>
              <a:ea typeface="+mn-ea"/>
              <a:cs typeface="+mn-cs"/>
            </a:rPr>
            <a:t>Receiving support from the MOIT and the World Bank on technical environment helps implement the project effectively</a:t>
          </a:r>
        </a:p>
      </dsp:txBody>
      <dsp:txXfrm>
        <a:off x="903065" y="1174947"/>
        <a:ext cx="8106112" cy="591707"/>
      </dsp:txXfrm>
    </dsp:sp>
    <dsp:sp modelId="{9A6BEBA8-56FA-A542-967E-71FBEE2019C8}">
      <dsp:nvSpPr>
        <dsp:cNvPr id="0" name=""/>
        <dsp:cNvSpPr/>
      </dsp:nvSpPr>
      <dsp:spPr>
        <a:xfrm>
          <a:off x="567131" y="1109451"/>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008F52-68C9-344A-B775-F8B451AFA439}">
      <dsp:nvSpPr>
        <dsp:cNvPr id="0" name=""/>
        <dsp:cNvSpPr/>
      </dsp:nvSpPr>
      <dsp:spPr>
        <a:xfrm>
          <a:off x="1120805" y="2096780"/>
          <a:ext cx="7883548"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sp:txBody>
      <dsp:txXfrm>
        <a:off x="1120805" y="2096780"/>
        <a:ext cx="7883548" cy="591707"/>
      </dsp:txXfrm>
    </dsp:sp>
    <dsp:sp modelId="{15EC65AA-6152-1E4E-BD50-F83E3A4657A4}">
      <dsp:nvSpPr>
        <dsp:cNvPr id="0" name=""/>
        <dsp:cNvSpPr/>
      </dsp:nvSpPr>
      <dsp:spPr>
        <a:xfrm>
          <a:off x="789696" y="1996900"/>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6E154F-9863-BC47-B05F-E000246D6A29}">
      <dsp:nvSpPr>
        <dsp:cNvPr id="0" name=""/>
        <dsp:cNvSpPr/>
      </dsp:nvSpPr>
      <dsp:spPr>
        <a:xfrm>
          <a:off x="1159513" y="2957750"/>
          <a:ext cx="7883548"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sp:txBody>
      <dsp:txXfrm>
        <a:off x="1159513" y="2957750"/>
        <a:ext cx="7883548" cy="591707"/>
      </dsp:txXfrm>
    </dsp:sp>
    <dsp:sp modelId="{CB5FBE07-10FB-A64D-B762-116E18455FAA}">
      <dsp:nvSpPr>
        <dsp:cNvPr id="0" name=""/>
        <dsp:cNvSpPr/>
      </dsp:nvSpPr>
      <dsp:spPr>
        <a:xfrm>
          <a:off x="789696" y="2883786"/>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76D627-C0F9-C44C-B4D9-E3F55183ECB0}">
      <dsp:nvSpPr>
        <dsp:cNvPr id="0" name=""/>
        <dsp:cNvSpPr/>
      </dsp:nvSpPr>
      <dsp:spPr>
        <a:xfrm>
          <a:off x="936949" y="3845198"/>
          <a:ext cx="810611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sp:txBody>
      <dsp:txXfrm>
        <a:off x="936949" y="3845198"/>
        <a:ext cx="8106112" cy="591707"/>
      </dsp:txXfrm>
    </dsp:sp>
    <dsp:sp modelId="{5CF9A17E-47C9-CC4E-9C24-8C08FB594D86}">
      <dsp:nvSpPr>
        <dsp:cNvPr id="0" name=""/>
        <dsp:cNvSpPr/>
      </dsp:nvSpPr>
      <dsp:spPr>
        <a:xfrm>
          <a:off x="567131" y="3771235"/>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40D4A2-870D-7844-AD0E-B7D5F2EE09A2}">
      <dsp:nvSpPr>
        <dsp:cNvPr id="0" name=""/>
        <dsp:cNvSpPr/>
      </dsp:nvSpPr>
      <dsp:spPr>
        <a:xfrm>
          <a:off x="450229" y="4732647"/>
          <a:ext cx="859283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sp:txBody>
      <dsp:txXfrm>
        <a:off x="450229" y="4732647"/>
        <a:ext cx="8592832" cy="591707"/>
      </dsp:txXfrm>
    </dsp:sp>
    <dsp:sp modelId="{DB377367-E658-4B4F-8FE2-9193F997EE9C}">
      <dsp:nvSpPr>
        <dsp:cNvPr id="0" name=""/>
        <dsp:cNvSpPr/>
      </dsp:nvSpPr>
      <dsp:spPr>
        <a:xfrm>
          <a:off x="80412" y="4658684"/>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24</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26</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4132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a:p>
        </p:txBody>
      </p:sp>
    </p:spTree>
    <p:extLst>
      <p:ext uri="{BB962C8B-B14F-4D97-AF65-F5344CB8AC3E}">
        <p14:creationId xmlns:p14="http://schemas.microsoft.com/office/powerpoint/2010/main" val="3298320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4425265E-ED73-E44B-BC4E-260CA10B9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A1B5FC0-23F6-252C-4929-94CD2BC8BD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GB" altLang="en-US"/>
              <a:t> Mỗi </a:t>
            </a:r>
            <a:r>
              <a:rPr lang="vi-VN" altLang="en-US"/>
              <a:t>đối</a:t>
            </a:r>
            <a:r>
              <a:rPr lang="en-US" altLang="en-US"/>
              <a:t> t</a:t>
            </a:r>
            <a:r>
              <a:rPr lang="vi-VN" altLang="en-US"/>
              <a:t>ượng</a:t>
            </a:r>
            <a:r>
              <a:rPr lang="en-US" altLang="en-US"/>
              <a:t> nói trên </a:t>
            </a:r>
            <a:r>
              <a:rPr lang="vi-VN" altLang="en-US"/>
              <a:t>được</a:t>
            </a:r>
            <a:r>
              <a:rPr lang="en-US" altLang="en-US"/>
              <a:t> quy </a:t>
            </a:r>
            <a:r>
              <a:rPr lang="vi-VN" altLang="en-US"/>
              <a:t>định</a:t>
            </a:r>
            <a:r>
              <a:rPr lang="en-US" altLang="en-US"/>
              <a:t> tại 07 Ch</a:t>
            </a:r>
            <a:r>
              <a:rPr lang="vi-VN" altLang="en-US"/>
              <a:t>ươ</a:t>
            </a:r>
            <a:r>
              <a:rPr lang="en-US" altLang="en-US"/>
              <a:t>ng liên quan từ II </a:t>
            </a:r>
            <a:r>
              <a:rPr lang="vi-VN" altLang="en-US"/>
              <a:t>đến</a:t>
            </a:r>
            <a:r>
              <a:rPr lang="en-US" altLang="en-US"/>
              <a:t> VIII.</a:t>
            </a:r>
            <a:endParaRPr lang="en-GB" altLang="en-US"/>
          </a:p>
        </p:txBody>
      </p:sp>
      <p:sp>
        <p:nvSpPr>
          <p:cNvPr id="46084" name="Slide Number Placeholder 3">
            <a:extLst>
              <a:ext uri="{FF2B5EF4-FFF2-40B4-BE49-F238E27FC236}">
                <a16:creationId xmlns:a16="http://schemas.microsoft.com/office/drawing/2014/main" id="{BF128A1E-2382-6CD9-04BE-7DDAFAED1DC2}"/>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8517CD65-5B99-43B2-877A-2F038CDAFA74}" type="slidenum">
              <a:rPr lang="en-GB" altLang="en-US" sz="1200">
                <a:latin typeface="Calibri" panose="020F0502020204030204" pitchFamily="34" charset="0"/>
                <a:ea typeface="MS PGothic" panose="020B0600070205080204" pitchFamily="34" charset="-128"/>
                <a:cs typeface="Arial" panose="020B0604020202020204" pitchFamily="34" charset="0"/>
              </a:rPr>
              <a:pPr algn="r" eaLnBrk="1" hangingPunct="1">
                <a:spcBef>
                  <a:spcPct val="0"/>
                </a:spcBef>
              </a:pPr>
              <a:t>15</a:t>
            </a:fld>
            <a:endParaRPr lang="en-GB" altLang="en-US" sz="1200" dirty="0">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799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16</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78361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17</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8679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E6711F6-22FB-F39E-BCDF-228042124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5D8B295-D5D1-ECA9-D089-916289055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94B9B2E6-65A1-8AFF-44FE-B4CD363CE1AD}"/>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A4E1D4CA-6132-45C0-AFB0-59A77F90E8B6}" type="slidenum">
              <a:rPr lang="en-GB" altLang="en-US" sz="1200">
                <a:latin typeface="Calibri" panose="020F0502020204030204" pitchFamily="34" charset="0"/>
                <a:cs typeface="Arial" panose="020B0604020202020204" pitchFamily="34" charset="0"/>
              </a:rPr>
              <a:pPr algn="r" eaLnBrk="1" hangingPunct="1">
                <a:spcBef>
                  <a:spcPct val="0"/>
                </a:spcBef>
              </a:pPr>
              <a:t>18</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27139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21/03/2025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21</a:t>
            </a:fld>
            <a:endParaRPr lang="en-US" altLang="en-US"/>
          </a:p>
        </p:txBody>
      </p:sp>
    </p:spTree>
    <p:extLst>
      <p:ext uri="{BB962C8B-B14F-4D97-AF65-F5344CB8AC3E}">
        <p14:creationId xmlns:p14="http://schemas.microsoft.com/office/powerpoint/2010/main" val="32513307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40647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1049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 id="214748366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arget="../media/image15.jpeg" Type="http://schemas.openxmlformats.org/officeDocument/2006/relationships/image"/><Relationship Id="rId2" Target="../notesSlides/notesSlide10.xml" Type="http://schemas.openxmlformats.org/officeDocument/2006/relationships/notesSlide"/><Relationship Id="rId1" Target="../slideLayouts/slideLayout9.xml" Type="http://schemas.openxmlformats.org/officeDocument/2006/relationships/slideLayout"/><Relationship Id="rId4" Target="../media/image16.png" Type="http://schemas.openxmlformats.org/officeDocument/2006/relationships/image"/></Relationships>
</file>

<file path=ppt/slides/_rels/slide25.xml.rels><?xml version="1.0" encoding="UTF-8" standalone="yes" ?><Relationships xmlns="http://schemas.openxmlformats.org/package/2006/relationships"><Relationship Id="rId2" Target="../media/image17.jpeg" Type="http://schemas.openxmlformats.org/officeDocument/2006/relationships/image"/><Relationship Id="rId1" Target="../slideLayouts/slideLayout9.xml" Type="http://schemas.openxmlformats.org/officeDocument/2006/relationships/slideLayout"/></Relationships>
</file>

<file path=ppt/slides/_rels/slide26.xml.rels><?xml version="1.0" encoding="UTF-8" standalone="yes" ?><Relationships xmlns="http://schemas.openxmlformats.org/package/2006/relationships"><Relationship Id="rId3" Target="../media/image18.jpeg" Type="http://schemas.openxmlformats.org/officeDocument/2006/relationships/image"/><Relationship Id="rId2" Target="../notesSlides/notesSlide11.xml" Type="http://schemas.openxmlformats.org/officeDocument/2006/relationships/notesSlide"/><Relationship Id="rId1" Target="../slideLayouts/slideLayout9.xml" Type="http://schemas.openxmlformats.org/officeDocument/2006/relationships/slideLayout"/><Relationship Id="rId4" Target="../media/image19.jpeg" Type="http://schemas.openxmlformats.org/officeDocument/2006/relationships/image"/></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3.xml" Type="http://schemas.openxmlformats.org/officeDocument/2006/relationships/slideLayout"/><Relationship Id="rId4" Target="../media/image11.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712676" y="3405294"/>
            <a:ext cx="5383324" cy="707886"/>
          </a:xfrm>
          <a:prstGeom prst="rect">
            <a:avLst/>
          </a:prstGeom>
          <a:noFill/>
        </p:spPr>
        <p:txBody>
          <a:bodyPr wrap="square" rtlCol="0" anchor="ctr">
            <a:spAutoFit/>
          </a:bodyPr>
          <a:lstStyle/>
          <a:p>
            <a:r>
              <a:rPr lang="en-US" altLang="ko-KR" sz="2000" b="1" dirty="0">
                <a:solidFill>
                  <a:schemeClr val="accent1">
                    <a:lumMod val="50000"/>
                  </a:schemeClr>
                </a:solidFill>
                <a:cs typeface="Arial" pitchFamily="34" charset="0"/>
              </a:rPr>
              <a:t>The Vietnam Scaling up Energy Efficiency Project (VSUEE)</a:t>
            </a:r>
            <a:endParaRPr lang="ko-KR" altLang="en-US" sz="2000" b="1" dirty="0">
              <a:solidFill>
                <a:schemeClr val="accent1">
                  <a:lumMod val="50000"/>
                </a:schemeClr>
              </a:solidFill>
              <a:cs typeface="Arial" pitchFamily="34" charset="0"/>
            </a:endParaRPr>
          </a:p>
        </p:txBody>
      </p:sp>
      <p:sp>
        <p:nvSpPr>
          <p:cNvPr id="46" name="Google Shape;46;p15"/>
          <p:cNvSpPr txBox="1">
            <a:spLocks noGrp="1"/>
          </p:cNvSpPr>
          <p:nvPr>
            <p:ph type="ctrTitle"/>
          </p:nvPr>
        </p:nvSpPr>
        <p:spPr>
          <a:xfrm>
            <a:off x="545831" y="927235"/>
            <a:ext cx="7117099" cy="1828803"/>
          </a:xfrm>
          <a:prstGeom prst="rect">
            <a:avLst/>
          </a:prstGeom>
        </p:spPr>
        <p:txBody>
          <a:bodyPr spcFirstLastPara="1" wrap="square" lIns="121900" tIns="121900" rIns="121900" bIns="121900" anchor="ctr" anchorCtr="0">
            <a:noAutofit/>
          </a:bodyPr>
          <a:lstStyle/>
          <a:p>
            <a:r>
              <a:rPr lang="en" sz="4800" b="1" dirty="0">
                <a:solidFill>
                  <a:schemeClr val="accent1">
                    <a:lumMod val="50000"/>
                  </a:schemeClr>
                </a:solidFill>
                <a:latin typeface="+mj-lt"/>
              </a:rPr>
              <a:t>TRAINING PROGRAME for IEs</a:t>
            </a:r>
            <a:endParaRPr sz="4800" b="1" dirty="0">
              <a:solidFill>
                <a:schemeClr val="accent1">
                  <a:lumMod val="50000"/>
                </a:schemeClr>
              </a:solidFill>
              <a:latin typeface="+mj-lt"/>
            </a:endParaRPr>
          </a:p>
        </p:txBody>
      </p:sp>
      <p:sp>
        <p:nvSpPr>
          <p:cNvPr id="3" name="TextBox 2">
            <a:extLst>
              <a:ext uri="{FF2B5EF4-FFF2-40B4-BE49-F238E27FC236}">
                <a16:creationId xmlns:a16="http://schemas.microsoft.com/office/drawing/2014/main" id="{F38FAD39-AD20-0B20-9723-646D9B586E44}"/>
              </a:ext>
            </a:extLst>
          </p:cNvPr>
          <p:cNvSpPr txBox="1"/>
          <p:nvPr/>
        </p:nvSpPr>
        <p:spPr>
          <a:xfrm>
            <a:off x="712676" y="2555983"/>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5405-8098-ADFB-AF9A-D04013C7CE19}"/>
              </a:ext>
            </a:extLst>
          </p:cNvPr>
          <p:cNvSpPr>
            <a:spLocks noGrp="1"/>
          </p:cNvSpPr>
          <p:nvPr>
            <p:ph type="title"/>
          </p:nvPr>
        </p:nvSpPr>
        <p:spPr>
          <a:xfrm>
            <a:off x="722616" y="3181400"/>
            <a:ext cx="10972800" cy="495200"/>
          </a:xfrm>
        </p:spPr>
        <p:txBody>
          <a:bodyPr>
            <a:normAutofit fontScale="90000"/>
          </a:bodyPr>
          <a:lstStyle/>
          <a:p>
            <a:r>
              <a:rPr lang="en-US" dirty="0">
                <a:solidFill>
                  <a:schemeClr val="accent1">
                    <a:lumMod val="50000"/>
                  </a:schemeClr>
                </a:solidFill>
              </a:rPr>
              <a:t>QUESTION $ ANSWER</a:t>
            </a:r>
          </a:p>
        </p:txBody>
      </p:sp>
    </p:spTree>
    <p:extLst>
      <p:ext uri="{BB962C8B-B14F-4D97-AF65-F5344CB8AC3E}">
        <p14:creationId xmlns:p14="http://schemas.microsoft.com/office/powerpoint/2010/main" val="3622695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69A9C-FC2C-0B6C-5AC2-7D535F0F21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941D8-EA78-3AA3-31D4-64ABE2E493D2}"/>
              </a:ext>
            </a:extLst>
          </p:cNvPr>
          <p:cNvSpPr txBox="1"/>
          <p:nvPr/>
        </p:nvSpPr>
        <p:spPr>
          <a:xfrm>
            <a:off x="1620923" y="2890391"/>
            <a:ext cx="9500158" cy="954107"/>
          </a:xfrm>
          <a:prstGeom prst="rect">
            <a:avLst/>
          </a:prstGeom>
          <a:noFill/>
        </p:spPr>
        <p:txBody>
          <a:bodyPr wrap="square">
            <a:spAutoFit/>
          </a:bodyPr>
          <a:lstStyle/>
          <a:p>
            <a:pPr marL="139700">
              <a:buClr>
                <a:schemeClr val="accent1">
                  <a:lumMod val="50000"/>
                </a:schemeClr>
              </a:buClr>
              <a:buSzPct val="100000"/>
            </a:pPr>
            <a:r>
              <a:rPr lang="vi-VN" sz="2800" b="1" dirty="0">
                <a:solidFill>
                  <a:schemeClr val="accent1">
                    <a:lumMod val="50000"/>
                  </a:schemeClr>
                </a:solidFill>
              </a:rPr>
              <a:t>2.  LEGAL REGULATIONS AND POLICIES RELATED ENERGY EFFICIENCY &amp; GHG</a:t>
            </a:r>
          </a:p>
        </p:txBody>
      </p:sp>
    </p:spTree>
    <p:extLst>
      <p:ext uri="{BB962C8B-B14F-4D97-AF65-F5344CB8AC3E}">
        <p14:creationId xmlns:p14="http://schemas.microsoft.com/office/powerpoint/2010/main" val="3094591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E3F25096-DAFB-6E8A-0454-87889BCB655A}"/>
              </a:ext>
            </a:extLst>
          </p:cNvPr>
          <p:cNvSpPr txBox="1">
            <a:spLocks noChangeArrowheads="1"/>
          </p:cNvSpPr>
          <p:nvPr/>
        </p:nvSpPr>
        <p:spPr bwMode="auto">
          <a:xfrm>
            <a:off x="649818" y="1682653"/>
            <a:ext cx="11379200" cy="106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Arial" panose="020B0604020202020204" pitchFamily="34" charset="0"/>
              </a:rPr>
              <a:t>LEGAL REGULATIONS AND POLICIES IN EE</a:t>
            </a:r>
          </a:p>
        </p:txBody>
      </p:sp>
      <p:pic>
        <p:nvPicPr>
          <p:cNvPr id="2" name="Picture 1">
            <a:extLst>
              <a:ext uri="{FF2B5EF4-FFF2-40B4-BE49-F238E27FC236}">
                <a16:creationId xmlns:a16="http://schemas.microsoft.com/office/drawing/2014/main" id="{CAD4BDA6-B7F0-8468-90FB-5C5CF8BDEB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7979" y="3185487"/>
            <a:ext cx="3721938" cy="26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938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55779EE1-F0A0-C5A6-D518-3803ED42ADB6}"/>
              </a:ext>
            </a:extLst>
          </p:cNvPr>
          <p:cNvSpPr>
            <a:spLocks noGrp="1"/>
          </p:cNvSpPr>
          <p:nvPr>
            <p:ph type="title"/>
          </p:nvPr>
        </p:nvSpPr>
        <p:spPr>
          <a:xfrm>
            <a:off x="609600" y="399677"/>
            <a:ext cx="10972747" cy="746542"/>
          </a:xfrm>
        </p:spPr>
        <p:txBody>
          <a:bodyPr lIns="121920" tIns="60960" rIns="121920" bIns="60960" anchor="ctr">
            <a:noAutofit/>
          </a:bodyPr>
          <a:lstStyle/>
          <a:p>
            <a:pPr algn="ctr" eaLnBrk="1" hangingPunct="1">
              <a:spcBef>
                <a:spcPct val="50000"/>
              </a:spcBef>
            </a:pPr>
            <a:r>
              <a:rPr lang="en-US" altLang="en-US" b="0" dirty="0">
                <a:solidFill>
                  <a:schemeClr val="accent1">
                    <a:lumMod val="50000"/>
                  </a:schemeClr>
                </a:solidFill>
                <a:latin typeface="Arial" panose="020B0604020202020204" pitchFamily="34" charset="0"/>
                <a:ea typeface="ヒラギノ角ゴ Pro W3"/>
                <a:cs typeface="Arial" panose="020B0604020202020204" pitchFamily="34" charset="0"/>
              </a:rPr>
              <a:t>Legal Regulations and Policies</a:t>
            </a:r>
          </a:p>
        </p:txBody>
      </p:sp>
      <p:sp>
        <p:nvSpPr>
          <p:cNvPr id="43011" name="Text Box 6">
            <a:extLst>
              <a:ext uri="{FF2B5EF4-FFF2-40B4-BE49-F238E27FC236}">
                <a16:creationId xmlns:a16="http://schemas.microsoft.com/office/drawing/2014/main" id="{6ADE395F-C118-24C9-2717-EF2F4A4F22A1}"/>
              </a:ext>
            </a:extLst>
          </p:cNvPr>
          <p:cNvSpPr txBox="1">
            <a:spLocks noChangeArrowheads="1"/>
          </p:cNvSpPr>
          <p:nvPr/>
        </p:nvSpPr>
        <p:spPr bwMode="auto">
          <a:xfrm>
            <a:off x="609600" y="1479430"/>
            <a:ext cx="10972747" cy="44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Reduce energy intensity by 1-1.5% per year, as stated in the Resolution of the 12th National Congress of the Communist Party.</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Resolution No. 55-NQ/TW of the Politburo: The energy-saving rate compared to the Business-As-Usual (BAU) scenario is expected to reach about 7% by 2030 and about 14% by 2045.</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280/QĐ-TTg dated March 13, 2019, by the Prime Minister, approving the National Program on Energy Efficiency (VNEPP), reduce energy consumption by 5-7% of the total national energy consumption during 2019-2025, and by 8-10% during 2019-2030.</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893/QĐ-TTg dated July 26, 2023, by the Prime Minister, approving the National Energy Master Plan for the period 2021-2030 with a vision to 2050: achieve energy savings of about 15-20% by 2050 compared to the BAU scenario.</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the Nationally Determined Contributions (NDC) report, Vietnam has committed to reducing greenhouse gas (GHG) emissions by 9% during 2021–2030 compared to the BAU scenario using domestic resources, and this could increase to 27% with international support.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0F6-3C92-F209-FF3C-E3A9369CB7CD}"/>
              </a:ext>
            </a:extLst>
          </p:cNvPr>
          <p:cNvSpPr>
            <a:spLocks noGrp="1"/>
          </p:cNvSpPr>
          <p:nvPr>
            <p:ph type="title"/>
          </p:nvPr>
        </p:nvSpPr>
        <p:spPr>
          <a:xfrm>
            <a:off x="609600" y="548567"/>
            <a:ext cx="10524067" cy="654050"/>
          </a:xfrm>
        </p:spPr>
        <p:txBody>
          <a:bodyPr/>
          <a:lstStyle/>
          <a:p>
            <a:pPr algn="ctr"/>
            <a:r>
              <a:rPr lang="en-US" b="1" dirty="0">
                <a:solidFill>
                  <a:schemeClr val="accent1">
                    <a:lumMod val="50000"/>
                  </a:schemeClr>
                </a:solidFill>
              </a:rPr>
              <a:t>Legal Documents</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F22CFC5F-0C92-9421-8E85-0A5C24D9752F}"/>
              </a:ext>
            </a:extLst>
          </p:cNvPr>
          <p:cNvSpPr>
            <a:spLocks noGrp="1"/>
          </p:cNvSpPr>
          <p:nvPr>
            <p:ph idx="1"/>
          </p:nvPr>
        </p:nvSpPr>
        <p:spPr>
          <a:xfrm>
            <a:off x="609600" y="1536633"/>
            <a:ext cx="10972800" cy="4095541"/>
          </a:xfrm>
        </p:spPr>
        <p:txBody>
          <a:bodyPr>
            <a:normAutofit/>
          </a:bodyPr>
          <a:lstStyle/>
          <a:p>
            <a:pPr marL="342900" indent="-342900" algn="just" eaLnBrk="1" hangingPunct="1">
              <a:lnSpc>
                <a:spcPct val="150000"/>
              </a:lnSpc>
              <a:spcBef>
                <a:spcPct val="0"/>
              </a:spcBef>
              <a:buClrTx/>
              <a:buFont typeface="Wingdings" pitchFamily="2" charset="2"/>
              <a:buChar char="v"/>
              <a:defRPr/>
            </a:pPr>
            <a:r>
              <a:rPr lang="en-US" altLang="en-US" sz="1800" dirty="0">
                <a:latin typeface="+mn-lt"/>
                <a:cs typeface="Arial" panose="020B0604020202020204" pitchFamily="34" charset="0"/>
              </a:rPr>
              <a:t> </a:t>
            </a:r>
            <a:r>
              <a:rPr lang="en-GB" altLang="en-US" sz="1800" dirty="0">
                <a:latin typeface="+mn-lt"/>
                <a:cs typeface="Arial" panose="020B0604020202020204" pitchFamily="34" charset="0"/>
              </a:rPr>
              <a:t>Law on Economical and Efficient Use of Energy No. 50/2010/QH12 dated June 28, 2010 of the National Assembly, effective from January 1, 2011</a:t>
            </a:r>
          </a:p>
          <a:p>
            <a:pPr marL="342900" indent="-342900" algn="just" eaLnBrk="1" hangingPunct="1">
              <a:lnSpc>
                <a:spcPct val="150000"/>
              </a:lnSpc>
              <a:spcBef>
                <a:spcPct val="0"/>
              </a:spcBef>
              <a:buClrTx/>
              <a:buFont typeface="Wingdings" pitchFamily="2" charset="2"/>
              <a:buChar char="v"/>
              <a:defRPr/>
            </a:pPr>
            <a:r>
              <a:rPr lang="en-GB" altLang="en-US" sz="1800" dirty="0">
                <a:latin typeface="+mn-lt"/>
                <a:cs typeface="Arial" panose="020B0604020202020204" pitchFamily="34" charset="0"/>
              </a:rPr>
              <a:t>Decree 21/2011/ND-CP detailing and providing measures for implementing the Law on Economical and Efficient Use of Energy, effective from May 15, 2011</a:t>
            </a:r>
          </a:p>
          <a:p>
            <a:pPr marL="342900" indent="-342900" algn="just" eaLnBrk="1" hangingPunct="1">
              <a:lnSpc>
                <a:spcPct val="150000"/>
              </a:lnSpc>
              <a:spcBef>
                <a:spcPct val="0"/>
              </a:spcBef>
              <a:buClrTx/>
              <a:buFont typeface="Wingdings" pitchFamily="2" charset="2"/>
              <a:buChar char="v"/>
              <a:defRPr/>
            </a:pPr>
            <a:r>
              <a:rPr lang="vi-VN" sz="1800" dirty="0"/>
              <a:t>Decree No. 134/2013/NĐ-CP dated October 17, 2013, on administrative penalties in the fields of electricity, hydropower dam safety, and the efficient and economical use of energy.</a:t>
            </a:r>
          </a:p>
          <a:p>
            <a:pPr marL="342900" indent="-342900" algn="just" eaLnBrk="1" hangingPunct="1">
              <a:lnSpc>
                <a:spcPct val="150000"/>
              </a:lnSpc>
              <a:spcBef>
                <a:spcPct val="0"/>
              </a:spcBef>
              <a:buClrTx/>
              <a:buFont typeface="Wingdings" pitchFamily="2" charset="2"/>
              <a:buChar char="v"/>
              <a:defRPr/>
            </a:pPr>
            <a:r>
              <a:rPr lang="vi-VN" sz="1800" dirty="0"/>
              <a:t>Decree No. 17/2022/NĐ-CP dated January 31, 2022.</a:t>
            </a:r>
          </a:p>
          <a:p>
            <a:pPr marL="342900" indent="-342900" algn="just" eaLnBrk="1" hangingPunct="1">
              <a:lnSpc>
                <a:spcPct val="150000"/>
              </a:lnSpc>
              <a:spcBef>
                <a:spcPct val="0"/>
              </a:spcBef>
              <a:buClrTx/>
              <a:buFont typeface="Wingdings" pitchFamily="2" charset="2"/>
              <a:buChar char="v"/>
              <a:defRPr/>
            </a:pPr>
            <a:r>
              <a:rPr lang="en-US" sz="1800" dirty="0"/>
              <a:t>Decisions, circulars, and regulations on the efficient and economical use of energy (EE&amp;EC) in industries such as industrial production, construction, agriculture, and transportation have been issued</a:t>
            </a:r>
            <a:endParaRPr lang="en-VN" sz="1800" dirty="0"/>
          </a:p>
        </p:txBody>
      </p:sp>
    </p:spTree>
    <p:extLst>
      <p:ext uri="{BB962C8B-B14F-4D97-AF65-F5344CB8AC3E}">
        <p14:creationId xmlns:p14="http://schemas.microsoft.com/office/powerpoint/2010/main" val="692625125"/>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A866E78-73D3-6B16-1FD2-361E9A43B143}"/>
              </a:ext>
            </a:extLst>
          </p:cNvPr>
          <p:cNvCxnSpPr/>
          <p:nvPr/>
        </p:nvCxnSpPr>
        <p:spPr>
          <a:xfrm>
            <a:off x="2694057" y="1371841"/>
            <a:ext cx="7810500" cy="2117"/>
          </a:xfrm>
          <a:prstGeom prst="line">
            <a:avLst/>
          </a:prstGeom>
          <a:ln w="28575">
            <a:solidFill>
              <a:srgbClr val="00339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CB03A2-1EE9-A7E1-685C-E42FBB589686}"/>
              </a:ext>
            </a:extLst>
          </p:cNvPr>
          <p:cNvSpPr txBox="1"/>
          <p:nvPr/>
        </p:nvSpPr>
        <p:spPr>
          <a:xfrm>
            <a:off x="115916" y="1981442"/>
            <a:ext cx="5429288" cy="369332"/>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Industrial production</a:t>
            </a:r>
          </a:p>
        </p:txBody>
      </p:sp>
      <p:sp>
        <p:nvSpPr>
          <p:cNvPr id="21" name="TextBox 20">
            <a:extLst>
              <a:ext uri="{FF2B5EF4-FFF2-40B4-BE49-F238E27FC236}">
                <a16:creationId xmlns:a16="http://schemas.microsoft.com/office/drawing/2014/main" id="{9297CF47-8775-A275-7AC3-4C73ED7EB6F3}"/>
              </a:ext>
            </a:extLst>
          </p:cNvPr>
          <p:cNvSpPr txBox="1"/>
          <p:nvPr/>
        </p:nvSpPr>
        <p:spPr>
          <a:xfrm>
            <a:off x="7164465" y="1752841"/>
            <a:ext cx="3848091"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Construction, public lighting</a:t>
            </a:r>
          </a:p>
        </p:txBody>
      </p:sp>
      <p:sp>
        <p:nvSpPr>
          <p:cNvPr id="22" name="TextBox 21">
            <a:extLst>
              <a:ext uri="{FF2B5EF4-FFF2-40B4-BE49-F238E27FC236}">
                <a16:creationId xmlns:a16="http://schemas.microsoft.com/office/drawing/2014/main" id="{9FD4B8CA-3E8B-4FF9-41B6-2C1D55A56DB5}"/>
              </a:ext>
            </a:extLst>
          </p:cNvPr>
          <p:cNvSpPr txBox="1"/>
          <p:nvPr/>
        </p:nvSpPr>
        <p:spPr>
          <a:xfrm>
            <a:off x="115916" y="2895843"/>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Transportation</a:t>
            </a:r>
          </a:p>
        </p:txBody>
      </p:sp>
      <p:sp>
        <p:nvSpPr>
          <p:cNvPr id="23" name="TextBox 22">
            <a:extLst>
              <a:ext uri="{FF2B5EF4-FFF2-40B4-BE49-F238E27FC236}">
                <a16:creationId xmlns:a16="http://schemas.microsoft.com/office/drawing/2014/main" id="{C0843237-A9EC-2C0C-2AC8-9B9B4E7CAC64}"/>
              </a:ext>
            </a:extLst>
          </p:cNvPr>
          <p:cNvSpPr txBox="1"/>
          <p:nvPr/>
        </p:nvSpPr>
        <p:spPr>
          <a:xfrm>
            <a:off x="115916" y="3810242"/>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Agricultural production</a:t>
            </a:r>
          </a:p>
        </p:txBody>
      </p:sp>
      <p:sp>
        <p:nvSpPr>
          <p:cNvPr id="24" name="TextBox 23">
            <a:extLst>
              <a:ext uri="{FF2B5EF4-FFF2-40B4-BE49-F238E27FC236}">
                <a16:creationId xmlns:a16="http://schemas.microsoft.com/office/drawing/2014/main" id="{600E99F1-2623-948B-082C-08BAEC2F2EE0}"/>
              </a:ext>
            </a:extLst>
          </p:cNvPr>
          <p:cNvSpPr txBox="1"/>
          <p:nvPr/>
        </p:nvSpPr>
        <p:spPr>
          <a:xfrm>
            <a:off x="7164457" y="2966814"/>
            <a:ext cx="3949691"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Energy-using equipment and devices</a:t>
            </a:r>
          </a:p>
        </p:txBody>
      </p:sp>
      <p:sp>
        <p:nvSpPr>
          <p:cNvPr id="25" name="TextBox 24">
            <a:extLst>
              <a:ext uri="{FF2B5EF4-FFF2-40B4-BE49-F238E27FC236}">
                <a16:creationId xmlns:a16="http://schemas.microsoft.com/office/drawing/2014/main" id="{833C8DD6-5AB9-6194-EA53-638193693AC3}"/>
              </a:ext>
            </a:extLst>
          </p:cNvPr>
          <p:cNvSpPr txBox="1"/>
          <p:nvPr/>
        </p:nvSpPr>
        <p:spPr>
          <a:xfrm>
            <a:off x="7164459" y="4542713"/>
            <a:ext cx="4000528"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Projects, agencies, units using state budget</a:t>
            </a:r>
          </a:p>
        </p:txBody>
      </p:sp>
      <p:sp>
        <p:nvSpPr>
          <p:cNvPr id="26" name="TextBox 25">
            <a:extLst>
              <a:ext uri="{FF2B5EF4-FFF2-40B4-BE49-F238E27FC236}">
                <a16:creationId xmlns:a16="http://schemas.microsoft.com/office/drawing/2014/main" id="{6E06A7A4-B227-AFE9-FC30-87D7071620EC}"/>
              </a:ext>
            </a:extLst>
          </p:cNvPr>
          <p:cNvSpPr txBox="1"/>
          <p:nvPr/>
        </p:nvSpPr>
        <p:spPr>
          <a:xfrm>
            <a:off x="115916" y="4800841"/>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Services and households</a:t>
            </a:r>
          </a:p>
        </p:txBody>
      </p:sp>
      <p:sp>
        <p:nvSpPr>
          <p:cNvPr id="29" name="TextBox 28">
            <a:extLst>
              <a:ext uri="{FF2B5EF4-FFF2-40B4-BE49-F238E27FC236}">
                <a16:creationId xmlns:a16="http://schemas.microsoft.com/office/drawing/2014/main" id="{ED4D6BD6-0E77-7B59-B122-484D1DC4676E}"/>
              </a:ext>
            </a:extLst>
          </p:cNvPr>
          <p:cNvSpPr txBox="1"/>
          <p:nvPr/>
        </p:nvSpPr>
        <p:spPr>
          <a:xfrm>
            <a:off x="1735177" y="6020040"/>
            <a:ext cx="8572560" cy="494751"/>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ctr">
              <a:lnSpc>
                <a:spcPct val="120000"/>
              </a:lnSpc>
              <a:spcBef>
                <a:spcPts val="1600"/>
              </a:spcBef>
              <a:spcAft>
                <a:spcPts val="1600"/>
              </a:spcAft>
              <a:defRPr/>
            </a:pPr>
            <a:r>
              <a:rPr lang="en-US" sz="2400" b="1" dirty="0">
                <a:solidFill>
                  <a:srgbClr val="C00000"/>
                </a:solidFill>
                <a:latin typeface="+mn-lt"/>
                <a:ea typeface="MS PGothic" pitchFamily="34" charset="-128"/>
                <a:cs typeface="Arial" panose="020B0604020202020204" pitchFamily="34" charset="0"/>
              </a:rPr>
              <a:t>Specific energy users (SEUs)</a:t>
            </a:r>
          </a:p>
        </p:txBody>
      </p:sp>
      <p:cxnSp>
        <p:nvCxnSpPr>
          <p:cNvPr id="31" name="Straight Connector 30">
            <a:extLst>
              <a:ext uri="{FF2B5EF4-FFF2-40B4-BE49-F238E27FC236}">
                <a16:creationId xmlns:a16="http://schemas.microsoft.com/office/drawing/2014/main" id="{E9C20BC4-7E48-187B-C811-99822995C2BE}"/>
              </a:ext>
            </a:extLst>
          </p:cNvPr>
          <p:cNvCxnSpPr/>
          <p:nvPr/>
        </p:nvCxnSpPr>
        <p:spPr>
          <a:xfrm rot="5400000">
            <a:off x="3900556" y="3683241"/>
            <a:ext cx="4648200" cy="25400"/>
          </a:xfrm>
          <a:prstGeom prst="line">
            <a:avLst/>
          </a:prstGeom>
          <a:ln w="28575">
            <a:solidFill>
              <a:srgbClr val="00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8461E64-B0E5-63CE-38B2-877BAA1A5035}"/>
              </a:ext>
            </a:extLst>
          </p:cNvPr>
          <p:cNvCxnSpPr/>
          <p:nvPr/>
        </p:nvCxnSpPr>
        <p:spPr>
          <a:xfrm>
            <a:off x="6211957" y="20576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B206CE5-405F-57FA-BAD6-2AB18D33627B}"/>
              </a:ext>
            </a:extLst>
          </p:cNvPr>
          <p:cNvCxnSpPr/>
          <p:nvPr/>
        </p:nvCxnSpPr>
        <p:spPr>
          <a:xfrm>
            <a:off x="6211957" y="34292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1709EB-AC00-ABB3-37FA-B96C8A473A78}"/>
              </a:ext>
            </a:extLst>
          </p:cNvPr>
          <p:cNvCxnSpPr/>
          <p:nvPr/>
        </p:nvCxnSpPr>
        <p:spPr>
          <a:xfrm>
            <a:off x="6211957" y="50294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F951CA8-7F06-C8E2-6F56-1E2A04B466C3}"/>
              </a:ext>
            </a:extLst>
          </p:cNvPr>
          <p:cNvCxnSpPr/>
          <p:nvPr/>
        </p:nvCxnSpPr>
        <p:spPr>
          <a:xfrm>
            <a:off x="5545207" y="20576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E543DC1-0075-A82B-DBBB-891400E06A71}"/>
              </a:ext>
            </a:extLst>
          </p:cNvPr>
          <p:cNvCxnSpPr/>
          <p:nvPr/>
        </p:nvCxnSpPr>
        <p:spPr>
          <a:xfrm>
            <a:off x="5545207" y="29720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D792E6E7-FFD6-5286-C0EA-58D6EE7E3A6D}"/>
              </a:ext>
            </a:extLst>
          </p:cNvPr>
          <p:cNvCxnSpPr/>
          <p:nvPr/>
        </p:nvCxnSpPr>
        <p:spPr>
          <a:xfrm>
            <a:off x="5545207" y="3886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B413841-6642-87AE-9BC9-3E31AB710546}"/>
              </a:ext>
            </a:extLst>
          </p:cNvPr>
          <p:cNvCxnSpPr/>
          <p:nvPr/>
        </p:nvCxnSpPr>
        <p:spPr>
          <a:xfrm>
            <a:off x="5545207" y="5029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DD35C49-4D5A-57E4-A471-FC3BD1AB85DF}"/>
              </a:ext>
            </a:extLst>
          </p:cNvPr>
          <p:cNvCxnSpPr/>
          <p:nvPr/>
        </p:nvCxnSpPr>
        <p:spPr>
          <a:xfrm rot="5400000">
            <a:off x="4568365" y="4090700"/>
            <a:ext cx="3858683" cy="0"/>
          </a:xfrm>
          <a:prstGeom prst="line">
            <a:avLst/>
          </a:prstGeom>
          <a:ln w="28575">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C03541C-0F5D-A604-7A0A-69E3847F41CF}"/>
              </a:ext>
            </a:extLst>
          </p:cNvPr>
          <p:cNvCxnSpPr/>
          <p:nvPr/>
        </p:nvCxnSpPr>
        <p:spPr>
          <a:xfrm>
            <a:off x="5545207" y="32006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C164A5B-A16B-C3F1-D108-088B790D4F49}"/>
              </a:ext>
            </a:extLst>
          </p:cNvPr>
          <p:cNvCxnSpPr/>
          <p:nvPr/>
        </p:nvCxnSpPr>
        <p:spPr>
          <a:xfrm>
            <a:off x="5545207" y="41150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924942D-5C07-D737-27EE-D6D689ADF318}"/>
              </a:ext>
            </a:extLst>
          </p:cNvPr>
          <p:cNvCxnSpPr/>
          <p:nvPr/>
        </p:nvCxnSpPr>
        <p:spPr>
          <a:xfrm>
            <a:off x="5545207" y="22862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507EF9EF-7CD8-8C7D-33F9-9F91C00C30C2}"/>
              </a:ext>
            </a:extLst>
          </p:cNvPr>
          <p:cNvCxnSpPr/>
          <p:nvPr/>
        </p:nvCxnSpPr>
        <p:spPr>
          <a:xfrm>
            <a:off x="6497707" y="22862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9A3EFE7-47D9-4C08-2C90-0370D01AA584}"/>
              </a:ext>
            </a:extLst>
          </p:cNvPr>
          <p:cNvCxnSpPr/>
          <p:nvPr/>
        </p:nvCxnSpPr>
        <p:spPr>
          <a:xfrm>
            <a:off x="6497707" y="54104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084" name="AutoShape 30">
            <a:extLst>
              <a:ext uri="{FF2B5EF4-FFF2-40B4-BE49-F238E27FC236}">
                <a16:creationId xmlns:a16="http://schemas.microsoft.com/office/drawing/2014/main" id="{E91F730D-60F0-036C-A147-F6CE2C7548D8}"/>
              </a:ext>
            </a:extLst>
          </p:cNvPr>
          <p:cNvSpPr>
            <a:spLocks/>
          </p:cNvSpPr>
          <p:nvPr/>
        </p:nvSpPr>
        <p:spPr bwMode="auto">
          <a:xfrm>
            <a:off x="11012556" y="1371841"/>
            <a:ext cx="711200" cy="4953000"/>
          </a:xfrm>
          <a:prstGeom prst="rightBrace">
            <a:avLst>
              <a:gd name="adj1" fmla="val 77381"/>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endParaRPr lang="en-US" altLang="en-US" sz="2000" dirty="0">
              <a:solidFill>
                <a:srgbClr val="426290"/>
              </a:solidFill>
              <a:cs typeface="Arial" panose="020B0604020202020204" pitchFamily="34" charset="0"/>
            </a:endParaRPr>
          </a:p>
        </p:txBody>
      </p:sp>
      <p:sp>
        <p:nvSpPr>
          <p:cNvPr id="40989" name="Text Box 32">
            <a:extLst>
              <a:ext uri="{FF2B5EF4-FFF2-40B4-BE49-F238E27FC236}">
                <a16:creationId xmlns:a16="http://schemas.microsoft.com/office/drawing/2014/main" id="{28D03432-F8B3-E9B2-BB47-C32A021CB0D1}"/>
              </a:ext>
            </a:extLst>
          </p:cNvPr>
          <p:cNvSpPr txBox="1">
            <a:spLocks noChangeArrowheads="1"/>
          </p:cNvSpPr>
          <p:nvPr/>
        </p:nvSpPr>
        <p:spPr bwMode="auto">
          <a:xfrm rot="16200000">
            <a:off x="10524284" y="3432030"/>
            <a:ext cx="2727029" cy="379656"/>
          </a:xfrm>
          <a:prstGeom prst="rect">
            <a:avLst/>
          </a:prstGeom>
          <a:noFill/>
          <a:ln>
            <a:noFill/>
          </a:ln>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1800" dirty="0">
                <a:solidFill>
                  <a:srgbClr val="FF3300"/>
                </a:solidFill>
                <a:latin typeface="+mn-lt"/>
                <a:cs typeface="Times New Roman" panose="02020603050405020304" pitchFamily="18" charset="0"/>
              </a:rPr>
              <a:t>Chapter II -&gt; Chapter IX</a:t>
            </a:r>
          </a:p>
        </p:txBody>
      </p:sp>
      <p:sp>
        <p:nvSpPr>
          <p:cNvPr id="2" name="Title 1">
            <a:extLst>
              <a:ext uri="{FF2B5EF4-FFF2-40B4-BE49-F238E27FC236}">
                <a16:creationId xmlns:a16="http://schemas.microsoft.com/office/drawing/2014/main" id="{432A6445-6852-8A32-FF81-EA5108BD9C99}"/>
              </a:ext>
            </a:extLst>
          </p:cNvPr>
          <p:cNvSpPr txBox="1">
            <a:spLocks/>
          </p:cNvSpPr>
          <p:nvPr/>
        </p:nvSpPr>
        <p:spPr>
          <a:xfrm>
            <a:off x="575910" y="575279"/>
            <a:ext cx="10891094" cy="510927"/>
          </a:xfrm>
          <a:prstGeom prst="rect">
            <a:avLst/>
          </a:prstGeom>
        </p:spPr>
        <p:txBody>
          <a:bodyPr lIns="91440" tIns="45720" rIns="91440" bIns="45720" anchor="ct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GB" altLang="en-US" sz="2800" b="0" kern="0" dirty="0">
                <a:solidFill>
                  <a:schemeClr val="accent1">
                    <a:lumMod val="50000"/>
                  </a:schemeClr>
                </a:solidFill>
                <a:latin typeface="+mn-lt"/>
                <a:ea typeface="ヒラギノ角ゴ Pro W3"/>
                <a:cs typeface="Arial" panose="020B0604020202020204" pitchFamily="34" charset="0"/>
              </a:rPr>
              <a:t>Subjects of law</a:t>
            </a:r>
          </a:p>
        </p:txBody>
      </p:sp>
    </p:spTree>
    <p:extLst>
      <p:ext uri="{BB962C8B-B14F-4D97-AF65-F5344CB8AC3E}">
        <p14:creationId xmlns:p14="http://schemas.microsoft.com/office/powerpoint/2010/main" val="1947554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666931" y="1486833"/>
            <a:ext cx="10858133" cy="38843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0" indent="0" algn="just">
              <a:lnSpc>
                <a:spcPct val="200000"/>
              </a:lnSpc>
            </a:pPr>
            <a:r>
              <a:rPr lang="vi-VN" sz="1800" dirty="0">
                <a:solidFill>
                  <a:srgbClr val="C00000"/>
                </a:solidFill>
                <a:latin typeface="+mn-lt"/>
                <a:cs typeface="Arial" panose="020B0604020202020204" pitchFamily="34" charset="0"/>
              </a:rPr>
              <a:t>A SEUs are an establishment that uses large amounts of energy annually according to Government regulations.</a:t>
            </a:r>
            <a:endParaRPr lang="en-US" altLang="en-US" sz="1800" dirty="0">
              <a:latin typeface="+mn-lt"/>
              <a:cs typeface="Arial" panose="020B0604020202020204" pitchFamily="34" charset="0"/>
            </a:endParaRPr>
          </a:p>
          <a:p>
            <a:pPr algn="just">
              <a:lnSpc>
                <a:spcPct val="200000"/>
              </a:lnSpc>
              <a:buFontTx/>
              <a:buAutoNum type="alphaLcParenR"/>
            </a:pPr>
            <a:r>
              <a:rPr lang="en-US" altLang="en-US" sz="1800" dirty="0">
                <a:latin typeface="+mn-lt"/>
                <a:cs typeface="Arial" panose="020B0604020202020204" pitchFamily="34" charset="0"/>
              </a:rPr>
              <a:t>Industrial and agricultural production establishments and transport units with a total energy consumption in one year converted to one thousand tons of oil equivalent (1000 TOE) or more.</a:t>
            </a:r>
          </a:p>
          <a:p>
            <a:pPr algn="just">
              <a:lnSpc>
                <a:spcPct val="200000"/>
              </a:lnSpc>
              <a:buFontTx/>
              <a:buAutoNum type="alphaLcParenR"/>
            </a:pPr>
            <a:r>
              <a:rPr lang="en-US" altLang="en-US" sz="1800" dirty="0">
                <a:latin typeface="+mn-lt"/>
                <a:cs typeface="Arial" panose="020B0604020202020204" pitchFamily="34" charset="0"/>
              </a:rPr>
              <a:t>Construction works used as headquarters, offices, houses; educational, medical, entertainment, physical training and sports facilities; hotels, supermarkets, restaurants and shops with a total energy consumption in one year converted to five hundred tons of oil equivalent (500 TOE) or more.</a:t>
            </a:r>
            <a:endParaRPr lang="vi-VN" altLang="en-US" sz="1800" dirty="0">
              <a:latin typeface="+mn-lt"/>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025342" y="545070"/>
            <a:ext cx="10141313"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Criteria for determining specific energy </a:t>
            </a:r>
            <a:r>
              <a:rPr lang="en-US" sz="28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users</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770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561896" y="1675055"/>
            <a:ext cx="11259043" cy="4611455"/>
          </a:xfrm>
          <a:prstGeom prst="rect">
            <a:avLst/>
          </a:prstGeom>
          <a:noFill/>
          <a:ln w="9525">
            <a:solidFill>
              <a:schemeClr val="accent2">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457200" indent="-457200" algn="just">
              <a:lnSpc>
                <a:spcPct val="150000"/>
              </a:lnSpc>
              <a:buAutoNum type="arabicPeriod"/>
            </a:pPr>
            <a:r>
              <a:rPr lang="en-US" altLang="en-US" sz="1800" dirty="0">
                <a:latin typeface="Arial" panose="020B0604020202020204" pitchFamily="34" charset="0"/>
                <a:cs typeface="Arial" panose="020B0604020202020204" pitchFamily="34" charset="0"/>
              </a:rPr>
              <a:t>Develop and implement annual economical and efficiency use of energy plan; integrate management programs at the facility.</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standards, technical regulations, and norms on energy use; select and apply advanced production management processes and models, appropriate technological measures, and high energy efficiency technological equipment; use alternative forms of energy more effectively in the production line.</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technical measures and factory architecture, maximize the efficiency of lighting, ventilation and cooling systems; maximize the use of natural light and ventilation.</a:t>
            </a:r>
            <a:endParaRPr lang="vi-VN" altLang="en-US" sz="1800" dirty="0">
              <a:latin typeface="Arial" panose="020B0604020202020204" pitchFamily="34" charset="0"/>
              <a:cs typeface="Arial" panose="020B0604020202020204" pitchFamily="34" charset="0"/>
            </a:endParaRP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Implement operating procedures and maintenance regimes for vehicles and equipment in the production line to prevent energy loss.</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Gradually eliminate device and equipment with outdated technology and high energy consumption according to regulations of the Prime Minister.</a:t>
            </a:r>
            <a:endParaRPr lang="vi-VN" altLang="en-US" sz="18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772511" y="571490"/>
            <a:ext cx="9200289" cy="584811"/>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Responsibility of industrial production facility in EE</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E1BA327-1187-52CB-E28B-411DDB25ECAE}"/>
              </a:ext>
            </a:extLst>
          </p:cNvPr>
          <p:cNvSpPr txBox="1"/>
          <p:nvPr/>
        </p:nvSpPr>
        <p:spPr>
          <a:xfrm>
            <a:off x="561896" y="1230162"/>
            <a:ext cx="1802296" cy="427681"/>
          </a:xfrm>
          <a:prstGeom prst="rect">
            <a:avLst/>
          </a:prstGeom>
          <a:noFill/>
        </p:spPr>
        <p:txBody>
          <a:bodyPr wrap="square">
            <a:spAutoFit/>
          </a:bodyPr>
          <a:lstStyle/>
          <a:p>
            <a:pPr algn="ctr">
              <a:lnSpc>
                <a:spcPct val="120000"/>
              </a:lnSpc>
              <a:spcBef>
                <a:spcPts val="1600"/>
              </a:spcBef>
              <a:spcAft>
                <a:spcPts val="1600"/>
              </a:spcAft>
              <a:defRPr/>
            </a:pPr>
            <a:r>
              <a:rPr lang="en-US" sz="2000" b="1" dirty="0">
                <a:solidFill>
                  <a:srgbClr val="C00000"/>
                </a:solidFill>
                <a:ea typeface="MS PGothic" pitchFamily="34" charset="-128"/>
                <a:cs typeface="Arial" panose="020B0604020202020204" pitchFamily="34" charset="0"/>
              </a:rPr>
              <a:t>Article 9</a:t>
            </a:r>
          </a:p>
        </p:txBody>
      </p:sp>
    </p:spTree>
    <p:extLst>
      <p:ext uri="{BB962C8B-B14F-4D97-AF65-F5344CB8AC3E}">
        <p14:creationId xmlns:p14="http://schemas.microsoft.com/office/powerpoint/2010/main" val="320127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5B10D7-065C-FAB4-80F5-3E11588EB7AF}"/>
              </a:ext>
            </a:extLst>
          </p:cNvPr>
          <p:cNvSpPr txBox="1"/>
          <p:nvPr/>
        </p:nvSpPr>
        <p:spPr>
          <a:xfrm>
            <a:off x="667793" y="472242"/>
            <a:ext cx="10856407" cy="523220"/>
          </a:xfrm>
          <a:prstGeom prst="rect">
            <a:avLst/>
          </a:prstGeom>
          <a:noFill/>
        </p:spPr>
        <p:txBody>
          <a:bodyPr wrap="square">
            <a:spAutoFit/>
          </a:bodyPr>
          <a:lstStyle/>
          <a:p>
            <a:pPr algn="ctr" eaLnBrk="1" hangingPunct="1"/>
            <a:r>
              <a:rPr lang="en-US"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rPr>
              <a:t>Responsibilities of </a:t>
            </a:r>
            <a:r>
              <a:rPr lang="en-US" altLang="en-US" sz="2800" kern="0" dirty="0" err="1">
                <a:solidFill>
                  <a:schemeClr val="accent1">
                    <a:lumMod val="50000"/>
                  </a:schemeClr>
                </a:solidFill>
                <a:latin typeface="Arial" panose="020B0604020202020204" pitchFamily="34" charset="0"/>
                <a:ea typeface="ヒラギノ角ゴ Pro W3"/>
                <a:cs typeface="Arial" panose="020B0604020202020204" pitchFamily="34" charset="0"/>
              </a:rPr>
              <a:t>spcificic</a:t>
            </a:r>
            <a:r>
              <a:rPr lang="en-US"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rPr>
              <a:t> energy users</a:t>
            </a:r>
            <a:endParaRPr lang="en-GB"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3" name="TextBox 2">
            <a:extLst>
              <a:ext uri="{FF2B5EF4-FFF2-40B4-BE49-F238E27FC236}">
                <a16:creationId xmlns:a16="http://schemas.microsoft.com/office/drawing/2014/main" id="{184EE558-BD84-DE0B-D064-31E729B4706F}"/>
              </a:ext>
            </a:extLst>
          </p:cNvPr>
          <p:cNvSpPr txBox="1"/>
          <p:nvPr/>
        </p:nvSpPr>
        <p:spPr>
          <a:xfrm>
            <a:off x="580032" y="1605026"/>
            <a:ext cx="11031930" cy="4195957"/>
          </a:xfrm>
          <a:prstGeom prst="rect">
            <a:avLst/>
          </a:prstGeom>
          <a:noFill/>
        </p:spPr>
        <p:txBody>
          <a:bodyPr wrap="square">
            <a:spAutoFit/>
          </a:bodyPr>
          <a:lstStyle/>
          <a:p>
            <a:pPr marL="285750" indent="-285750" eaLnBrk="1" hangingPunct="1">
              <a:lnSpc>
                <a:spcPct val="150000"/>
              </a:lnSpc>
              <a:buFont typeface="Wingdings" pitchFamily="2" charset="2"/>
              <a:buChar char="v"/>
              <a:defRPr/>
            </a:pPr>
            <a:r>
              <a:rPr lang="en-US" sz="1800" dirty="0">
                <a:solidFill>
                  <a:schemeClr val="tx1"/>
                </a:solidFill>
                <a:latin typeface="+mn-lt"/>
                <a:cs typeface="Arial" panose="020B0604020202020204" pitchFamily="34" charset="0"/>
              </a:rPr>
              <a:t>Fully implement the provisions of the Law on Economical and Efficient Use of Energy for related fields.</a:t>
            </a: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Appoint an energy manager as prescribed by this Law</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Conduct mandatory energy audits every 03 years.</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Develop a responsibility regime for groups and individuals involved in implementing plans for economical and efficient energy use.</a:t>
            </a: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Apply energy management model according to the instructions of competent state agencies</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Implement regulations on energy efficiency in new construction, renovation and expansion of facilities.</a:t>
            </a: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Develop and implement annual and 05 years plans on economical and efficient energy use in accordance with production and business plans; report to competent local state agencies the results of implementing plans on economical and efficient energy use.</a:t>
            </a:r>
            <a:endParaRPr lang="en-US" sz="1800"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32919862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BEC444-3BEA-79A3-7F3A-F34F7A6242E3}"/>
              </a:ext>
            </a:extLst>
          </p:cNvPr>
          <p:cNvSpPr>
            <a:spLocks noGrp="1"/>
          </p:cNvSpPr>
          <p:nvPr>
            <p:ph type="title"/>
          </p:nvPr>
        </p:nvSpPr>
        <p:spPr>
          <a:xfrm>
            <a:off x="623823" y="453305"/>
            <a:ext cx="10944353" cy="563033"/>
          </a:xfrm>
        </p:spPr>
        <p:txBody>
          <a:bodyPr>
            <a:noAutofit/>
          </a:bodyPr>
          <a:lstStyle/>
          <a:p>
            <a:pPr algn="ctr" eaLnBrk="1" hangingPunct="1"/>
            <a:r>
              <a:rPr lang="en-US" altLang="en-US" b="0" dirty="0">
                <a:solidFill>
                  <a:schemeClr val="accent1">
                    <a:lumMod val="50000"/>
                  </a:schemeClr>
                </a:solidFill>
                <a:latin typeface="Arial" panose="020B0604020202020204" pitchFamily="34" charset="0"/>
                <a:ea typeface="ヒラギノ角ゴ Pro W3"/>
                <a:cs typeface="Arial" panose="020B0604020202020204" pitchFamily="34" charset="0"/>
              </a:rPr>
              <a:t>Regulations for facilities outside key energy user</a:t>
            </a:r>
          </a:p>
        </p:txBody>
      </p:sp>
      <p:sp>
        <p:nvSpPr>
          <p:cNvPr id="7" name="Rounded Rectangle 36">
            <a:extLst>
              <a:ext uri="{FF2B5EF4-FFF2-40B4-BE49-F238E27FC236}">
                <a16:creationId xmlns:a16="http://schemas.microsoft.com/office/drawing/2014/main" id="{25EE17F3-44EF-1D80-258C-B96DE02F129B}"/>
              </a:ext>
            </a:extLst>
          </p:cNvPr>
          <p:cNvSpPr/>
          <p:nvPr/>
        </p:nvSpPr>
        <p:spPr>
          <a:xfrm>
            <a:off x="9455074" y="1779966"/>
            <a:ext cx="2538678" cy="757402"/>
          </a:xfrm>
          <a:prstGeom prst="roundRect">
            <a:avLst/>
          </a:prstGeom>
          <a:solidFill>
            <a:srgbClr val="FFFF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rgbClr val="0000CC"/>
                </a:solidFill>
                <a:latin typeface="Arial" panose="020B0604020202020204" pitchFamily="34" charset="0"/>
                <a:cs typeface="Arial" panose="020B0604020202020204" pitchFamily="34" charset="0"/>
              </a:rPr>
              <a:t>Key energy users</a:t>
            </a:r>
          </a:p>
        </p:txBody>
      </p:sp>
      <p:sp>
        <p:nvSpPr>
          <p:cNvPr id="8" name="Rounded Rectangle 36">
            <a:extLst>
              <a:ext uri="{FF2B5EF4-FFF2-40B4-BE49-F238E27FC236}">
                <a16:creationId xmlns:a16="http://schemas.microsoft.com/office/drawing/2014/main" id="{F5CC3B2E-DCEF-7381-CF25-006BBC47CF29}"/>
              </a:ext>
            </a:extLst>
          </p:cNvPr>
          <p:cNvSpPr/>
          <p:nvPr/>
        </p:nvSpPr>
        <p:spPr>
          <a:xfrm>
            <a:off x="3721542" y="1966372"/>
            <a:ext cx="4748915" cy="933951"/>
          </a:xfrm>
          <a:prstGeom prst="roundRect">
            <a:avLst/>
          </a:prstGeom>
          <a:solidFill>
            <a:srgbClr val="92D05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0000CC"/>
                </a:solidFill>
                <a:latin typeface="Arial" panose="020B0604020202020204" pitchFamily="34" charset="0"/>
                <a:cs typeface="Arial" panose="020B0604020202020204" pitchFamily="34" charset="0"/>
              </a:rPr>
              <a:t>Report on energy usage of energy-using facilities</a:t>
            </a:r>
            <a:endParaRPr lang="en-US" sz="1800" dirty="0">
              <a:latin typeface="+mj-lt"/>
              <a:cs typeface="Arial" pitchFamily="34" charset="0"/>
            </a:endParaRPr>
          </a:p>
        </p:txBody>
      </p:sp>
      <p:sp>
        <p:nvSpPr>
          <p:cNvPr id="9" name="Rounded Rectangle 36">
            <a:extLst>
              <a:ext uri="{FF2B5EF4-FFF2-40B4-BE49-F238E27FC236}">
                <a16:creationId xmlns:a16="http://schemas.microsoft.com/office/drawing/2014/main" id="{386715BD-6DB2-20E9-F4A6-F5EE52069834}"/>
              </a:ext>
            </a:extLst>
          </p:cNvPr>
          <p:cNvSpPr/>
          <p:nvPr/>
        </p:nvSpPr>
        <p:spPr>
          <a:xfrm>
            <a:off x="9553983" y="2726866"/>
            <a:ext cx="2439769" cy="707910"/>
          </a:xfrm>
          <a:prstGeom prst="roundRect">
            <a:avLst/>
          </a:prstGeom>
          <a:solidFill>
            <a:srgbClr val="00B0F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0000CC"/>
                </a:solidFill>
                <a:latin typeface="Arial" panose="020B0604020202020204" pitchFamily="34" charset="0"/>
                <a:cs typeface="Arial" panose="020B0604020202020204" pitchFamily="34" charset="0"/>
              </a:rPr>
              <a:t>Energy usage facilities …</a:t>
            </a:r>
          </a:p>
        </p:txBody>
      </p:sp>
      <p:cxnSp>
        <p:nvCxnSpPr>
          <p:cNvPr id="12" name="Straight Arrow Connector 11">
            <a:extLst>
              <a:ext uri="{FF2B5EF4-FFF2-40B4-BE49-F238E27FC236}">
                <a16:creationId xmlns:a16="http://schemas.microsoft.com/office/drawing/2014/main" id="{7A229461-3107-6456-D745-109F4F18DE61}"/>
              </a:ext>
            </a:extLst>
          </p:cNvPr>
          <p:cNvCxnSpPr>
            <a:cxnSpLocks/>
          </p:cNvCxnSpPr>
          <p:nvPr/>
        </p:nvCxnSpPr>
        <p:spPr bwMode="auto">
          <a:xfrm>
            <a:off x="3078631" y="2476348"/>
            <a:ext cx="642911" cy="0"/>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9" name="Rounded Rectangle 36">
            <a:extLst>
              <a:ext uri="{FF2B5EF4-FFF2-40B4-BE49-F238E27FC236}">
                <a16:creationId xmlns:a16="http://schemas.microsoft.com/office/drawing/2014/main" id="{3F5A3AAC-AF25-D0C1-D84D-7E0210FB8DAE}"/>
              </a:ext>
            </a:extLst>
          </p:cNvPr>
          <p:cNvSpPr/>
          <p:nvPr/>
        </p:nvSpPr>
        <p:spPr>
          <a:xfrm>
            <a:off x="321131" y="1966372"/>
            <a:ext cx="2698032" cy="933951"/>
          </a:xfrm>
          <a:prstGeom prst="roundRect">
            <a:avLst/>
          </a:prstGeom>
          <a:solidFill>
            <a:srgbClr val="C000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FFFF00"/>
                </a:solidFill>
                <a:latin typeface="Arial" panose="020B0604020202020204" pitchFamily="34" charset="0"/>
                <a:cs typeface="Arial" panose="020B0604020202020204" pitchFamily="34" charset="0"/>
              </a:rPr>
              <a:t>Article 4, Circular 25/2020/TT-BCT</a:t>
            </a:r>
          </a:p>
          <a:p>
            <a:pPr algn="ctr" eaLnBrk="1" hangingPunct="1">
              <a:defRPr/>
            </a:pPr>
            <a:endParaRPr lang="en-US" sz="1800" dirty="0">
              <a:latin typeface="+mj-lt"/>
              <a:cs typeface="Arial" pitchFamily="34" charset="0"/>
            </a:endParaRPr>
          </a:p>
        </p:txBody>
      </p:sp>
      <p:cxnSp>
        <p:nvCxnSpPr>
          <p:cNvPr id="6" name="Straight Arrow Connector 5">
            <a:extLst>
              <a:ext uri="{FF2B5EF4-FFF2-40B4-BE49-F238E27FC236}">
                <a16:creationId xmlns:a16="http://schemas.microsoft.com/office/drawing/2014/main" id="{F14FCCCC-4B8A-472B-2D8A-FBDBAED55D92}"/>
              </a:ext>
            </a:extLst>
          </p:cNvPr>
          <p:cNvCxnSpPr>
            <a:cxnSpLocks/>
          </p:cNvCxnSpPr>
          <p:nvPr/>
        </p:nvCxnSpPr>
        <p:spPr bwMode="auto">
          <a:xfrm flipV="1">
            <a:off x="8629932" y="2256312"/>
            <a:ext cx="726252" cy="132285"/>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D497C219-9C65-F880-B0FD-5A0032A3A2D3}"/>
              </a:ext>
            </a:extLst>
          </p:cNvPr>
          <p:cNvCxnSpPr>
            <a:cxnSpLocks/>
          </p:cNvCxnSpPr>
          <p:nvPr/>
        </p:nvCxnSpPr>
        <p:spPr bwMode="auto">
          <a:xfrm>
            <a:off x="8629932" y="2537368"/>
            <a:ext cx="726252" cy="378996"/>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6" name="TextBox 15">
            <a:extLst>
              <a:ext uri="{FF2B5EF4-FFF2-40B4-BE49-F238E27FC236}">
                <a16:creationId xmlns:a16="http://schemas.microsoft.com/office/drawing/2014/main" id="{148A8A10-4AB3-0DCA-0213-B2B987412B11}"/>
              </a:ext>
            </a:extLst>
          </p:cNvPr>
          <p:cNvSpPr txBox="1"/>
          <p:nvPr/>
        </p:nvSpPr>
        <p:spPr>
          <a:xfrm>
            <a:off x="321131" y="3619556"/>
            <a:ext cx="8852402" cy="2036455"/>
          </a:xfrm>
          <a:prstGeom prst="rect">
            <a:avLst/>
          </a:prstGeom>
          <a:noFill/>
        </p:spPr>
        <p:txBody>
          <a:bodyPr wrap="square">
            <a:spAutoFit/>
          </a:bodyPr>
          <a:lstStyle/>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In the fields of industrial production, agriculture, and transportation with energy consumption from </a:t>
            </a:r>
            <a:r>
              <a:rPr lang="en-US" sz="1800" b="1" kern="100" dirty="0">
                <a:solidFill>
                  <a:srgbClr val="FF0000"/>
                </a:solidFill>
                <a:ea typeface="Calibri" panose="020F0502020204030204" pitchFamily="34" charset="0"/>
                <a:cs typeface="Arial" panose="020B0604020202020204" pitchFamily="34" charset="0"/>
              </a:rPr>
              <a:t>600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3.6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For buildings and construction works with energy consumption from </a:t>
            </a:r>
            <a:r>
              <a:rPr lang="en-US" sz="1800" b="1" kern="100" dirty="0">
                <a:solidFill>
                  <a:srgbClr val="FF0000"/>
                </a:solidFill>
                <a:ea typeface="Calibri" panose="020F0502020204030204" pitchFamily="34" charset="0"/>
                <a:cs typeface="Arial" panose="020B0604020202020204" pitchFamily="34" charset="0"/>
              </a:rPr>
              <a:t>300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1.8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Before </a:t>
            </a:r>
            <a:r>
              <a:rPr lang="en-US" sz="1800" b="1" kern="100" dirty="0">
                <a:solidFill>
                  <a:srgbClr val="FF0000"/>
                </a:solidFill>
                <a:ea typeface="Calibri" panose="020F0502020204030204" pitchFamily="34" charset="0"/>
                <a:cs typeface="Arial" panose="020B0604020202020204" pitchFamily="34" charset="0"/>
              </a:rPr>
              <a:t>January 15 </a:t>
            </a:r>
            <a:r>
              <a:rPr lang="en-US" sz="1800" kern="100" dirty="0">
                <a:solidFill>
                  <a:srgbClr val="000000"/>
                </a:solidFill>
                <a:ea typeface="Calibri" panose="020F0502020204030204" pitchFamily="34" charset="0"/>
                <a:cs typeface="Arial" panose="020B0604020202020204" pitchFamily="34" charset="0"/>
              </a:rPr>
              <a:t>of year N, the key energy users as prescribed in Clauses a and b, Article 4 shall send a report to the SCT (Form 1.1).</a:t>
            </a:r>
          </a:p>
        </p:txBody>
      </p:sp>
    </p:spTree>
    <p:extLst>
      <p:ext uri="{BB962C8B-B14F-4D97-AF65-F5344CB8AC3E}">
        <p14:creationId xmlns:p14="http://schemas.microsoft.com/office/powerpoint/2010/main" val="3844185749"/>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4"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par>
                                <p:cTn id="11" presetID="4"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par>
                                <p:cTn id="14" presetID="4"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ox(in)">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2611F8BE-04F5-B680-95F6-202D9EA51BD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5A7FA2AB-97F2-5B15-62BA-D4BA2317AD7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9B45518-0700-9161-0C18-54B4D1443525}"/>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11ECA1C4-44E6-3394-CC1B-8A728A364B3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0C3B6ACC-B86B-F8FE-D71B-362649586C11}"/>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7178E480-9B34-138B-D429-AED921076550}"/>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B8B0E8CF-0D25-E7F0-16CA-298C38D7B443}"/>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B7C3622B-8389-3A41-1CCD-E194E0B153D9}"/>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CD2C533-80AD-E28E-B5C5-B625A3490FE3}"/>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84D16D4E-3B38-E8B4-2E0D-8B7B8E3B694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FA0FB82-7ADD-8BB7-8059-CDB8DBDA2E5F}"/>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57F0571-A25C-0BE3-389E-FDB1ED85B923}"/>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EE0F83C3-401A-1BE2-53DA-1D43C04979BD}"/>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F16407D1-9343-1242-833D-4B3FD7EE5A49}"/>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49FC43C4-B98B-4EFC-B248-C8D056C0767B}"/>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745EA63-7D90-F7D9-B255-53EFF37EB8CF}"/>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30AD3D4F-D283-17F3-EA50-3C652200697E}"/>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A9DD5A42-7FF1-F127-32A0-85694115DDF8}"/>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330D7D5-169B-9349-4166-B3FD1A3AFD25}"/>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E194F042-EBAF-6C69-7957-ABA2BF5982B4}"/>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319AACFE-E658-4C74-8102-B2D2A12309DD}"/>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8DB98A24-49F9-DB2A-EAA6-C8BEFBB833AC}"/>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ECA8DE6D-492A-3AEA-E93D-3F7FFDFB9D34}"/>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6BA5F9C0-41E9-374E-B7D5-D9C62D290A9E}"/>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21A5277D-64D3-CD17-52BB-D9BA93C604B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770EE853-5104-8C53-61F8-364F8DBF6EDC}"/>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46E5F7F7-92BE-2D66-793C-29F9A442CB05}"/>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C75132BE-8C84-470E-0904-C362433800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4A2CD139-1AC3-6D27-623F-1A7CB584C1D8}"/>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0094301D-3A8D-D573-3D91-107F42156BBA}"/>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7B9BC54B-7CC1-7CDF-3985-AFD83E9EC81B}"/>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58E86EE4-0A28-F536-536C-620D731E4D4B}"/>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08958053-57A7-B875-6F5F-D4E81AF25CC0}"/>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7FF3EDBF-E407-1BCA-DF12-9D19C7F4997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F2C7A54-018E-03B6-4D73-3B91192CA6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C1CC6622-C802-B772-1E24-764BCD3735BB}"/>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35E4E753-5486-CADF-65C1-8D2E4D9BDF90}"/>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F0B94250-8279-75E0-E746-E3012AB00B7C}"/>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F3FF0A22-7A23-0EE4-AC89-C935C9B13FE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35335E37-8464-D090-71D8-875EA6EEDC00}"/>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425EB4CC-54CD-E5B4-884D-44697FD25792}"/>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B415D9EA-B61E-49AA-8C2F-B088575320CF}"/>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C915E85B-CC07-FD4C-E546-89B1C474781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4D3FD91B-C65A-4555-3DDA-4D7A5AB4E471}"/>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916A946A-11F8-6F45-7EE6-227667CAAFE9}"/>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FDE4895-8E7F-5E3C-8FCB-C5CEBBE5C2A8}"/>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4EF264FE-5ABC-CD21-1B67-7B5AB3EC28AC}"/>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AB20F95A-2830-A91D-B63B-18ED75B3C8D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240B9DD-4D9C-E1BA-2E39-F26A8D97E38F}"/>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62399456-E629-4F47-625A-696BF8AF3DAF}"/>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AD44238-E146-4DA9-6283-8A02DDE716E7}"/>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3BD1D80F-EF11-D070-9142-44A9DF286727}"/>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A57763F1-04F2-9FC1-8E79-06891410B84D}"/>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A1D90732-8BCA-06AF-0DA7-8BD17782601D}"/>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1F616E17-4156-DD4E-D45C-38FC469D6368}"/>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145205B1-4E2D-3532-AB92-5BE21B8672E0}"/>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4D161A4D-7BE2-6607-B9E2-1D484A3F9199}"/>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D99C673-1C5C-3D31-1196-389658A89A57}"/>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0E002B5B-BFD5-B6A7-FCA4-C1B51BFE6978}"/>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E4A8DB2C-3548-7575-C832-A5CB785261BE}"/>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7594F286-403F-DBE3-7EB4-55D5C69174FF}"/>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0942568-0AC4-CCD9-0DD2-2162F6C5BE9A}"/>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C02AFF36-1A0A-200B-8E4E-94617EC0E0F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87045E52-2502-06B6-7710-F488058E0576}"/>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40338456-062E-D800-CE23-C17800CDD4CF}"/>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C00D0210-A418-9CC2-EA89-73D4C3FCAAAB}"/>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AC81DAEC-6717-06C8-FD65-C474C05810AC}"/>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3E009DCF-9016-BE1F-AA27-04EE389D5209}"/>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AEA10DE7-D7CF-F140-EDF9-7952AC601342}"/>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9758FC6C-92BC-A83A-7484-187416D21E5B}"/>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CE4EADF4-903B-4DC5-B394-E6175C50C9AB}"/>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50C953A9-2951-FAAD-52BB-506410B191D1}"/>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62B5AA84-ADF6-E774-7805-096CFB85F75C}"/>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BADB78C9-D156-EA92-1025-4D05FCFEFE14}"/>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CA963B64-710C-EB09-FC1F-28F65643DF08}"/>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ACAF7F28-0B3C-621B-4AD7-21296C44AB3A}"/>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E9DAA8CB-12FE-16F1-7908-F3AF3C9CCA46}"/>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CD6D4337-569E-2243-F409-20A7606023AC}"/>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E5B11F2A-6665-2459-1D6A-2CB03CD26C0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F65AAB32-4C36-6EF1-FBCF-5400921CE2D7}"/>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409C9E87-2146-7109-89C8-6896E521B02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72C081E-8DBE-BCF2-9A84-A1BAB20CE95D}"/>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94C73196-6FBA-7D67-26C6-088AE81EA18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BB75638-FD54-1B59-18A3-42E367231ED7}"/>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483BE94-19D4-CB48-BAB5-9D1C41068711}"/>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287861CA-6274-4820-3258-857A61B4ABFD}"/>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6AB9E4DA-413C-4C23-06F0-C1488113E088}"/>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83E18740-8A17-313F-0226-7C17D3516702}"/>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65C283B3-261C-0E33-F20A-7BD509999303}"/>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006094C5-400C-8822-65EF-D79C6E30A421}"/>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91FA86A2-A95A-A821-134B-45A2693B9F9D}"/>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FF3EF1E8-85C8-E9F0-24B4-7F4398DB2280}"/>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093B3502-BDDC-6C41-104E-C2E6994618BF}"/>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D5ED32A-C33B-BD9B-5116-1783DD42D7EB}"/>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456EAB58-BA76-6731-ACFF-D83C99B70BA2}"/>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CC0EF6BB-22E2-17B7-47A0-0DE97D0308F9}"/>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156F88A9-F7EE-38DC-0FD9-E093B60CFBDE}"/>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787DE14A-75E2-1451-E9FC-E3AE0C3A74D1}"/>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0A561B67-87A1-878B-5CC3-C9AF48E9E161}"/>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0EEA754D-29CF-0A80-4E2F-724AB5075174}"/>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9ABCF97D-DDD7-536F-A752-E462756ABE55}"/>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5C429490-1BF0-FD5B-496B-2976112A0B3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FB9AAFDE-BCE7-BEC9-8EBD-99DDBE417037}"/>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DA1C833-D2D1-14FC-1178-A0DD61C507C3}"/>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4F89F86-20CB-E4EA-8CD9-EAEC0B4B4EDA}"/>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A47CFC65-3519-CA6D-EA1D-6F2EA1C91358}"/>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6DD48BB5-D0AA-DC9B-83F5-F8CE932FB046}"/>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1C60E5FC-0A53-4FB7-4A89-1A1D46105B74}"/>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9BA85804-AFBA-98C5-5637-0E3F9746E2F8}"/>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04B64C36-5744-1237-CA28-EAC816B5FE7D}"/>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20C1B1FF-47FF-41AA-EF78-802353F41B15}"/>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0C67CE54-DEF7-CC38-E1E6-7B998155D3B6}"/>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24C462AA-1657-4407-8206-33F97EC5B48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4A654C0-9F34-0E29-6204-522AADA4B210}"/>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35118AC-CFB2-D7FC-05E6-17842C5C2984}"/>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33CB53AF-4971-5678-1D36-397E43D71033}"/>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4B2B5F8-1B98-92AF-C6B9-51FE63A5A7C0}"/>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0D4FC24-1F76-E66A-C4A0-6DD19BBBA1EC}"/>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FE5DF7B-2AE8-04F1-901D-6F2068F4C412}"/>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EAB6C075-FBE4-D2D2-AD02-07D1605D28A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C79F6D92-014C-93E7-B409-396A3F34173D}"/>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FB67E187-7C67-7D18-174D-ED656EF1CF28}"/>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D6CBC220-6CFF-9863-2096-83714EA6EF80}"/>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F0272354-C221-3868-F056-07825A6A3553}"/>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E64437D3-699D-3988-AF52-E9249C283B88}"/>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24D95053-0AE2-1DB9-6612-6B6C4573276E}"/>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A62D5A0F-3953-BEAF-5775-5F7D1200440D}"/>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F6FDA556-ADEE-DE48-2B4C-7A3E1BE182C5}"/>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47956F5A-4B29-9CD8-4B33-703AD47F4B6C}"/>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2418F24E-54D8-AFAA-53C3-E7EC55AD9D27}"/>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FF8A747C-5D97-3DCA-CB22-7BA54DD5CB04}"/>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4541F2F3-D518-E63A-D8B1-19754FB535B2}"/>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107C8FEA-7856-D77E-CBE9-E3A597317E97}"/>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D566F36A-D28F-D67A-5196-9A639D26B7EA}"/>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75516DD-160E-8C03-C4D2-996D7B101975}"/>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F644B334-D368-AA51-9C88-3C1E99BF418B}"/>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325B84DE-07A4-ED95-F233-4A234E45A26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2525A24C-8408-B03D-4AA5-26A6E6C37B67}"/>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9BF70B67-CDAE-9E39-F970-C090E1A385B2}"/>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F27416C4-165F-0548-2A2B-D4033232EF3B}"/>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5DF93C78-471C-6964-9A3C-17A438231441}"/>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2259B87C-1C62-EE40-C09A-A8A1961C1401}"/>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D522CE9A-4844-C2FD-7503-BDE16328205D}"/>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A2A8EB12-FD3C-E910-AF56-BC988A10421A}"/>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F4612525-F898-83F7-8991-B57AEA1341B2}"/>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9611D819-CFB8-04BA-2395-DA8F84C94725}"/>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55E50784-8ABE-4C73-0494-34B4C8AB05B1}"/>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1393C673-D383-C33C-450E-6E13B8AA1968}"/>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9634E94-980D-3014-5651-46AC4603C03B}"/>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C296375B-9CD5-ABAB-7EAA-04FF508F0FBB}"/>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C3D69305-6EA5-8C87-6BF6-FFE257DE03EC}"/>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F9C5C75F-5CAC-BEF9-5B0F-F024E92284E2}"/>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7FE21DC0-EECF-FB46-2E72-148997018826}"/>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FC790590-125B-4299-3A18-9F4BAFE8C329}"/>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8C10F1ED-018C-B746-A430-5DA475DE2EB9}"/>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C851915D-7EE6-DA1C-CEB2-A163EB9555F5}"/>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49B0FB8A-D426-9885-17DD-A8B49D99E327}"/>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2BBE2D14-EFE9-9BCD-943F-15EEEF34BA4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8457AD41-52D4-08E5-8E51-A0F72F631E00}"/>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956AC7C6-D74A-8F22-CE33-0D60A912D47D}"/>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98EE3322-6CE7-B7C8-E299-DB4BDE7A480A}"/>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135EA051-165D-64B7-07F5-0C12A1FF8181}"/>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730D2B45-1E3F-074E-DBF6-6A209F672843}"/>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33181514-A918-EA5C-B060-DA597B826BAA}"/>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749BA79D-8EBE-BB02-2D0D-4BC2F551259A}"/>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3EEDEF59-0D80-6898-E692-1FAD84775D46}"/>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F0913B27-5FFB-E262-1BD4-4A6AA91BA1BA}"/>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B3F0EA74-5777-B637-2558-E459E39689D3}"/>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E9B8D2A-EB0F-DCEC-F564-EFCCC0AD928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45FF87B2-15D5-1E2D-18FC-DD0F892CD7B7}"/>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CB01BB55-99CB-1620-4EFD-44E3F1C541D4}"/>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BF47B6C-C127-7388-FEB7-6282EA8B8BF4}"/>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609AD72A-72DF-15CD-FF8F-3A3B4CFE8944}"/>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D89DAD6B-818B-BC8E-9953-E98AEAD19DB0}"/>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AF01B587-A58E-9DCF-E509-B7C26EB4AEE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DA77A669-89F2-56DC-81D6-3B5B7C5CD005}"/>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F2414460-7BA5-FB17-A695-9DF5429AAD6A}"/>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D9357D28-D83D-79FA-08B9-0E8608719C7F}"/>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AF9F37E2-76E6-597C-B290-73FBC6500EC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BC6CDA3B-6399-B7D3-B816-6A9AEA5E91F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79F4BCFD-E8C3-8356-7ECD-F538B536BD84}"/>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284A5A18-EE66-A5A4-5640-043AE9B9732F}"/>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3BAA0BD-DF97-364F-5845-DC8D24E262FA}"/>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78067BAA-6C33-6F4E-BC42-407348713ED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A9FA354E-E6A5-A6AD-D7E6-74530B7D0DD4}"/>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AE4B3BB7-849F-44A0-C2AD-F4B348F75D19}"/>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CAC3392B-6F42-C439-8BC7-6AADB2C1C374}"/>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6A9EC642-D10D-790C-6AE5-2CCD1FE10669}"/>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98B40BDD-BDA5-75D2-10C8-16611738028F}"/>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48973BA-BA4F-8372-6433-8F718203D7E1}"/>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C2DBCFB2-624C-05AA-0353-D8E2BEBD034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9B13DD95-D5BE-E686-92ED-E474FB5311D6}"/>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6A5E3E-30F8-5717-D06E-2A110A075BFF}"/>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5E85BDA2-9341-27EB-3A4F-5FAE44208CA6}"/>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46EAB46-95FC-5C4B-BC6A-01CE48FC2E41}"/>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D86CFB7E-2643-9E76-1E63-99E29FD641B6}"/>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FCFDA583-6C4A-9340-AE3A-DB13359BD2EE}"/>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ADB914CF-2152-F582-8B4A-AEAFB1552DBC}"/>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E7BBE46D-0CEC-F935-BD1C-F8F1BBC1FEE6}"/>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F6769F1-19B4-AF7B-E947-AD95FBA63D51}"/>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44AF7BEF-B873-AA99-00E3-167164B074EB}"/>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0FF5B40A-B288-0E03-72B9-3ADC37C4A4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6DEADE8F-07B6-B75F-13C9-307418C33F27}"/>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76BAF781-194F-FF98-1F5C-FB094A3D82A7}"/>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C961CE80-5A90-A175-2BCE-CA983464180C}"/>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11907FF1-8174-FDAD-0331-D3123A2A74BB}"/>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3E00D13E-CF3E-ECB2-9BA7-805E37E92016}"/>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CB188FF8-05E6-1A85-3CD1-5164351900B0}"/>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68104023-AB05-E9CC-83E4-BD9E036E2ADC}"/>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CF3FA0F9-ABB5-701B-8F83-32BC64B57D54}"/>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6448AD19-34A2-E573-FAEB-D6652DBDE0E5}"/>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043D0B6-20F6-7D15-A407-C908A1C2FB4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8AA83BA4-D0DD-F971-1C14-DEA9A8857F14}"/>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52F30BDD-165C-A01F-2621-522932159B1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3D50A8F8-6A89-2832-E627-4C1627630F4B}"/>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C1F7B2DF-DA8A-D8D5-2943-A1AE4FC60A80}"/>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D61CBB7B-CA35-ABB5-1E7B-833E30BE821A}"/>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0994762C-B73D-7AC5-4A0C-14F9E8F6F4BB}"/>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4BBD2160-CB9C-E96E-F6A1-C1381504D4F7}"/>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E6F5465-2A38-83B4-68DB-082D36BF0908}"/>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CB7547CF-9FAD-E477-3DF7-AB3A4BF20AE2}"/>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611C6C24-A42C-183C-1202-44DC2E96B81E}"/>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5889B440-E464-D056-51B3-C51AD4D25FEE}"/>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7FB89F82-3A9D-D2AA-2192-4B899C820C4B}"/>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091E51AD-954B-F794-30D6-61175433FD64}"/>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09E9BF1A-3A6E-E619-AE2E-B791B503F76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1CB5EAF-CAD5-7CFA-7944-15ABDD667FC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2AFF3257-77EE-2BC0-958C-E5B712EDD433}"/>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85A79D1D-824D-9C5C-DF28-7753016152E1}"/>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2C3DC78E-E9F5-9A03-CAF0-BEC5BCFA48A3}"/>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E6344B08-7A56-0D4B-F0C7-39F3200189FB}"/>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47490F87-6A17-F5D0-DFCE-509136E93D5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9DBCA55-2A4E-AA2E-87F0-24B5B75EB598}"/>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BF532AF1-85E0-9FEA-892D-CD2ECB62191A}"/>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A7D7EEA4-665F-0CEC-3108-2A2B388CE75A}"/>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8FC72C78-E622-459C-95A2-EE0197658778}"/>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09829620-8596-4CF1-84FB-BC8EAD5D4A0E}"/>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EAF1D1C0-65A1-F7D9-3102-AAB1D2D11AA4}"/>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6033C9C1-4332-83E1-028B-12C9B2AF6C46}"/>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A5F7CE2C-EA00-CF42-C192-E25540BADE03}"/>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AEB27957-1AA4-DFD2-CB59-F3B1AE84CB3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8B83ED7D-1BBF-E077-2193-1AEBF82DDC3B}"/>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C8C4FC06-2FEF-62E5-6D01-ED677B43AB64}"/>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F739834B-1D85-B924-C56F-97305C01D001}"/>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7DEA4260-58FA-D285-454C-723A78435FB1}"/>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EE25571D-031A-6090-8D6F-30E4A4B0AD55}"/>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9CF5B8FE-88F4-942A-3622-007B2943B0B8}"/>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DE5B8AE-3CD3-9B72-9C23-08CDCF02253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9AD04CCE-C361-10A4-1730-9BF9C4032A65}"/>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66BBC4BA-026D-FBDA-9DCF-93BA027E03C6}"/>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A79BE368-C55B-B4C2-2A43-CD56ADCC552A}"/>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3AE1B664-922F-DC45-6087-5324DC303ACB}"/>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35089E42-2994-ED88-BE31-2CA6FE8A8178}"/>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D3B54AF8-1970-C16F-C748-7A034BCBE5E0}"/>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AF25C306-880E-8C99-7A54-94E00D57CD93}"/>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D04E0DF2-0059-7EA3-4935-E604E0DFBAFF}"/>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4E62B940-6C00-C3E4-2A97-BD97D3E86C2B}"/>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AA3C2628-D27C-DAFA-072C-7956780C6A7F}"/>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7BD72F81-6CF6-FE78-485F-D26BBAF95D73}"/>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281840CF-3CAD-53D4-AEED-9BE8E707B91F}"/>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E0C60200-0963-3D41-3E27-B3D417220E85}"/>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1A573A6-D267-7A70-AB87-75BF25CBA951}"/>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F79FB2FC-0D85-F2C2-7662-EF7F8B43003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18D7CF84-B9CF-3A5D-4029-A931F444808C}"/>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511D219A-DA49-05CF-420C-7D8BF85A12F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FF6A5119-87AC-80AE-36F5-C5AE5FAD32D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5056E451-E3A6-389C-565F-330B5318310B}"/>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8E311589-0B08-4290-EC45-E15AF269CFED}"/>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0055C83C-9227-3693-3A89-8D4F09CD9C42}"/>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5C84027-6B14-0805-AB45-1FE9451EDD08}"/>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8CA7738-C236-7477-4060-FF192484EF50}"/>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83AA11A9-650F-7A13-9037-02988BCADE83}"/>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B457CC24-343E-9B70-75B1-B587EC58C38C}"/>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BFEDDEE0-B1DC-F3EB-66D0-2758647D12B1}"/>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DF2E3463-ECAD-45F3-C0B1-47A557B800A4}"/>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AADB147F-1E11-A7F1-C7F2-6E9DFB786D9F}"/>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91F8D044-3C09-978D-1933-1A5E2449D4BE}"/>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63600F50-ABD0-A588-E72B-D226ADC8B566}"/>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B6A20061-BE31-7494-2698-D3CAA917FDFC}"/>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DE688A0-B62C-7CC4-258C-AF5A123128E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35D06379-7C62-53A0-CACE-14DE28C358C4}"/>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4E30667C-C6FB-2D96-1076-C1F6ED120F2B}"/>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EBAB98F-FBEC-7BB2-3098-DD7290D17E31}"/>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EA133CF7-535F-AAEB-574E-5CC2A9FFA589}"/>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4C866B25-6FC0-A17C-AEF3-0485F2C7CE4A}"/>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951CAE9A-CD1A-F52C-BE79-1EEE50D02210}"/>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67BC4EF8-BB3E-9C55-BE42-32FA8BEB2ED0}"/>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BD1893CC-924C-45BD-D632-16793A965FAA}"/>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56B73C35-E459-7394-AE91-F76440961B1F}"/>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EF784BC-64A9-C493-D652-82A272A87D78}"/>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D11226AF-82EF-1A8A-8926-3F4D27A72F4C}"/>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C1CACA2E-3C6F-D012-2921-D5D7DD16924B}"/>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8DC0639F-5F23-00EB-AE48-0799EF72AD7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6C0BCD5D-CAF2-629E-7DD5-7A7FBAB24E38}"/>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3DDF020B-E6C4-887D-FFDA-EE94BE27BCD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85EB5E98-E73A-8845-ED3F-A3C618A84118}"/>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ACFB284E-C529-2313-124A-9F1540C94FD5}"/>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18D908F-70F7-BDE6-A8CF-C604C09E55B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2AC8323B-7561-5558-7314-A40FA7EEE938}"/>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BAEB5FED-5954-2CF4-4002-1E0EC0850D90}"/>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4BA9111C-F255-C44F-386A-603832AD0382}"/>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A3CC8949-B633-E425-4AF4-E57C7E3C6DC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0CCB5287-6C9C-D2B2-26DB-EC62CA3BF6C2}"/>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ED7FA230-F33F-0965-7E2B-6041C895BCE7}"/>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85D66D0A-BC5A-8FE7-7C64-70EB7535EDF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6E2A89F6-79D4-64E9-9296-D708ECB35258}"/>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EF87E91B-6627-664E-2BC4-66D0171418A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2E78C387-F351-6FC5-1C7B-DA0ED0401608}"/>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ADB8918-D52C-DEDC-19CB-4F849E543E9D}"/>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66D2CA21-14D0-5AA5-592E-1A09957188B7}"/>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B86B6DD9-B2A7-5FB4-F0D0-D3127F63CF57}"/>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5CDF2B94-005B-7074-57D5-256B728A73F6}"/>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D64E6C5B-C892-79EF-97A5-CFA5A8BE744E}"/>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D5E99C42-E8D3-8745-BDC9-760215166243}"/>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5A04D4A1-576B-2B58-DC17-23C55E51F1F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DA63E856-3939-7A82-1D37-D127A11B0F77}"/>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654228" y="3801520"/>
            <a:ext cx="7316253" cy="2323600"/>
          </a:xfrm>
        </p:spPr>
        <p:txBody>
          <a:bodyPr>
            <a:normAutofit/>
          </a:bodyPr>
          <a:lstStyle/>
          <a:p>
            <a:pPr>
              <a:buClr>
                <a:schemeClr val="accent1">
                  <a:lumMod val="50000"/>
                </a:schemeClr>
              </a:buClr>
            </a:pPr>
            <a:r>
              <a:rPr lang="en-VN" sz="2200" b="1" u="sng" dirty="0">
                <a:solidFill>
                  <a:schemeClr val="accent1">
                    <a:lumMod val="50000"/>
                  </a:schemeClr>
                </a:solidFill>
              </a:rPr>
              <a:t>Module 1:</a:t>
            </a:r>
            <a:r>
              <a:rPr lang="en-US" sz="2200" dirty="0">
                <a:solidFill>
                  <a:schemeClr val="accent1">
                    <a:lumMod val="50000"/>
                  </a:schemeClr>
                </a:solidFill>
              </a:rPr>
              <a:t> </a:t>
            </a:r>
          </a:p>
          <a:p>
            <a:pPr marL="596900" indent="-457200">
              <a:buClr>
                <a:schemeClr val="accent1">
                  <a:lumMod val="50000"/>
                </a:schemeClr>
              </a:buClr>
              <a:buSzPct val="100000"/>
              <a:buAutoNum type="arabicPeriod"/>
            </a:pPr>
            <a:r>
              <a:rPr lang="en-US" sz="2200" dirty="0">
                <a:solidFill>
                  <a:schemeClr val="accent1">
                    <a:lumMod val="50000"/>
                  </a:schemeClr>
                </a:solidFill>
              </a:rPr>
              <a:t>Introduce VSUEE, RSF fund</a:t>
            </a:r>
          </a:p>
          <a:p>
            <a:pPr marL="596900" indent="-457200">
              <a:buClr>
                <a:schemeClr val="accent1">
                  <a:lumMod val="50000"/>
                </a:schemeClr>
              </a:buClr>
              <a:buSzPct val="100000"/>
              <a:buAutoNum type="arabicPeriod"/>
            </a:pPr>
            <a:r>
              <a:rPr lang="vi-VN" sz="2200" dirty="0">
                <a:solidFill>
                  <a:schemeClr val="accent1">
                    <a:lumMod val="50000"/>
                  </a:schemeClr>
                </a:solidFill>
              </a:rPr>
              <a:t>Legal regulations and policies related energy efficiency and greenhouse gases</a:t>
            </a:r>
          </a:p>
          <a:p>
            <a:pPr marL="596900" indent="-457200">
              <a:buClr>
                <a:schemeClr val="accent1">
                  <a:lumMod val="50000"/>
                </a:schemeClr>
              </a:buClr>
              <a:buSzPct val="100000"/>
              <a:buAutoNum type="arabicPeriod"/>
            </a:pPr>
            <a:r>
              <a:rPr lang="vi-VN" sz="2200" dirty="0">
                <a:solidFill>
                  <a:schemeClr val="accent1">
                    <a:lumMod val="50000"/>
                  </a:schemeClr>
                </a:solidFill>
              </a:rPr>
              <a:t>Gender equality in energy efficiency</a:t>
            </a:r>
          </a:p>
        </p:txBody>
      </p:sp>
      <p:sp>
        <p:nvSpPr>
          <p:cNvPr id="46" name="Google Shape;46;p15">
            <a:extLst>
              <a:ext uri="{FF2B5EF4-FFF2-40B4-BE49-F238E27FC236}">
                <a16:creationId xmlns:a16="http://schemas.microsoft.com/office/drawing/2014/main" id="{F5B5206B-18E3-05B5-21A7-84A3A70ED001}"/>
              </a:ext>
            </a:extLst>
          </p:cNvPr>
          <p:cNvSpPr txBox="1">
            <a:spLocks noGrp="1"/>
          </p:cNvSpPr>
          <p:nvPr>
            <p:ph type="ctrTitle"/>
          </p:nvPr>
        </p:nvSpPr>
        <p:spPr>
          <a:xfrm>
            <a:off x="597346" y="927235"/>
            <a:ext cx="7430018" cy="2323600"/>
          </a:xfrm>
          <a:prstGeom prst="rect">
            <a:avLst/>
          </a:prstGeom>
        </p:spPr>
        <p:txBody>
          <a:bodyPr spcFirstLastPara="1" wrap="square" lIns="121900" tIns="121900" rIns="121900" bIns="121900" anchor="ctr" anchorCtr="0">
            <a:noAutofit/>
          </a:bodyPr>
          <a:lstStyle/>
          <a:p>
            <a:r>
              <a:rPr lang="en" sz="5400" b="1" dirty="0">
                <a:solidFill>
                  <a:schemeClr val="accent1">
                    <a:lumMod val="50000"/>
                  </a:schemeClr>
                </a:solidFill>
                <a:latin typeface="+mj-lt"/>
              </a:rPr>
              <a:t>TRAINING PROGRAME for IEs</a:t>
            </a:r>
            <a:endParaRPr sz="5400" b="1" dirty="0">
              <a:solidFill>
                <a:schemeClr val="accent1">
                  <a:lumMod val="50000"/>
                </a:schemeClr>
              </a:solidFill>
              <a:latin typeface="+mj-lt"/>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992565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82708E-3B99-2BBD-1E73-3722EE3E9E02}"/>
              </a:ext>
            </a:extLst>
          </p:cNvPr>
          <p:cNvSpPr txBox="1"/>
          <p:nvPr/>
        </p:nvSpPr>
        <p:spPr>
          <a:xfrm>
            <a:off x="408206" y="1282989"/>
            <a:ext cx="11583838" cy="5442452"/>
          </a:xfrm>
          <a:prstGeom prst="rect">
            <a:avLst/>
          </a:prstGeom>
          <a:noFill/>
        </p:spPr>
        <p:txBody>
          <a:bodyPr wrap="square" rtlCol="0">
            <a:spAutoFit/>
          </a:bodyPr>
          <a:lstStyle/>
          <a:p>
            <a:pPr marL="285750" indent="-285750">
              <a:lnSpc>
                <a:spcPct val="150000"/>
              </a:lnSpc>
              <a:buFont typeface="Wingdings" pitchFamily="2" charset="2"/>
              <a:buChar char="v"/>
            </a:pPr>
            <a:r>
              <a:rPr lang="vi-VN" sz="1800" dirty="0"/>
              <a:t>Circular No. 19/2016/TT-BCT dated January 16, 2016: Regulations on Benchmarking in the beer and beverage manufacturing industry.</a:t>
            </a:r>
          </a:p>
          <a:p>
            <a:pPr marL="285750" indent="-285750">
              <a:lnSpc>
                <a:spcPct val="150000"/>
              </a:lnSpc>
              <a:buFont typeface="Wingdings" pitchFamily="2" charset="2"/>
              <a:buChar char="v"/>
            </a:pPr>
            <a:r>
              <a:rPr lang="vi-VN" sz="1800" dirty="0"/>
              <a:t>Circular No. 20/2016/TT-BCT dated September 14, 2016: Regulations on Benchmarking in the steel industry.</a:t>
            </a:r>
          </a:p>
          <a:p>
            <a:pPr marL="285750" indent="-285750">
              <a:lnSpc>
                <a:spcPct val="150000"/>
              </a:lnSpc>
              <a:buFont typeface="Wingdings" pitchFamily="2" charset="2"/>
              <a:buChar char="v"/>
            </a:pPr>
            <a:r>
              <a:rPr lang="vi-VN" sz="1800" dirty="0"/>
              <a:t>Circular No. 24/2017/TT-BCT dated November 23, 2017: Regulations on Benchmarking in the paper manufacturing industry.</a:t>
            </a:r>
          </a:p>
          <a:p>
            <a:pPr marL="285750" indent="-285750">
              <a:lnSpc>
                <a:spcPct val="150000"/>
              </a:lnSpc>
              <a:buFont typeface="Wingdings" pitchFamily="2" charset="2"/>
              <a:buChar char="v"/>
            </a:pPr>
            <a:r>
              <a:rPr lang="vi-VN" sz="1800" dirty="0"/>
              <a:t>Circular No. 52/2018/TT-BCT dated December 25, 2018: Regulations on Benchmarking in the seafood processing industry, applicable to industrial processing of products such as catfish and shrimp.</a:t>
            </a:r>
          </a:p>
          <a:p>
            <a:pPr marL="285750" indent="-285750">
              <a:lnSpc>
                <a:spcPct val="150000"/>
              </a:lnSpc>
              <a:buFont typeface="Wingdings" pitchFamily="2" charset="2"/>
              <a:buChar char="v"/>
            </a:pPr>
            <a:r>
              <a:rPr lang="vi-VN" sz="1800" dirty="0"/>
              <a:t>Circular No. 39/2019/TT-BCT dated November 29, 2019: Regulations on Benchmarking in the sugar manufacturing industry.</a:t>
            </a:r>
          </a:p>
          <a:p>
            <a:pPr marL="285750" indent="-285750">
              <a:lnSpc>
                <a:spcPct val="150000"/>
              </a:lnSpc>
              <a:buFont typeface="Wingdings" pitchFamily="2" charset="2"/>
              <a:buChar char="v"/>
            </a:pPr>
            <a:r>
              <a:rPr lang="vi-VN" sz="1800" dirty="0"/>
              <a:t>Circular No. 29/2024/TT-BCT dated December 25, 2024: Regulations on Benchmarking in the plastic manufacturing industry.</a:t>
            </a:r>
          </a:p>
          <a:p>
            <a:pPr marL="285750" indent="-285750" algn="just">
              <a:lnSpc>
                <a:spcPct val="150000"/>
              </a:lnSpc>
              <a:buFont typeface="Wingdings" pitchFamily="2" charset="2"/>
              <a:buChar char="v"/>
            </a:pPr>
            <a:r>
              <a:rPr lang="vi-VN" sz="1800" dirty="0"/>
              <a:t>Circular: 02/2014/TT-BCT dated 16/01/2014 – Regulations on solutions for economical and efficient use of energy in the chemical industries (paint, rubber, fertilizer, etc.)</a:t>
            </a:r>
            <a:endParaRPr lang="en-US" sz="1800" dirty="0"/>
          </a:p>
        </p:txBody>
      </p:sp>
      <p:sp>
        <p:nvSpPr>
          <p:cNvPr id="4" name="Title 1">
            <a:extLst>
              <a:ext uri="{FF2B5EF4-FFF2-40B4-BE49-F238E27FC236}">
                <a16:creationId xmlns:a16="http://schemas.microsoft.com/office/drawing/2014/main" id="{56067A31-5E38-503E-22C6-D9CD202812FC}"/>
              </a:ext>
            </a:extLst>
          </p:cNvPr>
          <p:cNvSpPr txBox="1">
            <a:spLocks/>
          </p:cNvSpPr>
          <p:nvPr/>
        </p:nvSpPr>
        <p:spPr>
          <a:xfrm>
            <a:off x="208250" y="628516"/>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400" b="1" dirty="0">
                <a:solidFill>
                  <a:schemeClr val="accent1">
                    <a:lumMod val="50000"/>
                  </a:schemeClr>
                </a:solidFill>
              </a:rPr>
              <a:t>Energy Consumption Benchmarking Regulations</a:t>
            </a:r>
            <a:endParaRPr lang="en-US" sz="2400" dirty="0">
              <a:solidFill>
                <a:schemeClr val="accent1">
                  <a:lumMod val="50000"/>
                </a:schemeClr>
              </a:solidFill>
            </a:endParaRPr>
          </a:p>
        </p:txBody>
      </p:sp>
    </p:spTree>
    <p:extLst>
      <p:ext uri="{BB962C8B-B14F-4D97-AF65-F5344CB8AC3E}">
        <p14:creationId xmlns:p14="http://schemas.microsoft.com/office/powerpoint/2010/main" val="713280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752D3539-6F59-B5FE-F5FC-0D2B60B2883C}"/>
              </a:ext>
            </a:extLst>
          </p:cNvPr>
          <p:cNvSpPr txBox="1">
            <a:spLocks/>
          </p:cNvSpPr>
          <p:nvPr/>
        </p:nvSpPr>
        <p:spPr>
          <a:xfrm>
            <a:off x="1981200" y="578560"/>
            <a:ext cx="8229600" cy="607707"/>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2800" dirty="0">
                <a:solidFill>
                  <a:schemeClr val="accent1">
                    <a:lumMod val="50000"/>
                  </a:schemeClr>
                </a:solidFill>
                <a:latin typeface="+mn-lt"/>
              </a:rPr>
              <a:t>DISCUSSION</a:t>
            </a:r>
          </a:p>
        </p:txBody>
      </p:sp>
      <p:sp>
        <p:nvSpPr>
          <p:cNvPr id="3" name="TextBox 2">
            <a:extLst>
              <a:ext uri="{FF2B5EF4-FFF2-40B4-BE49-F238E27FC236}">
                <a16:creationId xmlns:a16="http://schemas.microsoft.com/office/drawing/2014/main" id="{AD09AB9B-8559-6F4E-D050-0DA6B2B91B8F}"/>
              </a:ext>
            </a:extLst>
          </p:cNvPr>
          <p:cNvSpPr txBox="1"/>
          <p:nvPr/>
        </p:nvSpPr>
        <p:spPr>
          <a:xfrm>
            <a:off x="621736" y="1603961"/>
            <a:ext cx="10867899" cy="2682722"/>
          </a:xfrm>
          <a:prstGeom prst="rect">
            <a:avLst/>
          </a:prstGeom>
          <a:noFill/>
        </p:spPr>
        <p:txBody>
          <a:bodyPr wrap="square">
            <a:spAutoFit/>
          </a:bodyPr>
          <a:lstStyle/>
          <a:p>
            <a:pPr algn="just">
              <a:lnSpc>
                <a:spcPct val="150000"/>
              </a:lnSpc>
              <a:spcAft>
                <a:spcPts val="1067"/>
              </a:spcAft>
              <a:defRPr/>
            </a:pPr>
            <a:r>
              <a:rPr lang="en-US" sz="1800" b="1" kern="100" dirty="0">
                <a:solidFill>
                  <a:srgbClr val="000000"/>
                </a:solidFill>
                <a:ea typeface="Calibri" panose="020F0502020204030204" pitchFamily="34" charset="0"/>
                <a:cs typeface="Arial" panose="020B0604020202020204" pitchFamily="34" charset="0"/>
              </a:rPr>
              <a:t>Question 1: </a:t>
            </a:r>
            <a:r>
              <a:rPr lang="en-US" sz="1800" kern="100" dirty="0">
                <a:solidFill>
                  <a:srgbClr val="000000"/>
                </a:solidFill>
                <a:ea typeface="Calibri" panose="020F0502020204030204" pitchFamily="34" charset="0"/>
                <a:cs typeface="Arial" panose="020B0604020202020204" pitchFamily="34" charset="0"/>
              </a:rPr>
              <a:t>What does it mean to use energy economically and efficiently?</a:t>
            </a:r>
          </a:p>
          <a:p>
            <a:pPr algn="just">
              <a:lnSpc>
                <a:spcPct val="150000"/>
              </a:lnSpc>
              <a:spcAft>
                <a:spcPts val="1067"/>
              </a:spcAft>
              <a:defRPr/>
            </a:pPr>
            <a:r>
              <a:rPr lang="en-US" sz="1800" b="1" kern="100" dirty="0">
                <a:solidFill>
                  <a:srgbClr val="000000"/>
                </a:solidFill>
                <a:ea typeface="Calibri" panose="020F0502020204030204" pitchFamily="34" charset="0"/>
                <a:cs typeface="Arial" panose="020B0604020202020204" pitchFamily="34" charset="0"/>
              </a:rPr>
              <a:t>Question </a:t>
            </a:r>
            <a:r>
              <a:rPr lang="en-US" sz="1800" b="1" kern="100" dirty="0">
                <a:ea typeface="Calibri" panose="020F0502020204030204" pitchFamily="34" charset="0"/>
                <a:cs typeface="Arial" panose="020B0604020202020204" pitchFamily="34" charset="0"/>
              </a:rPr>
              <a:t>2</a:t>
            </a:r>
            <a:r>
              <a:rPr lang="en-US" sz="1800" kern="100" dirty="0">
                <a:solidFill>
                  <a:srgbClr val="000000"/>
                </a:solidFill>
                <a:ea typeface="Calibri" panose="020F0502020204030204" pitchFamily="34" charset="0"/>
                <a:cs typeface="Arial" panose="020B0604020202020204" pitchFamily="34" charset="0"/>
              </a:rPr>
              <a:t>: What are the benefits of using energy economically and efficiently?</a:t>
            </a:r>
          </a:p>
          <a:p>
            <a:pPr algn="just">
              <a:lnSpc>
                <a:spcPct val="150000"/>
              </a:lnSpc>
              <a:spcAft>
                <a:spcPts val="1067"/>
              </a:spcAft>
              <a:defRPr/>
            </a:pPr>
            <a:r>
              <a:rPr lang="en-US" sz="1800" b="1" dirty="0"/>
              <a:t>Question 3:</a:t>
            </a:r>
            <a:r>
              <a:rPr lang="en-US" sz="1800" dirty="0"/>
              <a:t> What are the criteria for identifying an entity as a designated energy unit?</a:t>
            </a:r>
          </a:p>
          <a:p>
            <a:pPr algn="just">
              <a:lnSpc>
                <a:spcPct val="150000"/>
              </a:lnSpc>
              <a:spcAft>
                <a:spcPts val="1067"/>
              </a:spcAft>
              <a:defRPr/>
            </a:pPr>
            <a:r>
              <a:rPr lang="en-US" sz="1800" b="1" kern="100" dirty="0">
                <a:latin typeface="+mn-lt"/>
                <a:cs typeface="Arial" panose="020B0604020202020204" pitchFamily="34" charset="0"/>
              </a:rPr>
              <a:t>Question 4:</a:t>
            </a:r>
            <a:r>
              <a:rPr lang="en-US" sz="1800" kern="100" dirty="0">
                <a:latin typeface="+mn-lt"/>
                <a:cs typeface="Arial" panose="020B0604020202020204" pitchFamily="34" charset="0"/>
              </a:rPr>
              <a:t> </a:t>
            </a:r>
            <a:r>
              <a:rPr lang="en-US" sz="1800" kern="1200" dirty="0">
                <a:latin typeface="+mn-lt"/>
                <a:cs typeface="Arial" panose="020B0604020202020204" pitchFamily="34" charset="0"/>
              </a:rPr>
              <a:t>W</a:t>
            </a:r>
            <a:r>
              <a:rPr lang="en-US" sz="1800" kern="1200" dirty="0">
                <a:effectLst/>
                <a:latin typeface="+mn-lt"/>
                <a:ea typeface="Times New Roman" panose="02020603050405020304" pitchFamily="18" charset="0"/>
              </a:rPr>
              <a:t>hat are  the barriers to implementing energy efficiency in their companies</a:t>
            </a:r>
            <a:r>
              <a:rPr lang="en-VN" sz="1800" kern="1200" dirty="0">
                <a:latin typeface="+mn-lt"/>
                <a:ea typeface="Times New Roman" panose="02020603050405020304" pitchFamily="18" charset="0"/>
              </a:rPr>
              <a:t>?</a:t>
            </a:r>
            <a:endParaRPr lang="en-US" sz="1800" kern="100" dirty="0">
              <a:latin typeface="+mn-lt"/>
              <a:cs typeface="Arial" panose="020B0604020202020204" pitchFamily="34" charset="0"/>
            </a:endParaRPr>
          </a:p>
          <a:p>
            <a:pPr algn="just">
              <a:lnSpc>
                <a:spcPct val="150000"/>
              </a:lnSpc>
              <a:spcAft>
                <a:spcPts val="1067"/>
              </a:spcAft>
              <a:defRPr/>
            </a:pPr>
            <a:r>
              <a:rPr lang="en-US" sz="1800" b="1" dirty="0"/>
              <a:t>Question 5:</a:t>
            </a:r>
            <a:r>
              <a:rPr lang="en-US" sz="1800" dirty="0"/>
              <a:t> What legal requirements are applied to your industry from an energy perspective?</a:t>
            </a:r>
            <a:endParaRPr lang="en-US" sz="1800" kern="100" dirty="0">
              <a:solidFill>
                <a:srgbClr val="000000"/>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2534543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6C81534-C3C3-0DF3-902C-B1E57A92CF2D}"/>
              </a:ext>
            </a:extLst>
          </p:cNvPr>
          <p:cNvSpPr txBox="1">
            <a:spLocks noChangeArrowheads="1"/>
          </p:cNvSpPr>
          <p:nvPr/>
        </p:nvSpPr>
        <p:spPr bwMode="auto">
          <a:xfrm>
            <a:off x="1203955" y="1705233"/>
            <a:ext cx="9966553" cy="14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a:spcBef>
                <a:spcPct val="0"/>
              </a:spcBef>
              <a:buClrTx/>
              <a:buNone/>
            </a:pPr>
            <a:r>
              <a:rPr lang="en-US" altLang="en-US" sz="2800" dirty="0">
                <a:solidFill>
                  <a:schemeClr val="accent1">
                    <a:lumMod val="50000"/>
                  </a:schemeClr>
                </a:solidFill>
                <a:latin typeface="+mn-lt"/>
                <a:cs typeface="Arial" panose="020B0604020202020204" pitchFamily="34" charset="0"/>
              </a:rPr>
              <a:t>LEGAL REGULATIONS AND POLICIES IN THE FIELD OF GREENHOUSE GAS EMISSIONS</a:t>
            </a:r>
          </a:p>
        </p:txBody>
      </p:sp>
      <p:pic>
        <p:nvPicPr>
          <p:cNvPr id="4" name="Picture 3">
            <a:extLst>
              <a:ext uri="{FF2B5EF4-FFF2-40B4-BE49-F238E27FC236}">
                <a16:creationId xmlns:a16="http://schemas.microsoft.com/office/drawing/2014/main" id="{2B3A4A7C-0249-1710-FDF2-A2FC58E19BB0}"/>
              </a:ext>
            </a:extLst>
          </p:cNvPr>
          <p:cNvPicPr>
            <a:picLocks noChangeAspect="1"/>
          </p:cNvPicPr>
          <p:nvPr/>
        </p:nvPicPr>
        <p:blipFill>
          <a:blip r:embed="rId2"/>
          <a:stretch>
            <a:fillRect/>
          </a:stretch>
        </p:blipFill>
        <p:spPr>
          <a:xfrm>
            <a:off x="3749742" y="3068829"/>
            <a:ext cx="4874977" cy="2947147"/>
          </a:xfrm>
          <a:prstGeom prst="rect">
            <a:avLst/>
          </a:prstGeom>
        </p:spPr>
      </p:pic>
    </p:spTree>
    <p:extLst>
      <p:ext uri="{BB962C8B-B14F-4D97-AF65-F5344CB8AC3E}">
        <p14:creationId xmlns:p14="http://schemas.microsoft.com/office/powerpoint/2010/main" val="40827544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F811D4-E6C8-E343-5C47-3F56030882AF}"/>
              </a:ext>
            </a:extLst>
          </p:cNvPr>
          <p:cNvPicPr>
            <a:picLocks noChangeAspect="1"/>
          </p:cNvPicPr>
          <p:nvPr/>
        </p:nvPicPr>
        <p:blipFill>
          <a:blip r:embed="rId2"/>
          <a:stretch>
            <a:fillRect/>
          </a:stretch>
        </p:blipFill>
        <p:spPr>
          <a:xfrm>
            <a:off x="2209800" y="1279286"/>
            <a:ext cx="7772400" cy="4299427"/>
          </a:xfrm>
          <a:prstGeom prst="rect">
            <a:avLst/>
          </a:prstGeom>
        </p:spPr>
      </p:pic>
    </p:spTree>
    <p:extLst>
      <p:ext uri="{BB962C8B-B14F-4D97-AF65-F5344CB8AC3E}">
        <p14:creationId xmlns:p14="http://schemas.microsoft.com/office/powerpoint/2010/main" val="2035503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646483" y="629428"/>
            <a:ext cx="9100922" cy="45647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800" b="0" dirty="0">
                <a:solidFill>
                  <a:schemeClr val="accent1">
                    <a:lumMod val="50000"/>
                  </a:schemeClr>
                </a:solidFill>
              </a:rPr>
              <a:t>COP Conference sessions of UNFCCC </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624419" y="1912194"/>
            <a:ext cx="4972929" cy="3209181"/>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512933" y="1884446"/>
            <a:ext cx="5412993" cy="3209181"/>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263895" y="1173774"/>
            <a:ext cx="12022698" cy="45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latin typeface="Arial" panose="020B0604020202020204" pitchFamily="34" charset="0"/>
                <a:cs typeface="Arial" panose="020B0604020202020204" pitchFamily="34" charset="0"/>
              </a:rPr>
              <a:t>Global average annual temperature compared to pre-industrial times (Degree Celsius) </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7404438" y="6391301"/>
            <a:ext cx="5661726" cy="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dirty="0">
                <a:solidFill>
                  <a:srgbClr val="00B0F0"/>
                </a:solidFill>
                <a:latin typeface="Arial" panose="020B0604020202020204" pitchFamily="34" charset="0"/>
                <a:cs typeface="Arial" panose="020B0604020202020204" pitchFamily="34" charset="0"/>
              </a:rPr>
              <a:t>https://</a:t>
            </a:r>
            <a:r>
              <a:rPr lang="en-US" altLang="en-US" sz="1600" dirty="0" err="1">
                <a:solidFill>
                  <a:srgbClr val="00B0F0"/>
                </a:solidFill>
                <a:latin typeface="Arial" panose="020B0604020202020204" pitchFamily="34" charset="0"/>
                <a:cs typeface="Arial" panose="020B0604020202020204" pitchFamily="34" charset="0"/>
              </a:rPr>
              <a:t>www.unep.org</a:t>
            </a:r>
            <a:r>
              <a:rPr lang="en-US" altLang="en-US" sz="1600"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624419" y="5375575"/>
            <a:ext cx="5035826" cy="1053275"/>
          </a:xfrm>
          <a:prstGeom prst="roundRect">
            <a:avLst>
              <a:gd name="adj" fmla="val 50000"/>
            </a:avLst>
          </a:prstGeom>
          <a:solidFill>
            <a:schemeClr val="accent1"/>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874643" y="5401187"/>
            <a:ext cx="4541762" cy="694814"/>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a:t>Our climate has warmed 0.8</a:t>
            </a:r>
            <a:r>
              <a:rPr lang="en-US" altLang="ko-KR" sz="1800" baseline="30000" dirty="0"/>
              <a:t>0</a:t>
            </a:r>
            <a:r>
              <a:rPr lang="en-US" altLang="ko-KR" sz="1800" dirty="0"/>
              <a:t>C since 1880 – 2/3 of the increase began from 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512933" y="5375575"/>
            <a:ext cx="5284703" cy="827239"/>
          </a:xfrm>
          <a:prstGeom prst="roundRect">
            <a:avLst>
              <a:gd name="adj" fmla="val 50000"/>
            </a:avLst>
          </a:prstGeom>
          <a:solidFill>
            <a:schemeClr val="accent5"/>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18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7196944" y="5423603"/>
            <a:ext cx="4293704" cy="73118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1800" dirty="0">
                <a:solidFill>
                  <a:schemeClr val="tx1"/>
                </a:solidFill>
                <a:ea typeface="맑은 고딕" pitchFamily="50" charset="-127"/>
              </a:rPr>
              <a:t>Without action, warming is predicted to increase by another 30</a:t>
            </a:r>
            <a:r>
              <a:rPr lang="en-US" altLang="ko-KR" sz="1800" baseline="30000" dirty="0"/>
              <a:t>0</a:t>
            </a:r>
            <a:r>
              <a:rPr lang="en-US" altLang="ko-KR" sz="1800" dirty="0"/>
              <a:t>C</a:t>
            </a:r>
            <a:r>
              <a:rPr lang="en-US" altLang="ko-KR" sz="1800" dirty="0">
                <a:solidFill>
                  <a:schemeClr val="tx1"/>
                </a:solidFill>
                <a:ea typeface="맑은 고딕" pitchFamily="50" charset="-127"/>
              </a:rPr>
              <a:t> by 2100.</a:t>
            </a:r>
            <a:endParaRPr lang="en-US" altLang="ko-KR" sz="1800" dirty="0">
              <a:solidFill>
                <a:schemeClr val="tx1"/>
              </a:solidFill>
              <a:latin typeface="Arial" panose="020B0604020202020204" pitchFamily="34" charset="0"/>
              <a:ea typeface="맑은 고딕" pitchFamily="50" charset="-127"/>
              <a:cs typeface="Arial" panose="020B0604020202020204" pitchFamily="34" charset="0"/>
            </a:endParaRPr>
          </a:p>
        </p:txBody>
      </p:sp>
    </p:spTree>
    <p:extLst>
      <p:ext uri="{BB962C8B-B14F-4D97-AF65-F5344CB8AC3E}">
        <p14:creationId xmlns:p14="http://schemas.microsoft.com/office/powerpoint/2010/main" val="145312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8986" y="1511399"/>
            <a:ext cx="6690366" cy="3650361"/>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716531" y="288923"/>
            <a:ext cx="10758937"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b="0" dirty="0">
                <a:solidFill>
                  <a:schemeClr val="accent1">
                    <a:lumMod val="50000"/>
                  </a:schemeClr>
                </a:solidFill>
              </a:rPr>
              <a:t>United Nations Sustainable Development Goals</a:t>
            </a: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614856" y="1511399"/>
            <a:ext cx="4609929" cy="419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solidFill>
                  <a:srgbClr val="0070C0"/>
                </a:solidFill>
                <a:latin typeface="Arial" panose="020B0604020202020204" pitchFamily="34" charset="0"/>
                <a:cs typeface="Arial" panose="020B0604020202020204" pitchFamily="34" charset="0"/>
              </a:rPr>
              <a:t>United Nations climate change response actions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7.  Clean and sustainable energy</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Good working conditions and economic growth </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Innovative industry and infrastructure</a:t>
            </a:r>
          </a:p>
          <a:p>
            <a:pPr algn="just" eaLnBrk="1" hangingPunct="1">
              <a:lnSpc>
                <a:spcPct val="150000"/>
              </a:lnSpc>
              <a:spcBef>
                <a:spcPct val="0"/>
              </a:spcBef>
              <a:buClrTx/>
              <a:buNone/>
            </a:pPr>
            <a:r>
              <a:rPr lang="en-US" altLang="en-US" sz="1800" dirty="0">
                <a:latin typeface="Arial" panose="020B0604020202020204" pitchFamily="34" charset="0"/>
                <a:cs typeface="Arial" panose="020B0604020202020204" pitchFamily="34" charset="0"/>
              </a:rPr>
              <a:t>11. Sustainable cities and communities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12. Responsible consumption and production</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13. Climate action</a:t>
            </a:r>
          </a:p>
        </p:txBody>
      </p:sp>
    </p:spTree>
    <p:extLst>
      <p:ext uri="{BB962C8B-B14F-4D97-AF65-F5344CB8AC3E}">
        <p14:creationId xmlns:p14="http://schemas.microsoft.com/office/powerpoint/2010/main" val="136575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516834"/>
            <a:ext cx="12192000" cy="547393"/>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b="0" dirty="0">
                <a:solidFill>
                  <a:schemeClr val="accent1">
                    <a:lumMod val="50000"/>
                  </a:schemeClr>
                </a:solidFill>
              </a:rPr>
              <a:t>Vietnam's commitment to responding to climate change</a:t>
            </a: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314036" y="1351722"/>
            <a:ext cx="2940099" cy="4835718"/>
          </a:xfrm>
          <a:prstGeom prst="rect">
            <a:avLst/>
          </a:prstGeom>
        </p:spPr>
      </p:pic>
      <p:pic>
        <p:nvPicPr>
          <p:cNvPr id="6" name="Picture 5">
            <a:extLst>
              <a:ext uri="{FF2B5EF4-FFF2-40B4-BE49-F238E27FC236}">
                <a16:creationId xmlns:a16="http://schemas.microsoft.com/office/drawing/2014/main" id="{A1ED7364-921A-DD78-ED7A-31F61B7AB502}"/>
              </a:ext>
            </a:extLst>
          </p:cNvPr>
          <p:cNvPicPr>
            <a:picLocks noChangeAspect="1"/>
          </p:cNvPicPr>
          <p:nvPr/>
        </p:nvPicPr>
        <p:blipFill>
          <a:blip r:embed="rId4"/>
          <a:stretch>
            <a:fillRect/>
          </a:stretch>
        </p:blipFill>
        <p:spPr>
          <a:xfrm>
            <a:off x="4343427" y="1421825"/>
            <a:ext cx="7132956" cy="3606893"/>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4343427" y="5213945"/>
            <a:ext cx="7132956" cy="152596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1800" dirty="0">
                <a:solidFill>
                  <a:srgbClr val="426290"/>
                </a:solidFill>
                <a:latin typeface="Arial" panose="020B0604020202020204" pitchFamily="34" charset="0"/>
                <a:cs typeface="Arial" panose="020B0604020202020204" pitchFamily="34" charset="0"/>
              </a:rPr>
              <a:t>Report updated September 2022: By 2030, the unconditional contribution is 15.8% (reducing 146.3 million tons of CO2); The conditional contribution with international support is 43.5% (reducing 403.7 million tons of CO2).</a:t>
            </a:r>
          </a:p>
        </p:txBody>
      </p:sp>
    </p:spTree>
    <p:extLst>
      <p:ext uri="{BB962C8B-B14F-4D97-AF65-F5344CB8AC3E}">
        <p14:creationId xmlns:p14="http://schemas.microsoft.com/office/powerpoint/2010/main" val="3334976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202" y="354629"/>
            <a:ext cx="11029596" cy="760832"/>
          </a:xfrm>
        </p:spPr>
        <p:txBody>
          <a:bodyPr anchor="b">
            <a:noAutofit/>
          </a:bodyPr>
          <a:lstStyle/>
          <a:p>
            <a:pPr marL="1528156" indent="-1528156" algn="ctr"/>
            <a:r>
              <a:rPr lang="en-US" dirty="0">
                <a:solidFill>
                  <a:schemeClr val="accent1">
                    <a:lumMod val="50000"/>
                  </a:schemeClr>
                </a:solidFill>
                <a:latin typeface="+mj-lt"/>
                <a:cs typeface="Times New Roman" panose="02020603050405020304" pitchFamily="18" charset="0"/>
              </a:rPr>
              <a:t>Regulations on greenhouse gas emissions</a:t>
            </a:r>
          </a:p>
        </p:txBody>
      </p:sp>
      <p:sp>
        <p:nvSpPr>
          <p:cNvPr id="3" name="Content Placeholder 2"/>
          <p:cNvSpPr>
            <a:spLocks noGrp="1"/>
          </p:cNvSpPr>
          <p:nvPr>
            <p:ph idx="1"/>
          </p:nvPr>
        </p:nvSpPr>
        <p:spPr>
          <a:xfrm>
            <a:off x="581201" y="1398795"/>
            <a:ext cx="11029597" cy="4627078"/>
          </a:xfrm>
        </p:spPr>
        <p:txBody>
          <a:bodyPr>
            <a:noAutofit/>
          </a:bodyPr>
          <a:lstStyle/>
          <a:p>
            <a:pPr algn="just">
              <a:buFont typeface="Wingdings" pitchFamily="2" charset="2"/>
              <a:buChar char="v"/>
            </a:pPr>
            <a:r>
              <a:rPr lang="en-US" sz="1800" dirty="0">
                <a:solidFill>
                  <a:srgbClr val="FF0000"/>
                </a:solidFill>
                <a:latin typeface="+mn-lt"/>
              </a:rPr>
              <a:t>Decree 06/2022/ND-CP </a:t>
            </a:r>
            <a:r>
              <a:rPr lang="en-US" sz="1800" dirty="0">
                <a:latin typeface="+mn-lt"/>
              </a:rPr>
              <a:t>regulating greenhouse gas emission mitigation and ozone layer protection</a:t>
            </a:r>
          </a:p>
          <a:p>
            <a:pPr algn="just">
              <a:buFont typeface="Wingdings" pitchFamily="2" charset="2"/>
              <a:buChar char="v"/>
            </a:pPr>
            <a:r>
              <a:rPr lang="en-US" sz="1800" dirty="0">
                <a:solidFill>
                  <a:srgbClr val="FF0000"/>
                </a:solidFill>
                <a:latin typeface="+mn-lt"/>
              </a:rPr>
              <a:t>Decision 13/2024/QD-</a:t>
            </a:r>
            <a:r>
              <a:rPr lang="en-US" sz="1800" dirty="0" err="1">
                <a:solidFill>
                  <a:srgbClr val="FF0000"/>
                </a:solidFill>
                <a:latin typeface="+mn-lt"/>
              </a:rPr>
              <a:t>TTg</a:t>
            </a:r>
            <a:r>
              <a:rPr lang="en-US" sz="1800" dirty="0">
                <a:solidFill>
                  <a:srgbClr val="FF0000"/>
                </a:solidFill>
                <a:latin typeface="+mn-lt"/>
              </a:rPr>
              <a:t> </a:t>
            </a:r>
            <a:r>
              <a:rPr lang="en-US" sz="1800" dirty="0">
                <a:latin typeface="+mn-lt"/>
              </a:rPr>
              <a:t>on the list of sectors and facilities emitting greenhouse gases that must conduct greenhouse gas inventories (updated) on August 13, 2024</a:t>
            </a:r>
          </a:p>
          <a:p>
            <a:pPr algn="just">
              <a:buFont typeface="Wingdings" pitchFamily="2" charset="2"/>
              <a:buChar char="v"/>
            </a:pPr>
            <a:r>
              <a:rPr lang="en-US" sz="1800" dirty="0">
                <a:solidFill>
                  <a:srgbClr val="FF0000"/>
                </a:solidFill>
                <a:latin typeface="+mn-lt"/>
              </a:rPr>
              <a:t>Decision 896/QD-</a:t>
            </a:r>
            <a:r>
              <a:rPr lang="en-US" sz="1800" dirty="0" err="1">
                <a:solidFill>
                  <a:srgbClr val="FF0000"/>
                </a:solidFill>
                <a:latin typeface="+mn-lt"/>
              </a:rPr>
              <a:t>TTg</a:t>
            </a:r>
            <a:r>
              <a:rPr lang="en-US" sz="1800" dirty="0">
                <a:solidFill>
                  <a:srgbClr val="FF0000"/>
                </a:solidFill>
                <a:latin typeface="+mn-lt"/>
              </a:rPr>
              <a:t> in 2022</a:t>
            </a:r>
            <a:r>
              <a:rPr lang="en-US" sz="1800" dirty="0">
                <a:latin typeface="+mn-lt"/>
              </a:rPr>
              <a:t> approving the National Strategy on Climate Change for the period up to 2050 issued by the Prime Minister</a:t>
            </a:r>
          </a:p>
          <a:p>
            <a:pPr algn="just">
              <a:buFont typeface="Wingdings" pitchFamily="2" charset="2"/>
              <a:buChar char="v"/>
            </a:pPr>
            <a:r>
              <a:rPr lang="en-US" sz="1800" dirty="0">
                <a:solidFill>
                  <a:srgbClr val="FF0000"/>
                </a:solidFill>
                <a:latin typeface="+mn-lt"/>
              </a:rPr>
              <a:t>Decision 2626/QD-BTNMT in 2022 </a:t>
            </a:r>
            <a:r>
              <a:rPr lang="en-US" sz="1800" dirty="0">
                <a:latin typeface="+mn-lt"/>
              </a:rPr>
              <a:t>announcing the list of emission coefficients for greenhouse gas inventories</a:t>
            </a:r>
          </a:p>
          <a:p>
            <a:pPr algn="just">
              <a:buFont typeface="Wingdings" pitchFamily="2" charset="2"/>
              <a:buChar char="v"/>
            </a:pPr>
            <a:r>
              <a:rPr lang="en-US" sz="1800" dirty="0">
                <a:solidFill>
                  <a:srgbClr val="FF0000"/>
                </a:solidFill>
                <a:latin typeface="+mn-lt"/>
              </a:rPr>
              <a:t>Decision 942/QD-</a:t>
            </a:r>
            <a:r>
              <a:rPr lang="en-US" sz="1800" dirty="0" err="1">
                <a:solidFill>
                  <a:srgbClr val="FF0000"/>
                </a:solidFill>
                <a:latin typeface="+mn-lt"/>
              </a:rPr>
              <a:t>TTg</a:t>
            </a:r>
            <a:r>
              <a:rPr lang="en-US" sz="1800" dirty="0">
                <a:solidFill>
                  <a:srgbClr val="FF0000"/>
                </a:solidFill>
                <a:latin typeface="+mn-lt"/>
              </a:rPr>
              <a:t> in 2022 </a:t>
            </a:r>
            <a:r>
              <a:rPr lang="en-US" sz="1800" dirty="0">
                <a:latin typeface="+mn-lt"/>
              </a:rPr>
              <a:t>on the action plan to reduce methane emissions by 2030</a:t>
            </a:r>
          </a:p>
          <a:p>
            <a:pPr algn="just">
              <a:buFont typeface="Wingdings" pitchFamily="2" charset="2"/>
              <a:buChar char="v"/>
            </a:pPr>
            <a:r>
              <a:rPr lang="en-US" sz="1800" dirty="0">
                <a:solidFill>
                  <a:srgbClr val="FF0000"/>
                </a:solidFill>
                <a:latin typeface="+mn-lt"/>
              </a:rPr>
              <a:t>Decision 569/QD-BTNMT 2023 </a:t>
            </a:r>
            <a:r>
              <a:rPr lang="en-US" sz="1800" dirty="0">
                <a:solidFill>
                  <a:schemeClr val="tx1"/>
                </a:solidFill>
                <a:latin typeface="+mn-lt"/>
              </a:rPr>
              <a:t>on the action plan to reduce methane emissions by 2030</a:t>
            </a:r>
          </a:p>
          <a:p>
            <a:pPr algn="just">
              <a:buFont typeface="Wingdings" pitchFamily="2" charset="2"/>
              <a:buChar char="v"/>
            </a:pPr>
            <a:r>
              <a:rPr lang="en-US" sz="1800" dirty="0">
                <a:solidFill>
                  <a:srgbClr val="FF0000"/>
                </a:solidFill>
                <a:latin typeface="+mn-lt"/>
              </a:rPr>
              <a:t>Circular 17/2022/TT-BTNMT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waste management </a:t>
            </a:r>
            <a:r>
              <a:rPr lang="en-US" sz="1800" dirty="0">
                <a:solidFill>
                  <a:schemeClr val="tx1"/>
                </a:solidFill>
                <a:latin typeface="+mn-lt"/>
              </a:rPr>
              <a:t>sector</a:t>
            </a:r>
          </a:p>
          <a:p>
            <a:pPr algn="just">
              <a:buFont typeface="Wingdings" pitchFamily="2" charset="2"/>
              <a:buChar char="v"/>
            </a:pPr>
            <a:r>
              <a:rPr lang="en-US" sz="1800" dirty="0">
                <a:solidFill>
                  <a:srgbClr val="FF0000"/>
                </a:solidFill>
                <a:latin typeface="+mn-lt"/>
              </a:rPr>
              <a:t>Circular 23/2023/TT-BNNPTNT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forestry sector</a:t>
            </a:r>
          </a:p>
          <a:p>
            <a:pPr algn="just">
              <a:buFont typeface="Wingdings" pitchFamily="2" charset="2"/>
              <a:buChar char="v"/>
            </a:pPr>
            <a:r>
              <a:rPr lang="en-US" sz="1800" dirty="0">
                <a:solidFill>
                  <a:srgbClr val="FF0000"/>
                </a:solidFill>
                <a:latin typeface="+mn-lt"/>
              </a:rPr>
              <a:t>Circular 38/2023/TT-BCT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industry and trade sector</a:t>
            </a:r>
            <a:endParaRPr lang="vi-VN" sz="1800" dirty="0">
              <a:latin typeface="+mn-lt"/>
            </a:endParaRPr>
          </a:p>
          <a:p>
            <a:pPr algn="just">
              <a:buFont typeface="Wingdings" pitchFamily="2" charset="2"/>
              <a:buChar char="v"/>
            </a:pPr>
            <a:endParaRPr lang="vi-VN" sz="1800" dirty="0">
              <a:latin typeface="+mn-lt"/>
            </a:endParaRPr>
          </a:p>
        </p:txBody>
      </p:sp>
    </p:spTree>
    <p:extLst>
      <p:ext uri="{BB962C8B-B14F-4D97-AF65-F5344CB8AC3E}">
        <p14:creationId xmlns:p14="http://schemas.microsoft.com/office/powerpoint/2010/main" val="56504604"/>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629245" y="495333"/>
            <a:ext cx="103632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b="0" kern="0" dirty="0">
                <a:solidFill>
                  <a:schemeClr val="accent1">
                    <a:lumMod val="50000"/>
                  </a:schemeClr>
                </a:solidFill>
                <a:latin typeface="+mj-lt"/>
                <a:ea typeface="ヒラギノ角ゴ Pro W3"/>
                <a:cs typeface="Times New Roman" panose="02020603050405020304" pitchFamily="18" charset="0"/>
              </a:rPr>
              <a:t>Roadmap for implementation content</a:t>
            </a:r>
          </a:p>
        </p:txBody>
      </p:sp>
      <p:sp>
        <p:nvSpPr>
          <p:cNvPr id="4" name="TextBox 3">
            <a:extLst>
              <a:ext uri="{FF2B5EF4-FFF2-40B4-BE49-F238E27FC236}">
                <a16:creationId xmlns:a16="http://schemas.microsoft.com/office/drawing/2014/main" id="{F3B72C99-F343-0621-0DD6-97866680D8F2}"/>
              </a:ext>
            </a:extLst>
          </p:cNvPr>
          <p:cNvSpPr txBox="1"/>
          <p:nvPr/>
        </p:nvSpPr>
        <p:spPr>
          <a:xfrm>
            <a:off x="-10168" y="2125351"/>
            <a:ext cx="1625426" cy="646331"/>
          </a:xfrm>
          <a:prstGeom prst="rect">
            <a:avLst/>
          </a:prstGeom>
          <a:noFill/>
          <a:ln>
            <a:solidFill>
              <a:srgbClr val="C00000"/>
            </a:solidFill>
          </a:ln>
        </p:spPr>
        <p:txBody>
          <a:bodyPr wrap="square" rtlCol="0">
            <a:spAutoFit/>
          </a:bodyPr>
          <a:lstStyle/>
          <a:p>
            <a:pPr algn="just"/>
            <a:r>
              <a:rPr lang="en-US" sz="1800" dirty="0"/>
              <a:t>Decree 06/NĐ-CP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507935" y="2125350"/>
            <a:ext cx="2171567" cy="646331"/>
          </a:xfrm>
          <a:prstGeom prst="rect">
            <a:avLst/>
          </a:prstGeom>
          <a:noFill/>
          <a:ln>
            <a:solidFill>
              <a:srgbClr val="FF0000"/>
            </a:solidFill>
          </a:ln>
        </p:spPr>
        <p:txBody>
          <a:bodyPr wrap="square" rtlCol="0">
            <a:spAutoFit/>
          </a:bodyPr>
          <a:lstStyle/>
          <a:p>
            <a:pPr algn="ctr"/>
            <a:r>
              <a:rPr lang="en-US" sz="1800" dirty="0"/>
              <a:t>Provide activity metrics</a:t>
            </a:r>
          </a:p>
        </p:txBody>
      </p:sp>
      <p:sp>
        <p:nvSpPr>
          <p:cNvPr id="7" name="TextBox 6">
            <a:extLst>
              <a:ext uri="{FF2B5EF4-FFF2-40B4-BE49-F238E27FC236}">
                <a16:creationId xmlns:a16="http://schemas.microsoft.com/office/drawing/2014/main" id="{B0799BAA-C053-341E-31FB-843917FEA297}"/>
              </a:ext>
            </a:extLst>
          </p:cNvPr>
          <p:cNvSpPr txBox="1"/>
          <p:nvPr/>
        </p:nvSpPr>
        <p:spPr>
          <a:xfrm>
            <a:off x="580091" y="1640483"/>
            <a:ext cx="913453" cy="379656"/>
          </a:xfrm>
          <a:prstGeom prst="rect">
            <a:avLst/>
          </a:prstGeom>
          <a:solidFill>
            <a:srgbClr val="C00000"/>
          </a:solidFill>
        </p:spPr>
        <p:txBody>
          <a:bodyPr wrap="square" rtlCol="0">
            <a:spAutoFit/>
          </a:bodyPr>
          <a:lstStyle/>
          <a:p>
            <a:r>
              <a:rPr lang="en-US" dirty="0"/>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639278" y="2149509"/>
            <a:ext cx="2171567" cy="647428"/>
          </a:xfrm>
          <a:prstGeom prst="rect">
            <a:avLst/>
          </a:prstGeom>
          <a:noFill/>
          <a:ln>
            <a:solidFill>
              <a:srgbClr val="FFC000"/>
            </a:solidFill>
          </a:ln>
        </p:spPr>
        <p:txBody>
          <a:bodyPr wrap="square" rtlCol="0">
            <a:spAutoFit/>
          </a:bodyPr>
          <a:lstStyle/>
          <a:p>
            <a:pPr algn="ctr"/>
            <a:r>
              <a:rPr lang="en-US" sz="1800" dirty="0"/>
              <a:t>Greenhouse Gas Inventory Report</a:t>
            </a:r>
          </a:p>
        </p:txBody>
      </p:sp>
      <p:sp>
        <p:nvSpPr>
          <p:cNvPr id="9" name="TextBox 8">
            <a:extLst>
              <a:ext uri="{FF2B5EF4-FFF2-40B4-BE49-F238E27FC236}">
                <a16:creationId xmlns:a16="http://schemas.microsoft.com/office/drawing/2014/main" id="{1F5ED5BF-45AA-EA40-CC68-CFAA896738BD}"/>
              </a:ext>
            </a:extLst>
          </p:cNvPr>
          <p:cNvSpPr txBox="1"/>
          <p:nvPr/>
        </p:nvSpPr>
        <p:spPr>
          <a:xfrm>
            <a:off x="5798248" y="2151214"/>
            <a:ext cx="2171567" cy="923330"/>
          </a:xfrm>
          <a:prstGeom prst="rect">
            <a:avLst/>
          </a:prstGeom>
          <a:noFill/>
          <a:ln>
            <a:solidFill>
              <a:srgbClr val="92D050"/>
            </a:solidFill>
          </a:ln>
        </p:spPr>
        <p:txBody>
          <a:bodyPr wrap="square" rtlCol="0">
            <a:spAutoFit/>
          </a:bodyPr>
          <a:lstStyle/>
          <a:p>
            <a:pPr algn="ctr"/>
            <a:r>
              <a:rPr lang="en-US" sz="1800" b="1" dirty="0"/>
              <a:t>Emissions Quota</a:t>
            </a:r>
          </a:p>
          <a:p>
            <a:pPr algn="ctr"/>
            <a:r>
              <a:rPr lang="en-US" sz="1800" dirty="0"/>
              <a:t>Implementation</a:t>
            </a:r>
          </a:p>
          <a:p>
            <a:pPr algn="ctr"/>
            <a:r>
              <a:rPr lang="en-US" sz="1800" b="1" dirty="0"/>
              <a:t>GHG Mitigation</a:t>
            </a:r>
          </a:p>
        </p:txBody>
      </p:sp>
      <p:sp>
        <p:nvSpPr>
          <p:cNvPr id="10" name="TextBox 9">
            <a:extLst>
              <a:ext uri="{FF2B5EF4-FFF2-40B4-BE49-F238E27FC236}">
                <a16:creationId xmlns:a16="http://schemas.microsoft.com/office/drawing/2014/main" id="{2DBC709D-5B3E-E081-5CF6-6C457EF378BE}"/>
              </a:ext>
            </a:extLst>
          </p:cNvPr>
          <p:cNvSpPr txBox="1"/>
          <p:nvPr/>
        </p:nvSpPr>
        <p:spPr>
          <a:xfrm>
            <a:off x="7861320" y="2134434"/>
            <a:ext cx="2171567" cy="647428"/>
          </a:xfrm>
          <a:prstGeom prst="rect">
            <a:avLst/>
          </a:prstGeom>
          <a:noFill/>
          <a:ln>
            <a:solidFill>
              <a:srgbClr val="00B0F0"/>
            </a:solidFill>
          </a:ln>
        </p:spPr>
        <p:txBody>
          <a:bodyPr wrap="square" rtlCol="0">
            <a:spAutoFit/>
          </a:bodyPr>
          <a:lstStyle/>
          <a:p>
            <a:pPr algn="ctr"/>
            <a:r>
              <a:rPr lang="en-US" sz="1800" b="1" dirty="0"/>
              <a:t>Vietnam Emission Commitment</a:t>
            </a:r>
          </a:p>
        </p:txBody>
      </p:sp>
      <p:sp>
        <p:nvSpPr>
          <p:cNvPr id="11" name="TextBox 10">
            <a:extLst>
              <a:ext uri="{FF2B5EF4-FFF2-40B4-BE49-F238E27FC236}">
                <a16:creationId xmlns:a16="http://schemas.microsoft.com/office/drawing/2014/main" id="{A3285B2E-4F5A-A759-C057-C99A3349F7D2}"/>
              </a:ext>
            </a:extLst>
          </p:cNvPr>
          <p:cNvSpPr txBox="1"/>
          <p:nvPr/>
        </p:nvSpPr>
        <p:spPr>
          <a:xfrm>
            <a:off x="10191960" y="2149509"/>
            <a:ext cx="1942364" cy="369332"/>
          </a:xfrm>
          <a:prstGeom prst="rect">
            <a:avLst/>
          </a:prstGeom>
          <a:noFill/>
          <a:ln>
            <a:solidFill>
              <a:srgbClr val="0070C0"/>
            </a:solidFill>
          </a:ln>
        </p:spPr>
        <p:txBody>
          <a:bodyPr wrap="square" rtlCol="0">
            <a:spAutoFit/>
          </a:bodyPr>
          <a:lstStyle/>
          <a:p>
            <a:pPr algn="ctr"/>
            <a:r>
              <a:rPr lang="en-US" sz="1800" b="1" dirty="0"/>
              <a:t>NET- ZERO</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267370" y="2689851"/>
            <a:ext cx="907108" cy="379656"/>
          </a:xfrm>
          <a:prstGeom prst="rect">
            <a:avLst/>
          </a:prstGeom>
          <a:solidFill>
            <a:srgbClr val="FF0000"/>
          </a:solidFill>
        </p:spPr>
        <p:txBody>
          <a:bodyPr wrap="square" rtlCol="0">
            <a:spAutoFit/>
          </a:bodyPr>
          <a:lstStyle/>
          <a:p>
            <a:r>
              <a:rPr lang="en-US" dirty="0"/>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287373" y="1640482"/>
            <a:ext cx="862097" cy="379656"/>
          </a:xfrm>
          <a:prstGeom prst="rect">
            <a:avLst/>
          </a:prstGeom>
          <a:solidFill>
            <a:srgbClr val="FFC000"/>
          </a:solidFill>
        </p:spPr>
        <p:txBody>
          <a:bodyPr wrap="square" rtlCol="0">
            <a:spAutoFit/>
          </a:bodyPr>
          <a:lstStyle/>
          <a:p>
            <a:r>
              <a:rPr lang="en-US" dirty="0"/>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542516" y="3440993"/>
            <a:ext cx="860818" cy="379656"/>
          </a:xfrm>
          <a:prstGeom prst="rect">
            <a:avLst/>
          </a:prstGeom>
          <a:solidFill>
            <a:srgbClr val="92D050"/>
          </a:solidFill>
        </p:spPr>
        <p:txBody>
          <a:bodyPr wrap="square" rtlCol="0">
            <a:spAutoFit/>
          </a:bodyPr>
          <a:lstStyle/>
          <a:p>
            <a:r>
              <a:rPr lang="en-US" dirty="0"/>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614511" y="1572953"/>
            <a:ext cx="860857" cy="379656"/>
          </a:xfrm>
          <a:prstGeom prst="rect">
            <a:avLst/>
          </a:prstGeom>
          <a:solidFill>
            <a:srgbClr val="00B0F0"/>
          </a:solidFill>
        </p:spPr>
        <p:txBody>
          <a:bodyPr wrap="square" rtlCol="0">
            <a:spAutoFit/>
          </a:bodyPr>
          <a:lstStyle/>
          <a:p>
            <a:r>
              <a:rPr lang="en-US" dirty="0"/>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699680" y="2716507"/>
            <a:ext cx="926925" cy="379656"/>
          </a:xfrm>
          <a:prstGeom prst="rect">
            <a:avLst/>
          </a:prstGeom>
          <a:solidFill>
            <a:srgbClr val="0070C0"/>
          </a:solidFill>
        </p:spPr>
        <p:txBody>
          <a:bodyPr wrap="square" rtlCol="0">
            <a:spAutoFit/>
          </a:bodyPr>
          <a:lstStyle/>
          <a:p>
            <a:r>
              <a:rPr lang="en-US" dirty="0"/>
              <a:t>2050</a:t>
            </a:r>
          </a:p>
        </p:txBody>
      </p:sp>
      <p:sp>
        <p:nvSpPr>
          <p:cNvPr id="19" name=" 5">
            <a:extLst>
              <a:ext uri="{FF2B5EF4-FFF2-40B4-BE49-F238E27FC236}">
                <a16:creationId xmlns:a16="http://schemas.microsoft.com/office/drawing/2014/main" id="{79E56C88-B692-2E9D-9F32-02A025697D98}"/>
              </a:ext>
            </a:extLst>
          </p:cNvPr>
          <p:cNvSpPr/>
          <p:nvPr/>
        </p:nvSpPr>
        <p:spPr>
          <a:xfrm>
            <a:off x="278296" y="1615120"/>
            <a:ext cx="2171567" cy="161691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Circular Arrow 10">
            <a:extLst>
              <a:ext uri="{FF2B5EF4-FFF2-40B4-BE49-F238E27FC236}">
                <a16:creationId xmlns:a16="http://schemas.microsoft.com/office/drawing/2014/main" id="{17D02A75-D04F-43A4-7D5C-7B7BEF4CC687}"/>
              </a:ext>
            </a:extLst>
          </p:cNvPr>
          <p:cNvSpPr/>
          <p:nvPr/>
        </p:nvSpPr>
        <p:spPr>
          <a:xfrm>
            <a:off x="1701568" y="1721729"/>
            <a:ext cx="2747848" cy="1786455"/>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21" name=" 5">
            <a:extLst>
              <a:ext uri="{FF2B5EF4-FFF2-40B4-BE49-F238E27FC236}">
                <a16:creationId xmlns:a16="http://schemas.microsoft.com/office/drawing/2014/main" id="{423914FC-0D23-F5C2-4388-120E1CBC556D}"/>
              </a:ext>
            </a:extLst>
          </p:cNvPr>
          <p:cNvSpPr/>
          <p:nvPr/>
        </p:nvSpPr>
        <p:spPr>
          <a:xfrm rot="1282401">
            <a:off x="4047468" y="1707775"/>
            <a:ext cx="2753453" cy="2065283"/>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2" name="Circular Arrow 10">
            <a:extLst>
              <a:ext uri="{FF2B5EF4-FFF2-40B4-BE49-F238E27FC236}">
                <a16:creationId xmlns:a16="http://schemas.microsoft.com/office/drawing/2014/main" id="{AE75CF37-EF70-DF0D-AA88-3E46BDA7A80E}"/>
              </a:ext>
            </a:extLst>
          </p:cNvPr>
          <p:cNvSpPr/>
          <p:nvPr/>
        </p:nvSpPr>
        <p:spPr>
          <a:xfrm>
            <a:off x="6054967" y="1754778"/>
            <a:ext cx="2747848" cy="1786455"/>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23" name=" 5">
            <a:extLst>
              <a:ext uri="{FF2B5EF4-FFF2-40B4-BE49-F238E27FC236}">
                <a16:creationId xmlns:a16="http://schemas.microsoft.com/office/drawing/2014/main" id="{41F03E80-093B-1EE5-0574-EA1581373341}"/>
              </a:ext>
            </a:extLst>
          </p:cNvPr>
          <p:cNvSpPr/>
          <p:nvPr/>
        </p:nvSpPr>
        <p:spPr>
          <a:xfrm>
            <a:off x="8706542" y="1633263"/>
            <a:ext cx="2171567" cy="1616917"/>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4" name="TextBox 23">
            <a:extLst>
              <a:ext uri="{FF2B5EF4-FFF2-40B4-BE49-F238E27FC236}">
                <a16:creationId xmlns:a16="http://schemas.microsoft.com/office/drawing/2014/main" id="{F149D838-8122-CAA0-D892-4A604004A71D}"/>
              </a:ext>
            </a:extLst>
          </p:cNvPr>
          <p:cNvSpPr txBox="1"/>
          <p:nvPr/>
        </p:nvSpPr>
        <p:spPr>
          <a:xfrm>
            <a:off x="8757223" y="3809168"/>
            <a:ext cx="909641" cy="379656"/>
          </a:xfrm>
          <a:prstGeom prst="rect">
            <a:avLst/>
          </a:prstGeom>
          <a:solidFill>
            <a:srgbClr val="00B0F0"/>
          </a:solidFill>
        </p:spPr>
        <p:txBody>
          <a:bodyPr wrap="square" rtlCol="0">
            <a:spAutoFit/>
          </a:bodyPr>
          <a:lstStyle/>
          <a:p>
            <a:r>
              <a:rPr lang="en-US" dirty="0"/>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9710437" y="4095857"/>
            <a:ext cx="2062645" cy="379656"/>
          </a:xfrm>
          <a:prstGeom prst="rect">
            <a:avLst/>
          </a:prstGeom>
          <a:noFill/>
          <a:ln>
            <a:solidFill>
              <a:srgbClr val="FF0000"/>
            </a:solidFill>
          </a:ln>
        </p:spPr>
        <p:txBody>
          <a:bodyPr wrap="square" rtlCol="0">
            <a:spAutoFit/>
          </a:bodyPr>
          <a:lstStyle/>
          <a:p>
            <a:pPr algn="ctr"/>
            <a:r>
              <a:rPr lang="en-US" dirty="0"/>
              <a:t>Carbon Credit</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8921676" y="2511514"/>
            <a:ext cx="0" cy="323533"/>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833159" y="2933506"/>
            <a:ext cx="0" cy="809680"/>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388291" y="3874634"/>
            <a:ext cx="942104" cy="379656"/>
          </a:xfrm>
          <a:prstGeom prst="rect">
            <a:avLst/>
          </a:prstGeom>
          <a:solidFill>
            <a:srgbClr val="00B0F0"/>
          </a:solidFill>
        </p:spPr>
        <p:txBody>
          <a:bodyPr wrap="square" rtlCol="0">
            <a:spAutoFit/>
          </a:bodyPr>
          <a:lstStyle/>
          <a:p>
            <a:r>
              <a:rPr lang="en-US" dirty="0"/>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3514394" y="4553548"/>
            <a:ext cx="5141900" cy="646331"/>
          </a:xfrm>
          <a:prstGeom prst="rect">
            <a:avLst/>
          </a:prstGeom>
          <a:noFill/>
          <a:ln>
            <a:solidFill>
              <a:srgbClr val="FF0000"/>
            </a:solidFill>
          </a:ln>
        </p:spPr>
        <p:txBody>
          <a:bodyPr wrap="square" rtlCol="0">
            <a:spAutoFit/>
          </a:bodyPr>
          <a:lstStyle/>
          <a:p>
            <a:pPr algn="ctr"/>
            <a:r>
              <a:rPr lang="en-US" sz="1800" b="1" dirty="0"/>
              <a:t>Review of greenhouse gas inventory and mitigation reports</a:t>
            </a:r>
          </a:p>
        </p:txBody>
      </p:sp>
      <p:sp>
        <p:nvSpPr>
          <p:cNvPr id="37" name=" 5">
            <a:extLst>
              <a:ext uri="{FF2B5EF4-FFF2-40B4-BE49-F238E27FC236}">
                <a16:creationId xmlns:a16="http://schemas.microsoft.com/office/drawing/2014/main" id="{B174B93C-EE8A-11A7-9001-D57514A1018C}"/>
              </a:ext>
            </a:extLst>
          </p:cNvPr>
          <p:cNvSpPr/>
          <p:nvPr/>
        </p:nvSpPr>
        <p:spPr>
          <a:xfrm rot="2825496">
            <a:off x="3310200" y="3214927"/>
            <a:ext cx="1011967" cy="2395404"/>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39" name="Circular Arrow 10">
            <a:extLst>
              <a:ext uri="{FF2B5EF4-FFF2-40B4-BE49-F238E27FC236}">
                <a16:creationId xmlns:a16="http://schemas.microsoft.com/office/drawing/2014/main" id="{EB10A792-9D3E-FF3F-39D2-B60782931E80}"/>
              </a:ext>
            </a:extLst>
          </p:cNvPr>
          <p:cNvSpPr/>
          <p:nvPr/>
        </p:nvSpPr>
        <p:spPr>
          <a:xfrm rot="5097986">
            <a:off x="6789272" y="2566760"/>
            <a:ext cx="1179411" cy="259757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44" name="Arrow: Right 43">
            <a:extLst>
              <a:ext uri="{FF2B5EF4-FFF2-40B4-BE49-F238E27FC236}">
                <a16:creationId xmlns:a16="http://schemas.microsoft.com/office/drawing/2014/main" id="{B874D5C3-8C9A-DF07-CB96-B983257FFBFD}"/>
              </a:ext>
            </a:extLst>
          </p:cNvPr>
          <p:cNvSpPr/>
          <p:nvPr/>
        </p:nvSpPr>
        <p:spPr bwMode="auto">
          <a:xfrm>
            <a:off x="1800655" y="5831306"/>
            <a:ext cx="10310192" cy="855087"/>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6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2001078" y="5418522"/>
            <a:ext cx="9306759" cy="369332"/>
          </a:xfrm>
          <a:prstGeom prst="rect">
            <a:avLst/>
          </a:prstGeom>
          <a:noFill/>
          <a:ln>
            <a:solidFill>
              <a:srgbClr val="FF0000"/>
            </a:solidFill>
          </a:ln>
        </p:spPr>
        <p:txBody>
          <a:bodyPr wrap="square" rtlCol="0">
            <a:spAutoFit/>
          </a:bodyPr>
          <a:lstStyle/>
          <a:p>
            <a:pPr algn="ctr"/>
            <a:r>
              <a:rPr lang="en-US" sz="1800" dirty="0"/>
              <a:t>Moving towards carbon neutrality -Net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26635" y="3551109"/>
            <a:ext cx="3598017" cy="1325940"/>
          </a:xfrm>
          <a:prstGeom prst="rect">
            <a:avLst/>
          </a:prstGeom>
          <a:noFill/>
        </p:spPr>
        <p:txBody>
          <a:bodyPr wrap="square">
            <a:spAutoFit/>
          </a:bodyPr>
          <a:lstStyle/>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3/2025: report to the Provincial Committee</a:t>
            </a:r>
          </a:p>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12/2025: report to MONRE</a:t>
            </a:r>
          </a:p>
        </p:txBody>
      </p:sp>
    </p:spTree>
    <p:extLst>
      <p:ext uri="{BB962C8B-B14F-4D97-AF65-F5344CB8AC3E}">
        <p14:creationId xmlns:p14="http://schemas.microsoft.com/office/powerpoint/2010/main" val="141336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1F90AC-A4AD-5616-3D1D-223A6AB0D538}"/>
              </a:ext>
            </a:extLst>
          </p:cNvPr>
          <p:cNvSpPr txBox="1"/>
          <p:nvPr/>
        </p:nvSpPr>
        <p:spPr>
          <a:xfrm>
            <a:off x="2260655" y="644837"/>
            <a:ext cx="7670690" cy="523220"/>
          </a:xfrm>
          <a:prstGeom prst="rect">
            <a:avLst/>
          </a:prstGeom>
          <a:noFill/>
        </p:spPr>
        <p:txBody>
          <a:bodyPr wrap="none" rtlCol="0">
            <a:spAutoFit/>
          </a:bodyPr>
          <a:lstStyle/>
          <a:p>
            <a:r>
              <a:rPr lang="en-US" sz="2800" b="1" dirty="0">
                <a:solidFill>
                  <a:schemeClr val="accent1">
                    <a:lumMod val="50000"/>
                  </a:schemeClr>
                </a:solidFill>
              </a:rPr>
              <a:t>﻿Emissions from fuel combustion in Vietnam</a:t>
            </a:r>
          </a:p>
        </p:txBody>
      </p:sp>
      <p:pic>
        <p:nvPicPr>
          <p:cNvPr id="3" name="Picture 2">
            <a:extLst>
              <a:ext uri="{FF2B5EF4-FFF2-40B4-BE49-F238E27FC236}">
                <a16:creationId xmlns:a16="http://schemas.microsoft.com/office/drawing/2014/main" id="{2C0D6EDF-A426-6BA9-D0FF-98124A2FF899}"/>
              </a:ext>
            </a:extLst>
          </p:cNvPr>
          <p:cNvPicPr>
            <a:picLocks noChangeAspect="1"/>
          </p:cNvPicPr>
          <p:nvPr/>
        </p:nvPicPr>
        <p:blipFill>
          <a:blip r:embed="rId2"/>
          <a:stretch>
            <a:fillRect/>
          </a:stretch>
        </p:blipFill>
        <p:spPr>
          <a:xfrm>
            <a:off x="0" y="1338096"/>
            <a:ext cx="7342251" cy="2998947"/>
          </a:xfrm>
          <a:prstGeom prst="rect">
            <a:avLst/>
          </a:prstGeom>
        </p:spPr>
      </p:pic>
      <p:pic>
        <p:nvPicPr>
          <p:cNvPr id="4" name="Picture 3">
            <a:extLst>
              <a:ext uri="{FF2B5EF4-FFF2-40B4-BE49-F238E27FC236}">
                <a16:creationId xmlns:a16="http://schemas.microsoft.com/office/drawing/2014/main" id="{930B14CA-BC69-A131-9357-4EF0442286E5}"/>
              </a:ext>
            </a:extLst>
          </p:cNvPr>
          <p:cNvPicPr>
            <a:picLocks noChangeAspect="1"/>
          </p:cNvPicPr>
          <p:nvPr/>
        </p:nvPicPr>
        <p:blipFill>
          <a:blip r:embed="rId3"/>
          <a:stretch>
            <a:fillRect/>
          </a:stretch>
        </p:blipFill>
        <p:spPr>
          <a:xfrm>
            <a:off x="5660124" y="3946765"/>
            <a:ext cx="6425859" cy="2798592"/>
          </a:xfrm>
          <a:prstGeom prst="rect">
            <a:avLst/>
          </a:prstGeom>
        </p:spPr>
      </p:pic>
      <p:sp>
        <p:nvSpPr>
          <p:cNvPr id="6" name="TextBox 5">
            <a:extLst>
              <a:ext uri="{FF2B5EF4-FFF2-40B4-BE49-F238E27FC236}">
                <a16:creationId xmlns:a16="http://schemas.microsoft.com/office/drawing/2014/main" id="{4B07814D-3E0B-3145-2C43-D9DE92ACA4AC}"/>
              </a:ext>
            </a:extLst>
          </p:cNvPr>
          <p:cNvSpPr txBox="1"/>
          <p:nvPr/>
        </p:nvSpPr>
        <p:spPr>
          <a:xfrm>
            <a:off x="7342251" y="1641832"/>
            <a:ext cx="4202384" cy="1815882"/>
          </a:xfrm>
          <a:prstGeom prst="rect">
            <a:avLst/>
          </a:prstGeom>
          <a:noFill/>
        </p:spPr>
        <p:txBody>
          <a:bodyPr wrap="square">
            <a:spAutoFit/>
          </a:bodyPr>
          <a:lstStyle/>
          <a:p>
            <a:r>
              <a:rPr lang="en-VN" sz="1600" dirty="0"/>
              <a:t>﻿</a:t>
            </a:r>
            <a:r>
              <a:rPr lang="en-US" sz="1600" dirty="0"/>
              <a:t>﻿The enormous growth of fossil fuel consumption, especially coal, has led to the rapid mounting of emissions. </a:t>
            </a:r>
            <a:r>
              <a:rPr lang="en-VN" sz="1600" dirty="0"/>
              <a:t>In 2020, total emissions from fuel combustion were 273.4 million tons of CO2 equivalent, an increase of 3.7% compared with 2019 and 1.73 times higher than the 2015 level</a:t>
            </a:r>
          </a:p>
        </p:txBody>
      </p:sp>
      <p:sp>
        <p:nvSpPr>
          <p:cNvPr id="8" name="TextBox 7">
            <a:extLst>
              <a:ext uri="{FF2B5EF4-FFF2-40B4-BE49-F238E27FC236}">
                <a16:creationId xmlns:a16="http://schemas.microsoft.com/office/drawing/2014/main" id="{9ADC9DC3-B2BD-CA9B-B697-D024EDBC4C3E}"/>
              </a:ext>
            </a:extLst>
          </p:cNvPr>
          <p:cNvSpPr txBox="1"/>
          <p:nvPr/>
        </p:nvSpPr>
        <p:spPr>
          <a:xfrm>
            <a:off x="477079" y="5002591"/>
            <a:ext cx="5446643" cy="1077218"/>
          </a:xfrm>
          <a:prstGeom prst="rect">
            <a:avLst/>
          </a:prstGeom>
          <a:noFill/>
        </p:spPr>
        <p:txBody>
          <a:bodyPr wrap="square">
            <a:spAutoFit/>
          </a:bodyPr>
          <a:lstStyle/>
          <a:p>
            <a:r>
              <a:rPr lang="en-VN" sz="1600" dirty="0"/>
              <a:t>﻿Comparing emissions indicators among countries and territories, Vietnam's emissions per capita are quite low, whereas emissions over GDP remain high without any sign of improvement during the targeted period. </a:t>
            </a:r>
          </a:p>
        </p:txBody>
      </p:sp>
    </p:spTree>
    <p:extLst>
      <p:ext uri="{BB962C8B-B14F-4D97-AF65-F5344CB8AC3E}">
        <p14:creationId xmlns:p14="http://schemas.microsoft.com/office/powerpoint/2010/main" val="1887316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48DA0A0-36D7-F554-0A36-4FC026D8016E}"/>
              </a:ext>
            </a:extLst>
          </p:cNvPr>
          <p:cNvSpPr txBox="1"/>
          <p:nvPr/>
        </p:nvSpPr>
        <p:spPr>
          <a:xfrm>
            <a:off x="2659277" y="2769398"/>
            <a:ext cx="6873446" cy="523220"/>
          </a:xfrm>
          <a:prstGeom prst="rect">
            <a:avLst/>
          </a:prstGeom>
          <a:noFill/>
        </p:spPr>
        <p:txBody>
          <a:bodyPr wrap="square">
            <a:spAutoFit/>
          </a:bodyPr>
          <a:lstStyle/>
          <a:p>
            <a:r>
              <a:rPr lang="en-US" sz="2800" b="1" dirty="0">
                <a:solidFill>
                  <a:schemeClr val="accent1">
                    <a:lumMod val="50000"/>
                  </a:schemeClr>
                </a:solidFill>
              </a:rPr>
              <a:t>1: Introduce VSUEE</a:t>
            </a:r>
          </a:p>
        </p:txBody>
      </p:sp>
    </p:spTree>
    <p:extLst>
      <p:ext uri="{BB962C8B-B14F-4D97-AF65-F5344CB8AC3E}">
        <p14:creationId xmlns:p14="http://schemas.microsoft.com/office/powerpoint/2010/main" val="865131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FAA988-5BFE-8488-A056-CB28144FE78D}"/>
              </a:ext>
            </a:extLst>
          </p:cNvPr>
          <p:cNvSpPr txBox="1"/>
          <p:nvPr/>
        </p:nvSpPr>
        <p:spPr>
          <a:xfrm>
            <a:off x="2534069" y="629346"/>
            <a:ext cx="7717177" cy="523220"/>
          </a:xfrm>
          <a:prstGeom prst="rect">
            <a:avLst/>
          </a:prstGeom>
          <a:noFill/>
        </p:spPr>
        <p:txBody>
          <a:bodyPr wrap="none" rtlCol="0">
            <a:spAutoFit/>
          </a:bodyPr>
          <a:lstStyle/>
          <a:p>
            <a:r>
              <a:rPr lang="en-US" sz="2800" b="1" dirty="0">
                <a:solidFill>
                  <a:schemeClr val="accent1">
                    <a:lumMod val="50000"/>
                  </a:schemeClr>
                </a:solidFill>
              </a:rPr>
              <a:t>Global greenhouse gas emissions by sector</a:t>
            </a:r>
            <a:endParaRPr lang="en-VN" sz="2800" b="1" dirty="0">
              <a:solidFill>
                <a:schemeClr val="accent1">
                  <a:lumMod val="50000"/>
                </a:schemeClr>
              </a:solidFill>
            </a:endParaRPr>
          </a:p>
        </p:txBody>
      </p:sp>
      <p:pic>
        <p:nvPicPr>
          <p:cNvPr id="1026" name="Picture 2">
            <a:extLst>
              <a:ext uri="{FF2B5EF4-FFF2-40B4-BE49-F238E27FC236}">
                <a16:creationId xmlns:a16="http://schemas.microsoft.com/office/drawing/2014/main" id="{A4B78455-61EF-C43F-4573-068E53F5B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278" y="1514475"/>
            <a:ext cx="4405656" cy="4171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rld GHG emissions">
            <a:extLst>
              <a:ext uri="{FF2B5EF4-FFF2-40B4-BE49-F238E27FC236}">
                <a16:creationId xmlns:a16="http://schemas.microsoft.com/office/drawing/2014/main" id="{EA72D508-3AEA-9C39-580B-9060BC11C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1806" y="1514475"/>
            <a:ext cx="6771682" cy="363096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16C178-A982-E6EB-B12E-F73942A642D5}"/>
              </a:ext>
            </a:extLst>
          </p:cNvPr>
          <p:cNvSpPr txBox="1"/>
          <p:nvPr/>
        </p:nvSpPr>
        <p:spPr>
          <a:xfrm>
            <a:off x="6392657" y="5507346"/>
            <a:ext cx="5262068" cy="379656"/>
          </a:xfrm>
          <a:prstGeom prst="rect">
            <a:avLst/>
          </a:prstGeom>
          <a:noFill/>
        </p:spPr>
        <p:txBody>
          <a:bodyPr wrap="square">
            <a:spAutoFit/>
          </a:bodyPr>
          <a:lstStyle/>
          <a:p>
            <a:r>
              <a:rPr lang="en-VN" sz="1800" i="1" dirty="0"/>
              <a:t>https://edgar.jrc.ec.europa.eu/report_2024</a:t>
            </a:r>
          </a:p>
        </p:txBody>
      </p:sp>
    </p:spTree>
    <p:extLst>
      <p:ext uri="{BB962C8B-B14F-4D97-AF65-F5344CB8AC3E}">
        <p14:creationId xmlns:p14="http://schemas.microsoft.com/office/powerpoint/2010/main" val="2957039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CD5756-461F-BAB5-04F0-288D20D19DCB}"/>
              </a:ext>
            </a:extLst>
          </p:cNvPr>
          <p:cNvSpPr txBox="1"/>
          <p:nvPr/>
        </p:nvSpPr>
        <p:spPr>
          <a:xfrm>
            <a:off x="891690" y="604744"/>
            <a:ext cx="10408619" cy="523220"/>
          </a:xfrm>
          <a:prstGeom prst="rect">
            <a:avLst/>
          </a:prstGeom>
          <a:noFill/>
        </p:spPr>
        <p:txBody>
          <a:bodyPr wrap="none" rtlCol="0">
            <a:spAutoFit/>
          </a:bodyPr>
          <a:lstStyle/>
          <a:p>
            <a:r>
              <a:rPr lang="en-US" sz="2800" b="1" dirty="0">
                <a:solidFill>
                  <a:schemeClr val="accent1">
                    <a:lumMod val="50000"/>
                  </a:schemeClr>
                </a:solidFill>
              </a:rPr>
              <a:t>Obligations of Enterprises for Greenhouse Gas (GHG) Audit</a:t>
            </a:r>
            <a:endParaRPr lang="en-US" sz="2800" dirty="0">
              <a:solidFill>
                <a:schemeClr val="accent1">
                  <a:lumMod val="50000"/>
                </a:schemeClr>
              </a:solidFill>
            </a:endParaRPr>
          </a:p>
        </p:txBody>
      </p:sp>
      <p:sp>
        <p:nvSpPr>
          <p:cNvPr id="4" name="TextBox 3">
            <a:extLst>
              <a:ext uri="{FF2B5EF4-FFF2-40B4-BE49-F238E27FC236}">
                <a16:creationId xmlns:a16="http://schemas.microsoft.com/office/drawing/2014/main" id="{91E8714E-6BE7-EA55-73B0-3B929710F23D}"/>
              </a:ext>
            </a:extLst>
          </p:cNvPr>
          <p:cNvSpPr txBox="1"/>
          <p:nvPr/>
        </p:nvSpPr>
        <p:spPr>
          <a:xfrm>
            <a:off x="501112" y="1515238"/>
            <a:ext cx="11189776" cy="2949462"/>
          </a:xfrm>
          <a:prstGeom prst="rect">
            <a:avLst/>
          </a:prstGeom>
          <a:noFill/>
        </p:spPr>
        <p:txBody>
          <a:bodyPr wrap="square">
            <a:spAutoFit/>
          </a:bodyPr>
          <a:lstStyle/>
          <a:p>
            <a:pPr>
              <a:lnSpc>
                <a:spcPct val="150000"/>
              </a:lnSpc>
            </a:pPr>
            <a:r>
              <a:rPr lang="en-US" sz="1800" dirty="0"/>
              <a:t>The "List of sectors and facilities required to conduct a Greenhouse Gas audit" applies to facilities emitting 3,000 tons of CO₂ or more, including:</a:t>
            </a:r>
          </a:p>
          <a:p>
            <a:pPr>
              <a:lnSpc>
                <a:spcPct val="150000"/>
              </a:lnSpc>
              <a:buFont typeface="+mj-lt"/>
              <a:buAutoNum type="arabicPeriod"/>
            </a:pPr>
            <a:r>
              <a:rPr lang="en-US" sz="1800" b="1" dirty="0"/>
              <a:t>Thermal power plants</a:t>
            </a:r>
            <a:r>
              <a:rPr lang="en-US" sz="1800" dirty="0"/>
              <a:t> and </a:t>
            </a:r>
            <a:r>
              <a:rPr lang="en-US" sz="1800" b="1" dirty="0"/>
              <a:t>industrial production facilities</a:t>
            </a:r>
            <a:r>
              <a:rPr lang="en-US" sz="1800" dirty="0"/>
              <a:t> with total annual energy consumption of 1,000 tons of oil equivalent (TOE) or more.</a:t>
            </a:r>
          </a:p>
          <a:p>
            <a:pPr>
              <a:lnSpc>
                <a:spcPct val="150000"/>
              </a:lnSpc>
              <a:buFont typeface="+mj-lt"/>
              <a:buAutoNum type="arabicPeriod"/>
            </a:pPr>
            <a:r>
              <a:rPr lang="en-US" sz="1800" b="1" dirty="0"/>
              <a:t>Freight transport businesses</a:t>
            </a:r>
            <a:r>
              <a:rPr lang="en-US" sz="1800" dirty="0"/>
              <a:t> with total fuel consumption of 1,000 TOE/year or more.</a:t>
            </a:r>
          </a:p>
          <a:p>
            <a:pPr>
              <a:lnSpc>
                <a:spcPct val="150000"/>
              </a:lnSpc>
              <a:buFont typeface="+mj-lt"/>
              <a:buAutoNum type="arabicPeriod"/>
            </a:pPr>
            <a:r>
              <a:rPr lang="en-US" sz="1800" b="1" dirty="0"/>
              <a:t>Commercial buildings</a:t>
            </a:r>
            <a:r>
              <a:rPr lang="en-US" sz="1800" dirty="0"/>
              <a:t> with total energy consumption of 1,000 TOE/year or more.</a:t>
            </a:r>
          </a:p>
          <a:p>
            <a:pPr>
              <a:lnSpc>
                <a:spcPct val="150000"/>
              </a:lnSpc>
              <a:buFont typeface="+mj-lt"/>
              <a:buAutoNum type="arabicPeriod"/>
            </a:pPr>
            <a:r>
              <a:rPr lang="en-US" sz="1800" b="1" dirty="0"/>
              <a:t>Solid waste treatment facilities</a:t>
            </a:r>
            <a:r>
              <a:rPr lang="en-US" sz="1800" dirty="0"/>
              <a:t> with an operational capacity of 65,000 tons/year or more.</a:t>
            </a:r>
          </a:p>
        </p:txBody>
      </p:sp>
    </p:spTree>
    <p:extLst>
      <p:ext uri="{BB962C8B-B14F-4D97-AF65-F5344CB8AC3E}">
        <p14:creationId xmlns:p14="http://schemas.microsoft.com/office/powerpoint/2010/main" val="2389107567"/>
      </p:ext>
    </p:extLst>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idx="1" type="subTitle"/>
          </p:nvPr>
        </p:nvSpPr>
        <p:spPr>
          <a:xfrm>
            <a:off x="2087684" y="1909960"/>
            <a:ext cx="6979044" cy="811629"/>
          </a:xfrm>
        </p:spPr>
        <p:txBody>
          <a:bodyPr>
            <a:noAutofit/>
          </a:bodyPr>
          <a:lstStyle/>
          <a:p>
            <a:r>
              <a:rPr b="1" dirty="0" lang="en-US" sz="2800">
                <a:solidFill>
                  <a:schemeClr val="accent4">
                    <a:lumMod val="50000"/>
                  </a:schemeClr>
                </a:solidFill>
              </a:rPr>
              <a:t>Gender equality in energy efficiency</a:t>
            </a:r>
            <a:endParaRPr b="1" dirty="0" lang="en-US" sz="2800">
              <a:solidFill>
                <a:schemeClr val="accent4">
                  <a:lumMod val="50000"/>
                </a:schemeClr>
              </a:solidFill>
              <a:latin charset="0" panose="020B0604020202020204" pitchFamily="34" typeface="Arial"/>
            </a:endParaRPr>
          </a:p>
        </p:txBody>
      </p:sp>
      <p:pic>
        <p:nvPicPr>
          <p:cNvPr descr="Giáo dục giới tính là gì? Tầm quan trọng của giáo dục giới tính" id="2" name="Picture 2">
            <a:extLst>
              <a:ext uri="{FF2B5EF4-FFF2-40B4-BE49-F238E27FC236}">
                <a16:creationId xmlns:a16="http://schemas.microsoft.com/office/drawing/2014/main" id="{0DCFFBD1-58FE-B811-C2BB-BC40E329ACBE}"/>
              </a:ext>
            </a:extLst>
          </p:cNvPr>
          <p:cNvPicPr>
            <a:picLocks noChangeArrowheads="1" noChangeAspect="1"/>
          </p:cNvPicPr>
          <p:nvPr/>
        </p:nvPicPr>
        <p:blipFill rotWithShape="1">
          <a:blip r:embed="rId3">
            <a:extLst>
              <a:ext uri="{28A0092B-C50C-407E-A947-70E740481C1C}">
                <a14:useLocalDpi xmlns:a14="http://schemas.microsoft.com/office/drawing/2010/main" val="0"/>
              </a:ext>
            </a:extLst>
          </a:blip>
          <a:srcRect b="114" l="11" r="107" t="108"/>
          <a:stretch/>
        </p:blipFill>
        <p:spPr bwMode="auto">
          <a:xfrm>
            <a:off x="3565394" y="3339391"/>
            <a:ext cx="5061211" cy="28864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1BE3CB-9E99-D248-31B5-50BB8EB4A09D}"/>
              </a:ext>
            </a:extLst>
          </p:cNvPr>
          <p:cNvSpPr txBox="1">
            <a:spLocks/>
          </p:cNvSpPr>
          <p:nvPr/>
        </p:nvSpPr>
        <p:spPr>
          <a:xfrm>
            <a:off x="1392174" y="2290887"/>
            <a:ext cx="9407652" cy="1506198"/>
          </a:xfrm>
          <a:prstGeom prst="rect">
            <a:avLst/>
          </a:prstGeom>
          <a:ln w="3175">
            <a:no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LEGAL FRAMEWORK AND POLICY</a:t>
            </a:r>
          </a:p>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WHAT TO DO TO PROMOTE GENDER EQUALITY </a:t>
            </a:r>
          </a:p>
          <a:p>
            <a:pPr marL="457200" indent="-457200">
              <a:lnSpc>
                <a:spcPct val="150000"/>
              </a:lnSpc>
              <a:spcBef>
                <a:spcPts val="400"/>
              </a:spcBef>
              <a:buFont typeface="+mj-lt"/>
              <a:buAutoNum type="arabicPeriod"/>
            </a:pPr>
            <a:endParaRPr lang="en-US" sz="2400" b="1" dirty="0">
              <a:solidFill>
                <a:schemeClr val="accent1">
                  <a:lumMod val="50000"/>
                </a:schemeClr>
              </a:solidFill>
              <a:cs typeface="Arial" pitchFamily="34" charset="0"/>
            </a:endParaRPr>
          </a:p>
        </p:txBody>
      </p:sp>
      <p:sp>
        <p:nvSpPr>
          <p:cNvPr id="2" name="Title 1">
            <a:extLst>
              <a:ext uri="{FF2B5EF4-FFF2-40B4-BE49-F238E27FC236}">
                <a16:creationId xmlns:a16="http://schemas.microsoft.com/office/drawing/2014/main" id="{166CE3A7-3094-7E77-8DF5-7B68BAA9085E}"/>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Content</a:t>
            </a:r>
          </a:p>
        </p:txBody>
      </p:sp>
    </p:spTree>
    <p:extLst>
      <p:ext uri="{BB962C8B-B14F-4D97-AF65-F5344CB8AC3E}">
        <p14:creationId xmlns:p14="http://schemas.microsoft.com/office/powerpoint/2010/main" val="549019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CCFC069-E2C4-EACD-E2E9-6A3953B628E1}"/>
              </a:ext>
            </a:extLst>
          </p:cNvPr>
          <p:cNvSpPr txBox="1">
            <a:spLocks/>
          </p:cNvSpPr>
          <p:nvPr/>
        </p:nvSpPr>
        <p:spPr>
          <a:xfrm>
            <a:off x="528415" y="1336479"/>
            <a:ext cx="11095314" cy="53766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1800" b="1" dirty="0">
                <a:solidFill>
                  <a:srgbClr val="0070C0"/>
                </a:solidFill>
                <a:cs typeface="Arial" panose="020B0604020202020204" pitchFamily="34" charset="0"/>
              </a:rPr>
              <a:t>Green Climate Fund - GCF</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Integrating Gender into the Project Cycle: All GCF-funded projects are required to conduct a gender impact assessment, ensuring that both men and women benefit from climate finance initiatives. This includes planning, implementation, monitoring and evaluation.</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Action Plan: Partner organizations are required to develop a gender action plan for their projects, in which identify specific activities, indicators and budgets to address gender issues related to climate change.</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Capacity Building: GCF supports gender capacity building for partners and communities, to ensure full and equal participation of both genders in climate solutions.</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Energy Efficiency: Gender impact must be considered, ensuring that project benefits are distributed equitably and specific plans to enhance the capacity and opportunities of women and disadvantaged groups.</a:t>
            </a:r>
            <a:endParaRPr lang="en-US" sz="1800" dirty="0">
              <a:solidFill>
                <a:srgbClr val="1729CF"/>
              </a:solidFill>
            </a:endParaRPr>
          </a:p>
        </p:txBody>
      </p:sp>
      <p:sp>
        <p:nvSpPr>
          <p:cNvPr id="2" name="Content Placeholder 2">
            <a:extLst>
              <a:ext uri="{FF2B5EF4-FFF2-40B4-BE49-F238E27FC236}">
                <a16:creationId xmlns:a16="http://schemas.microsoft.com/office/drawing/2014/main" id="{0E42DE7A-22A6-3D62-7996-1336BB0ADB6C}"/>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rPr>
              <a:t>1. LEGAL FRAME WORK AND POLICY</a:t>
            </a:r>
          </a:p>
          <a:p>
            <a:endPar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endParaRPr>
          </a:p>
          <a:p>
            <a:endParaRPr lang="en-US" sz="1800" b="1" dirty="0">
              <a:solidFill>
                <a:schemeClr val="accent4">
                  <a:lumMod val="50000"/>
                </a:schemeClr>
              </a:solidFill>
            </a:endParaRPr>
          </a:p>
        </p:txBody>
      </p:sp>
    </p:spTree>
    <p:extLst>
      <p:ext uri="{BB962C8B-B14F-4D97-AF65-F5344CB8AC3E}">
        <p14:creationId xmlns:p14="http://schemas.microsoft.com/office/powerpoint/2010/main" val="660070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1AC8367-5AC4-0F57-F5D7-ABC8ED1D9669}"/>
              </a:ext>
            </a:extLst>
          </p:cNvPr>
          <p:cNvSpPr txBox="1">
            <a:spLocks/>
          </p:cNvSpPr>
          <p:nvPr/>
        </p:nvSpPr>
        <p:spPr>
          <a:xfrm>
            <a:off x="504444" y="1422489"/>
            <a:ext cx="11104460" cy="372160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2400" b="1" dirty="0">
                <a:solidFill>
                  <a:srgbClr val="0070C0"/>
                </a:solidFill>
                <a:cs typeface="Arial" panose="020B0604020202020204" pitchFamily="34" charset="0"/>
              </a:rPr>
              <a:t>World Bank</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Requires projects to consider gender impacts and promote gender equality. This policy includes assessing gender impacts in project design and implementation, as well as ensuring the participation of women and disadvantaged groups in relevant decisions.</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The World Bank supports energy efficiency and sustainable energy transition projects. These projects should integrate gender factors into project analysis and management to ensure that the benefits of energy efficiency are distributed equitably and do not disadvantage any group.</a:t>
            </a:r>
            <a:endParaRPr lang="en-US" sz="2000" b="1" dirty="0">
              <a:solidFill>
                <a:srgbClr val="1729CF"/>
              </a:solidFill>
            </a:endParaRPr>
          </a:p>
        </p:txBody>
      </p:sp>
      <p:sp>
        <p:nvSpPr>
          <p:cNvPr id="2" name="TextBox 1">
            <a:extLst>
              <a:ext uri="{FF2B5EF4-FFF2-40B4-BE49-F238E27FC236}">
                <a16:creationId xmlns:a16="http://schemas.microsoft.com/office/drawing/2014/main" id="{C60D9C71-A347-A2F5-F464-025FF535B88F}"/>
              </a:ext>
            </a:extLst>
          </p:cNvPr>
          <p:cNvSpPr txBox="1"/>
          <p:nvPr/>
        </p:nvSpPr>
        <p:spPr>
          <a:xfrm>
            <a:off x="2227106" y="519995"/>
            <a:ext cx="7737787"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375852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71BF15E-83A6-864F-8E8C-40E652671392}"/>
              </a:ext>
            </a:extLst>
          </p:cNvPr>
          <p:cNvSpPr txBox="1">
            <a:spLocks/>
          </p:cNvSpPr>
          <p:nvPr/>
        </p:nvSpPr>
        <p:spPr>
          <a:xfrm>
            <a:off x="518160" y="1329922"/>
            <a:ext cx="11155680" cy="4800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2">
              <a:lnSpc>
                <a:spcPct val="114000"/>
              </a:lnSpc>
              <a:spcBef>
                <a:spcPts val="500"/>
              </a:spcBef>
            </a:pPr>
            <a:r>
              <a:rPr lang="en-US" sz="2400" b="1" dirty="0">
                <a:solidFill>
                  <a:srgbClr val="0070C0"/>
                </a:solidFill>
                <a:latin typeface="+mn-lt"/>
                <a:cs typeface="Arial" panose="020B0604020202020204" pitchFamily="34" charset="0"/>
              </a:rPr>
              <a:t>Viet Nam government</a:t>
            </a:r>
          </a:p>
          <a:p>
            <a:pPr algn="just">
              <a:lnSpc>
                <a:spcPct val="150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Vietnamese Government has issued many policies and strategies to promote gender equality:</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 2006, the National Assembly passed the Law on Gender Equality (LGE)</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Support for Small and Medium Enterprises (2017);</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Prevention and Control of Domestic Violence (amended) 2022;</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Labor Code (amended) 2019.</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policy requires agencies, organizations and enterprises to implement measures to ensure gender equality and protect women's rights in all fields.</a:t>
            </a:r>
          </a:p>
          <a:p>
            <a:pPr algn="just">
              <a:lnSpc>
                <a:spcPct val="107000"/>
              </a:lnSpc>
              <a:spcAft>
                <a:spcPts val="800"/>
              </a:spcAft>
              <a:buSzPts val="1000"/>
              <a:tabLst>
                <a:tab pos="457200" algn="l"/>
              </a:tabLst>
            </a:pPr>
            <a:r>
              <a:rPr lang="en-US" sz="1800" b="1" kern="100" dirty="0">
                <a:ea typeface="Calibri" panose="020F0502020204030204" pitchFamily="34" charset="0"/>
                <a:cs typeface="Times New Roman" panose="02020603050405020304" pitchFamily="18" charset="0"/>
              </a:rPr>
              <a:t>Law on Gender Equality 2006 </a:t>
            </a:r>
            <a:r>
              <a:rPr lang="en-US" sz="1800" kern="100" dirty="0">
                <a:ea typeface="Calibri" panose="020F0502020204030204" pitchFamily="34" charset="0"/>
                <a:cs typeface="Times New Roman" panose="02020603050405020304" pitchFamily="18" charset="0"/>
              </a:rPr>
              <a:t>(Clause 3, Article 5): </a:t>
            </a:r>
            <a:r>
              <a:rPr lang="en-US" sz="1800" b="1" kern="100" dirty="0">
                <a:ea typeface="Calibri" panose="020F0502020204030204" pitchFamily="34" charset="0"/>
                <a:cs typeface="Times New Roman" panose="02020603050405020304" pitchFamily="18" charset="0"/>
              </a:rPr>
              <a:t>Gender equality </a:t>
            </a:r>
            <a:r>
              <a:rPr lang="en-US" sz="1800" kern="100" dirty="0">
                <a:ea typeface="Calibri" panose="020F0502020204030204" pitchFamily="34" charset="0"/>
                <a:cs typeface="Times New Roman" panose="02020603050405020304" pitchFamily="18" charset="0"/>
              </a:rPr>
              <a:t>means that men and women have equal positions and roles, are given equal conditions and opportunities to develop their capacities for the development of the community and family, and enjoy the results of that development equally.</a:t>
            </a:r>
          </a:p>
          <a:p>
            <a:pPr>
              <a:lnSpc>
                <a:spcPct val="120000"/>
              </a:lnSpc>
              <a:spcBef>
                <a:spcPts val="1200"/>
              </a:spcBef>
            </a:pPr>
            <a:endParaRPr lang="en-US" sz="1800" b="1" dirty="0">
              <a:solidFill>
                <a:srgbClr val="1729CF"/>
              </a:solidFill>
            </a:endParaRPr>
          </a:p>
          <a:p>
            <a:pPr lvl="2">
              <a:lnSpc>
                <a:spcPct val="120000"/>
              </a:lnSpc>
              <a:spcBef>
                <a:spcPts val="1200"/>
              </a:spcBef>
            </a:pPr>
            <a:endParaRPr lang="en-US" sz="2000" b="1" dirty="0">
              <a:solidFill>
                <a:srgbClr val="1729CF"/>
              </a:solidFill>
              <a:latin typeface="+mn-lt"/>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p:txBody>
      </p:sp>
      <p:sp>
        <p:nvSpPr>
          <p:cNvPr id="7" name="TextBox 6">
            <a:extLst>
              <a:ext uri="{FF2B5EF4-FFF2-40B4-BE49-F238E27FC236}">
                <a16:creationId xmlns:a16="http://schemas.microsoft.com/office/drawing/2014/main" id="{5EFD306C-F209-2B06-795D-7F7F084391F5}"/>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1598035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DC9516-4CA7-7BAF-C864-83A7FB8BCDB7}"/>
              </a:ext>
            </a:extLst>
          </p:cNvPr>
          <p:cNvSpPr txBox="1"/>
          <p:nvPr/>
        </p:nvSpPr>
        <p:spPr>
          <a:xfrm>
            <a:off x="719983" y="1752663"/>
            <a:ext cx="10589299" cy="2775568"/>
          </a:xfrm>
          <a:prstGeom prst="rect">
            <a:avLst/>
          </a:prstGeom>
          <a:noFill/>
        </p:spPr>
        <p:txBody>
          <a:bodyPr wrap="square">
            <a:spAutoFit/>
          </a:bodyPr>
          <a:lstStyle/>
          <a:p>
            <a:pPr marL="0" lvl="2">
              <a:lnSpc>
                <a:spcPct val="114000"/>
              </a:lnSpc>
              <a:spcBef>
                <a:spcPts val="500"/>
              </a:spcBef>
            </a:pPr>
            <a:r>
              <a:rPr lang="en-US" sz="2400" b="1" dirty="0">
                <a:solidFill>
                  <a:srgbClr val="0070C0"/>
                </a:solidFill>
                <a:latin typeface="+mn-lt"/>
                <a:cs typeface="Arial" panose="020B0604020202020204" pitchFamily="34" charset="0"/>
              </a:rPr>
              <a:t>In short …</a:t>
            </a:r>
          </a:p>
          <a:p>
            <a:pPr marL="0" lvl="2">
              <a:lnSpc>
                <a:spcPct val="114000"/>
              </a:lnSpc>
              <a:spcBef>
                <a:spcPts val="500"/>
              </a:spcBef>
            </a:pPr>
            <a:endParaRPr lang="en-US" sz="2400" b="1" dirty="0">
              <a:solidFill>
                <a:srgbClr val="0070C0"/>
              </a:solidFill>
              <a:latin typeface="+mn-lt"/>
              <a:cs typeface="Arial" panose="020B0604020202020204" pitchFamily="34" charset="0"/>
            </a:endParaRPr>
          </a:p>
          <a:p>
            <a:pPr lvl="2">
              <a:lnSpc>
                <a:spcPct val="114000"/>
              </a:lnSpc>
              <a:spcBef>
                <a:spcPts val="500"/>
              </a:spcBef>
            </a:pP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Policies aim to ensure that the implementation of energy efficiency projects not only achieves energy efficiency goals but also contributes to promoting gender equality and protecting the rights of disadvantaged groups in society.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2">
              <a:lnSpc>
                <a:spcPct val="114000"/>
              </a:lnSpc>
              <a:spcBef>
                <a:spcPts val="500"/>
              </a:spcBef>
            </a:pPr>
            <a:endParaRPr lang="en-US" sz="2400" b="1" dirty="0">
              <a:solidFill>
                <a:srgbClr val="0070C0"/>
              </a:solidFill>
              <a:latin typeface="+mn-lt"/>
              <a:cs typeface="Arial" panose="020B0604020202020204" pitchFamily="34" charset="0"/>
            </a:endParaRPr>
          </a:p>
        </p:txBody>
      </p:sp>
      <p:sp>
        <p:nvSpPr>
          <p:cNvPr id="8" name="TextBox 7">
            <a:extLst>
              <a:ext uri="{FF2B5EF4-FFF2-40B4-BE49-F238E27FC236}">
                <a16:creationId xmlns:a16="http://schemas.microsoft.com/office/drawing/2014/main" id="{F2C8CCA4-D153-9465-BE1D-F2B3F3164384}"/>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585851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69F86C-233D-0562-8533-6F25EAC34B85}"/>
              </a:ext>
            </a:extLst>
          </p:cNvPr>
          <p:cNvSpPr txBox="1">
            <a:spLocks/>
          </p:cNvSpPr>
          <p:nvPr/>
        </p:nvSpPr>
        <p:spPr>
          <a:xfrm>
            <a:off x="574847" y="1483059"/>
            <a:ext cx="9467849" cy="4600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1800" b="1" dirty="0">
                <a:solidFill>
                  <a:schemeClr val="accent1">
                    <a:lumMod val="50000"/>
                  </a:schemeClr>
                </a:solidFill>
              </a:rPr>
              <a:t>WHY PROMOTE GENDER EQUALITY IN ENERGY EFFICIENCY ?</a:t>
            </a:r>
          </a:p>
        </p:txBody>
      </p:sp>
      <p:sp>
        <p:nvSpPr>
          <p:cNvPr id="12" name="Google Shape;708;p44">
            <a:extLst>
              <a:ext uri="{FF2B5EF4-FFF2-40B4-BE49-F238E27FC236}">
                <a16:creationId xmlns:a16="http://schemas.microsoft.com/office/drawing/2014/main" id="{5EDC33A2-E922-B29D-1FF6-8D7B7D803E05}"/>
              </a:ext>
            </a:extLst>
          </p:cNvPr>
          <p:cNvSpPr/>
          <p:nvPr/>
        </p:nvSpPr>
        <p:spPr>
          <a:xfrm>
            <a:off x="963477" y="2092591"/>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has long existed.</a:t>
            </a:r>
            <a:endParaRPr lang="en-US" sz="1800" b="0" i="0" u="none" strike="noStrike" cap="none" dirty="0">
              <a:solidFill>
                <a:schemeClr val="dk1"/>
              </a:solidFill>
              <a:latin typeface="+mn-lt"/>
              <a:ea typeface="Times New Roman"/>
              <a:cs typeface="Times New Roman"/>
              <a:sym typeface="Times New Roman"/>
            </a:endParaRPr>
          </a:p>
        </p:txBody>
      </p:sp>
      <p:sp>
        <p:nvSpPr>
          <p:cNvPr id="13" name="Google Shape;709;p44">
            <a:extLst>
              <a:ext uri="{FF2B5EF4-FFF2-40B4-BE49-F238E27FC236}">
                <a16:creationId xmlns:a16="http://schemas.microsoft.com/office/drawing/2014/main" id="{5E7015B0-282F-CBB9-FEE5-FC1BA7A21015}"/>
              </a:ext>
            </a:extLst>
          </p:cNvPr>
          <p:cNvSpPr txBox="1"/>
          <p:nvPr/>
        </p:nvSpPr>
        <p:spPr>
          <a:xfrm>
            <a:off x="7708228" y="3691902"/>
            <a:ext cx="4132368" cy="1103045"/>
          </a:xfrm>
          <a:prstGeom prst="rect">
            <a:avLst/>
          </a:prstGeom>
          <a:solidFill>
            <a:srgbClr val="F6C900"/>
          </a:solidFill>
          <a:ln>
            <a:noFill/>
          </a:ln>
        </p:spPr>
        <p:txBody>
          <a:bodyPr spcFirstLastPara="1" wrap="square" lIns="0" tIns="1900" rIns="0" bIns="0" anchor="ctr" anchorCtr="0">
            <a:noAutofit/>
          </a:bodyPr>
          <a:lstStyle/>
          <a:p>
            <a:pPr marL="624205" marR="617855" lvl="0" indent="1268" algn="ctr" rtl="0">
              <a:lnSpc>
                <a:spcPct val="114285"/>
              </a:lnSpc>
              <a:spcBef>
                <a:spcPts val="0"/>
              </a:spcBef>
              <a:spcAft>
                <a:spcPts val="0"/>
              </a:spcAft>
              <a:buClr>
                <a:srgbClr val="000000"/>
              </a:buClr>
              <a:buSzPts val="1400"/>
              <a:buFont typeface="Arial"/>
              <a:buNone/>
            </a:pPr>
            <a:r>
              <a:rPr lang="en-US" sz="1800" b="1" i="0" u="none" strike="noStrike" cap="none" dirty="0">
                <a:solidFill>
                  <a:srgbClr val="494948"/>
                </a:solidFill>
                <a:latin typeface="+mn-lt"/>
                <a:ea typeface="Arial"/>
                <a:cs typeface="Arial"/>
                <a:sym typeface="Arial"/>
              </a:rPr>
              <a:t>Integrating gender equality into all activities</a:t>
            </a:r>
            <a:endParaRPr sz="1800" b="1" i="0" u="none" strike="noStrike" cap="none" dirty="0">
              <a:solidFill>
                <a:schemeClr val="dk1"/>
              </a:solidFill>
              <a:latin typeface="+mn-lt"/>
              <a:ea typeface="Arial"/>
              <a:cs typeface="Arial"/>
              <a:sym typeface="Arial"/>
            </a:endParaRPr>
          </a:p>
        </p:txBody>
      </p:sp>
      <p:sp>
        <p:nvSpPr>
          <p:cNvPr id="14" name="Google Shape;710;p44">
            <a:extLst>
              <a:ext uri="{FF2B5EF4-FFF2-40B4-BE49-F238E27FC236}">
                <a16:creationId xmlns:a16="http://schemas.microsoft.com/office/drawing/2014/main" id="{FA05751A-157E-EF21-CD8E-5F8D0CDAE789}"/>
              </a:ext>
            </a:extLst>
          </p:cNvPr>
          <p:cNvSpPr/>
          <p:nvPr/>
        </p:nvSpPr>
        <p:spPr>
          <a:xfrm>
            <a:off x="963477" y="3184433"/>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90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may be exacerbated by implementing energy efficiency</a:t>
            </a:r>
            <a:endParaRPr lang="en-US" sz="1800" b="0" i="0" u="none" strike="noStrike" cap="none" dirty="0">
              <a:solidFill>
                <a:schemeClr val="dk1"/>
              </a:solidFill>
              <a:latin typeface="+mn-lt"/>
              <a:ea typeface="Times New Roman"/>
              <a:cs typeface="Times New Roman"/>
              <a:sym typeface="Times New Roman"/>
            </a:endParaRPr>
          </a:p>
        </p:txBody>
      </p:sp>
      <p:sp>
        <p:nvSpPr>
          <p:cNvPr id="15" name="Google Shape;711;p44">
            <a:extLst>
              <a:ext uri="{FF2B5EF4-FFF2-40B4-BE49-F238E27FC236}">
                <a16:creationId xmlns:a16="http://schemas.microsoft.com/office/drawing/2014/main" id="{E86800EA-DF4B-7910-14C5-5246552EB46D}"/>
              </a:ext>
            </a:extLst>
          </p:cNvPr>
          <p:cNvSpPr/>
          <p:nvPr/>
        </p:nvSpPr>
        <p:spPr>
          <a:xfrm>
            <a:off x="963477" y="4287478"/>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08660" lvl="0" indent="0" algn="ctr" rtl="0">
              <a:lnSpc>
                <a:spcPct val="114285"/>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Women and men have different needs, perspectives, and abilities.</a:t>
            </a:r>
            <a:endParaRPr lang="en-US" sz="1800" dirty="0">
              <a:solidFill>
                <a:srgbClr val="494948"/>
              </a:solidFill>
              <a:latin typeface="+mn-lt"/>
            </a:endParaRPr>
          </a:p>
        </p:txBody>
      </p:sp>
      <p:sp>
        <p:nvSpPr>
          <p:cNvPr id="16" name="Google Shape;712;p44">
            <a:extLst>
              <a:ext uri="{FF2B5EF4-FFF2-40B4-BE49-F238E27FC236}">
                <a16:creationId xmlns:a16="http://schemas.microsoft.com/office/drawing/2014/main" id="{745B8D39-CD09-5BBC-BAEB-86E40B158CA7}"/>
              </a:ext>
            </a:extLst>
          </p:cNvPr>
          <p:cNvSpPr/>
          <p:nvPr/>
        </p:nvSpPr>
        <p:spPr>
          <a:xfrm>
            <a:off x="963476" y="5390523"/>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92480" lvl="0" indent="0" algn="ctr" rtl="0">
              <a:lnSpc>
                <a:spcPct val="114285"/>
              </a:lnSpc>
              <a:spcBef>
                <a:spcPts val="1105"/>
              </a:spcBef>
              <a:spcAft>
                <a:spcPts val="0"/>
              </a:spcAft>
              <a:buClr>
                <a:srgbClr val="000000"/>
              </a:buClr>
              <a:buSzPts val="1400"/>
              <a:buFont typeface="Arial"/>
              <a:buNone/>
            </a:pPr>
            <a:r>
              <a:rPr lang="en-US" sz="1800" dirty="0">
                <a:solidFill>
                  <a:srgbClr val="494948"/>
                </a:solidFill>
                <a:latin typeface="+mn-lt"/>
                <a:ea typeface="Arial"/>
                <a:cs typeface="Arial"/>
                <a:sym typeface="Arial"/>
              </a:rPr>
              <a:t>Can create new inputs that promote gender equality</a:t>
            </a:r>
            <a:endParaRPr lang="en-US" sz="1800" b="0" i="0" u="none" strike="noStrike" cap="none" dirty="0">
              <a:solidFill>
                <a:schemeClr val="dk1"/>
              </a:solidFill>
              <a:latin typeface="+mn-lt"/>
              <a:ea typeface="Arial"/>
              <a:cs typeface="Arial"/>
              <a:sym typeface="Arial"/>
            </a:endParaRPr>
          </a:p>
        </p:txBody>
      </p:sp>
      <p:sp>
        <p:nvSpPr>
          <p:cNvPr id="17" name="Google Shape;723;p44">
            <a:extLst>
              <a:ext uri="{FF2B5EF4-FFF2-40B4-BE49-F238E27FC236}">
                <a16:creationId xmlns:a16="http://schemas.microsoft.com/office/drawing/2014/main" id="{C8699E7F-F9E5-35D4-E7DD-450A2DF97C5C}"/>
              </a:ext>
            </a:extLst>
          </p:cNvPr>
          <p:cNvSpPr/>
          <p:nvPr/>
        </p:nvSpPr>
        <p:spPr>
          <a:xfrm>
            <a:off x="5947351" y="2164068"/>
            <a:ext cx="909371" cy="3979155"/>
          </a:xfrm>
          <a:custGeom>
            <a:avLst/>
            <a:gdLst/>
            <a:ahLst/>
            <a:cxnLst/>
            <a:rect l="l" t="t" r="r" b="b"/>
            <a:pathLst>
              <a:path w="594360" h="3655060" extrusionOk="0">
                <a:moveTo>
                  <a:pt x="0" y="3654552"/>
                </a:moveTo>
                <a:lnTo>
                  <a:pt x="594004" y="3654552"/>
                </a:lnTo>
                <a:lnTo>
                  <a:pt x="594004" y="0"/>
                </a:lnTo>
                <a:lnTo>
                  <a:pt x="0" y="0"/>
                </a:lnTo>
              </a:path>
            </a:pathLst>
          </a:custGeom>
          <a:noFill/>
          <a:ln w="88900" cap="flat" cmpd="sng">
            <a:solidFill>
              <a:srgbClr val="F6C9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8" name="Google Shape;726;p44">
            <a:extLst>
              <a:ext uri="{FF2B5EF4-FFF2-40B4-BE49-F238E27FC236}">
                <a16:creationId xmlns:a16="http://schemas.microsoft.com/office/drawing/2014/main" id="{ACBEE775-1E9B-D1F5-F670-AAB109EA8C96}"/>
              </a:ext>
            </a:extLst>
          </p:cNvPr>
          <p:cNvSpPr/>
          <p:nvPr/>
        </p:nvSpPr>
        <p:spPr>
          <a:xfrm>
            <a:off x="7038813" y="4033548"/>
            <a:ext cx="455657" cy="419754"/>
          </a:xfrm>
          <a:custGeom>
            <a:avLst/>
            <a:gdLst/>
            <a:ahLst/>
            <a:cxnLst/>
            <a:rect l="l" t="t" r="r" b="b"/>
            <a:pathLst>
              <a:path w="297814" h="391160" extrusionOk="0">
                <a:moveTo>
                  <a:pt x="0" y="0"/>
                </a:moveTo>
                <a:lnTo>
                  <a:pt x="0" y="390931"/>
                </a:lnTo>
                <a:lnTo>
                  <a:pt x="297548" y="195465"/>
                </a:lnTo>
                <a:lnTo>
                  <a:pt x="0" y="0"/>
                </a:lnTo>
                <a:close/>
              </a:path>
            </a:pathLst>
          </a:custGeom>
          <a:solidFill>
            <a:srgbClr val="F6C9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9" name="TextBox 18">
            <a:extLst>
              <a:ext uri="{FF2B5EF4-FFF2-40B4-BE49-F238E27FC236}">
                <a16:creationId xmlns:a16="http://schemas.microsoft.com/office/drawing/2014/main" id="{90E95387-7A44-FADB-BE60-B0AF6A0DFB6F}"/>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9288856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628346" y="1460222"/>
            <a:ext cx="7324903" cy="4644363"/>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There are many shortcomings</a:t>
            </a:r>
          </a:p>
          <a:p>
            <a:pPr marL="12700" lvl="2" algn="l">
              <a:lnSpc>
                <a:spcPct val="114000"/>
              </a:lnSpc>
              <a:spcBef>
                <a:spcPts val="500"/>
              </a:spcBef>
              <a:buClr>
                <a:srgbClr val="000000"/>
              </a:buClr>
              <a:buSzPts val="4400"/>
            </a:pPr>
            <a:endParaRPr lang="en-US" sz="1800" dirty="0">
              <a:solidFill>
                <a:srgbClr val="0070C0"/>
              </a:solidFill>
              <a:latin typeface="+mn-lt"/>
              <a:cs typeface="Arial" panose="020B0604020202020204" pitchFamily="34" charset="0"/>
            </a:endParaRP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awareness in energy efficiency projects is limited.</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gender impact analysis and assessment.</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factors are often not considered in the planning and implementation stages of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positions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and decision-making roles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training and awareness raising programs on gender integration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p:txBody>
      </p:sp>
      <p:sp>
        <p:nvSpPr>
          <p:cNvPr id="2" name="Google Shape;707;p44">
            <a:extLst>
              <a:ext uri="{FF2B5EF4-FFF2-40B4-BE49-F238E27FC236}">
                <a16:creationId xmlns:a16="http://schemas.microsoft.com/office/drawing/2014/main" id="{1EF87C6B-7A0D-AA92-C682-3D0C64EA11F0}"/>
              </a:ext>
            </a:extLst>
          </p:cNvPr>
          <p:cNvSpPr txBox="1">
            <a:spLocks/>
          </p:cNvSpPr>
          <p:nvPr/>
        </p:nvSpPr>
        <p:spPr>
          <a:xfrm>
            <a:off x="1720699" y="485604"/>
            <a:ext cx="8750601" cy="511905"/>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2. WHY PROMOTE GENDER EQUALITY IN EE?</a:t>
            </a:r>
          </a:p>
        </p:txBody>
      </p:sp>
      <p:sp>
        <p:nvSpPr>
          <p:cNvPr id="3" name="Google Shape;707;p44">
            <a:extLst>
              <a:ext uri="{FF2B5EF4-FFF2-40B4-BE49-F238E27FC236}">
                <a16:creationId xmlns:a16="http://schemas.microsoft.com/office/drawing/2014/main" id="{DE3BD77E-7593-53C4-E8F5-122FB2F70DE0}"/>
              </a:ext>
            </a:extLst>
          </p:cNvPr>
          <p:cNvSpPr txBox="1">
            <a:spLocks/>
          </p:cNvSpPr>
          <p:nvPr/>
        </p:nvSpPr>
        <p:spPr>
          <a:xfrm>
            <a:off x="8749410" y="1605547"/>
            <a:ext cx="3299265" cy="2528537"/>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Meet the requirements of…</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State</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Sponsor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Customer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a:p>
            <a:pPr marL="12700" lvl="2" algn="l">
              <a:lnSpc>
                <a:spcPct val="114000"/>
              </a:lnSpc>
              <a:spcBef>
                <a:spcPts val="500"/>
              </a:spcBef>
              <a:buClr>
                <a:srgbClr val="000000"/>
              </a:buClr>
              <a:buSzPts val="4400"/>
            </a:pPr>
            <a:endParaRPr lang="en-US" sz="1800"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665141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2479320" y="508911"/>
            <a:ext cx="7233360" cy="495200"/>
          </a:xfrm>
        </p:spPr>
        <p:txBody>
          <a:bodyPr>
            <a:noAutofit/>
          </a:bodyPr>
          <a:lstStyle/>
          <a:p>
            <a:pPr algn="l" rtl="0"/>
            <a:br>
              <a:rPr lang="en-US" dirty="0">
                <a:solidFill>
                  <a:schemeClr val="accent1">
                    <a:lumMod val="50000"/>
                  </a:schemeClr>
                </a:solidFill>
                <a:latin typeface="+mn-lt"/>
                <a:cs typeface="Times New Roman" panose="02020603050405020304" pitchFamily="18" charset="0"/>
              </a:rPr>
            </a:br>
            <a:r>
              <a:rPr lang="en-US" dirty="0">
                <a:solidFill>
                  <a:schemeClr val="accent1">
                    <a:lumMod val="50000"/>
                  </a:schemeClr>
                </a:solidFill>
                <a:latin typeface="+mn-lt"/>
                <a:cs typeface="Times New Roman" panose="02020603050405020304" pitchFamily="18" charset="0"/>
              </a:rPr>
              <a:t>1. VSUEE PROJECT OVERVIEW</a:t>
            </a:r>
            <a:br>
              <a:rPr lang="en-US" dirty="0">
                <a:solidFill>
                  <a:schemeClr val="accent1">
                    <a:lumMod val="50000"/>
                  </a:schemeClr>
                </a:solidFill>
                <a:latin typeface="+mn-lt"/>
                <a:cs typeface="Times New Roman" panose="02020603050405020304" pitchFamily="18" charset="0"/>
              </a:rPr>
            </a:br>
            <a:endParaRPr lang="en-VN" dirty="0">
              <a:solidFill>
                <a:schemeClr val="accent1">
                  <a:lumMod val="50000"/>
                </a:schemeClr>
              </a:solidFill>
            </a:endParaRPr>
          </a:p>
        </p:txBody>
      </p:sp>
      <p:sp>
        <p:nvSpPr>
          <p:cNvPr id="5" name="TextBox 4">
            <a:extLst>
              <a:ext uri="{FF2B5EF4-FFF2-40B4-BE49-F238E27FC236}">
                <a16:creationId xmlns:a16="http://schemas.microsoft.com/office/drawing/2014/main" id="{31D836E9-6657-DE07-F5BC-76241DBCF4D8}"/>
              </a:ext>
            </a:extLst>
          </p:cNvPr>
          <p:cNvSpPr txBox="1"/>
          <p:nvPr/>
        </p:nvSpPr>
        <p:spPr>
          <a:xfrm>
            <a:off x="517338" y="1288321"/>
            <a:ext cx="11689974" cy="369332"/>
          </a:xfrm>
          <a:prstGeom prst="rect">
            <a:avLst/>
          </a:prstGeom>
          <a:noFill/>
        </p:spPr>
        <p:txBody>
          <a:bodyPr wrap="square">
            <a:spAutoFit/>
          </a:bodyPr>
          <a:lstStyle/>
          <a:p>
            <a:pPr algn="l" rtl="0"/>
            <a:r>
              <a:rPr lang="en-US" sz="1800" b="1" dirty="0">
                <a:solidFill>
                  <a:srgbClr val="0070C0"/>
                </a:solidFill>
                <a:latin typeface="+mn-lt"/>
                <a:cs typeface="Times New Roman" panose="02020603050405020304" pitchFamily="18" charset="0"/>
              </a:rPr>
              <a:t>Project name: </a:t>
            </a:r>
            <a:r>
              <a:rPr lang="en-US" altLang="ko-KR" sz="1800" b="1" dirty="0">
                <a:solidFill>
                  <a:srgbClr val="0070C0"/>
                </a:solidFill>
                <a:latin typeface="+mn-lt"/>
                <a:cs typeface="Arial" pitchFamily="34" charset="0"/>
              </a:rPr>
              <a:t>Viet Nam Scaling Up Energy Efficiency Project </a:t>
            </a:r>
            <a:r>
              <a:rPr lang="en-US" sz="1800" b="1" dirty="0">
                <a:solidFill>
                  <a:srgbClr val="0070C0"/>
                </a:solidFill>
                <a:latin typeface="+mn-lt"/>
                <a:cs typeface="Times New Roman" panose="02020603050405020304" pitchFamily="18" charset="0"/>
              </a:rPr>
              <a:t>(VSUEE)</a:t>
            </a:r>
            <a:endParaRPr lang="en-VN" sz="1800" b="1" dirty="0">
              <a:solidFill>
                <a:srgbClr val="0070C0"/>
              </a:solidFill>
            </a:endParaRPr>
          </a:p>
        </p:txBody>
      </p:sp>
      <p:graphicFrame>
        <p:nvGraphicFramePr>
          <p:cNvPr id="6" name="Table 5">
            <a:extLst>
              <a:ext uri="{FF2B5EF4-FFF2-40B4-BE49-F238E27FC236}">
                <a16:creationId xmlns:a16="http://schemas.microsoft.com/office/drawing/2014/main" id="{9496E053-2CD6-B614-5081-0F75341AD94D}"/>
              </a:ext>
            </a:extLst>
          </p:cNvPr>
          <p:cNvGraphicFramePr>
            <a:graphicFrameLocks noGrp="1"/>
          </p:cNvGraphicFramePr>
          <p:nvPr/>
        </p:nvGraphicFramePr>
        <p:xfrm>
          <a:off x="517338" y="1749986"/>
          <a:ext cx="11569283" cy="4637654"/>
        </p:xfrm>
        <a:graphic>
          <a:graphicData uri="http://schemas.openxmlformats.org/drawingml/2006/table">
            <a:tbl>
              <a:tblPr firstRow="1" bandRow="1">
                <a:tableStyleId>{5C22544A-7EE6-4342-B048-85BDC9FD1C3A}</a:tableStyleId>
              </a:tblPr>
              <a:tblGrid>
                <a:gridCol w="5454367">
                  <a:extLst>
                    <a:ext uri="{9D8B030D-6E8A-4147-A177-3AD203B41FA5}">
                      <a16:colId xmlns:a16="http://schemas.microsoft.com/office/drawing/2014/main" val="3498634312"/>
                    </a:ext>
                  </a:extLst>
                </a:gridCol>
                <a:gridCol w="6114916">
                  <a:extLst>
                    <a:ext uri="{9D8B030D-6E8A-4147-A177-3AD203B41FA5}">
                      <a16:colId xmlns:a16="http://schemas.microsoft.com/office/drawing/2014/main" val="467314608"/>
                    </a:ext>
                  </a:extLst>
                </a:gridCol>
              </a:tblGrid>
              <a:tr h="1233750">
                <a:tc>
                  <a:txBody>
                    <a:bodyPr/>
                    <a:lstStyle/>
                    <a:p>
                      <a:pPr algn="l" rtl="0">
                        <a:spcAft>
                          <a:spcPts val="1200"/>
                        </a:spcAft>
                      </a:pPr>
                      <a:r>
                        <a:rPr lang="en-US" sz="1600" b="1" dirty="0">
                          <a:solidFill>
                            <a:schemeClr val="tx1"/>
                          </a:solidFill>
                        </a:rPr>
                        <a:t>Sponsor:</a:t>
                      </a:r>
                    </a:p>
                    <a:p>
                      <a:pPr marL="0" marR="0" lvl="0" indent="0" algn="l" defTabSz="914400" rtl="0" eaLnBrk="1" fontAlgn="auto" latinLnBrk="0" hangingPunct="1">
                        <a:lnSpc>
                          <a:spcPct val="100000"/>
                        </a:lnSpc>
                        <a:spcBef>
                          <a:spcPts val="0"/>
                        </a:spcBef>
                        <a:spcAft>
                          <a:spcPts val="1200"/>
                        </a:spcAft>
                        <a:buClr>
                          <a:srgbClr val="000000"/>
                        </a:buClr>
                        <a:buSzTx/>
                        <a:buFont typeface="Arial"/>
                        <a:buNone/>
                        <a:tabLst/>
                        <a:defRPr/>
                      </a:pPr>
                      <a:r>
                        <a:rPr lang="en-US" sz="1600" b="0" baseline="0" dirty="0">
                          <a:solidFill>
                            <a:schemeClr val="tx1"/>
                          </a:solidFill>
                        </a:rPr>
                        <a:t>Green Climate Fund (</a:t>
                      </a:r>
                      <a:r>
                        <a:rPr lang="en-US" sz="1600" b="0" dirty="0">
                          <a:solidFill>
                            <a:schemeClr val="tx1"/>
                          </a:solidFill>
                        </a:rPr>
                        <a:t>GCF), World Bank </a:t>
                      </a:r>
                      <a:r>
                        <a:rPr lang="en-US" sz="1600" b="0" baseline="0" dirty="0">
                          <a:solidFill>
                            <a:schemeClr val="tx1"/>
                          </a:solidFill>
                        </a:rPr>
                        <a:t>(WB) are entrusted to manage </a:t>
                      </a:r>
                      <a:r>
                        <a:rPr lang="en-US" sz="1600" dirty="0"/>
                        <a:t>is entrusted to manage is entrusted to manage </a:t>
                      </a:r>
                      <a:endParaRPr lang="en-US" sz="1600" b="0" dirty="0">
                        <a:solidFill>
                          <a:schemeClr val="tx1"/>
                        </a:solidFill>
                      </a:endParaRPr>
                    </a:p>
                  </a:txBody>
                  <a:tcPr marL="121920" marR="365760" marT="60960" marB="60960">
                    <a:noFill/>
                  </a:tcPr>
                </a:tc>
                <a:tc>
                  <a:txBody>
                    <a:bodyPr/>
                    <a:lstStyle/>
                    <a:p>
                      <a:pPr algn="l" rtl="0">
                        <a:spcAft>
                          <a:spcPts val="1200"/>
                        </a:spcAft>
                      </a:pPr>
                      <a:r>
                        <a:rPr lang="en-US" sz="1600" dirty="0">
                          <a:solidFill>
                            <a:schemeClr val="tx1"/>
                          </a:solidFill>
                        </a:rPr>
                        <a:t>Duration:</a:t>
                      </a:r>
                    </a:p>
                    <a:p>
                      <a:pPr algn="l" rtl="0">
                        <a:spcAft>
                          <a:spcPts val="1200"/>
                        </a:spcAft>
                      </a:pPr>
                      <a:r>
                        <a:rPr lang="en-US" sz="1600" b="0" dirty="0">
                          <a:solidFill>
                            <a:schemeClr val="tx1"/>
                          </a:solidFill>
                        </a:rPr>
                        <a:t>2022 - 2026</a:t>
                      </a:r>
                    </a:p>
                  </a:txBody>
                  <a:tcPr marL="121920" marR="121920" marT="60960" marB="60960">
                    <a:noFill/>
                  </a:tcPr>
                </a:tc>
                <a:extLst>
                  <a:ext uri="{0D108BD9-81ED-4DB2-BD59-A6C34878D82A}">
                    <a16:rowId xmlns:a16="http://schemas.microsoft.com/office/drawing/2014/main" val="1142501565"/>
                  </a:ext>
                </a:extLst>
              </a:tr>
              <a:tr h="1386804">
                <a:tc>
                  <a:txBody>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mn-lt"/>
                          <a:ea typeface="+mn-ea"/>
                          <a:cs typeface="+mn-cs"/>
                        </a:rPr>
                        <a:t>Purpose: </a:t>
                      </a:r>
                      <a:r>
                        <a:rPr kumimoji="0" lang="en-US" sz="1600" b="0" i="0" u="none" strike="noStrike" kern="1200" cap="none" spc="0" normalizeH="0" baseline="0" noProof="0" dirty="0">
                          <a:ln>
                            <a:noFill/>
                          </a:ln>
                          <a:solidFill>
                            <a:prstClr val="black"/>
                          </a:solidFill>
                          <a:effectLst/>
                          <a:uLnTx/>
                          <a:uFillTx/>
                          <a:latin typeface="+mn-lt"/>
                          <a:ea typeface="+mn-ea"/>
                          <a:cs typeface="+mn-cs"/>
                        </a:rPr>
                        <a:t>Promote economical and efficient use of energy in the industrial sector</a:t>
                      </a:r>
                    </a:p>
                  </a:txBody>
                  <a:tcPr marL="121920" marR="365760" marT="60960" marB="60960">
                    <a:noFill/>
                  </a:tcPr>
                </a:tc>
                <a:tc>
                  <a:txBody>
                    <a:bodyPr/>
                    <a:lstStyle/>
                    <a:p>
                      <a:pPr algn="l" rtl="0">
                        <a:spcAft>
                          <a:spcPts val="1200"/>
                        </a:spcAft>
                      </a:pPr>
                      <a:r>
                        <a:rPr kumimoji="0" lang="en-US" sz="1600" b="1" i="0" u="none" strike="noStrike" kern="1200" cap="none" spc="0" normalizeH="0" baseline="0" dirty="0">
                          <a:ln>
                            <a:noFill/>
                          </a:ln>
                          <a:solidFill>
                            <a:prstClr val="black"/>
                          </a:solidFill>
                          <a:effectLst/>
                          <a:uLnTx/>
                          <a:uFillTx/>
                          <a:latin typeface="+mn-lt"/>
                          <a:ea typeface="+mn-ea"/>
                          <a:cs typeface="+mn-cs"/>
                        </a:rPr>
                        <a:t>Scale: </a:t>
                      </a:r>
                      <a:r>
                        <a:rPr kumimoji="0" lang="en-US" sz="1600" b="0" i="0" u="none" strike="noStrike" kern="1200" cap="none" spc="0" normalizeH="0" baseline="0" dirty="0">
                          <a:ln>
                            <a:noFill/>
                          </a:ln>
                          <a:solidFill>
                            <a:prstClr val="black"/>
                          </a:solidFill>
                          <a:effectLst/>
                          <a:uLnTx/>
                          <a:uFillTx/>
                          <a:latin typeface="+mn-lt"/>
                          <a:ea typeface="+mn-ea"/>
                          <a:cs typeface="+mn-cs"/>
                        </a:rPr>
                        <a:t>Total cost: 316.3 million USD, of which 11.3 million USD is non-refundable for technical support and guarantee management; 75 million USD issued guarantees for EE investment loans from GCF and 250 million USD mobilized capital from commercial banks and IE</a:t>
                      </a:r>
                    </a:p>
                  </a:txBody>
                  <a:tcPr marL="121920" marR="121920" marT="60960" marB="60960">
                    <a:noFill/>
                  </a:tcPr>
                </a:tc>
                <a:extLst>
                  <a:ext uri="{0D108BD9-81ED-4DB2-BD59-A6C34878D82A}">
                    <a16:rowId xmlns:a16="http://schemas.microsoft.com/office/drawing/2014/main" val="561917049"/>
                  </a:ext>
                </a:extLst>
              </a:tr>
              <a:tr h="2001170">
                <a:tc gridSpan="2">
                  <a:txBody>
                    <a:bodyPr/>
                    <a:lstStyle/>
                    <a:p>
                      <a:pPr marL="1481138" indent="0" algn="l" rtl="0">
                        <a:spcAft>
                          <a:spcPts val="1200"/>
                        </a:spcAft>
                      </a:pPr>
                      <a:r>
                        <a:rPr lang="en-US" sz="1600" b="1" dirty="0">
                          <a:solidFill>
                            <a:schemeClr val="tx1"/>
                          </a:solidFill>
                        </a:rPr>
                        <a:t>Main beneficiaries of the Project</a:t>
                      </a:r>
                    </a:p>
                    <a:p>
                      <a:pPr marL="1481138" indent="0" algn="l" rtl="0">
                        <a:spcAft>
                          <a:spcPts val="1200"/>
                        </a:spcAft>
                      </a:pPr>
                      <a:r>
                        <a:rPr lang="en-US" sz="1600" b="0" dirty="0">
                          <a:solidFill>
                            <a:schemeClr val="tx1"/>
                          </a:solidFill>
                        </a:rPr>
                        <a:t>Industrial enterprise</a:t>
                      </a:r>
                    </a:p>
                    <a:p>
                      <a:pPr marL="1481138" indent="0" algn="l" rtl="0">
                        <a:spcAft>
                          <a:spcPts val="1200"/>
                        </a:spcAft>
                      </a:pPr>
                      <a:r>
                        <a:rPr lang="en-US" sz="1600" b="0" dirty="0">
                          <a:solidFill>
                            <a:schemeClr val="tx1"/>
                          </a:solidFill>
                        </a:rPr>
                        <a:t>Banks/financial institutions participating in the project</a:t>
                      </a:r>
                    </a:p>
                    <a:p>
                      <a:pPr marL="1481138" indent="0" algn="l" rtl="0">
                        <a:spcAft>
                          <a:spcPts val="1200"/>
                        </a:spcAft>
                      </a:pPr>
                      <a:r>
                        <a:rPr lang="en-US" sz="1600" b="0" dirty="0">
                          <a:solidFill>
                            <a:schemeClr val="tx1"/>
                          </a:solidFill>
                        </a:rPr>
                        <a:t>Companies providing energy services</a:t>
                      </a:r>
                    </a:p>
                    <a:p>
                      <a:pPr marL="1481138" indent="0" algn="l" rtl="0">
                        <a:spcAft>
                          <a:spcPts val="1200"/>
                        </a:spcAft>
                      </a:pPr>
                      <a:r>
                        <a:rPr lang="en-US" sz="1600" b="0" dirty="0">
                          <a:solidFill>
                            <a:schemeClr val="tx1"/>
                          </a:solidFill>
                        </a:rPr>
                        <a:t>Energy equipment suppliers</a:t>
                      </a:r>
                      <a:endParaRPr lang="en-US" sz="1600" b="0" dirty="0">
                        <a:solidFill>
                          <a:schemeClr val="tx1"/>
                        </a:solidFill>
                        <a:latin typeface="+mj-lt"/>
                      </a:endParaRPr>
                    </a:p>
                  </a:txBody>
                  <a:tcPr marL="121920" marR="121920" marT="60960" marB="60960" anchor="ctr">
                    <a:noFill/>
                  </a:tcPr>
                </a:tc>
                <a:tc hMerge="1">
                  <a:txBody>
                    <a:bodyPr/>
                    <a:lstStyle/>
                    <a:p>
                      <a:pPr algn="l" rtl="0">
                        <a:spcAft>
                          <a:spcPts val="1200"/>
                        </a:spcAft>
                      </a:pPr>
                      <a:endParaRPr kumimoji="0" lang="en-US" sz="1800" b="0" i="0" u="none" strike="noStrike" kern="1200" cap="none" spc="0" normalizeH="0" baseline="0" dirty="0">
                        <a:ln>
                          <a:noFill/>
                        </a:ln>
                        <a:solidFill>
                          <a:prstClr val="black"/>
                        </a:solidFill>
                        <a:effectLst/>
                        <a:uLnTx/>
                        <a:uFillTx/>
                        <a:latin typeface="+mn-lt"/>
                        <a:ea typeface="+mn-ea"/>
                        <a:cs typeface="+mn-cs"/>
                      </a:endParaRPr>
                    </a:p>
                  </a:txBody>
                  <a:tcPr>
                    <a:noFill/>
                  </a:tcPr>
                </a:tc>
                <a:extLst>
                  <a:ext uri="{0D108BD9-81ED-4DB2-BD59-A6C34878D82A}">
                    <a16:rowId xmlns:a16="http://schemas.microsoft.com/office/drawing/2014/main" val="1862254850"/>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490F38-2B24-A9E2-ADBE-B2A57A8B8B36}"/>
              </a:ext>
            </a:extLst>
          </p:cNvPr>
          <p:cNvSpPr txBox="1">
            <a:spLocks/>
          </p:cNvSpPr>
          <p:nvPr/>
        </p:nvSpPr>
        <p:spPr>
          <a:xfrm>
            <a:off x="512593" y="1569809"/>
            <a:ext cx="11166813" cy="4672276"/>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pPr>
            <a:r>
              <a:rPr lang="en-US" sz="1800" b="1" dirty="0">
                <a:latin typeface="+mj-lt"/>
                <a:ea typeface="Calibri" panose="020F0502020204030204" pitchFamily="34" charset="0"/>
              </a:rPr>
              <a:t>Gender analysis:</a:t>
            </a:r>
            <a:endParaRPr lang="en-US" sz="1800" dirty="0">
              <a:latin typeface="+mj-lt"/>
              <a:ea typeface="Calibri" panose="020F0502020204030204" pitchFamily="34" charset="0"/>
            </a:endParaRP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Gender division of labor</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Gender needs</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Access to and control over resources</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Participation/Decision making</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Influencing factors</a:t>
            </a:r>
          </a:p>
          <a:p>
            <a:pPr>
              <a:lnSpc>
                <a:spcPct val="150000"/>
              </a:lnSpc>
            </a:pPr>
            <a:r>
              <a:rPr lang="en-US" sz="1800" dirty="0">
                <a:latin typeface="+mj-lt"/>
                <a:ea typeface="Calibri" panose="020F0502020204030204" pitchFamily="34" charset="0"/>
              </a:rPr>
              <a:t>EE projects not only have an impact on reducing production costs but also affect on the well-being of worker.</a:t>
            </a:r>
          </a:p>
          <a:p>
            <a:pPr>
              <a:lnSpc>
                <a:spcPct val="150000"/>
              </a:lnSpc>
            </a:pPr>
            <a:r>
              <a:rPr lang="en-US" sz="1800" dirty="0">
                <a:latin typeface="+mj-lt"/>
                <a:ea typeface="Calibri" panose="020F0502020204030204" pitchFamily="34" charset="0"/>
              </a:rPr>
              <a:t>The impact of these projects on both men and women in the enterprise should be assessed, ensuring that no group is disadvantaged or loses out on development opportunities due to energy-related changes.</a:t>
            </a:r>
            <a:endParaRPr lang="en-US" sz="1800" kern="100" dirty="0">
              <a:latin typeface="+mj-lt"/>
              <a:ea typeface="Calibri" panose="020F0502020204030204" pitchFamily="34" charset="0"/>
              <a:cs typeface="Times New Roman" panose="02020603050405020304" pitchFamily="18" charset="0"/>
            </a:endParaRPr>
          </a:p>
        </p:txBody>
      </p:sp>
      <p:sp>
        <p:nvSpPr>
          <p:cNvPr id="2" name="Content Placeholder 2">
            <a:extLst>
              <a:ext uri="{FF2B5EF4-FFF2-40B4-BE49-F238E27FC236}">
                <a16:creationId xmlns:a16="http://schemas.microsoft.com/office/drawing/2014/main" id="{D3813B22-3B80-204B-565B-229961312973}"/>
              </a:ext>
            </a:extLst>
          </p:cNvPr>
          <p:cNvSpPr txBox="1">
            <a:spLocks/>
          </p:cNvSpPr>
          <p:nvPr/>
        </p:nvSpPr>
        <p:spPr>
          <a:xfrm>
            <a:off x="775365" y="615915"/>
            <a:ext cx="11305018"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4">
                    <a:lumMod val="50000"/>
                  </a:schemeClr>
                </a:solidFill>
                <a:latin typeface="+mj-lt"/>
              </a:rPr>
              <a:t>2. WHAT SHOULD BE DONE TO PROMOTE GENDER EQUALITY?</a:t>
            </a:r>
          </a:p>
        </p:txBody>
      </p:sp>
    </p:spTree>
    <p:extLst>
      <p:ext uri="{BB962C8B-B14F-4D97-AF65-F5344CB8AC3E}">
        <p14:creationId xmlns:p14="http://schemas.microsoft.com/office/powerpoint/2010/main" val="3297849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C7171D-D6AF-2363-9264-63CA57894BF7}"/>
              </a:ext>
            </a:extLst>
          </p:cNvPr>
          <p:cNvSpPr txBox="1"/>
          <p:nvPr/>
        </p:nvSpPr>
        <p:spPr>
          <a:xfrm>
            <a:off x="609600" y="1532922"/>
            <a:ext cx="11065565" cy="3056221"/>
          </a:xfrm>
          <a:prstGeom prst="rect">
            <a:avLst/>
          </a:prstGeom>
          <a:noFill/>
        </p:spPr>
        <p:txBody>
          <a:bodyPr wrap="square">
            <a:spAutoFit/>
          </a:bodyPr>
          <a:lstStyle/>
          <a:p>
            <a:pPr marL="342900" indent="-342900">
              <a:lnSpc>
                <a:spcPct val="150000"/>
              </a:lnSpc>
              <a:buFont typeface="Wingdings" pitchFamily="2" charset="2"/>
              <a:buChar char="v"/>
            </a:pPr>
            <a:r>
              <a:rPr lang="en-US" sz="1800" dirty="0"/>
              <a:t>Training and Capacity Development</a:t>
            </a:r>
          </a:p>
          <a:p>
            <a:pPr marL="342900" indent="-342900">
              <a:lnSpc>
                <a:spcPct val="150000"/>
              </a:lnSpc>
              <a:buFont typeface="Wingdings" pitchFamily="2" charset="2"/>
              <a:buChar char="v"/>
            </a:pPr>
            <a:r>
              <a:rPr lang="en-US" sz="1800" dirty="0"/>
              <a:t>Equal Recruitment</a:t>
            </a:r>
          </a:p>
          <a:p>
            <a:pPr marL="342900" indent="-342900">
              <a:lnSpc>
                <a:spcPct val="150000"/>
              </a:lnSpc>
              <a:buFont typeface="Wingdings" pitchFamily="2" charset="2"/>
              <a:buChar char="v"/>
            </a:pPr>
            <a:r>
              <a:rPr lang="en-US" sz="1800" dirty="0"/>
              <a:t>Fair Promotion</a:t>
            </a:r>
          </a:p>
          <a:p>
            <a:pPr marL="342900" indent="-342900">
              <a:lnSpc>
                <a:spcPct val="150000"/>
              </a:lnSpc>
              <a:buFont typeface="Wingdings" pitchFamily="2" charset="2"/>
              <a:buChar char="v"/>
            </a:pPr>
            <a:r>
              <a:rPr lang="en-US" sz="1800" dirty="0"/>
              <a:t>Safe and Fair Working Conditions</a:t>
            </a:r>
          </a:p>
          <a:p>
            <a:pPr marL="342900" indent="-342900">
              <a:lnSpc>
                <a:spcPct val="150000"/>
              </a:lnSpc>
              <a:buFont typeface="Wingdings" pitchFamily="2" charset="2"/>
              <a:buChar char="v"/>
            </a:pPr>
            <a:r>
              <a:rPr lang="en-US" sz="1800" dirty="0"/>
              <a:t>Support for Women in Technical Positions</a:t>
            </a:r>
          </a:p>
          <a:p>
            <a:pPr marL="342900" indent="-342900">
              <a:lnSpc>
                <a:spcPct val="150000"/>
              </a:lnSpc>
              <a:buFont typeface="Wingdings" pitchFamily="2" charset="2"/>
              <a:buChar char="v"/>
            </a:pPr>
            <a:r>
              <a:rPr lang="en-US" sz="1800" dirty="0"/>
              <a:t>Encouragement of Women's Participation</a:t>
            </a:r>
          </a:p>
          <a:p>
            <a:pPr marL="342900" indent="-342900">
              <a:lnSpc>
                <a:spcPct val="150000"/>
              </a:lnSpc>
              <a:buFont typeface="Wingdings" pitchFamily="2" charset="2"/>
              <a:buChar char="v"/>
            </a:pPr>
            <a:r>
              <a:rPr lang="en-US" sz="1800" dirty="0"/>
              <a:t>Financial Support for Women</a:t>
            </a:r>
          </a:p>
        </p:txBody>
      </p:sp>
      <p:sp>
        <p:nvSpPr>
          <p:cNvPr id="2" name="Google Shape;707;p44">
            <a:extLst>
              <a:ext uri="{FF2B5EF4-FFF2-40B4-BE49-F238E27FC236}">
                <a16:creationId xmlns:a16="http://schemas.microsoft.com/office/drawing/2014/main" id="{47ACF445-B6A6-CAFD-FFC0-E60212EAB6F2}"/>
              </a:ext>
            </a:extLst>
          </p:cNvPr>
          <p:cNvSpPr txBox="1">
            <a:spLocks/>
          </p:cNvSpPr>
          <p:nvPr/>
        </p:nvSpPr>
        <p:spPr>
          <a:xfrm>
            <a:off x="831518" y="526942"/>
            <a:ext cx="10843647" cy="523260"/>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gn="l">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WHAT SHOULD BE DONE TO PROMOTE GENDER EQUALITY?</a:t>
            </a:r>
          </a:p>
        </p:txBody>
      </p:sp>
    </p:spTree>
    <p:extLst>
      <p:ext uri="{BB962C8B-B14F-4D97-AF65-F5344CB8AC3E}">
        <p14:creationId xmlns:p14="http://schemas.microsoft.com/office/powerpoint/2010/main" val="42173358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8C5F0-95D6-773F-C596-5EC970AA88DE}"/>
              </a:ext>
            </a:extLst>
          </p:cNvPr>
          <p:cNvSpPr>
            <a:spLocks noGrp="1"/>
          </p:cNvSpPr>
          <p:nvPr>
            <p:ph type="title"/>
          </p:nvPr>
        </p:nvSpPr>
        <p:spPr>
          <a:xfrm>
            <a:off x="3353872" y="648856"/>
            <a:ext cx="5680400" cy="509384"/>
          </a:xfrm>
        </p:spPr>
        <p:txBody>
          <a:bodyPr>
            <a:normAutofit fontScale="90000"/>
          </a:bodyPr>
          <a:lstStyle/>
          <a:p>
            <a:r>
              <a:rPr lang="en-VN" sz="3200" b="1" dirty="0">
                <a:solidFill>
                  <a:schemeClr val="accent1">
                    <a:lumMod val="50000"/>
                  </a:schemeClr>
                </a:solidFill>
              </a:rPr>
              <a:t>Discuss</a:t>
            </a:r>
          </a:p>
        </p:txBody>
      </p:sp>
      <p:sp>
        <p:nvSpPr>
          <p:cNvPr id="4" name="TextBox 3">
            <a:extLst>
              <a:ext uri="{FF2B5EF4-FFF2-40B4-BE49-F238E27FC236}">
                <a16:creationId xmlns:a16="http://schemas.microsoft.com/office/drawing/2014/main" id="{C8C41D82-011A-7AB3-C921-17C8420FB88D}"/>
              </a:ext>
            </a:extLst>
          </p:cNvPr>
          <p:cNvSpPr txBox="1"/>
          <p:nvPr/>
        </p:nvSpPr>
        <p:spPr>
          <a:xfrm>
            <a:off x="1249680" y="2457037"/>
            <a:ext cx="9692640" cy="1243802"/>
          </a:xfrm>
          <a:prstGeom prst="rect">
            <a:avLst/>
          </a:prstGeom>
          <a:noFill/>
        </p:spPr>
        <p:txBody>
          <a:bodyPr wrap="square">
            <a:spAutoFit/>
          </a:bodyPr>
          <a:lstStyle/>
          <a:p>
            <a:pPr lvl="2">
              <a:lnSpc>
                <a:spcPct val="114000"/>
              </a:lnSpc>
              <a:spcBef>
                <a:spcPts val="500"/>
              </a:spcBef>
              <a:buClr>
                <a:srgbClr val="000000"/>
              </a:buClr>
              <a:buSzPts val="4400"/>
              <a:buFont typeface="Arial"/>
              <a:buNone/>
            </a:pPr>
            <a:r>
              <a:rPr lang="en-US" sz="2000" b="1" dirty="0">
                <a:solidFill>
                  <a:schemeClr val="accent1">
                    <a:lumMod val="50000"/>
                  </a:schemeClr>
                </a:solidFill>
                <a:latin typeface="+mn-lt"/>
                <a:cs typeface="Arial" panose="020B0604020202020204" pitchFamily="34" charset="0"/>
              </a:rPr>
              <a:t>1</a:t>
            </a:r>
            <a:r>
              <a:rPr lang="en-US" sz="2000" b="1" dirty="0">
                <a:solidFill>
                  <a:schemeClr val="accent1">
                    <a:lumMod val="50000"/>
                  </a:schemeClr>
                </a:solidFill>
                <a:latin typeface="+mn-lt"/>
                <a:cs typeface="Arial" panose="020B0604020202020204" pitchFamily="34" charset="0"/>
                <a:sym typeface="Arial"/>
              </a:rPr>
              <a:t>. WHY PROMOTE GENDER EQUALITY IN EE?</a:t>
            </a:r>
          </a:p>
          <a:p>
            <a:pPr lvl="2">
              <a:lnSpc>
                <a:spcPct val="114000"/>
              </a:lnSpc>
              <a:spcBef>
                <a:spcPts val="500"/>
              </a:spcBef>
              <a:buSzPts val="4400"/>
            </a:pPr>
            <a:r>
              <a:rPr lang="en-US" sz="2000" b="1" dirty="0">
                <a:solidFill>
                  <a:schemeClr val="accent4">
                    <a:lumMod val="50000"/>
                  </a:schemeClr>
                </a:solidFill>
                <a:latin typeface="+mj-lt"/>
              </a:rPr>
              <a:t>2. WHAT SHOULD BE DONE TO PROMOTE GENDER EQUALITY?</a:t>
            </a:r>
          </a:p>
          <a:p>
            <a:pPr lvl="2">
              <a:lnSpc>
                <a:spcPct val="114000"/>
              </a:lnSpc>
              <a:spcBef>
                <a:spcPts val="500"/>
              </a:spcBef>
              <a:buClr>
                <a:srgbClr val="000000"/>
              </a:buClr>
              <a:buSzPts val="4400"/>
              <a:buFont typeface="Arial"/>
              <a:buNone/>
            </a:pPr>
            <a:endParaRPr lang="en-US" sz="2000" b="1" dirty="0">
              <a:solidFill>
                <a:schemeClr val="accent1">
                  <a:lumMod val="50000"/>
                </a:schemeClr>
              </a:solidFill>
              <a:latin typeface="+mn-lt"/>
              <a:cs typeface="Arial" panose="020B0604020202020204" pitchFamily="34" charset="0"/>
              <a:sym typeface="Arial"/>
            </a:endParaRPr>
          </a:p>
        </p:txBody>
      </p:sp>
    </p:spTree>
    <p:extLst>
      <p:ext uri="{BB962C8B-B14F-4D97-AF65-F5344CB8AC3E}">
        <p14:creationId xmlns:p14="http://schemas.microsoft.com/office/powerpoint/2010/main" val="23363000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16C9-B189-72BC-9806-9C8DA440885D}"/>
              </a:ext>
            </a:extLst>
          </p:cNvPr>
          <p:cNvSpPr>
            <a:spLocks noGrp="1"/>
          </p:cNvSpPr>
          <p:nvPr>
            <p:ph type="title"/>
          </p:nvPr>
        </p:nvSpPr>
        <p:spPr/>
        <p:txBody>
          <a:bodyPr>
            <a:noAutofit/>
          </a:bodyPr>
          <a:lstStyle/>
          <a:p>
            <a:pPr rtl="0"/>
            <a:r>
              <a:rPr lang="en-US" b="1" dirty="0">
                <a:solidFill>
                  <a:schemeClr val="accent1">
                    <a:lumMod val="50000"/>
                  </a:schemeClr>
                </a:solidFill>
                <a:latin typeface="Arial" panose="020B0604020202020204" pitchFamily="34" charset="0"/>
              </a:rPr>
              <a:t>PROJECT COMPONENTS</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09339DF0-E20E-4526-C746-3E17080EBD35}"/>
              </a:ext>
            </a:extLst>
          </p:cNvPr>
          <p:cNvSpPr txBox="1">
            <a:spLocks/>
          </p:cNvSpPr>
          <p:nvPr/>
        </p:nvSpPr>
        <p:spPr>
          <a:xfrm>
            <a:off x="323530" y="33951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Arial" panose="020B0604020202020204" pitchFamily="34" charset="0"/>
            </a:endParaRPr>
          </a:p>
        </p:txBody>
      </p:sp>
      <p:graphicFrame>
        <p:nvGraphicFramePr>
          <p:cNvPr id="4" name="Table 3">
            <a:extLst>
              <a:ext uri="{FF2B5EF4-FFF2-40B4-BE49-F238E27FC236}">
                <a16:creationId xmlns:a16="http://schemas.microsoft.com/office/drawing/2014/main" id="{7F315D2D-E155-47CB-C3F1-3A6F59A858A2}"/>
              </a:ext>
            </a:extLst>
          </p:cNvPr>
          <p:cNvGraphicFramePr>
            <a:graphicFrameLocks noGrp="1"/>
          </p:cNvGraphicFramePr>
          <p:nvPr>
            <p:extLst>
              <p:ext uri="{D42A27DB-BD31-4B8C-83A1-F6EECF244321}">
                <p14:modId xmlns:p14="http://schemas.microsoft.com/office/powerpoint/2010/main" val="82775380"/>
              </p:ext>
            </p:extLst>
          </p:nvPr>
        </p:nvGraphicFramePr>
        <p:xfrm>
          <a:off x="690901" y="1576125"/>
          <a:ext cx="10891499" cy="4210949"/>
        </p:xfrm>
        <a:graphic>
          <a:graphicData uri="http://schemas.openxmlformats.org/drawingml/2006/table">
            <a:tbl>
              <a:tblPr firstRow="1" bandRow="1">
                <a:tableStyleId>{5C22544A-7EE6-4342-B048-85BDC9FD1C3A}</a:tableStyleId>
              </a:tblPr>
              <a:tblGrid>
                <a:gridCol w="5584003">
                  <a:extLst>
                    <a:ext uri="{9D8B030D-6E8A-4147-A177-3AD203B41FA5}">
                      <a16:colId xmlns:a16="http://schemas.microsoft.com/office/drawing/2014/main" val="3873268350"/>
                    </a:ext>
                  </a:extLst>
                </a:gridCol>
                <a:gridCol w="5307496">
                  <a:extLst>
                    <a:ext uri="{9D8B030D-6E8A-4147-A177-3AD203B41FA5}">
                      <a16:colId xmlns:a16="http://schemas.microsoft.com/office/drawing/2014/main" val="662549901"/>
                    </a:ext>
                  </a:extLst>
                </a:gridCol>
              </a:tblGrid>
              <a:tr h="1085977">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Risk sharing fund (RSF)</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 Technical support</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3610244286"/>
                  </a:ext>
                </a:extLst>
              </a:tr>
              <a:tr h="31249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(GCF) provides partial credit risk guarantees to financial institutions participating in projects that provide energy efficiency investment loans to IE/ESCO).</a:t>
                      </a: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provide technical support to financial institutions participating in the project, IE, and ESCO and EE equipment suppliers.</a:t>
                      </a:r>
                      <a:endParaRPr lang="en-US" sz="2000" kern="1200" dirty="0">
                        <a:solidFill>
                          <a:schemeClr val="dk1"/>
                        </a:solidFill>
                        <a:latin typeface="+mn-lt"/>
                        <a:ea typeface="+mn-ea"/>
                        <a:cs typeface="+mn-cs"/>
                      </a:endParaRP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extLst>
                  <a:ext uri="{0D108BD9-81ED-4DB2-BD59-A6C34878D82A}">
                    <a16:rowId xmlns:a16="http://schemas.microsoft.com/office/drawing/2014/main" val="1333037824"/>
                  </a:ext>
                </a:extLst>
              </a:tr>
            </a:tbl>
          </a:graphicData>
        </a:graphic>
      </p:graphicFrame>
      <p:grpSp>
        <p:nvGrpSpPr>
          <p:cNvPr id="24" name="Group 23">
            <a:extLst>
              <a:ext uri="{FF2B5EF4-FFF2-40B4-BE49-F238E27FC236}">
                <a16:creationId xmlns:a16="http://schemas.microsoft.com/office/drawing/2014/main" id="{8B0C34C1-287D-8EA4-B782-F44399897242}"/>
              </a:ext>
            </a:extLst>
          </p:cNvPr>
          <p:cNvGrpSpPr/>
          <p:nvPr/>
        </p:nvGrpSpPr>
        <p:grpSpPr>
          <a:xfrm>
            <a:off x="3001700" y="1343301"/>
            <a:ext cx="615000" cy="615000"/>
            <a:chOff x="3463895" y="1244933"/>
            <a:chExt cx="615000" cy="615000"/>
          </a:xfrm>
        </p:grpSpPr>
        <p:sp>
          <p:nvSpPr>
            <p:cNvPr id="5" name="Google Shape;574;p27">
              <a:extLst>
                <a:ext uri="{FF2B5EF4-FFF2-40B4-BE49-F238E27FC236}">
                  <a16:creationId xmlns:a16="http://schemas.microsoft.com/office/drawing/2014/main" id="{EE5B4132-410D-D82C-14A8-14CD220A2B81}"/>
                </a:ext>
              </a:extLst>
            </p:cNvPr>
            <p:cNvSpPr/>
            <p:nvPr/>
          </p:nvSpPr>
          <p:spPr>
            <a:xfrm>
              <a:off x="3463895"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6" name="Google Shape;599;p27">
              <a:extLst>
                <a:ext uri="{FF2B5EF4-FFF2-40B4-BE49-F238E27FC236}">
                  <a16:creationId xmlns:a16="http://schemas.microsoft.com/office/drawing/2014/main" id="{46F0DA2C-FC9E-7A6D-5FE7-763BB31B02D6}"/>
                </a:ext>
              </a:extLst>
            </p:cNvPr>
            <p:cNvGrpSpPr/>
            <p:nvPr/>
          </p:nvGrpSpPr>
          <p:grpSpPr>
            <a:xfrm>
              <a:off x="3602673" y="1368956"/>
              <a:ext cx="366475" cy="366954"/>
              <a:chOff x="7953758" y="3457741"/>
              <a:chExt cx="366475" cy="366954"/>
            </a:xfrm>
          </p:grpSpPr>
          <p:sp>
            <p:nvSpPr>
              <p:cNvPr id="7" name="Google Shape;600;p27">
                <a:extLst>
                  <a:ext uri="{FF2B5EF4-FFF2-40B4-BE49-F238E27FC236}">
                    <a16:creationId xmlns:a16="http://schemas.microsoft.com/office/drawing/2014/main" id="{9B2891CC-4C53-A301-D4E4-7F286FEE15AA}"/>
                  </a:ext>
                </a:extLst>
              </p:cNvPr>
              <p:cNvSpPr/>
              <p:nvPr/>
            </p:nvSpPr>
            <p:spPr>
              <a:xfrm>
                <a:off x="8083245" y="3760311"/>
                <a:ext cx="106681" cy="64384"/>
              </a:xfrm>
              <a:custGeom>
                <a:avLst/>
                <a:gdLst/>
                <a:ahLst/>
                <a:cxnLst/>
                <a:rect l="l" t="t" r="r" b="b"/>
                <a:pathLst>
                  <a:path w="3120" h="1883" extrusionOk="0">
                    <a:moveTo>
                      <a:pt x="500" y="1"/>
                    </a:moveTo>
                    <a:cubicBezTo>
                      <a:pt x="167" y="310"/>
                      <a:pt x="0" y="715"/>
                      <a:pt x="0" y="1144"/>
                    </a:cubicBezTo>
                    <a:lnTo>
                      <a:pt x="0" y="1573"/>
                    </a:lnTo>
                    <a:cubicBezTo>
                      <a:pt x="0" y="1739"/>
                      <a:pt x="119" y="1882"/>
                      <a:pt x="310" y="1882"/>
                    </a:cubicBezTo>
                    <a:lnTo>
                      <a:pt x="2810" y="1882"/>
                    </a:lnTo>
                    <a:cubicBezTo>
                      <a:pt x="2977" y="1882"/>
                      <a:pt x="3120" y="1739"/>
                      <a:pt x="3120" y="1573"/>
                    </a:cubicBezTo>
                    <a:lnTo>
                      <a:pt x="3120" y="1144"/>
                    </a:lnTo>
                    <a:cubicBezTo>
                      <a:pt x="3120" y="715"/>
                      <a:pt x="2929" y="310"/>
                      <a:pt x="2620" y="25"/>
                    </a:cubicBezTo>
                    <a:cubicBezTo>
                      <a:pt x="2358" y="334"/>
                      <a:pt x="1953" y="525"/>
                      <a:pt x="1548" y="525"/>
                    </a:cubicBezTo>
                    <a:lnTo>
                      <a:pt x="1572" y="501"/>
                    </a:lnTo>
                    <a:cubicBezTo>
                      <a:pt x="1143" y="501"/>
                      <a:pt x="762" y="334"/>
                      <a:pt x="5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01;p27">
                <a:extLst>
                  <a:ext uri="{FF2B5EF4-FFF2-40B4-BE49-F238E27FC236}">
                    <a16:creationId xmlns:a16="http://schemas.microsoft.com/office/drawing/2014/main" id="{76FF0545-5033-1665-52E5-3675AFF630AB}"/>
                  </a:ext>
                </a:extLst>
              </p:cNvPr>
              <p:cNvSpPr/>
              <p:nvPr/>
            </p:nvSpPr>
            <p:spPr>
              <a:xfrm>
                <a:off x="7980633" y="3636568"/>
                <a:ext cx="313956" cy="121554"/>
              </a:xfrm>
              <a:custGeom>
                <a:avLst/>
                <a:gdLst/>
                <a:ahLst/>
                <a:cxnLst/>
                <a:rect l="l" t="t" r="r" b="b"/>
                <a:pathLst>
                  <a:path w="9182" h="3555" extrusionOk="0">
                    <a:moveTo>
                      <a:pt x="4263" y="0"/>
                    </a:moveTo>
                    <a:lnTo>
                      <a:pt x="4263" y="452"/>
                    </a:lnTo>
                    <a:lnTo>
                      <a:pt x="1406" y="452"/>
                    </a:lnTo>
                    <a:cubicBezTo>
                      <a:pt x="882" y="452"/>
                      <a:pt x="477" y="857"/>
                      <a:pt x="477" y="1381"/>
                    </a:cubicBezTo>
                    <a:lnTo>
                      <a:pt x="477" y="1572"/>
                    </a:lnTo>
                    <a:cubicBezTo>
                      <a:pt x="191" y="1715"/>
                      <a:pt x="1" y="1977"/>
                      <a:pt x="1" y="2310"/>
                    </a:cubicBezTo>
                    <a:lnTo>
                      <a:pt x="1" y="2715"/>
                    </a:lnTo>
                    <a:cubicBezTo>
                      <a:pt x="1" y="3144"/>
                      <a:pt x="358" y="3501"/>
                      <a:pt x="786" y="3501"/>
                    </a:cubicBezTo>
                    <a:cubicBezTo>
                      <a:pt x="1215" y="3501"/>
                      <a:pt x="1572" y="3144"/>
                      <a:pt x="1572" y="2715"/>
                    </a:cubicBezTo>
                    <a:lnTo>
                      <a:pt x="1572" y="2310"/>
                    </a:lnTo>
                    <a:cubicBezTo>
                      <a:pt x="1572" y="1977"/>
                      <a:pt x="1382" y="1715"/>
                      <a:pt x="1096" y="1572"/>
                    </a:cubicBezTo>
                    <a:lnTo>
                      <a:pt x="1096" y="1381"/>
                    </a:lnTo>
                    <a:cubicBezTo>
                      <a:pt x="1096" y="1215"/>
                      <a:pt x="1239" y="1072"/>
                      <a:pt x="1406" y="1072"/>
                    </a:cubicBezTo>
                    <a:lnTo>
                      <a:pt x="4287" y="1072"/>
                    </a:lnTo>
                    <a:lnTo>
                      <a:pt x="4287" y="1572"/>
                    </a:lnTo>
                    <a:cubicBezTo>
                      <a:pt x="3978" y="1715"/>
                      <a:pt x="3811" y="1977"/>
                      <a:pt x="3811" y="2310"/>
                    </a:cubicBezTo>
                    <a:lnTo>
                      <a:pt x="3811" y="2715"/>
                    </a:lnTo>
                    <a:cubicBezTo>
                      <a:pt x="3811" y="3239"/>
                      <a:pt x="4204" y="3501"/>
                      <a:pt x="4597" y="3501"/>
                    </a:cubicBezTo>
                    <a:cubicBezTo>
                      <a:pt x="4990" y="3501"/>
                      <a:pt x="5383" y="3239"/>
                      <a:pt x="5383" y="2715"/>
                    </a:cubicBezTo>
                    <a:lnTo>
                      <a:pt x="5383" y="2310"/>
                    </a:lnTo>
                    <a:cubicBezTo>
                      <a:pt x="5383" y="1977"/>
                      <a:pt x="5192" y="1715"/>
                      <a:pt x="4906" y="1572"/>
                    </a:cubicBezTo>
                    <a:lnTo>
                      <a:pt x="4906" y="1072"/>
                    </a:lnTo>
                    <a:lnTo>
                      <a:pt x="7740" y="1072"/>
                    </a:lnTo>
                    <a:cubicBezTo>
                      <a:pt x="7907" y="1072"/>
                      <a:pt x="8050" y="1215"/>
                      <a:pt x="8050" y="1381"/>
                    </a:cubicBezTo>
                    <a:lnTo>
                      <a:pt x="8050" y="1572"/>
                    </a:lnTo>
                    <a:cubicBezTo>
                      <a:pt x="7764" y="1715"/>
                      <a:pt x="7574" y="1977"/>
                      <a:pt x="7574" y="2310"/>
                    </a:cubicBezTo>
                    <a:lnTo>
                      <a:pt x="7574" y="2715"/>
                    </a:lnTo>
                    <a:cubicBezTo>
                      <a:pt x="7538" y="3274"/>
                      <a:pt x="7949" y="3554"/>
                      <a:pt x="8359" y="3554"/>
                    </a:cubicBezTo>
                    <a:cubicBezTo>
                      <a:pt x="8770" y="3554"/>
                      <a:pt x="9181" y="3274"/>
                      <a:pt x="9145" y="2715"/>
                    </a:cubicBezTo>
                    <a:lnTo>
                      <a:pt x="9145" y="2310"/>
                    </a:lnTo>
                    <a:cubicBezTo>
                      <a:pt x="9145" y="1977"/>
                      <a:pt x="8955" y="1715"/>
                      <a:pt x="8669" y="1572"/>
                    </a:cubicBezTo>
                    <a:lnTo>
                      <a:pt x="8669" y="1381"/>
                    </a:lnTo>
                    <a:cubicBezTo>
                      <a:pt x="8669" y="857"/>
                      <a:pt x="8264" y="452"/>
                      <a:pt x="7740" y="452"/>
                    </a:cubicBezTo>
                    <a:lnTo>
                      <a:pt x="4883" y="452"/>
                    </a:lnTo>
                    <a:lnTo>
                      <a:pt x="48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02;p27">
                <a:extLst>
                  <a:ext uri="{FF2B5EF4-FFF2-40B4-BE49-F238E27FC236}">
                    <a16:creationId xmlns:a16="http://schemas.microsoft.com/office/drawing/2014/main" id="{3678AE2F-BBFD-0447-4C2C-073D27599B7B}"/>
                  </a:ext>
                </a:extLst>
              </p:cNvPr>
              <p:cNvSpPr/>
              <p:nvPr/>
            </p:nvSpPr>
            <p:spPr>
              <a:xfrm>
                <a:off x="7953758" y="3760311"/>
                <a:ext cx="106715" cy="64384"/>
              </a:xfrm>
              <a:custGeom>
                <a:avLst/>
                <a:gdLst/>
                <a:ahLst/>
                <a:cxnLst/>
                <a:rect l="l" t="t" r="r" b="b"/>
                <a:pathLst>
                  <a:path w="3121" h="1883" extrusionOk="0">
                    <a:moveTo>
                      <a:pt x="501" y="1"/>
                    </a:moveTo>
                    <a:cubicBezTo>
                      <a:pt x="167" y="310"/>
                      <a:pt x="1" y="715"/>
                      <a:pt x="1" y="1144"/>
                    </a:cubicBezTo>
                    <a:lnTo>
                      <a:pt x="1" y="1573"/>
                    </a:lnTo>
                    <a:cubicBezTo>
                      <a:pt x="1" y="1739"/>
                      <a:pt x="120" y="1882"/>
                      <a:pt x="310" y="1882"/>
                    </a:cubicBezTo>
                    <a:lnTo>
                      <a:pt x="2811" y="1882"/>
                    </a:lnTo>
                    <a:cubicBezTo>
                      <a:pt x="2977" y="1882"/>
                      <a:pt x="3120" y="1739"/>
                      <a:pt x="3120" y="1573"/>
                    </a:cubicBezTo>
                    <a:lnTo>
                      <a:pt x="3120" y="1144"/>
                    </a:lnTo>
                    <a:cubicBezTo>
                      <a:pt x="3120" y="715"/>
                      <a:pt x="2954" y="310"/>
                      <a:pt x="2644" y="25"/>
                    </a:cubicBezTo>
                    <a:cubicBezTo>
                      <a:pt x="2358" y="334"/>
                      <a:pt x="1977" y="525"/>
                      <a:pt x="1549" y="525"/>
                    </a:cubicBezTo>
                    <a:lnTo>
                      <a:pt x="1572" y="501"/>
                    </a:lnTo>
                    <a:cubicBezTo>
                      <a:pt x="1144" y="501"/>
                      <a:pt x="763"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03;p27">
                <a:extLst>
                  <a:ext uri="{FF2B5EF4-FFF2-40B4-BE49-F238E27FC236}">
                    <a16:creationId xmlns:a16="http://schemas.microsoft.com/office/drawing/2014/main" id="{6ABAADE0-D672-4221-B0F0-1E935AA9E093}"/>
                  </a:ext>
                </a:extLst>
              </p:cNvPr>
              <p:cNvSpPr/>
              <p:nvPr/>
            </p:nvSpPr>
            <p:spPr>
              <a:xfrm>
                <a:off x="8212697" y="3760311"/>
                <a:ext cx="107535" cy="64384"/>
              </a:xfrm>
              <a:custGeom>
                <a:avLst/>
                <a:gdLst/>
                <a:ahLst/>
                <a:cxnLst/>
                <a:rect l="l" t="t" r="r" b="b"/>
                <a:pathLst>
                  <a:path w="3145" h="1883" extrusionOk="0">
                    <a:moveTo>
                      <a:pt x="501" y="1"/>
                    </a:moveTo>
                    <a:cubicBezTo>
                      <a:pt x="191" y="310"/>
                      <a:pt x="1" y="715"/>
                      <a:pt x="1" y="1144"/>
                    </a:cubicBezTo>
                    <a:lnTo>
                      <a:pt x="1" y="1573"/>
                    </a:lnTo>
                    <a:cubicBezTo>
                      <a:pt x="1" y="1739"/>
                      <a:pt x="144" y="1882"/>
                      <a:pt x="310" y="1882"/>
                    </a:cubicBezTo>
                    <a:lnTo>
                      <a:pt x="2858" y="1882"/>
                    </a:lnTo>
                    <a:cubicBezTo>
                      <a:pt x="3025" y="1882"/>
                      <a:pt x="3144" y="1739"/>
                      <a:pt x="3144" y="1573"/>
                    </a:cubicBezTo>
                    <a:lnTo>
                      <a:pt x="3144" y="1144"/>
                    </a:lnTo>
                    <a:cubicBezTo>
                      <a:pt x="3144" y="715"/>
                      <a:pt x="2977" y="310"/>
                      <a:pt x="2668" y="25"/>
                    </a:cubicBezTo>
                    <a:lnTo>
                      <a:pt x="2668" y="1"/>
                    </a:lnTo>
                    <a:cubicBezTo>
                      <a:pt x="2382" y="334"/>
                      <a:pt x="1977" y="501"/>
                      <a:pt x="1575" y="501"/>
                    </a:cubicBezTo>
                    <a:cubicBezTo>
                      <a:pt x="1174" y="501"/>
                      <a:pt x="775"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04;p27">
                <a:extLst>
                  <a:ext uri="{FF2B5EF4-FFF2-40B4-BE49-F238E27FC236}">
                    <a16:creationId xmlns:a16="http://schemas.microsoft.com/office/drawing/2014/main" id="{DD855992-5FBF-24DA-47CA-2542B8B69939}"/>
                  </a:ext>
                </a:extLst>
              </p:cNvPr>
              <p:cNvSpPr/>
              <p:nvPr/>
            </p:nvSpPr>
            <p:spPr>
              <a:xfrm>
                <a:off x="8143492" y="3542915"/>
                <a:ext cx="8172" cy="23627"/>
              </a:xfrm>
              <a:custGeom>
                <a:avLst/>
                <a:gdLst/>
                <a:ahLst/>
                <a:cxnLst/>
                <a:rect l="l" t="t" r="r" b="b"/>
                <a:pathLst>
                  <a:path w="239" h="691" extrusionOk="0">
                    <a:moveTo>
                      <a:pt x="0" y="0"/>
                    </a:moveTo>
                    <a:lnTo>
                      <a:pt x="0" y="691"/>
                    </a:lnTo>
                    <a:cubicBezTo>
                      <a:pt x="120" y="620"/>
                      <a:pt x="191" y="500"/>
                      <a:pt x="215" y="381"/>
                    </a:cubicBezTo>
                    <a:cubicBezTo>
                      <a:pt x="239" y="215"/>
                      <a:pt x="167" y="7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5;p27">
                <a:extLst>
                  <a:ext uri="{FF2B5EF4-FFF2-40B4-BE49-F238E27FC236}">
                    <a16:creationId xmlns:a16="http://schemas.microsoft.com/office/drawing/2014/main" id="{0DD2C2C4-19A3-CE8B-AF84-91B0AD6C8692}"/>
                  </a:ext>
                </a:extLst>
              </p:cNvPr>
              <p:cNvSpPr/>
              <p:nvPr/>
            </p:nvSpPr>
            <p:spPr>
              <a:xfrm>
                <a:off x="8057976" y="3457741"/>
                <a:ext cx="184879" cy="157662"/>
              </a:xfrm>
              <a:custGeom>
                <a:avLst/>
                <a:gdLst/>
                <a:ahLst/>
                <a:cxnLst/>
                <a:rect l="l" t="t" r="r" b="b"/>
                <a:pathLst>
                  <a:path w="5407" h="4611" extrusionOk="0">
                    <a:moveTo>
                      <a:pt x="2302" y="634"/>
                    </a:moveTo>
                    <a:cubicBezTo>
                      <a:pt x="2406" y="634"/>
                      <a:pt x="2513" y="705"/>
                      <a:pt x="2525" y="848"/>
                    </a:cubicBezTo>
                    <a:lnTo>
                      <a:pt x="2525" y="943"/>
                    </a:lnTo>
                    <a:cubicBezTo>
                      <a:pt x="2668" y="967"/>
                      <a:pt x="2811" y="1039"/>
                      <a:pt x="2930" y="1158"/>
                    </a:cubicBezTo>
                    <a:cubicBezTo>
                      <a:pt x="3002" y="1253"/>
                      <a:pt x="3002" y="1396"/>
                      <a:pt x="2906" y="1467"/>
                    </a:cubicBezTo>
                    <a:cubicBezTo>
                      <a:pt x="2873" y="1501"/>
                      <a:pt x="2825" y="1518"/>
                      <a:pt x="2775" y="1518"/>
                    </a:cubicBezTo>
                    <a:cubicBezTo>
                      <a:pt x="2718" y="1518"/>
                      <a:pt x="2659" y="1495"/>
                      <a:pt x="2621" y="1444"/>
                    </a:cubicBezTo>
                    <a:cubicBezTo>
                      <a:pt x="2573" y="1420"/>
                      <a:pt x="2549" y="1396"/>
                      <a:pt x="2501" y="1396"/>
                    </a:cubicBezTo>
                    <a:lnTo>
                      <a:pt x="2501" y="2063"/>
                    </a:lnTo>
                    <a:lnTo>
                      <a:pt x="2621" y="2110"/>
                    </a:lnTo>
                    <a:cubicBezTo>
                      <a:pt x="2978" y="2206"/>
                      <a:pt x="3192" y="2587"/>
                      <a:pt x="3144" y="2944"/>
                    </a:cubicBezTo>
                    <a:cubicBezTo>
                      <a:pt x="3073" y="3277"/>
                      <a:pt x="2835" y="3539"/>
                      <a:pt x="2501" y="3634"/>
                    </a:cubicBezTo>
                    <a:lnTo>
                      <a:pt x="2501" y="3777"/>
                    </a:lnTo>
                    <a:cubicBezTo>
                      <a:pt x="2501" y="3920"/>
                      <a:pt x="2400" y="3992"/>
                      <a:pt x="2299" y="3992"/>
                    </a:cubicBezTo>
                    <a:cubicBezTo>
                      <a:pt x="2198" y="3992"/>
                      <a:pt x="2097" y="3920"/>
                      <a:pt x="2097" y="3777"/>
                    </a:cubicBezTo>
                    <a:lnTo>
                      <a:pt x="2097" y="3658"/>
                    </a:lnTo>
                    <a:cubicBezTo>
                      <a:pt x="1906" y="3634"/>
                      <a:pt x="1739" y="3563"/>
                      <a:pt x="1596" y="3468"/>
                    </a:cubicBezTo>
                    <a:cubicBezTo>
                      <a:pt x="1477" y="3396"/>
                      <a:pt x="1454" y="3253"/>
                      <a:pt x="1525" y="3158"/>
                    </a:cubicBezTo>
                    <a:cubicBezTo>
                      <a:pt x="1554" y="3100"/>
                      <a:pt x="1618" y="3069"/>
                      <a:pt x="1685" y="3069"/>
                    </a:cubicBezTo>
                    <a:cubicBezTo>
                      <a:pt x="1728" y="3069"/>
                      <a:pt x="1773" y="3082"/>
                      <a:pt x="1811" y="3111"/>
                    </a:cubicBezTo>
                    <a:cubicBezTo>
                      <a:pt x="1906" y="3158"/>
                      <a:pt x="2001" y="3206"/>
                      <a:pt x="2097" y="3230"/>
                    </a:cubicBezTo>
                    <a:lnTo>
                      <a:pt x="2097" y="2325"/>
                    </a:lnTo>
                    <a:cubicBezTo>
                      <a:pt x="1978" y="2277"/>
                      <a:pt x="1882" y="2206"/>
                      <a:pt x="1787" y="2134"/>
                    </a:cubicBezTo>
                    <a:cubicBezTo>
                      <a:pt x="1596" y="1991"/>
                      <a:pt x="1525" y="1753"/>
                      <a:pt x="1573" y="1515"/>
                    </a:cubicBezTo>
                    <a:cubicBezTo>
                      <a:pt x="1620" y="1253"/>
                      <a:pt x="1811" y="1063"/>
                      <a:pt x="2049" y="967"/>
                    </a:cubicBezTo>
                    <a:lnTo>
                      <a:pt x="2097" y="967"/>
                    </a:lnTo>
                    <a:lnTo>
                      <a:pt x="2097" y="848"/>
                    </a:lnTo>
                    <a:cubicBezTo>
                      <a:pt x="2097" y="705"/>
                      <a:pt x="2198" y="634"/>
                      <a:pt x="2302" y="634"/>
                    </a:cubicBezTo>
                    <a:close/>
                    <a:moveTo>
                      <a:pt x="2332" y="0"/>
                    </a:moveTo>
                    <a:cubicBezTo>
                      <a:pt x="1143" y="0"/>
                      <a:pt x="1" y="917"/>
                      <a:pt x="1" y="2301"/>
                    </a:cubicBezTo>
                    <a:cubicBezTo>
                      <a:pt x="1" y="3587"/>
                      <a:pt x="1049" y="4611"/>
                      <a:pt x="2311" y="4611"/>
                    </a:cubicBezTo>
                    <a:cubicBezTo>
                      <a:pt x="4359" y="4611"/>
                      <a:pt x="5407" y="2134"/>
                      <a:pt x="3954" y="681"/>
                    </a:cubicBezTo>
                    <a:cubicBezTo>
                      <a:pt x="3483" y="211"/>
                      <a:pt x="2903" y="0"/>
                      <a:pt x="2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6;p27">
                <a:extLst>
                  <a:ext uri="{FF2B5EF4-FFF2-40B4-BE49-F238E27FC236}">
                    <a16:creationId xmlns:a16="http://schemas.microsoft.com/office/drawing/2014/main" id="{043AD16E-D651-6237-33B3-577C0EA0653E}"/>
                  </a:ext>
                </a:extLst>
              </p:cNvPr>
              <p:cNvSpPr/>
              <p:nvPr/>
            </p:nvSpPr>
            <p:spPr>
              <a:xfrm>
                <a:off x="8124754" y="3506260"/>
                <a:ext cx="4924" cy="14703"/>
              </a:xfrm>
              <a:custGeom>
                <a:avLst/>
                <a:gdLst/>
                <a:ahLst/>
                <a:cxnLst/>
                <a:rect l="l" t="t" r="r" b="b"/>
                <a:pathLst>
                  <a:path w="144" h="430" extrusionOk="0">
                    <a:moveTo>
                      <a:pt x="144" y="1"/>
                    </a:moveTo>
                    <a:cubicBezTo>
                      <a:pt x="72" y="48"/>
                      <a:pt x="48" y="120"/>
                      <a:pt x="25" y="191"/>
                    </a:cubicBezTo>
                    <a:cubicBezTo>
                      <a:pt x="1" y="263"/>
                      <a:pt x="25" y="358"/>
                      <a:pt x="72" y="406"/>
                    </a:cubicBezTo>
                    <a:cubicBezTo>
                      <a:pt x="96" y="429"/>
                      <a:pt x="120" y="429"/>
                      <a:pt x="144" y="429"/>
                    </a:cubicBezTo>
                    <a:lnTo>
                      <a:pt x="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 name="Group 22">
            <a:extLst>
              <a:ext uri="{FF2B5EF4-FFF2-40B4-BE49-F238E27FC236}">
                <a16:creationId xmlns:a16="http://schemas.microsoft.com/office/drawing/2014/main" id="{F1BF744E-3503-47CB-2B19-D7AA36B10EB8}"/>
              </a:ext>
            </a:extLst>
          </p:cNvPr>
          <p:cNvGrpSpPr/>
          <p:nvPr/>
        </p:nvGrpSpPr>
        <p:grpSpPr>
          <a:xfrm>
            <a:off x="8767065" y="1338388"/>
            <a:ext cx="615000" cy="615000"/>
            <a:chOff x="7812909" y="1244933"/>
            <a:chExt cx="615000" cy="615000"/>
          </a:xfrm>
        </p:grpSpPr>
        <p:sp>
          <p:nvSpPr>
            <p:cNvPr id="14" name="Google Shape;574;p27">
              <a:extLst>
                <a:ext uri="{FF2B5EF4-FFF2-40B4-BE49-F238E27FC236}">
                  <a16:creationId xmlns:a16="http://schemas.microsoft.com/office/drawing/2014/main" id="{4EE5CD9E-587E-B4F2-88C8-5E3A84257E00}"/>
                </a:ext>
              </a:extLst>
            </p:cNvPr>
            <p:cNvSpPr/>
            <p:nvPr/>
          </p:nvSpPr>
          <p:spPr>
            <a:xfrm>
              <a:off x="7812909"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15" name="Google Shape;1016;p28">
              <a:extLst>
                <a:ext uri="{FF2B5EF4-FFF2-40B4-BE49-F238E27FC236}">
                  <a16:creationId xmlns:a16="http://schemas.microsoft.com/office/drawing/2014/main" id="{0CA650F3-CFA6-0638-A512-9A6FC30C9F04}"/>
                </a:ext>
              </a:extLst>
            </p:cNvPr>
            <p:cNvGrpSpPr/>
            <p:nvPr/>
          </p:nvGrpSpPr>
          <p:grpSpPr>
            <a:xfrm>
              <a:off x="7923055" y="1364306"/>
              <a:ext cx="394696" cy="366954"/>
              <a:chOff x="-1773753" y="1483230"/>
              <a:chExt cx="494183" cy="492485"/>
            </a:xfrm>
          </p:grpSpPr>
          <p:sp>
            <p:nvSpPr>
              <p:cNvPr id="16" name="Google Shape;1017;p28">
                <a:extLst>
                  <a:ext uri="{FF2B5EF4-FFF2-40B4-BE49-F238E27FC236}">
                    <a16:creationId xmlns:a16="http://schemas.microsoft.com/office/drawing/2014/main" id="{4400C81A-5EBC-3827-3672-D84B702595B7}"/>
                  </a:ext>
                </a:extLst>
              </p:cNvPr>
              <p:cNvSpPr/>
              <p:nvPr/>
            </p:nvSpPr>
            <p:spPr>
              <a:xfrm>
                <a:off x="-1665766" y="1774265"/>
                <a:ext cx="95330" cy="93467"/>
              </a:xfrm>
              <a:custGeom>
                <a:avLst/>
                <a:gdLst/>
                <a:ahLst/>
                <a:cxnLst/>
                <a:rect l="l" t="t" r="r" b="b"/>
                <a:pathLst>
                  <a:path w="1740" h="1706" extrusionOk="0">
                    <a:moveTo>
                      <a:pt x="47" y="0"/>
                    </a:moveTo>
                    <a:cubicBezTo>
                      <a:pt x="31" y="0"/>
                      <a:pt x="16" y="1"/>
                      <a:pt x="1" y="1"/>
                    </a:cubicBezTo>
                    <a:cubicBezTo>
                      <a:pt x="126" y="385"/>
                      <a:pt x="340" y="751"/>
                      <a:pt x="652" y="1063"/>
                    </a:cubicBezTo>
                    <a:cubicBezTo>
                      <a:pt x="955" y="1366"/>
                      <a:pt x="1321" y="1580"/>
                      <a:pt x="1714" y="1705"/>
                    </a:cubicBezTo>
                    <a:cubicBezTo>
                      <a:pt x="1740" y="908"/>
                      <a:pt x="856" y="0"/>
                      <a:pt x="4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1018;p28">
                <a:extLst>
                  <a:ext uri="{FF2B5EF4-FFF2-40B4-BE49-F238E27FC236}">
                    <a16:creationId xmlns:a16="http://schemas.microsoft.com/office/drawing/2014/main" id="{16AB7439-2AC5-C7C4-A9B1-1FF0866927A1}"/>
                  </a:ext>
                </a:extLst>
              </p:cNvPr>
              <p:cNvSpPr/>
              <p:nvPr/>
            </p:nvSpPr>
            <p:spPr>
              <a:xfrm>
                <a:off x="-1483432" y="1774265"/>
                <a:ext cx="94399" cy="93467"/>
              </a:xfrm>
              <a:custGeom>
                <a:avLst/>
                <a:gdLst/>
                <a:ahLst/>
                <a:cxnLst/>
                <a:rect l="l" t="t" r="r" b="b"/>
                <a:pathLst>
                  <a:path w="1723" h="1706" extrusionOk="0">
                    <a:moveTo>
                      <a:pt x="1674" y="0"/>
                    </a:moveTo>
                    <a:cubicBezTo>
                      <a:pt x="1302" y="0"/>
                      <a:pt x="887" y="195"/>
                      <a:pt x="553" y="536"/>
                    </a:cubicBezTo>
                    <a:cubicBezTo>
                      <a:pt x="197" y="884"/>
                      <a:pt x="0" y="1321"/>
                      <a:pt x="18" y="1705"/>
                    </a:cubicBezTo>
                    <a:cubicBezTo>
                      <a:pt x="402" y="1580"/>
                      <a:pt x="767" y="1366"/>
                      <a:pt x="1071" y="1063"/>
                    </a:cubicBezTo>
                    <a:cubicBezTo>
                      <a:pt x="1383" y="751"/>
                      <a:pt x="1597" y="385"/>
                      <a:pt x="1722" y="1"/>
                    </a:cubicBezTo>
                    <a:cubicBezTo>
                      <a:pt x="1706" y="0"/>
                      <a:pt x="1690" y="0"/>
                      <a:pt x="167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1019;p28">
                <a:extLst>
                  <a:ext uri="{FF2B5EF4-FFF2-40B4-BE49-F238E27FC236}">
                    <a16:creationId xmlns:a16="http://schemas.microsoft.com/office/drawing/2014/main" id="{A2A932C1-373E-D170-2099-600558D122D8}"/>
                  </a:ext>
                </a:extLst>
              </p:cNvPr>
              <p:cNvSpPr/>
              <p:nvPr/>
            </p:nvSpPr>
            <p:spPr>
              <a:xfrm>
                <a:off x="-1665766" y="1590998"/>
                <a:ext cx="93906" cy="93413"/>
              </a:xfrm>
              <a:custGeom>
                <a:avLst/>
                <a:gdLst/>
                <a:ahLst/>
                <a:cxnLst/>
                <a:rect l="l" t="t" r="r" b="b"/>
                <a:pathLst>
                  <a:path w="1714" h="1705" extrusionOk="0">
                    <a:moveTo>
                      <a:pt x="1705" y="1"/>
                    </a:moveTo>
                    <a:lnTo>
                      <a:pt x="1705" y="1"/>
                    </a:lnTo>
                    <a:cubicBezTo>
                      <a:pt x="920" y="242"/>
                      <a:pt x="242" y="929"/>
                      <a:pt x="1" y="1705"/>
                    </a:cubicBezTo>
                    <a:cubicBezTo>
                      <a:pt x="9" y="1705"/>
                      <a:pt x="17" y="1705"/>
                      <a:pt x="26" y="1705"/>
                    </a:cubicBezTo>
                    <a:cubicBezTo>
                      <a:pt x="403" y="1705"/>
                      <a:pt x="820" y="1510"/>
                      <a:pt x="1169" y="1169"/>
                    </a:cubicBezTo>
                    <a:cubicBezTo>
                      <a:pt x="1517" y="813"/>
                      <a:pt x="1714" y="384"/>
                      <a:pt x="170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9" name="Google Shape;1020;p28">
                <a:extLst>
                  <a:ext uri="{FF2B5EF4-FFF2-40B4-BE49-F238E27FC236}">
                    <a16:creationId xmlns:a16="http://schemas.microsoft.com/office/drawing/2014/main" id="{3B6B5E6B-4195-E2AD-122E-D4B7875F5E24}"/>
                  </a:ext>
                </a:extLst>
              </p:cNvPr>
              <p:cNvSpPr/>
              <p:nvPr/>
            </p:nvSpPr>
            <p:spPr>
              <a:xfrm>
                <a:off x="-1484363" y="1590998"/>
                <a:ext cx="95330" cy="93467"/>
              </a:xfrm>
              <a:custGeom>
                <a:avLst/>
                <a:gdLst/>
                <a:ahLst/>
                <a:cxnLst/>
                <a:rect l="l" t="t" r="r" b="b"/>
                <a:pathLst>
                  <a:path w="1740" h="1706" extrusionOk="0">
                    <a:moveTo>
                      <a:pt x="35" y="1"/>
                    </a:moveTo>
                    <a:lnTo>
                      <a:pt x="35" y="1"/>
                    </a:lnTo>
                    <a:cubicBezTo>
                      <a:pt x="0" y="780"/>
                      <a:pt x="911" y="1706"/>
                      <a:pt x="1695" y="1706"/>
                    </a:cubicBezTo>
                    <a:cubicBezTo>
                      <a:pt x="1710" y="1706"/>
                      <a:pt x="1724" y="1705"/>
                      <a:pt x="1739" y="1705"/>
                    </a:cubicBezTo>
                    <a:cubicBezTo>
                      <a:pt x="1498" y="929"/>
                      <a:pt x="820" y="242"/>
                      <a:pt x="3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1021;p28">
                <a:extLst>
                  <a:ext uri="{FF2B5EF4-FFF2-40B4-BE49-F238E27FC236}">
                    <a16:creationId xmlns:a16="http://schemas.microsoft.com/office/drawing/2014/main" id="{9E588293-6CAF-F034-A2F7-60275EF996B9}"/>
                  </a:ext>
                </a:extLst>
              </p:cNvPr>
              <p:cNvSpPr/>
              <p:nvPr/>
            </p:nvSpPr>
            <p:spPr>
              <a:xfrm>
                <a:off x="-1552848" y="1706382"/>
                <a:ext cx="50898" cy="46076"/>
              </a:xfrm>
              <a:custGeom>
                <a:avLst/>
                <a:gdLst/>
                <a:ahLst/>
                <a:cxnLst/>
                <a:rect l="l" t="t" r="r" b="b"/>
                <a:pathLst>
                  <a:path w="929" h="841" extrusionOk="0">
                    <a:moveTo>
                      <a:pt x="464" y="0"/>
                    </a:moveTo>
                    <a:cubicBezTo>
                      <a:pt x="357" y="0"/>
                      <a:pt x="250" y="45"/>
                      <a:pt x="170" y="125"/>
                    </a:cubicBezTo>
                    <a:cubicBezTo>
                      <a:pt x="0" y="286"/>
                      <a:pt x="0" y="553"/>
                      <a:pt x="170" y="714"/>
                    </a:cubicBezTo>
                    <a:cubicBezTo>
                      <a:pt x="250" y="799"/>
                      <a:pt x="357" y="841"/>
                      <a:pt x="464" y="841"/>
                    </a:cubicBezTo>
                    <a:cubicBezTo>
                      <a:pt x="571" y="841"/>
                      <a:pt x="678" y="799"/>
                      <a:pt x="759" y="714"/>
                    </a:cubicBezTo>
                    <a:cubicBezTo>
                      <a:pt x="928" y="553"/>
                      <a:pt x="928" y="286"/>
                      <a:pt x="759" y="125"/>
                    </a:cubicBezTo>
                    <a:cubicBezTo>
                      <a:pt x="678" y="45"/>
                      <a:pt x="571" y="0"/>
                      <a:pt x="46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1022;p28">
                <a:extLst>
                  <a:ext uri="{FF2B5EF4-FFF2-40B4-BE49-F238E27FC236}">
                    <a16:creationId xmlns:a16="http://schemas.microsoft.com/office/drawing/2014/main" id="{3C2E5B0D-93EC-DA21-3345-AB9046F54832}"/>
                  </a:ext>
                </a:extLst>
              </p:cNvPr>
              <p:cNvSpPr/>
              <p:nvPr/>
            </p:nvSpPr>
            <p:spPr>
              <a:xfrm>
                <a:off x="-1673107" y="1583931"/>
                <a:ext cx="291360" cy="290867"/>
              </a:xfrm>
              <a:custGeom>
                <a:avLst/>
                <a:gdLst/>
                <a:ahLst/>
                <a:cxnLst/>
                <a:rect l="l" t="t" r="r" b="b"/>
                <a:pathLst>
                  <a:path w="5318" h="5309" extrusionOk="0">
                    <a:moveTo>
                      <a:pt x="2656" y="1711"/>
                    </a:moveTo>
                    <a:cubicBezTo>
                      <a:pt x="2898" y="1711"/>
                      <a:pt x="3141" y="1802"/>
                      <a:pt x="3328" y="1985"/>
                    </a:cubicBezTo>
                    <a:cubicBezTo>
                      <a:pt x="3694" y="2351"/>
                      <a:pt x="3694" y="2958"/>
                      <a:pt x="3328" y="3324"/>
                    </a:cubicBezTo>
                    <a:cubicBezTo>
                      <a:pt x="3141" y="3511"/>
                      <a:pt x="2898" y="3605"/>
                      <a:pt x="2656" y="3605"/>
                    </a:cubicBezTo>
                    <a:cubicBezTo>
                      <a:pt x="2414" y="3605"/>
                      <a:pt x="2173" y="3511"/>
                      <a:pt x="1990" y="3324"/>
                    </a:cubicBezTo>
                    <a:cubicBezTo>
                      <a:pt x="1616" y="2958"/>
                      <a:pt x="1616" y="2351"/>
                      <a:pt x="1990" y="1985"/>
                    </a:cubicBezTo>
                    <a:cubicBezTo>
                      <a:pt x="2173" y="1802"/>
                      <a:pt x="2414" y="1711"/>
                      <a:pt x="2656" y="1711"/>
                    </a:cubicBezTo>
                    <a:close/>
                    <a:moveTo>
                      <a:pt x="2656" y="0"/>
                    </a:moveTo>
                    <a:cubicBezTo>
                      <a:pt x="2555" y="0"/>
                      <a:pt x="2454" y="5"/>
                      <a:pt x="2356" y="14"/>
                    </a:cubicBezTo>
                    <a:cubicBezTo>
                      <a:pt x="2454" y="924"/>
                      <a:pt x="1633" y="1994"/>
                      <a:pt x="724" y="2271"/>
                    </a:cubicBezTo>
                    <a:cubicBezTo>
                      <a:pt x="524" y="2330"/>
                      <a:pt x="337" y="2365"/>
                      <a:pt x="141" y="2365"/>
                    </a:cubicBezTo>
                    <a:cubicBezTo>
                      <a:pt x="101" y="2365"/>
                      <a:pt x="60" y="2363"/>
                      <a:pt x="19" y="2360"/>
                    </a:cubicBezTo>
                    <a:cubicBezTo>
                      <a:pt x="1" y="2556"/>
                      <a:pt x="1" y="2753"/>
                      <a:pt x="19" y="2949"/>
                    </a:cubicBezTo>
                    <a:cubicBezTo>
                      <a:pt x="68" y="2944"/>
                      <a:pt x="118" y="2942"/>
                      <a:pt x="168" y="2942"/>
                    </a:cubicBezTo>
                    <a:cubicBezTo>
                      <a:pt x="1303" y="2942"/>
                      <a:pt x="2485" y="4176"/>
                      <a:pt x="2365" y="5295"/>
                    </a:cubicBezTo>
                    <a:cubicBezTo>
                      <a:pt x="2463" y="5304"/>
                      <a:pt x="2561" y="5308"/>
                      <a:pt x="2659" y="5308"/>
                    </a:cubicBezTo>
                    <a:cubicBezTo>
                      <a:pt x="2758" y="5308"/>
                      <a:pt x="2856" y="5304"/>
                      <a:pt x="2954" y="5295"/>
                    </a:cubicBezTo>
                    <a:cubicBezTo>
                      <a:pt x="2909" y="4742"/>
                      <a:pt x="3159" y="4117"/>
                      <a:pt x="3641" y="3636"/>
                    </a:cubicBezTo>
                    <a:cubicBezTo>
                      <a:pt x="3917" y="3359"/>
                      <a:pt x="4247" y="3154"/>
                      <a:pt x="4586" y="3038"/>
                    </a:cubicBezTo>
                    <a:cubicBezTo>
                      <a:pt x="4780" y="2974"/>
                      <a:pt x="4974" y="2944"/>
                      <a:pt x="5163" y="2944"/>
                    </a:cubicBezTo>
                    <a:cubicBezTo>
                      <a:pt x="5209" y="2944"/>
                      <a:pt x="5255" y="2945"/>
                      <a:pt x="5300" y="2949"/>
                    </a:cubicBezTo>
                    <a:cubicBezTo>
                      <a:pt x="5318" y="2753"/>
                      <a:pt x="5318" y="2556"/>
                      <a:pt x="5291" y="2351"/>
                    </a:cubicBezTo>
                    <a:cubicBezTo>
                      <a:pt x="5255" y="2360"/>
                      <a:pt x="5211" y="2360"/>
                      <a:pt x="5166" y="2360"/>
                    </a:cubicBezTo>
                    <a:cubicBezTo>
                      <a:pt x="4649" y="2360"/>
                      <a:pt x="4087" y="2110"/>
                      <a:pt x="3650" y="1673"/>
                    </a:cubicBezTo>
                    <a:cubicBezTo>
                      <a:pt x="3364" y="1388"/>
                      <a:pt x="3159" y="1058"/>
                      <a:pt x="3043" y="719"/>
                    </a:cubicBezTo>
                    <a:cubicBezTo>
                      <a:pt x="2972" y="478"/>
                      <a:pt x="2936" y="246"/>
                      <a:pt x="2963" y="14"/>
                    </a:cubicBezTo>
                    <a:cubicBezTo>
                      <a:pt x="2860" y="5"/>
                      <a:pt x="2758" y="0"/>
                      <a:pt x="2656"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1023;p28">
                <a:extLst>
                  <a:ext uri="{FF2B5EF4-FFF2-40B4-BE49-F238E27FC236}">
                    <a16:creationId xmlns:a16="http://schemas.microsoft.com/office/drawing/2014/main" id="{1DED98B6-8A7A-A4E7-8772-F2E3EE37408E}"/>
                  </a:ext>
                </a:extLst>
              </p:cNvPr>
              <p:cNvSpPr/>
              <p:nvPr/>
            </p:nvSpPr>
            <p:spPr>
              <a:xfrm>
                <a:off x="-1773753" y="1483230"/>
                <a:ext cx="494183" cy="492485"/>
              </a:xfrm>
              <a:custGeom>
                <a:avLst/>
                <a:gdLst/>
                <a:ahLst/>
                <a:cxnLst/>
                <a:rect l="l" t="t" r="r" b="b"/>
                <a:pathLst>
                  <a:path w="9020" h="8989" extrusionOk="0">
                    <a:moveTo>
                      <a:pt x="4522" y="1317"/>
                    </a:moveTo>
                    <a:cubicBezTo>
                      <a:pt x="5312" y="1317"/>
                      <a:pt x="6111" y="1608"/>
                      <a:pt x="6744" y="2244"/>
                    </a:cubicBezTo>
                    <a:cubicBezTo>
                      <a:pt x="7191" y="2690"/>
                      <a:pt x="7476" y="3226"/>
                      <a:pt x="7601" y="3797"/>
                    </a:cubicBezTo>
                    <a:cubicBezTo>
                      <a:pt x="7601" y="3806"/>
                      <a:pt x="7601" y="3806"/>
                      <a:pt x="7601" y="3814"/>
                    </a:cubicBezTo>
                    <a:cubicBezTo>
                      <a:pt x="7610" y="3832"/>
                      <a:pt x="7610" y="3850"/>
                      <a:pt x="7610" y="3868"/>
                    </a:cubicBezTo>
                    <a:cubicBezTo>
                      <a:pt x="7815" y="4876"/>
                      <a:pt x="7530" y="5964"/>
                      <a:pt x="6744" y="6741"/>
                    </a:cubicBezTo>
                    <a:cubicBezTo>
                      <a:pt x="6124" y="7361"/>
                      <a:pt x="5315" y="7674"/>
                      <a:pt x="4491" y="7674"/>
                    </a:cubicBezTo>
                    <a:cubicBezTo>
                      <a:pt x="4285" y="7674"/>
                      <a:pt x="4077" y="7654"/>
                      <a:pt x="3872" y="7615"/>
                    </a:cubicBezTo>
                    <a:cubicBezTo>
                      <a:pt x="3854" y="7606"/>
                      <a:pt x="3836" y="7606"/>
                      <a:pt x="3818" y="7597"/>
                    </a:cubicBezTo>
                    <a:cubicBezTo>
                      <a:pt x="2650" y="7374"/>
                      <a:pt x="1615" y="6339"/>
                      <a:pt x="1392" y="5170"/>
                    </a:cubicBezTo>
                    <a:cubicBezTo>
                      <a:pt x="1383" y="5153"/>
                      <a:pt x="1383" y="5144"/>
                      <a:pt x="1383" y="5126"/>
                    </a:cubicBezTo>
                    <a:cubicBezTo>
                      <a:pt x="1294" y="4707"/>
                      <a:pt x="1294" y="4278"/>
                      <a:pt x="1383" y="3859"/>
                    </a:cubicBezTo>
                    <a:cubicBezTo>
                      <a:pt x="1383" y="3841"/>
                      <a:pt x="1383" y="3823"/>
                      <a:pt x="1392" y="3806"/>
                    </a:cubicBezTo>
                    <a:cubicBezTo>
                      <a:pt x="1729" y="2249"/>
                      <a:pt x="3110" y="1317"/>
                      <a:pt x="4522" y="1317"/>
                    </a:cubicBezTo>
                    <a:close/>
                    <a:moveTo>
                      <a:pt x="4487" y="1"/>
                    </a:moveTo>
                    <a:cubicBezTo>
                      <a:pt x="4169" y="1"/>
                      <a:pt x="3850" y="32"/>
                      <a:pt x="3542" y="94"/>
                    </a:cubicBezTo>
                    <a:cubicBezTo>
                      <a:pt x="3435" y="121"/>
                      <a:pt x="3355" y="210"/>
                      <a:pt x="3337" y="317"/>
                    </a:cubicBezTo>
                    <a:lnTo>
                      <a:pt x="3265" y="755"/>
                    </a:lnTo>
                    <a:cubicBezTo>
                      <a:pt x="3256" y="799"/>
                      <a:pt x="3230" y="826"/>
                      <a:pt x="3194" y="844"/>
                    </a:cubicBezTo>
                    <a:cubicBezTo>
                      <a:pt x="3069" y="888"/>
                      <a:pt x="2944" y="942"/>
                      <a:pt x="2828" y="995"/>
                    </a:cubicBezTo>
                    <a:cubicBezTo>
                      <a:pt x="2812" y="1003"/>
                      <a:pt x="2794" y="1008"/>
                      <a:pt x="2776" y="1008"/>
                    </a:cubicBezTo>
                    <a:cubicBezTo>
                      <a:pt x="2754" y="1008"/>
                      <a:pt x="2732" y="1001"/>
                      <a:pt x="2712" y="986"/>
                    </a:cubicBezTo>
                    <a:lnTo>
                      <a:pt x="2346" y="728"/>
                    </a:lnTo>
                    <a:cubicBezTo>
                      <a:pt x="2300" y="695"/>
                      <a:pt x="2247" y="680"/>
                      <a:pt x="2193" y="680"/>
                    </a:cubicBezTo>
                    <a:cubicBezTo>
                      <a:pt x="2144" y="680"/>
                      <a:pt x="2095" y="693"/>
                      <a:pt x="2052" y="719"/>
                    </a:cubicBezTo>
                    <a:cubicBezTo>
                      <a:pt x="1793" y="897"/>
                      <a:pt x="1544" y="1094"/>
                      <a:pt x="1321" y="1317"/>
                    </a:cubicBezTo>
                    <a:cubicBezTo>
                      <a:pt x="1115" y="1531"/>
                      <a:pt x="928" y="1754"/>
                      <a:pt x="758" y="1995"/>
                    </a:cubicBezTo>
                    <a:cubicBezTo>
                      <a:pt x="669" y="2119"/>
                      <a:pt x="678" y="2298"/>
                      <a:pt x="767" y="2423"/>
                    </a:cubicBezTo>
                    <a:lnTo>
                      <a:pt x="982" y="2717"/>
                    </a:lnTo>
                    <a:cubicBezTo>
                      <a:pt x="1008" y="2753"/>
                      <a:pt x="1008" y="2797"/>
                      <a:pt x="990" y="2833"/>
                    </a:cubicBezTo>
                    <a:cubicBezTo>
                      <a:pt x="937" y="2949"/>
                      <a:pt x="883" y="3074"/>
                      <a:pt x="839" y="3199"/>
                    </a:cubicBezTo>
                    <a:cubicBezTo>
                      <a:pt x="830" y="3235"/>
                      <a:pt x="794" y="3270"/>
                      <a:pt x="758" y="3270"/>
                    </a:cubicBezTo>
                    <a:lnTo>
                      <a:pt x="312" y="3351"/>
                    </a:lnTo>
                    <a:cubicBezTo>
                      <a:pt x="205" y="3368"/>
                      <a:pt x="116" y="3449"/>
                      <a:pt x="98" y="3556"/>
                    </a:cubicBezTo>
                    <a:cubicBezTo>
                      <a:pt x="36" y="3859"/>
                      <a:pt x="0" y="4180"/>
                      <a:pt x="0" y="4492"/>
                    </a:cubicBezTo>
                    <a:cubicBezTo>
                      <a:pt x="0" y="4787"/>
                      <a:pt x="27" y="5081"/>
                      <a:pt x="80" y="5367"/>
                    </a:cubicBezTo>
                    <a:cubicBezTo>
                      <a:pt x="116" y="5518"/>
                      <a:pt x="241" y="5643"/>
                      <a:pt x="393" y="5661"/>
                    </a:cubicBezTo>
                    <a:lnTo>
                      <a:pt x="758" y="5724"/>
                    </a:lnTo>
                    <a:cubicBezTo>
                      <a:pt x="794" y="5732"/>
                      <a:pt x="830" y="5759"/>
                      <a:pt x="848" y="5795"/>
                    </a:cubicBezTo>
                    <a:cubicBezTo>
                      <a:pt x="892" y="5920"/>
                      <a:pt x="937" y="6045"/>
                      <a:pt x="999" y="6161"/>
                    </a:cubicBezTo>
                    <a:cubicBezTo>
                      <a:pt x="1017" y="6196"/>
                      <a:pt x="1008" y="6241"/>
                      <a:pt x="990" y="6277"/>
                    </a:cubicBezTo>
                    <a:lnTo>
                      <a:pt x="767" y="6580"/>
                    </a:lnTo>
                    <a:cubicBezTo>
                      <a:pt x="678" y="6705"/>
                      <a:pt x="678" y="6874"/>
                      <a:pt x="767" y="7008"/>
                    </a:cubicBezTo>
                    <a:cubicBezTo>
                      <a:pt x="1106" y="7499"/>
                      <a:pt x="1552" y="7945"/>
                      <a:pt x="2061" y="8275"/>
                    </a:cubicBezTo>
                    <a:cubicBezTo>
                      <a:pt x="2104" y="8301"/>
                      <a:pt x="2153" y="8314"/>
                      <a:pt x="2202" y="8314"/>
                    </a:cubicBezTo>
                    <a:cubicBezTo>
                      <a:pt x="2255" y="8314"/>
                      <a:pt x="2309" y="8298"/>
                      <a:pt x="2355" y="8266"/>
                    </a:cubicBezTo>
                    <a:lnTo>
                      <a:pt x="2721" y="8007"/>
                    </a:lnTo>
                    <a:cubicBezTo>
                      <a:pt x="2736" y="7993"/>
                      <a:pt x="2756" y="7986"/>
                      <a:pt x="2777" y="7986"/>
                    </a:cubicBezTo>
                    <a:cubicBezTo>
                      <a:pt x="2794" y="7986"/>
                      <a:pt x="2812" y="7990"/>
                      <a:pt x="2828" y="7998"/>
                    </a:cubicBezTo>
                    <a:cubicBezTo>
                      <a:pt x="2953" y="8052"/>
                      <a:pt x="3078" y="8105"/>
                      <a:pt x="3203" y="8150"/>
                    </a:cubicBezTo>
                    <a:cubicBezTo>
                      <a:pt x="3239" y="8159"/>
                      <a:pt x="3265" y="8195"/>
                      <a:pt x="3274" y="8239"/>
                    </a:cubicBezTo>
                    <a:lnTo>
                      <a:pt x="3337" y="8605"/>
                    </a:lnTo>
                    <a:cubicBezTo>
                      <a:pt x="3363" y="8757"/>
                      <a:pt x="3479" y="8882"/>
                      <a:pt x="3640" y="8908"/>
                    </a:cubicBezTo>
                    <a:cubicBezTo>
                      <a:pt x="3917" y="8962"/>
                      <a:pt x="4211" y="8989"/>
                      <a:pt x="4496" y="8989"/>
                    </a:cubicBezTo>
                    <a:cubicBezTo>
                      <a:pt x="4791" y="8989"/>
                      <a:pt x="5085" y="8962"/>
                      <a:pt x="5371" y="8908"/>
                    </a:cubicBezTo>
                    <a:cubicBezTo>
                      <a:pt x="5522" y="8873"/>
                      <a:pt x="5647" y="8748"/>
                      <a:pt x="5665" y="8596"/>
                    </a:cubicBezTo>
                    <a:lnTo>
                      <a:pt x="5727" y="8230"/>
                    </a:lnTo>
                    <a:cubicBezTo>
                      <a:pt x="5736" y="8195"/>
                      <a:pt x="5763" y="8159"/>
                      <a:pt x="5799" y="8141"/>
                    </a:cubicBezTo>
                    <a:cubicBezTo>
                      <a:pt x="5924" y="8097"/>
                      <a:pt x="6049" y="8052"/>
                      <a:pt x="6165" y="7989"/>
                    </a:cubicBezTo>
                    <a:cubicBezTo>
                      <a:pt x="6178" y="7983"/>
                      <a:pt x="6193" y="7980"/>
                      <a:pt x="6208" y="7980"/>
                    </a:cubicBezTo>
                    <a:cubicBezTo>
                      <a:pt x="6233" y="7980"/>
                      <a:pt x="6259" y="7987"/>
                      <a:pt x="6281" y="7998"/>
                    </a:cubicBezTo>
                    <a:lnTo>
                      <a:pt x="6646" y="8266"/>
                    </a:lnTo>
                    <a:cubicBezTo>
                      <a:pt x="6691" y="8297"/>
                      <a:pt x="6742" y="8313"/>
                      <a:pt x="6794" y="8313"/>
                    </a:cubicBezTo>
                    <a:cubicBezTo>
                      <a:pt x="6845" y="8313"/>
                      <a:pt x="6896" y="8297"/>
                      <a:pt x="6941" y="8266"/>
                    </a:cubicBezTo>
                    <a:cubicBezTo>
                      <a:pt x="7208" y="8097"/>
                      <a:pt x="7449" y="7891"/>
                      <a:pt x="7672" y="7668"/>
                    </a:cubicBezTo>
                    <a:cubicBezTo>
                      <a:pt x="7886" y="7463"/>
                      <a:pt x="8074" y="7240"/>
                      <a:pt x="8234" y="6999"/>
                    </a:cubicBezTo>
                    <a:cubicBezTo>
                      <a:pt x="8324" y="6865"/>
                      <a:pt x="8324" y="6696"/>
                      <a:pt x="8225" y="6571"/>
                    </a:cubicBezTo>
                    <a:lnTo>
                      <a:pt x="8011" y="6268"/>
                    </a:lnTo>
                    <a:cubicBezTo>
                      <a:pt x="7985" y="6232"/>
                      <a:pt x="7985" y="6187"/>
                      <a:pt x="8002" y="6152"/>
                    </a:cubicBezTo>
                    <a:cubicBezTo>
                      <a:pt x="8056" y="6036"/>
                      <a:pt x="8109" y="5911"/>
                      <a:pt x="8154" y="5786"/>
                    </a:cubicBezTo>
                    <a:cubicBezTo>
                      <a:pt x="8163" y="5750"/>
                      <a:pt x="8199" y="5724"/>
                      <a:pt x="8234" y="5715"/>
                    </a:cubicBezTo>
                    <a:lnTo>
                      <a:pt x="8680" y="5643"/>
                    </a:lnTo>
                    <a:cubicBezTo>
                      <a:pt x="8787" y="5625"/>
                      <a:pt x="8877" y="5536"/>
                      <a:pt x="8894" y="5429"/>
                    </a:cubicBezTo>
                    <a:cubicBezTo>
                      <a:pt x="9010" y="4840"/>
                      <a:pt x="9019" y="4216"/>
                      <a:pt x="8903" y="3618"/>
                    </a:cubicBezTo>
                    <a:cubicBezTo>
                      <a:pt x="8877" y="3467"/>
                      <a:pt x="8752" y="3351"/>
                      <a:pt x="8600" y="3324"/>
                    </a:cubicBezTo>
                    <a:lnTo>
                      <a:pt x="8234" y="3261"/>
                    </a:lnTo>
                    <a:cubicBezTo>
                      <a:pt x="8199" y="3261"/>
                      <a:pt x="8163" y="3226"/>
                      <a:pt x="8145" y="3190"/>
                    </a:cubicBezTo>
                    <a:cubicBezTo>
                      <a:pt x="8100" y="3065"/>
                      <a:pt x="8047" y="2940"/>
                      <a:pt x="7993" y="2815"/>
                    </a:cubicBezTo>
                    <a:cubicBezTo>
                      <a:pt x="7976" y="2780"/>
                      <a:pt x="7976" y="2744"/>
                      <a:pt x="8002" y="2708"/>
                    </a:cubicBezTo>
                    <a:lnTo>
                      <a:pt x="8216" y="2405"/>
                    </a:lnTo>
                    <a:cubicBezTo>
                      <a:pt x="8306" y="2280"/>
                      <a:pt x="8315" y="2111"/>
                      <a:pt x="8225" y="1977"/>
                    </a:cubicBezTo>
                    <a:cubicBezTo>
                      <a:pt x="8056" y="1745"/>
                      <a:pt x="7877" y="1522"/>
                      <a:pt x="7672" y="1317"/>
                    </a:cubicBezTo>
                    <a:cubicBezTo>
                      <a:pt x="7440" y="1085"/>
                      <a:pt x="7191" y="879"/>
                      <a:pt x="6932" y="710"/>
                    </a:cubicBezTo>
                    <a:cubicBezTo>
                      <a:pt x="6884" y="680"/>
                      <a:pt x="6833" y="664"/>
                      <a:pt x="6782" y="664"/>
                    </a:cubicBezTo>
                    <a:cubicBezTo>
                      <a:pt x="6728" y="664"/>
                      <a:pt x="6675" y="682"/>
                      <a:pt x="6629" y="719"/>
                    </a:cubicBezTo>
                    <a:lnTo>
                      <a:pt x="6263" y="978"/>
                    </a:lnTo>
                    <a:cubicBezTo>
                      <a:pt x="6248" y="992"/>
                      <a:pt x="6228" y="999"/>
                      <a:pt x="6207" y="999"/>
                    </a:cubicBezTo>
                    <a:cubicBezTo>
                      <a:pt x="6190" y="999"/>
                      <a:pt x="6172" y="995"/>
                      <a:pt x="6156" y="986"/>
                    </a:cubicBezTo>
                    <a:cubicBezTo>
                      <a:pt x="6031" y="933"/>
                      <a:pt x="5915" y="879"/>
                      <a:pt x="5790" y="835"/>
                    </a:cubicBezTo>
                    <a:cubicBezTo>
                      <a:pt x="5754" y="826"/>
                      <a:pt x="5719" y="790"/>
                      <a:pt x="5719" y="755"/>
                    </a:cubicBezTo>
                    <a:lnTo>
                      <a:pt x="5638" y="308"/>
                    </a:lnTo>
                    <a:cubicBezTo>
                      <a:pt x="5620" y="201"/>
                      <a:pt x="5540" y="121"/>
                      <a:pt x="5433" y="94"/>
                    </a:cubicBezTo>
                    <a:cubicBezTo>
                      <a:pt x="5125" y="32"/>
                      <a:pt x="4806" y="1"/>
                      <a:pt x="448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66414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3EF71-E742-6168-16C5-FE205DF25D38}"/>
              </a:ext>
            </a:extLst>
          </p:cNvPr>
          <p:cNvSpPr>
            <a:spLocks noGrp="1"/>
          </p:cNvSpPr>
          <p:nvPr>
            <p:ph type="title"/>
          </p:nvPr>
        </p:nvSpPr>
        <p:spPr/>
        <p:txBody>
          <a:bodyPr>
            <a:noAutofit/>
          </a:bodyPr>
          <a:lstStyle/>
          <a:p>
            <a:pPr rtl="0"/>
            <a:r>
              <a:rPr lang="en-US" b="1" dirty="0">
                <a:solidFill>
                  <a:schemeClr val="accent1">
                    <a:lumMod val="50000"/>
                  </a:schemeClr>
                </a:solidFill>
                <a:latin typeface="+mn-lt"/>
              </a:rPr>
              <a:t>MAIN SUPPORT ACTIVITIES OF THE PROJECT</a:t>
            </a:r>
            <a:endParaRPr lang="en-VN" sz="3600" dirty="0">
              <a:solidFill>
                <a:schemeClr val="accent1">
                  <a:lumMod val="50000"/>
                </a:schemeClr>
              </a:solidFill>
            </a:endParaRPr>
          </a:p>
        </p:txBody>
      </p:sp>
      <p:sp>
        <p:nvSpPr>
          <p:cNvPr id="3" name="Text Placeholder 1">
            <a:extLst>
              <a:ext uri="{FF2B5EF4-FFF2-40B4-BE49-F238E27FC236}">
                <a16:creationId xmlns:a16="http://schemas.microsoft.com/office/drawing/2014/main" id="{6128974C-A6C7-E5B4-D662-04C211D643CA}"/>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2DC41E64-09A6-92D1-F906-886F3BD9305D}"/>
              </a:ext>
            </a:extLst>
          </p:cNvPr>
          <p:cNvSpPr txBox="1">
            <a:spLocks/>
          </p:cNvSpPr>
          <p:nvPr/>
        </p:nvSpPr>
        <p:spPr>
          <a:xfrm>
            <a:off x="609600" y="1333500"/>
            <a:ext cx="11158330" cy="47890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 typeface="Wingdings" pitchFamily="2" charset="2"/>
              <a:buChar char="v"/>
              <a:defRPr/>
            </a:pPr>
            <a:r>
              <a:rPr lang="en-US" sz="1800" dirty="0"/>
              <a:t>Strengthen capacity in the field of EE for IE, financial institutions participating in the project, energy service companies and EE equipment suppliers..</a:t>
            </a:r>
          </a:p>
          <a:p>
            <a:pPr lvl="1" indent="-457200" algn="just">
              <a:lnSpc>
                <a:spcPct val="100000"/>
              </a:lnSpc>
              <a:spcAft>
                <a:spcPts val="600"/>
              </a:spcAft>
              <a:buFont typeface="Wingdings" pitchFamily="2" charset="2"/>
              <a:buChar char="v"/>
              <a:defRPr/>
            </a:pPr>
            <a:r>
              <a:rPr lang="en-US" sz="1800" dirty="0"/>
              <a:t>Support in identifying EE solutions, calculating potential and financial efficiency for EE sub-projects, performing energy audits and other necessary technical support for </a:t>
            </a:r>
            <a:r>
              <a:rPr lang="en-US" sz="1800" dirty="0" err="1"/>
              <a:t>Ies</a:t>
            </a:r>
            <a:r>
              <a:rPr lang="en-US" sz="1800" dirty="0"/>
              <a:t> when implementing EE solutions .</a:t>
            </a:r>
          </a:p>
          <a:p>
            <a:pPr lvl="1" indent="-457200" algn="just">
              <a:lnSpc>
                <a:spcPct val="100000"/>
              </a:lnSpc>
              <a:spcAft>
                <a:spcPts val="600"/>
              </a:spcAft>
              <a:buFont typeface="Wingdings" pitchFamily="2" charset="2"/>
              <a:buChar char="v"/>
              <a:defRPr/>
            </a:pPr>
            <a:r>
              <a:rPr lang="en-US" sz="1800" dirty="0"/>
              <a:t>Support IE to prepare and complete environmental reports to comply with the World Bank's regulations on environmental and social safety;</a:t>
            </a:r>
          </a:p>
          <a:p>
            <a:pPr lvl="1" indent="-457200" algn="l" rtl="0">
              <a:lnSpc>
                <a:spcPct val="100000"/>
              </a:lnSpc>
              <a:spcAft>
                <a:spcPts val="600"/>
              </a:spcAft>
              <a:buFont typeface="Wingdings" pitchFamily="2" charset="2"/>
              <a:buChar char="v"/>
              <a:defRPr/>
            </a:pPr>
            <a:r>
              <a:rPr lang="en-US" sz="1800" dirty="0"/>
              <a:t>Editing and publishing energy technology handbooks for IE;</a:t>
            </a:r>
          </a:p>
          <a:p>
            <a:pPr lvl="1" indent="-457200" algn="l" rtl="0">
              <a:lnSpc>
                <a:spcPct val="100000"/>
              </a:lnSpc>
              <a:spcAft>
                <a:spcPts val="600"/>
              </a:spcAft>
              <a:buFont typeface="Wingdings" pitchFamily="2" charset="2"/>
              <a:buChar char="v"/>
              <a:defRPr/>
            </a:pPr>
            <a:r>
              <a:rPr lang="en-US" sz="1800" dirty="0"/>
              <a:t>Support the development and implementation of business strategies for EE equipment suppliers </a:t>
            </a:r>
          </a:p>
          <a:p>
            <a:pPr lvl="1" indent="-457200" algn="l" rtl="0">
              <a:lnSpc>
                <a:spcPct val="100000"/>
              </a:lnSpc>
              <a:spcAft>
                <a:spcPts val="600"/>
              </a:spcAft>
              <a:buFont typeface="Wingdings" pitchFamily="2" charset="2"/>
              <a:buChar char="v"/>
              <a:defRPr/>
            </a:pPr>
            <a:r>
              <a:rPr lang="en-US" sz="1800" dirty="0"/>
              <a:t>Carry out communication activities to share information and create favorable conditions for IE to access technical support activities and receive financial guarantees when implementing EE solutions.</a:t>
            </a:r>
          </a:p>
          <a:p>
            <a:pPr lvl="1" indent="-457200" algn="l" rtl="0">
              <a:lnSpc>
                <a:spcPct val="100000"/>
              </a:lnSpc>
              <a:spcAft>
                <a:spcPts val="600"/>
              </a:spcAft>
              <a:buFont typeface="Wingdings" pitchFamily="2" charset="2"/>
              <a:buChar char="v"/>
              <a:defRPr/>
            </a:pPr>
            <a:r>
              <a:rPr lang="en-US" sz="1800" dirty="0"/>
              <a:t>Organize study visits at local and abroad to enhance exchanges, connections, and share information and experiences in the field of EE for financial institutions participating in the project, IEs and ESCOs.</a:t>
            </a:r>
          </a:p>
        </p:txBody>
      </p:sp>
    </p:spTree>
    <p:extLst>
      <p:ext uri="{BB962C8B-B14F-4D97-AF65-F5344CB8AC3E}">
        <p14:creationId xmlns:p14="http://schemas.microsoft.com/office/powerpoint/2010/main" val="1648719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2980-C4BE-6766-C944-F30566FA8861}"/>
              </a:ext>
            </a:extLst>
          </p:cNvPr>
          <p:cNvSpPr>
            <a:spLocks noGrp="1"/>
          </p:cNvSpPr>
          <p:nvPr>
            <p:ph type="title"/>
          </p:nvPr>
        </p:nvSpPr>
        <p:spPr/>
        <p:txBody>
          <a:bodyPr>
            <a:normAutofit fontScale="90000"/>
          </a:bodyPr>
          <a:lstStyle/>
          <a:p>
            <a:pPr rtl="0"/>
            <a:r>
              <a:rPr lang="en-US" sz="2800" b="1" dirty="0">
                <a:solidFill>
                  <a:schemeClr val="accent1">
                    <a:lumMod val="50000"/>
                  </a:schemeClr>
                </a:solidFill>
                <a:latin typeface="+mn-lt"/>
              </a:rPr>
              <a:t>3. BENEFITS OF IE/ESCO WHEN PARTICIPATING IN </a:t>
            </a:r>
            <a:r>
              <a:rPr lang="vi-VN" sz="2800" b="1" dirty="0">
                <a:solidFill>
                  <a:schemeClr val="accent1">
                    <a:lumMod val="50000"/>
                  </a:schemeClr>
                </a:solidFill>
                <a:latin typeface="+mn-lt"/>
              </a:rPr>
              <a:t>PROJECT</a:t>
            </a:r>
            <a:endParaRPr lang="en-VN" dirty="0">
              <a:solidFill>
                <a:schemeClr val="accent1">
                  <a:lumMod val="50000"/>
                </a:schemeClr>
              </a:solidFill>
              <a:latin typeface="+mn-lt"/>
            </a:endParaRPr>
          </a:p>
        </p:txBody>
      </p:sp>
      <p:cxnSp>
        <p:nvCxnSpPr>
          <p:cNvPr id="4" name="Straight Connector 3">
            <a:extLst>
              <a:ext uri="{FF2B5EF4-FFF2-40B4-BE49-F238E27FC236}">
                <a16:creationId xmlns:a16="http://schemas.microsoft.com/office/drawing/2014/main" id="{C1BC298C-9DEE-EBA7-C876-C97ED360BAC3}"/>
              </a:ext>
            </a:extLst>
          </p:cNvPr>
          <p:cNvCxnSpPr>
            <a:cxnSpLocks/>
          </p:cNvCxnSpPr>
          <p:nvPr/>
        </p:nvCxnSpPr>
        <p:spPr>
          <a:xfrm>
            <a:off x="6145654" y="115686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ADDB527-0C81-DF1B-5D06-36E60F546B03}"/>
              </a:ext>
            </a:extLst>
          </p:cNvPr>
          <p:cNvCxnSpPr>
            <a:cxnSpLocks/>
          </p:cNvCxnSpPr>
          <p:nvPr/>
        </p:nvCxnSpPr>
        <p:spPr>
          <a:xfrm>
            <a:off x="7699987" y="9378457"/>
            <a:ext cx="2330668"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D06DA10-100C-7E6B-2C94-826D8CB06B51}"/>
              </a:ext>
            </a:extLst>
          </p:cNvPr>
          <p:cNvCxnSpPr>
            <a:cxnSpLocks/>
          </p:cNvCxnSpPr>
          <p:nvPr/>
        </p:nvCxnSpPr>
        <p:spPr>
          <a:xfrm>
            <a:off x="6298054" y="117210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10" name="Diagram 9">
            <a:extLst>
              <a:ext uri="{FF2B5EF4-FFF2-40B4-BE49-F238E27FC236}">
                <a16:creationId xmlns:a16="http://schemas.microsoft.com/office/drawing/2014/main" id="{7483DA63-4E8E-6928-BAF2-0FBA8422DBD8}"/>
              </a:ext>
            </a:extLst>
          </p:cNvPr>
          <p:cNvGraphicFramePr/>
          <p:nvPr/>
        </p:nvGraphicFramePr>
        <p:xfrm>
          <a:off x="1905388" y="1029861"/>
          <a:ext cx="9122829" cy="5620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607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D7C2-F700-AADB-2860-5625533313A5}"/>
              </a:ext>
            </a:extLst>
          </p:cNvPr>
          <p:cNvSpPr>
            <a:spLocks noGrp="1"/>
          </p:cNvSpPr>
          <p:nvPr>
            <p:ph type="title"/>
          </p:nvPr>
        </p:nvSpPr>
        <p:spPr>
          <a:xfrm>
            <a:off x="525116" y="547058"/>
            <a:ext cx="11017528" cy="495200"/>
          </a:xfrm>
        </p:spPr>
        <p:txBody>
          <a:bodyPr>
            <a:noAutofit/>
          </a:bodyPr>
          <a:lstStyle/>
          <a:p>
            <a:pPr rtl="0"/>
            <a:r>
              <a:rPr dirty="0" lang="en-US"/>
              <a:t>TECHNICAL SUPPORT FROM MOIT &amp; WORLD BANK</a:t>
            </a:r>
            <a:endParaRPr dirty="0" lang="en-VN">
              <a:latin typeface="+mj-lt"/>
            </a:endParaRPr>
          </a:p>
        </p:txBody>
      </p:sp>
      <p:grpSp>
        <p:nvGrpSpPr>
          <p:cNvPr id="3" name="Group 2">
            <a:extLst>
              <a:ext uri="{FF2B5EF4-FFF2-40B4-BE49-F238E27FC236}">
                <a16:creationId xmlns:a16="http://schemas.microsoft.com/office/drawing/2014/main" id="{5B272F6E-D993-4820-8D83-0A93DAF11C45}"/>
              </a:ext>
            </a:extLst>
          </p:cNvPr>
          <p:cNvGrpSpPr/>
          <p:nvPr/>
        </p:nvGrpSpPr>
        <p:grpSpPr>
          <a:xfrm>
            <a:off x="0" y="2391880"/>
            <a:ext cx="4449283" cy="4466120"/>
            <a:chOff x="4743450" y="1335205"/>
            <a:chExt cx="3240592" cy="3774323"/>
          </a:xfrm>
          <a:solidFill>
            <a:schemeClr val="accent1">
              <a:alpha val="34000"/>
            </a:schemeClr>
          </a:solidFill>
        </p:grpSpPr>
        <p:sp>
          <p:nvSpPr>
            <p:cNvPr id="4" name="Freeform: Shape 32">
              <a:extLst>
                <a:ext uri="{FF2B5EF4-FFF2-40B4-BE49-F238E27FC236}">
                  <a16:creationId xmlns:a16="http://schemas.microsoft.com/office/drawing/2014/main" id="{1EBB9EEE-678E-4383-A7E1-DBA34718E579}"/>
                </a:ext>
              </a:extLst>
            </p:cNvPr>
            <p:cNvSpPr/>
            <p:nvPr/>
          </p:nvSpPr>
          <p:spPr>
            <a:xfrm>
              <a:off x="4743450" y="1335205"/>
              <a:ext cx="2365084" cy="3774323"/>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5" name="Freeform: Shape 34">
              <a:extLst>
                <a:ext uri="{FF2B5EF4-FFF2-40B4-BE49-F238E27FC236}">
                  <a16:creationId xmlns:a16="http://schemas.microsoft.com/office/drawing/2014/main" id="{82B0C763-E762-8BD2-9C7C-518F97BBF7E8}"/>
                </a:ext>
              </a:extLst>
            </p:cNvPr>
            <p:cNvSpPr/>
            <p:nvPr/>
          </p:nvSpPr>
          <p:spPr>
            <a:xfrm>
              <a:off x="6392512" y="2933634"/>
              <a:ext cx="1286414" cy="2052927"/>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28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6" name="Freeform: Shape 35">
              <a:extLst>
                <a:ext uri="{FF2B5EF4-FFF2-40B4-BE49-F238E27FC236}">
                  <a16:creationId xmlns:a16="http://schemas.microsoft.com/office/drawing/2014/main" id="{2EEE16DB-D356-9658-ACE0-48552010B213}"/>
                </a:ext>
              </a:extLst>
            </p:cNvPr>
            <p:cNvSpPr/>
            <p:nvPr/>
          </p:nvSpPr>
          <p:spPr>
            <a:xfrm>
              <a:off x="7430035" y="4044739"/>
              <a:ext cx="554007" cy="884114"/>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7" name="Freeform: Shape 36">
              <a:extLst>
                <a:ext uri="{FF2B5EF4-FFF2-40B4-BE49-F238E27FC236}">
                  <a16:creationId xmlns:a16="http://schemas.microsoft.com/office/drawing/2014/main" id="{6CBD2636-37C3-D92F-C4D2-9AC23219AFDF}"/>
                </a:ext>
              </a:extLst>
            </p:cNvPr>
            <p:cNvSpPr/>
            <p:nvPr/>
          </p:nvSpPr>
          <p:spPr>
            <a:xfrm>
              <a:off x="5175911" y="1999241"/>
              <a:ext cx="1469324"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11000"/>
              </a:schemeClr>
            </a:solidFill>
            <a:ln w="6350">
              <a:solidFill>
                <a:schemeClr val="accent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8" name="Freeform: Shape 37">
              <a:extLst>
                <a:ext uri="{FF2B5EF4-FFF2-40B4-BE49-F238E27FC236}">
                  <a16:creationId xmlns:a16="http://schemas.microsoft.com/office/drawing/2014/main" id="{63F3BDEA-C55D-F18E-E8C8-FA00C009104A}"/>
                </a:ext>
              </a:extLst>
            </p:cNvPr>
            <p:cNvSpPr/>
            <p:nvPr/>
          </p:nvSpPr>
          <p:spPr>
            <a:xfrm>
              <a:off x="6632772" y="3259788"/>
              <a:ext cx="905673" cy="932988"/>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9" name="Freeform: Shape 38">
              <a:extLst>
                <a:ext uri="{FF2B5EF4-FFF2-40B4-BE49-F238E27FC236}">
                  <a16:creationId xmlns:a16="http://schemas.microsoft.com/office/drawing/2014/main" id="{31D58BD7-4FBF-E669-AD38-B8568D018467}"/>
                </a:ext>
              </a:extLst>
            </p:cNvPr>
            <p:cNvSpPr/>
            <p:nvPr/>
          </p:nvSpPr>
          <p:spPr>
            <a:xfrm>
              <a:off x="5379540" y="2024432"/>
              <a:ext cx="1414402"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0" name="Freeform: Shape 39">
              <a:extLst>
                <a:ext uri="{FF2B5EF4-FFF2-40B4-BE49-F238E27FC236}">
                  <a16:creationId xmlns:a16="http://schemas.microsoft.com/office/drawing/2014/main" id="{3DABA16D-140D-484D-C83F-C2E79E6BF9B3}"/>
                </a:ext>
              </a:extLst>
            </p:cNvPr>
            <p:cNvSpPr/>
            <p:nvPr/>
          </p:nvSpPr>
          <p:spPr>
            <a:xfrm>
              <a:off x="6761047" y="3284876"/>
              <a:ext cx="824434" cy="91610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1" name="Freeform: Shape 40">
              <a:extLst>
                <a:ext uri="{FF2B5EF4-FFF2-40B4-BE49-F238E27FC236}">
                  <a16:creationId xmlns:a16="http://schemas.microsoft.com/office/drawing/2014/main" id="{1131D06B-7DE3-C03C-1A05-95B24D8D85EB}"/>
                </a:ext>
              </a:extLst>
            </p:cNvPr>
            <p:cNvSpPr/>
            <p:nvPr/>
          </p:nvSpPr>
          <p:spPr>
            <a:xfrm>
              <a:off x="6418281" y="2024329"/>
              <a:ext cx="926940"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2" name="Freeform: Shape 41">
              <a:extLst>
                <a:ext uri="{FF2B5EF4-FFF2-40B4-BE49-F238E27FC236}">
                  <a16:creationId xmlns:a16="http://schemas.microsoft.com/office/drawing/2014/main" id="{691E6568-2300-ED81-7096-7E90F1550798}"/>
                </a:ext>
              </a:extLst>
            </p:cNvPr>
            <p:cNvSpPr/>
            <p:nvPr/>
          </p:nvSpPr>
          <p:spPr>
            <a:xfrm>
              <a:off x="6646499" y="2049522"/>
              <a:ext cx="783536" cy="1257502"/>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3" name="Freeform: Shape 42">
              <a:extLst>
                <a:ext uri="{FF2B5EF4-FFF2-40B4-BE49-F238E27FC236}">
                  <a16:creationId xmlns:a16="http://schemas.microsoft.com/office/drawing/2014/main" id="{70AA0DA8-0B75-8258-157F-360C163F12AA}"/>
                </a:ext>
              </a:extLst>
            </p:cNvPr>
            <p:cNvSpPr/>
            <p:nvPr/>
          </p:nvSpPr>
          <p:spPr>
            <a:xfrm>
              <a:off x="7301758" y="3281934"/>
              <a:ext cx="530925" cy="929410"/>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4" name="Freeform: Shape 43">
              <a:extLst>
                <a:ext uri="{FF2B5EF4-FFF2-40B4-BE49-F238E27FC236}">
                  <a16:creationId xmlns:a16="http://schemas.microsoft.com/office/drawing/2014/main" id="{587F27AD-3B1B-9EF9-385C-CF6AB5258BD2}"/>
                </a:ext>
              </a:extLst>
            </p:cNvPr>
            <p:cNvSpPr/>
            <p:nvPr/>
          </p:nvSpPr>
          <p:spPr>
            <a:xfrm>
              <a:off x="7430035" y="3307022"/>
              <a:ext cx="442115" cy="88411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grpSp>
      <p:pic>
        <p:nvPicPr>
          <p:cNvPr descr="A group of people sitting around a table  Description automatically generated" id="15" name="Picture 14">
            <a:extLst>
              <a:ext uri="{FF2B5EF4-FFF2-40B4-BE49-F238E27FC236}">
                <a16:creationId xmlns:a16="http://schemas.microsoft.com/office/drawing/2014/main" id="{0B1E8A52-3960-5FA7-DABE-669D6E611B33}"/>
              </a:ext>
            </a:extLst>
          </p:cNvPr>
          <p:cNvPicPr>
            <a:picLocks noChangeAspect="1"/>
          </p:cNvPicPr>
          <p:nvPr/>
        </p:nvPicPr>
        <p:blipFill rotWithShape="1">
          <a:blip cstate="print" r:embed="rId2">
            <a:extLst>
              <a:ext uri="{28A0092B-C50C-407E-A947-70E740481C1C}">
                <a14:useLocalDpi xmlns:a14="http://schemas.microsoft.com/office/drawing/2010/main" val="0"/>
              </a:ext>
            </a:extLst>
          </a:blip>
          <a:srcRect t="215"/>
          <a:stretch/>
        </p:blipFill>
        <p:spPr bwMode="auto">
          <a:xfrm>
            <a:off x="347426" y="1253675"/>
            <a:ext cx="3169681" cy="1726638"/>
          </a:xfrm>
          <a:prstGeom prst="rect">
            <a:avLst/>
          </a:prstGeom>
          <a:ln>
            <a:noFill/>
          </a:ln>
          <a:extLst>
            <a:ext uri="{53640926-AAD7-44D8-BBD7-CCE9431645EC}">
              <a14:shadowObscured xmlns:a14="http://schemas.microsoft.com/office/drawing/2010/main"/>
            </a:ext>
          </a:extLst>
        </p:spPr>
      </p:pic>
      <p:pic>
        <p:nvPicPr>
          <p:cNvPr descr="A large pile of sand in a warehouse  Description automatically generated" id="16" name="Picture 15">
            <a:extLst>
              <a:ext uri="{FF2B5EF4-FFF2-40B4-BE49-F238E27FC236}">
                <a16:creationId xmlns:a16="http://schemas.microsoft.com/office/drawing/2014/main" id="{D8636E35-5CD0-0EE1-F73B-1E3D5EDF08B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 t="172"/>
          <a:stretch/>
        </p:blipFill>
        <p:spPr bwMode="auto">
          <a:xfrm>
            <a:off x="3664209" y="1253674"/>
            <a:ext cx="3177467" cy="1713085"/>
          </a:xfrm>
          <a:prstGeom prst="rect">
            <a:avLst/>
          </a:prstGeom>
          <a:ln>
            <a:noFill/>
          </a:ln>
          <a:extLst>
            <a:ext uri="{53640926-AAD7-44D8-BBD7-CCE9431645EC}">
              <a14:shadowObscured xmlns:a14="http://schemas.microsoft.com/office/drawing/2010/main"/>
            </a:ext>
          </a:extLst>
        </p:spPr>
      </p:pic>
      <p:pic>
        <p:nvPicPr>
          <p:cNvPr descr="A factory with a few silos  Description automatically generated" id="17" name="Picture 16">
            <a:extLst>
              <a:ext uri="{FF2B5EF4-FFF2-40B4-BE49-F238E27FC236}">
                <a16:creationId xmlns:a16="http://schemas.microsoft.com/office/drawing/2014/main" id="{03B39A39-57D1-5B7C-8C42-BDD5133A9030}"/>
              </a:ext>
            </a:extLst>
          </p:cNvPr>
          <p:cNvPicPr>
            <a:picLocks noChangeAspect="1"/>
          </p:cNvPicPr>
          <p:nvPr/>
        </p:nvPicPr>
        <p:blipFill rotWithShape="1">
          <a:blip cstate="print" r:embed="rId4">
            <a:extLst>
              <a:ext uri="{28A0092B-C50C-407E-A947-70E740481C1C}">
                <a14:useLocalDpi xmlns:a14="http://schemas.microsoft.com/office/drawing/2010/main" val="0"/>
              </a:ext>
            </a:extLst>
          </a:blip>
          <a:srcRect r="79"/>
          <a:stretch/>
        </p:blipFill>
        <p:spPr bwMode="auto">
          <a:xfrm>
            <a:off x="7860311" y="3079918"/>
            <a:ext cx="2877445" cy="1774527"/>
          </a:xfrm>
          <a:prstGeom prst="rect">
            <a:avLst/>
          </a:prstGeom>
          <a:ln>
            <a:noFill/>
          </a:ln>
          <a:extLst>
            <a:ext uri="{53640926-AAD7-44D8-BBD7-CCE9431645EC}">
              <a14:shadowObscured xmlns:a14="http://schemas.microsoft.com/office/drawing/2010/main"/>
            </a:ext>
          </a:extLst>
        </p:spPr>
      </p:pic>
      <p:sp>
        <p:nvSpPr>
          <p:cNvPr id="18" name="Arrow: Right 9">
            <a:extLst>
              <a:ext uri="{FF2B5EF4-FFF2-40B4-BE49-F238E27FC236}">
                <a16:creationId xmlns:a16="http://schemas.microsoft.com/office/drawing/2014/main" id="{AB9FECFE-4337-7098-E4B8-BD3DF00B3280}"/>
              </a:ext>
            </a:extLst>
          </p:cNvPr>
          <p:cNvSpPr/>
          <p:nvPr/>
        </p:nvSpPr>
        <p:spPr>
          <a:xfrm>
            <a:off x="6946900" y="1393569"/>
            <a:ext cx="520700" cy="30937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sp>
        <p:nvSpPr>
          <p:cNvPr id="19" name="TextBox 18">
            <a:extLst>
              <a:ext uri="{FF2B5EF4-FFF2-40B4-BE49-F238E27FC236}">
                <a16:creationId xmlns:a16="http://schemas.microsoft.com/office/drawing/2014/main" id="{9F84A4DE-6081-2816-8B4C-42EE842ADD9A}"/>
              </a:ext>
            </a:extLst>
          </p:cNvPr>
          <p:cNvSpPr txBox="1"/>
          <p:nvPr/>
        </p:nvSpPr>
        <p:spPr>
          <a:xfrm>
            <a:off x="7524435" y="1276544"/>
            <a:ext cx="4667565" cy="1200329"/>
          </a:xfrm>
          <a:prstGeom prst="rect">
            <a:avLst/>
          </a:prstGeom>
          <a:noFill/>
        </p:spPr>
        <p:txBody>
          <a:bodyPr wrap="square">
            <a:spAutoFit/>
          </a:bodyPr>
          <a:lstStyle/>
          <a:p>
            <a:pPr algn="l" rtl="0"/>
            <a:r>
              <a:rPr b="1" dirty="0" lang="en-US" sz="1800">
                <a:latin typeface="+mn-lt"/>
              </a:rPr>
              <a:t>Nghe An Sugar Company (NASU): </a:t>
            </a:r>
            <a:r>
              <a:rPr dirty="0" lang="en-US" sz="1800">
                <a:latin typeface="+mn-lt"/>
              </a:rPr>
              <a:t>Biomass power plant with capacity of 30 MW </a:t>
            </a:r>
          </a:p>
          <a:p>
            <a:pPr algn="l" rtl="0"/>
            <a:r>
              <a:rPr dirty="0" lang="en-US" sz="1800">
                <a:latin typeface="+mn-lt"/>
              </a:rPr>
              <a:t>Total investment: 1,150 billion VND</a:t>
            </a:r>
          </a:p>
        </p:txBody>
      </p:sp>
      <p:sp>
        <p:nvSpPr>
          <p:cNvPr id="20" name="TextBox 19">
            <a:extLst>
              <a:ext uri="{FF2B5EF4-FFF2-40B4-BE49-F238E27FC236}">
                <a16:creationId xmlns:a16="http://schemas.microsoft.com/office/drawing/2014/main" id="{2CFFF9B9-D48C-3653-0994-BD28F1EE29FF}"/>
              </a:ext>
            </a:extLst>
          </p:cNvPr>
          <p:cNvSpPr txBox="1"/>
          <p:nvPr/>
        </p:nvSpPr>
        <p:spPr>
          <a:xfrm>
            <a:off x="7079261" y="5183262"/>
            <a:ext cx="4899027" cy="1200329"/>
          </a:xfrm>
          <a:prstGeom prst="rect">
            <a:avLst/>
          </a:prstGeom>
          <a:noFill/>
        </p:spPr>
        <p:txBody>
          <a:bodyPr wrap="square">
            <a:spAutoFit/>
          </a:bodyPr>
          <a:lstStyle/>
          <a:p>
            <a:pPr algn="l" rtl="0"/>
            <a:r>
              <a:rPr b="1" dirty="0" lang="en-US" sz="1800">
                <a:latin typeface="+mn-lt"/>
              </a:rPr>
              <a:t>Tan Thang Cement Company</a:t>
            </a:r>
            <a:r>
              <a:rPr dirty="0" lang="en-US" sz="1800">
                <a:latin typeface="+mn-lt"/>
              </a:rPr>
              <a:t>: investment project in residual heat recovery system with capacity of 8 MW.</a:t>
            </a:r>
          </a:p>
          <a:p>
            <a:pPr algn="l" rtl="0"/>
            <a:r>
              <a:rPr dirty="0" lang="en-US" sz="1800">
                <a:latin typeface="+mn-lt"/>
              </a:rPr>
              <a:t>Total investment: 310 billion VND</a:t>
            </a:r>
          </a:p>
        </p:txBody>
      </p:sp>
      <p:sp>
        <p:nvSpPr>
          <p:cNvPr id="21" name="TextBox 20">
            <a:extLst>
              <a:ext uri="{FF2B5EF4-FFF2-40B4-BE49-F238E27FC236}">
                <a16:creationId xmlns:a16="http://schemas.microsoft.com/office/drawing/2014/main" id="{84B320DB-22A2-0F7C-6D78-8BF17A3D134C}"/>
              </a:ext>
            </a:extLst>
          </p:cNvPr>
          <p:cNvSpPr txBox="1"/>
          <p:nvPr/>
        </p:nvSpPr>
        <p:spPr>
          <a:xfrm>
            <a:off x="297601" y="5193684"/>
            <a:ext cx="5899246" cy="923330"/>
          </a:xfrm>
          <a:prstGeom prst="rect">
            <a:avLst/>
          </a:prstGeom>
          <a:noFill/>
        </p:spPr>
        <p:txBody>
          <a:bodyPr wrap="square">
            <a:spAutoFit/>
          </a:bodyPr>
          <a:lstStyle/>
          <a:p>
            <a:pPr algn="l" rtl="0"/>
            <a:r>
              <a:rPr b="1" dirty="0" err="1" lang="en-US" sz="1800">
                <a:latin typeface="+mn-lt"/>
                <a:cs charset="0" panose="02020603050405020304" pitchFamily="18" typeface="Times New Roman"/>
              </a:rPr>
              <a:t>Vonfram</a:t>
            </a:r>
            <a:r>
              <a:rPr b="1" dirty="0" lang="en-US" sz="1800">
                <a:latin typeface="+mn-lt"/>
                <a:cs charset="0" panose="02020603050405020304" pitchFamily="18" typeface="Times New Roman"/>
              </a:rPr>
              <a:t> </a:t>
            </a:r>
            <a:r>
              <a:rPr b="1" dirty="0" err="1" lang="en-US" sz="1800">
                <a:latin typeface="+mn-lt"/>
              </a:rPr>
              <a:t>MaSan</a:t>
            </a:r>
            <a:r>
              <a:rPr b="1" dirty="0" lang="en-US" sz="1800">
                <a:latin typeface="+mn-lt"/>
              </a:rPr>
              <a:t> Co., Ltd.: </a:t>
            </a:r>
            <a:r>
              <a:rPr dirty="0" lang="en-US" sz="1800">
                <a:latin typeface="+mn-lt"/>
              </a:rPr>
              <a:t>Replace two coal-burning boilers with two biomass-burning boilers to improve energy efficiency and reduce greenhouse gas emissions</a:t>
            </a:r>
            <a:endParaRPr dirty="0" lang="en-US" sz="1800">
              <a:highlight>
                <a:srgbClr val="FFFF00"/>
              </a:highlight>
              <a:latin typeface="+mn-lt"/>
            </a:endParaRPr>
          </a:p>
        </p:txBody>
      </p:sp>
      <p:sp>
        <p:nvSpPr>
          <p:cNvPr id="22" name="Arrow: Right 16">
            <a:extLst>
              <a:ext uri="{FF2B5EF4-FFF2-40B4-BE49-F238E27FC236}">
                <a16:creationId xmlns:a16="http://schemas.microsoft.com/office/drawing/2014/main" id="{5C3A7EC4-C769-673A-9C24-D312414906FC}"/>
              </a:ext>
            </a:extLst>
          </p:cNvPr>
          <p:cNvSpPr/>
          <p:nvPr/>
        </p:nvSpPr>
        <p:spPr>
          <a:xfrm rot="5400000">
            <a:off x="2713002" y="4913574"/>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sp>
        <p:nvSpPr>
          <p:cNvPr id="23" name="Arrow: Right 17">
            <a:extLst>
              <a:ext uri="{FF2B5EF4-FFF2-40B4-BE49-F238E27FC236}">
                <a16:creationId xmlns:a16="http://schemas.microsoft.com/office/drawing/2014/main" id="{13762154-F8BF-98EE-83E2-B14D15AA6FB2}"/>
              </a:ext>
            </a:extLst>
          </p:cNvPr>
          <p:cNvSpPr/>
          <p:nvPr/>
        </p:nvSpPr>
        <p:spPr>
          <a:xfrm rot="5400000">
            <a:off x="9220487" y="4896510"/>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pic>
        <p:nvPicPr>
          <p:cNvPr descr="F:\VSUEE\4. Meeting - Site Visit\2024\Meeting Masan Thai Nguyen 14.8.2024\Ảnh\20240814113109_IMG_0231.JPG" id="25" name="Picture 24">
            <a:extLst>
              <a:ext uri="{FF2B5EF4-FFF2-40B4-BE49-F238E27FC236}">
                <a16:creationId xmlns:a16="http://schemas.microsoft.com/office/drawing/2014/main" id="{8D35573C-47E3-7BEC-2AA6-EC0B1ED3A18B}"/>
              </a:ext>
            </a:extLst>
          </p:cNvPr>
          <p:cNvPicPr/>
          <p:nvPr/>
        </p:nvPicPr>
        <p:blipFill>
          <a:blip cstate="print" r:embed="rId5">
            <a:extLst>
              <a:ext uri="{28A0092B-C50C-407E-A947-70E740481C1C}">
                <a14:useLocalDpi xmlns:a14="http://schemas.microsoft.com/office/drawing/2010/main"/>
              </a:ext>
            </a:extLst>
          </a:blip>
          <a:srcRect/>
          <a:stretch>
            <a:fillRect/>
          </a:stretch>
        </p:blipFill>
        <p:spPr bwMode="auto">
          <a:xfrm>
            <a:off x="1658931" y="3129611"/>
            <a:ext cx="2572681" cy="1718983"/>
          </a:xfrm>
          <a:prstGeom prst="rect">
            <a:avLst/>
          </a:prstGeom>
          <a:noFill/>
          <a:ln>
            <a:noFill/>
          </a:ln>
        </p:spPr>
      </p:pic>
    </p:spTree>
    <p:extLst>
      <p:ext uri="{BB962C8B-B14F-4D97-AF65-F5344CB8AC3E}">
        <p14:creationId xmlns:p14="http://schemas.microsoft.com/office/powerpoint/2010/main" val="3941699647"/>
      </p:ext>
    </p:extLst>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C5A01-53A3-D3CB-4DF8-35D938F7FF89}"/>
              </a:ext>
            </a:extLst>
          </p:cNvPr>
          <p:cNvSpPr>
            <a:spLocks noGrp="1"/>
          </p:cNvSpPr>
          <p:nvPr>
            <p:ph type="title"/>
          </p:nvPr>
        </p:nvSpPr>
        <p:spPr>
          <a:xfrm>
            <a:off x="400238" y="301503"/>
            <a:ext cx="11391524" cy="800525"/>
          </a:xfrm>
        </p:spPr>
        <p:txBody>
          <a:bodyPr>
            <a:noAutofit/>
          </a:bodyPr>
          <a:lstStyle/>
          <a:p>
            <a:pPr algn="l" rtl="0"/>
            <a:r>
              <a:rPr dirty="0" lang="en-US" sz="2800">
                <a:latin typeface="+mj-lt"/>
              </a:rPr>
              <a:t>IEs HAVE COMMITTED TO PARTICIPATE IN THE PROJECT RECEIVED TECHNICAL SUPPORT FROM MOIT &amp; WB</a:t>
            </a:r>
            <a:endParaRPr dirty="0" lang="en-VN" sz="2800">
              <a:solidFill>
                <a:schemeClr val="accent1">
                  <a:lumMod val="50000"/>
                </a:schemeClr>
              </a:solidFill>
              <a:latin typeface="+mj-lt"/>
            </a:endParaRPr>
          </a:p>
        </p:txBody>
      </p:sp>
      <p:pic>
        <p:nvPicPr>
          <p:cNvPr id="3" name="Picture 2">
            <a:extLst>
              <a:ext uri="{FF2B5EF4-FFF2-40B4-BE49-F238E27FC236}">
                <a16:creationId xmlns:a16="http://schemas.microsoft.com/office/drawing/2014/main" id="{61510059-339B-99C9-0D26-C2F2E052E409}"/>
              </a:ext>
            </a:extLst>
          </p:cNvPr>
          <p:cNvPicPr>
            <a:picLocks noChangeAspect="1"/>
          </p:cNvPicPr>
          <p:nvPr/>
        </p:nvPicPr>
        <p:blipFill>
          <a:blip r:embed="rId2"/>
          <a:stretch>
            <a:fillRect/>
          </a:stretch>
        </p:blipFill>
        <p:spPr>
          <a:xfrm>
            <a:off x="8035825" y="1627213"/>
            <a:ext cx="3505104" cy="2648593"/>
          </a:xfrm>
          <a:prstGeom prst="rect">
            <a:avLst/>
          </a:prstGeom>
        </p:spPr>
      </p:pic>
      <p:pic>
        <p:nvPicPr>
          <p:cNvPr id="4" name="Picture 3">
            <a:extLst>
              <a:ext uri="{FF2B5EF4-FFF2-40B4-BE49-F238E27FC236}">
                <a16:creationId xmlns:a16="http://schemas.microsoft.com/office/drawing/2014/main" id="{4A3A6FB4-FE74-2F6D-0A98-08ED30258F9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1" t="148"/>
          <a:stretch/>
        </p:blipFill>
        <p:spPr>
          <a:xfrm>
            <a:off x="4701937" y="2888374"/>
            <a:ext cx="3298508" cy="2158053"/>
          </a:xfrm>
          <a:prstGeom prst="rect">
            <a:avLst/>
          </a:prstGeom>
        </p:spPr>
      </p:pic>
      <p:sp>
        <p:nvSpPr>
          <p:cNvPr id="18" name="TextBox 17">
            <a:extLst>
              <a:ext uri="{FF2B5EF4-FFF2-40B4-BE49-F238E27FC236}">
                <a16:creationId xmlns:a16="http://schemas.microsoft.com/office/drawing/2014/main" id="{D022FB5D-948B-046A-2C06-C7CB4DD1EBBA}"/>
              </a:ext>
            </a:extLst>
          </p:cNvPr>
          <p:cNvSpPr txBox="1"/>
          <p:nvPr/>
        </p:nvSpPr>
        <p:spPr>
          <a:xfrm>
            <a:off x="197406" y="2535153"/>
            <a:ext cx="4765437" cy="301621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rtlCol="0" wrap="square">
            <a:spAutoFit/>
            <a:scene3d>
              <a:camera prst="orthographicFront"/>
              <a:lightRig dir="t" rig="harsh"/>
            </a:scene3d>
            <a:sp3d extrusionH="57150" prstMaterial="matte">
              <a:bevelT h="12700" prst="angle" w="63500"/>
              <a:contourClr>
                <a:schemeClr val="bg1">
                  <a:lumMod val="65000"/>
                </a:schemeClr>
              </a:contourClr>
            </a:sp3d>
          </a:bodyPr>
          <a:lstStyle/>
          <a:p>
            <a:pPr algn="l" indent="-285750" marL="285750" rtl="0">
              <a:spcAft>
                <a:spcPts val="3000"/>
              </a:spcAft>
              <a:buFont charset="2" pitchFamily="2" typeface="Wingdings"/>
              <a:buChar char="v"/>
            </a:pPr>
            <a:r>
              <a:rPr b="1" dirty="0" lang="en-US" sz="1800">
                <a:solidFill>
                  <a:schemeClr val="tx1"/>
                </a:solidFill>
              </a:rPr>
              <a:t>VONFRAM MASAN COMPANY LIMITED</a:t>
            </a:r>
          </a:p>
          <a:p>
            <a:pPr algn="l" indent="-285750" marL="285750" rtl="0">
              <a:spcAft>
                <a:spcPts val="3000"/>
              </a:spcAft>
              <a:buFont charset="2" pitchFamily="2" typeface="Wingdings"/>
              <a:buChar char="v"/>
            </a:pPr>
            <a:r>
              <a:rPr b="1" dirty="0" lang="en-US" sz="1800">
                <a:solidFill>
                  <a:schemeClr val="tx1"/>
                </a:solidFill>
              </a:rPr>
              <a:t>THACH BAN COMPANY LIMITED</a:t>
            </a:r>
          </a:p>
          <a:p>
            <a:pPr indent="-285750" marL="285750">
              <a:spcAft>
                <a:spcPts val="3000"/>
              </a:spcAft>
              <a:buFont charset="2" pitchFamily="2" typeface="Wingdings"/>
              <a:buChar char="v"/>
            </a:pPr>
            <a:r>
              <a:rPr b="1" dirty="0" lang="en-US" sz="1800">
                <a:solidFill>
                  <a:schemeClr val="tx1"/>
                </a:solidFill>
              </a:rPr>
              <a:t>VIGLACERA AAC JOINT STOCK</a:t>
            </a:r>
          </a:p>
          <a:p>
            <a:pPr algn="l" indent="-285750" marL="285750" rtl="0">
              <a:spcAft>
                <a:spcPts val="3000"/>
              </a:spcAft>
              <a:buFont charset="2" pitchFamily="2" typeface="Wingdings"/>
              <a:buChar char="v"/>
            </a:pPr>
            <a:r>
              <a:rPr b="1" dirty="0" i="0" lang="en-US" strike="noStrike" sz="1800" u="none">
                <a:solidFill>
                  <a:srgbClr val="5F6368"/>
                </a:solidFill>
                <a:effectLst/>
              </a:rPr>
              <a:t> </a:t>
            </a:r>
            <a:r>
              <a:rPr b="1" dirty="0" lang="en-US" sz="1800">
                <a:solidFill>
                  <a:schemeClr val="tx1"/>
                </a:solidFill>
              </a:rPr>
              <a:t>PHU AN THANH GIA LAI CO., LTD</a:t>
            </a:r>
          </a:p>
          <a:p>
            <a:pPr algn="l" indent="-285750" marL="285750" rtl="0">
              <a:buFont charset="2" pitchFamily="2" typeface="Wingdings"/>
              <a:buChar char="v"/>
            </a:pPr>
            <a:endParaRPr b="1" dirty="0" lang="en-US" sz="1800">
              <a:solidFill>
                <a:schemeClr val="tx1"/>
              </a:solidFill>
            </a:endParaRPr>
          </a:p>
        </p:txBody>
      </p:sp>
      <p:pic>
        <p:nvPicPr>
          <p:cNvPr id="19" name="Picture 18">
            <a:extLst>
              <a:ext uri="{FF2B5EF4-FFF2-40B4-BE49-F238E27FC236}">
                <a16:creationId xmlns:a16="http://schemas.microsoft.com/office/drawing/2014/main" id="{6F3FA334-35B5-E530-8B04-A11FD4DB040F}"/>
              </a:ext>
            </a:extLst>
          </p:cNvPr>
          <p:cNvPicPr>
            <a:picLocks noChangeAspect="1"/>
          </p:cNvPicPr>
          <p:nvPr/>
        </p:nvPicPr>
        <p:blipFill>
          <a:blip cstate="print" r:embed="rId4">
            <a:extLst>
              <a:ext uri="{28A0092B-C50C-407E-A947-70E740481C1C}">
                <a14:useLocalDpi xmlns:a14="http://schemas.microsoft.com/office/drawing/2010/main" val="0"/>
              </a:ext>
            </a:extLst>
          </a:blip>
          <a:stretch>
            <a:fillRect/>
          </a:stretch>
        </p:blipFill>
        <p:spPr>
          <a:xfrm>
            <a:off x="7611267" y="4043258"/>
            <a:ext cx="3769857" cy="2513239"/>
          </a:xfrm>
          <a:prstGeom prst="rect">
            <a:avLst/>
          </a:prstGeom>
        </p:spPr>
      </p:pic>
    </p:spTree>
    <p:extLst>
      <p:ext uri="{BB962C8B-B14F-4D97-AF65-F5344CB8AC3E}">
        <p14:creationId xmlns:p14="http://schemas.microsoft.com/office/powerpoint/2010/main" val="1744876176"/>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21338</TotalTime>
  <Words>3205</Words>
  <Application>Microsoft Macintosh PowerPoint</Application>
  <PresentationFormat>Widescreen</PresentationFormat>
  <Paragraphs>272</Paragraphs>
  <Slides>43</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 Unicode MS</vt:lpstr>
      <vt:lpstr>Arial</vt:lpstr>
      <vt:lpstr>MS PGothic</vt:lpstr>
      <vt:lpstr>Calibri</vt:lpstr>
      <vt:lpstr>Noto Sans</vt:lpstr>
      <vt:lpstr>Fira Sans Extra Condensed</vt:lpstr>
      <vt:lpstr>Wingdings</vt:lpstr>
      <vt:lpstr>Malgun Gothic</vt:lpstr>
      <vt:lpstr>Roboto</vt:lpstr>
      <vt:lpstr>Energy Saving Infographics by Slidesgo</vt:lpstr>
      <vt:lpstr>TRAINING PROGRAME for IEs</vt:lpstr>
      <vt:lpstr>TRAINING PROGRAME for IEs</vt:lpstr>
      <vt:lpstr>PowerPoint Presentation</vt:lpstr>
      <vt:lpstr> 1. VSUEE PROJECT OVERVIEW </vt:lpstr>
      <vt:lpstr>PROJECT COMPONENTS</vt:lpstr>
      <vt:lpstr>MAIN SUPPORT ACTIVITIES OF THE PROJECT</vt:lpstr>
      <vt:lpstr>3. BENEFITS OF IE/ESCO WHEN PARTICIPATING IN PROJECT</vt:lpstr>
      <vt:lpstr>TECHNICAL SUPPORT FROM MOIT &amp; WORLD BANK</vt:lpstr>
      <vt:lpstr>IEs HAVE COMMITTED TO PARTICIPATE IN THE PROJECT RECEIVED TECHNICAL SUPPORT FROM MOIT &amp; WB</vt:lpstr>
      <vt:lpstr>QUESTION $ ANSWER</vt:lpstr>
      <vt:lpstr>PowerPoint Presentation</vt:lpstr>
      <vt:lpstr>PowerPoint Presentation</vt:lpstr>
      <vt:lpstr>Legal Regulations and Policies</vt:lpstr>
      <vt:lpstr>Legal Documents</vt:lpstr>
      <vt:lpstr>PowerPoint Presentation</vt:lpstr>
      <vt:lpstr>PowerPoint Presentation</vt:lpstr>
      <vt:lpstr>PowerPoint Presentation</vt:lpstr>
      <vt:lpstr>PowerPoint Presentation</vt:lpstr>
      <vt:lpstr>Regulations for facilities outside key energy user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Regulations on greenhouse gas emissions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147</cp:revision>
  <dcterms:modified xsi:type="dcterms:W3CDTF">2025-03-21T10:23:13Z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2226305</vt:lpwstr>
  </property>
  <property fmtid="{D5CDD505-2E9C-101B-9397-08002B2CF9AE}" name="NXPowerLiteSettings" pid="3">
    <vt:lpwstr>F7000400038000</vt:lpwstr>
  </property>
  <property fmtid="{D5CDD505-2E9C-101B-9397-08002B2CF9AE}" name="NXPowerLiteVersion" pid="4">
    <vt:lpwstr>S11.0.1</vt:lpwstr>
  </property>
</Properties>
</file>