
<file path=[Content_Types].xml><?xml version="1.0" encoding="utf-8"?>
<Types xmlns="http://schemas.openxmlformats.org/package/2006/content-types">
  <Default ContentType="application/x-fontdata" Extension="fntdata"/>
  <Default ContentType="image/jpeg" Extension="jpeg"/>
  <Default ContentType="image/jpeg" Extension="jpg"/>
  <Default ContentType="image/png" Extension="pn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slide+xml" PartName="/ppt/slides/slide38.xml"/>
  <Override ContentType="application/vnd.openxmlformats-officedocument.presentationml.slide+xml" PartName="/ppt/slides/slide39.xml"/>
  <Override ContentType="application/vnd.openxmlformats-officedocument.presentationml.slide+xml" PartName="/ppt/slides/slide40.xml"/>
  <Override ContentType="application/vnd.openxmlformats-officedocument.presentationml.slide+xml" PartName="/ppt/slides/slide41.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theme+xml" PartName="/ppt/theme/theme2.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drawingml.chart+xml" PartName="/ppt/charts/chart1.xml"/>
  <Override ContentType="application/vnd.ms-office.chartstyle+xml" PartName="/ppt/charts/style1.xml"/>
  <Override ContentType="application/vnd.ms-office.chartcolorstyle+xml" PartName="/ppt/charts/colors1.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app.xml" Type="http://schemas.openxmlformats.org/officeDocument/2006/relationships/extended-properties"/><Relationship Id="rId2" Target="docProps/core.xml" Type="http://schemas.openxmlformats.org/package/2006/relationships/metadata/core-properties"/><Relationship Id="rId1" Target="ppt/presentation.xml" Type="http://schemas.openxmlformats.org/officeDocument/2006/relationships/officeDocument"/><Relationship Id="rId4"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43"/>
  </p:notesMasterIdLst>
  <p:sldIdLst>
    <p:sldId id="256" r:id="rId2"/>
    <p:sldId id="318" r:id="rId3"/>
    <p:sldId id="1800" r:id="rId4"/>
    <p:sldId id="681" r:id="rId5"/>
    <p:sldId id="704" r:id="rId6"/>
    <p:sldId id="705" r:id="rId7"/>
    <p:sldId id="1801" r:id="rId8"/>
    <p:sldId id="2283" r:id="rId9"/>
    <p:sldId id="2284" r:id="rId10"/>
    <p:sldId id="2285" r:id="rId11"/>
    <p:sldId id="1802" r:id="rId12"/>
    <p:sldId id="1803" r:id="rId13"/>
    <p:sldId id="310" r:id="rId14"/>
    <p:sldId id="2003" r:id="rId15"/>
    <p:sldId id="2286" r:id="rId16"/>
    <p:sldId id="714" r:id="rId17"/>
    <p:sldId id="710" r:id="rId18"/>
    <p:sldId id="2287" r:id="rId19"/>
    <p:sldId id="2288" r:id="rId20"/>
    <p:sldId id="756" r:id="rId21"/>
    <p:sldId id="757" r:id="rId22"/>
    <p:sldId id="758" r:id="rId23"/>
    <p:sldId id="759" r:id="rId24"/>
    <p:sldId id="763" r:id="rId25"/>
    <p:sldId id="766" r:id="rId26"/>
    <p:sldId id="767" r:id="rId27"/>
    <p:sldId id="792" r:id="rId28"/>
    <p:sldId id="793" r:id="rId29"/>
    <p:sldId id="794" r:id="rId30"/>
    <p:sldId id="795" r:id="rId31"/>
    <p:sldId id="803" r:id="rId32"/>
    <p:sldId id="804" r:id="rId33"/>
    <p:sldId id="805" r:id="rId34"/>
    <p:sldId id="784" r:id="rId35"/>
    <p:sldId id="786" r:id="rId36"/>
    <p:sldId id="2361" r:id="rId37"/>
    <p:sldId id="2362" r:id="rId38"/>
    <p:sldId id="790" r:id="rId39"/>
    <p:sldId id="761" r:id="rId40"/>
    <p:sldId id="791" r:id="rId41"/>
    <p:sldId id="2359" r:id="rId42"/>
  </p:sldIdLst>
  <p:sldSz cx="12192000" cy="6858000"/>
  <p:notesSz cx="6858000" cy="9144000"/>
  <p:embeddedFontLst>
    <p:embeddedFont>
      <p:font typeface="Fira Sans Extra Condensed" panose="020F0502020204030204" pitchFamily="34" charset="0"/>
      <p:regular r:id="rId44"/>
      <p:bold r:id="rId45"/>
      <p:italic r:id="rId46"/>
      <p:boldItalic r:id="rId47"/>
    </p:embeddedFont>
    <p:embeddedFont>
      <p:font typeface="Roboto" panose="02000000000000000000" pitchFamily="2" charset="0"/>
      <p:regular r:id="rId48"/>
      <p:bold r:id="rId49"/>
      <p:italic r:id="rId50"/>
      <p:boldItalic r:id="rId51"/>
    </p:embeddedFont>
    <p:embeddedFont>
      <p:font typeface="Tahoma" panose="020B0604030504040204" pitchFamily="34" charset="0"/>
      <p:regular r:id="rId52"/>
      <p:bold r:id="rId53"/>
    </p:embeddedFont>
    <p:embeddedFont>
      <p:font typeface="Times" panose="020F0502020204030204" pitchFamily="34" charset="0"/>
      <p:regular r:id="rId54"/>
      <p:bold r:id="rId55"/>
      <p:italic r:id="rId56"/>
      <p:boldItalic r:id="rId5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897"/>
    <p:restoredTop sz="86370"/>
  </p:normalViewPr>
  <p:slideViewPr>
    <p:cSldViewPr snapToGrid="0">
      <p:cViewPr varScale="1">
        <p:scale>
          <a:sx n="98" d="100"/>
          <a:sy n="98" d="100"/>
        </p:scale>
        <p:origin x="296" y="200"/>
      </p:cViewPr>
      <p:guideLst/>
    </p:cSldViewPr>
  </p:slideViewPr>
  <p:outlineViewPr>
    <p:cViewPr>
      <p:scale>
        <a:sx n="33" d="100"/>
        <a:sy n="33" d="100"/>
      </p:scale>
      <p:origin x="0" y="-81704"/>
    </p:cViewPr>
  </p:outlin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4.fntdata"/><Relationship Id="rId50" Type="http://schemas.openxmlformats.org/officeDocument/2006/relationships/font" Target="fonts/font7.fntdata"/><Relationship Id="rId55" Type="http://schemas.openxmlformats.org/officeDocument/2006/relationships/font" Target="fonts/font12.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2.fntdata"/><Relationship Id="rId53" Type="http://schemas.openxmlformats.org/officeDocument/2006/relationships/font" Target="fonts/font10.fntdata"/><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font" Target="fonts/font5.fntdata"/><Relationship Id="rId56" Type="http://schemas.openxmlformats.org/officeDocument/2006/relationships/font" Target="fonts/font13.fntdata"/><Relationship Id="rId8" Type="http://schemas.openxmlformats.org/officeDocument/2006/relationships/slide" Target="slides/slide7.xml"/><Relationship Id="rId51" Type="http://schemas.openxmlformats.org/officeDocument/2006/relationships/font" Target="fonts/font8.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3.fntdata"/><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6.fntdata"/><Relationship Id="rId57" Type="http://schemas.openxmlformats.org/officeDocument/2006/relationships/font" Target="fonts/font14.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1.fntdata"/><Relationship Id="rId52" Type="http://schemas.openxmlformats.org/officeDocument/2006/relationships/font" Target="fonts/font9.fntdata"/><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vi-VN" dirty="0"/>
              <a:t>Graph</a:t>
            </a:r>
            <a:r>
              <a:rPr lang="vi-VN" baseline="0" dirty="0"/>
              <a:t> of </a:t>
            </a:r>
            <a:r>
              <a:rPr lang="vi-VN" dirty="0"/>
              <a:t>electricity price</a:t>
            </a:r>
            <a:r>
              <a:rPr lang="vi-VN" baseline="0" dirty="0"/>
              <a:t> form </a:t>
            </a:r>
            <a:r>
              <a:rPr lang="vi-VN" dirty="0"/>
              <a:t>2009 to 2024</a:t>
            </a:r>
            <a:endParaRPr lang="en-US" dirty="0"/>
          </a:p>
        </c:rich>
      </c:tx>
      <c:layout>
        <c:manualLayout>
          <c:xMode val="edge"/>
          <c:yMode val="edge"/>
          <c:x val="0.29960493211770528"/>
          <c:y val="2.4906780978985539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V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Sheet1!$G$7:$G$22</c:f>
              <c:strCache>
                <c:ptCount val="16"/>
                <c:pt idx="0">
                  <c:v> Năm 2009</c:v>
                </c:pt>
                <c:pt idx="1">
                  <c:v>Năm 2010</c:v>
                </c:pt>
                <c:pt idx="2">
                  <c:v> Năm 2011</c:v>
                </c:pt>
                <c:pt idx="3">
                  <c:v> Năm 2012</c:v>
                </c:pt>
                <c:pt idx="4">
                  <c:v> Năm 2013</c:v>
                </c:pt>
                <c:pt idx="5">
                  <c:v> Năm 2014</c:v>
                </c:pt>
                <c:pt idx="6">
                  <c:v> Năm 2015</c:v>
                </c:pt>
                <c:pt idx="7">
                  <c:v> Năm 2016</c:v>
                </c:pt>
                <c:pt idx="8">
                  <c:v> Năm 2017</c:v>
                </c:pt>
                <c:pt idx="9">
                  <c:v> Năm 2018</c:v>
                </c:pt>
                <c:pt idx="10">
                  <c:v> Năm 2019</c:v>
                </c:pt>
                <c:pt idx="11">
                  <c:v> Năm 2020</c:v>
                </c:pt>
                <c:pt idx="12">
                  <c:v> Năm 2021</c:v>
                </c:pt>
                <c:pt idx="13">
                  <c:v> Năm 2022</c:v>
                </c:pt>
                <c:pt idx="14">
                  <c:v> Năm 2023</c:v>
                </c:pt>
                <c:pt idx="15">
                  <c:v> Năm 2024</c:v>
                </c:pt>
              </c:strCache>
            </c:strRef>
          </c:cat>
          <c:val>
            <c:numRef>
              <c:f>Sheet1!$H$7:$H$22</c:f>
              <c:numCache>
                <c:formatCode>#,##0</c:formatCode>
                <c:ptCount val="16"/>
                <c:pt idx="0" formatCode="General">
                  <c:v>948</c:v>
                </c:pt>
                <c:pt idx="1">
                  <c:v>1058</c:v>
                </c:pt>
                <c:pt idx="2">
                  <c:v>1242</c:v>
                </c:pt>
                <c:pt idx="3">
                  <c:v>1369</c:v>
                </c:pt>
                <c:pt idx="4">
                  <c:v>1508</c:v>
                </c:pt>
                <c:pt idx="5">
                  <c:v>1622</c:v>
                </c:pt>
                <c:pt idx="6">
                  <c:v>1622</c:v>
                </c:pt>
                <c:pt idx="7">
                  <c:v>1622</c:v>
                </c:pt>
                <c:pt idx="8">
                  <c:v>1622</c:v>
                </c:pt>
                <c:pt idx="9">
                  <c:v>1720</c:v>
                </c:pt>
                <c:pt idx="10">
                  <c:v>1864</c:v>
                </c:pt>
                <c:pt idx="11">
                  <c:v>1864</c:v>
                </c:pt>
                <c:pt idx="12">
                  <c:v>1864</c:v>
                </c:pt>
                <c:pt idx="13">
                  <c:v>1864</c:v>
                </c:pt>
                <c:pt idx="14">
                  <c:v>1920</c:v>
                </c:pt>
                <c:pt idx="15">
                  <c:v>2103</c:v>
                </c:pt>
              </c:numCache>
            </c:numRef>
          </c:val>
          <c:extLst>
            <c:ext xmlns:c16="http://schemas.microsoft.com/office/drawing/2014/chart" uri="{C3380CC4-5D6E-409C-BE32-E72D297353CC}">
              <c16:uniqueId val="{00000000-9051-414C-92FF-DDCE24656E48}"/>
            </c:ext>
          </c:extLst>
        </c:ser>
        <c:dLbls>
          <c:dLblPos val="outEnd"/>
          <c:showLegendKey val="0"/>
          <c:showVal val="1"/>
          <c:showCatName val="0"/>
          <c:showSerName val="0"/>
          <c:showPercent val="0"/>
          <c:showBubbleSize val="0"/>
        </c:dLbls>
        <c:gapWidth val="219"/>
        <c:overlap val="-27"/>
        <c:axId val="1143179567"/>
        <c:axId val="1143182447"/>
      </c:barChart>
      <c:catAx>
        <c:axId val="1143179567"/>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dirty="0"/>
                  <a:t>Year </a:t>
                </a:r>
                <a:endParaRPr lang="en-US" dirty="0"/>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VN"/>
          </a:p>
        </c:txPr>
        <c:crossAx val="1143182447"/>
        <c:crosses val="autoZero"/>
        <c:auto val="1"/>
        <c:lblAlgn val="ctr"/>
        <c:lblOffset val="100"/>
        <c:noMultiLvlLbl val="0"/>
      </c:catAx>
      <c:valAx>
        <c:axId val="1143182447"/>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dirty="0"/>
                  <a:t>Electricity price (VND/kWh)</a:t>
                </a:r>
                <a:endParaRPr lang="en-US" dirty="0"/>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VN"/>
          </a:p>
        </c:txPr>
        <c:crossAx val="114317956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V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9000" eaLnBrk="0" hangingPunct="0">
              <a:defRPr kumimoji="1" sz="2400" b="1">
                <a:solidFill>
                  <a:schemeClr val="tx1"/>
                </a:solidFill>
                <a:latin typeface="Arial" charset="0"/>
                <a:cs typeface="Times New Roman" pitchFamily="18" charset="0"/>
              </a:defRPr>
            </a:lvl1pPr>
            <a:lvl2pPr marL="742950" indent="-285750" defTabSz="889000" eaLnBrk="0" hangingPunct="0">
              <a:defRPr kumimoji="1" sz="2400" b="1">
                <a:solidFill>
                  <a:schemeClr val="tx1"/>
                </a:solidFill>
                <a:latin typeface="Arial" charset="0"/>
                <a:cs typeface="Times New Roman" pitchFamily="18" charset="0"/>
              </a:defRPr>
            </a:lvl2pPr>
            <a:lvl3pPr marL="1143000" indent="-228600" defTabSz="889000" eaLnBrk="0" hangingPunct="0">
              <a:defRPr kumimoji="1" sz="2400" b="1">
                <a:solidFill>
                  <a:schemeClr val="tx1"/>
                </a:solidFill>
                <a:latin typeface="Arial" charset="0"/>
                <a:cs typeface="Times New Roman" pitchFamily="18" charset="0"/>
              </a:defRPr>
            </a:lvl3pPr>
            <a:lvl4pPr marL="1600200" indent="-228600" defTabSz="889000" eaLnBrk="0" hangingPunct="0">
              <a:defRPr kumimoji="1" sz="2400" b="1">
                <a:solidFill>
                  <a:schemeClr val="tx1"/>
                </a:solidFill>
                <a:latin typeface="Arial" charset="0"/>
                <a:cs typeface="Times New Roman" pitchFamily="18" charset="0"/>
              </a:defRPr>
            </a:lvl4pPr>
            <a:lvl5pPr marL="2057400" indent="-228600" defTabSz="889000" eaLnBrk="0" hangingPunct="0">
              <a:defRPr kumimoji="1" sz="2400" b="1">
                <a:solidFill>
                  <a:schemeClr val="tx1"/>
                </a:solidFill>
                <a:latin typeface="Arial" charset="0"/>
                <a:cs typeface="Times New Roman" pitchFamily="18" charset="0"/>
              </a:defRPr>
            </a:lvl5pPr>
            <a:lvl6pPr marL="25146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6pPr>
            <a:lvl7pPr marL="29718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7pPr>
            <a:lvl8pPr marL="34290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8pPr>
            <a:lvl9pPr marL="38862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9pPr>
          </a:lstStyle>
          <a:p>
            <a:fld id="{E33F45D1-0806-4735-95C0-FBFE30E20AD4}" type="slidenum">
              <a:rPr kumimoji="0" lang="en-US" sz="1200" b="0" smtClean="0">
                <a:latin typeface="Times" pitchFamily="18" charset="0"/>
                <a:cs typeface="Arial" panose="020B0604020202020204" pitchFamily="34" charset="0"/>
              </a:rPr>
              <a:pPr/>
              <a:t>4</a:t>
            </a:fld>
            <a:endParaRPr kumimoji="0" lang="en-US" sz="1200" b="0">
              <a:latin typeface="Times" pitchFamily="18" charset="0"/>
              <a:cs typeface="Arial" panose="020B0604020202020204" pitchFamily="34" charset="0"/>
            </a:endParaRPr>
          </a:p>
        </p:txBody>
      </p:sp>
      <p:sp>
        <p:nvSpPr>
          <p:cNvPr id="26627" name="Rectangle 2"/>
          <p:cNvSpPr>
            <a:spLocks noGrp="1" noRot="1" noChangeAspect="1" noChangeArrowheads="1" noTextEdit="1"/>
          </p:cNvSpPr>
          <p:nvPr>
            <p:ph type="sldImg"/>
          </p:nvPr>
        </p:nvSpPr>
        <p:spPr>
          <a:xfrm>
            <a:off x="404813" y="698500"/>
            <a:ext cx="6197600" cy="3486150"/>
          </a:xfrm>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1">
                <a:latin typeface="Times" pitchFamily="18" charset="0"/>
              </a:rPr>
              <a:t>OECD Europe</a:t>
            </a:r>
            <a:r>
              <a:rPr lang="en-US">
                <a:latin typeface="Times" pitchFamily="18" charset="0"/>
              </a:rPr>
              <a:t> includes: Austria, Belgium, Czech Republic, Denmark, Finland, France, Germany, Greece, Hungary, Iceland, Ireland, Italy, Luxembourg, the Netherlands, Norway, Poland, Portugal, Slovakia, Spain, Sweden, Switzerland, Turkey, and the United Kingdom.</a:t>
            </a:r>
          </a:p>
          <a:p>
            <a:pPr eaLnBrk="1" hangingPunct="1">
              <a:buFontTx/>
              <a:buChar char="•"/>
            </a:pPr>
            <a:r>
              <a:rPr lang="en-US">
                <a:latin typeface="Times" pitchFamily="18" charset="0"/>
              </a:rPr>
              <a:t>Changing focus from the U.S. stage of energy management to the work stage now.</a:t>
            </a:r>
          </a:p>
          <a:p>
            <a:pPr eaLnBrk="1" hangingPunct="1">
              <a:buFontTx/>
              <a:buChar char="•"/>
            </a:pPr>
            <a:r>
              <a:rPr lang="en-US">
                <a:latin typeface="Times" pitchFamily="18" charset="0"/>
              </a:rPr>
              <a:t>Borrowed this slide from DOE.  The stand out part of this is that industry consumes 50% of world energy.  When you look at many developing countries, industrial energy use can be as large as 70- 80% of their total use.</a:t>
            </a:r>
          </a:p>
          <a:p>
            <a:pPr eaLnBrk="1" hangingPunct="1">
              <a:buFontTx/>
              <a:buChar char="•"/>
            </a:pPr>
            <a:r>
              <a:rPr lang="en-US">
                <a:latin typeface="Times" pitchFamily="18" charset="0"/>
              </a:rPr>
              <a:t>This does not go unrecognized.  Many countries have developed energy management system standards or other types of national programs to help their industry.  These countries include Denmark, Ireland, China, Korea, Japan, Spain, Thailand, Germany, Sweden, United Kingdom.  So there is a ground swell of energy management standards that have been developed our are in the process of being developed.</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22960128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22510312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90477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4142631168"/>
      </p:ext>
    </p:extLst>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5" name="Straight Connector 4">
            <a:extLst>
              <a:ext uri="{FF2B5EF4-FFF2-40B4-BE49-F238E27FC236}">
                <a16:creationId xmlns:a16="http://schemas.microsoft.com/office/drawing/2014/main" id="{2C34721F-DAEB-5452-7D2A-E8EC1508F7E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2A204D14-9F05-4F1A-2122-B191F6D87B8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B4B5653E-BF53-18CA-2C73-04E8465616AB}"/>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431800"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48920"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sldNum" sz="quarter" idx="11"/>
          </p:nvPr>
        </p:nvSpPr>
        <p:spPr>
          <a:ln/>
        </p:spPr>
        <p:txBody>
          <a:bodyPr/>
          <a:lstStyle>
            <a:lvl1pPr>
              <a:defRPr/>
            </a:lvl1pPr>
          </a:lstStyle>
          <a:p>
            <a:pPr>
              <a:defRPr/>
            </a:pPr>
            <a:fld id="{BECF2DCF-3FB2-4886-B9A2-C1E0050B20B1}" type="slidenum">
              <a:rPr lang="en-GB"/>
              <a:pPr>
                <a:defRPr/>
              </a:pPr>
              <a:t>‹#›</a:t>
            </a:fld>
            <a:endParaRPr lang="en-GB"/>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198" y="151572"/>
            <a:ext cx="1589281" cy="327843"/>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1" y="-165245"/>
            <a:ext cx="961479" cy="96147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4" y="6176750"/>
            <a:ext cx="537281" cy="475737"/>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1692943739"/>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2" r:id="rId3"/>
    <p:sldLayoutId id="2147483653" r:id="rId4"/>
    <p:sldLayoutId id="2147483654" r:id="rId5"/>
    <p:sldLayoutId id="2147483655" r:id="rId6"/>
    <p:sldLayoutId id="2147483656" r:id="rId7"/>
    <p:sldLayoutId id="2147483657" r:id="rId8"/>
    <p:sldLayoutId id="2147483661" r:id="rId9"/>
    <p:sldLayoutId id="2147483662"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arget="../media/image14.jpeg" Type="http://schemas.openxmlformats.org/officeDocument/2006/relationships/image"/><Relationship Id="rId2" Target="../charts/chart1.xml" Type="http://schemas.openxmlformats.org/officeDocument/2006/relationships/chart"/><Relationship Id="rId1" Target="../slideLayouts/slideLayout2.xml" Type="http://schemas.openxmlformats.org/officeDocument/2006/relationships/slideLayout"/></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arget="../media/image16.jpeg" Type="http://schemas.openxmlformats.org/officeDocument/2006/relationships/image"/><Relationship Id="rId2" Target="../notesSlides/notesSlide5.xml" Type="http://schemas.openxmlformats.org/officeDocument/2006/relationships/notesSlide"/><Relationship Id="rId1" Target="../slideLayouts/slideLayout2.xml" Type="http://schemas.openxmlformats.org/officeDocument/2006/relationships/slideLayout"/></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http://loxoaytuynel.com/wp-content/uploads/2017/04/l%C3%B2-tr%E1%BA%A7n-b%E1%BA%B1ng-300x169.jpg" TargetMode="External"/></Relationships>
</file>

<file path=ppt/slides/_rels/slide29.xml.rels><?xml version="1.0" encoding="UTF-8" standalone="yes" ?><Relationships xmlns="http://schemas.openxmlformats.org/package/2006/relationships"><Relationship Id="rId3" Target="../media/image23.jpeg" Type="http://schemas.openxmlformats.org/officeDocument/2006/relationships/image"/><Relationship Id="rId2" Target="../media/image22.jpeg" Type="http://schemas.openxmlformats.org/officeDocument/2006/relationships/image"/><Relationship Id="rId1" Target="../slideLayouts/slideLayout2.xml" Type="http://schemas.openxmlformats.org/officeDocument/2006/relationships/slideLayout"/></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arget="../media/image25.jpeg" Type="http://schemas.openxmlformats.org/officeDocument/2006/relationships/image"/><Relationship Id="rId2" Target="../media/image24.jpeg" Type="http://schemas.openxmlformats.org/officeDocument/2006/relationships/image"/><Relationship Id="rId1" Target="../slideLayouts/slideLayout2.xml" Type="http://schemas.openxmlformats.org/officeDocument/2006/relationships/slideLayout"/><Relationship Id="rId4" Target="../media/image26.jpeg" Type="http://schemas.openxmlformats.org/officeDocument/2006/relationships/image"/></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arget="../media/image8.jpeg" Type="http://schemas.openxmlformats.org/officeDocument/2006/relationships/image"/><Relationship Id="rId1" Target="../slideLayouts/slideLayout2.xml" Type="http://schemas.openxmlformats.org/officeDocument/2006/relationships/slideLayout"/></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102673" y="1155628"/>
            <a:ext cx="5486761" cy="4546744"/>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4" name="TextBox 3">
            <a:extLst>
              <a:ext uri="{FF2B5EF4-FFF2-40B4-BE49-F238E27FC236}">
                <a16:creationId xmlns:a16="http://schemas.microsoft.com/office/drawing/2014/main" id="{83576DDB-057C-57CB-CECF-5205062D1675}"/>
              </a:ext>
            </a:extLst>
          </p:cNvPr>
          <p:cNvSpPr txBox="1"/>
          <p:nvPr/>
        </p:nvSpPr>
        <p:spPr>
          <a:xfrm>
            <a:off x="712676" y="3405294"/>
            <a:ext cx="5383324" cy="707886"/>
          </a:xfrm>
          <a:prstGeom prst="rect">
            <a:avLst/>
          </a:prstGeom>
          <a:noFill/>
        </p:spPr>
        <p:txBody>
          <a:bodyPr wrap="square" rtlCol="0" anchor="ctr">
            <a:spAutoFit/>
          </a:bodyPr>
          <a:lstStyle/>
          <a:p>
            <a:r>
              <a:rPr lang="en-US" altLang="ko-KR" sz="2000" b="1" dirty="0">
                <a:solidFill>
                  <a:schemeClr val="accent1">
                    <a:lumMod val="50000"/>
                  </a:schemeClr>
                </a:solidFill>
                <a:cs typeface="Arial" pitchFamily="34" charset="0"/>
              </a:rPr>
              <a:t>The Vietnam Scaling up Energy Efficiency Project (VSUEE)</a:t>
            </a:r>
            <a:endParaRPr lang="ko-KR" altLang="en-US" sz="2000" b="1" dirty="0">
              <a:solidFill>
                <a:schemeClr val="accent1">
                  <a:lumMod val="50000"/>
                </a:schemeClr>
              </a:solidFill>
              <a:cs typeface="Arial" pitchFamily="34" charset="0"/>
            </a:endParaRPr>
          </a:p>
        </p:txBody>
      </p:sp>
      <p:sp>
        <p:nvSpPr>
          <p:cNvPr id="46" name="Google Shape;46;p15"/>
          <p:cNvSpPr txBox="1">
            <a:spLocks noGrp="1"/>
          </p:cNvSpPr>
          <p:nvPr>
            <p:ph type="ctrTitle"/>
          </p:nvPr>
        </p:nvSpPr>
        <p:spPr>
          <a:xfrm>
            <a:off x="545831" y="927235"/>
            <a:ext cx="7117099" cy="1828803"/>
          </a:xfrm>
          <a:prstGeom prst="rect">
            <a:avLst/>
          </a:prstGeom>
        </p:spPr>
        <p:txBody>
          <a:bodyPr spcFirstLastPara="1" wrap="square" lIns="121900" tIns="121900" rIns="121900" bIns="121900" anchor="ctr" anchorCtr="0">
            <a:noAutofit/>
          </a:bodyPr>
          <a:lstStyle/>
          <a:p>
            <a:r>
              <a:rPr lang="en" sz="4800" b="1" dirty="0">
                <a:solidFill>
                  <a:schemeClr val="accent1">
                    <a:lumMod val="50000"/>
                  </a:schemeClr>
                </a:solidFill>
                <a:latin typeface="+mj-lt"/>
              </a:rPr>
              <a:t>TRAINING PROGRAME for IEs</a:t>
            </a:r>
            <a:endParaRPr sz="4800" b="1" dirty="0">
              <a:solidFill>
                <a:schemeClr val="accent1">
                  <a:lumMod val="50000"/>
                </a:schemeClr>
              </a:solidFill>
              <a:latin typeface="+mj-lt"/>
            </a:endParaRPr>
          </a:p>
        </p:txBody>
      </p:sp>
      <p:sp>
        <p:nvSpPr>
          <p:cNvPr id="3" name="TextBox 2">
            <a:extLst>
              <a:ext uri="{FF2B5EF4-FFF2-40B4-BE49-F238E27FC236}">
                <a16:creationId xmlns:a16="http://schemas.microsoft.com/office/drawing/2014/main" id="{F38FAD39-AD20-0B20-9723-646D9B586E44}"/>
              </a:ext>
            </a:extLst>
          </p:cNvPr>
          <p:cNvSpPr txBox="1"/>
          <p:nvPr/>
        </p:nvSpPr>
        <p:spPr>
          <a:xfrm>
            <a:off x="712676" y="2605594"/>
            <a:ext cx="5383324" cy="400110"/>
          </a:xfrm>
          <a:prstGeom prst="rect">
            <a:avLst/>
          </a:prstGeom>
          <a:noFill/>
        </p:spPr>
        <p:txBody>
          <a:bodyPr wrap="square" rtlCol="0" anchor="ctr">
            <a:spAutoFit/>
          </a:bodyPr>
          <a:lstStyle/>
          <a:p>
            <a:r>
              <a:rPr lang="en-US" altLang="ko-KR" sz="2000" b="1" dirty="0">
                <a:solidFill>
                  <a:srgbClr val="0070C0"/>
                </a:solidFill>
                <a:cs typeface="Arial" pitchFamily="34" charset="0"/>
              </a:rPr>
              <a:t>for: Enterprise leaders</a:t>
            </a:r>
            <a:endParaRPr lang="ko-KR" altLang="en-US" sz="2000" b="1" dirty="0">
              <a:solidFill>
                <a:srgbClr val="0070C0"/>
              </a:solidFill>
              <a:cs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7DEDB-7F3E-2A64-0EDE-FED4EB00B563}"/>
              </a:ext>
            </a:extLst>
          </p:cNvPr>
          <p:cNvSpPr>
            <a:spLocks noGrp="1"/>
          </p:cNvSpPr>
          <p:nvPr>
            <p:ph type="title"/>
          </p:nvPr>
        </p:nvSpPr>
        <p:spPr>
          <a:xfrm>
            <a:off x="984681" y="406398"/>
            <a:ext cx="10896379" cy="693981"/>
          </a:xfrm>
        </p:spPr>
        <p:txBody>
          <a:bodyPr>
            <a:normAutofit/>
          </a:bodyPr>
          <a:lstStyle/>
          <a:p>
            <a:pPr algn="ctr"/>
            <a:r>
              <a:rPr lang="en-US" dirty="0">
                <a:solidFill>
                  <a:schemeClr val="accent1">
                    <a:lumMod val="50000"/>
                  </a:schemeClr>
                </a:solidFill>
              </a:rPr>
              <a:t>EE targets for Vietnam's industrial sectors by 2030</a:t>
            </a:r>
          </a:p>
        </p:txBody>
      </p:sp>
      <p:sp>
        <p:nvSpPr>
          <p:cNvPr id="4" name="Slide Number Placeholder 3">
            <a:extLst>
              <a:ext uri="{FF2B5EF4-FFF2-40B4-BE49-F238E27FC236}">
                <a16:creationId xmlns:a16="http://schemas.microsoft.com/office/drawing/2014/main" id="{464BE37E-7530-B41C-A2A5-1F0617C3422D}"/>
              </a:ext>
            </a:extLst>
          </p:cNvPr>
          <p:cNvSpPr>
            <a:spLocks noGrp="1"/>
          </p:cNvSpPr>
          <p:nvPr>
            <p:ph type="sldNum" sz="quarter" idx="11"/>
          </p:nvPr>
        </p:nvSpPr>
        <p:spPr>
          <a:xfrm>
            <a:off x="0" y="0"/>
            <a:ext cx="0" cy="0"/>
          </a:xfrm>
          <a:ln/>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defRPr/>
            </a:pPr>
            <a:fld id="{CD526C43-D195-4D1A-9EFA-AA81D07472FE}" type="slidenum">
              <a:rPr lang="en-GB" smtClean="0"/>
              <a:pPr>
                <a:defRPr/>
              </a:pPr>
              <a:t>10</a:t>
            </a:fld>
            <a:endParaRPr lang="en-GB"/>
          </a:p>
        </p:txBody>
      </p:sp>
      <p:graphicFrame>
        <p:nvGraphicFramePr>
          <p:cNvPr id="5" name="Table 4">
            <a:extLst>
              <a:ext uri="{FF2B5EF4-FFF2-40B4-BE49-F238E27FC236}">
                <a16:creationId xmlns:a16="http://schemas.microsoft.com/office/drawing/2014/main" id="{A128C5AB-2A8D-BDE4-39BD-0C43EE4EC104}"/>
              </a:ext>
            </a:extLst>
          </p:cNvPr>
          <p:cNvGraphicFramePr>
            <a:graphicFrameLocks noGrp="1"/>
          </p:cNvGraphicFramePr>
          <p:nvPr/>
        </p:nvGraphicFramePr>
        <p:xfrm>
          <a:off x="683941" y="1515451"/>
          <a:ext cx="10896379" cy="4363384"/>
        </p:xfrm>
        <a:graphic>
          <a:graphicData uri="http://schemas.openxmlformats.org/drawingml/2006/table">
            <a:tbl>
              <a:tblPr/>
              <a:tblGrid>
                <a:gridCol w="5136304">
                  <a:extLst>
                    <a:ext uri="{9D8B030D-6E8A-4147-A177-3AD203B41FA5}">
                      <a16:colId xmlns:a16="http://schemas.microsoft.com/office/drawing/2014/main" val="1979017036"/>
                    </a:ext>
                  </a:extLst>
                </a:gridCol>
                <a:gridCol w="1682224">
                  <a:extLst>
                    <a:ext uri="{9D8B030D-6E8A-4147-A177-3AD203B41FA5}">
                      <a16:colId xmlns:a16="http://schemas.microsoft.com/office/drawing/2014/main" val="3893941539"/>
                    </a:ext>
                  </a:extLst>
                </a:gridCol>
                <a:gridCol w="1365155">
                  <a:extLst>
                    <a:ext uri="{9D8B030D-6E8A-4147-A177-3AD203B41FA5}">
                      <a16:colId xmlns:a16="http://schemas.microsoft.com/office/drawing/2014/main" val="3304074295"/>
                    </a:ext>
                  </a:extLst>
                </a:gridCol>
                <a:gridCol w="1530029">
                  <a:extLst>
                    <a:ext uri="{9D8B030D-6E8A-4147-A177-3AD203B41FA5}">
                      <a16:colId xmlns:a16="http://schemas.microsoft.com/office/drawing/2014/main" val="1212279981"/>
                    </a:ext>
                  </a:extLst>
                </a:gridCol>
                <a:gridCol w="1182667">
                  <a:extLst>
                    <a:ext uri="{9D8B030D-6E8A-4147-A177-3AD203B41FA5}">
                      <a16:colId xmlns:a16="http://schemas.microsoft.com/office/drawing/2014/main" val="3718809638"/>
                    </a:ext>
                  </a:extLst>
                </a:gridCol>
              </a:tblGrid>
              <a:tr h="864144">
                <a:tc rowSpan="2">
                  <a:txBody>
                    <a:bodyPr/>
                    <a:lstStyle/>
                    <a:p>
                      <a:pPr algn="ctr" fontAlgn="ctr"/>
                      <a:r>
                        <a:rPr lang="en-US" sz="1800" b="1" u="none" strike="noStrike" dirty="0">
                          <a:effectLst/>
                        </a:rPr>
                        <a:t>Industries</a:t>
                      </a:r>
                      <a:endParaRPr lang="en-US" sz="1800" b="1" i="0" u="none" strike="noStrike" dirty="0">
                        <a:solidFill>
                          <a:srgbClr val="000000"/>
                        </a:solidFill>
                        <a:effectLst/>
                        <a:latin typeface="Calibri" panose="020F0502020204030204" pitchFamily="34" charset="0"/>
                      </a:endParaRPr>
                    </a:p>
                  </a:txBody>
                  <a:tcPr marL="10160" marR="10160" marT="10160" marB="0" anchor="ctr"/>
                </a:tc>
                <a:tc gridSpan="2">
                  <a:txBody>
                    <a:bodyPr/>
                    <a:lstStyle/>
                    <a:p>
                      <a:pPr algn="ctr" fontAlgn="b"/>
                      <a:r>
                        <a:rPr lang="en-US" sz="1800" b="1" u="none" strike="noStrike" dirty="0">
                          <a:effectLst/>
                        </a:rPr>
                        <a:t>By 2025</a:t>
                      </a:r>
                      <a:endParaRPr lang="en-US" sz="18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tc gridSpan="2">
                  <a:txBody>
                    <a:bodyPr/>
                    <a:lstStyle/>
                    <a:p>
                      <a:pPr algn="ctr" fontAlgn="b"/>
                      <a:r>
                        <a:rPr lang="en-US" sz="1800" b="1" u="none" strike="noStrike" dirty="0">
                          <a:effectLst/>
                        </a:rPr>
                        <a:t>By 2030</a:t>
                      </a:r>
                      <a:endParaRPr lang="en-US" sz="18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extLst>
                  <a:ext uri="{0D108BD9-81ED-4DB2-BD59-A6C34878D82A}">
                    <a16:rowId xmlns:a16="http://schemas.microsoft.com/office/drawing/2014/main" val="1215956280"/>
                  </a:ext>
                </a:extLst>
              </a:tr>
              <a:tr h="437405">
                <a:tc vMerge="1">
                  <a:txBody>
                    <a:bodyPr/>
                    <a:lstStyle/>
                    <a:p>
                      <a:endParaRPr lang="en-US"/>
                    </a:p>
                  </a:txBody>
                  <a:tcPr/>
                </a:tc>
                <a:tc>
                  <a:txBody>
                    <a:bodyPr/>
                    <a:lstStyle/>
                    <a:p>
                      <a:pPr algn="ctr" fontAlgn="b"/>
                      <a:r>
                        <a:rPr lang="en-US" sz="1800" u="none" strike="noStrike" dirty="0">
                          <a:effectLst/>
                        </a:rPr>
                        <a:t>From</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To</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From</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To</a:t>
                      </a:r>
                      <a:endParaRPr lang="en-US" sz="1800" b="1"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054434090"/>
                  </a:ext>
                </a:extLst>
              </a:tr>
              <a:tr h="437405">
                <a:tc>
                  <a:txBody>
                    <a:bodyPr/>
                    <a:lstStyle/>
                    <a:p>
                      <a:pPr algn="l" fontAlgn="b"/>
                      <a:r>
                        <a:rPr lang="en-US" sz="1800" u="none" strike="noStrike" dirty="0">
                          <a:effectLst/>
                        </a:rPr>
                        <a:t>Steel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3</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16.5</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956422913"/>
                  </a:ext>
                </a:extLst>
              </a:tr>
              <a:tr h="437405">
                <a:tc>
                  <a:txBody>
                    <a:bodyPr/>
                    <a:lstStyle/>
                    <a:p>
                      <a:pPr algn="l" fontAlgn="b"/>
                      <a:r>
                        <a:rPr lang="en-US" sz="1800" u="none" strike="noStrike" dirty="0">
                          <a:effectLst/>
                        </a:rPr>
                        <a:t>Chemical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7</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113212332"/>
                  </a:ext>
                </a:extLst>
              </a:tr>
              <a:tr h="437405">
                <a:tc>
                  <a:txBody>
                    <a:bodyPr/>
                    <a:lstStyle/>
                    <a:p>
                      <a:pPr algn="l" fontAlgn="b"/>
                      <a:r>
                        <a:rPr lang="en-US" sz="1800" dirty="0"/>
                        <a:t>Plastic manufacturing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22.46</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21.55</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24.81</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765900644"/>
                  </a:ext>
                </a:extLst>
              </a:tr>
              <a:tr h="437405">
                <a:tc>
                  <a:txBody>
                    <a:bodyPr/>
                    <a:lstStyle/>
                    <a:p>
                      <a:pPr algn="l" fontAlgn="b"/>
                      <a:r>
                        <a:rPr lang="en-US" sz="1800" u="none" strike="noStrike" dirty="0">
                          <a:effectLst/>
                        </a:rPr>
                        <a:t>Cement</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7.5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10.89</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844396409"/>
                  </a:ext>
                </a:extLst>
              </a:tr>
              <a:tr h="437405">
                <a:tc>
                  <a:txBody>
                    <a:bodyPr/>
                    <a:lstStyle/>
                    <a:p>
                      <a:pPr algn="l" fontAlgn="b"/>
                      <a:r>
                        <a:rPr lang="en-US" sz="1800" dirty="0"/>
                        <a:t>Textile and Garment</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6.8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802999828"/>
                  </a:ext>
                </a:extLst>
              </a:tr>
              <a:tr h="437405">
                <a:tc>
                  <a:txBody>
                    <a:bodyPr/>
                    <a:lstStyle/>
                    <a:p>
                      <a:pPr algn="l" fontAlgn="b"/>
                      <a:r>
                        <a:rPr lang="en-US" sz="1800" dirty="0"/>
                        <a:t>Beverages and Beer</a:t>
                      </a:r>
                      <a:r>
                        <a:rPr lang="vi-VN" sz="1800" u="none" strike="noStrike" dirty="0">
                          <a:effectLst/>
                        </a:rPr>
                        <a:t>(%)</a:t>
                      </a:r>
                      <a:endParaRPr lang="vi-VN"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3</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6.88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4.6</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8.44</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126634764"/>
                  </a:ext>
                </a:extLst>
              </a:tr>
              <a:tr h="437405">
                <a:tc>
                  <a:txBody>
                    <a:bodyPr/>
                    <a:lstStyle/>
                    <a:p>
                      <a:pPr algn="l" fontAlgn="b"/>
                      <a:r>
                        <a:rPr lang="en-US" sz="1800" u="none" strike="noStrike" dirty="0">
                          <a:effectLst/>
                        </a:rPr>
                        <a:t>Paper</a:t>
                      </a:r>
                      <a:r>
                        <a:rPr lang="vi-VN"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15.8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9.9</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18.48</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3481119152"/>
                  </a:ext>
                </a:extLst>
              </a:tr>
            </a:tbl>
          </a:graphicData>
        </a:graphic>
      </p:graphicFrame>
    </p:spTree>
    <p:extLst>
      <p:ext uri="{BB962C8B-B14F-4D97-AF65-F5344CB8AC3E}">
        <p14:creationId xmlns:p14="http://schemas.microsoft.com/office/powerpoint/2010/main" val="116082901"/>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oogle Shape;888;p23">
            <a:extLst>
              <a:ext uri="{FF2B5EF4-FFF2-40B4-BE49-F238E27FC236}">
                <a16:creationId xmlns:a16="http://schemas.microsoft.com/office/drawing/2014/main" id="{67FFE5DC-93F5-4AF3-BAFB-3E44FBC81568}"/>
              </a:ext>
            </a:extLst>
          </p:cNvPr>
          <p:cNvGrpSpPr/>
          <p:nvPr/>
        </p:nvGrpSpPr>
        <p:grpSpPr>
          <a:xfrm>
            <a:off x="6082845" y="1497773"/>
            <a:ext cx="5901337" cy="1931227"/>
            <a:chOff x="616063" y="1176708"/>
            <a:chExt cx="4161233" cy="1448420"/>
          </a:xfrm>
        </p:grpSpPr>
        <p:grpSp>
          <p:nvGrpSpPr>
            <p:cNvPr id="15" name="Google Shape;889;p23">
              <a:extLst>
                <a:ext uri="{FF2B5EF4-FFF2-40B4-BE49-F238E27FC236}">
                  <a16:creationId xmlns:a16="http://schemas.microsoft.com/office/drawing/2014/main" id="{0926C501-E424-4AD6-8F01-6BBA57380CDA}"/>
                </a:ext>
              </a:extLst>
            </p:cNvPr>
            <p:cNvGrpSpPr/>
            <p:nvPr/>
          </p:nvGrpSpPr>
          <p:grpSpPr>
            <a:xfrm>
              <a:off x="1344479" y="1176708"/>
              <a:ext cx="3432817" cy="1448420"/>
              <a:chOff x="2015874" y="1092436"/>
              <a:chExt cx="3432817" cy="1448420"/>
            </a:xfrm>
          </p:grpSpPr>
          <p:sp>
            <p:nvSpPr>
              <p:cNvPr id="17" name="Google Shape;890;p23">
                <a:extLst>
                  <a:ext uri="{FF2B5EF4-FFF2-40B4-BE49-F238E27FC236}">
                    <a16:creationId xmlns:a16="http://schemas.microsoft.com/office/drawing/2014/main" id="{81DCEBBA-E04E-4EBE-85C3-3B5C7C8EAB25}"/>
                  </a:ext>
                </a:extLst>
              </p:cNvPr>
              <p:cNvSpPr txBox="1"/>
              <p:nvPr/>
            </p:nvSpPr>
            <p:spPr>
              <a:xfrm>
                <a:off x="2015874" y="1092436"/>
                <a:ext cx="2639624" cy="265800"/>
              </a:xfrm>
              <a:prstGeom prst="rect">
                <a:avLst/>
              </a:prstGeom>
              <a:no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en-US" sz="2400" b="1" dirty="0">
                    <a:solidFill>
                      <a:srgbClr val="000000"/>
                    </a:solidFill>
                    <a:latin typeface="Arial" panose="020B0604020202020204" pitchFamily="34" charset="0"/>
                    <a:ea typeface="Fira Sans Extra Condensed"/>
                    <a:cs typeface="Arial" panose="020B0604020202020204" pitchFamily="34" charset="0"/>
                    <a:sym typeface="Fira Sans Extra Condensed"/>
                  </a:rPr>
                  <a:t>Primary energy</a:t>
                </a:r>
              </a:p>
            </p:txBody>
          </p:sp>
          <p:sp>
            <p:nvSpPr>
              <p:cNvPr id="18" name="Google Shape;891;p23">
                <a:extLst>
                  <a:ext uri="{FF2B5EF4-FFF2-40B4-BE49-F238E27FC236}">
                    <a16:creationId xmlns:a16="http://schemas.microsoft.com/office/drawing/2014/main" id="{4893BF34-0259-4E1E-AC00-3846A5F60780}"/>
                  </a:ext>
                </a:extLst>
              </p:cNvPr>
              <p:cNvSpPr txBox="1"/>
              <p:nvPr/>
            </p:nvSpPr>
            <p:spPr>
              <a:xfrm>
                <a:off x="2015874" y="1466649"/>
                <a:ext cx="3432817" cy="1074207"/>
              </a:xfrm>
              <a:prstGeom prst="rect">
                <a:avLst/>
              </a:prstGeom>
              <a:noFill/>
              <a:ln>
                <a:noFill/>
              </a:ln>
            </p:spPr>
            <p:txBody>
              <a:bodyPr spcFirstLastPara="1" wrap="square" lIns="121900" tIns="121900" rIns="121900" bIns="121900" anchor="ctr" anchorCtr="0">
                <a:noAutofit/>
              </a:bodyPr>
              <a:lstStyle/>
              <a:p>
                <a:pPr algn="just"/>
                <a:r>
                  <a:rPr lang="en-US" sz="1800" dirty="0"/>
                  <a:t>In 2020, Vietnam's TPES was estimated at 95,762 KTOE, increased by only 1.5% compared with the previous year.</a:t>
                </a:r>
                <a:endParaRPr lang="vi-VN" sz="2000" dirty="0">
                  <a:latin typeface="Arial" panose="020B0604020202020204" pitchFamily="34" charset="0"/>
                  <a:ea typeface="Roboto"/>
                  <a:cs typeface="Arial" panose="020B0604020202020204" pitchFamily="34" charset="0"/>
                  <a:sym typeface="Roboto"/>
                </a:endParaRPr>
              </a:p>
            </p:txBody>
          </p:sp>
        </p:grpSp>
        <p:sp>
          <p:nvSpPr>
            <p:cNvPr id="16" name="Google Shape;892;p23">
              <a:extLst>
                <a:ext uri="{FF2B5EF4-FFF2-40B4-BE49-F238E27FC236}">
                  <a16:creationId xmlns:a16="http://schemas.microsoft.com/office/drawing/2014/main" id="{234A2572-A6CE-4342-9B57-C336029E2F19}"/>
                </a:ext>
              </a:extLst>
            </p:cNvPr>
            <p:cNvSpPr/>
            <p:nvPr/>
          </p:nvSpPr>
          <p:spPr>
            <a:xfrm>
              <a:off x="616063" y="1375738"/>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0" tIns="0" rIns="0" bIns="0" anchor="ctr" anchorCtr="0">
              <a:noAutofit/>
            </a:bodyPr>
            <a:lstStyle/>
            <a:p>
              <a:pPr algn="ctr"/>
              <a:r>
                <a:rPr lang="en" sz="2400" b="1" dirty="0">
                  <a:solidFill>
                    <a:schemeClr val="lt1"/>
                  </a:solidFill>
                  <a:latin typeface="Arial" panose="020B0604020202020204" pitchFamily="34" charset="0"/>
                  <a:ea typeface="Fira Sans Extra Condensed"/>
                  <a:cs typeface="Arial" panose="020B0604020202020204" pitchFamily="34" charset="0"/>
                  <a:sym typeface="Fira Sans Extra Condensed"/>
                </a:rPr>
                <a:t>1</a:t>
              </a:r>
              <a:endParaRPr sz="2489" dirty="0">
                <a:solidFill>
                  <a:schemeClr val="lt1"/>
                </a:solidFill>
              </a:endParaRPr>
            </a:p>
          </p:txBody>
        </p:sp>
      </p:grpSp>
      <p:grpSp>
        <p:nvGrpSpPr>
          <p:cNvPr id="19" name="Google Shape;893;p23">
            <a:extLst>
              <a:ext uri="{FF2B5EF4-FFF2-40B4-BE49-F238E27FC236}">
                <a16:creationId xmlns:a16="http://schemas.microsoft.com/office/drawing/2014/main" id="{8A211CEF-6E61-4393-8B73-A7ED20E6D84B}"/>
              </a:ext>
            </a:extLst>
          </p:cNvPr>
          <p:cNvGrpSpPr/>
          <p:nvPr/>
        </p:nvGrpSpPr>
        <p:grpSpPr>
          <a:xfrm>
            <a:off x="6082844" y="4072505"/>
            <a:ext cx="5707372" cy="2190829"/>
            <a:chOff x="616063" y="2189586"/>
            <a:chExt cx="4280530" cy="1643121"/>
          </a:xfrm>
        </p:grpSpPr>
        <p:grpSp>
          <p:nvGrpSpPr>
            <p:cNvPr id="20" name="Google Shape;894;p23">
              <a:extLst>
                <a:ext uri="{FF2B5EF4-FFF2-40B4-BE49-F238E27FC236}">
                  <a16:creationId xmlns:a16="http://schemas.microsoft.com/office/drawing/2014/main" id="{7566E403-3779-44E6-BC8A-DE21CCC875B2}"/>
                </a:ext>
              </a:extLst>
            </p:cNvPr>
            <p:cNvGrpSpPr/>
            <p:nvPr/>
          </p:nvGrpSpPr>
          <p:grpSpPr>
            <a:xfrm>
              <a:off x="1344481" y="2189586"/>
              <a:ext cx="3552112" cy="1643121"/>
              <a:chOff x="2015876" y="1815752"/>
              <a:chExt cx="3552112" cy="1643121"/>
            </a:xfrm>
          </p:grpSpPr>
          <p:sp>
            <p:nvSpPr>
              <p:cNvPr id="22" name="Google Shape;895;p23">
                <a:extLst>
                  <a:ext uri="{FF2B5EF4-FFF2-40B4-BE49-F238E27FC236}">
                    <a16:creationId xmlns:a16="http://schemas.microsoft.com/office/drawing/2014/main" id="{919AEE07-8F08-4FD2-AD09-789E758AC2CD}"/>
                  </a:ext>
                </a:extLst>
              </p:cNvPr>
              <p:cNvSpPr txBox="1"/>
              <p:nvPr/>
            </p:nvSpPr>
            <p:spPr>
              <a:xfrm>
                <a:off x="2015876" y="1815752"/>
                <a:ext cx="3432817" cy="265800"/>
              </a:xfrm>
              <a:prstGeom prst="rect">
                <a:avLst/>
              </a:prstGeom>
              <a:no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vi-VN" sz="2400" b="1" dirty="0">
                    <a:latin typeface="Arial" panose="020B0604020202020204" pitchFamily="34" charset="0"/>
                    <a:ea typeface="Fira Sans Extra Condensed"/>
                    <a:cs typeface="Arial" panose="020B0604020202020204" pitchFamily="34" charset="0"/>
                    <a:sym typeface="Fira Sans Extra Condensed"/>
                  </a:rPr>
                  <a:t>Primary energy use</a:t>
                </a:r>
              </a:p>
            </p:txBody>
          </p:sp>
          <p:sp>
            <p:nvSpPr>
              <p:cNvPr id="23" name="Google Shape;896;p23">
                <a:extLst>
                  <a:ext uri="{FF2B5EF4-FFF2-40B4-BE49-F238E27FC236}">
                    <a16:creationId xmlns:a16="http://schemas.microsoft.com/office/drawing/2014/main" id="{05484EF4-4D40-4674-9DD8-B9591A329E03}"/>
                  </a:ext>
                </a:extLst>
              </p:cNvPr>
              <p:cNvSpPr txBox="1"/>
              <p:nvPr/>
            </p:nvSpPr>
            <p:spPr>
              <a:xfrm>
                <a:off x="2015876" y="2135179"/>
                <a:ext cx="3552112" cy="1323694"/>
              </a:xfrm>
              <a:prstGeom prst="rect">
                <a:avLst/>
              </a:prstGeom>
              <a:noFill/>
              <a:ln>
                <a:noFill/>
              </a:ln>
            </p:spPr>
            <p:txBody>
              <a:bodyPr spcFirstLastPara="1" wrap="square" lIns="121900" tIns="121900" rIns="121900" bIns="121900" anchor="ctr" anchorCtr="0">
                <a:noAutofit/>
              </a:bodyPr>
              <a:lstStyle/>
              <a:p>
                <a:pPr algn="just"/>
                <a:r>
                  <a:rPr lang="en-US" sz="1800" dirty="0"/>
                  <a:t>The export output in 2019 was only 8,834 KTOE, a 2.4-fold decrease compared to 2010.</a:t>
                </a:r>
              </a:p>
              <a:p>
                <a:pPr algn="just"/>
                <a:r>
                  <a:rPr lang="en-US" sz="1800" dirty="0"/>
                  <a:t>In 2019, energy imports reached 44,342 KTOE, a 39.6% increase compared to 2018.</a:t>
                </a:r>
              </a:p>
            </p:txBody>
          </p:sp>
        </p:grpSp>
        <p:sp>
          <p:nvSpPr>
            <p:cNvPr id="21" name="Google Shape;897;p23">
              <a:extLst>
                <a:ext uri="{FF2B5EF4-FFF2-40B4-BE49-F238E27FC236}">
                  <a16:creationId xmlns:a16="http://schemas.microsoft.com/office/drawing/2014/main" id="{8C88FB69-FBEE-4261-8387-B953A934F469}"/>
                </a:ext>
              </a:extLst>
            </p:cNvPr>
            <p:cNvSpPr/>
            <p:nvPr/>
          </p:nvSpPr>
          <p:spPr>
            <a:xfrm>
              <a:off x="616063" y="2509013"/>
              <a:ext cx="552000" cy="552000"/>
            </a:xfrm>
            <a:prstGeom prst="ellipse">
              <a:avLst/>
            </a:prstGeom>
            <a:solidFill>
              <a:schemeClr val="accent4"/>
            </a:solidFill>
            <a:ln w="38100" cap="flat" cmpd="sng">
              <a:solidFill>
                <a:schemeClr val="accent4"/>
              </a:solidFill>
              <a:prstDash val="solid"/>
              <a:round/>
              <a:headEnd type="none" w="sm" len="sm"/>
              <a:tailEnd type="none" w="sm" len="sm"/>
            </a:ln>
          </p:spPr>
          <p:txBody>
            <a:bodyPr spcFirstLastPara="1" wrap="square" lIns="121900" tIns="121900" rIns="121900" bIns="121900" anchor="ctr" anchorCtr="0">
              <a:noAutofit/>
            </a:bodyPr>
            <a:lstStyle/>
            <a:p>
              <a:pPr algn="ctr"/>
              <a:r>
                <a:rPr lang="en" sz="2400" b="1" dirty="0">
                  <a:solidFill>
                    <a:schemeClr val="lt1"/>
                  </a:solidFill>
                  <a:latin typeface="Arial" panose="020B0604020202020204" pitchFamily="34" charset="0"/>
                  <a:ea typeface="Fira Sans Extra Condensed"/>
                  <a:cs typeface="Arial" panose="020B0604020202020204" pitchFamily="34" charset="0"/>
                  <a:sym typeface="Fira Sans Extra Condensed"/>
                </a:rPr>
                <a:t>2</a:t>
              </a:r>
              <a:endParaRPr sz="2489" dirty="0"/>
            </a:p>
          </p:txBody>
        </p:sp>
      </p:grpSp>
      <p:pic>
        <p:nvPicPr>
          <p:cNvPr id="5" name="Picture 4">
            <a:extLst>
              <a:ext uri="{FF2B5EF4-FFF2-40B4-BE49-F238E27FC236}">
                <a16:creationId xmlns:a16="http://schemas.microsoft.com/office/drawing/2014/main" id="{2622699A-50DA-FCA3-D52D-F8C3DDFF5BB0}"/>
              </a:ext>
            </a:extLst>
          </p:cNvPr>
          <p:cNvPicPr>
            <a:picLocks noChangeAspect="1"/>
          </p:cNvPicPr>
          <p:nvPr/>
        </p:nvPicPr>
        <p:blipFill>
          <a:blip r:embed="rId2"/>
          <a:stretch>
            <a:fillRect/>
          </a:stretch>
        </p:blipFill>
        <p:spPr>
          <a:xfrm>
            <a:off x="718815" y="1276934"/>
            <a:ext cx="4577090" cy="2578517"/>
          </a:xfrm>
          <a:prstGeom prst="rect">
            <a:avLst/>
          </a:prstGeom>
        </p:spPr>
      </p:pic>
      <p:sp>
        <p:nvSpPr>
          <p:cNvPr id="7" name="TextBox 6">
            <a:extLst>
              <a:ext uri="{FF2B5EF4-FFF2-40B4-BE49-F238E27FC236}">
                <a16:creationId xmlns:a16="http://schemas.microsoft.com/office/drawing/2014/main" id="{72B3E369-2677-691C-7502-1D77F2CA2F3F}"/>
              </a:ext>
            </a:extLst>
          </p:cNvPr>
          <p:cNvSpPr txBox="1"/>
          <p:nvPr/>
        </p:nvSpPr>
        <p:spPr>
          <a:xfrm>
            <a:off x="2813175" y="6427418"/>
            <a:ext cx="3560619" cy="369332"/>
          </a:xfrm>
          <a:prstGeom prst="rect">
            <a:avLst/>
          </a:prstGeom>
          <a:noFill/>
        </p:spPr>
        <p:txBody>
          <a:bodyPr wrap="square">
            <a:spAutoFit/>
          </a:bodyPr>
          <a:lstStyle/>
          <a:p>
            <a:r>
              <a:rPr lang="en-US" sz="1800" i="1" dirty="0"/>
              <a:t>Vietnam Energy Statistics 2020</a:t>
            </a:r>
            <a:endParaRPr lang="en-VN" sz="1800" i="1" dirty="0"/>
          </a:p>
        </p:txBody>
      </p:sp>
      <p:pic>
        <p:nvPicPr>
          <p:cNvPr id="8" name="Picture 7">
            <a:extLst>
              <a:ext uri="{FF2B5EF4-FFF2-40B4-BE49-F238E27FC236}">
                <a16:creationId xmlns:a16="http://schemas.microsoft.com/office/drawing/2014/main" id="{717D6FE1-DAC3-86BA-E76C-B87E0772B419}"/>
              </a:ext>
            </a:extLst>
          </p:cNvPr>
          <p:cNvPicPr>
            <a:picLocks noChangeAspect="1"/>
          </p:cNvPicPr>
          <p:nvPr/>
        </p:nvPicPr>
        <p:blipFill>
          <a:blip r:embed="rId3"/>
          <a:stretch>
            <a:fillRect/>
          </a:stretch>
        </p:blipFill>
        <p:spPr>
          <a:xfrm>
            <a:off x="609600" y="4018958"/>
            <a:ext cx="5208608" cy="2408460"/>
          </a:xfrm>
          <a:prstGeom prst="rect">
            <a:avLst/>
          </a:prstGeom>
        </p:spPr>
      </p:pic>
      <p:sp>
        <p:nvSpPr>
          <p:cNvPr id="2" name="Title 2">
            <a:extLst>
              <a:ext uri="{FF2B5EF4-FFF2-40B4-BE49-F238E27FC236}">
                <a16:creationId xmlns:a16="http://schemas.microsoft.com/office/drawing/2014/main" id="{617BB08F-E11D-C1C5-F576-67D4A24B5607}"/>
              </a:ext>
            </a:extLst>
          </p:cNvPr>
          <p:cNvSpPr txBox="1">
            <a:spLocks/>
          </p:cNvSpPr>
          <p:nvPr/>
        </p:nvSpPr>
        <p:spPr>
          <a:xfrm>
            <a:off x="1968044" y="383192"/>
            <a:ext cx="8229600" cy="730236"/>
          </a:xfrm>
          <a:prstGeom prst="rect">
            <a:avLst/>
          </a:prstGeom>
          <a:noFill/>
          <a:ln>
            <a:noFill/>
          </a:ln>
        </p:spPr>
        <p:txBody>
          <a:bodyPr spcFirstLastPara="1" wrap="square" lIns="91425" tIns="91425" rIns="91425" bIns="91425" anchor="ctr" anchorCtr="0">
            <a:normAutofit fontScale="900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l"/>
            <a:r>
              <a:rPr lang="en-US" dirty="0">
                <a:solidFill>
                  <a:schemeClr val="accent1">
                    <a:lumMod val="50000"/>
                  </a:schemeClr>
                </a:solidFill>
              </a:rPr>
              <a:t>CURRENT STATUS OF ENERGY USE IN VIETNAM</a:t>
            </a:r>
            <a:endParaRPr lang="vi-VN" dirty="0">
              <a:solidFill>
                <a:schemeClr val="accent1">
                  <a:lumMod val="50000"/>
                </a:schemeClr>
              </a:solidFill>
            </a:endParaRPr>
          </a:p>
        </p:txBody>
      </p:sp>
    </p:spTree>
    <p:extLst>
      <p:ext uri="{BB962C8B-B14F-4D97-AF65-F5344CB8AC3E}">
        <p14:creationId xmlns:p14="http://schemas.microsoft.com/office/powerpoint/2010/main" val="37719869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oogle Shape;888;p23">
            <a:extLst>
              <a:ext uri="{FF2B5EF4-FFF2-40B4-BE49-F238E27FC236}">
                <a16:creationId xmlns:a16="http://schemas.microsoft.com/office/drawing/2014/main" id="{7DBB01BF-AD7A-45E8-B3CA-954F6AEAA44A}"/>
              </a:ext>
            </a:extLst>
          </p:cNvPr>
          <p:cNvGrpSpPr/>
          <p:nvPr/>
        </p:nvGrpSpPr>
        <p:grpSpPr>
          <a:xfrm>
            <a:off x="5741041" y="1531600"/>
            <a:ext cx="5638800" cy="3007036"/>
            <a:chOff x="616063" y="1285122"/>
            <a:chExt cx="4229100" cy="2445377"/>
          </a:xfrm>
        </p:grpSpPr>
        <p:grpSp>
          <p:nvGrpSpPr>
            <p:cNvPr id="15" name="Google Shape;889;p23">
              <a:extLst>
                <a:ext uri="{FF2B5EF4-FFF2-40B4-BE49-F238E27FC236}">
                  <a16:creationId xmlns:a16="http://schemas.microsoft.com/office/drawing/2014/main" id="{0C242750-1082-43AD-A1DD-4562D8E45483}"/>
                </a:ext>
              </a:extLst>
            </p:cNvPr>
            <p:cNvGrpSpPr/>
            <p:nvPr/>
          </p:nvGrpSpPr>
          <p:grpSpPr>
            <a:xfrm>
              <a:off x="1344479" y="1285122"/>
              <a:ext cx="3500684" cy="2445377"/>
              <a:chOff x="2015874" y="1200850"/>
              <a:chExt cx="3500684" cy="2445377"/>
            </a:xfrm>
          </p:grpSpPr>
          <p:sp>
            <p:nvSpPr>
              <p:cNvPr id="17" name="Google Shape;890;p23">
                <a:extLst>
                  <a:ext uri="{FF2B5EF4-FFF2-40B4-BE49-F238E27FC236}">
                    <a16:creationId xmlns:a16="http://schemas.microsoft.com/office/drawing/2014/main" id="{D61D78EB-573C-4DC8-90D7-53FBF20659B8}"/>
                  </a:ext>
                </a:extLst>
              </p:cNvPr>
              <p:cNvSpPr txBox="1"/>
              <p:nvPr/>
            </p:nvSpPr>
            <p:spPr>
              <a:xfrm>
                <a:off x="2015874" y="1200850"/>
                <a:ext cx="3500684" cy="265800"/>
              </a:xfrm>
              <a:prstGeom prst="rect">
                <a:avLst/>
              </a:prstGeom>
              <a:noFill/>
              <a:ln>
                <a:noFill/>
              </a:ln>
            </p:spPr>
            <p:txBody>
              <a:bodyPr spcFirstLastPara="1" wrap="square" lIns="121900" tIns="121900" rIns="121900" bIns="121900" anchor="ctr" anchorCtr="0">
                <a:noAutofit/>
              </a:bodyPr>
              <a:lstStyle/>
              <a:p>
                <a:r>
                  <a:rPr lang="en-US" sz="1800" b="1" dirty="0"/>
                  <a:t>Energy Intensity by Country</a:t>
                </a:r>
                <a:endParaRPr lang="vi-VN" sz="1800" b="1" dirty="0">
                  <a:latin typeface="Arial" panose="020B0604020202020204" pitchFamily="34" charset="0"/>
                  <a:ea typeface="Fira Sans Extra Condensed"/>
                  <a:cs typeface="Arial" panose="020B0604020202020204" pitchFamily="34" charset="0"/>
                  <a:sym typeface="Fira Sans Extra Condensed"/>
                </a:endParaRPr>
              </a:p>
            </p:txBody>
          </p:sp>
          <p:sp>
            <p:nvSpPr>
              <p:cNvPr id="18" name="Google Shape;891;p23">
                <a:extLst>
                  <a:ext uri="{FF2B5EF4-FFF2-40B4-BE49-F238E27FC236}">
                    <a16:creationId xmlns:a16="http://schemas.microsoft.com/office/drawing/2014/main" id="{551CB2B6-07E2-4A40-8921-241C756EAF66}"/>
                  </a:ext>
                </a:extLst>
              </p:cNvPr>
              <p:cNvSpPr txBox="1"/>
              <p:nvPr/>
            </p:nvSpPr>
            <p:spPr>
              <a:xfrm>
                <a:off x="2015874" y="1567466"/>
                <a:ext cx="3432817" cy="2078761"/>
              </a:xfrm>
              <a:prstGeom prst="rect">
                <a:avLst/>
              </a:prstGeom>
              <a:noFill/>
              <a:ln>
                <a:noFill/>
              </a:ln>
            </p:spPr>
            <p:txBody>
              <a:bodyPr spcFirstLastPara="1" wrap="square" lIns="121900" tIns="121900" rIns="121900" bIns="121900" anchor="ctr" anchorCtr="0">
                <a:noAutofit/>
              </a:bodyPr>
              <a:lstStyle/>
              <a:p>
                <a:r>
                  <a:rPr lang="en-US" sz="1800" dirty="0"/>
                  <a:t>Considering population size, Vietnam's TPES per capita in 2018 was relatively low at only 848 </a:t>
                </a:r>
                <a:r>
                  <a:rPr lang="en-US" sz="1800" dirty="0" err="1"/>
                  <a:t>kgOE</a:t>
                </a:r>
                <a:r>
                  <a:rPr lang="en-US" sz="1800" dirty="0"/>
                  <a:t>/person, even lower than the ASEAN average of 1,041 </a:t>
                </a:r>
                <a:r>
                  <a:rPr lang="en-US" sz="1800" dirty="0" err="1"/>
                  <a:t>kgOE</a:t>
                </a:r>
                <a:r>
                  <a:rPr lang="en-US" sz="1800" dirty="0"/>
                  <a:t>/person. However, the TPES intensity per GDP was quite high. This indicates that Vietnam's energy efficiency needs improvement.</a:t>
                </a:r>
              </a:p>
            </p:txBody>
          </p:sp>
        </p:grpSp>
        <p:sp>
          <p:nvSpPr>
            <p:cNvPr id="16" name="Google Shape;892;p23">
              <a:extLst>
                <a:ext uri="{FF2B5EF4-FFF2-40B4-BE49-F238E27FC236}">
                  <a16:creationId xmlns:a16="http://schemas.microsoft.com/office/drawing/2014/main" id="{43EA7C95-32C1-4B7E-B252-3EBAEAAA9864}"/>
                </a:ext>
              </a:extLst>
            </p:cNvPr>
            <p:cNvSpPr/>
            <p:nvPr/>
          </p:nvSpPr>
          <p:spPr>
            <a:xfrm>
              <a:off x="616063" y="1375738"/>
              <a:ext cx="552000" cy="552000"/>
            </a:xfrm>
            <a:prstGeom prst="ellipse">
              <a:avLst/>
            </a:prstGeom>
            <a:solidFill>
              <a:schemeClr val="accent3"/>
            </a:solidFill>
            <a:ln w="38100" cap="flat" cmpd="sng">
              <a:solidFill>
                <a:schemeClr val="accent3">
                  <a:lumMod val="60000"/>
                  <a:lumOff val="40000"/>
                </a:schemeClr>
              </a:solidFill>
              <a:prstDash val="solid"/>
              <a:round/>
              <a:headEnd type="none" w="sm" len="sm"/>
              <a:tailEnd type="none" w="sm" len="sm"/>
            </a:ln>
          </p:spPr>
          <p:txBody>
            <a:bodyPr spcFirstLastPara="1" wrap="square" lIns="0" tIns="0" rIns="0" bIns="0" anchor="ctr" anchorCtr="0">
              <a:noAutofit/>
            </a:bodyPr>
            <a:lstStyle/>
            <a:p>
              <a:pPr algn="ctr"/>
              <a:r>
                <a:rPr lang="en" sz="1800" b="1" dirty="0">
                  <a:solidFill>
                    <a:schemeClr val="lt1"/>
                  </a:solidFill>
                  <a:latin typeface="Arial" panose="020B0604020202020204" pitchFamily="34" charset="0"/>
                  <a:ea typeface="Fira Sans Extra Condensed"/>
                  <a:cs typeface="Arial" panose="020B0604020202020204" pitchFamily="34" charset="0"/>
                  <a:sym typeface="Fira Sans Extra Condensed"/>
                </a:rPr>
                <a:t>3</a:t>
              </a:r>
              <a:endParaRPr sz="1800" dirty="0">
                <a:solidFill>
                  <a:schemeClr val="lt1"/>
                </a:solidFill>
              </a:endParaRPr>
            </a:p>
          </p:txBody>
        </p:sp>
      </p:grpSp>
      <p:grpSp>
        <p:nvGrpSpPr>
          <p:cNvPr id="19" name="Google Shape;893;p23">
            <a:extLst>
              <a:ext uri="{FF2B5EF4-FFF2-40B4-BE49-F238E27FC236}">
                <a16:creationId xmlns:a16="http://schemas.microsoft.com/office/drawing/2014/main" id="{947757D5-AB91-491B-BB19-2B01CDF86075}"/>
              </a:ext>
            </a:extLst>
          </p:cNvPr>
          <p:cNvGrpSpPr/>
          <p:nvPr/>
        </p:nvGrpSpPr>
        <p:grpSpPr>
          <a:xfrm>
            <a:off x="5831531" y="5484705"/>
            <a:ext cx="5548310" cy="1121392"/>
            <a:chOff x="616063" y="2364491"/>
            <a:chExt cx="4161232" cy="841044"/>
          </a:xfrm>
        </p:grpSpPr>
        <p:sp>
          <p:nvSpPr>
            <p:cNvPr id="22" name="Google Shape;895;p23">
              <a:extLst>
                <a:ext uri="{FF2B5EF4-FFF2-40B4-BE49-F238E27FC236}">
                  <a16:creationId xmlns:a16="http://schemas.microsoft.com/office/drawing/2014/main" id="{FC511A04-30EC-4091-BBE1-2D709B7A3A71}"/>
                </a:ext>
              </a:extLst>
            </p:cNvPr>
            <p:cNvSpPr txBox="1"/>
            <p:nvPr/>
          </p:nvSpPr>
          <p:spPr>
            <a:xfrm>
              <a:off x="1344479" y="2364491"/>
              <a:ext cx="3432816" cy="841044"/>
            </a:xfrm>
            <a:prstGeom prst="rect">
              <a:avLst/>
            </a:prstGeom>
            <a:noFill/>
            <a:ln>
              <a:noFill/>
            </a:ln>
          </p:spPr>
          <p:txBody>
            <a:bodyPr spcFirstLastPara="1" wrap="square" lIns="121900" tIns="121900" rIns="121900" bIns="121900" anchor="ctr" anchorCtr="0">
              <a:noAutofit/>
            </a:bodyPr>
            <a:lstStyle/>
            <a:p>
              <a:pPr algn="l">
                <a:spcBef>
                  <a:spcPts val="300"/>
                </a:spcBef>
              </a:pPr>
              <a:r>
                <a:rPr lang="en-US" sz="1800" dirty="0"/>
                <a:t>Amount of energy needed to produce one unit of economic output. A lower number means that economies produce economic value in a less energy-intensive way. </a:t>
              </a:r>
            </a:p>
          </p:txBody>
        </p:sp>
        <p:sp>
          <p:nvSpPr>
            <p:cNvPr id="21" name="Google Shape;897;p23">
              <a:extLst>
                <a:ext uri="{FF2B5EF4-FFF2-40B4-BE49-F238E27FC236}">
                  <a16:creationId xmlns:a16="http://schemas.microsoft.com/office/drawing/2014/main" id="{CA4363F4-5487-453A-841A-2FFBDF74039B}"/>
                </a:ext>
              </a:extLst>
            </p:cNvPr>
            <p:cNvSpPr/>
            <p:nvPr/>
          </p:nvSpPr>
          <p:spPr>
            <a:xfrm>
              <a:off x="616063" y="2509013"/>
              <a:ext cx="552000" cy="552000"/>
            </a:xfrm>
            <a:prstGeom prst="ellipse">
              <a:avLst/>
            </a:prstGeom>
            <a:solidFill>
              <a:srgbClr val="434343"/>
            </a:solidFill>
            <a:ln w="38100" cap="flat" cmpd="sng">
              <a:solidFill>
                <a:schemeClr val="bg1">
                  <a:lumMod val="50000"/>
                </a:schemeClr>
              </a:solidFill>
              <a:prstDash val="solid"/>
              <a:round/>
              <a:headEnd type="none" w="sm" len="sm"/>
              <a:tailEnd type="none" w="sm" len="sm"/>
            </a:ln>
          </p:spPr>
          <p:txBody>
            <a:bodyPr spcFirstLastPara="1" wrap="square" lIns="121900" tIns="121900" rIns="121900" bIns="121900" anchor="ctr" anchorCtr="0">
              <a:noAutofit/>
            </a:bodyPr>
            <a:lstStyle/>
            <a:p>
              <a:pPr algn="ctr"/>
              <a:r>
                <a:rPr lang="en" sz="1800" b="1" dirty="0">
                  <a:solidFill>
                    <a:schemeClr val="lt1"/>
                  </a:solidFill>
                  <a:latin typeface="Arial" panose="020B0604020202020204" pitchFamily="34" charset="0"/>
                  <a:ea typeface="Fira Sans Extra Condensed"/>
                  <a:cs typeface="Arial" panose="020B0604020202020204" pitchFamily="34" charset="0"/>
                  <a:sym typeface="Fira Sans Extra Condensed"/>
                </a:rPr>
                <a:t>4</a:t>
              </a:r>
              <a:endParaRPr sz="1800" dirty="0"/>
            </a:p>
          </p:txBody>
        </p:sp>
      </p:grpSp>
      <p:pic>
        <p:nvPicPr>
          <p:cNvPr id="2" name="Picture 1">
            <a:extLst>
              <a:ext uri="{FF2B5EF4-FFF2-40B4-BE49-F238E27FC236}">
                <a16:creationId xmlns:a16="http://schemas.microsoft.com/office/drawing/2014/main" id="{5FFB9636-5FEA-872C-53F8-F1AE2F5E241C}"/>
              </a:ext>
            </a:extLst>
          </p:cNvPr>
          <p:cNvPicPr>
            <a:picLocks noChangeAspect="1"/>
          </p:cNvPicPr>
          <p:nvPr/>
        </p:nvPicPr>
        <p:blipFill>
          <a:blip r:embed="rId2"/>
          <a:stretch>
            <a:fillRect/>
          </a:stretch>
        </p:blipFill>
        <p:spPr>
          <a:xfrm>
            <a:off x="215993" y="1299414"/>
            <a:ext cx="5525048" cy="2556215"/>
          </a:xfrm>
          <a:prstGeom prst="rect">
            <a:avLst/>
          </a:prstGeom>
        </p:spPr>
      </p:pic>
      <p:pic>
        <p:nvPicPr>
          <p:cNvPr id="3" name="Picture 2">
            <a:extLst>
              <a:ext uri="{FF2B5EF4-FFF2-40B4-BE49-F238E27FC236}">
                <a16:creationId xmlns:a16="http://schemas.microsoft.com/office/drawing/2014/main" id="{C49BAF95-1AA2-338D-A89F-5F9DAAD5CE27}"/>
              </a:ext>
            </a:extLst>
          </p:cNvPr>
          <p:cNvPicPr>
            <a:picLocks noChangeAspect="1"/>
          </p:cNvPicPr>
          <p:nvPr/>
        </p:nvPicPr>
        <p:blipFill>
          <a:blip r:embed="rId3"/>
          <a:stretch>
            <a:fillRect/>
          </a:stretch>
        </p:blipFill>
        <p:spPr>
          <a:xfrm>
            <a:off x="215993" y="3979022"/>
            <a:ext cx="4872417" cy="2824350"/>
          </a:xfrm>
          <a:prstGeom prst="rect">
            <a:avLst/>
          </a:prstGeom>
        </p:spPr>
      </p:pic>
      <p:sp>
        <p:nvSpPr>
          <p:cNvPr id="6" name="TextBox 5">
            <a:extLst>
              <a:ext uri="{FF2B5EF4-FFF2-40B4-BE49-F238E27FC236}">
                <a16:creationId xmlns:a16="http://schemas.microsoft.com/office/drawing/2014/main" id="{54AE0761-2CAB-4FAD-DD55-5A8FE4E923CA}"/>
              </a:ext>
            </a:extLst>
          </p:cNvPr>
          <p:cNvSpPr txBox="1"/>
          <p:nvPr/>
        </p:nvSpPr>
        <p:spPr>
          <a:xfrm>
            <a:off x="6851286" y="4999552"/>
            <a:ext cx="4073064" cy="400110"/>
          </a:xfrm>
          <a:prstGeom prst="rect">
            <a:avLst/>
          </a:prstGeom>
          <a:noFill/>
        </p:spPr>
        <p:txBody>
          <a:bodyPr wrap="square">
            <a:spAutoFit/>
          </a:bodyPr>
          <a:lstStyle/>
          <a:p>
            <a:pPr algn="l"/>
            <a:r>
              <a:rPr lang="en-US" sz="2000" b="1" dirty="0"/>
              <a:t>Energy intensity, 2000 to 2020</a:t>
            </a:r>
          </a:p>
        </p:txBody>
      </p:sp>
      <p:sp>
        <p:nvSpPr>
          <p:cNvPr id="7" name="TextBox 6">
            <a:extLst>
              <a:ext uri="{FF2B5EF4-FFF2-40B4-BE49-F238E27FC236}">
                <a16:creationId xmlns:a16="http://schemas.microsoft.com/office/drawing/2014/main" id="{FF118041-ED07-9D6C-21CC-F07D2754EC5F}"/>
              </a:ext>
            </a:extLst>
          </p:cNvPr>
          <p:cNvSpPr txBox="1"/>
          <p:nvPr/>
        </p:nvSpPr>
        <p:spPr>
          <a:xfrm>
            <a:off x="3273634" y="3630276"/>
            <a:ext cx="2467407" cy="276999"/>
          </a:xfrm>
          <a:prstGeom prst="rect">
            <a:avLst/>
          </a:prstGeom>
          <a:noFill/>
        </p:spPr>
        <p:txBody>
          <a:bodyPr wrap="square">
            <a:spAutoFit/>
          </a:bodyPr>
          <a:lstStyle/>
          <a:p>
            <a:r>
              <a:rPr lang="en-US" sz="1200" i="1" dirty="0"/>
              <a:t>Vietnam Energy Statistics 2020</a:t>
            </a:r>
            <a:endParaRPr lang="en-VN" sz="1200" i="1" dirty="0"/>
          </a:p>
        </p:txBody>
      </p:sp>
      <p:sp>
        <p:nvSpPr>
          <p:cNvPr id="11" name="Title 2">
            <a:extLst>
              <a:ext uri="{FF2B5EF4-FFF2-40B4-BE49-F238E27FC236}">
                <a16:creationId xmlns:a16="http://schemas.microsoft.com/office/drawing/2014/main" id="{D9D3F0D7-685C-7971-7E02-B1B9C488420A}"/>
              </a:ext>
            </a:extLst>
          </p:cNvPr>
          <p:cNvSpPr txBox="1">
            <a:spLocks/>
          </p:cNvSpPr>
          <p:nvPr/>
        </p:nvSpPr>
        <p:spPr>
          <a:xfrm>
            <a:off x="1968044" y="383192"/>
            <a:ext cx="8229600" cy="730236"/>
          </a:xfrm>
          <a:prstGeom prst="rect">
            <a:avLst/>
          </a:prstGeom>
          <a:noFill/>
          <a:ln>
            <a:noFill/>
          </a:ln>
        </p:spPr>
        <p:txBody>
          <a:bodyPr spcFirstLastPara="1" wrap="square" lIns="91425" tIns="91425" rIns="91425" bIns="91425" anchor="ctr" anchorCtr="0">
            <a:normAutofit fontScale="900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l"/>
            <a:r>
              <a:rPr lang="en-US" dirty="0">
                <a:solidFill>
                  <a:schemeClr val="accent1">
                    <a:lumMod val="50000"/>
                  </a:schemeClr>
                </a:solidFill>
              </a:rPr>
              <a:t>CURRENT STATUS OF ENERGY USE IN VIETNAM</a:t>
            </a:r>
            <a:endParaRPr lang="vi-VN" dirty="0">
              <a:solidFill>
                <a:schemeClr val="accent1">
                  <a:lumMod val="50000"/>
                </a:schemeClr>
              </a:solidFill>
            </a:endParaRPr>
          </a:p>
        </p:txBody>
      </p:sp>
    </p:spTree>
    <p:extLst>
      <p:ext uri="{BB962C8B-B14F-4D97-AF65-F5344CB8AC3E}">
        <p14:creationId xmlns:p14="http://schemas.microsoft.com/office/powerpoint/2010/main" val="17448256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609600" y="561352"/>
            <a:ext cx="10972800" cy="495200"/>
          </a:xfrm>
        </p:spPr>
        <p:txBody>
          <a:bodyPr>
            <a:normAutofit fontScale="90000"/>
          </a:bodyPr>
          <a:lstStyle/>
          <a:p>
            <a:r>
              <a:rPr lang="en-US" dirty="0">
                <a:solidFill>
                  <a:schemeClr val="accent1">
                    <a:lumMod val="50000"/>
                  </a:schemeClr>
                </a:solidFill>
              </a:rPr>
              <a:t>AVERAGE ELECTRICITY PRICE (2010 – 2024)</a:t>
            </a:r>
            <a:endParaRPr lang="vi-VN" dirty="0">
              <a:solidFill>
                <a:schemeClr val="accent1">
                  <a:lumMod val="50000"/>
                </a:schemeClr>
              </a:solidFill>
            </a:endParaRPr>
          </a:p>
        </p:txBody>
      </p:sp>
      <p:graphicFrame>
        <p:nvGraphicFramePr>
          <p:cNvPr id="5" name="Chart 4">
            <a:extLst>
              <a:ext uri="{FF2B5EF4-FFF2-40B4-BE49-F238E27FC236}">
                <a16:creationId xmlns:a16="http://schemas.microsoft.com/office/drawing/2014/main" id="{81CDA4CC-C78F-8D17-9A97-AF09CE465B8C}"/>
              </a:ext>
            </a:extLst>
          </p:cNvPr>
          <p:cNvGraphicFramePr>
            <a:graphicFrameLocks/>
          </p:cNvGraphicFramePr>
          <p:nvPr/>
        </p:nvGraphicFramePr>
        <p:xfrm>
          <a:off x="126105" y="1818640"/>
          <a:ext cx="6355975" cy="4043679"/>
        </p:xfrm>
        <a:graphic>
          <a:graphicData uri="http://schemas.openxmlformats.org/drawingml/2006/chart">
            <c:chart xmlns:c="http://schemas.openxmlformats.org/drawingml/2006/chart" xmlns:r="http://schemas.openxmlformats.org/officeDocument/2006/relationships" r:id="rId2"/>
          </a:graphicData>
        </a:graphic>
      </p:graphicFrame>
      <p:pic>
        <p:nvPicPr>
          <p:cNvPr id="7" name="Picture 6">
            <a:extLst>
              <a:ext uri="{FF2B5EF4-FFF2-40B4-BE49-F238E27FC236}">
                <a16:creationId xmlns:a16="http://schemas.microsoft.com/office/drawing/2014/main" id="{FD42AF7B-7BC5-BEDE-D459-3FE454F54D34}"/>
              </a:ext>
            </a:extLst>
          </p:cNvPr>
          <p:cNvPicPr>
            <a:picLocks noChangeAspect="1"/>
          </p:cNvPicPr>
          <p:nvPr/>
        </p:nvPicPr>
        <p:blipFill>
          <a:blip r:embed="rId3"/>
          <a:stretch>
            <a:fillRect/>
          </a:stretch>
        </p:blipFill>
        <p:spPr>
          <a:xfrm>
            <a:off x="6766559" y="1414083"/>
            <a:ext cx="5211201" cy="4448236"/>
          </a:xfrm>
          <a:prstGeom prst="rect">
            <a:avLst/>
          </a:prstGeom>
        </p:spPr>
      </p:pic>
      <p:sp>
        <p:nvSpPr>
          <p:cNvPr id="8" name="TextBox 7">
            <a:extLst>
              <a:ext uri="{FF2B5EF4-FFF2-40B4-BE49-F238E27FC236}">
                <a16:creationId xmlns:a16="http://schemas.microsoft.com/office/drawing/2014/main" id="{85124EB1-E35A-5AA8-C4CC-537429EA65E9}"/>
              </a:ext>
            </a:extLst>
          </p:cNvPr>
          <p:cNvSpPr txBox="1"/>
          <p:nvPr/>
        </p:nvSpPr>
        <p:spPr>
          <a:xfrm>
            <a:off x="4066816" y="6219850"/>
            <a:ext cx="7910944" cy="307777"/>
          </a:xfrm>
          <a:prstGeom prst="rect">
            <a:avLst/>
          </a:prstGeom>
          <a:noFill/>
        </p:spPr>
        <p:txBody>
          <a:bodyPr wrap="square">
            <a:spAutoFit/>
          </a:bodyPr>
          <a:lstStyle/>
          <a:p>
            <a:pPr algn="ctr"/>
            <a:r>
              <a:rPr lang="en-US" sz="1400" dirty="0">
                <a:solidFill>
                  <a:srgbClr val="323232"/>
                </a:solidFill>
                <a:effectLst/>
                <a:latin typeface="Arial" panose="020B0604020202020204" pitchFamily="34" charset="0"/>
              </a:rPr>
              <a:t>Electricity price comparison table of Vietnam with some countries in the world (Source: EVN 2022)</a:t>
            </a:r>
          </a:p>
        </p:txBody>
      </p:sp>
      <p:sp>
        <p:nvSpPr>
          <p:cNvPr id="2" name="TextBox 1">
            <a:extLst>
              <a:ext uri="{FF2B5EF4-FFF2-40B4-BE49-F238E27FC236}">
                <a16:creationId xmlns:a16="http://schemas.microsoft.com/office/drawing/2014/main" id="{B5CFF9CB-2C15-B371-42A1-BCD3F49FDE9D}"/>
              </a:ext>
            </a:extLst>
          </p:cNvPr>
          <p:cNvSpPr txBox="1"/>
          <p:nvPr/>
        </p:nvSpPr>
        <p:spPr>
          <a:xfrm>
            <a:off x="6871845" y="1528796"/>
            <a:ext cx="4943475" cy="379656"/>
          </a:xfrm>
          <a:prstGeom prst="rect">
            <a:avLst/>
          </a:prstGeom>
          <a:solidFill>
            <a:srgbClr val="FF0000"/>
          </a:solidFill>
        </p:spPr>
        <p:txBody>
          <a:bodyPr wrap="square" rtlCol="0">
            <a:spAutoFit/>
          </a:bodyPr>
          <a:lstStyle/>
          <a:p>
            <a:r>
              <a:rPr lang="en-VN" b="1" dirty="0"/>
              <a:t>Electricity price of countries in the world</a:t>
            </a:r>
          </a:p>
        </p:txBody>
      </p:sp>
      <p:sp>
        <p:nvSpPr>
          <p:cNvPr id="4" name="TextBox 3">
            <a:extLst>
              <a:ext uri="{FF2B5EF4-FFF2-40B4-BE49-F238E27FC236}">
                <a16:creationId xmlns:a16="http://schemas.microsoft.com/office/drawing/2014/main" id="{11C003FB-4F0D-83EF-F20B-613FE1AF8631}"/>
              </a:ext>
            </a:extLst>
          </p:cNvPr>
          <p:cNvSpPr txBox="1"/>
          <p:nvPr/>
        </p:nvSpPr>
        <p:spPr>
          <a:xfrm>
            <a:off x="7624763" y="1943918"/>
            <a:ext cx="3005137" cy="307777"/>
          </a:xfrm>
          <a:prstGeom prst="rect">
            <a:avLst/>
          </a:prstGeom>
          <a:solidFill>
            <a:schemeClr val="bg1"/>
          </a:solidFill>
        </p:spPr>
        <p:txBody>
          <a:bodyPr wrap="square" rtlCol="0">
            <a:spAutoFit/>
          </a:bodyPr>
          <a:lstStyle/>
          <a:p>
            <a:r>
              <a:rPr lang="en-US" sz="1400" dirty="0">
                <a:solidFill>
                  <a:srgbClr val="0070C0"/>
                </a:solidFill>
              </a:rPr>
              <a:t>Converted to Vietnamese dong</a:t>
            </a:r>
            <a:endParaRPr lang="en-VN" sz="1400" dirty="0">
              <a:solidFill>
                <a:srgbClr val="0070C0"/>
              </a:solidFill>
            </a:endParaRPr>
          </a:p>
        </p:txBody>
      </p:sp>
    </p:spTree>
    <p:extLst>
      <p:ext uri="{BB962C8B-B14F-4D97-AF65-F5344CB8AC3E}">
        <p14:creationId xmlns:p14="http://schemas.microsoft.com/office/powerpoint/2010/main" val="2448703803"/>
      </p:ext>
    </p:extLst>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3C9AC-82AD-457A-F5F7-C8DE2F103DCD}"/>
              </a:ext>
            </a:extLst>
          </p:cNvPr>
          <p:cNvSpPr>
            <a:spLocks noGrp="1"/>
          </p:cNvSpPr>
          <p:nvPr>
            <p:ph type="title"/>
          </p:nvPr>
        </p:nvSpPr>
        <p:spPr/>
        <p:txBody>
          <a:bodyPr>
            <a:normAutofit fontScale="90000"/>
          </a:bodyPr>
          <a:lstStyle/>
          <a:p>
            <a:r>
              <a:rPr dirty="0" lang="en-US">
                <a:solidFill>
                  <a:schemeClr val="accent1">
                    <a:lumMod val="50000"/>
                  </a:schemeClr>
                </a:solidFill>
              </a:rPr>
              <a:t>Specific Energy consumption and Energy Savings Potential</a:t>
            </a:r>
            <a:endParaRPr dirty="0" lang="en-VN">
              <a:solidFill>
                <a:schemeClr val="accent1">
                  <a:lumMod val="50000"/>
                </a:schemeClr>
              </a:solidFill>
            </a:endParaRPr>
          </a:p>
        </p:txBody>
      </p:sp>
      <p:pic>
        <p:nvPicPr>
          <p:cNvPr id="4" name="Picture 3">
            <a:extLst>
              <a:ext uri="{FF2B5EF4-FFF2-40B4-BE49-F238E27FC236}">
                <a16:creationId xmlns:a16="http://schemas.microsoft.com/office/drawing/2014/main" id="{17FA5AB8-BACD-EE57-2740-F1F9CCFA9623}"/>
              </a:ext>
            </a:extLst>
          </p:cNvPr>
          <p:cNvPicPr>
            <a:picLocks noChangeAspect="1"/>
          </p:cNvPicPr>
          <p:nvPr/>
        </p:nvPicPr>
        <p:blipFill>
          <a:blip r:embed="rId2"/>
          <a:srcRect t="75"/>
          <a:stretch/>
        </p:blipFill>
        <p:spPr>
          <a:xfrm>
            <a:off x="1591760" y="1362273"/>
            <a:ext cx="9008480" cy="5177074"/>
          </a:xfrm>
          <a:prstGeom prst="rect">
            <a:avLst/>
          </a:prstGeom>
        </p:spPr>
      </p:pic>
      <p:sp>
        <p:nvSpPr>
          <p:cNvPr id="6" name="TextBox 5">
            <a:extLst>
              <a:ext uri="{FF2B5EF4-FFF2-40B4-BE49-F238E27FC236}">
                <a16:creationId xmlns:a16="http://schemas.microsoft.com/office/drawing/2014/main" id="{5BA55248-EC72-B994-B48B-0BE338152879}"/>
              </a:ext>
            </a:extLst>
          </p:cNvPr>
          <p:cNvSpPr txBox="1"/>
          <p:nvPr/>
        </p:nvSpPr>
        <p:spPr>
          <a:xfrm>
            <a:off x="6554712" y="6539347"/>
            <a:ext cx="5318633" cy="276999"/>
          </a:xfrm>
          <a:prstGeom prst="rect">
            <a:avLst/>
          </a:prstGeom>
          <a:noFill/>
        </p:spPr>
        <p:txBody>
          <a:bodyPr wrap="square">
            <a:spAutoFit/>
          </a:bodyPr>
          <a:lstStyle/>
          <a:p>
            <a:r>
              <a:rPr dirty="0" lang="en-US" sz="1200"/>
              <a:t>C3 Energy efficiency scenario of the Vietnam Energy Outlook 2019 report</a:t>
            </a:r>
            <a:endParaRPr dirty="0" lang="en-VN" sz="1200"/>
          </a:p>
        </p:txBody>
      </p:sp>
    </p:spTree>
    <p:extLst>
      <p:ext uri="{BB962C8B-B14F-4D97-AF65-F5344CB8AC3E}">
        <p14:creationId xmlns:p14="http://schemas.microsoft.com/office/powerpoint/2010/main" val="28982154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381CE-7006-5323-8E5A-9FF7F0B377FF}"/>
              </a:ext>
            </a:extLst>
          </p:cNvPr>
          <p:cNvSpPr>
            <a:spLocks noGrp="1"/>
          </p:cNvSpPr>
          <p:nvPr>
            <p:ph type="title"/>
          </p:nvPr>
        </p:nvSpPr>
        <p:spPr/>
        <p:txBody>
          <a:bodyPr>
            <a:noAutofit/>
          </a:bodyPr>
          <a:lstStyle/>
          <a:p>
            <a:r>
              <a:rPr lang="en-US" dirty="0">
                <a:solidFill>
                  <a:schemeClr val="accent1">
                    <a:lumMod val="50000"/>
                  </a:schemeClr>
                </a:solidFill>
              </a:rPr>
              <a:t>Current status of energy use in industry</a:t>
            </a:r>
          </a:p>
        </p:txBody>
      </p:sp>
      <p:sp>
        <p:nvSpPr>
          <p:cNvPr id="4" name="Rectangle 1">
            <a:extLst>
              <a:ext uri="{FF2B5EF4-FFF2-40B4-BE49-F238E27FC236}">
                <a16:creationId xmlns:a16="http://schemas.microsoft.com/office/drawing/2014/main" id="{CF4EBBAF-536F-B23C-EB81-D3C5F5916BF4}"/>
              </a:ext>
            </a:extLst>
          </p:cNvPr>
          <p:cNvSpPr>
            <a:spLocks noGrp="1" noChangeArrowheads="1"/>
          </p:cNvSpPr>
          <p:nvPr>
            <p:ph type="body" idx="1"/>
          </p:nvPr>
        </p:nvSpPr>
        <p:spPr bwMode="auto">
          <a:xfrm>
            <a:off x="609600" y="1262154"/>
            <a:ext cx="10972800" cy="48423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Proportion of energy consumption: </a:t>
            </a:r>
            <a:r>
              <a:rPr lang="en-US" dirty="0">
                <a:solidFill>
                  <a:schemeClr val="tx1"/>
                </a:solidFill>
              </a:rPr>
              <a:t>The industrial sector accounts for about 47% of the total energy consumption in the country.</a:t>
            </a:r>
            <a:endParaRPr lang="en-US" altLang="en-US"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Industries with high energy consumption:</a:t>
            </a:r>
            <a:endParaRPr lang="en-US" altLang="en-US" b="1" dirty="0">
              <a:solidFill>
                <a:schemeClr val="tx1"/>
              </a:solidFill>
            </a:endParaRP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en-US" sz="2000" dirty="0">
                <a:solidFill>
                  <a:schemeClr val="tx1"/>
                </a:solidFill>
                <a:latin typeface="+mn-lt"/>
                <a:cs typeface="Arial" panose="020B0604020202020204" pitchFamily="34" charset="0"/>
              </a:rPr>
              <a:t>The steel production, cement, textile, wood processing, and chemical industries.</a:t>
            </a:r>
            <a:endParaRPr lang="en-US" altLang="en-US" sz="2000" dirty="0">
              <a:solidFill>
                <a:schemeClr val="tx1"/>
              </a:solidFill>
              <a:latin typeface="+mn-lt"/>
              <a:cs typeface="Arial" panose="020B0604020202020204" pitchFamily="34" charset="0"/>
            </a:endParaRP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en-US" sz="2000" dirty="0">
                <a:solidFill>
                  <a:schemeClr val="tx1"/>
                </a:solidFill>
                <a:latin typeface="+mn-lt"/>
                <a:cs typeface="Arial" panose="020B0604020202020204" pitchFamily="34" charset="0"/>
              </a:rPr>
              <a:t>These industries consume approximately 70% of the total energy in the industrial sector.</a:t>
            </a:r>
            <a:endParaRPr lang="en-US" altLang="en-US" sz="2000" dirty="0">
              <a:solidFill>
                <a:schemeClr val="tx1"/>
              </a:solidFill>
              <a:latin typeface="+mn-lt"/>
              <a:cs typeface="Arial" panose="020B0604020202020204" pitchFamily="34" charset="0"/>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Energy efficiency: </a:t>
            </a:r>
            <a:r>
              <a:rPr lang="en-US" dirty="0">
                <a:solidFill>
                  <a:schemeClr val="tx1"/>
                </a:solidFill>
              </a:rPr>
              <a:t>Energy consumption efficiency remains low, with significant waste due to outdated technology and inefficient management.</a:t>
            </a:r>
            <a:r>
              <a:rPr lang="en-US" altLang="en-US" dirty="0">
                <a:solidFill>
                  <a:schemeClr val="tx1"/>
                </a:solidFill>
              </a:rPr>
              <a:t> </a:t>
            </a:r>
          </a:p>
        </p:txBody>
      </p:sp>
    </p:spTree>
    <p:extLst>
      <p:ext uri="{BB962C8B-B14F-4D97-AF65-F5344CB8AC3E}">
        <p14:creationId xmlns:p14="http://schemas.microsoft.com/office/powerpoint/2010/main" val="27283044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6ACE0-6996-8150-CF0A-139DB4E7F95B}"/>
              </a:ext>
            </a:extLst>
          </p:cNvPr>
          <p:cNvSpPr>
            <a:spLocks noGrp="1"/>
          </p:cNvSpPr>
          <p:nvPr>
            <p:ph type="title"/>
          </p:nvPr>
        </p:nvSpPr>
        <p:spPr>
          <a:xfrm>
            <a:off x="609600" y="549259"/>
            <a:ext cx="10972800" cy="580845"/>
          </a:xfrm>
        </p:spPr>
        <p:txBody>
          <a:bodyPr>
            <a:normAutofit fontScale="90000"/>
          </a:bodyPr>
          <a:lstStyle/>
          <a:p>
            <a:r>
              <a:rPr lang="en-US" sz="3200" dirty="0">
                <a:solidFill>
                  <a:schemeClr val="accent1">
                    <a:lumMod val="50000"/>
                  </a:schemeClr>
                </a:solidFill>
              </a:rPr>
              <a:t>Energy consumption structure in the industry</a:t>
            </a:r>
          </a:p>
        </p:txBody>
      </p:sp>
      <p:pic>
        <p:nvPicPr>
          <p:cNvPr id="6" name="Picture 5">
            <a:extLst>
              <a:ext uri="{FF2B5EF4-FFF2-40B4-BE49-F238E27FC236}">
                <a16:creationId xmlns:a16="http://schemas.microsoft.com/office/drawing/2014/main" id="{9735A2B7-F0BC-F091-E694-5CF53CF06538}"/>
              </a:ext>
            </a:extLst>
          </p:cNvPr>
          <p:cNvPicPr>
            <a:picLocks noChangeAspect="1"/>
          </p:cNvPicPr>
          <p:nvPr/>
        </p:nvPicPr>
        <p:blipFill>
          <a:blip r:embed="rId3"/>
          <a:stretch>
            <a:fillRect/>
          </a:stretch>
        </p:blipFill>
        <p:spPr>
          <a:xfrm>
            <a:off x="4419599" y="1435912"/>
            <a:ext cx="7772401" cy="4138711"/>
          </a:xfrm>
          <a:prstGeom prst="rect">
            <a:avLst/>
          </a:prstGeom>
        </p:spPr>
      </p:pic>
      <p:sp>
        <p:nvSpPr>
          <p:cNvPr id="9" name="Rectangle 1">
            <a:extLst>
              <a:ext uri="{FF2B5EF4-FFF2-40B4-BE49-F238E27FC236}">
                <a16:creationId xmlns:a16="http://schemas.microsoft.com/office/drawing/2014/main" id="{8FAD4D70-19AB-9FD7-26B0-4127830223E1}"/>
              </a:ext>
            </a:extLst>
          </p:cNvPr>
          <p:cNvSpPr txBox="1">
            <a:spLocks noChangeArrowheads="1"/>
          </p:cNvSpPr>
          <p:nvPr/>
        </p:nvSpPr>
        <p:spPr bwMode="auto">
          <a:xfrm>
            <a:off x="253142" y="1330455"/>
            <a:ext cx="5073109" cy="5078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91440" tIns="45720" rIns="91440" bIns="45720" numCol="1" anchor="ctr" anchorCtr="0" compatLnSpc="1">
            <a:prstTxWarp prst="textNoShape">
              <a:avLst/>
            </a:prstTxWarp>
            <a:spAutoFit/>
          </a:bodyPr>
          <a:lstStyle>
            <a:defPPr marR="0" lvl="0" algn="l" rtl="0">
              <a:lnSpc>
                <a:spcPct val="100000"/>
              </a:lnSpc>
              <a:spcBef>
                <a:spcPts val="0"/>
              </a:spcBef>
              <a:spcAft>
                <a:spcPts val="0"/>
              </a:spcAft>
            </a:defPPr>
            <a:lvl1pPr marL="609585" marR="0" lvl="0" indent="-423323"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1pPr>
            <a:lvl2pPr marL="1219170" marR="0" lvl="1"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828754" marR="0" lvl="2"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2438339" marR="0" lvl="3"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3047924" marR="0" lvl="4"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3657509" marR="0" lvl="5"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4267093" marR="0" lvl="6"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4876678" marR="0" lvl="7"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5486263" marR="0" lvl="8"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marL="0" indent="0" eaLnBrk="0" fontAlgn="base" hangingPunct="0">
              <a:spcBef>
                <a:spcPts val="600"/>
              </a:spcBef>
              <a:spcAft>
                <a:spcPts val="600"/>
              </a:spcAft>
              <a:buClrTx/>
              <a:buSzTx/>
              <a:buFont typeface="Roboto"/>
              <a:buNone/>
            </a:pPr>
            <a:r>
              <a:rPr lang="en-US" sz="1800" dirty="0">
                <a:solidFill>
                  <a:schemeClr val="tx1"/>
                </a:solidFill>
              </a:rPr>
              <a:t>Proportion of energy consumption by sector:</a:t>
            </a:r>
            <a:endParaRPr lang="en-US" altLang="en-US" sz="1800" dirty="0">
              <a:solidFill>
                <a:schemeClr val="tx1"/>
              </a:solidFill>
            </a:endParaRP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Manufacturing sector:</a:t>
            </a:r>
            <a:r>
              <a:rPr lang="en-US" altLang="en-US" sz="1800" dirty="0">
                <a:solidFill>
                  <a:schemeClr val="tx1"/>
                </a:solidFill>
                <a:latin typeface="+mn-lt"/>
                <a:cs typeface="Arial" panose="020B0604020202020204" pitchFamily="34" charset="0"/>
              </a:rPr>
              <a:t> 60%</a:t>
            </a: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Construction sector:</a:t>
            </a:r>
            <a:r>
              <a:rPr lang="en-US" altLang="en-US" sz="1800" dirty="0">
                <a:solidFill>
                  <a:schemeClr val="tx1"/>
                </a:solidFill>
                <a:latin typeface="+mn-lt"/>
                <a:cs typeface="Arial" panose="020B0604020202020204" pitchFamily="34" charset="0"/>
              </a:rPr>
              <a:t> 15%</a:t>
            </a: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Mining sector: </a:t>
            </a:r>
            <a:r>
              <a:rPr lang="en-US" altLang="en-US" sz="1800" dirty="0">
                <a:solidFill>
                  <a:schemeClr val="tx1"/>
                </a:solidFill>
                <a:latin typeface="+mn-lt"/>
                <a:cs typeface="Arial" panose="020B0604020202020204" pitchFamily="34" charset="0"/>
              </a:rPr>
              <a:t>10%</a:t>
            </a: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Transportation and logistics sector</a:t>
            </a:r>
            <a:r>
              <a:rPr lang="en-US" altLang="en-US" sz="1800" dirty="0">
                <a:solidFill>
                  <a:schemeClr val="tx1"/>
                </a:solidFill>
                <a:latin typeface="+mn-lt"/>
                <a:cs typeface="Arial" panose="020B0604020202020204" pitchFamily="34" charset="0"/>
              </a:rPr>
              <a:t> 5%</a:t>
            </a:r>
          </a:p>
          <a:p>
            <a:pPr marL="0" indent="0" eaLnBrk="0" fontAlgn="base" hangingPunct="0">
              <a:spcBef>
                <a:spcPts val="600"/>
              </a:spcBef>
              <a:spcAft>
                <a:spcPts val="600"/>
              </a:spcAft>
              <a:buClrTx/>
              <a:buSzTx/>
              <a:buFont typeface="Roboto"/>
              <a:buNone/>
            </a:pPr>
            <a:r>
              <a:rPr lang="en-US" sz="1800" dirty="0">
                <a:solidFill>
                  <a:schemeClr val="tx1"/>
                </a:solidFill>
              </a:rPr>
              <a:t>Main types of energy used:</a:t>
            </a:r>
            <a:endParaRPr lang="en-US" altLang="en-US" sz="1800" dirty="0">
              <a:solidFill>
                <a:schemeClr val="tx1"/>
              </a:solidFill>
            </a:endParaRPr>
          </a:p>
          <a:p>
            <a:pPr marL="742950" lvl="1" indent="-285750" eaLnBrk="0" fontAlgn="base" hangingPunct="0">
              <a:spcBef>
                <a:spcPts val="600"/>
              </a:spcBef>
              <a:spcAft>
                <a:spcPts val="600"/>
              </a:spcAft>
              <a:buClrTx/>
              <a:buSzTx/>
              <a:buFont typeface="Wingdings" pitchFamily="2" charset="2"/>
              <a:buChar char="v"/>
            </a:pPr>
            <a:r>
              <a:rPr lang="en-US" altLang="en-US" sz="1800" dirty="0">
                <a:solidFill>
                  <a:schemeClr val="tx1"/>
                </a:solidFill>
                <a:latin typeface="+mn-lt"/>
                <a:cs typeface="Arial" panose="020B0604020202020204" pitchFamily="34" charset="0"/>
              </a:rPr>
              <a:t>Electricity: </a:t>
            </a:r>
            <a:r>
              <a:rPr lang="en-US" sz="1800" dirty="0">
                <a:solidFill>
                  <a:schemeClr val="tx1"/>
                </a:solidFill>
                <a:latin typeface="+mn-lt"/>
                <a:cs typeface="Arial" panose="020B0604020202020204" pitchFamily="34" charset="0"/>
              </a:rPr>
              <a:t>Account for the largest proportion in the energy consumption structure of the industrial sector.</a:t>
            </a:r>
            <a:endParaRPr lang="en-US" altLang="en-US" sz="1800" dirty="0">
              <a:solidFill>
                <a:schemeClr val="tx1"/>
              </a:solidFill>
              <a:latin typeface="+mn-lt"/>
              <a:cs typeface="Arial" panose="020B0604020202020204" pitchFamily="34" charset="0"/>
            </a:endParaRP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Oil and natural gas: Used in manufacturing and chemical industries.</a:t>
            </a: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Coal: Mainly used in the cement and metallurgy industries.</a:t>
            </a:r>
            <a:endParaRPr lang="en-US" altLang="en-US" sz="1800" dirty="0">
              <a:solidFill>
                <a:schemeClr val="tx1"/>
              </a:solidFill>
              <a:latin typeface="+mn-lt"/>
              <a:cs typeface="Arial" panose="020B0604020202020204" pitchFamily="34" charset="0"/>
            </a:endParaRPr>
          </a:p>
        </p:txBody>
      </p:sp>
    </p:spTree>
    <p:extLst>
      <p:ext uri="{BB962C8B-B14F-4D97-AF65-F5344CB8AC3E}">
        <p14:creationId xmlns:p14="http://schemas.microsoft.com/office/powerpoint/2010/main" val="7022997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17995-1A16-4DEA-9591-F97019E58940}"/>
              </a:ext>
            </a:extLst>
          </p:cNvPr>
          <p:cNvSpPr>
            <a:spLocks noGrp="1"/>
          </p:cNvSpPr>
          <p:nvPr>
            <p:ph type="title"/>
          </p:nvPr>
        </p:nvSpPr>
        <p:spPr/>
        <p:txBody>
          <a:bodyPr>
            <a:noAutofit/>
          </a:bodyPr>
          <a:lstStyle/>
          <a:p>
            <a:r>
              <a:rPr lang="en-US" dirty="0">
                <a:solidFill>
                  <a:schemeClr val="accent1">
                    <a:lumMod val="50000"/>
                  </a:schemeClr>
                </a:solidFill>
              </a:rPr>
              <a:t>Causes of high energy consumption</a:t>
            </a:r>
          </a:p>
        </p:txBody>
      </p:sp>
      <p:sp>
        <p:nvSpPr>
          <p:cNvPr id="4" name="Rectangle 1">
            <a:extLst>
              <a:ext uri="{FF2B5EF4-FFF2-40B4-BE49-F238E27FC236}">
                <a16:creationId xmlns:a16="http://schemas.microsoft.com/office/drawing/2014/main" id="{CB60CE5D-FDD1-1804-9E20-442F5A4FC3A3}"/>
              </a:ext>
            </a:extLst>
          </p:cNvPr>
          <p:cNvSpPr>
            <a:spLocks noGrp="1" noChangeArrowheads="1"/>
          </p:cNvSpPr>
          <p:nvPr>
            <p:ph type="body" idx="1"/>
          </p:nvPr>
        </p:nvSpPr>
        <p:spPr bwMode="auto">
          <a:xfrm>
            <a:off x="609600" y="1588282"/>
            <a:ext cx="11084119" cy="30982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Outdated technology: </a:t>
            </a:r>
            <a:r>
              <a:rPr lang="en-US" dirty="0">
                <a:solidFill>
                  <a:schemeClr val="tx1"/>
                </a:solidFill>
              </a:rPr>
              <a:t>Many enterprises still use old technology, which consumes high amounts of energy and causes environmental pollution.</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Lack of investment in innovation: </a:t>
            </a:r>
            <a:r>
              <a:rPr lang="en-US" dirty="0">
                <a:solidFill>
                  <a:schemeClr val="tx1"/>
                </a:solidFill>
              </a:rPr>
              <a:t>Insufficient capital and motivation to invest in energy-efficient equipment and technology.</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Low awareness of energy efficiency</a:t>
            </a:r>
            <a:r>
              <a:rPr lang="en-US" dirty="0">
                <a:solidFill>
                  <a:schemeClr val="tx1"/>
                </a:solidFill>
              </a:rPr>
              <a:t>: Some enterprises have not prioritized energy efficiency measures in their production processes.</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endParaRPr lang="en-US" altLang="en-US" dirty="0">
              <a:solidFill>
                <a:schemeClr val="tx1"/>
              </a:solidFill>
              <a:latin typeface="Arial" panose="020B0604020202020204" pitchFamily="34" charset="0"/>
            </a:endParaRPr>
          </a:p>
        </p:txBody>
      </p:sp>
    </p:spTree>
    <p:extLst>
      <p:ext uri="{BB962C8B-B14F-4D97-AF65-F5344CB8AC3E}">
        <p14:creationId xmlns:p14="http://schemas.microsoft.com/office/powerpoint/2010/main" val="14788362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B07A1-B52F-EFDB-59D9-BF3B2113061F}"/>
              </a:ext>
            </a:extLst>
          </p:cNvPr>
          <p:cNvSpPr>
            <a:spLocks noGrp="1"/>
          </p:cNvSpPr>
          <p:nvPr>
            <p:ph type="title"/>
          </p:nvPr>
        </p:nvSpPr>
        <p:spPr/>
        <p:txBody>
          <a:bodyPr>
            <a:normAutofit fontScale="90000"/>
          </a:bodyPr>
          <a:lstStyle/>
          <a:p>
            <a:r>
              <a:rPr lang="en-US" sz="3067" dirty="0">
                <a:solidFill>
                  <a:schemeClr val="accent1">
                    <a:lumMod val="50000"/>
                  </a:schemeClr>
                </a:solidFill>
              </a:rPr>
              <a:t>Challenges in energy management and utilization</a:t>
            </a:r>
          </a:p>
        </p:txBody>
      </p:sp>
      <p:sp>
        <p:nvSpPr>
          <p:cNvPr id="4" name="Rectangle 1">
            <a:extLst>
              <a:ext uri="{FF2B5EF4-FFF2-40B4-BE49-F238E27FC236}">
                <a16:creationId xmlns:a16="http://schemas.microsoft.com/office/drawing/2014/main" id="{DCEC5B86-B40F-F3E0-BCCF-88FB9583BF3A}"/>
              </a:ext>
            </a:extLst>
          </p:cNvPr>
          <p:cNvSpPr>
            <a:spLocks noGrp="1" noChangeArrowheads="1"/>
          </p:cNvSpPr>
          <p:nvPr>
            <p:ph type="body" idx="1"/>
          </p:nvPr>
        </p:nvSpPr>
        <p:spPr bwMode="auto">
          <a:xfrm>
            <a:off x="609601" y="1443842"/>
            <a:ext cx="10861481"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Technological challenges</a:t>
            </a:r>
            <a:r>
              <a:rPr lang="en-US" dirty="0">
                <a:solidFill>
                  <a:schemeClr val="tx1"/>
                </a:solidFill>
              </a:rPr>
              <a:t>: Many enterprises use outdated technology, resulting in low energy performance and environmental pollution.</a:t>
            </a:r>
            <a:endParaRPr lang="en-US" altLang="en-US"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Cost challenges: </a:t>
            </a:r>
            <a:r>
              <a:rPr lang="en-US" dirty="0">
                <a:solidFill>
                  <a:schemeClr val="tx1"/>
                </a:solidFill>
              </a:rPr>
              <a:t>The initial investment costs for energy-efficient technologies are high, causing many enterprises to hesitate to make changes.</a:t>
            </a:r>
            <a:endParaRPr lang="en-US" altLang="en-US"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Lack of strong supporting policies: </a:t>
            </a:r>
            <a:r>
              <a:rPr lang="en-US" dirty="0">
                <a:solidFill>
                  <a:schemeClr val="tx1"/>
                </a:solidFill>
              </a:rPr>
              <a:t>Although there are policies encouraging energy efficiency, they are still not effective enough to drive widespread adoption of energy efficiency measures among enterprises.</a:t>
            </a:r>
            <a:endParaRPr lang="en-US" altLang="en-US" dirty="0">
              <a:solidFill>
                <a:schemeClr val="tx1"/>
              </a:solidFill>
            </a:endParaRPr>
          </a:p>
        </p:txBody>
      </p:sp>
    </p:spTree>
    <p:extLst>
      <p:ext uri="{BB962C8B-B14F-4D97-AF65-F5344CB8AC3E}">
        <p14:creationId xmlns:p14="http://schemas.microsoft.com/office/powerpoint/2010/main" val="34685177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43EF0-E933-69A1-B28B-3AF544964B66}"/>
              </a:ext>
            </a:extLst>
          </p:cNvPr>
          <p:cNvSpPr>
            <a:spLocks noGrp="1"/>
          </p:cNvSpPr>
          <p:nvPr>
            <p:ph type="title"/>
          </p:nvPr>
        </p:nvSpPr>
        <p:spPr/>
        <p:txBody>
          <a:bodyPr>
            <a:noAutofit/>
          </a:bodyPr>
          <a:lstStyle/>
          <a:p>
            <a:r>
              <a:rPr lang="en-US" dirty="0">
                <a:solidFill>
                  <a:schemeClr val="accent1">
                    <a:lumMod val="50000"/>
                  </a:schemeClr>
                </a:solidFill>
              </a:rPr>
              <a:t>Trends in sustainable development in industry</a:t>
            </a:r>
          </a:p>
        </p:txBody>
      </p:sp>
      <p:sp>
        <p:nvSpPr>
          <p:cNvPr id="4" name="Rectangle 1">
            <a:extLst>
              <a:ext uri="{FF2B5EF4-FFF2-40B4-BE49-F238E27FC236}">
                <a16:creationId xmlns:a16="http://schemas.microsoft.com/office/drawing/2014/main" id="{76EA44AF-D73B-A321-26BD-9E80A026C4A6}"/>
              </a:ext>
            </a:extLst>
          </p:cNvPr>
          <p:cNvSpPr>
            <a:spLocks noGrp="1" noChangeArrowheads="1"/>
          </p:cNvSpPr>
          <p:nvPr>
            <p:ph type="body" idx="1"/>
          </p:nvPr>
        </p:nvSpPr>
        <p:spPr bwMode="auto">
          <a:xfrm>
            <a:off x="720919" y="1492728"/>
            <a:ext cx="10861481" cy="43293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Green industry: </a:t>
            </a:r>
            <a:r>
              <a:rPr lang="en-US" dirty="0">
                <a:solidFill>
                  <a:schemeClr val="tx1"/>
                </a:solidFill>
              </a:rPr>
              <a:t>Enterprises are gradually paying more attention to using renewable energy and developing sustainable production.</a:t>
            </a:r>
            <a:endParaRPr lang="en-US"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altLang="en-US" b="1" dirty="0">
                <a:solidFill>
                  <a:schemeClr val="tx1"/>
                </a:solidFill>
              </a:rPr>
              <a:t>International trend</a:t>
            </a:r>
            <a:r>
              <a:rPr lang="en-US" altLang="en-US" dirty="0">
                <a:solidFill>
                  <a:schemeClr val="tx1"/>
                </a:solidFill>
              </a:rPr>
              <a:t>: </a:t>
            </a:r>
            <a:r>
              <a:rPr lang="en-US" dirty="0">
                <a:solidFill>
                  <a:schemeClr val="tx1"/>
                </a:solidFill>
              </a:rPr>
              <a:t>Multinational corporations have higher standards for energy and environmental requirements when collaborating, especially in industries such as textiles and electronics.</a:t>
            </a:r>
            <a:endParaRPr lang="en-US"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Digital transformation and energy optimization: </a:t>
            </a:r>
            <a:r>
              <a:rPr lang="en-US" dirty="0">
                <a:solidFill>
                  <a:schemeClr val="tx1"/>
                </a:solidFill>
              </a:rPr>
              <a:t>Applying digital technology to monitor and optimize energy usage in production.</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dirty="0">
                <a:solidFill>
                  <a:schemeClr val="tx1"/>
                </a:solidFill>
              </a:rPr>
              <a:t>New trends all place a certain emphasis on reducing greenhouse gas emissions in production and have become collaboration criteria for many major international corporations. This issue is becoming increasingly important and challenging for the industrial development of Vietnam.</a:t>
            </a:r>
            <a:endParaRPr lang="vi-VN" altLang="en-US" dirty="0">
              <a:solidFill>
                <a:schemeClr val="tx1"/>
              </a:solidFill>
            </a:endParaRPr>
          </a:p>
        </p:txBody>
      </p:sp>
    </p:spTree>
    <p:extLst>
      <p:ext uri="{BB962C8B-B14F-4D97-AF65-F5344CB8AC3E}">
        <p14:creationId xmlns:p14="http://schemas.microsoft.com/office/powerpoint/2010/main" val="19514700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5968D-4B09-BC2D-73AC-A0B513FC20E4}"/>
              </a:ext>
            </a:extLst>
          </p:cNvPr>
          <p:cNvSpPr>
            <a:spLocks noGrp="1"/>
          </p:cNvSpPr>
          <p:nvPr>
            <p:ph type="title"/>
          </p:nvPr>
        </p:nvSpPr>
        <p:spPr/>
        <p:txBody>
          <a:bodyPr>
            <a:noAutofit/>
          </a:bodyPr>
          <a:lstStyle/>
          <a:p>
            <a:r>
              <a:rPr lang="en-US" dirty="0">
                <a:solidFill>
                  <a:schemeClr val="accent1">
                    <a:lumMod val="50000"/>
                  </a:schemeClr>
                </a:solidFill>
              </a:rPr>
              <a:t>Training program for business leaders</a:t>
            </a:r>
            <a:endParaRPr lang="en-VN" dirty="0">
              <a:solidFill>
                <a:schemeClr val="accent1">
                  <a:lumMod val="50000"/>
                </a:schemeClr>
              </a:solidFill>
            </a:endParaRPr>
          </a:p>
        </p:txBody>
      </p:sp>
      <p:graphicFrame>
        <p:nvGraphicFramePr>
          <p:cNvPr id="3" name="Table 2">
            <a:extLst>
              <a:ext uri="{FF2B5EF4-FFF2-40B4-BE49-F238E27FC236}">
                <a16:creationId xmlns:a16="http://schemas.microsoft.com/office/drawing/2014/main" id="{B9D89330-DF95-403F-813B-63381C1C2B19}"/>
              </a:ext>
            </a:extLst>
          </p:cNvPr>
          <p:cNvGraphicFramePr>
            <a:graphicFrameLocks noGrp="1"/>
          </p:cNvGraphicFramePr>
          <p:nvPr>
            <p:extLst>
              <p:ext uri="{D42A27DB-BD31-4B8C-83A1-F6EECF244321}">
                <p14:modId xmlns:p14="http://schemas.microsoft.com/office/powerpoint/2010/main" val="3058409360"/>
              </p:ext>
            </p:extLst>
          </p:nvPr>
        </p:nvGraphicFramePr>
        <p:xfrm>
          <a:off x="1143000" y="1269341"/>
          <a:ext cx="10286679" cy="5320817"/>
        </p:xfrm>
        <a:graphic>
          <a:graphicData uri="http://schemas.openxmlformats.org/drawingml/2006/table">
            <a:tbl>
              <a:tblPr firstRow="1" firstCol="1" lastRow="1" lastCol="1" bandRow="1" bandCol="1">
                <a:tableStyleId>{12ACAA50-B3C0-4FEF-8DD3-66675128A787}</a:tableStyleId>
              </a:tblPr>
              <a:tblGrid>
                <a:gridCol w="1314450">
                  <a:extLst>
                    <a:ext uri="{9D8B030D-6E8A-4147-A177-3AD203B41FA5}">
                      <a16:colId xmlns:a16="http://schemas.microsoft.com/office/drawing/2014/main" val="411718291"/>
                    </a:ext>
                  </a:extLst>
                </a:gridCol>
                <a:gridCol w="8972229">
                  <a:extLst>
                    <a:ext uri="{9D8B030D-6E8A-4147-A177-3AD203B41FA5}">
                      <a16:colId xmlns:a16="http://schemas.microsoft.com/office/drawing/2014/main" val="2539608027"/>
                    </a:ext>
                  </a:extLst>
                </a:gridCol>
              </a:tblGrid>
              <a:tr h="142827">
                <a:tc>
                  <a:txBody>
                    <a:bodyPr/>
                    <a:lstStyle/>
                    <a:p>
                      <a:pPr marL="635" indent="-1905">
                        <a:lnSpc>
                          <a:spcPct val="115000"/>
                        </a:lnSpc>
                        <a:spcBef>
                          <a:spcPts val="600"/>
                        </a:spcBef>
                        <a:spcAft>
                          <a:spcPts val="600"/>
                        </a:spcAft>
                      </a:pPr>
                      <a:r>
                        <a:rPr lang="en-US" sz="1600" b="1" i="0" kern="100" dirty="0">
                          <a:effectLst/>
                          <a:latin typeface="Arial" panose="020B0604020202020204" pitchFamily="34" charset="0"/>
                          <a:ea typeface="Times New Roman" panose="02020603050405020304" pitchFamily="18" charset="0"/>
                          <a:cs typeface="Arial" panose="020B0604020202020204" pitchFamily="34" charset="0"/>
                        </a:rPr>
                        <a:t>TIME</a:t>
                      </a:r>
                      <a:endParaRPr lang="en-VN" sz="14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600" b="1" kern="100" dirty="0">
                          <a:effectLst/>
                        </a:rPr>
                        <a:t>Content</a:t>
                      </a:r>
                      <a:endParaRPr lang="en-VN" sz="1400" b="1"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786" marR="46786" marT="0" marB="0" anchor="ctr"/>
                </a:tc>
                <a:extLst>
                  <a:ext uri="{0D108BD9-81ED-4DB2-BD59-A6C34878D82A}">
                    <a16:rowId xmlns:a16="http://schemas.microsoft.com/office/drawing/2014/main" val="1150129970"/>
                  </a:ext>
                </a:extLst>
              </a:tr>
              <a:tr h="142827">
                <a:tc>
                  <a:txBody>
                    <a:bodyPr/>
                    <a:lstStyle/>
                    <a:p>
                      <a:pPr marL="635" indent="-1905">
                        <a:lnSpc>
                          <a:spcPct val="115000"/>
                        </a:lnSpc>
                        <a:spcBef>
                          <a:spcPts val="600"/>
                        </a:spcBef>
                        <a:spcAft>
                          <a:spcPts val="600"/>
                        </a:spcAft>
                      </a:pPr>
                      <a:r>
                        <a:rPr lang="en-US" sz="1400" kern="100" dirty="0">
                          <a:effectLst/>
                        </a:rPr>
                        <a:t>8.00 – 8.30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Registration</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715565554"/>
                  </a:ext>
                </a:extLst>
              </a:tr>
              <a:tr h="142827">
                <a:tc>
                  <a:txBody>
                    <a:bodyPr/>
                    <a:lstStyle/>
                    <a:p>
                      <a:pPr marL="635" indent="-1905">
                        <a:lnSpc>
                          <a:spcPct val="115000"/>
                        </a:lnSpc>
                        <a:spcBef>
                          <a:spcPts val="600"/>
                        </a:spcBef>
                        <a:spcAft>
                          <a:spcPts val="600"/>
                        </a:spcAft>
                      </a:pPr>
                      <a:r>
                        <a:rPr lang="en-US" sz="1400" kern="100" dirty="0">
                          <a:effectLst/>
                        </a:rPr>
                        <a:t>8.30 – 8.40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Opening Remarks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024171751"/>
                  </a:ext>
                </a:extLst>
              </a:tr>
              <a:tr h="713094">
                <a:tc>
                  <a:txBody>
                    <a:bodyPr/>
                    <a:lstStyle/>
                    <a:p>
                      <a:pPr marL="635" indent="-1905">
                        <a:lnSpc>
                          <a:spcPct val="115000"/>
                        </a:lnSpc>
                        <a:spcBef>
                          <a:spcPts val="600"/>
                        </a:spcBef>
                        <a:spcAft>
                          <a:spcPts val="600"/>
                        </a:spcAft>
                      </a:pPr>
                      <a:r>
                        <a:rPr lang="en-US" sz="1400" kern="100" dirty="0">
                          <a:effectLst/>
                        </a:rPr>
                        <a:t>8.40 – 9.45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pPr>
                      <a:r>
                        <a:rPr lang="en-US" sz="1400" kern="100" dirty="0">
                          <a:effectLst/>
                        </a:rPr>
                        <a:t>Module 1</a:t>
                      </a:r>
                      <a:r>
                        <a:rPr lang="en-VN" sz="1200" kern="100" dirty="0">
                          <a:effectLst/>
                        </a:rPr>
                        <a:t>: </a:t>
                      </a:r>
                      <a:r>
                        <a:rPr lang="en-US" sz="1400" kern="100" dirty="0">
                          <a:effectLst/>
                        </a:rPr>
                        <a:t>Project introduction</a:t>
                      </a:r>
                      <a:endParaRPr lang="en-VN" sz="1200" kern="100" dirty="0">
                        <a:effectLst/>
                      </a:endParaRPr>
                    </a:p>
                    <a:p>
                      <a:pPr marL="635" indent="-1905">
                        <a:lnSpc>
                          <a:spcPct val="115000"/>
                        </a:lnSpc>
                        <a:spcBef>
                          <a:spcPts val="600"/>
                        </a:spcBef>
                      </a:pPr>
                      <a:r>
                        <a:rPr lang="en-US" sz="1400" kern="100" dirty="0">
                          <a:effectLst/>
                        </a:rPr>
                        <a:t>Policy introduction: energy saving, greenhouse gas emission reduction, gender issues related in EE</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578367112"/>
                  </a:ext>
                </a:extLst>
              </a:tr>
              <a:tr h="142827">
                <a:tc>
                  <a:txBody>
                    <a:bodyPr/>
                    <a:lstStyle/>
                    <a:p>
                      <a:pPr marL="635" indent="-1905">
                        <a:lnSpc>
                          <a:spcPct val="115000"/>
                        </a:lnSpc>
                        <a:spcBef>
                          <a:spcPts val="600"/>
                        </a:spcBef>
                        <a:spcAft>
                          <a:spcPts val="600"/>
                        </a:spcAft>
                      </a:pPr>
                      <a:r>
                        <a:rPr lang="en-US" sz="1400" kern="100" dirty="0">
                          <a:effectLst/>
                        </a:rPr>
                        <a:t>9.45 – 10.00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Breaks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015659367"/>
                  </a:ext>
                </a:extLst>
              </a:tr>
              <a:tr h="377319">
                <a:tc>
                  <a:txBody>
                    <a:bodyPr/>
                    <a:lstStyle/>
                    <a:p>
                      <a:pPr marL="635" indent="-1905">
                        <a:lnSpc>
                          <a:spcPct val="115000"/>
                        </a:lnSpc>
                        <a:spcBef>
                          <a:spcPts val="600"/>
                        </a:spcBef>
                        <a:spcAft>
                          <a:spcPts val="600"/>
                        </a:spcAft>
                      </a:pPr>
                      <a:r>
                        <a:rPr lang="en-US" sz="1400" kern="100" dirty="0">
                          <a:effectLst/>
                        </a:rPr>
                        <a:t>10.00– 11.00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Module 2. Relations between energy, environment and production and business, use of clean energy</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4187103113"/>
                  </a:ext>
                </a:extLst>
              </a:tr>
              <a:tr h="609125">
                <a:tc>
                  <a:txBody>
                    <a:bodyPr/>
                    <a:lstStyle/>
                    <a:p>
                      <a:pPr marL="635" indent="-1905">
                        <a:lnSpc>
                          <a:spcPct val="115000"/>
                        </a:lnSpc>
                        <a:spcBef>
                          <a:spcPts val="600"/>
                        </a:spcBef>
                        <a:spcAft>
                          <a:spcPts val="600"/>
                        </a:spcAft>
                      </a:pPr>
                      <a:r>
                        <a:rPr lang="en-US" sz="1400" kern="100" dirty="0">
                          <a:effectLst/>
                        </a:rPr>
                        <a:t>11.00 – 11.45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Module 3. The current situation of energy use and potential of industrial waste in Vietnam (cement, steel, seafood processing, brick and ceramic, textiles, beverages, paper and pulp, other industries (plastics...)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1452271234"/>
                  </a:ext>
                </a:extLst>
              </a:tr>
              <a:tr h="142827">
                <a:tc>
                  <a:txBody>
                    <a:bodyPr/>
                    <a:lstStyle/>
                    <a:p>
                      <a:pPr marL="635" indent="-1905">
                        <a:lnSpc>
                          <a:spcPct val="115000"/>
                        </a:lnSpc>
                        <a:spcBef>
                          <a:spcPts val="600"/>
                        </a:spcBef>
                        <a:spcAft>
                          <a:spcPts val="600"/>
                        </a:spcAft>
                      </a:pPr>
                      <a:r>
                        <a:rPr lang="en-US" sz="1400" kern="100" dirty="0">
                          <a:effectLst/>
                        </a:rPr>
                        <a:t>11.45 – 12.00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Discuss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989956125"/>
                  </a:ext>
                </a:extLst>
              </a:tr>
              <a:tr h="142827">
                <a:tc>
                  <a:txBody>
                    <a:bodyPr/>
                    <a:lstStyle/>
                    <a:p>
                      <a:pPr marL="635" indent="-1905">
                        <a:lnSpc>
                          <a:spcPct val="115000"/>
                        </a:lnSpc>
                        <a:spcBef>
                          <a:spcPts val="600"/>
                        </a:spcBef>
                        <a:spcAft>
                          <a:spcPts val="600"/>
                        </a:spcAft>
                      </a:pPr>
                      <a:r>
                        <a:rPr lang="en-US" sz="1400" b="1" kern="100" dirty="0">
                          <a:effectLst/>
                        </a:rPr>
                        <a:t>12.00 – 13.30 </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b="1" kern="100" dirty="0">
                          <a:effectLst/>
                        </a:rPr>
                        <a:t>Lunch</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708719300"/>
                  </a:ext>
                </a:extLst>
              </a:tr>
              <a:tr h="382950">
                <a:tc>
                  <a:txBody>
                    <a:bodyPr/>
                    <a:lstStyle/>
                    <a:p>
                      <a:pPr marL="635" indent="-1905">
                        <a:lnSpc>
                          <a:spcPct val="115000"/>
                        </a:lnSpc>
                        <a:spcBef>
                          <a:spcPts val="600"/>
                        </a:spcBef>
                        <a:spcAft>
                          <a:spcPts val="600"/>
                        </a:spcAft>
                      </a:pPr>
                      <a:r>
                        <a:rPr lang="en-US" sz="1400" kern="100" dirty="0">
                          <a:effectLst/>
                        </a:rPr>
                        <a:t>13.30 – 14.15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pPr>
                      <a:r>
                        <a:rPr lang="en-US" sz="1400" kern="100" dirty="0">
                          <a:effectLst/>
                        </a:rPr>
                        <a:t>Module 4. 
Energy Management, Energy Management System</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1964254091"/>
                  </a:ext>
                </a:extLst>
              </a:tr>
              <a:tr h="298260">
                <a:tc>
                  <a:txBody>
                    <a:bodyPr/>
                    <a:lstStyle/>
                    <a:p>
                      <a:pPr marL="635" indent="-1905">
                        <a:lnSpc>
                          <a:spcPct val="115000"/>
                        </a:lnSpc>
                        <a:spcBef>
                          <a:spcPts val="600"/>
                        </a:spcBef>
                        <a:spcAft>
                          <a:spcPts val="600"/>
                        </a:spcAft>
                      </a:pPr>
                      <a:r>
                        <a:rPr lang="en-US" sz="1400" kern="100" dirty="0">
                          <a:effectLst/>
                        </a:rPr>
                        <a:t>14.15 – 15.00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Module 5. EE project financing and VSUEE project financing approach</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1370940229"/>
                  </a:ext>
                </a:extLst>
              </a:tr>
              <a:tr h="142827">
                <a:tc>
                  <a:txBody>
                    <a:bodyPr/>
                    <a:lstStyle/>
                    <a:p>
                      <a:pPr marL="635" indent="-1905">
                        <a:lnSpc>
                          <a:spcPct val="115000"/>
                        </a:lnSpc>
                        <a:spcBef>
                          <a:spcPts val="600"/>
                        </a:spcBef>
                        <a:spcAft>
                          <a:spcPts val="600"/>
                        </a:spcAft>
                      </a:pPr>
                      <a:r>
                        <a:rPr lang="en-US" sz="1400" kern="100" dirty="0">
                          <a:effectLst/>
                        </a:rPr>
                        <a:t>15.00 – 15.15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Breaks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542078435"/>
                  </a:ext>
                </a:extLst>
              </a:tr>
              <a:tr h="763908">
                <a:tc>
                  <a:txBody>
                    <a:bodyPr/>
                    <a:lstStyle/>
                    <a:p>
                      <a:pPr marL="635" indent="-1905">
                        <a:lnSpc>
                          <a:spcPct val="115000"/>
                        </a:lnSpc>
                      </a:pPr>
                      <a:r>
                        <a:rPr lang="en-US" sz="1400" kern="100" dirty="0">
                          <a:effectLst/>
                        </a:rPr>
                        <a:t>15.15 – 16.15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pPr>
                      <a:r>
                        <a:rPr lang="en-US" sz="1400" kern="100" dirty="0">
                          <a:effectLst/>
                        </a:rPr>
                        <a:t>Component 6. Case study in EE for Manufacturing Industry: Cement, Steel, Seafood Processing, Brick and Ceramic, Textile, Beverage, Paper &amp; Pulp, Other Industries (Plastics...)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943423310"/>
                  </a:ext>
                </a:extLst>
              </a:tr>
              <a:tr h="224832">
                <a:tc>
                  <a:txBody>
                    <a:bodyPr/>
                    <a:lstStyle/>
                    <a:p>
                      <a:pPr marL="635" indent="-1905">
                        <a:lnSpc>
                          <a:spcPct val="115000"/>
                        </a:lnSpc>
                        <a:spcBef>
                          <a:spcPts val="600"/>
                        </a:spcBef>
                        <a:spcAft>
                          <a:spcPts val="600"/>
                        </a:spcAft>
                      </a:pPr>
                      <a:r>
                        <a:rPr lang="en-US" sz="1400" kern="100" dirty="0">
                          <a:effectLst/>
                        </a:rPr>
                        <a:t>16.15 – 16.45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Discuss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081961366"/>
                  </a:ext>
                </a:extLst>
              </a:tr>
              <a:tr h="259921">
                <a:tc>
                  <a:txBody>
                    <a:bodyPr/>
                    <a:lstStyle/>
                    <a:p>
                      <a:pPr marL="635" indent="-1905">
                        <a:lnSpc>
                          <a:spcPct val="115000"/>
                        </a:lnSpc>
                        <a:spcBef>
                          <a:spcPts val="600"/>
                        </a:spcBef>
                        <a:spcAft>
                          <a:spcPts val="600"/>
                        </a:spcAft>
                      </a:pPr>
                      <a:r>
                        <a:rPr lang="en-US" sz="1400" b="1" kern="100" dirty="0">
                          <a:effectLst/>
                        </a:rPr>
                        <a:t>16.45 – 17.00</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b="1" kern="100" dirty="0">
                          <a:effectLst/>
                        </a:rPr>
                        <a:t>Closing</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734601674"/>
                  </a:ext>
                </a:extLst>
              </a:tr>
            </a:tbl>
          </a:graphicData>
        </a:graphic>
      </p:graphicFrame>
    </p:spTree>
    <p:extLst>
      <p:ext uri="{BB962C8B-B14F-4D97-AF65-F5344CB8AC3E}">
        <p14:creationId xmlns:p14="http://schemas.microsoft.com/office/powerpoint/2010/main" val="16031336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C0704F-A03E-EAB5-FD8E-6452BEF93D9F}"/>
            </a:ext>
          </a:extLst>
        </p:cNvPr>
        <p:cNvGrpSpPr/>
        <p:nvPr/>
      </p:nvGrpSpPr>
      <p:grpSpPr>
        <a:xfrm>
          <a:off x="0" y="0"/>
          <a:ext cx="0" cy="0"/>
          <a:chOff x="0" y="0"/>
          <a:chExt cx="0" cy="0"/>
        </a:xfrm>
      </p:grpSpPr>
      <p:pic>
        <p:nvPicPr>
          <p:cNvPr id="1026" name="Picture 2" descr="Vương Quốc Gạch Gốm nơi “Dòng gốm đỏ không men với lớp phấn trắng”">
            <a:extLst>
              <a:ext uri="{FF2B5EF4-FFF2-40B4-BE49-F238E27FC236}">
                <a16:creationId xmlns:a16="http://schemas.microsoft.com/office/drawing/2014/main" id="{2DE58B3D-961E-F357-93D2-9A17B3192BB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43957"/>
            <a:ext cx="12192000" cy="8048508"/>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a:extLst>
              <a:ext uri="{FF2B5EF4-FFF2-40B4-BE49-F238E27FC236}">
                <a16:creationId xmlns:a16="http://schemas.microsoft.com/office/drawing/2014/main" id="{ED967E53-2A3C-330B-4AF2-B6769E82EA4D}"/>
              </a:ext>
            </a:extLst>
          </p:cNvPr>
          <p:cNvSpPr txBox="1">
            <a:spLocks/>
          </p:cNvSpPr>
          <p:nvPr/>
        </p:nvSpPr>
        <p:spPr>
          <a:xfrm>
            <a:off x="609600" y="5558857"/>
            <a:ext cx="10972800" cy="1148515"/>
          </a:xfrm>
          <a:prstGeom prst="rect">
            <a:avLst/>
          </a:prstGeom>
          <a:solidFill>
            <a:schemeClr val="bg1"/>
          </a:solid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l"/>
            <a:r>
              <a:rPr lang="vi-VN" sz="3200" dirty="0">
                <a:solidFill>
                  <a:schemeClr val="accent1">
                    <a:lumMod val="50000"/>
                  </a:schemeClr>
                </a:solidFill>
                <a:latin typeface="Arial" panose="020B0604020202020204" pitchFamily="34" charset="0"/>
                <a:cs typeface="Arial" panose="020B0604020202020204" pitchFamily="34" charset="0"/>
              </a:rPr>
              <a:t>Brick &amp; Ceramic Industry in Vietnam</a:t>
            </a:r>
            <a:endParaRPr lang="en-US" sz="32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3805503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3C5064-3BE8-0BC3-3FF8-38815E5DA34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58E6965-4F96-2013-ED99-41D7C7BABC1D}"/>
              </a:ext>
            </a:extLst>
          </p:cNvPr>
          <p:cNvSpPr>
            <a:spLocks noGrp="1"/>
          </p:cNvSpPr>
          <p:nvPr>
            <p:ph type="title"/>
          </p:nvPr>
        </p:nvSpPr>
        <p:spPr/>
        <p:txBody>
          <a:bodyPr>
            <a:noAutofit/>
          </a:bodyPr>
          <a:lstStyle/>
          <a:p>
            <a:r>
              <a:rPr lang="en-US" dirty="0">
                <a:solidFill>
                  <a:schemeClr val="accent1">
                    <a:lumMod val="50000"/>
                  </a:schemeClr>
                </a:solidFill>
              </a:rPr>
              <a:t>The current situation of fired brick production</a:t>
            </a:r>
          </a:p>
        </p:txBody>
      </p:sp>
      <p:sp>
        <p:nvSpPr>
          <p:cNvPr id="6" name="TextBox 5">
            <a:extLst>
              <a:ext uri="{FF2B5EF4-FFF2-40B4-BE49-F238E27FC236}">
                <a16:creationId xmlns:a16="http://schemas.microsoft.com/office/drawing/2014/main" id="{89C4D9F8-11BC-D6B7-CF14-186DB3356B51}"/>
              </a:ext>
            </a:extLst>
          </p:cNvPr>
          <p:cNvSpPr txBox="1"/>
          <p:nvPr/>
        </p:nvSpPr>
        <p:spPr>
          <a:xfrm>
            <a:off x="553791" y="1226690"/>
            <a:ext cx="11084417" cy="5438476"/>
          </a:xfrm>
          <a:prstGeom prst="rect">
            <a:avLst/>
          </a:prstGeom>
          <a:noFill/>
        </p:spPr>
        <p:txBody>
          <a:bodyPr wrap="square">
            <a:spAutoFit/>
          </a:bodyPr>
          <a:lstStyle/>
          <a:p>
            <a:r>
              <a:rPr lang="en-US" b="1" dirty="0"/>
              <a:t>Current State of Fired Brick Production</a:t>
            </a:r>
            <a:endParaRPr lang="en-US" dirty="0"/>
          </a:p>
          <a:p>
            <a:pPr marL="342900" indent="-342900">
              <a:buFont typeface="Arial" panose="020B0604020202020204" pitchFamily="34" charset="0"/>
              <a:buChar char="•"/>
            </a:pPr>
            <a:r>
              <a:rPr lang="en-US" dirty="0"/>
              <a:t>Number of production facilities: Approximately 4,000 clay brick manufacturing facilities with a total designed capacity of about 25 billion bricks per year.</a:t>
            </a:r>
          </a:p>
          <a:p>
            <a:pPr marL="342900" indent="-342900">
              <a:buFont typeface="Arial" panose="020B0604020202020204" pitchFamily="34" charset="0"/>
              <a:buChar char="•"/>
            </a:pPr>
            <a:r>
              <a:rPr lang="en-US" dirty="0"/>
              <a:t>Annual production: Estimated to reach 60-70% of the total designed capacity.</a:t>
            </a:r>
          </a:p>
          <a:p>
            <a:pPr marL="342900" indent="-342900">
              <a:buFont typeface="Arial" panose="020B0604020202020204" pitchFamily="34" charset="0"/>
              <a:buChar char="•"/>
            </a:pPr>
            <a:r>
              <a:rPr lang="en-US" dirty="0"/>
              <a:t>Geographical distribution: Mainly concentrated in the Red River Delta, Central Vietnam, and Southeastern regions.</a:t>
            </a:r>
          </a:p>
          <a:p>
            <a:endParaRPr lang="en-US" dirty="0"/>
          </a:p>
          <a:p>
            <a:r>
              <a:rPr lang="en-US" b="1" dirty="0"/>
              <a:t>Shift Towards Non-Fired Brick Production</a:t>
            </a:r>
          </a:p>
          <a:p>
            <a:pPr marL="342900" indent="-342900">
              <a:buFont typeface="Arial" panose="020B0604020202020204" pitchFamily="34" charset="0"/>
              <a:buChar char="•"/>
            </a:pPr>
            <a:r>
              <a:rPr lang="en-US" dirty="0"/>
              <a:t>Number of non-fired brick production facilities: Approximately 2,500 facilities with a total designed capacity of about 15 billion standard bricks per year.</a:t>
            </a:r>
          </a:p>
          <a:p>
            <a:pPr marL="342900" indent="-342900">
              <a:buFont typeface="Arial" panose="020B0604020202020204" pitchFamily="34" charset="0"/>
              <a:buChar char="•"/>
            </a:pPr>
            <a:r>
              <a:rPr lang="en-US" dirty="0"/>
              <a:t>Annual production: Estimated to reach 50-60% of the total designed capacity.</a:t>
            </a:r>
          </a:p>
          <a:p>
            <a:endParaRPr lang="en-US" b="1" dirty="0"/>
          </a:p>
          <a:p>
            <a:r>
              <a:rPr lang="en-US" b="1" dirty="0"/>
              <a:t>Benefits:</a:t>
            </a:r>
          </a:p>
          <a:p>
            <a:pPr marL="342900" indent="-342900">
              <a:spcBef>
                <a:spcPts val="900"/>
              </a:spcBef>
              <a:buFont typeface="Arial" panose="020B0604020202020204" pitchFamily="34" charset="0"/>
              <a:buChar char="•"/>
            </a:pPr>
            <a:r>
              <a:rPr lang="en-US" dirty="0"/>
              <a:t>Reduces clay consumption.</a:t>
            </a:r>
          </a:p>
          <a:p>
            <a:pPr marL="342900" indent="-342900">
              <a:spcBef>
                <a:spcPts val="900"/>
              </a:spcBef>
              <a:buFont typeface="Arial" panose="020B0604020202020204" pitchFamily="34" charset="0"/>
              <a:buChar char="•"/>
            </a:pPr>
            <a:r>
              <a:rPr lang="en-US" dirty="0"/>
              <a:t>Saves energy.</a:t>
            </a:r>
          </a:p>
          <a:p>
            <a:pPr marL="342900" indent="-342900">
              <a:spcBef>
                <a:spcPts val="900"/>
              </a:spcBef>
              <a:buFont typeface="Arial" panose="020B0604020202020204" pitchFamily="34" charset="0"/>
              <a:buChar char="•"/>
            </a:pPr>
            <a:r>
              <a:rPr lang="en-US" dirty="0"/>
              <a:t>Lowers CO₂ emissions.</a:t>
            </a:r>
          </a:p>
          <a:p>
            <a:pPr marL="342900" indent="-342900">
              <a:spcBef>
                <a:spcPts val="900"/>
              </a:spcBef>
              <a:buFont typeface="Arial" panose="020B0604020202020204" pitchFamily="34" charset="0"/>
              <a:buChar char="•"/>
            </a:pPr>
            <a:r>
              <a:rPr lang="en-US" dirty="0"/>
              <a:t>Contributes to environmental protection.</a:t>
            </a:r>
          </a:p>
        </p:txBody>
      </p:sp>
    </p:spTree>
    <p:extLst>
      <p:ext uri="{BB962C8B-B14F-4D97-AF65-F5344CB8AC3E}">
        <p14:creationId xmlns:p14="http://schemas.microsoft.com/office/powerpoint/2010/main" val="6551053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418BD9-7DF5-257D-B045-F9031CA9A46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0B1D003-7924-86FD-FB31-2342524BF4F3}"/>
              </a:ext>
            </a:extLst>
          </p:cNvPr>
          <p:cNvSpPr>
            <a:spLocks noGrp="1"/>
          </p:cNvSpPr>
          <p:nvPr>
            <p:ph type="title"/>
          </p:nvPr>
        </p:nvSpPr>
        <p:spPr/>
        <p:txBody>
          <a:bodyPr>
            <a:noAutofit/>
          </a:bodyPr>
          <a:lstStyle/>
          <a:p>
            <a:r>
              <a:rPr lang="de-DE" dirty="0" err="1">
                <a:solidFill>
                  <a:schemeClr val="accent1">
                    <a:lumMod val="50000"/>
                  </a:schemeClr>
                </a:solidFill>
              </a:rPr>
              <a:t>Comparison</a:t>
            </a:r>
            <a:r>
              <a:rPr lang="de-DE" dirty="0">
                <a:solidFill>
                  <a:schemeClr val="accent1">
                    <a:lumMod val="50000"/>
                  </a:schemeClr>
                </a:solidFill>
              </a:rPr>
              <a:t> </a:t>
            </a:r>
            <a:r>
              <a:rPr lang="de-DE" dirty="0" err="1">
                <a:solidFill>
                  <a:schemeClr val="accent1">
                    <a:lumMod val="50000"/>
                  </a:schemeClr>
                </a:solidFill>
              </a:rPr>
              <a:t>of</a:t>
            </a:r>
            <a:r>
              <a:rPr lang="de-DE" dirty="0">
                <a:solidFill>
                  <a:schemeClr val="accent1">
                    <a:lumMod val="50000"/>
                  </a:schemeClr>
                </a:solidFill>
              </a:rPr>
              <a:t> </a:t>
            </a:r>
            <a:r>
              <a:rPr lang="de-DE" dirty="0" err="1">
                <a:solidFill>
                  <a:schemeClr val="accent1">
                    <a:lumMod val="50000"/>
                  </a:schemeClr>
                </a:solidFill>
              </a:rPr>
              <a:t>fired</a:t>
            </a:r>
            <a:r>
              <a:rPr lang="de-DE" dirty="0">
                <a:solidFill>
                  <a:schemeClr val="accent1">
                    <a:lumMod val="50000"/>
                  </a:schemeClr>
                </a:solidFill>
              </a:rPr>
              <a:t> </a:t>
            </a:r>
            <a:r>
              <a:rPr lang="de-DE" dirty="0" err="1">
                <a:solidFill>
                  <a:schemeClr val="accent1">
                    <a:lumMod val="50000"/>
                  </a:schemeClr>
                </a:solidFill>
              </a:rPr>
              <a:t>bricks</a:t>
            </a:r>
            <a:r>
              <a:rPr lang="de-DE" dirty="0">
                <a:solidFill>
                  <a:schemeClr val="accent1">
                    <a:lumMod val="50000"/>
                  </a:schemeClr>
                </a:solidFill>
              </a:rPr>
              <a:t> and non-</a:t>
            </a:r>
            <a:r>
              <a:rPr lang="de-DE" dirty="0" err="1">
                <a:solidFill>
                  <a:schemeClr val="accent1">
                    <a:lumMod val="50000"/>
                  </a:schemeClr>
                </a:solidFill>
              </a:rPr>
              <a:t>fired</a:t>
            </a:r>
            <a:r>
              <a:rPr lang="de-DE" dirty="0">
                <a:solidFill>
                  <a:schemeClr val="accent1">
                    <a:lumMod val="50000"/>
                  </a:schemeClr>
                </a:solidFill>
              </a:rPr>
              <a:t> </a:t>
            </a:r>
            <a:r>
              <a:rPr lang="de-DE" dirty="0" err="1">
                <a:solidFill>
                  <a:schemeClr val="accent1">
                    <a:lumMod val="50000"/>
                  </a:schemeClr>
                </a:solidFill>
              </a:rPr>
              <a:t>bricks</a:t>
            </a:r>
            <a:endParaRPr lang="en-US" dirty="0">
              <a:solidFill>
                <a:schemeClr val="accent1">
                  <a:lumMod val="50000"/>
                </a:schemeClr>
              </a:solidFill>
            </a:endParaRPr>
          </a:p>
        </p:txBody>
      </p:sp>
      <p:graphicFrame>
        <p:nvGraphicFramePr>
          <p:cNvPr id="5" name="Bảng 4">
            <a:extLst>
              <a:ext uri="{FF2B5EF4-FFF2-40B4-BE49-F238E27FC236}">
                <a16:creationId xmlns:a16="http://schemas.microsoft.com/office/drawing/2014/main" id="{C6F48EE6-D358-4257-6B24-CA0EAFFAC2C2}"/>
              </a:ext>
            </a:extLst>
          </p:cNvPr>
          <p:cNvGraphicFramePr>
            <a:graphicFrameLocks noGrp="1"/>
          </p:cNvGraphicFramePr>
          <p:nvPr>
            <p:extLst>
              <p:ext uri="{D42A27DB-BD31-4B8C-83A1-F6EECF244321}">
                <p14:modId xmlns:p14="http://schemas.microsoft.com/office/powerpoint/2010/main" val="1746872684"/>
              </p:ext>
            </p:extLst>
          </p:nvPr>
        </p:nvGraphicFramePr>
        <p:xfrm>
          <a:off x="609600" y="1468934"/>
          <a:ext cx="10972800" cy="4561679"/>
        </p:xfrm>
        <a:graphic>
          <a:graphicData uri="http://schemas.openxmlformats.org/drawingml/2006/table">
            <a:tbl>
              <a:tblPr firstRow="1" firstCol="1" bandRow="1">
                <a:tableStyleId>{12ACAA50-B3C0-4FEF-8DD3-66675128A787}</a:tableStyleId>
              </a:tblPr>
              <a:tblGrid>
                <a:gridCol w="3657600">
                  <a:extLst>
                    <a:ext uri="{9D8B030D-6E8A-4147-A177-3AD203B41FA5}">
                      <a16:colId xmlns:a16="http://schemas.microsoft.com/office/drawing/2014/main" val="1628181992"/>
                    </a:ext>
                  </a:extLst>
                </a:gridCol>
                <a:gridCol w="3657600">
                  <a:extLst>
                    <a:ext uri="{9D8B030D-6E8A-4147-A177-3AD203B41FA5}">
                      <a16:colId xmlns:a16="http://schemas.microsoft.com/office/drawing/2014/main" val="461455744"/>
                    </a:ext>
                  </a:extLst>
                </a:gridCol>
                <a:gridCol w="3657600">
                  <a:extLst>
                    <a:ext uri="{9D8B030D-6E8A-4147-A177-3AD203B41FA5}">
                      <a16:colId xmlns:a16="http://schemas.microsoft.com/office/drawing/2014/main" val="826331039"/>
                    </a:ext>
                  </a:extLst>
                </a:gridCol>
              </a:tblGrid>
              <a:tr h="563591">
                <a:tc>
                  <a:txBody>
                    <a:bodyPr/>
                    <a:lstStyle/>
                    <a:p>
                      <a:pPr marL="0" marR="0" algn="ctr">
                        <a:lnSpc>
                          <a:spcPct val="100000"/>
                        </a:lnSpc>
                        <a:spcBef>
                          <a:spcPts val="600"/>
                        </a:spcBef>
                        <a:spcAft>
                          <a:spcPts val="600"/>
                        </a:spcAft>
                      </a:pPr>
                      <a:r>
                        <a:rPr lang="vi-VN" sz="2400" b="1" kern="100" dirty="0">
                          <a:effectLst/>
                        </a:rPr>
                        <a:t>Criteria</a:t>
                      </a:r>
                      <a:endParaRPr lang="vi-VN" sz="2400" b="1"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tc>
                  <a:txBody>
                    <a:bodyPr/>
                    <a:lstStyle/>
                    <a:p>
                      <a:pPr marL="0" marR="0" algn="ctr">
                        <a:lnSpc>
                          <a:spcPct val="100000"/>
                        </a:lnSpc>
                        <a:spcBef>
                          <a:spcPts val="600"/>
                        </a:spcBef>
                        <a:spcAft>
                          <a:spcPts val="600"/>
                        </a:spcAft>
                      </a:pPr>
                      <a:r>
                        <a:rPr lang="vi-VN" sz="2400" b="1" kern="100" dirty="0">
                          <a:effectLst/>
                        </a:rPr>
                        <a:t>Fired bricks</a:t>
                      </a:r>
                      <a:endParaRPr lang="vi-VN" sz="2400" b="1"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tc>
                  <a:txBody>
                    <a:bodyPr/>
                    <a:lstStyle/>
                    <a:p>
                      <a:pPr marL="0" marR="0" algn="ctr">
                        <a:lnSpc>
                          <a:spcPct val="100000"/>
                        </a:lnSpc>
                        <a:spcBef>
                          <a:spcPts val="600"/>
                        </a:spcBef>
                        <a:spcAft>
                          <a:spcPts val="600"/>
                        </a:spcAft>
                      </a:pPr>
                      <a:r>
                        <a:rPr lang="vi-VN" sz="2400" b="1" kern="100" dirty="0">
                          <a:effectLst/>
                        </a:rPr>
                        <a:t>Non-fired bricks</a:t>
                      </a:r>
                      <a:endParaRPr lang="vi-VN" sz="2400" b="1"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extLst>
                  <a:ext uri="{0D108BD9-81ED-4DB2-BD59-A6C34878D82A}">
                    <a16:rowId xmlns:a16="http://schemas.microsoft.com/office/drawing/2014/main" val="2161016077"/>
                  </a:ext>
                </a:extLst>
              </a:tr>
              <a:tr h="756920">
                <a:tc>
                  <a:txBody>
                    <a:bodyPr/>
                    <a:lstStyle/>
                    <a:p>
                      <a:pPr marL="0" marR="0">
                        <a:lnSpc>
                          <a:spcPct val="100000"/>
                        </a:lnSpc>
                        <a:spcBef>
                          <a:spcPts val="600"/>
                        </a:spcBef>
                        <a:spcAft>
                          <a:spcPts val="600"/>
                        </a:spcAft>
                      </a:pPr>
                      <a:r>
                        <a:rPr lang="vi-VN" sz="2400" b="1" kern="100" dirty="0">
                          <a:effectLst/>
                        </a:rPr>
                        <a:t>Material</a:t>
                      </a:r>
                      <a:endParaRPr lang="vi-VN" sz="2400" b="1"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tc>
                  <a:txBody>
                    <a:bodyPr/>
                    <a:lstStyle/>
                    <a:p>
                      <a:pPr marL="0" marR="0" algn="ctr">
                        <a:lnSpc>
                          <a:spcPct val="100000"/>
                        </a:lnSpc>
                        <a:spcBef>
                          <a:spcPts val="600"/>
                        </a:spcBef>
                        <a:spcAft>
                          <a:spcPts val="600"/>
                        </a:spcAft>
                      </a:pPr>
                      <a:r>
                        <a:rPr lang="vi-VN" sz="2400" kern="100" dirty="0">
                          <a:effectLst/>
                        </a:rPr>
                        <a:t>Clay</a:t>
                      </a:r>
                      <a:endParaRPr lang="vi-VN" sz="2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tc>
                  <a:txBody>
                    <a:bodyPr/>
                    <a:lstStyle/>
                    <a:p>
                      <a:pPr marL="0" marR="0" algn="ctr">
                        <a:lnSpc>
                          <a:spcPct val="100000"/>
                        </a:lnSpc>
                        <a:spcBef>
                          <a:spcPts val="600"/>
                        </a:spcBef>
                        <a:spcAft>
                          <a:spcPts val="600"/>
                        </a:spcAft>
                      </a:pPr>
                      <a:r>
                        <a:rPr lang="vi-VN" sz="2400" kern="100" dirty="0">
                          <a:effectLst/>
                        </a:rPr>
                        <a:t>Industrial waste, cement, sand</a:t>
                      </a:r>
                      <a:endParaRPr lang="vi-VN" sz="2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extLst>
                  <a:ext uri="{0D108BD9-81ED-4DB2-BD59-A6C34878D82A}">
                    <a16:rowId xmlns:a16="http://schemas.microsoft.com/office/drawing/2014/main" val="3537713332"/>
                  </a:ext>
                </a:extLst>
              </a:tr>
              <a:tr h="756920">
                <a:tc>
                  <a:txBody>
                    <a:bodyPr/>
                    <a:lstStyle/>
                    <a:p>
                      <a:pPr marL="0" marR="0">
                        <a:lnSpc>
                          <a:spcPct val="100000"/>
                        </a:lnSpc>
                        <a:spcBef>
                          <a:spcPts val="600"/>
                        </a:spcBef>
                        <a:spcAft>
                          <a:spcPts val="600"/>
                        </a:spcAft>
                      </a:pPr>
                      <a:r>
                        <a:rPr lang="vi-VN" sz="2400" b="1" kern="100" dirty="0">
                          <a:effectLst/>
                        </a:rPr>
                        <a:t>Production technology</a:t>
                      </a:r>
                      <a:endParaRPr lang="vi-VN" sz="2400" b="1"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tc>
                  <a:txBody>
                    <a:bodyPr/>
                    <a:lstStyle/>
                    <a:p>
                      <a:pPr marL="0" marR="0" algn="ctr">
                        <a:lnSpc>
                          <a:spcPct val="100000"/>
                        </a:lnSpc>
                        <a:spcBef>
                          <a:spcPts val="600"/>
                        </a:spcBef>
                        <a:spcAft>
                          <a:spcPts val="600"/>
                        </a:spcAft>
                      </a:pPr>
                      <a:r>
                        <a:rPr lang="vi-VN" sz="2400" kern="100" dirty="0">
                          <a:effectLst/>
                        </a:rPr>
                        <a:t>Đốt ở nhiệt độ cao</a:t>
                      </a:r>
                      <a:endParaRPr lang="vi-VN" sz="2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tc>
                  <a:txBody>
                    <a:bodyPr/>
                    <a:lstStyle/>
                    <a:p>
                      <a:pPr marL="0" marR="0" algn="ctr">
                        <a:lnSpc>
                          <a:spcPct val="100000"/>
                        </a:lnSpc>
                        <a:spcBef>
                          <a:spcPts val="600"/>
                        </a:spcBef>
                        <a:spcAft>
                          <a:spcPts val="600"/>
                        </a:spcAft>
                      </a:pPr>
                      <a:r>
                        <a:rPr lang="vi-VN" sz="2400" kern="100" dirty="0">
                          <a:effectLst/>
                        </a:rPr>
                        <a:t>Pressing, vibrating, not overheated</a:t>
                      </a:r>
                      <a:endParaRPr lang="vi-VN" sz="2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extLst>
                  <a:ext uri="{0D108BD9-81ED-4DB2-BD59-A6C34878D82A}">
                    <a16:rowId xmlns:a16="http://schemas.microsoft.com/office/drawing/2014/main" val="4179578044"/>
                  </a:ext>
                </a:extLst>
              </a:tr>
              <a:tr h="1163737">
                <a:tc>
                  <a:txBody>
                    <a:bodyPr/>
                    <a:lstStyle/>
                    <a:p>
                      <a:pPr marL="0" marR="0">
                        <a:lnSpc>
                          <a:spcPct val="100000"/>
                        </a:lnSpc>
                        <a:spcBef>
                          <a:spcPts val="600"/>
                        </a:spcBef>
                        <a:spcAft>
                          <a:spcPts val="600"/>
                        </a:spcAft>
                      </a:pPr>
                      <a:r>
                        <a:rPr lang="vi-VN" sz="2400" b="1" kern="100" dirty="0">
                          <a:effectLst/>
                        </a:rPr>
                        <a:t>Environmental Impact</a:t>
                      </a:r>
                      <a:endParaRPr lang="vi-VN" sz="2400" b="1"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tc>
                  <a:txBody>
                    <a:bodyPr/>
                    <a:lstStyle/>
                    <a:p>
                      <a:pPr marL="0" marR="0" algn="ctr">
                        <a:lnSpc>
                          <a:spcPct val="100000"/>
                        </a:lnSpc>
                        <a:spcBef>
                          <a:spcPts val="600"/>
                        </a:spcBef>
                        <a:spcAft>
                          <a:spcPts val="600"/>
                        </a:spcAft>
                      </a:pPr>
                      <a:r>
                        <a:rPr lang="vi-VN" sz="2400" kern="100" dirty="0">
                          <a:effectLst/>
                        </a:rPr>
                        <a:t>High (CO₂ emissions, air pollution)</a:t>
                      </a:r>
                      <a:endParaRPr lang="vi-VN" sz="2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tc>
                  <a:txBody>
                    <a:bodyPr/>
                    <a:lstStyle/>
                    <a:p>
                      <a:pPr marL="0" marR="0" algn="ctr">
                        <a:lnSpc>
                          <a:spcPct val="100000"/>
                        </a:lnSpc>
                        <a:spcBef>
                          <a:spcPts val="600"/>
                        </a:spcBef>
                        <a:spcAft>
                          <a:spcPts val="600"/>
                        </a:spcAft>
                      </a:pPr>
                      <a:r>
                        <a:rPr lang="vi-VN" sz="2400" kern="100" dirty="0">
                          <a:effectLst/>
                        </a:rPr>
                        <a:t>Low (emission reduction, environmental protection)</a:t>
                      </a:r>
                      <a:endParaRPr lang="vi-VN" sz="2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extLst>
                  <a:ext uri="{0D108BD9-81ED-4DB2-BD59-A6C34878D82A}">
                    <a16:rowId xmlns:a16="http://schemas.microsoft.com/office/drawing/2014/main" val="2417549094"/>
                  </a:ext>
                </a:extLst>
              </a:tr>
              <a:tr h="563591">
                <a:tc>
                  <a:txBody>
                    <a:bodyPr/>
                    <a:lstStyle/>
                    <a:p>
                      <a:pPr marL="0" marR="0">
                        <a:lnSpc>
                          <a:spcPct val="100000"/>
                        </a:lnSpc>
                        <a:spcBef>
                          <a:spcPts val="600"/>
                        </a:spcBef>
                        <a:spcAft>
                          <a:spcPts val="600"/>
                        </a:spcAft>
                      </a:pPr>
                      <a:r>
                        <a:rPr lang="vi-VN" sz="2400" b="1" kern="100" dirty="0">
                          <a:effectLst/>
                        </a:rPr>
                        <a:t>Production costs</a:t>
                      </a:r>
                      <a:endParaRPr lang="vi-VN" sz="2400" b="1"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tc>
                  <a:txBody>
                    <a:bodyPr/>
                    <a:lstStyle/>
                    <a:p>
                      <a:pPr marL="0" marR="0" algn="ctr">
                        <a:lnSpc>
                          <a:spcPct val="100000"/>
                        </a:lnSpc>
                        <a:spcBef>
                          <a:spcPts val="600"/>
                        </a:spcBef>
                        <a:spcAft>
                          <a:spcPts val="600"/>
                        </a:spcAft>
                      </a:pPr>
                      <a:r>
                        <a:rPr lang="vi-VN" sz="2400" kern="100" dirty="0">
                          <a:effectLst/>
                        </a:rPr>
                        <a:t>Lower</a:t>
                      </a:r>
                      <a:endParaRPr lang="vi-VN" sz="2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tc>
                  <a:txBody>
                    <a:bodyPr/>
                    <a:lstStyle/>
                    <a:p>
                      <a:pPr marL="0" marR="0" algn="ctr">
                        <a:lnSpc>
                          <a:spcPct val="100000"/>
                        </a:lnSpc>
                        <a:spcBef>
                          <a:spcPts val="600"/>
                        </a:spcBef>
                        <a:spcAft>
                          <a:spcPts val="600"/>
                        </a:spcAft>
                      </a:pPr>
                      <a:r>
                        <a:rPr lang="vi-VN" sz="2400" kern="100" dirty="0">
                          <a:effectLst/>
                        </a:rPr>
                        <a:t>Higher</a:t>
                      </a:r>
                      <a:endParaRPr lang="vi-VN" sz="2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extLst>
                  <a:ext uri="{0D108BD9-81ED-4DB2-BD59-A6C34878D82A}">
                    <a16:rowId xmlns:a16="http://schemas.microsoft.com/office/drawing/2014/main" val="3885638814"/>
                  </a:ext>
                </a:extLst>
              </a:tr>
              <a:tr h="756920">
                <a:tc>
                  <a:txBody>
                    <a:bodyPr/>
                    <a:lstStyle/>
                    <a:p>
                      <a:pPr marL="0" marR="0">
                        <a:lnSpc>
                          <a:spcPct val="100000"/>
                        </a:lnSpc>
                        <a:spcBef>
                          <a:spcPts val="600"/>
                        </a:spcBef>
                        <a:spcAft>
                          <a:spcPts val="600"/>
                        </a:spcAft>
                      </a:pPr>
                      <a:r>
                        <a:rPr lang="vi-VN" sz="2400" b="1" kern="100" dirty="0">
                          <a:effectLst/>
                        </a:rPr>
                        <a:t>Product Quality</a:t>
                      </a:r>
                      <a:endParaRPr lang="vi-VN" sz="2400" b="1"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tc>
                  <a:txBody>
                    <a:bodyPr/>
                    <a:lstStyle/>
                    <a:p>
                      <a:pPr marL="0" marR="0" algn="ctr">
                        <a:lnSpc>
                          <a:spcPct val="100000"/>
                        </a:lnSpc>
                        <a:spcBef>
                          <a:spcPts val="600"/>
                        </a:spcBef>
                        <a:spcAft>
                          <a:spcPts val="600"/>
                        </a:spcAft>
                      </a:pPr>
                      <a:r>
                        <a:rPr lang="vi-VN" sz="2400" kern="100" dirty="0">
                          <a:effectLst/>
                        </a:rPr>
                        <a:t>High strength, good bearing</a:t>
                      </a:r>
                      <a:endParaRPr lang="vi-VN" sz="2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tc>
                  <a:txBody>
                    <a:bodyPr/>
                    <a:lstStyle/>
                    <a:p>
                      <a:pPr marL="0" marR="0" algn="ctr">
                        <a:lnSpc>
                          <a:spcPct val="100000"/>
                        </a:lnSpc>
                        <a:spcBef>
                          <a:spcPts val="600"/>
                        </a:spcBef>
                        <a:spcAft>
                          <a:spcPts val="600"/>
                        </a:spcAft>
                      </a:pPr>
                      <a:r>
                        <a:rPr lang="vi-VN" sz="2400" kern="100" dirty="0">
                          <a:effectLst/>
                        </a:rPr>
                        <a:t>Variety, sound insulation, good heat insulation</a:t>
                      </a:r>
                      <a:endParaRPr lang="vi-VN" sz="2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extLst>
                  <a:ext uri="{0D108BD9-81ED-4DB2-BD59-A6C34878D82A}">
                    <a16:rowId xmlns:a16="http://schemas.microsoft.com/office/drawing/2014/main" val="1308460756"/>
                  </a:ext>
                </a:extLst>
              </a:tr>
            </a:tbl>
          </a:graphicData>
        </a:graphic>
      </p:graphicFrame>
    </p:spTree>
    <p:extLst>
      <p:ext uri="{BB962C8B-B14F-4D97-AF65-F5344CB8AC3E}">
        <p14:creationId xmlns:p14="http://schemas.microsoft.com/office/powerpoint/2010/main" val="28522730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251E82-EA4F-B9BF-E301-A2FB439594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697866D-1EC8-8670-7890-4D98FEB95A7C}"/>
              </a:ext>
            </a:extLst>
          </p:cNvPr>
          <p:cNvSpPr>
            <a:spLocks noGrp="1"/>
          </p:cNvSpPr>
          <p:nvPr>
            <p:ph type="title"/>
          </p:nvPr>
        </p:nvSpPr>
        <p:spPr/>
        <p:txBody>
          <a:bodyPr>
            <a:noAutofit/>
          </a:bodyPr>
          <a:lstStyle/>
          <a:p>
            <a:r>
              <a:rPr lang="en-US" b="1" dirty="0">
                <a:solidFill>
                  <a:schemeClr val="accent1">
                    <a:lumMod val="50000"/>
                  </a:schemeClr>
                </a:solidFill>
                <a:effectLst/>
                <a:latin typeface="+mn-lt"/>
              </a:rPr>
              <a:t>State Policies and Regulations</a:t>
            </a:r>
            <a:endParaRPr lang="en-US" dirty="0">
              <a:solidFill>
                <a:schemeClr val="accent1">
                  <a:lumMod val="50000"/>
                </a:schemeClr>
              </a:solidFill>
              <a:effectLst/>
              <a:latin typeface="+mn-lt"/>
            </a:endParaRPr>
          </a:p>
        </p:txBody>
      </p:sp>
      <p:sp>
        <p:nvSpPr>
          <p:cNvPr id="4" name="Rectangle 1">
            <a:extLst>
              <a:ext uri="{FF2B5EF4-FFF2-40B4-BE49-F238E27FC236}">
                <a16:creationId xmlns:a16="http://schemas.microsoft.com/office/drawing/2014/main" id="{D4F22460-AEC3-B0E3-1DE5-B46288A33C8C}"/>
              </a:ext>
            </a:extLst>
          </p:cNvPr>
          <p:cNvSpPr>
            <a:spLocks noGrp="1" noChangeArrowheads="1"/>
          </p:cNvSpPr>
          <p:nvPr>
            <p:ph type="body" idx="1"/>
          </p:nvPr>
        </p:nvSpPr>
        <p:spPr bwMode="auto">
          <a:xfrm>
            <a:off x="665259" y="2164061"/>
            <a:ext cx="10861481" cy="20082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a:spcBef>
                <a:spcPts val="900"/>
              </a:spcBef>
            </a:pPr>
            <a:r>
              <a:rPr lang="en-US" b="1" dirty="0"/>
              <a:t>Decision 2171/QĐ-</a:t>
            </a:r>
            <a:r>
              <a:rPr lang="en-US" b="1" dirty="0" err="1"/>
              <a:t>TTg</a:t>
            </a:r>
            <a:r>
              <a:rPr lang="en-US" b="1" dirty="0"/>
              <a:t> (2021):</a:t>
            </a:r>
          </a:p>
          <a:p>
            <a:pPr marL="186262" indent="0">
              <a:buNone/>
            </a:pPr>
            <a:r>
              <a:rPr lang="en-US" dirty="0"/>
              <a:t>The program for the development of non-fired construction materials in Vietnam until 2030 aims to reduce the use of fired clay bricks and lower CO₂ emissions.</a:t>
            </a:r>
          </a:p>
          <a:p>
            <a:pPr>
              <a:spcBef>
                <a:spcPts val="900"/>
              </a:spcBef>
            </a:pPr>
            <a:r>
              <a:rPr lang="en-US" b="1" dirty="0"/>
              <a:t>Circular 13/2017/TT-BXD:</a:t>
            </a:r>
          </a:p>
          <a:p>
            <a:pPr marL="186262" indent="0">
              <a:spcBef>
                <a:spcPts val="900"/>
              </a:spcBef>
              <a:buNone/>
            </a:pPr>
            <a:r>
              <a:rPr lang="en-US" dirty="0"/>
              <a:t>Regulation on the use of non-fired construction materials in building projects.</a:t>
            </a:r>
          </a:p>
        </p:txBody>
      </p:sp>
    </p:spTree>
    <p:extLst>
      <p:ext uri="{BB962C8B-B14F-4D97-AF65-F5344CB8AC3E}">
        <p14:creationId xmlns:p14="http://schemas.microsoft.com/office/powerpoint/2010/main" val="1432275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E16A09-72F5-683F-68DF-4F2797E1723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CD64E74-030C-3CC0-711C-FDE3EA50D2B2}"/>
              </a:ext>
            </a:extLst>
          </p:cNvPr>
          <p:cNvSpPr>
            <a:spLocks noGrp="1"/>
          </p:cNvSpPr>
          <p:nvPr>
            <p:ph type="title"/>
          </p:nvPr>
        </p:nvSpPr>
        <p:spPr/>
        <p:txBody>
          <a:bodyPr>
            <a:noAutofit/>
          </a:bodyPr>
          <a:lstStyle/>
          <a:p>
            <a:r>
              <a:rPr lang="en-US" b="1" dirty="0">
                <a:solidFill>
                  <a:schemeClr val="accent1">
                    <a:lumMod val="50000"/>
                  </a:schemeClr>
                </a:solidFill>
                <a:effectLst/>
                <a:latin typeface="+mn-lt"/>
              </a:rPr>
              <a:t>Overview of the Ceramic Industry in Vietnam</a:t>
            </a:r>
            <a:endParaRPr lang="en-US" dirty="0">
              <a:solidFill>
                <a:schemeClr val="accent1">
                  <a:lumMod val="50000"/>
                </a:schemeClr>
              </a:solidFill>
              <a:effectLst/>
              <a:latin typeface="+mn-lt"/>
            </a:endParaRPr>
          </a:p>
        </p:txBody>
      </p:sp>
      <p:sp>
        <p:nvSpPr>
          <p:cNvPr id="6" name="TextBox 5">
            <a:extLst>
              <a:ext uri="{FF2B5EF4-FFF2-40B4-BE49-F238E27FC236}">
                <a16:creationId xmlns:a16="http://schemas.microsoft.com/office/drawing/2014/main" id="{4F681BFF-8173-C46B-3028-0FFD3DA813DB}"/>
              </a:ext>
            </a:extLst>
          </p:cNvPr>
          <p:cNvSpPr txBox="1"/>
          <p:nvPr/>
        </p:nvSpPr>
        <p:spPr>
          <a:xfrm>
            <a:off x="609600" y="1622415"/>
            <a:ext cx="10599312" cy="3613169"/>
          </a:xfrm>
          <a:prstGeom prst="rect">
            <a:avLst/>
          </a:prstGeom>
          <a:noFill/>
        </p:spPr>
        <p:txBody>
          <a:bodyPr wrap="square">
            <a:spAutoFit/>
          </a:bodyPr>
          <a:lstStyle/>
          <a:p>
            <a:pPr marL="342900" indent="-342900">
              <a:lnSpc>
                <a:spcPct val="150000"/>
              </a:lnSpc>
              <a:spcBef>
                <a:spcPts val="900"/>
              </a:spcBef>
              <a:buFont typeface="Arial" panose="020B0604020202020204" pitchFamily="34" charset="0"/>
              <a:buChar char="•"/>
            </a:pPr>
            <a:r>
              <a:rPr lang="en-US" sz="2000" dirty="0"/>
              <a:t>Vietnam’s ceramic industry has a long history, playing a significant role in the country’s culture and economy.</a:t>
            </a:r>
          </a:p>
          <a:p>
            <a:pPr marL="342900" indent="-342900">
              <a:lnSpc>
                <a:spcPct val="150000"/>
              </a:lnSpc>
              <a:spcBef>
                <a:spcPts val="900"/>
              </a:spcBef>
              <a:buFont typeface="Arial" panose="020B0604020202020204" pitchFamily="34" charset="0"/>
              <a:buChar char="•"/>
            </a:pPr>
            <a:r>
              <a:rPr lang="en-US" sz="2000" dirty="0"/>
              <a:t>The diversity of ceramic types reflects the richness of art and practical applications.</a:t>
            </a:r>
          </a:p>
          <a:p>
            <a:pPr marL="342900" indent="-342900">
              <a:lnSpc>
                <a:spcPct val="150000"/>
              </a:lnSpc>
              <a:spcBef>
                <a:spcPts val="900"/>
              </a:spcBef>
              <a:buFont typeface="Arial" panose="020B0604020202020204" pitchFamily="34" charset="0"/>
              <a:buChar char="•"/>
            </a:pPr>
            <a:r>
              <a:rPr lang="en-US" sz="2000" dirty="0"/>
              <a:t>Vietnam has approximately 2,000 traditional craft villages, including renowned ceramic-producing villages like </a:t>
            </a:r>
            <a:r>
              <a:rPr lang="en-US" sz="2000" dirty="0" err="1"/>
              <a:t>Bát</a:t>
            </a:r>
            <a:r>
              <a:rPr lang="en-US" sz="2000" dirty="0"/>
              <a:t> </a:t>
            </a:r>
            <a:r>
              <a:rPr lang="en-US" sz="2000" dirty="0" err="1"/>
              <a:t>Tràng</a:t>
            </a:r>
            <a:r>
              <a:rPr lang="en-US" sz="2000" dirty="0"/>
              <a:t>, Chu </a:t>
            </a:r>
            <a:r>
              <a:rPr lang="en-US" sz="2000" dirty="0" err="1"/>
              <a:t>Đậu</a:t>
            </a:r>
            <a:r>
              <a:rPr lang="en-US" sz="2000" dirty="0"/>
              <a:t>, and </a:t>
            </a:r>
            <a:r>
              <a:rPr lang="en-US" sz="2000" dirty="0" err="1"/>
              <a:t>Phù</a:t>
            </a:r>
            <a:r>
              <a:rPr lang="en-US" sz="2000" dirty="0"/>
              <a:t> </a:t>
            </a:r>
            <a:r>
              <a:rPr lang="en-US" sz="2000" dirty="0" err="1"/>
              <a:t>Lãng</a:t>
            </a:r>
            <a:r>
              <a:rPr lang="en-US" sz="2000" dirty="0"/>
              <a:t>.</a:t>
            </a:r>
          </a:p>
          <a:p>
            <a:pPr marL="342900" indent="-342900">
              <a:lnSpc>
                <a:spcPct val="150000"/>
              </a:lnSpc>
              <a:spcBef>
                <a:spcPts val="900"/>
              </a:spcBef>
              <a:buFont typeface="Arial" panose="020B0604020202020204" pitchFamily="34" charset="0"/>
              <a:buChar char="•"/>
            </a:pPr>
            <a:r>
              <a:rPr lang="en-US" sz="2000" dirty="0"/>
              <a:t>Vietnamese ceramic products are exported to major markets such as the United States, Japan, and the EU, with export turnover reaching $711 million in 2022.</a:t>
            </a:r>
          </a:p>
        </p:txBody>
      </p:sp>
    </p:spTree>
    <p:extLst>
      <p:ext uri="{BB962C8B-B14F-4D97-AF65-F5344CB8AC3E}">
        <p14:creationId xmlns:p14="http://schemas.microsoft.com/office/powerpoint/2010/main" val="33955640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DA469A-8FB4-9B04-C4BA-D8FBC4BC3C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1CB0707-2B8E-C70C-67B2-8B8E7AED5EB1}"/>
              </a:ext>
            </a:extLst>
          </p:cNvPr>
          <p:cNvSpPr>
            <a:spLocks noGrp="1"/>
          </p:cNvSpPr>
          <p:nvPr>
            <p:ph type="title"/>
          </p:nvPr>
        </p:nvSpPr>
        <p:spPr/>
        <p:txBody>
          <a:bodyPr>
            <a:noAutofit/>
          </a:bodyPr>
          <a:lstStyle/>
          <a:p>
            <a:r>
              <a:rPr lang="en-US" b="1" dirty="0">
                <a:solidFill>
                  <a:schemeClr val="accent1">
                    <a:lumMod val="50000"/>
                  </a:schemeClr>
                </a:solidFill>
              </a:rPr>
              <a:t>Types of Ceramics in Vietnam</a:t>
            </a:r>
            <a:endParaRPr lang="en-US" dirty="0">
              <a:solidFill>
                <a:schemeClr val="accent1">
                  <a:lumMod val="50000"/>
                </a:schemeClr>
              </a:solidFill>
            </a:endParaRPr>
          </a:p>
        </p:txBody>
      </p:sp>
      <p:sp>
        <p:nvSpPr>
          <p:cNvPr id="7" name="TextBox 6">
            <a:extLst>
              <a:ext uri="{FF2B5EF4-FFF2-40B4-BE49-F238E27FC236}">
                <a16:creationId xmlns:a16="http://schemas.microsoft.com/office/drawing/2014/main" id="{DD5E3F30-7533-780A-2762-49604C80AF18}"/>
              </a:ext>
            </a:extLst>
          </p:cNvPr>
          <p:cNvSpPr txBox="1"/>
          <p:nvPr/>
        </p:nvSpPr>
        <p:spPr>
          <a:xfrm>
            <a:off x="609600" y="1443098"/>
            <a:ext cx="11135932" cy="4578946"/>
          </a:xfrm>
          <a:prstGeom prst="rect">
            <a:avLst/>
          </a:prstGeom>
          <a:noFill/>
        </p:spPr>
        <p:txBody>
          <a:bodyPr wrap="square">
            <a:spAutoFit/>
          </a:bodyPr>
          <a:lstStyle/>
          <a:p>
            <a:r>
              <a:rPr lang="en-US" b="1" dirty="0"/>
              <a:t>Types of Ceramics in Vietnam</a:t>
            </a:r>
          </a:p>
          <a:p>
            <a:pPr marL="342900" indent="-342900">
              <a:spcBef>
                <a:spcPts val="900"/>
              </a:spcBef>
              <a:buFont typeface="Arial" panose="020B0604020202020204" pitchFamily="34" charset="0"/>
              <a:buChar char="•"/>
            </a:pPr>
            <a:r>
              <a:rPr lang="en-US" dirty="0"/>
              <a:t>Household Ceramics: Bowls, plates, cups, teapots, and vases.</a:t>
            </a:r>
          </a:p>
          <a:p>
            <a:pPr marL="342900" indent="-342900">
              <a:spcBef>
                <a:spcPts val="900"/>
              </a:spcBef>
              <a:buFont typeface="Arial" panose="020B0604020202020204" pitchFamily="34" charset="0"/>
              <a:buChar char="•"/>
            </a:pPr>
            <a:r>
              <a:rPr lang="en-US" dirty="0"/>
              <a:t>Decorative Ceramics: Statues, bas-reliefs, ceramic lamps, and screens.</a:t>
            </a:r>
          </a:p>
          <a:p>
            <a:pPr marL="342900" indent="-342900">
              <a:spcBef>
                <a:spcPts val="900"/>
              </a:spcBef>
              <a:buFont typeface="Arial" panose="020B0604020202020204" pitchFamily="34" charset="0"/>
              <a:buChar char="•"/>
            </a:pPr>
            <a:r>
              <a:rPr lang="en-US" dirty="0"/>
              <a:t>Construction Ceramics: Roof tiles, floor tiles, and wall tiles.</a:t>
            </a:r>
          </a:p>
          <a:p>
            <a:pPr marL="342900" indent="-342900">
              <a:spcBef>
                <a:spcPts val="900"/>
              </a:spcBef>
              <a:buFont typeface="Arial" panose="020B0604020202020204" pitchFamily="34" charset="0"/>
              <a:buChar char="•"/>
            </a:pPr>
            <a:r>
              <a:rPr lang="en-US" dirty="0"/>
              <a:t>Artisan Ceramics: Artistic creations and souvenirs.</a:t>
            </a:r>
          </a:p>
          <a:p>
            <a:pPr marL="342900" indent="-342900">
              <a:spcBef>
                <a:spcPts val="900"/>
              </a:spcBef>
              <a:buFont typeface="Arial" panose="020B0604020202020204" pitchFamily="34" charset="0"/>
              <a:buChar char="•"/>
            </a:pPr>
            <a:r>
              <a:rPr lang="en-US" dirty="0"/>
              <a:t>Technical Ceramics: Insulating porcelain products, sanitary ware, and other technical ceramic items.</a:t>
            </a:r>
            <a:br>
              <a:rPr lang="en-US" dirty="0"/>
            </a:br>
            <a:endParaRPr lang="en-US" dirty="0"/>
          </a:p>
          <a:p>
            <a:r>
              <a:rPr lang="en-US" b="1" dirty="0"/>
              <a:t>Development Solutions for the Ceramic Industry</a:t>
            </a:r>
          </a:p>
          <a:p>
            <a:pPr marL="342900" indent="-342900">
              <a:spcBef>
                <a:spcPts val="900"/>
              </a:spcBef>
              <a:buFont typeface="Arial" panose="020B0604020202020204" pitchFamily="34" charset="0"/>
              <a:buChar char="•"/>
            </a:pPr>
            <a:r>
              <a:rPr lang="en-US" dirty="0"/>
              <a:t>Artisan Training: Preserve and promote traditional techniques.</a:t>
            </a:r>
          </a:p>
          <a:p>
            <a:pPr marL="342900" indent="-342900">
              <a:spcBef>
                <a:spcPts val="900"/>
              </a:spcBef>
              <a:buFont typeface="Arial" panose="020B0604020202020204" pitchFamily="34" charset="0"/>
              <a:buChar char="•"/>
            </a:pPr>
            <a:r>
              <a:rPr lang="en-US" dirty="0"/>
              <a:t>Technological Innovation: Adopt advanced production technologies.</a:t>
            </a:r>
          </a:p>
          <a:p>
            <a:pPr marL="342900" indent="-342900">
              <a:spcBef>
                <a:spcPts val="900"/>
              </a:spcBef>
              <a:buFont typeface="Arial" panose="020B0604020202020204" pitchFamily="34" charset="0"/>
              <a:buChar char="•"/>
            </a:pPr>
            <a:r>
              <a:rPr lang="en-US" dirty="0"/>
              <a:t>Market Expansion: Strengthen trade promotion and participate in international fairs.</a:t>
            </a:r>
          </a:p>
          <a:p>
            <a:pPr marL="342900" indent="-342900">
              <a:spcBef>
                <a:spcPts val="900"/>
              </a:spcBef>
              <a:buFont typeface="Arial" panose="020B0604020202020204" pitchFamily="34" charset="0"/>
              <a:buChar char="•"/>
            </a:pPr>
            <a:r>
              <a:rPr lang="en-US" dirty="0"/>
              <a:t>Craft Village Tourism Development: Combine ceramic production with experiential tourism.</a:t>
            </a:r>
          </a:p>
        </p:txBody>
      </p:sp>
    </p:spTree>
    <p:extLst>
      <p:ext uri="{BB962C8B-B14F-4D97-AF65-F5344CB8AC3E}">
        <p14:creationId xmlns:p14="http://schemas.microsoft.com/office/powerpoint/2010/main" val="41926887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01C5AD-0107-4F20-E4EF-F8B2AA41F97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FAA9A11-BE21-5670-D45A-8951C9914FEB}"/>
              </a:ext>
            </a:extLst>
          </p:cNvPr>
          <p:cNvSpPr>
            <a:spLocks noGrp="1"/>
          </p:cNvSpPr>
          <p:nvPr>
            <p:ph type="title"/>
          </p:nvPr>
        </p:nvSpPr>
        <p:spPr>
          <a:xfrm>
            <a:off x="728111" y="534180"/>
            <a:ext cx="10972800" cy="495200"/>
          </a:xfrm>
        </p:spPr>
        <p:txBody>
          <a:bodyPr>
            <a:noAutofit/>
          </a:bodyPr>
          <a:lstStyle/>
          <a:p>
            <a:r>
              <a:rPr lang="en-US" b="1" dirty="0">
                <a:solidFill>
                  <a:schemeClr val="accent1">
                    <a:lumMod val="50000"/>
                  </a:schemeClr>
                </a:solidFill>
                <a:effectLst/>
                <a:latin typeface="+mn-lt"/>
              </a:rPr>
              <a:t>Fired Brick Production Technology</a:t>
            </a:r>
            <a:endParaRPr lang="en-US" noProof="1">
              <a:solidFill>
                <a:schemeClr val="accent1">
                  <a:lumMod val="50000"/>
                </a:schemeClr>
              </a:solidFill>
              <a:latin typeface="+mn-lt"/>
            </a:endParaRPr>
          </a:p>
        </p:txBody>
      </p:sp>
      <p:sp>
        <p:nvSpPr>
          <p:cNvPr id="6" name="TextBox 5">
            <a:extLst>
              <a:ext uri="{FF2B5EF4-FFF2-40B4-BE49-F238E27FC236}">
                <a16:creationId xmlns:a16="http://schemas.microsoft.com/office/drawing/2014/main" id="{EBB3EF23-AB74-E3EF-34D5-7BAF1461D7F3}"/>
              </a:ext>
            </a:extLst>
          </p:cNvPr>
          <p:cNvSpPr txBox="1"/>
          <p:nvPr/>
        </p:nvSpPr>
        <p:spPr>
          <a:xfrm>
            <a:off x="609600" y="1514020"/>
            <a:ext cx="10972800" cy="4117281"/>
          </a:xfrm>
          <a:prstGeom prst="rect">
            <a:avLst/>
          </a:prstGeom>
          <a:noFill/>
        </p:spPr>
        <p:txBody>
          <a:bodyPr wrap="square">
            <a:spAutoFit/>
          </a:bodyPr>
          <a:lstStyle/>
          <a:p>
            <a:pPr marL="342900" indent="-342900">
              <a:spcBef>
                <a:spcPts val="900"/>
              </a:spcBef>
              <a:buFont typeface="Arial" panose="020B0604020202020204" pitchFamily="34" charset="0"/>
              <a:buChar char="•"/>
            </a:pPr>
            <a:r>
              <a:rPr lang="en-US" b="1" dirty="0"/>
              <a:t>Handmade Kilns: </a:t>
            </a:r>
            <a:r>
              <a:rPr lang="en-US" dirty="0"/>
              <a:t>Completely phased out due to outdated technology and environmental pollution.</a:t>
            </a:r>
          </a:p>
          <a:p>
            <a:pPr marL="342900" indent="-342900">
              <a:spcBef>
                <a:spcPts val="900"/>
              </a:spcBef>
              <a:buFont typeface="Arial" panose="020B0604020202020204" pitchFamily="34" charset="0"/>
              <a:buChar char="•"/>
            </a:pPr>
            <a:r>
              <a:rPr lang="en-US" b="1" dirty="0"/>
              <a:t>Improved Ring Kiln: </a:t>
            </a:r>
            <a:r>
              <a:rPr lang="en-US" dirty="0"/>
              <a:t>Uses plastic clay, but its longevity is limited due to the depletion of raw materials.</a:t>
            </a:r>
          </a:p>
          <a:p>
            <a:pPr marL="342900" indent="-342900">
              <a:spcBef>
                <a:spcPts val="900"/>
              </a:spcBef>
              <a:buFont typeface="Arial" panose="020B0604020202020204" pitchFamily="34" charset="0"/>
              <a:buChar char="•"/>
            </a:pPr>
            <a:r>
              <a:rPr lang="en-US" b="1" dirty="0"/>
              <a:t>Modern Tunnel Kiln: </a:t>
            </a:r>
            <a:r>
              <a:rPr lang="en-US" dirty="0"/>
              <a:t>Uses riverbank soil and hillside clay; high productivity, good quality, highly automated, and energy-efficient. The modern tunnel kiln is characterized by the modernization of the shaping process, with robots handling the bricks when entering and exiting the kiln. The modern tunnel kiln is divided into three types:</a:t>
            </a:r>
          </a:p>
          <a:p>
            <a:pPr>
              <a:spcBef>
                <a:spcPts val="900"/>
              </a:spcBef>
            </a:pPr>
            <a:r>
              <a:rPr lang="en-US" dirty="0"/>
              <a:t>1. </a:t>
            </a:r>
            <a:r>
              <a:rPr lang="en-US" b="1" dirty="0"/>
              <a:t>Traditional Tunnel Kiln Technology: </a:t>
            </a:r>
            <a:r>
              <a:rPr lang="en-US" dirty="0"/>
              <a:t>Built with an improved flat roof and wide kiln chamber.</a:t>
            </a:r>
          </a:p>
          <a:p>
            <a:pPr>
              <a:spcBef>
                <a:spcPts val="900"/>
              </a:spcBef>
            </a:pPr>
            <a:r>
              <a:rPr lang="en-US" dirty="0"/>
              <a:t>2. </a:t>
            </a:r>
            <a:r>
              <a:rPr lang="en-US" b="1" dirty="0"/>
              <a:t>Moving Tunnel Kiln: </a:t>
            </a:r>
            <a:r>
              <a:rPr lang="en-US" dirty="0"/>
              <a:t>Designed to move along tracks, allowing bricks to be arranged in a circular fixed pattern and moved sequentially through the kiln.</a:t>
            </a:r>
          </a:p>
          <a:p>
            <a:pPr>
              <a:spcBef>
                <a:spcPts val="900"/>
              </a:spcBef>
            </a:pPr>
            <a:r>
              <a:rPr lang="en-US" dirty="0"/>
              <a:t>3. </a:t>
            </a:r>
            <a:r>
              <a:rPr lang="en-US" b="1" dirty="0"/>
              <a:t>Moving Roof Tunnel Kiln</a:t>
            </a:r>
            <a:r>
              <a:rPr lang="en-US" dirty="0"/>
              <a:t>: The kiln is designed as a rectangular structure buried underground. The roof panels are movable to cover the fixed rows of bricks.</a:t>
            </a:r>
          </a:p>
        </p:txBody>
      </p:sp>
    </p:spTree>
    <p:extLst>
      <p:ext uri="{BB962C8B-B14F-4D97-AF65-F5344CB8AC3E}">
        <p14:creationId xmlns:p14="http://schemas.microsoft.com/office/powerpoint/2010/main" val="40095694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18" descr="A picture containing indoor, metal, area, several&#10;&#10;Description automatically generated">
            <a:extLst>
              <a:ext uri="{FF2B5EF4-FFF2-40B4-BE49-F238E27FC236}">
                <a16:creationId xmlns:a16="http://schemas.microsoft.com/office/drawing/2014/main" id="{1E263E9D-EC65-BF7A-6E6F-33AB145EB2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66357" y="1383398"/>
            <a:ext cx="5582963" cy="4183172"/>
          </a:xfrm>
          <a:prstGeom prst="rect">
            <a:avLst/>
          </a:prstGeom>
          <a:noFill/>
          <a:extLst>
            <a:ext uri="{909E8E84-426E-40DD-AFC4-6F175D3DCCD1}">
              <a14:hiddenFill xmlns:a14="http://schemas.microsoft.com/office/drawing/2010/main">
                <a:solidFill>
                  <a:srgbClr val="FFFFFF"/>
                </a:solidFill>
              </a14:hiddenFill>
            </a:ext>
          </a:extLst>
        </p:spPr>
      </p:pic>
      <p:pic>
        <p:nvPicPr>
          <p:cNvPr id="1025" name="Picture 11" descr="A picture containing building, open&#10;&#10;Description automatically generated">
            <a:extLst>
              <a:ext uri="{FF2B5EF4-FFF2-40B4-BE49-F238E27FC236}">
                <a16:creationId xmlns:a16="http://schemas.microsoft.com/office/drawing/2014/main" id="{3F4F14C1-B907-70DA-D20A-62BF8C824A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82405" y="1326569"/>
            <a:ext cx="3221567" cy="4296833"/>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01D196D2-159B-3CD4-FBFA-3FC557E50FC6}"/>
              </a:ext>
            </a:extLst>
          </p:cNvPr>
          <p:cNvSpPr>
            <a:spLocks noChangeArrowheads="1"/>
          </p:cNvSpPr>
          <p:nvPr/>
        </p:nvSpPr>
        <p:spPr bwMode="auto">
          <a:xfrm>
            <a:off x="1" y="51719"/>
            <a:ext cx="246286" cy="506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prstTxWarp prst="textNoShape">
              <a:avLst/>
            </a:prstTxWarp>
            <a:spAutoFit/>
          </a:bodyPr>
          <a:lstStyle/>
          <a:p>
            <a:endParaRPr lang="en-US" sz="2489"/>
          </a:p>
        </p:txBody>
      </p:sp>
      <p:sp>
        <p:nvSpPr>
          <p:cNvPr id="5" name="Rectangle 4">
            <a:extLst>
              <a:ext uri="{FF2B5EF4-FFF2-40B4-BE49-F238E27FC236}">
                <a16:creationId xmlns:a16="http://schemas.microsoft.com/office/drawing/2014/main" id="{79D4A940-063A-D812-574D-B50DEFC9EBF6}"/>
              </a:ext>
            </a:extLst>
          </p:cNvPr>
          <p:cNvSpPr>
            <a:spLocks noChangeArrowheads="1"/>
          </p:cNvSpPr>
          <p:nvPr/>
        </p:nvSpPr>
        <p:spPr bwMode="auto">
          <a:xfrm>
            <a:off x="5944837" y="3248925"/>
            <a:ext cx="302327" cy="389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prstTxWarp prst="textNoShape">
              <a:avLst/>
            </a:prstTxWarp>
            <a:spAutoFit/>
          </a:bodyPr>
          <a:lstStyle/>
          <a:p>
            <a:pPr algn="just" defTabSz="1219170" eaLnBrk="0" fontAlgn="base" hangingPunct="0">
              <a:spcBef>
                <a:spcPct val="0"/>
              </a:spcBef>
              <a:spcAft>
                <a:spcPct val="0"/>
              </a:spcAft>
              <a:buClrTx/>
            </a:pPr>
            <a:r>
              <a:rPr lang="en-US" altLang="en-US" sz="1733">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endParaRPr lang="en-US" altLang="en-US" sz="2400">
              <a:solidFill>
                <a:schemeClr val="tx1"/>
              </a:solidFill>
              <a:latin typeface="Arial" panose="020B0604020202020204" pitchFamily="34" charset="0"/>
            </a:endParaRPr>
          </a:p>
        </p:txBody>
      </p:sp>
      <p:sp>
        <p:nvSpPr>
          <p:cNvPr id="6" name="Rectangle 5">
            <a:extLst>
              <a:ext uri="{FF2B5EF4-FFF2-40B4-BE49-F238E27FC236}">
                <a16:creationId xmlns:a16="http://schemas.microsoft.com/office/drawing/2014/main" id="{787B697E-DF25-38DD-EFE1-DE8BA7560E15}"/>
              </a:ext>
            </a:extLst>
          </p:cNvPr>
          <p:cNvSpPr>
            <a:spLocks noChangeArrowheads="1"/>
          </p:cNvSpPr>
          <p:nvPr/>
        </p:nvSpPr>
        <p:spPr bwMode="auto">
          <a:xfrm>
            <a:off x="1" y="7487569"/>
            <a:ext cx="246286" cy="506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prstTxWarp prst="textNoShape">
              <a:avLst/>
            </a:prstTxWarp>
            <a:spAutoFit/>
          </a:bodyPr>
          <a:lstStyle/>
          <a:p>
            <a:endParaRPr lang="en-US" sz="2489"/>
          </a:p>
        </p:txBody>
      </p:sp>
      <p:sp>
        <p:nvSpPr>
          <p:cNvPr id="8" name="TextBox 7">
            <a:extLst>
              <a:ext uri="{FF2B5EF4-FFF2-40B4-BE49-F238E27FC236}">
                <a16:creationId xmlns:a16="http://schemas.microsoft.com/office/drawing/2014/main" id="{7C4AAB07-48FC-1CD1-49AE-D2F492D384A0}"/>
              </a:ext>
            </a:extLst>
          </p:cNvPr>
          <p:cNvSpPr txBox="1"/>
          <p:nvPr/>
        </p:nvSpPr>
        <p:spPr>
          <a:xfrm>
            <a:off x="2449020" y="5766594"/>
            <a:ext cx="7572949" cy="707886"/>
          </a:xfrm>
          <a:prstGeom prst="rect">
            <a:avLst/>
          </a:prstGeom>
          <a:noFill/>
        </p:spPr>
        <p:txBody>
          <a:bodyPr wrap="square">
            <a:spAutoFit/>
          </a:bodyPr>
          <a:lstStyle/>
          <a:p>
            <a:pPr algn="ctr"/>
            <a:r>
              <a:rPr lang="vi-VN" sz="2000" b="1" dirty="0">
                <a:latin typeface="+mn-lt"/>
                <a:ea typeface="Calibri" panose="020F0502020204030204" pitchFamily="34" charset="0"/>
              </a:rPr>
              <a:t>Old-style Tunnel Kiln with an arched roof made of refractory bricks and a narrow kiln chamber.</a:t>
            </a:r>
            <a:endParaRPr lang="en-US" sz="2000" dirty="0">
              <a:latin typeface="+mn-lt"/>
            </a:endParaRPr>
          </a:p>
        </p:txBody>
      </p:sp>
      <p:sp>
        <p:nvSpPr>
          <p:cNvPr id="2" name="Title 1">
            <a:extLst>
              <a:ext uri="{FF2B5EF4-FFF2-40B4-BE49-F238E27FC236}">
                <a16:creationId xmlns:a16="http://schemas.microsoft.com/office/drawing/2014/main" id="{D22B491F-9C65-D0ED-91DE-664BCC3BE64B}"/>
              </a:ext>
            </a:extLst>
          </p:cNvPr>
          <p:cNvSpPr>
            <a:spLocks noGrp="1"/>
          </p:cNvSpPr>
          <p:nvPr>
            <p:ph type="title"/>
          </p:nvPr>
        </p:nvSpPr>
        <p:spPr>
          <a:xfrm>
            <a:off x="728111" y="534180"/>
            <a:ext cx="10972800" cy="495200"/>
          </a:xfrm>
        </p:spPr>
        <p:txBody>
          <a:bodyPr>
            <a:noAutofit/>
          </a:bodyPr>
          <a:lstStyle/>
          <a:p>
            <a:r>
              <a:rPr lang="en-US" b="1" dirty="0">
                <a:solidFill>
                  <a:schemeClr val="accent1">
                    <a:lumMod val="50000"/>
                  </a:schemeClr>
                </a:solidFill>
                <a:effectLst/>
                <a:latin typeface="+mn-lt"/>
              </a:rPr>
              <a:t>Fired Brick Production Technology</a:t>
            </a:r>
            <a:endParaRPr lang="en-US" noProof="1">
              <a:solidFill>
                <a:schemeClr val="accent1">
                  <a:lumMod val="50000"/>
                </a:schemeClr>
              </a:solidFill>
            </a:endParaRPr>
          </a:p>
        </p:txBody>
      </p:sp>
    </p:spTree>
    <p:extLst>
      <p:ext uri="{BB962C8B-B14F-4D97-AF65-F5344CB8AC3E}">
        <p14:creationId xmlns:p14="http://schemas.microsoft.com/office/powerpoint/2010/main" val="23429945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9" descr="https://scontent-hkg3-1.xx.fbcdn.net/v/t1.0-9/10169352_795506247233430_625349592161362278_n.jpg?oh=8eb42cb5e367fd618807c30140571e8a&amp;oe=58342341">
            <a:extLst>
              <a:ext uri="{FF2B5EF4-FFF2-40B4-BE49-F238E27FC236}">
                <a16:creationId xmlns:a16="http://schemas.microsoft.com/office/drawing/2014/main" id="{1FF999D4-D01C-7724-477B-9893D6D7259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8957" y="1546033"/>
            <a:ext cx="5657044" cy="4244303"/>
          </a:xfrm>
          <a:prstGeom prst="rect">
            <a:avLst/>
          </a:prstGeom>
          <a:noFill/>
          <a:extLst>
            <a:ext uri="{909E8E84-426E-40DD-AFC4-6F175D3DCCD1}">
              <a14:hiddenFill xmlns:a14="http://schemas.microsoft.com/office/drawing/2010/main">
                <a:solidFill>
                  <a:srgbClr val="FFFFFF"/>
                </a:solidFill>
              </a14:hiddenFill>
            </a:ext>
          </a:extLst>
        </p:spPr>
      </p:pic>
      <p:pic>
        <p:nvPicPr>
          <p:cNvPr id="2049" name="Picture 1">
            <a:extLst>
              <a:ext uri="{FF2B5EF4-FFF2-40B4-BE49-F238E27FC236}">
                <a16:creationId xmlns:a16="http://schemas.microsoft.com/office/drawing/2014/main" id="{9901FDCC-52AC-0794-E142-E3093F540B15}"/>
              </a:ext>
            </a:extLst>
          </p:cNvPr>
          <p:cNvPicPr>
            <a:picLocks noChangeAspect="1" noChangeArrowheads="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6349022" y="1546033"/>
            <a:ext cx="5526303" cy="425832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39D3CD6-2BE5-9168-EE2C-E622EC3004AF}"/>
              </a:ext>
            </a:extLst>
          </p:cNvPr>
          <p:cNvSpPr>
            <a:spLocks noChangeArrowheads="1"/>
          </p:cNvSpPr>
          <p:nvPr/>
        </p:nvSpPr>
        <p:spPr bwMode="auto">
          <a:xfrm>
            <a:off x="1" y="51719"/>
            <a:ext cx="246286" cy="506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prstTxWarp prst="textNoShape">
              <a:avLst/>
            </a:prstTxWarp>
            <a:spAutoFit/>
          </a:bodyPr>
          <a:lstStyle/>
          <a:p>
            <a:endParaRPr lang="en-US" sz="2489"/>
          </a:p>
        </p:txBody>
      </p:sp>
      <p:sp>
        <p:nvSpPr>
          <p:cNvPr id="5" name="Rectangle 4">
            <a:extLst>
              <a:ext uri="{FF2B5EF4-FFF2-40B4-BE49-F238E27FC236}">
                <a16:creationId xmlns:a16="http://schemas.microsoft.com/office/drawing/2014/main" id="{1879D4A7-008F-CF75-13E3-1F56EC5B1688}"/>
              </a:ext>
            </a:extLst>
          </p:cNvPr>
          <p:cNvSpPr>
            <a:spLocks noChangeArrowheads="1"/>
          </p:cNvSpPr>
          <p:nvPr/>
        </p:nvSpPr>
        <p:spPr bwMode="auto">
          <a:xfrm>
            <a:off x="5944837" y="3473292"/>
            <a:ext cx="302327" cy="389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prstTxWarp prst="textNoShape">
              <a:avLst/>
            </a:prstTxWarp>
            <a:spAutoFit/>
          </a:bodyPr>
          <a:lstStyle/>
          <a:p>
            <a:pPr algn="just" defTabSz="1219170" eaLnBrk="0" fontAlgn="base" hangingPunct="0">
              <a:spcBef>
                <a:spcPct val="0"/>
              </a:spcBef>
              <a:spcAft>
                <a:spcPct val="0"/>
              </a:spcAft>
              <a:buClrTx/>
            </a:pPr>
            <a:r>
              <a:rPr lang="en-US" altLang="en-US" sz="1733">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endParaRPr lang="en-US" altLang="en-US" sz="2400">
              <a:solidFill>
                <a:schemeClr val="tx1"/>
              </a:solidFill>
              <a:latin typeface="Arial" panose="020B0604020202020204" pitchFamily="34" charset="0"/>
            </a:endParaRPr>
          </a:p>
        </p:txBody>
      </p:sp>
      <p:sp>
        <p:nvSpPr>
          <p:cNvPr id="7" name="TextBox 6">
            <a:extLst>
              <a:ext uri="{FF2B5EF4-FFF2-40B4-BE49-F238E27FC236}">
                <a16:creationId xmlns:a16="http://schemas.microsoft.com/office/drawing/2014/main" id="{BC2A935C-1034-1BCC-C5A0-F168DF0165BF}"/>
              </a:ext>
            </a:extLst>
          </p:cNvPr>
          <p:cNvSpPr txBox="1"/>
          <p:nvPr/>
        </p:nvSpPr>
        <p:spPr>
          <a:xfrm>
            <a:off x="2626879" y="5870541"/>
            <a:ext cx="7606469" cy="707886"/>
          </a:xfrm>
          <a:prstGeom prst="rect">
            <a:avLst/>
          </a:prstGeom>
          <a:noFill/>
        </p:spPr>
        <p:txBody>
          <a:bodyPr wrap="square">
            <a:spAutoFit/>
          </a:bodyPr>
          <a:lstStyle/>
          <a:p>
            <a:pPr algn="ctr"/>
            <a:r>
              <a:rPr lang="en-US" sz="2000" b="1" dirty="0">
                <a:latin typeface="+mn-lt"/>
                <a:ea typeface="Calibri" panose="020F0502020204030204" pitchFamily="34" charset="0"/>
              </a:rPr>
              <a:t>New type </a:t>
            </a:r>
            <a:r>
              <a:rPr lang="en-US" sz="2000" b="1" dirty="0" err="1">
                <a:latin typeface="+mn-lt"/>
                <a:ea typeface="Calibri" panose="020F0502020204030204" pitchFamily="34" charset="0"/>
              </a:rPr>
              <a:t>Tuynel</a:t>
            </a:r>
            <a:r>
              <a:rPr lang="en-US" sz="2000" b="1" dirty="0">
                <a:latin typeface="+mn-lt"/>
                <a:ea typeface="Calibri" panose="020F0502020204030204" pitchFamily="34" charset="0"/>
              </a:rPr>
              <a:t> brick kiln with flat ceiling made of ceramic cotton pressed wide furnace</a:t>
            </a:r>
            <a:endParaRPr lang="en-US" sz="2000" dirty="0">
              <a:latin typeface="+mn-lt"/>
            </a:endParaRPr>
          </a:p>
        </p:txBody>
      </p:sp>
      <p:sp>
        <p:nvSpPr>
          <p:cNvPr id="2" name="Title 1">
            <a:extLst>
              <a:ext uri="{FF2B5EF4-FFF2-40B4-BE49-F238E27FC236}">
                <a16:creationId xmlns:a16="http://schemas.microsoft.com/office/drawing/2014/main" id="{8CE1E7B7-4468-B815-0F54-0B3BF3B3177F}"/>
              </a:ext>
            </a:extLst>
          </p:cNvPr>
          <p:cNvSpPr>
            <a:spLocks noGrp="1"/>
          </p:cNvSpPr>
          <p:nvPr>
            <p:ph type="title"/>
          </p:nvPr>
        </p:nvSpPr>
        <p:spPr>
          <a:xfrm>
            <a:off x="728111" y="534180"/>
            <a:ext cx="10972800" cy="495200"/>
          </a:xfrm>
        </p:spPr>
        <p:txBody>
          <a:bodyPr>
            <a:noAutofit/>
          </a:bodyPr>
          <a:lstStyle/>
          <a:p>
            <a:r>
              <a:rPr lang="en-US" b="1" dirty="0">
                <a:solidFill>
                  <a:schemeClr val="accent1">
                    <a:lumMod val="50000"/>
                  </a:schemeClr>
                </a:solidFill>
                <a:effectLst/>
                <a:latin typeface="+mn-lt"/>
              </a:rPr>
              <a:t>Fired Brick Production Technology</a:t>
            </a:r>
            <a:endParaRPr lang="en-US" noProof="1">
              <a:solidFill>
                <a:schemeClr val="accent1">
                  <a:lumMod val="50000"/>
                </a:schemeClr>
              </a:solidFill>
            </a:endParaRPr>
          </a:p>
        </p:txBody>
      </p:sp>
    </p:spTree>
    <p:extLst>
      <p:ext uri="{BB962C8B-B14F-4D97-AF65-F5344CB8AC3E}">
        <p14:creationId xmlns:p14="http://schemas.microsoft.com/office/powerpoint/2010/main" val="36883348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model of a city&#10;&#10;Description automatically generated with medium confidence">
            <a:extLst>
              <a:ext uri="{FF2B5EF4-FFF2-40B4-BE49-F238E27FC236}">
                <a16:creationId xmlns:a16="http://schemas.microsoft.com/office/drawing/2014/main" id="{3865B70E-7B7A-F931-9325-007DD328B73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5083" y="1802188"/>
            <a:ext cx="5911123" cy="3253625"/>
          </a:xfrm>
          <a:prstGeom prst="rect">
            <a:avLst/>
          </a:prstGeom>
          <a:noFill/>
          <a:ln>
            <a:noFill/>
          </a:ln>
        </p:spPr>
      </p:pic>
      <p:pic>
        <p:nvPicPr>
          <p:cNvPr id="7" name="Picture 6">
            <a:extLst>
              <a:ext uri="{FF2B5EF4-FFF2-40B4-BE49-F238E27FC236}">
                <a16:creationId xmlns:a16="http://schemas.microsoft.com/office/drawing/2014/main" id="{9320F447-B8D4-152F-24E3-4FFEC50C0610}"/>
              </a:ext>
            </a:extLst>
          </p:cNvPr>
          <p:cNvPicPr>
            <a:picLocks noChangeAspect="1"/>
          </p:cNvPicPr>
          <p:nvPr/>
        </p:nvPicPr>
        <p:blipFill>
          <a:blip r:embed="rId3"/>
          <a:stretch>
            <a:fillRect/>
          </a:stretch>
        </p:blipFill>
        <p:spPr>
          <a:xfrm>
            <a:off x="6406206" y="1802187"/>
            <a:ext cx="5525271" cy="3289759"/>
          </a:xfrm>
          <a:prstGeom prst="rect">
            <a:avLst/>
          </a:prstGeom>
        </p:spPr>
      </p:pic>
      <p:sp>
        <p:nvSpPr>
          <p:cNvPr id="9" name="TextBox 8">
            <a:extLst>
              <a:ext uri="{FF2B5EF4-FFF2-40B4-BE49-F238E27FC236}">
                <a16:creationId xmlns:a16="http://schemas.microsoft.com/office/drawing/2014/main" id="{6CBBF45D-1605-0C75-2976-A2D56711AA74}"/>
              </a:ext>
            </a:extLst>
          </p:cNvPr>
          <p:cNvSpPr txBox="1"/>
          <p:nvPr/>
        </p:nvSpPr>
        <p:spPr>
          <a:xfrm>
            <a:off x="5034466" y="5427767"/>
            <a:ext cx="3823784" cy="400110"/>
          </a:xfrm>
          <a:prstGeom prst="rect">
            <a:avLst/>
          </a:prstGeom>
          <a:noFill/>
        </p:spPr>
        <p:txBody>
          <a:bodyPr wrap="square">
            <a:spAutoFit/>
          </a:bodyPr>
          <a:lstStyle/>
          <a:p>
            <a:r>
              <a:rPr lang="vi-VN" sz="2000" b="1" dirty="0"/>
              <a:t>Movable </a:t>
            </a:r>
            <a:r>
              <a:rPr lang="vi-VN" sz="2000" b="1"/>
              <a:t>Tuynel Oven</a:t>
            </a:r>
            <a:endParaRPr lang="en-US" sz="2000" b="1" dirty="0"/>
          </a:p>
        </p:txBody>
      </p:sp>
      <p:sp>
        <p:nvSpPr>
          <p:cNvPr id="3" name="Title 1">
            <a:extLst>
              <a:ext uri="{FF2B5EF4-FFF2-40B4-BE49-F238E27FC236}">
                <a16:creationId xmlns:a16="http://schemas.microsoft.com/office/drawing/2014/main" id="{F0466F45-00C9-D082-814F-5A10DB6E008D}"/>
              </a:ext>
            </a:extLst>
          </p:cNvPr>
          <p:cNvSpPr>
            <a:spLocks noGrp="1"/>
          </p:cNvSpPr>
          <p:nvPr>
            <p:ph type="title"/>
          </p:nvPr>
        </p:nvSpPr>
        <p:spPr>
          <a:xfrm>
            <a:off x="728663" y="533400"/>
            <a:ext cx="10972800" cy="495300"/>
          </a:xfrm>
        </p:spPr>
        <p:txBody>
          <a:bodyPr>
            <a:noAutofit/>
          </a:bodyPr>
          <a:lstStyle/>
          <a:p>
            <a:r>
              <a:rPr lang="en-US" b="1" dirty="0">
                <a:solidFill>
                  <a:schemeClr val="accent1">
                    <a:lumMod val="50000"/>
                  </a:schemeClr>
                </a:solidFill>
                <a:effectLst/>
                <a:latin typeface="+mn-lt"/>
              </a:rPr>
              <a:t>Fired Brick Production Technology</a:t>
            </a:r>
            <a:endParaRPr lang="en-US" noProof="1">
              <a:solidFill>
                <a:schemeClr val="accent1">
                  <a:lumMod val="50000"/>
                </a:schemeClr>
              </a:solidFill>
            </a:endParaRPr>
          </a:p>
        </p:txBody>
      </p:sp>
    </p:spTree>
    <p:extLst>
      <p:ext uri="{BB962C8B-B14F-4D97-AF65-F5344CB8AC3E}">
        <p14:creationId xmlns:p14="http://schemas.microsoft.com/office/powerpoint/2010/main" val="36311876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102673" y="1155628"/>
            <a:ext cx="5486761" cy="4546744"/>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712676" y="3607166"/>
            <a:ext cx="6150015" cy="1629255"/>
          </a:xfrm>
        </p:spPr>
        <p:txBody>
          <a:bodyPr>
            <a:normAutofit/>
          </a:bodyPr>
          <a:lstStyle/>
          <a:p>
            <a:pPr marL="0" indent="0" algn="just">
              <a:spcAft>
                <a:spcPts val="800"/>
              </a:spcAft>
            </a:pPr>
            <a:r>
              <a:rPr lang="vi-VN" b="1" dirty="0">
                <a:solidFill>
                  <a:schemeClr val="accent1">
                    <a:lumMod val="50000"/>
                  </a:schemeClr>
                </a:solidFill>
              </a:rPr>
              <a:t>Module 3. </a:t>
            </a:r>
            <a:endParaRPr lang="en-US" b="1" dirty="0">
              <a:solidFill>
                <a:schemeClr val="accent1">
                  <a:lumMod val="50000"/>
                </a:schemeClr>
              </a:solidFill>
            </a:endParaRPr>
          </a:p>
          <a:p>
            <a:pPr marL="0" indent="0" algn="just"/>
            <a:r>
              <a:rPr lang="en-US" b="1" dirty="0">
                <a:solidFill>
                  <a:schemeClr val="accent1">
                    <a:lumMod val="50000"/>
                  </a:schemeClr>
                </a:solidFill>
              </a:rPr>
              <a:t>Current and potential of EE in brick </a:t>
            </a:r>
            <a:r>
              <a:rPr lang="en-US" b="1">
                <a:solidFill>
                  <a:schemeClr val="accent1">
                    <a:lumMod val="50000"/>
                  </a:schemeClr>
                </a:solidFill>
              </a:rPr>
              <a:t>and ceramic industries </a:t>
            </a:r>
            <a:r>
              <a:rPr lang="en-US" b="1" dirty="0">
                <a:solidFill>
                  <a:schemeClr val="accent1">
                    <a:lumMod val="50000"/>
                  </a:schemeClr>
                </a:solidFill>
              </a:rPr>
              <a:t>in Vietnam</a:t>
            </a:r>
            <a:endParaRPr lang="en-VN" b="1" dirty="0">
              <a:solidFill>
                <a:schemeClr val="accent1">
                  <a:lumMod val="50000"/>
                </a:schemeClr>
              </a:solidFill>
            </a:endParaRPr>
          </a:p>
        </p:txBody>
      </p:sp>
      <p:sp>
        <p:nvSpPr>
          <p:cNvPr id="5" name="Google Shape;46;p15">
            <a:extLst>
              <a:ext uri="{FF2B5EF4-FFF2-40B4-BE49-F238E27FC236}">
                <a16:creationId xmlns:a16="http://schemas.microsoft.com/office/drawing/2014/main" id="{82E1EEA5-A677-4194-98D6-6C3E265F0111}"/>
              </a:ext>
            </a:extLst>
          </p:cNvPr>
          <p:cNvSpPr txBox="1">
            <a:spLocks/>
          </p:cNvSpPr>
          <p:nvPr/>
        </p:nvSpPr>
        <p:spPr>
          <a:xfrm>
            <a:off x="597346" y="927235"/>
            <a:ext cx="7430018" cy="23236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5400" b="1">
                <a:solidFill>
                  <a:schemeClr val="accent1">
                    <a:lumMod val="50000"/>
                  </a:schemeClr>
                </a:solidFill>
              </a:rPr>
              <a:t>TRAINING PROGRAME for IEs</a:t>
            </a:r>
            <a:endParaRPr lang="en-US" sz="5400" b="1" dirty="0">
              <a:solidFill>
                <a:schemeClr val="accent1">
                  <a:lumMod val="50000"/>
                </a:schemeClr>
              </a:solidFill>
            </a:endParaRPr>
          </a:p>
        </p:txBody>
      </p:sp>
      <p:sp>
        <p:nvSpPr>
          <p:cNvPr id="6" name="TextBox 5">
            <a:extLst>
              <a:ext uri="{FF2B5EF4-FFF2-40B4-BE49-F238E27FC236}">
                <a16:creationId xmlns:a16="http://schemas.microsoft.com/office/drawing/2014/main" id="{CE83D8E8-A8D0-54E5-0006-96362F700882}"/>
              </a:ext>
            </a:extLst>
          </p:cNvPr>
          <p:cNvSpPr txBox="1"/>
          <p:nvPr/>
        </p:nvSpPr>
        <p:spPr>
          <a:xfrm>
            <a:off x="712676" y="3207056"/>
            <a:ext cx="5383324" cy="400110"/>
          </a:xfrm>
          <a:prstGeom prst="rect">
            <a:avLst/>
          </a:prstGeom>
          <a:noFill/>
        </p:spPr>
        <p:txBody>
          <a:bodyPr wrap="square" rtlCol="0" anchor="ctr">
            <a:spAutoFit/>
          </a:bodyPr>
          <a:lstStyle/>
          <a:p>
            <a:r>
              <a:rPr lang="en-US" altLang="ko-KR" sz="2000" b="1" dirty="0">
                <a:solidFill>
                  <a:srgbClr val="0070C0"/>
                </a:solidFill>
                <a:cs typeface="Arial" pitchFamily="34" charset="0"/>
              </a:rPr>
              <a:t>for: Enterprise leaders</a:t>
            </a:r>
            <a:endParaRPr lang="ko-KR" altLang="en-US" sz="2000" b="1" dirty="0">
              <a:solidFill>
                <a:srgbClr val="0070C0"/>
              </a:solidFill>
              <a:cs typeface="Arial"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ground, outdoor, building&#10;&#10;Description automatically generated">
            <a:extLst>
              <a:ext uri="{FF2B5EF4-FFF2-40B4-BE49-F238E27FC236}">
                <a16:creationId xmlns:a16="http://schemas.microsoft.com/office/drawing/2014/main" id="{C1BF1BD3-5948-1527-EF46-B209B90594C0}"/>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13557" y="1414959"/>
            <a:ext cx="3530180" cy="2640584"/>
          </a:xfrm>
          <a:prstGeom prst="rect">
            <a:avLst/>
          </a:prstGeom>
          <a:noFill/>
          <a:ln>
            <a:noFill/>
          </a:ln>
        </p:spPr>
      </p:pic>
      <p:pic>
        <p:nvPicPr>
          <p:cNvPr id="5" name="Picture 4">
            <a:extLst>
              <a:ext uri="{FF2B5EF4-FFF2-40B4-BE49-F238E27FC236}">
                <a16:creationId xmlns:a16="http://schemas.microsoft.com/office/drawing/2014/main" id="{F483E5E6-0749-15AC-A804-9C67AF3ACBEA}"/>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13557" y="4225292"/>
            <a:ext cx="3530180" cy="2435499"/>
          </a:xfrm>
          <a:prstGeom prst="rect">
            <a:avLst/>
          </a:prstGeom>
          <a:noFill/>
          <a:ln>
            <a:noFill/>
          </a:ln>
        </p:spPr>
      </p:pic>
      <p:pic>
        <p:nvPicPr>
          <p:cNvPr id="6" name="Picture 5" descr="Diagram&#10;&#10;Description automatically generated">
            <a:extLst>
              <a:ext uri="{FF2B5EF4-FFF2-40B4-BE49-F238E27FC236}">
                <a16:creationId xmlns:a16="http://schemas.microsoft.com/office/drawing/2014/main" id="{937E70C8-F885-A49C-8658-E518701EB5C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76827" y="2150428"/>
            <a:ext cx="6771571" cy="3762477"/>
          </a:xfrm>
          <a:prstGeom prst="rect">
            <a:avLst/>
          </a:prstGeom>
          <a:noFill/>
          <a:ln>
            <a:noFill/>
          </a:ln>
        </p:spPr>
      </p:pic>
      <p:sp>
        <p:nvSpPr>
          <p:cNvPr id="8" name="TextBox 7">
            <a:extLst>
              <a:ext uri="{FF2B5EF4-FFF2-40B4-BE49-F238E27FC236}">
                <a16:creationId xmlns:a16="http://schemas.microsoft.com/office/drawing/2014/main" id="{ACAED9D0-C07C-06A0-1583-F6DE903ED6E5}"/>
              </a:ext>
            </a:extLst>
          </p:cNvPr>
          <p:cNvSpPr txBox="1"/>
          <p:nvPr/>
        </p:nvSpPr>
        <p:spPr>
          <a:xfrm>
            <a:off x="548265" y="1502431"/>
            <a:ext cx="4827087" cy="461665"/>
          </a:xfrm>
          <a:prstGeom prst="rect">
            <a:avLst/>
          </a:prstGeom>
          <a:noFill/>
        </p:spPr>
        <p:txBody>
          <a:bodyPr wrap="square">
            <a:spAutoFit/>
          </a:bodyPr>
          <a:lstStyle/>
          <a:p>
            <a:r>
              <a:rPr lang="vi-VN" sz="2400" b="1" dirty="0">
                <a:latin typeface="+mn-lt"/>
                <a:ea typeface="Calibri" panose="020F0502020204030204" pitchFamily="34" charset="0"/>
              </a:rPr>
              <a:t>Portable Flat Ceiling Tube Oven</a:t>
            </a:r>
            <a:endParaRPr lang="en-US" sz="2400" dirty="0">
              <a:latin typeface="+mn-lt"/>
            </a:endParaRPr>
          </a:p>
        </p:txBody>
      </p:sp>
      <p:sp>
        <p:nvSpPr>
          <p:cNvPr id="3" name="Title 1">
            <a:extLst>
              <a:ext uri="{FF2B5EF4-FFF2-40B4-BE49-F238E27FC236}">
                <a16:creationId xmlns:a16="http://schemas.microsoft.com/office/drawing/2014/main" id="{C3338710-4DA8-C503-08A4-9FDC7AACE99A}"/>
              </a:ext>
            </a:extLst>
          </p:cNvPr>
          <p:cNvSpPr>
            <a:spLocks noGrp="1"/>
          </p:cNvSpPr>
          <p:nvPr>
            <p:ph type="title"/>
          </p:nvPr>
        </p:nvSpPr>
        <p:spPr>
          <a:xfrm>
            <a:off x="728663" y="533400"/>
            <a:ext cx="10972800" cy="495300"/>
          </a:xfrm>
        </p:spPr>
        <p:txBody>
          <a:bodyPr>
            <a:noAutofit/>
          </a:bodyPr>
          <a:lstStyle/>
          <a:p>
            <a:r>
              <a:rPr lang="en-US" b="1" dirty="0">
                <a:solidFill>
                  <a:schemeClr val="accent1">
                    <a:lumMod val="50000"/>
                  </a:schemeClr>
                </a:solidFill>
                <a:effectLst/>
                <a:latin typeface="+mn-lt"/>
              </a:rPr>
              <a:t>Fired Brick Production Technology</a:t>
            </a:r>
            <a:endParaRPr lang="en-US" noProof="1">
              <a:solidFill>
                <a:schemeClr val="accent1">
                  <a:lumMod val="50000"/>
                </a:schemeClr>
              </a:solidFill>
            </a:endParaRPr>
          </a:p>
        </p:txBody>
      </p:sp>
    </p:spTree>
    <p:extLst>
      <p:ext uri="{BB962C8B-B14F-4D97-AF65-F5344CB8AC3E}">
        <p14:creationId xmlns:p14="http://schemas.microsoft.com/office/powerpoint/2010/main" val="10968939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0B78A-7568-FE99-A495-FCF698CF15E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6C4246-9A32-C337-69A2-2CB4ACE6C6F9}"/>
              </a:ext>
            </a:extLst>
          </p:cNvPr>
          <p:cNvSpPr>
            <a:spLocks noGrp="1"/>
          </p:cNvSpPr>
          <p:nvPr>
            <p:ph type="title"/>
          </p:nvPr>
        </p:nvSpPr>
        <p:spPr/>
        <p:txBody>
          <a:bodyPr>
            <a:noAutofit/>
          </a:bodyPr>
          <a:lstStyle/>
          <a:p>
            <a:r>
              <a:rPr lang="en-US" dirty="0">
                <a:solidFill>
                  <a:schemeClr val="accent1">
                    <a:lumMod val="50000"/>
                  </a:schemeClr>
                </a:solidFill>
                <a:effectLst/>
                <a:latin typeface="+mn-lt"/>
              </a:rPr>
              <a:t>Energy used in fired brick production:</a:t>
            </a:r>
            <a:endParaRPr lang="en-US" dirty="0">
              <a:solidFill>
                <a:schemeClr val="accent1">
                  <a:lumMod val="50000"/>
                </a:schemeClr>
              </a:solidFill>
              <a:latin typeface="+mn-lt"/>
            </a:endParaRPr>
          </a:p>
        </p:txBody>
      </p:sp>
      <p:sp>
        <p:nvSpPr>
          <p:cNvPr id="7" name="TextBox 6">
            <a:extLst>
              <a:ext uri="{FF2B5EF4-FFF2-40B4-BE49-F238E27FC236}">
                <a16:creationId xmlns:a16="http://schemas.microsoft.com/office/drawing/2014/main" id="{FD0E7C02-14FE-76FD-6A91-64BC5DF222E2}"/>
              </a:ext>
            </a:extLst>
          </p:cNvPr>
          <p:cNvSpPr txBox="1"/>
          <p:nvPr/>
        </p:nvSpPr>
        <p:spPr>
          <a:xfrm>
            <a:off x="609600" y="1394779"/>
            <a:ext cx="10972798" cy="4901342"/>
          </a:xfrm>
          <a:prstGeom prst="rect">
            <a:avLst/>
          </a:prstGeom>
          <a:noFill/>
        </p:spPr>
        <p:txBody>
          <a:bodyPr wrap="square">
            <a:spAutoFit/>
          </a:bodyPr>
          <a:lstStyle/>
          <a:p>
            <a:pPr>
              <a:spcBef>
                <a:spcPts val="900"/>
              </a:spcBef>
            </a:pPr>
            <a:r>
              <a:rPr lang="en-US" sz="2000" b="1" dirty="0">
                <a:solidFill>
                  <a:srgbClr val="0E0E0E"/>
                </a:solidFill>
                <a:effectLst/>
                <a:latin typeface="+mn-lt"/>
              </a:rPr>
              <a:t>Coal</a:t>
            </a:r>
            <a:r>
              <a:rPr lang="en-US" sz="2000" dirty="0">
                <a:solidFill>
                  <a:srgbClr val="0E0E0E"/>
                </a:solidFill>
                <a:effectLst/>
                <a:latin typeface="+mn-lt"/>
              </a:rPr>
              <a:t>: Accounts for over 80% of the energy source, used for firing bricks.</a:t>
            </a:r>
          </a:p>
          <a:p>
            <a:pPr>
              <a:spcBef>
                <a:spcPts val="900"/>
              </a:spcBef>
            </a:pPr>
            <a:r>
              <a:rPr lang="en-US" sz="2000" b="1" dirty="0">
                <a:solidFill>
                  <a:srgbClr val="0E0E0E"/>
                </a:solidFill>
                <a:effectLst/>
                <a:latin typeface="+mn-lt"/>
              </a:rPr>
              <a:t>Wood and agricultural by-products</a:t>
            </a:r>
            <a:r>
              <a:rPr lang="en-US" sz="2000" dirty="0">
                <a:solidFill>
                  <a:srgbClr val="0E0E0E"/>
                </a:solidFill>
                <a:effectLst/>
                <a:latin typeface="+mn-lt"/>
              </a:rPr>
              <a:t>: Used to start the kiln and supplement heat at some facilities with available resources.</a:t>
            </a:r>
          </a:p>
          <a:p>
            <a:pPr>
              <a:spcBef>
                <a:spcPts val="900"/>
              </a:spcBef>
            </a:pPr>
            <a:r>
              <a:rPr lang="en-US" sz="2000" b="1" dirty="0">
                <a:solidFill>
                  <a:srgbClr val="0E0E0E"/>
                </a:solidFill>
                <a:effectLst/>
                <a:latin typeface="+mn-lt"/>
              </a:rPr>
              <a:t>Electricity</a:t>
            </a:r>
            <a:r>
              <a:rPr lang="en-US" sz="2000" dirty="0">
                <a:solidFill>
                  <a:srgbClr val="0E0E0E"/>
                </a:solidFill>
                <a:effectLst/>
                <a:latin typeface="+mn-lt"/>
              </a:rPr>
              <a:t>: Used to operate production equipment.</a:t>
            </a:r>
          </a:p>
          <a:p>
            <a:pPr>
              <a:spcBef>
                <a:spcPts val="900"/>
              </a:spcBef>
            </a:pPr>
            <a:endParaRPr lang="en-US" sz="2000" dirty="0">
              <a:solidFill>
                <a:srgbClr val="0E0E0E"/>
              </a:solidFill>
              <a:latin typeface="+mn-lt"/>
            </a:endParaRPr>
          </a:p>
          <a:p>
            <a:r>
              <a:rPr lang="en-US" sz="2000" b="1" dirty="0">
                <a:solidFill>
                  <a:srgbClr val="0E0E0E"/>
                </a:solidFill>
                <a:effectLst/>
                <a:latin typeface="+mn-lt"/>
              </a:rPr>
              <a:t>Energy consumption by kiln types:</a:t>
            </a:r>
          </a:p>
          <a:p>
            <a:pPr>
              <a:spcBef>
                <a:spcPts val="900"/>
              </a:spcBef>
            </a:pPr>
            <a:r>
              <a:rPr lang="en-US" sz="2000" dirty="0">
                <a:solidFill>
                  <a:srgbClr val="0E0E0E"/>
                </a:solidFill>
                <a:effectLst/>
                <a:latin typeface="+mn-lt"/>
              </a:rPr>
              <a:t>• </a:t>
            </a:r>
            <a:r>
              <a:rPr lang="en-US" sz="2000" b="1" dirty="0">
                <a:solidFill>
                  <a:srgbClr val="0E0E0E"/>
                </a:solidFill>
                <a:effectLst/>
                <a:latin typeface="+mn-lt"/>
              </a:rPr>
              <a:t>Hand kilns</a:t>
            </a:r>
            <a:r>
              <a:rPr lang="en-US" sz="2000" dirty="0">
                <a:solidFill>
                  <a:srgbClr val="0E0E0E"/>
                </a:solidFill>
                <a:effectLst/>
                <a:latin typeface="+mn-lt"/>
              </a:rPr>
              <a:t>: 1,200-1,500 kcal/kg of brick.</a:t>
            </a:r>
          </a:p>
          <a:p>
            <a:pPr>
              <a:spcBef>
                <a:spcPts val="900"/>
              </a:spcBef>
            </a:pPr>
            <a:r>
              <a:rPr lang="en-US" sz="2000" dirty="0">
                <a:solidFill>
                  <a:srgbClr val="0E0E0E"/>
                </a:solidFill>
                <a:effectLst/>
                <a:latin typeface="+mn-lt"/>
              </a:rPr>
              <a:t>• </a:t>
            </a:r>
            <a:r>
              <a:rPr lang="en-US" sz="2000" b="1" dirty="0">
                <a:solidFill>
                  <a:srgbClr val="0E0E0E"/>
                </a:solidFill>
                <a:effectLst/>
                <a:latin typeface="+mn-lt"/>
              </a:rPr>
              <a:t>Ring kilns and old tunnel kilns</a:t>
            </a:r>
            <a:r>
              <a:rPr lang="en-US" sz="2000" dirty="0">
                <a:solidFill>
                  <a:srgbClr val="0E0E0E"/>
                </a:solidFill>
                <a:effectLst/>
                <a:latin typeface="+mn-lt"/>
              </a:rPr>
              <a:t>: 700-900 kcal/kg of brick.</a:t>
            </a:r>
          </a:p>
          <a:p>
            <a:pPr>
              <a:spcBef>
                <a:spcPts val="900"/>
              </a:spcBef>
            </a:pPr>
            <a:r>
              <a:rPr lang="en-US" sz="2000" dirty="0">
                <a:solidFill>
                  <a:srgbClr val="0E0E0E"/>
                </a:solidFill>
                <a:effectLst/>
                <a:latin typeface="+mn-lt"/>
              </a:rPr>
              <a:t>• </a:t>
            </a:r>
            <a:r>
              <a:rPr lang="en-US" sz="2000" b="1" dirty="0">
                <a:solidFill>
                  <a:srgbClr val="0E0E0E"/>
                </a:solidFill>
                <a:effectLst/>
                <a:latin typeface="+mn-lt"/>
              </a:rPr>
              <a:t>New tunnel kilns and moving tunnel kilns, flat roof moving tunnel kilns</a:t>
            </a:r>
            <a:r>
              <a:rPr lang="en-US" sz="2000" dirty="0">
                <a:solidFill>
                  <a:srgbClr val="0E0E0E"/>
                </a:solidFill>
                <a:effectLst/>
                <a:latin typeface="+mn-lt"/>
              </a:rPr>
              <a:t>: 400-600 kcal/kg of brick.</a:t>
            </a:r>
            <a:br>
              <a:rPr lang="en-US" sz="2000" dirty="0">
                <a:solidFill>
                  <a:srgbClr val="0E0E0E"/>
                </a:solidFill>
                <a:effectLst/>
                <a:latin typeface="+mn-lt"/>
              </a:rPr>
            </a:br>
            <a:endParaRPr lang="en-US" sz="2000" dirty="0">
              <a:solidFill>
                <a:srgbClr val="0E0E0E"/>
              </a:solidFill>
              <a:effectLst/>
              <a:latin typeface="+mn-lt"/>
            </a:endParaRPr>
          </a:p>
          <a:p>
            <a:r>
              <a:rPr lang="en-US" sz="2000" b="1" dirty="0">
                <a:solidFill>
                  <a:srgbClr val="0E0E0E"/>
                </a:solidFill>
                <a:effectLst/>
                <a:latin typeface="+mn-lt"/>
              </a:rPr>
              <a:t>The significant differences between technologies show the potential for energy savings.</a:t>
            </a:r>
          </a:p>
          <a:p>
            <a:pPr>
              <a:spcBef>
                <a:spcPts val="900"/>
              </a:spcBef>
            </a:pPr>
            <a:endParaRPr lang="en-US" sz="2000" dirty="0">
              <a:solidFill>
                <a:srgbClr val="0E0E0E"/>
              </a:solidFill>
              <a:effectLst/>
              <a:latin typeface="+mn-lt"/>
            </a:endParaRPr>
          </a:p>
        </p:txBody>
      </p:sp>
    </p:spTree>
    <p:extLst>
      <p:ext uri="{BB962C8B-B14F-4D97-AF65-F5344CB8AC3E}">
        <p14:creationId xmlns:p14="http://schemas.microsoft.com/office/powerpoint/2010/main" val="24891343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02FBF7-7882-C305-8990-01320C09B54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2C0C41D-C40E-D43B-2A30-226F4121C815}"/>
              </a:ext>
            </a:extLst>
          </p:cNvPr>
          <p:cNvSpPr>
            <a:spLocks noGrp="1"/>
          </p:cNvSpPr>
          <p:nvPr>
            <p:ph type="title"/>
          </p:nvPr>
        </p:nvSpPr>
        <p:spPr>
          <a:xfrm>
            <a:off x="665260" y="631584"/>
            <a:ext cx="10972800" cy="495200"/>
          </a:xfrm>
        </p:spPr>
        <p:txBody>
          <a:bodyPr>
            <a:noAutofit/>
          </a:bodyPr>
          <a:lstStyle/>
          <a:p>
            <a:r>
              <a:rPr lang="en-US" dirty="0">
                <a:solidFill>
                  <a:schemeClr val="accent1">
                    <a:lumMod val="50000"/>
                  </a:schemeClr>
                </a:solidFill>
                <a:effectLst/>
                <a:latin typeface="+mn-lt"/>
              </a:rPr>
              <a:t>EEMs in fired brick production</a:t>
            </a:r>
            <a:endParaRPr lang="en-US" dirty="0">
              <a:solidFill>
                <a:schemeClr val="accent1">
                  <a:lumMod val="50000"/>
                </a:schemeClr>
              </a:solidFill>
              <a:latin typeface="+mn-lt"/>
            </a:endParaRPr>
          </a:p>
        </p:txBody>
      </p:sp>
      <p:sp>
        <p:nvSpPr>
          <p:cNvPr id="6" name="TextBox 5">
            <a:extLst>
              <a:ext uri="{FF2B5EF4-FFF2-40B4-BE49-F238E27FC236}">
                <a16:creationId xmlns:a16="http://schemas.microsoft.com/office/drawing/2014/main" id="{D22E35B9-B02E-EB42-598E-BC400ACC0889}"/>
              </a:ext>
            </a:extLst>
          </p:cNvPr>
          <p:cNvSpPr txBox="1"/>
          <p:nvPr/>
        </p:nvSpPr>
        <p:spPr>
          <a:xfrm>
            <a:off x="665260" y="1577399"/>
            <a:ext cx="10861332" cy="3139899"/>
          </a:xfrm>
          <a:prstGeom prst="rect">
            <a:avLst/>
          </a:prstGeom>
          <a:noFill/>
        </p:spPr>
        <p:txBody>
          <a:bodyPr wrap="square">
            <a:spAutoFit/>
          </a:bodyPr>
          <a:lstStyle/>
          <a:p>
            <a:r>
              <a:rPr lang="en-US" b="1" dirty="0"/>
              <a:t>Technology improvements:</a:t>
            </a:r>
          </a:p>
          <a:p>
            <a:pPr marL="342900" indent="-342900">
              <a:spcBef>
                <a:spcPts val="900"/>
              </a:spcBef>
              <a:buFont typeface="Arial" panose="020B0604020202020204" pitchFamily="34" charset="0"/>
              <a:buChar char="•"/>
            </a:pPr>
            <a:r>
              <a:rPr lang="en-US" dirty="0"/>
              <a:t>Transition to advanced kiln technologies such as flat roof tunnel kilns, moving tunnel kilns, and moving flat roof tunnel kilns.</a:t>
            </a:r>
          </a:p>
          <a:p>
            <a:pPr marL="342900" indent="-342900">
              <a:spcBef>
                <a:spcPts val="900"/>
              </a:spcBef>
              <a:buFont typeface="Arial" panose="020B0604020202020204" pitchFamily="34" charset="0"/>
              <a:buChar char="•"/>
            </a:pPr>
            <a:r>
              <a:rPr lang="en-US" dirty="0"/>
              <a:t>Use of advanced product shaping processes with semi-dry extrusion lines, reducing energy needs for water evaporation.</a:t>
            </a:r>
          </a:p>
          <a:p>
            <a:pPr marL="342900" indent="-342900">
              <a:spcBef>
                <a:spcPts val="900"/>
              </a:spcBef>
              <a:buFont typeface="Arial" panose="020B0604020202020204" pitchFamily="34" charset="0"/>
              <a:buChar char="•"/>
            </a:pPr>
            <a:r>
              <a:rPr lang="en-US" dirty="0"/>
              <a:t>Optimization of the drying process to minimize the impact of weather factors and better utilize solar energy for drying.</a:t>
            </a:r>
          </a:p>
          <a:p>
            <a:pPr marL="342900" indent="-342900">
              <a:spcBef>
                <a:spcPts val="900"/>
              </a:spcBef>
              <a:buFont typeface="Arial" panose="020B0604020202020204" pitchFamily="34" charset="0"/>
              <a:buChar char="•"/>
            </a:pPr>
            <a:r>
              <a:rPr lang="en-US" dirty="0"/>
              <a:t>Implement energy balancing for kilns to identify opportunities to reduce heat losses during firing and better utilize heat between drying, heating, firing, and cooling stages.</a:t>
            </a:r>
          </a:p>
        </p:txBody>
      </p:sp>
    </p:spTree>
    <p:extLst>
      <p:ext uri="{BB962C8B-B14F-4D97-AF65-F5344CB8AC3E}">
        <p14:creationId xmlns:p14="http://schemas.microsoft.com/office/powerpoint/2010/main" val="203803180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CA9BBA-40FC-5CFD-46BC-3292BC0FFB44}"/>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A323B48E-BB6A-D3E1-9F90-6F360BB2F86B}"/>
              </a:ext>
            </a:extLst>
          </p:cNvPr>
          <p:cNvSpPr>
            <a:spLocks noGrp="1"/>
          </p:cNvSpPr>
          <p:nvPr>
            <p:ph type="title"/>
          </p:nvPr>
        </p:nvSpPr>
        <p:spPr/>
        <p:txBody>
          <a:bodyPr>
            <a:noAutofit/>
          </a:bodyPr>
          <a:lstStyle/>
          <a:p>
            <a:r>
              <a:rPr lang="en-US" dirty="0">
                <a:solidFill>
                  <a:schemeClr val="accent1">
                    <a:lumMod val="50000"/>
                  </a:schemeClr>
                </a:solidFill>
                <a:effectLst/>
                <a:latin typeface="+mn-lt"/>
              </a:rPr>
              <a:t>EEMs in fired brick production</a:t>
            </a:r>
            <a:endParaRPr lang="en-US" dirty="0">
              <a:solidFill>
                <a:schemeClr val="accent1">
                  <a:lumMod val="50000"/>
                </a:schemeClr>
              </a:solidFill>
              <a:latin typeface="+mn-lt"/>
            </a:endParaRPr>
          </a:p>
        </p:txBody>
      </p:sp>
      <p:sp>
        <p:nvSpPr>
          <p:cNvPr id="7" name="TextBox 6">
            <a:extLst>
              <a:ext uri="{FF2B5EF4-FFF2-40B4-BE49-F238E27FC236}">
                <a16:creationId xmlns:a16="http://schemas.microsoft.com/office/drawing/2014/main" id="{9EF06BD9-695C-77FA-5E5D-DCA8213DEFCE}"/>
              </a:ext>
            </a:extLst>
          </p:cNvPr>
          <p:cNvSpPr txBox="1"/>
          <p:nvPr/>
        </p:nvSpPr>
        <p:spPr>
          <a:xfrm>
            <a:off x="609600" y="1442433"/>
            <a:ext cx="10972800" cy="4651915"/>
          </a:xfrm>
          <a:prstGeom prst="rect">
            <a:avLst/>
          </a:prstGeom>
          <a:noFill/>
        </p:spPr>
        <p:txBody>
          <a:bodyPr wrap="square">
            <a:spAutoFit/>
          </a:bodyPr>
          <a:lstStyle/>
          <a:p>
            <a:pPr>
              <a:lnSpc>
                <a:spcPct val="150000"/>
              </a:lnSpc>
            </a:pPr>
            <a:r>
              <a:rPr lang="en-US" sz="2000" b="1" dirty="0"/>
              <a:t>Use of Renewable Energy: </a:t>
            </a:r>
            <a:r>
              <a:rPr lang="en-US" sz="2000" dirty="0"/>
              <a:t>Traditional kilns previously used a lot of biomass energy. In modern technologies, coal is the primary fuel. Efforts should be made to use biomass fuels (rice husks, sawdust, and other agricultural residues) in modern kilns to supplement heat in the firing process.</a:t>
            </a:r>
          </a:p>
          <a:p>
            <a:pPr>
              <a:lnSpc>
                <a:spcPct val="150000"/>
              </a:lnSpc>
            </a:pPr>
            <a:r>
              <a:rPr lang="en-US" sz="2000" b="1" dirty="0"/>
              <a:t>Automatic Control System: </a:t>
            </a:r>
            <a:r>
              <a:rPr lang="en-US" sz="2000" dirty="0"/>
              <a:t>Monitor and adjust the temperature in the kiln. This reduces energy waste caused by operational errors.</a:t>
            </a:r>
          </a:p>
          <a:p>
            <a:pPr>
              <a:lnSpc>
                <a:spcPct val="150000"/>
              </a:lnSpc>
            </a:pPr>
            <a:r>
              <a:rPr lang="en-US" sz="2000" b="1" dirty="0"/>
              <a:t>Enhanced Insulation: </a:t>
            </a:r>
            <a:r>
              <a:rPr lang="en-US" sz="2000" dirty="0"/>
              <a:t>Use high-quality insulation materials in the firing and drying systems to minimize energy loss.</a:t>
            </a:r>
          </a:p>
          <a:p>
            <a:pPr>
              <a:lnSpc>
                <a:spcPct val="150000"/>
              </a:lnSpc>
            </a:pPr>
            <a:r>
              <a:rPr lang="en-US" sz="2000" b="1" dirty="0"/>
              <a:t>Energy Management System (EMS): </a:t>
            </a:r>
            <a:r>
              <a:rPr lang="en-US" sz="2000" dirty="0"/>
              <a:t>Track energy consumption in real-time. Identify and address points of inefficiency in energy use.</a:t>
            </a:r>
          </a:p>
        </p:txBody>
      </p:sp>
    </p:spTree>
    <p:extLst>
      <p:ext uri="{BB962C8B-B14F-4D97-AF65-F5344CB8AC3E}">
        <p14:creationId xmlns:p14="http://schemas.microsoft.com/office/powerpoint/2010/main" val="26233354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C556C4-8FCB-F728-3713-FD41107E3B3F}"/>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931B20A0-4094-770A-02E6-2481BC5B4A4F}"/>
              </a:ext>
            </a:extLst>
          </p:cNvPr>
          <p:cNvSpPr>
            <a:spLocks noGrp="1"/>
          </p:cNvSpPr>
          <p:nvPr>
            <p:ph type="title"/>
          </p:nvPr>
        </p:nvSpPr>
        <p:spPr/>
        <p:txBody>
          <a:bodyPr>
            <a:noAutofit/>
          </a:bodyPr>
          <a:lstStyle/>
          <a:p>
            <a:r>
              <a:rPr lang="en-US" dirty="0">
                <a:solidFill>
                  <a:schemeClr val="accent1">
                    <a:lumMod val="50000"/>
                  </a:schemeClr>
                </a:solidFill>
                <a:effectLst/>
                <a:latin typeface="+mn-lt"/>
              </a:rPr>
              <a:t>EEMs in fired brick production</a:t>
            </a:r>
            <a:endParaRPr lang="en-US" dirty="0">
              <a:solidFill>
                <a:schemeClr val="accent1">
                  <a:lumMod val="50000"/>
                </a:schemeClr>
              </a:solidFill>
              <a:latin typeface="+mn-lt"/>
            </a:endParaRPr>
          </a:p>
        </p:txBody>
      </p:sp>
      <p:sp>
        <p:nvSpPr>
          <p:cNvPr id="7" name="TextBox 6">
            <a:extLst>
              <a:ext uri="{FF2B5EF4-FFF2-40B4-BE49-F238E27FC236}">
                <a16:creationId xmlns:a16="http://schemas.microsoft.com/office/drawing/2014/main" id="{89C2F3C1-2AFB-EEF1-47B4-81D675F54381}"/>
              </a:ext>
            </a:extLst>
          </p:cNvPr>
          <p:cNvSpPr txBox="1"/>
          <p:nvPr/>
        </p:nvSpPr>
        <p:spPr>
          <a:xfrm>
            <a:off x="506569" y="1456521"/>
            <a:ext cx="10972800" cy="4785926"/>
          </a:xfrm>
          <a:prstGeom prst="rect">
            <a:avLst/>
          </a:prstGeom>
          <a:noFill/>
        </p:spPr>
        <p:txBody>
          <a:bodyPr wrap="square">
            <a:spAutoFit/>
          </a:bodyPr>
          <a:lstStyle/>
          <a:p>
            <a:r>
              <a:rPr lang="en-US" sz="2000" b="1" dirty="0"/>
              <a:t>Replace Traditional Kilns with Gas or Gas-Electric Hybrid Kilns:</a:t>
            </a:r>
          </a:p>
          <a:p>
            <a:pPr>
              <a:spcBef>
                <a:spcPts val="900"/>
              </a:spcBef>
            </a:pPr>
            <a:r>
              <a:rPr lang="en-US" sz="2000" dirty="0"/>
              <a:t>• Reduce energy consumption by 30-50%.</a:t>
            </a:r>
          </a:p>
          <a:p>
            <a:pPr>
              <a:spcBef>
                <a:spcPts val="900"/>
              </a:spcBef>
            </a:pPr>
            <a:r>
              <a:rPr lang="en-US" sz="2000" dirty="0"/>
              <a:t>• Better temperature control reduces the occurrence of defective products.</a:t>
            </a:r>
          </a:p>
          <a:p>
            <a:pPr>
              <a:spcBef>
                <a:spcPts val="900"/>
              </a:spcBef>
            </a:pPr>
            <a:r>
              <a:rPr lang="en-US" sz="2000" dirty="0"/>
              <a:t>• Decrease environmental pollution.</a:t>
            </a:r>
            <a:br>
              <a:rPr lang="en-US" sz="2000" dirty="0"/>
            </a:br>
            <a:endParaRPr lang="en-US" sz="2000" dirty="0"/>
          </a:p>
          <a:p>
            <a:r>
              <a:rPr lang="en-US" sz="2000" b="1" dirty="0"/>
              <a:t>Heat Recovery from Firing Kilns:</a:t>
            </a:r>
          </a:p>
          <a:p>
            <a:pPr>
              <a:spcBef>
                <a:spcPts val="900"/>
              </a:spcBef>
            </a:pPr>
            <a:r>
              <a:rPr lang="en-US" sz="2000" dirty="0"/>
              <a:t>• Use excess heat to dry products before firing.</a:t>
            </a:r>
          </a:p>
          <a:p>
            <a:pPr>
              <a:spcBef>
                <a:spcPts val="900"/>
              </a:spcBef>
            </a:pPr>
            <a:r>
              <a:rPr lang="en-US" sz="2000" dirty="0"/>
              <a:t>• Reduces energy consumption during the drying process.</a:t>
            </a:r>
          </a:p>
          <a:p>
            <a:endParaRPr lang="en-US" sz="2000" dirty="0"/>
          </a:p>
          <a:p>
            <a:r>
              <a:rPr lang="en-US" sz="2000" b="1" dirty="0"/>
              <a:t>Biomass </a:t>
            </a:r>
            <a:r>
              <a:rPr lang="en-US" sz="2000" b="1" dirty="0" err="1"/>
              <a:t>Gasification:</a:t>
            </a:r>
            <a:r>
              <a:rPr lang="en-US" sz="2000" dirty="0" err="1"/>
              <a:t>Rice</a:t>
            </a:r>
            <a:r>
              <a:rPr lang="en-US" sz="2000" dirty="0"/>
              <a:t> husks, sawdust, cashew shells, and agricultural waste are renewable, inexpensive, and environmentally friendly energy sources. However, the use of raw biomass can impact product quality. The gasification process helps convert solid fuels into higher-quality gaseous fuels.</a:t>
            </a:r>
          </a:p>
        </p:txBody>
      </p:sp>
    </p:spTree>
    <p:extLst>
      <p:ext uri="{BB962C8B-B14F-4D97-AF65-F5344CB8AC3E}">
        <p14:creationId xmlns:p14="http://schemas.microsoft.com/office/powerpoint/2010/main" val="197213695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5BA6C5-11A2-49CA-3933-195239143F08}"/>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B657250D-11B0-116D-E1BA-643180EF7DAA}"/>
              </a:ext>
            </a:extLst>
          </p:cNvPr>
          <p:cNvSpPr>
            <a:spLocks noGrp="1"/>
          </p:cNvSpPr>
          <p:nvPr>
            <p:ph type="title"/>
          </p:nvPr>
        </p:nvSpPr>
        <p:spPr/>
        <p:txBody>
          <a:bodyPr>
            <a:noAutofit/>
          </a:bodyPr>
          <a:lstStyle/>
          <a:p>
            <a:r>
              <a:rPr lang="en-US" dirty="0">
                <a:solidFill>
                  <a:schemeClr val="accent1">
                    <a:lumMod val="50000"/>
                  </a:schemeClr>
                </a:solidFill>
                <a:effectLst/>
                <a:latin typeface="+mn-lt"/>
              </a:rPr>
              <a:t>EEMs in fired brick production</a:t>
            </a:r>
            <a:endParaRPr lang="en-US" dirty="0">
              <a:solidFill>
                <a:schemeClr val="accent1">
                  <a:lumMod val="50000"/>
                </a:schemeClr>
              </a:solidFill>
              <a:latin typeface="+mn-lt"/>
            </a:endParaRPr>
          </a:p>
        </p:txBody>
      </p:sp>
      <p:sp>
        <p:nvSpPr>
          <p:cNvPr id="7" name="TextBox 6">
            <a:extLst>
              <a:ext uri="{FF2B5EF4-FFF2-40B4-BE49-F238E27FC236}">
                <a16:creationId xmlns:a16="http://schemas.microsoft.com/office/drawing/2014/main" id="{D188F4E3-F833-F05B-660B-108F3F957FCC}"/>
              </a:ext>
            </a:extLst>
          </p:cNvPr>
          <p:cNvSpPr txBox="1"/>
          <p:nvPr/>
        </p:nvSpPr>
        <p:spPr>
          <a:xfrm>
            <a:off x="609600" y="1195788"/>
            <a:ext cx="10972800" cy="5113579"/>
          </a:xfrm>
          <a:prstGeom prst="rect">
            <a:avLst/>
          </a:prstGeom>
          <a:noFill/>
        </p:spPr>
        <p:txBody>
          <a:bodyPr wrap="square">
            <a:spAutoFit/>
          </a:bodyPr>
          <a:lstStyle/>
          <a:p>
            <a:pPr>
              <a:lnSpc>
                <a:spcPct val="150000"/>
              </a:lnSpc>
            </a:pPr>
            <a:r>
              <a:rPr lang="en-US" sz="2000" b="1" dirty="0"/>
              <a:t>Automatic Control System:</a:t>
            </a:r>
          </a:p>
          <a:p>
            <a:pPr marL="342900" indent="-342900">
              <a:lnSpc>
                <a:spcPct val="150000"/>
              </a:lnSpc>
              <a:spcBef>
                <a:spcPts val="900"/>
              </a:spcBef>
              <a:buFont typeface="Arial" panose="020B0604020202020204" pitchFamily="34" charset="0"/>
              <a:buChar char="•"/>
            </a:pPr>
            <a:r>
              <a:rPr lang="en-US" sz="2000" dirty="0"/>
              <a:t>Monitor and adjust the temperature and air flow in the kiln.</a:t>
            </a:r>
          </a:p>
          <a:p>
            <a:pPr marL="342900" indent="-342900">
              <a:lnSpc>
                <a:spcPct val="150000"/>
              </a:lnSpc>
              <a:spcBef>
                <a:spcPts val="900"/>
              </a:spcBef>
              <a:buFont typeface="Arial" panose="020B0604020202020204" pitchFamily="34" charset="0"/>
              <a:buChar char="•"/>
            </a:pPr>
            <a:r>
              <a:rPr lang="en-US" sz="2000" dirty="0"/>
              <a:t>Reduce energy waste caused by operational errors.</a:t>
            </a:r>
          </a:p>
          <a:p>
            <a:pPr>
              <a:lnSpc>
                <a:spcPct val="150000"/>
              </a:lnSpc>
            </a:pPr>
            <a:endParaRPr lang="en-US" sz="2000" dirty="0"/>
          </a:p>
          <a:p>
            <a:pPr>
              <a:lnSpc>
                <a:spcPct val="150000"/>
              </a:lnSpc>
            </a:pPr>
            <a:r>
              <a:rPr lang="en-US" sz="2000" b="1" dirty="0"/>
              <a:t>Modern Machinery: </a:t>
            </a:r>
            <a:r>
              <a:rPr lang="en-US" sz="2000" dirty="0"/>
              <a:t>Automatic clay pressing and mixing machines help reduce electricity and fuel consumption.</a:t>
            </a:r>
            <a:br>
              <a:rPr lang="en-US" sz="2000" dirty="0"/>
            </a:br>
            <a:endParaRPr lang="en-US" sz="2000" dirty="0"/>
          </a:p>
          <a:p>
            <a:pPr>
              <a:lnSpc>
                <a:spcPct val="150000"/>
              </a:lnSpc>
            </a:pPr>
            <a:r>
              <a:rPr lang="en-US" sz="2000" b="1" dirty="0"/>
              <a:t>Energy Management System (EMS):</a:t>
            </a:r>
          </a:p>
          <a:p>
            <a:pPr marL="342900" indent="-342900">
              <a:lnSpc>
                <a:spcPct val="150000"/>
              </a:lnSpc>
              <a:spcBef>
                <a:spcPts val="900"/>
              </a:spcBef>
              <a:buFont typeface="Arial" panose="020B0604020202020204" pitchFamily="34" charset="0"/>
              <a:buChar char="•"/>
            </a:pPr>
            <a:r>
              <a:rPr lang="en-US" sz="2000" dirty="0"/>
              <a:t>Track real-time energy consumption.</a:t>
            </a:r>
          </a:p>
          <a:p>
            <a:pPr marL="342900" indent="-342900">
              <a:lnSpc>
                <a:spcPct val="150000"/>
              </a:lnSpc>
              <a:spcBef>
                <a:spcPts val="900"/>
              </a:spcBef>
              <a:buFont typeface="Arial" panose="020B0604020202020204" pitchFamily="34" charset="0"/>
              <a:buChar char="•"/>
            </a:pPr>
            <a:r>
              <a:rPr lang="en-US" sz="2000" dirty="0"/>
              <a:t>Analyze and eliminate unnecessary energy consumption points.</a:t>
            </a:r>
          </a:p>
        </p:txBody>
      </p:sp>
    </p:spTree>
    <p:extLst>
      <p:ext uri="{BB962C8B-B14F-4D97-AF65-F5344CB8AC3E}">
        <p14:creationId xmlns:p14="http://schemas.microsoft.com/office/powerpoint/2010/main" val="29940520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67BAD1-424C-6BE0-F56A-0D18B865DBE6}"/>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AA2B5CD4-6492-B392-D834-444EE9902171}"/>
              </a:ext>
            </a:extLst>
          </p:cNvPr>
          <p:cNvSpPr txBox="1"/>
          <p:nvPr/>
        </p:nvSpPr>
        <p:spPr>
          <a:xfrm>
            <a:off x="609600" y="1364712"/>
            <a:ext cx="6100354" cy="379656"/>
          </a:xfrm>
          <a:prstGeom prst="rect">
            <a:avLst/>
          </a:prstGeom>
          <a:noFill/>
        </p:spPr>
        <p:txBody>
          <a:bodyPr wrap="square">
            <a:spAutoFit/>
          </a:bodyPr>
          <a:lstStyle/>
          <a:p>
            <a:pPr algn="l" fontAlgn="base">
              <a:spcBef>
                <a:spcPts val="750"/>
              </a:spcBef>
            </a:pPr>
            <a:r>
              <a:rPr lang="en-US" sz="1800" b="1" i="0" dirty="0">
                <a:solidFill>
                  <a:schemeClr val="accent1">
                    <a:lumMod val="50000"/>
                  </a:schemeClr>
                </a:solidFill>
                <a:effectLst/>
                <a:latin typeface="+mn-lt"/>
              </a:rPr>
              <a:t>Induction (high temperature heating)</a:t>
            </a:r>
          </a:p>
        </p:txBody>
      </p:sp>
      <p:sp>
        <p:nvSpPr>
          <p:cNvPr id="6" name="TextBox 5">
            <a:extLst>
              <a:ext uri="{FF2B5EF4-FFF2-40B4-BE49-F238E27FC236}">
                <a16:creationId xmlns:a16="http://schemas.microsoft.com/office/drawing/2014/main" id="{A45AAA44-66AF-6DA7-2F6A-0F31A0EE022E}"/>
              </a:ext>
            </a:extLst>
          </p:cNvPr>
          <p:cNvSpPr txBox="1"/>
          <p:nvPr/>
        </p:nvSpPr>
        <p:spPr>
          <a:xfrm>
            <a:off x="609600" y="1949839"/>
            <a:ext cx="10972800" cy="4173771"/>
          </a:xfrm>
          <a:prstGeom prst="rect">
            <a:avLst/>
          </a:prstGeom>
          <a:noFill/>
        </p:spPr>
        <p:txBody>
          <a:bodyPr wrap="square">
            <a:spAutoFit/>
          </a:bodyPr>
          <a:lstStyle/>
          <a:p>
            <a:pPr algn="l" fontAlgn="base">
              <a:spcAft>
                <a:spcPts val="900"/>
              </a:spcAft>
            </a:pPr>
            <a:r>
              <a:rPr lang="en-US" sz="1800" b="1" i="0" dirty="0">
                <a:solidFill>
                  <a:srgbClr val="949494"/>
                </a:solidFill>
                <a:effectLst/>
                <a:latin typeface="+mn-lt"/>
              </a:rPr>
              <a:t>Technology description</a:t>
            </a:r>
          </a:p>
          <a:p>
            <a:pPr algn="l" fontAlgn="base">
              <a:spcAft>
                <a:spcPts val="900"/>
              </a:spcAft>
            </a:pPr>
            <a:r>
              <a:rPr lang="en-US" sz="1800" b="0" i="0" dirty="0">
                <a:solidFill>
                  <a:srgbClr val="000000"/>
                </a:solidFill>
                <a:effectLst/>
                <a:latin typeface="+mn-lt"/>
              </a:rPr>
              <a:t>During induction, an electromagnetic field is generated when AC current flows through an inductor: this induces a current flow in a conductive material appositely placed nearby. The higher the current flow, the more the heat generated inside the object itself. If the field is raised enough to overcome the melting point, the material changes phase: this technology is used commonly for the melting of metals. While already commercial for some applications, research and development could expand the range of applications, further improve efficiency and reduce costs.</a:t>
            </a:r>
          </a:p>
          <a:p>
            <a:pPr algn="l" fontAlgn="base">
              <a:spcAft>
                <a:spcPts val="900"/>
              </a:spcAft>
            </a:pPr>
            <a:r>
              <a:rPr lang="en-US" sz="1800" b="1" i="0" dirty="0">
                <a:solidFill>
                  <a:srgbClr val="949494"/>
                </a:solidFill>
                <a:effectLst/>
                <a:latin typeface="+mn-lt"/>
              </a:rPr>
              <a:t>Relevance for net zero</a:t>
            </a:r>
          </a:p>
          <a:p>
            <a:pPr algn="l" fontAlgn="base">
              <a:spcAft>
                <a:spcPts val="900"/>
              </a:spcAft>
            </a:pPr>
            <a:r>
              <a:rPr lang="en-US" sz="1800" b="0" i="0" dirty="0">
                <a:solidFill>
                  <a:srgbClr val="000000"/>
                </a:solidFill>
                <a:effectLst/>
                <a:latin typeface="+mn-lt"/>
              </a:rPr>
              <a:t>High- to medium-temperature heat (greater than 100 °C) in industry is currently supplied mostly by fossil fuels. This technology can replace fuel-fired ovens in several processes, reducing on-site emissions. The use of renewable electricity can enable a CO2-free heating process. Since induction furnaces are already commercial in some applications, they could provide good potential for further development for other applications.</a:t>
            </a:r>
          </a:p>
        </p:txBody>
      </p:sp>
      <p:sp>
        <p:nvSpPr>
          <p:cNvPr id="2" name="Title 1">
            <a:extLst>
              <a:ext uri="{FF2B5EF4-FFF2-40B4-BE49-F238E27FC236}">
                <a16:creationId xmlns:a16="http://schemas.microsoft.com/office/drawing/2014/main" id="{D1A29211-7554-EF29-A8A0-A1FAE1277C7E}"/>
              </a:ext>
            </a:extLst>
          </p:cNvPr>
          <p:cNvSpPr>
            <a:spLocks noGrp="1"/>
          </p:cNvSpPr>
          <p:nvPr>
            <p:ph type="title"/>
          </p:nvPr>
        </p:nvSpPr>
        <p:spPr/>
        <p:txBody>
          <a:bodyPr>
            <a:noAutofit/>
          </a:bodyPr>
          <a:lstStyle/>
          <a:p>
            <a:r>
              <a:rPr lang="en-US" dirty="0">
                <a:solidFill>
                  <a:schemeClr val="accent1">
                    <a:lumMod val="50000"/>
                  </a:schemeClr>
                </a:solidFill>
                <a:effectLst/>
                <a:latin typeface="+mn-lt"/>
              </a:rPr>
              <a:t>EEMs in brick industry in the world</a:t>
            </a:r>
            <a:endParaRPr lang="en-US" dirty="0">
              <a:solidFill>
                <a:schemeClr val="accent1">
                  <a:lumMod val="50000"/>
                </a:schemeClr>
              </a:solidFill>
              <a:latin typeface="+mn-lt"/>
            </a:endParaRPr>
          </a:p>
        </p:txBody>
      </p:sp>
    </p:spTree>
    <p:extLst>
      <p:ext uri="{BB962C8B-B14F-4D97-AF65-F5344CB8AC3E}">
        <p14:creationId xmlns:p14="http://schemas.microsoft.com/office/powerpoint/2010/main" val="56073888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964480-F2F8-1CC0-03D4-4067A7C9AD78}"/>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F51AA645-E144-A43B-E980-3A45ECC3E75A}"/>
              </a:ext>
            </a:extLst>
          </p:cNvPr>
          <p:cNvSpPr>
            <a:spLocks noGrp="1"/>
          </p:cNvSpPr>
          <p:nvPr>
            <p:ph type="title"/>
          </p:nvPr>
        </p:nvSpPr>
        <p:spPr/>
        <p:txBody>
          <a:bodyPr>
            <a:noAutofit/>
          </a:bodyPr>
          <a:lstStyle/>
          <a:p>
            <a:r>
              <a:rPr lang="en-US" dirty="0">
                <a:solidFill>
                  <a:schemeClr val="accent1">
                    <a:lumMod val="50000"/>
                  </a:schemeClr>
                </a:solidFill>
                <a:effectLst/>
                <a:latin typeface="+mn-lt"/>
              </a:rPr>
              <a:t>EEMs in brick industry in the world</a:t>
            </a:r>
            <a:endParaRPr lang="en-US" dirty="0">
              <a:solidFill>
                <a:schemeClr val="accent1">
                  <a:lumMod val="50000"/>
                </a:schemeClr>
              </a:solidFill>
              <a:latin typeface="+mn-lt"/>
            </a:endParaRPr>
          </a:p>
        </p:txBody>
      </p:sp>
      <p:sp>
        <p:nvSpPr>
          <p:cNvPr id="4" name="TextBox 3">
            <a:extLst>
              <a:ext uri="{FF2B5EF4-FFF2-40B4-BE49-F238E27FC236}">
                <a16:creationId xmlns:a16="http://schemas.microsoft.com/office/drawing/2014/main" id="{DF166A00-4F02-C2C0-F83C-142ED8626D5A}"/>
              </a:ext>
            </a:extLst>
          </p:cNvPr>
          <p:cNvSpPr txBox="1"/>
          <p:nvPr/>
        </p:nvSpPr>
        <p:spPr>
          <a:xfrm>
            <a:off x="609600" y="1364712"/>
            <a:ext cx="6100354" cy="379656"/>
          </a:xfrm>
          <a:prstGeom prst="rect">
            <a:avLst/>
          </a:prstGeom>
          <a:noFill/>
        </p:spPr>
        <p:txBody>
          <a:bodyPr wrap="square">
            <a:spAutoFit/>
          </a:bodyPr>
          <a:lstStyle/>
          <a:p>
            <a:pPr algn="l" fontAlgn="base">
              <a:spcBef>
                <a:spcPts val="750"/>
              </a:spcBef>
            </a:pPr>
            <a:r>
              <a:rPr lang="en-US" sz="1800" b="1" i="0" dirty="0">
                <a:solidFill>
                  <a:schemeClr val="accent1">
                    <a:lumMod val="50000"/>
                  </a:schemeClr>
                </a:solidFill>
                <a:effectLst/>
                <a:latin typeface="+mn-lt"/>
              </a:rPr>
              <a:t>Induction (high temperature heating)</a:t>
            </a:r>
          </a:p>
        </p:txBody>
      </p:sp>
      <p:sp>
        <p:nvSpPr>
          <p:cNvPr id="5" name="TextBox 4">
            <a:extLst>
              <a:ext uri="{FF2B5EF4-FFF2-40B4-BE49-F238E27FC236}">
                <a16:creationId xmlns:a16="http://schemas.microsoft.com/office/drawing/2014/main" id="{30A01FDE-E4D8-3CCE-1C09-3B33B255F3B2}"/>
              </a:ext>
            </a:extLst>
          </p:cNvPr>
          <p:cNvSpPr txBox="1"/>
          <p:nvPr/>
        </p:nvSpPr>
        <p:spPr>
          <a:xfrm>
            <a:off x="609600" y="1875419"/>
            <a:ext cx="5595257" cy="3695884"/>
          </a:xfrm>
          <a:prstGeom prst="rect">
            <a:avLst/>
          </a:prstGeom>
          <a:noFill/>
        </p:spPr>
        <p:txBody>
          <a:bodyPr wrap="square">
            <a:spAutoFit/>
          </a:bodyPr>
          <a:lstStyle/>
          <a:p>
            <a:r>
              <a:rPr lang="en-US" sz="1800" b="1" i="0" dirty="0">
                <a:solidFill>
                  <a:srgbClr val="949494"/>
                </a:solidFill>
                <a:effectLst/>
                <a:latin typeface="+mn-lt"/>
              </a:rPr>
              <a:t>Initiatives</a:t>
            </a:r>
          </a:p>
          <a:p>
            <a:endParaRPr lang="en-US" sz="1800" b="1" i="0" dirty="0">
              <a:solidFill>
                <a:srgbClr val="949494"/>
              </a:solidFill>
              <a:effectLst/>
              <a:latin typeface="+mn-lt"/>
            </a:endParaRPr>
          </a:p>
          <a:p>
            <a:pPr algn="l" fontAlgn="base">
              <a:spcAft>
                <a:spcPts val="450"/>
              </a:spcAft>
            </a:pPr>
            <a:r>
              <a:rPr lang="en-US" sz="1800" b="1" i="0" dirty="0">
                <a:solidFill>
                  <a:srgbClr val="000000"/>
                </a:solidFill>
                <a:effectLst/>
                <a:latin typeface="+mn-lt"/>
              </a:rPr>
              <a:t>Austria:</a:t>
            </a:r>
            <a:r>
              <a:rPr lang="en-US" sz="1800" b="0" i="0" dirty="0">
                <a:solidFill>
                  <a:srgbClr val="000000"/>
                </a:solidFill>
                <a:effectLst/>
                <a:latin typeface="+mn-lt"/>
              </a:rPr>
              <a:t> NEFI - </a:t>
            </a:r>
            <a:r>
              <a:rPr lang="en-US" sz="1800" b="0" i="0" dirty="0" err="1">
                <a:solidFill>
                  <a:srgbClr val="000000"/>
                </a:solidFill>
                <a:effectLst/>
                <a:latin typeface="+mn-lt"/>
              </a:rPr>
              <a:t>Greenbricks</a:t>
            </a:r>
            <a:r>
              <a:rPr lang="en-US" sz="1800" b="0" i="0" dirty="0">
                <a:solidFill>
                  <a:srgbClr val="000000"/>
                </a:solidFill>
                <a:effectLst/>
                <a:latin typeface="+mn-lt"/>
              </a:rPr>
              <a:t>: Implementing an industrial-scale concept of a carbon-neutral brick factory based on an innovative, high temperature tunnel kiln for brick firing driven by green electricity to be integrated with a set of energy efficiency measures. One of the main aims of this project is reduce emissions by 88% (7.3kt) CO2-eq/year and reduce the primary energy demand for brick production up to 25%.</a:t>
            </a:r>
          </a:p>
          <a:p>
            <a:pPr algn="l" fontAlgn="base">
              <a:spcAft>
                <a:spcPts val="450"/>
              </a:spcAft>
            </a:pPr>
            <a:r>
              <a:rPr lang="en-US" sz="1400" dirty="0">
                <a:latin typeface="+mn-lt"/>
              </a:rPr>
              <a:t>Source: https://</a:t>
            </a:r>
            <a:r>
              <a:rPr lang="en-US" sz="1400" dirty="0" err="1">
                <a:latin typeface="+mn-lt"/>
              </a:rPr>
              <a:t>www.nefi.at</a:t>
            </a:r>
            <a:r>
              <a:rPr lang="en-US" sz="1400" dirty="0">
                <a:latin typeface="+mn-lt"/>
              </a:rPr>
              <a:t>/</a:t>
            </a:r>
            <a:r>
              <a:rPr lang="en-US" sz="1400" dirty="0" err="1">
                <a:latin typeface="+mn-lt"/>
              </a:rPr>
              <a:t>en</a:t>
            </a:r>
            <a:r>
              <a:rPr lang="en-US" sz="1400" dirty="0">
                <a:latin typeface="+mn-lt"/>
              </a:rPr>
              <a:t>/project/</a:t>
            </a:r>
            <a:r>
              <a:rPr lang="en-US" sz="1400" dirty="0" err="1">
                <a:latin typeface="+mn-lt"/>
              </a:rPr>
              <a:t>GreenBricks</a:t>
            </a:r>
            <a:r>
              <a:rPr lang="en-US" sz="1400" dirty="0">
                <a:latin typeface="+mn-lt"/>
              </a:rPr>
              <a:t> </a:t>
            </a:r>
            <a:br>
              <a:rPr lang="en-US" sz="1400" dirty="0">
                <a:latin typeface="+mn-lt"/>
              </a:rPr>
            </a:br>
            <a:endParaRPr lang="en-VN" sz="1400" dirty="0">
              <a:latin typeface="+mn-lt"/>
            </a:endParaRPr>
          </a:p>
        </p:txBody>
      </p:sp>
      <p:pic>
        <p:nvPicPr>
          <p:cNvPr id="11" name="Picture 10">
            <a:extLst>
              <a:ext uri="{FF2B5EF4-FFF2-40B4-BE49-F238E27FC236}">
                <a16:creationId xmlns:a16="http://schemas.microsoft.com/office/drawing/2014/main" id="{A643CE5D-B32F-1142-A0AD-8537296BDB2E}"/>
              </a:ext>
            </a:extLst>
          </p:cNvPr>
          <p:cNvPicPr>
            <a:picLocks noChangeAspect="1"/>
          </p:cNvPicPr>
          <p:nvPr/>
        </p:nvPicPr>
        <p:blipFill>
          <a:blip r:embed="rId2"/>
          <a:stretch>
            <a:fillRect/>
          </a:stretch>
        </p:blipFill>
        <p:spPr>
          <a:xfrm>
            <a:off x="6400799" y="1539436"/>
            <a:ext cx="5462452" cy="3574197"/>
          </a:xfrm>
          <a:prstGeom prst="rect">
            <a:avLst/>
          </a:prstGeom>
        </p:spPr>
      </p:pic>
      <p:sp>
        <p:nvSpPr>
          <p:cNvPr id="13" name="TextBox 12">
            <a:extLst>
              <a:ext uri="{FF2B5EF4-FFF2-40B4-BE49-F238E27FC236}">
                <a16:creationId xmlns:a16="http://schemas.microsoft.com/office/drawing/2014/main" id="{9DD731B5-A0E9-EE16-6E97-DBF147B1FFD1}"/>
              </a:ext>
            </a:extLst>
          </p:cNvPr>
          <p:cNvSpPr txBox="1"/>
          <p:nvPr/>
        </p:nvSpPr>
        <p:spPr>
          <a:xfrm>
            <a:off x="6400799" y="5230700"/>
            <a:ext cx="3631474" cy="307777"/>
          </a:xfrm>
          <a:prstGeom prst="rect">
            <a:avLst/>
          </a:prstGeom>
          <a:noFill/>
        </p:spPr>
        <p:txBody>
          <a:bodyPr wrap="square">
            <a:spAutoFit/>
          </a:bodyPr>
          <a:lstStyle/>
          <a:p>
            <a:r>
              <a:rPr lang="en-US" sz="1400"/>
              <a:t>@ wienerberger</a:t>
            </a:r>
            <a:r>
              <a:rPr lang="en-US" sz="1400" dirty="0"/>
              <a:t>/</a:t>
            </a:r>
            <a:r>
              <a:rPr lang="en-US" sz="1400"/>
              <a:t>Manfred </a:t>
            </a:r>
            <a:r>
              <a:rPr lang="en-US" sz="1400" dirty="0" err="1"/>
              <a:t>Fesl</a:t>
            </a:r>
            <a:endParaRPr lang="en-VN" sz="1400" dirty="0"/>
          </a:p>
        </p:txBody>
      </p:sp>
    </p:spTree>
    <p:extLst>
      <p:ext uri="{BB962C8B-B14F-4D97-AF65-F5344CB8AC3E}">
        <p14:creationId xmlns:p14="http://schemas.microsoft.com/office/powerpoint/2010/main" val="416909514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9AA498-59EB-EA34-4CFA-08699766024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F8E5210-CA46-6E47-26CC-B7E12C1ADB25}"/>
              </a:ext>
            </a:extLst>
          </p:cNvPr>
          <p:cNvSpPr>
            <a:spLocks noGrp="1"/>
          </p:cNvSpPr>
          <p:nvPr>
            <p:ph type="title"/>
          </p:nvPr>
        </p:nvSpPr>
        <p:spPr/>
        <p:txBody>
          <a:bodyPr>
            <a:noAutofit/>
          </a:bodyPr>
          <a:lstStyle/>
          <a:p>
            <a:r>
              <a:rPr lang="en-US" b="1" dirty="0">
                <a:solidFill>
                  <a:schemeClr val="accent1">
                    <a:lumMod val="50000"/>
                  </a:schemeClr>
                </a:solidFill>
                <a:effectLst/>
                <a:latin typeface="+mn-lt"/>
              </a:rPr>
              <a:t>Benefits of Energy Saving in Ceramic Production</a:t>
            </a:r>
            <a:endParaRPr lang="en-US" dirty="0">
              <a:solidFill>
                <a:schemeClr val="accent1">
                  <a:lumMod val="50000"/>
                </a:schemeClr>
              </a:solidFill>
              <a:effectLst/>
              <a:latin typeface="+mn-lt"/>
            </a:endParaRPr>
          </a:p>
        </p:txBody>
      </p:sp>
      <p:sp>
        <p:nvSpPr>
          <p:cNvPr id="4" name="Rectangle 1">
            <a:extLst>
              <a:ext uri="{FF2B5EF4-FFF2-40B4-BE49-F238E27FC236}">
                <a16:creationId xmlns:a16="http://schemas.microsoft.com/office/drawing/2014/main" id="{AD6B824E-0BE8-67D0-983D-E5FEE07B8495}"/>
              </a:ext>
            </a:extLst>
          </p:cNvPr>
          <p:cNvSpPr>
            <a:spLocks noGrp="1" noChangeArrowheads="1"/>
          </p:cNvSpPr>
          <p:nvPr>
            <p:ph type="body" idx="1"/>
          </p:nvPr>
        </p:nvSpPr>
        <p:spPr bwMode="auto">
          <a:xfrm>
            <a:off x="720919" y="1937463"/>
            <a:ext cx="10861481" cy="2431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186262" indent="0">
              <a:lnSpc>
                <a:spcPct val="150000"/>
              </a:lnSpc>
              <a:spcBef>
                <a:spcPts val="900"/>
              </a:spcBef>
              <a:buNone/>
            </a:pPr>
            <a:r>
              <a:rPr lang="en-US" b="1" dirty="0"/>
              <a:t>Economic:</a:t>
            </a:r>
            <a:r>
              <a:rPr lang="en-US" dirty="0"/>
              <a:t> Reduces production costs, increases profits.</a:t>
            </a:r>
          </a:p>
          <a:p>
            <a:pPr marL="186262" indent="0">
              <a:lnSpc>
                <a:spcPct val="150000"/>
              </a:lnSpc>
              <a:spcBef>
                <a:spcPts val="900"/>
              </a:spcBef>
              <a:buNone/>
            </a:pPr>
            <a:r>
              <a:rPr lang="en-US" b="1" dirty="0"/>
              <a:t>Environmental</a:t>
            </a:r>
            <a:r>
              <a:rPr lang="en-US" dirty="0"/>
              <a:t>: Decreases greenhouse gas emissions, protects the living environment.</a:t>
            </a:r>
          </a:p>
          <a:p>
            <a:pPr marL="186262" indent="0">
              <a:lnSpc>
                <a:spcPct val="150000"/>
              </a:lnSpc>
              <a:spcBef>
                <a:spcPts val="900"/>
              </a:spcBef>
              <a:buNone/>
            </a:pPr>
            <a:r>
              <a:rPr lang="en-US" b="1" dirty="0"/>
              <a:t>Social</a:t>
            </a:r>
            <a:r>
              <a:rPr lang="en-US" dirty="0"/>
              <a:t>: Creates a safer working environment, raises community awareness.</a:t>
            </a:r>
          </a:p>
          <a:p>
            <a:pPr marL="186262" indent="0">
              <a:lnSpc>
                <a:spcPct val="150000"/>
              </a:lnSpc>
              <a:spcBef>
                <a:spcPts val="900"/>
              </a:spcBef>
              <a:buNone/>
            </a:pPr>
            <a:r>
              <a:rPr lang="en-US" b="1" dirty="0"/>
              <a:t>Market</a:t>
            </a:r>
            <a:r>
              <a:rPr lang="en-US" dirty="0"/>
              <a:t>: Enhances competitiveness in the international market.</a:t>
            </a:r>
          </a:p>
        </p:txBody>
      </p:sp>
    </p:spTree>
    <p:extLst>
      <p:ext uri="{BB962C8B-B14F-4D97-AF65-F5344CB8AC3E}">
        <p14:creationId xmlns:p14="http://schemas.microsoft.com/office/powerpoint/2010/main" val="314124189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AD59C7-28FC-8E59-A19C-C88978573C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CC51BE9-F0DA-E91F-6491-AB2441C86334}"/>
              </a:ext>
            </a:extLst>
          </p:cNvPr>
          <p:cNvSpPr>
            <a:spLocks noGrp="1"/>
          </p:cNvSpPr>
          <p:nvPr>
            <p:ph type="title"/>
          </p:nvPr>
        </p:nvSpPr>
        <p:spPr/>
        <p:txBody>
          <a:bodyPr>
            <a:noAutofit/>
          </a:bodyPr>
          <a:lstStyle/>
          <a:p>
            <a:r>
              <a:rPr lang="en-US" b="1" dirty="0">
                <a:solidFill>
                  <a:schemeClr val="accent1">
                    <a:lumMod val="50000"/>
                  </a:schemeClr>
                </a:solidFill>
                <a:effectLst/>
                <a:latin typeface="+mn-lt"/>
              </a:rPr>
              <a:t>Conclusion and Recommendations</a:t>
            </a:r>
            <a:endParaRPr lang="en-US" dirty="0">
              <a:solidFill>
                <a:schemeClr val="accent1">
                  <a:lumMod val="50000"/>
                </a:schemeClr>
              </a:solidFill>
              <a:effectLst/>
              <a:latin typeface="+mn-lt"/>
            </a:endParaRPr>
          </a:p>
        </p:txBody>
      </p:sp>
      <p:sp>
        <p:nvSpPr>
          <p:cNvPr id="6" name="TextBox 5">
            <a:extLst>
              <a:ext uri="{FF2B5EF4-FFF2-40B4-BE49-F238E27FC236}">
                <a16:creationId xmlns:a16="http://schemas.microsoft.com/office/drawing/2014/main" id="{29011A01-637F-41E1-FB7A-51325FB70A59}"/>
              </a:ext>
            </a:extLst>
          </p:cNvPr>
          <p:cNvSpPr txBox="1"/>
          <p:nvPr/>
        </p:nvSpPr>
        <p:spPr>
          <a:xfrm>
            <a:off x="609600" y="1542036"/>
            <a:ext cx="10972800" cy="4882747"/>
          </a:xfrm>
          <a:prstGeom prst="rect">
            <a:avLst/>
          </a:prstGeom>
          <a:noFill/>
        </p:spPr>
        <p:txBody>
          <a:bodyPr wrap="square">
            <a:spAutoFit/>
          </a:bodyPr>
          <a:lstStyle/>
          <a:p>
            <a:pPr>
              <a:lnSpc>
                <a:spcPct val="150000"/>
              </a:lnSpc>
            </a:pPr>
            <a:r>
              <a:rPr lang="en-US" sz="2000" b="1" dirty="0"/>
              <a:t>Conclusion:</a:t>
            </a:r>
          </a:p>
          <a:p>
            <a:pPr marL="342900" indent="-342900">
              <a:lnSpc>
                <a:spcPct val="150000"/>
              </a:lnSpc>
              <a:spcBef>
                <a:spcPts val="900"/>
              </a:spcBef>
              <a:buFont typeface="Arial" panose="020B0604020202020204" pitchFamily="34" charset="0"/>
              <a:buChar char="•"/>
            </a:pPr>
            <a:r>
              <a:rPr lang="en-US" sz="2000" dirty="0"/>
              <a:t>EE in fired brick production is a key factor for sustainable development.</a:t>
            </a:r>
          </a:p>
          <a:p>
            <a:pPr marL="342900" indent="-342900">
              <a:lnSpc>
                <a:spcPct val="150000"/>
              </a:lnSpc>
              <a:spcBef>
                <a:spcPts val="900"/>
              </a:spcBef>
              <a:buFont typeface="Arial" panose="020B0604020202020204" pitchFamily="34" charset="0"/>
              <a:buChar char="•"/>
            </a:pPr>
            <a:r>
              <a:rPr lang="en-US" sz="2000" dirty="0"/>
              <a:t>The adoption of modern technologies and efficient energy management will yield significant benefits.</a:t>
            </a:r>
          </a:p>
          <a:p>
            <a:pPr>
              <a:lnSpc>
                <a:spcPct val="150000"/>
              </a:lnSpc>
              <a:spcBef>
                <a:spcPts val="900"/>
              </a:spcBef>
            </a:pPr>
            <a:endParaRPr lang="en-US" sz="2000" dirty="0"/>
          </a:p>
          <a:p>
            <a:pPr>
              <a:lnSpc>
                <a:spcPct val="150000"/>
              </a:lnSpc>
            </a:pPr>
            <a:r>
              <a:rPr lang="en-US" sz="2000" b="1" dirty="0"/>
              <a:t>Recommendations:</a:t>
            </a:r>
          </a:p>
          <a:p>
            <a:pPr marL="342900" indent="-342900">
              <a:lnSpc>
                <a:spcPct val="150000"/>
              </a:lnSpc>
              <a:spcBef>
                <a:spcPts val="900"/>
              </a:spcBef>
              <a:buFont typeface="Arial" panose="020B0604020202020204" pitchFamily="34" charset="0"/>
              <a:buChar char="•"/>
            </a:pPr>
            <a:r>
              <a:rPr lang="en-US" sz="2000" dirty="0"/>
              <a:t>Encourage businesses to switch to tunnel kilns and EE technologies.</a:t>
            </a:r>
          </a:p>
          <a:p>
            <a:pPr marL="342900" indent="-342900">
              <a:lnSpc>
                <a:spcPct val="150000"/>
              </a:lnSpc>
              <a:spcBef>
                <a:spcPts val="900"/>
              </a:spcBef>
              <a:buFont typeface="Arial" panose="020B0604020202020204" pitchFamily="34" charset="0"/>
              <a:buChar char="•"/>
            </a:pPr>
            <a:r>
              <a:rPr lang="en-US" sz="2000" dirty="0"/>
              <a:t>Enhance financial support policies and EE training.</a:t>
            </a:r>
          </a:p>
          <a:p>
            <a:pPr marL="342900" indent="-342900">
              <a:lnSpc>
                <a:spcPct val="150000"/>
              </a:lnSpc>
              <a:spcBef>
                <a:spcPts val="900"/>
              </a:spcBef>
              <a:buFont typeface="Arial" panose="020B0604020202020204" pitchFamily="34" charset="0"/>
              <a:buChar char="•"/>
            </a:pPr>
            <a:r>
              <a:rPr lang="en-US" sz="2000" dirty="0"/>
              <a:t>Research and apply renewable fuel sources in production.</a:t>
            </a:r>
          </a:p>
        </p:txBody>
      </p:sp>
    </p:spTree>
    <p:extLst>
      <p:ext uri="{BB962C8B-B14F-4D97-AF65-F5344CB8AC3E}">
        <p14:creationId xmlns:p14="http://schemas.microsoft.com/office/powerpoint/2010/main" val="24310470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5"/>
          <p:cNvSpPr>
            <a:spLocks noGrp="1" noChangeArrowheads="1"/>
          </p:cNvSpPr>
          <p:nvPr>
            <p:ph type="title"/>
          </p:nvPr>
        </p:nvSpPr>
        <p:spPr>
          <a:xfrm>
            <a:off x="658313" y="527404"/>
            <a:ext cx="10875371" cy="640557"/>
          </a:xfrm>
        </p:spPr>
        <p:txBody>
          <a:bodyPr>
            <a:noAutofit/>
          </a:bodyPr>
          <a:lstStyle/>
          <a:p>
            <a:pPr algn="ctr" eaLnBrk="1" hangingPunct="1">
              <a:lnSpc>
                <a:spcPct val="90000"/>
              </a:lnSpc>
            </a:pPr>
            <a:r>
              <a:rPr lang="en-US" sz="2800" dirty="0">
                <a:solidFill>
                  <a:schemeClr val="accent1">
                    <a:lumMod val="50000"/>
                  </a:schemeClr>
                </a:solidFill>
              </a:rPr>
              <a:t>Global industrial energy usage</a:t>
            </a:r>
            <a:endParaRPr lang="en-US" dirty="0">
              <a:solidFill>
                <a:schemeClr val="accent1">
                  <a:lumMod val="50000"/>
                </a:schemeClr>
              </a:solidFill>
            </a:endParaRPr>
          </a:p>
        </p:txBody>
      </p:sp>
      <p:sp>
        <p:nvSpPr>
          <p:cNvPr id="2" name="Slide Number Placeholder 1">
            <a:extLst>
              <a:ext uri="{FF2B5EF4-FFF2-40B4-BE49-F238E27FC236}">
                <a16:creationId xmlns:a16="http://schemas.microsoft.com/office/drawing/2014/main" id="{E7FC889D-7FB1-49A0-AC3B-32A887ECB56B}"/>
              </a:ext>
            </a:extLst>
          </p:cNvPr>
          <p:cNvSpPr>
            <a:spLocks noGrp="1"/>
          </p:cNvSpPr>
          <p:nvPr>
            <p:ph type="sldNum" sz="quarter" idx="11"/>
          </p:nvPr>
        </p:nvSpPr>
        <p:spPr/>
        <p:txBody>
          <a:bodyPr/>
          <a:lstStyle/>
          <a:p>
            <a:pPr>
              <a:defRPr/>
            </a:pPr>
            <a:fld id="{BECF2DCF-3FB2-4886-B9A2-C1E0050B20B1}" type="slidenum">
              <a:rPr lang="en-GB" smtClean="0"/>
              <a:pPr>
                <a:defRPr/>
              </a:pPr>
              <a:t>4</a:t>
            </a:fld>
            <a:endParaRPr lang="en-GB"/>
          </a:p>
        </p:txBody>
      </p:sp>
      <p:sp>
        <p:nvSpPr>
          <p:cNvPr id="10" name="Rectangle 3">
            <a:extLst>
              <a:ext uri="{FF2B5EF4-FFF2-40B4-BE49-F238E27FC236}">
                <a16:creationId xmlns:a16="http://schemas.microsoft.com/office/drawing/2014/main" id="{F8600A51-0B56-40A7-B226-D72A87CD38AB}"/>
              </a:ext>
            </a:extLst>
          </p:cNvPr>
          <p:cNvSpPr txBox="1">
            <a:spLocks noChangeArrowheads="1"/>
          </p:cNvSpPr>
          <p:nvPr/>
        </p:nvSpPr>
        <p:spPr>
          <a:xfrm>
            <a:off x="658313" y="1167961"/>
            <a:ext cx="10779490" cy="737435"/>
          </a:xfrm>
          <a:prstGeom prst="rect">
            <a:avLst/>
          </a:prstGeom>
          <a:noFill/>
          <a:ln>
            <a:noFill/>
          </a:ln>
        </p:spPr>
        <p:txBody>
          <a:bodyPr spcFirstLastPara="1" wrap="square" lIns="121900" tIns="121900" rIns="121900" bIns="121900"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607997" indent="0">
              <a:spcBef>
                <a:spcPct val="55000"/>
              </a:spcBef>
              <a:buClr>
                <a:srgbClr val="008000"/>
              </a:buClr>
              <a:buNone/>
            </a:pPr>
            <a:r>
              <a:rPr lang="en-US" sz="1800" dirty="0"/>
              <a:t> Total Final Energy Consumption (TFC) by Sector from 1990 to 2020-</a:t>
            </a:r>
            <a:r>
              <a:rPr lang="en-US" dirty="0">
                <a:solidFill>
                  <a:schemeClr val="tx1"/>
                </a:solidFill>
                <a:latin typeface="Arial" charset="0"/>
              </a:rPr>
              <a:t>2022</a:t>
            </a:r>
            <a:endParaRPr lang="en-US" dirty="0">
              <a:solidFill>
                <a:schemeClr val="tx1"/>
              </a:solidFill>
            </a:endParaRPr>
          </a:p>
        </p:txBody>
      </p:sp>
      <p:pic>
        <p:nvPicPr>
          <p:cNvPr id="6" name="Picture 5">
            <a:extLst>
              <a:ext uri="{FF2B5EF4-FFF2-40B4-BE49-F238E27FC236}">
                <a16:creationId xmlns:a16="http://schemas.microsoft.com/office/drawing/2014/main" id="{CE5B9D74-CF9F-8964-0E67-AC90057781F6}"/>
              </a:ext>
            </a:extLst>
          </p:cNvPr>
          <p:cNvPicPr>
            <a:picLocks noChangeAspect="1"/>
          </p:cNvPicPr>
          <p:nvPr/>
        </p:nvPicPr>
        <p:blipFill>
          <a:blip r:embed="rId3"/>
          <a:stretch>
            <a:fillRect/>
          </a:stretch>
        </p:blipFill>
        <p:spPr>
          <a:xfrm>
            <a:off x="1688884" y="1816336"/>
            <a:ext cx="9376906" cy="4361351"/>
          </a:xfrm>
          <a:prstGeom prst="rect">
            <a:avLst/>
          </a:prstGeom>
        </p:spPr>
      </p:pic>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3AF247-253B-6FF1-9A26-AF685D3CA83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BADE4E7-D8FC-4BD2-5193-E116AD3702A0}"/>
              </a:ext>
            </a:extLst>
          </p:cNvPr>
          <p:cNvSpPr>
            <a:spLocks noGrp="1"/>
          </p:cNvSpPr>
          <p:nvPr>
            <p:ph type="title"/>
          </p:nvPr>
        </p:nvSpPr>
        <p:spPr/>
        <p:txBody>
          <a:bodyPr>
            <a:noAutofit/>
          </a:bodyPr>
          <a:lstStyle/>
          <a:p>
            <a:r>
              <a:rPr lang="en-US" b="1" dirty="0">
                <a:solidFill>
                  <a:schemeClr val="accent1">
                    <a:lumMod val="50000"/>
                  </a:schemeClr>
                </a:solidFill>
                <a:effectLst/>
                <a:latin typeface="+mn-lt"/>
              </a:rPr>
              <a:t>Conclusion and Recommendations</a:t>
            </a:r>
            <a:endParaRPr lang="en-US" dirty="0">
              <a:solidFill>
                <a:schemeClr val="accent1">
                  <a:lumMod val="50000"/>
                </a:schemeClr>
              </a:solidFill>
            </a:endParaRPr>
          </a:p>
        </p:txBody>
      </p:sp>
      <p:sp>
        <p:nvSpPr>
          <p:cNvPr id="6" name="TextBox 5">
            <a:extLst>
              <a:ext uri="{FF2B5EF4-FFF2-40B4-BE49-F238E27FC236}">
                <a16:creationId xmlns:a16="http://schemas.microsoft.com/office/drawing/2014/main" id="{E1D750A0-6CDA-4BFF-799F-7A1614F2B0A2}"/>
              </a:ext>
            </a:extLst>
          </p:cNvPr>
          <p:cNvSpPr txBox="1"/>
          <p:nvPr/>
        </p:nvSpPr>
        <p:spPr>
          <a:xfrm>
            <a:off x="609600" y="1709298"/>
            <a:ext cx="10835424" cy="3439403"/>
          </a:xfrm>
          <a:prstGeom prst="rect">
            <a:avLst/>
          </a:prstGeom>
          <a:noFill/>
        </p:spPr>
        <p:txBody>
          <a:bodyPr wrap="square">
            <a:spAutoFit/>
          </a:bodyPr>
          <a:lstStyle/>
          <a:p>
            <a:r>
              <a:rPr lang="en-US" sz="2000" b="1" dirty="0"/>
              <a:t>Conclusion</a:t>
            </a:r>
            <a:r>
              <a:rPr lang="en-US" sz="2000" dirty="0"/>
              <a:t>:</a:t>
            </a:r>
          </a:p>
          <a:p>
            <a:pPr marL="342900" indent="-342900">
              <a:spcBef>
                <a:spcPts val="900"/>
              </a:spcBef>
              <a:buFont typeface="Arial" panose="020B0604020202020204" pitchFamily="34" charset="0"/>
              <a:buChar char="•"/>
            </a:pPr>
            <a:r>
              <a:rPr lang="en-US" sz="2000" dirty="0"/>
              <a:t>EE is a core element for the sustainable development of the ceramic production industry.</a:t>
            </a:r>
          </a:p>
          <a:p>
            <a:pPr marL="342900" indent="-342900">
              <a:spcBef>
                <a:spcPts val="900"/>
              </a:spcBef>
              <a:buFont typeface="Arial" panose="020B0604020202020204" pitchFamily="34" charset="0"/>
              <a:buChar char="•"/>
            </a:pPr>
            <a:r>
              <a:rPr lang="en-US" sz="2000" dirty="0"/>
              <a:t>Technology conversion and efficient energy management will bring economic, environmental, and social benefits.</a:t>
            </a:r>
            <a:br>
              <a:rPr lang="en-US" sz="2000" dirty="0"/>
            </a:br>
            <a:endParaRPr lang="en-US" sz="2000" dirty="0"/>
          </a:p>
          <a:p>
            <a:r>
              <a:rPr lang="en-US" sz="2000" b="1" dirty="0"/>
              <a:t>Recommendations:</a:t>
            </a:r>
          </a:p>
          <a:p>
            <a:pPr marL="342900" indent="-342900">
              <a:spcBef>
                <a:spcPts val="900"/>
              </a:spcBef>
              <a:buFont typeface="Arial" panose="020B0604020202020204" pitchFamily="34" charset="0"/>
              <a:buChar char="•"/>
            </a:pPr>
            <a:r>
              <a:rPr lang="en-US" sz="2000" dirty="0"/>
              <a:t>Strengthen policies to support businesses investing in new technologies.</a:t>
            </a:r>
          </a:p>
          <a:p>
            <a:pPr marL="342900" indent="-342900">
              <a:spcBef>
                <a:spcPts val="900"/>
              </a:spcBef>
              <a:buFont typeface="Arial" panose="020B0604020202020204" pitchFamily="34" charset="0"/>
              <a:buChar char="•"/>
            </a:pPr>
            <a:r>
              <a:rPr lang="en-US" sz="2000" dirty="0"/>
              <a:t>Increase research and development of alternative fuel sources.</a:t>
            </a:r>
          </a:p>
          <a:p>
            <a:pPr marL="342900" indent="-342900">
              <a:spcBef>
                <a:spcPts val="900"/>
              </a:spcBef>
              <a:buFont typeface="Arial" panose="020B0604020202020204" pitchFamily="34" charset="0"/>
              <a:buChar char="•"/>
            </a:pPr>
            <a:r>
              <a:rPr lang="en-US" sz="2000" dirty="0"/>
              <a:t>Organize EE training programs for ceramic production businesses.</a:t>
            </a:r>
          </a:p>
        </p:txBody>
      </p:sp>
    </p:spTree>
    <p:extLst>
      <p:ext uri="{BB962C8B-B14F-4D97-AF65-F5344CB8AC3E}">
        <p14:creationId xmlns:p14="http://schemas.microsoft.com/office/powerpoint/2010/main" val="360433057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5" name="TextBox 4">
            <a:extLst>
              <a:ext uri="{FF2B5EF4-FFF2-40B4-BE49-F238E27FC236}">
                <a16:creationId xmlns:a16="http://schemas.microsoft.com/office/drawing/2014/main" id="{4C741257-EDD4-9F13-F9B0-B0D8137AD44A}"/>
              </a:ext>
            </a:extLst>
          </p:cNvPr>
          <p:cNvSpPr txBox="1"/>
          <p:nvPr/>
        </p:nvSpPr>
        <p:spPr>
          <a:xfrm>
            <a:off x="9716098" y="655034"/>
            <a:ext cx="2523741" cy="430887"/>
          </a:xfrm>
          <a:prstGeom prst="rect">
            <a:avLst/>
          </a:prstGeom>
          <a:noFill/>
        </p:spPr>
        <p:txBody>
          <a:bodyPr wrap="square">
            <a:spAutoFit/>
          </a:bodyPr>
          <a:lstStyle/>
          <a:p>
            <a:r>
              <a:rPr lang="en-US" altLang="ko-KR" sz="1050" dirty="0" err="1">
                <a:solidFill>
                  <a:srgbClr val="0070C0"/>
                </a:solidFill>
                <a:latin typeface="+mn-lt"/>
                <a:cs typeface="Arial" pitchFamily="34" charset="0"/>
              </a:rPr>
              <a:t>Dự</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án</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Thúc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đẩy</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tiết</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kiệm</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năng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lượng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trong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các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ngành</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công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nghiệp</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Việt</a:t>
            </a:r>
            <a:r>
              <a:rPr lang="en-US" altLang="ko-KR" sz="1050" dirty="0">
                <a:solidFill>
                  <a:srgbClr val="0070C0"/>
                </a:solidFill>
                <a:latin typeface="+mn-lt"/>
                <a:cs typeface="Arial" pitchFamily="34" charset="0"/>
              </a:rPr>
              <a:t> Nam</a:t>
            </a:r>
            <a:endParaRPr lang="en-VN" sz="1050" dirty="0"/>
          </a:p>
        </p:txBody>
      </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dirty="0">
                <a:solidFill>
                  <a:schemeClr val="accent1">
                    <a:lumMod val="50000"/>
                  </a:schemeClr>
                </a:solidFill>
              </a:rPr>
              <a:t>THANK YOU</a:t>
            </a:r>
          </a:p>
        </p:txBody>
      </p:sp>
    </p:spTree>
    <p:extLst>
      <p:ext uri="{BB962C8B-B14F-4D97-AF65-F5344CB8AC3E}">
        <p14:creationId xmlns:p14="http://schemas.microsoft.com/office/powerpoint/2010/main" val="15748900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1CEDCF-2D58-8F9F-6A27-8B3B8E3C537C}"/>
              </a:ext>
            </a:extLst>
          </p:cNvPr>
          <p:cNvSpPr>
            <a:spLocks noGrp="1"/>
          </p:cNvSpPr>
          <p:nvPr>
            <p:ph type="title"/>
          </p:nvPr>
        </p:nvSpPr>
        <p:spPr>
          <a:xfrm>
            <a:off x="833966" y="484660"/>
            <a:ext cx="10524067" cy="654050"/>
          </a:xfrm>
        </p:spPr>
        <p:txBody>
          <a:bodyPr>
            <a:normAutofit/>
          </a:bodyPr>
          <a:lstStyle/>
          <a:p>
            <a:pPr algn="ctr"/>
            <a:r>
              <a:rPr lang="en-US" dirty="0">
                <a:solidFill>
                  <a:schemeClr val="accent1">
                    <a:lumMod val="50000"/>
                  </a:schemeClr>
                </a:solidFill>
              </a:rPr>
              <a:t>Final electricity consumption by sector in Vietnam</a:t>
            </a:r>
          </a:p>
        </p:txBody>
      </p:sp>
      <p:sp>
        <p:nvSpPr>
          <p:cNvPr id="4" name="Slide Number Placeholder 3">
            <a:extLst>
              <a:ext uri="{FF2B5EF4-FFF2-40B4-BE49-F238E27FC236}">
                <a16:creationId xmlns:a16="http://schemas.microsoft.com/office/drawing/2014/main" id="{20824A8E-A13B-1D6A-4E69-24D79580A7FB}"/>
              </a:ext>
            </a:extLst>
          </p:cNvPr>
          <p:cNvSpPr>
            <a:spLocks noGrp="1"/>
          </p:cNvSpPr>
          <p:nvPr>
            <p:ph type="sldNum" sz="quarter" idx="11"/>
          </p:nvPr>
        </p:nvSpPr>
        <p:spPr>
          <a:xfrm>
            <a:off x="0" y="0"/>
            <a:ext cx="0" cy="0"/>
          </a:xfrm>
          <a:ln/>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defRPr/>
            </a:pPr>
            <a:fld id="{CD526C43-D195-4D1A-9EFA-AA81D07472FE}" type="slidenum">
              <a:rPr lang="en-GB" smtClean="0"/>
              <a:pPr>
                <a:defRPr/>
              </a:pPr>
              <a:t>5</a:t>
            </a:fld>
            <a:endParaRPr lang="en-GB"/>
          </a:p>
        </p:txBody>
      </p:sp>
      <p:pic>
        <p:nvPicPr>
          <p:cNvPr id="7" name="Picture 6">
            <a:extLst>
              <a:ext uri="{FF2B5EF4-FFF2-40B4-BE49-F238E27FC236}">
                <a16:creationId xmlns:a16="http://schemas.microsoft.com/office/drawing/2014/main" id="{F1C4E8F9-33F1-66C2-AA3E-0658F3FA07E6}"/>
              </a:ext>
            </a:extLst>
          </p:cNvPr>
          <p:cNvPicPr>
            <a:picLocks noChangeAspect="1"/>
          </p:cNvPicPr>
          <p:nvPr/>
        </p:nvPicPr>
        <p:blipFill>
          <a:blip r:embed="rId2"/>
          <a:stretch>
            <a:fillRect/>
          </a:stretch>
        </p:blipFill>
        <p:spPr>
          <a:xfrm>
            <a:off x="833967" y="1369447"/>
            <a:ext cx="10524066" cy="4894913"/>
          </a:xfrm>
          <a:prstGeom prst="rect">
            <a:avLst/>
          </a:prstGeom>
        </p:spPr>
      </p:pic>
    </p:spTree>
    <p:extLst>
      <p:ext uri="{BB962C8B-B14F-4D97-AF65-F5344CB8AC3E}">
        <p14:creationId xmlns:p14="http://schemas.microsoft.com/office/powerpoint/2010/main" val="3816177024"/>
      </p:ext>
    </p:extLst>
  </p:cSld>
  <p:clrMapOvr>
    <a:masterClrMapping/>
  </p:clrMapOvr>
  <p:transition/>
</p:sld>
</file>

<file path=ppt/slides/slide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F498A6-B545-47CE-6AB3-40CA2925B7EB}"/>
              </a:ext>
            </a:extLst>
          </p:cNvPr>
          <p:cNvSpPr>
            <a:spLocks noGrp="1"/>
          </p:cNvSpPr>
          <p:nvPr>
            <p:ph type="title"/>
          </p:nvPr>
        </p:nvSpPr>
        <p:spPr>
          <a:xfrm>
            <a:off x="698861" y="531793"/>
            <a:ext cx="10524067" cy="654050"/>
          </a:xfrm>
        </p:spPr>
        <p:txBody>
          <a:bodyPr>
            <a:normAutofit/>
          </a:bodyPr>
          <a:lstStyle/>
          <a:p>
            <a:pPr algn="ctr"/>
            <a:r>
              <a:rPr dirty="0" lang="vi-VN">
                <a:solidFill>
                  <a:schemeClr val="accent1">
                    <a:lumMod val="50000"/>
                  </a:schemeClr>
                </a:solidFill>
                <a:latin charset="0" panose="020B0604020202020204" pitchFamily="34" typeface="Arial"/>
              </a:rPr>
              <a:t>Final energy consumption by industry in Vietnam</a:t>
            </a:r>
            <a:endParaRPr dirty="0" lang="en-US">
              <a:solidFill>
                <a:schemeClr val="accent1">
                  <a:lumMod val="50000"/>
                </a:schemeClr>
              </a:solidFill>
            </a:endParaRPr>
          </a:p>
        </p:txBody>
      </p:sp>
      <p:sp>
        <p:nvSpPr>
          <p:cNvPr id="4" name="Slide Number Placeholder 3">
            <a:extLst>
              <a:ext uri="{FF2B5EF4-FFF2-40B4-BE49-F238E27FC236}">
                <a16:creationId xmlns:a16="http://schemas.microsoft.com/office/drawing/2014/main" id="{EBC924A4-2CFE-2B37-7AC6-EDD354986A46}"/>
              </a:ext>
            </a:extLst>
          </p:cNvPr>
          <p:cNvSpPr>
            <a:spLocks noGrp="1"/>
          </p:cNvSpPr>
          <p:nvPr>
            <p:ph idx="11" sz="quarter" type="sldNum"/>
          </p:nvPr>
        </p:nvSpPr>
        <p:spPr>
          <a:xfrm>
            <a:off x="0" y="0"/>
            <a:ext cx="0" cy="0"/>
          </a:xfrm>
          <a:ln/>
        </p:spPr>
        <p:txBody>
          <a:bodyPr/>
          <a:lstStyle>
            <a:defPPr algn="l" lvl="0" marR="0" rtl="0">
              <a:lnSpc>
                <a:spcPct val="100000"/>
              </a:lnSpc>
              <a:spcBef>
                <a:spcPts val="0"/>
              </a:spcBef>
              <a:spcAft>
                <a:spcPts val="0"/>
              </a:spcAft>
            </a:defPPr>
            <a:lvl1pPr algn="l" lvl="0"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1pPr>
            <a:lvl2pPr algn="l" lvl="1"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2pPr>
            <a:lvl3pPr algn="l" lvl="2"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3pPr>
            <a:lvl4pPr algn="l" lvl="3"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4pPr>
            <a:lvl5pPr algn="l" lvl="4"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5pPr>
            <a:lvl6pPr algn="l" lvl="5"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6pPr>
            <a:lvl7pPr algn="l" lvl="6"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7pPr>
            <a:lvl8pPr algn="l" lvl="7"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8pPr>
            <a:lvl9pPr algn="l" lvl="8"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9pPr>
          </a:lstStyle>
          <a:p>
            <a:pPr>
              <a:defRPr/>
            </a:pPr>
            <a:fld id="{CD526C43-D195-4D1A-9EFA-AA81D07472FE}" type="slidenum">
              <a:rPr lang="en-GB" smtClean="0"/>
              <a:pPr>
                <a:defRPr/>
              </a:pPr>
              <a:t>6</a:t>
            </a:fld>
            <a:endParaRPr lang="en-GB"/>
          </a:p>
        </p:txBody>
      </p:sp>
      <p:grpSp>
        <p:nvGrpSpPr>
          <p:cNvPr id="20" name="Group 19">
            <a:extLst>
              <a:ext uri="{FF2B5EF4-FFF2-40B4-BE49-F238E27FC236}">
                <a16:creationId xmlns:a16="http://schemas.microsoft.com/office/drawing/2014/main" id="{47315738-42DD-7186-0A55-B27AD343A016}"/>
              </a:ext>
            </a:extLst>
          </p:cNvPr>
          <p:cNvGrpSpPr/>
          <p:nvPr/>
        </p:nvGrpSpPr>
        <p:grpSpPr>
          <a:xfrm>
            <a:off x="1284514" y="1543219"/>
            <a:ext cx="9322382" cy="3953342"/>
            <a:chOff x="1284514" y="1543219"/>
            <a:chExt cx="9322382" cy="3953342"/>
          </a:xfrm>
        </p:grpSpPr>
        <p:pic>
          <p:nvPicPr>
            <p:cNvPr id="3" name="Picture 2">
              <a:extLst>
                <a:ext uri="{FF2B5EF4-FFF2-40B4-BE49-F238E27FC236}">
                  <a16:creationId xmlns:a16="http://schemas.microsoft.com/office/drawing/2014/main" id="{F16CAE9F-E20C-DB7C-41F2-C3B5C5B19D26}"/>
                </a:ext>
              </a:extLst>
            </p:cNvPr>
            <p:cNvPicPr>
              <a:picLocks noChangeAspect="1"/>
            </p:cNvPicPr>
            <p:nvPr/>
          </p:nvPicPr>
          <p:blipFill>
            <a:blip r:embed="rId2"/>
            <a:srcRect b="4"/>
            <a:stretch/>
          </p:blipFill>
          <p:spPr>
            <a:xfrm>
              <a:off x="1585104" y="1543219"/>
              <a:ext cx="9021792" cy="3953342"/>
            </a:xfrm>
            <a:prstGeom prst="rect">
              <a:avLst/>
            </a:prstGeom>
          </p:spPr>
        </p:pic>
        <p:sp>
          <p:nvSpPr>
            <p:cNvPr id="6" name="TextBox 5">
              <a:extLst>
                <a:ext uri="{FF2B5EF4-FFF2-40B4-BE49-F238E27FC236}">
                  <a16:creationId xmlns:a16="http://schemas.microsoft.com/office/drawing/2014/main" id="{01423AA1-42CC-B88F-03C4-A15EF201E548}"/>
                </a:ext>
              </a:extLst>
            </p:cNvPr>
            <p:cNvSpPr txBox="1"/>
            <p:nvPr/>
          </p:nvSpPr>
          <p:spPr>
            <a:xfrm>
              <a:off x="1284514" y="3831071"/>
              <a:ext cx="1050026" cy="415498"/>
            </a:xfrm>
            <a:prstGeom prst="rect">
              <a:avLst/>
            </a:prstGeom>
            <a:solidFill>
              <a:schemeClr val="bg1"/>
            </a:solidFill>
          </p:spPr>
          <p:txBody>
            <a:bodyPr rtlCol="0" wrap="square">
              <a:spAutoFit/>
            </a:bodyPr>
            <a:lstStyle/>
            <a:p>
              <a:r>
                <a:rPr dirty="0" lang="en-VN" sz="1050">
                  <a:solidFill>
                    <a:schemeClr val="bg2">
                      <a:lumMod val="75000"/>
                    </a:schemeClr>
                  </a:solidFill>
                </a:rPr>
                <a:t>Transportation</a:t>
              </a:r>
            </a:p>
            <a:p>
              <a:r>
                <a:rPr dirty="0" lang="en-VN" sz="1050">
                  <a:solidFill>
                    <a:schemeClr val="bg2">
                      <a:lumMod val="75000"/>
                    </a:schemeClr>
                  </a:solidFill>
                </a:rPr>
                <a:t>31,7%</a:t>
              </a:r>
            </a:p>
          </p:txBody>
        </p:sp>
        <p:sp>
          <p:nvSpPr>
            <p:cNvPr id="7" name="TextBox 6">
              <a:extLst>
                <a:ext uri="{FF2B5EF4-FFF2-40B4-BE49-F238E27FC236}">
                  <a16:creationId xmlns:a16="http://schemas.microsoft.com/office/drawing/2014/main" id="{94852C2E-CBE2-EE8F-B5DB-0D2BF78EEFF2}"/>
                </a:ext>
              </a:extLst>
            </p:cNvPr>
            <p:cNvSpPr txBox="1"/>
            <p:nvPr/>
          </p:nvSpPr>
          <p:spPr>
            <a:xfrm>
              <a:off x="2345426" y="2306151"/>
              <a:ext cx="767888" cy="415498"/>
            </a:xfrm>
            <a:prstGeom prst="rect">
              <a:avLst/>
            </a:prstGeom>
            <a:solidFill>
              <a:schemeClr val="bg1"/>
            </a:solidFill>
          </p:spPr>
          <p:txBody>
            <a:bodyPr rtlCol="0" wrap="square">
              <a:spAutoFit/>
            </a:bodyPr>
            <a:lstStyle/>
            <a:p>
              <a:r>
                <a:rPr dirty="0" lang="en-VN" sz="1050">
                  <a:solidFill>
                    <a:schemeClr val="bg2">
                      <a:lumMod val="75000"/>
                    </a:schemeClr>
                  </a:solidFill>
                </a:rPr>
                <a:t>Services</a:t>
              </a:r>
            </a:p>
            <a:p>
              <a:r>
                <a:rPr dirty="0" lang="en-VN" sz="1050">
                  <a:solidFill>
                    <a:schemeClr val="bg2">
                      <a:lumMod val="75000"/>
                    </a:schemeClr>
                  </a:solidFill>
                </a:rPr>
                <a:t>3,9%</a:t>
              </a:r>
            </a:p>
          </p:txBody>
        </p:sp>
        <p:sp>
          <p:nvSpPr>
            <p:cNvPr id="8" name="TextBox 7">
              <a:extLst>
                <a:ext uri="{FF2B5EF4-FFF2-40B4-BE49-F238E27FC236}">
                  <a16:creationId xmlns:a16="http://schemas.microsoft.com/office/drawing/2014/main" id="{F2D73E2B-A3DF-04E3-5D05-BDA315D27B2F}"/>
                </a:ext>
              </a:extLst>
            </p:cNvPr>
            <p:cNvSpPr txBox="1"/>
            <p:nvPr/>
          </p:nvSpPr>
          <p:spPr>
            <a:xfrm>
              <a:off x="3119133" y="2306151"/>
              <a:ext cx="1307998" cy="253916"/>
            </a:xfrm>
            <a:prstGeom prst="rect">
              <a:avLst/>
            </a:prstGeom>
            <a:solidFill>
              <a:schemeClr val="bg1"/>
            </a:solidFill>
          </p:spPr>
          <p:txBody>
            <a:bodyPr rtlCol="0" wrap="square">
              <a:spAutoFit/>
            </a:bodyPr>
            <a:lstStyle/>
            <a:p>
              <a:r>
                <a:rPr dirty="0" lang="en-VN" sz="1050">
                  <a:solidFill>
                    <a:schemeClr val="bg2">
                      <a:lumMod val="75000"/>
                    </a:schemeClr>
                  </a:solidFill>
                </a:rPr>
                <a:t>Household 14,9 %</a:t>
              </a:r>
            </a:p>
          </p:txBody>
        </p:sp>
        <p:sp>
          <p:nvSpPr>
            <p:cNvPr id="9" name="TextBox 8">
              <a:extLst>
                <a:ext uri="{FF2B5EF4-FFF2-40B4-BE49-F238E27FC236}">
                  <a16:creationId xmlns:a16="http://schemas.microsoft.com/office/drawing/2014/main" id="{AA040E1F-9102-A38B-9574-371924D8397C}"/>
                </a:ext>
              </a:extLst>
            </p:cNvPr>
            <p:cNvSpPr txBox="1"/>
            <p:nvPr/>
          </p:nvSpPr>
          <p:spPr>
            <a:xfrm>
              <a:off x="4427131" y="2430568"/>
              <a:ext cx="1026612" cy="415498"/>
            </a:xfrm>
            <a:prstGeom prst="rect">
              <a:avLst/>
            </a:prstGeom>
            <a:solidFill>
              <a:schemeClr val="bg1"/>
            </a:solidFill>
          </p:spPr>
          <p:txBody>
            <a:bodyPr rtlCol="0" wrap="square">
              <a:spAutoFit/>
            </a:bodyPr>
            <a:lstStyle/>
            <a:p>
              <a:r>
                <a:rPr dirty="0" lang="en-VN" sz="1050">
                  <a:solidFill>
                    <a:schemeClr val="bg2">
                      <a:lumMod val="75000"/>
                    </a:schemeClr>
                  </a:solidFill>
                </a:rPr>
                <a:t>Non- energy </a:t>
              </a:r>
            </a:p>
            <a:p>
              <a:r>
                <a:rPr dirty="0" lang="en-VN" sz="1050">
                  <a:solidFill>
                    <a:schemeClr val="bg2">
                      <a:lumMod val="75000"/>
                    </a:schemeClr>
                  </a:solidFill>
                </a:rPr>
                <a:t>2%</a:t>
              </a:r>
            </a:p>
          </p:txBody>
        </p:sp>
        <p:sp>
          <p:nvSpPr>
            <p:cNvPr id="10" name="TextBox 9">
              <a:extLst>
                <a:ext uri="{FF2B5EF4-FFF2-40B4-BE49-F238E27FC236}">
                  <a16:creationId xmlns:a16="http://schemas.microsoft.com/office/drawing/2014/main" id="{E7903265-5185-98B4-A552-6DF7FE7BD7AB}"/>
                </a:ext>
              </a:extLst>
            </p:cNvPr>
            <p:cNvSpPr txBox="1"/>
            <p:nvPr/>
          </p:nvSpPr>
          <p:spPr>
            <a:xfrm>
              <a:off x="4918665" y="4100025"/>
              <a:ext cx="715404" cy="415498"/>
            </a:xfrm>
            <a:prstGeom prst="rect">
              <a:avLst/>
            </a:prstGeom>
            <a:solidFill>
              <a:schemeClr val="bg1"/>
            </a:solidFill>
          </p:spPr>
          <p:txBody>
            <a:bodyPr rtlCol="0" wrap="square">
              <a:spAutoFit/>
            </a:bodyPr>
            <a:lstStyle/>
            <a:p>
              <a:r>
                <a:rPr dirty="0" lang="en-VN" sz="1050">
                  <a:solidFill>
                    <a:schemeClr val="bg2">
                      <a:lumMod val="75000"/>
                    </a:schemeClr>
                  </a:solidFill>
                </a:rPr>
                <a:t>Industry</a:t>
              </a:r>
            </a:p>
            <a:p>
              <a:r>
                <a:rPr dirty="0" lang="en-VN" sz="1050">
                  <a:solidFill>
                    <a:schemeClr val="bg2">
                      <a:lumMod val="75000"/>
                    </a:schemeClr>
                  </a:solidFill>
                </a:rPr>
                <a:t>45,7%</a:t>
              </a:r>
            </a:p>
          </p:txBody>
        </p:sp>
        <p:sp>
          <p:nvSpPr>
            <p:cNvPr id="11" name="TextBox 10">
              <a:extLst>
                <a:ext uri="{FF2B5EF4-FFF2-40B4-BE49-F238E27FC236}">
                  <a16:creationId xmlns:a16="http://schemas.microsoft.com/office/drawing/2014/main" id="{3CE5EC77-5AFB-D82A-A77F-A05808BF32AF}"/>
                </a:ext>
              </a:extLst>
            </p:cNvPr>
            <p:cNvSpPr txBox="1"/>
            <p:nvPr/>
          </p:nvSpPr>
          <p:spPr>
            <a:xfrm>
              <a:off x="2334540" y="4877512"/>
              <a:ext cx="898517" cy="415498"/>
            </a:xfrm>
            <a:prstGeom prst="rect">
              <a:avLst/>
            </a:prstGeom>
            <a:solidFill>
              <a:schemeClr val="bg1"/>
            </a:solidFill>
          </p:spPr>
          <p:txBody>
            <a:bodyPr rtlCol="0" wrap="square">
              <a:spAutoFit/>
            </a:bodyPr>
            <a:lstStyle/>
            <a:p>
              <a:r>
                <a:rPr dirty="0" lang="en-VN" sz="1050">
                  <a:solidFill>
                    <a:schemeClr val="bg2">
                      <a:lumMod val="75000"/>
                    </a:schemeClr>
                  </a:solidFill>
                </a:rPr>
                <a:t>Argriculture</a:t>
              </a:r>
            </a:p>
            <a:p>
              <a:r>
                <a:rPr dirty="0" lang="en-VN" sz="1050">
                  <a:solidFill>
                    <a:schemeClr val="bg2">
                      <a:lumMod val="75000"/>
                    </a:schemeClr>
                  </a:solidFill>
                </a:rPr>
                <a:t>1,8 %</a:t>
              </a:r>
            </a:p>
          </p:txBody>
        </p:sp>
        <p:sp>
          <p:nvSpPr>
            <p:cNvPr id="12" name="TextBox 11">
              <a:extLst>
                <a:ext uri="{FF2B5EF4-FFF2-40B4-BE49-F238E27FC236}">
                  <a16:creationId xmlns:a16="http://schemas.microsoft.com/office/drawing/2014/main" id="{441FAC39-AF4C-74AF-95E1-19492A654A1A}"/>
                </a:ext>
              </a:extLst>
            </p:cNvPr>
            <p:cNvSpPr txBox="1"/>
            <p:nvPr/>
          </p:nvSpPr>
          <p:spPr>
            <a:xfrm>
              <a:off x="3233058" y="1820097"/>
              <a:ext cx="1194074" cy="400110"/>
            </a:xfrm>
            <a:prstGeom prst="rect">
              <a:avLst/>
            </a:prstGeom>
            <a:solidFill>
              <a:schemeClr val="bg1"/>
            </a:solidFill>
          </p:spPr>
          <p:txBody>
            <a:bodyPr rtlCol="0" wrap="square">
              <a:spAutoFit/>
            </a:bodyPr>
            <a:lstStyle/>
            <a:p>
              <a:pPr algn="ctr"/>
              <a:r>
                <a:rPr b="1" dirty="0" lang="en-VN" sz="2000">
                  <a:solidFill>
                    <a:schemeClr val="bg2">
                      <a:lumMod val="75000"/>
                    </a:schemeClr>
                  </a:solidFill>
                </a:rPr>
                <a:t>2012</a:t>
              </a:r>
            </a:p>
          </p:txBody>
        </p:sp>
        <p:sp>
          <p:nvSpPr>
            <p:cNvPr id="13" name="TextBox 12">
              <a:extLst>
                <a:ext uri="{FF2B5EF4-FFF2-40B4-BE49-F238E27FC236}">
                  <a16:creationId xmlns:a16="http://schemas.microsoft.com/office/drawing/2014/main" id="{4AE3272D-1B71-0CC0-BEF4-DC165C294ED6}"/>
                </a:ext>
              </a:extLst>
            </p:cNvPr>
            <p:cNvSpPr txBox="1"/>
            <p:nvPr/>
          </p:nvSpPr>
          <p:spPr>
            <a:xfrm>
              <a:off x="7369629" y="1820097"/>
              <a:ext cx="1194074" cy="400110"/>
            </a:xfrm>
            <a:prstGeom prst="rect">
              <a:avLst/>
            </a:prstGeom>
            <a:solidFill>
              <a:schemeClr val="bg1"/>
            </a:solidFill>
          </p:spPr>
          <p:txBody>
            <a:bodyPr rtlCol="0" wrap="square">
              <a:spAutoFit/>
            </a:bodyPr>
            <a:lstStyle/>
            <a:p>
              <a:pPr algn="ctr"/>
              <a:r>
                <a:rPr b="1" dirty="0" lang="en-VN" sz="2000">
                  <a:solidFill>
                    <a:schemeClr val="bg2">
                      <a:lumMod val="75000"/>
                    </a:schemeClr>
                  </a:solidFill>
                </a:rPr>
                <a:t>2021</a:t>
              </a:r>
            </a:p>
          </p:txBody>
        </p:sp>
        <p:sp>
          <p:nvSpPr>
            <p:cNvPr id="14" name="TextBox 13">
              <a:extLst>
                <a:ext uri="{FF2B5EF4-FFF2-40B4-BE49-F238E27FC236}">
                  <a16:creationId xmlns:a16="http://schemas.microsoft.com/office/drawing/2014/main" id="{44DEC9D3-9F87-3C12-60BC-0E472BDB3F93}"/>
                </a:ext>
              </a:extLst>
            </p:cNvPr>
            <p:cNvSpPr txBox="1"/>
            <p:nvPr/>
          </p:nvSpPr>
          <p:spPr>
            <a:xfrm>
              <a:off x="5949221" y="2638317"/>
              <a:ext cx="812520" cy="253916"/>
            </a:xfrm>
            <a:prstGeom prst="rect">
              <a:avLst/>
            </a:prstGeom>
            <a:solidFill>
              <a:schemeClr val="bg1"/>
            </a:solidFill>
          </p:spPr>
          <p:txBody>
            <a:bodyPr rtlCol="0" wrap="square">
              <a:spAutoFit/>
            </a:bodyPr>
            <a:lstStyle/>
            <a:p>
              <a:pPr algn="r"/>
              <a:r>
                <a:rPr dirty="0" lang="en-VN" sz="1050">
                  <a:solidFill>
                    <a:schemeClr val="bg2">
                      <a:lumMod val="75000"/>
                    </a:schemeClr>
                  </a:solidFill>
                </a:rPr>
                <a:t>Industry</a:t>
              </a:r>
            </a:p>
          </p:txBody>
        </p:sp>
        <p:sp>
          <p:nvSpPr>
            <p:cNvPr id="15" name="TextBox 14">
              <a:extLst>
                <a:ext uri="{FF2B5EF4-FFF2-40B4-BE49-F238E27FC236}">
                  <a16:creationId xmlns:a16="http://schemas.microsoft.com/office/drawing/2014/main" id="{ECD25CDD-CC73-C721-DA16-C93445137608}"/>
                </a:ext>
              </a:extLst>
            </p:cNvPr>
            <p:cNvSpPr txBox="1"/>
            <p:nvPr/>
          </p:nvSpPr>
          <p:spPr>
            <a:xfrm>
              <a:off x="5634068" y="4758021"/>
              <a:ext cx="763931" cy="577081"/>
            </a:xfrm>
            <a:prstGeom prst="rect">
              <a:avLst/>
            </a:prstGeom>
            <a:solidFill>
              <a:schemeClr val="bg1"/>
            </a:solidFill>
          </p:spPr>
          <p:txBody>
            <a:bodyPr rtlCol="0" wrap="square">
              <a:spAutoFit/>
            </a:bodyPr>
            <a:lstStyle/>
            <a:p>
              <a:pPr algn="r"/>
              <a:r>
                <a:rPr dirty="0" lang="en-VN" sz="1050">
                  <a:solidFill>
                    <a:schemeClr val="bg2">
                      <a:lumMod val="75000"/>
                    </a:schemeClr>
                  </a:solidFill>
                </a:rPr>
                <a:t>Non- energy </a:t>
              </a:r>
            </a:p>
            <a:p>
              <a:pPr algn="r"/>
              <a:r>
                <a:rPr dirty="0" lang="en-VN" sz="1050">
                  <a:solidFill>
                    <a:schemeClr val="bg2">
                      <a:lumMod val="75000"/>
                    </a:schemeClr>
                  </a:solidFill>
                </a:rPr>
                <a:t>5,5%</a:t>
              </a:r>
            </a:p>
          </p:txBody>
        </p:sp>
        <p:sp>
          <p:nvSpPr>
            <p:cNvPr id="16" name="TextBox 15">
              <a:extLst>
                <a:ext uri="{FF2B5EF4-FFF2-40B4-BE49-F238E27FC236}">
                  <a16:creationId xmlns:a16="http://schemas.microsoft.com/office/drawing/2014/main" id="{D96A7724-0EA3-9709-07F5-6DB166F25EB8}"/>
                </a:ext>
              </a:extLst>
            </p:cNvPr>
            <p:cNvSpPr txBox="1"/>
            <p:nvPr/>
          </p:nvSpPr>
          <p:spPr>
            <a:xfrm>
              <a:off x="9109168" y="2456246"/>
              <a:ext cx="898517" cy="415498"/>
            </a:xfrm>
            <a:prstGeom prst="rect">
              <a:avLst/>
            </a:prstGeom>
            <a:solidFill>
              <a:schemeClr val="bg1"/>
            </a:solidFill>
          </p:spPr>
          <p:txBody>
            <a:bodyPr rtlCol="0" wrap="square">
              <a:spAutoFit/>
            </a:bodyPr>
            <a:lstStyle/>
            <a:p>
              <a:r>
                <a:rPr dirty="0" lang="en-VN" sz="1050">
                  <a:solidFill>
                    <a:schemeClr val="bg2">
                      <a:lumMod val="75000"/>
                    </a:schemeClr>
                  </a:solidFill>
                </a:rPr>
                <a:t>Argriculture</a:t>
              </a:r>
            </a:p>
            <a:p>
              <a:r>
                <a:rPr dirty="0" lang="en-VN" sz="1050">
                  <a:solidFill>
                    <a:schemeClr val="bg2">
                      <a:lumMod val="75000"/>
                    </a:schemeClr>
                  </a:solidFill>
                </a:rPr>
                <a:t>5,2%</a:t>
              </a:r>
            </a:p>
          </p:txBody>
        </p:sp>
        <p:sp>
          <p:nvSpPr>
            <p:cNvPr id="17" name="TextBox 16">
              <a:extLst>
                <a:ext uri="{FF2B5EF4-FFF2-40B4-BE49-F238E27FC236}">
                  <a16:creationId xmlns:a16="http://schemas.microsoft.com/office/drawing/2014/main" id="{F1605093-AB50-8E83-3471-E4051544C3AC}"/>
                </a:ext>
              </a:extLst>
            </p:cNvPr>
            <p:cNvSpPr txBox="1"/>
            <p:nvPr/>
          </p:nvSpPr>
          <p:spPr>
            <a:xfrm>
              <a:off x="9462352" y="3045248"/>
              <a:ext cx="1050026" cy="415498"/>
            </a:xfrm>
            <a:prstGeom prst="rect">
              <a:avLst/>
            </a:prstGeom>
            <a:solidFill>
              <a:schemeClr val="bg1"/>
            </a:solidFill>
          </p:spPr>
          <p:txBody>
            <a:bodyPr rtlCol="0" wrap="square">
              <a:spAutoFit/>
            </a:bodyPr>
            <a:lstStyle/>
            <a:p>
              <a:r>
                <a:rPr dirty="0" lang="en-VN" sz="1050">
                  <a:solidFill>
                    <a:schemeClr val="bg2">
                      <a:lumMod val="75000"/>
                    </a:schemeClr>
                  </a:solidFill>
                </a:rPr>
                <a:t>Transportation</a:t>
              </a:r>
            </a:p>
            <a:p>
              <a:r>
                <a:rPr dirty="0" lang="en-VN" sz="1050">
                  <a:solidFill>
                    <a:schemeClr val="bg2">
                      <a:lumMod val="75000"/>
                    </a:schemeClr>
                  </a:solidFill>
                </a:rPr>
                <a:t>16,7%</a:t>
              </a:r>
            </a:p>
          </p:txBody>
        </p:sp>
        <p:sp>
          <p:nvSpPr>
            <p:cNvPr id="18" name="TextBox 17">
              <a:extLst>
                <a:ext uri="{FF2B5EF4-FFF2-40B4-BE49-F238E27FC236}">
                  <a16:creationId xmlns:a16="http://schemas.microsoft.com/office/drawing/2014/main" id="{D20E93DD-2017-049D-7D11-153569EA4CE6}"/>
                </a:ext>
              </a:extLst>
            </p:cNvPr>
            <p:cNvSpPr txBox="1"/>
            <p:nvPr/>
          </p:nvSpPr>
          <p:spPr>
            <a:xfrm>
              <a:off x="9446386" y="3986257"/>
              <a:ext cx="767888" cy="415498"/>
            </a:xfrm>
            <a:prstGeom prst="rect">
              <a:avLst/>
            </a:prstGeom>
            <a:solidFill>
              <a:schemeClr val="bg1"/>
            </a:solidFill>
          </p:spPr>
          <p:txBody>
            <a:bodyPr rtlCol="0" wrap="square">
              <a:spAutoFit/>
            </a:bodyPr>
            <a:lstStyle/>
            <a:p>
              <a:r>
                <a:rPr dirty="0" lang="en-VN" sz="1050">
                  <a:solidFill>
                    <a:schemeClr val="bg2">
                      <a:lumMod val="75000"/>
                    </a:schemeClr>
                  </a:solidFill>
                </a:rPr>
                <a:t>Services</a:t>
              </a:r>
            </a:p>
            <a:p>
              <a:r>
                <a:rPr dirty="0" lang="en-VN" sz="1050">
                  <a:solidFill>
                    <a:schemeClr val="bg2">
                      <a:lumMod val="75000"/>
                    </a:schemeClr>
                  </a:solidFill>
                </a:rPr>
                <a:t>3,2%</a:t>
              </a:r>
            </a:p>
          </p:txBody>
        </p:sp>
        <p:sp>
          <p:nvSpPr>
            <p:cNvPr id="19" name="TextBox 18">
              <a:extLst>
                <a:ext uri="{FF2B5EF4-FFF2-40B4-BE49-F238E27FC236}">
                  <a16:creationId xmlns:a16="http://schemas.microsoft.com/office/drawing/2014/main" id="{B9C1CBFF-034F-3774-1F93-DE965DE36159}"/>
                </a:ext>
              </a:extLst>
            </p:cNvPr>
            <p:cNvSpPr txBox="1"/>
            <p:nvPr/>
          </p:nvSpPr>
          <p:spPr>
            <a:xfrm>
              <a:off x="8873113" y="4670430"/>
              <a:ext cx="898517" cy="415498"/>
            </a:xfrm>
            <a:prstGeom prst="rect">
              <a:avLst/>
            </a:prstGeom>
            <a:solidFill>
              <a:schemeClr val="bg1"/>
            </a:solidFill>
          </p:spPr>
          <p:txBody>
            <a:bodyPr rtlCol="0" wrap="square">
              <a:spAutoFit/>
            </a:bodyPr>
            <a:lstStyle/>
            <a:p>
              <a:r>
                <a:rPr dirty="0" lang="en-VN" sz="1050">
                  <a:solidFill>
                    <a:schemeClr val="bg2">
                      <a:lumMod val="75000"/>
                    </a:schemeClr>
                  </a:solidFill>
                </a:rPr>
                <a:t>Household</a:t>
              </a:r>
            </a:p>
            <a:p>
              <a:r>
                <a:rPr dirty="0" lang="en-VN" sz="1050">
                  <a:solidFill>
                    <a:schemeClr val="bg2">
                      <a:lumMod val="75000"/>
                    </a:schemeClr>
                  </a:solidFill>
                </a:rPr>
                <a:t>15,3 %</a:t>
              </a:r>
            </a:p>
          </p:txBody>
        </p:sp>
      </p:grpSp>
    </p:spTree>
    <p:extLst>
      <p:ext uri="{BB962C8B-B14F-4D97-AF65-F5344CB8AC3E}">
        <p14:creationId xmlns:p14="http://schemas.microsoft.com/office/powerpoint/2010/main" val="1282461915"/>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470704" y="571885"/>
            <a:ext cx="10972800" cy="495200"/>
          </a:xfrm>
        </p:spPr>
        <p:txBody>
          <a:bodyPr>
            <a:noAutofit/>
          </a:bodyPr>
          <a:lstStyle/>
          <a:p>
            <a:r>
              <a:rPr lang="en-US" sz="3200" dirty="0">
                <a:solidFill>
                  <a:schemeClr val="accent1">
                    <a:lumMod val="50000"/>
                  </a:schemeClr>
                </a:solidFill>
              </a:rPr>
              <a:t>Current status of energy use in Vietnam</a:t>
            </a:r>
            <a:endParaRPr lang="vi-VN" sz="3200" dirty="0">
              <a:solidFill>
                <a:schemeClr val="accent1">
                  <a:lumMod val="50000"/>
                </a:schemeClr>
              </a:solidFill>
              <a:latin typeface="Arial" panose="020B0604020202020204" pitchFamily="34" charset="0"/>
            </a:endParaRPr>
          </a:p>
        </p:txBody>
      </p:sp>
      <p:grpSp>
        <p:nvGrpSpPr>
          <p:cNvPr id="11" name="Group 10">
            <a:extLst>
              <a:ext uri="{FF2B5EF4-FFF2-40B4-BE49-F238E27FC236}">
                <a16:creationId xmlns:a16="http://schemas.microsoft.com/office/drawing/2014/main" id="{8D3043CF-60DF-D48C-EBC4-F25C6943ED5B}"/>
              </a:ext>
            </a:extLst>
          </p:cNvPr>
          <p:cNvGrpSpPr/>
          <p:nvPr/>
        </p:nvGrpSpPr>
        <p:grpSpPr>
          <a:xfrm>
            <a:off x="960895" y="1439499"/>
            <a:ext cx="10270211" cy="4846616"/>
            <a:chOff x="960895" y="1439499"/>
            <a:chExt cx="10270211" cy="4846616"/>
          </a:xfrm>
        </p:grpSpPr>
        <p:pic>
          <p:nvPicPr>
            <p:cNvPr id="2" name="Picture 1">
              <a:extLst>
                <a:ext uri="{FF2B5EF4-FFF2-40B4-BE49-F238E27FC236}">
                  <a16:creationId xmlns:a16="http://schemas.microsoft.com/office/drawing/2014/main" id="{1FE94DCC-9A10-B44A-F992-BD613E1E8FFC}"/>
                </a:ext>
              </a:extLst>
            </p:cNvPr>
            <p:cNvPicPr>
              <a:picLocks noChangeAspect="1"/>
            </p:cNvPicPr>
            <p:nvPr/>
          </p:nvPicPr>
          <p:blipFill>
            <a:blip r:embed="rId2"/>
            <a:stretch>
              <a:fillRect/>
            </a:stretch>
          </p:blipFill>
          <p:spPr>
            <a:xfrm>
              <a:off x="960895" y="1439499"/>
              <a:ext cx="10270211" cy="4846616"/>
            </a:xfrm>
            <a:prstGeom prst="rect">
              <a:avLst/>
            </a:prstGeom>
          </p:spPr>
        </p:pic>
        <p:sp>
          <p:nvSpPr>
            <p:cNvPr id="4" name="TextBox 3">
              <a:extLst>
                <a:ext uri="{FF2B5EF4-FFF2-40B4-BE49-F238E27FC236}">
                  <a16:creationId xmlns:a16="http://schemas.microsoft.com/office/drawing/2014/main" id="{DE1524B3-4018-3557-60C2-CC45220E1AAE}"/>
                </a:ext>
              </a:extLst>
            </p:cNvPr>
            <p:cNvSpPr txBox="1"/>
            <p:nvPr/>
          </p:nvSpPr>
          <p:spPr>
            <a:xfrm>
              <a:off x="1343025" y="1557338"/>
              <a:ext cx="2528888" cy="666977"/>
            </a:xfrm>
            <a:prstGeom prst="rect">
              <a:avLst/>
            </a:prstGeom>
            <a:solidFill>
              <a:schemeClr val="bg1"/>
            </a:solidFill>
          </p:spPr>
          <p:txBody>
            <a:bodyPr wrap="square" rtlCol="0">
              <a:spAutoFit/>
            </a:bodyPr>
            <a:lstStyle/>
            <a:p>
              <a:pPr algn="r"/>
              <a:r>
                <a:rPr lang="en-US" dirty="0">
                  <a:solidFill>
                    <a:schemeClr val="bg2">
                      <a:lumMod val="75000"/>
                    </a:schemeClr>
                  </a:solidFill>
                </a:rPr>
                <a:t>Agriculture, forestry and fisheries</a:t>
              </a:r>
              <a:endParaRPr lang="en-VN" dirty="0">
                <a:solidFill>
                  <a:schemeClr val="bg2">
                    <a:lumMod val="75000"/>
                  </a:schemeClr>
                </a:solidFill>
              </a:endParaRPr>
            </a:p>
          </p:txBody>
        </p:sp>
        <p:sp>
          <p:nvSpPr>
            <p:cNvPr id="5" name="TextBox 4">
              <a:extLst>
                <a:ext uri="{FF2B5EF4-FFF2-40B4-BE49-F238E27FC236}">
                  <a16:creationId xmlns:a16="http://schemas.microsoft.com/office/drawing/2014/main" id="{F3D90F8A-2A1B-8C59-8D0A-2546C9D662C4}"/>
                </a:ext>
              </a:extLst>
            </p:cNvPr>
            <p:cNvSpPr txBox="1"/>
            <p:nvPr/>
          </p:nvSpPr>
          <p:spPr>
            <a:xfrm>
              <a:off x="1343025" y="2342154"/>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Construction</a:t>
              </a:r>
            </a:p>
          </p:txBody>
        </p:sp>
        <p:sp>
          <p:nvSpPr>
            <p:cNvPr id="6" name="TextBox 5">
              <a:extLst>
                <a:ext uri="{FF2B5EF4-FFF2-40B4-BE49-F238E27FC236}">
                  <a16:creationId xmlns:a16="http://schemas.microsoft.com/office/drawing/2014/main" id="{CAAE5149-F7C6-9688-AFAC-AEF040608114}"/>
                </a:ext>
              </a:extLst>
            </p:cNvPr>
            <p:cNvSpPr txBox="1"/>
            <p:nvPr/>
          </p:nvSpPr>
          <p:spPr>
            <a:xfrm>
              <a:off x="1343025" y="3049344"/>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Industry</a:t>
              </a:r>
            </a:p>
          </p:txBody>
        </p:sp>
        <p:sp>
          <p:nvSpPr>
            <p:cNvPr id="7" name="TextBox 6">
              <a:extLst>
                <a:ext uri="{FF2B5EF4-FFF2-40B4-BE49-F238E27FC236}">
                  <a16:creationId xmlns:a16="http://schemas.microsoft.com/office/drawing/2014/main" id="{5F82DF49-932B-C0A7-F9A6-BE2615E11010}"/>
                </a:ext>
              </a:extLst>
            </p:cNvPr>
            <p:cNvSpPr txBox="1"/>
            <p:nvPr/>
          </p:nvSpPr>
          <p:spPr>
            <a:xfrm>
              <a:off x="1071563" y="3672979"/>
              <a:ext cx="2800350" cy="379656"/>
            </a:xfrm>
            <a:prstGeom prst="rect">
              <a:avLst/>
            </a:prstGeom>
            <a:solidFill>
              <a:schemeClr val="bg1"/>
            </a:solidFill>
          </p:spPr>
          <p:txBody>
            <a:bodyPr wrap="square" rtlCol="0">
              <a:spAutoFit/>
            </a:bodyPr>
            <a:lstStyle/>
            <a:p>
              <a:pPr algn="r"/>
              <a:r>
                <a:rPr lang="en-VN" dirty="0">
                  <a:solidFill>
                    <a:schemeClr val="bg2">
                      <a:lumMod val="75000"/>
                    </a:schemeClr>
                  </a:solidFill>
                </a:rPr>
                <a:t>Non- energy</a:t>
              </a:r>
            </a:p>
          </p:txBody>
        </p:sp>
        <p:sp>
          <p:nvSpPr>
            <p:cNvPr id="8" name="TextBox 7">
              <a:extLst>
                <a:ext uri="{FF2B5EF4-FFF2-40B4-BE49-F238E27FC236}">
                  <a16:creationId xmlns:a16="http://schemas.microsoft.com/office/drawing/2014/main" id="{5EC6BD9E-7942-45B8-552A-E189CA6C78F1}"/>
                </a:ext>
              </a:extLst>
            </p:cNvPr>
            <p:cNvSpPr txBox="1"/>
            <p:nvPr/>
          </p:nvSpPr>
          <p:spPr>
            <a:xfrm>
              <a:off x="1343025" y="4380169"/>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Household</a:t>
              </a:r>
            </a:p>
          </p:txBody>
        </p:sp>
        <p:sp>
          <p:nvSpPr>
            <p:cNvPr id="9" name="TextBox 8">
              <a:extLst>
                <a:ext uri="{FF2B5EF4-FFF2-40B4-BE49-F238E27FC236}">
                  <a16:creationId xmlns:a16="http://schemas.microsoft.com/office/drawing/2014/main" id="{44AE5BD3-869C-E9B6-D71E-AFE7C6094693}"/>
                </a:ext>
              </a:extLst>
            </p:cNvPr>
            <p:cNvSpPr txBox="1"/>
            <p:nvPr/>
          </p:nvSpPr>
          <p:spPr>
            <a:xfrm>
              <a:off x="1343025" y="5087359"/>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Services</a:t>
              </a:r>
            </a:p>
          </p:txBody>
        </p:sp>
        <p:sp>
          <p:nvSpPr>
            <p:cNvPr id="10" name="TextBox 9">
              <a:extLst>
                <a:ext uri="{FF2B5EF4-FFF2-40B4-BE49-F238E27FC236}">
                  <a16:creationId xmlns:a16="http://schemas.microsoft.com/office/drawing/2014/main" id="{8CC90477-AAA6-BB9F-3C7F-1922C11CF3F3}"/>
                </a:ext>
              </a:extLst>
            </p:cNvPr>
            <p:cNvSpPr txBox="1"/>
            <p:nvPr/>
          </p:nvSpPr>
          <p:spPr>
            <a:xfrm>
              <a:off x="1343025" y="5686737"/>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Transportation</a:t>
              </a:r>
            </a:p>
          </p:txBody>
        </p:sp>
      </p:grpSp>
    </p:spTree>
    <p:extLst>
      <p:ext uri="{BB962C8B-B14F-4D97-AF65-F5344CB8AC3E}">
        <p14:creationId xmlns:p14="http://schemas.microsoft.com/office/powerpoint/2010/main" val="15271878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E60E0-986D-D900-26B5-9961CE602FCE}"/>
              </a:ext>
            </a:extLst>
          </p:cNvPr>
          <p:cNvSpPr>
            <a:spLocks noGrp="1"/>
          </p:cNvSpPr>
          <p:nvPr>
            <p:ph type="title"/>
          </p:nvPr>
        </p:nvSpPr>
        <p:spPr>
          <a:xfrm>
            <a:off x="609600" y="471469"/>
            <a:ext cx="10972800" cy="701433"/>
          </a:xfrm>
        </p:spPr>
        <p:txBody>
          <a:bodyPr>
            <a:normAutofit/>
          </a:bodyPr>
          <a:lstStyle/>
          <a:p>
            <a:pPr algn="ctr"/>
            <a:r>
              <a:rPr lang="en-US" dirty="0">
                <a:solidFill>
                  <a:schemeClr val="accent1">
                    <a:lumMod val="50000"/>
                  </a:schemeClr>
                </a:solidFill>
              </a:rPr>
              <a:t>Characteristics of energy consumption in Vietnam’s industry</a:t>
            </a:r>
          </a:p>
        </p:txBody>
      </p:sp>
      <p:sp>
        <p:nvSpPr>
          <p:cNvPr id="3" name="Content Placeholder 2">
            <a:extLst>
              <a:ext uri="{FF2B5EF4-FFF2-40B4-BE49-F238E27FC236}">
                <a16:creationId xmlns:a16="http://schemas.microsoft.com/office/drawing/2014/main" id="{B3A7010B-C688-7D56-11A7-7B487689FD41}"/>
              </a:ext>
            </a:extLst>
          </p:cNvPr>
          <p:cNvSpPr>
            <a:spLocks noGrp="1"/>
          </p:cNvSpPr>
          <p:nvPr>
            <p:ph idx="1"/>
          </p:nvPr>
        </p:nvSpPr>
        <p:spPr>
          <a:xfrm>
            <a:off x="609600" y="1430078"/>
            <a:ext cx="10778800" cy="4747450"/>
          </a:xfrm>
        </p:spPr>
        <p:txBody>
          <a:bodyPr>
            <a:normAutofit lnSpcReduction="10000"/>
          </a:bodyPr>
          <a:lstStyle/>
          <a:p>
            <a:pPr>
              <a:lnSpc>
                <a:spcPct val="150000"/>
              </a:lnSpc>
              <a:buFont typeface="Wingdings" pitchFamily="2" charset="2"/>
              <a:buChar char="v"/>
            </a:pPr>
            <a:r>
              <a:rPr lang="en-US" dirty="0"/>
              <a:t>The industry is the leading energy consumer sector in Vietnam, based on electricity consumption and final energy consumption</a:t>
            </a:r>
          </a:p>
          <a:p>
            <a:pPr>
              <a:lnSpc>
                <a:spcPct val="150000"/>
              </a:lnSpc>
              <a:buFont typeface="Wingdings" pitchFamily="2" charset="2"/>
              <a:buChar char="v"/>
            </a:pPr>
            <a:r>
              <a:rPr lang="en-US" dirty="0"/>
              <a:t>Vietnam currently has 3,068 DEUs (up from 2,496 in 2017), consuming 51,393,648 TOE, with DEUs in the industrial sector making up the majority—2,599 facilities consuming 50,570,115 TOE. The Vietnamese industry has significant potential for energy efficiency.</a:t>
            </a:r>
          </a:p>
          <a:p>
            <a:pPr>
              <a:lnSpc>
                <a:spcPct val="150000"/>
              </a:lnSpc>
              <a:buFont typeface="Wingdings" pitchFamily="2" charset="2"/>
              <a:buChar char="v"/>
            </a:pPr>
            <a:r>
              <a:rPr lang="en-US" dirty="0"/>
              <a:t>By 2025, Vietnam requires 100% of designated energy-using enterprises to implement energy management systems as mandated by Decision 280/QD-TTG from the Prime Minister approving the National Program for Energy Efficiency for the 2019-2030 period.</a:t>
            </a:r>
          </a:p>
          <a:p>
            <a:pPr>
              <a:lnSpc>
                <a:spcPct val="150000"/>
              </a:lnSpc>
              <a:buFont typeface="Wingdings" pitchFamily="2" charset="2"/>
              <a:buChar char="v"/>
            </a:pPr>
            <a:r>
              <a:rPr lang="en-US" dirty="0"/>
              <a:t>The application of Energy Management Systems in Vietnam is still limited and weak. Many enterprises only implement these systems to meet legal requirements.</a:t>
            </a:r>
            <a:endParaRPr lang="vi-VN" dirty="0"/>
          </a:p>
        </p:txBody>
      </p:sp>
      <p:sp>
        <p:nvSpPr>
          <p:cNvPr id="4" name="Slide Number Placeholder 3">
            <a:extLst>
              <a:ext uri="{FF2B5EF4-FFF2-40B4-BE49-F238E27FC236}">
                <a16:creationId xmlns:a16="http://schemas.microsoft.com/office/drawing/2014/main" id="{B1C55C40-F3FF-EEF4-51CA-C109D618A348}"/>
              </a:ext>
            </a:extLst>
          </p:cNvPr>
          <p:cNvSpPr>
            <a:spLocks noGrp="1"/>
          </p:cNvSpPr>
          <p:nvPr>
            <p:ph type="sldNum" sz="quarter" idx="11"/>
          </p:nvPr>
        </p:nvSpPr>
        <p:spPr>
          <a:xfrm>
            <a:off x="0" y="0"/>
            <a:ext cx="0" cy="0"/>
          </a:xfrm>
          <a:ln/>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defRPr/>
            </a:pPr>
            <a:fld id="{CD526C43-D195-4D1A-9EFA-AA81D07472FE}" type="slidenum">
              <a:rPr lang="en-GB" smtClean="0"/>
              <a:pPr>
                <a:defRPr/>
              </a:pPr>
              <a:t>8</a:t>
            </a:fld>
            <a:endParaRPr lang="en-GB"/>
          </a:p>
        </p:txBody>
      </p:sp>
    </p:spTree>
    <p:extLst>
      <p:ext uri="{BB962C8B-B14F-4D97-AF65-F5344CB8AC3E}">
        <p14:creationId xmlns:p14="http://schemas.microsoft.com/office/powerpoint/2010/main" val="2320735489"/>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C98DE-B5D6-58DE-FFAA-2D521470DAC2}"/>
              </a:ext>
            </a:extLst>
          </p:cNvPr>
          <p:cNvSpPr>
            <a:spLocks noGrp="1"/>
          </p:cNvSpPr>
          <p:nvPr>
            <p:ph type="title"/>
          </p:nvPr>
        </p:nvSpPr>
        <p:spPr>
          <a:xfrm>
            <a:off x="833966" y="423606"/>
            <a:ext cx="10524067" cy="654050"/>
          </a:xfrm>
        </p:spPr>
        <p:txBody>
          <a:bodyPr>
            <a:noAutofit/>
          </a:bodyPr>
          <a:lstStyle/>
          <a:p>
            <a:pPr algn="ctr"/>
            <a:r>
              <a:rPr lang="en-US" sz="3200" dirty="0">
                <a:solidFill>
                  <a:schemeClr val="accent1">
                    <a:lumMod val="50000"/>
                  </a:schemeClr>
                </a:solidFill>
                <a:latin typeface="+mn-lt"/>
              </a:rPr>
              <a:t>Number of Designated Energy Users (DEUs)</a:t>
            </a:r>
          </a:p>
        </p:txBody>
      </p:sp>
      <p:grpSp>
        <p:nvGrpSpPr>
          <p:cNvPr id="11" name="Group 10">
            <a:extLst>
              <a:ext uri="{FF2B5EF4-FFF2-40B4-BE49-F238E27FC236}">
                <a16:creationId xmlns:a16="http://schemas.microsoft.com/office/drawing/2014/main" id="{1D2DADE6-2D11-7FE9-684A-8078790FBE0A}"/>
              </a:ext>
            </a:extLst>
          </p:cNvPr>
          <p:cNvGrpSpPr/>
          <p:nvPr/>
        </p:nvGrpSpPr>
        <p:grpSpPr>
          <a:xfrm>
            <a:off x="1319042" y="1344420"/>
            <a:ext cx="9626241" cy="5429736"/>
            <a:chOff x="1319042" y="1344420"/>
            <a:chExt cx="9626241" cy="5429736"/>
          </a:xfrm>
        </p:grpSpPr>
        <p:pic>
          <p:nvPicPr>
            <p:cNvPr id="5" name="Picture 4">
              <a:extLst>
                <a:ext uri="{FF2B5EF4-FFF2-40B4-BE49-F238E27FC236}">
                  <a16:creationId xmlns:a16="http://schemas.microsoft.com/office/drawing/2014/main" id="{C4582E78-F35F-8D2A-383E-CA0403B496B4}"/>
                </a:ext>
              </a:extLst>
            </p:cNvPr>
            <p:cNvPicPr>
              <a:picLocks noChangeAspect="1"/>
            </p:cNvPicPr>
            <p:nvPr/>
          </p:nvPicPr>
          <p:blipFill>
            <a:blip r:embed="rId3"/>
            <a:stretch>
              <a:fillRect/>
            </a:stretch>
          </p:blipFill>
          <p:spPr>
            <a:xfrm>
              <a:off x="1319042" y="1344420"/>
              <a:ext cx="9553916" cy="4762949"/>
            </a:xfrm>
            <a:prstGeom prst="rect">
              <a:avLst/>
            </a:prstGeom>
          </p:spPr>
        </p:pic>
        <p:sp>
          <p:nvSpPr>
            <p:cNvPr id="7" name="TextBox 6">
              <a:extLst>
                <a:ext uri="{FF2B5EF4-FFF2-40B4-BE49-F238E27FC236}">
                  <a16:creationId xmlns:a16="http://schemas.microsoft.com/office/drawing/2014/main" id="{B512A8AF-0AD3-E2B0-287C-0D3AB658E9E5}"/>
                </a:ext>
              </a:extLst>
            </p:cNvPr>
            <p:cNvSpPr txBox="1"/>
            <p:nvPr/>
          </p:nvSpPr>
          <p:spPr>
            <a:xfrm>
              <a:off x="2927494" y="6107370"/>
              <a:ext cx="8017789" cy="666786"/>
            </a:xfrm>
            <a:prstGeom prst="rect">
              <a:avLst/>
            </a:prstGeom>
            <a:noFill/>
          </p:spPr>
          <p:txBody>
            <a:bodyPr wrap="square">
              <a:spAutoFit/>
            </a:bodyPr>
            <a:lstStyle/>
            <a:p>
              <a:r>
                <a:rPr lang="en-US" sz="1600" b="1" dirty="0">
                  <a:solidFill>
                    <a:srgbClr val="0070C0"/>
                  </a:solidFill>
                  <a:latin typeface="+mn-lt"/>
                </a:rPr>
                <a:t>Number of DEU and corresponding energy consumption, 2017-2021</a:t>
              </a:r>
              <a:br>
                <a:rPr lang="en-US" sz="2133" dirty="0"/>
              </a:br>
              <a:r>
                <a:rPr lang="en-US" sz="2133" dirty="0"/>
                <a:t>                   </a:t>
              </a:r>
              <a:r>
                <a:rPr lang="en-US" sz="1600" i="1" dirty="0">
                  <a:latin typeface="+mn-lt"/>
                </a:rPr>
                <a:t>(Source: Compiled from the DEUs List)</a:t>
              </a:r>
            </a:p>
          </p:txBody>
        </p:sp>
        <p:sp>
          <p:nvSpPr>
            <p:cNvPr id="4" name="TextBox 3">
              <a:extLst>
                <a:ext uri="{FF2B5EF4-FFF2-40B4-BE49-F238E27FC236}">
                  <a16:creationId xmlns:a16="http://schemas.microsoft.com/office/drawing/2014/main" id="{761F18E0-09A6-4A14-671E-5AE74C79B1CA}"/>
                </a:ext>
              </a:extLst>
            </p:cNvPr>
            <p:cNvSpPr txBox="1"/>
            <p:nvPr/>
          </p:nvSpPr>
          <p:spPr>
            <a:xfrm>
              <a:off x="7453098" y="5710396"/>
              <a:ext cx="1633752" cy="316266"/>
            </a:xfrm>
            <a:prstGeom prst="rect">
              <a:avLst/>
            </a:prstGeom>
            <a:solidFill>
              <a:schemeClr val="bg1"/>
            </a:solidFill>
          </p:spPr>
          <p:txBody>
            <a:bodyPr wrap="square">
              <a:spAutoFit/>
            </a:bodyPr>
            <a:lstStyle/>
            <a:p>
              <a:r>
                <a:rPr lang="en-US" sz="1400" i="1" dirty="0">
                  <a:latin typeface="+mn-lt"/>
                </a:rPr>
                <a:t>Number of DEUs </a:t>
              </a:r>
              <a:endParaRPr lang="en-VN" sz="1400" dirty="0"/>
            </a:p>
          </p:txBody>
        </p:sp>
        <p:sp>
          <p:nvSpPr>
            <p:cNvPr id="10" name="TextBox 9">
              <a:extLst>
                <a:ext uri="{FF2B5EF4-FFF2-40B4-BE49-F238E27FC236}">
                  <a16:creationId xmlns:a16="http://schemas.microsoft.com/office/drawing/2014/main" id="{29084874-D6D3-91D7-7DAE-C23DD8FD4B81}"/>
                </a:ext>
              </a:extLst>
            </p:cNvPr>
            <p:cNvSpPr txBox="1"/>
            <p:nvPr/>
          </p:nvSpPr>
          <p:spPr>
            <a:xfrm>
              <a:off x="3573871" y="5681820"/>
              <a:ext cx="3155542" cy="307777"/>
            </a:xfrm>
            <a:prstGeom prst="rect">
              <a:avLst/>
            </a:prstGeom>
            <a:solidFill>
              <a:schemeClr val="bg1"/>
            </a:solidFill>
          </p:spPr>
          <p:txBody>
            <a:bodyPr wrap="square">
              <a:spAutoFit/>
            </a:bodyPr>
            <a:lstStyle/>
            <a:p>
              <a:r>
                <a:rPr lang="en-US" sz="1400" i="1" dirty="0">
                  <a:latin typeface="+mn-lt"/>
                </a:rPr>
                <a:t>Energy using of DEUs (</a:t>
              </a:r>
              <a:r>
                <a:rPr lang="en-US" sz="1400" i="1" dirty="0" err="1">
                  <a:latin typeface="+mn-lt"/>
                </a:rPr>
                <a:t>kTOE</a:t>
              </a:r>
              <a:r>
                <a:rPr lang="en-US" sz="1400" i="1" dirty="0">
                  <a:latin typeface="+mn-lt"/>
                </a:rPr>
                <a:t>) </a:t>
              </a:r>
              <a:endParaRPr lang="en-VN" sz="1400" dirty="0"/>
            </a:p>
          </p:txBody>
        </p:sp>
      </p:grpSp>
    </p:spTree>
    <p:extLst>
      <p:ext uri="{BB962C8B-B14F-4D97-AF65-F5344CB8AC3E}">
        <p14:creationId xmlns:p14="http://schemas.microsoft.com/office/powerpoint/2010/main" val="678068323"/>
      </p:ext>
    </p:extLst>
  </p:cSld>
  <p:clrMapOvr>
    <a:masterClrMapping/>
  </p:clrMapOvr>
  <p:transition/>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21377</TotalTime>
  <Words>3137</Words>
  <Application>Microsoft Macintosh PowerPoint</Application>
  <PresentationFormat>Widescreen</PresentationFormat>
  <Paragraphs>343</Paragraphs>
  <Slides>41</Slides>
  <Notes>6</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41</vt:i4>
      </vt:variant>
    </vt:vector>
  </HeadingPairs>
  <TitlesOfParts>
    <vt:vector size="50" baseType="lpstr">
      <vt:lpstr>Calibri</vt:lpstr>
      <vt:lpstr>Wingdings</vt:lpstr>
      <vt:lpstr>Times</vt:lpstr>
      <vt:lpstr>Tahoma</vt:lpstr>
      <vt:lpstr>Arial</vt:lpstr>
      <vt:lpstr>Times New Roman</vt:lpstr>
      <vt:lpstr>Fira Sans Extra Condensed</vt:lpstr>
      <vt:lpstr>Roboto</vt:lpstr>
      <vt:lpstr>Energy Saving Infographics by Slidesgo</vt:lpstr>
      <vt:lpstr>TRAINING PROGRAME for IEs</vt:lpstr>
      <vt:lpstr>Training program for business leaders</vt:lpstr>
      <vt:lpstr>PowerPoint Presentation</vt:lpstr>
      <vt:lpstr>Global industrial energy usage</vt:lpstr>
      <vt:lpstr>Final electricity consumption by sector in Vietnam</vt:lpstr>
      <vt:lpstr>Final energy consumption by industry in Vietnam</vt:lpstr>
      <vt:lpstr>Current status of energy use in Vietnam</vt:lpstr>
      <vt:lpstr>Characteristics of energy consumption in Vietnam’s industry</vt:lpstr>
      <vt:lpstr>Number of Designated Energy Users (DEUs)</vt:lpstr>
      <vt:lpstr>EE targets for Vietnam's industrial sectors by 2030</vt:lpstr>
      <vt:lpstr>PowerPoint Presentation</vt:lpstr>
      <vt:lpstr>PowerPoint Presentation</vt:lpstr>
      <vt:lpstr>AVERAGE ELECTRICITY PRICE (2010 – 2024)</vt:lpstr>
      <vt:lpstr>Specific Energy consumption and Energy Savings Potential</vt:lpstr>
      <vt:lpstr>Current status of energy use in industry</vt:lpstr>
      <vt:lpstr>Energy consumption structure in the industry</vt:lpstr>
      <vt:lpstr>Causes of high energy consumption</vt:lpstr>
      <vt:lpstr>Challenges in energy management and utilization</vt:lpstr>
      <vt:lpstr>Trends in sustainable development in industry</vt:lpstr>
      <vt:lpstr>PowerPoint Presentation</vt:lpstr>
      <vt:lpstr>The current situation of fired brick production</vt:lpstr>
      <vt:lpstr>Comparison of fired bricks and non-fired bricks</vt:lpstr>
      <vt:lpstr>State Policies and Regulations</vt:lpstr>
      <vt:lpstr>Overview of the Ceramic Industry in Vietnam</vt:lpstr>
      <vt:lpstr>Types of Ceramics in Vietnam</vt:lpstr>
      <vt:lpstr>Fired Brick Production Technology</vt:lpstr>
      <vt:lpstr>Fired Brick Production Technology</vt:lpstr>
      <vt:lpstr>Fired Brick Production Technology</vt:lpstr>
      <vt:lpstr>Fired Brick Production Technology</vt:lpstr>
      <vt:lpstr>Fired Brick Production Technology</vt:lpstr>
      <vt:lpstr>Energy used in fired brick production:</vt:lpstr>
      <vt:lpstr>EEMs in fired brick production</vt:lpstr>
      <vt:lpstr>EEMs in fired brick production</vt:lpstr>
      <vt:lpstr>EEMs in fired brick production</vt:lpstr>
      <vt:lpstr>EEMs in fired brick production</vt:lpstr>
      <vt:lpstr>EEMs in brick industry in the world</vt:lpstr>
      <vt:lpstr>EEMs in brick industry in the world</vt:lpstr>
      <vt:lpstr>Benefits of Energy Saving in Ceramic Production</vt:lpstr>
      <vt:lpstr>Conclusion and Recommendations</vt:lpstr>
      <vt:lpstr>Conclusion and Recommendations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823417-Nguyễn Mạnh Hùng</cp:lastModifiedBy>
  <cp:revision>153</cp:revision>
  <dcterms:modified xsi:type="dcterms:W3CDTF">2025-03-13T04:07:55Z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3194432</vt:lpwstr>
  </property>
  <property fmtid="{D5CDD505-2E9C-101B-9397-08002B2CF9AE}" name="NXPowerLiteSettings" pid="3">
    <vt:lpwstr>F7000400038000</vt:lpwstr>
  </property>
  <property fmtid="{D5CDD505-2E9C-101B-9397-08002B2CF9AE}" name="NXPowerLiteVersion" pid="4">
    <vt:lpwstr>S11.0.1</vt:lpwstr>
  </property>
</Properties>
</file>