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8"/>
  </p:notesMasterIdLst>
  <p:sldIdLst>
    <p:sldId id="256" r:id="rId2"/>
    <p:sldId id="318" r:id="rId3"/>
    <p:sldId id="1800" r:id="rId4"/>
    <p:sldId id="681" r:id="rId5"/>
    <p:sldId id="704" r:id="rId6"/>
    <p:sldId id="705" r:id="rId7"/>
    <p:sldId id="1801" r:id="rId8"/>
    <p:sldId id="2283" r:id="rId9"/>
    <p:sldId id="2284" r:id="rId10"/>
    <p:sldId id="2285" r:id="rId11"/>
    <p:sldId id="1802" r:id="rId12"/>
    <p:sldId id="1803" r:id="rId13"/>
    <p:sldId id="2001" r:id="rId14"/>
    <p:sldId id="309" r:id="rId15"/>
    <p:sldId id="310" r:id="rId16"/>
    <p:sldId id="2003" r:id="rId17"/>
    <p:sldId id="2286" r:id="rId18"/>
    <p:sldId id="714" r:id="rId19"/>
    <p:sldId id="710" r:id="rId20"/>
    <p:sldId id="2287" r:id="rId21"/>
    <p:sldId id="2288" r:id="rId22"/>
    <p:sldId id="1808" r:id="rId23"/>
    <p:sldId id="311" r:id="rId24"/>
    <p:sldId id="2362" r:id="rId25"/>
    <p:sldId id="2364" r:id="rId26"/>
    <p:sldId id="2360" r:id="rId27"/>
    <p:sldId id="760" r:id="rId28"/>
    <p:sldId id="259" r:id="rId29"/>
    <p:sldId id="761" r:id="rId30"/>
    <p:sldId id="762" r:id="rId31"/>
    <p:sldId id="763" r:id="rId32"/>
    <p:sldId id="764" r:id="rId33"/>
    <p:sldId id="265" r:id="rId34"/>
    <p:sldId id="257" r:id="rId35"/>
    <p:sldId id="2361" r:id="rId36"/>
    <p:sldId id="2359" r:id="rId37"/>
  </p:sldIdLst>
  <p:sldSz cx="12192000" cy="6858000"/>
  <p:notesSz cx="6858000" cy="9144000"/>
  <p:embeddedFontLst>
    <p:embeddedFont>
      <p:font typeface="Fira Sans Extra Condensed" panose="020F0502020204030204" pitchFamily="34" charset="0"/>
      <p:regular r:id="rId39"/>
      <p:bold r:id="rId40"/>
      <p:italic r:id="rId41"/>
      <p:boldItalic r:id="rId42"/>
    </p:embeddedFont>
    <p:embeddedFont>
      <p:font typeface="Roboto" panose="02000000000000000000" pitchFamily="2" charset="0"/>
      <p:regular r:id="rId43"/>
      <p:bold r:id="rId44"/>
      <p:italic r:id="rId45"/>
      <p:boldItalic r:id="rId46"/>
    </p:embeddedFont>
    <p:embeddedFont>
      <p:font typeface="Times" panose="020F0502020204030204" pitchFamily="34"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965"/>
    <p:restoredTop sz="86446"/>
  </p:normalViewPr>
  <p:slideViewPr>
    <p:cSldViewPr snapToGrid="0">
      <p:cViewPr varScale="1">
        <p:scale>
          <a:sx n="98" d="100"/>
          <a:sy n="98" d="100"/>
        </p:scale>
        <p:origin x="288" y="20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a:t>Biểu đồ giá điện từ năm 2009 đến năm 2024</a:t>
            </a:r>
            <a:endParaRPr lang="en-US"/>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Năm </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Giá điện (VND/kWh)</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4</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72626447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4" r:id="rId5"/>
    <p:sldLayoutId id="2147483655" r:id="rId6"/>
    <p:sldLayoutId id="2147483656" r:id="rId7"/>
    <p:sldLayoutId id="2147483657" r:id="rId8"/>
    <p:sldLayoutId id="2147483662" r:id="rId9"/>
    <p:sldLayoutId id="214748366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arget="../media/image14.jpeg" Type="http://schemas.openxmlformats.org/officeDocument/2006/relationships/image"/><Relationship Id="rId2" Target="../charts/chart1.xml" Type="http://schemas.openxmlformats.org/officeDocument/2006/relationships/chart"/><Relationship Id="rId1" Target="../slideLayouts/slideLayout2.xml" Type="http://schemas.openxmlformats.org/officeDocument/2006/relationships/slideLayout"/></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arget="../media/image16.jpeg" Type="http://schemas.openxmlformats.org/officeDocument/2006/relationships/image"/><Relationship Id="rId2" Target="../notesSlides/notesSlide4.xml" Type="http://schemas.openxmlformats.org/officeDocument/2006/relationships/notesSlide"/><Relationship Id="rId1" Target="../slideLayouts/slideLayout2.xml" Type="http://schemas.openxmlformats.org/officeDocument/2006/relationships/slideLayout"/></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arget="../media/image17.jpeg" Type="http://schemas.openxmlformats.org/officeDocument/2006/relationships/image"/><Relationship Id="rId2" Target="../notesSlides/notesSlide5.xml" Type="http://schemas.openxmlformats.org/officeDocument/2006/relationships/notesSlide"/><Relationship Id="rId1" Target="../slideLayouts/slideLayout1.xml" Type="http://schemas.openxmlformats.org/officeDocument/2006/relationships/slideLayout"/></Relationships>
</file>

<file path=ppt/slides/_rels/slide23.xml.rels><?xml version="1.0" encoding="UTF-8" standalone="yes" ?><Relationships xmlns="http://schemas.openxmlformats.org/package/2006/relationships"><Relationship Id="rId3" Target="../media/image18.jpeg" Type="http://schemas.openxmlformats.org/officeDocument/2006/relationships/image"/><Relationship Id="rId2" Target="../notesSlides/notesSlide6.xml" Type="http://schemas.openxmlformats.org/officeDocument/2006/relationships/notesSlide"/><Relationship Id="rId1" Target="../slideLayouts/slideLayout2.xml" Type="http://schemas.openxmlformats.org/officeDocument/2006/relationships/slideLayout"/></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arget="../media/image19.jpeg" Type="http://schemas.openxmlformats.org/officeDocument/2006/relationships/image"/><Relationship Id="rId1" Target="../slideLayouts/slideLayout9.xml" Type="http://schemas.openxmlformats.org/officeDocument/2006/relationships/slideLayout"/></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10</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3712364291"/>
              </p:ext>
            </p:extLst>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E84568E-29ED-95BA-2861-4039CC007042}"/>
              </a:ext>
            </a:extLst>
          </p:cNvPr>
          <p:cNvSpPr>
            <a:spLocks noGrp="1"/>
          </p:cNvSpPr>
          <p:nvPr>
            <p:ph type="title"/>
          </p:nvPr>
        </p:nvSpPr>
        <p:spPr/>
        <p:txBody>
          <a:bodyPr>
            <a:normAutofit fontScale="90000"/>
          </a:bodyPr>
          <a:lstStyle/>
          <a:p>
            <a:r>
              <a:rPr lang="vi-VN" sz="2800" dirty="0">
                <a:solidFill>
                  <a:schemeClr val="accent1">
                    <a:lumMod val="50000"/>
                  </a:schemeClr>
                </a:solidFill>
                <a:latin typeface="+mn-lt"/>
              </a:rPr>
              <a:t>Cơ sở sử dụng năng lượng</a:t>
            </a:r>
            <a:r>
              <a:rPr lang="vi-VN" sz="2800" b="0" dirty="0">
                <a:solidFill>
                  <a:schemeClr val="accent1">
                    <a:lumMod val="50000"/>
                  </a:schemeClr>
                </a:solidFill>
                <a:latin typeface="+mn-lt"/>
              </a:rPr>
              <a:t> </a:t>
            </a:r>
            <a:r>
              <a:rPr lang="vi-VN" sz="2800" dirty="0">
                <a:solidFill>
                  <a:schemeClr val="accent1">
                    <a:lumMod val="50000"/>
                  </a:schemeClr>
                </a:solidFill>
                <a:latin typeface="+mn-lt"/>
              </a:rPr>
              <a:t>trọng điểm</a:t>
            </a:r>
            <a:endParaRPr lang="en-VN" dirty="0"/>
          </a:p>
        </p:txBody>
      </p:sp>
      <p:pic>
        <p:nvPicPr>
          <p:cNvPr id="10" name="Picture 9">
            <a:extLst>
              <a:ext uri="{FF2B5EF4-FFF2-40B4-BE49-F238E27FC236}">
                <a16:creationId xmlns:a16="http://schemas.microsoft.com/office/drawing/2014/main" id="{B4E254C5-384C-3717-A437-40C774036FA1}"/>
              </a:ext>
            </a:extLst>
          </p:cNvPr>
          <p:cNvPicPr>
            <a:picLocks noChangeAspect="1"/>
          </p:cNvPicPr>
          <p:nvPr/>
        </p:nvPicPr>
        <p:blipFill>
          <a:blip r:embed="rId2"/>
          <a:stretch>
            <a:fillRect/>
          </a:stretch>
        </p:blipFill>
        <p:spPr>
          <a:xfrm>
            <a:off x="1319042" y="1287873"/>
            <a:ext cx="9553916" cy="4762949"/>
          </a:xfrm>
          <a:prstGeom prst="rect">
            <a:avLst/>
          </a:prstGeom>
        </p:spPr>
      </p:pic>
      <p:sp>
        <p:nvSpPr>
          <p:cNvPr id="11" name="TextBox 10">
            <a:extLst>
              <a:ext uri="{FF2B5EF4-FFF2-40B4-BE49-F238E27FC236}">
                <a16:creationId xmlns:a16="http://schemas.microsoft.com/office/drawing/2014/main" id="{DE15FFA1-D8B1-E88A-2643-049AAF611704}"/>
              </a:ext>
            </a:extLst>
          </p:cNvPr>
          <p:cNvSpPr txBox="1"/>
          <p:nvPr/>
        </p:nvSpPr>
        <p:spPr>
          <a:xfrm>
            <a:off x="781880" y="6050822"/>
            <a:ext cx="9839626" cy="707886"/>
          </a:xfrm>
          <a:prstGeom prst="rect">
            <a:avLst/>
          </a:prstGeom>
          <a:noFill/>
        </p:spPr>
        <p:txBody>
          <a:bodyPr wrap="square">
            <a:spAutoFit/>
          </a:bodyPr>
          <a:lstStyle/>
          <a:p>
            <a:r>
              <a:rPr lang="vi-VN" sz="2000" b="1" dirty="0">
                <a:solidFill>
                  <a:srgbClr val="0070C0"/>
                </a:solidFill>
                <a:latin typeface="+mn-lt"/>
              </a:rPr>
              <a:t>Số lượng CSSD NLTD và năng lượng tiêu thụ tương ứng, giai đoạn 2017-2021</a:t>
            </a:r>
          </a:p>
          <a:p>
            <a:pPr algn="ctr"/>
            <a:r>
              <a:rPr lang="vi-VN" sz="2000" i="1" dirty="0">
                <a:latin typeface="+mn-lt"/>
              </a:rPr>
              <a:t>(Nguồn: Tổng hợp từ Danh sách CSSD NLTĐ)</a:t>
            </a:r>
            <a:r>
              <a:rPr lang="vi-VN" sz="2000" dirty="0">
                <a:latin typeface="+mn-lt"/>
              </a:rPr>
              <a:t> </a:t>
            </a:r>
            <a:endParaRPr lang="en-US" sz="2000" dirty="0">
              <a:latin typeface="+mn-lt"/>
            </a:endParaRPr>
          </a:p>
        </p:txBody>
      </p:sp>
    </p:spTree>
    <p:extLst>
      <p:ext uri="{BB962C8B-B14F-4D97-AF65-F5344CB8AC3E}">
        <p14:creationId xmlns:p14="http://schemas.microsoft.com/office/powerpoint/2010/main" val="3463823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C1D77FE-D606-00FB-3F14-8A1C606D4627}"/>
              </a:ext>
            </a:extLst>
          </p:cNvPr>
          <p:cNvSpPr>
            <a:spLocks noGrp="1"/>
          </p:cNvSpPr>
          <p:nvPr>
            <p:ph type="title"/>
          </p:nvPr>
        </p:nvSpPr>
        <p:spPr/>
        <p:txBody>
          <a:bodyPr>
            <a:normAutofit fontScale="90000"/>
          </a:bodyPr>
          <a:lstStyle/>
          <a:p>
            <a:r>
              <a:rPr lang="vi-VN" sz="2800" dirty="0">
                <a:solidFill>
                  <a:schemeClr val="accent1">
                    <a:lumMod val="50000"/>
                  </a:schemeClr>
                </a:solidFill>
                <a:latin typeface="+mn-lt"/>
              </a:rPr>
              <a:t>Mục tiêu TKNL cho các ngành Công nghiệp Việt Nam đến năm 2030</a:t>
            </a:r>
            <a:endParaRPr lang="en-VN" dirty="0"/>
          </a:p>
        </p:txBody>
      </p:sp>
      <p:graphicFrame>
        <p:nvGraphicFramePr>
          <p:cNvPr id="6" name="Table 5">
            <a:extLst>
              <a:ext uri="{FF2B5EF4-FFF2-40B4-BE49-F238E27FC236}">
                <a16:creationId xmlns:a16="http://schemas.microsoft.com/office/drawing/2014/main" id="{5B3705F2-EEAD-5E1A-2106-27BC0E4DD9AD}"/>
              </a:ext>
            </a:extLst>
          </p:cNvPr>
          <p:cNvGraphicFramePr>
            <a:graphicFrameLocks noGrp="1"/>
          </p:cNvGraphicFramePr>
          <p:nvPr>
            <p:extLst>
              <p:ext uri="{D42A27DB-BD31-4B8C-83A1-F6EECF244321}">
                <p14:modId xmlns:p14="http://schemas.microsoft.com/office/powerpoint/2010/main" val="3956001260"/>
              </p:ext>
            </p:extLst>
          </p:nvPr>
        </p:nvGraphicFramePr>
        <p:xfrm>
          <a:off x="722810" y="1562071"/>
          <a:ext cx="10859590" cy="4363384"/>
        </p:xfrm>
        <a:graphic>
          <a:graphicData uri="http://schemas.openxmlformats.org/drawingml/2006/table">
            <a:tbl>
              <a:tblPr/>
              <a:tblGrid>
                <a:gridCol w="5099515">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2000" u="none" strike="noStrike" dirty="0" err="1">
                          <a:effectLst/>
                        </a:rPr>
                        <a:t>Các</a:t>
                      </a:r>
                      <a:r>
                        <a:rPr lang="en-US" sz="2000" u="none" strike="noStrike" dirty="0">
                          <a:effectLst/>
                        </a:rPr>
                        <a:t> </a:t>
                      </a:r>
                      <a:r>
                        <a:rPr lang="en-US" sz="2000" u="none" strike="noStrike" dirty="0" err="1">
                          <a:effectLst/>
                        </a:rPr>
                        <a:t>ngành</a:t>
                      </a:r>
                      <a:r>
                        <a:rPr lang="en-US" sz="2000" u="none" strike="noStrike" dirty="0">
                          <a:effectLst/>
                        </a:rPr>
                        <a:t> </a:t>
                      </a:r>
                      <a:r>
                        <a:rPr lang="en-US" sz="2000" u="none" strike="noStrike" dirty="0" err="1">
                          <a:effectLst/>
                        </a:rPr>
                        <a:t>công</a:t>
                      </a:r>
                      <a:r>
                        <a:rPr lang="en-US" sz="2000" u="none" strike="noStrike" dirty="0">
                          <a:effectLst/>
                        </a:rPr>
                        <a:t> </a:t>
                      </a:r>
                      <a:r>
                        <a:rPr lang="en-US" sz="2000" u="none" strike="noStrike" dirty="0" err="1">
                          <a:effectLst/>
                        </a:rPr>
                        <a:t>nghiệp</a:t>
                      </a:r>
                      <a:endParaRPr lang="en-US" sz="20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2000" u="none" strike="noStrike" dirty="0" err="1">
                          <a:effectLst/>
                        </a:rPr>
                        <a:t>Đến</a:t>
                      </a:r>
                      <a:r>
                        <a:rPr lang="en-US" sz="2000" u="none" strike="noStrike" dirty="0">
                          <a:effectLst/>
                        </a:rPr>
                        <a:t> </a:t>
                      </a:r>
                      <a:r>
                        <a:rPr lang="en-US" sz="2000" u="none" strike="noStrike" dirty="0" err="1">
                          <a:effectLst/>
                        </a:rPr>
                        <a:t>năm</a:t>
                      </a:r>
                      <a:r>
                        <a:rPr lang="en-US" sz="2000" u="none" strike="noStrike" dirty="0">
                          <a:effectLst/>
                        </a:rPr>
                        <a:t> 2025</a:t>
                      </a:r>
                      <a:endParaRPr lang="en-US" sz="20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2000" u="none" strike="noStrike" dirty="0" err="1">
                          <a:effectLst/>
                        </a:rPr>
                        <a:t>Đến</a:t>
                      </a:r>
                      <a:r>
                        <a:rPr lang="en-US" sz="2000" u="none" strike="noStrike" dirty="0">
                          <a:effectLst/>
                        </a:rPr>
                        <a:t> </a:t>
                      </a:r>
                      <a:r>
                        <a:rPr lang="en-US" sz="2000" u="none" strike="noStrike" dirty="0" err="1">
                          <a:effectLst/>
                        </a:rPr>
                        <a:t>năm</a:t>
                      </a:r>
                      <a:r>
                        <a:rPr lang="en-US" sz="2000" u="none" strike="noStrike" dirty="0">
                          <a:effectLst/>
                        </a:rPr>
                        <a:t> 2030</a:t>
                      </a:r>
                      <a:endParaRPr lang="en-US" sz="20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2000" u="none" strike="noStrike">
                          <a:effectLst/>
                        </a:rPr>
                        <a:t>Từ </a:t>
                      </a:r>
                      <a:endParaRPr lang="en-US" sz="20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Đến</a:t>
                      </a:r>
                      <a:endParaRPr lang="en-US" sz="20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Từ </a:t>
                      </a:r>
                      <a:endParaRPr lang="en-US" sz="20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Đến</a:t>
                      </a:r>
                      <a:endParaRPr lang="en-US" sz="2000" b="1"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2000" u="none" strike="noStrike" dirty="0" err="1">
                          <a:effectLst/>
                        </a:rPr>
                        <a:t>Công</a:t>
                      </a:r>
                      <a:r>
                        <a:rPr lang="en-US" sz="2000" u="none" strike="noStrike" dirty="0">
                          <a:effectLst/>
                        </a:rPr>
                        <a:t> </a:t>
                      </a:r>
                      <a:r>
                        <a:rPr lang="en-US" sz="2000" u="none" strike="noStrike" dirty="0" err="1">
                          <a:effectLst/>
                        </a:rPr>
                        <a:t>Nghiệp</a:t>
                      </a:r>
                      <a:r>
                        <a:rPr lang="en-US" sz="2000" u="none" strike="noStrike" dirty="0">
                          <a:effectLst/>
                        </a:rPr>
                        <a:t> </a:t>
                      </a:r>
                      <a:r>
                        <a:rPr lang="en-US" sz="2000" u="none" strike="noStrike" dirty="0" err="1">
                          <a:effectLst/>
                        </a:rPr>
                        <a:t>thép</a:t>
                      </a:r>
                      <a:r>
                        <a:rPr lang="vi-VN"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dirty="0">
                          <a:effectLst/>
                        </a:rPr>
                        <a:t>3</a:t>
                      </a:r>
                      <a:endParaRPr lang="en-US" sz="20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dirty="0">
                          <a:effectLst/>
                        </a:rPr>
                        <a:t>10</a:t>
                      </a:r>
                      <a:endParaRPr lang="en-US" sz="20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5</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16.5</a:t>
                      </a:r>
                      <a:endParaRPr lang="en-US" sz="20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2000" u="none" strike="noStrike" dirty="0" err="1">
                          <a:effectLst/>
                        </a:rPr>
                        <a:t>Công</a:t>
                      </a:r>
                      <a:r>
                        <a:rPr lang="en-US" sz="2000" u="none" strike="noStrike" dirty="0">
                          <a:effectLst/>
                        </a:rPr>
                        <a:t> </a:t>
                      </a:r>
                      <a:r>
                        <a:rPr lang="en-US" sz="2000" u="none" strike="noStrike" dirty="0" err="1">
                          <a:effectLst/>
                        </a:rPr>
                        <a:t>nghiệp</a:t>
                      </a:r>
                      <a:r>
                        <a:rPr lang="en-US" sz="2000" u="none" strike="noStrike" dirty="0">
                          <a:effectLst/>
                        </a:rPr>
                        <a:t> </a:t>
                      </a:r>
                      <a:r>
                        <a:rPr lang="en-US" sz="2000" u="none" strike="noStrike" dirty="0" err="1">
                          <a:effectLst/>
                        </a:rPr>
                        <a:t>hóa</a:t>
                      </a:r>
                      <a:r>
                        <a:rPr lang="en-US" sz="2000" u="none" strike="noStrike" dirty="0">
                          <a:effectLst/>
                        </a:rPr>
                        <a:t> </a:t>
                      </a:r>
                      <a:r>
                        <a:rPr lang="en-US" sz="2000" u="none" strike="noStrike" dirty="0" err="1">
                          <a:effectLst/>
                        </a:rPr>
                        <a:t>chất</a:t>
                      </a:r>
                      <a:r>
                        <a:rPr lang="vi-VN"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7</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 </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dirty="0">
                          <a:effectLst/>
                        </a:rPr>
                        <a:t>10</a:t>
                      </a:r>
                      <a:endParaRPr lang="en-US" sz="20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 </a:t>
                      </a:r>
                      <a:endParaRPr lang="en-US" sz="20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2000" u="none" strike="noStrike" dirty="0" err="1">
                          <a:effectLst/>
                        </a:rPr>
                        <a:t>Công</a:t>
                      </a:r>
                      <a:r>
                        <a:rPr lang="en-US" sz="2000" u="none" strike="noStrike" dirty="0">
                          <a:effectLst/>
                        </a:rPr>
                        <a:t> </a:t>
                      </a:r>
                      <a:r>
                        <a:rPr lang="en-US" sz="2000" u="none" strike="noStrike" dirty="0" err="1">
                          <a:effectLst/>
                        </a:rPr>
                        <a:t>nghiệp</a:t>
                      </a:r>
                      <a:r>
                        <a:rPr lang="en-US" sz="2000" u="none" strike="noStrike" dirty="0">
                          <a:effectLst/>
                        </a:rPr>
                        <a:t> </a:t>
                      </a:r>
                      <a:r>
                        <a:rPr lang="en-US" sz="2000" u="none" strike="noStrike" dirty="0" err="1">
                          <a:effectLst/>
                        </a:rPr>
                        <a:t>sản</a:t>
                      </a:r>
                      <a:r>
                        <a:rPr lang="en-US" sz="2000" u="none" strike="noStrike" dirty="0">
                          <a:effectLst/>
                        </a:rPr>
                        <a:t> </a:t>
                      </a:r>
                      <a:r>
                        <a:rPr lang="en-US" sz="2000" u="none" strike="noStrike" dirty="0" err="1">
                          <a:effectLst/>
                        </a:rPr>
                        <a:t>xuất</a:t>
                      </a:r>
                      <a:r>
                        <a:rPr lang="en-US" sz="2000" u="none" strike="noStrike" dirty="0">
                          <a:effectLst/>
                        </a:rPr>
                        <a:t> </a:t>
                      </a:r>
                      <a:r>
                        <a:rPr lang="en-US" sz="2000" u="none" strike="noStrike" dirty="0" err="1">
                          <a:effectLst/>
                        </a:rPr>
                        <a:t>nhựa</a:t>
                      </a:r>
                      <a:r>
                        <a:rPr lang="vi-VN"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18</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22.46</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dirty="0">
                          <a:effectLst/>
                        </a:rPr>
                        <a:t>21.55</a:t>
                      </a:r>
                      <a:endParaRPr lang="en-US" sz="20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24.81</a:t>
                      </a:r>
                      <a:endParaRPr lang="en-US" sz="20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2000" u="none" strike="noStrike" dirty="0">
                          <a:effectLst/>
                        </a:rPr>
                        <a:t>Xi </a:t>
                      </a:r>
                      <a:r>
                        <a:rPr lang="en-US" sz="2000" u="none" strike="noStrike" dirty="0" err="1">
                          <a:effectLst/>
                        </a:rPr>
                        <a:t>măng</a:t>
                      </a:r>
                      <a:r>
                        <a:rPr lang="vi-VN"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7.5</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 </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dirty="0">
                          <a:effectLst/>
                        </a:rPr>
                        <a:t>10.89</a:t>
                      </a:r>
                      <a:endParaRPr lang="en-US" sz="20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2000" u="none" strike="noStrike" dirty="0" err="1">
                          <a:effectLst/>
                        </a:rPr>
                        <a:t>Dệt</a:t>
                      </a:r>
                      <a:r>
                        <a:rPr lang="en-US" sz="2000" u="none" strike="noStrike" dirty="0">
                          <a:effectLst/>
                        </a:rPr>
                        <a:t> may</a:t>
                      </a:r>
                      <a:r>
                        <a:rPr lang="vi-VN"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5</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 </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6.8</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vi-VN" sz="2000" u="none" strike="noStrike" dirty="0">
                          <a:effectLst/>
                        </a:rPr>
                        <a:t>Rượu bia nước giải khát (%)</a:t>
                      </a:r>
                      <a:endParaRPr lang="vi-VN" sz="20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3</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6.88</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4.6</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dirty="0">
                          <a:effectLst/>
                        </a:rPr>
                        <a:t>8.44</a:t>
                      </a:r>
                      <a:endParaRPr lang="en-US" sz="20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2000" u="none" strike="noStrike" dirty="0" err="1">
                          <a:effectLst/>
                        </a:rPr>
                        <a:t>Giấy</a:t>
                      </a:r>
                      <a:r>
                        <a:rPr lang="vi-VN"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8</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15.8</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a:effectLst/>
                        </a:rPr>
                        <a:t>9.9</a:t>
                      </a:r>
                      <a:endParaRPr lang="en-US" sz="20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2000" u="none" strike="noStrike" dirty="0">
                          <a:effectLst/>
                        </a:rPr>
                        <a:t>18.48</a:t>
                      </a:r>
                      <a:endParaRPr lang="en-US" sz="20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532716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extLst>
              <p:ext uri="{D42A27DB-BD31-4B8C-83A1-F6EECF244321}">
                <p14:modId xmlns:p14="http://schemas.microsoft.com/office/powerpoint/2010/main" val="3677280213"/>
              </p:ext>
            </p:extLst>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Tree>
    <p:extLst>
      <p:ext uri="{BB962C8B-B14F-4D97-AF65-F5344CB8AC3E}">
        <p14:creationId xmlns:p14="http://schemas.microsoft.com/office/powerpoint/2010/main" val="2448703803"/>
      </p:ext>
    </p:extLst>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dirty="0" lang="en-US">
                <a:solidFill>
                  <a:schemeClr val="accent1">
                    <a:lumMod val="50000"/>
                  </a:schemeClr>
                </a:solidFill>
              </a:rPr>
              <a:t>Specific Energy consumption and Energy Savings Potential</a:t>
            </a:r>
            <a:endParaRPr dirty="0" lang="en-VN">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2"/>
          <a:srcRect t="75"/>
          <a:stretch/>
        </p:blipFill>
        <p:spPr>
          <a:xfrm>
            <a:off x="1591760" y="1362273"/>
            <a:ext cx="9008480" cy="5177074"/>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dirty="0" lang="en-US" sz="1200"/>
              <a:t>C3 Energy efficiency scenario of the Vietnam Energy Outlook 2019 report</a:t>
            </a:r>
            <a:endParaRPr dirty="0" lang="en-VN" sz="1200"/>
          </a:p>
        </p:txBody>
      </p:sp>
    </p:spTree>
    <p:extLst>
      <p:ext uri="{BB962C8B-B14F-4D97-AF65-F5344CB8AC3E}">
        <p14:creationId xmlns:p14="http://schemas.microsoft.com/office/powerpoint/2010/main" val="2898215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654569"/>
            <a:ext cx="10972800" cy="4057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Proportion of energy consumption: </a:t>
            </a:r>
            <a:r>
              <a:rPr lang="en-US" sz="1800" dirty="0">
                <a:solidFill>
                  <a:schemeClr val="tx1"/>
                </a:solidFill>
              </a:rPr>
              <a:t>The industrial sector accounts for about 47% of the total energy consumption in the country.</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Industries with high energy consumption:</a:t>
            </a:r>
            <a:endParaRPr lang="en-US" altLang="en-US" sz="1800"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1800" dirty="0">
                <a:solidFill>
                  <a:schemeClr val="tx1"/>
                </a:solidFill>
                <a:latin typeface="+mn-lt"/>
                <a:cs typeface="Arial" panose="020B0604020202020204" pitchFamily="34" charset="0"/>
              </a:rPr>
              <a:t>The steel production, cement, textile, wood processing, and chemical industries.</a:t>
            </a:r>
            <a:endParaRPr lang="en-US" altLang="en-US" sz="18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1800" dirty="0">
                <a:solidFill>
                  <a:schemeClr val="tx1"/>
                </a:solidFill>
                <a:latin typeface="+mn-lt"/>
                <a:cs typeface="Arial" panose="020B0604020202020204" pitchFamily="34" charset="0"/>
              </a:rPr>
              <a:t>These industries consume approximately 70% of the total energy in the industrial sector.</a:t>
            </a:r>
            <a:endParaRPr lang="en-US" altLang="en-US" sz="18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Energy efficiency: </a:t>
            </a:r>
            <a:r>
              <a:rPr lang="en-US" sz="1800" dirty="0">
                <a:solidFill>
                  <a:schemeClr val="tx1"/>
                </a:solidFill>
              </a:rPr>
              <a:t>Energy consumption efficiency remains low, with significant waste due to outdated technology and inefficient management.</a:t>
            </a:r>
            <a:r>
              <a:rPr lang="en-US" altLang="en-US" sz="1800"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419599" y="1435912"/>
            <a:ext cx="7772401" cy="413871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430482"/>
            <a:ext cx="5073109" cy="4878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700" dirty="0">
                <a:solidFill>
                  <a:schemeClr val="tx1"/>
                </a:solidFill>
              </a:rPr>
              <a:t>Proportion of energy consumption by sector:</a:t>
            </a:r>
            <a:endParaRPr lang="en-US" altLang="en-US" sz="17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Manufacturing sector:</a:t>
            </a:r>
            <a:r>
              <a:rPr lang="en-US" altLang="en-US" sz="1700" dirty="0">
                <a:solidFill>
                  <a:schemeClr val="tx1"/>
                </a:solidFill>
                <a:latin typeface="Arial" panose="020B0604020202020204" pitchFamily="34" charset="0"/>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Construction sector:</a:t>
            </a:r>
            <a:r>
              <a:rPr lang="en-US" altLang="en-US" sz="1700" dirty="0">
                <a:solidFill>
                  <a:schemeClr val="tx1"/>
                </a:solidFill>
                <a:latin typeface="Arial" panose="020B0604020202020204" pitchFamily="34" charset="0"/>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Mining sector: </a:t>
            </a:r>
            <a:r>
              <a:rPr lang="en-US" altLang="en-US" sz="1700" dirty="0">
                <a:solidFill>
                  <a:schemeClr val="tx1"/>
                </a:solidFill>
                <a:latin typeface="Arial" panose="020B0604020202020204" pitchFamily="34" charset="0"/>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Transportation and logistics sector</a:t>
            </a:r>
            <a:r>
              <a:rPr lang="en-US" altLang="en-US" sz="1700" dirty="0">
                <a:solidFill>
                  <a:schemeClr val="tx1"/>
                </a:solidFill>
                <a:latin typeface="Arial" panose="020B0604020202020204" pitchFamily="34" charset="0"/>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700" dirty="0">
                <a:solidFill>
                  <a:schemeClr val="tx1"/>
                </a:solidFill>
              </a:rPr>
              <a:t>Main types of energy used:</a:t>
            </a:r>
            <a:endParaRPr lang="en-US" altLang="en-US" sz="17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700" dirty="0">
                <a:solidFill>
                  <a:schemeClr val="tx1"/>
                </a:solidFill>
                <a:latin typeface="Arial" panose="020B0604020202020204" pitchFamily="34" charset="0"/>
                <a:cs typeface="Arial" panose="020B0604020202020204" pitchFamily="34" charset="0"/>
              </a:rPr>
              <a:t>Electricity: </a:t>
            </a:r>
            <a:r>
              <a:rPr lang="en-US" sz="1700" dirty="0">
                <a:solidFill>
                  <a:schemeClr val="tx1"/>
                </a:solidFill>
                <a:latin typeface="Arial" panose="020B0604020202020204" pitchFamily="34" charset="0"/>
                <a:cs typeface="Arial" panose="020B0604020202020204" pitchFamily="34" charset="0"/>
              </a:rPr>
              <a:t>Account for the largest proportion in the energy consumption structure of the industrial sector.</a:t>
            </a:r>
            <a:endParaRPr lang="en-US" altLang="en-US" sz="1700" dirty="0">
              <a:solidFill>
                <a:schemeClr val="tx1"/>
              </a:solidFill>
              <a:latin typeface="Arial" panose="020B0604020202020204" pitchFamily="34" charset="0"/>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Oil and natural gas: Used in manufacturing and chemical industries.</a:t>
            </a: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Coal: Mainly used in the cement and metallurgy industries.</a:t>
            </a:r>
            <a:endParaRPr lang="en-US" altLang="en-US" sz="17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649837"/>
            <a:ext cx="11084119" cy="2975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sz="1800" b="1" dirty="0">
                <a:solidFill>
                  <a:schemeClr val="tx1"/>
                </a:solidFill>
              </a:rPr>
              <a:t>Outdated technology: </a:t>
            </a:r>
            <a:r>
              <a:rPr lang="en-US" sz="1800" dirty="0">
                <a:solidFill>
                  <a:schemeClr val="tx1"/>
                </a:solidFill>
              </a:rPr>
              <a:t>Many enterprises still use old technology, which consumes high amounts of energy and causes environmental pollution.</a:t>
            </a:r>
            <a:endParaRPr lang="vi-VN" altLang="en-US" sz="1800"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sz="1800" b="1" dirty="0">
                <a:solidFill>
                  <a:schemeClr val="tx1"/>
                </a:solidFill>
              </a:rPr>
              <a:t>Lack of investment in innovation: </a:t>
            </a:r>
            <a:r>
              <a:rPr lang="en-US" sz="1800" dirty="0">
                <a:solidFill>
                  <a:schemeClr val="tx1"/>
                </a:solidFill>
              </a:rPr>
              <a:t>Insufficient capital and motivation to invest in energy-efficient equipment and technology.</a:t>
            </a:r>
            <a:endParaRPr lang="vi-VN" altLang="en-US" sz="1800"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sz="1800" b="1" dirty="0">
                <a:solidFill>
                  <a:schemeClr val="tx1"/>
                </a:solidFill>
              </a:rPr>
              <a:t>Low awareness of energy efficiency</a:t>
            </a:r>
            <a:r>
              <a:rPr lang="en-US" sz="1800" dirty="0">
                <a:solidFill>
                  <a:schemeClr val="tx1"/>
                </a:solidFill>
              </a:rPr>
              <a:t>: Some enterprises have not prioritized energy efficiency measures in their production processes.</a:t>
            </a:r>
            <a:endParaRPr lang="vi-VN" altLang="en-US" sz="1800"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sz="1800" dirty="0">
              <a:solidFill>
                <a:schemeClr val="tx1"/>
              </a:solidFill>
              <a:latin typeface="Arial" panose="020B0604020202020204" pitchFamily="34" charset="0"/>
            </a:endParaRPr>
          </a:p>
        </p:txBody>
      </p:sp>
    </p:spTree>
    <p:extLst>
      <p:ext uri="{BB962C8B-B14F-4D97-AF65-F5344CB8AC3E}">
        <p14:creationId xmlns:p14="http://schemas.microsoft.com/office/powerpoint/2010/main" val="1478836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605425"/>
            <a:ext cx="10861481" cy="364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Technological challenges</a:t>
            </a:r>
            <a:r>
              <a:rPr lang="en-US" sz="1800" dirty="0">
                <a:solidFill>
                  <a:schemeClr val="tx1"/>
                </a:solidFill>
              </a:rPr>
              <a:t>: Many enterprises use outdated technology, resulting in low energy performance and environmental pollution.</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Cost challenges: </a:t>
            </a:r>
            <a:r>
              <a:rPr lang="en-US" sz="1800" dirty="0">
                <a:solidFill>
                  <a:schemeClr val="tx1"/>
                </a:solidFill>
              </a:rPr>
              <a:t>The initial investment costs for energy-efficient technologies are high, causing many enterprises to hesitate to make changes.</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Lack of strong supporting policies: </a:t>
            </a:r>
            <a:r>
              <a:rPr lang="en-US" sz="1800" dirty="0">
                <a:solidFill>
                  <a:schemeClr val="tx1"/>
                </a:solidFill>
              </a:rPr>
              <a:t>Although there are policies encouraging energy efficiency, they are still not effective enough to drive widespread adoption of energy efficiency measures among enterprises.</a:t>
            </a:r>
            <a:endParaRPr lang="en-US" altLang="en-US" sz="1800"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315757"/>
            <a:ext cx="10861481" cy="468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Green industry: </a:t>
            </a:r>
            <a:r>
              <a:rPr lang="en-US" sz="1800" dirty="0">
                <a:solidFill>
                  <a:schemeClr val="tx1"/>
                </a:solidFill>
              </a:rPr>
              <a:t>Enterprises are gradually paying more attention to using renewable energy and developing sustainable production.</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rPr>
              <a:t>International trend</a:t>
            </a:r>
            <a:r>
              <a:rPr lang="en-US" altLang="en-US" sz="1800" dirty="0">
                <a:solidFill>
                  <a:schemeClr val="tx1"/>
                </a:solidFill>
              </a:rPr>
              <a:t>: </a:t>
            </a:r>
            <a:r>
              <a:rPr lang="en-US" sz="1800" dirty="0">
                <a:solidFill>
                  <a:schemeClr val="tx1"/>
                </a:solidFill>
              </a:rPr>
              <a:t>Multinational corporations have higher standards for energy and environmental requirements when collaborating, especially in industries such as textiles and electronics.</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Digital transformation and energy optimization: </a:t>
            </a:r>
            <a:r>
              <a:rPr lang="en-US" sz="1800" dirty="0">
                <a:solidFill>
                  <a:schemeClr val="tx1"/>
                </a:solidFill>
              </a:rPr>
              <a:t>Applying digital technology to monitor and optimize energy usage in production.</a:t>
            </a:r>
            <a:endParaRPr lang="vi-VN"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sz="1800"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pic>
        <p:nvPicPr>
          <p:cNvPr id="3074" name="Picture 2" descr="Công nghệ xử lý nước RO trong sản xuất bia rượu hiệu quả">
            <a:extLst>
              <a:ext uri="{FF2B5EF4-FFF2-40B4-BE49-F238E27FC236}">
                <a16:creationId xmlns:a16="http://schemas.microsoft.com/office/drawing/2014/main" id="{943E6AC0-17DE-7647-43A9-559ED0E355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773" y="0"/>
            <a:ext cx="1371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222420" y="6015790"/>
            <a:ext cx="5873579" cy="558006"/>
          </a:xfrm>
          <a:solidFill>
            <a:schemeClr val="bg1">
              <a:lumMod val="85000"/>
            </a:schemeClr>
          </a:solidFill>
        </p:spPr>
        <p:txBody>
          <a:bodyPr>
            <a:noAutofit/>
          </a:bodyPr>
          <a:lstStyle/>
          <a:p>
            <a:pPr marL="53975" indent="0"/>
            <a:r>
              <a:rPr lang="en-US" sz="2800" b="1" dirty="0"/>
              <a:t>Beverage Industry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rmAutofit fontScale="90000"/>
          </a:bodyPr>
          <a:lstStyle/>
          <a:p>
            <a:r>
              <a:rPr lang="en-US" dirty="0">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400267"/>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4050334" y="6160046"/>
            <a:ext cx="7532066" cy="584775"/>
          </a:xfrm>
          <a:prstGeom prst="rect">
            <a:avLst/>
          </a:prstGeom>
          <a:noFill/>
        </p:spPr>
        <p:txBody>
          <a:bodyPr wrap="square">
            <a:spAutoFit/>
          </a:bodyPr>
          <a:lstStyle/>
          <a:p>
            <a:r>
              <a:rPr lang="en-US" sz="1600" i="1" dirty="0"/>
              <a:t>Figure: Energy Intensity Improvement in Key Industries during VNEEP Phase 2 Changes of energy intensity in key industries</a:t>
            </a:r>
            <a:endParaRPr lang="en-VN" sz="1600" i="1" dirty="0"/>
          </a:p>
        </p:txBody>
      </p:sp>
    </p:spTree>
    <p:extLst>
      <p:ext uri="{BB962C8B-B14F-4D97-AF65-F5344CB8AC3E}">
        <p14:creationId xmlns:p14="http://schemas.microsoft.com/office/powerpoint/2010/main" val="15552423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dirty="0">
                <a:solidFill>
                  <a:schemeClr val="accent1">
                    <a:lumMod val="50000"/>
                  </a:schemeClr>
                </a:solidFill>
              </a:rPr>
              <a:t>Benchmarking in the beer</a:t>
            </a:r>
          </a:p>
        </p:txBody>
      </p:sp>
      <p:sp>
        <p:nvSpPr>
          <p:cNvPr id="3" name="Text Placeholder 2">
            <a:extLst>
              <a:ext uri="{FF2B5EF4-FFF2-40B4-BE49-F238E27FC236}">
                <a16:creationId xmlns:a16="http://schemas.microsoft.com/office/drawing/2014/main" id="{93BA8D97-434F-4FD8-9065-D7A0622B8EE1}"/>
              </a:ext>
            </a:extLst>
          </p:cNvPr>
          <p:cNvSpPr>
            <a:spLocks noGrp="1"/>
          </p:cNvSpPr>
          <p:nvPr>
            <p:ph type="body" idx="1"/>
          </p:nvPr>
        </p:nvSpPr>
        <p:spPr>
          <a:xfrm>
            <a:off x="609600" y="1409600"/>
            <a:ext cx="10972800" cy="4038800"/>
          </a:xfrm>
        </p:spPr>
        <p:txBody>
          <a:bodyPr/>
          <a:lstStyle/>
          <a:p>
            <a:pPr marL="186262" indent="0">
              <a:buNone/>
            </a:pPr>
            <a:r>
              <a:rPr lang="en-US" dirty="0"/>
              <a:t>According to Article 5 of </a:t>
            </a:r>
            <a:r>
              <a:rPr lang="en-US" sz="2400" b="1" dirty="0">
                <a:solidFill>
                  <a:schemeClr val="accent1">
                    <a:lumMod val="50000"/>
                  </a:schemeClr>
                </a:solidFill>
              </a:rPr>
              <a:t>Circular 28/2024/TT-BCT</a:t>
            </a:r>
            <a:r>
              <a:rPr lang="en-US" dirty="0"/>
              <a:t>, Benchmarking for the beer are:</a:t>
            </a:r>
          </a:p>
        </p:txBody>
      </p:sp>
      <p:graphicFrame>
        <p:nvGraphicFramePr>
          <p:cNvPr id="5" name="Table 4">
            <a:extLst>
              <a:ext uri="{FF2B5EF4-FFF2-40B4-BE49-F238E27FC236}">
                <a16:creationId xmlns:a16="http://schemas.microsoft.com/office/drawing/2014/main" id="{87E75A68-80AD-475A-974E-C6158D4E4DA5}"/>
              </a:ext>
            </a:extLst>
          </p:cNvPr>
          <p:cNvGraphicFramePr>
            <a:graphicFrameLocks noGrp="1"/>
          </p:cNvGraphicFramePr>
          <p:nvPr/>
        </p:nvGraphicFramePr>
        <p:xfrm>
          <a:off x="609602" y="2334030"/>
          <a:ext cx="10972798" cy="3975337"/>
        </p:xfrm>
        <a:graphic>
          <a:graphicData uri="http://schemas.openxmlformats.org/drawingml/2006/table">
            <a:tbl>
              <a:tblPr firstRow="1" firstCol="1" bandRow="1">
                <a:tableStyleId>{912C8C85-51F0-491E-9774-3900AFEF0FD7}</a:tableStyleId>
              </a:tblPr>
              <a:tblGrid>
                <a:gridCol w="2869322">
                  <a:extLst>
                    <a:ext uri="{9D8B030D-6E8A-4147-A177-3AD203B41FA5}">
                      <a16:colId xmlns:a16="http://schemas.microsoft.com/office/drawing/2014/main" val="3860677919"/>
                    </a:ext>
                  </a:extLst>
                </a:gridCol>
                <a:gridCol w="2963917">
                  <a:extLst>
                    <a:ext uri="{9D8B030D-6E8A-4147-A177-3AD203B41FA5}">
                      <a16:colId xmlns:a16="http://schemas.microsoft.com/office/drawing/2014/main" val="3686831630"/>
                    </a:ext>
                  </a:extLst>
                </a:gridCol>
                <a:gridCol w="5139559">
                  <a:extLst>
                    <a:ext uri="{9D8B030D-6E8A-4147-A177-3AD203B41FA5}">
                      <a16:colId xmlns:a16="http://schemas.microsoft.com/office/drawing/2014/main" val="3032694420"/>
                    </a:ext>
                  </a:extLst>
                </a:gridCol>
              </a:tblGrid>
              <a:tr h="347707">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Scale (million liter/year)</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Benchmark (MJ/1000 liter)</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1800" b="1" dirty="0">
                          <a:solidFill>
                            <a:srgbClr val="FFFFFF"/>
                          </a:solidFill>
                          <a:effectLst/>
                          <a:latin typeface="+mn-lt"/>
                        </a:rPr>
                        <a:t>Other Relevant Requirements</a:t>
                      </a: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725526">
                <a:tc>
                  <a:txBody>
                    <a:bodyPr/>
                    <a:lstStyle/>
                    <a:p>
                      <a:pPr algn="ctr">
                        <a:spcBef>
                          <a:spcPts val="600"/>
                        </a:spcBef>
                        <a:spcAft>
                          <a:spcPts val="600"/>
                        </a:spcAft>
                      </a:pPr>
                      <a:r>
                        <a:rPr lang="vi-VN" sz="1600" b="0" dirty="0">
                          <a:effectLst/>
                          <a:latin typeface="Arial" panose="020B0604020202020204" pitchFamily="34" charset="0"/>
                        </a:rPr>
                        <a:t>&gt; 200</a:t>
                      </a:r>
                      <a:endParaRPr lang="vi-VN" sz="3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822</a:t>
                      </a:r>
                      <a:endParaRPr lang="vi-VN" sz="3600" b="0" dirty="0">
                        <a:effectLst/>
                      </a:endParaRPr>
                    </a:p>
                  </a:txBody>
                  <a:tcPr marL="0" marR="0" marT="0" marB="0" anchor="ctr"/>
                </a:tc>
                <a:tc rowSpan="5">
                  <a:txBody>
                    <a:bodyPr/>
                    <a:lstStyle/>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Manage and monitor the production process to determine the amount of energy consumed.</a:t>
                      </a:r>
                    </a:p>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Facilities with SEC higher than benchmarking must report and justify the reasons to the competent authorities and submit an implementation plan to meet the benchmarking requirements based on the energy audit report.</a:t>
                      </a:r>
                    </a:p>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Report to the local DOIT by January 31 each year on the implementation status of the benchmarking of the facility (as specified in Article 5 of the Circular)</a:t>
                      </a:r>
                    </a:p>
                  </a:txBody>
                  <a:tcPr marL="43518" marR="43518" marT="0" marB="0" anchor="ctr"/>
                </a:tc>
                <a:extLst>
                  <a:ext uri="{0D108BD9-81ED-4DB2-BD59-A6C34878D82A}">
                    <a16:rowId xmlns:a16="http://schemas.microsoft.com/office/drawing/2014/main" val="897526497"/>
                  </a:ext>
                </a:extLst>
              </a:tr>
              <a:tr h="725526">
                <a:tc>
                  <a:txBody>
                    <a:bodyPr/>
                    <a:lstStyle/>
                    <a:p>
                      <a:pPr algn="ctr">
                        <a:spcBef>
                          <a:spcPts val="600"/>
                        </a:spcBef>
                        <a:spcAft>
                          <a:spcPts val="600"/>
                        </a:spcAft>
                      </a:pPr>
                      <a:r>
                        <a:rPr lang="vi-VN" sz="1600" b="0" dirty="0">
                          <a:effectLst/>
                          <a:latin typeface="Arial" panose="020B0604020202020204" pitchFamily="34" charset="0"/>
                        </a:rPr>
                        <a:t>&gt;100 </a:t>
                      </a:r>
                      <a:r>
                        <a:rPr lang="en-US" sz="1600" b="0" dirty="0">
                          <a:effectLst/>
                          <a:latin typeface="Arial" panose="020B0604020202020204" pitchFamily="34" charset="0"/>
                        </a:rPr>
                        <a:t> to</a:t>
                      </a:r>
                      <a:r>
                        <a:rPr lang="vi-VN" sz="1600" b="0" dirty="0">
                          <a:effectLst/>
                          <a:latin typeface="Arial" panose="020B0604020202020204" pitchFamily="34" charset="0"/>
                        </a:rPr>
                        <a:t> ≤ 200</a:t>
                      </a:r>
                      <a:endParaRPr lang="vi-VN" sz="3600" b="0" dirty="0">
                        <a:effectLst/>
                      </a:endParaRPr>
                    </a:p>
                  </a:txBody>
                  <a:tcPr marL="0" marR="0" marT="0" marB="0" anchor="ctr"/>
                </a:tc>
                <a:tc>
                  <a:txBody>
                    <a:bodyPr/>
                    <a:lstStyle/>
                    <a:p>
                      <a:pPr algn="ctr">
                        <a:spcBef>
                          <a:spcPts val="600"/>
                        </a:spcBef>
                        <a:spcAft>
                          <a:spcPts val="600"/>
                        </a:spcAft>
                      </a:pPr>
                      <a:r>
                        <a:rPr lang="vi-VN" sz="1600" b="0">
                          <a:effectLst/>
                          <a:latin typeface="Arial" panose="020B0604020202020204" pitchFamily="34" charset="0"/>
                        </a:rPr>
                        <a:t>≤ 1299</a:t>
                      </a:r>
                      <a:endParaRPr lang="vi-VN" sz="3600" b="0">
                        <a:effectLst/>
                      </a:endParaRPr>
                    </a:p>
                  </a:txBody>
                  <a:tcPr marL="0" marR="0" marT="0" marB="0" anchor="ct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r h="725526">
                <a:tc>
                  <a:txBody>
                    <a:bodyPr/>
                    <a:lstStyle/>
                    <a:p>
                      <a:pPr algn="ctr">
                        <a:spcBef>
                          <a:spcPts val="600"/>
                        </a:spcBef>
                        <a:spcAft>
                          <a:spcPts val="600"/>
                        </a:spcAft>
                      </a:pPr>
                      <a:r>
                        <a:rPr lang="vi-VN" sz="1600" b="0" dirty="0">
                          <a:effectLst/>
                          <a:latin typeface="Arial" panose="020B0604020202020204" pitchFamily="34" charset="0"/>
                        </a:rPr>
                        <a:t>&gt; 50 </a:t>
                      </a:r>
                      <a:r>
                        <a:rPr lang="en-US" sz="1600" b="0" dirty="0">
                          <a:effectLst/>
                          <a:latin typeface="Arial" panose="020B0604020202020204" pitchFamily="34" charset="0"/>
                        </a:rPr>
                        <a:t>to</a:t>
                      </a:r>
                      <a:r>
                        <a:rPr lang="vi-VN" sz="1600" b="0" dirty="0">
                          <a:effectLst/>
                          <a:latin typeface="Arial" panose="020B0604020202020204" pitchFamily="34" charset="0"/>
                        </a:rPr>
                        <a:t> ≤ 100</a:t>
                      </a:r>
                      <a:endParaRPr lang="vi-VN" sz="3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1486</a:t>
                      </a:r>
                      <a:endParaRPr lang="vi-VN" sz="3600" b="0" dirty="0">
                        <a:effectLst/>
                      </a:endParaRPr>
                    </a:p>
                  </a:txBody>
                  <a:tcPr marL="0" marR="0" marT="0" marB="0" anchor="ctr"/>
                </a:tc>
                <a:tc vMerge="1">
                  <a:txBody>
                    <a:bodyPr/>
                    <a:lstStyle/>
                    <a:p>
                      <a:pPr algn="just">
                        <a:lnSpc>
                          <a:spcPct val="125000"/>
                        </a:lnSpc>
                        <a:spcBef>
                          <a:spcPts val="600"/>
                        </a:spcBef>
                        <a:spcAft>
                          <a:spcPts val="600"/>
                        </a:spcAft>
                      </a:pPr>
                      <a:endParaRPr lang="en-US" sz="1600" dirty="0">
                        <a:effectLst/>
                        <a:latin typeface="+mn-lt"/>
                      </a:endParaRPr>
                    </a:p>
                  </a:txBody>
                  <a:tcPr marL="43518" marR="43518" marT="0" marB="0" anchor="ctr"/>
                </a:tc>
                <a:extLst>
                  <a:ext uri="{0D108BD9-81ED-4DB2-BD59-A6C34878D82A}">
                    <a16:rowId xmlns:a16="http://schemas.microsoft.com/office/drawing/2014/main" val="2827092092"/>
                  </a:ext>
                </a:extLst>
              </a:tr>
              <a:tr h="725526">
                <a:tc>
                  <a:txBody>
                    <a:bodyPr/>
                    <a:lstStyle/>
                    <a:p>
                      <a:pPr algn="ctr">
                        <a:spcBef>
                          <a:spcPts val="600"/>
                        </a:spcBef>
                        <a:spcAft>
                          <a:spcPts val="600"/>
                        </a:spcAft>
                      </a:pPr>
                      <a:r>
                        <a:rPr lang="vi-VN" sz="1600" b="0" dirty="0">
                          <a:effectLst/>
                          <a:latin typeface="Arial" panose="020B0604020202020204" pitchFamily="34" charset="0"/>
                        </a:rPr>
                        <a:t>&gt; 25 </a:t>
                      </a:r>
                      <a:r>
                        <a:rPr lang="en-US" sz="1600" b="0" dirty="0">
                          <a:effectLst/>
                          <a:latin typeface="Arial" panose="020B0604020202020204" pitchFamily="34" charset="0"/>
                        </a:rPr>
                        <a:t>to</a:t>
                      </a:r>
                      <a:r>
                        <a:rPr lang="vi-VN" sz="1600" b="0" dirty="0">
                          <a:effectLst/>
                          <a:latin typeface="Arial" panose="020B0604020202020204" pitchFamily="34" charset="0"/>
                        </a:rPr>
                        <a:t> ≤ 50</a:t>
                      </a:r>
                      <a:endParaRPr lang="vi-VN" sz="3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1711</a:t>
                      </a:r>
                      <a:endParaRPr lang="vi-VN" sz="3600" b="0" dirty="0">
                        <a:effectLst/>
                      </a:endParaRPr>
                    </a:p>
                  </a:txBody>
                  <a:tcPr marL="0" marR="0" marT="0" marB="0" anchor="ctr"/>
                </a:tc>
                <a:tc vMerge="1">
                  <a:txBody>
                    <a:bodyPr/>
                    <a:lstStyle/>
                    <a:p>
                      <a:pPr algn="just">
                        <a:lnSpc>
                          <a:spcPct val="125000"/>
                        </a:lnSpc>
                        <a:spcBef>
                          <a:spcPts val="600"/>
                        </a:spcBef>
                        <a:spcAft>
                          <a:spcPts val="600"/>
                        </a:spcAft>
                      </a:pPr>
                      <a:endParaRPr lang="en-US" sz="1600" dirty="0">
                        <a:effectLst/>
                        <a:latin typeface="+mn-lt"/>
                      </a:endParaRPr>
                    </a:p>
                  </a:txBody>
                  <a:tcPr marL="43518" marR="43518" marT="0" marB="0" anchor="ctr"/>
                </a:tc>
                <a:extLst>
                  <a:ext uri="{0D108BD9-81ED-4DB2-BD59-A6C34878D82A}">
                    <a16:rowId xmlns:a16="http://schemas.microsoft.com/office/drawing/2014/main" val="733340821"/>
                  </a:ext>
                </a:extLst>
              </a:tr>
              <a:tr h="725526">
                <a:tc>
                  <a:txBody>
                    <a:bodyPr/>
                    <a:lstStyle/>
                    <a:p>
                      <a:pPr algn="ctr">
                        <a:spcBef>
                          <a:spcPts val="600"/>
                        </a:spcBef>
                        <a:spcAft>
                          <a:spcPts val="600"/>
                        </a:spcAft>
                      </a:pPr>
                      <a:r>
                        <a:rPr lang="vi-VN" sz="1600" b="0" dirty="0">
                          <a:effectLst/>
                          <a:latin typeface="Arial" panose="020B0604020202020204" pitchFamily="34" charset="0"/>
                        </a:rPr>
                        <a:t>&gt;5 </a:t>
                      </a:r>
                      <a:r>
                        <a:rPr lang="en-US" sz="1600" b="0" dirty="0">
                          <a:effectLst/>
                          <a:latin typeface="Arial" panose="020B0604020202020204" pitchFamily="34" charset="0"/>
                        </a:rPr>
                        <a:t>to</a:t>
                      </a:r>
                      <a:r>
                        <a:rPr lang="vi-VN" sz="1600" b="0" dirty="0">
                          <a:effectLst/>
                          <a:latin typeface="Arial" panose="020B0604020202020204" pitchFamily="34" charset="0"/>
                        </a:rPr>
                        <a:t> ≤ 25</a:t>
                      </a:r>
                      <a:endParaRPr lang="vi-VN" sz="3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2543</a:t>
                      </a:r>
                      <a:endParaRPr lang="vi-VN" sz="3600" b="0" dirty="0">
                        <a:effectLst/>
                      </a:endParaRPr>
                    </a:p>
                  </a:txBody>
                  <a:tcPr marL="0" marR="0" marT="0" marB="0" anchor="ctr"/>
                </a:tc>
                <a:tc vMerge="1">
                  <a:txBody>
                    <a:bodyPr/>
                    <a:lstStyle/>
                    <a:p>
                      <a:pPr algn="just">
                        <a:lnSpc>
                          <a:spcPct val="125000"/>
                        </a:lnSpc>
                        <a:spcBef>
                          <a:spcPts val="600"/>
                        </a:spcBef>
                        <a:spcAft>
                          <a:spcPts val="600"/>
                        </a:spcAft>
                      </a:pPr>
                      <a:endParaRPr lang="en-US" sz="1600" dirty="0">
                        <a:effectLst/>
                        <a:latin typeface="+mn-lt"/>
                      </a:endParaRPr>
                    </a:p>
                  </a:txBody>
                  <a:tcPr marL="43518" marR="43518" marT="0" marB="0" anchor="ctr"/>
                </a:tc>
                <a:extLst>
                  <a:ext uri="{0D108BD9-81ED-4DB2-BD59-A6C34878D82A}">
                    <a16:rowId xmlns:a16="http://schemas.microsoft.com/office/drawing/2014/main" val="1120032958"/>
                  </a:ext>
                </a:extLst>
              </a:tr>
            </a:tbl>
          </a:graphicData>
        </a:graphic>
      </p:graphicFrame>
    </p:spTree>
    <p:extLst>
      <p:ext uri="{BB962C8B-B14F-4D97-AF65-F5344CB8AC3E}">
        <p14:creationId xmlns:p14="http://schemas.microsoft.com/office/powerpoint/2010/main" val="41816746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dirty="0">
                <a:solidFill>
                  <a:schemeClr val="accent1">
                    <a:lumMod val="50000"/>
                  </a:schemeClr>
                </a:solidFill>
              </a:rPr>
              <a:t>Benchmarking in the non-alcoholic beverage</a:t>
            </a:r>
          </a:p>
        </p:txBody>
      </p:sp>
      <p:sp>
        <p:nvSpPr>
          <p:cNvPr id="3" name="Text Placeholder 2">
            <a:extLst>
              <a:ext uri="{FF2B5EF4-FFF2-40B4-BE49-F238E27FC236}">
                <a16:creationId xmlns:a16="http://schemas.microsoft.com/office/drawing/2014/main" id="{93BA8D97-434F-4FD8-9065-D7A0622B8EE1}"/>
              </a:ext>
            </a:extLst>
          </p:cNvPr>
          <p:cNvSpPr>
            <a:spLocks noGrp="1"/>
          </p:cNvSpPr>
          <p:nvPr>
            <p:ph type="body" idx="1"/>
          </p:nvPr>
        </p:nvSpPr>
        <p:spPr>
          <a:xfrm>
            <a:off x="609600" y="1409600"/>
            <a:ext cx="10972800" cy="4038800"/>
          </a:xfrm>
        </p:spPr>
        <p:txBody>
          <a:bodyPr/>
          <a:lstStyle/>
          <a:p>
            <a:pPr marL="186262" indent="0">
              <a:buNone/>
            </a:pPr>
            <a:r>
              <a:rPr lang="en-US" dirty="0"/>
              <a:t>According to Article 5 of </a:t>
            </a:r>
            <a:r>
              <a:rPr lang="en-US" sz="2400" b="1" dirty="0">
                <a:solidFill>
                  <a:schemeClr val="accent1">
                    <a:lumMod val="50000"/>
                  </a:schemeClr>
                </a:solidFill>
              </a:rPr>
              <a:t>Circular 28/2024/TT-BCT</a:t>
            </a:r>
            <a:r>
              <a:rPr lang="en-US" dirty="0"/>
              <a:t>, Benchmarking for the non-alcoholic beverage are as follows:</a:t>
            </a:r>
          </a:p>
        </p:txBody>
      </p:sp>
      <p:graphicFrame>
        <p:nvGraphicFramePr>
          <p:cNvPr id="5" name="Table 4">
            <a:extLst>
              <a:ext uri="{FF2B5EF4-FFF2-40B4-BE49-F238E27FC236}">
                <a16:creationId xmlns:a16="http://schemas.microsoft.com/office/drawing/2014/main" id="{87E75A68-80AD-475A-974E-C6158D4E4DA5}"/>
              </a:ext>
            </a:extLst>
          </p:cNvPr>
          <p:cNvGraphicFramePr>
            <a:graphicFrameLocks noGrp="1"/>
          </p:cNvGraphicFramePr>
          <p:nvPr/>
        </p:nvGraphicFramePr>
        <p:xfrm>
          <a:off x="609602" y="2639194"/>
          <a:ext cx="10972798" cy="3670110"/>
        </p:xfrm>
        <a:graphic>
          <a:graphicData uri="http://schemas.openxmlformats.org/drawingml/2006/table">
            <a:tbl>
              <a:tblPr firstRow="1" firstCol="1" bandRow="1">
                <a:tableStyleId>{912C8C85-51F0-491E-9774-3900AFEF0FD7}</a:tableStyleId>
              </a:tblPr>
              <a:tblGrid>
                <a:gridCol w="1933901">
                  <a:extLst>
                    <a:ext uri="{9D8B030D-6E8A-4147-A177-3AD203B41FA5}">
                      <a16:colId xmlns:a16="http://schemas.microsoft.com/office/drawing/2014/main" val="1885385817"/>
                    </a:ext>
                  </a:extLst>
                </a:gridCol>
                <a:gridCol w="1608083">
                  <a:extLst>
                    <a:ext uri="{9D8B030D-6E8A-4147-A177-3AD203B41FA5}">
                      <a16:colId xmlns:a16="http://schemas.microsoft.com/office/drawing/2014/main" val="3860677919"/>
                    </a:ext>
                  </a:extLst>
                </a:gridCol>
                <a:gridCol w="1650124">
                  <a:extLst>
                    <a:ext uri="{9D8B030D-6E8A-4147-A177-3AD203B41FA5}">
                      <a16:colId xmlns:a16="http://schemas.microsoft.com/office/drawing/2014/main" val="3686831630"/>
                    </a:ext>
                  </a:extLst>
                </a:gridCol>
                <a:gridCol w="5780690">
                  <a:extLst>
                    <a:ext uri="{9D8B030D-6E8A-4147-A177-3AD203B41FA5}">
                      <a16:colId xmlns:a16="http://schemas.microsoft.com/office/drawing/2014/main" val="3032694420"/>
                    </a:ext>
                  </a:extLst>
                </a:gridCol>
              </a:tblGrid>
              <a:tr h="365806">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Type of production</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Scale (million liter/year)</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Benchmark (MJ/1000 liter)</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1800" b="1" dirty="0">
                          <a:solidFill>
                            <a:srgbClr val="FFFFFF"/>
                          </a:solidFill>
                          <a:effectLst/>
                          <a:latin typeface="+mn-lt"/>
                        </a:rPr>
                        <a:t>Other Relevant Requirements</a:t>
                      </a: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379413">
                <a:tc>
                  <a:txBody>
                    <a:bodyPr/>
                    <a:lstStyle/>
                    <a:p>
                      <a:pPr algn="just">
                        <a:lnSpc>
                          <a:spcPct val="125000"/>
                        </a:lnSpc>
                        <a:spcBef>
                          <a:spcPts val="600"/>
                        </a:spcBef>
                        <a:spcAft>
                          <a:spcPts val="600"/>
                        </a:spcAft>
                      </a:pPr>
                      <a:r>
                        <a:rPr lang="en-US" sz="1600" b="0" i="0" u="none" strike="noStrike" cap="none" dirty="0">
                          <a:solidFill>
                            <a:schemeClr val="tx1"/>
                          </a:solidFill>
                          <a:effectLst/>
                          <a:latin typeface="+mn-lt"/>
                          <a:ea typeface="+mn-ea"/>
                          <a:cs typeface="+mn-cs"/>
                          <a:sym typeface="Arial"/>
                        </a:rPr>
                        <a:t>Carbonated or both carbonated and non-carbonated products</a:t>
                      </a:r>
                      <a:endParaRPr lang="en-US" sz="1600" b="0" dirty="0">
                        <a:solidFill>
                          <a:schemeClr val="tx1"/>
                        </a:solidFill>
                        <a:effectLst/>
                        <a:latin typeface="+mn-lt"/>
                        <a:ea typeface="Arial" panose="020B0604020202020204" pitchFamily="34" charset="0"/>
                        <a:cs typeface="Times New Roman" panose="02020603050405020304" pitchFamily="18" charset="0"/>
                      </a:endParaRP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&gt; 20</a:t>
                      </a: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 550</a:t>
                      </a:r>
                    </a:p>
                  </a:txBody>
                  <a:tcPr marL="68580" marR="68580" marT="0" marB="0" anchor="ctr"/>
                </a:tc>
                <a:tc rowSpan="2">
                  <a:txBody>
                    <a:bodyPr/>
                    <a:lstStyle/>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Manage and monitor the production process to determine the amount of energy consumed.</a:t>
                      </a:r>
                    </a:p>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Facilities with SEC higher than benchmarking must report and justify the reasons to the competent authorities and submit an implementation plan to meet the benchmarking requirements based on the energy audit report.</a:t>
                      </a:r>
                    </a:p>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Report to the local DOIT by January 31 each year on the implementation status of the benchmarking of the facility (as specified in Article 5 of the Circular)</a:t>
                      </a:r>
                    </a:p>
                  </a:txBody>
                  <a:tcPr marL="43518" marR="43518" marT="0" marB="0" anchor="ctr"/>
                </a:tc>
                <a:extLst>
                  <a:ext uri="{0D108BD9-81ED-4DB2-BD59-A6C34878D82A}">
                    <a16:rowId xmlns:a16="http://schemas.microsoft.com/office/drawing/2014/main" val="897526497"/>
                  </a:ext>
                </a:extLst>
              </a:tr>
              <a:tr h="1313483">
                <a:tc>
                  <a:txBody>
                    <a:bodyPr/>
                    <a:lstStyle/>
                    <a:p>
                      <a:pPr algn="just">
                        <a:lnSpc>
                          <a:spcPct val="125000"/>
                        </a:lnSpc>
                        <a:spcBef>
                          <a:spcPts val="600"/>
                        </a:spcBef>
                        <a:spcAft>
                          <a:spcPts val="600"/>
                        </a:spcAft>
                      </a:pPr>
                      <a:r>
                        <a:rPr lang="en-US" sz="1600" b="0" i="0" u="none" strike="noStrike" cap="none" dirty="0">
                          <a:solidFill>
                            <a:schemeClr val="tx1"/>
                          </a:solidFill>
                          <a:effectLst/>
                          <a:latin typeface="+mn-lt"/>
                          <a:ea typeface="+mn-ea"/>
                          <a:cs typeface="+mn-cs"/>
                          <a:sym typeface="Arial"/>
                        </a:rPr>
                        <a:t>Non-carbonated products</a:t>
                      </a:r>
                      <a:endParaRPr lang="en-US" sz="1600" b="0" dirty="0">
                        <a:solidFill>
                          <a:schemeClr val="tx1"/>
                        </a:solidFill>
                        <a:effectLst/>
                        <a:latin typeface="+mn-lt"/>
                        <a:ea typeface="Arial" panose="020B0604020202020204" pitchFamily="34" charset="0"/>
                        <a:cs typeface="Times New Roman" panose="02020603050405020304" pitchFamily="18" charset="0"/>
                      </a:endParaRP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&gt;10</a:t>
                      </a: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 1068</a:t>
                      </a:r>
                    </a:p>
                  </a:txBody>
                  <a:tcPr marL="68580" marR="68580" marT="0" marB="0" anchor="ct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bl>
          </a:graphicData>
        </a:graphic>
      </p:graphicFrame>
    </p:spTree>
    <p:extLst>
      <p:ext uri="{BB962C8B-B14F-4D97-AF65-F5344CB8AC3E}">
        <p14:creationId xmlns:p14="http://schemas.microsoft.com/office/powerpoint/2010/main" val="13344547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5F58E-397E-7838-061D-FDFD447919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CA3F12-4865-C1FA-A3CB-41BF87C2933B}"/>
              </a:ext>
            </a:extLst>
          </p:cNvPr>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EEMs in the Beverage Industry</a:t>
            </a:r>
          </a:p>
        </p:txBody>
      </p:sp>
      <p:sp>
        <p:nvSpPr>
          <p:cNvPr id="3" name="Content Placeholder 2">
            <a:extLst>
              <a:ext uri="{FF2B5EF4-FFF2-40B4-BE49-F238E27FC236}">
                <a16:creationId xmlns:a16="http://schemas.microsoft.com/office/drawing/2014/main" id="{84F76293-96F0-1BCB-8A72-FEB3620BBE9A}"/>
              </a:ext>
            </a:extLst>
          </p:cNvPr>
          <p:cNvSpPr>
            <a:spLocks noGrp="1"/>
          </p:cNvSpPr>
          <p:nvPr>
            <p:ph idx="1"/>
          </p:nvPr>
        </p:nvSpPr>
        <p:spPr/>
        <p:txBody>
          <a:bodyPr>
            <a:normAutofit/>
          </a:bodyPr>
          <a:lstStyle/>
          <a:p>
            <a:pPr marL="139700" indent="0">
              <a:lnSpc>
                <a:spcPct val="150000"/>
              </a:lnSpc>
              <a:spcBef>
                <a:spcPts val="800"/>
              </a:spcBef>
              <a:buNone/>
            </a:pPr>
            <a:r>
              <a:rPr lang="en-US" b="1" dirty="0">
                <a:solidFill>
                  <a:schemeClr val="accent1">
                    <a:lumMod val="50000"/>
                  </a:schemeClr>
                </a:solidFill>
              </a:rPr>
              <a:t>Using Variable Frequency Drives (VFDs) in Motor Systems</a:t>
            </a:r>
          </a:p>
          <a:p>
            <a:pPr>
              <a:lnSpc>
                <a:spcPct val="150000"/>
              </a:lnSpc>
              <a:spcBef>
                <a:spcPts val="800"/>
              </a:spcBef>
              <a:buFont typeface="Arial" panose="020B0604020202020204" pitchFamily="34" charset="0"/>
              <a:buChar char="•"/>
            </a:pPr>
            <a:r>
              <a:rPr lang="en-US" dirty="0"/>
              <a:t>Install VFDs to adjust motor speed based on actual demand.</a:t>
            </a:r>
          </a:p>
          <a:p>
            <a:pPr>
              <a:lnSpc>
                <a:spcPct val="150000"/>
              </a:lnSpc>
              <a:spcBef>
                <a:spcPts val="800"/>
              </a:spcBef>
              <a:buFont typeface="Arial" panose="020B0604020202020204" pitchFamily="34" charset="0"/>
              <a:buChar char="•"/>
            </a:pPr>
            <a:r>
              <a:rPr lang="en-US" dirty="0"/>
              <a:t>Apply VFDs to equipment such as pumps, fans, and air compressors.</a:t>
            </a:r>
          </a:p>
          <a:p>
            <a:pPr marL="139700" indent="0">
              <a:lnSpc>
                <a:spcPct val="150000"/>
              </a:lnSpc>
              <a:spcBef>
                <a:spcPts val="800"/>
              </a:spcBef>
              <a:buNone/>
            </a:pPr>
            <a:r>
              <a:rPr lang="en-US" b="1" dirty="0"/>
              <a:t>Efficiency Gains:</a:t>
            </a:r>
          </a:p>
          <a:p>
            <a:pPr>
              <a:lnSpc>
                <a:spcPct val="150000"/>
              </a:lnSpc>
              <a:spcBef>
                <a:spcPts val="800"/>
              </a:spcBef>
              <a:buFont typeface="Arial" panose="020B0604020202020204" pitchFamily="34" charset="0"/>
              <a:buChar char="•"/>
            </a:pPr>
            <a:r>
              <a:rPr lang="en-US" dirty="0"/>
              <a:t>Reduces electricity consumption by 20-30%.</a:t>
            </a:r>
          </a:p>
          <a:p>
            <a:pPr>
              <a:lnSpc>
                <a:spcPct val="150000"/>
              </a:lnSpc>
              <a:spcBef>
                <a:spcPts val="800"/>
              </a:spcBef>
              <a:buFont typeface="Arial" panose="020B0604020202020204" pitchFamily="34" charset="0"/>
              <a:buChar char="•"/>
            </a:pPr>
            <a:r>
              <a:rPr lang="en-US" dirty="0"/>
              <a:t>Extends equipment lifespan and reduces maintenance costs.</a:t>
            </a:r>
            <a:endParaRPr dirty="0"/>
          </a:p>
        </p:txBody>
      </p:sp>
    </p:spTree>
    <p:extLst>
      <p:ext uri="{BB962C8B-B14F-4D97-AF65-F5344CB8AC3E}">
        <p14:creationId xmlns:p14="http://schemas.microsoft.com/office/powerpoint/2010/main" val="2022853513"/>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36633"/>
            <a:ext cx="10972800" cy="4315527"/>
          </a:xfrm>
        </p:spPr>
        <p:txBody>
          <a:bodyPr>
            <a:normAutofit/>
          </a:bodyPr>
          <a:lstStyle/>
          <a:p>
            <a:pPr marL="139700" indent="0">
              <a:lnSpc>
                <a:spcPct val="150000"/>
              </a:lnSpc>
              <a:buNone/>
            </a:pPr>
            <a:r>
              <a:rPr lang="en-US" b="1" dirty="0">
                <a:solidFill>
                  <a:schemeClr val="accent1">
                    <a:lumMod val="50000"/>
                  </a:schemeClr>
                </a:solidFill>
              </a:rPr>
              <a:t>Optimizing Cooling and Air Conditioning Systems</a:t>
            </a:r>
          </a:p>
          <a:p>
            <a:pPr>
              <a:lnSpc>
                <a:spcPct val="150000"/>
              </a:lnSpc>
              <a:spcBef>
                <a:spcPts val="900"/>
              </a:spcBef>
              <a:buFont typeface="Arial" panose="020B0604020202020204" pitchFamily="34" charset="0"/>
              <a:buChar char="•"/>
            </a:pPr>
            <a:r>
              <a:rPr lang="en-US" dirty="0"/>
              <a:t>Perform regular maintenance to ensure optimal performance.</a:t>
            </a:r>
          </a:p>
          <a:p>
            <a:pPr>
              <a:lnSpc>
                <a:spcPct val="150000"/>
              </a:lnSpc>
              <a:spcBef>
                <a:spcPts val="900"/>
              </a:spcBef>
              <a:buFont typeface="Arial" panose="020B0604020202020204" pitchFamily="34" charset="0"/>
              <a:buChar char="•"/>
            </a:pPr>
            <a:r>
              <a:rPr lang="en-US" dirty="0"/>
              <a:t>Adjust temperature and humidity to meet production and storage requirements.</a:t>
            </a:r>
          </a:p>
          <a:p>
            <a:pPr>
              <a:lnSpc>
                <a:spcPct val="150000"/>
              </a:lnSpc>
              <a:spcBef>
                <a:spcPts val="900"/>
              </a:spcBef>
              <a:buFont typeface="Arial" panose="020B0604020202020204" pitchFamily="34" charset="0"/>
              <a:buChar char="•"/>
            </a:pPr>
            <a:r>
              <a:rPr lang="en-US" dirty="0"/>
              <a:t>Replace outdated equipment with high-efficiency cooling systems.</a:t>
            </a:r>
          </a:p>
          <a:p>
            <a:pPr marL="139700" indent="0">
              <a:lnSpc>
                <a:spcPct val="150000"/>
              </a:lnSpc>
              <a:buNone/>
            </a:pPr>
            <a:r>
              <a:rPr lang="en-US" b="1" dirty="0"/>
              <a:t>Efficiency Gains:</a:t>
            </a:r>
          </a:p>
          <a:p>
            <a:pPr>
              <a:lnSpc>
                <a:spcPct val="150000"/>
              </a:lnSpc>
              <a:spcBef>
                <a:spcPts val="900"/>
              </a:spcBef>
            </a:pPr>
            <a:r>
              <a:rPr lang="en-US" dirty="0"/>
              <a:t>Lowers electricity costs by 15-20%.</a:t>
            </a:r>
          </a:p>
          <a:p>
            <a:pPr>
              <a:lnSpc>
                <a:spcPct val="150000"/>
              </a:lnSpc>
              <a:spcBef>
                <a:spcPts val="900"/>
              </a:spcBef>
            </a:pPr>
            <a:r>
              <a:rPr lang="en-US" dirty="0"/>
              <a:t>Maintains product quality and reduces carbon emissions.</a:t>
            </a:r>
          </a:p>
        </p:txBody>
      </p:sp>
      <p:sp>
        <p:nvSpPr>
          <p:cNvPr id="6" name="Title 1">
            <a:extLst>
              <a:ext uri="{FF2B5EF4-FFF2-40B4-BE49-F238E27FC236}">
                <a16:creationId xmlns:a16="http://schemas.microsoft.com/office/drawing/2014/main" id="{17B8D09E-F714-D4D9-F554-2D15404DA2FA}"/>
              </a:ext>
            </a:extLst>
          </p:cNvPr>
          <p:cNvSpPr txBox="1">
            <a:spLocks/>
          </p:cNvSpPr>
          <p:nvPr/>
        </p:nvSpPr>
        <p:spPr>
          <a:xfrm>
            <a:off x="722918" y="436451"/>
            <a:ext cx="10524067"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dirty="0">
                <a:solidFill>
                  <a:schemeClr val="accent1">
                    <a:lumMod val="50000"/>
                  </a:schemeClr>
                </a:solidFill>
              </a:rPr>
              <a:t>EEMs in the Beverage Industry</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39700" indent="0">
              <a:buNone/>
            </a:pPr>
            <a:r>
              <a:rPr lang="en-US" b="1" dirty="0">
                <a:solidFill>
                  <a:schemeClr val="accent1">
                    <a:lumMod val="50000"/>
                  </a:schemeClr>
                </a:solidFill>
              </a:rPr>
              <a:t>Recovering Waste Heat in Production Processes</a:t>
            </a:r>
          </a:p>
          <a:p>
            <a:pPr>
              <a:spcBef>
                <a:spcPts val="900"/>
              </a:spcBef>
            </a:pPr>
            <a:r>
              <a:rPr lang="en-US" dirty="0"/>
              <a:t>Install heat exchangers to recover heat from exhaust gases or wastewater.</a:t>
            </a:r>
          </a:p>
          <a:p>
            <a:pPr>
              <a:spcBef>
                <a:spcPts val="900"/>
              </a:spcBef>
            </a:pPr>
            <a:r>
              <a:rPr lang="en-US" dirty="0"/>
              <a:t>Use recovered waste heat for water heating or preheating applications.</a:t>
            </a:r>
            <a:br>
              <a:rPr lang="en-US" dirty="0"/>
            </a:br>
            <a:endParaRPr lang="en-US" dirty="0"/>
          </a:p>
          <a:p>
            <a:pPr marL="139700" indent="0">
              <a:buNone/>
            </a:pPr>
            <a:r>
              <a:rPr lang="en-US" b="1" dirty="0"/>
              <a:t>Efficiency Gains:</a:t>
            </a:r>
          </a:p>
          <a:p>
            <a:pPr>
              <a:spcBef>
                <a:spcPts val="900"/>
              </a:spcBef>
            </a:pPr>
            <a:r>
              <a:rPr lang="en-US" dirty="0"/>
              <a:t>Saves energy by 10-25%.</a:t>
            </a:r>
          </a:p>
          <a:p>
            <a:pPr>
              <a:spcBef>
                <a:spcPts val="900"/>
              </a:spcBef>
            </a:pPr>
            <a:r>
              <a:rPr lang="en-US" dirty="0"/>
              <a:t>Reduces fuel costs and improves overall efficiency.</a:t>
            </a:r>
          </a:p>
        </p:txBody>
      </p:sp>
      <p:sp>
        <p:nvSpPr>
          <p:cNvPr id="6" name="Title 1">
            <a:extLst>
              <a:ext uri="{FF2B5EF4-FFF2-40B4-BE49-F238E27FC236}">
                <a16:creationId xmlns:a16="http://schemas.microsoft.com/office/drawing/2014/main" id="{9F9DD5F1-7BD2-E243-3412-9B52CFAB153C}"/>
              </a:ext>
            </a:extLst>
          </p:cNvPr>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EEMs in the Beverage Industry</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36633"/>
            <a:ext cx="6534912" cy="4772800"/>
          </a:xfrm>
        </p:spPr>
        <p:txBody>
          <a:bodyPr>
            <a:normAutofit/>
          </a:bodyPr>
          <a:lstStyle/>
          <a:p>
            <a:pPr marL="139700" indent="0">
              <a:lnSpc>
                <a:spcPct val="150000"/>
              </a:lnSpc>
              <a:buNone/>
            </a:pPr>
            <a:r>
              <a:rPr lang="en-US" b="1" dirty="0">
                <a:solidFill>
                  <a:schemeClr val="accent1">
                    <a:lumMod val="50000"/>
                  </a:schemeClr>
                </a:solidFill>
              </a:rPr>
              <a:t>Implementation of Aseptic Filling Technology</a:t>
            </a:r>
            <a:endParaRPr lang="en-US" dirty="0"/>
          </a:p>
          <a:p>
            <a:pPr>
              <a:lnSpc>
                <a:spcPct val="150000"/>
              </a:lnSpc>
              <a:spcBef>
                <a:spcPts val="900"/>
              </a:spcBef>
              <a:buFont typeface="Arial" panose="020B0604020202020204" pitchFamily="34" charset="0"/>
              <a:buChar char="•"/>
            </a:pPr>
            <a:r>
              <a:rPr lang="en-US" dirty="0"/>
              <a:t>Use aseptic filling technology to reduce the need for heat and chemicals.</a:t>
            </a:r>
          </a:p>
          <a:p>
            <a:pPr>
              <a:lnSpc>
                <a:spcPct val="150000"/>
              </a:lnSpc>
              <a:spcBef>
                <a:spcPts val="900"/>
              </a:spcBef>
              <a:buFont typeface="Arial" panose="020B0604020202020204" pitchFamily="34" charset="0"/>
              <a:buChar char="•"/>
            </a:pPr>
            <a:r>
              <a:rPr lang="en-US" dirty="0"/>
              <a:t>Eliminates the need for sterilization after packaging.</a:t>
            </a:r>
          </a:p>
          <a:p>
            <a:pPr marL="139700" indent="0">
              <a:lnSpc>
                <a:spcPct val="150000"/>
              </a:lnSpc>
              <a:buNone/>
            </a:pPr>
            <a:r>
              <a:rPr lang="en-US" b="1" dirty="0"/>
              <a:t>Efficiency Gains:</a:t>
            </a:r>
          </a:p>
          <a:p>
            <a:pPr>
              <a:lnSpc>
                <a:spcPct val="150000"/>
              </a:lnSpc>
              <a:spcBef>
                <a:spcPts val="900"/>
              </a:spcBef>
            </a:pPr>
            <a:r>
              <a:rPr lang="en-US" dirty="0"/>
              <a:t>Reduces energy consumption by up to 30%.</a:t>
            </a:r>
          </a:p>
          <a:p>
            <a:pPr>
              <a:lnSpc>
                <a:spcPct val="150000"/>
              </a:lnSpc>
              <a:spcBef>
                <a:spcPts val="900"/>
              </a:spcBef>
            </a:pPr>
            <a:r>
              <a:rPr lang="en-US" dirty="0"/>
              <a:t>Enhances product quality and extends shelf life.</a:t>
            </a:r>
          </a:p>
        </p:txBody>
      </p:sp>
      <p:sp>
        <p:nvSpPr>
          <p:cNvPr id="6" name="Title 1">
            <a:extLst>
              <a:ext uri="{FF2B5EF4-FFF2-40B4-BE49-F238E27FC236}">
                <a16:creationId xmlns:a16="http://schemas.microsoft.com/office/drawing/2014/main" id="{BD56D3B9-9A2C-3C8A-C6B3-F82EDD28C2CD}"/>
              </a:ext>
            </a:extLst>
          </p:cNvPr>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EEMs in the Beverage Industry</a:t>
            </a:r>
          </a:p>
        </p:txBody>
      </p:sp>
      <p:pic>
        <p:nvPicPr>
          <p:cNvPr id="1028" name="Picture 4" descr="Business Details | Aseptic Systems Co., Ltd.">
            <a:extLst>
              <a:ext uri="{FF2B5EF4-FFF2-40B4-BE49-F238E27FC236}">
                <a16:creationId xmlns:a16="http://schemas.microsoft.com/office/drawing/2014/main" id="{CF138658-3923-0F26-73D4-3579926F0E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9334" y="2059541"/>
            <a:ext cx="5052666" cy="33537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712676" y="3607166"/>
            <a:ext cx="6150015" cy="1629255"/>
          </a:xfrm>
        </p:spPr>
        <p:txBody>
          <a:bodyPr>
            <a:normAutofit/>
          </a:bodyPr>
          <a:lstStyle/>
          <a:p>
            <a:pPr marL="0" indent="0" algn="just">
              <a:spcAft>
                <a:spcPts val="800"/>
              </a:spcAft>
            </a:pPr>
            <a:r>
              <a:rPr lang="vi-VN" b="1" dirty="0">
                <a:solidFill>
                  <a:schemeClr val="accent1">
                    <a:lumMod val="50000"/>
                  </a:schemeClr>
                </a:solidFill>
              </a:rPr>
              <a:t>Module 3. </a:t>
            </a:r>
            <a:endParaRPr lang="en-US" b="1" dirty="0">
              <a:solidFill>
                <a:schemeClr val="accent1">
                  <a:lumMod val="50000"/>
                </a:schemeClr>
              </a:solidFill>
            </a:endParaRPr>
          </a:p>
          <a:p>
            <a:pPr marL="0" indent="0" algn="just"/>
            <a:r>
              <a:rPr lang="en-US" b="1" dirty="0">
                <a:solidFill>
                  <a:schemeClr val="accent1">
                    <a:lumMod val="50000"/>
                  </a:schemeClr>
                </a:solidFill>
              </a:rPr>
              <a:t>Current and potential of EE in. Beverage industries in Vietnam</a:t>
            </a:r>
            <a:endParaRPr lang="en-VN" b="1" dirty="0">
              <a:solidFill>
                <a:schemeClr val="accent1">
                  <a:lumMod val="50000"/>
                </a:schemeClr>
              </a:solidFill>
            </a:endParaRPr>
          </a:p>
        </p:txBody>
      </p:sp>
      <p:sp>
        <p:nvSpPr>
          <p:cNvPr id="5" name="Google Shape;46;p15">
            <a:extLst>
              <a:ext uri="{FF2B5EF4-FFF2-40B4-BE49-F238E27FC236}">
                <a16:creationId xmlns:a16="http://schemas.microsoft.com/office/drawing/2014/main" id="{82E1EEA5-A677-4194-98D6-6C3E265F0111}"/>
              </a:ext>
            </a:extLst>
          </p:cNvPr>
          <p:cNvSpPr txBox="1">
            <a:spLocks/>
          </p:cNvSpPr>
          <p:nvPr/>
        </p:nvSpPr>
        <p:spPr>
          <a:xfrm>
            <a:off x="597346" y="927235"/>
            <a:ext cx="7430018"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5400" b="1">
                <a:solidFill>
                  <a:schemeClr val="accent1">
                    <a:lumMod val="50000"/>
                  </a:schemeClr>
                </a:solidFill>
              </a:rPr>
              <a:t>TRAINING PROGRAME for IEs</a:t>
            </a:r>
            <a:endParaRPr lang="en-US" sz="5400" b="1" dirty="0">
              <a:solidFill>
                <a:schemeClr val="accent1">
                  <a:lumMod val="50000"/>
                </a:schemeClr>
              </a:solidFill>
            </a:endParaRPr>
          </a:p>
        </p:txBody>
      </p:sp>
      <p:sp>
        <p:nvSpPr>
          <p:cNvPr id="6" name="TextBox 5">
            <a:extLst>
              <a:ext uri="{FF2B5EF4-FFF2-40B4-BE49-F238E27FC236}">
                <a16:creationId xmlns:a16="http://schemas.microsoft.com/office/drawing/2014/main" id="{CE83D8E8-A8D0-54E5-0006-96362F700882}"/>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48567"/>
            <a:ext cx="10524067" cy="654050"/>
          </a:xfrm>
        </p:spPr>
        <p:txBody>
          <a:bodyPr>
            <a:normAutofit/>
          </a:bodyPr>
          <a:lstStyle/>
          <a:p>
            <a:pPr algn="ctr"/>
            <a:r>
              <a:rPr lang="en-US" dirty="0">
                <a:solidFill>
                  <a:schemeClr val="accent1">
                    <a:lumMod val="50000"/>
                  </a:schemeClr>
                </a:solidFill>
              </a:rPr>
              <a:t>EEMs in the Beverage Industry</a:t>
            </a:r>
            <a:endParaRPr dirty="0"/>
          </a:p>
        </p:txBody>
      </p:sp>
      <p:sp>
        <p:nvSpPr>
          <p:cNvPr id="3" name="Content Placeholder 2"/>
          <p:cNvSpPr>
            <a:spLocks noGrp="1"/>
          </p:cNvSpPr>
          <p:nvPr>
            <p:ph idx="1"/>
          </p:nvPr>
        </p:nvSpPr>
        <p:spPr>
          <a:xfrm>
            <a:off x="609600" y="1536633"/>
            <a:ext cx="6339840" cy="4772800"/>
          </a:xfrm>
        </p:spPr>
        <p:txBody>
          <a:bodyPr>
            <a:normAutofit/>
          </a:bodyPr>
          <a:lstStyle/>
          <a:p>
            <a:pPr marL="139700" indent="0">
              <a:lnSpc>
                <a:spcPct val="150000"/>
              </a:lnSpc>
              <a:buNone/>
            </a:pPr>
            <a:r>
              <a:rPr lang="en-US" b="1" dirty="0">
                <a:solidFill>
                  <a:schemeClr val="accent1">
                    <a:lumMod val="50000"/>
                  </a:schemeClr>
                </a:solidFill>
              </a:rPr>
              <a:t>Utilization of Solar Energy</a:t>
            </a:r>
          </a:p>
          <a:p>
            <a:pPr>
              <a:lnSpc>
                <a:spcPct val="150000"/>
              </a:lnSpc>
              <a:spcBef>
                <a:spcPts val="900"/>
              </a:spcBef>
              <a:buFont typeface="Arial" panose="020B0604020202020204" pitchFamily="34" charset="0"/>
              <a:buChar char="•"/>
            </a:pPr>
            <a:r>
              <a:rPr lang="en-US" dirty="0"/>
              <a:t>Install solar energy systems on the factory rooftop.</a:t>
            </a:r>
          </a:p>
          <a:p>
            <a:pPr>
              <a:lnSpc>
                <a:spcPct val="150000"/>
              </a:lnSpc>
              <a:spcBef>
                <a:spcPts val="900"/>
              </a:spcBef>
              <a:buFont typeface="Arial" panose="020B0604020202020204" pitchFamily="34" charset="0"/>
              <a:buChar char="•"/>
            </a:pPr>
            <a:r>
              <a:rPr lang="en-US" dirty="0"/>
              <a:t>Use solar energy for applications such as lighting and water heating.</a:t>
            </a:r>
          </a:p>
          <a:p>
            <a:pPr marL="139700" indent="0">
              <a:lnSpc>
                <a:spcPct val="150000"/>
              </a:lnSpc>
              <a:buNone/>
            </a:pPr>
            <a:r>
              <a:rPr lang="en-US" b="1" dirty="0"/>
              <a:t>Efficiency Gains:</a:t>
            </a:r>
          </a:p>
          <a:p>
            <a:pPr>
              <a:lnSpc>
                <a:spcPct val="150000"/>
              </a:lnSpc>
              <a:spcBef>
                <a:spcPts val="900"/>
              </a:spcBef>
            </a:pPr>
            <a:r>
              <a:rPr lang="en-US" dirty="0"/>
              <a:t>Reduces electricity costs by 20-30%.</a:t>
            </a:r>
          </a:p>
          <a:p>
            <a:pPr>
              <a:lnSpc>
                <a:spcPct val="150000"/>
              </a:lnSpc>
              <a:spcBef>
                <a:spcPts val="900"/>
              </a:spcBef>
            </a:pPr>
            <a:r>
              <a:rPr lang="en-US" dirty="0"/>
              <a:t>Cuts greenhouse gas emissions and improves the company’s green image.</a:t>
            </a:r>
          </a:p>
        </p:txBody>
      </p:sp>
      <p:pic>
        <p:nvPicPr>
          <p:cNvPr id="2050" name="Picture 2" descr="Despite SolarWorld's near collapse, Oregon's solar industry booms -  Portland Business Journal">
            <a:extLst>
              <a:ext uri="{FF2B5EF4-FFF2-40B4-BE49-F238E27FC236}">
                <a16:creationId xmlns:a16="http://schemas.microsoft.com/office/drawing/2014/main" id="{C6CE4A72-5B9B-975E-D794-2F580B1813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9440" y="3520372"/>
            <a:ext cx="5242560" cy="29474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48567"/>
            <a:ext cx="10524067" cy="654050"/>
          </a:xfrm>
        </p:spPr>
        <p:txBody>
          <a:bodyPr>
            <a:normAutofit/>
          </a:bodyPr>
          <a:lstStyle/>
          <a:p>
            <a:pPr algn="ctr"/>
            <a:r>
              <a:rPr lang="en-US" dirty="0">
                <a:solidFill>
                  <a:schemeClr val="accent1">
                    <a:lumMod val="50000"/>
                  </a:schemeClr>
                </a:solidFill>
              </a:rPr>
              <a:t>EEMs in the Beverage Industry</a:t>
            </a:r>
            <a:endParaRPr dirty="0"/>
          </a:p>
        </p:txBody>
      </p:sp>
      <p:sp>
        <p:nvSpPr>
          <p:cNvPr id="3" name="Content Placeholder 2"/>
          <p:cNvSpPr>
            <a:spLocks noGrp="1"/>
          </p:cNvSpPr>
          <p:nvPr>
            <p:ph idx="1"/>
          </p:nvPr>
        </p:nvSpPr>
        <p:spPr>
          <a:xfrm>
            <a:off x="609600" y="1338292"/>
            <a:ext cx="9675875" cy="4400871"/>
          </a:xfrm>
        </p:spPr>
        <p:txBody>
          <a:bodyPr>
            <a:normAutofit fontScale="85000" lnSpcReduction="10000"/>
          </a:bodyPr>
          <a:lstStyle/>
          <a:p>
            <a:pPr marL="139700" indent="0">
              <a:lnSpc>
                <a:spcPct val="150000"/>
              </a:lnSpc>
              <a:buNone/>
            </a:pPr>
            <a:r>
              <a:rPr lang="en-US" b="1" dirty="0">
                <a:solidFill>
                  <a:schemeClr val="accent1">
                    <a:lumMod val="50000"/>
                  </a:schemeClr>
                </a:solidFill>
              </a:rPr>
              <a:t>Adopting Energy Management Systems under ISO 50001</a:t>
            </a:r>
          </a:p>
          <a:p>
            <a:pPr>
              <a:lnSpc>
                <a:spcPct val="150000"/>
              </a:lnSpc>
              <a:spcBef>
                <a:spcPts val="900"/>
              </a:spcBef>
            </a:pPr>
            <a:r>
              <a:rPr lang="en-US" dirty="0"/>
              <a:t>Develop an energy management system to monitor and optimize energy usage across the entire facility.</a:t>
            </a:r>
          </a:p>
          <a:p>
            <a:pPr>
              <a:lnSpc>
                <a:spcPct val="150000"/>
              </a:lnSpc>
              <a:spcBef>
                <a:spcPts val="900"/>
              </a:spcBef>
            </a:pPr>
            <a:r>
              <a:rPr lang="en-US" dirty="0"/>
              <a:t>Set specific energy-saving goals, measure effectiveness, and continuously improve.</a:t>
            </a:r>
          </a:p>
          <a:p>
            <a:pPr>
              <a:lnSpc>
                <a:spcPct val="150000"/>
              </a:lnSpc>
              <a:spcBef>
                <a:spcPts val="900"/>
              </a:spcBef>
            </a:pPr>
            <a:r>
              <a:rPr lang="en-US" dirty="0"/>
              <a:t>Integrate energy-saving metrics into departmental KPIs.</a:t>
            </a:r>
          </a:p>
          <a:p>
            <a:pPr>
              <a:lnSpc>
                <a:spcPct val="150000"/>
              </a:lnSpc>
              <a:spcBef>
                <a:spcPts val="900"/>
              </a:spcBef>
            </a:pPr>
            <a:r>
              <a:rPr lang="en-US" dirty="0"/>
              <a:t>Train employees on energy awareness and savings techniques.</a:t>
            </a:r>
          </a:p>
          <a:p>
            <a:pPr marL="139700" indent="0">
              <a:lnSpc>
                <a:spcPct val="150000"/>
              </a:lnSpc>
              <a:spcBef>
                <a:spcPts val="900"/>
              </a:spcBef>
              <a:buNone/>
            </a:pPr>
            <a:r>
              <a:rPr lang="en-US" b="1" dirty="0"/>
              <a:t>Efficiency Gains:</a:t>
            </a:r>
          </a:p>
          <a:p>
            <a:pPr>
              <a:lnSpc>
                <a:spcPct val="150000"/>
              </a:lnSpc>
              <a:spcBef>
                <a:spcPts val="900"/>
              </a:spcBef>
            </a:pPr>
            <a:r>
              <a:rPr lang="en-US" dirty="0"/>
              <a:t>Lowers energy consumption by 5-20%.</a:t>
            </a:r>
          </a:p>
          <a:p>
            <a:pPr>
              <a:lnSpc>
                <a:spcPct val="150000"/>
              </a:lnSpc>
              <a:spcBef>
                <a:spcPts val="900"/>
              </a:spcBef>
            </a:pPr>
            <a:r>
              <a:rPr lang="en-US" dirty="0"/>
              <a:t>Improves production efficiency and ensures compliance with environmental regulations.</a:t>
            </a:r>
          </a:p>
        </p:txBody>
      </p:sp>
      <p:pic>
        <p:nvPicPr>
          <p:cNvPr id="3074" name="Picture 2" descr="Chỉ số hiệu suất năng lượng quản lý tốt hơn nhờ ISO 50001">
            <a:extLst>
              <a:ext uri="{FF2B5EF4-FFF2-40B4-BE49-F238E27FC236}">
                <a16:creationId xmlns:a16="http://schemas.microsoft.com/office/drawing/2014/main" id="{CBB569CB-F52E-9B99-B7FC-C3C51F9A3C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9040" y="3088965"/>
            <a:ext cx="4023360" cy="20166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Beverage Industry</a:t>
            </a:r>
            <a:endParaRPr dirty="0"/>
          </a:p>
        </p:txBody>
      </p:sp>
      <p:sp>
        <p:nvSpPr>
          <p:cNvPr id="5" name="TextBox 4">
            <a:extLst>
              <a:ext uri="{FF2B5EF4-FFF2-40B4-BE49-F238E27FC236}">
                <a16:creationId xmlns:a16="http://schemas.microsoft.com/office/drawing/2014/main" id="{B65C3089-347A-1932-6984-CDE32E4C9678}"/>
              </a:ext>
            </a:extLst>
          </p:cNvPr>
          <p:cNvSpPr txBox="1"/>
          <p:nvPr/>
        </p:nvSpPr>
        <p:spPr>
          <a:xfrm>
            <a:off x="402336" y="1693648"/>
            <a:ext cx="5596128" cy="3948902"/>
          </a:xfrm>
          <a:prstGeom prst="rect">
            <a:avLst/>
          </a:prstGeom>
          <a:noFill/>
          <a:ln>
            <a:solidFill>
              <a:schemeClr val="accent1">
                <a:lumMod val="50000"/>
              </a:schemeClr>
            </a:solidFill>
          </a:ln>
        </p:spPr>
        <p:txBody>
          <a:bodyPr wrap="square">
            <a:spAutoFit/>
          </a:bodyPr>
          <a:lstStyle/>
          <a:p>
            <a:pPr>
              <a:lnSpc>
                <a:spcPct val="150000"/>
              </a:lnSpc>
            </a:pPr>
            <a:r>
              <a:rPr lang="en-US" b="1" dirty="0">
                <a:solidFill>
                  <a:schemeClr val="accent1">
                    <a:lumMod val="50000"/>
                  </a:schemeClr>
                </a:solidFill>
              </a:rPr>
              <a:t>Optimization of Steam and Hot Water Systems</a:t>
            </a:r>
            <a:endParaRPr lang="en-US" dirty="0"/>
          </a:p>
          <a:p>
            <a:pPr>
              <a:lnSpc>
                <a:spcPct val="150000"/>
              </a:lnSpc>
              <a:spcBef>
                <a:spcPts val="900"/>
              </a:spcBef>
            </a:pPr>
            <a:r>
              <a:rPr lang="en-US" dirty="0"/>
              <a:t>• Improve insulation for pipelines and storage tanks.</a:t>
            </a:r>
          </a:p>
          <a:p>
            <a:pPr>
              <a:lnSpc>
                <a:spcPct val="150000"/>
              </a:lnSpc>
              <a:spcBef>
                <a:spcPts val="900"/>
              </a:spcBef>
            </a:pPr>
            <a:r>
              <a:rPr lang="en-US" dirty="0"/>
              <a:t>• Conduct regular inspections and maintenance to minimize heat loss.</a:t>
            </a:r>
          </a:p>
          <a:p>
            <a:pPr>
              <a:lnSpc>
                <a:spcPct val="150000"/>
              </a:lnSpc>
            </a:pPr>
            <a:r>
              <a:rPr lang="en-US" b="1" dirty="0"/>
              <a:t>Efficiency Gains:</a:t>
            </a:r>
          </a:p>
          <a:p>
            <a:pPr>
              <a:lnSpc>
                <a:spcPct val="150000"/>
              </a:lnSpc>
              <a:spcBef>
                <a:spcPts val="900"/>
              </a:spcBef>
            </a:pPr>
            <a:r>
              <a:rPr lang="en-US" dirty="0"/>
              <a:t>• Saves energy by 10-15%.</a:t>
            </a:r>
          </a:p>
          <a:p>
            <a:pPr>
              <a:lnSpc>
                <a:spcPct val="150000"/>
              </a:lnSpc>
              <a:spcBef>
                <a:spcPts val="900"/>
              </a:spcBef>
            </a:pPr>
            <a:r>
              <a:rPr lang="en-US" dirty="0"/>
              <a:t>• Reduces operational costs and increases safety.</a:t>
            </a:r>
          </a:p>
        </p:txBody>
      </p:sp>
      <p:sp>
        <p:nvSpPr>
          <p:cNvPr id="7" name="TextBox 6">
            <a:extLst>
              <a:ext uri="{FF2B5EF4-FFF2-40B4-BE49-F238E27FC236}">
                <a16:creationId xmlns:a16="http://schemas.microsoft.com/office/drawing/2014/main" id="{C8FAFB81-FBCE-C280-22A2-ABC0DA33F03F}"/>
              </a:ext>
            </a:extLst>
          </p:cNvPr>
          <p:cNvSpPr txBox="1"/>
          <p:nvPr/>
        </p:nvSpPr>
        <p:spPr>
          <a:xfrm>
            <a:off x="6364224" y="1693648"/>
            <a:ext cx="5303520" cy="3948902"/>
          </a:xfrm>
          <a:prstGeom prst="rect">
            <a:avLst/>
          </a:prstGeom>
          <a:noFill/>
          <a:ln>
            <a:solidFill>
              <a:schemeClr val="accent1">
                <a:lumMod val="50000"/>
              </a:schemeClr>
            </a:solidFill>
          </a:ln>
        </p:spPr>
        <p:txBody>
          <a:bodyPr wrap="square">
            <a:spAutoFit/>
          </a:bodyPr>
          <a:lstStyle/>
          <a:p>
            <a:pPr>
              <a:lnSpc>
                <a:spcPct val="150000"/>
              </a:lnSpc>
            </a:pPr>
            <a:r>
              <a:rPr lang="en-US" b="1" dirty="0">
                <a:solidFill>
                  <a:schemeClr val="accent1">
                    <a:lumMod val="50000"/>
                  </a:schemeClr>
                </a:solidFill>
              </a:rPr>
              <a:t>Boiler System Optimization</a:t>
            </a:r>
            <a:endParaRPr lang="en-US" dirty="0"/>
          </a:p>
          <a:p>
            <a:pPr>
              <a:lnSpc>
                <a:spcPct val="150000"/>
              </a:lnSpc>
              <a:spcBef>
                <a:spcPts val="900"/>
              </a:spcBef>
            </a:pPr>
            <a:r>
              <a:rPr lang="en-US" dirty="0"/>
              <a:t>• Adjust air-to-fuel ratios for optimal combustion efficiency.</a:t>
            </a:r>
          </a:p>
          <a:p>
            <a:pPr>
              <a:lnSpc>
                <a:spcPct val="150000"/>
              </a:lnSpc>
              <a:spcBef>
                <a:spcPts val="900"/>
              </a:spcBef>
            </a:pPr>
            <a:r>
              <a:rPr lang="en-US" dirty="0"/>
              <a:t>• Install economizers and use cleaner fuels.</a:t>
            </a:r>
          </a:p>
          <a:p>
            <a:pPr>
              <a:lnSpc>
                <a:spcPct val="150000"/>
              </a:lnSpc>
            </a:pPr>
            <a:r>
              <a:rPr lang="en-US" b="1" dirty="0"/>
              <a:t>Efficiency Gains:</a:t>
            </a:r>
          </a:p>
          <a:p>
            <a:pPr>
              <a:lnSpc>
                <a:spcPct val="150000"/>
              </a:lnSpc>
              <a:spcBef>
                <a:spcPts val="900"/>
              </a:spcBef>
            </a:pPr>
            <a:r>
              <a:rPr lang="en-US" dirty="0"/>
              <a:t>• Improves boiler efficiency by 3-10%.</a:t>
            </a:r>
          </a:p>
          <a:p>
            <a:pPr>
              <a:lnSpc>
                <a:spcPct val="150000"/>
              </a:lnSpc>
              <a:spcBef>
                <a:spcPts val="900"/>
              </a:spcBef>
            </a:pPr>
            <a:r>
              <a:rPr lang="en-US" dirty="0"/>
              <a:t>• Reduces fuel costs by up to 30% and lowers greenhouse gas emissions.</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Beverage Industry</a:t>
            </a:r>
            <a:endParaRPr dirty="0"/>
          </a:p>
        </p:txBody>
      </p:sp>
      <p:sp>
        <p:nvSpPr>
          <p:cNvPr id="7" name="TextBox 6">
            <a:extLst>
              <a:ext uri="{FF2B5EF4-FFF2-40B4-BE49-F238E27FC236}">
                <a16:creationId xmlns:a16="http://schemas.microsoft.com/office/drawing/2014/main" id="{39DDB54B-C10B-6E64-62D2-F3EE88D16A6C}"/>
              </a:ext>
            </a:extLst>
          </p:cNvPr>
          <p:cNvSpPr txBox="1"/>
          <p:nvPr/>
        </p:nvSpPr>
        <p:spPr>
          <a:xfrm>
            <a:off x="707136" y="1506508"/>
            <a:ext cx="10750890" cy="4421082"/>
          </a:xfrm>
          <a:prstGeom prst="rect">
            <a:avLst/>
          </a:prstGeom>
          <a:noFill/>
        </p:spPr>
        <p:txBody>
          <a:bodyPr wrap="square">
            <a:spAutoFit/>
          </a:bodyPr>
          <a:lstStyle/>
          <a:p>
            <a:pPr>
              <a:lnSpc>
                <a:spcPct val="150000"/>
              </a:lnSpc>
            </a:pPr>
            <a:r>
              <a:rPr lang="en-US" sz="2000" b="1" dirty="0"/>
              <a:t>Air Compressor System Solutions</a:t>
            </a:r>
            <a:endParaRPr lang="en-US" sz="2000" dirty="0"/>
          </a:p>
          <a:p>
            <a:pPr>
              <a:lnSpc>
                <a:spcPct val="150000"/>
              </a:lnSpc>
              <a:spcBef>
                <a:spcPts val="900"/>
              </a:spcBef>
            </a:pPr>
            <a:r>
              <a:rPr lang="en-US" sz="2000" dirty="0"/>
              <a:t>• Install variable frequency drives (VFDs) to adjust compressor speed.</a:t>
            </a:r>
          </a:p>
          <a:p>
            <a:pPr>
              <a:lnSpc>
                <a:spcPct val="150000"/>
              </a:lnSpc>
              <a:spcBef>
                <a:spcPts val="900"/>
              </a:spcBef>
            </a:pPr>
            <a:r>
              <a:rPr lang="en-US" sz="2000" dirty="0"/>
              <a:t>• Regularly inspect and repair compressed air leaks.</a:t>
            </a:r>
          </a:p>
          <a:p>
            <a:pPr>
              <a:lnSpc>
                <a:spcPct val="150000"/>
              </a:lnSpc>
              <a:spcBef>
                <a:spcPts val="900"/>
              </a:spcBef>
            </a:pPr>
            <a:r>
              <a:rPr lang="en-US" sz="2000" dirty="0"/>
              <a:t>• Recover heat from compressors for other processes.</a:t>
            </a:r>
          </a:p>
          <a:p>
            <a:pPr>
              <a:lnSpc>
                <a:spcPct val="150000"/>
              </a:lnSpc>
              <a:spcBef>
                <a:spcPts val="900"/>
              </a:spcBef>
            </a:pPr>
            <a:r>
              <a:rPr lang="en-US" sz="2000" dirty="0"/>
              <a:t>• Install Intelligent Flow Control (IFC) devices to regulate compressed air flow.</a:t>
            </a:r>
          </a:p>
          <a:p>
            <a:pPr>
              <a:lnSpc>
                <a:spcPct val="150000"/>
              </a:lnSpc>
            </a:pPr>
            <a:r>
              <a:rPr lang="en-US" sz="2000" b="1" dirty="0"/>
              <a:t>Efficiency Gains:</a:t>
            </a:r>
          </a:p>
          <a:p>
            <a:pPr>
              <a:lnSpc>
                <a:spcPct val="150000"/>
              </a:lnSpc>
              <a:spcBef>
                <a:spcPts val="900"/>
              </a:spcBef>
            </a:pPr>
            <a:r>
              <a:rPr lang="en-US" sz="2000" dirty="0"/>
              <a:t>• Reduces electricity consumption by 15-35%.</a:t>
            </a:r>
          </a:p>
          <a:p>
            <a:pPr>
              <a:lnSpc>
                <a:spcPct val="150000"/>
              </a:lnSpc>
              <a:spcBef>
                <a:spcPts val="900"/>
              </a:spcBef>
            </a:pPr>
            <a:r>
              <a:rPr lang="en-US" sz="2000" dirty="0"/>
              <a:t>• Recovers 50-90% of waste heat, reducing the need for additional energy.</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Example of EEMs in the Beverage Industry in the world</a:t>
            </a:r>
          </a:p>
        </p:txBody>
      </p:sp>
      <p:sp>
        <p:nvSpPr>
          <p:cNvPr id="5" name="Content Placeholder 4">
            <a:extLst>
              <a:ext uri="{FF2B5EF4-FFF2-40B4-BE49-F238E27FC236}">
                <a16:creationId xmlns:a16="http://schemas.microsoft.com/office/drawing/2014/main" id="{644F97C0-F781-38CF-5DB5-A1671BC31506}"/>
              </a:ext>
            </a:extLst>
          </p:cNvPr>
          <p:cNvSpPr>
            <a:spLocks noGrp="1"/>
          </p:cNvSpPr>
          <p:nvPr>
            <p:ph idx="1"/>
          </p:nvPr>
        </p:nvSpPr>
        <p:spPr>
          <a:xfrm>
            <a:off x="498551" y="1532493"/>
            <a:ext cx="10972800" cy="3793013"/>
          </a:xfrm>
        </p:spPr>
        <p:txBody>
          <a:bodyPr>
            <a:normAutofit lnSpcReduction="10000"/>
          </a:bodyPr>
          <a:lstStyle/>
          <a:p>
            <a:pPr>
              <a:lnSpc>
                <a:spcPct val="150000"/>
              </a:lnSpc>
              <a:buFont typeface="Wingdings" pitchFamily="2" charset="2"/>
              <a:buChar char="v"/>
            </a:pPr>
            <a:r>
              <a:rPr lang="en-US" b="1" dirty="0"/>
              <a:t>Company:</a:t>
            </a:r>
            <a:r>
              <a:rPr lang="en-US" dirty="0"/>
              <a:t> Enviro-Cool (UK) Ltd.</a:t>
            </a:r>
          </a:p>
          <a:p>
            <a:pPr>
              <a:lnSpc>
                <a:spcPct val="150000"/>
              </a:lnSpc>
              <a:buFont typeface="Wingdings" pitchFamily="2" charset="2"/>
              <a:buChar char="v"/>
            </a:pPr>
            <a:r>
              <a:rPr lang="en-US" b="1" dirty="0"/>
              <a:t>Location:</a:t>
            </a:r>
            <a:r>
              <a:rPr lang="en-US" dirty="0"/>
              <a:t> United Kingdom</a:t>
            </a:r>
          </a:p>
          <a:p>
            <a:pPr>
              <a:lnSpc>
                <a:spcPct val="150000"/>
              </a:lnSpc>
              <a:buFont typeface="Wingdings" pitchFamily="2" charset="2"/>
              <a:buChar char="v"/>
            </a:pPr>
            <a:r>
              <a:rPr lang="en-US" b="1" dirty="0"/>
              <a:t>Industry:</a:t>
            </a:r>
            <a:r>
              <a:rPr lang="en-US" dirty="0"/>
              <a:t> Beverage Cooling Technology</a:t>
            </a:r>
          </a:p>
          <a:p>
            <a:pPr algn="just">
              <a:lnSpc>
                <a:spcPct val="150000"/>
              </a:lnSpc>
              <a:buFont typeface="Wingdings" pitchFamily="2" charset="2"/>
              <a:buChar char="v"/>
            </a:pPr>
            <a:r>
              <a:rPr lang="en-US" b="1" dirty="0"/>
              <a:t>Background: </a:t>
            </a:r>
            <a:r>
              <a:rPr lang="en-US" dirty="0"/>
              <a:t>The beverage industry is a significant consumer of energy, particularly in refrigeration and cooling processes. Traditional beverage coolers often maintain products at low temperatures continuously, leading to substantial energy consumption. Enviro-Cool (UK) Ltd. aimed to revolutionize this aspect by developing an innovative beverage cooling system that drastically reduces energy usage while ensuring rapid cooling on demand.</a:t>
            </a:r>
          </a:p>
        </p:txBody>
      </p:sp>
    </p:spTree>
  </p:cSld>
  <p:clrMapOvr>
    <a:masterClrMapping/>
  </p:clrMapOvr>
  <p:transition/>
</p:sld>
</file>

<file path=ppt/slides/slide35.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FDC45ACC-29CB-43BC-4553-F282D660B3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AD7D21-0FF8-2A86-0DE6-9DD0245C0F6A}"/>
              </a:ext>
            </a:extLst>
          </p:cNvPr>
          <p:cNvSpPr>
            <a:spLocks noGrp="1"/>
          </p:cNvSpPr>
          <p:nvPr>
            <p:ph type="title"/>
          </p:nvPr>
        </p:nvSpPr>
        <p:spPr>
          <a:xfrm>
            <a:off x="722918" y="436451"/>
            <a:ext cx="10524067" cy="654050"/>
          </a:xfrm>
        </p:spPr>
        <p:txBody>
          <a:bodyPr>
            <a:normAutofit/>
          </a:bodyPr>
          <a:lstStyle/>
          <a:p>
            <a:pPr algn="ctr"/>
            <a:r>
              <a:rPr dirty="0" lang="en-US">
                <a:solidFill>
                  <a:schemeClr val="accent1">
                    <a:lumMod val="50000"/>
                  </a:schemeClr>
                </a:solidFill>
              </a:rPr>
              <a:t>Example of EEMs in the Beverage Industry in the world</a:t>
            </a:r>
          </a:p>
        </p:txBody>
      </p:sp>
      <p:pic>
        <p:nvPicPr>
          <p:cNvPr id="1026" name="Picture 2">
            <a:extLst>
              <a:ext uri="{FF2B5EF4-FFF2-40B4-BE49-F238E27FC236}">
                <a16:creationId xmlns:a16="http://schemas.microsoft.com/office/drawing/2014/main" id="{155C70B6-F9E7-5807-6858-F1C3266A92A4}"/>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r="3"/>
          <a:stretch/>
        </p:blipFill>
        <p:spPr bwMode="auto">
          <a:xfrm>
            <a:off x="6557554" y="1249618"/>
            <a:ext cx="5634446" cy="455112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a:extLst>
              <a:ext uri="{FF2B5EF4-FFF2-40B4-BE49-F238E27FC236}">
                <a16:creationId xmlns:a16="http://schemas.microsoft.com/office/drawing/2014/main" id="{2CDF807A-CEDA-6852-8D29-63279C745081}"/>
              </a:ext>
            </a:extLst>
          </p:cNvPr>
          <p:cNvSpPr>
            <a:spLocks noGrp="1"/>
          </p:cNvSpPr>
          <p:nvPr>
            <p:ph idx="1"/>
          </p:nvPr>
        </p:nvSpPr>
        <p:spPr>
          <a:xfrm>
            <a:off x="478970" y="1603356"/>
            <a:ext cx="7241177" cy="3576572"/>
          </a:xfrm>
        </p:spPr>
        <p:txBody>
          <a:bodyPr>
            <a:normAutofit/>
          </a:bodyPr>
          <a:lstStyle/>
          <a:p>
            <a:pPr indent="0" marL="139700">
              <a:buNone/>
            </a:pPr>
            <a:r>
              <a:rPr b="1" dirty="0" lang="en-US" sz="1800"/>
              <a:t>Development of the V-Tex Multi System:</a:t>
            </a:r>
          </a:p>
          <a:p>
            <a:pPr indent="0" marL="139700">
              <a:buNone/>
            </a:pPr>
            <a:endParaRPr b="1" dirty="0" lang="en-US" sz="1800"/>
          </a:p>
          <a:p>
            <a:r>
              <a:rPr b="1" dirty="0" lang="en-US" sz="1800"/>
              <a:t>Rapid Cooling Technology: </a:t>
            </a:r>
            <a:r>
              <a:rPr dirty="0" lang="en-US" sz="1800"/>
              <a:t>The V-Tex Multi system utilizes a patented technology that rapidly chills beverages from ambient to optimal drinking temperatures in approximately 15 seconds. This on-demand cooling approach eliminates the need for keeping large inventories of beverages continuously chilled</a:t>
            </a:r>
            <a:r>
              <a:rPr b="1" dirty="0" lang="en-US" sz="1800"/>
              <a:t>.</a:t>
            </a:r>
          </a:p>
          <a:p>
            <a:r>
              <a:rPr b="1" dirty="0" lang="en-US" sz="1800"/>
              <a:t>Integration of Phase Change Materials (PCM): </a:t>
            </a:r>
            <a:r>
              <a:rPr dirty="0" lang="en-US" sz="1800"/>
              <a:t>The system incorporates a buffer store with PCM, allowing it to maintain low temperatures efficiently. This design ensures that the cooling system operates only when necessary, significantly reducing energy consumption.</a:t>
            </a:r>
          </a:p>
        </p:txBody>
      </p:sp>
      <p:sp>
        <p:nvSpPr>
          <p:cNvPr id="4" name="TextBox 3">
            <a:extLst>
              <a:ext uri="{FF2B5EF4-FFF2-40B4-BE49-F238E27FC236}">
                <a16:creationId xmlns:a16="http://schemas.microsoft.com/office/drawing/2014/main" id="{4D5590F9-ED34-096D-99A3-B851DDDD9A12}"/>
              </a:ext>
            </a:extLst>
          </p:cNvPr>
          <p:cNvSpPr txBox="1"/>
          <p:nvPr/>
        </p:nvSpPr>
        <p:spPr>
          <a:xfrm>
            <a:off x="971003" y="5179927"/>
            <a:ext cx="9688288" cy="1241622"/>
          </a:xfrm>
          <a:prstGeom prst="rect">
            <a:avLst/>
          </a:prstGeom>
          <a:noFill/>
        </p:spPr>
        <p:txBody>
          <a:bodyPr wrap="square">
            <a:spAutoFit/>
          </a:bodyPr>
          <a:lstStyle/>
          <a:p>
            <a:r>
              <a:rPr b="1" dirty="0" lang="en-US" sz="1800">
                <a:solidFill>
                  <a:schemeClr val="accent1">
                    <a:lumMod val="50000"/>
                  </a:schemeClr>
                </a:solidFill>
              </a:rPr>
              <a:t>Energy Savings:</a:t>
            </a:r>
            <a:r>
              <a:rPr dirty="0" lang="en-US" sz="1800">
                <a:solidFill>
                  <a:schemeClr val="accent1">
                    <a:lumMod val="50000"/>
                  </a:schemeClr>
                </a:solidFill>
              </a:rPr>
              <a:t> The V-Tex Multi system demonstrated energy savings of over 90% compared to traditional open-front beverage chillers and 74% compared to standard glass door chillers. This substantial reduction translates to significant cost savings for retailers and a lower environmental footprint.</a:t>
            </a:r>
          </a:p>
        </p:txBody>
      </p:sp>
    </p:spTree>
    <p:extLst>
      <p:ext uri="{BB962C8B-B14F-4D97-AF65-F5344CB8AC3E}">
        <p14:creationId xmlns:p14="http://schemas.microsoft.com/office/powerpoint/2010/main" val="51493857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4</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07890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rmAutofit/>
          </a:bodyPr>
          <a:lstStyle/>
          <a:p>
            <a:pPr algn="ctr"/>
            <a:r>
              <a:rPr lang="vi-VN" dirty="0">
                <a:solidFill>
                  <a:schemeClr val="accent1">
                    <a:lumMod val="50000"/>
                  </a:schemeClr>
                </a:solidFill>
                <a:latin typeface="Arial" panose="020B0604020202020204" pitchFamily="34" charset="0"/>
              </a:rPr>
              <a:t>Tiêu thụ năng lượng cuối cùng theo ngành ở VN</a:t>
            </a:r>
            <a:endParaRPr lang="en-US" dirty="0">
              <a:solidFill>
                <a:schemeClr val="accent1">
                  <a:lumMod val="50000"/>
                </a:schemeClr>
              </a:solidFill>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6</a:t>
            </a:fld>
            <a:endParaRPr lang="en-GB"/>
          </a:p>
        </p:txBody>
      </p:sp>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tretch>
            <a:fillRect/>
          </a:stretch>
        </p:blipFill>
        <p:spPr>
          <a:xfrm>
            <a:off x="1838826" y="1423475"/>
            <a:ext cx="9021792" cy="4575707"/>
          </a:xfrm>
          <a:prstGeom prst="rect">
            <a:avLst/>
          </a:prstGeom>
        </p:spPr>
      </p:pic>
    </p:spTree>
    <p:extLst>
      <p:ext uri="{BB962C8B-B14F-4D97-AF65-F5344CB8AC3E}">
        <p14:creationId xmlns:p14="http://schemas.microsoft.com/office/powerpoint/2010/main" val="128246191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rmAutofit fontScale="90000"/>
          </a:bodyPr>
          <a:lstStyle/>
          <a:p>
            <a:r>
              <a:rPr lang="en-US" sz="2800" dirty="0">
                <a:solidFill>
                  <a:schemeClr val="accent1">
                    <a:lumMod val="50000"/>
                  </a:schemeClr>
                </a:solidFill>
              </a:rPr>
              <a:t>Current status of energy use in Vietnam</a:t>
            </a:r>
            <a:endParaRPr lang="vi-VN" dirty="0">
              <a:solidFill>
                <a:schemeClr val="accent1">
                  <a:lumMod val="50000"/>
                </a:schemeClr>
              </a:solidFill>
              <a:latin typeface="Arial" panose="020B0604020202020204" pitchFamily="34" charset="0"/>
            </a:endParaRPr>
          </a:p>
        </p:txBody>
      </p:sp>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Tree>
    <p:extLst>
      <p:ext uri="{BB962C8B-B14F-4D97-AF65-F5344CB8AC3E}">
        <p14:creationId xmlns:p14="http://schemas.microsoft.com/office/powerpoint/2010/main" val="1527187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803600" y="1550657"/>
            <a:ext cx="10778800" cy="4369695"/>
          </a:xfrm>
        </p:spPr>
        <p:txBody>
          <a:bodyPr>
            <a:normAutofit/>
          </a:bodyPr>
          <a:lstStyle/>
          <a:p>
            <a:pPr>
              <a:lnSpc>
                <a:spcPct val="150000"/>
              </a:lnSpc>
              <a:buFont typeface="Wingdings" pitchFamily="2" charset="2"/>
              <a:buChar char="v"/>
            </a:pPr>
            <a:r>
              <a:rPr lang="en-US" sz="1800" dirty="0"/>
              <a:t>The industry is the leading energy consumer sector in Vietnam, based on electricity consumption and final energy consumption</a:t>
            </a:r>
          </a:p>
          <a:p>
            <a:pPr>
              <a:lnSpc>
                <a:spcPct val="150000"/>
              </a:lnSpc>
              <a:buFont typeface="Wingdings" pitchFamily="2" charset="2"/>
              <a:buChar char="v"/>
            </a:pPr>
            <a:r>
              <a:rPr lang="en-US" sz="1800" dirty="0"/>
              <a:t>Vietnam currently has 3,068 DEUs (up from 2,496 in 2017), consuming 51,393,648 TOE, with DEUs in the industrial sector making up the majority—2,599 facilities consuming 50,570,115 TOE. The Vietnamese industry has significant potential for energy efficiency.</a:t>
            </a:r>
          </a:p>
          <a:p>
            <a:pPr>
              <a:lnSpc>
                <a:spcPct val="150000"/>
              </a:lnSpc>
              <a:buFont typeface="Wingdings" pitchFamily="2" charset="2"/>
              <a:buChar char="v"/>
            </a:pPr>
            <a:r>
              <a:rPr lang="en-US" sz="1800"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sz="1800" dirty="0"/>
              <a:t>The application of Energy Management Systems in Vietnam is still limited and weak. Many enterprises only implement these systems to meet legal requirements.</a:t>
            </a:r>
            <a:endParaRPr lang="vi-VN" sz="1800"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8</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2"/>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 List)</a:t>
            </a:r>
          </a:p>
        </p:txBody>
      </p:sp>
    </p:spTree>
    <p:extLst>
      <p:ext uri="{BB962C8B-B14F-4D97-AF65-F5344CB8AC3E}">
        <p14:creationId xmlns:p14="http://schemas.microsoft.com/office/powerpoint/2010/main" val="678068323"/>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21364</TotalTime>
  <Words>2550</Words>
  <Application>Microsoft Macintosh PowerPoint</Application>
  <PresentationFormat>Widescreen</PresentationFormat>
  <Paragraphs>319</Paragraphs>
  <Slides>36</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Times New Roman</vt:lpstr>
      <vt:lpstr>Calibri</vt:lpstr>
      <vt:lpstr>Wingdings</vt:lpstr>
      <vt:lpstr>Fira Sans Extra Condensed</vt:lpstr>
      <vt:lpstr>Times</vt:lpstr>
      <vt:lpstr>Roboto</vt:lpstr>
      <vt:lpstr>Energy Saving Infographics by Slidesgo</vt:lpstr>
      <vt:lpstr>TRAINING PROGRAME for IEs</vt:lpstr>
      <vt:lpstr>Training program for business leaders</vt:lpstr>
      <vt:lpstr>PowerPoint Presentation</vt:lpstr>
      <vt:lpstr>Global industrial energy usage</vt:lpstr>
      <vt:lpstr>Final electricity consumption by sector in Vietnam</vt:lpstr>
      <vt:lpstr>Tiêu thụ năng lượng cuối cùng theo ngành ở VN</vt:lpstr>
      <vt:lpstr>Current status of energy use in Vietnam</vt:lpstr>
      <vt:lpstr>Characteristics of energy consumption in Vietnam’s industry</vt:lpstr>
      <vt:lpstr>Number of Designated Energy Users (DEUs)</vt:lpstr>
      <vt:lpstr>EE targets for Vietnam's industrial sectors by 2030</vt:lpstr>
      <vt:lpstr>PowerPoint Presentation</vt:lpstr>
      <vt:lpstr>PowerPoint Presentation</vt:lpstr>
      <vt:lpstr>Cơ sở sử dụng năng lượng trọng điểm</vt:lpstr>
      <vt:lpstr>Mục tiêu TKNL cho các ngành Công nghiệp Việt Nam đến năm 2030</vt:lpstr>
      <vt:lpstr>AVERAGE ELECTRICITY PRICE (2010 – 2024)</vt:lpstr>
      <vt:lpstr>Specific Energy consumption and Energy Savings Potential</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Benchmarking in the beer</vt:lpstr>
      <vt:lpstr>Benchmarking in the non-alcoholic beverage</vt:lpstr>
      <vt:lpstr>EEMs in the Beverage Industry</vt:lpstr>
      <vt:lpstr>PowerPoint Presentation</vt:lpstr>
      <vt:lpstr>EEMs in the Beverage Industry</vt:lpstr>
      <vt:lpstr>EEMs in the Beverage Industry</vt:lpstr>
      <vt:lpstr>EEMs in the Beverage Industry</vt:lpstr>
      <vt:lpstr>EEMs in the Beverage Industry</vt:lpstr>
      <vt:lpstr>EEMs in the Beverage Industry</vt:lpstr>
      <vt:lpstr>EEMs in the Beverage Industry</vt:lpstr>
      <vt:lpstr>Example of EEMs in the Beverage Industry in the world</vt:lpstr>
      <vt:lpstr>Example of EEMs in the Beverage Industry in the world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157</cp:revision>
  <dcterms:modified xsi:type="dcterms:W3CDTF">2025-03-21T04:50:51Z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2816855</vt:lpwstr>
  </property>
  <property fmtid="{D5CDD505-2E9C-101B-9397-08002B2CF9AE}" name="NXPowerLiteSettings" pid="3">
    <vt:lpwstr>F7000400038000</vt:lpwstr>
  </property>
  <property fmtid="{D5CDD505-2E9C-101B-9397-08002B2CF9AE}" name="NXPowerLiteVersion" pid="4">
    <vt:lpwstr>S11.0.1</vt:lpwstr>
  </property>
</Properties>
</file>