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6"/>
  </p:notesMasterIdLst>
  <p:sldIdLst>
    <p:sldId id="256" r:id="rId2"/>
    <p:sldId id="318" r:id="rId3"/>
    <p:sldId id="1783" r:id="rId4"/>
    <p:sldId id="742" r:id="rId5"/>
    <p:sldId id="697" r:id="rId6"/>
    <p:sldId id="701" r:id="rId7"/>
    <p:sldId id="698" r:id="rId8"/>
    <p:sldId id="699" r:id="rId9"/>
    <p:sldId id="700" r:id="rId10"/>
    <p:sldId id="702" r:id="rId11"/>
    <p:sldId id="704" r:id="rId12"/>
    <p:sldId id="703" r:id="rId13"/>
    <p:sldId id="733" r:id="rId14"/>
    <p:sldId id="705" r:id="rId15"/>
    <p:sldId id="706" r:id="rId16"/>
    <p:sldId id="707" r:id="rId17"/>
    <p:sldId id="708" r:id="rId18"/>
    <p:sldId id="709" r:id="rId19"/>
    <p:sldId id="710" r:id="rId20"/>
    <p:sldId id="712" r:id="rId21"/>
    <p:sldId id="714" r:id="rId22"/>
    <p:sldId id="715" r:id="rId23"/>
    <p:sldId id="716" r:id="rId24"/>
    <p:sldId id="2359" r:id="rId25"/>
  </p:sldIdLst>
  <p:sldSz cx="12192000" cy="6858000"/>
  <p:notesSz cx="6858000" cy="9144000"/>
  <p:embeddedFontLst>
    <p:embeddedFont>
      <p:font typeface="Fira Sans Extra Condensed" panose="020F0502020204030204" pitchFamily="34" charset="0"/>
      <p:regular r:id="rId27"/>
      <p:bold r:id="rId28"/>
      <p:italic r:id="rId29"/>
      <p:boldItalic r:id="rId30"/>
    </p:embeddedFont>
    <p:embeddedFont>
      <p:font typeface="Roboto" panose="02000000000000000000" pitchFamily="2" charset="0"/>
      <p:regular r:id="rId31"/>
      <p:bold r:id="rId32"/>
      <p:italic r:id="rId33"/>
      <p:boldItalic r:id="rId34"/>
    </p:embeddedFont>
    <p:embeddedFont>
      <p:font typeface="Tahoma" panose="020B0604030504040204" pitchFamily="34" charset="0"/>
      <p:regular r:id="rId35"/>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03"/>
    <p:restoredTop sz="86432"/>
  </p:normalViewPr>
  <p:slideViewPr>
    <p:cSldViewPr snapToGrid="0">
      <p:cViewPr varScale="1">
        <p:scale>
          <a:sx n="99" d="100"/>
          <a:sy n="99" d="100"/>
        </p:scale>
        <p:origin x="560" y="184"/>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84142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6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arget="../media/image14.jpeg" Type="http://schemas.openxmlformats.org/officeDocument/2006/relationships/image"/><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arget="../media/image5.jpeg" Type="http://schemas.openxmlformats.org/officeDocument/2006/relationships/image"/><Relationship Id="rId1" Target="../slideLayouts/slideLayout8.xml" Type="http://schemas.openxmlformats.org/officeDocument/2006/relationships/slideLayout"/></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0705C5B-9136-4A79-8133-B64CEAC30ECF}"/>
              </a:ext>
            </a:extLst>
          </p:cNvPr>
          <p:cNvSpPr txBox="1"/>
          <p:nvPr/>
        </p:nvSpPr>
        <p:spPr>
          <a:xfrm>
            <a:off x="626479" y="1760174"/>
            <a:ext cx="5305049" cy="797013"/>
          </a:xfrm>
          <a:prstGeom prst="rect">
            <a:avLst/>
          </a:prstGeom>
          <a:noFill/>
        </p:spPr>
        <p:txBody>
          <a:bodyPr wrap="square" rtlCol="0">
            <a:spAutoFit/>
          </a:bodyPr>
          <a:lstStyle/>
          <a:p>
            <a:pPr marL="342900" indent="-342900" algn="just">
              <a:lnSpc>
                <a:spcPct val="120000"/>
              </a:lnSpc>
              <a:buFont typeface="Wingdings" panose="05000000000000000000" pitchFamily="2" charset="2"/>
              <a:buChar char="ü"/>
            </a:pP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power</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system</a:t>
            </a:r>
            <a:r>
              <a:rPr lang="es-ES_tradnl" sz="2000" dirty="0">
                <a:latin typeface="+mn-lt"/>
                <a:cs typeface="Times New Roman" panose="02020603050405020304" pitchFamily="18" charset="0"/>
              </a:rPr>
              <a:t> uses a 22 kV </a:t>
            </a:r>
            <a:r>
              <a:rPr lang="es-ES_tradnl" sz="2000" dirty="0" err="1">
                <a:latin typeface="+mn-lt"/>
                <a:cs typeface="Times New Roman" panose="02020603050405020304" pitchFamily="18" charset="0"/>
              </a:rPr>
              <a:t>grid</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power</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source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through</a:t>
            </a:r>
            <a:r>
              <a:rPr lang="es-ES_tradnl" sz="2000" dirty="0">
                <a:latin typeface="+mn-lt"/>
                <a:cs typeface="Times New Roman" panose="02020603050405020304" pitchFamily="18" charset="0"/>
              </a:rPr>
              <a:t> 4 </a:t>
            </a:r>
            <a:r>
              <a:rPr lang="es-ES_tradnl" sz="2000" dirty="0" err="1">
                <a:latin typeface="+mn-lt"/>
                <a:cs typeface="Times New Roman" panose="02020603050405020304" pitchFamily="18" charset="0"/>
              </a:rPr>
              <a:t>substations</a:t>
            </a:r>
            <a:r>
              <a:rPr lang="es-ES_tradnl" sz="2000" dirty="0">
                <a:latin typeface="+mn-lt"/>
                <a:cs typeface="Times New Roman" panose="02020603050405020304" pitchFamily="18" charset="0"/>
              </a:rPr>
              <a:t>.</a:t>
            </a:r>
            <a:endParaRPr lang="vi-VN" sz="2000" dirty="0">
              <a:latin typeface="+mn-lt"/>
              <a:cs typeface="Times New Roman" panose="02020603050405020304" pitchFamily="18" charset="0"/>
            </a:endParaRPr>
          </a:p>
        </p:txBody>
      </p:sp>
      <p:sp>
        <p:nvSpPr>
          <p:cNvPr id="8" name="TextBox 7">
            <a:extLst>
              <a:ext uri="{FF2B5EF4-FFF2-40B4-BE49-F238E27FC236}">
                <a16:creationId xmlns:a16="http://schemas.microsoft.com/office/drawing/2014/main" id="{05B37C98-F8C0-40F6-A360-EE440957DC24}"/>
              </a:ext>
            </a:extLst>
          </p:cNvPr>
          <p:cNvSpPr txBox="1"/>
          <p:nvPr/>
        </p:nvSpPr>
        <p:spPr>
          <a:xfrm>
            <a:off x="6722479" y="3775406"/>
            <a:ext cx="3625849" cy="400110"/>
          </a:xfrm>
          <a:prstGeom prst="rect">
            <a:avLst/>
          </a:prstGeom>
          <a:noFill/>
        </p:spPr>
        <p:txBody>
          <a:bodyPr wrap="square" rtlCol="0">
            <a:spAutoFit/>
          </a:bodyPr>
          <a:lstStyle/>
          <a:p>
            <a:pPr algn="ctr"/>
            <a:r>
              <a:rPr lang="en-US" sz="2000" i="1" dirty="0">
                <a:latin typeface="+mn-lt"/>
                <a:cs typeface="Times New Roman" panose="02020603050405020304" pitchFamily="18" charset="0"/>
              </a:rPr>
              <a:t>Cos</a:t>
            </a:r>
            <a:r>
              <a:rPr lang="el-GR" sz="2000" i="1" dirty="0">
                <a:latin typeface="+mn-lt"/>
                <a:cs typeface="Times New Roman" panose="02020603050405020304" pitchFamily="18" charset="0"/>
              </a:rPr>
              <a:t>φ </a:t>
            </a:r>
            <a:r>
              <a:rPr lang="en-US" sz="2000" i="1" dirty="0">
                <a:latin typeface="+mn-lt"/>
                <a:cs typeface="Times New Roman" panose="02020603050405020304" pitchFamily="18" charset="0"/>
              </a:rPr>
              <a:t>watch image</a:t>
            </a:r>
            <a:endParaRPr lang="vi-VN" sz="2000" i="1" dirty="0">
              <a:latin typeface="+mn-lt"/>
              <a:cs typeface="Times New Roman" panose="02020603050405020304" pitchFamily="18" charset="0"/>
            </a:endParaRPr>
          </a:p>
        </p:txBody>
      </p:sp>
      <p:sp>
        <p:nvSpPr>
          <p:cNvPr id="9" name="Rectangle 8">
            <a:extLst>
              <a:ext uri="{FF2B5EF4-FFF2-40B4-BE49-F238E27FC236}">
                <a16:creationId xmlns:a16="http://schemas.microsoft.com/office/drawing/2014/main" id="{BFF2A8EE-E9C5-425B-A38B-9BD8E04853B0}"/>
              </a:ext>
            </a:extLst>
          </p:cNvPr>
          <p:cNvSpPr/>
          <p:nvPr/>
        </p:nvSpPr>
        <p:spPr>
          <a:xfrm>
            <a:off x="5582167" y="4295019"/>
            <a:ext cx="5906475" cy="2451312"/>
          </a:xfrm>
          <a:prstGeom prst="rect">
            <a:avLst/>
          </a:prstGeom>
        </p:spPr>
        <p:txBody>
          <a:bodyPr wrap="square">
            <a:spAutoFit/>
          </a:bodyPr>
          <a:lstStyle/>
          <a:p>
            <a:pPr marL="342900" indent="-342900" algn="just">
              <a:lnSpc>
                <a:spcPct val="130000"/>
              </a:lnSpc>
              <a:spcBef>
                <a:spcPts val="300"/>
              </a:spcBef>
              <a:spcAft>
                <a:spcPts val="300"/>
              </a:spcAft>
              <a:buFont typeface="Wingdings" panose="05000000000000000000" pitchFamily="2" charset="2"/>
              <a:buChar char="ü"/>
            </a:pPr>
            <a:r>
              <a:rPr lang="es-ES_tradnl" sz="2000" dirty="0">
                <a:latin typeface="+mn-lt"/>
                <a:cs typeface="Times New Roman" panose="02020603050405020304" pitchFamily="18" charset="0"/>
              </a:rPr>
              <a:t>At </a:t>
            </a: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substations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measurement</a:t>
            </a:r>
            <a:r>
              <a:rPr lang="es-ES_tradnl" sz="2000" dirty="0">
                <a:latin typeface="+mn-lt"/>
                <a:cs typeface="Times New Roman" panose="02020603050405020304" pitchFamily="18" charset="0"/>
              </a:rPr>
              <a:t> and </a:t>
            </a:r>
            <a:r>
              <a:rPr lang="es-ES_tradnl" sz="2000" dirty="0" err="1">
                <a:latin typeface="+mn-lt"/>
                <a:cs typeface="Times New Roman" panose="02020603050405020304" pitchFamily="18" charset="0"/>
              </a:rPr>
              <a:t>monitoring</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system</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is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relatively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fully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equipped</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Equipped</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high-voltage</a:t>
            </a:r>
            <a:r>
              <a:rPr lang="es-ES_tradnl" sz="2000" dirty="0">
                <a:latin typeface="+mn-lt"/>
                <a:cs typeface="Times New Roman" panose="02020603050405020304" pitchFamily="18" charset="0"/>
              </a:rPr>
              <a:t> and </a:t>
            </a:r>
            <a:r>
              <a:rPr lang="es-ES_tradnl" sz="2000" dirty="0" err="1">
                <a:latin typeface="+mn-lt"/>
                <a:cs typeface="Times New Roman" panose="02020603050405020304" pitchFamily="18" charset="0"/>
              </a:rPr>
              <a:t>low-voltage</a:t>
            </a:r>
            <a:r>
              <a:rPr lang="es-ES_tradnl" sz="2000" dirty="0">
                <a:latin typeface="+mn-lt"/>
                <a:cs typeface="Times New Roman" panose="02020603050405020304" pitchFamily="18" charset="0"/>
              </a:rPr>
              <a:t> cos </a:t>
            </a:r>
            <a:r>
              <a:rPr lang="es-ES_tradnl" sz="2000" dirty="0" err="1">
                <a:latin typeface="+mn-lt"/>
                <a:cs typeface="Times New Roman" panose="02020603050405020304" pitchFamily="18" charset="0"/>
              </a:rPr>
              <a:t>compensation</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system</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cos</a:t>
            </a:r>
            <a:r>
              <a:rPr lang="el-GR" sz="2000" dirty="0">
                <a:latin typeface="+mn-lt"/>
                <a:cs typeface="Times New Roman" panose="02020603050405020304" pitchFamily="18" charset="0"/>
              </a:rPr>
              <a:t>φ </a:t>
            </a:r>
            <a:r>
              <a:rPr lang="es-ES_tradnl" sz="2000" dirty="0" err="1">
                <a:latin typeface="+mn-lt"/>
                <a:cs typeface="Times New Roman" panose="02020603050405020304" pitchFamily="18" charset="0"/>
              </a:rPr>
              <a:t>compensation</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system</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always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ensures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that</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power</a:t>
            </a:r>
            <a:r>
              <a:rPr lang="es-ES_tradnl" sz="2000" dirty="0">
                <a:latin typeface="+mn-lt"/>
                <a:cs typeface="Times New Roman" panose="02020603050405020304" pitchFamily="18" charset="0"/>
              </a:rPr>
              <a:t> factor </a:t>
            </a:r>
            <a:r>
              <a:rPr lang="es-ES_tradnl" sz="2000" dirty="0" err="1">
                <a:latin typeface="+mn-lt"/>
                <a:cs typeface="Times New Roman" panose="02020603050405020304" pitchFamily="18" charset="0"/>
              </a:rPr>
              <a:t>of</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power</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supply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system</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reaches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above</a:t>
            </a:r>
            <a:r>
              <a:rPr lang="es-ES_tradnl" sz="2000" dirty="0">
                <a:latin typeface="+mn-lt"/>
                <a:cs typeface="Times New Roman" panose="02020603050405020304" pitchFamily="18" charset="0"/>
              </a:rPr>
              <a:t> 0.9.</a:t>
            </a:r>
            <a:endParaRPr lang="vi-VN" sz="2000" dirty="0">
              <a:latin typeface="+mn-lt"/>
              <a:cs typeface="Times New Roman" panose="02020603050405020304" pitchFamily="18" charset="0"/>
            </a:endParaRPr>
          </a:p>
        </p:txBody>
      </p:sp>
      <p:sp>
        <p:nvSpPr>
          <p:cNvPr id="10" name="TextBox 9">
            <a:extLst>
              <a:ext uri="{FF2B5EF4-FFF2-40B4-BE49-F238E27FC236}">
                <a16:creationId xmlns:a16="http://schemas.microsoft.com/office/drawing/2014/main" id="{2061ACA8-4826-40C8-B100-4CCCF34BB520}"/>
              </a:ext>
            </a:extLst>
          </p:cNvPr>
          <p:cNvSpPr txBox="1"/>
          <p:nvPr/>
        </p:nvSpPr>
        <p:spPr>
          <a:xfrm>
            <a:off x="1556917" y="5393735"/>
            <a:ext cx="3551531" cy="707886"/>
          </a:xfrm>
          <a:prstGeom prst="rect">
            <a:avLst/>
          </a:prstGeom>
          <a:noFill/>
        </p:spPr>
        <p:txBody>
          <a:bodyPr wrap="square" rtlCol="0">
            <a:spAutoFit/>
          </a:bodyPr>
          <a:lstStyle/>
          <a:p>
            <a:r>
              <a:rPr lang="en-US" sz="2000" i="1" dirty="0">
                <a:latin typeface="+mn-lt"/>
                <a:cs typeface="Times New Roman" panose="02020603050405020304" pitchFamily="18" charset="0"/>
              </a:rPr>
              <a:t>Pictures of distribution cabinets</a:t>
            </a:r>
            <a:endParaRPr lang="vi-VN" sz="2000" i="1" dirty="0">
              <a:latin typeface="+mn-lt"/>
              <a:cs typeface="Times New Roman" panose="02020603050405020304" pitchFamily="18" charset="0"/>
            </a:endParaRPr>
          </a:p>
        </p:txBody>
      </p:sp>
      <p:pic>
        <p:nvPicPr>
          <p:cNvPr id="4" name="Picture 3">
            <a:extLst>
              <a:ext uri="{FF2B5EF4-FFF2-40B4-BE49-F238E27FC236}">
                <a16:creationId xmlns:a16="http://schemas.microsoft.com/office/drawing/2014/main" id="{DEFB65F1-EFDE-4EEB-42D8-C2153EEC98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4426" y="2791311"/>
            <a:ext cx="3157516" cy="2368300"/>
          </a:xfrm>
          <a:prstGeom prst="rect">
            <a:avLst/>
          </a:prstGeom>
          <a:noFill/>
          <a:ln>
            <a:noFill/>
          </a:ln>
        </p:spPr>
      </p:pic>
      <p:pic>
        <p:nvPicPr>
          <p:cNvPr id="11" name="Picture 10">
            <a:extLst>
              <a:ext uri="{FF2B5EF4-FFF2-40B4-BE49-F238E27FC236}">
                <a16:creationId xmlns:a16="http://schemas.microsoft.com/office/drawing/2014/main" id="{D038759B-0A47-A25F-7F76-E36AA3763D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73446" y="1739623"/>
            <a:ext cx="2723919" cy="2035783"/>
          </a:xfrm>
          <a:prstGeom prst="rect">
            <a:avLst/>
          </a:prstGeom>
          <a:noFill/>
          <a:ln>
            <a:noFill/>
          </a:ln>
        </p:spPr>
      </p:pic>
      <p:sp>
        <p:nvSpPr>
          <p:cNvPr id="7" name="TextBox 6">
            <a:extLst>
              <a:ext uri="{FF2B5EF4-FFF2-40B4-BE49-F238E27FC236}">
                <a16:creationId xmlns:a16="http://schemas.microsoft.com/office/drawing/2014/main" id="{B64E78E2-DF40-713C-4814-2A0DFFD3A2F7}"/>
              </a:ext>
            </a:extLst>
          </p:cNvPr>
          <p:cNvSpPr txBox="1"/>
          <p:nvPr/>
        </p:nvSpPr>
        <p:spPr>
          <a:xfrm>
            <a:off x="626479" y="1281945"/>
            <a:ext cx="6096000" cy="400110"/>
          </a:xfrm>
          <a:prstGeom prst="rect">
            <a:avLst/>
          </a:prstGeom>
          <a:noFill/>
        </p:spPr>
        <p:txBody>
          <a:bodyPr wrap="square">
            <a:spAutoFit/>
          </a:bodyPr>
          <a:lstStyle/>
          <a:p>
            <a:r>
              <a:rPr lang="en-US" sz="2000" b="1" dirty="0">
                <a:solidFill>
                  <a:schemeClr val="accent1">
                    <a:lumMod val="50000"/>
                  </a:schemeClr>
                </a:solidFill>
                <a:latin typeface="+mn-lt"/>
                <a:cs typeface="Times New Roman" pitchFamily="18" charset="0"/>
              </a:rPr>
              <a:t>Electrical System</a:t>
            </a:r>
          </a:p>
        </p:txBody>
      </p:sp>
    </p:spTree>
    <p:extLst>
      <p:ext uri="{BB962C8B-B14F-4D97-AF65-F5344CB8AC3E}">
        <p14:creationId xmlns:p14="http://schemas.microsoft.com/office/powerpoint/2010/main" val="4013075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99590C-5F97-4F13-B82B-108133778EAE}"/>
              </a:ext>
            </a:extLst>
          </p:cNvPr>
          <p:cNvSpPr txBox="1"/>
          <p:nvPr/>
        </p:nvSpPr>
        <p:spPr>
          <a:xfrm>
            <a:off x="571500" y="1822776"/>
            <a:ext cx="10972800" cy="1631216"/>
          </a:xfrm>
          <a:prstGeom prst="rect">
            <a:avLst/>
          </a:prstGeom>
          <a:noFill/>
        </p:spPr>
        <p:txBody>
          <a:bodyPr wrap="square" rtlCol="0">
            <a:spAutoFit/>
          </a:bodyPr>
          <a:lstStyle/>
          <a:p>
            <a:pPr marL="342900" indent="-342900">
              <a:buFont typeface="Arial" panose="020B0604020202020204" pitchFamily="34" charset="0"/>
              <a:buChar char="•"/>
            </a:pPr>
            <a:r>
              <a:rPr lang="es-ES_tradnl" sz="2000" dirty="0" err="1">
                <a:latin typeface="+mn-lt"/>
                <a:cs typeface="Times New Roman" panose="02020603050405020304" pitchFamily="18" charset="0"/>
              </a:rPr>
              <a:t>The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company</a:t>
            </a:r>
            <a:r>
              <a:rPr lang="es-ES_tradnl" sz="2000" dirty="0">
                <a:latin typeface="+mn-lt"/>
                <a:cs typeface="Times New Roman" panose="02020603050405020304" pitchFamily="18" charset="0"/>
              </a:rPr>
              <a:t> has 4 </a:t>
            </a:r>
            <a:r>
              <a:rPr lang="es-ES_tradnl" sz="2000" dirty="0" err="1">
                <a:latin typeface="+mn-lt"/>
                <a:cs typeface="Times New Roman" panose="02020603050405020304" pitchFamily="18" charset="0"/>
              </a:rPr>
              <a:t>pneumatic</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stations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divided</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into</a:t>
            </a:r>
            <a:r>
              <a:rPr lang="es-ES_tradnl" sz="2000" dirty="0">
                <a:latin typeface="+mn-lt"/>
                <a:cs typeface="Times New Roman" panose="02020603050405020304" pitchFamily="18" charset="0"/>
              </a:rPr>
              <a:t> 2 </a:t>
            </a:r>
            <a:r>
              <a:rPr lang="es-ES_tradnl" sz="2000" dirty="0" err="1">
                <a:latin typeface="+mn-lt"/>
                <a:cs typeface="Times New Roman" panose="02020603050405020304" pitchFamily="18" charset="0"/>
              </a:rPr>
              <a:t>factories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independently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concentrated</a:t>
            </a:r>
            <a:r>
              <a:rPr lang="es-ES_tradnl" sz="2000" dirty="0">
                <a:latin typeface="+mn-lt"/>
                <a:cs typeface="Times New Roman" panose="02020603050405020304" pitchFamily="18" charset="0"/>
              </a:rPr>
              <a:t> and </a:t>
            </a:r>
            <a:r>
              <a:rPr lang="es-ES_tradnl" sz="2000" dirty="0" err="1">
                <a:latin typeface="+mn-lt"/>
                <a:cs typeface="Times New Roman" panose="02020603050405020304" pitchFamily="18" charset="0"/>
              </a:rPr>
              <a:t>connected</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together</a:t>
            </a:r>
            <a:r>
              <a:rPr lang="es-ES_tradnl" sz="2000" dirty="0">
                <a:latin typeface="+mn-lt"/>
                <a:cs typeface="Times New Roman" panose="02020603050405020304" pitchFamily="18" charset="0"/>
              </a:rPr>
              <a:t> and </a:t>
            </a:r>
            <a:r>
              <a:rPr lang="es-ES_tradnl" sz="2000" dirty="0" err="1">
                <a:latin typeface="+mn-lt"/>
                <a:cs typeface="Times New Roman" panose="02020603050405020304" pitchFamily="18" charset="0"/>
              </a:rPr>
              <a:t>with</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valves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that</a:t>
            </a:r>
            <a:r>
              <a:rPr lang="es-ES_tradnl" sz="2000" dirty="0">
                <a:latin typeface="+mn-lt"/>
                <a:cs typeface="Times New Roman" panose="02020603050405020304" pitchFamily="18" charset="0"/>
              </a:rPr>
              <a:t> are </a:t>
            </a:r>
            <a:r>
              <a:rPr lang="es-ES_tradnl" sz="2000" dirty="0" err="1">
                <a:latin typeface="+mn-lt"/>
                <a:cs typeface="Times New Roman" panose="02020603050405020304" pitchFamily="18" charset="0"/>
              </a:rPr>
              <a:t>regularly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opened</a:t>
            </a:r>
            <a:r>
              <a:rPr lang="es-ES_tradnl" sz="2000" dirty="0">
                <a:latin typeface="+mn-lt"/>
                <a:cs typeface="Times New Roman" panose="02020603050405020304" pitchFamily="18" charset="0"/>
              </a:rPr>
              <a:t>. </a:t>
            </a:r>
          </a:p>
          <a:p>
            <a:pPr marL="342900" indent="-342900">
              <a:buFont typeface="Arial" panose="020B0604020202020204" pitchFamily="34" charset="0"/>
              <a:buChar char="•"/>
            </a:pPr>
            <a:r>
              <a:rPr lang="es-ES_tradnl" sz="2000" dirty="0" err="1">
                <a:latin typeface="+mn-lt"/>
                <a:cs typeface="Times New Roman" panose="02020603050405020304" pitchFamily="18" charset="0"/>
              </a:rPr>
              <a:t>Including</a:t>
            </a:r>
            <a:r>
              <a:rPr lang="es-ES_tradnl" sz="2000" dirty="0">
                <a:latin typeface="+mn-lt"/>
                <a:cs typeface="Times New Roman" panose="02020603050405020304" pitchFamily="18" charset="0"/>
              </a:rPr>
              <a:t> 1 </a:t>
            </a:r>
            <a:r>
              <a:rPr lang="es-ES_tradnl" sz="2000" dirty="0" err="1">
                <a:latin typeface="+mn-lt"/>
                <a:cs typeface="Times New Roman" panose="02020603050405020304" pitchFamily="18" charset="0"/>
              </a:rPr>
              <a:t>screw</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compressor</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with</a:t>
            </a:r>
            <a:r>
              <a:rPr lang="es-ES_tradnl" sz="2000" dirty="0">
                <a:latin typeface="+mn-lt"/>
                <a:cs typeface="Times New Roman" panose="02020603050405020304" pitchFamily="18" charset="0"/>
              </a:rPr>
              <a:t> a </a:t>
            </a:r>
            <a:r>
              <a:rPr lang="es-ES_tradnl" sz="2000" dirty="0" err="1">
                <a:latin typeface="+mn-lt"/>
                <a:cs typeface="Times New Roman" panose="02020603050405020304" pitchFamily="18" charset="0"/>
              </a:rPr>
              <a:t>capacity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of</a:t>
            </a:r>
            <a:r>
              <a:rPr lang="es-ES_tradnl" sz="2000" dirty="0">
                <a:latin typeface="+mn-lt"/>
                <a:cs typeface="Times New Roman" panose="02020603050405020304" pitchFamily="18" charset="0"/>
              </a:rPr>
              <a:t> 22 kW, 2 GA75VSD </a:t>
            </a:r>
            <a:r>
              <a:rPr lang="es-ES_tradnl" sz="2000" dirty="0" err="1">
                <a:latin typeface="+mn-lt"/>
                <a:cs typeface="Times New Roman" panose="02020603050405020304" pitchFamily="18" charset="0"/>
              </a:rPr>
              <a:t>compressors</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with</a:t>
            </a:r>
            <a:r>
              <a:rPr lang="es-ES_tradnl" sz="2000" dirty="0">
                <a:latin typeface="+mn-lt"/>
                <a:cs typeface="Times New Roman" panose="02020603050405020304" pitchFamily="18" charset="0"/>
              </a:rPr>
              <a:t> a </a:t>
            </a:r>
            <a:r>
              <a:rPr lang="es-ES_tradnl" sz="2000" dirty="0" err="1">
                <a:latin typeface="+mn-lt"/>
                <a:cs typeface="Times New Roman" panose="02020603050405020304" pitchFamily="18" charset="0"/>
              </a:rPr>
              <a:t>capacity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of</a:t>
            </a:r>
            <a:r>
              <a:rPr lang="es-ES_tradnl" sz="2000" dirty="0">
                <a:latin typeface="+mn-lt"/>
                <a:cs typeface="Times New Roman" panose="02020603050405020304" pitchFamily="18" charset="0"/>
              </a:rPr>
              <a:t> 80 kW, and 1 GA22VSD </a:t>
            </a:r>
            <a:r>
              <a:rPr lang="es-ES_tradnl" sz="2000" dirty="0" err="1">
                <a:latin typeface="+mn-lt"/>
                <a:cs typeface="Times New Roman" panose="02020603050405020304" pitchFamily="18" charset="0"/>
              </a:rPr>
              <a:t>compressor</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with</a:t>
            </a:r>
            <a:r>
              <a:rPr lang="es-ES_tradnl" sz="2000" dirty="0">
                <a:latin typeface="+mn-lt"/>
                <a:cs typeface="Times New Roman" panose="02020603050405020304" pitchFamily="18" charset="0"/>
              </a:rPr>
              <a:t> a </a:t>
            </a:r>
            <a:r>
              <a:rPr lang="es-ES_tradnl" sz="2000" dirty="0" err="1">
                <a:latin typeface="+mn-lt"/>
                <a:cs typeface="Times New Roman" panose="02020603050405020304" pitchFamily="18" charset="0"/>
              </a:rPr>
              <a:t>capacity</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of</a:t>
            </a:r>
            <a:r>
              <a:rPr lang="es-ES_tradnl" sz="2000" dirty="0">
                <a:latin typeface="+mn-lt"/>
                <a:cs typeface="Times New Roman" panose="02020603050405020304" pitchFamily="18" charset="0"/>
              </a:rPr>
              <a:t> 22 kW </a:t>
            </a:r>
            <a:r>
              <a:rPr lang="es-ES_tradnl" sz="2000" dirty="0" err="1">
                <a:latin typeface="+mn-lt"/>
                <a:cs typeface="Times New Roman" panose="02020603050405020304" pitchFamily="18" charset="0"/>
              </a:rPr>
              <a:t>with</a:t>
            </a:r>
            <a:r>
              <a:rPr lang="es-ES_tradnl" sz="2000" dirty="0">
                <a:latin typeface="+mn-lt"/>
                <a:cs typeface="Times New Roman" panose="02020603050405020304" pitchFamily="18" charset="0"/>
              </a:rPr>
              <a:t> a </a:t>
            </a:r>
            <a:r>
              <a:rPr lang="es-ES_tradnl" sz="2000" dirty="0" err="1">
                <a:latin typeface="+mn-lt"/>
                <a:cs typeface="Times New Roman" panose="02020603050405020304" pitchFamily="18" charset="0"/>
              </a:rPr>
              <a:t>working</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pressure</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of</a:t>
            </a:r>
            <a:r>
              <a:rPr lang="es-ES_tradnl" sz="2000" dirty="0">
                <a:latin typeface="+mn-lt"/>
                <a:cs typeface="Times New Roman" panose="02020603050405020304" pitchFamily="18" charset="0"/>
              </a:rPr>
              <a:t> </a:t>
            </a:r>
            <a:r>
              <a:rPr lang="es-ES_tradnl" sz="2000" dirty="0" err="1">
                <a:latin typeface="+mn-lt"/>
                <a:cs typeface="Times New Roman" panose="02020603050405020304" pitchFamily="18" charset="0"/>
              </a:rPr>
              <a:t>about</a:t>
            </a:r>
            <a:r>
              <a:rPr lang="es-ES_tradnl" sz="2000" dirty="0">
                <a:latin typeface="+mn-lt"/>
                <a:cs typeface="Times New Roman" panose="02020603050405020304" pitchFamily="18" charset="0"/>
              </a:rPr>
              <a:t> 8 bar.</a:t>
            </a:r>
            <a:endParaRPr lang="vi-VN" sz="2000" dirty="0">
              <a:latin typeface="+mn-lt"/>
              <a:cs typeface="Times New Roman" panose="02020603050405020304" pitchFamily="18" charset="0"/>
            </a:endParaRPr>
          </a:p>
        </p:txBody>
      </p:sp>
      <p:sp>
        <p:nvSpPr>
          <p:cNvPr id="6" name="TextBox 5">
            <a:extLst>
              <a:ext uri="{FF2B5EF4-FFF2-40B4-BE49-F238E27FC236}">
                <a16:creationId xmlns:a16="http://schemas.microsoft.com/office/drawing/2014/main" id="{79574F4D-7368-435E-BCE9-F65BB047E04C}"/>
              </a:ext>
            </a:extLst>
          </p:cNvPr>
          <p:cNvSpPr txBox="1"/>
          <p:nvPr/>
        </p:nvSpPr>
        <p:spPr>
          <a:xfrm>
            <a:off x="4922520" y="6272162"/>
            <a:ext cx="2811046" cy="379656"/>
          </a:xfrm>
          <a:prstGeom prst="rect">
            <a:avLst/>
          </a:prstGeom>
          <a:noFill/>
        </p:spPr>
        <p:txBody>
          <a:bodyPr wrap="square" rtlCol="0">
            <a:spAutoFit/>
          </a:bodyPr>
          <a:lstStyle/>
          <a:p>
            <a:r>
              <a:rPr lang="en-US" b="1" dirty="0">
                <a:latin typeface="+mn-lt"/>
                <a:cs typeface="Times New Roman" panose="02020603050405020304" pitchFamily="18" charset="0"/>
              </a:rPr>
              <a:t>Pic of Air Compressor</a:t>
            </a:r>
            <a:endParaRPr lang="vi-VN" b="1" dirty="0">
              <a:latin typeface="+mn-lt"/>
              <a:cs typeface="Times New Roman" panose="02020603050405020304" pitchFamily="18" charset="0"/>
            </a:endParaRPr>
          </a:p>
        </p:txBody>
      </p:sp>
      <p:pic>
        <p:nvPicPr>
          <p:cNvPr id="8" name="Picture 7">
            <a:extLst>
              <a:ext uri="{FF2B5EF4-FFF2-40B4-BE49-F238E27FC236}">
                <a16:creationId xmlns:a16="http://schemas.microsoft.com/office/drawing/2014/main" id="{CE733F01-2170-DE56-EE98-AF342913D043}"/>
              </a:ext>
            </a:extLst>
          </p:cNvPr>
          <p:cNvPicPr>
            <a:picLocks noChangeAspect="1"/>
          </p:cNvPicPr>
          <p:nvPr/>
        </p:nvPicPr>
        <p:blipFill>
          <a:blip r:embed="rId2"/>
          <a:stretch>
            <a:fillRect/>
          </a:stretch>
        </p:blipFill>
        <p:spPr>
          <a:xfrm>
            <a:off x="4706100" y="3471421"/>
            <a:ext cx="3019846" cy="2800741"/>
          </a:xfrm>
          <a:prstGeom prst="rect">
            <a:avLst/>
          </a:prstGeom>
        </p:spPr>
      </p:pic>
      <p:sp>
        <p:nvSpPr>
          <p:cNvPr id="9" name="Title 1">
            <a:extLst>
              <a:ext uri="{FF2B5EF4-FFF2-40B4-BE49-F238E27FC236}">
                <a16:creationId xmlns:a16="http://schemas.microsoft.com/office/drawing/2014/main" id="{F2F29DA1-BDC3-3424-7145-15CB09A01149}"/>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
        <p:nvSpPr>
          <p:cNvPr id="11" name="TextBox 10">
            <a:extLst>
              <a:ext uri="{FF2B5EF4-FFF2-40B4-BE49-F238E27FC236}">
                <a16:creationId xmlns:a16="http://schemas.microsoft.com/office/drawing/2014/main" id="{3BC1690D-A266-A6E0-7A92-10A47D07B118}"/>
              </a:ext>
            </a:extLst>
          </p:cNvPr>
          <p:cNvSpPr txBox="1"/>
          <p:nvPr/>
        </p:nvSpPr>
        <p:spPr>
          <a:xfrm>
            <a:off x="571500" y="1370635"/>
            <a:ext cx="6096000" cy="400110"/>
          </a:xfrm>
          <a:prstGeom prst="rect">
            <a:avLst/>
          </a:prstGeom>
          <a:noFill/>
        </p:spPr>
        <p:txBody>
          <a:bodyPr wrap="square">
            <a:spAutoFit/>
          </a:bodyPr>
          <a:lstStyle/>
          <a:p>
            <a:r>
              <a:rPr lang="en-US" sz="2000" b="1" dirty="0">
                <a:solidFill>
                  <a:sysClr val="windowText" lastClr="000000"/>
                </a:solidFill>
                <a:cs typeface="Times New Roman" pitchFamily="18" charset="0"/>
              </a:rPr>
              <a:t>Air Compressor System</a:t>
            </a:r>
          </a:p>
        </p:txBody>
      </p:sp>
    </p:spTree>
    <p:extLst>
      <p:ext uri="{BB962C8B-B14F-4D97-AF65-F5344CB8AC3E}">
        <p14:creationId xmlns:p14="http://schemas.microsoft.com/office/powerpoint/2010/main" val="630709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A717D-D41E-4D46-A502-9C05C1E394DB}"/>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p>
        </p:txBody>
      </p:sp>
      <p:sp>
        <p:nvSpPr>
          <p:cNvPr id="3" name="Rectangle 2">
            <a:extLst>
              <a:ext uri="{FF2B5EF4-FFF2-40B4-BE49-F238E27FC236}">
                <a16:creationId xmlns:a16="http://schemas.microsoft.com/office/drawing/2014/main" id="{63247DF5-8D05-410F-9914-A41DC0DC29D3}"/>
              </a:ext>
            </a:extLst>
          </p:cNvPr>
          <p:cNvSpPr/>
          <p:nvPr/>
        </p:nvSpPr>
        <p:spPr>
          <a:xfrm>
            <a:off x="420912" y="2129509"/>
            <a:ext cx="11350171" cy="2205091"/>
          </a:xfrm>
          <a:prstGeom prst="rect">
            <a:avLst/>
          </a:prstGeom>
        </p:spPr>
        <p:txBody>
          <a:bodyPr wrap="square">
            <a:spAutoFit/>
          </a:bodyPr>
          <a:lstStyle/>
          <a:p>
            <a:pPr marL="342900" indent="-342900" algn="just">
              <a:lnSpc>
                <a:spcPct val="130000"/>
              </a:lnSpc>
              <a:spcBef>
                <a:spcPts val="300"/>
              </a:spcBef>
              <a:spcAft>
                <a:spcPts val="300"/>
              </a:spcAft>
              <a:buFont typeface="Wingdings" panose="05000000000000000000" pitchFamily="2" charset="2"/>
              <a:buChar char="Ø"/>
            </a:pPr>
            <a:r>
              <a:rPr lang="en-US" sz="2000" kern="100" dirty="0">
                <a:latin typeface="+mn-lt"/>
                <a:ea typeface="Calibri" panose="020F0502020204030204" pitchFamily="34" charset="0"/>
                <a:cs typeface="Times New Roman" panose="02020603050405020304" pitchFamily="18" charset="0"/>
              </a:rPr>
              <a:t>The lighting system is quite large, corresponding to the use of most of the electricity consumed. 
The implementation of turning off/on lighting equipment in non-working areas is well managed and implemented.
Regular cleaning of lighting equipment should be strengthened to ensure light for the production area</a:t>
            </a:r>
            <a:endParaRPr lang="vi-VN" sz="2000" dirty="0">
              <a:latin typeface="+mn-lt"/>
              <a:cs typeface="Times New Roman" panose="02020603050405020304" pitchFamily="18" charset="0"/>
            </a:endParaRPr>
          </a:p>
        </p:txBody>
      </p:sp>
      <p:sp>
        <p:nvSpPr>
          <p:cNvPr id="6" name="TextBox 5">
            <a:extLst>
              <a:ext uri="{FF2B5EF4-FFF2-40B4-BE49-F238E27FC236}">
                <a16:creationId xmlns:a16="http://schemas.microsoft.com/office/drawing/2014/main" id="{59C8D58A-E338-51C3-FCBD-C9523FD4F2B8}"/>
              </a:ext>
            </a:extLst>
          </p:cNvPr>
          <p:cNvSpPr txBox="1"/>
          <p:nvPr/>
        </p:nvSpPr>
        <p:spPr>
          <a:xfrm>
            <a:off x="609600" y="1523970"/>
            <a:ext cx="6096000" cy="400110"/>
          </a:xfrm>
          <a:prstGeom prst="rect">
            <a:avLst/>
          </a:prstGeom>
          <a:noFill/>
        </p:spPr>
        <p:txBody>
          <a:bodyPr wrap="square">
            <a:spAutoFit/>
          </a:bodyPr>
          <a:lstStyle/>
          <a:p>
            <a:r>
              <a:rPr lang="en-US" sz="2000" b="1" dirty="0" err="1">
                <a:solidFill>
                  <a:schemeClr val="accent1">
                    <a:lumMod val="50000"/>
                  </a:schemeClr>
                </a:solidFill>
                <a:latin typeface="+mn-lt"/>
                <a:cs typeface="Times New Roman" pitchFamily="18" charset="0"/>
              </a:rPr>
              <a:t>Hệ</a:t>
            </a:r>
            <a:r>
              <a:rPr lang="en-US" sz="2000" b="1" dirty="0">
                <a:solidFill>
                  <a:schemeClr val="accent1">
                    <a:lumMod val="50000"/>
                  </a:schemeClr>
                </a:solidFill>
                <a:latin typeface="+mn-lt"/>
                <a:cs typeface="Times New Roman" pitchFamily="18" charset="0"/>
              </a:rPr>
              <a:t> </a:t>
            </a:r>
            <a:r>
              <a:rPr lang="en-US" sz="2000" b="1" dirty="0" err="1">
                <a:solidFill>
                  <a:schemeClr val="accent1">
                    <a:lumMod val="50000"/>
                  </a:schemeClr>
                </a:solidFill>
                <a:latin typeface="+mn-lt"/>
                <a:cs typeface="Times New Roman" pitchFamily="18" charset="0"/>
              </a:rPr>
              <a:t>thống</a:t>
            </a:r>
            <a:r>
              <a:rPr lang="en-US" sz="2000" b="1" dirty="0">
                <a:solidFill>
                  <a:schemeClr val="accent1">
                    <a:lumMod val="50000"/>
                  </a:schemeClr>
                </a:solidFill>
                <a:latin typeface="+mn-lt"/>
                <a:cs typeface="Times New Roman" pitchFamily="18" charset="0"/>
              </a:rPr>
              <a:t> </a:t>
            </a:r>
            <a:r>
              <a:rPr lang="en-US" sz="2000" b="1" dirty="0" err="1">
                <a:solidFill>
                  <a:schemeClr val="accent1">
                    <a:lumMod val="50000"/>
                  </a:schemeClr>
                </a:solidFill>
                <a:latin typeface="+mn-lt"/>
                <a:cs typeface="Times New Roman" pitchFamily="18" charset="0"/>
              </a:rPr>
              <a:t>chiếu</a:t>
            </a:r>
            <a:r>
              <a:rPr lang="en-US" sz="2000" b="1" dirty="0">
                <a:solidFill>
                  <a:schemeClr val="accent1">
                    <a:lumMod val="50000"/>
                  </a:schemeClr>
                </a:solidFill>
                <a:latin typeface="+mn-lt"/>
                <a:cs typeface="Times New Roman" pitchFamily="18" charset="0"/>
              </a:rPr>
              <a:t> </a:t>
            </a:r>
            <a:r>
              <a:rPr lang="en-US" sz="2000" b="1" dirty="0" err="1">
                <a:solidFill>
                  <a:schemeClr val="accent1">
                    <a:lumMod val="50000"/>
                  </a:schemeClr>
                </a:solidFill>
                <a:latin typeface="+mn-lt"/>
                <a:cs typeface="Times New Roman" pitchFamily="18" charset="0"/>
              </a:rPr>
              <a:t>sáng</a:t>
            </a:r>
            <a:endParaRPr lang="en-US" sz="2000" b="1" dirty="0">
              <a:solidFill>
                <a:schemeClr val="accent1">
                  <a:lumMod val="50000"/>
                </a:schemeClr>
              </a:solidFill>
              <a:latin typeface="+mn-lt"/>
              <a:cs typeface="Times New Roman" pitchFamily="18" charset="0"/>
            </a:endParaRPr>
          </a:p>
        </p:txBody>
      </p:sp>
    </p:spTree>
    <p:extLst>
      <p:ext uri="{BB962C8B-B14F-4D97-AF65-F5344CB8AC3E}">
        <p14:creationId xmlns:p14="http://schemas.microsoft.com/office/powerpoint/2010/main" val="17849022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08CC4-BF69-7C92-BBA5-426CD90F98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B2178F-562F-8EC3-B64C-C94F85E21B9C}"/>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p>
        </p:txBody>
      </p:sp>
      <p:sp>
        <p:nvSpPr>
          <p:cNvPr id="3" name="Rectangle 2">
            <a:extLst>
              <a:ext uri="{FF2B5EF4-FFF2-40B4-BE49-F238E27FC236}">
                <a16:creationId xmlns:a16="http://schemas.microsoft.com/office/drawing/2014/main" id="{E810A955-51F1-A0BD-BE46-8B90C419EDD4}"/>
              </a:ext>
            </a:extLst>
          </p:cNvPr>
          <p:cNvSpPr/>
          <p:nvPr/>
        </p:nvSpPr>
        <p:spPr>
          <a:xfrm>
            <a:off x="609600" y="2340483"/>
            <a:ext cx="5675088" cy="1651093"/>
          </a:xfrm>
          <a:prstGeom prst="rect">
            <a:avLst/>
          </a:prstGeom>
        </p:spPr>
        <p:txBody>
          <a:bodyPr wrap="square">
            <a:spAutoFit/>
          </a:bodyPr>
          <a:lstStyle/>
          <a:p>
            <a:pPr indent="360045">
              <a:lnSpc>
                <a:spcPct val="130000"/>
              </a:lnSpc>
              <a:spcBef>
                <a:spcPts val="300"/>
              </a:spcBef>
              <a:spcAft>
                <a:spcPts val="300"/>
              </a:spcAft>
            </a:pPr>
            <a:r>
              <a:rPr lang="vi-VN" sz="2000" kern="1600" dirty="0">
                <a:latin typeface="+mn-lt"/>
                <a:ea typeface="SimSun" panose="02010600030101010101" pitchFamily="2" charset="-122"/>
              </a:rPr>
              <a:t>The cooling tower system is responsible for cooling the condensate water of the refrigeration system. Each cooling tower will cool a chiller with a cooling capacity of 664 kWh or 400 kWh.</a:t>
            </a:r>
            <a:endParaRPr lang="en-US" sz="2000" kern="1600" dirty="0">
              <a:effectLst/>
              <a:latin typeface="+mn-lt"/>
              <a:ea typeface="SimSun" panose="02010600030101010101" pitchFamily="2" charset="-122"/>
            </a:endParaRPr>
          </a:p>
        </p:txBody>
      </p:sp>
      <p:pic>
        <p:nvPicPr>
          <p:cNvPr id="5" name="Picture 4">
            <a:extLst>
              <a:ext uri="{FF2B5EF4-FFF2-40B4-BE49-F238E27FC236}">
                <a16:creationId xmlns:a16="http://schemas.microsoft.com/office/drawing/2014/main" id="{A349DDDD-4DCA-7C52-D7D2-88D775BCB8D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89787" y="2340484"/>
            <a:ext cx="3573145" cy="2675255"/>
          </a:xfrm>
          <a:prstGeom prst="rect">
            <a:avLst/>
          </a:prstGeom>
          <a:noFill/>
          <a:ln>
            <a:noFill/>
          </a:ln>
        </p:spPr>
      </p:pic>
      <p:sp>
        <p:nvSpPr>
          <p:cNvPr id="8" name="TextBox 7">
            <a:extLst>
              <a:ext uri="{FF2B5EF4-FFF2-40B4-BE49-F238E27FC236}">
                <a16:creationId xmlns:a16="http://schemas.microsoft.com/office/drawing/2014/main" id="{63BF03FF-FAFE-67B4-E6FA-33171B6CF631}"/>
              </a:ext>
            </a:extLst>
          </p:cNvPr>
          <p:cNvSpPr txBox="1"/>
          <p:nvPr/>
        </p:nvSpPr>
        <p:spPr>
          <a:xfrm>
            <a:off x="6797039" y="5147264"/>
            <a:ext cx="4358640" cy="400110"/>
          </a:xfrm>
          <a:prstGeom prst="rect">
            <a:avLst/>
          </a:prstGeom>
          <a:noFill/>
        </p:spPr>
        <p:txBody>
          <a:bodyPr wrap="square" rtlCol="0">
            <a:spAutoFit/>
          </a:bodyPr>
          <a:lstStyle/>
          <a:p>
            <a:pPr algn="ctr"/>
            <a:r>
              <a:rPr lang="en-US" sz="2000" i="1" dirty="0">
                <a:latin typeface="+mn-lt"/>
                <a:cs typeface="Times New Roman" panose="02020603050405020304" pitchFamily="18" charset="0"/>
              </a:rPr>
              <a:t>Circulating cooling water system</a:t>
            </a:r>
          </a:p>
        </p:txBody>
      </p:sp>
      <p:sp>
        <p:nvSpPr>
          <p:cNvPr id="7" name="TextBox 6">
            <a:extLst>
              <a:ext uri="{FF2B5EF4-FFF2-40B4-BE49-F238E27FC236}">
                <a16:creationId xmlns:a16="http://schemas.microsoft.com/office/drawing/2014/main" id="{809E73A0-9873-15DD-A203-D52A5981FEDB}"/>
              </a:ext>
            </a:extLst>
          </p:cNvPr>
          <p:cNvSpPr txBox="1"/>
          <p:nvPr/>
        </p:nvSpPr>
        <p:spPr>
          <a:xfrm>
            <a:off x="609600" y="1492103"/>
            <a:ext cx="6096000" cy="400110"/>
          </a:xfrm>
          <a:prstGeom prst="rect">
            <a:avLst/>
          </a:prstGeom>
          <a:noFill/>
        </p:spPr>
        <p:txBody>
          <a:bodyPr wrap="square">
            <a:spAutoFit/>
          </a:bodyPr>
          <a:lstStyle/>
          <a:p>
            <a:r>
              <a:rPr lang="en-US" sz="2000" b="1" dirty="0">
                <a:solidFill>
                  <a:sysClr val="windowText" lastClr="000000"/>
                </a:solidFill>
                <a:latin typeface="+mn-lt"/>
                <a:cs typeface="Times New Roman" pitchFamily="18" charset="0"/>
              </a:rPr>
              <a:t>Cooling tower system and refrigeration system</a:t>
            </a:r>
          </a:p>
        </p:txBody>
      </p:sp>
    </p:spTree>
    <p:extLst>
      <p:ext uri="{BB962C8B-B14F-4D97-AF65-F5344CB8AC3E}">
        <p14:creationId xmlns:p14="http://schemas.microsoft.com/office/powerpoint/2010/main" val="1821514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1727-BF29-48E9-A071-E872E2B51166}"/>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2836861"/>
            <a:ext cx="6639421" cy="584775"/>
          </a:xfrm>
          <a:prstGeom prst="rect">
            <a:avLst/>
          </a:prstGeom>
          <a:noFill/>
        </p:spPr>
        <p:txBody>
          <a:bodyPr wrap="square" rtlCol="0">
            <a:spAutoFit/>
          </a:bodyPr>
          <a:lstStyle/>
          <a:p>
            <a:pPr algn="ctr"/>
            <a:r>
              <a:rPr lang="en-US" sz="3200" dirty="0"/>
              <a:t>Energy efficiency measures (EEMs)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158369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a:xfrm>
            <a:off x="792480" y="634133"/>
            <a:ext cx="10607040" cy="495200"/>
          </a:xfrm>
        </p:spPr>
        <p:txBody>
          <a:bodyPr>
            <a:noAutofit/>
          </a:bodyPr>
          <a:lstStyle/>
          <a:p>
            <a:r>
              <a:rPr lang="en-US" sz="2400" dirty="0">
                <a:solidFill>
                  <a:schemeClr val="accent1">
                    <a:lumMod val="50000"/>
                  </a:schemeClr>
                </a:solidFill>
                <a:latin typeface="+mn-lt"/>
              </a:rPr>
              <a:t>EEMs 1: </a:t>
            </a:r>
            <a:r>
              <a:rPr lang="en-US" sz="2400" b="1" dirty="0">
                <a:solidFill>
                  <a:schemeClr val="accent1">
                    <a:lumMod val="50000"/>
                  </a:schemeClr>
                </a:solidFill>
                <a:effectLst/>
                <a:latin typeface="+mn-lt"/>
              </a:rPr>
              <a:t>Enhancing Internal Management and Equipment Maintenance</a:t>
            </a:r>
            <a:endParaRPr lang="en-US" sz="24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F700C7FB-3FA7-49A4-8D5E-F0C39B0FB1AA}"/>
              </a:ext>
            </a:extLst>
          </p:cNvPr>
          <p:cNvSpPr txBox="1"/>
          <p:nvPr/>
        </p:nvSpPr>
        <p:spPr>
          <a:xfrm>
            <a:off x="533400" y="1496739"/>
            <a:ext cx="10972800" cy="4385816"/>
          </a:xfrm>
          <a:prstGeom prst="rect">
            <a:avLst/>
          </a:prstGeom>
          <a:noFill/>
        </p:spPr>
        <p:txBody>
          <a:bodyPr wrap="square" rtlCol="0">
            <a:spAutoFit/>
          </a:bodyPr>
          <a:lstStyle/>
          <a:p>
            <a:r>
              <a:rPr lang="en-US" sz="1800" b="1" dirty="0">
                <a:solidFill>
                  <a:srgbClr val="0E0E0E"/>
                </a:solidFill>
                <a:effectLst/>
                <a:latin typeface="+mn-lt"/>
              </a:rPr>
              <a:t>1. For Electrical Systems:</a:t>
            </a:r>
            <a:endParaRPr lang="en-US" sz="1800" dirty="0">
              <a:solidFill>
                <a:srgbClr val="0E0E0E"/>
              </a:solidFill>
              <a:effectLst/>
              <a:latin typeface="+mn-lt"/>
            </a:endParaRPr>
          </a:p>
          <a:p>
            <a:pPr marL="285750" indent="-285750">
              <a:spcBef>
                <a:spcPts val="900"/>
              </a:spcBef>
              <a:buFont typeface="Arial" panose="020B0604020202020204" pitchFamily="34" charset="0"/>
              <a:buChar char="•"/>
            </a:pPr>
            <a:r>
              <a:rPr lang="en-US" sz="1800" dirty="0">
                <a:solidFill>
                  <a:srgbClr val="0E0E0E"/>
                </a:solidFill>
                <a:effectLst/>
                <a:latin typeface="+mn-lt"/>
              </a:rPr>
              <a:t>Regularly promote and train employees on energy-saving practices. Increase the involvement of operational staff (Energy-saving efforts should be broad-based and supported by operational personnel).</a:t>
            </a:r>
          </a:p>
          <a:p>
            <a:pPr marL="285750" indent="-285750">
              <a:spcBef>
                <a:spcPts val="900"/>
              </a:spcBef>
              <a:buFont typeface="Arial" panose="020B0604020202020204" pitchFamily="34" charset="0"/>
              <a:buChar char="•"/>
            </a:pPr>
            <a:r>
              <a:rPr lang="en-US" sz="1800" dirty="0">
                <a:solidFill>
                  <a:srgbClr val="0E0E0E"/>
                </a:solidFill>
                <a:effectLst/>
                <a:latin typeface="+mn-lt"/>
              </a:rPr>
              <a:t>Monitor energy consumption based on production and non-production days to identify and address energy loss points. Develop procedures and checklists to ensure equipment shutdowns are properly executed.</a:t>
            </a:r>
          </a:p>
          <a:p>
            <a:pPr marL="285750" indent="-285750">
              <a:spcBef>
                <a:spcPts val="900"/>
              </a:spcBef>
              <a:buFont typeface="Arial" panose="020B0604020202020204" pitchFamily="34" charset="0"/>
              <a:buChar char="•"/>
            </a:pPr>
            <a:r>
              <a:rPr lang="en-US" sz="1800" dirty="0">
                <a:solidFill>
                  <a:srgbClr val="0E0E0E"/>
                </a:solidFill>
                <a:effectLst/>
                <a:latin typeface="+mn-lt"/>
              </a:rPr>
              <a:t>Install automatic control devices to switch off equipment when not in use.</a:t>
            </a:r>
          </a:p>
          <a:p>
            <a:pPr marL="285750" indent="-285750">
              <a:spcBef>
                <a:spcPts val="900"/>
              </a:spcBef>
              <a:buFont typeface="Arial" panose="020B0604020202020204" pitchFamily="34" charset="0"/>
              <a:buChar char="•"/>
            </a:pPr>
            <a:r>
              <a:rPr lang="en-US" sz="1800" dirty="0">
                <a:solidFill>
                  <a:srgbClr val="0E0E0E"/>
                </a:solidFill>
                <a:effectLst/>
                <a:latin typeface="+mn-lt"/>
              </a:rPr>
              <a:t>Turn off all unnecessary lighting (e.g., during breaks, lunch hours, shift changes, or non-working days).</a:t>
            </a:r>
          </a:p>
          <a:p>
            <a:pPr marL="285750" indent="-285750">
              <a:spcBef>
                <a:spcPts val="900"/>
              </a:spcBef>
              <a:buFont typeface="Arial" panose="020B0604020202020204" pitchFamily="34" charset="0"/>
              <a:buChar char="•"/>
            </a:pPr>
            <a:r>
              <a:rPr lang="en-US" sz="1800" dirty="0">
                <a:solidFill>
                  <a:srgbClr val="0E0E0E"/>
                </a:solidFill>
                <a:effectLst/>
                <a:latin typeface="+mn-lt"/>
              </a:rPr>
              <a:t>Install power factor correction capacitors to address lagging power factors in equipment. These can be installed on individual devices or groups of equipment to control part or all of the distribution system.</a:t>
            </a:r>
          </a:p>
          <a:p>
            <a:pPr marL="285750" indent="-285750">
              <a:spcBef>
                <a:spcPts val="900"/>
              </a:spcBef>
              <a:buFont typeface="Arial" panose="020B0604020202020204" pitchFamily="34" charset="0"/>
              <a:buChar char="•"/>
            </a:pPr>
            <a:r>
              <a:rPr lang="en-US" sz="1800" dirty="0">
                <a:solidFill>
                  <a:srgbClr val="0E0E0E"/>
                </a:solidFill>
                <a:effectLst/>
                <a:latin typeface="+mn-lt"/>
              </a:rPr>
              <a:t>Control ambient temperature to extend the lifespan of insulation and improve motor reliability. Avoid exposing motors to direct sunlight, place them in well-ventilated areas, and keep them clean.</a:t>
            </a:r>
          </a:p>
        </p:txBody>
      </p:sp>
    </p:spTree>
    <p:extLst>
      <p:ext uri="{BB962C8B-B14F-4D97-AF65-F5344CB8AC3E}">
        <p14:creationId xmlns:p14="http://schemas.microsoft.com/office/powerpoint/2010/main" val="4044825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55325-CC66-4AD1-93AA-D0593A63D69E}"/>
              </a:ext>
            </a:extLst>
          </p:cNvPr>
          <p:cNvSpPr>
            <a:spLocks noGrp="1"/>
          </p:cNvSpPr>
          <p:nvPr>
            <p:ph type="title"/>
          </p:nvPr>
        </p:nvSpPr>
        <p:spPr/>
        <p:txBody>
          <a:bodyPr>
            <a:noAutofit/>
          </a:bodyPr>
          <a:lstStyle/>
          <a:p>
            <a:r>
              <a:rPr lang="en-US" sz="2400" dirty="0">
                <a:solidFill>
                  <a:schemeClr val="accent1">
                    <a:lumMod val="50000"/>
                  </a:schemeClr>
                </a:solidFill>
                <a:latin typeface="+mn-lt"/>
              </a:rPr>
              <a:t>EEMs 1: </a:t>
            </a:r>
            <a:r>
              <a:rPr lang="en-US" sz="2400" b="1" dirty="0">
                <a:solidFill>
                  <a:schemeClr val="accent1">
                    <a:lumMod val="50000"/>
                  </a:schemeClr>
                </a:solidFill>
                <a:effectLst/>
                <a:latin typeface="+mn-lt"/>
              </a:rPr>
              <a:t>Enhancing Internal Management and Equipment Maintenance</a:t>
            </a:r>
            <a:endParaRPr lang="en-US" sz="2400" dirty="0"/>
          </a:p>
        </p:txBody>
      </p:sp>
      <p:sp>
        <p:nvSpPr>
          <p:cNvPr id="5" name="TextBox 4">
            <a:extLst>
              <a:ext uri="{FF2B5EF4-FFF2-40B4-BE49-F238E27FC236}">
                <a16:creationId xmlns:a16="http://schemas.microsoft.com/office/drawing/2014/main" id="{C7B9514C-8A79-4A65-9C1D-013F528E9342}"/>
              </a:ext>
            </a:extLst>
          </p:cNvPr>
          <p:cNvSpPr txBox="1"/>
          <p:nvPr/>
        </p:nvSpPr>
        <p:spPr>
          <a:xfrm>
            <a:off x="338328" y="1326051"/>
            <a:ext cx="11244072" cy="5055230"/>
          </a:xfrm>
          <a:prstGeom prst="rect">
            <a:avLst/>
          </a:prstGeom>
          <a:noFill/>
        </p:spPr>
        <p:txBody>
          <a:bodyPr wrap="square" rtlCol="0">
            <a:spAutoFit/>
          </a:bodyPr>
          <a:lstStyle/>
          <a:p>
            <a:r>
              <a:rPr lang="en-US" sz="1900" b="1" dirty="0"/>
              <a:t>2. For Cooling and Air Conditioning Systems</a:t>
            </a:r>
          </a:p>
          <a:p>
            <a:pPr marL="342900" indent="-342900">
              <a:spcBef>
                <a:spcPts val="900"/>
              </a:spcBef>
              <a:buFont typeface="Arial" panose="020B0604020202020204" pitchFamily="34" charset="0"/>
              <a:buChar char="•"/>
            </a:pPr>
            <a:r>
              <a:rPr lang="en-US" sz="1900" dirty="0"/>
              <a:t>Regularly clean and replace filters, and clean evaporators and condenser coils to improve the cooling efficiency of air conditioners.</a:t>
            </a:r>
          </a:p>
          <a:p>
            <a:pPr marL="342900" indent="-342900">
              <a:spcBef>
                <a:spcPts val="900"/>
              </a:spcBef>
              <a:buFont typeface="Arial" panose="020B0604020202020204" pitchFamily="34" charset="0"/>
              <a:buChar char="•"/>
            </a:pPr>
            <a:r>
              <a:rPr lang="en-US" sz="1900" dirty="0"/>
              <a:t>Set a reasonable temperature for air conditioning systems. During summer, the temperature should be set between 26°C and 27°C. Avoid setting it too low or too high, as excessively low temperatures cause the air conditioning to operate longer. Each 1°C reduction in temperature increases energy consumption by 3–4%.</a:t>
            </a:r>
          </a:p>
          <a:p>
            <a:r>
              <a:rPr lang="en-US" sz="1900" b="1" dirty="0"/>
              <a:t>3. For Compressed Air Systems</a:t>
            </a:r>
          </a:p>
          <a:p>
            <a:pPr marL="342900" indent="-342900">
              <a:spcBef>
                <a:spcPts val="900"/>
              </a:spcBef>
              <a:buFont typeface="Arial" panose="020B0604020202020204" pitchFamily="34" charset="0"/>
              <a:buChar char="•"/>
            </a:pPr>
            <a:r>
              <a:rPr lang="en-US" sz="1900" dirty="0"/>
              <a:t>Train and raise employee awareness for efficient operation and maintenance of the compressed air system.</a:t>
            </a:r>
          </a:p>
          <a:p>
            <a:pPr marL="342900" indent="-342900">
              <a:spcBef>
                <a:spcPts val="900"/>
              </a:spcBef>
              <a:buFont typeface="Arial" panose="020B0604020202020204" pitchFamily="34" charset="0"/>
              <a:buChar char="•"/>
            </a:pPr>
            <a:r>
              <a:rPr lang="en-US" sz="1900" dirty="0"/>
              <a:t>Ensure the system remains dry. Maintain proper drainage slopes, drain points, and outlets to prevent pipe corrosion.</a:t>
            </a:r>
          </a:p>
          <a:p>
            <a:pPr marL="342900" indent="-342900">
              <a:spcBef>
                <a:spcPts val="900"/>
              </a:spcBef>
              <a:buFont typeface="Arial" panose="020B0604020202020204" pitchFamily="34" charset="0"/>
              <a:buChar char="•"/>
            </a:pPr>
            <a:r>
              <a:rPr lang="en-US" sz="1900" dirty="0"/>
              <a:t>Invest in leak detection equipment/devices to measure total energy loss in the compressed air system and compressor capacity. Identify and repair leaks in the compressed air system to prevent recurrence.</a:t>
            </a:r>
          </a:p>
        </p:txBody>
      </p:sp>
    </p:spTree>
    <p:extLst>
      <p:ext uri="{BB962C8B-B14F-4D97-AF65-F5344CB8AC3E}">
        <p14:creationId xmlns:p14="http://schemas.microsoft.com/office/powerpoint/2010/main" val="336191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AE80D-B8C2-4BE9-A776-CCF31E5134E8}"/>
              </a:ext>
            </a:extLst>
          </p:cNvPr>
          <p:cNvSpPr>
            <a:spLocks noGrp="1"/>
          </p:cNvSpPr>
          <p:nvPr>
            <p:ph type="title"/>
          </p:nvPr>
        </p:nvSpPr>
        <p:spPr>
          <a:xfrm>
            <a:off x="609600" y="597401"/>
            <a:ext cx="10972800" cy="495200"/>
          </a:xfrm>
        </p:spPr>
        <p:txBody>
          <a:bodyPr>
            <a:noAutofit/>
          </a:bodyPr>
          <a:lstStyle/>
          <a:p>
            <a:r>
              <a:rPr lang="en-US" sz="2400" dirty="0">
                <a:solidFill>
                  <a:schemeClr val="accent1">
                    <a:lumMod val="50000"/>
                  </a:schemeClr>
                </a:solidFill>
                <a:latin typeface="+mn-lt"/>
              </a:rPr>
              <a:t>EEMs 1: </a:t>
            </a:r>
            <a:r>
              <a:rPr lang="en-US" sz="2400" b="1" dirty="0">
                <a:solidFill>
                  <a:schemeClr val="accent1">
                    <a:lumMod val="50000"/>
                  </a:schemeClr>
                </a:solidFill>
                <a:effectLst/>
                <a:latin typeface="+mn-lt"/>
              </a:rPr>
              <a:t>Enhancing Internal Management and Equipment Maintenance</a:t>
            </a:r>
            <a:endParaRPr lang="en-US" sz="2400" dirty="0"/>
          </a:p>
        </p:txBody>
      </p:sp>
      <p:sp>
        <p:nvSpPr>
          <p:cNvPr id="8" name="TextBox 7">
            <a:extLst>
              <a:ext uri="{FF2B5EF4-FFF2-40B4-BE49-F238E27FC236}">
                <a16:creationId xmlns:a16="http://schemas.microsoft.com/office/drawing/2014/main" id="{8CDD9839-90C0-4C8D-9578-9EB279C1B676}"/>
              </a:ext>
            </a:extLst>
          </p:cNvPr>
          <p:cNvSpPr txBox="1"/>
          <p:nvPr/>
        </p:nvSpPr>
        <p:spPr>
          <a:xfrm>
            <a:off x="526026" y="1282756"/>
            <a:ext cx="11056374" cy="5575244"/>
          </a:xfrm>
          <a:prstGeom prst="rect">
            <a:avLst/>
          </a:prstGeom>
          <a:noFill/>
        </p:spPr>
        <p:txBody>
          <a:bodyPr wrap="square" rtlCol="0">
            <a:spAutoFit/>
          </a:bodyPr>
          <a:lstStyle/>
          <a:p>
            <a:pPr>
              <a:lnSpc>
                <a:spcPct val="150000"/>
              </a:lnSpc>
            </a:pPr>
            <a:r>
              <a:rPr lang="en-US" sz="2000" b="1" dirty="0"/>
              <a:t>4. For Office Buildings</a:t>
            </a:r>
          </a:p>
          <a:p>
            <a:pPr marL="342900" indent="-342900">
              <a:lnSpc>
                <a:spcPct val="150000"/>
              </a:lnSpc>
              <a:spcBef>
                <a:spcPts val="900"/>
              </a:spcBef>
              <a:buFont typeface="Arial" panose="020B0604020202020204" pitchFamily="34" charset="0"/>
              <a:buChar char="•"/>
            </a:pPr>
            <a:r>
              <a:rPr lang="en-US" sz="2000" dirty="0"/>
              <a:t>Inspect the thickness of wall and roof insulation layers.</a:t>
            </a:r>
          </a:p>
          <a:p>
            <a:pPr marL="342900" indent="-342900">
              <a:lnSpc>
                <a:spcPct val="150000"/>
              </a:lnSpc>
              <a:spcBef>
                <a:spcPts val="900"/>
              </a:spcBef>
              <a:buFont typeface="Arial" panose="020B0604020202020204" pitchFamily="34" charset="0"/>
              <a:buChar char="•"/>
            </a:pPr>
            <a:r>
              <a:rPr lang="en-US" sz="2000" dirty="0"/>
              <a:t>Check and seal any gaps that cause heat loss from rooms.</a:t>
            </a:r>
          </a:p>
          <a:p>
            <a:pPr marL="342900" indent="-342900">
              <a:lnSpc>
                <a:spcPct val="150000"/>
              </a:lnSpc>
              <a:spcBef>
                <a:spcPts val="900"/>
              </a:spcBef>
              <a:buFont typeface="Arial" panose="020B0604020202020204" pitchFamily="34" charset="0"/>
              <a:buChar char="•"/>
            </a:pPr>
            <a:r>
              <a:rPr lang="en-US" sz="2000" dirty="0"/>
              <a:t>Use interior and exterior curtains to retain heat in winter and cool air in summer.</a:t>
            </a:r>
          </a:p>
          <a:p>
            <a:pPr marL="342900" indent="-342900">
              <a:lnSpc>
                <a:spcPct val="150000"/>
              </a:lnSpc>
              <a:spcBef>
                <a:spcPts val="900"/>
              </a:spcBef>
              <a:buFont typeface="Arial" panose="020B0604020202020204" pitchFamily="34" charset="0"/>
              <a:buChar char="•"/>
            </a:pPr>
            <a:r>
              <a:rPr lang="en-US" sz="2000" dirty="0"/>
              <a:t>Install window sunshades to reduce heat during summer.</a:t>
            </a:r>
          </a:p>
          <a:p>
            <a:pPr marL="342900" indent="-342900">
              <a:lnSpc>
                <a:spcPct val="150000"/>
              </a:lnSpc>
              <a:spcBef>
                <a:spcPts val="900"/>
              </a:spcBef>
              <a:buFont typeface="Arial" panose="020B0604020202020204" pitchFamily="34" charset="0"/>
              <a:buChar char="•"/>
            </a:pPr>
            <a:r>
              <a:rPr lang="en-US" sz="2000" dirty="0"/>
              <a:t>Install automatic door and gate closers.</a:t>
            </a:r>
          </a:p>
          <a:p>
            <a:pPr marL="342900" indent="-342900">
              <a:lnSpc>
                <a:spcPct val="150000"/>
              </a:lnSpc>
              <a:spcBef>
                <a:spcPts val="900"/>
              </a:spcBef>
              <a:buFont typeface="Arial" panose="020B0604020202020204" pitchFamily="34" charset="0"/>
              <a:buChar char="•"/>
            </a:pPr>
            <a:r>
              <a:rPr lang="en-US" sz="2000" dirty="0"/>
              <a:t>Install double-layer doors and air curtains on west-facing and northwest-facing directions.</a:t>
            </a:r>
          </a:p>
          <a:p>
            <a:pPr marL="342900" indent="-342900">
              <a:lnSpc>
                <a:spcPct val="150000"/>
              </a:lnSpc>
              <a:spcBef>
                <a:spcPts val="900"/>
              </a:spcBef>
              <a:buFont typeface="Arial" panose="020B0604020202020204" pitchFamily="34" charset="0"/>
              <a:buChar char="•"/>
            </a:pPr>
            <a:r>
              <a:rPr lang="en-US" sz="2000" dirty="0"/>
              <a:t>Set air conditioners to temperatures above 26°C in summer and 23°C in winter.</a:t>
            </a:r>
          </a:p>
          <a:p>
            <a:pPr marL="342900" indent="-342900">
              <a:lnSpc>
                <a:spcPct val="150000"/>
              </a:lnSpc>
              <a:spcBef>
                <a:spcPts val="900"/>
              </a:spcBef>
              <a:buFont typeface="Arial" panose="020B0604020202020204" pitchFamily="34" charset="0"/>
              <a:buChar char="•"/>
            </a:pPr>
            <a:r>
              <a:rPr lang="en-US" sz="2000" dirty="0"/>
              <a:t>Turn off all lighting when not in use or after working hours.</a:t>
            </a:r>
          </a:p>
          <a:p>
            <a:pPr algn="just">
              <a:lnSpc>
                <a:spcPct val="150000"/>
              </a:lnSpc>
            </a:pPr>
            <a:endParaRPr lang="vi-VN" sz="2000" dirty="0"/>
          </a:p>
        </p:txBody>
      </p:sp>
    </p:spTree>
    <p:extLst>
      <p:ext uri="{BB962C8B-B14F-4D97-AF65-F5344CB8AC3E}">
        <p14:creationId xmlns:p14="http://schemas.microsoft.com/office/powerpoint/2010/main" val="1441922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533885"/>
            <a:ext cx="10972800" cy="495200"/>
          </a:xfrm>
        </p:spPr>
        <p:txBody>
          <a:bodyPr>
            <a:noAutofit/>
          </a:bodyPr>
          <a:lstStyle/>
          <a:p>
            <a:r>
              <a:rPr lang="en-US" dirty="0">
                <a:solidFill>
                  <a:schemeClr val="accent1">
                    <a:lumMod val="50000"/>
                  </a:schemeClr>
                </a:solidFill>
                <a:latin typeface="+mn-lt"/>
              </a:rPr>
              <a:t>EEMs 2: </a:t>
            </a:r>
            <a:r>
              <a:rPr lang="en-US" b="1" dirty="0">
                <a:solidFill>
                  <a:schemeClr val="accent1">
                    <a:lumMod val="50000"/>
                  </a:schemeClr>
                </a:solidFill>
                <a:effectLst/>
                <a:latin typeface="+mn-lt"/>
              </a:rPr>
              <a:t>Monitoring and Repairing Compressed Air Leaks</a:t>
            </a:r>
            <a:r>
              <a:rPr lang="en-US" dirty="0">
                <a:solidFill>
                  <a:schemeClr val="accent1">
                    <a:lumMod val="50000"/>
                  </a:schemeClr>
                </a:solidFill>
                <a:latin typeface="+mn-lt"/>
              </a:rPr>
              <a:t> </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470021"/>
            <a:ext cx="10972800" cy="4580100"/>
          </a:xfrm>
          <a:prstGeom prst="rect">
            <a:avLst/>
          </a:prstGeom>
          <a:noFill/>
        </p:spPr>
        <p:txBody>
          <a:bodyPr wrap="square" rtlCol="0">
            <a:spAutoFit/>
          </a:bodyPr>
          <a:lstStyle/>
          <a:p>
            <a:pPr>
              <a:lnSpc>
                <a:spcPct val="150000"/>
              </a:lnSpc>
            </a:pPr>
            <a:r>
              <a:rPr lang="en-US" b="1" dirty="0"/>
              <a:t>Current Status</a:t>
            </a:r>
          </a:p>
          <a:p>
            <a:pPr>
              <a:lnSpc>
                <a:spcPct val="150000"/>
              </a:lnSpc>
            </a:pPr>
            <a:r>
              <a:rPr lang="en-US" dirty="0"/>
              <a:t>Through surveys and inspections of compressed air leaks at the company, the audit team identified leaks in control valves, connectors, and pneumatic cylinder valve mechanisms. Compressed air leaks are inevitable during the operation of air compressors. Common locations where compressed air leaks are frequently detected include:</a:t>
            </a:r>
          </a:p>
          <a:p>
            <a:pPr marL="342900" indent="-342900">
              <a:lnSpc>
                <a:spcPct val="150000"/>
              </a:lnSpc>
              <a:spcBef>
                <a:spcPts val="900"/>
              </a:spcBef>
              <a:buFont typeface="Arial" panose="020B0604020202020204" pitchFamily="34" charset="0"/>
              <a:buChar char="•"/>
            </a:pPr>
            <a:r>
              <a:rPr lang="en-US" dirty="0"/>
              <a:t>Pneumatic valves in machinery systems.</a:t>
            </a:r>
          </a:p>
          <a:p>
            <a:pPr marL="342900" indent="-342900">
              <a:lnSpc>
                <a:spcPct val="150000"/>
              </a:lnSpc>
              <a:spcBef>
                <a:spcPts val="900"/>
              </a:spcBef>
              <a:buFont typeface="Arial" panose="020B0604020202020204" pitchFamily="34" charset="0"/>
              <a:buChar char="•"/>
            </a:pPr>
            <a:r>
              <a:rPr lang="en-US" dirty="0"/>
              <a:t>Connectors.</a:t>
            </a:r>
          </a:p>
          <a:p>
            <a:pPr>
              <a:lnSpc>
                <a:spcPct val="150000"/>
              </a:lnSpc>
            </a:pPr>
            <a:r>
              <a:rPr lang="en-US" b="1" dirty="0"/>
              <a:t>Solution</a:t>
            </a:r>
          </a:p>
          <a:p>
            <a:pPr>
              <a:lnSpc>
                <a:spcPct val="150000"/>
              </a:lnSpc>
            </a:pPr>
            <a:r>
              <a:rPr lang="en-US" dirty="0"/>
              <a:t>Implement the approach: “Monitoring and Repairing Compressed Air Leaks” to address the identified issues.</a:t>
            </a:r>
          </a:p>
        </p:txBody>
      </p:sp>
    </p:spTree>
    <p:extLst>
      <p:ext uri="{BB962C8B-B14F-4D97-AF65-F5344CB8AC3E}">
        <p14:creationId xmlns:p14="http://schemas.microsoft.com/office/powerpoint/2010/main" val="3708113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4F0C2-D11A-431B-9B78-8945FC322982}"/>
              </a:ext>
            </a:extLst>
          </p:cNvPr>
          <p:cNvSpPr>
            <a:spLocks noGrp="1"/>
          </p:cNvSpPr>
          <p:nvPr>
            <p:ph type="title"/>
          </p:nvPr>
        </p:nvSpPr>
        <p:spPr/>
        <p:txBody>
          <a:bodyPr>
            <a:noAutofit/>
          </a:bodyPr>
          <a:lstStyle/>
          <a:p>
            <a:r>
              <a:rPr lang="en-US" dirty="0">
                <a:solidFill>
                  <a:schemeClr val="accent1">
                    <a:lumMod val="50000"/>
                  </a:schemeClr>
                </a:solidFill>
                <a:latin typeface="+mn-lt"/>
              </a:rPr>
              <a:t>EEMs 2: </a:t>
            </a:r>
            <a:r>
              <a:rPr lang="en-US" b="1" dirty="0">
                <a:solidFill>
                  <a:schemeClr val="accent1">
                    <a:lumMod val="50000"/>
                  </a:schemeClr>
                </a:solidFill>
                <a:effectLst/>
                <a:latin typeface="+mn-lt"/>
              </a:rPr>
              <a:t>Monitoring and Repairing Compressed Air Leaks</a:t>
            </a:r>
            <a:r>
              <a:rPr lang="en-US" dirty="0">
                <a:solidFill>
                  <a:schemeClr val="accent1">
                    <a:lumMod val="50000"/>
                  </a:schemeClr>
                </a:solidFill>
                <a:latin typeface="+mn-lt"/>
              </a:rPr>
              <a:t> </a:t>
            </a:r>
            <a:endParaRPr lang="en-US" dirty="0"/>
          </a:p>
        </p:txBody>
      </p:sp>
      <p:sp>
        <p:nvSpPr>
          <p:cNvPr id="6" name="TextBox 5">
            <a:extLst>
              <a:ext uri="{FF2B5EF4-FFF2-40B4-BE49-F238E27FC236}">
                <a16:creationId xmlns:a16="http://schemas.microsoft.com/office/drawing/2014/main" id="{C1DA413A-C9EE-4435-A93E-17A44E47509C}"/>
              </a:ext>
            </a:extLst>
          </p:cNvPr>
          <p:cNvSpPr txBox="1"/>
          <p:nvPr/>
        </p:nvSpPr>
        <p:spPr>
          <a:xfrm>
            <a:off x="6539390" y="1588496"/>
            <a:ext cx="4863178" cy="4093428"/>
          </a:xfrm>
          <a:prstGeom prst="rect">
            <a:avLst/>
          </a:prstGeom>
          <a:noFill/>
        </p:spPr>
        <p:txBody>
          <a:bodyPr wrap="square" rtlCol="0">
            <a:spAutoFit/>
          </a:bodyPr>
          <a:lstStyle/>
          <a:p>
            <a:r>
              <a:rPr lang="en-US" sz="2000" b="1" dirty="0">
                <a:solidFill>
                  <a:srgbClr val="0E0E0E"/>
                </a:solidFill>
                <a:effectLst/>
                <a:latin typeface="+mn-lt"/>
              </a:rPr>
              <a:t>Technical Specifications:</a:t>
            </a:r>
            <a:endParaRPr lang="en-US" sz="2000" dirty="0">
              <a:solidFill>
                <a:srgbClr val="0E0E0E"/>
              </a:solidFill>
              <a:effectLst/>
              <a:latin typeface="+mn-lt"/>
            </a:endParaRPr>
          </a:p>
          <a:p>
            <a:pPr>
              <a:spcBef>
                <a:spcPts val="900"/>
              </a:spcBef>
            </a:pPr>
            <a:r>
              <a:rPr lang="en-US" sz="2000" dirty="0">
                <a:solidFill>
                  <a:srgbClr val="0E0E0E"/>
                </a:solidFill>
                <a:effectLst/>
                <a:latin typeface="+mn-lt"/>
              </a:rPr>
              <a:t>• </a:t>
            </a:r>
            <a:r>
              <a:rPr lang="en-US" sz="2000" b="1" dirty="0">
                <a:solidFill>
                  <a:srgbClr val="0E0E0E"/>
                </a:solidFill>
                <a:effectLst/>
                <a:latin typeface="+mn-lt"/>
              </a:rPr>
              <a:t>Brand:</a:t>
            </a:r>
            <a:r>
              <a:rPr lang="en-US" sz="2000" dirty="0">
                <a:solidFill>
                  <a:srgbClr val="0E0E0E"/>
                </a:solidFill>
                <a:effectLst/>
                <a:latin typeface="+mn-lt"/>
              </a:rPr>
              <a:t> </a:t>
            </a:r>
            <a:r>
              <a:rPr lang="en-US" sz="2000" dirty="0" err="1">
                <a:solidFill>
                  <a:srgbClr val="0E0E0E"/>
                </a:solidFill>
                <a:effectLst/>
                <a:latin typeface="+mn-lt"/>
              </a:rPr>
              <a:t>Allsun</a:t>
            </a:r>
            <a:endParaRPr lang="en-US" sz="2000" dirty="0">
              <a:solidFill>
                <a:srgbClr val="0E0E0E"/>
              </a:solidFill>
              <a:effectLst/>
              <a:latin typeface="+mn-lt"/>
            </a:endParaRPr>
          </a:p>
          <a:p>
            <a:pPr>
              <a:spcBef>
                <a:spcPts val="900"/>
              </a:spcBef>
            </a:pPr>
            <a:r>
              <a:rPr lang="en-US" sz="2000" dirty="0">
                <a:solidFill>
                  <a:srgbClr val="0E0E0E"/>
                </a:solidFill>
                <a:effectLst/>
                <a:latin typeface="+mn-lt"/>
              </a:rPr>
              <a:t>• </a:t>
            </a:r>
            <a:r>
              <a:rPr lang="en-US" sz="2000" b="1" dirty="0">
                <a:solidFill>
                  <a:srgbClr val="0E0E0E"/>
                </a:solidFill>
                <a:effectLst/>
                <a:latin typeface="+mn-lt"/>
              </a:rPr>
              <a:t>Model:</a:t>
            </a:r>
            <a:r>
              <a:rPr lang="en-US" sz="2000" dirty="0">
                <a:solidFill>
                  <a:srgbClr val="0E0E0E"/>
                </a:solidFill>
                <a:effectLst/>
                <a:latin typeface="+mn-lt"/>
              </a:rPr>
              <a:t> EM282</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Color:</a:t>
            </a:r>
            <a:r>
              <a:rPr lang="en-US" sz="2000" dirty="0">
                <a:solidFill>
                  <a:srgbClr val="0E0E0E"/>
                </a:solidFill>
                <a:effectLst/>
                <a:latin typeface="+mn-lt"/>
              </a:rPr>
              <a:t> White &amp; Black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Frequency Response:</a:t>
            </a:r>
            <a:r>
              <a:rPr lang="en-US" sz="2000" dirty="0">
                <a:solidFill>
                  <a:srgbClr val="0E0E0E"/>
                </a:solidFill>
                <a:effectLst/>
                <a:latin typeface="+mn-lt"/>
              </a:rPr>
              <a:t> 40kHz ± 2kHz</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Battery Type:</a:t>
            </a:r>
            <a:r>
              <a:rPr lang="en-US" sz="2000" dirty="0">
                <a:solidFill>
                  <a:srgbClr val="0E0E0E"/>
                </a:solidFill>
                <a:effectLst/>
                <a:latin typeface="+mn-lt"/>
              </a:rPr>
              <a:t> 9V battery (not included)</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Operating Temperature:</a:t>
            </a:r>
            <a:r>
              <a:rPr lang="en-US" sz="2000" dirty="0">
                <a:solidFill>
                  <a:srgbClr val="0E0E0E"/>
                </a:solidFill>
                <a:effectLst/>
                <a:latin typeface="+mn-lt"/>
              </a:rPr>
              <a:t> 0–40°C</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Product Weight:</a:t>
            </a:r>
            <a:r>
              <a:rPr lang="en-US" sz="2000" dirty="0">
                <a:solidFill>
                  <a:srgbClr val="0E0E0E"/>
                </a:solidFill>
                <a:effectLst/>
                <a:latin typeface="+mn-lt"/>
              </a:rPr>
              <a:t> 80g</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Product Dimensions:</a:t>
            </a:r>
            <a:r>
              <a:rPr lang="en-US" sz="2000" dirty="0">
                <a:solidFill>
                  <a:srgbClr val="0E0E0E"/>
                </a:solidFill>
                <a:effectLst/>
                <a:latin typeface="+mn-lt"/>
              </a:rPr>
              <a:t> 191 x 50 x 29mm</a:t>
            </a:r>
          </a:p>
        </p:txBody>
      </p:sp>
      <p:pic>
        <p:nvPicPr>
          <p:cNvPr id="2052" name="Picture 4">
            <a:extLst>
              <a:ext uri="{FF2B5EF4-FFF2-40B4-BE49-F238E27FC236}">
                <a16:creationId xmlns:a16="http://schemas.microsoft.com/office/drawing/2014/main" id="{40AE127F-7C1E-7ADD-ABE7-FBED1B5D1E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0283" y="2034233"/>
            <a:ext cx="3625354" cy="320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DA42FBE-50E4-BA14-B94A-0FB1014CDC62}"/>
              </a:ext>
            </a:extLst>
          </p:cNvPr>
          <p:cNvSpPr txBox="1"/>
          <p:nvPr/>
        </p:nvSpPr>
        <p:spPr>
          <a:xfrm>
            <a:off x="1982578" y="5541560"/>
            <a:ext cx="3903059" cy="400110"/>
          </a:xfrm>
          <a:prstGeom prst="rect">
            <a:avLst/>
          </a:prstGeom>
          <a:noFill/>
        </p:spPr>
        <p:txBody>
          <a:bodyPr wrap="square" rtlCol="0">
            <a:spAutoFit/>
          </a:bodyPr>
          <a:lstStyle/>
          <a:p>
            <a:pPr algn="ctr"/>
            <a:r>
              <a:rPr lang="en-US" sz="2000" b="1" dirty="0">
                <a:latin typeface="+mn-lt"/>
                <a:cs typeface="Times New Roman" panose="02020603050405020304" pitchFamily="18" charset="0"/>
              </a:rPr>
              <a:t>Pneumatic Leak Detector</a:t>
            </a:r>
          </a:p>
        </p:txBody>
      </p:sp>
    </p:spTree>
    <p:extLst>
      <p:ext uri="{BB962C8B-B14F-4D97-AF65-F5344CB8AC3E}">
        <p14:creationId xmlns:p14="http://schemas.microsoft.com/office/powerpoint/2010/main" val="3342883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9A6B9-10A4-4679-A4EC-A20AB12DBE7D}"/>
              </a:ext>
            </a:extLst>
          </p:cNvPr>
          <p:cNvSpPr>
            <a:spLocks noGrp="1"/>
          </p:cNvSpPr>
          <p:nvPr>
            <p:ph type="title"/>
          </p:nvPr>
        </p:nvSpPr>
        <p:spPr/>
        <p:txBody>
          <a:bodyPr>
            <a:noAutofit/>
          </a:bodyPr>
          <a:lstStyle/>
          <a:p>
            <a:r>
              <a:rPr lang="en-US" dirty="0">
                <a:solidFill>
                  <a:schemeClr val="accent1">
                    <a:lumMod val="50000"/>
                  </a:schemeClr>
                </a:solidFill>
                <a:latin typeface="+mn-lt"/>
              </a:rPr>
              <a:t>EEMs 2: </a:t>
            </a:r>
            <a:r>
              <a:rPr lang="en-US" b="1" dirty="0">
                <a:solidFill>
                  <a:schemeClr val="accent1">
                    <a:lumMod val="50000"/>
                  </a:schemeClr>
                </a:solidFill>
                <a:effectLst/>
                <a:latin typeface="+mn-lt"/>
              </a:rPr>
              <a:t>Monitoring and Repairing Compressed Air Leaks</a:t>
            </a:r>
            <a:r>
              <a:rPr lang="en-US" dirty="0">
                <a:solidFill>
                  <a:schemeClr val="accent1">
                    <a:lumMod val="50000"/>
                  </a:schemeClr>
                </a:solidFill>
                <a:latin typeface="+mn-lt"/>
              </a:rPr>
              <a:t> </a:t>
            </a:r>
            <a:endParaRPr lang="en-US" dirty="0"/>
          </a:p>
        </p:txBody>
      </p:sp>
      <p:graphicFrame>
        <p:nvGraphicFramePr>
          <p:cNvPr id="4" name="Table 3">
            <a:extLst>
              <a:ext uri="{FF2B5EF4-FFF2-40B4-BE49-F238E27FC236}">
                <a16:creationId xmlns:a16="http://schemas.microsoft.com/office/drawing/2014/main" id="{38497CE8-550C-4575-AED9-9365C656292C}"/>
              </a:ext>
            </a:extLst>
          </p:cNvPr>
          <p:cNvGraphicFramePr>
            <a:graphicFrameLocks noGrp="1"/>
          </p:cNvGraphicFramePr>
          <p:nvPr>
            <p:extLst>
              <p:ext uri="{D42A27DB-BD31-4B8C-83A1-F6EECF244321}">
                <p14:modId xmlns:p14="http://schemas.microsoft.com/office/powerpoint/2010/main" val="2313169559"/>
              </p:ext>
            </p:extLst>
          </p:nvPr>
        </p:nvGraphicFramePr>
        <p:xfrm>
          <a:off x="792480" y="1578279"/>
          <a:ext cx="10607040" cy="4319210"/>
        </p:xfrm>
        <a:graphic>
          <a:graphicData uri="http://schemas.openxmlformats.org/drawingml/2006/table">
            <a:tbl>
              <a:tblPr firstRow="1" bandRow="1">
                <a:tableStyleId>{5C22544A-7EE6-4342-B048-85BDC9FD1C3A}</a:tableStyleId>
              </a:tblPr>
              <a:tblGrid>
                <a:gridCol w="1186731">
                  <a:extLst>
                    <a:ext uri="{9D8B030D-6E8A-4147-A177-3AD203B41FA5}">
                      <a16:colId xmlns:a16="http://schemas.microsoft.com/office/drawing/2014/main" val="20000"/>
                    </a:ext>
                  </a:extLst>
                </a:gridCol>
                <a:gridCol w="5553159">
                  <a:extLst>
                    <a:ext uri="{9D8B030D-6E8A-4147-A177-3AD203B41FA5}">
                      <a16:colId xmlns:a16="http://schemas.microsoft.com/office/drawing/2014/main" val="20001"/>
                    </a:ext>
                  </a:extLst>
                </a:gridCol>
                <a:gridCol w="2288721">
                  <a:extLst>
                    <a:ext uri="{9D8B030D-6E8A-4147-A177-3AD203B41FA5}">
                      <a16:colId xmlns:a16="http://schemas.microsoft.com/office/drawing/2014/main" val="20002"/>
                    </a:ext>
                  </a:extLst>
                </a:gridCol>
                <a:gridCol w="1578429">
                  <a:extLst>
                    <a:ext uri="{9D8B030D-6E8A-4147-A177-3AD203B41FA5}">
                      <a16:colId xmlns:a16="http://schemas.microsoft.com/office/drawing/2014/main" val="20003"/>
                    </a:ext>
                  </a:extLst>
                </a:gridCol>
              </a:tblGrid>
              <a:tr h="301458">
                <a:tc>
                  <a:txBody>
                    <a:bodyPr/>
                    <a:lstStyle/>
                    <a:p>
                      <a:pPr marL="228600" indent="-228600" algn="ctr">
                        <a:spcBef>
                          <a:spcPts val="300"/>
                        </a:spcBef>
                        <a:spcAft>
                          <a:spcPts val="300"/>
                        </a:spcAft>
                      </a:pPr>
                      <a:r>
                        <a:rPr lang="en-US" sz="1800" b="1" dirty="0">
                          <a:solidFill>
                            <a:schemeClr val="tx1"/>
                          </a:solidFill>
                          <a:effectLst/>
                          <a:latin typeface="+mn-lt"/>
                          <a:ea typeface="Times New Roman" panose="02020603050405020304" pitchFamily="18" charset="0"/>
                        </a:rPr>
                        <a:t>TT</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dirty="0">
                          <a:solidFill>
                            <a:schemeClr val="tx1"/>
                          </a:solidFill>
                          <a:effectLst/>
                          <a:latin typeface="+mn-lt"/>
                          <a:ea typeface="Times New Roman" panose="02020603050405020304" pitchFamily="18" charset="0"/>
                        </a:rPr>
                        <a:t>PARAMETER</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dirty="0">
                          <a:solidFill>
                            <a:schemeClr val="tx1"/>
                          </a:solidFill>
                          <a:effectLst/>
                          <a:latin typeface="+mn-lt"/>
                          <a:ea typeface="Times New Roman" panose="02020603050405020304" pitchFamily="18" charset="0"/>
                        </a:rPr>
                        <a:t>UNIT</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b="1" dirty="0">
                          <a:solidFill>
                            <a:schemeClr val="tx1"/>
                          </a:solidFill>
                          <a:effectLst/>
                          <a:latin typeface="+mn-lt"/>
                          <a:ea typeface="Times New Roman" panose="02020603050405020304" pitchFamily="18" charset="0"/>
                        </a:rPr>
                        <a:t>VALUE</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4701">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Times New Roman" panose="02020603050405020304" pitchFamily="18" charset="0"/>
                          <a:sym typeface="Arial"/>
                        </a:rPr>
                        <a:t>Average electricity price</a:t>
                      </a:r>
                      <a:endParaRPr lang="vi-VN" sz="1800" dirty="0">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VNĐ</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1.691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92837">
                <a:tc>
                  <a:txBody>
                    <a:bodyPr/>
                    <a:lstStyle/>
                    <a:p>
                      <a:pPr algn="ctr">
                        <a:spcBef>
                          <a:spcPts val="300"/>
                        </a:spcBef>
                        <a:spcAft>
                          <a:spcPts val="300"/>
                        </a:spcAft>
                      </a:pPr>
                      <a:r>
                        <a:rPr lang="en-US" sz="1800" dirty="0">
                          <a:effectLst/>
                          <a:latin typeface="+mn-lt"/>
                          <a:ea typeface="Times New Roman" panose="02020603050405020304" pitchFamily="18" charset="0"/>
                        </a:rPr>
                        <a:t>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Pressure</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bar</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30000"/>
                        </a:lnSpc>
                        <a:spcBef>
                          <a:spcPts val="300"/>
                        </a:spcBef>
                        <a:spcAft>
                          <a:spcPts val="300"/>
                        </a:spcAft>
                      </a:pPr>
                      <a:r>
                        <a:rPr lang="en-US" sz="1800" kern="100" dirty="0">
                          <a:effectLst/>
                          <a:latin typeface="+mn-lt"/>
                          <a:ea typeface="Calibri" panose="020F0502020204030204" pitchFamily="34" charset="0"/>
                          <a:cs typeface="Times New Roman" panose="02020603050405020304" pitchFamily="18" charset="0"/>
                        </a:rPr>
                        <a:t>6,9</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5678">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Amount of leakage according to the size of the leak</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m³/minute</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30000"/>
                        </a:lnSpc>
                        <a:spcBef>
                          <a:spcPts val="300"/>
                        </a:spcBef>
                        <a:spcAft>
                          <a:spcPts val="300"/>
                        </a:spcAft>
                      </a:pPr>
                      <a:r>
                        <a:rPr lang="en-US" sz="1800" kern="100">
                          <a:effectLst/>
                          <a:latin typeface="+mn-lt"/>
                          <a:ea typeface="Calibri" panose="020F0502020204030204" pitchFamily="34" charset="0"/>
                          <a:cs typeface="Times New Roman" panose="02020603050405020304" pitchFamily="18" charset="0"/>
                        </a:rPr>
                        <a:t>0,0453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58519">
                <a:tc>
                  <a:txBody>
                    <a:bodyPr/>
                    <a:lstStyle/>
                    <a:p>
                      <a:pPr algn="ctr">
                        <a:spcBef>
                          <a:spcPts val="300"/>
                        </a:spcBef>
                        <a:spcAft>
                          <a:spcPts val="300"/>
                        </a:spcAft>
                      </a:pPr>
                      <a:r>
                        <a:rPr lang="en-US" sz="1800">
                          <a:effectLst/>
                          <a:latin typeface="+mn-lt"/>
                          <a:ea typeface="Times New Roman" panose="02020603050405020304" pitchFamily="18" charset="0"/>
                        </a:rPr>
                        <a:t>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Number of Leak Points</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point</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30000"/>
                        </a:lnSpc>
                        <a:spcBef>
                          <a:spcPts val="300"/>
                        </a:spcBef>
                        <a:spcAft>
                          <a:spcPts val="300"/>
                        </a:spcAft>
                      </a:pPr>
                      <a:r>
                        <a:rPr lang="en-US" sz="1800" kern="100" dirty="0">
                          <a:effectLst/>
                          <a:latin typeface="+mn-lt"/>
                          <a:ea typeface="Calibri" panose="020F0502020204030204" pitchFamily="34" charset="0"/>
                          <a:cs typeface="Times New Roman" panose="02020603050405020304" pitchFamily="18" charset="0"/>
                        </a:rPr>
                        <a:t>20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02956">
                <a:tc>
                  <a:txBody>
                    <a:bodyPr/>
                    <a:lstStyle/>
                    <a:p>
                      <a:pPr algn="ctr">
                        <a:spcBef>
                          <a:spcPts val="300"/>
                        </a:spcBef>
                        <a:spcAft>
                          <a:spcPts val="300"/>
                        </a:spcAft>
                      </a:pPr>
                      <a:r>
                        <a:rPr lang="en-US" sz="1800">
                          <a:effectLst/>
                          <a:latin typeface="+mn-lt"/>
                          <a:ea typeface="Times New Roman" panose="02020603050405020304" pitchFamily="18" charset="0"/>
                        </a:rPr>
                        <a:t>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Average electricity consumption to produce a m3 of compressed air</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kWh/m3</a:t>
                      </a:r>
                      <a:endParaRPr lang="en-US" sz="1800" kern="1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30000"/>
                        </a:lnSpc>
                        <a:spcBef>
                          <a:spcPts val="300"/>
                        </a:spcBef>
                        <a:spcAft>
                          <a:spcPts val="300"/>
                        </a:spcAft>
                      </a:pPr>
                      <a:r>
                        <a:rPr lang="en-US" sz="1800" kern="100" dirty="0">
                          <a:effectLst/>
                          <a:latin typeface="+mn-lt"/>
                          <a:ea typeface="Calibri" panose="020F0502020204030204" pitchFamily="34" charset="0"/>
                          <a:cs typeface="Times New Roman" panose="02020603050405020304" pitchFamily="18" charset="0"/>
                        </a:rPr>
                        <a:t>0,12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33000">
                <a:tc>
                  <a:txBody>
                    <a:bodyPr/>
                    <a:lstStyle/>
                    <a:p>
                      <a:pPr algn="ctr">
                        <a:spcBef>
                          <a:spcPts val="300"/>
                        </a:spcBef>
                        <a:spcAft>
                          <a:spcPts val="300"/>
                        </a:spcAft>
                      </a:pPr>
                      <a:r>
                        <a:rPr lang="en-US" sz="1800" dirty="0">
                          <a:effectLst/>
                          <a:latin typeface="+mn-lt"/>
                          <a:ea typeface="Times New Roman" panose="02020603050405020304" pitchFamily="18" charset="0"/>
                        </a:rPr>
                        <a:t>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30000"/>
                        </a:lnSpc>
                        <a:spcBef>
                          <a:spcPts val="300"/>
                        </a:spcBef>
                        <a:spcAft>
                          <a:spcPts val="30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Total Leaks/Year</a:t>
                      </a:r>
                      <a:endParaRPr lang="en-US" sz="18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m³/năm</a:t>
                      </a:r>
                      <a:endParaRPr lang="en-US" sz="1800" kern="1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30000"/>
                        </a:lnSpc>
                        <a:spcBef>
                          <a:spcPts val="300"/>
                        </a:spcBef>
                        <a:spcAft>
                          <a:spcPts val="300"/>
                        </a:spcAft>
                      </a:pPr>
                      <a:r>
                        <a:rPr lang="en-US" sz="1800" kern="100" dirty="0">
                          <a:effectLst/>
                          <a:latin typeface="+mn-lt"/>
                          <a:ea typeface="Calibri" panose="020F0502020204030204" pitchFamily="34" charset="0"/>
                          <a:cs typeface="Times New Roman" panose="02020603050405020304" pitchFamily="18" charset="0"/>
                        </a:rPr>
                        <a:t>326.160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685540"/>
                  </a:ext>
                </a:extLst>
              </a:tr>
              <a:tr h="374011">
                <a:tc>
                  <a:txBody>
                    <a:bodyPr/>
                    <a:lstStyle/>
                    <a:p>
                      <a:pPr algn="ctr">
                        <a:spcBef>
                          <a:spcPts val="300"/>
                        </a:spcBef>
                        <a:spcAft>
                          <a:spcPts val="300"/>
                        </a:spcAft>
                      </a:pPr>
                      <a:r>
                        <a:rPr lang="en-US" sz="1800" dirty="0">
                          <a:effectLst/>
                          <a:latin typeface="+mn-lt"/>
                          <a:ea typeface="Times New Roman" panose="02020603050405020304" pitchFamily="18" charset="0"/>
                        </a:rPr>
                        <a:t>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Electricity saved after implementing the solution</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a:effectLst/>
                          <a:latin typeface="+mn-lt"/>
                          <a:ea typeface="Times New Roman" panose="02020603050405020304" pitchFamily="18" charset="0"/>
                        </a:rPr>
                        <a:t>kWh/năm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39.139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294210"/>
                  </a:ext>
                </a:extLst>
              </a:tr>
              <a:tr h="338772">
                <a:tc>
                  <a:txBody>
                    <a:bodyPr/>
                    <a:lstStyle/>
                    <a:p>
                      <a:pPr algn="ctr">
                        <a:spcBef>
                          <a:spcPts val="300"/>
                        </a:spcBef>
                        <a:spcAft>
                          <a:spcPts val="300"/>
                        </a:spcAft>
                      </a:pPr>
                      <a:r>
                        <a:rPr lang="en-US" sz="1800" dirty="0">
                          <a:effectLst/>
                          <a:latin typeface="+mn-lt"/>
                          <a:ea typeface="Times New Roman" panose="02020603050405020304" pitchFamily="18" charset="0"/>
                        </a:rPr>
                        <a:t>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Income brought by energy saving in 1 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err="1">
                          <a:effectLst/>
                          <a:latin typeface="+mn-lt"/>
                          <a:ea typeface="Times New Roman" panose="02020603050405020304" pitchFamily="18" charset="0"/>
                        </a:rPr>
                        <a:t>Triệu</a:t>
                      </a:r>
                      <a:r>
                        <a:rPr lang="en-US" sz="1800" dirty="0">
                          <a:effectLst/>
                          <a:latin typeface="+mn-lt"/>
                          <a:ea typeface="Times New Roman" panose="02020603050405020304" pitchFamily="18" charset="0"/>
                        </a:rPr>
                        <a:t> VNĐ/</a:t>
                      </a:r>
                      <a:r>
                        <a:rPr lang="en-US" sz="1800" dirty="0" err="1">
                          <a:effectLst/>
                          <a:latin typeface="+mn-lt"/>
                          <a:ea typeface="Times New Roman" panose="02020603050405020304" pitchFamily="18" charset="0"/>
                        </a:rPr>
                        <a:t>năm</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66,2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3732200"/>
                  </a:ext>
                </a:extLst>
              </a:tr>
              <a:tr h="293639">
                <a:tc>
                  <a:txBody>
                    <a:bodyPr/>
                    <a:lstStyle/>
                    <a:p>
                      <a:pPr algn="ctr">
                        <a:spcBef>
                          <a:spcPts val="300"/>
                        </a:spcBef>
                        <a:spcAft>
                          <a:spcPts val="300"/>
                        </a:spcAft>
                      </a:pPr>
                      <a:r>
                        <a:rPr lang="en-US" sz="1800" dirty="0">
                          <a:effectLst/>
                          <a:latin typeface="+mn-lt"/>
                          <a:ea typeface="Times New Roman" panose="02020603050405020304" pitchFamily="18" charset="0"/>
                        </a:rPr>
                        <a:t>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Total investment cost for project implementation</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err="1">
                          <a:effectLst/>
                          <a:latin typeface="+mn-lt"/>
                          <a:ea typeface="Times New Roman" panose="02020603050405020304" pitchFamily="18" charset="0"/>
                        </a:rPr>
                        <a:t>Triệu</a:t>
                      </a:r>
                      <a:r>
                        <a:rPr lang="en-US" sz="1800" dirty="0">
                          <a:effectLst/>
                          <a:latin typeface="+mn-lt"/>
                          <a:ea typeface="Times New Roman" panose="02020603050405020304" pitchFamily="18" charset="0"/>
                        </a:rPr>
                        <a:t> VNĐ</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547284"/>
                  </a:ext>
                </a:extLst>
              </a:tr>
              <a:tr h="293639">
                <a:tc>
                  <a:txBody>
                    <a:bodyPr/>
                    <a:lstStyle/>
                    <a:p>
                      <a:pPr algn="ctr">
                        <a:spcBef>
                          <a:spcPts val="300"/>
                        </a:spcBef>
                        <a:spcAft>
                          <a:spcPts val="30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Simple payback period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err="1">
                          <a:effectLst/>
                          <a:latin typeface="+mn-lt"/>
                          <a:ea typeface="Times New Roman" panose="02020603050405020304" pitchFamily="18" charset="0"/>
                        </a:rPr>
                        <a:t>tháng</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6,2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255981"/>
                  </a:ext>
                </a:extLst>
              </a:tr>
            </a:tbl>
          </a:graphicData>
        </a:graphic>
      </p:graphicFrame>
    </p:spTree>
    <p:extLst>
      <p:ext uri="{BB962C8B-B14F-4D97-AF65-F5344CB8AC3E}">
        <p14:creationId xmlns:p14="http://schemas.microsoft.com/office/powerpoint/2010/main" val="2756663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F80CF-D8F7-4DBE-8FA7-1D57E8372490}"/>
              </a:ext>
            </a:extLst>
          </p:cNvPr>
          <p:cNvSpPr>
            <a:spLocks noGrp="1"/>
          </p:cNvSpPr>
          <p:nvPr>
            <p:ph type="title"/>
          </p:nvPr>
        </p:nvSpPr>
        <p:spPr>
          <a:xfrm>
            <a:off x="609600" y="237995"/>
            <a:ext cx="10972800" cy="896487"/>
          </a:xfrm>
        </p:spPr>
        <p:txBody>
          <a:bodyPr>
            <a:noAutofit/>
          </a:bodyPr>
          <a:lstStyle/>
          <a:p>
            <a:r>
              <a:rPr lang="en-US" sz="2400" dirty="0">
                <a:solidFill>
                  <a:schemeClr val="accent1">
                    <a:lumMod val="50000"/>
                  </a:schemeClr>
                </a:solidFill>
              </a:rPr>
              <a:t>EEMs: Installing an IFC System to Control Airflow and EE in the Compressed Air System </a:t>
            </a:r>
          </a:p>
        </p:txBody>
      </p:sp>
      <p:sp>
        <p:nvSpPr>
          <p:cNvPr id="9" name="TextBox 8">
            <a:extLst>
              <a:ext uri="{FF2B5EF4-FFF2-40B4-BE49-F238E27FC236}">
                <a16:creationId xmlns:a16="http://schemas.microsoft.com/office/drawing/2014/main" id="{AEA72F5B-6C58-3E32-BF5A-27AB7DAA55AA}"/>
              </a:ext>
            </a:extLst>
          </p:cNvPr>
          <p:cNvSpPr txBox="1"/>
          <p:nvPr/>
        </p:nvSpPr>
        <p:spPr>
          <a:xfrm>
            <a:off x="609599" y="1576641"/>
            <a:ext cx="10972800" cy="2169825"/>
          </a:xfrm>
          <a:prstGeom prst="rect">
            <a:avLst/>
          </a:prstGeom>
          <a:noFill/>
        </p:spPr>
        <p:txBody>
          <a:bodyPr wrap="square">
            <a:spAutoFit/>
          </a:bodyPr>
          <a:lstStyle/>
          <a:p>
            <a:r>
              <a:rPr lang="en-US" sz="2000" b="1" dirty="0">
                <a:solidFill>
                  <a:srgbClr val="0E0E0E"/>
                </a:solidFill>
                <a:effectLst/>
                <a:latin typeface="+mn-lt"/>
              </a:rPr>
              <a:t>Current Situation:</a:t>
            </a:r>
            <a:endParaRPr lang="en-US" sz="2000" dirty="0">
              <a:solidFill>
                <a:srgbClr val="0E0E0E"/>
              </a:solidFill>
              <a:effectLst/>
              <a:latin typeface="+mn-lt"/>
            </a:endParaRPr>
          </a:p>
          <a:p>
            <a:pPr marL="342900" indent="-342900">
              <a:spcBef>
                <a:spcPts val="900"/>
              </a:spcBef>
              <a:buFont typeface="Arial" panose="020B0604020202020204" pitchFamily="34" charset="0"/>
              <a:buChar char="•"/>
            </a:pPr>
            <a:r>
              <a:rPr lang="en-US" sz="2000" dirty="0">
                <a:solidFill>
                  <a:srgbClr val="0E0E0E"/>
                </a:solidFill>
                <a:effectLst/>
                <a:latin typeface="+mn-lt"/>
              </a:rPr>
              <a:t>The factory’s compressed air system consists of two screw compressors, which are used to control the opening and closing valves in the production line and for certain production stages.</a:t>
            </a:r>
          </a:p>
          <a:p>
            <a:pPr marL="342900" indent="-342900">
              <a:spcBef>
                <a:spcPts val="900"/>
              </a:spcBef>
              <a:buFont typeface="Arial" panose="020B0604020202020204" pitchFamily="34" charset="0"/>
              <a:buChar char="•"/>
            </a:pPr>
            <a:r>
              <a:rPr lang="en-US" sz="2000" dirty="0">
                <a:solidFill>
                  <a:srgbClr val="0E0E0E"/>
                </a:solidFill>
                <a:effectLst/>
                <a:latin typeface="+mn-lt"/>
              </a:rPr>
              <a:t>During the survey, it was observed that the company operates two compressors: one in Workshop 1 and another in Workshop 2.</a:t>
            </a:r>
          </a:p>
        </p:txBody>
      </p:sp>
      <p:sp>
        <p:nvSpPr>
          <p:cNvPr id="11" name="TextBox 10">
            <a:extLst>
              <a:ext uri="{FF2B5EF4-FFF2-40B4-BE49-F238E27FC236}">
                <a16:creationId xmlns:a16="http://schemas.microsoft.com/office/drawing/2014/main" id="{35126E70-0E8C-59AB-1825-F400E5FB7609}"/>
              </a:ext>
            </a:extLst>
          </p:cNvPr>
          <p:cNvSpPr txBox="1"/>
          <p:nvPr/>
        </p:nvSpPr>
        <p:spPr>
          <a:xfrm>
            <a:off x="609600" y="4188625"/>
            <a:ext cx="5166361" cy="1015663"/>
          </a:xfrm>
          <a:prstGeom prst="rect">
            <a:avLst/>
          </a:prstGeom>
          <a:noFill/>
        </p:spPr>
        <p:txBody>
          <a:bodyPr wrap="square">
            <a:spAutoFit/>
          </a:bodyPr>
          <a:lstStyle/>
          <a:p>
            <a:r>
              <a:rPr lang="en-US" sz="2000" b="1" dirty="0">
                <a:solidFill>
                  <a:srgbClr val="0E0E0E"/>
                </a:solidFill>
                <a:effectLst/>
                <a:latin typeface="+mn-lt"/>
              </a:rPr>
              <a:t>Solution:</a:t>
            </a:r>
            <a:r>
              <a:rPr lang="en-US" sz="2000" b="1" dirty="0">
                <a:solidFill>
                  <a:srgbClr val="0E0E0E"/>
                </a:solidFill>
                <a:latin typeface="+mn-lt"/>
              </a:rPr>
              <a:t> </a:t>
            </a:r>
            <a:r>
              <a:rPr lang="en-US" sz="2000" dirty="0">
                <a:solidFill>
                  <a:srgbClr val="0E0E0E"/>
                </a:solidFill>
                <a:effectLst/>
                <a:latin typeface="+mn-lt"/>
              </a:rPr>
              <a:t>Install an </a:t>
            </a:r>
            <a:r>
              <a:rPr lang="en-US" sz="2000" b="1" dirty="0">
                <a:solidFill>
                  <a:srgbClr val="0E0E0E"/>
                </a:solidFill>
                <a:effectLst/>
                <a:latin typeface="+mn-lt"/>
              </a:rPr>
              <a:t>IFC system</a:t>
            </a:r>
            <a:r>
              <a:rPr lang="en-US" sz="2000" dirty="0">
                <a:solidFill>
                  <a:srgbClr val="0E0E0E"/>
                </a:solidFill>
                <a:effectLst/>
                <a:latin typeface="+mn-lt"/>
              </a:rPr>
              <a:t> to control airflow and optimize energy consumption in the compressed air system.</a:t>
            </a:r>
          </a:p>
        </p:txBody>
      </p:sp>
      <p:pic>
        <p:nvPicPr>
          <p:cNvPr id="12" name="Picture 11" descr="A picture containing graphical user interface&#10;&#10;Description automatically generated">
            <a:extLst>
              <a:ext uri="{FF2B5EF4-FFF2-40B4-BE49-F238E27FC236}">
                <a16:creationId xmlns:a16="http://schemas.microsoft.com/office/drawing/2014/main" id="{CDB76B09-F8AF-4EEF-45AE-E225B0A98DF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6040" y="3625881"/>
            <a:ext cx="3352800" cy="2333625"/>
          </a:xfrm>
          <a:prstGeom prst="rect">
            <a:avLst/>
          </a:prstGeom>
          <a:noFill/>
          <a:ln>
            <a:noFill/>
          </a:ln>
        </p:spPr>
      </p:pic>
      <p:sp>
        <p:nvSpPr>
          <p:cNvPr id="13" name="TextBox 12">
            <a:extLst>
              <a:ext uri="{FF2B5EF4-FFF2-40B4-BE49-F238E27FC236}">
                <a16:creationId xmlns:a16="http://schemas.microsoft.com/office/drawing/2014/main" id="{65DDE248-793B-B65A-755A-EC9C27DC2100}"/>
              </a:ext>
            </a:extLst>
          </p:cNvPr>
          <p:cNvSpPr txBox="1"/>
          <p:nvPr/>
        </p:nvSpPr>
        <p:spPr>
          <a:xfrm>
            <a:off x="6659880" y="6111240"/>
            <a:ext cx="3108960" cy="400110"/>
          </a:xfrm>
          <a:prstGeom prst="rect">
            <a:avLst/>
          </a:prstGeom>
          <a:noFill/>
        </p:spPr>
        <p:txBody>
          <a:bodyPr wrap="square" rtlCol="0">
            <a:spAutoFit/>
          </a:bodyPr>
          <a:lstStyle/>
          <a:p>
            <a:pPr algn="ctr"/>
            <a:r>
              <a:rPr lang="en-US" sz="2000" i="1" dirty="0">
                <a:latin typeface="+mn-lt"/>
                <a:cs typeface="Times New Roman" panose="02020603050405020304" pitchFamily="18" charset="0"/>
              </a:rPr>
              <a:t>IFC Equipment System</a:t>
            </a:r>
          </a:p>
        </p:txBody>
      </p:sp>
    </p:spTree>
    <p:extLst>
      <p:ext uri="{BB962C8B-B14F-4D97-AF65-F5344CB8AC3E}">
        <p14:creationId xmlns:p14="http://schemas.microsoft.com/office/powerpoint/2010/main" val="3605985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188B461-F248-401B-963D-F12A3CDDF2DC}"/>
              </a:ext>
            </a:extLst>
          </p:cNvPr>
          <p:cNvSpPr txBox="1"/>
          <p:nvPr/>
        </p:nvSpPr>
        <p:spPr>
          <a:xfrm>
            <a:off x="7940560" y="4795290"/>
            <a:ext cx="3734844" cy="646331"/>
          </a:xfrm>
          <a:prstGeom prst="rect">
            <a:avLst/>
          </a:prstGeom>
          <a:noFill/>
        </p:spPr>
        <p:txBody>
          <a:bodyPr wrap="square" rtlCol="0">
            <a:spAutoFit/>
          </a:bodyPr>
          <a:lstStyle/>
          <a:p>
            <a:pPr algn="ctr"/>
            <a:r>
              <a:rPr lang="en-US" sz="1800" b="1" dirty="0">
                <a:latin typeface="+mn-lt"/>
                <a:ea typeface="Calibri" panose="020F0502020204030204" pitchFamily="34" charset="0"/>
              </a:rPr>
              <a:t>Actual installation image of IFC equipment system</a:t>
            </a:r>
            <a:endParaRPr lang="vi-VN" b="1" dirty="0">
              <a:latin typeface="+mn-lt"/>
            </a:endParaRPr>
          </a:p>
        </p:txBody>
      </p:sp>
      <p:pic>
        <p:nvPicPr>
          <p:cNvPr id="9" name="Picture 8" descr="A picture containing diagram&#10;&#10;Description automatically generated">
            <a:extLst>
              <a:ext uri="{FF2B5EF4-FFF2-40B4-BE49-F238E27FC236}">
                <a16:creationId xmlns:a16="http://schemas.microsoft.com/office/drawing/2014/main" id="{A7567878-5717-47E6-F6D4-2B935261D76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598" y="1903339"/>
            <a:ext cx="7086652" cy="2715123"/>
          </a:xfrm>
          <a:prstGeom prst="rect">
            <a:avLst/>
          </a:prstGeom>
          <a:noFill/>
          <a:ln>
            <a:noFill/>
          </a:ln>
        </p:spPr>
      </p:pic>
      <p:pic>
        <p:nvPicPr>
          <p:cNvPr id="10" name="Picture 9">
            <a:extLst>
              <a:ext uri="{FF2B5EF4-FFF2-40B4-BE49-F238E27FC236}">
                <a16:creationId xmlns:a16="http://schemas.microsoft.com/office/drawing/2014/main" id="{4D388EF1-92F4-59A8-F288-44EAC6170B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77262" y="1903338"/>
            <a:ext cx="3698142" cy="2518349"/>
          </a:xfrm>
          <a:prstGeom prst="rect">
            <a:avLst/>
          </a:prstGeom>
          <a:noFill/>
          <a:ln>
            <a:noFill/>
          </a:ln>
        </p:spPr>
      </p:pic>
      <p:sp>
        <p:nvSpPr>
          <p:cNvPr id="11" name="TextBox 10">
            <a:extLst>
              <a:ext uri="{FF2B5EF4-FFF2-40B4-BE49-F238E27FC236}">
                <a16:creationId xmlns:a16="http://schemas.microsoft.com/office/drawing/2014/main" id="{36D02C64-E18F-4D70-C1D5-7411BE22B64E}"/>
              </a:ext>
            </a:extLst>
          </p:cNvPr>
          <p:cNvSpPr txBox="1"/>
          <p:nvPr/>
        </p:nvSpPr>
        <p:spPr>
          <a:xfrm>
            <a:off x="1076636" y="4815168"/>
            <a:ext cx="5837731" cy="646331"/>
          </a:xfrm>
          <a:prstGeom prst="rect">
            <a:avLst/>
          </a:prstGeom>
          <a:noFill/>
        </p:spPr>
        <p:txBody>
          <a:bodyPr wrap="square" rtlCol="0">
            <a:spAutoFit/>
          </a:bodyPr>
          <a:lstStyle/>
          <a:p>
            <a:pPr algn="ctr"/>
            <a:r>
              <a:rPr lang="en-US" sz="1800" b="1" dirty="0">
                <a:latin typeface="+mn-lt"/>
                <a:ea typeface="Calibri" panose="020F0502020204030204" pitchFamily="34" charset="0"/>
              </a:rPr>
              <a:t>Installation diagram of the IFC equipment system at the outlet of the air compressor station</a:t>
            </a:r>
            <a:endParaRPr lang="vi-VN" b="1" dirty="0">
              <a:latin typeface="+mn-lt"/>
            </a:endParaRPr>
          </a:p>
        </p:txBody>
      </p:sp>
      <p:sp>
        <p:nvSpPr>
          <p:cNvPr id="5" name="Title 4">
            <a:extLst>
              <a:ext uri="{FF2B5EF4-FFF2-40B4-BE49-F238E27FC236}">
                <a16:creationId xmlns:a16="http://schemas.microsoft.com/office/drawing/2014/main" id="{7BF76DE7-3F70-D80B-2130-57322DEFC0C9}"/>
              </a:ext>
            </a:extLst>
          </p:cNvPr>
          <p:cNvSpPr>
            <a:spLocks noGrp="1"/>
          </p:cNvSpPr>
          <p:nvPr>
            <p:ph type="title"/>
          </p:nvPr>
        </p:nvSpPr>
        <p:spPr>
          <a:xfrm>
            <a:off x="609598" y="396076"/>
            <a:ext cx="10972800" cy="646331"/>
          </a:xfrm>
        </p:spPr>
        <p:txBody>
          <a:bodyPr>
            <a:normAutofit fontScale="90000"/>
          </a:bodyPr>
          <a:lstStyle/>
          <a:p>
            <a:r>
              <a:rPr lang="en-US" sz="2800" dirty="0">
                <a:solidFill>
                  <a:schemeClr val="accent1">
                    <a:lumMod val="50000"/>
                  </a:schemeClr>
                </a:solidFill>
              </a:rPr>
              <a:t>EEMs: Installing an IFC System to Control Airflow and EE in the Compressed Air System </a:t>
            </a:r>
            <a:endParaRPr lang="en-VN" dirty="0"/>
          </a:p>
        </p:txBody>
      </p:sp>
      <p:sp>
        <p:nvSpPr>
          <p:cNvPr id="12" name="TextBox 11">
            <a:extLst>
              <a:ext uri="{FF2B5EF4-FFF2-40B4-BE49-F238E27FC236}">
                <a16:creationId xmlns:a16="http://schemas.microsoft.com/office/drawing/2014/main" id="{1B8392C4-9E68-57B3-EE56-8765DC9D979A}"/>
              </a:ext>
            </a:extLst>
          </p:cNvPr>
          <p:cNvSpPr txBox="1"/>
          <p:nvPr/>
        </p:nvSpPr>
        <p:spPr>
          <a:xfrm>
            <a:off x="609598" y="1893162"/>
            <a:ext cx="1575251" cy="523220"/>
          </a:xfrm>
          <a:prstGeom prst="rect">
            <a:avLst/>
          </a:prstGeom>
          <a:solidFill>
            <a:schemeClr val="bg1"/>
          </a:solidFill>
        </p:spPr>
        <p:txBody>
          <a:bodyPr wrap="square" rtlCol="0">
            <a:spAutoFit/>
          </a:bodyPr>
          <a:lstStyle/>
          <a:p>
            <a:r>
              <a:rPr lang="en-US" sz="1400" dirty="0">
                <a:solidFill>
                  <a:schemeClr val="accent1">
                    <a:lumMod val="50000"/>
                  </a:schemeClr>
                </a:solidFill>
              </a:rPr>
              <a:t>Compressed Air System</a:t>
            </a:r>
            <a:endParaRPr lang="vi-VN" sz="1600" dirty="0">
              <a:latin typeface="+mn-lt"/>
            </a:endParaRPr>
          </a:p>
        </p:txBody>
      </p:sp>
      <p:sp>
        <p:nvSpPr>
          <p:cNvPr id="13" name="TextBox 12">
            <a:extLst>
              <a:ext uri="{FF2B5EF4-FFF2-40B4-BE49-F238E27FC236}">
                <a16:creationId xmlns:a16="http://schemas.microsoft.com/office/drawing/2014/main" id="{E62CEF8A-1AFC-CD47-E8C6-896961554844}"/>
              </a:ext>
            </a:extLst>
          </p:cNvPr>
          <p:cNvSpPr txBox="1"/>
          <p:nvPr/>
        </p:nvSpPr>
        <p:spPr>
          <a:xfrm>
            <a:off x="3568434" y="2999290"/>
            <a:ext cx="1391873" cy="523220"/>
          </a:xfrm>
          <a:prstGeom prst="rect">
            <a:avLst/>
          </a:prstGeom>
          <a:solidFill>
            <a:schemeClr val="bg1"/>
          </a:solidFill>
        </p:spPr>
        <p:txBody>
          <a:bodyPr wrap="square" rtlCol="0">
            <a:spAutoFit/>
          </a:bodyPr>
          <a:lstStyle/>
          <a:p>
            <a:r>
              <a:rPr lang="en-US" sz="1400" dirty="0">
                <a:solidFill>
                  <a:schemeClr val="accent1">
                    <a:lumMod val="50000"/>
                  </a:schemeClr>
                </a:solidFill>
              </a:rPr>
              <a:t>Gas Treatment Equipment</a:t>
            </a:r>
            <a:endParaRPr lang="vi-VN" sz="1600" dirty="0">
              <a:latin typeface="+mn-lt"/>
            </a:endParaRPr>
          </a:p>
        </p:txBody>
      </p:sp>
    </p:spTree>
    <p:extLst>
      <p:ext uri="{BB962C8B-B14F-4D97-AF65-F5344CB8AC3E}">
        <p14:creationId xmlns:p14="http://schemas.microsoft.com/office/powerpoint/2010/main" val="7990351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8C433-C426-49A7-8337-549FD2664D35}"/>
              </a:ext>
            </a:extLst>
          </p:cNvPr>
          <p:cNvSpPr>
            <a:spLocks noGrp="1"/>
          </p:cNvSpPr>
          <p:nvPr>
            <p:ph type="title"/>
          </p:nvPr>
        </p:nvSpPr>
        <p:spPr>
          <a:xfrm>
            <a:off x="583842" y="257577"/>
            <a:ext cx="8946524" cy="798854"/>
          </a:xfrm>
        </p:spPr>
        <p:txBody>
          <a:bodyPr>
            <a:noAutofit/>
          </a:bodyPr>
          <a:lstStyle/>
          <a:p>
            <a:r>
              <a:rPr lang="en-US" sz="2400" dirty="0">
                <a:solidFill>
                  <a:schemeClr val="accent1">
                    <a:lumMod val="50000"/>
                  </a:schemeClr>
                </a:solidFill>
              </a:rPr>
              <a:t>EEMs: Installing an IFC System to Control Airflow and EE in the Compressed Air System </a:t>
            </a:r>
            <a:endParaRPr lang="en-US" sz="2400" dirty="0"/>
          </a:p>
        </p:txBody>
      </p:sp>
      <p:graphicFrame>
        <p:nvGraphicFramePr>
          <p:cNvPr id="4" name="Table 3">
            <a:extLst>
              <a:ext uri="{FF2B5EF4-FFF2-40B4-BE49-F238E27FC236}">
                <a16:creationId xmlns:a16="http://schemas.microsoft.com/office/drawing/2014/main" id="{A6A08A44-19FF-4332-876C-89AA29F4A2AD}"/>
              </a:ext>
            </a:extLst>
          </p:cNvPr>
          <p:cNvGraphicFramePr>
            <a:graphicFrameLocks noGrp="1"/>
          </p:cNvGraphicFramePr>
          <p:nvPr>
            <p:extLst>
              <p:ext uri="{D42A27DB-BD31-4B8C-83A1-F6EECF244321}">
                <p14:modId xmlns:p14="http://schemas.microsoft.com/office/powerpoint/2010/main" val="1388782775"/>
              </p:ext>
            </p:extLst>
          </p:nvPr>
        </p:nvGraphicFramePr>
        <p:xfrm>
          <a:off x="1025673" y="1455733"/>
          <a:ext cx="10140654" cy="4619389"/>
        </p:xfrm>
        <a:graphic>
          <a:graphicData uri="http://schemas.openxmlformats.org/drawingml/2006/table">
            <a:tbl>
              <a:tblPr firstRow="1" bandRow="1">
                <a:tableStyleId>{5C22544A-7EE6-4342-B048-85BDC9FD1C3A}</a:tableStyleId>
              </a:tblPr>
              <a:tblGrid>
                <a:gridCol w="910675">
                  <a:extLst>
                    <a:ext uri="{9D8B030D-6E8A-4147-A177-3AD203B41FA5}">
                      <a16:colId xmlns:a16="http://schemas.microsoft.com/office/drawing/2014/main" val="20000"/>
                    </a:ext>
                  </a:extLst>
                </a:gridCol>
                <a:gridCol w="6030345">
                  <a:extLst>
                    <a:ext uri="{9D8B030D-6E8A-4147-A177-3AD203B41FA5}">
                      <a16:colId xmlns:a16="http://schemas.microsoft.com/office/drawing/2014/main" val="20001"/>
                    </a:ext>
                  </a:extLst>
                </a:gridCol>
                <a:gridCol w="1455600">
                  <a:extLst>
                    <a:ext uri="{9D8B030D-6E8A-4147-A177-3AD203B41FA5}">
                      <a16:colId xmlns:a16="http://schemas.microsoft.com/office/drawing/2014/main" val="20002"/>
                    </a:ext>
                  </a:extLst>
                </a:gridCol>
                <a:gridCol w="1744034">
                  <a:extLst>
                    <a:ext uri="{9D8B030D-6E8A-4147-A177-3AD203B41FA5}">
                      <a16:colId xmlns:a16="http://schemas.microsoft.com/office/drawing/2014/main" val="20003"/>
                    </a:ext>
                  </a:extLst>
                </a:gridCol>
              </a:tblGrid>
              <a:tr h="336865">
                <a:tc>
                  <a:txBody>
                    <a:bodyPr/>
                    <a:lstStyle/>
                    <a:p>
                      <a:pPr marL="0" marR="0" algn="ctr">
                        <a:spcBef>
                          <a:spcPts val="0"/>
                        </a:spcBef>
                        <a:spcAft>
                          <a:spcPts val="0"/>
                        </a:spcAft>
                      </a:pPr>
                      <a:r>
                        <a:rPr lang="en-US" sz="2000" b="1" dirty="0">
                          <a:solidFill>
                            <a:srgbClr val="000000"/>
                          </a:solidFill>
                          <a:effectLst/>
                          <a:latin typeface="Times New Roman" panose="02020603050405020304" pitchFamily="18" charset="0"/>
                          <a:ea typeface="Times New Roman"/>
                          <a:cs typeface="Times New Roman" panose="02020603050405020304" pitchFamily="18" charset="0"/>
                        </a:rPr>
                        <a:t>No</a:t>
                      </a:r>
                      <a:endParaRPr lang="en-US" sz="2000" dirty="0">
                        <a:effectLst/>
                        <a:latin typeface="Times New Roman" panose="02020603050405020304" pitchFamily="18" charset="0"/>
                        <a:ea typeface="Times New Roman"/>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Parameter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0821">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1</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159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Average electricity price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VNĐ/kWh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1.691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00821">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2</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159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Power consumption before implementing the solution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kWh/year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1.101.600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5067">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3</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159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Investment Rate</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USD</a:t>
                      </a:r>
                      <a:r>
                        <a:rPr lang="vi-VN" sz="1600" kern="100">
                          <a:effectLst/>
                          <a:latin typeface="Times New Roman" panose="02020603050405020304" pitchFamily="18" charset="0"/>
                          <a:ea typeface="Calibri" panose="020F0502020204030204" pitchFamily="34" charset="0"/>
                          <a:cs typeface="Times New Roman" panose="02020603050405020304" pitchFamily="18" charset="0"/>
                        </a:rPr>
                        <a:t>/kW</a:t>
                      </a:r>
                      <a:endParaRPr lang="en-US" sz="1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90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500821">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4</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159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Total cost of investment in equipment to implement the solution</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million VNĐ</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448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48588">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5</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Percentage of system savings when implementing the solution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7</a:t>
                      </a:r>
                      <a:r>
                        <a:rPr lang="vi-VN" sz="1600" kern="100" dirty="0">
                          <a:effectLst/>
                          <a:latin typeface="Times New Roman" panose="02020603050405020304" pitchFamily="18" charset="0"/>
                          <a:ea typeface="Calibri" panose="020F0502020204030204" pitchFamily="34" charset="0"/>
                          <a:cs typeface="Times New Roman" panose="02020603050405020304" pitchFamily="18" charset="0"/>
                        </a:rPr>
                        <a:t>,5</a:t>
                      </a:r>
                      <a:endParaRPr lang="en-US" sz="16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48588">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6</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Electricity consumption after implementing the solution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kWh/year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1.018.980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48588">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7</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Electricity saved after implementing the solution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kWh/year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a:effectLst/>
                          <a:latin typeface="Times New Roman" panose="02020603050405020304" pitchFamily="18" charset="0"/>
                          <a:ea typeface="Calibri" panose="020F0502020204030204" pitchFamily="34" charset="0"/>
                          <a:cs typeface="Times New Roman" panose="02020603050405020304" pitchFamily="18" charset="0"/>
                        </a:rPr>
                        <a:t>82.620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660135">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8</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Income brought by saving energy in 1 year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million VNĐ/year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139,7</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743518"/>
                  </a:ext>
                </a:extLst>
              </a:tr>
              <a:tr h="31274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9</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Simple payback period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month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38,5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966061"/>
                  </a:ext>
                </a:extLst>
              </a:tr>
              <a:tr h="396355">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10</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Project lifespan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year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15240" algn="r">
                        <a:lnSpc>
                          <a:spcPct val="130000"/>
                        </a:lnSpc>
                        <a:spcBef>
                          <a:spcPts val="300"/>
                        </a:spcBef>
                        <a:spcAft>
                          <a:spcPts val="300"/>
                        </a:spcAft>
                      </a:pPr>
                      <a:r>
                        <a:rPr lang="en-US" sz="1600" kern="100" dirty="0">
                          <a:effectLst/>
                          <a:latin typeface="Times New Roman" panose="02020603050405020304" pitchFamily="18" charset="0"/>
                          <a:ea typeface="Calibri" panose="020F0502020204030204" pitchFamily="34" charset="0"/>
                          <a:cs typeface="Times New Roman" panose="02020603050405020304" pitchFamily="18" charset="0"/>
                        </a:rPr>
                        <a:t>10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Tree>
    <p:extLst>
      <p:ext uri="{BB962C8B-B14F-4D97-AF65-F5344CB8AC3E}">
        <p14:creationId xmlns:p14="http://schemas.microsoft.com/office/powerpoint/2010/main" val="963832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industries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Xu Hướng Phát Triển Của Ngành Công Nghiệp Dệt May - Da Giày Tại Việt Nam -  Delco Construction">
            <a:extLst>
              <a:ext uri="{FF2B5EF4-FFF2-40B4-BE49-F238E27FC236}">
                <a16:creationId xmlns:a16="http://schemas.microsoft.com/office/drawing/2014/main" id="{7B7BCB26-90B8-203C-33D4-5F94D3842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328" y="0"/>
            <a:ext cx="1305422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3D88117-793E-AE61-F1AE-344E35950AF2}"/>
              </a:ext>
            </a:extLst>
          </p:cNvPr>
          <p:cNvSpPr txBox="1"/>
          <p:nvPr/>
        </p:nvSpPr>
        <p:spPr>
          <a:xfrm>
            <a:off x="-412123" y="5902875"/>
            <a:ext cx="6349284" cy="584775"/>
          </a:xfrm>
          <a:prstGeom prst="rect">
            <a:avLst/>
          </a:prstGeom>
          <a:solidFill>
            <a:schemeClr val="bg1"/>
          </a:solidFill>
        </p:spPr>
        <p:txBody>
          <a:bodyPr wrap="square">
            <a:spAutoFit/>
          </a:bodyPr>
          <a:lstStyle/>
          <a:p>
            <a:r>
              <a:rPr lang="en-US" sz="32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Textile and garment industry</a:t>
            </a:r>
            <a:endParaRPr lang="en-VN" sz="3200" dirty="0">
              <a:solidFill>
                <a:schemeClr val="accent1">
                  <a:lumMod val="50000"/>
                </a:schemeClr>
              </a:solidFill>
            </a:endParaRPr>
          </a:p>
        </p:txBody>
      </p:sp>
    </p:spTree>
    <p:extLst>
      <p:ext uri="{BB962C8B-B14F-4D97-AF65-F5344CB8AC3E}">
        <p14:creationId xmlns:p14="http://schemas.microsoft.com/office/powerpoint/2010/main" val="2194536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3200" dirty="0">
                <a:solidFill>
                  <a:schemeClr val="accent1">
                    <a:lumMod val="50000"/>
                  </a:schemeClr>
                </a:solidFill>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2598003"/>
            <a:ext cx="9760226" cy="830997"/>
          </a:xfrm>
          <a:prstGeom prst="rect">
            <a:avLst/>
          </a:prstGeom>
          <a:noFill/>
        </p:spPr>
        <p:txBody>
          <a:bodyPr wrap="square">
            <a:spAutoFit/>
          </a:bodyPr>
          <a:lstStyle/>
          <a:p>
            <a:pPr marL="742950" indent="-742950">
              <a:buFont typeface="+mj-lt"/>
              <a:buAutoNum type="arabicPeriod"/>
            </a:pPr>
            <a:r>
              <a:rPr lang="en-US" sz="2400" dirty="0">
                <a:latin typeface="+mn-lt"/>
                <a:cs typeface="Times New Roman" panose="02020603050405020304" pitchFamily="18" charset="0"/>
              </a:rPr>
              <a:t>The facility’s information on the case study </a:t>
            </a:r>
            <a:r>
              <a:rPr lang="en-US" sz="2400" dirty="0"/>
              <a:t>
Energy efficiency measures (EEMs)</a:t>
            </a:r>
          </a:p>
        </p:txBody>
      </p:sp>
    </p:spTree>
    <p:extLst>
      <p:ext uri="{BB962C8B-B14F-4D97-AF65-F5344CB8AC3E}">
        <p14:creationId xmlns:p14="http://schemas.microsoft.com/office/powerpoint/2010/main" val="90761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2FF1-3F33-4692-BAC8-E525CEFA3ADB}"/>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699030" y="3113194"/>
            <a:ext cx="65849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2400">
                <a:latin typeface="+mn-lt"/>
                <a:cs typeface="Times New Roman" pitchFamily="18" charset="0"/>
              </a:rPr>
              <a:t>The facility’s information on the case study</a:t>
            </a:r>
            <a:endParaRPr lang="en-US" sz="2400" dirty="0">
              <a:latin typeface="+mn-lt"/>
              <a:cs typeface="Times New Roman" pitchFamily="18" charset="0"/>
            </a:endParaRPr>
          </a:p>
        </p:txBody>
      </p:sp>
    </p:spTree>
    <p:extLst>
      <p:ext uri="{BB962C8B-B14F-4D97-AF65-F5344CB8AC3E}">
        <p14:creationId xmlns:p14="http://schemas.microsoft.com/office/powerpoint/2010/main" val="2672307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14679" y="522514"/>
            <a:ext cx="10972800" cy="676582"/>
          </a:xfrm>
        </p:spPr>
        <p:txBody>
          <a:bodyPr>
            <a:noAutofit/>
          </a:bodyPr>
          <a:lstStyle/>
          <a:p>
            <a:r>
              <a:rPr lang="en-US" sz="3200" dirty="0">
                <a:solidFill>
                  <a:schemeClr val="accent1">
                    <a:lumMod val="50000"/>
                  </a:schemeClr>
                </a:solidFill>
                <a:latin typeface="+mn-lt"/>
              </a:rPr>
              <a:t>General Information</a:t>
            </a:r>
          </a:p>
        </p:txBody>
      </p:sp>
      <p:sp>
        <p:nvSpPr>
          <p:cNvPr id="5" name="TextBox 4">
            <a:extLst>
              <a:ext uri="{FF2B5EF4-FFF2-40B4-BE49-F238E27FC236}">
                <a16:creationId xmlns:a16="http://schemas.microsoft.com/office/drawing/2014/main" id="{140434D1-B25D-953F-C0B1-FFD38AC6C47A}"/>
              </a:ext>
            </a:extLst>
          </p:cNvPr>
          <p:cNvSpPr txBox="1"/>
          <p:nvPr/>
        </p:nvSpPr>
        <p:spPr>
          <a:xfrm>
            <a:off x="614679" y="1914315"/>
            <a:ext cx="10972800" cy="2343590"/>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000" b="1" dirty="0"/>
              <a:t>Main Products: </a:t>
            </a:r>
            <a:r>
              <a:rPr lang="en-US" sz="2000" dirty="0"/>
              <a:t>Finished stretch fabric.</a:t>
            </a:r>
          </a:p>
          <a:p>
            <a:pPr marL="342900" indent="-342900">
              <a:lnSpc>
                <a:spcPct val="150000"/>
              </a:lnSpc>
              <a:buFont typeface="Arial" panose="020B0604020202020204" pitchFamily="34" charset="0"/>
              <a:buChar char="•"/>
            </a:pPr>
            <a:r>
              <a:rPr lang="en-US" sz="2000" b="1" dirty="0"/>
              <a:t>Production Scale: </a:t>
            </a:r>
            <a:r>
              <a:rPr lang="en-US" sz="2000" dirty="0"/>
              <a:t>Two factories divided into multiple areas for storing raw materials, finished products, etc.</a:t>
            </a:r>
          </a:p>
          <a:p>
            <a:pPr marL="342900" indent="-342900">
              <a:lnSpc>
                <a:spcPct val="150000"/>
              </a:lnSpc>
              <a:buFont typeface="Arial" panose="020B0604020202020204" pitchFamily="34" charset="0"/>
              <a:buChar char="•"/>
            </a:pPr>
            <a:r>
              <a:rPr lang="en-US" sz="2000" b="1" dirty="0"/>
              <a:t>Key Energy Equipment</a:t>
            </a:r>
            <a:r>
              <a:rPr lang="en-US" sz="2000" dirty="0"/>
              <a:t>: Weaving machines, dyeing machines, transformer stations, air compressor stations, cooling towers, refrigeration systems, etc.</a:t>
            </a:r>
          </a:p>
        </p:txBody>
      </p:sp>
    </p:spTree>
    <p:extLst>
      <p:ext uri="{BB962C8B-B14F-4D97-AF65-F5344CB8AC3E}">
        <p14:creationId xmlns:p14="http://schemas.microsoft.com/office/powerpoint/2010/main" val="2279659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27587" y="1587353"/>
            <a:ext cx="3316934" cy="461665"/>
          </a:xfrm>
          <a:prstGeom prst="rect">
            <a:avLst/>
          </a:prstGeom>
        </p:spPr>
        <p:txBody>
          <a:bodyPr wrap="none">
            <a:spAutoFit/>
          </a:bodyPr>
          <a:lstStyle/>
          <a:p>
            <a:pPr marL="457200" indent="-457200">
              <a:buFont typeface="Wingdings" panose="05000000000000000000" pitchFamily="2" charset="2"/>
              <a:buChar char="v"/>
            </a:pPr>
            <a:r>
              <a:rPr lang="en-US" sz="2400" dirty="0"/>
              <a:t>Production Process</a:t>
            </a:r>
          </a:p>
        </p:txBody>
      </p:sp>
      <p:pic>
        <p:nvPicPr>
          <p:cNvPr id="5" name="Picture 4">
            <a:extLst>
              <a:ext uri="{FF2B5EF4-FFF2-40B4-BE49-F238E27FC236}">
                <a16:creationId xmlns:a16="http://schemas.microsoft.com/office/drawing/2014/main" id="{B0A639FF-C1DE-BF0D-EFD8-F46040402AD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4920" y="1587353"/>
            <a:ext cx="6111240" cy="4722014"/>
          </a:xfrm>
          <a:prstGeom prst="rect">
            <a:avLst/>
          </a:prstGeom>
          <a:noFill/>
          <a:ln>
            <a:noFill/>
          </a:ln>
        </p:spPr>
      </p:pic>
    </p:spTree>
    <p:extLst>
      <p:ext uri="{BB962C8B-B14F-4D97-AF65-F5344CB8AC3E}">
        <p14:creationId xmlns:p14="http://schemas.microsoft.com/office/powerpoint/2010/main" val="642622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A73BC5-3AD8-43C9-AB2E-545A986C180A}"/>
              </a:ext>
            </a:extLst>
          </p:cNvPr>
          <p:cNvSpPr/>
          <p:nvPr/>
        </p:nvSpPr>
        <p:spPr>
          <a:xfrm>
            <a:off x="609600" y="1475462"/>
            <a:ext cx="10972800" cy="4190250"/>
          </a:xfrm>
          <a:prstGeom prst="rect">
            <a:avLst/>
          </a:prstGeom>
        </p:spPr>
        <p:txBody>
          <a:bodyPr wrap="square">
            <a:spAutoFit/>
          </a:bodyPr>
          <a:lstStyle/>
          <a:p>
            <a:pPr>
              <a:lnSpc>
                <a:spcPct val="150000"/>
              </a:lnSpc>
            </a:pPr>
            <a:r>
              <a:rPr lang="en-US" sz="2000" b="1" dirty="0">
                <a:solidFill>
                  <a:srgbClr val="0E0E0E"/>
                </a:solidFill>
                <a:effectLst/>
                <a:latin typeface="+mn-lt"/>
              </a:rPr>
              <a:t>Types of Energy Used in the Production Line:</a:t>
            </a:r>
            <a:endParaRPr lang="en-US" sz="2000" dirty="0">
              <a:solidFill>
                <a:srgbClr val="0E0E0E"/>
              </a:solidFill>
              <a:effectLst/>
              <a:latin typeface="+mn-lt"/>
            </a:endParaRPr>
          </a:p>
          <a:p>
            <a:pPr>
              <a:lnSpc>
                <a:spcPct val="150000"/>
              </a:lnSpc>
              <a:spcBef>
                <a:spcPts val="900"/>
              </a:spcBef>
            </a:pPr>
            <a:r>
              <a:rPr lang="en-US" sz="2000" dirty="0">
                <a:solidFill>
                  <a:srgbClr val="0E0E0E"/>
                </a:solidFill>
                <a:effectLst/>
                <a:latin typeface="+mn-lt"/>
              </a:rPr>
              <a:t>• </a:t>
            </a:r>
            <a:r>
              <a:rPr lang="en-US" sz="2000" b="1" dirty="0">
                <a:solidFill>
                  <a:srgbClr val="0E0E0E"/>
                </a:solidFill>
                <a:effectLst/>
                <a:latin typeface="+mn-lt"/>
              </a:rPr>
              <a:t>Electricity</a:t>
            </a:r>
            <a:r>
              <a:rPr lang="en-US" sz="2000" dirty="0">
                <a:solidFill>
                  <a:srgbClr val="0E0E0E"/>
                </a:solidFill>
                <a:effectLst/>
                <a:latin typeface="+mn-lt"/>
              </a:rPr>
              <a:t>: Used in systems and equipment such as rolling machines, looms, dyeing machines, ventilation systems, packaging, air conditioning, lighting, air compressors, etc.</a:t>
            </a:r>
          </a:p>
          <a:p>
            <a:pPr>
              <a:lnSpc>
                <a:spcPct val="150000"/>
              </a:lnSpc>
              <a:spcBef>
                <a:spcPts val="900"/>
              </a:spcBef>
            </a:pPr>
            <a:r>
              <a:rPr lang="en-US" sz="2000" dirty="0">
                <a:solidFill>
                  <a:srgbClr val="0E0E0E"/>
                </a:solidFill>
                <a:effectLst/>
                <a:latin typeface="+mn-lt"/>
              </a:rPr>
              <a:t>• </a:t>
            </a:r>
            <a:r>
              <a:rPr lang="en-US" sz="2000" b="1" dirty="0">
                <a:solidFill>
                  <a:srgbClr val="0E0E0E"/>
                </a:solidFill>
                <a:effectLst/>
                <a:latin typeface="+mn-lt"/>
              </a:rPr>
              <a:t>Compressed Air Distribution System</a:t>
            </a:r>
            <a:r>
              <a:rPr lang="en-US" sz="2000" dirty="0">
                <a:solidFill>
                  <a:srgbClr val="0E0E0E"/>
                </a:solidFill>
                <a:effectLst/>
                <a:latin typeface="+mn-lt"/>
              </a:rPr>
              <a:t>: Supplies compressed air for controlling pistons in production machines and packaging processes.</a:t>
            </a:r>
          </a:p>
          <a:p>
            <a:pPr>
              <a:lnSpc>
                <a:spcPct val="150000"/>
              </a:lnSpc>
              <a:spcBef>
                <a:spcPts val="900"/>
              </a:spcBef>
            </a:pPr>
            <a:r>
              <a:rPr lang="en-US" sz="2000" dirty="0">
                <a:solidFill>
                  <a:srgbClr val="0E0E0E"/>
                </a:solidFill>
                <a:effectLst/>
                <a:latin typeface="+mn-lt"/>
              </a:rPr>
              <a:t>• </a:t>
            </a:r>
            <a:r>
              <a:rPr lang="en-US" sz="2000" b="1" dirty="0">
                <a:solidFill>
                  <a:srgbClr val="0E0E0E"/>
                </a:solidFill>
                <a:effectLst/>
                <a:latin typeface="+mn-lt"/>
              </a:rPr>
              <a:t>Heat Energy</a:t>
            </a:r>
            <a:r>
              <a:rPr lang="en-US" sz="2000" dirty="0">
                <a:solidFill>
                  <a:srgbClr val="0E0E0E"/>
                </a:solidFill>
                <a:effectLst/>
                <a:latin typeface="+mn-lt"/>
              </a:rPr>
              <a:t>: Used to power dyeing machines, stenter machines, washing machines, etc.</a:t>
            </a:r>
          </a:p>
          <a:p>
            <a:pPr>
              <a:lnSpc>
                <a:spcPct val="150000"/>
              </a:lnSpc>
              <a:spcBef>
                <a:spcPts val="900"/>
              </a:spcBef>
            </a:pPr>
            <a:r>
              <a:rPr lang="en-US" sz="2000" dirty="0">
                <a:solidFill>
                  <a:srgbClr val="0E0E0E"/>
                </a:solidFill>
                <a:effectLst/>
                <a:latin typeface="+mn-lt"/>
              </a:rPr>
              <a:t>• </a:t>
            </a:r>
            <a:r>
              <a:rPr lang="en-US" sz="2000" b="1" dirty="0">
                <a:solidFill>
                  <a:srgbClr val="0E0E0E"/>
                </a:solidFill>
                <a:effectLst/>
                <a:latin typeface="+mn-lt"/>
              </a:rPr>
              <a:t>Diesel Oil (DO)</a:t>
            </a:r>
            <a:r>
              <a:rPr lang="en-US" sz="2000" dirty="0">
                <a:solidFill>
                  <a:srgbClr val="0E0E0E"/>
                </a:solidFill>
                <a:effectLst/>
                <a:latin typeface="+mn-lt"/>
              </a:rPr>
              <a:t>: Used for backup generators.</a:t>
            </a:r>
          </a:p>
          <a:p>
            <a:pPr>
              <a:lnSpc>
                <a:spcPct val="150000"/>
              </a:lnSpc>
            </a:pPr>
            <a:endParaRPr lang="en-US" sz="2000" dirty="0">
              <a:latin typeface="+mn-lt"/>
            </a:endParaRPr>
          </a:p>
        </p:txBody>
      </p:sp>
      <p:sp>
        <p:nvSpPr>
          <p:cNvPr id="4" name="Title 1">
            <a:extLst>
              <a:ext uri="{FF2B5EF4-FFF2-40B4-BE49-F238E27FC236}">
                <a16:creationId xmlns:a16="http://schemas.microsoft.com/office/drawing/2014/main" id="{3384C603-5D25-D8A7-C8AB-548EE0DA2A9E}"/>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248712660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22331</TotalTime>
  <Words>1681</Words>
  <Application>Microsoft Macintosh PowerPoint</Application>
  <PresentationFormat>Widescreen</PresentationFormat>
  <Paragraphs>224</Paragraphs>
  <Slides>24</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Wingdings</vt:lpstr>
      <vt:lpstr>Tahoma</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PowerPoint Presentation</vt:lpstr>
      <vt:lpstr>Content</vt:lpstr>
      <vt:lpstr>PowerPoint Presentation</vt:lpstr>
      <vt:lpstr>General Information</vt:lpstr>
      <vt:lpstr>Production Line</vt:lpstr>
      <vt:lpstr>Production Line</vt:lpstr>
      <vt:lpstr>Power Supply System</vt:lpstr>
      <vt:lpstr>Power Supply System</vt:lpstr>
      <vt:lpstr>Power Supply System</vt:lpstr>
      <vt:lpstr>Power Supply System</vt:lpstr>
      <vt:lpstr>PowerPoint Presentation</vt:lpstr>
      <vt:lpstr>EEMs 1: Enhancing Internal Management and Equipment Maintenance</vt:lpstr>
      <vt:lpstr>EEMs 1: Enhancing Internal Management and Equipment Maintenance</vt:lpstr>
      <vt:lpstr>EEMs 1: Enhancing Internal Management and Equipment Maintenance</vt:lpstr>
      <vt:lpstr>EEMs 2: Monitoring and Repairing Compressed Air Leaks </vt:lpstr>
      <vt:lpstr>EEMs 2: Monitoring and Repairing Compressed Air Leaks </vt:lpstr>
      <vt:lpstr>EEMs 2: Monitoring and Repairing Compressed Air Leaks </vt:lpstr>
      <vt:lpstr>EEMs: Installing an IFC System to Control Airflow and EE in the Compressed Air System </vt:lpstr>
      <vt:lpstr>EEMs: Installing an IFC System to Control Airflow and EE in the Compressed Air System </vt:lpstr>
      <vt:lpstr>EEMs: Installing an IFC System to Control Airflow and EE in the Compressed Air System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155</cp:revision>
  <dcterms:modified xsi:type="dcterms:W3CDTF">2025-01-21T09:03:03Z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1726732</vt:lpwstr>
  </property>
  <property fmtid="{D5CDD505-2E9C-101B-9397-08002B2CF9AE}" name="NXPowerLiteSettings" pid="3">
    <vt:lpwstr>F7000400038000</vt:lpwstr>
  </property>
  <property fmtid="{D5CDD505-2E9C-101B-9397-08002B2CF9AE}" name="NXPowerLiteVersion" pid="4">
    <vt:lpwstr>S11.0.1</vt:lpwstr>
  </property>
</Properties>
</file>