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9"/>
  </p:notesMasterIdLst>
  <p:sldIdLst>
    <p:sldId id="256" r:id="rId2"/>
    <p:sldId id="318" r:id="rId3"/>
    <p:sldId id="1783" r:id="rId4"/>
    <p:sldId id="806" r:id="rId5"/>
    <p:sldId id="697" r:id="rId6"/>
    <p:sldId id="701" r:id="rId7"/>
    <p:sldId id="698" r:id="rId8"/>
    <p:sldId id="699" r:id="rId9"/>
    <p:sldId id="733" r:id="rId10"/>
    <p:sldId id="734" r:id="rId11"/>
    <p:sldId id="700" r:id="rId12"/>
    <p:sldId id="702" r:id="rId13"/>
    <p:sldId id="703" r:id="rId14"/>
    <p:sldId id="704" r:id="rId15"/>
    <p:sldId id="705" r:id="rId16"/>
    <p:sldId id="706" r:id="rId17"/>
    <p:sldId id="707" r:id="rId18"/>
    <p:sldId id="708" r:id="rId19"/>
    <p:sldId id="736" r:id="rId20"/>
    <p:sldId id="737" r:id="rId21"/>
    <p:sldId id="739" r:id="rId22"/>
    <p:sldId id="709" r:id="rId23"/>
    <p:sldId id="740" r:id="rId24"/>
    <p:sldId id="710" r:id="rId25"/>
    <p:sldId id="711" r:id="rId26"/>
    <p:sldId id="712" r:id="rId27"/>
    <p:sldId id="741" r:id="rId28"/>
    <p:sldId id="742" r:id="rId29"/>
    <p:sldId id="744" r:id="rId30"/>
    <p:sldId id="745" r:id="rId31"/>
    <p:sldId id="743" r:id="rId32"/>
    <p:sldId id="746" r:id="rId33"/>
    <p:sldId id="747" r:id="rId34"/>
    <p:sldId id="750" r:id="rId35"/>
    <p:sldId id="748" r:id="rId36"/>
    <p:sldId id="2360" r:id="rId37"/>
    <p:sldId id="2361" r:id="rId38"/>
    <p:sldId id="753" r:id="rId39"/>
    <p:sldId id="754" r:id="rId40"/>
    <p:sldId id="757" r:id="rId41"/>
    <p:sldId id="755" r:id="rId42"/>
    <p:sldId id="759" r:id="rId43"/>
    <p:sldId id="760" r:id="rId44"/>
    <p:sldId id="761" r:id="rId45"/>
    <p:sldId id="763" r:id="rId46"/>
    <p:sldId id="764" r:id="rId47"/>
    <p:sldId id="2359" r:id="rId48"/>
  </p:sldIdLst>
  <p:sldSz cx="12192000" cy="6858000"/>
  <p:notesSz cx="6858000" cy="9144000"/>
  <p:embeddedFontLst>
    <p:embeddedFont>
      <p:font typeface="Fira Sans Extra Condensed" panose="020F0502020204030204" pitchFamily="34" charset="0"/>
      <p:regular r:id="rId50"/>
      <p:bold r:id="rId51"/>
      <p:italic r:id="rId52"/>
      <p:boldItalic r:id="rId53"/>
    </p:embeddedFont>
    <p:embeddedFont>
      <p:font typeface="Roboto" panose="02000000000000000000" pitchFamily="2" charset="0"/>
      <p:regular r:id="rId54"/>
      <p:bold r:id="rId55"/>
      <p:italic r:id="rId56"/>
      <p:boldItalic r:id="rId57"/>
    </p:embeddedFont>
    <p:embeddedFont>
      <p:font typeface="Tahoma" panose="020B0604030504040204" pitchFamily="34" charset="0"/>
      <p:regular r:id="rId58"/>
      <p:bold r:id="rId5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953"/>
    <p:restoredTop sz="86432"/>
  </p:normalViewPr>
  <p:slideViewPr>
    <p:cSldViewPr snapToGrid="0">
      <p:cViewPr varScale="1">
        <p:scale>
          <a:sx n="99" d="100"/>
          <a:sy n="99" d="100"/>
        </p:scale>
        <p:origin x="408" y="184"/>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font" Target="fonts/font9.fntdata"/><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5.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57" Type="http://schemas.openxmlformats.org/officeDocument/2006/relationships/font" Target="fonts/font8.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9DCF4-6211-A90B-C3E0-8DA0569D43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5E4134-3520-C8BC-A26E-1C523CAF72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499BED-2696-0223-C428-5E57D455CD1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01581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15781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9188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9517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51854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589549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6014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FC7EF-E5FD-7A2B-4349-AE9B497FFC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9907D0-43A9-69A1-DB67-7F59B003BC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2DC663-353F-4728-0E05-C790956A94D8}"/>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940886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8809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 id="2147483661"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9AAE2-D8CE-44A9-0402-E4EAC2811460}"/>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B8D1938-E639-23B5-32C0-D6805665DAFE}"/>
              </a:ext>
            </a:extLst>
          </p:cNvPr>
          <p:cNvSpPr/>
          <p:nvPr/>
        </p:nvSpPr>
        <p:spPr>
          <a:xfrm>
            <a:off x="727586" y="1544005"/>
            <a:ext cx="7660510" cy="400110"/>
          </a:xfrm>
          <a:prstGeom prst="rect">
            <a:avLst/>
          </a:prstGeom>
        </p:spPr>
        <p:txBody>
          <a:bodyPr wrap="square">
            <a:spAutoFit/>
          </a:bodyPr>
          <a:lstStyle/>
          <a:p>
            <a:pPr marL="457200" indent="-457200">
              <a:buFont typeface="Wingdings" panose="05000000000000000000" pitchFamily="2" charset="2"/>
              <a:buChar char="v"/>
            </a:pPr>
            <a:r>
              <a:rPr lang="en-US" sz="2000" dirty="0"/>
              <a:t>Faucet Valve Manufacturing Process</a:t>
            </a:r>
          </a:p>
        </p:txBody>
      </p:sp>
      <p:pic>
        <p:nvPicPr>
          <p:cNvPr id="5" name="Picture 4">
            <a:extLst>
              <a:ext uri="{FF2B5EF4-FFF2-40B4-BE49-F238E27FC236}">
                <a16:creationId xmlns:a16="http://schemas.microsoft.com/office/drawing/2014/main" id="{CBBBB9DF-8DB0-06D8-A427-A2B2C12EA45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1698" y="2505842"/>
            <a:ext cx="9969791" cy="2606077"/>
          </a:xfrm>
          <a:prstGeom prst="rect">
            <a:avLst/>
          </a:prstGeom>
          <a:noFill/>
        </p:spPr>
      </p:pic>
      <p:sp>
        <p:nvSpPr>
          <p:cNvPr id="6" name="Title 1">
            <a:extLst>
              <a:ext uri="{FF2B5EF4-FFF2-40B4-BE49-F238E27FC236}">
                <a16:creationId xmlns:a16="http://schemas.microsoft.com/office/drawing/2014/main" id="{D2872300-E191-24BF-86C3-4B1C2B7CBA11}"/>
              </a:ext>
            </a:extLst>
          </p:cNvPr>
          <p:cNvSpPr>
            <a:spLocks noGrp="1"/>
          </p:cNvSpPr>
          <p:nvPr>
            <p:ph type="title"/>
          </p:nvPr>
        </p:nvSpPr>
        <p:spPr/>
        <p:txBody>
          <a:bodyPr>
            <a:noAutofit/>
          </a:bodyPr>
          <a:lstStyle/>
          <a:p>
            <a:r>
              <a:rPr lang="en-US" sz="3200" dirty="0">
                <a:solidFill>
                  <a:schemeClr val="accent1">
                    <a:lumMod val="50000"/>
                  </a:schemeClr>
                </a:solidFill>
                <a:latin typeface="+mn-lt"/>
                <a:cs typeface="Times New Roman" pitchFamily="18" charset="0"/>
              </a:rPr>
              <a:t>Production Line</a:t>
            </a:r>
            <a:endParaRPr lang="en-US" sz="4000"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D07F4A8-D8B4-2DA8-F3D2-614D2D2C12BA}"/>
              </a:ext>
            </a:extLst>
          </p:cNvPr>
          <p:cNvSpPr txBox="1"/>
          <p:nvPr/>
        </p:nvSpPr>
        <p:spPr>
          <a:xfrm>
            <a:off x="848035" y="2702178"/>
            <a:ext cx="680066" cy="646331"/>
          </a:xfrm>
          <a:prstGeom prst="rect">
            <a:avLst/>
          </a:prstGeom>
          <a:solidFill>
            <a:schemeClr val="bg1"/>
          </a:solidFill>
        </p:spPr>
        <p:txBody>
          <a:bodyPr wrap="square" rtlCol="0">
            <a:spAutoFit/>
          </a:bodyPr>
          <a:lstStyle/>
          <a:p>
            <a:r>
              <a:rPr lang="en-US" sz="1200" dirty="0"/>
              <a:t>Input </a:t>
            </a:r>
            <a:r>
              <a:rPr lang="en-US" sz="1200" dirty="0" err="1"/>
              <a:t>Materi-als</a:t>
            </a:r>
            <a:endParaRPr lang="en-VN" sz="1200" dirty="0"/>
          </a:p>
        </p:txBody>
      </p:sp>
      <p:sp>
        <p:nvSpPr>
          <p:cNvPr id="8" name="TextBox 7">
            <a:extLst>
              <a:ext uri="{FF2B5EF4-FFF2-40B4-BE49-F238E27FC236}">
                <a16:creationId xmlns:a16="http://schemas.microsoft.com/office/drawing/2014/main" id="{B228FF61-42C1-2BA3-5C13-FB83B1A7D5CA}"/>
              </a:ext>
            </a:extLst>
          </p:cNvPr>
          <p:cNvSpPr txBox="1"/>
          <p:nvPr/>
        </p:nvSpPr>
        <p:spPr>
          <a:xfrm>
            <a:off x="2062255" y="2702177"/>
            <a:ext cx="680066" cy="646331"/>
          </a:xfrm>
          <a:prstGeom prst="rect">
            <a:avLst/>
          </a:prstGeom>
          <a:solidFill>
            <a:schemeClr val="bg1"/>
          </a:solidFill>
        </p:spPr>
        <p:txBody>
          <a:bodyPr wrap="square" rtlCol="0">
            <a:spAutoFit/>
          </a:bodyPr>
          <a:lstStyle/>
          <a:p>
            <a:r>
              <a:rPr lang="en-US" sz="1200" dirty="0"/>
              <a:t>Cutting the billet</a:t>
            </a:r>
            <a:endParaRPr lang="en-VN" sz="1200" dirty="0"/>
          </a:p>
        </p:txBody>
      </p:sp>
      <p:sp>
        <p:nvSpPr>
          <p:cNvPr id="9" name="TextBox 8">
            <a:extLst>
              <a:ext uri="{FF2B5EF4-FFF2-40B4-BE49-F238E27FC236}">
                <a16:creationId xmlns:a16="http://schemas.microsoft.com/office/drawing/2014/main" id="{D268C6F8-3832-FD11-5DC4-DB017916E8C0}"/>
              </a:ext>
            </a:extLst>
          </p:cNvPr>
          <p:cNvSpPr txBox="1"/>
          <p:nvPr/>
        </p:nvSpPr>
        <p:spPr>
          <a:xfrm>
            <a:off x="3261519" y="2828835"/>
            <a:ext cx="641080" cy="646331"/>
          </a:xfrm>
          <a:prstGeom prst="rect">
            <a:avLst/>
          </a:prstGeom>
          <a:solidFill>
            <a:schemeClr val="bg1"/>
          </a:solidFill>
        </p:spPr>
        <p:txBody>
          <a:bodyPr wrap="square" rtlCol="0">
            <a:spAutoFit/>
          </a:bodyPr>
          <a:lstStyle/>
          <a:p>
            <a:r>
              <a:rPr lang="en-US" sz="1200" dirty="0"/>
              <a:t>Hot Stamp- </a:t>
            </a:r>
            <a:r>
              <a:rPr lang="en-US" sz="1200" dirty="0" err="1"/>
              <a:t>ing</a:t>
            </a:r>
            <a:endParaRPr lang="en-VN" sz="1200" dirty="0"/>
          </a:p>
        </p:txBody>
      </p:sp>
      <p:sp>
        <p:nvSpPr>
          <p:cNvPr id="10" name="TextBox 9">
            <a:extLst>
              <a:ext uri="{FF2B5EF4-FFF2-40B4-BE49-F238E27FC236}">
                <a16:creationId xmlns:a16="http://schemas.microsoft.com/office/drawing/2014/main" id="{0B6F34E1-0CDD-1AC2-BFA9-12C7098A2F2B}"/>
              </a:ext>
            </a:extLst>
          </p:cNvPr>
          <p:cNvSpPr txBox="1"/>
          <p:nvPr/>
        </p:nvSpPr>
        <p:spPr>
          <a:xfrm>
            <a:off x="4451709" y="2844492"/>
            <a:ext cx="641080" cy="461665"/>
          </a:xfrm>
          <a:prstGeom prst="rect">
            <a:avLst/>
          </a:prstGeom>
          <a:solidFill>
            <a:schemeClr val="bg1"/>
          </a:solidFill>
        </p:spPr>
        <p:txBody>
          <a:bodyPr wrap="square" rtlCol="0">
            <a:spAutoFit/>
          </a:bodyPr>
          <a:lstStyle/>
          <a:p>
            <a:r>
              <a:rPr lang="en-US" sz="1200" dirty="0"/>
              <a:t>Debur-ring</a:t>
            </a:r>
            <a:endParaRPr lang="en-VN" sz="1200" dirty="0"/>
          </a:p>
        </p:txBody>
      </p:sp>
      <p:sp>
        <p:nvSpPr>
          <p:cNvPr id="11" name="TextBox 10">
            <a:extLst>
              <a:ext uri="{FF2B5EF4-FFF2-40B4-BE49-F238E27FC236}">
                <a16:creationId xmlns:a16="http://schemas.microsoft.com/office/drawing/2014/main" id="{8552E4FF-EE10-C683-F531-90136FC257FF}"/>
              </a:ext>
            </a:extLst>
          </p:cNvPr>
          <p:cNvSpPr txBox="1"/>
          <p:nvPr/>
        </p:nvSpPr>
        <p:spPr>
          <a:xfrm>
            <a:off x="5611987" y="2844492"/>
            <a:ext cx="641080" cy="461665"/>
          </a:xfrm>
          <a:prstGeom prst="rect">
            <a:avLst/>
          </a:prstGeom>
          <a:solidFill>
            <a:schemeClr val="bg1"/>
          </a:solidFill>
        </p:spPr>
        <p:txBody>
          <a:bodyPr wrap="square" rtlCol="0">
            <a:spAutoFit/>
          </a:bodyPr>
          <a:lstStyle/>
          <a:p>
            <a:r>
              <a:rPr lang="en-US" sz="1200" dirty="0"/>
              <a:t>Polish-</a:t>
            </a:r>
            <a:r>
              <a:rPr lang="en-US" sz="1200" dirty="0" err="1"/>
              <a:t>ing</a:t>
            </a:r>
            <a:endParaRPr lang="en-VN" sz="1200" dirty="0"/>
          </a:p>
        </p:txBody>
      </p:sp>
      <p:sp>
        <p:nvSpPr>
          <p:cNvPr id="12" name="TextBox 11">
            <a:extLst>
              <a:ext uri="{FF2B5EF4-FFF2-40B4-BE49-F238E27FC236}">
                <a16:creationId xmlns:a16="http://schemas.microsoft.com/office/drawing/2014/main" id="{6CBF7131-FB14-F13B-B403-1AD45C3C7879}"/>
              </a:ext>
            </a:extLst>
          </p:cNvPr>
          <p:cNvSpPr txBox="1"/>
          <p:nvPr/>
        </p:nvSpPr>
        <p:spPr>
          <a:xfrm>
            <a:off x="6740920" y="2794509"/>
            <a:ext cx="641080" cy="461665"/>
          </a:xfrm>
          <a:prstGeom prst="rect">
            <a:avLst/>
          </a:prstGeom>
          <a:solidFill>
            <a:schemeClr val="bg1"/>
          </a:solidFill>
        </p:spPr>
        <p:txBody>
          <a:bodyPr wrap="square" rtlCol="0">
            <a:spAutoFit/>
          </a:bodyPr>
          <a:lstStyle/>
          <a:p>
            <a:r>
              <a:rPr lang="en-US" sz="1200" dirty="0"/>
              <a:t>Cut-ting</a:t>
            </a:r>
            <a:endParaRPr lang="en-VN" sz="1200" dirty="0"/>
          </a:p>
        </p:txBody>
      </p:sp>
      <p:sp>
        <p:nvSpPr>
          <p:cNvPr id="13" name="TextBox 12">
            <a:extLst>
              <a:ext uri="{FF2B5EF4-FFF2-40B4-BE49-F238E27FC236}">
                <a16:creationId xmlns:a16="http://schemas.microsoft.com/office/drawing/2014/main" id="{F85FFC2B-9E5F-61F1-BF98-79C58D2CF4F7}"/>
              </a:ext>
            </a:extLst>
          </p:cNvPr>
          <p:cNvSpPr txBox="1"/>
          <p:nvPr/>
        </p:nvSpPr>
        <p:spPr>
          <a:xfrm>
            <a:off x="7886074" y="2755837"/>
            <a:ext cx="641080" cy="646331"/>
          </a:xfrm>
          <a:prstGeom prst="rect">
            <a:avLst/>
          </a:prstGeom>
          <a:solidFill>
            <a:schemeClr val="bg1"/>
          </a:solidFill>
        </p:spPr>
        <p:txBody>
          <a:bodyPr wrap="square" rtlCol="0">
            <a:spAutoFit/>
          </a:bodyPr>
          <a:lstStyle/>
          <a:p>
            <a:r>
              <a:rPr lang="en-US" sz="1200" dirty="0"/>
              <a:t>Finish-</a:t>
            </a:r>
            <a:r>
              <a:rPr lang="en-US" sz="1200" dirty="0" err="1"/>
              <a:t>ing</a:t>
            </a:r>
            <a:endParaRPr lang="en-US" sz="1200" dirty="0"/>
          </a:p>
          <a:p>
            <a:endParaRPr lang="en-VN" sz="1200" dirty="0"/>
          </a:p>
        </p:txBody>
      </p:sp>
      <p:sp>
        <p:nvSpPr>
          <p:cNvPr id="14" name="TextBox 13">
            <a:extLst>
              <a:ext uri="{FF2B5EF4-FFF2-40B4-BE49-F238E27FC236}">
                <a16:creationId xmlns:a16="http://schemas.microsoft.com/office/drawing/2014/main" id="{155FB900-D615-1509-A97A-A40E82217260}"/>
              </a:ext>
            </a:extLst>
          </p:cNvPr>
          <p:cNvSpPr txBox="1"/>
          <p:nvPr/>
        </p:nvSpPr>
        <p:spPr>
          <a:xfrm>
            <a:off x="9050862" y="2875001"/>
            <a:ext cx="641080" cy="461665"/>
          </a:xfrm>
          <a:prstGeom prst="rect">
            <a:avLst/>
          </a:prstGeom>
          <a:solidFill>
            <a:schemeClr val="bg1"/>
          </a:solidFill>
        </p:spPr>
        <p:txBody>
          <a:bodyPr wrap="square" rtlCol="0">
            <a:spAutoFit/>
          </a:bodyPr>
          <a:lstStyle/>
          <a:p>
            <a:r>
              <a:rPr lang="en-US" sz="1200" dirty="0"/>
              <a:t>Check</a:t>
            </a:r>
          </a:p>
          <a:p>
            <a:endParaRPr lang="en-VN" sz="1200" dirty="0"/>
          </a:p>
        </p:txBody>
      </p:sp>
      <p:sp>
        <p:nvSpPr>
          <p:cNvPr id="15" name="TextBox 14">
            <a:extLst>
              <a:ext uri="{FF2B5EF4-FFF2-40B4-BE49-F238E27FC236}">
                <a16:creationId xmlns:a16="http://schemas.microsoft.com/office/drawing/2014/main" id="{7916EE4B-88D7-3162-D931-74B2308A9A88}"/>
              </a:ext>
            </a:extLst>
          </p:cNvPr>
          <p:cNvSpPr txBox="1"/>
          <p:nvPr/>
        </p:nvSpPr>
        <p:spPr>
          <a:xfrm>
            <a:off x="10156419" y="2775575"/>
            <a:ext cx="641080" cy="646331"/>
          </a:xfrm>
          <a:prstGeom prst="rect">
            <a:avLst/>
          </a:prstGeom>
          <a:solidFill>
            <a:schemeClr val="bg1"/>
          </a:solidFill>
        </p:spPr>
        <p:txBody>
          <a:bodyPr wrap="square" rtlCol="0">
            <a:spAutoFit/>
          </a:bodyPr>
          <a:lstStyle/>
          <a:p>
            <a:r>
              <a:rPr lang="en-US" sz="1200" dirty="0"/>
              <a:t>Ware-housing</a:t>
            </a:r>
            <a:endParaRPr lang="en-VN" sz="1200" dirty="0"/>
          </a:p>
        </p:txBody>
      </p:sp>
      <p:sp>
        <p:nvSpPr>
          <p:cNvPr id="16" name="TextBox 15">
            <a:extLst>
              <a:ext uri="{FF2B5EF4-FFF2-40B4-BE49-F238E27FC236}">
                <a16:creationId xmlns:a16="http://schemas.microsoft.com/office/drawing/2014/main" id="{8D9DCB26-39C6-B83B-6859-8A7105EFE6C8}"/>
              </a:ext>
            </a:extLst>
          </p:cNvPr>
          <p:cNvSpPr txBox="1"/>
          <p:nvPr/>
        </p:nvSpPr>
        <p:spPr>
          <a:xfrm>
            <a:off x="9703517" y="2771226"/>
            <a:ext cx="421967" cy="215444"/>
          </a:xfrm>
          <a:prstGeom prst="rect">
            <a:avLst/>
          </a:prstGeom>
          <a:solidFill>
            <a:schemeClr val="bg1"/>
          </a:solidFill>
        </p:spPr>
        <p:txBody>
          <a:bodyPr wrap="square" rtlCol="0">
            <a:spAutoFit/>
          </a:bodyPr>
          <a:lstStyle/>
          <a:p>
            <a:endParaRPr lang="en-VN" sz="800" dirty="0"/>
          </a:p>
        </p:txBody>
      </p:sp>
      <p:sp>
        <p:nvSpPr>
          <p:cNvPr id="17" name="TextBox 16">
            <a:extLst>
              <a:ext uri="{FF2B5EF4-FFF2-40B4-BE49-F238E27FC236}">
                <a16:creationId xmlns:a16="http://schemas.microsoft.com/office/drawing/2014/main" id="{3A18ACA1-5BB8-5C1A-B48D-9C3F2EF49C02}"/>
              </a:ext>
            </a:extLst>
          </p:cNvPr>
          <p:cNvSpPr txBox="1"/>
          <p:nvPr/>
        </p:nvSpPr>
        <p:spPr>
          <a:xfrm>
            <a:off x="9691942" y="2228596"/>
            <a:ext cx="641080" cy="261610"/>
          </a:xfrm>
          <a:prstGeom prst="rect">
            <a:avLst/>
          </a:prstGeom>
          <a:solidFill>
            <a:schemeClr val="bg1"/>
          </a:solidFill>
        </p:spPr>
        <p:txBody>
          <a:bodyPr wrap="square" rtlCol="0">
            <a:spAutoFit/>
          </a:bodyPr>
          <a:lstStyle/>
          <a:p>
            <a:r>
              <a:rPr lang="en-VN" sz="1100" dirty="0"/>
              <a:t>Pass</a:t>
            </a:r>
          </a:p>
        </p:txBody>
      </p:sp>
      <p:sp>
        <p:nvSpPr>
          <p:cNvPr id="18" name="TextBox 17">
            <a:extLst>
              <a:ext uri="{FF2B5EF4-FFF2-40B4-BE49-F238E27FC236}">
                <a16:creationId xmlns:a16="http://schemas.microsoft.com/office/drawing/2014/main" id="{B3AAA605-4667-F7DA-87BF-520B7B483F13}"/>
              </a:ext>
            </a:extLst>
          </p:cNvPr>
          <p:cNvSpPr txBox="1"/>
          <p:nvPr/>
        </p:nvSpPr>
        <p:spPr>
          <a:xfrm>
            <a:off x="4867876" y="4601398"/>
            <a:ext cx="641080" cy="338554"/>
          </a:xfrm>
          <a:prstGeom prst="rect">
            <a:avLst/>
          </a:prstGeom>
          <a:solidFill>
            <a:schemeClr val="bg1"/>
          </a:solidFill>
        </p:spPr>
        <p:txBody>
          <a:bodyPr wrap="square" rtlCol="0">
            <a:spAutoFit/>
          </a:bodyPr>
          <a:lstStyle/>
          <a:p>
            <a:r>
              <a:rPr lang="en-US" sz="1600" dirty="0"/>
              <a:t>Fail</a:t>
            </a:r>
            <a:endParaRPr lang="en-VN" sz="1600" dirty="0"/>
          </a:p>
        </p:txBody>
      </p:sp>
    </p:spTree>
    <p:extLst>
      <p:ext uri="{BB962C8B-B14F-4D97-AF65-F5344CB8AC3E}">
        <p14:creationId xmlns:p14="http://schemas.microsoft.com/office/powerpoint/2010/main" val="3979396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DF052-4B02-4C95-B269-34E457D4F392}"/>
              </a:ext>
            </a:extLst>
          </p:cNvPr>
          <p:cNvSpPr>
            <a:spLocks noGrp="1"/>
          </p:cNvSpPr>
          <p:nvPr>
            <p:ph type="title"/>
          </p:nvPr>
        </p:nvSpPr>
        <p:spPr/>
        <p:txBody>
          <a:bodyPr>
            <a:noAutofit/>
          </a:bodyPr>
          <a:lstStyle/>
          <a:p>
            <a:r>
              <a:rPr lang="en-US" sz="3200" dirty="0">
                <a:solidFill>
                  <a:schemeClr val="accent1">
                    <a:lumMod val="50000"/>
                  </a:schemeClr>
                </a:solidFill>
                <a:latin typeface="+mn-lt"/>
                <a:cs typeface="Times New Roman" pitchFamily="18" charset="0"/>
              </a:rPr>
              <a:t>Production Line</a:t>
            </a:r>
            <a:endParaRPr lang="en-US" sz="4000" dirty="0">
              <a:solidFill>
                <a:schemeClr val="accent1">
                  <a:lumMod val="50000"/>
                </a:schemeClr>
              </a:solidFill>
              <a:latin typeface="+mn-lt"/>
            </a:endParaRPr>
          </a:p>
        </p:txBody>
      </p:sp>
      <p:sp>
        <p:nvSpPr>
          <p:cNvPr id="3" name="Rectangle 2">
            <a:extLst>
              <a:ext uri="{FF2B5EF4-FFF2-40B4-BE49-F238E27FC236}">
                <a16:creationId xmlns:a16="http://schemas.microsoft.com/office/drawing/2014/main" id="{9FA73BC5-3AD8-43C9-AB2E-545A986C180A}"/>
              </a:ext>
            </a:extLst>
          </p:cNvPr>
          <p:cNvSpPr/>
          <p:nvPr/>
        </p:nvSpPr>
        <p:spPr>
          <a:xfrm>
            <a:off x="609600" y="1449785"/>
            <a:ext cx="10972800" cy="4190250"/>
          </a:xfrm>
          <a:prstGeom prst="rect">
            <a:avLst/>
          </a:prstGeom>
        </p:spPr>
        <p:txBody>
          <a:bodyPr wrap="square">
            <a:spAutoFit/>
          </a:bodyPr>
          <a:lstStyle/>
          <a:p>
            <a:pPr>
              <a:lnSpc>
                <a:spcPct val="150000"/>
              </a:lnSpc>
            </a:pPr>
            <a:r>
              <a:rPr lang="en-US" sz="2000" b="1" dirty="0"/>
              <a:t>Types of Energy Used in the Production Line:</a:t>
            </a:r>
          </a:p>
          <a:p>
            <a:pPr marL="342900" indent="-342900">
              <a:lnSpc>
                <a:spcPct val="150000"/>
              </a:lnSpc>
              <a:buFont typeface="Arial" panose="020B0604020202020204" pitchFamily="34" charset="0"/>
              <a:buChar char="•"/>
            </a:pPr>
            <a:r>
              <a:rPr lang="en-US" sz="2000" dirty="0"/>
              <a:t>Electricity is used in systems and equipment such as production lines, air conditioning, lighting, air compressors, etc.</a:t>
            </a:r>
          </a:p>
          <a:p>
            <a:pPr marL="342900" indent="-342900">
              <a:lnSpc>
                <a:spcPct val="150000"/>
              </a:lnSpc>
              <a:buFont typeface="Arial" panose="020B0604020202020204" pitchFamily="34" charset="0"/>
              <a:buChar char="•"/>
            </a:pPr>
            <a:r>
              <a:rPr lang="en-US" sz="2000" dirty="0"/>
              <a:t>The compressed air distribution system supplies compressed air to workshops. The compressed air system is responsible for providing compressed air to support the production processes throughout the company.</a:t>
            </a:r>
          </a:p>
          <a:p>
            <a:pPr marL="342900" indent="-342900">
              <a:lnSpc>
                <a:spcPct val="150000"/>
              </a:lnSpc>
              <a:buFont typeface="Arial" panose="020B0604020202020204" pitchFamily="34" charset="0"/>
              <a:buChar char="•"/>
            </a:pPr>
            <a:r>
              <a:rPr lang="en-US" sz="2000" dirty="0"/>
              <a:t>Diesel oil (DO) is used to meet production needs.</a:t>
            </a:r>
          </a:p>
          <a:p>
            <a:pPr marL="342900" indent="-342900">
              <a:lnSpc>
                <a:spcPct val="150000"/>
              </a:lnSpc>
              <a:buFont typeface="Arial" panose="020B0604020202020204" pitchFamily="34" charset="0"/>
              <a:buChar char="•"/>
            </a:pPr>
            <a:r>
              <a:rPr lang="en-US" sz="2000" dirty="0"/>
              <a:t>Water is used for both production and domestic purposes.</a:t>
            </a:r>
          </a:p>
          <a:p>
            <a:pPr>
              <a:lnSpc>
                <a:spcPct val="150000"/>
              </a:lnSpc>
            </a:pPr>
            <a:endParaRPr lang="en-US" sz="2000" dirty="0"/>
          </a:p>
        </p:txBody>
      </p:sp>
    </p:spTree>
    <p:extLst>
      <p:ext uri="{BB962C8B-B14F-4D97-AF65-F5344CB8AC3E}">
        <p14:creationId xmlns:p14="http://schemas.microsoft.com/office/powerpoint/2010/main" val="2487126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18096-1CEE-4E5C-9C7B-351A72896358}"/>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40705C5B-9136-4A79-8133-B64CEAC30ECF}"/>
              </a:ext>
            </a:extLst>
          </p:cNvPr>
          <p:cNvSpPr txBox="1"/>
          <p:nvPr/>
        </p:nvSpPr>
        <p:spPr>
          <a:xfrm>
            <a:off x="609599" y="1827945"/>
            <a:ext cx="4988011" cy="1323439"/>
          </a:xfrm>
          <a:prstGeom prst="rect">
            <a:avLst/>
          </a:prstGeom>
          <a:noFill/>
        </p:spPr>
        <p:txBody>
          <a:bodyPr wrap="square" rtlCol="0">
            <a:spAutoFit/>
          </a:bodyPr>
          <a:lstStyle/>
          <a:p>
            <a:pPr marL="342900" indent="-342900">
              <a:buFont typeface="Arial" panose="020B0604020202020204" pitchFamily="34" charset="0"/>
              <a:buChar char="•"/>
            </a:pPr>
            <a:r>
              <a:rPr lang="en-US" sz="2000" dirty="0">
                <a:latin typeface="+mn-lt"/>
              </a:rPr>
              <a:t>The company’s power supply is drawn from the 22 kV grid through 22kV/0.4kV transformers, which distribute electricity to various usage points.</a:t>
            </a:r>
          </a:p>
        </p:txBody>
      </p:sp>
      <p:sp>
        <p:nvSpPr>
          <p:cNvPr id="8" name="TextBox 7">
            <a:extLst>
              <a:ext uri="{FF2B5EF4-FFF2-40B4-BE49-F238E27FC236}">
                <a16:creationId xmlns:a16="http://schemas.microsoft.com/office/drawing/2014/main" id="{05B37C98-F8C0-40F6-A360-EE440957DC24}"/>
              </a:ext>
            </a:extLst>
          </p:cNvPr>
          <p:cNvSpPr txBox="1"/>
          <p:nvPr/>
        </p:nvSpPr>
        <p:spPr>
          <a:xfrm>
            <a:off x="6707659" y="3552418"/>
            <a:ext cx="3998445" cy="707886"/>
          </a:xfrm>
          <a:prstGeom prst="rect">
            <a:avLst/>
          </a:prstGeom>
          <a:noFill/>
        </p:spPr>
        <p:txBody>
          <a:bodyPr wrap="square" rtlCol="0">
            <a:spAutoFit/>
          </a:bodyPr>
          <a:lstStyle/>
          <a:p>
            <a:r>
              <a:rPr lang="en-US" sz="2000" i="1" dirty="0">
                <a:latin typeface="+mn-lt"/>
                <a:cs typeface="Times New Roman" panose="02020603050405020304" pitchFamily="18" charset="0"/>
              </a:rPr>
              <a:t>Image of measuring equipment at the power station</a:t>
            </a:r>
            <a:endParaRPr lang="vi-VN" sz="2000" i="1" dirty="0">
              <a:latin typeface="+mn-lt"/>
              <a:cs typeface="Times New Roman" panose="02020603050405020304" pitchFamily="18" charset="0"/>
            </a:endParaRPr>
          </a:p>
        </p:txBody>
      </p:sp>
      <p:sp>
        <p:nvSpPr>
          <p:cNvPr id="9" name="Rectangle 8">
            <a:extLst>
              <a:ext uri="{FF2B5EF4-FFF2-40B4-BE49-F238E27FC236}">
                <a16:creationId xmlns:a16="http://schemas.microsoft.com/office/drawing/2014/main" id="{BFF2A8EE-E9C5-425B-A38B-9BD8E04853B0}"/>
              </a:ext>
            </a:extLst>
          </p:cNvPr>
          <p:cNvSpPr/>
          <p:nvPr/>
        </p:nvSpPr>
        <p:spPr>
          <a:xfrm>
            <a:off x="5372104" y="4338204"/>
            <a:ext cx="6210296" cy="2451312"/>
          </a:xfrm>
          <a:prstGeom prst="rect">
            <a:avLst/>
          </a:prstGeom>
        </p:spPr>
        <p:txBody>
          <a:bodyPr wrap="square">
            <a:spAutoFit/>
          </a:bodyPr>
          <a:lstStyle/>
          <a:p>
            <a:pPr marL="342900" indent="-342900" algn="just">
              <a:lnSpc>
                <a:spcPct val="130000"/>
              </a:lnSpc>
              <a:spcBef>
                <a:spcPts val="300"/>
              </a:spcBef>
              <a:spcAft>
                <a:spcPts val="300"/>
              </a:spcAft>
              <a:buFont typeface="Arial" panose="020B0604020202020204" pitchFamily="34" charset="0"/>
              <a:buChar char="•"/>
            </a:pPr>
            <a:r>
              <a:rPr lang="en-US" sz="2000" dirty="0">
                <a:latin typeface="+mn-lt"/>
              </a:rPr>
              <a:t>The measurement and monitoring systems at the substations are relatively well-equipped. The company has installed both high-voltage and low-voltage power </a:t>
            </a:r>
            <a:r>
              <a:rPr lang="es-ES_tradnl" sz="2000" dirty="0">
                <a:latin typeface="+mn-lt"/>
              </a:rPr>
              <a:t>cos</a:t>
            </a:r>
            <a:r>
              <a:rPr lang="es-ES_tradnl" sz="2000" dirty="0">
                <a:latin typeface="+mn-lt"/>
                <a:sym typeface="Symbol" panose="05050102010706020507" pitchFamily="18" charset="2"/>
              </a:rPr>
              <a:t></a:t>
            </a:r>
            <a:r>
              <a:rPr lang="en-US" sz="2000" dirty="0">
                <a:latin typeface="+mn-lt"/>
              </a:rPr>
              <a:t>, ensuring that the power factor of the electrical supply system consistently remains above 0.9.</a:t>
            </a:r>
          </a:p>
        </p:txBody>
      </p:sp>
      <p:sp>
        <p:nvSpPr>
          <p:cNvPr id="10" name="TextBox 9">
            <a:extLst>
              <a:ext uri="{FF2B5EF4-FFF2-40B4-BE49-F238E27FC236}">
                <a16:creationId xmlns:a16="http://schemas.microsoft.com/office/drawing/2014/main" id="{2061ACA8-4826-40C8-B100-4CCCF34BB520}"/>
              </a:ext>
            </a:extLst>
          </p:cNvPr>
          <p:cNvSpPr txBox="1"/>
          <p:nvPr/>
        </p:nvSpPr>
        <p:spPr>
          <a:xfrm>
            <a:off x="2011695" y="5797616"/>
            <a:ext cx="2669356" cy="400110"/>
          </a:xfrm>
          <a:prstGeom prst="rect">
            <a:avLst/>
          </a:prstGeom>
          <a:noFill/>
        </p:spPr>
        <p:txBody>
          <a:bodyPr wrap="square" rtlCol="0">
            <a:spAutoFit/>
          </a:bodyPr>
          <a:lstStyle/>
          <a:p>
            <a:r>
              <a:rPr lang="en-US" sz="2000" i="1" dirty="0">
                <a:latin typeface="+mn-lt"/>
                <a:cs typeface="Times New Roman" panose="02020603050405020304" pitchFamily="18" charset="0"/>
              </a:rPr>
              <a:t>Substation pictures</a:t>
            </a:r>
            <a:endParaRPr lang="vi-VN" sz="2000" i="1" dirty="0">
              <a:latin typeface="+mn-lt"/>
              <a:cs typeface="Times New Roman" panose="02020603050405020304" pitchFamily="18" charset="0"/>
            </a:endParaRPr>
          </a:p>
        </p:txBody>
      </p:sp>
      <p:pic>
        <p:nvPicPr>
          <p:cNvPr id="4" name="Picture 3">
            <a:extLst>
              <a:ext uri="{FF2B5EF4-FFF2-40B4-BE49-F238E27FC236}">
                <a16:creationId xmlns:a16="http://schemas.microsoft.com/office/drawing/2014/main" id="{15940F08-EA15-C99C-4178-F0B27D5CFC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1665" y="3359066"/>
            <a:ext cx="3463498" cy="2410749"/>
          </a:xfrm>
          <a:prstGeom prst="rect">
            <a:avLst/>
          </a:prstGeom>
          <a:noFill/>
        </p:spPr>
      </p:pic>
      <p:pic>
        <p:nvPicPr>
          <p:cNvPr id="11" name="Picture 10">
            <a:extLst>
              <a:ext uri="{FF2B5EF4-FFF2-40B4-BE49-F238E27FC236}">
                <a16:creationId xmlns:a16="http://schemas.microsoft.com/office/drawing/2014/main" id="{90943331-B127-7653-9D59-8AB82ECEE4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80255" y="1543642"/>
            <a:ext cx="3625849" cy="1889967"/>
          </a:xfrm>
          <a:prstGeom prst="rect">
            <a:avLst/>
          </a:prstGeom>
          <a:noFill/>
        </p:spPr>
      </p:pic>
      <p:sp>
        <p:nvSpPr>
          <p:cNvPr id="7" name="TextBox 6">
            <a:extLst>
              <a:ext uri="{FF2B5EF4-FFF2-40B4-BE49-F238E27FC236}">
                <a16:creationId xmlns:a16="http://schemas.microsoft.com/office/drawing/2014/main" id="{E829622F-E126-8A3D-4894-665847D4DCD0}"/>
              </a:ext>
            </a:extLst>
          </p:cNvPr>
          <p:cNvSpPr txBox="1"/>
          <p:nvPr/>
        </p:nvSpPr>
        <p:spPr>
          <a:xfrm>
            <a:off x="609600" y="1394934"/>
            <a:ext cx="6098058" cy="400110"/>
          </a:xfrm>
          <a:prstGeom prst="rect">
            <a:avLst/>
          </a:prstGeom>
          <a:noFill/>
        </p:spPr>
        <p:txBody>
          <a:bodyPr wrap="square">
            <a:spAutoFit/>
          </a:bodyPr>
          <a:lstStyle/>
          <a:p>
            <a:r>
              <a:rPr lang="en-US" sz="2000" b="1" dirty="0">
                <a:solidFill>
                  <a:schemeClr val="accent1">
                    <a:lumMod val="50000"/>
                  </a:schemeClr>
                </a:solidFill>
                <a:latin typeface="+mn-lt"/>
                <a:cs typeface="Times New Roman" pitchFamily="18" charset="0"/>
              </a:rPr>
              <a:t>1. Electrical System</a:t>
            </a:r>
          </a:p>
        </p:txBody>
      </p:sp>
    </p:spTree>
    <p:extLst>
      <p:ext uri="{BB962C8B-B14F-4D97-AF65-F5344CB8AC3E}">
        <p14:creationId xmlns:p14="http://schemas.microsoft.com/office/powerpoint/2010/main" val="4013075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3247DF5-8D05-410F-9914-A41DC0DC29D3}"/>
              </a:ext>
            </a:extLst>
          </p:cNvPr>
          <p:cNvSpPr/>
          <p:nvPr/>
        </p:nvSpPr>
        <p:spPr>
          <a:xfrm>
            <a:off x="609600" y="2201033"/>
            <a:ext cx="5675087" cy="2451312"/>
          </a:xfrm>
          <a:prstGeom prst="rect">
            <a:avLst/>
          </a:prstGeom>
        </p:spPr>
        <p:txBody>
          <a:bodyPr wrap="square">
            <a:spAutoFit/>
          </a:bodyPr>
          <a:lstStyle/>
          <a:p>
            <a:pPr marL="342900" indent="-342900" algn="just">
              <a:lnSpc>
                <a:spcPct val="130000"/>
              </a:lnSpc>
              <a:buFont typeface="Arial" panose="020B0604020202020204" pitchFamily="34" charset="0"/>
              <a:buChar char="•"/>
            </a:pPr>
            <a:r>
              <a:rPr lang="vi-VN" sz="2000" dirty="0"/>
              <a:t>The lighting system ensures that activities in the production area as well as the office area are stable and continuous. The lighting system at the company uses a system of LED bulbs of all kinds that are invested synchronously.</a:t>
            </a:r>
          </a:p>
        </p:txBody>
      </p:sp>
      <p:sp>
        <p:nvSpPr>
          <p:cNvPr id="6" name="TextBox 5">
            <a:extLst>
              <a:ext uri="{FF2B5EF4-FFF2-40B4-BE49-F238E27FC236}">
                <a16:creationId xmlns:a16="http://schemas.microsoft.com/office/drawing/2014/main" id="{AAAFB3E4-71F2-404B-8A4D-99DEBB1B7383}"/>
              </a:ext>
            </a:extLst>
          </p:cNvPr>
          <p:cNvSpPr txBox="1"/>
          <p:nvPr/>
        </p:nvSpPr>
        <p:spPr>
          <a:xfrm>
            <a:off x="6538684" y="5631354"/>
            <a:ext cx="4586513" cy="400110"/>
          </a:xfrm>
          <a:prstGeom prst="rect">
            <a:avLst/>
          </a:prstGeom>
          <a:noFill/>
        </p:spPr>
        <p:txBody>
          <a:bodyPr wrap="square" rtlCol="0">
            <a:spAutoFit/>
          </a:bodyPr>
          <a:lstStyle/>
          <a:p>
            <a:pPr algn="ctr"/>
            <a:r>
              <a:rPr lang="vi-VN" sz="2000" i="1" dirty="0"/>
              <a:t>Some lighting locations of the factory</a:t>
            </a:r>
            <a:endParaRPr lang="en-US" sz="2000" i="1" dirty="0"/>
          </a:p>
        </p:txBody>
      </p:sp>
      <p:pic>
        <p:nvPicPr>
          <p:cNvPr id="7" name="Picture 6">
            <a:extLst>
              <a:ext uri="{FF2B5EF4-FFF2-40B4-BE49-F238E27FC236}">
                <a16:creationId xmlns:a16="http://schemas.microsoft.com/office/drawing/2014/main" id="{8C292642-84D6-E00F-55CA-85F52ACEC2A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38685" y="2010854"/>
            <a:ext cx="4586513" cy="3475546"/>
          </a:xfrm>
          <a:prstGeom prst="rect">
            <a:avLst/>
          </a:prstGeom>
          <a:noFill/>
        </p:spPr>
      </p:pic>
      <p:sp>
        <p:nvSpPr>
          <p:cNvPr id="10" name="Title 1">
            <a:extLst>
              <a:ext uri="{FF2B5EF4-FFF2-40B4-BE49-F238E27FC236}">
                <a16:creationId xmlns:a16="http://schemas.microsoft.com/office/drawing/2014/main" id="{9C105A1B-38E9-6939-79AD-F64E80F9013D}"/>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solidFill>
                <a:schemeClr val="accent1">
                  <a:lumMod val="50000"/>
                </a:schemeClr>
              </a:solidFill>
              <a:latin typeface="+mn-lt"/>
            </a:endParaRPr>
          </a:p>
        </p:txBody>
      </p:sp>
      <p:sp>
        <p:nvSpPr>
          <p:cNvPr id="12" name="TextBox 11">
            <a:extLst>
              <a:ext uri="{FF2B5EF4-FFF2-40B4-BE49-F238E27FC236}">
                <a16:creationId xmlns:a16="http://schemas.microsoft.com/office/drawing/2014/main" id="{ECDB4664-2E87-A812-D911-A1FA236D6A84}"/>
              </a:ext>
            </a:extLst>
          </p:cNvPr>
          <p:cNvSpPr txBox="1"/>
          <p:nvPr/>
        </p:nvSpPr>
        <p:spPr>
          <a:xfrm>
            <a:off x="609600" y="1422378"/>
            <a:ext cx="2895600" cy="400110"/>
          </a:xfrm>
          <a:prstGeom prst="rect">
            <a:avLst/>
          </a:prstGeom>
          <a:noFill/>
        </p:spPr>
        <p:txBody>
          <a:bodyPr wrap="square">
            <a:spAutoFit/>
          </a:bodyPr>
          <a:lstStyle/>
          <a:p>
            <a:r>
              <a:rPr lang="en-US" sz="2000" b="1" dirty="0">
                <a:solidFill>
                  <a:schemeClr val="accent1">
                    <a:lumMod val="50000"/>
                  </a:schemeClr>
                </a:solidFill>
              </a:rPr>
              <a:t>2. Lighting System</a:t>
            </a:r>
          </a:p>
        </p:txBody>
      </p:sp>
    </p:spTree>
    <p:extLst>
      <p:ext uri="{BB962C8B-B14F-4D97-AF65-F5344CB8AC3E}">
        <p14:creationId xmlns:p14="http://schemas.microsoft.com/office/powerpoint/2010/main" val="1784902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99590C-5F97-4F13-B82B-108133778EAE}"/>
              </a:ext>
            </a:extLst>
          </p:cNvPr>
          <p:cNvSpPr txBox="1"/>
          <p:nvPr/>
        </p:nvSpPr>
        <p:spPr>
          <a:xfrm>
            <a:off x="609600" y="1859340"/>
            <a:ext cx="7200900" cy="3477875"/>
          </a:xfrm>
          <a:prstGeom prst="rect">
            <a:avLst/>
          </a:prstGeom>
          <a:noFill/>
        </p:spPr>
        <p:txBody>
          <a:bodyPr wrap="square" rtlCol="0">
            <a:spAutoFit/>
          </a:bodyPr>
          <a:lstStyle/>
          <a:p>
            <a:r>
              <a:rPr lang="en-US" sz="2000" dirty="0"/>
              <a:t>The company’s compressed air system consists of three compressed air stations: </a:t>
            </a:r>
          </a:p>
          <a:p>
            <a:pPr marL="342900" indent="-342900">
              <a:buFont typeface="Arial" panose="020B0604020202020204" pitchFamily="34" charset="0"/>
              <a:buChar char="•"/>
            </a:pPr>
            <a:r>
              <a:rPr lang="en-US" sz="2000" dirty="0"/>
              <a:t>Station 1 supplies compressed air to the Plastics Workshop, </a:t>
            </a:r>
          </a:p>
          <a:p>
            <a:pPr marL="342900" indent="-342900">
              <a:buFont typeface="Arial" panose="020B0604020202020204" pitchFamily="34" charset="0"/>
              <a:buChar char="•"/>
            </a:pPr>
            <a:r>
              <a:rPr lang="en-US" sz="2000" dirty="0"/>
              <a:t>Station 2 supplies compressed air to the Mechanical Workshop for valve and faucet production, </a:t>
            </a:r>
          </a:p>
          <a:p>
            <a:pPr marL="342900" indent="-342900">
              <a:buFont typeface="Arial" panose="020B0604020202020204" pitchFamily="34" charset="0"/>
              <a:buChar char="•"/>
            </a:pPr>
            <a:r>
              <a:rPr lang="en-US" sz="2000" dirty="0"/>
              <a:t>Station 3 – the air compressor is located in the Plastics Workshop. </a:t>
            </a:r>
          </a:p>
          <a:p>
            <a:r>
              <a:rPr lang="en-US" sz="2000" dirty="0"/>
              <a:t>The compressed air system is responsible for supplying compressed air to support the production processes across the entire company.</a:t>
            </a:r>
          </a:p>
        </p:txBody>
      </p:sp>
      <p:sp>
        <p:nvSpPr>
          <p:cNvPr id="6" name="TextBox 5">
            <a:extLst>
              <a:ext uri="{FF2B5EF4-FFF2-40B4-BE49-F238E27FC236}">
                <a16:creationId xmlns:a16="http://schemas.microsoft.com/office/drawing/2014/main" id="{79574F4D-7368-435E-BCE9-F65BB047E04C}"/>
              </a:ext>
            </a:extLst>
          </p:cNvPr>
          <p:cNvSpPr txBox="1"/>
          <p:nvPr/>
        </p:nvSpPr>
        <p:spPr>
          <a:xfrm>
            <a:off x="8494946" y="4578553"/>
            <a:ext cx="2811046" cy="400110"/>
          </a:xfrm>
          <a:prstGeom prst="rect">
            <a:avLst/>
          </a:prstGeom>
          <a:noFill/>
        </p:spPr>
        <p:txBody>
          <a:bodyPr wrap="square" rtlCol="0">
            <a:spAutoFit/>
          </a:bodyPr>
          <a:lstStyle/>
          <a:p>
            <a:r>
              <a:rPr lang="en-US" sz="2000" i="1" dirty="0" err="1"/>
              <a:t>Hình</a:t>
            </a:r>
            <a:r>
              <a:rPr lang="en-US" sz="2000" i="1" dirty="0"/>
              <a:t> </a:t>
            </a:r>
            <a:r>
              <a:rPr lang="en-US" sz="2000" i="1" dirty="0" err="1"/>
              <a:t>ảnh</a:t>
            </a:r>
            <a:r>
              <a:rPr lang="en-US" sz="2000" i="1" dirty="0"/>
              <a:t> </a:t>
            </a:r>
            <a:r>
              <a:rPr lang="en-US" sz="2000" i="1" dirty="0" err="1"/>
              <a:t>trạm</a:t>
            </a:r>
            <a:r>
              <a:rPr lang="en-US" sz="2000" i="1" dirty="0"/>
              <a:t> </a:t>
            </a:r>
            <a:r>
              <a:rPr lang="en-US" sz="2000" i="1" dirty="0" err="1"/>
              <a:t>khí</a:t>
            </a:r>
            <a:r>
              <a:rPr lang="en-US" sz="2000" i="1" dirty="0"/>
              <a:t> </a:t>
            </a:r>
            <a:r>
              <a:rPr lang="en-US" sz="2000" i="1" dirty="0" err="1"/>
              <a:t>nén</a:t>
            </a:r>
            <a:endParaRPr lang="vi-VN" sz="2000" i="1" dirty="0"/>
          </a:p>
        </p:txBody>
      </p:sp>
      <p:pic>
        <p:nvPicPr>
          <p:cNvPr id="7" name="Picture 6">
            <a:extLst>
              <a:ext uri="{FF2B5EF4-FFF2-40B4-BE49-F238E27FC236}">
                <a16:creationId xmlns:a16="http://schemas.microsoft.com/office/drawing/2014/main" id="{98A58760-7073-3AE6-1DBA-E20BE9F4043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39623" y="1339642"/>
            <a:ext cx="4450815" cy="2880360"/>
          </a:xfrm>
          <a:prstGeom prst="rect">
            <a:avLst/>
          </a:prstGeom>
          <a:noFill/>
        </p:spPr>
      </p:pic>
      <p:sp>
        <p:nvSpPr>
          <p:cNvPr id="9" name="Title 1">
            <a:extLst>
              <a:ext uri="{FF2B5EF4-FFF2-40B4-BE49-F238E27FC236}">
                <a16:creationId xmlns:a16="http://schemas.microsoft.com/office/drawing/2014/main" id="{835C01AC-698A-4A61-E2DA-5551F49452E5}"/>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solidFill>
                <a:schemeClr val="accent1">
                  <a:lumMod val="50000"/>
                </a:schemeClr>
              </a:solidFill>
              <a:latin typeface="+mn-lt"/>
            </a:endParaRPr>
          </a:p>
        </p:txBody>
      </p:sp>
      <p:sp>
        <p:nvSpPr>
          <p:cNvPr id="11" name="TextBox 10">
            <a:extLst>
              <a:ext uri="{FF2B5EF4-FFF2-40B4-BE49-F238E27FC236}">
                <a16:creationId xmlns:a16="http://schemas.microsoft.com/office/drawing/2014/main" id="{B19867DB-C6A1-B7D4-4A99-FCD0A34ADDAE}"/>
              </a:ext>
            </a:extLst>
          </p:cNvPr>
          <p:cNvSpPr txBox="1"/>
          <p:nvPr/>
        </p:nvSpPr>
        <p:spPr>
          <a:xfrm>
            <a:off x="609600" y="1339642"/>
            <a:ext cx="3962400" cy="400110"/>
          </a:xfrm>
          <a:prstGeom prst="rect">
            <a:avLst/>
          </a:prstGeom>
          <a:noFill/>
        </p:spPr>
        <p:txBody>
          <a:bodyPr wrap="square">
            <a:spAutoFit/>
          </a:bodyPr>
          <a:lstStyle/>
          <a:p>
            <a:r>
              <a:rPr lang="en-US" sz="2000" b="1"/>
              <a:t>3. Air compressor system</a:t>
            </a:r>
            <a:endParaRPr lang="en-US" sz="2000" b="1" dirty="0"/>
          </a:p>
        </p:txBody>
      </p:sp>
    </p:spTree>
    <p:extLst>
      <p:ext uri="{BB962C8B-B14F-4D97-AF65-F5344CB8AC3E}">
        <p14:creationId xmlns:p14="http://schemas.microsoft.com/office/powerpoint/2010/main" val="630709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71727-BF29-48E9-A071-E872E2B51166}"/>
              </a:ext>
            </a:extLst>
          </p:cNvPr>
          <p:cNvSpPr>
            <a:spLocks noGrp="1"/>
          </p:cNvSpPr>
          <p:nvPr>
            <p:ph type="title"/>
          </p:nvPr>
        </p:nvSpPr>
        <p:spPr/>
        <p:txBody>
          <a:bodyPr>
            <a:normAutofit fontScale="90000"/>
          </a:bodyPr>
          <a:lstStyle/>
          <a:p>
            <a:endParaRPr lang="en-US" dirty="0"/>
          </a:p>
        </p:txBody>
      </p:sp>
      <p:sp>
        <p:nvSpPr>
          <p:cNvPr id="3" name="AutoShape 3">
            <a:extLst>
              <a:ext uri="{FF2B5EF4-FFF2-40B4-BE49-F238E27FC236}">
                <a16:creationId xmlns:a16="http://schemas.microsoft.com/office/drawing/2014/main" id="{90FBBE7F-6D66-4F37-8BF4-E721D53A151B}"/>
              </a:ext>
            </a:extLst>
          </p:cNvPr>
          <p:cNvSpPr>
            <a:spLocks noChangeArrowheads="1"/>
          </p:cNvSpPr>
          <p:nvPr/>
        </p:nvSpPr>
        <p:spPr bwMode="gray">
          <a:xfrm>
            <a:off x="1258529" y="2247899"/>
            <a:ext cx="9674942" cy="2362200"/>
          </a:xfrm>
          <a:prstGeom prst="roundRect">
            <a:avLst>
              <a:gd name="adj" fmla="val 10889"/>
            </a:avLst>
          </a:prstGeom>
          <a:solidFill>
            <a:schemeClr val="accent4">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4" name="AutoShape 4">
            <a:extLst>
              <a:ext uri="{FF2B5EF4-FFF2-40B4-BE49-F238E27FC236}">
                <a16:creationId xmlns:a16="http://schemas.microsoft.com/office/drawing/2014/main" id="{ACE7A2EB-7E89-42AE-8477-D7ECF6AA9084}"/>
              </a:ext>
            </a:extLst>
          </p:cNvPr>
          <p:cNvSpPr>
            <a:spLocks noChangeArrowheads="1"/>
          </p:cNvSpPr>
          <p:nvPr/>
        </p:nvSpPr>
        <p:spPr bwMode="gray">
          <a:xfrm>
            <a:off x="2118853" y="2836861"/>
            <a:ext cx="1219200" cy="1184275"/>
          </a:xfrm>
          <a:prstGeom prst="roundRect">
            <a:avLst>
              <a:gd name="adj" fmla="val 11921"/>
            </a:avLst>
          </a:prstGeom>
          <a:solidFill>
            <a:srgbClr val="0070C0"/>
          </a:solidFill>
          <a:ln w="38100">
            <a:solidFill>
              <a:schemeClr val="tx1"/>
            </a:solidFill>
            <a:round/>
            <a:headEnd/>
            <a:tailEnd/>
          </a:ln>
          <a:effectLst/>
        </p:spPr>
        <p:txBody>
          <a:bodyPr wrap="none" anchor="ctr"/>
          <a:lstStyle/>
          <a:p>
            <a:pPr algn="ctr"/>
            <a:r>
              <a:rPr lang="en-US" sz="4400" dirty="0">
                <a:solidFill>
                  <a:schemeClr val="bg1"/>
                </a:solidFill>
              </a:rPr>
              <a:t>2</a:t>
            </a:r>
          </a:p>
        </p:txBody>
      </p:sp>
      <p:sp>
        <p:nvSpPr>
          <p:cNvPr id="5" name="TextBox 4">
            <a:extLst>
              <a:ext uri="{FF2B5EF4-FFF2-40B4-BE49-F238E27FC236}">
                <a16:creationId xmlns:a16="http://schemas.microsoft.com/office/drawing/2014/main" id="{294E5F94-1348-435B-81CF-2A886B1346D0}"/>
              </a:ext>
            </a:extLst>
          </p:cNvPr>
          <p:cNvSpPr txBox="1"/>
          <p:nvPr/>
        </p:nvSpPr>
        <p:spPr>
          <a:xfrm>
            <a:off x="3816051" y="3075055"/>
            <a:ext cx="6639421" cy="584775"/>
          </a:xfrm>
          <a:prstGeom prst="rect">
            <a:avLst/>
          </a:prstGeom>
          <a:noFill/>
        </p:spPr>
        <p:txBody>
          <a:bodyPr wrap="square" rtlCol="0">
            <a:spAutoFit/>
          </a:bodyPr>
          <a:lstStyle/>
          <a:p>
            <a:pPr algn="ctr"/>
            <a:r>
              <a:rPr lang="en-US" sz="3200" dirty="0">
                <a:latin typeface="+mn-lt"/>
                <a:cs typeface="Times New Roman" panose="02020603050405020304" pitchFamily="18" charset="0"/>
              </a:rPr>
              <a:t>Energy efficiency measures</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158369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B1AB0-E771-4957-A193-9BA5B10436A3}"/>
              </a:ext>
            </a:extLst>
          </p:cNvPr>
          <p:cNvSpPr>
            <a:spLocks noGrp="1"/>
          </p:cNvSpPr>
          <p:nvPr>
            <p:ph type="title"/>
          </p:nvPr>
        </p:nvSpPr>
        <p:spPr/>
        <p:txBody>
          <a:bodyPr>
            <a:noAutofit/>
          </a:bodyPr>
          <a:lstStyle/>
          <a:p>
            <a:r>
              <a:rPr lang="en-US" sz="2400" dirty="0">
                <a:solidFill>
                  <a:schemeClr val="accent1">
                    <a:lumMod val="50000"/>
                  </a:schemeClr>
                </a:solidFill>
              </a:rPr>
              <a:t>EEMs 1: Enhancing Internal Management and Equipment Maintenance</a:t>
            </a:r>
          </a:p>
        </p:txBody>
      </p:sp>
      <p:sp>
        <p:nvSpPr>
          <p:cNvPr id="7" name="TextBox 6">
            <a:extLst>
              <a:ext uri="{FF2B5EF4-FFF2-40B4-BE49-F238E27FC236}">
                <a16:creationId xmlns:a16="http://schemas.microsoft.com/office/drawing/2014/main" id="{F700C7FB-3FA7-49A4-8D5E-F0C39B0FB1AA}"/>
              </a:ext>
            </a:extLst>
          </p:cNvPr>
          <p:cNvSpPr txBox="1"/>
          <p:nvPr/>
        </p:nvSpPr>
        <p:spPr>
          <a:xfrm>
            <a:off x="377952" y="1502025"/>
            <a:ext cx="11091672" cy="4807342"/>
          </a:xfrm>
          <a:prstGeom prst="rect">
            <a:avLst/>
          </a:prstGeom>
          <a:noFill/>
        </p:spPr>
        <p:txBody>
          <a:bodyPr wrap="square" rtlCol="0">
            <a:spAutoFit/>
          </a:bodyPr>
          <a:lstStyle/>
          <a:p>
            <a:r>
              <a:rPr lang="en-US" sz="1800" b="1" dirty="0">
                <a:solidFill>
                  <a:schemeClr val="accent1">
                    <a:lumMod val="50000"/>
                  </a:schemeClr>
                </a:solidFill>
              </a:rPr>
              <a:t>a. For the Electrical Equipment System:</a:t>
            </a:r>
          </a:p>
          <a:p>
            <a:pPr marL="342900" indent="-342900">
              <a:spcBef>
                <a:spcPts val="900"/>
              </a:spcBef>
              <a:buFont typeface="Arial" panose="020B0604020202020204" pitchFamily="34" charset="0"/>
              <a:buChar char="•"/>
            </a:pPr>
            <a:r>
              <a:rPr lang="en-US" sz="1800" dirty="0"/>
              <a:t>Regularly promote and train employees on energy-saving practices. Increase the involvement of operating staff (energy-saving efforts must be widespread and supported by operational employees).</a:t>
            </a:r>
          </a:p>
          <a:p>
            <a:pPr marL="342900" indent="-342900">
              <a:spcBef>
                <a:spcPts val="900"/>
              </a:spcBef>
              <a:buFont typeface="Arial" panose="020B0604020202020204" pitchFamily="34" charset="0"/>
              <a:buChar char="•"/>
            </a:pPr>
            <a:r>
              <a:rPr lang="en-US" sz="1800" dirty="0"/>
              <a:t>Monitor energy consumption based on production and non-production days to identify and address energy losses. Develop procedures and checklists to ensure that equipment is properly turned off when not in use.</a:t>
            </a:r>
          </a:p>
          <a:p>
            <a:pPr marL="342900" indent="-342900">
              <a:spcBef>
                <a:spcPts val="900"/>
              </a:spcBef>
              <a:buFont typeface="Arial" panose="020B0604020202020204" pitchFamily="34" charset="0"/>
              <a:buChar char="•"/>
            </a:pPr>
            <a:r>
              <a:rPr lang="en-US" sz="1800" dirty="0"/>
              <a:t>Install automatic control devices to switch off equipment when not in use.</a:t>
            </a:r>
          </a:p>
          <a:p>
            <a:pPr marL="342900" indent="-342900">
              <a:spcBef>
                <a:spcPts val="900"/>
              </a:spcBef>
              <a:buFont typeface="Arial" panose="020B0604020202020204" pitchFamily="34" charset="0"/>
              <a:buChar char="•"/>
            </a:pPr>
            <a:r>
              <a:rPr lang="en-US" sz="1800" dirty="0"/>
              <a:t>Turn off all unnecessary lighting (e.g., during break times, lunch hours, shift changes, or on days off).</a:t>
            </a:r>
          </a:p>
          <a:p>
            <a:pPr marL="342900" indent="-342900">
              <a:spcBef>
                <a:spcPts val="900"/>
              </a:spcBef>
              <a:buFont typeface="Arial" panose="020B0604020202020204" pitchFamily="34" charset="0"/>
              <a:buChar char="•"/>
            </a:pPr>
            <a:r>
              <a:rPr lang="en-US" sz="1800" dirty="0"/>
              <a:t>Install compensation capacitors to create a “leading” power factor to address the “lagging” power factor of devices. These capacitors can be installed on individual devices or groups of devices to partially or fully manage the distribution system.</a:t>
            </a:r>
          </a:p>
          <a:p>
            <a:pPr marL="342900" indent="-342900">
              <a:spcBef>
                <a:spcPts val="900"/>
              </a:spcBef>
              <a:buFont typeface="Arial" panose="020B0604020202020204" pitchFamily="34" charset="0"/>
              <a:buChar char="•"/>
            </a:pPr>
            <a:r>
              <a:rPr lang="en-US" sz="1800" dirty="0"/>
              <a:t>Control the ambient temperature to extend the insulation life and reliability of motors. Avoid exposing motors to direct sunlight, place them in well-ventilated areas, and keep them clean.</a:t>
            </a:r>
          </a:p>
          <a:p>
            <a:pPr marL="342900" indent="-342900" algn="just">
              <a:buFont typeface="Wingdings" panose="05000000000000000000" pitchFamily="2" charset="2"/>
              <a:buChar char="ü"/>
            </a:pPr>
            <a:endParaRPr lang="es-ES_tradnl" sz="1800" dirty="0"/>
          </a:p>
        </p:txBody>
      </p:sp>
    </p:spTree>
    <p:extLst>
      <p:ext uri="{BB962C8B-B14F-4D97-AF65-F5344CB8AC3E}">
        <p14:creationId xmlns:p14="http://schemas.microsoft.com/office/powerpoint/2010/main" val="40448252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7B9514C-8A79-4A65-9C1D-013F528E9342}"/>
              </a:ext>
            </a:extLst>
          </p:cNvPr>
          <p:cNvSpPr txBox="1"/>
          <p:nvPr/>
        </p:nvSpPr>
        <p:spPr>
          <a:xfrm>
            <a:off x="333756" y="1387011"/>
            <a:ext cx="11524488" cy="4824398"/>
          </a:xfrm>
          <a:prstGeom prst="rect">
            <a:avLst/>
          </a:prstGeom>
          <a:noFill/>
        </p:spPr>
        <p:txBody>
          <a:bodyPr wrap="square" rtlCol="0">
            <a:spAutoFit/>
          </a:bodyPr>
          <a:lstStyle/>
          <a:p>
            <a:r>
              <a:rPr lang="en-US" sz="1800" b="1" dirty="0">
                <a:solidFill>
                  <a:schemeClr val="accent1">
                    <a:lumMod val="50000"/>
                  </a:schemeClr>
                </a:solidFill>
              </a:rPr>
              <a:t>b. For Refrigeration and Air Conditioning Systems</a:t>
            </a:r>
          </a:p>
          <a:p>
            <a:pPr marL="342900" indent="-342900">
              <a:spcBef>
                <a:spcPts val="900"/>
              </a:spcBef>
              <a:buFont typeface="Arial" panose="020B0604020202020204" pitchFamily="34" charset="0"/>
              <a:buChar char="•"/>
            </a:pPr>
            <a:r>
              <a:rPr lang="en-US" sz="1800" dirty="0"/>
              <a:t>Regularly clean and replace filters, and clean evaporators and condenser coils to enhance the cooling efficiency of air conditioning units.</a:t>
            </a:r>
          </a:p>
          <a:p>
            <a:pPr marL="342900" indent="-342900">
              <a:spcBef>
                <a:spcPts val="900"/>
              </a:spcBef>
              <a:buFont typeface="Arial" panose="020B0604020202020204" pitchFamily="34" charset="0"/>
              <a:buChar char="•"/>
            </a:pPr>
            <a:r>
              <a:rPr lang="en-US" sz="1800" dirty="0"/>
              <a:t>Set air conditioning systems to a reasonable temperature. The ideal temperature range is 26°C to 27°C during summer; it should not be set too low or too high. Setting the temperature too low causes the air conditioning system to operate for longer periods, increasing energy consumption. Lowering the temperature by just 1°C can increase energy consumption by 3-4%.</a:t>
            </a:r>
          </a:p>
          <a:p>
            <a:endParaRPr lang="en-US" sz="1800" dirty="0"/>
          </a:p>
          <a:p>
            <a:r>
              <a:rPr lang="en-US" sz="1800" b="1" dirty="0">
                <a:solidFill>
                  <a:schemeClr val="accent1">
                    <a:lumMod val="50000"/>
                  </a:schemeClr>
                </a:solidFill>
              </a:rPr>
              <a:t>c. For Compressed Air Systems</a:t>
            </a:r>
          </a:p>
          <a:p>
            <a:pPr marL="342900" indent="-342900">
              <a:spcBef>
                <a:spcPts val="900"/>
              </a:spcBef>
              <a:buFont typeface="Arial" panose="020B0604020202020204" pitchFamily="34" charset="0"/>
              <a:buChar char="•"/>
            </a:pPr>
            <a:r>
              <a:rPr lang="en-US" sz="1800" dirty="0"/>
              <a:t>Train and raise staff awareness to ensure efficient operation and maintenance of the compressed air system.</a:t>
            </a:r>
          </a:p>
          <a:p>
            <a:pPr marL="342900" indent="-342900">
              <a:spcBef>
                <a:spcPts val="900"/>
              </a:spcBef>
              <a:buFont typeface="Arial" panose="020B0604020202020204" pitchFamily="34" charset="0"/>
              <a:buChar char="•"/>
            </a:pPr>
            <a:r>
              <a:rPr lang="en-US" sz="1800" dirty="0"/>
              <a:t>Ensure the system remains dry. Verify proper drainage slopes, discharge points, and outlets to limit pipe corrosion.</a:t>
            </a:r>
          </a:p>
          <a:p>
            <a:pPr marL="342900" indent="-342900">
              <a:spcBef>
                <a:spcPts val="900"/>
              </a:spcBef>
              <a:buFont typeface="Arial" panose="020B0604020202020204" pitchFamily="34" charset="0"/>
              <a:buChar char="•"/>
            </a:pPr>
            <a:r>
              <a:rPr lang="en-US" sz="1800" dirty="0"/>
              <a:t>Invest in leak detection devices or air leak testing equipment to measure overall system losses and compressor capacity. Identify and repair compressed air leaks, and take preventive measures to avoid recurrence.</a:t>
            </a:r>
          </a:p>
        </p:txBody>
      </p:sp>
      <p:sp>
        <p:nvSpPr>
          <p:cNvPr id="8" name="Title 1">
            <a:extLst>
              <a:ext uri="{FF2B5EF4-FFF2-40B4-BE49-F238E27FC236}">
                <a16:creationId xmlns:a16="http://schemas.microsoft.com/office/drawing/2014/main" id="{72AB771C-F37F-3D7C-183F-C2C7B9EA5FA8}"/>
              </a:ext>
            </a:extLst>
          </p:cNvPr>
          <p:cNvSpPr>
            <a:spLocks noGrp="1"/>
          </p:cNvSpPr>
          <p:nvPr>
            <p:ph type="title"/>
          </p:nvPr>
        </p:nvSpPr>
        <p:spPr/>
        <p:txBody>
          <a:bodyPr>
            <a:noAutofit/>
          </a:bodyPr>
          <a:lstStyle/>
          <a:p>
            <a:r>
              <a:rPr lang="en-US" sz="2400" dirty="0">
                <a:solidFill>
                  <a:schemeClr val="accent1">
                    <a:lumMod val="50000"/>
                  </a:schemeClr>
                </a:solidFill>
              </a:rPr>
              <a:t>EEMs 1: Enhancing Internal Management and Equipment Maintenance</a:t>
            </a:r>
          </a:p>
        </p:txBody>
      </p:sp>
    </p:spTree>
    <p:extLst>
      <p:ext uri="{BB962C8B-B14F-4D97-AF65-F5344CB8AC3E}">
        <p14:creationId xmlns:p14="http://schemas.microsoft.com/office/powerpoint/2010/main" val="336191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CDD9839-90C0-4C8D-9578-9EB279C1B676}"/>
              </a:ext>
            </a:extLst>
          </p:cNvPr>
          <p:cNvSpPr txBox="1"/>
          <p:nvPr/>
        </p:nvSpPr>
        <p:spPr>
          <a:xfrm>
            <a:off x="567813" y="1536464"/>
            <a:ext cx="11056374" cy="4269502"/>
          </a:xfrm>
          <a:prstGeom prst="rect">
            <a:avLst/>
          </a:prstGeom>
          <a:noFill/>
        </p:spPr>
        <p:txBody>
          <a:bodyPr wrap="square" rtlCol="0">
            <a:spAutoFit/>
          </a:bodyPr>
          <a:lstStyle/>
          <a:p>
            <a:r>
              <a:rPr lang="en-US" b="1" dirty="0">
                <a:solidFill>
                  <a:schemeClr val="accent1">
                    <a:lumMod val="50000"/>
                  </a:schemeClr>
                </a:solidFill>
              </a:rPr>
              <a:t>d. For Office Buildings</a:t>
            </a:r>
          </a:p>
          <a:p>
            <a:pPr marL="342900" indent="-342900">
              <a:spcBef>
                <a:spcPts val="900"/>
              </a:spcBef>
              <a:buFont typeface="Arial" panose="020B0604020202020204" pitchFamily="34" charset="0"/>
              <a:buChar char="•"/>
            </a:pPr>
            <a:r>
              <a:rPr lang="en-US" dirty="0"/>
              <a:t>Inspect the thickness of insulation layers on walls and roofs.</a:t>
            </a:r>
          </a:p>
          <a:p>
            <a:pPr marL="342900" indent="-342900">
              <a:spcBef>
                <a:spcPts val="900"/>
              </a:spcBef>
              <a:buFont typeface="Arial" panose="020B0604020202020204" pitchFamily="34" charset="0"/>
              <a:buChar char="•"/>
            </a:pPr>
            <a:r>
              <a:rPr lang="en-US" dirty="0"/>
              <a:t>Review and seal any gaps to prevent heat loss from the room.</a:t>
            </a:r>
          </a:p>
          <a:p>
            <a:pPr marL="342900" indent="-342900">
              <a:spcBef>
                <a:spcPts val="900"/>
              </a:spcBef>
              <a:buFont typeface="Arial" panose="020B0604020202020204" pitchFamily="34" charset="0"/>
              <a:buChar char="•"/>
            </a:pPr>
            <a:r>
              <a:rPr lang="en-US" dirty="0"/>
              <a:t>Use curtains on the inside and outside of windows to retain heat in winter and provide cooling in summer.</a:t>
            </a:r>
          </a:p>
          <a:p>
            <a:pPr marL="342900" indent="-342900">
              <a:spcBef>
                <a:spcPts val="900"/>
              </a:spcBef>
              <a:buFont typeface="Arial" panose="020B0604020202020204" pitchFamily="34" charset="0"/>
              <a:buChar char="•"/>
            </a:pPr>
            <a:r>
              <a:rPr lang="en-US" dirty="0"/>
              <a:t>Install sunshades on windows to reduce heat during summer.</a:t>
            </a:r>
          </a:p>
          <a:p>
            <a:pPr marL="342900" indent="-342900">
              <a:spcBef>
                <a:spcPts val="900"/>
              </a:spcBef>
              <a:buFont typeface="Arial" panose="020B0604020202020204" pitchFamily="34" charset="0"/>
              <a:buChar char="•"/>
            </a:pPr>
            <a:r>
              <a:rPr lang="en-US" dirty="0"/>
              <a:t>Install automatic door and gate closing devices.</a:t>
            </a:r>
          </a:p>
          <a:p>
            <a:pPr marL="342900" indent="-342900">
              <a:spcBef>
                <a:spcPts val="900"/>
              </a:spcBef>
              <a:buFont typeface="Arial" panose="020B0604020202020204" pitchFamily="34" charset="0"/>
              <a:buChar char="•"/>
            </a:pPr>
            <a:r>
              <a:rPr lang="en-US" dirty="0"/>
              <a:t>Fit double-layer doors or air curtains for west-north facing areas.</a:t>
            </a:r>
          </a:p>
          <a:p>
            <a:pPr marL="342900" indent="-342900">
              <a:spcBef>
                <a:spcPts val="900"/>
              </a:spcBef>
              <a:buFont typeface="Arial" panose="020B0604020202020204" pitchFamily="34" charset="0"/>
              <a:buChar char="•"/>
            </a:pPr>
            <a:r>
              <a:rPr lang="en-US" dirty="0"/>
              <a:t>Set air conditioning to above 26°C in summer and 23°C in winter.</a:t>
            </a:r>
          </a:p>
          <a:p>
            <a:pPr marL="342900" indent="-342900">
              <a:spcBef>
                <a:spcPts val="900"/>
              </a:spcBef>
              <a:buFont typeface="Arial" panose="020B0604020202020204" pitchFamily="34" charset="0"/>
              <a:buChar char="•"/>
            </a:pPr>
            <a:r>
              <a:rPr lang="en-US" dirty="0"/>
              <a:t>Turn off all lighting equipment when not in use or at the end of work shifts.</a:t>
            </a:r>
          </a:p>
          <a:p>
            <a:pPr marL="342900" indent="-342900" algn="just">
              <a:lnSpc>
                <a:spcPct val="130000"/>
              </a:lnSpc>
              <a:buFont typeface="Wingdings" panose="05000000000000000000" pitchFamily="2" charset="2"/>
              <a:buChar char="v"/>
            </a:pPr>
            <a:endParaRPr lang="vi-VN" dirty="0"/>
          </a:p>
        </p:txBody>
      </p:sp>
      <p:sp>
        <p:nvSpPr>
          <p:cNvPr id="7" name="Title 1">
            <a:extLst>
              <a:ext uri="{FF2B5EF4-FFF2-40B4-BE49-F238E27FC236}">
                <a16:creationId xmlns:a16="http://schemas.microsoft.com/office/drawing/2014/main" id="{CB565E6B-B07A-6EF0-DEC5-929D8FF0EB70}"/>
              </a:ext>
            </a:extLst>
          </p:cNvPr>
          <p:cNvSpPr>
            <a:spLocks noGrp="1"/>
          </p:cNvSpPr>
          <p:nvPr>
            <p:ph type="title"/>
          </p:nvPr>
        </p:nvSpPr>
        <p:spPr/>
        <p:txBody>
          <a:bodyPr>
            <a:noAutofit/>
          </a:bodyPr>
          <a:lstStyle/>
          <a:p>
            <a:r>
              <a:rPr lang="en-US" sz="2400" dirty="0">
                <a:solidFill>
                  <a:schemeClr val="accent1">
                    <a:lumMod val="50000"/>
                  </a:schemeClr>
                </a:solidFill>
              </a:rPr>
              <a:t>EEMs 1: Enhancing Internal Management and Equipment Maintenance</a:t>
            </a:r>
          </a:p>
        </p:txBody>
      </p:sp>
    </p:spTree>
    <p:extLst>
      <p:ext uri="{BB962C8B-B14F-4D97-AF65-F5344CB8AC3E}">
        <p14:creationId xmlns:p14="http://schemas.microsoft.com/office/powerpoint/2010/main" val="1441922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609600" y="533885"/>
            <a:ext cx="10972800" cy="495200"/>
          </a:xfrm>
        </p:spPr>
        <p:txBody>
          <a:bodyPr>
            <a:noAutofit/>
          </a:bodyPr>
          <a:lstStyle/>
          <a:p>
            <a:r>
              <a:rPr lang="en-US" sz="2400" dirty="0">
                <a:solidFill>
                  <a:schemeClr val="accent1">
                    <a:lumMod val="50000"/>
                  </a:schemeClr>
                </a:solidFill>
              </a:rPr>
              <a:t>EEMs 2: Inspect, Monitor, and Address Compressed Air Leakage</a:t>
            </a:r>
          </a:p>
        </p:txBody>
      </p:sp>
      <p:sp>
        <p:nvSpPr>
          <p:cNvPr id="4" name="TextBox 3">
            <a:extLst>
              <a:ext uri="{FF2B5EF4-FFF2-40B4-BE49-F238E27FC236}">
                <a16:creationId xmlns:a16="http://schemas.microsoft.com/office/drawing/2014/main" id="{29AA04C9-F9A9-40BB-8C2E-90B5C9F003D1}"/>
              </a:ext>
            </a:extLst>
          </p:cNvPr>
          <p:cNvSpPr txBox="1"/>
          <p:nvPr/>
        </p:nvSpPr>
        <p:spPr>
          <a:xfrm>
            <a:off x="609600" y="1518789"/>
            <a:ext cx="10972800" cy="3056221"/>
          </a:xfrm>
          <a:prstGeom prst="rect">
            <a:avLst/>
          </a:prstGeom>
          <a:noFill/>
        </p:spPr>
        <p:txBody>
          <a:bodyPr wrap="square" rtlCol="0">
            <a:spAutoFit/>
          </a:bodyPr>
          <a:lstStyle/>
          <a:p>
            <a:pPr>
              <a:lnSpc>
                <a:spcPct val="150000"/>
              </a:lnSpc>
            </a:pPr>
            <a:r>
              <a:rPr lang="en-US" b="1" dirty="0"/>
              <a:t>Current Situation</a:t>
            </a:r>
          </a:p>
          <a:p>
            <a:pPr marL="342900" indent="-342900">
              <a:lnSpc>
                <a:spcPct val="150000"/>
              </a:lnSpc>
              <a:buFont typeface="Arial" panose="020B0604020202020204" pitchFamily="34" charset="0"/>
              <a:buChar char="•"/>
            </a:pPr>
            <a:r>
              <a:rPr lang="en-US" dirty="0"/>
              <a:t>Compressed air is utilized in factories for various processes, including production stages, valve control, mechanical systems, and other operations.</a:t>
            </a:r>
          </a:p>
          <a:p>
            <a:pPr marL="342900" indent="-342900">
              <a:lnSpc>
                <a:spcPct val="150000"/>
              </a:lnSpc>
              <a:buFont typeface="Arial" panose="020B0604020202020204" pitchFamily="34" charset="0"/>
              <a:buChar char="•"/>
            </a:pPr>
            <a:r>
              <a:rPr lang="en-US" dirty="0"/>
              <a:t>Over time, leaks often occur at quick connections and joints, resulting in compressed air loss. Significant leakage can impact production activities.</a:t>
            </a:r>
          </a:p>
          <a:p>
            <a:pPr marL="342900" indent="-342900">
              <a:lnSpc>
                <a:spcPct val="150000"/>
              </a:lnSpc>
              <a:buFont typeface="Arial" panose="020B0604020202020204" pitchFamily="34" charset="0"/>
              <a:buChar char="•"/>
            </a:pPr>
            <a:r>
              <a:rPr lang="en-US" dirty="0"/>
              <a:t>Based on the experience of auditing units, if compressed air leaks are not addressed, the amount of leakage can reach up to 10% of the total compressed air produced.</a:t>
            </a:r>
          </a:p>
        </p:txBody>
      </p:sp>
    </p:spTree>
    <p:extLst>
      <p:ext uri="{BB962C8B-B14F-4D97-AF65-F5344CB8AC3E}">
        <p14:creationId xmlns:p14="http://schemas.microsoft.com/office/powerpoint/2010/main" val="2727733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3B57F-6E05-2948-7A62-7B376799654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9E2704A-5FE0-E953-A517-E8B3F2BC8EFB}"/>
              </a:ext>
            </a:extLst>
          </p:cNvPr>
          <p:cNvSpPr txBox="1"/>
          <p:nvPr/>
        </p:nvSpPr>
        <p:spPr>
          <a:xfrm>
            <a:off x="609600" y="1437340"/>
            <a:ext cx="10972800" cy="4478149"/>
          </a:xfrm>
          <a:prstGeom prst="rect">
            <a:avLst/>
          </a:prstGeom>
          <a:noFill/>
        </p:spPr>
        <p:txBody>
          <a:bodyPr wrap="square" rtlCol="0">
            <a:spAutoFit/>
          </a:bodyPr>
          <a:lstStyle/>
          <a:p>
            <a:r>
              <a:rPr lang="en-US" sz="1600" b="1" dirty="0"/>
              <a:t>Solution</a:t>
            </a:r>
          </a:p>
          <a:p>
            <a:r>
              <a:rPr lang="en-US" sz="1600" dirty="0"/>
              <a:t>To improve the efficiency of compressed air usage, minimize air losses, and reduce energy consumption in the compressed air system, the company should implement the following measures:</a:t>
            </a:r>
          </a:p>
          <a:p>
            <a:pPr marL="285750" indent="-285750">
              <a:spcBef>
                <a:spcPts val="900"/>
              </a:spcBef>
              <a:buFont typeface="Arial" panose="020B0604020202020204" pitchFamily="34" charset="0"/>
              <a:buChar char="•"/>
            </a:pPr>
            <a:r>
              <a:rPr lang="en-US" sz="1600" dirty="0"/>
              <a:t>Establish Operational Guidelines: Operators using compressed air should be required to immediately report any detected air leaks at their workstation to the technical team.</a:t>
            </a:r>
          </a:p>
          <a:p>
            <a:pPr marL="285750" indent="-285750">
              <a:spcBef>
                <a:spcPts val="900"/>
              </a:spcBef>
              <a:buFont typeface="Arial" panose="020B0604020202020204" pitchFamily="34" charset="0"/>
              <a:buChar char="•"/>
            </a:pPr>
            <a:r>
              <a:rPr lang="en-US" sz="1600" dirty="0"/>
              <a:t>Introduce Penalties: Develop penalties for wasteful use of compressed air or failure to report detected leaks to the maintenance team, encouraging employees to take greater responsibility for the equipment they operate.</a:t>
            </a:r>
          </a:p>
          <a:p>
            <a:pPr marL="285750" indent="-285750">
              <a:spcBef>
                <a:spcPts val="900"/>
              </a:spcBef>
              <a:buFont typeface="Arial" panose="020B0604020202020204" pitchFamily="34" charset="0"/>
              <a:buChar char="•"/>
            </a:pPr>
            <a:r>
              <a:rPr lang="en-US" sz="1600" dirty="0"/>
              <a:t>Regular Inspection Process: Implement a routine inspection process to identify and address compressed air leaks on a weekly basis.</a:t>
            </a:r>
          </a:p>
          <a:p>
            <a:r>
              <a:rPr lang="en-US" sz="1600" b="1" dirty="0"/>
              <a:t>Implementation Steps</a:t>
            </a:r>
          </a:p>
          <a:p>
            <a:pPr marL="285750" indent="-285750">
              <a:spcBef>
                <a:spcPts val="900"/>
              </a:spcBef>
              <a:buFont typeface="Arial" panose="020B0604020202020204" pitchFamily="34" charset="0"/>
              <a:buChar char="•"/>
            </a:pPr>
            <a:r>
              <a:rPr lang="en-US" sz="1600" dirty="0"/>
              <a:t>Detection: Assign a dedicated team to use leak detection equipment to identify leaks throughout the company’s compressed air system. Locate and mark all leakage points in areas using compressed air.</a:t>
            </a:r>
          </a:p>
          <a:p>
            <a:pPr marL="285750" indent="-285750">
              <a:spcBef>
                <a:spcPts val="900"/>
              </a:spcBef>
              <a:buFont typeface="Arial" panose="020B0604020202020204" pitchFamily="34" charset="0"/>
              <a:buChar char="•"/>
            </a:pPr>
            <a:r>
              <a:rPr lang="en-US" sz="1600" dirty="0"/>
              <a:t>Repair and Replacement: Address the identified leakage points by repairing or replacing faulty components.</a:t>
            </a:r>
          </a:p>
          <a:p>
            <a:pPr marL="285750" indent="-285750">
              <a:spcBef>
                <a:spcPts val="900"/>
              </a:spcBef>
              <a:buFont typeface="Arial" panose="020B0604020202020204" pitchFamily="34" charset="0"/>
              <a:buChar char="•"/>
            </a:pPr>
            <a:r>
              <a:rPr lang="en-US" sz="1600" dirty="0"/>
              <a:t>Verification: Re-inspect the previously repaired or replaced points to ensure all leaks have been successfully resolved.</a:t>
            </a:r>
          </a:p>
        </p:txBody>
      </p:sp>
      <p:sp>
        <p:nvSpPr>
          <p:cNvPr id="5" name="Title 1">
            <a:extLst>
              <a:ext uri="{FF2B5EF4-FFF2-40B4-BE49-F238E27FC236}">
                <a16:creationId xmlns:a16="http://schemas.microsoft.com/office/drawing/2014/main" id="{D19BFDCF-D5CC-CCC3-69DF-45C6DB2D74AD}"/>
              </a:ext>
            </a:extLst>
          </p:cNvPr>
          <p:cNvSpPr>
            <a:spLocks noGrp="1"/>
          </p:cNvSpPr>
          <p:nvPr>
            <p:ph type="title"/>
          </p:nvPr>
        </p:nvSpPr>
        <p:spPr>
          <a:xfrm>
            <a:off x="609600" y="533400"/>
            <a:ext cx="10972800" cy="495300"/>
          </a:xfrm>
        </p:spPr>
        <p:txBody>
          <a:bodyPr>
            <a:noAutofit/>
          </a:bodyPr>
          <a:lstStyle/>
          <a:p>
            <a:r>
              <a:rPr lang="en-US" sz="2400" dirty="0">
                <a:solidFill>
                  <a:schemeClr val="accent1">
                    <a:lumMod val="50000"/>
                  </a:schemeClr>
                </a:solidFill>
              </a:rPr>
              <a:t>EEMs 2: Inspect, Monitor, and Address Compressed Air Leakage</a:t>
            </a:r>
          </a:p>
        </p:txBody>
      </p:sp>
    </p:spTree>
    <p:extLst>
      <p:ext uri="{BB962C8B-B14F-4D97-AF65-F5344CB8AC3E}">
        <p14:creationId xmlns:p14="http://schemas.microsoft.com/office/powerpoint/2010/main" val="15533962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174E2F4-12A9-401A-3F1F-F7B7A67D22C2}"/>
              </a:ext>
            </a:extLst>
          </p:cNvPr>
          <p:cNvSpPr>
            <a:spLocks noGrp="1"/>
          </p:cNvSpPr>
          <p:nvPr>
            <p:ph type="title"/>
          </p:nvPr>
        </p:nvSpPr>
        <p:spPr/>
        <p:txBody>
          <a:bodyPr>
            <a:noAutofit/>
          </a:bodyPr>
          <a:lstStyle/>
          <a:p>
            <a:r>
              <a:rPr lang="en-US" sz="2400" dirty="0">
                <a:solidFill>
                  <a:schemeClr val="accent1">
                    <a:lumMod val="50000"/>
                  </a:schemeClr>
                </a:solidFill>
              </a:rPr>
              <a:t>EEMs 2: Inspect, Monitor, and Address Compressed Air Leakage</a:t>
            </a:r>
          </a:p>
        </p:txBody>
      </p:sp>
      <p:graphicFrame>
        <p:nvGraphicFramePr>
          <p:cNvPr id="12" name="Table 11">
            <a:extLst>
              <a:ext uri="{FF2B5EF4-FFF2-40B4-BE49-F238E27FC236}">
                <a16:creationId xmlns:a16="http://schemas.microsoft.com/office/drawing/2014/main" id="{F64C5076-282D-18B0-14BD-FCF8B9B7A51C}"/>
              </a:ext>
            </a:extLst>
          </p:cNvPr>
          <p:cNvGraphicFramePr>
            <a:graphicFrameLocks noGrp="1"/>
          </p:cNvGraphicFramePr>
          <p:nvPr>
            <p:extLst>
              <p:ext uri="{D42A27DB-BD31-4B8C-83A1-F6EECF244321}">
                <p14:modId xmlns:p14="http://schemas.microsoft.com/office/powerpoint/2010/main" val="1980858507"/>
              </p:ext>
            </p:extLst>
          </p:nvPr>
        </p:nvGraphicFramePr>
        <p:xfrm>
          <a:off x="2353056" y="1494378"/>
          <a:ext cx="8034528" cy="5022253"/>
        </p:xfrm>
        <a:graphic>
          <a:graphicData uri="http://schemas.openxmlformats.org/drawingml/2006/table">
            <a:tbl>
              <a:tblPr>
                <a:tableStyleId>{775DCB02-9BB8-47FD-8907-85C794F793BA}</a:tableStyleId>
              </a:tblPr>
              <a:tblGrid>
                <a:gridCol w="825202">
                  <a:extLst>
                    <a:ext uri="{9D8B030D-6E8A-4147-A177-3AD203B41FA5}">
                      <a16:colId xmlns:a16="http://schemas.microsoft.com/office/drawing/2014/main" val="3311843779"/>
                    </a:ext>
                  </a:extLst>
                </a:gridCol>
                <a:gridCol w="4520094">
                  <a:extLst>
                    <a:ext uri="{9D8B030D-6E8A-4147-A177-3AD203B41FA5}">
                      <a16:colId xmlns:a16="http://schemas.microsoft.com/office/drawing/2014/main" val="3978854552"/>
                    </a:ext>
                  </a:extLst>
                </a:gridCol>
                <a:gridCol w="1517387">
                  <a:extLst>
                    <a:ext uri="{9D8B030D-6E8A-4147-A177-3AD203B41FA5}">
                      <a16:colId xmlns:a16="http://schemas.microsoft.com/office/drawing/2014/main" val="2434121206"/>
                    </a:ext>
                  </a:extLst>
                </a:gridCol>
                <a:gridCol w="1171845">
                  <a:extLst>
                    <a:ext uri="{9D8B030D-6E8A-4147-A177-3AD203B41FA5}">
                      <a16:colId xmlns:a16="http://schemas.microsoft.com/office/drawing/2014/main" val="1541902460"/>
                    </a:ext>
                  </a:extLst>
                </a:gridCol>
              </a:tblGrid>
              <a:tr h="279812">
                <a:tc>
                  <a:txBody>
                    <a:bodyPr/>
                    <a:lstStyle/>
                    <a:p>
                      <a:r>
                        <a:rPr lang="en-US" sz="1800" b="1"/>
                        <a:t>No.</a:t>
                      </a:r>
                    </a:p>
                  </a:txBody>
                  <a:tcPr marL="68051" marR="68051" marT="34025" marB="34025" anchor="ctr"/>
                </a:tc>
                <a:tc>
                  <a:txBody>
                    <a:bodyPr/>
                    <a:lstStyle/>
                    <a:p>
                      <a:r>
                        <a:rPr lang="en-US" sz="1800" b="1" dirty="0"/>
                        <a:t>Parameter</a:t>
                      </a:r>
                    </a:p>
                  </a:txBody>
                  <a:tcPr marL="68051" marR="68051" marT="34025" marB="34025" anchor="ctr"/>
                </a:tc>
                <a:tc>
                  <a:txBody>
                    <a:bodyPr/>
                    <a:lstStyle/>
                    <a:p>
                      <a:r>
                        <a:rPr lang="en-US" sz="1800" b="1"/>
                        <a:t>Unit</a:t>
                      </a:r>
                    </a:p>
                  </a:txBody>
                  <a:tcPr marL="68051" marR="68051" marT="34025" marB="34025" anchor="ctr"/>
                </a:tc>
                <a:tc>
                  <a:txBody>
                    <a:bodyPr/>
                    <a:lstStyle/>
                    <a:p>
                      <a:r>
                        <a:rPr lang="en-US" sz="1800" b="1" dirty="0"/>
                        <a:t>Value</a:t>
                      </a:r>
                    </a:p>
                  </a:txBody>
                  <a:tcPr marL="68051" marR="68051" marT="34025" marB="34025" anchor="ctr"/>
                </a:tc>
                <a:extLst>
                  <a:ext uri="{0D108BD9-81ED-4DB2-BD59-A6C34878D82A}">
                    <a16:rowId xmlns:a16="http://schemas.microsoft.com/office/drawing/2014/main" val="2606698903"/>
                  </a:ext>
                </a:extLst>
              </a:tr>
              <a:tr h="279812">
                <a:tc>
                  <a:txBody>
                    <a:bodyPr/>
                    <a:lstStyle/>
                    <a:p>
                      <a:r>
                        <a:rPr lang="en-VN" sz="1800"/>
                        <a:t>1</a:t>
                      </a:r>
                    </a:p>
                  </a:txBody>
                  <a:tcPr marL="68051" marR="68051" marT="34025" marB="34025" anchor="ctr"/>
                </a:tc>
                <a:tc>
                  <a:txBody>
                    <a:bodyPr/>
                    <a:lstStyle/>
                    <a:p>
                      <a:r>
                        <a:rPr lang="en-US" sz="1800" dirty="0"/>
                        <a:t>Average electricity price</a:t>
                      </a:r>
                    </a:p>
                  </a:txBody>
                  <a:tcPr marL="68051" marR="68051" marT="34025" marB="34025" anchor="ctr"/>
                </a:tc>
                <a:tc>
                  <a:txBody>
                    <a:bodyPr/>
                    <a:lstStyle/>
                    <a:p>
                      <a:r>
                        <a:rPr lang="en-US" sz="1800"/>
                        <a:t>VND</a:t>
                      </a:r>
                    </a:p>
                  </a:txBody>
                  <a:tcPr marL="68051" marR="68051" marT="34025" marB="34025" anchor="ctr"/>
                </a:tc>
                <a:tc>
                  <a:txBody>
                    <a:bodyPr/>
                    <a:lstStyle/>
                    <a:p>
                      <a:r>
                        <a:rPr lang="en-VN" sz="1800"/>
                        <a:t>1,860</a:t>
                      </a:r>
                    </a:p>
                  </a:txBody>
                  <a:tcPr marL="68051" marR="68051" marT="34025" marB="34025" anchor="ctr"/>
                </a:tc>
                <a:extLst>
                  <a:ext uri="{0D108BD9-81ED-4DB2-BD59-A6C34878D82A}">
                    <a16:rowId xmlns:a16="http://schemas.microsoft.com/office/drawing/2014/main" val="777974999"/>
                  </a:ext>
                </a:extLst>
              </a:tr>
              <a:tr h="491573">
                <a:tc>
                  <a:txBody>
                    <a:bodyPr/>
                    <a:lstStyle/>
                    <a:p>
                      <a:r>
                        <a:rPr lang="en-VN" sz="1800"/>
                        <a:t>2</a:t>
                      </a:r>
                    </a:p>
                  </a:txBody>
                  <a:tcPr marL="68051" marR="68051" marT="34025" marB="34025" anchor="ctr"/>
                </a:tc>
                <a:tc>
                  <a:txBody>
                    <a:bodyPr/>
                    <a:lstStyle/>
                    <a:p>
                      <a:r>
                        <a:rPr lang="en-US" sz="1800"/>
                        <a:t>Average operating hours per day</a:t>
                      </a:r>
                    </a:p>
                  </a:txBody>
                  <a:tcPr marL="68051" marR="68051" marT="34025" marB="34025" anchor="ctr"/>
                </a:tc>
                <a:tc>
                  <a:txBody>
                    <a:bodyPr/>
                    <a:lstStyle/>
                    <a:p>
                      <a:r>
                        <a:rPr lang="en-US" sz="1800"/>
                        <a:t>Hours</a:t>
                      </a:r>
                    </a:p>
                  </a:txBody>
                  <a:tcPr marL="68051" marR="68051" marT="34025" marB="34025" anchor="ctr"/>
                </a:tc>
                <a:tc>
                  <a:txBody>
                    <a:bodyPr/>
                    <a:lstStyle/>
                    <a:p>
                      <a:r>
                        <a:rPr lang="en-VN" sz="1800"/>
                        <a:t>12</a:t>
                      </a:r>
                    </a:p>
                  </a:txBody>
                  <a:tcPr marL="68051" marR="68051" marT="34025" marB="34025" anchor="ctr"/>
                </a:tc>
                <a:extLst>
                  <a:ext uri="{0D108BD9-81ED-4DB2-BD59-A6C34878D82A}">
                    <a16:rowId xmlns:a16="http://schemas.microsoft.com/office/drawing/2014/main" val="719332736"/>
                  </a:ext>
                </a:extLst>
              </a:tr>
              <a:tr h="491573">
                <a:tc>
                  <a:txBody>
                    <a:bodyPr/>
                    <a:lstStyle/>
                    <a:p>
                      <a:r>
                        <a:rPr lang="en-VN" sz="1800" dirty="0"/>
                        <a:t>3</a:t>
                      </a:r>
                    </a:p>
                  </a:txBody>
                  <a:tcPr marL="68051" marR="68051" marT="34025" marB="34025" anchor="ctr"/>
                </a:tc>
                <a:tc>
                  <a:txBody>
                    <a:bodyPr/>
                    <a:lstStyle/>
                    <a:p>
                      <a:r>
                        <a:rPr lang="en-US" sz="1800" dirty="0"/>
                        <a:t>Average operating days per year</a:t>
                      </a:r>
                    </a:p>
                  </a:txBody>
                  <a:tcPr marL="68051" marR="68051" marT="34025" marB="34025" anchor="ctr"/>
                </a:tc>
                <a:tc>
                  <a:txBody>
                    <a:bodyPr/>
                    <a:lstStyle/>
                    <a:p>
                      <a:r>
                        <a:rPr lang="en-US" sz="1800"/>
                        <a:t>Days</a:t>
                      </a:r>
                    </a:p>
                  </a:txBody>
                  <a:tcPr marL="68051" marR="68051" marT="34025" marB="34025" anchor="ctr"/>
                </a:tc>
                <a:tc>
                  <a:txBody>
                    <a:bodyPr/>
                    <a:lstStyle/>
                    <a:p>
                      <a:r>
                        <a:rPr lang="en-VN" sz="1800"/>
                        <a:t>312</a:t>
                      </a:r>
                    </a:p>
                  </a:txBody>
                  <a:tcPr marL="68051" marR="68051" marT="34025" marB="34025" anchor="ctr"/>
                </a:tc>
                <a:extLst>
                  <a:ext uri="{0D108BD9-81ED-4DB2-BD59-A6C34878D82A}">
                    <a16:rowId xmlns:a16="http://schemas.microsoft.com/office/drawing/2014/main" val="3038753983"/>
                  </a:ext>
                </a:extLst>
              </a:tr>
              <a:tr h="491573">
                <a:tc>
                  <a:txBody>
                    <a:bodyPr/>
                    <a:lstStyle/>
                    <a:p>
                      <a:r>
                        <a:rPr lang="en-VN" sz="1800"/>
                        <a:t>4</a:t>
                      </a:r>
                    </a:p>
                  </a:txBody>
                  <a:tcPr marL="68051" marR="68051" marT="34025" marB="34025" anchor="ctr"/>
                </a:tc>
                <a:tc>
                  <a:txBody>
                    <a:bodyPr/>
                    <a:lstStyle/>
                    <a:p>
                      <a:r>
                        <a:rPr lang="en-US" sz="1800" dirty="0"/>
                        <a:t>Number of leakage points</a:t>
                      </a:r>
                    </a:p>
                  </a:txBody>
                  <a:tcPr marL="68051" marR="68051" marT="34025" marB="34025" anchor="ctr"/>
                </a:tc>
                <a:tc>
                  <a:txBody>
                    <a:bodyPr/>
                    <a:lstStyle/>
                    <a:p>
                      <a:r>
                        <a:rPr lang="en-US" sz="1800"/>
                        <a:t>Points</a:t>
                      </a:r>
                    </a:p>
                  </a:txBody>
                  <a:tcPr marL="68051" marR="68051" marT="34025" marB="34025" anchor="ctr"/>
                </a:tc>
                <a:tc>
                  <a:txBody>
                    <a:bodyPr/>
                    <a:lstStyle/>
                    <a:p>
                      <a:r>
                        <a:rPr lang="en-VN" sz="1800"/>
                        <a:t>30</a:t>
                      </a:r>
                    </a:p>
                  </a:txBody>
                  <a:tcPr marL="68051" marR="68051" marT="34025" marB="34025" anchor="ctr"/>
                </a:tc>
                <a:extLst>
                  <a:ext uri="{0D108BD9-81ED-4DB2-BD59-A6C34878D82A}">
                    <a16:rowId xmlns:a16="http://schemas.microsoft.com/office/drawing/2014/main" val="582223439"/>
                  </a:ext>
                </a:extLst>
              </a:tr>
              <a:tr h="491573">
                <a:tc>
                  <a:txBody>
                    <a:bodyPr/>
                    <a:lstStyle/>
                    <a:p>
                      <a:r>
                        <a:rPr lang="en-VN" sz="1800"/>
                        <a:t>5</a:t>
                      </a:r>
                    </a:p>
                  </a:txBody>
                  <a:tcPr marL="68051" marR="68051" marT="34025" marB="34025" anchor="ctr"/>
                </a:tc>
                <a:tc>
                  <a:txBody>
                    <a:bodyPr/>
                    <a:lstStyle/>
                    <a:p>
                      <a:r>
                        <a:rPr lang="en-US" sz="1800"/>
                        <a:t>Total leakage volume per year</a:t>
                      </a:r>
                    </a:p>
                  </a:txBody>
                  <a:tcPr marL="68051" marR="68051" marT="34025" marB="34025" anchor="ctr"/>
                </a:tc>
                <a:tc>
                  <a:txBody>
                    <a:bodyPr/>
                    <a:lstStyle/>
                    <a:p>
                      <a:r>
                        <a:rPr lang="en-US" sz="1800"/>
                        <a:t>m³/year</a:t>
                      </a:r>
                    </a:p>
                  </a:txBody>
                  <a:tcPr marL="68051" marR="68051" marT="34025" marB="34025" anchor="ctr"/>
                </a:tc>
                <a:tc>
                  <a:txBody>
                    <a:bodyPr/>
                    <a:lstStyle/>
                    <a:p>
                      <a:r>
                        <a:rPr lang="en-VN" sz="1800"/>
                        <a:t>305,286</a:t>
                      </a:r>
                    </a:p>
                  </a:txBody>
                  <a:tcPr marL="68051" marR="68051" marT="34025" marB="34025" anchor="ctr"/>
                </a:tc>
                <a:extLst>
                  <a:ext uri="{0D108BD9-81ED-4DB2-BD59-A6C34878D82A}">
                    <a16:rowId xmlns:a16="http://schemas.microsoft.com/office/drawing/2014/main" val="452941165"/>
                  </a:ext>
                </a:extLst>
              </a:tr>
              <a:tr h="703335">
                <a:tc>
                  <a:txBody>
                    <a:bodyPr/>
                    <a:lstStyle/>
                    <a:p>
                      <a:r>
                        <a:rPr lang="en-VN" sz="1800"/>
                        <a:t>6</a:t>
                      </a:r>
                    </a:p>
                  </a:txBody>
                  <a:tcPr marL="68051" marR="68051" marT="34025" marB="34025" anchor="ctr"/>
                </a:tc>
                <a:tc>
                  <a:txBody>
                    <a:bodyPr/>
                    <a:lstStyle/>
                    <a:p>
                      <a:r>
                        <a:rPr lang="en-US" sz="1800" dirty="0"/>
                        <a:t>Electricity saved after implementing the solution</a:t>
                      </a:r>
                    </a:p>
                  </a:txBody>
                  <a:tcPr marL="68051" marR="68051" marT="34025" marB="34025" anchor="ctr"/>
                </a:tc>
                <a:tc>
                  <a:txBody>
                    <a:bodyPr/>
                    <a:lstStyle/>
                    <a:p>
                      <a:r>
                        <a:rPr lang="en-US" sz="1800"/>
                        <a:t>kWh/year</a:t>
                      </a:r>
                    </a:p>
                  </a:txBody>
                  <a:tcPr marL="68051" marR="68051" marT="34025" marB="34025" anchor="ctr"/>
                </a:tc>
                <a:tc>
                  <a:txBody>
                    <a:bodyPr/>
                    <a:lstStyle/>
                    <a:p>
                      <a:r>
                        <a:rPr lang="en-VN" sz="1800"/>
                        <a:t>36,634</a:t>
                      </a:r>
                    </a:p>
                  </a:txBody>
                  <a:tcPr marL="68051" marR="68051" marT="34025" marB="34025" anchor="ctr"/>
                </a:tc>
                <a:extLst>
                  <a:ext uri="{0D108BD9-81ED-4DB2-BD59-A6C34878D82A}">
                    <a16:rowId xmlns:a16="http://schemas.microsoft.com/office/drawing/2014/main" val="1382627671"/>
                  </a:ext>
                </a:extLst>
              </a:tr>
              <a:tr h="491573">
                <a:tc>
                  <a:txBody>
                    <a:bodyPr/>
                    <a:lstStyle/>
                    <a:p>
                      <a:r>
                        <a:rPr lang="en-VN" sz="1800"/>
                        <a:t>7</a:t>
                      </a:r>
                    </a:p>
                  </a:txBody>
                  <a:tcPr marL="68051" marR="68051" marT="34025" marB="34025" anchor="ctr"/>
                </a:tc>
                <a:tc>
                  <a:txBody>
                    <a:bodyPr/>
                    <a:lstStyle/>
                    <a:p>
                      <a:r>
                        <a:rPr lang="en-US" sz="1800"/>
                        <a:t>Income from energy savings in 1 year</a:t>
                      </a:r>
                    </a:p>
                  </a:txBody>
                  <a:tcPr marL="68051" marR="68051" marT="34025" marB="34025" anchor="ctr"/>
                </a:tc>
                <a:tc>
                  <a:txBody>
                    <a:bodyPr/>
                    <a:lstStyle/>
                    <a:p>
                      <a:r>
                        <a:rPr lang="en-US" sz="1800"/>
                        <a:t>Million VND</a:t>
                      </a:r>
                    </a:p>
                  </a:txBody>
                  <a:tcPr marL="68051" marR="68051" marT="34025" marB="34025" anchor="ctr"/>
                </a:tc>
                <a:tc>
                  <a:txBody>
                    <a:bodyPr/>
                    <a:lstStyle/>
                    <a:p>
                      <a:r>
                        <a:rPr lang="en-VN" sz="1800"/>
                        <a:t>68.1</a:t>
                      </a:r>
                    </a:p>
                  </a:txBody>
                  <a:tcPr marL="68051" marR="68051" marT="34025" marB="34025" anchor="ctr"/>
                </a:tc>
                <a:extLst>
                  <a:ext uri="{0D108BD9-81ED-4DB2-BD59-A6C34878D82A}">
                    <a16:rowId xmlns:a16="http://schemas.microsoft.com/office/drawing/2014/main" val="3769574382"/>
                  </a:ext>
                </a:extLst>
              </a:tr>
              <a:tr h="491573">
                <a:tc>
                  <a:txBody>
                    <a:bodyPr/>
                    <a:lstStyle/>
                    <a:p>
                      <a:r>
                        <a:rPr lang="en-VN" sz="1800"/>
                        <a:t>8</a:t>
                      </a:r>
                    </a:p>
                  </a:txBody>
                  <a:tcPr marL="68051" marR="68051" marT="34025" marB="34025" anchor="ctr"/>
                </a:tc>
                <a:tc>
                  <a:txBody>
                    <a:bodyPr/>
                    <a:lstStyle/>
                    <a:p>
                      <a:r>
                        <a:rPr lang="en-US" sz="1800"/>
                        <a:t>Investment cost for the solution</a:t>
                      </a:r>
                    </a:p>
                  </a:txBody>
                  <a:tcPr marL="68051" marR="68051" marT="34025" marB="34025" anchor="ctr"/>
                </a:tc>
                <a:tc>
                  <a:txBody>
                    <a:bodyPr/>
                    <a:lstStyle/>
                    <a:p>
                      <a:r>
                        <a:rPr lang="en-US" sz="1800"/>
                        <a:t>Million VND</a:t>
                      </a:r>
                    </a:p>
                  </a:txBody>
                  <a:tcPr marL="68051" marR="68051" marT="34025" marB="34025" anchor="ctr"/>
                </a:tc>
                <a:tc>
                  <a:txBody>
                    <a:bodyPr/>
                    <a:lstStyle/>
                    <a:p>
                      <a:r>
                        <a:rPr lang="en-VN" sz="1800"/>
                        <a:t>30</a:t>
                      </a:r>
                    </a:p>
                  </a:txBody>
                  <a:tcPr marL="68051" marR="68051" marT="34025" marB="34025" anchor="ctr"/>
                </a:tc>
                <a:extLst>
                  <a:ext uri="{0D108BD9-81ED-4DB2-BD59-A6C34878D82A}">
                    <a16:rowId xmlns:a16="http://schemas.microsoft.com/office/drawing/2014/main" val="794194107"/>
                  </a:ext>
                </a:extLst>
              </a:tr>
              <a:tr h="279812">
                <a:tc>
                  <a:txBody>
                    <a:bodyPr/>
                    <a:lstStyle/>
                    <a:p>
                      <a:r>
                        <a:rPr lang="en-VN" sz="1800"/>
                        <a:t>9</a:t>
                      </a:r>
                    </a:p>
                  </a:txBody>
                  <a:tcPr marL="68051" marR="68051" marT="34025" marB="34025" anchor="ctr"/>
                </a:tc>
                <a:tc>
                  <a:txBody>
                    <a:bodyPr/>
                    <a:lstStyle/>
                    <a:p>
                      <a:r>
                        <a:rPr lang="en-US" sz="1800"/>
                        <a:t>Simple payback period</a:t>
                      </a:r>
                    </a:p>
                  </a:txBody>
                  <a:tcPr marL="68051" marR="68051" marT="34025" marB="34025" anchor="ctr"/>
                </a:tc>
                <a:tc>
                  <a:txBody>
                    <a:bodyPr/>
                    <a:lstStyle/>
                    <a:p>
                      <a:r>
                        <a:rPr lang="en-US" sz="1800"/>
                        <a:t>Months</a:t>
                      </a:r>
                    </a:p>
                  </a:txBody>
                  <a:tcPr marL="68051" marR="68051" marT="34025" marB="34025" anchor="ctr"/>
                </a:tc>
                <a:tc>
                  <a:txBody>
                    <a:bodyPr/>
                    <a:lstStyle/>
                    <a:p>
                      <a:r>
                        <a:rPr lang="en-VN" sz="1800"/>
                        <a:t>5</a:t>
                      </a:r>
                    </a:p>
                  </a:txBody>
                  <a:tcPr marL="68051" marR="68051" marT="34025" marB="34025" anchor="ctr"/>
                </a:tc>
                <a:extLst>
                  <a:ext uri="{0D108BD9-81ED-4DB2-BD59-A6C34878D82A}">
                    <a16:rowId xmlns:a16="http://schemas.microsoft.com/office/drawing/2014/main" val="3017012896"/>
                  </a:ext>
                </a:extLst>
              </a:tr>
              <a:tr h="279812">
                <a:tc>
                  <a:txBody>
                    <a:bodyPr/>
                    <a:lstStyle/>
                    <a:p>
                      <a:r>
                        <a:rPr lang="en-VN" sz="1800"/>
                        <a:t>10</a:t>
                      </a:r>
                    </a:p>
                  </a:txBody>
                  <a:tcPr marL="68051" marR="68051" marT="34025" marB="34025" anchor="ctr"/>
                </a:tc>
                <a:tc>
                  <a:txBody>
                    <a:bodyPr/>
                    <a:lstStyle/>
                    <a:p>
                      <a:r>
                        <a:rPr lang="en-US" sz="1800"/>
                        <a:t>CO2 emission reduction</a:t>
                      </a:r>
                    </a:p>
                  </a:txBody>
                  <a:tcPr marL="68051" marR="68051" marT="34025" marB="34025" anchor="ctr"/>
                </a:tc>
                <a:tc>
                  <a:txBody>
                    <a:bodyPr/>
                    <a:lstStyle/>
                    <a:p>
                      <a:r>
                        <a:rPr lang="en-US" sz="1800"/>
                        <a:t>Tons/year</a:t>
                      </a:r>
                    </a:p>
                  </a:txBody>
                  <a:tcPr marL="68051" marR="68051" marT="34025" marB="34025" anchor="ctr"/>
                </a:tc>
                <a:tc>
                  <a:txBody>
                    <a:bodyPr/>
                    <a:lstStyle/>
                    <a:p>
                      <a:r>
                        <a:rPr lang="en-VN" sz="1800" dirty="0"/>
                        <a:t>33.4</a:t>
                      </a:r>
                    </a:p>
                  </a:txBody>
                  <a:tcPr marL="68051" marR="68051" marT="34025" marB="34025" anchor="ctr"/>
                </a:tc>
                <a:extLst>
                  <a:ext uri="{0D108BD9-81ED-4DB2-BD59-A6C34878D82A}">
                    <a16:rowId xmlns:a16="http://schemas.microsoft.com/office/drawing/2014/main" val="3649658016"/>
                  </a:ext>
                </a:extLst>
              </a:tr>
            </a:tbl>
          </a:graphicData>
        </a:graphic>
      </p:graphicFrame>
    </p:spTree>
    <p:extLst>
      <p:ext uri="{BB962C8B-B14F-4D97-AF65-F5344CB8AC3E}">
        <p14:creationId xmlns:p14="http://schemas.microsoft.com/office/powerpoint/2010/main" val="5444392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609600" y="595457"/>
            <a:ext cx="10972800" cy="495200"/>
          </a:xfrm>
        </p:spPr>
        <p:txBody>
          <a:bodyPr>
            <a:noAutofit/>
          </a:bodyPr>
          <a:lstStyle/>
          <a:p>
            <a:r>
              <a:rPr lang="en-US" sz="2400" dirty="0">
                <a:solidFill>
                  <a:schemeClr val="accent1">
                    <a:lumMod val="50000"/>
                  </a:schemeClr>
                </a:solidFill>
              </a:rPr>
              <a:t>EEMs 3: Improve the efficiency of air compressor operation and control</a:t>
            </a:r>
          </a:p>
        </p:txBody>
      </p:sp>
      <p:sp>
        <p:nvSpPr>
          <p:cNvPr id="4" name="TextBox 3">
            <a:extLst>
              <a:ext uri="{FF2B5EF4-FFF2-40B4-BE49-F238E27FC236}">
                <a16:creationId xmlns:a16="http://schemas.microsoft.com/office/drawing/2014/main" id="{29AA04C9-F9A9-40BB-8C2E-90B5C9F003D1}"/>
              </a:ext>
            </a:extLst>
          </p:cNvPr>
          <p:cNvSpPr txBox="1"/>
          <p:nvPr/>
        </p:nvSpPr>
        <p:spPr>
          <a:xfrm>
            <a:off x="609600" y="1445637"/>
            <a:ext cx="10972800" cy="4149085"/>
          </a:xfrm>
          <a:prstGeom prst="rect">
            <a:avLst/>
          </a:prstGeom>
          <a:noFill/>
        </p:spPr>
        <p:txBody>
          <a:bodyPr wrap="square" rtlCol="0">
            <a:spAutoFit/>
          </a:bodyPr>
          <a:lstStyle/>
          <a:p>
            <a:pPr>
              <a:lnSpc>
                <a:spcPct val="150000"/>
              </a:lnSpc>
            </a:pPr>
            <a:r>
              <a:rPr lang="en-US" b="1" dirty="0"/>
              <a:t>Current Status</a:t>
            </a:r>
          </a:p>
          <a:p>
            <a:pPr>
              <a:lnSpc>
                <a:spcPct val="150000"/>
              </a:lnSpc>
            </a:pPr>
            <a:r>
              <a:rPr lang="en-US" b="1" dirty="0"/>
              <a:t>The company operates two compressed air stations:</a:t>
            </a:r>
          </a:p>
          <a:p>
            <a:pPr marL="342900" indent="-342900">
              <a:lnSpc>
                <a:spcPct val="150000"/>
              </a:lnSpc>
              <a:spcBef>
                <a:spcPts val="900"/>
              </a:spcBef>
              <a:buFont typeface="Arial" panose="020B0604020202020204" pitchFamily="34" charset="0"/>
              <a:buChar char="•"/>
            </a:pPr>
            <a:r>
              <a:rPr lang="en-US" dirty="0"/>
              <a:t>Station 1 supplies compressed air for the plastic product manufacturing workshop, equipped with three air compressors (two 55kW compressors and one 45kW compressor). Among these, one 55kW compressor and one 45kW compressor are integrated with inverters for compressor control.</a:t>
            </a:r>
          </a:p>
          <a:p>
            <a:pPr marL="342900" indent="-342900">
              <a:lnSpc>
                <a:spcPct val="150000"/>
              </a:lnSpc>
              <a:spcBef>
                <a:spcPts val="900"/>
              </a:spcBef>
              <a:buFont typeface="Arial" panose="020B0604020202020204" pitchFamily="34" charset="0"/>
              <a:buChar char="•"/>
            </a:pPr>
            <a:r>
              <a:rPr lang="en-US" dirty="0"/>
              <a:t>Station 2 supplies compressed air for the mechanical workshop, comprising two 55kW compressors.</a:t>
            </a:r>
          </a:p>
          <a:p>
            <a:pPr marL="342900" indent="-342900">
              <a:lnSpc>
                <a:spcPct val="150000"/>
              </a:lnSpc>
              <a:buFont typeface="Arial" panose="020B0604020202020204" pitchFamily="34" charset="0"/>
              <a:buChar char="•"/>
            </a:pPr>
            <a:r>
              <a:rPr lang="en-US" dirty="0"/>
              <a:t>The compressed air system is used to produce and supply compressed air for controlling production equipment.</a:t>
            </a:r>
          </a:p>
        </p:txBody>
      </p:sp>
    </p:spTree>
    <p:extLst>
      <p:ext uri="{BB962C8B-B14F-4D97-AF65-F5344CB8AC3E}">
        <p14:creationId xmlns:p14="http://schemas.microsoft.com/office/powerpoint/2010/main" val="37081137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62F9A9-D8F3-E8F8-6FD8-C7A3226D65C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0C259DC-C6A3-4FA0-BD4B-063324327482}"/>
              </a:ext>
            </a:extLst>
          </p:cNvPr>
          <p:cNvSpPr txBox="1"/>
          <p:nvPr/>
        </p:nvSpPr>
        <p:spPr>
          <a:xfrm>
            <a:off x="609600" y="1433445"/>
            <a:ext cx="10972800" cy="4691925"/>
          </a:xfrm>
          <a:prstGeom prst="rect">
            <a:avLst/>
          </a:prstGeom>
          <a:noFill/>
        </p:spPr>
        <p:txBody>
          <a:bodyPr wrap="square" rtlCol="0">
            <a:spAutoFit/>
          </a:bodyPr>
          <a:lstStyle/>
          <a:p>
            <a:r>
              <a:rPr lang="en-US" b="1" dirty="0"/>
              <a:t>Solution</a:t>
            </a:r>
          </a:p>
          <a:p>
            <a:endParaRPr lang="en-US" b="1" dirty="0"/>
          </a:p>
          <a:p>
            <a:r>
              <a:rPr lang="en-US" dirty="0"/>
              <a:t>“Enhancing the operational efficiency and control of air compressors”</a:t>
            </a:r>
          </a:p>
          <a:p>
            <a:r>
              <a:rPr lang="en-US" dirty="0"/>
              <a:t>Based on the current state of the company’s compressed air system, the consulting team proposes the following efficiency improvement solutions:</a:t>
            </a:r>
          </a:p>
          <a:p>
            <a:pPr marL="342900" indent="-342900">
              <a:spcBef>
                <a:spcPts val="900"/>
              </a:spcBef>
              <a:buFont typeface="Arial" panose="020B0604020202020204" pitchFamily="34" charset="0"/>
              <a:buChar char="•"/>
            </a:pPr>
            <a:r>
              <a:rPr lang="en-US" dirty="0"/>
              <a:t>Install a central control unit for Air Station 1 to maintain stable pressure and reduce compressor idle running time.</a:t>
            </a:r>
          </a:p>
          <a:p>
            <a:pPr marL="342900" indent="-342900">
              <a:spcBef>
                <a:spcPts val="900"/>
              </a:spcBef>
              <a:buFont typeface="Arial" panose="020B0604020202020204" pitchFamily="34" charset="0"/>
              <a:buChar char="•"/>
            </a:pPr>
            <a:r>
              <a:rPr lang="en-US" dirty="0"/>
              <a:t>Install pipelines to exhaust hot air outside to improve the machine room environment and reduce the inlet air temperature for the compressors.</a:t>
            </a:r>
          </a:p>
          <a:p>
            <a:pPr marL="342900" indent="-342900">
              <a:spcBef>
                <a:spcPts val="900"/>
              </a:spcBef>
              <a:buFont typeface="Arial" panose="020B0604020202020204" pitchFamily="34" charset="0"/>
              <a:buChar char="•"/>
            </a:pPr>
            <a:r>
              <a:rPr lang="en-US" dirty="0"/>
              <a:t>Adjust the set pressure to match the actual required pressure.</a:t>
            </a:r>
          </a:p>
          <a:p>
            <a:pPr marL="342900" indent="-342900">
              <a:spcBef>
                <a:spcPts val="900"/>
              </a:spcBef>
              <a:buFont typeface="Arial" panose="020B0604020202020204" pitchFamily="34" charset="0"/>
              <a:buChar char="•"/>
            </a:pPr>
            <a:r>
              <a:rPr lang="en-US" dirty="0"/>
              <a:t>Minimize unnecessary compressed air usage, such as by closing air lines to unused machines, repairing leaks, and avoiding the use of compressed air for cleaning purposes.</a:t>
            </a:r>
          </a:p>
          <a:p>
            <a:pPr marL="342900" indent="-342900">
              <a:spcBef>
                <a:spcPts val="900"/>
              </a:spcBef>
              <a:buFont typeface="Arial" panose="020B0604020202020204" pitchFamily="34" charset="0"/>
              <a:buChar char="•"/>
            </a:pPr>
            <a:r>
              <a:rPr lang="en-US" dirty="0"/>
              <a:t>Install and clean inlet air filters regularly to reduce intake resistance and improve compressor efficiency.</a:t>
            </a:r>
          </a:p>
        </p:txBody>
      </p:sp>
      <p:sp>
        <p:nvSpPr>
          <p:cNvPr id="5" name="Title 1">
            <a:extLst>
              <a:ext uri="{FF2B5EF4-FFF2-40B4-BE49-F238E27FC236}">
                <a16:creationId xmlns:a16="http://schemas.microsoft.com/office/drawing/2014/main" id="{A046C19C-3489-DD13-CCBF-BDD6A9573FB6}"/>
              </a:ext>
            </a:extLst>
          </p:cNvPr>
          <p:cNvSpPr>
            <a:spLocks noGrp="1"/>
          </p:cNvSpPr>
          <p:nvPr>
            <p:ph type="title"/>
          </p:nvPr>
        </p:nvSpPr>
        <p:spPr>
          <a:xfrm>
            <a:off x="609600" y="582168"/>
            <a:ext cx="10972800" cy="495300"/>
          </a:xfrm>
        </p:spPr>
        <p:txBody>
          <a:bodyPr>
            <a:noAutofit/>
          </a:bodyPr>
          <a:lstStyle/>
          <a:p>
            <a:r>
              <a:rPr lang="en-US" sz="2400" dirty="0">
                <a:solidFill>
                  <a:schemeClr val="accent1">
                    <a:lumMod val="50000"/>
                  </a:schemeClr>
                </a:solidFill>
              </a:rPr>
              <a:t>EEMs 3: Improve the efficiency of air compressor operation and control</a:t>
            </a:r>
          </a:p>
        </p:txBody>
      </p:sp>
    </p:spTree>
    <p:extLst>
      <p:ext uri="{BB962C8B-B14F-4D97-AF65-F5344CB8AC3E}">
        <p14:creationId xmlns:p14="http://schemas.microsoft.com/office/powerpoint/2010/main" val="2769202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2" descr="Bodktrammaynenkhi">
            <a:extLst>
              <a:ext uri="{FF2B5EF4-FFF2-40B4-BE49-F238E27FC236}">
                <a16:creationId xmlns:a16="http://schemas.microsoft.com/office/drawing/2014/main" id="{5710ADCA-F1A9-4BB3-882B-9C1F1A03AC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0187" y="1536290"/>
            <a:ext cx="3749675" cy="37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2">
            <a:extLst>
              <a:ext uri="{FF2B5EF4-FFF2-40B4-BE49-F238E27FC236}">
                <a16:creationId xmlns:a16="http://schemas.microsoft.com/office/drawing/2014/main" id="{1BF5131A-8AFF-4C7C-B06E-86C0F0AA74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42729" y="1853543"/>
            <a:ext cx="4846637" cy="225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1DA413A-C9EE-4435-A93E-17A44E47509C}"/>
              </a:ext>
            </a:extLst>
          </p:cNvPr>
          <p:cNvSpPr txBox="1"/>
          <p:nvPr/>
        </p:nvSpPr>
        <p:spPr>
          <a:xfrm>
            <a:off x="1223678" y="5486433"/>
            <a:ext cx="4567522" cy="584775"/>
          </a:xfrm>
          <a:prstGeom prst="rect">
            <a:avLst/>
          </a:prstGeom>
          <a:noFill/>
        </p:spPr>
        <p:txBody>
          <a:bodyPr wrap="square" rtlCol="0">
            <a:spAutoFit/>
          </a:bodyPr>
          <a:lstStyle/>
          <a:p>
            <a:r>
              <a:rPr lang="en-US" sz="1600" i="1" dirty="0"/>
              <a:t>Compressed air station energy consumption according to the compressed air flow produced</a:t>
            </a:r>
            <a:endParaRPr lang="vi-VN" sz="1600" i="1" dirty="0"/>
          </a:p>
        </p:txBody>
      </p:sp>
      <p:sp>
        <p:nvSpPr>
          <p:cNvPr id="7" name="TextBox 6">
            <a:extLst>
              <a:ext uri="{FF2B5EF4-FFF2-40B4-BE49-F238E27FC236}">
                <a16:creationId xmlns:a16="http://schemas.microsoft.com/office/drawing/2014/main" id="{3BA2A5B3-6706-4E57-A130-B8C49A3B7352}"/>
              </a:ext>
            </a:extLst>
          </p:cNvPr>
          <p:cNvSpPr txBox="1"/>
          <p:nvPr/>
        </p:nvSpPr>
        <p:spPr>
          <a:xfrm>
            <a:off x="5791200" y="4265850"/>
            <a:ext cx="5949696" cy="584775"/>
          </a:xfrm>
          <a:prstGeom prst="rect">
            <a:avLst/>
          </a:prstGeom>
          <a:noFill/>
        </p:spPr>
        <p:txBody>
          <a:bodyPr wrap="square" rtlCol="0">
            <a:spAutoFit/>
          </a:bodyPr>
          <a:lstStyle/>
          <a:p>
            <a:r>
              <a:rPr lang="en-US" sz="1600" i="1" dirty="0"/>
              <a:t>Chart comparing the pressure fluctuations of an air compressor with an inverter compared to other air compressors</a:t>
            </a:r>
            <a:endParaRPr lang="vi-VN" sz="1600" i="1" dirty="0"/>
          </a:p>
        </p:txBody>
      </p:sp>
      <p:sp>
        <p:nvSpPr>
          <p:cNvPr id="8" name="Title 1">
            <a:extLst>
              <a:ext uri="{FF2B5EF4-FFF2-40B4-BE49-F238E27FC236}">
                <a16:creationId xmlns:a16="http://schemas.microsoft.com/office/drawing/2014/main" id="{5D5347FE-B8D0-2DB0-181A-75CF25B046A2}"/>
              </a:ext>
            </a:extLst>
          </p:cNvPr>
          <p:cNvSpPr>
            <a:spLocks noGrp="1"/>
          </p:cNvSpPr>
          <p:nvPr>
            <p:ph type="title"/>
          </p:nvPr>
        </p:nvSpPr>
        <p:spPr>
          <a:xfrm>
            <a:off x="609600" y="688209"/>
            <a:ext cx="10972800" cy="495200"/>
          </a:xfrm>
        </p:spPr>
        <p:txBody>
          <a:bodyPr>
            <a:noAutofit/>
          </a:bodyPr>
          <a:lstStyle/>
          <a:p>
            <a:r>
              <a:rPr lang="en-US" sz="2400" dirty="0">
                <a:solidFill>
                  <a:schemeClr val="accent1">
                    <a:lumMod val="50000"/>
                  </a:schemeClr>
                </a:solidFill>
              </a:rPr>
              <a:t>EEMs 3: Improve the efficiency of air compressor operation and control</a:t>
            </a:r>
          </a:p>
        </p:txBody>
      </p:sp>
    </p:spTree>
    <p:extLst>
      <p:ext uri="{BB962C8B-B14F-4D97-AF65-F5344CB8AC3E}">
        <p14:creationId xmlns:p14="http://schemas.microsoft.com/office/powerpoint/2010/main" val="33428832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ABFFC-31A1-45EC-BFAF-E3E9D4F71934}"/>
              </a:ext>
            </a:extLst>
          </p:cNvPr>
          <p:cNvSpPr>
            <a:spLocks noGrp="1"/>
          </p:cNvSpPr>
          <p:nvPr>
            <p:ph type="title"/>
          </p:nvPr>
        </p:nvSpPr>
        <p:spPr/>
        <p:txBody>
          <a:bodyPr>
            <a:noAutofit/>
          </a:bodyPr>
          <a:lstStyle/>
          <a:p>
            <a:r>
              <a:rPr lang="en-US" sz="2400" dirty="0">
                <a:solidFill>
                  <a:schemeClr val="accent1">
                    <a:lumMod val="50000"/>
                  </a:schemeClr>
                </a:solidFill>
              </a:rPr>
              <a:t>EEMs 3: Improve the efficiency of air compressor operation and control</a:t>
            </a:r>
            <a:endParaRPr lang="en-US" sz="2400" dirty="0"/>
          </a:p>
        </p:txBody>
      </p:sp>
      <p:sp>
        <p:nvSpPr>
          <p:cNvPr id="4" name="TextBox 3">
            <a:extLst>
              <a:ext uri="{FF2B5EF4-FFF2-40B4-BE49-F238E27FC236}">
                <a16:creationId xmlns:a16="http://schemas.microsoft.com/office/drawing/2014/main" id="{A67442C7-8DBA-4948-A143-311AE4B9F21F}"/>
              </a:ext>
            </a:extLst>
          </p:cNvPr>
          <p:cNvSpPr txBox="1"/>
          <p:nvPr/>
        </p:nvSpPr>
        <p:spPr>
          <a:xfrm>
            <a:off x="609599" y="1394443"/>
            <a:ext cx="10767580" cy="1669688"/>
          </a:xfrm>
          <a:prstGeom prst="rect">
            <a:avLst/>
          </a:prstGeom>
          <a:noFill/>
        </p:spPr>
        <p:txBody>
          <a:bodyPr wrap="square" rtlCol="0">
            <a:spAutoFit/>
          </a:bodyPr>
          <a:lstStyle/>
          <a:p>
            <a:r>
              <a:rPr lang="en-US" sz="1600" b="1" dirty="0"/>
              <a:t>Function of the Compressed Air Station Controller</a:t>
            </a:r>
          </a:p>
          <a:p>
            <a:pPr marL="285750" indent="-285750">
              <a:spcBef>
                <a:spcPts val="900"/>
              </a:spcBef>
              <a:buFont typeface="Arial" panose="020B0604020202020204" pitchFamily="34" charset="0"/>
              <a:buChar char="•"/>
            </a:pPr>
            <a:r>
              <a:rPr lang="en-US" sz="1600" dirty="0"/>
              <a:t>Automatically operates air compressors in the system according to the compressed air demand for production.</a:t>
            </a:r>
          </a:p>
          <a:p>
            <a:pPr marL="285750" indent="-285750">
              <a:spcBef>
                <a:spcPts val="900"/>
              </a:spcBef>
              <a:buFont typeface="Arial" panose="020B0604020202020204" pitchFamily="34" charset="0"/>
              <a:buChar char="•"/>
            </a:pPr>
            <a:r>
              <a:rPr lang="en-US" sz="1600" dirty="0"/>
              <a:t>Configures compressor operation schedules to align with production times.</a:t>
            </a:r>
          </a:p>
          <a:p>
            <a:pPr marL="285750" indent="-285750">
              <a:spcBef>
                <a:spcPts val="900"/>
              </a:spcBef>
              <a:buFont typeface="Arial" panose="020B0604020202020204" pitchFamily="34" charset="0"/>
              <a:buChar char="•"/>
            </a:pPr>
            <a:r>
              <a:rPr lang="en-US" sz="1600" dirty="0"/>
              <a:t>Synchronizes operating hours and start-up counts: ensures stable quality of supplied air and facilitates maintenance and servicing of the compressed air system.</a:t>
            </a:r>
          </a:p>
        </p:txBody>
      </p:sp>
      <p:pic>
        <p:nvPicPr>
          <p:cNvPr id="5" name="Picture 2" descr="Dieukhienmaynenkhi">
            <a:extLst>
              <a:ext uri="{FF2B5EF4-FFF2-40B4-BE49-F238E27FC236}">
                <a16:creationId xmlns:a16="http://schemas.microsoft.com/office/drawing/2014/main" id="{3B05ADAC-AD73-4C36-9919-8FEB4D6D95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2870" y="3177830"/>
            <a:ext cx="5761037"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6F309B5-F5CF-49F9-839E-1FFCEB207798}"/>
              </a:ext>
            </a:extLst>
          </p:cNvPr>
          <p:cNvSpPr txBox="1"/>
          <p:nvPr/>
        </p:nvSpPr>
        <p:spPr>
          <a:xfrm>
            <a:off x="2993920" y="6309367"/>
            <a:ext cx="7113247" cy="369332"/>
          </a:xfrm>
          <a:prstGeom prst="rect">
            <a:avLst/>
          </a:prstGeom>
          <a:noFill/>
        </p:spPr>
        <p:txBody>
          <a:bodyPr wrap="square" rtlCol="0">
            <a:spAutoFit/>
          </a:bodyPr>
          <a:lstStyle/>
          <a:p>
            <a:r>
              <a:rPr lang="en-US" sz="1800" i="1" dirty="0">
                <a:latin typeface="Times New Roman" panose="02020603050405020304" pitchFamily="18" charset="0"/>
                <a:cs typeface="Times New Roman" panose="02020603050405020304" pitchFamily="18" charset="0"/>
              </a:rPr>
              <a:t>Controller connection diagram in coordination with air compressors</a:t>
            </a:r>
            <a:endParaRPr lang="vi-VN" sz="18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32891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F7105FA-2A9A-BE7B-B856-AFB1BE53B5AA}"/>
              </a:ext>
            </a:extLst>
          </p:cNvPr>
          <p:cNvSpPr>
            <a:spLocks noGrp="1"/>
          </p:cNvSpPr>
          <p:nvPr>
            <p:ph type="title"/>
          </p:nvPr>
        </p:nvSpPr>
        <p:spPr/>
        <p:txBody>
          <a:bodyPr>
            <a:noAutofit/>
          </a:bodyPr>
          <a:lstStyle/>
          <a:p>
            <a:r>
              <a:rPr lang="en-US" sz="2400" dirty="0">
                <a:solidFill>
                  <a:schemeClr val="accent1">
                    <a:lumMod val="50000"/>
                  </a:schemeClr>
                </a:solidFill>
              </a:rPr>
              <a:t>EEMs 3: Improve the efficiency of air compressor operation and control</a:t>
            </a:r>
            <a:endParaRPr lang="en-US" sz="2400" dirty="0"/>
          </a:p>
        </p:txBody>
      </p:sp>
      <p:graphicFrame>
        <p:nvGraphicFramePr>
          <p:cNvPr id="6" name="Table 5">
            <a:extLst>
              <a:ext uri="{FF2B5EF4-FFF2-40B4-BE49-F238E27FC236}">
                <a16:creationId xmlns:a16="http://schemas.microsoft.com/office/drawing/2014/main" id="{A04743B4-41A4-5686-8736-0E79A3A23CC0}"/>
              </a:ext>
            </a:extLst>
          </p:cNvPr>
          <p:cNvGraphicFramePr>
            <a:graphicFrameLocks noGrp="1"/>
          </p:cNvGraphicFramePr>
          <p:nvPr>
            <p:extLst>
              <p:ext uri="{D42A27DB-BD31-4B8C-83A1-F6EECF244321}">
                <p14:modId xmlns:p14="http://schemas.microsoft.com/office/powerpoint/2010/main" val="3626954255"/>
              </p:ext>
            </p:extLst>
          </p:nvPr>
        </p:nvGraphicFramePr>
        <p:xfrm>
          <a:off x="2133600" y="1672976"/>
          <a:ext cx="7924800" cy="3952942"/>
        </p:xfrm>
        <a:graphic>
          <a:graphicData uri="http://schemas.openxmlformats.org/drawingml/2006/table">
            <a:tbl>
              <a:tblPr>
                <a:tableStyleId>{775DCB02-9BB8-47FD-8907-85C794F793BA}</a:tableStyleId>
              </a:tblPr>
              <a:tblGrid>
                <a:gridCol w="721334">
                  <a:extLst>
                    <a:ext uri="{9D8B030D-6E8A-4147-A177-3AD203B41FA5}">
                      <a16:colId xmlns:a16="http://schemas.microsoft.com/office/drawing/2014/main" val="3117442162"/>
                    </a:ext>
                  </a:extLst>
                </a:gridCol>
                <a:gridCol w="4423690">
                  <a:extLst>
                    <a:ext uri="{9D8B030D-6E8A-4147-A177-3AD203B41FA5}">
                      <a16:colId xmlns:a16="http://schemas.microsoft.com/office/drawing/2014/main" val="570047869"/>
                    </a:ext>
                  </a:extLst>
                </a:gridCol>
                <a:gridCol w="1609344">
                  <a:extLst>
                    <a:ext uri="{9D8B030D-6E8A-4147-A177-3AD203B41FA5}">
                      <a16:colId xmlns:a16="http://schemas.microsoft.com/office/drawing/2014/main" val="45060322"/>
                    </a:ext>
                  </a:extLst>
                </a:gridCol>
                <a:gridCol w="1170432">
                  <a:extLst>
                    <a:ext uri="{9D8B030D-6E8A-4147-A177-3AD203B41FA5}">
                      <a16:colId xmlns:a16="http://schemas.microsoft.com/office/drawing/2014/main" val="753219474"/>
                    </a:ext>
                  </a:extLst>
                </a:gridCol>
              </a:tblGrid>
              <a:tr h="0">
                <a:tc>
                  <a:txBody>
                    <a:bodyPr/>
                    <a:lstStyle/>
                    <a:p>
                      <a:r>
                        <a:rPr lang="en-US" b="1"/>
                        <a:t>No.</a:t>
                      </a:r>
                    </a:p>
                  </a:txBody>
                  <a:tcPr anchor="ctr"/>
                </a:tc>
                <a:tc>
                  <a:txBody>
                    <a:bodyPr/>
                    <a:lstStyle/>
                    <a:p>
                      <a:r>
                        <a:rPr lang="en-US" b="1"/>
                        <a:t>Parameter</a:t>
                      </a:r>
                    </a:p>
                  </a:txBody>
                  <a:tcPr anchor="ctr"/>
                </a:tc>
                <a:tc>
                  <a:txBody>
                    <a:bodyPr/>
                    <a:lstStyle/>
                    <a:p>
                      <a:r>
                        <a:rPr lang="en-US" b="1"/>
                        <a:t>Unit</a:t>
                      </a:r>
                    </a:p>
                  </a:txBody>
                  <a:tcPr anchor="ctr"/>
                </a:tc>
                <a:tc>
                  <a:txBody>
                    <a:bodyPr/>
                    <a:lstStyle/>
                    <a:p>
                      <a:r>
                        <a:rPr lang="en-US" b="1" dirty="0"/>
                        <a:t>Value</a:t>
                      </a:r>
                    </a:p>
                  </a:txBody>
                  <a:tcPr anchor="ctr"/>
                </a:tc>
                <a:extLst>
                  <a:ext uri="{0D108BD9-81ED-4DB2-BD59-A6C34878D82A}">
                    <a16:rowId xmlns:a16="http://schemas.microsoft.com/office/drawing/2014/main" val="1121375948"/>
                  </a:ext>
                </a:extLst>
              </a:tr>
              <a:tr h="0">
                <a:tc>
                  <a:txBody>
                    <a:bodyPr/>
                    <a:lstStyle/>
                    <a:p>
                      <a:r>
                        <a:rPr lang="en-VN"/>
                        <a:t>1</a:t>
                      </a:r>
                    </a:p>
                  </a:txBody>
                  <a:tcPr anchor="ctr"/>
                </a:tc>
                <a:tc>
                  <a:txBody>
                    <a:bodyPr/>
                    <a:lstStyle/>
                    <a:p>
                      <a:r>
                        <a:rPr lang="en-US"/>
                        <a:t>Average electricity price</a:t>
                      </a:r>
                    </a:p>
                  </a:txBody>
                  <a:tcPr anchor="ctr"/>
                </a:tc>
                <a:tc>
                  <a:txBody>
                    <a:bodyPr/>
                    <a:lstStyle/>
                    <a:p>
                      <a:r>
                        <a:rPr lang="en-US"/>
                        <a:t>VND</a:t>
                      </a:r>
                    </a:p>
                  </a:txBody>
                  <a:tcPr anchor="ctr"/>
                </a:tc>
                <a:tc>
                  <a:txBody>
                    <a:bodyPr/>
                    <a:lstStyle/>
                    <a:p>
                      <a:r>
                        <a:rPr lang="en-VN" dirty="0"/>
                        <a:t>1,860</a:t>
                      </a:r>
                    </a:p>
                  </a:txBody>
                  <a:tcPr anchor="ctr"/>
                </a:tc>
                <a:extLst>
                  <a:ext uri="{0D108BD9-81ED-4DB2-BD59-A6C34878D82A}">
                    <a16:rowId xmlns:a16="http://schemas.microsoft.com/office/drawing/2014/main" val="2941709532"/>
                  </a:ext>
                </a:extLst>
              </a:tr>
              <a:tr h="0">
                <a:tc>
                  <a:txBody>
                    <a:bodyPr/>
                    <a:lstStyle/>
                    <a:p>
                      <a:r>
                        <a:rPr lang="en-VN"/>
                        <a:t>2</a:t>
                      </a:r>
                    </a:p>
                  </a:txBody>
                  <a:tcPr anchor="ctr"/>
                </a:tc>
                <a:tc>
                  <a:txBody>
                    <a:bodyPr/>
                    <a:lstStyle/>
                    <a:p>
                      <a:r>
                        <a:rPr lang="en-US" dirty="0"/>
                        <a:t>Electricity saved after implementing the solution</a:t>
                      </a:r>
                    </a:p>
                  </a:txBody>
                  <a:tcPr anchor="ctr"/>
                </a:tc>
                <a:tc>
                  <a:txBody>
                    <a:bodyPr/>
                    <a:lstStyle/>
                    <a:p>
                      <a:r>
                        <a:rPr lang="en-US"/>
                        <a:t>kWh/year</a:t>
                      </a:r>
                    </a:p>
                  </a:txBody>
                  <a:tcPr anchor="ctr"/>
                </a:tc>
                <a:tc>
                  <a:txBody>
                    <a:bodyPr/>
                    <a:lstStyle/>
                    <a:p>
                      <a:r>
                        <a:rPr lang="en-VN" dirty="0"/>
                        <a:t>67,704</a:t>
                      </a:r>
                    </a:p>
                  </a:txBody>
                  <a:tcPr anchor="ctr"/>
                </a:tc>
                <a:extLst>
                  <a:ext uri="{0D108BD9-81ED-4DB2-BD59-A6C34878D82A}">
                    <a16:rowId xmlns:a16="http://schemas.microsoft.com/office/drawing/2014/main" val="1327872294"/>
                  </a:ext>
                </a:extLst>
              </a:tr>
              <a:tr h="0">
                <a:tc>
                  <a:txBody>
                    <a:bodyPr/>
                    <a:lstStyle/>
                    <a:p>
                      <a:r>
                        <a:rPr lang="en-VN"/>
                        <a:t>3</a:t>
                      </a:r>
                    </a:p>
                  </a:txBody>
                  <a:tcPr anchor="ctr"/>
                </a:tc>
                <a:tc>
                  <a:txBody>
                    <a:bodyPr/>
                    <a:lstStyle/>
                    <a:p>
                      <a:r>
                        <a:rPr lang="en-US"/>
                        <a:t>Income from energy savings in 1 year</a:t>
                      </a:r>
                    </a:p>
                  </a:txBody>
                  <a:tcPr anchor="ctr"/>
                </a:tc>
                <a:tc>
                  <a:txBody>
                    <a:bodyPr/>
                    <a:lstStyle/>
                    <a:p>
                      <a:r>
                        <a:rPr lang="en-US"/>
                        <a:t>Million VND/year</a:t>
                      </a:r>
                    </a:p>
                  </a:txBody>
                  <a:tcPr anchor="ctr"/>
                </a:tc>
                <a:tc>
                  <a:txBody>
                    <a:bodyPr/>
                    <a:lstStyle/>
                    <a:p>
                      <a:r>
                        <a:rPr lang="en-VN"/>
                        <a:t>125.9</a:t>
                      </a:r>
                    </a:p>
                  </a:txBody>
                  <a:tcPr anchor="ctr"/>
                </a:tc>
                <a:extLst>
                  <a:ext uri="{0D108BD9-81ED-4DB2-BD59-A6C34878D82A}">
                    <a16:rowId xmlns:a16="http://schemas.microsoft.com/office/drawing/2014/main" val="2873177502"/>
                  </a:ext>
                </a:extLst>
              </a:tr>
              <a:tr h="0">
                <a:tc>
                  <a:txBody>
                    <a:bodyPr/>
                    <a:lstStyle/>
                    <a:p>
                      <a:r>
                        <a:rPr lang="en-VN"/>
                        <a:t>4</a:t>
                      </a:r>
                    </a:p>
                  </a:txBody>
                  <a:tcPr anchor="ctr"/>
                </a:tc>
                <a:tc>
                  <a:txBody>
                    <a:bodyPr/>
                    <a:lstStyle/>
                    <a:p>
                      <a:r>
                        <a:rPr lang="en-US" dirty="0"/>
                        <a:t>Total investment cost for the project</a:t>
                      </a:r>
                    </a:p>
                  </a:txBody>
                  <a:tcPr anchor="ctr"/>
                </a:tc>
                <a:tc>
                  <a:txBody>
                    <a:bodyPr/>
                    <a:lstStyle/>
                    <a:p>
                      <a:r>
                        <a:rPr lang="en-US"/>
                        <a:t>Million VND</a:t>
                      </a:r>
                    </a:p>
                  </a:txBody>
                  <a:tcPr anchor="ctr"/>
                </a:tc>
                <a:tc>
                  <a:txBody>
                    <a:bodyPr/>
                    <a:lstStyle/>
                    <a:p>
                      <a:r>
                        <a:rPr lang="en-VN"/>
                        <a:t>200</a:t>
                      </a:r>
                    </a:p>
                  </a:txBody>
                  <a:tcPr anchor="ctr"/>
                </a:tc>
                <a:extLst>
                  <a:ext uri="{0D108BD9-81ED-4DB2-BD59-A6C34878D82A}">
                    <a16:rowId xmlns:a16="http://schemas.microsoft.com/office/drawing/2014/main" val="1642157192"/>
                  </a:ext>
                </a:extLst>
              </a:tr>
              <a:tr h="0">
                <a:tc>
                  <a:txBody>
                    <a:bodyPr/>
                    <a:lstStyle/>
                    <a:p>
                      <a:r>
                        <a:rPr lang="en-VN"/>
                        <a:t>5</a:t>
                      </a:r>
                    </a:p>
                  </a:txBody>
                  <a:tcPr anchor="ctr"/>
                </a:tc>
                <a:tc>
                  <a:txBody>
                    <a:bodyPr/>
                    <a:lstStyle/>
                    <a:p>
                      <a:r>
                        <a:rPr lang="en-US"/>
                        <a:t>Simple payback period</a:t>
                      </a:r>
                    </a:p>
                  </a:txBody>
                  <a:tcPr anchor="ctr"/>
                </a:tc>
                <a:tc>
                  <a:txBody>
                    <a:bodyPr/>
                    <a:lstStyle/>
                    <a:p>
                      <a:r>
                        <a:rPr lang="en-US"/>
                        <a:t>Months</a:t>
                      </a:r>
                    </a:p>
                  </a:txBody>
                  <a:tcPr anchor="ctr"/>
                </a:tc>
                <a:tc>
                  <a:txBody>
                    <a:bodyPr/>
                    <a:lstStyle/>
                    <a:p>
                      <a:r>
                        <a:rPr lang="en-VN"/>
                        <a:t>19.1</a:t>
                      </a:r>
                    </a:p>
                  </a:txBody>
                  <a:tcPr anchor="ctr"/>
                </a:tc>
                <a:extLst>
                  <a:ext uri="{0D108BD9-81ED-4DB2-BD59-A6C34878D82A}">
                    <a16:rowId xmlns:a16="http://schemas.microsoft.com/office/drawing/2014/main" val="142869395"/>
                  </a:ext>
                </a:extLst>
              </a:tr>
              <a:tr h="0">
                <a:tc>
                  <a:txBody>
                    <a:bodyPr/>
                    <a:lstStyle/>
                    <a:p>
                      <a:r>
                        <a:rPr lang="en-VN"/>
                        <a:t>6</a:t>
                      </a:r>
                    </a:p>
                  </a:txBody>
                  <a:tcPr anchor="ctr"/>
                </a:tc>
                <a:tc>
                  <a:txBody>
                    <a:bodyPr/>
                    <a:lstStyle/>
                    <a:p>
                      <a:r>
                        <a:rPr lang="en-US"/>
                        <a:t>Discount rate</a:t>
                      </a:r>
                    </a:p>
                  </a:txBody>
                  <a:tcPr anchor="ctr"/>
                </a:tc>
                <a:tc>
                  <a:txBody>
                    <a:bodyPr/>
                    <a:lstStyle/>
                    <a:p>
                      <a:r>
                        <a:rPr lang="en-VN"/>
                        <a:t>%</a:t>
                      </a:r>
                    </a:p>
                  </a:txBody>
                  <a:tcPr anchor="ctr"/>
                </a:tc>
                <a:tc>
                  <a:txBody>
                    <a:bodyPr/>
                    <a:lstStyle/>
                    <a:p>
                      <a:r>
                        <a:rPr lang="en-VN"/>
                        <a:t>10</a:t>
                      </a:r>
                    </a:p>
                  </a:txBody>
                  <a:tcPr anchor="ctr"/>
                </a:tc>
                <a:extLst>
                  <a:ext uri="{0D108BD9-81ED-4DB2-BD59-A6C34878D82A}">
                    <a16:rowId xmlns:a16="http://schemas.microsoft.com/office/drawing/2014/main" val="3286399194"/>
                  </a:ext>
                </a:extLst>
              </a:tr>
              <a:tr h="0">
                <a:tc>
                  <a:txBody>
                    <a:bodyPr/>
                    <a:lstStyle/>
                    <a:p>
                      <a:r>
                        <a:rPr lang="en-VN"/>
                        <a:t>7</a:t>
                      </a:r>
                    </a:p>
                  </a:txBody>
                  <a:tcPr anchor="ctr"/>
                </a:tc>
                <a:tc>
                  <a:txBody>
                    <a:bodyPr/>
                    <a:lstStyle/>
                    <a:p>
                      <a:r>
                        <a:rPr lang="en-US"/>
                        <a:t>Project lifetime</a:t>
                      </a:r>
                    </a:p>
                  </a:txBody>
                  <a:tcPr anchor="ctr"/>
                </a:tc>
                <a:tc>
                  <a:txBody>
                    <a:bodyPr/>
                    <a:lstStyle/>
                    <a:p>
                      <a:r>
                        <a:rPr lang="en-US"/>
                        <a:t>Years</a:t>
                      </a:r>
                    </a:p>
                  </a:txBody>
                  <a:tcPr anchor="ctr"/>
                </a:tc>
                <a:tc>
                  <a:txBody>
                    <a:bodyPr/>
                    <a:lstStyle/>
                    <a:p>
                      <a:r>
                        <a:rPr lang="en-VN"/>
                        <a:t>10</a:t>
                      </a:r>
                    </a:p>
                  </a:txBody>
                  <a:tcPr anchor="ctr"/>
                </a:tc>
                <a:extLst>
                  <a:ext uri="{0D108BD9-81ED-4DB2-BD59-A6C34878D82A}">
                    <a16:rowId xmlns:a16="http://schemas.microsoft.com/office/drawing/2014/main" val="1122576404"/>
                  </a:ext>
                </a:extLst>
              </a:tr>
              <a:tr h="0">
                <a:tc>
                  <a:txBody>
                    <a:bodyPr/>
                    <a:lstStyle/>
                    <a:p>
                      <a:r>
                        <a:rPr lang="en-VN"/>
                        <a:t>8</a:t>
                      </a:r>
                    </a:p>
                  </a:txBody>
                  <a:tcPr anchor="ctr"/>
                </a:tc>
                <a:tc>
                  <a:txBody>
                    <a:bodyPr/>
                    <a:lstStyle/>
                    <a:p>
                      <a:r>
                        <a:rPr lang="en-US"/>
                        <a:t>Project payback period</a:t>
                      </a:r>
                    </a:p>
                  </a:txBody>
                  <a:tcPr anchor="ctr"/>
                </a:tc>
                <a:tc>
                  <a:txBody>
                    <a:bodyPr/>
                    <a:lstStyle/>
                    <a:p>
                      <a:r>
                        <a:rPr lang="en-US"/>
                        <a:t>Tons/year</a:t>
                      </a:r>
                    </a:p>
                  </a:txBody>
                  <a:tcPr anchor="ctr"/>
                </a:tc>
                <a:tc>
                  <a:txBody>
                    <a:bodyPr/>
                    <a:lstStyle/>
                    <a:p>
                      <a:r>
                        <a:rPr lang="en-VN" dirty="0"/>
                        <a:t>21.4</a:t>
                      </a:r>
                    </a:p>
                  </a:txBody>
                  <a:tcPr anchor="ctr"/>
                </a:tc>
                <a:extLst>
                  <a:ext uri="{0D108BD9-81ED-4DB2-BD59-A6C34878D82A}">
                    <a16:rowId xmlns:a16="http://schemas.microsoft.com/office/drawing/2014/main" val="3086553539"/>
                  </a:ext>
                </a:extLst>
              </a:tr>
            </a:tbl>
          </a:graphicData>
        </a:graphic>
      </p:graphicFrame>
      <p:sp>
        <p:nvSpPr>
          <p:cNvPr id="7" name="Rectangle 1">
            <a:extLst>
              <a:ext uri="{FF2B5EF4-FFF2-40B4-BE49-F238E27FC236}">
                <a16:creationId xmlns:a16="http://schemas.microsoft.com/office/drawing/2014/main" id="{4CC8275A-3EE2-E710-3125-295EF79379A9}"/>
              </a:ext>
            </a:extLst>
          </p:cNvPr>
          <p:cNvSpPr>
            <a:spLocks noChangeArrowheads="1"/>
          </p:cNvSpPr>
          <p:nvPr/>
        </p:nvSpPr>
        <p:spPr bwMode="auto">
          <a:xfrm>
            <a:off x="1975104" y="1481749"/>
            <a:ext cx="880533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VN"/>
          </a:p>
        </p:txBody>
      </p:sp>
    </p:spTree>
    <p:extLst>
      <p:ext uri="{BB962C8B-B14F-4D97-AF65-F5344CB8AC3E}">
        <p14:creationId xmlns:p14="http://schemas.microsoft.com/office/powerpoint/2010/main" val="27566638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609600" y="533885"/>
            <a:ext cx="10972800" cy="495200"/>
          </a:xfrm>
        </p:spPr>
        <p:txBody>
          <a:bodyPr>
            <a:noAutofit/>
          </a:bodyPr>
          <a:lstStyle/>
          <a:p>
            <a:r>
              <a:rPr lang="en-US" sz="2400" dirty="0">
                <a:solidFill>
                  <a:schemeClr val="accent1">
                    <a:lumMod val="50000"/>
                  </a:schemeClr>
                </a:solidFill>
              </a:rPr>
              <a:t>EEMs 4: Improving the Operational Efficiency of the Chiller System </a:t>
            </a:r>
          </a:p>
        </p:txBody>
      </p:sp>
      <p:sp>
        <p:nvSpPr>
          <p:cNvPr id="4" name="TextBox 3">
            <a:extLst>
              <a:ext uri="{FF2B5EF4-FFF2-40B4-BE49-F238E27FC236}">
                <a16:creationId xmlns:a16="http://schemas.microsoft.com/office/drawing/2014/main" id="{29AA04C9-F9A9-40BB-8C2E-90B5C9F003D1}"/>
              </a:ext>
            </a:extLst>
          </p:cNvPr>
          <p:cNvSpPr txBox="1"/>
          <p:nvPr/>
        </p:nvSpPr>
        <p:spPr>
          <a:xfrm>
            <a:off x="609600" y="1311525"/>
            <a:ext cx="2304288" cy="426976"/>
          </a:xfrm>
          <a:prstGeom prst="rect">
            <a:avLst/>
          </a:prstGeom>
          <a:noFill/>
        </p:spPr>
        <p:txBody>
          <a:bodyPr wrap="square" rtlCol="0">
            <a:spAutoFit/>
          </a:bodyPr>
          <a:lstStyle/>
          <a:p>
            <a:pPr marL="342900" indent="-342900" algn="just">
              <a:lnSpc>
                <a:spcPct val="130000"/>
              </a:lnSpc>
              <a:buFont typeface="Wingdings" panose="05000000000000000000" pitchFamily="2" charset="2"/>
              <a:buChar char="v"/>
            </a:pPr>
            <a:r>
              <a:rPr lang="en-US" dirty="0"/>
              <a:t>Situation</a:t>
            </a:r>
          </a:p>
        </p:txBody>
      </p:sp>
      <p:pic>
        <p:nvPicPr>
          <p:cNvPr id="5" name="Picture 4" descr="Diagram&#10;&#10;Description automatically generated">
            <a:extLst>
              <a:ext uri="{FF2B5EF4-FFF2-40B4-BE49-F238E27FC236}">
                <a16:creationId xmlns:a16="http://schemas.microsoft.com/office/drawing/2014/main" id="{EDB2CB6A-E5C9-06BE-9093-57B9EE75A648}"/>
              </a:ext>
            </a:extLst>
          </p:cNvPr>
          <p:cNvPicPr>
            <a:picLocks noChangeAspect="1"/>
          </p:cNvPicPr>
          <p:nvPr/>
        </p:nvPicPr>
        <p:blipFill>
          <a:blip r:embed="rId2">
            <a:extLst>
              <a:ext uri="{28A0092B-C50C-407E-A947-70E740481C1C}">
                <a14:useLocalDpi xmlns:a14="http://schemas.microsoft.com/office/drawing/2010/main" val="0"/>
              </a:ext>
            </a:extLst>
          </a:blip>
          <a:srcRect r="17957" b="17366"/>
          <a:stretch>
            <a:fillRect/>
          </a:stretch>
        </p:blipFill>
        <p:spPr bwMode="auto">
          <a:xfrm>
            <a:off x="2913888" y="1738501"/>
            <a:ext cx="8462963" cy="4407180"/>
          </a:xfrm>
          <a:prstGeom prst="rect">
            <a:avLst/>
          </a:prstGeom>
          <a:noFill/>
          <a:ln>
            <a:noFill/>
          </a:ln>
        </p:spPr>
      </p:pic>
    </p:spTree>
    <p:extLst>
      <p:ext uri="{BB962C8B-B14F-4D97-AF65-F5344CB8AC3E}">
        <p14:creationId xmlns:p14="http://schemas.microsoft.com/office/powerpoint/2010/main" val="36807292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3B57F-6E05-2948-7A62-7B376799654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9E2704A-5FE0-E953-A517-E8B3F2BC8EFB}"/>
              </a:ext>
            </a:extLst>
          </p:cNvPr>
          <p:cNvSpPr txBox="1"/>
          <p:nvPr/>
        </p:nvSpPr>
        <p:spPr>
          <a:xfrm>
            <a:off x="609600" y="1211021"/>
            <a:ext cx="10972800" cy="5113579"/>
          </a:xfrm>
          <a:prstGeom prst="rect">
            <a:avLst/>
          </a:prstGeom>
          <a:noFill/>
        </p:spPr>
        <p:txBody>
          <a:bodyPr wrap="square" rtlCol="0">
            <a:spAutoFit/>
          </a:bodyPr>
          <a:lstStyle/>
          <a:p>
            <a:pPr>
              <a:lnSpc>
                <a:spcPct val="150000"/>
              </a:lnSpc>
              <a:spcBef>
                <a:spcPts val="900"/>
              </a:spcBef>
            </a:pPr>
            <a:r>
              <a:rPr lang="en-US" sz="2000" b="1" dirty="0"/>
              <a:t>Solution</a:t>
            </a:r>
          </a:p>
          <a:p>
            <a:pPr marL="342900" indent="-342900">
              <a:lnSpc>
                <a:spcPct val="150000"/>
              </a:lnSpc>
              <a:spcBef>
                <a:spcPts val="900"/>
              </a:spcBef>
              <a:buFont typeface="Arial" panose="020B0604020202020204" pitchFamily="34" charset="0"/>
              <a:buChar char="•"/>
            </a:pPr>
            <a:r>
              <a:rPr lang="en-US" sz="2000" b="1" dirty="0"/>
              <a:t>Enhance the quality of makeup water: </a:t>
            </a:r>
            <a:r>
              <a:rPr lang="en-US" sz="2000" dirty="0"/>
              <a:t>Use a chemical water softening system or an electrical water softening device.</a:t>
            </a:r>
          </a:p>
          <a:p>
            <a:pPr marL="342900" indent="-342900">
              <a:lnSpc>
                <a:spcPct val="150000"/>
              </a:lnSpc>
              <a:spcBef>
                <a:spcPts val="900"/>
              </a:spcBef>
              <a:buFont typeface="Arial" panose="020B0604020202020204" pitchFamily="34" charset="0"/>
              <a:buChar char="•"/>
            </a:pPr>
            <a:r>
              <a:rPr lang="en-US" sz="2000" b="1" dirty="0"/>
              <a:t>Reduce scale buildup</a:t>
            </a:r>
            <a:r>
              <a:rPr lang="en-US" sz="2000" dirty="0"/>
              <a:t>: Install electromagnetic descaling devices or rubber ball cleaning systems at the condenser and evaporator.</a:t>
            </a:r>
          </a:p>
          <a:p>
            <a:pPr marL="342900" indent="-342900">
              <a:lnSpc>
                <a:spcPct val="150000"/>
              </a:lnSpc>
              <a:spcBef>
                <a:spcPts val="900"/>
              </a:spcBef>
              <a:buFont typeface="Arial" panose="020B0604020202020204" pitchFamily="34" charset="0"/>
              <a:buChar char="•"/>
            </a:pPr>
            <a:r>
              <a:rPr lang="en-US" sz="2000" b="1" dirty="0"/>
              <a:t>Regular maintenance</a:t>
            </a:r>
            <a:r>
              <a:rPr lang="en-US" sz="2000" dirty="0"/>
              <a:t>: Perform maintenance on the chiller system 1-2 times per year to maintain operational efficiency.</a:t>
            </a:r>
          </a:p>
          <a:p>
            <a:pPr marL="342900" indent="-342900">
              <a:lnSpc>
                <a:spcPct val="150000"/>
              </a:lnSpc>
              <a:spcBef>
                <a:spcPts val="900"/>
              </a:spcBef>
              <a:buFont typeface="Arial" panose="020B0604020202020204" pitchFamily="34" charset="0"/>
              <a:buChar char="•"/>
            </a:pPr>
            <a:r>
              <a:rPr lang="en-US" sz="2000" b="1" dirty="0"/>
              <a:t>Improving Cold Water Circulation System</a:t>
            </a:r>
            <a:r>
              <a:rPr lang="en-US" sz="2000" dirty="0"/>
              <a:t>: Replace the underground cold water channel with elevated pipes (</a:t>
            </a:r>
            <a:r>
              <a:rPr lang="el-GR" sz="2000" dirty="0"/>
              <a:t>φ90-110</a:t>
            </a:r>
            <a:r>
              <a:rPr lang="en-US" sz="2000" dirty="0"/>
              <a:t>mm), using two pumps with a power range of 11-15kW. Install a connected piping system and remove individual cold water pumps.</a:t>
            </a:r>
          </a:p>
        </p:txBody>
      </p:sp>
      <p:sp>
        <p:nvSpPr>
          <p:cNvPr id="5" name="Title 1">
            <a:extLst>
              <a:ext uri="{FF2B5EF4-FFF2-40B4-BE49-F238E27FC236}">
                <a16:creationId xmlns:a16="http://schemas.microsoft.com/office/drawing/2014/main" id="{D84522BB-9BA4-6808-5130-375702B42335}"/>
              </a:ext>
            </a:extLst>
          </p:cNvPr>
          <p:cNvSpPr>
            <a:spLocks noGrp="1"/>
          </p:cNvSpPr>
          <p:nvPr>
            <p:ph type="title"/>
          </p:nvPr>
        </p:nvSpPr>
        <p:spPr>
          <a:xfrm>
            <a:off x="609600" y="533400"/>
            <a:ext cx="10972800" cy="495300"/>
          </a:xfrm>
        </p:spPr>
        <p:txBody>
          <a:bodyPr>
            <a:noAutofit/>
          </a:bodyPr>
          <a:lstStyle/>
          <a:p>
            <a:r>
              <a:rPr lang="en-US" sz="2400" dirty="0">
                <a:solidFill>
                  <a:schemeClr val="accent1">
                    <a:lumMod val="50000"/>
                  </a:schemeClr>
                </a:solidFill>
              </a:rPr>
              <a:t>EEMs 4: Improving the Operational Efficiency of the Chiller System </a:t>
            </a:r>
          </a:p>
        </p:txBody>
      </p:sp>
    </p:spTree>
    <p:extLst>
      <p:ext uri="{BB962C8B-B14F-4D97-AF65-F5344CB8AC3E}">
        <p14:creationId xmlns:p14="http://schemas.microsoft.com/office/powerpoint/2010/main" val="5104816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3BA78-1BB4-29E8-52A2-FBAEAF191EB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C5C19B7-91E4-3A2A-9D0D-24629E34EF56}"/>
              </a:ext>
            </a:extLst>
          </p:cNvPr>
          <p:cNvSpPr txBox="1"/>
          <p:nvPr/>
        </p:nvSpPr>
        <p:spPr>
          <a:xfrm>
            <a:off x="609600" y="1409061"/>
            <a:ext cx="10972800" cy="4810932"/>
          </a:xfrm>
          <a:prstGeom prst="rect">
            <a:avLst/>
          </a:prstGeom>
          <a:noFill/>
        </p:spPr>
        <p:txBody>
          <a:bodyPr wrap="square" rtlCol="0">
            <a:spAutoFit/>
          </a:bodyPr>
          <a:lstStyle/>
          <a:p>
            <a:pPr>
              <a:lnSpc>
                <a:spcPct val="150000"/>
              </a:lnSpc>
            </a:pPr>
            <a:r>
              <a:rPr lang="en-US" b="1" dirty="0"/>
              <a:t>Solution</a:t>
            </a:r>
          </a:p>
          <a:p>
            <a:pPr marL="342900" indent="-342900">
              <a:lnSpc>
                <a:spcPct val="150000"/>
              </a:lnSpc>
              <a:spcBef>
                <a:spcPts val="900"/>
              </a:spcBef>
              <a:buFont typeface="Arial" panose="020B0604020202020204" pitchFamily="34" charset="0"/>
              <a:buChar char="•"/>
            </a:pPr>
            <a:r>
              <a:rPr lang="en-US" dirty="0"/>
              <a:t>Convert to a closed-loop return water system: Use closed-loop pipes to prevent impurities and separate wastewater from being returned to the return tank.</a:t>
            </a:r>
          </a:p>
          <a:p>
            <a:pPr marL="342900" indent="-342900">
              <a:lnSpc>
                <a:spcPct val="150000"/>
              </a:lnSpc>
              <a:spcBef>
                <a:spcPts val="900"/>
              </a:spcBef>
              <a:buFont typeface="Arial" panose="020B0604020202020204" pitchFamily="34" charset="0"/>
              <a:buChar char="•"/>
            </a:pPr>
            <a:r>
              <a:rPr lang="en-US" dirty="0"/>
              <a:t>Install automatic control valves: Control return water temperature and water levels in the tank, reduce heat loss, and prevent cold water from mixing with return water.</a:t>
            </a:r>
          </a:p>
          <a:p>
            <a:pPr marL="342900" indent="-342900">
              <a:lnSpc>
                <a:spcPct val="150000"/>
              </a:lnSpc>
              <a:spcBef>
                <a:spcPts val="900"/>
              </a:spcBef>
              <a:buFont typeface="Arial" panose="020B0604020202020204" pitchFamily="34" charset="0"/>
              <a:buChar char="•"/>
            </a:pPr>
            <a:r>
              <a:rPr lang="en-US" dirty="0"/>
              <a:t>Renovate the storage tank: Add insulation to the cold water tank. Add partitions in the return water tank to settle dirt for easier cleaning.</a:t>
            </a:r>
          </a:p>
          <a:p>
            <a:pPr marL="342900" indent="-342900">
              <a:lnSpc>
                <a:spcPct val="150000"/>
              </a:lnSpc>
              <a:spcBef>
                <a:spcPts val="900"/>
              </a:spcBef>
              <a:buFont typeface="Arial" panose="020B0604020202020204" pitchFamily="34" charset="0"/>
              <a:buChar char="•"/>
            </a:pPr>
            <a:r>
              <a:rPr lang="en-US" dirty="0"/>
              <a:t>Install interlock controllers: Synchronize the operation of the chiller, circulating cold water pumps, and the cooling tower fan system to reduce idle running time.</a:t>
            </a:r>
          </a:p>
          <a:p>
            <a:pPr algn="just">
              <a:lnSpc>
                <a:spcPct val="150000"/>
              </a:lnSpc>
            </a:pPr>
            <a:endParaRPr lang="en-US" dirty="0"/>
          </a:p>
        </p:txBody>
      </p:sp>
      <p:sp>
        <p:nvSpPr>
          <p:cNvPr id="7" name="Title 1">
            <a:extLst>
              <a:ext uri="{FF2B5EF4-FFF2-40B4-BE49-F238E27FC236}">
                <a16:creationId xmlns:a16="http://schemas.microsoft.com/office/drawing/2014/main" id="{90BF3CC7-3E1E-BDF9-B489-AE52D683F0BA}"/>
              </a:ext>
            </a:extLst>
          </p:cNvPr>
          <p:cNvSpPr>
            <a:spLocks noGrp="1"/>
          </p:cNvSpPr>
          <p:nvPr>
            <p:ph type="title"/>
          </p:nvPr>
        </p:nvSpPr>
        <p:spPr/>
        <p:txBody>
          <a:bodyPr>
            <a:noAutofit/>
          </a:bodyPr>
          <a:lstStyle/>
          <a:p>
            <a:r>
              <a:rPr lang="en-US" sz="2400" dirty="0">
                <a:solidFill>
                  <a:schemeClr val="accent1">
                    <a:lumMod val="50000"/>
                  </a:schemeClr>
                </a:solidFill>
              </a:rPr>
              <a:t>EEMs 4: Improving the Operational Efficiency of the Chiller System </a:t>
            </a:r>
          </a:p>
        </p:txBody>
      </p:sp>
    </p:spTree>
    <p:extLst>
      <p:ext uri="{BB962C8B-B14F-4D97-AF65-F5344CB8AC3E}">
        <p14:creationId xmlns:p14="http://schemas.microsoft.com/office/powerpoint/2010/main" val="4239881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546998" y="3512561"/>
            <a:ext cx="6372786" cy="1458604"/>
          </a:xfrm>
          <a:prstGeom prst="rect">
            <a:avLst/>
          </a:prstGeom>
          <a:noFill/>
        </p:spPr>
        <p:txBody>
          <a:bodyPr wrap="square">
            <a:spAutoFit/>
          </a:bodyPr>
          <a:lstStyle/>
          <a:p>
            <a:pPr>
              <a:lnSpc>
                <a:spcPct val="115000"/>
              </a:lnSpc>
              <a:spcAft>
                <a:spcPts val="1000"/>
              </a:spcAft>
              <a:defRPr/>
            </a:pPr>
            <a:r>
              <a:rPr lang="en-US" sz="2400" b="1" dirty="0">
                <a:solidFill>
                  <a:schemeClr val="accent1">
                    <a:lumMod val="50000"/>
                  </a:schemeClr>
                </a:solidFill>
              </a:rPr>
              <a:t>Module 6: </a:t>
            </a:r>
          </a:p>
          <a:p>
            <a:pPr>
              <a:lnSpc>
                <a:spcPct val="115000"/>
              </a:lnSpc>
              <a:spcAft>
                <a:spcPts val="1000"/>
              </a:spcAft>
              <a:defRPr/>
            </a:pPr>
            <a:r>
              <a:rPr lang="en-US" sz="2400" b="1" dirty="0">
                <a:solidFill>
                  <a:schemeClr val="accent1">
                    <a:lumMod val="50000"/>
                  </a:schemeClr>
                </a:solidFill>
              </a:rPr>
              <a:t>Typical report on energy efficiency</a:t>
            </a:r>
            <a:r>
              <a:rPr lang="en-US" sz="2400" b="1" dirty="0">
                <a:solidFill>
                  <a:schemeClr val="accent1">
                    <a:lumMod val="50000"/>
                  </a:schemeClr>
                </a:solidFill>
                <a:latin typeface="+mn-lt"/>
                <a:cs typeface="Arial" panose="020B0604020202020204" pitchFamily="34" charset="0"/>
              </a:rPr>
              <a:t> in plastic industry in Vietnam</a:t>
            </a:r>
            <a:endParaRPr lang="en-US" altLang="en-US" sz="2400" b="1" kern="0" dirty="0">
              <a:solidFill>
                <a:schemeClr val="accent1">
                  <a:lumMod val="50000"/>
                </a:schemeClr>
              </a:solidFill>
              <a:latin typeface="+mn-lt"/>
              <a:ea typeface="+mj-ea"/>
              <a:cs typeface="Arial" panose="020B0604020202020204" pitchFamily="34" charset="0"/>
            </a:endParaRPr>
          </a:p>
        </p:txBody>
      </p:sp>
      <p:sp>
        <p:nvSpPr>
          <p:cNvPr id="5" name="TextBox 4">
            <a:extLst>
              <a:ext uri="{FF2B5EF4-FFF2-40B4-BE49-F238E27FC236}">
                <a16:creationId xmlns:a16="http://schemas.microsoft.com/office/drawing/2014/main" id="{914D2AEE-64BB-9EB9-AC1E-F8E908A2EF67}"/>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4800" b="1" dirty="0">
                <a:solidFill>
                  <a:schemeClr val="accent1">
                    <a:lumMod val="50000"/>
                  </a:schemeClr>
                </a:solidFill>
              </a:rPr>
              <a:t>TRAINING PROGRAME for IEs</a:t>
            </a:r>
          </a:p>
        </p:txBody>
      </p:sp>
      <p:sp>
        <p:nvSpPr>
          <p:cNvPr id="9" name="TextBox 8">
            <a:extLst>
              <a:ext uri="{FF2B5EF4-FFF2-40B4-BE49-F238E27FC236}">
                <a16:creationId xmlns:a16="http://schemas.microsoft.com/office/drawing/2014/main" id="{F79AF64A-BAE1-F879-F892-F13E64620425}"/>
              </a:ext>
            </a:extLst>
          </p:cNvPr>
          <p:cNvSpPr txBox="1"/>
          <p:nvPr/>
        </p:nvSpPr>
        <p:spPr>
          <a:xfrm>
            <a:off x="546998" y="2430862"/>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131530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A4406-7979-C4C8-2FF0-0E6CFD39A39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2CC1A6E-9B49-65A7-1569-2E3218620199}"/>
              </a:ext>
            </a:extLst>
          </p:cNvPr>
          <p:cNvSpPr txBox="1"/>
          <p:nvPr/>
        </p:nvSpPr>
        <p:spPr>
          <a:xfrm>
            <a:off x="609600" y="1433445"/>
            <a:ext cx="10972800" cy="4998163"/>
          </a:xfrm>
          <a:prstGeom prst="rect">
            <a:avLst/>
          </a:prstGeom>
          <a:noFill/>
        </p:spPr>
        <p:txBody>
          <a:bodyPr wrap="square" rtlCol="0">
            <a:spAutoFit/>
          </a:bodyPr>
          <a:lstStyle/>
          <a:p>
            <a:pPr>
              <a:lnSpc>
                <a:spcPct val="150000"/>
              </a:lnSpc>
            </a:pPr>
            <a:r>
              <a:rPr lang="en-US" sz="2000" b="1" dirty="0"/>
              <a:t>Solution</a:t>
            </a:r>
          </a:p>
          <a:p>
            <a:pPr marL="342900" indent="-342900">
              <a:lnSpc>
                <a:spcPct val="150000"/>
              </a:lnSpc>
              <a:spcBef>
                <a:spcPts val="900"/>
              </a:spcBef>
              <a:buFont typeface="Arial" panose="020B0604020202020204" pitchFamily="34" charset="0"/>
              <a:buChar char="•"/>
            </a:pPr>
            <a:r>
              <a:rPr lang="en-US" sz="2000" dirty="0"/>
              <a:t>Optimize thermal efficiency: Ensure separation of lubrication oil and refrigerant. Increase the velocity of the secondary cooling fluid to an optimal level to avoid unnecessary energy consumption.</a:t>
            </a:r>
          </a:p>
          <a:p>
            <a:pPr marL="342900" indent="-342900">
              <a:lnSpc>
                <a:spcPct val="150000"/>
              </a:lnSpc>
              <a:spcBef>
                <a:spcPts val="900"/>
              </a:spcBef>
              <a:buFont typeface="Arial" panose="020B0604020202020204" pitchFamily="34" charset="0"/>
              <a:buChar char="•"/>
            </a:pPr>
            <a:r>
              <a:rPr lang="en-US" sz="2000" dirty="0"/>
              <a:t>Clean heat exchange equipment: Remove scale from condenser tubes and evaporator equipment to reduce energy consumption (0.8mm scale buildup can increase energy consumption by 35%).</a:t>
            </a:r>
          </a:p>
          <a:p>
            <a:pPr marL="342900" indent="-342900">
              <a:lnSpc>
                <a:spcPct val="150000"/>
              </a:lnSpc>
              <a:spcBef>
                <a:spcPts val="900"/>
              </a:spcBef>
              <a:buFont typeface="Arial" panose="020B0604020202020204" pitchFamily="34" charset="0"/>
              <a:buChar char="•"/>
            </a:pPr>
            <a:r>
              <a:rPr lang="en-US" sz="2000" dirty="0"/>
              <a:t>Cooling tower management: Select and maintain appropriately, reducing the water temperature from the cooling tower by 0.55°C to reduce energy consumption by 3%.</a:t>
            </a:r>
          </a:p>
          <a:p>
            <a:pPr marL="285750" indent="-285750" algn="just">
              <a:lnSpc>
                <a:spcPct val="150000"/>
              </a:lnSpc>
              <a:buFont typeface="Wingdings" pitchFamily="2" charset="2"/>
              <a:buChar char="Ø"/>
            </a:pPr>
            <a:endParaRPr lang="en-US" sz="2000" dirty="0"/>
          </a:p>
        </p:txBody>
      </p:sp>
      <p:sp>
        <p:nvSpPr>
          <p:cNvPr id="5" name="Title 1">
            <a:extLst>
              <a:ext uri="{FF2B5EF4-FFF2-40B4-BE49-F238E27FC236}">
                <a16:creationId xmlns:a16="http://schemas.microsoft.com/office/drawing/2014/main" id="{6F49D2F5-61B7-8A2C-5BBE-9047F3304B07}"/>
              </a:ext>
            </a:extLst>
          </p:cNvPr>
          <p:cNvSpPr>
            <a:spLocks noGrp="1"/>
          </p:cNvSpPr>
          <p:nvPr>
            <p:ph type="title"/>
          </p:nvPr>
        </p:nvSpPr>
        <p:spPr>
          <a:xfrm>
            <a:off x="609600" y="594360"/>
            <a:ext cx="10972800" cy="495300"/>
          </a:xfrm>
        </p:spPr>
        <p:txBody>
          <a:bodyPr>
            <a:noAutofit/>
          </a:bodyPr>
          <a:lstStyle/>
          <a:p>
            <a:r>
              <a:rPr lang="en-US" sz="2400" dirty="0">
                <a:solidFill>
                  <a:schemeClr val="accent1">
                    <a:lumMod val="50000"/>
                  </a:schemeClr>
                </a:solidFill>
              </a:rPr>
              <a:t>EEMs 4: Improving the Operational Efficiency of the Chiller System </a:t>
            </a:r>
          </a:p>
        </p:txBody>
      </p:sp>
    </p:spTree>
    <p:extLst>
      <p:ext uri="{BB962C8B-B14F-4D97-AF65-F5344CB8AC3E}">
        <p14:creationId xmlns:p14="http://schemas.microsoft.com/office/powerpoint/2010/main" val="3226894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686ED19-98C0-DF70-346B-788A14DFC2DC}"/>
              </a:ext>
            </a:extLst>
          </p:cNvPr>
          <p:cNvSpPr>
            <a:spLocks noGrp="1"/>
          </p:cNvSpPr>
          <p:nvPr>
            <p:ph type="title"/>
          </p:nvPr>
        </p:nvSpPr>
        <p:spPr/>
        <p:txBody>
          <a:bodyPr>
            <a:noAutofit/>
          </a:bodyPr>
          <a:lstStyle/>
          <a:p>
            <a:r>
              <a:rPr lang="en-US" sz="2400" dirty="0">
                <a:solidFill>
                  <a:schemeClr val="accent1">
                    <a:lumMod val="50000"/>
                  </a:schemeClr>
                </a:solidFill>
              </a:rPr>
              <a:t>EEMs 4: Improving the Operational Efficiency of the Chiller System </a:t>
            </a:r>
          </a:p>
        </p:txBody>
      </p:sp>
      <p:graphicFrame>
        <p:nvGraphicFramePr>
          <p:cNvPr id="8" name="Table 7">
            <a:extLst>
              <a:ext uri="{FF2B5EF4-FFF2-40B4-BE49-F238E27FC236}">
                <a16:creationId xmlns:a16="http://schemas.microsoft.com/office/drawing/2014/main" id="{B426EABE-8647-C440-B1E3-EB952B238B5B}"/>
              </a:ext>
            </a:extLst>
          </p:cNvPr>
          <p:cNvGraphicFramePr>
            <a:graphicFrameLocks noGrp="1"/>
          </p:cNvGraphicFramePr>
          <p:nvPr>
            <p:extLst>
              <p:ext uri="{D42A27DB-BD31-4B8C-83A1-F6EECF244321}">
                <p14:modId xmlns:p14="http://schemas.microsoft.com/office/powerpoint/2010/main" val="3590302052"/>
              </p:ext>
            </p:extLst>
          </p:nvPr>
        </p:nvGraphicFramePr>
        <p:xfrm>
          <a:off x="938784" y="1491010"/>
          <a:ext cx="8412480" cy="4987638"/>
        </p:xfrm>
        <a:graphic>
          <a:graphicData uri="http://schemas.openxmlformats.org/drawingml/2006/table">
            <a:tbl>
              <a:tblPr>
                <a:tableStyleId>{775DCB02-9BB8-47FD-8907-85C794F793BA}</a:tableStyleId>
              </a:tblPr>
              <a:tblGrid>
                <a:gridCol w="829056">
                  <a:extLst>
                    <a:ext uri="{9D8B030D-6E8A-4147-A177-3AD203B41FA5}">
                      <a16:colId xmlns:a16="http://schemas.microsoft.com/office/drawing/2014/main" val="864461880"/>
                    </a:ext>
                  </a:extLst>
                </a:gridCol>
                <a:gridCol w="4437888">
                  <a:extLst>
                    <a:ext uri="{9D8B030D-6E8A-4147-A177-3AD203B41FA5}">
                      <a16:colId xmlns:a16="http://schemas.microsoft.com/office/drawing/2014/main" val="2724638669"/>
                    </a:ext>
                  </a:extLst>
                </a:gridCol>
                <a:gridCol w="1719072">
                  <a:extLst>
                    <a:ext uri="{9D8B030D-6E8A-4147-A177-3AD203B41FA5}">
                      <a16:colId xmlns:a16="http://schemas.microsoft.com/office/drawing/2014/main" val="1420026233"/>
                    </a:ext>
                  </a:extLst>
                </a:gridCol>
                <a:gridCol w="1426464">
                  <a:extLst>
                    <a:ext uri="{9D8B030D-6E8A-4147-A177-3AD203B41FA5}">
                      <a16:colId xmlns:a16="http://schemas.microsoft.com/office/drawing/2014/main" val="2924031430"/>
                    </a:ext>
                  </a:extLst>
                </a:gridCol>
              </a:tblGrid>
              <a:tr h="340397">
                <a:tc>
                  <a:txBody>
                    <a:bodyPr/>
                    <a:lstStyle/>
                    <a:p>
                      <a:r>
                        <a:rPr lang="en-US" b="1" dirty="0"/>
                        <a:t>No.</a:t>
                      </a:r>
                    </a:p>
                  </a:txBody>
                  <a:tcPr anchor="ctr"/>
                </a:tc>
                <a:tc>
                  <a:txBody>
                    <a:bodyPr/>
                    <a:lstStyle/>
                    <a:p>
                      <a:r>
                        <a:rPr lang="en-US" b="1" dirty="0"/>
                        <a:t>Parameter</a:t>
                      </a:r>
                    </a:p>
                  </a:txBody>
                  <a:tcPr anchor="ctr"/>
                </a:tc>
                <a:tc>
                  <a:txBody>
                    <a:bodyPr/>
                    <a:lstStyle/>
                    <a:p>
                      <a:r>
                        <a:rPr lang="en-US" b="1"/>
                        <a:t>Unit</a:t>
                      </a:r>
                    </a:p>
                  </a:txBody>
                  <a:tcPr anchor="ctr"/>
                </a:tc>
                <a:tc>
                  <a:txBody>
                    <a:bodyPr/>
                    <a:lstStyle/>
                    <a:p>
                      <a:r>
                        <a:rPr lang="en-US" b="1" dirty="0"/>
                        <a:t>Value</a:t>
                      </a:r>
                    </a:p>
                  </a:txBody>
                  <a:tcPr anchor="ctr"/>
                </a:tc>
                <a:extLst>
                  <a:ext uri="{0D108BD9-81ED-4DB2-BD59-A6C34878D82A}">
                    <a16:rowId xmlns:a16="http://schemas.microsoft.com/office/drawing/2014/main" val="3669258487"/>
                  </a:ext>
                </a:extLst>
              </a:tr>
              <a:tr h="581843">
                <a:tc>
                  <a:txBody>
                    <a:bodyPr/>
                    <a:lstStyle/>
                    <a:p>
                      <a:r>
                        <a:rPr lang="en-VN"/>
                        <a:t>1</a:t>
                      </a:r>
                    </a:p>
                  </a:txBody>
                  <a:tcPr anchor="ctr"/>
                </a:tc>
                <a:tc>
                  <a:txBody>
                    <a:bodyPr/>
                    <a:lstStyle/>
                    <a:p>
                      <a:r>
                        <a:rPr lang="en-US"/>
                        <a:t>Average electricity price</a:t>
                      </a:r>
                    </a:p>
                  </a:txBody>
                  <a:tcPr anchor="ctr"/>
                </a:tc>
                <a:tc>
                  <a:txBody>
                    <a:bodyPr/>
                    <a:lstStyle/>
                    <a:p>
                      <a:r>
                        <a:rPr lang="en-US" dirty="0"/>
                        <a:t>VND</a:t>
                      </a:r>
                    </a:p>
                  </a:txBody>
                  <a:tcPr anchor="ctr"/>
                </a:tc>
                <a:tc>
                  <a:txBody>
                    <a:bodyPr/>
                    <a:lstStyle/>
                    <a:p>
                      <a:r>
                        <a:rPr lang="en-VN"/>
                        <a:t>1,860</a:t>
                      </a:r>
                    </a:p>
                  </a:txBody>
                  <a:tcPr anchor="ctr"/>
                </a:tc>
                <a:extLst>
                  <a:ext uri="{0D108BD9-81ED-4DB2-BD59-A6C34878D82A}">
                    <a16:rowId xmlns:a16="http://schemas.microsoft.com/office/drawing/2014/main" val="1408271545"/>
                  </a:ext>
                </a:extLst>
              </a:tr>
              <a:tr h="855621">
                <a:tc>
                  <a:txBody>
                    <a:bodyPr/>
                    <a:lstStyle/>
                    <a:p>
                      <a:r>
                        <a:rPr lang="en-VN"/>
                        <a:t>2</a:t>
                      </a:r>
                    </a:p>
                  </a:txBody>
                  <a:tcPr anchor="ctr"/>
                </a:tc>
                <a:tc>
                  <a:txBody>
                    <a:bodyPr/>
                    <a:lstStyle/>
                    <a:p>
                      <a:r>
                        <a:rPr lang="en-US"/>
                        <a:t>Electricity saved after implementing the solution</a:t>
                      </a:r>
                    </a:p>
                  </a:txBody>
                  <a:tcPr anchor="ctr"/>
                </a:tc>
                <a:tc>
                  <a:txBody>
                    <a:bodyPr/>
                    <a:lstStyle/>
                    <a:p>
                      <a:r>
                        <a:rPr lang="en-US"/>
                        <a:t>kWh/year</a:t>
                      </a:r>
                    </a:p>
                  </a:txBody>
                  <a:tcPr anchor="ctr"/>
                </a:tc>
                <a:tc>
                  <a:txBody>
                    <a:bodyPr/>
                    <a:lstStyle/>
                    <a:p>
                      <a:r>
                        <a:rPr lang="en-VN"/>
                        <a:t>705,510</a:t>
                      </a:r>
                    </a:p>
                  </a:txBody>
                  <a:tcPr anchor="ctr"/>
                </a:tc>
                <a:extLst>
                  <a:ext uri="{0D108BD9-81ED-4DB2-BD59-A6C34878D82A}">
                    <a16:rowId xmlns:a16="http://schemas.microsoft.com/office/drawing/2014/main" val="2774134640"/>
                  </a:ext>
                </a:extLst>
              </a:tr>
              <a:tr h="598009">
                <a:tc>
                  <a:txBody>
                    <a:bodyPr/>
                    <a:lstStyle/>
                    <a:p>
                      <a:r>
                        <a:rPr lang="en-VN"/>
                        <a:t>3</a:t>
                      </a:r>
                    </a:p>
                  </a:txBody>
                  <a:tcPr anchor="ctr"/>
                </a:tc>
                <a:tc>
                  <a:txBody>
                    <a:bodyPr/>
                    <a:lstStyle/>
                    <a:p>
                      <a:r>
                        <a:rPr lang="en-US"/>
                        <a:t>Income from energy savings in 1 year</a:t>
                      </a:r>
                    </a:p>
                  </a:txBody>
                  <a:tcPr anchor="ctr"/>
                </a:tc>
                <a:tc>
                  <a:txBody>
                    <a:bodyPr/>
                    <a:lstStyle/>
                    <a:p>
                      <a:r>
                        <a:rPr lang="en-US"/>
                        <a:t>Million VND/year</a:t>
                      </a:r>
                    </a:p>
                  </a:txBody>
                  <a:tcPr anchor="ctr"/>
                </a:tc>
                <a:tc>
                  <a:txBody>
                    <a:bodyPr/>
                    <a:lstStyle/>
                    <a:p>
                      <a:r>
                        <a:rPr lang="en-VN"/>
                        <a:t>1,312.2</a:t>
                      </a:r>
                    </a:p>
                  </a:txBody>
                  <a:tcPr anchor="ctr"/>
                </a:tc>
                <a:extLst>
                  <a:ext uri="{0D108BD9-81ED-4DB2-BD59-A6C34878D82A}">
                    <a16:rowId xmlns:a16="http://schemas.microsoft.com/office/drawing/2014/main" val="13530155"/>
                  </a:ext>
                </a:extLst>
              </a:tr>
              <a:tr h="598009">
                <a:tc>
                  <a:txBody>
                    <a:bodyPr/>
                    <a:lstStyle/>
                    <a:p>
                      <a:r>
                        <a:rPr lang="en-VN"/>
                        <a:t>4</a:t>
                      </a:r>
                    </a:p>
                  </a:txBody>
                  <a:tcPr anchor="ctr"/>
                </a:tc>
                <a:tc>
                  <a:txBody>
                    <a:bodyPr/>
                    <a:lstStyle/>
                    <a:p>
                      <a:r>
                        <a:rPr lang="en-US"/>
                        <a:t>Total investment cost for the project</a:t>
                      </a:r>
                    </a:p>
                  </a:txBody>
                  <a:tcPr anchor="ctr"/>
                </a:tc>
                <a:tc>
                  <a:txBody>
                    <a:bodyPr/>
                    <a:lstStyle/>
                    <a:p>
                      <a:r>
                        <a:rPr lang="en-US"/>
                        <a:t>Million VND</a:t>
                      </a:r>
                    </a:p>
                  </a:txBody>
                  <a:tcPr anchor="ctr"/>
                </a:tc>
                <a:tc>
                  <a:txBody>
                    <a:bodyPr/>
                    <a:lstStyle/>
                    <a:p>
                      <a:r>
                        <a:rPr lang="en-VN"/>
                        <a:t>1,545</a:t>
                      </a:r>
                    </a:p>
                  </a:txBody>
                  <a:tcPr anchor="ctr"/>
                </a:tc>
                <a:extLst>
                  <a:ext uri="{0D108BD9-81ED-4DB2-BD59-A6C34878D82A}">
                    <a16:rowId xmlns:a16="http://schemas.microsoft.com/office/drawing/2014/main" val="3079309631"/>
                  </a:ext>
                </a:extLst>
              </a:tr>
              <a:tr h="581843">
                <a:tc>
                  <a:txBody>
                    <a:bodyPr/>
                    <a:lstStyle/>
                    <a:p>
                      <a:r>
                        <a:rPr lang="en-VN"/>
                        <a:t>5</a:t>
                      </a:r>
                    </a:p>
                  </a:txBody>
                  <a:tcPr anchor="ctr"/>
                </a:tc>
                <a:tc>
                  <a:txBody>
                    <a:bodyPr/>
                    <a:lstStyle/>
                    <a:p>
                      <a:r>
                        <a:rPr lang="en-US"/>
                        <a:t>Simple payback period</a:t>
                      </a:r>
                    </a:p>
                  </a:txBody>
                  <a:tcPr anchor="ctr"/>
                </a:tc>
                <a:tc>
                  <a:txBody>
                    <a:bodyPr/>
                    <a:lstStyle/>
                    <a:p>
                      <a:r>
                        <a:rPr lang="en-US"/>
                        <a:t>Months</a:t>
                      </a:r>
                    </a:p>
                  </a:txBody>
                  <a:tcPr anchor="ctr"/>
                </a:tc>
                <a:tc>
                  <a:txBody>
                    <a:bodyPr/>
                    <a:lstStyle/>
                    <a:p>
                      <a:r>
                        <a:rPr lang="en-VN"/>
                        <a:t>14.1</a:t>
                      </a:r>
                    </a:p>
                  </a:txBody>
                  <a:tcPr anchor="ctr"/>
                </a:tc>
                <a:extLst>
                  <a:ext uri="{0D108BD9-81ED-4DB2-BD59-A6C34878D82A}">
                    <a16:rowId xmlns:a16="http://schemas.microsoft.com/office/drawing/2014/main" val="4182583097"/>
                  </a:ext>
                </a:extLst>
              </a:tr>
              <a:tr h="340397">
                <a:tc>
                  <a:txBody>
                    <a:bodyPr/>
                    <a:lstStyle/>
                    <a:p>
                      <a:r>
                        <a:rPr lang="en-VN"/>
                        <a:t>6</a:t>
                      </a:r>
                    </a:p>
                  </a:txBody>
                  <a:tcPr anchor="ctr"/>
                </a:tc>
                <a:tc>
                  <a:txBody>
                    <a:bodyPr/>
                    <a:lstStyle/>
                    <a:p>
                      <a:r>
                        <a:rPr lang="en-US"/>
                        <a:t>Discount rate</a:t>
                      </a:r>
                    </a:p>
                  </a:txBody>
                  <a:tcPr anchor="ctr"/>
                </a:tc>
                <a:tc>
                  <a:txBody>
                    <a:bodyPr/>
                    <a:lstStyle/>
                    <a:p>
                      <a:r>
                        <a:rPr lang="en-VN"/>
                        <a:t>%</a:t>
                      </a:r>
                    </a:p>
                  </a:txBody>
                  <a:tcPr anchor="ctr"/>
                </a:tc>
                <a:tc>
                  <a:txBody>
                    <a:bodyPr/>
                    <a:lstStyle/>
                    <a:p>
                      <a:r>
                        <a:rPr lang="en-VN"/>
                        <a:t>10</a:t>
                      </a:r>
                    </a:p>
                  </a:txBody>
                  <a:tcPr anchor="ctr"/>
                </a:tc>
                <a:extLst>
                  <a:ext uri="{0D108BD9-81ED-4DB2-BD59-A6C34878D82A}">
                    <a16:rowId xmlns:a16="http://schemas.microsoft.com/office/drawing/2014/main" val="570188773"/>
                  </a:ext>
                </a:extLst>
              </a:tr>
              <a:tr h="340397">
                <a:tc>
                  <a:txBody>
                    <a:bodyPr/>
                    <a:lstStyle/>
                    <a:p>
                      <a:r>
                        <a:rPr lang="en-VN"/>
                        <a:t>7</a:t>
                      </a:r>
                    </a:p>
                  </a:txBody>
                  <a:tcPr anchor="ctr"/>
                </a:tc>
                <a:tc>
                  <a:txBody>
                    <a:bodyPr/>
                    <a:lstStyle/>
                    <a:p>
                      <a:r>
                        <a:rPr lang="en-US"/>
                        <a:t>Project lifetime</a:t>
                      </a:r>
                    </a:p>
                  </a:txBody>
                  <a:tcPr anchor="ctr"/>
                </a:tc>
                <a:tc>
                  <a:txBody>
                    <a:bodyPr/>
                    <a:lstStyle/>
                    <a:p>
                      <a:r>
                        <a:rPr lang="en-US"/>
                        <a:t>Years</a:t>
                      </a:r>
                    </a:p>
                  </a:txBody>
                  <a:tcPr anchor="ctr"/>
                </a:tc>
                <a:tc>
                  <a:txBody>
                    <a:bodyPr/>
                    <a:lstStyle/>
                    <a:p>
                      <a:r>
                        <a:rPr lang="en-VN"/>
                        <a:t>10</a:t>
                      </a:r>
                    </a:p>
                  </a:txBody>
                  <a:tcPr anchor="ctr"/>
                </a:tc>
                <a:extLst>
                  <a:ext uri="{0D108BD9-81ED-4DB2-BD59-A6C34878D82A}">
                    <a16:rowId xmlns:a16="http://schemas.microsoft.com/office/drawing/2014/main" val="2057500567"/>
                  </a:ext>
                </a:extLst>
              </a:tr>
              <a:tr h="581843">
                <a:tc>
                  <a:txBody>
                    <a:bodyPr/>
                    <a:lstStyle/>
                    <a:p>
                      <a:r>
                        <a:rPr lang="en-VN"/>
                        <a:t>8</a:t>
                      </a:r>
                    </a:p>
                  </a:txBody>
                  <a:tcPr anchor="ctr"/>
                </a:tc>
                <a:tc>
                  <a:txBody>
                    <a:bodyPr/>
                    <a:lstStyle/>
                    <a:p>
                      <a:r>
                        <a:rPr lang="en-US"/>
                        <a:t>Project payback period</a:t>
                      </a:r>
                    </a:p>
                  </a:txBody>
                  <a:tcPr anchor="ctr"/>
                </a:tc>
                <a:tc>
                  <a:txBody>
                    <a:bodyPr/>
                    <a:lstStyle/>
                    <a:p>
                      <a:r>
                        <a:rPr lang="en-US"/>
                        <a:t>Months</a:t>
                      </a:r>
                    </a:p>
                  </a:txBody>
                  <a:tcPr anchor="ctr"/>
                </a:tc>
                <a:tc>
                  <a:txBody>
                    <a:bodyPr/>
                    <a:lstStyle/>
                    <a:p>
                      <a:r>
                        <a:rPr lang="en-VN" dirty="0"/>
                        <a:t>15.7</a:t>
                      </a:r>
                    </a:p>
                  </a:txBody>
                  <a:tcPr anchor="ctr"/>
                </a:tc>
                <a:extLst>
                  <a:ext uri="{0D108BD9-81ED-4DB2-BD59-A6C34878D82A}">
                    <a16:rowId xmlns:a16="http://schemas.microsoft.com/office/drawing/2014/main" val="88006900"/>
                  </a:ext>
                </a:extLst>
              </a:tr>
            </a:tbl>
          </a:graphicData>
        </a:graphic>
      </p:graphicFrame>
      <p:sp>
        <p:nvSpPr>
          <p:cNvPr id="9" name="Rectangle 1">
            <a:extLst>
              <a:ext uri="{FF2B5EF4-FFF2-40B4-BE49-F238E27FC236}">
                <a16:creationId xmlns:a16="http://schemas.microsoft.com/office/drawing/2014/main" id="{42988299-84BC-A39F-7B9B-A9F211A39230}"/>
              </a:ext>
            </a:extLst>
          </p:cNvPr>
          <p:cNvSpPr>
            <a:spLocks noChangeArrowheads="1"/>
          </p:cNvSpPr>
          <p:nvPr/>
        </p:nvSpPr>
        <p:spPr bwMode="auto">
          <a:xfrm>
            <a:off x="938784" y="1491424"/>
            <a:ext cx="1051221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VN"/>
          </a:p>
        </p:txBody>
      </p:sp>
    </p:spTree>
    <p:extLst>
      <p:ext uri="{BB962C8B-B14F-4D97-AF65-F5344CB8AC3E}">
        <p14:creationId xmlns:p14="http://schemas.microsoft.com/office/powerpoint/2010/main" val="3050038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597408" y="170688"/>
            <a:ext cx="8327136" cy="931549"/>
          </a:xfrm>
        </p:spPr>
        <p:txBody>
          <a:bodyPr>
            <a:noAutofit/>
          </a:bodyPr>
          <a:lstStyle/>
          <a:p>
            <a:r>
              <a:rPr lang="en-US" sz="2400" dirty="0">
                <a:solidFill>
                  <a:schemeClr val="accent1">
                    <a:lumMod val="50000"/>
                  </a:schemeClr>
                </a:solidFill>
              </a:rPr>
              <a:t>EEMs 5: Installation of Cold Storage System to Prevent Chiller System from Operating During Peak Hours</a:t>
            </a:r>
          </a:p>
        </p:txBody>
      </p:sp>
      <p:sp>
        <p:nvSpPr>
          <p:cNvPr id="4" name="TextBox 3">
            <a:extLst>
              <a:ext uri="{FF2B5EF4-FFF2-40B4-BE49-F238E27FC236}">
                <a16:creationId xmlns:a16="http://schemas.microsoft.com/office/drawing/2014/main" id="{29AA04C9-F9A9-40BB-8C2E-90B5C9F003D1}"/>
              </a:ext>
            </a:extLst>
          </p:cNvPr>
          <p:cNvSpPr txBox="1"/>
          <p:nvPr/>
        </p:nvSpPr>
        <p:spPr>
          <a:xfrm>
            <a:off x="463296" y="1396869"/>
            <a:ext cx="11350752" cy="5026954"/>
          </a:xfrm>
          <a:prstGeom prst="rect">
            <a:avLst/>
          </a:prstGeom>
          <a:noFill/>
        </p:spPr>
        <p:txBody>
          <a:bodyPr wrap="square" rtlCol="0">
            <a:spAutoFit/>
          </a:bodyPr>
          <a:lstStyle/>
          <a:p>
            <a:pPr>
              <a:lnSpc>
                <a:spcPct val="150000"/>
              </a:lnSpc>
            </a:pPr>
            <a:r>
              <a:rPr lang="en-US" sz="1800" b="1" dirty="0"/>
              <a:t>Current Situation</a:t>
            </a:r>
          </a:p>
          <a:p>
            <a:pPr marL="342900" indent="-342900">
              <a:lnSpc>
                <a:spcPct val="150000"/>
              </a:lnSpc>
              <a:buFont typeface="Arial" panose="020B0604020202020204" pitchFamily="34" charset="0"/>
              <a:buChar char="•"/>
            </a:pPr>
            <a:r>
              <a:rPr lang="en-US" sz="1800" dirty="0"/>
              <a:t>The chiller refrigeration system operates continuously to meet the actual load demand of the production workshops. </a:t>
            </a:r>
          </a:p>
          <a:p>
            <a:pPr marL="342900" indent="-342900">
              <a:lnSpc>
                <a:spcPct val="150000"/>
              </a:lnSpc>
              <a:buFont typeface="Arial" panose="020B0604020202020204" pitchFamily="34" charset="0"/>
              <a:buChar char="•"/>
            </a:pPr>
            <a:r>
              <a:rPr lang="en-US" sz="1800" dirty="0"/>
              <a:t>The total power of the chiller units when operating normally is about 150-250kW. </a:t>
            </a:r>
          </a:p>
          <a:p>
            <a:pPr marL="342900" indent="-342900">
              <a:lnSpc>
                <a:spcPct val="150000"/>
              </a:lnSpc>
              <a:buFont typeface="Arial" panose="020B0604020202020204" pitchFamily="34" charset="0"/>
              <a:buChar char="•"/>
            </a:pPr>
            <a:r>
              <a:rPr lang="en-US" sz="1800" dirty="0"/>
              <a:t>The electricity pricing follows a three-tier structure: peak hours, normal hours, and off-peak hours. </a:t>
            </a:r>
          </a:p>
          <a:p>
            <a:pPr marL="342900" indent="-342900">
              <a:lnSpc>
                <a:spcPct val="150000"/>
              </a:lnSpc>
              <a:buFont typeface="Arial" panose="020B0604020202020204" pitchFamily="34" charset="0"/>
              <a:buChar char="•"/>
            </a:pPr>
            <a:r>
              <a:rPr lang="en-US" sz="1800" dirty="0"/>
              <a:t>The electricity rates for the manufacturing sector in 2021 are as follows: Peak hours 2,871 VND/kWh, Normal hours 1,555 VND/kWh, Off-peak hours 1,007 VND/kWh. The peak-hour price is nearly three times the off-peak price. </a:t>
            </a:r>
          </a:p>
          <a:p>
            <a:pPr marL="342900" indent="-342900">
              <a:lnSpc>
                <a:spcPct val="150000"/>
              </a:lnSpc>
              <a:buFont typeface="Arial" panose="020B0604020202020204" pitchFamily="34" charset="0"/>
              <a:buChar char="•"/>
            </a:pPr>
            <a:r>
              <a:rPr lang="en-US" sz="1800" dirty="0"/>
              <a:t>Meanwhile, the chiller system operates 20-24 hours a day, with 3 out of 24 hours falling under peak hours (from 09:30 to 11:30 and from 17:00 to 18:00), leading to a high energy consumption rate for air conditioning. </a:t>
            </a:r>
          </a:p>
          <a:p>
            <a:pPr marL="342900" indent="-342900">
              <a:lnSpc>
                <a:spcPct val="150000"/>
              </a:lnSpc>
              <a:buFont typeface="Arial" panose="020B0604020202020204" pitchFamily="34" charset="0"/>
              <a:buChar char="•"/>
            </a:pPr>
            <a:r>
              <a:rPr lang="en-US" sz="1800" dirty="0"/>
              <a:t>Therefore, the energy cost for the air conditioning system during peak hours is also very high.</a:t>
            </a:r>
          </a:p>
        </p:txBody>
      </p:sp>
    </p:spTree>
    <p:extLst>
      <p:ext uri="{BB962C8B-B14F-4D97-AF65-F5344CB8AC3E}">
        <p14:creationId xmlns:p14="http://schemas.microsoft.com/office/powerpoint/2010/main" val="3250098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3B57F-6E05-2948-7A62-7B376799654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9E2704A-5FE0-E953-A517-E8B3F2BC8EFB}"/>
              </a:ext>
            </a:extLst>
          </p:cNvPr>
          <p:cNvSpPr txBox="1"/>
          <p:nvPr/>
        </p:nvSpPr>
        <p:spPr>
          <a:xfrm>
            <a:off x="609599" y="1425838"/>
            <a:ext cx="10972800" cy="1077218"/>
          </a:xfrm>
          <a:prstGeom prst="rect">
            <a:avLst/>
          </a:prstGeom>
          <a:noFill/>
        </p:spPr>
        <p:txBody>
          <a:bodyPr wrap="square" rtlCol="0">
            <a:spAutoFit/>
          </a:bodyPr>
          <a:lstStyle/>
          <a:p>
            <a:r>
              <a:rPr lang="en-US" sz="1600" b="1" dirty="0"/>
              <a:t>Solution</a:t>
            </a:r>
          </a:p>
          <a:p>
            <a:r>
              <a:rPr lang="en-US" sz="1600" dirty="0"/>
              <a:t>Installing a cold storage system helps reduce electricity consumption costs for the chiller system. During off-peak hours, the chiller operates to cool the storage tank. This cold energy is then used during peak hours, reducing the load on the chiller and saving electricity costs.</a:t>
            </a:r>
            <a:endParaRPr lang="en-US" sz="1600" b="1" dirty="0"/>
          </a:p>
        </p:txBody>
      </p:sp>
      <p:sp>
        <p:nvSpPr>
          <p:cNvPr id="7" name="Title 1">
            <a:extLst>
              <a:ext uri="{FF2B5EF4-FFF2-40B4-BE49-F238E27FC236}">
                <a16:creationId xmlns:a16="http://schemas.microsoft.com/office/drawing/2014/main" id="{4FA4825D-BEB3-7F4E-F421-A348ACED4109}"/>
              </a:ext>
            </a:extLst>
          </p:cNvPr>
          <p:cNvSpPr>
            <a:spLocks noGrp="1"/>
          </p:cNvSpPr>
          <p:nvPr>
            <p:ph type="title"/>
          </p:nvPr>
        </p:nvSpPr>
        <p:spPr>
          <a:xfrm>
            <a:off x="609599" y="377952"/>
            <a:ext cx="9009888" cy="717268"/>
          </a:xfrm>
        </p:spPr>
        <p:txBody>
          <a:bodyPr>
            <a:noAutofit/>
          </a:bodyPr>
          <a:lstStyle/>
          <a:p>
            <a:r>
              <a:rPr lang="en-US" sz="2400" dirty="0">
                <a:solidFill>
                  <a:schemeClr val="accent1">
                    <a:lumMod val="50000"/>
                  </a:schemeClr>
                </a:solidFill>
              </a:rPr>
              <a:t>EEMs 5: Installation of Cold Storage System to Prevent Chiller System from Operating During Peak Hours</a:t>
            </a:r>
          </a:p>
        </p:txBody>
      </p:sp>
      <p:graphicFrame>
        <p:nvGraphicFramePr>
          <p:cNvPr id="8" name="Table 7">
            <a:extLst>
              <a:ext uri="{FF2B5EF4-FFF2-40B4-BE49-F238E27FC236}">
                <a16:creationId xmlns:a16="http://schemas.microsoft.com/office/drawing/2014/main" id="{C3DB37C7-96BD-357C-1A03-491FBD377CF1}"/>
              </a:ext>
            </a:extLst>
          </p:cNvPr>
          <p:cNvGraphicFramePr>
            <a:graphicFrameLocks noGrp="1"/>
          </p:cNvGraphicFramePr>
          <p:nvPr>
            <p:extLst>
              <p:ext uri="{D42A27DB-BD31-4B8C-83A1-F6EECF244321}">
                <p14:modId xmlns:p14="http://schemas.microsoft.com/office/powerpoint/2010/main" val="3777455619"/>
              </p:ext>
            </p:extLst>
          </p:nvPr>
        </p:nvGraphicFramePr>
        <p:xfrm>
          <a:off x="674624" y="2712380"/>
          <a:ext cx="10842750" cy="3230880"/>
        </p:xfrm>
        <a:graphic>
          <a:graphicData uri="http://schemas.openxmlformats.org/drawingml/2006/table">
            <a:tbl>
              <a:tblPr firstRow="1" bandRow="1">
                <a:tableStyleId>{12ACAA50-B3C0-4FEF-8DD3-66675128A787}</a:tableStyleId>
              </a:tblPr>
              <a:tblGrid>
                <a:gridCol w="4055872">
                  <a:extLst>
                    <a:ext uri="{9D8B030D-6E8A-4147-A177-3AD203B41FA5}">
                      <a16:colId xmlns:a16="http://schemas.microsoft.com/office/drawing/2014/main" val="1652334298"/>
                    </a:ext>
                  </a:extLst>
                </a:gridCol>
                <a:gridCol w="3462528">
                  <a:extLst>
                    <a:ext uri="{9D8B030D-6E8A-4147-A177-3AD203B41FA5}">
                      <a16:colId xmlns:a16="http://schemas.microsoft.com/office/drawing/2014/main" val="2239568954"/>
                    </a:ext>
                  </a:extLst>
                </a:gridCol>
                <a:gridCol w="3324350">
                  <a:extLst>
                    <a:ext uri="{9D8B030D-6E8A-4147-A177-3AD203B41FA5}">
                      <a16:colId xmlns:a16="http://schemas.microsoft.com/office/drawing/2014/main" val="598626816"/>
                    </a:ext>
                  </a:extLst>
                </a:gridCol>
              </a:tblGrid>
              <a:tr h="370840">
                <a:tc>
                  <a:txBody>
                    <a:bodyPr/>
                    <a:lstStyle/>
                    <a:p>
                      <a:pPr>
                        <a:spcBef>
                          <a:spcPts val="900"/>
                        </a:spcBef>
                      </a:pPr>
                      <a:r>
                        <a:rPr lang="en-US" sz="1600" b="1" dirty="0"/>
                        <a:t>a. Benefits for the Investor:</a:t>
                      </a:r>
                    </a:p>
                    <a:p>
                      <a:pPr marL="342900" indent="-342900">
                        <a:spcBef>
                          <a:spcPts val="900"/>
                        </a:spcBef>
                        <a:buFont typeface="Arial" panose="020B0604020202020204" pitchFamily="34" charset="0"/>
                        <a:buChar char="•"/>
                      </a:pPr>
                      <a:r>
                        <a:rPr lang="en-US" sz="1600" dirty="0"/>
                        <a:t>Saves up to 40% in operating costs by shifting the cooling demand to off-peak hours.</a:t>
                      </a:r>
                    </a:p>
                    <a:p>
                      <a:pPr marL="342900" indent="-342900">
                        <a:spcBef>
                          <a:spcPts val="900"/>
                        </a:spcBef>
                        <a:buFont typeface="Arial" panose="020B0604020202020204" pitchFamily="34" charset="0"/>
                        <a:buChar char="•"/>
                      </a:pPr>
                      <a:r>
                        <a:rPr lang="en-US" sz="1600" dirty="0"/>
                        <a:t>Reduces the size and installation costs of equipment (chiller, pipes, AHU).</a:t>
                      </a:r>
                    </a:p>
                    <a:p>
                      <a:pPr marL="342900" indent="-342900">
                        <a:spcBef>
                          <a:spcPts val="900"/>
                        </a:spcBef>
                        <a:buFont typeface="Arial" panose="020B0604020202020204" pitchFamily="34" charset="0"/>
                        <a:buChar char="•"/>
                      </a:pPr>
                      <a:r>
                        <a:rPr lang="en-US" sz="1600" dirty="0"/>
                        <a:t>Increases efficiency and reduces air humidity, which lowers cooling load and costs.</a:t>
                      </a:r>
                    </a:p>
                    <a:p>
                      <a:pPr marL="342900" indent="-342900">
                        <a:spcBef>
                          <a:spcPts val="900"/>
                        </a:spcBef>
                        <a:buFont typeface="Arial" panose="020B0604020202020204" pitchFamily="34" charset="0"/>
                        <a:buChar char="•"/>
                      </a:pPr>
                      <a:r>
                        <a:rPr lang="en-US" sz="1600" dirty="0"/>
                        <a:t>Can be integrated with the existing chiller system.</a:t>
                      </a:r>
                    </a:p>
                  </a:txBody>
                  <a:tcPr/>
                </a:tc>
                <a:tc>
                  <a:txBody>
                    <a:bodyPr/>
                    <a:lstStyle/>
                    <a:p>
                      <a:r>
                        <a:rPr lang="en-US" sz="1600" b="1" dirty="0"/>
                        <a:t>b. Benefits for the Electricity Supplier:</a:t>
                      </a:r>
                    </a:p>
                    <a:p>
                      <a:pPr marL="285750" indent="-285750">
                        <a:spcBef>
                          <a:spcPts val="900"/>
                        </a:spcBef>
                        <a:buFont typeface="Arial" panose="020B0604020202020204" pitchFamily="34" charset="0"/>
                        <a:buChar char="•"/>
                      </a:pPr>
                      <a:r>
                        <a:rPr lang="en-US" sz="1600" dirty="0"/>
                        <a:t>Reduces peak load and increases electricity production efficiency.</a:t>
                      </a:r>
                    </a:p>
                    <a:p>
                      <a:pPr marL="285750" indent="-285750">
                        <a:spcBef>
                          <a:spcPts val="900"/>
                        </a:spcBef>
                        <a:buFont typeface="Arial" panose="020B0604020202020204" pitchFamily="34" charset="0"/>
                        <a:buChar char="•"/>
                      </a:pPr>
                      <a:r>
                        <a:rPr lang="en-US" sz="1600" dirty="0"/>
                        <a:t>Reduces fuel demand and greenhouse gas emissions.</a:t>
                      </a:r>
                    </a:p>
                    <a:p>
                      <a:pPr marL="285750" indent="-285750">
                        <a:spcBef>
                          <a:spcPts val="900"/>
                        </a:spcBef>
                        <a:buFont typeface="Arial" panose="020B0604020202020204" pitchFamily="34" charset="0"/>
                        <a:buChar char="•"/>
                      </a:pPr>
                      <a:r>
                        <a:rPr lang="en-US" sz="1600" dirty="0"/>
                        <a:t>Improves electricity transmission efficiency during off-peak hours.</a:t>
                      </a:r>
                    </a:p>
                    <a:p>
                      <a:endParaRPr lang="en-VN" sz="1600" dirty="0"/>
                    </a:p>
                  </a:txBody>
                  <a:tcPr/>
                </a:tc>
                <a:tc>
                  <a:txBody>
                    <a:bodyPr/>
                    <a:lstStyle/>
                    <a:p>
                      <a:r>
                        <a:rPr lang="en-US" sz="1600" b="1" dirty="0"/>
                        <a:t>c. Benefits for the Environment and Society:</a:t>
                      </a:r>
                    </a:p>
                    <a:p>
                      <a:pPr marL="285750" indent="-285750">
                        <a:spcBef>
                          <a:spcPts val="900"/>
                        </a:spcBef>
                        <a:buFont typeface="Arial" panose="020B0604020202020204" pitchFamily="34" charset="0"/>
                        <a:buChar char="•"/>
                      </a:pPr>
                      <a:r>
                        <a:rPr lang="en-US" sz="1600" dirty="0"/>
                        <a:t>Reduces emissions, pollution, and the need to build additional power plants.</a:t>
                      </a:r>
                    </a:p>
                    <a:p>
                      <a:pPr marL="285750" indent="-285750">
                        <a:spcBef>
                          <a:spcPts val="900"/>
                        </a:spcBef>
                        <a:buFont typeface="Arial" panose="020B0604020202020204" pitchFamily="34" charset="0"/>
                        <a:buChar char="•"/>
                      </a:pPr>
                      <a:r>
                        <a:rPr lang="en-US" sz="1600" dirty="0"/>
                        <a:t>Supports the storage of renewable energy (wind, solar).</a:t>
                      </a:r>
                    </a:p>
                    <a:p>
                      <a:pPr marL="285750" indent="-285750">
                        <a:spcBef>
                          <a:spcPts val="900"/>
                        </a:spcBef>
                        <a:buFont typeface="Arial" panose="020B0604020202020204" pitchFamily="34" charset="0"/>
                        <a:buChar char="•"/>
                      </a:pPr>
                      <a:r>
                        <a:rPr lang="en-US" sz="1600" dirty="0"/>
                        <a:t>Reduces refrigerant leakage, protecting the environment.</a:t>
                      </a:r>
                      <a:endParaRPr lang="en-VN" sz="1600" dirty="0"/>
                    </a:p>
                    <a:p>
                      <a:endParaRPr lang="en-VN" sz="1600" dirty="0"/>
                    </a:p>
                  </a:txBody>
                  <a:tcPr/>
                </a:tc>
                <a:extLst>
                  <a:ext uri="{0D108BD9-81ED-4DB2-BD59-A6C34878D82A}">
                    <a16:rowId xmlns:a16="http://schemas.microsoft.com/office/drawing/2014/main" val="1760859274"/>
                  </a:ext>
                </a:extLst>
              </a:tr>
            </a:tbl>
          </a:graphicData>
        </a:graphic>
      </p:graphicFrame>
    </p:spTree>
    <p:extLst>
      <p:ext uri="{BB962C8B-B14F-4D97-AF65-F5344CB8AC3E}">
        <p14:creationId xmlns:p14="http://schemas.microsoft.com/office/powerpoint/2010/main" val="19662290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AD1E8-EF43-1E1E-46A2-3159AD50108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FEBEAFF-9E7A-C1C5-BD43-35F610B37C41}"/>
              </a:ext>
            </a:extLst>
          </p:cNvPr>
          <p:cNvSpPr txBox="1"/>
          <p:nvPr/>
        </p:nvSpPr>
        <p:spPr>
          <a:xfrm>
            <a:off x="609598" y="1550440"/>
            <a:ext cx="10972800" cy="4011291"/>
          </a:xfrm>
          <a:prstGeom prst="rect">
            <a:avLst/>
          </a:prstGeom>
          <a:noFill/>
        </p:spPr>
        <p:txBody>
          <a:bodyPr wrap="square" rtlCol="0">
            <a:spAutoFit/>
          </a:bodyPr>
          <a:lstStyle/>
          <a:p>
            <a:pPr>
              <a:lnSpc>
                <a:spcPct val="150000"/>
              </a:lnSpc>
            </a:pPr>
            <a:r>
              <a:rPr lang="en-US" sz="1800" b="1" dirty="0"/>
              <a:t>Solution</a:t>
            </a:r>
          </a:p>
          <a:p>
            <a:pPr>
              <a:lnSpc>
                <a:spcPct val="150000"/>
              </a:lnSpc>
            </a:pPr>
            <a:r>
              <a:rPr lang="en-US" sz="1800" dirty="0"/>
              <a:t>Operating Modes:</a:t>
            </a:r>
          </a:p>
          <a:p>
            <a:pPr marL="285750" indent="-285750">
              <a:lnSpc>
                <a:spcPct val="150000"/>
              </a:lnSpc>
              <a:spcBef>
                <a:spcPts val="900"/>
              </a:spcBef>
              <a:buFont typeface="Arial" panose="020B0604020202020204" pitchFamily="34" charset="0"/>
              <a:buChar char="•"/>
            </a:pPr>
            <a:r>
              <a:rPr lang="en-US" sz="1800" b="1" dirty="0"/>
              <a:t>Full Load: </a:t>
            </a:r>
            <a:r>
              <a:rPr lang="en-US" sz="1800" dirty="0"/>
              <a:t>The chiller operates only at night to completely cool the storage tank, without needing to operate during peak hours.</a:t>
            </a:r>
          </a:p>
          <a:p>
            <a:pPr marL="285750" indent="-285750">
              <a:lnSpc>
                <a:spcPct val="150000"/>
              </a:lnSpc>
              <a:spcBef>
                <a:spcPts val="900"/>
              </a:spcBef>
              <a:buFont typeface="Arial" panose="020B0604020202020204" pitchFamily="34" charset="0"/>
              <a:buChar char="•"/>
            </a:pPr>
            <a:r>
              <a:rPr lang="en-US" sz="1800" b="1" dirty="0"/>
              <a:t>Partial Load: </a:t>
            </a:r>
            <a:r>
              <a:rPr lang="en-US" sz="1800" dirty="0"/>
              <a:t>The tank provides part of the load, and the chiller continues to operate as needed.</a:t>
            </a:r>
          </a:p>
          <a:p>
            <a:pPr>
              <a:lnSpc>
                <a:spcPct val="150000"/>
              </a:lnSpc>
            </a:pPr>
            <a:r>
              <a:rPr lang="en-US" sz="1800" dirty="0"/>
              <a:t>This system is effective when the price difference between peak and off-peak electricity rates is significant, and it also helps increase the Coefficient of Performance (COP) due to lower ambient temperatures at night.</a:t>
            </a:r>
          </a:p>
          <a:p>
            <a:pPr marL="285750" indent="-285750" algn="just">
              <a:lnSpc>
                <a:spcPct val="150000"/>
              </a:lnSpc>
              <a:buFont typeface="Wingdings" pitchFamily="2" charset="2"/>
              <a:buChar char="Ø"/>
            </a:pPr>
            <a:endParaRPr lang="en-US" sz="1800" dirty="0"/>
          </a:p>
        </p:txBody>
      </p:sp>
      <p:sp>
        <p:nvSpPr>
          <p:cNvPr id="7" name="Title 1">
            <a:extLst>
              <a:ext uri="{FF2B5EF4-FFF2-40B4-BE49-F238E27FC236}">
                <a16:creationId xmlns:a16="http://schemas.microsoft.com/office/drawing/2014/main" id="{6ECE2DFA-AB15-B017-9567-E27779C1476D}"/>
              </a:ext>
            </a:extLst>
          </p:cNvPr>
          <p:cNvSpPr>
            <a:spLocks noGrp="1"/>
          </p:cNvSpPr>
          <p:nvPr>
            <p:ph type="title"/>
          </p:nvPr>
        </p:nvSpPr>
        <p:spPr>
          <a:xfrm>
            <a:off x="609598" y="340112"/>
            <a:ext cx="9131808" cy="681173"/>
          </a:xfrm>
        </p:spPr>
        <p:txBody>
          <a:bodyPr>
            <a:noAutofit/>
          </a:bodyPr>
          <a:lstStyle/>
          <a:p>
            <a:r>
              <a:rPr lang="en-US" sz="2400" dirty="0">
                <a:solidFill>
                  <a:schemeClr val="accent1">
                    <a:lumMod val="50000"/>
                  </a:schemeClr>
                </a:solidFill>
              </a:rPr>
              <a:t>EEMs 5: Installation of Cold Storage System to Prevent Chiller System from Operating During Peak Hours</a:t>
            </a:r>
          </a:p>
        </p:txBody>
      </p:sp>
    </p:spTree>
    <p:extLst>
      <p:ext uri="{BB962C8B-B14F-4D97-AF65-F5344CB8AC3E}">
        <p14:creationId xmlns:p14="http://schemas.microsoft.com/office/powerpoint/2010/main" val="31406016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2DC676D-0343-DDFC-D013-ECC1DBCCB19A}"/>
              </a:ext>
            </a:extLst>
          </p:cNvPr>
          <p:cNvSpPr>
            <a:spLocks noGrp="1"/>
          </p:cNvSpPr>
          <p:nvPr>
            <p:ph type="title"/>
          </p:nvPr>
        </p:nvSpPr>
        <p:spPr>
          <a:xfrm>
            <a:off x="609600" y="343004"/>
            <a:ext cx="9095232" cy="495200"/>
          </a:xfrm>
        </p:spPr>
        <p:txBody>
          <a:bodyPr>
            <a:noAutofit/>
          </a:bodyPr>
          <a:lstStyle/>
          <a:p>
            <a:r>
              <a:rPr lang="en-US" sz="2400" dirty="0">
                <a:solidFill>
                  <a:schemeClr val="accent1">
                    <a:lumMod val="50000"/>
                  </a:schemeClr>
                </a:solidFill>
              </a:rPr>
              <a:t>EEMs 5: Installation of Cold Storage System to Prevent Chiller System from Operating During Peak Hours</a:t>
            </a:r>
          </a:p>
        </p:txBody>
      </p:sp>
      <p:graphicFrame>
        <p:nvGraphicFramePr>
          <p:cNvPr id="5" name="Table 4">
            <a:extLst>
              <a:ext uri="{FF2B5EF4-FFF2-40B4-BE49-F238E27FC236}">
                <a16:creationId xmlns:a16="http://schemas.microsoft.com/office/drawing/2014/main" id="{D1A4C236-3BFE-CE1D-3E5A-1B01CC09042E}"/>
              </a:ext>
            </a:extLst>
          </p:cNvPr>
          <p:cNvGraphicFramePr>
            <a:graphicFrameLocks noGrp="1"/>
          </p:cNvGraphicFramePr>
          <p:nvPr>
            <p:extLst>
              <p:ext uri="{D42A27DB-BD31-4B8C-83A1-F6EECF244321}">
                <p14:modId xmlns:p14="http://schemas.microsoft.com/office/powerpoint/2010/main" val="4278106948"/>
              </p:ext>
            </p:extLst>
          </p:nvPr>
        </p:nvGraphicFramePr>
        <p:xfrm>
          <a:off x="1804416" y="1373217"/>
          <a:ext cx="9509759" cy="5031305"/>
        </p:xfrm>
        <a:graphic>
          <a:graphicData uri="http://schemas.openxmlformats.org/drawingml/2006/table">
            <a:tbl>
              <a:tblPr>
                <a:tableStyleId>{775DCB02-9BB8-47FD-8907-85C794F793BA}</a:tableStyleId>
              </a:tblPr>
              <a:tblGrid>
                <a:gridCol w="1043309">
                  <a:extLst>
                    <a:ext uri="{9D8B030D-6E8A-4147-A177-3AD203B41FA5}">
                      <a16:colId xmlns:a16="http://schemas.microsoft.com/office/drawing/2014/main" val="1160675674"/>
                    </a:ext>
                  </a:extLst>
                </a:gridCol>
                <a:gridCol w="5183669">
                  <a:extLst>
                    <a:ext uri="{9D8B030D-6E8A-4147-A177-3AD203B41FA5}">
                      <a16:colId xmlns:a16="http://schemas.microsoft.com/office/drawing/2014/main" val="2077388977"/>
                    </a:ext>
                  </a:extLst>
                </a:gridCol>
                <a:gridCol w="1910597">
                  <a:extLst>
                    <a:ext uri="{9D8B030D-6E8A-4147-A177-3AD203B41FA5}">
                      <a16:colId xmlns:a16="http://schemas.microsoft.com/office/drawing/2014/main" val="206120555"/>
                    </a:ext>
                  </a:extLst>
                </a:gridCol>
                <a:gridCol w="1372184">
                  <a:extLst>
                    <a:ext uri="{9D8B030D-6E8A-4147-A177-3AD203B41FA5}">
                      <a16:colId xmlns:a16="http://schemas.microsoft.com/office/drawing/2014/main" val="283127713"/>
                    </a:ext>
                  </a:extLst>
                </a:gridCol>
              </a:tblGrid>
              <a:tr h="253680">
                <a:tc>
                  <a:txBody>
                    <a:bodyPr/>
                    <a:lstStyle/>
                    <a:p>
                      <a:r>
                        <a:rPr lang="en-US" sz="1600" b="1"/>
                        <a:t>No.</a:t>
                      </a:r>
                    </a:p>
                  </a:txBody>
                  <a:tcPr marL="61696" marR="61696" marT="30848" marB="30848" anchor="ctr"/>
                </a:tc>
                <a:tc>
                  <a:txBody>
                    <a:bodyPr/>
                    <a:lstStyle/>
                    <a:p>
                      <a:r>
                        <a:rPr lang="en-US" sz="1600" b="1"/>
                        <a:t>Item Description</a:t>
                      </a:r>
                    </a:p>
                  </a:txBody>
                  <a:tcPr marL="61696" marR="61696" marT="30848" marB="30848" anchor="ctr"/>
                </a:tc>
                <a:tc>
                  <a:txBody>
                    <a:bodyPr/>
                    <a:lstStyle/>
                    <a:p>
                      <a:r>
                        <a:rPr lang="en-US" sz="1600" b="1"/>
                        <a:t>Unit</a:t>
                      </a:r>
                    </a:p>
                  </a:txBody>
                  <a:tcPr marL="61696" marR="61696" marT="30848" marB="30848" anchor="ctr"/>
                </a:tc>
                <a:tc>
                  <a:txBody>
                    <a:bodyPr/>
                    <a:lstStyle/>
                    <a:p>
                      <a:r>
                        <a:rPr lang="en-US" sz="1600" b="1" dirty="0"/>
                        <a:t>Value</a:t>
                      </a:r>
                    </a:p>
                  </a:txBody>
                  <a:tcPr marL="61696" marR="61696" marT="30848" marB="30848" anchor="ctr"/>
                </a:tc>
                <a:extLst>
                  <a:ext uri="{0D108BD9-81ED-4DB2-BD59-A6C34878D82A}">
                    <a16:rowId xmlns:a16="http://schemas.microsoft.com/office/drawing/2014/main" val="3854912275"/>
                  </a:ext>
                </a:extLst>
              </a:tr>
              <a:tr h="253680">
                <a:tc gridSpan="4">
                  <a:txBody>
                    <a:bodyPr/>
                    <a:lstStyle/>
                    <a:p>
                      <a:r>
                        <a:rPr lang="en-VN" sz="1600" b="1" dirty="0"/>
                        <a:t>1. </a:t>
                      </a:r>
                      <a:r>
                        <a:rPr lang="en-US" sz="1600" b="1" dirty="0"/>
                        <a:t>Database</a:t>
                      </a:r>
                    </a:p>
                  </a:txBody>
                  <a:tcPr marL="61696" marR="61696" marT="30848" marB="30848" anchor="ctr"/>
                </a:tc>
                <a:tc hMerge="1">
                  <a:txBody>
                    <a:bodyPr/>
                    <a:lstStyle/>
                    <a:p>
                      <a:endParaRPr/>
                    </a:p>
                  </a:txBody>
                  <a:tcPr marL="61696" marR="61696" marT="30848" marB="30848" anchor="ctr"/>
                </a:tc>
                <a:tc hMerge="1">
                  <a:txBody>
                    <a:bodyPr/>
                    <a:lstStyle/>
                    <a:p>
                      <a:endParaRPr lang="en-VN" sz="1300"/>
                    </a:p>
                  </a:txBody>
                  <a:tcPr marL="61696" marR="61696" marT="30848" marB="30848" anchor="ctr"/>
                </a:tc>
                <a:tc hMerge="1">
                  <a:txBody>
                    <a:bodyPr/>
                    <a:lstStyle/>
                    <a:p>
                      <a:endParaRPr lang="en-VN" sz="1300" dirty="0"/>
                    </a:p>
                  </a:txBody>
                  <a:tcPr marL="61696" marR="61696" marT="30848" marB="30848" anchor="ctr"/>
                </a:tc>
                <a:extLst>
                  <a:ext uri="{0D108BD9-81ED-4DB2-BD59-A6C34878D82A}">
                    <a16:rowId xmlns:a16="http://schemas.microsoft.com/office/drawing/2014/main" val="1455173870"/>
                  </a:ext>
                </a:extLst>
              </a:tr>
              <a:tr h="637650">
                <a:tc>
                  <a:txBody>
                    <a:bodyPr/>
                    <a:lstStyle/>
                    <a:p>
                      <a:r>
                        <a:rPr lang="en-VN" sz="1600"/>
                        <a:t>1.1</a:t>
                      </a:r>
                    </a:p>
                  </a:txBody>
                  <a:tcPr marL="61696" marR="61696" marT="30848" marB="30848" anchor="ctr"/>
                </a:tc>
                <a:tc>
                  <a:txBody>
                    <a:bodyPr/>
                    <a:lstStyle/>
                    <a:p>
                      <a:r>
                        <a:rPr lang="en-US" sz="1600"/>
                        <a:t>Total cooling capacity of Chiller (as per section 5.4.4)</a:t>
                      </a:r>
                    </a:p>
                  </a:txBody>
                  <a:tcPr marL="61696" marR="61696" marT="30848" marB="30848" anchor="ctr"/>
                </a:tc>
                <a:tc>
                  <a:txBody>
                    <a:bodyPr/>
                    <a:lstStyle/>
                    <a:p>
                      <a:r>
                        <a:rPr lang="en-US" sz="1600"/>
                        <a:t>kW (cooling)</a:t>
                      </a:r>
                    </a:p>
                  </a:txBody>
                  <a:tcPr marL="61696" marR="61696" marT="30848" marB="30848" anchor="ctr"/>
                </a:tc>
                <a:tc>
                  <a:txBody>
                    <a:bodyPr/>
                    <a:lstStyle/>
                    <a:p>
                      <a:r>
                        <a:rPr lang="en-VN" sz="1600"/>
                        <a:t>836</a:t>
                      </a:r>
                    </a:p>
                  </a:txBody>
                  <a:tcPr marL="61696" marR="61696" marT="30848" marB="30848" anchor="ctr"/>
                </a:tc>
                <a:extLst>
                  <a:ext uri="{0D108BD9-81ED-4DB2-BD59-A6C34878D82A}">
                    <a16:rowId xmlns:a16="http://schemas.microsoft.com/office/drawing/2014/main" val="3290865407"/>
                  </a:ext>
                </a:extLst>
              </a:tr>
              <a:tr h="445665">
                <a:tc>
                  <a:txBody>
                    <a:bodyPr/>
                    <a:lstStyle/>
                    <a:p>
                      <a:r>
                        <a:rPr lang="en-VN" sz="1600"/>
                        <a:t>1.2</a:t>
                      </a:r>
                    </a:p>
                  </a:txBody>
                  <a:tcPr marL="61696" marR="61696" marT="30848" marB="30848" anchor="ctr"/>
                </a:tc>
                <a:tc>
                  <a:txBody>
                    <a:bodyPr/>
                    <a:lstStyle/>
                    <a:p>
                      <a:r>
                        <a:rPr lang="en-US" sz="1600"/>
                        <a:t>Coefficient of Performance (COP)</a:t>
                      </a:r>
                    </a:p>
                  </a:txBody>
                  <a:tcPr marL="61696" marR="61696" marT="30848" marB="30848" anchor="ctr"/>
                </a:tc>
                <a:tc>
                  <a:txBody>
                    <a:bodyPr/>
                    <a:lstStyle/>
                    <a:p>
                      <a:endParaRPr lang="en-VN" sz="1600"/>
                    </a:p>
                  </a:txBody>
                  <a:tcPr marL="61696" marR="61696" marT="30848" marB="30848" anchor="ctr"/>
                </a:tc>
                <a:tc>
                  <a:txBody>
                    <a:bodyPr/>
                    <a:lstStyle/>
                    <a:p>
                      <a:r>
                        <a:rPr lang="en-VN" sz="1600"/>
                        <a:t>2.2</a:t>
                      </a:r>
                    </a:p>
                  </a:txBody>
                  <a:tcPr marL="61696" marR="61696" marT="30848" marB="30848" anchor="ctr"/>
                </a:tc>
                <a:extLst>
                  <a:ext uri="{0D108BD9-81ED-4DB2-BD59-A6C34878D82A}">
                    <a16:rowId xmlns:a16="http://schemas.microsoft.com/office/drawing/2014/main" val="4029656203"/>
                  </a:ext>
                </a:extLst>
              </a:tr>
              <a:tr h="253680">
                <a:tc>
                  <a:txBody>
                    <a:bodyPr/>
                    <a:lstStyle/>
                    <a:p>
                      <a:r>
                        <a:rPr lang="en-VN" sz="1600"/>
                        <a:t>1.3</a:t>
                      </a:r>
                    </a:p>
                  </a:txBody>
                  <a:tcPr marL="61696" marR="61696" marT="30848" marB="30848" anchor="ctr"/>
                </a:tc>
                <a:tc>
                  <a:txBody>
                    <a:bodyPr/>
                    <a:lstStyle/>
                    <a:p>
                      <a:r>
                        <a:rPr lang="en-US" sz="1600"/>
                        <a:t>Chiller efficiency</a:t>
                      </a:r>
                    </a:p>
                  </a:txBody>
                  <a:tcPr marL="61696" marR="61696" marT="30848" marB="30848" anchor="ctr"/>
                </a:tc>
                <a:tc>
                  <a:txBody>
                    <a:bodyPr/>
                    <a:lstStyle/>
                    <a:p>
                      <a:endParaRPr lang="en-VN" sz="1600"/>
                    </a:p>
                  </a:txBody>
                  <a:tcPr marL="61696" marR="61696" marT="30848" marB="30848" anchor="ctr"/>
                </a:tc>
                <a:tc>
                  <a:txBody>
                    <a:bodyPr/>
                    <a:lstStyle/>
                    <a:p>
                      <a:r>
                        <a:rPr lang="en-VN" sz="1600"/>
                        <a:t>0.85</a:t>
                      </a:r>
                    </a:p>
                  </a:txBody>
                  <a:tcPr marL="61696" marR="61696" marT="30848" marB="30848" anchor="ctr"/>
                </a:tc>
                <a:extLst>
                  <a:ext uri="{0D108BD9-81ED-4DB2-BD59-A6C34878D82A}">
                    <a16:rowId xmlns:a16="http://schemas.microsoft.com/office/drawing/2014/main" val="2754339736"/>
                  </a:ext>
                </a:extLst>
              </a:tr>
              <a:tr h="253680">
                <a:tc>
                  <a:txBody>
                    <a:bodyPr/>
                    <a:lstStyle/>
                    <a:p>
                      <a:r>
                        <a:rPr lang="en-VN" sz="1600"/>
                        <a:t>1.4</a:t>
                      </a:r>
                    </a:p>
                  </a:txBody>
                  <a:tcPr marL="61696" marR="61696" marT="30848" marB="30848" anchor="ctr"/>
                </a:tc>
                <a:tc>
                  <a:txBody>
                    <a:bodyPr/>
                    <a:lstStyle/>
                    <a:p>
                      <a:r>
                        <a:rPr lang="en-US" sz="1600"/>
                        <a:t>Utilization factor</a:t>
                      </a:r>
                    </a:p>
                  </a:txBody>
                  <a:tcPr marL="61696" marR="61696" marT="30848" marB="30848" anchor="ctr"/>
                </a:tc>
                <a:tc>
                  <a:txBody>
                    <a:bodyPr/>
                    <a:lstStyle/>
                    <a:p>
                      <a:endParaRPr lang="en-VN" sz="1600"/>
                    </a:p>
                  </a:txBody>
                  <a:tcPr marL="61696" marR="61696" marT="30848" marB="30848" anchor="ctr"/>
                </a:tc>
                <a:tc>
                  <a:txBody>
                    <a:bodyPr/>
                    <a:lstStyle/>
                    <a:p>
                      <a:r>
                        <a:rPr lang="en-VN" sz="1600"/>
                        <a:t>0.9</a:t>
                      </a:r>
                    </a:p>
                  </a:txBody>
                  <a:tcPr marL="61696" marR="61696" marT="30848" marB="30848" anchor="ctr"/>
                </a:tc>
                <a:extLst>
                  <a:ext uri="{0D108BD9-81ED-4DB2-BD59-A6C34878D82A}">
                    <a16:rowId xmlns:a16="http://schemas.microsoft.com/office/drawing/2014/main" val="1221953470"/>
                  </a:ext>
                </a:extLst>
              </a:tr>
              <a:tr h="445665">
                <a:tc gridSpan="4">
                  <a:txBody>
                    <a:bodyPr/>
                    <a:lstStyle/>
                    <a:p>
                      <a:r>
                        <a:rPr lang="en-VN" sz="1600" b="1" dirty="0"/>
                        <a:t>2. </a:t>
                      </a:r>
                      <a:r>
                        <a:rPr lang="en-US" sz="1600" b="1" dirty="0"/>
                        <a:t>Calculation of thermal storage tank capacity</a:t>
                      </a:r>
                    </a:p>
                  </a:txBody>
                  <a:tcPr marL="61696" marR="61696" marT="30848" marB="30848" anchor="ctr"/>
                </a:tc>
                <a:tc hMerge="1">
                  <a:txBody>
                    <a:bodyPr/>
                    <a:lstStyle/>
                    <a:p>
                      <a:endParaRPr/>
                    </a:p>
                  </a:txBody>
                  <a:tcPr marL="61696" marR="61696" marT="30848" marB="30848" anchor="ctr"/>
                </a:tc>
                <a:tc hMerge="1">
                  <a:txBody>
                    <a:bodyPr/>
                    <a:lstStyle/>
                    <a:p>
                      <a:endParaRPr lang="en-VN" sz="1600"/>
                    </a:p>
                  </a:txBody>
                  <a:tcPr marL="61696" marR="61696" marT="30848" marB="30848" anchor="ctr"/>
                </a:tc>
                <a:tc hMerge="1">
                  <a:txBody>
                    <a:bodyPr/>
                    <a:lstStyle/>
                    <a:p>
                      <a:endParaRPr lang="en-VN" sz="1600" dirty="0"/>
                    </a:p>
                  </a:txBody>
                  <a:tcPr marL="61696" marR="61696" marT="30848" marB="30848" anchor="ctr"/>
                </a:tc>
                <a:extLst>
                  <a:ext uri="{0D108BD9-81ED-4DB2-BD59-A6C34878D82A}">
                    <a16:rowId xmlns:a16="http://schemas.microsoft.com/office/drawing/2014/main" val="435219875"/>
                  </a:ext>
                </a:extLst>
              </a:tr>
              <a:tr h="253680">
                <a:tc>
                  <a:txBody>
                    <a:bodyPr/>
                    <a:lstStyle/>
                    <a:p>
                      <a:r>
                        <a:rPr lang="en-VN" sz="1600"/>
                        <a:t>-</a:t>
                      </a:r>
                    </a:p>
                  </a:txBody>
                  <a:tcPr marL="61696" marR="61696" marT="30848" marB="30848" anchor="ctr"/>
                </a:tc>
                <a:tc>
                  <a:txBody>
                    <a:bodyPr/>
                    <a:lstStyle/>
                    <a:p>
                      <a:r>
                        <a:rPr lang="en-US" sz="1600"/>
                        <a:t>Load charging phase</a:t>
                      </a:r>
                    </a:p>
                  </a:txBody>
                  <a:tcPr marL="61696" marR="61696" marT="30848" marB="30848" anchor="ctr"/>
                </a:tc>
                <a:tc>
                  <a:txBody>
                    <a:bodyPr/>
                    <a:lstStyle/>
                    <a:p>
                      <a:endParaRPr lang="en-VN" sz="1600"/>
                    </a:p>
                  </a:txBody>
                  <a:tcPr marL="61696" marR="61696" marT="30848" marB="30848" anchor="ctr"/>
                </a:tc>
                <a:tc>
                  <a:txBody>
                    <a:bodyPr/>
                    <a:lstStyle/>
                    <a:p>
                      <a:endParaRPr lang="en-VN" sz="1600"/>
                    </a:p>
                  </a:txBody>
                  <a:tcPr marL="61696" marR="61696" marT="30848" marB="30848" anchor="ctr"/>
                </a:tc>
                <a:extLst>
                  <a:ext uri="{0D108BD9-81ED-4DB2-BD59-A6C34878D82A}">
                    <a16:rowId xmlns:a16="http://schemas.microsoft.com/office/drawing/2014/main" val="4230058564"/>
                  </a:ext>
                </a:extLst>
              </a:tr>
              <a:tr h="445665">
                <a:tc>
                  <a:txBody>
                    <a:bodyPr/>
                    <a:lstStyle/>
                    <a:p>
                      <a:r>
                        <a:rPr lang="en-VN" sz="1600"/>
                        <a:t>2.1</a:t>
                      </a:r>
                    </a:p>
                  </a:txBody>
                  <a:tcPr marL="61696" marR="61696" marT="30848" marB="30848" anchor="ctr"/>
                </a:tc>
                <a:tc>
                  <a:txBody>
                    <a:bodyPr/>
                    <a:lstStyle/>
                    <a:p>
                      <a:r>
                        <a:rPr lang="en-US" sz="1600"/>
                        <a:t>Off-peak load charging time</a:t>
                      </a:r>
                    </a:p>
                  </a:txBody>
                  <a:tcPr marL="61696" marR="61696" marT="30848" marB="30848" anchor="ctr"/>
                </a:tc>
                <a:tc>
                  <a:txBody>
                    <a:bodyPr/>
                    <a:lstStyle/>
                    <a:p>
                      <a:r>
                        <a:rPr lang="en-US" sz="1600"/>
                        <a:t>Hours</a:t>
                      </a:r>
                    </a:p>
                  </a:txBody>
                  <a:tcPr marL="61696" marR="61696" marT="30848" marB="30848" anchor="ctr"/>
                </a:tc>
                <a:tc>
                  <a:txBody>
                    <a:bodyPr/>
                    <a:lstStyle/>
                    <a:p>
                      <a:r>
                        <a:rPr lang="en-VN" sz="1600"/>
                        <a:t>6</a:t>
                      </a:r>
                    </a:p>
                  </a:txBody>
                  <a:tcPr marL="61696" marR="61696" marT="30848" marB="30848" anchor="ctr"/>
                </a:tc>
                <a:extLst>
                  <a:ext uri="{0D108BD9-81ED-4DB2-BD59-A6C34878D82A}">
                    <a16:rowId xmlns:a16="http://schemas.microsoft.com/office/drawing/2014/main" val="1764332634"/>
                  </a:ext>
                </a:extLst>
              </a:tr>
              <a:tr h="445665">
                <a:tc>
                  <a:txBody>
                    <a:bodyPr/>
                    <a:lstStyle/>
                    <a:p>
                      <a:r>
                        <a:rPr lang="en-VN" sz="1600"/>
                        <a:t>2.5</a:t>
                      </a:r>
                    </a:p>
                  </a:txBody>
                  <a:tcPr marL="61696" marR="61696" marT="30848" marB="30848" anchor="ctr"/>
                </a:tc>
                <a:tc>
                  <a:txBody>
                    <a:bodyPr/>
                    <a:lstStyle/>
                    <a:p>
                      <a:r>
                        <a:rPr lang="en-US" sz="1600"/>
                        <a:t>Total cooling capacity charged</a:t>
                      </a:r>
                    </a:p>
                  </a:txBody>
                  <a:tcPr marL="61696" marR="61696" marT="30848" marB="30848" anchor="ctr"/>
                </a:tc>
                <a:tc>
                  <a:txBody>
                    <a:bodyPr/>
                    <a:lstStyle/>
                    <a:p>
                      <a:r>
                        <a:rPr lang="en-US" sz="1600"/>
                        <a:t>kWh (cooling)</a:t>
                      </a:r>
                    </a:p>
                  </a:txBody>
                  <a:tcPr marL="61696" marR="61696" marT="30848" marB="30848" anchor="ctr"/>
                </a:tc>
                <a:tc>
                  <a:txBody>
                    <a:bodyPr/>
                    <a:lstStyle/>
                    <a:p>
                      <a:r>
                        <a:rPr lang="en-VN" sz="1600"/>
                        <a:t>3,837</a:t>
                      </a:r>
                    </a:p>
                  </a:txBody>
                  <a:tcPr marL="61696" marR="61696" marT="30848" marB="30848" anchor="ctr"/>
                </a:tc>
                <a:extLst>
                  <a:ext uri="{0D108BD9-81ED-4DB2-BD59-A6C34878D82A}">
                    <a16:rowId xmlns:a16="http://schemas.microsoft.com/office/drawing/2014/main" val="1203486611"/>
                  </a:ext>
                </a:extLst>
              </a:tr>
              <a:tr h="637650">
                <a:tc>
                  <a:txBody>
                    <a:bodyPr/>
                    <a:lstStyle/>
                    <a:p>
                      <a:r>
                        <a:rPr lang="en-VN" sz="1600"/>
                        <a:t>2.6</a:t>
                      </a:r>
                    </a:p>
                  </a:txBody>
                  <a:tcPr marL="61696" marR="61696" marT="30848" marB="30848" anchor="ctr"/>
                </a:tc>
                <a:tc>
                  <a:txBody>
                    <a:bodyPr/>
                    <a:lstStyle/>
                    <a:p>
                      <a:r>
                        <a:rPr lang="en-US" sz="1600"/>
                        <a:t>Cooling storage capacity of thermal storage medium</a:t>
                      </a:r>
                    </a:p>
                  </a:txBody>
                  <a:tcPr marL="61696" marR="61696" marT="30848" marB="30848" anchor="ctr"/>
                </a:tc>
                <a:tc>
                  <a:txBody>
                    <a:bodyPr/>
                    <a:lstStyle/>
                    <a:p>
                      <a:r>
                        <a:rPr lang="en-US" sz="1600"/>
                        <a:t>kWh/m³</a:t>
                      </a:r>
                    </a:p>
                  </a:txBody>
                  <a:tcPr marL="61696" marR="61696" marT="30848" marB="30848" anchor="ctr"/>
                </a:tc>
                <a:tc>
                  <a:txBody>
                    <a:bodyPr/>
                    <a:lstStyle/>
                    <a:p>
                      <a:r>
                        <a:rPr lang="en-VN" sz="1600"/>
                        <a:t>120</a:t>
                      </a:r>
                    </a:p>
                  </a:txBody>
                  <a:tcPr marL="61696" marR="61696" marT="30848" marB="30848" anchor="ctr"/>
                </a:tc>
                <a:extLst>
                  <a:ext uri="{0D108BD9-81ED-4DB2-BD59-A6C34878D82A}">
                    <a16:rowId xmlns:a16="http://schemas.microsoft.com/office/drawing/2014/main" val="1280235024"/>
                  </a:ext>
                </a:extLst>
              </a:tr>
              <a:tr h="445665">
                <a:tc>
                  <a:txBody>
                    <a:bodyPr/>
                    <a:lstStyle/>
                    <a:p>
                      <a:r>
                        <a:rPr lang="en-VN" sz="1600"/>
                        <a:t>2.7</a:t>
                      </a:r>
                    </a:p>
                  </a:txBody>
                  <a:tcPr marL="61696" marR="61696" marT="30848" marB="30848" anchor="ctr"/>
                </a:tc>
                <a:tc>
                  <a:txBody>
                    <a:bodyPr/>
                    <a:lstStyle/>
                    <a:p>
                      <a:r>
                        <a:rPr lang="en-US" sz="1600"/>
                        <a:t>Required volume of thermal storage medium</a:t>
                      </a:r>
                    </a:p>
                  </a:txBody>
                  <a:tcPr marL="61696" marR="61696" marT="30848" marB="30848" anchor="ctr"/>
                </a:tc>
                <a:tc>
                  <a:txBody>
                    <a:bodyPr/>
                    <a:lstStyle/>
                    <a:p>
                      <a:r>
                        <a:rPr lang="en-US" sz="1600"/>
                        <a:t>m³</a:t>
                      </a:r>
                    </a:p>
                  </a:txBody>
                  <a:tcPr marL="61696" marR="61696" marT="30848" marB="30848" anchor="ctr"/>
                </a:tc>
                <a:tc>
                  <a:txBody>
                    <a:bodyPr/>
                    <a:lstStyle/>
                    <a:p>
                      <a:r>
                        <a:rPr lang="en-VN" sz="1600" dirty="0"/>
                        <a:t>32</a:t>
                      </a:r>
                    </a:p>
                  </a:txBody>
                  <a:tcPr marL="61696" marR="61696" marT="30848" marB="30848" anchor="ctr"/>
                </a:tc>
                <a:extLst>
                  <a:ext uri="{0D108BD9-81ED-4DB2-BD59-A6C34878D82A}">
                    <a16:rowId xmlns:a16="http://schemas.microsoft.com/office/drawing/2014/main" val="3491818735"/>
                  </a:ext>
                </a:extLst>
              </a:tr>
            </a:tbl>
          </a:graphicData>
        </a:graphic>
      </p:graphicFrame>
    </p:spTree>
    <p:extLst>
      <p:ext uri="{BB962C8B-B14F-4D97-AF65-F5344CB8AC3E}">
        <p14:creationId xmlns:p14="http://schemas.microsoft.com/office/powerpoint/2010/main" val="33247422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4A95D-13D2-9F4E-87F7-0436F48068D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CF09910-664F-B7B1-FF2C-0D7CDCA17B04}"/>
              </a:ext>
            </a:extLst>
          </p:cNvPr>
          <p:cNvSpPr>
            <a:spLocks noGrp="1"/>
          </p:cNvSpPr>
          <p:nvPr>
            <p:ph type="title"/>
          </p:nvPr>
        </p:nvSpPr>
        <p:spPr>
          <a:xfrm>
            <a:off x="609600" y="343004"/>
            <a:ext cx="9095232" cy="495200"/>
          </a:xfrm>
        </p:spPr>
        <p:txBody>
          <a:bodyPr>
            <a:noAutofit/>
          </a:bodyPr>
          <a:lstStyle/>
          <a:p>
            <a:r>
              <a:rPr lang="en-US" sz="2400" dirty="0">
                <a:solidFill>
                  <a:schemeClr val="accent1">
                    <a:lumMod val="50000"/>
                  </a:schemeClr>
                </a:solidFill>
              </a:rPr>
              <a:t>EEMs 5: Installation of Cold Storage System to Prevent Chiller System from Operating During Peak Hours</a:t>
            </a:r>
          </a:p>
        </p:txBody>
      </p:sp>
      <p:graphicFrame>
        <p:nvGraphicFramePr>
          <p:cNvPr id="14" name="Table 13">
            <a:extLst>
              <a:ext uri="{FF2B5EF4-FFF2-40B4-BE49-F238E27FC236}">
                <a16:creationId xmlns:a16="http://schemas.microsoft.com/office/drawing/2014/main" id="{57085572-8FF0-E412-D16E-3E0387C87F5F}"/>
              </a:ext>
            </a:extLst>
          </p:cNvPr>
          <p:cNvGraphicFramePr>
            <a:graphicFrameLocks noGrp="1"/>
          </p:cNvGraphicFramePr>
          <p:nvPr>
            <p:extLst>
              <p:ext uri="{D42A27DB-BD31-4B8C-83A1-F6EECF244321}">
                <p14:modId xmlns:p14="http://schemas.microsoft.com/office/powerpoint/2010/main" val="2842499946"/>
              </p:ext>
            </p:extLst>
          </p:nvPr>
        </p:nvGraphicFramePr>
        <p:xfrm>
          <a:off x="1988044" y="1505845"/>
          <a:ext cx="8215912" cy="5009151"/>
        </p:xfrm>
        <a:graphic>
          <a:graphicData uri="http://schemas.openxmlformats.org/drawingml/2006/table">
            <a:tbl>
              <a:tblPr>
                <a:tableStyleId>{775DCB02-9BB8-47FD-8907-85C794F793BA}</a:tableStyleId>
              </a:tblPr>
              <a:tblGrid>
                <a:gridCol w="742216">
                  <a:extLst>
                    <a:ext uri="{9D8B030D-6E8A-4147-A177-3AD203B41FA5}">
                      <a16:colId xmlns:a16="http://schemas.microsoft.com/office/drawing/2014/main" val="1856982866"/>
                    </a:ext>
                  </a:extLst>
                </a:gridCol>
                <a:gridCol w="5120640">
                  <a:extLst>
                    <a:ext uri="{9D8B030D-6E8A-4147-A177-3AD203B41FA5}">
                      <a16:colId xmlns:a16="http://schemas.microsoft.com/office/drawing/2014/main" val="2140132570"/>
                    </a:ext>
                  </a:extLst>
                </a:gridCol>
                <a:gridCol w="1292352">
                  <a:extLst>
                    <a:ext uri="{9D8B030D-6E8A-4147-A177-3AD203B41FA5}">
                      <a16:colId xmlns:a16="http://schemas.microsoft.com/office/drawing/2014/main" val="4020621254"/>
                    </a:ext>
                  </a:extLst>
                </a:gridCol>
                <a:gridCol w="1060704">
                  <a:extLst>
                    <a:ext uri="{9D8B030D-6E8A-4147-A177-3AD203B41FA5}">
                      <a16:colId xmlns:a16="http://schemas.microsoft.com/office/drawing/2014/main" val="2843647712"/>
                    </a:ext>
                  </a:extLst>
                </a:gridCol>
              </a:tblGrid>
              <a:tr h="243869">
                <a:tc>
                  <a:txBody>
                    <a:bodyPr/>
                    <a:lstStyle/>
                    <a:p>
                      <a:r>
                        <a:rPr lang="en-US" sz="1600" b="1"/>
                        <a:t>No.</a:t>
                      </a:r>
                    </a:p>
                  </a:txBody>
                  <a:tcPr marL="59309" marR="59309" marT="29655" marB="29655" anchor="ctr"/>
                </a:tc>
                <a:tc>
                  <a:txBody>
                    <a:bodyPr/>
                    <a:lstStyle/>
                    <a:p>
                      <a:r>
                        <a:rPr lang="en-US" sz="1600" b="1" dirty="0"/>
                        <a:t>Item</a:t>
                      </a:r>
                    </a:p>
                  </a:txBody>
                  <a:tcPr marL="59309" marR="59309" marT="29655" marB="29655" anchor="ctr"/>
                </a:tc>
                <a:tc>
                  <a:txBody>
                    <a:bodyPr/>
                    <a:lstStyle/>
                    <a:p>
                      <a:r>
                        <a:rPr lang="en-US" sz="1600" b="1"/>
                        <a:t>Unit</a:t>
                      </a:r>
                    </a:p>
                  </a:txBody>
                  <a:tcPr marL="59309" marR="59309" marT="29655" marB="29655" anchor="ctr"/>
                </a:tc>
                <a:tc>
                  <a:txBody>
                    <a:bodyPr/>
                    <a:lstStyle/>
                    <a:p>
                      <a:r>
                        <a:rPr lang="en-US" sz="1600" b="1" dirty="0"/>
                        <a:t>Value</a:t>
                      </a:r>
                    </a:p>
                  </a:txBody>
                  <a:tcPr marL="59309" marR="59309" marT="29655" marB="29655" anchor="ctr"/>
                </a:tc>
                <a:extLst>
                  <a:ext uri="{0D108BD9-81ED-4DB2-BD59-A6C34878D82A}">
                    <a16:rowId xmlns:a16="http://schemas.microsoft.com/office/drawing/2014/main" val="2252357129"/>
                  </a:ext>
                </a:extLst>
              </a:tr>
              <a:tr h="428429">
                <a:tc>
                  <a:txBody>
                    <a:bodyPr/>
                    <a:lstStyle/>
                    <a:p>
                      <a:r>
                        <a:rPr lang="en-VN" sz="1600"/>
                        <a:t>-</a:t>
                      </a:r>
                    </a:p>
                  </a:txBody>
                  <a:tcPr marL="59309" marR="59309" marT="29655" marB="29655" anchor="ctr"/>
                </a:tc>
                <a:tc>
                  <a:txBody>
                    <a:bodyPr/>
                    <a:lstStyle/>
                    <a:p>
                      <a:r>
                        <a:rPr lang="en-US" sz="1600" dirty="0"/>
                        <a:t>Cooling Discharge Phase</a:t>
                      </a:r>
                    </a:p>
                  </a:txBody>
                  <a:tcPr marL="59309" marR="59309" marT="29655" marB="29655" anchor="ctr"/>
                </a:tc>
                <a:tc>
                  <a:txBody>
                    <a:bodyPr/>
                    <a:lstStyle/>
                    <a:p>
                      <a:endParaRPr lang="en-VN" sz="1600"/>
                    </a:p>
                  </a:txBody>
                  <a:tcPr marL="59309" marR="59309" marT="29655" marB="29655" anchor="ctr"/>
                </a:tc>
                <a:tc>
                  <a:txBody>
                    <a:bodyPr/>
                    <a:lstStyle/>
                    <a:p>
                      <a:endParaRPr lang="en-VN" sz="1600" dirty="0"/>
                    </a:p>
                  </a:txBody>
                  <a:tcPr marL="59309" marR="59309" marT="29655" marB="29655" anchor="ctr"/>
                </a:tc>
                <a:extLst>
                  <a:ext uri="{0D108BD9-81ED-4DB2-BD59-A6C34878D82A}">
                    <a16:rowId xmlns:a16="http://schemas.microsoft.com/office/drawing/2014/main" val="4178604404"/>
                  </a:ext>
                </a:extLst>
              </a:tr>
              <a:tr h="428429">
                <a:tc>
                  <a:txBody>
                    <a:bodyPr/>
                    <a:lstStyle/>
                    <a:p>
                      <a:r>
                        <a:rPr lang="en-VN" sz="1600"/>
                        <a:t>2.8</a:t>
                      </a:r>
                    </a:p>
                  </a:txBody>
                  <a:tcPr marL="59309" marR="59309" marT="29655" marB="29655" anchor="ctr"/>
                </a:tc>
                <a:tc>
                  <a:txBody>
                    <a:bodyPr/>
                    <a:lstStyle/>
                    <a:p>
                      <a:r>
                        <a:rPr lang="en-US" sz="1600"/>
                        <a:t>Energy loss from cold storage tank</a:t>
                      </a:r>
                    </a:p>
                  </a:txBody>
                  <a:tcPr marL="59309" marR="59309" marT="29655" marB="29655" anchor="ctr"/>
                </a:tc>
                <a:tc>
                  <a:txBody>
                    <a:bodyPr/>
                    <a:lstStyle/>
                    <a:p>
                      <a:r>
                        <a:rPr lang="en-VN" sz="1600"/>
                        <a:t>%</a:t>
                      </a:r>
                    </a:p>
                  </a:txBody>
                  <a:tcPr marL="59309" marR="59309" marT="29655" marB="29655" anchor="ctr"/>
                </a:tc>
                <a:tc>
                  <a:txBody>
                    <a:bodyPr/>
                    <a:lstStyle/>
                    <a:p>
                      <a:r>
                        <a:rPr lang="en-VN" sz="1600" dirty="0"/>
                        <a:t>10</a:t>
                      </a:r>
                    </a:p>
                  </a:txBody>
                  <a:tcPr marL="59309" marR="59309" marT="29655" marB="29655" anchor="ctr"/>
                </a:tc>
                <a:extLst>
                  <a:ext uri="{0D108BD9-81ED-4DB2-BD59-A6C34878D82A}">
                    <a16:rowId xmlns:a16="http://schemas.microsoft.com/office/drawing/2014/main" val="1465357936"/>
                  </a:ext>
                </a:extLst>
              </a:tr>
              <a:tr h="428429">
                <a:tc>
                  <a:txBody>
                    <a:bodyPr/>
                    <a:lstStyle/>
                    <a:p>
                      <a:r>
                        <a:rPr lang="en-VN" sz="1600"/>
                        <a:t>2.9</a:t>
                      </a:r>
                    </a:p>
                  </a:txBody>
                  <a:tcPr marL="59309" marR="59309" marT="29655" marB="29655" anchor="ctr"/>
                </a:tc>
                <a:tc>
                  <a:txBody>
                    <a:bodyPr/>
                    <a:lstStyle/>
                    <a:p>
                      <a:r>
                        <a:rPr lang="en-US" sz="1600" dirty="0"/>
                        <a:t>Available cooling capacity</a:t>
                      </a:r>
                    </a:p>
                  </a:txBody>
                  <a:tcPr marL="59309" marR="59309" marT="29655" marB="29655" anchor="ctr"/>
                </a:tc>
                <a:tc>
                  <a:txBody>
                    <a:bodyPr/>
                    <a:lstStyle/>
                    <a:p>
                      <a:r>
                        <a:rPr lang="en-US" sz="1600"/>
                        <a:t>kWh (cooling)</a:t>
                      </a:r>
                    </a:p>
                  </a:txBody>
                  <a:tcPr marL="59309" marR="59309" marT="29655" marB="29655" anchor="ctr"/>
                </a:tc>
                <a:tc>
                  <a:txBody>
                    <a:bodyPr/>
                    <a:lstStyle/>
                    <a:p>
                      <a:r>
                        <a:rPr lang="en-VN" sz="1600"/>
                        <a:t>3,454</a:t>
                      </a:r>
                    </a:p>
                  </a:txBody>
                  <a:tcPr marL="59309" marR="59309" marT="29655" marB="29655" anchor="ctr"/>
                </a:tc>
                <a:extLst>
                  <a:ext uri="{0D108BD9-81ED-4DB2-BD59-A6C34878D82A}">
                    <a16:rowId xmlns:a16="http://schemas.microsoft.com/office/drawing/2014/main" val="2436086380"/>
                  </a:ext>
                </a:extLst>
              </a:tr>
              <a:tr h="243869">
                <a:tc>
                  <a:txBody>
                    <a:bodyPr/>
                    <a:lstStyle/>
                    <a:p>
                      <a:r>
                        <a:rPr lang="en-VN" sz="1600"/>
                        <a:t>2.10</a:t>
                      </a:r>
                    </a:p>
                  </a:txBody>
                  <a:tcPr marL="59309" marR="59309" marT="29655" marB="29655" anchor="ctr"/>
                </a:tc>
                <a:tc>
                  <a:txBody>
                    <a:bodyPr/>
                    <a:lstStyle/>
                    <a:p>
                      <a:r>
                        <a:rPr lang="en-US" sz="1600"/>
                        <a:t>Total discharge time</a:t>
                      </a:r>
                    </a:p>
                  </a:txBody>
                  <a:tcPr marL="59309" marR="59309" marT="29655" marB="29655" anchor="ctr"/>
                </a:tc>
                <a:tc>
                  <a:txBody>
                    <a:bodyPr/>
                    <a:lstStyle/>
                    <a:p>
                      <a:r>
                        <a:rPr lang="en-US" sz="1600"/>
                        <a:t>hours</a:t>
                      </a:r>
                    </a:p>
                  </a:txBody>
                  <a:tcPr marL="59309" marR="59309" marT="29655" marB="29655" anchor="ctr"/>
                </a:tc>
                <a:tc>
                  <a:txBody>
                    <a:bodyPr/>
                    <a:lstStyle/>
                    <a:p>
                      <a:r>
                        <a:rPr lang="en-VN" sz="1600"/>
                        <a:t>6</a:t>
                      </a:r>
                    </a:p>
                  </a:txBody>
                  <a:tcPr marL="59309" marR="59309" marT="29655" marB="29655" anchor="ctr"/>
                </a:tc>
                <a:extLst>
                  <a:ext uri="{0D108BD9-81ED-4DB2-BD59-A6C34878D82A}">
                    <a16:rowId xmlns:a16="http://schemas.microsoft.com/office/drawing/2014/main" val="2664556674"/>
                  </a:ext>
                </a:extLst>
              </a:tr>
              <a:tr h="428429">
                <a:tc>
                  <a:txBody>
                    <a:bodyPr/>
                    <a:lstStyle/>
                    <a:p>
                      <a:r>
                        <a:rPr lang="en-VN" sz="1600"/>
                        <a:t>2.11</a:t>
                      </a:r>
                    </a:p>
                  </a:txBody>
                  <a:tcPr marL="59309" marR="59309" marT="29655" marB="29655" anchor="ctr"/>
                </a:tc>
                <a:tc>
                  <a:txBody>
                    <a:bodyPr/>
                    <a:lstStyle/>
                    <a:p>
                      <a:r>
                        <a:rPr lang="en-US" sz="1600"/>
                        <a:t>Design capacity of the heat exchanger used</a:t>
                      </a:r>
                    </a:p>
                  </a:txBody>
                  <a:tcPr marL="59309" marR="59309" marT="29655" marB="29655" anchor="ctr"/>
                </a:tc>
                <a:tc>
                  <a:txBody>
                    <a:bodyPr/>
                    <a:lstStyle/>
                    <a:p>
                      <a:r>
                        <a:rPr lang="en-US" sz="1600"/>
                        <a:t>kW (cooling)</a:t>
                      </a:r>
                    </a:p>
                  </a:txBody>
                  <a:tcPr marL="59309" marR="59309" marT="29655" marB="29655" anchor="ctr"/>
                </a:tc>
                <a:tc>
                  <a:txBody>
                    <a:bodyPr/>
                    <a:lstStyle/>
                    <a:p>
                      <a:r>
                        <a:rPr lang="en-VN" sz="1600"/>
                        <a:t>640</a:t>
                      </a:r>
                    </a:p>
                  </a:txBody>
                  <a:tcPr marL="59309" marR="59309" marT="29655" marB="29655" anchor="ctr"/>
                </a:tc>
                <a:extLst>
                  <a:ext uri="{0D108BD9-81ED-4DB2-BD59-A6C34878D82A}">
                    <a16:rowId xmlns:a16="http://schemas.microsoft.com/office/drawing/2014/main" val="1097823656"/>
                  </a:ext>
                </a:extLst>
              </a:tr>
              <a:tr h="428429">
                <a:tc>
                  <a:txBody>
                    <a:bodyPr/>
                    <a:lstStyle/>
                    <a:p>
                      <a:r>
                        <a:rPr lang="en-VN" sz="1600"/>
                        <a:t>2.12</a:t>
                      </a:r>
                    </a:p>
                  </a:txBody>
                  <a:tcPr marL="59309" marR="59309" marT="29655" marB="29655" anchor="ctr"/>
                </a:tc>
                <a:tc>
                  <a:txBody>
                    <a:bodyPr/>
                    <a:lstStyle/>
                    <a:p>
                      <a:r>
                        <a:rPr lang="en-US" sz="1600"/>
                        <a:t>Converted electricity during discharge time</a:t>
                      </a:r>
                    </a:p>
                  </a:txBody>
                  <a:tcPr marL="59309" marR="59309" marT="29655" marB="29655" anchor="ctr"/>
                </a:tc>
                <a:tc>
                  <a:txBody>
                    <a:bodyPr/>
                    <a:lstStyle/>
                    <a:p>
                      <a:r>
                        <a:rPr lang="en-US" sz="1600"/>
                        <a:t>kWh</a:t>
                      </a:r>
                    </a:p>
                  </a:txBody>
                  <a:tcPr marL="59309" marR="59309" marT="29655" marB="29655" anchor="ctr"/>
                </a:tc>
                <a:tc>
                  <a:txBody>
                    <a:bodyPr/>
                    <a:lstStyle/>
                    <a:p>
                      <a:r>
                        <a:rPr lang="en-VN" sz="1600"/>
                        <a:t>1,570</a:t>
                      </a:r>
                    </a:p>
                  </a:txBody>
                  <a:tcPr marL="59309" marR="59309" marT="29655" marB="29655" anchor="ctr"/>
                </a:tc>
                <a:extLst>
                  <a:ext uri="{0D108BD9-81ED-4DB2-BD59-A6C34878D82A}">
                    <a16:rowId xmlns:a16="http://schemas.microsoft.com/office/drawing/2014/main" val="2164512001"/>
                  </a:ext>
                </a:extLst>
              </a:tr>
              <a:tr h="428429">
                <a:tc>
                  <a:txBody>
                    <a:bodyPr/>
                    <a:lstStyle/>
                    <a:p>
                      <a:r>
                        <a:rPr lang="en-VN" sz="1600"/>
                        <a:t>2.13</a:t>
                      </a:r>
                    </a:p>
                  </a:txBody>
                  <a:tcPr marL="59309" marR="59309" marT="29655" marB="29655" anchor="ctr"/>
                </a:tc>
                <a:tc>
                  <a:txBody>
                    <a:bodyPr/>
                    <a:lstStyle/>
                    <a:p>
                      <a:r>
                        <a:rPr lang="en-US" sz="1600"/>
                        <a:t>Electricity price during peak hours</a:t>
                      </a:r>
                    </a:p>
                  </a:txBody>
                  <a:tcPr marL="59309" marR="59309" marT="29655" marB="29655" anchor="ctr"/>
                </a:tc>
                <a:tc>
                  <a:txBody>
                    <a:bodyPr/>
                    <a:lstStyle/>
                    <a:p>
                      <a:r>
                        <a:rPr lang="en-US" sz="1600"/>
                        <a:t>VND/kWh</a:t>
                      </a:r>
                    </a:p>
                  </a:txBody>
                  <a:tcPr marL="59309" marR="59309" marT="29655" marB="29655" anchor="ctr"/>
                </a:tc>
                <a:tc>
                  <a:txBody>
                    <a:bodyPr/>
                    <a:lstStyle/>
                    <a:p>
                      <a:r>
                        <a:rPr lang="en-VN" sz="1600"/>
                        <a:t>2,871</a:t>
                      </a:r>
                    </a:p>
                  </a:txBody>
                  <a:tcPr marL="59309" marR="59309" marT="29655" marB="29655" anchor="ctr"/>
                </a:tc>
                <a:extLst>
                  <a:ext uri="{0D108BD9-81ED-4DB2-BD59-A6C34878D82A}">
                    <a16:rowId xmlns:a16="http://schemas.microsoft.com/office/drawing/2014/main" val="3178161707"/>
                  </a:ext>
                </a:extLst>
              </a:tr>
              <a:tr h="428429">
                <a:tc>
                  <a:txBody>
                    <a:bodyPr/>
                    <a:lstStyle/>
                    <a:p>
                      <a:r>
                        <a:rPr lang="en-VN" sz="1600"/>
                        <a:t>2.14</a:t>
                      </a:r>
                    </a:p>
                  </a:txBody>
                  <a:tcPr marL="59309" marR="59309" marT="29655" marB="29655" anchor="ctr"/>
                </a:tc>
                <a:tc>
                  <a:txBody>
                    <a:bodyPr/>
                    <a:lstStyle/>
                    <a:p>
                      <a:r>
                        <a:rPr lang="en-US" sz="1600"/>
                        <a:t>Electricity price during normal hours</a:t>
                      </a:r>
                    </a:p>
                  </a:txBody>
                  <a:tcPr marL="59309" marR="59309" marT="29655" marB="29655" anchor="ctr"/>
                </a:tc>
                <a:tc>
                  <a:txBody>
                    <a:bodyPr/>
                    <a:lstStyle/>
                    <a:p>
                      <a:r>
                        <a:rPr lang="en-US" sz="1600"/>
                        <a:t>VND/kWh</a:t>
                      </a:r>
                    </a:p>
                  </a:txBody>
                  <a:tcPr marL="59309" marR="59309" marT="29655" marB="29655" anchor="ctr"/>
                </a:tc>
                <a:tc>
                  <a:txBody>
                    <a:bodyPr/>
                    <a:lstStyle/>
                    <a:p>
                      <a:r>
                        <a:rPr lang="en-VN" sz="1600"/>
                        <a:t>1,555</a:t>
                      </a:r>
                    </a:p>
                  </a:txBody>
                  <a:tcPr marL="59309" marR="59309" marT="29655" marB="29655" anchor="ctr"/>
                </a:tc>
                <a:extLst>
                  <a:ext uri="{0D108BD9-81ED-4DB2-BD59-A6C34878D82A}">
                    <a16:rowId xmlns:a16="http://schemas.microsoft.com/office/drawing/2014/main" val="1950058776"/>
                  </a:ext>
                </a:extLst>
              </a:tr>
              <a:tr h="428429">
                <a:tc>
                  <a:txBody>
                    <a:bodyPr/>
                    <a:lstStyle/>
                    <a:p>
                      <a:r>
                        <a:rPr lang="en-VN" sz="1600"/>
                        <a:t>2.15</a:t>
                      </a:r>
                    </a:p>
                  </a:txBody>
                  <a:tcPr marL="59309" marR="59309" marT="29655" marB="29655" anchor="ctr"/>
                </a:tc>
                <a:tc>
                  <a:txBody>
                    <a:bodyPr/>
                    <a:lstStyle/>
                    <a:p>
                      <a:r>
                        <a:rPr lang="en-US" sz="1600"/>
                        <a:t>Electricity consumption during peak hours</a:t>
                      </a:r>
                    </a:p>
                  </a:txBody>
                  <a:tcPr marL="59309" marR="59309" marT="29655" marB="29655" anchor="ctr"/>
                </a:tc>
                <a:tc>
                  <a:txBody>
                    <a:bodyPr/>
                    <a:lstStyle/>
                    <a:p>
                      <a:r>
                        <a:rPr lang="en-US" sz="1600"/>
                        <a:t>kWh/day</a:t>
                      </a:r>
                    </a:p>
                  </a:txBody>
                  <a:tcPr marL="59309" marR="59309" marT="29655" marB="29655" anchor="ctr"/>
                </a:tc>
                <a:tc>
                  <a:txBody>
                    <a:bodyPr/>
                    <a:lstStyle/>
                    <a:p>
                      <a:r>
                        <a:rPr lang="en-VN" sz="1600"/>
                        <a:t>1,900</a:t>
                      </a:r>
                    </a:p>
                  </a:txBody>
                  <a:tcPr marL="59309" marR="59309" marT="29655" marB="29655" anchor="ctr"/>
                </a:tc>
                <a:extLst>
                  <a:ext uri="{0D108BD9-81ED-4DB2-BD59-A6C34878D82A}">
                    <a16:rowId xmlns:a16="http://schemas.microsoft.com/office/drawing/2014/main" val="3490607882"/>
                  </a:ext>
                </a:extLst>
              </a:tr>
              <a:tr h="428429">
                <a:tc>
                  <a:txBody>
                    <a:bodyPr/>
                    <a:lstStyle/>
                    <a:p>
                      <a:r>
                        <a:rPr lang="en-VN" sz="1600"/>
                        <a:t>2.16</a:t>
                      </a:r>
                    </a:p>
                  </a:txBody>
                  <a:tcPr marL="59309" marR="59309" marT="29655" marB="29655" anchor="ctr"/>
                </a:tc>
                <a:tc>
                  <a:txBody>
                    <a:bodyPr/>
                    <a:lstStyle/>
                    <a:p>
                      <a:r>
                        <a:rPr lang="en-US" sz="1600"/>
                        <a:t>Electricity consumption during normal hours</a:t>
                      </a:r>
                    </a:p>
                  </a:txBody>
                  <a:tcPr marL="59309" marR="59309" marT="29655" marB="29655" anchor="ctr"/>
                </a:tc>
                <a:tc>
                  <a:txBody>
                    <a:bodyPr/>
                    <a:lstStyle/>
                    <a:p>
                      <a:r>
                        <a:rPr lang="en-US" sz="1600"/>
                        <a:t>kWh/day</a:t>
                      </a:r>
                    </a:p>
                  </a:txBody>
                  <a:tcPr marL="59309" marR="59309" marT="29655" marB="29655" anchor="ctr"/>
                </a:tc>
                <a:tc>
                  <a:txBody>
                    <a:bodyPr/>
                    <a:lstStyle/>
                    <a:p>
                      <a:r>
                        <a:rPr lang="en-VN" sz="1600"/>
                        <a:t>380</a:t>
                      </a:r>
                    </a:p>
                  </a:txBody>
                  <a:tcPr marL="59309" marR="59309" marT="29655" marB="29655" anchor="ctr"/>
                </a:tc>
                <a:extLst>
                  <a:ext uri="{0D108BD9-81ED-4DB2-BD59-A6C34878D82A}">
                    <a16:rowId xmlns:a16="http://schemas.microsoft.com/office/drawing/2014/main" val="3617910373"/>
                  </a:ext>
                </a:extLst>
              </a:tr>
              <a:tr h="428429">
                <a:tc>
                  <a:txBody>
                    <a:bodyPr/>
                    <a:lstStyle/>
                    <a:p>
                      <a:r>
                        <a:rPr lang="en-VN" sz="1600"/>
                        <a:t>2.17</a:t>
                      </a:r>
                    </a:p>
                  </a:txBody>
                  <a:tcPr marL="59309" marR="59309" marT="29655" marB="29655" anchor="ctr"/>
                </a:tc>
                <a:tc>
                  <a:txBody>
                    <a:bodyPr/>
                    <a:lstStyle/>
                    <a:p>
                      <a:r>
                        <a:rPr lang="en-US" sz="1600"/>
                        <a:t>Electricity cost during peak hours per day</a:t>
                      </a:r>
                    </a:p>
                  </a:txBody>
                  <a:tcPr marL="59309" marR="59309" marT="29655" marB="29655" anchor="ctr"/>
                </a:tc>
                <a:tc>
                  <a:txBody>
                    <a:bodyPr/>
                    <a:lstStyle/>
                    <a:p>
                      <a:r>
                        <a:rPr lang="en-US" sz="1600"/>
                        <a:t>VND/day</a:t>
                      </a:r>
                    </a:p>
                  </a:txBody>
                  <a:tcPr marL="59309" marR="59309" marT="29655" marB="29655" anchor="ctr"/>
                </a:tc>
                <a:tc>
                  <a:txBody>
                    <a:bodyPr/>
                    <a:lstStyle/>
                    <a:p>
                      <a:r>
                        <a:rPr lang="en-VN" sz="1600" dirty="0"/>
                        <a:t>6,045,800</a:t>
                      </a:r>
                    </a:p>
                  </a:txBody>
                  <a:tcPr marL="59309" marR="59309" marT="29655" marB="29655" anchor="ctr"/>
                </a:tc>
                <a:extLst>
                  <a:ext uri="{0D108BD9-81ED-4DB2-BD59-A6C34878D82A}">
                    <a16:rowId xmlns:a16="http://schemas.microsoft.com/office/drawing/2014/main" val="827934701"/>
                  </a:ext>
                </a:extLst>
              </a:tr>
            </a:tbl>
          </a:graphicData>
        </a:graphic>
      </p:graphicFrame>
      <p:sp>
        <p:nvSpPr>
          <p:cNvPr id="15" name="Rectangle 1">
            <a:extLst>
              <a:ext uri="{FF2B5EF4-FFF2-40B4-BE49-F238E27FC236}">
                <a16:creationId xmlns:a16="http://schemas.microsoft.com/office/drawing/2014/main" id="{A18D0CF0-76AF-35E4-A517-38C3A7E15C06}"/>
              </a:ext>
            </a:extLst>
          </p:cNvPr>
          <p:cNvSpPr>
            <a:spLocks noChangeArrowheads="1"/>
          </p:cNvSpPr>
          <p:nvPr/>
        </p:nvSpPr>
        <p:spPr bwMode="auto">
          <a:xfrm>
            <a:off x="2536825" y="1536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VN"/>
          </a:p>
        </p:txBody>
      </p:sp>
    </p:spTree>
    <p:extLst>
      <p:ext uri="{BB962C8B-B14F-4D97-AF65-F5344CB8AC3E}">
        <p14:creationId xmlns:p14="http://schemas.microsoft.com/office/powerpoint/2010/main" val="16890202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5D23B-0E0E-65BD-28E3-B6577A1E9BE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740051B-1B9E-3249-9BEA-61F26F9918EA}"/>
              </a:ext>
            </a:extLst>
          </p:cNvPr>
          <p:cNvSpPr>
            <a:spLocks noGrp="1"/>
          </p:cNvSpPr>
          <p:nvPr>
            <p:ph type="title"/>
          </p:nvPr>
        </p:nvSpPr>
        <p:spPr>
          <a:xfrm>
            <a:off x="609600" y="343004"/>
            <a:ext cx="9095232" cy="495200"/>
          </a:xfrm>
        </p:spPr>
        <p:txBody>
          <a:bodyPr>
            <a:noAutofit/>
          </a:bodyPr>
          <a:lstStyle/>
          <a:p>
            <a:r>
              <a:rPr lang="en-US" sz="2400" dirty="0">
                <a:solidFill>
                  <a:schemeClr val="accent1">
                    <a:lumMod val="50000"/>
                  </a:schemeClr>
                </a:solidFill>
              </a:rPr>
              <a:t>EEMs 5: Installation of Cold Storage System to Prevent Chiller System from Operating During Peak Hours</a:t>
            </a:r>
          </a:p>
        </p:txBody>
      </p:sp>
      <p:sp>
        <p:nvSpPr>
          <p:cNvPr id="15" name="Rectangle 1">
            <a:extLst>
              <a:ext uri="{FF2B5EF4-FFF2-40B4-BE49-F238E27FC236}">
                <a16:creationId xmlns:a16="http://schemas.microsoft.com/office/drawing/2014/main" id="{FE6E0BA0-FFF3-3924-876D-D8A591BD983C}"/>
              </a:ext>
            </a:extLst>
          </p:cNvPr>
          <p:cNvSpPr>
            <a:spLocks noChangeArrowheads="1"/>
          </p:cNvSpPr>
          <p:nvPr/>
        </p:nvSpPr>
        <p:spPr bwMode="auto">
          <a:xfrm>
            <a:off x="2536825" y="1536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VN"/>
          </a:p>
        </p:txBody>
      </p:sp>
      <p:graphicFrame>
        <p:nvGraphicFramePr>
          <p:cNvPr id="2" name="Table 1">
            <a:extLst>
              <a:ext uri="{FF2B5EF4-FFF2-40B4-BE49-F238E27FC236}">
                <a16:creationId xmlns:a16="http://schemas.microsoft.com/office/drawing/2014/main" id="{AC3FC42D-9E78-B3F7-F3C6-C43DE4B9C154}"/>
              </a:ext>
            </a:extLst>
          </p:cNvPr>
          <p:cNvGraphicFramePr>
            <a:graphicFrameLocks noGrp="1"/>
          </p:cNvGraphicFramePr>
          <p:nvPr>
            <p:extLst>
              <p:ext uri="{D42A27DB-BD31-4B8C-83A1-F6EECF244321}">
                <p14:modId xmlns:p14="http://schemas.microsoft.com/office/powerpoint/2010/main" val="1977472073"/>
              </p:ext>
            </p:extLst>
          </p:nvPr>
        </p:nvGraphicFramePr>
        <p:xfrm>
          <a:off x="749808" y="1353820"/>
          <a:ext cx="10497312" cy="5365522"/>
        </p:xfrm>
        <a:graphic>
          <a:graphicData uri="http://schemas.openxmlformats.org/drawingml/2006/table">
            <a:tbl>
              <a:tblPr>
                <a:tableStyleId>{3C2FFA5D-87B4-456A-9821-1D502468CF0F}</a:tableStyleId>
              </a:tblPr>
              <a:tblGrid>
                <a:gridCol w="908304">
                  <a:extLst>
                    <a:ext uri="{9D8B030D-6E8A-4147-A177-3AD203B41FA5}">
                      <a16:colId xmlns:a16="http://schemas.microsoft.com/office/drawing/2014/main" val="2726167606"/>
                    </a:ext>
                  </a:extLst>
                </a:gridCol>
                <a:gridCol w="6571488">
                  <a:extLst>
                    <a:ext uri="{9D8B030D-6E8A-4147-A177-3AD203B41FA5}">
                      <a16:colId xmlns:a16="http://schemas.microsoft.com/office/drawing/2014/main" val="699672339"/>
                    </a:ext>
                  </a:extLst>
                </a:gridCol>
                <a:gridCol w="1633728">
                  <a:extLst>
                    <a:ext uri="{9D8B030D-6E8A-4147-A177-3AD203B41FA5}">
                      <a16:colId xmlns:a16="http://schemas.microsoft.com/office/drawing/2014/main" val="2130239538"/>
                    </a:ext>
                  </a:extLst>
                </a:gridCol>
                <a:gridCol w="1383792">
                  <a:extLst>
                    <a:ext uri="{9D8B030D-6E8A-4147-A177-3AD203B41FA5}">
                      <a16:colId xmlns:a16="http://schemas.microsoft.com/office/drawing/2014/main" val="3960955364"/>
                    </a:ext>
                  </a:extLst>
                </a:gridCol>
              </a:tblGrid>
              <a:tr h="250443">
                <a:tc>
                  <a:txBody>
                    <a:bodyPr/>
                    <a:lstStyle/>
                    <a:p>
                      <a:r>
                        <a:rPr lang="en-US" sz="1800" b="1"/>
                        <a:t>No.</a:t>
                      </a:r>
                    </a:p>
                  </a:txBody>
                  <a:tcPr marL="60908" marR="60908" marT="30454" marB="30454" anchor="ctr"/>
                </a:tc>
                <a:tc>
                  <a:txBody>
                    <a:bodyPr/>
                    <a:lstStyle/>
                    <a:p>
                      <a:r>
                        <a:rPr lang="en-US" sz="1800" b="1" dirty="0"/>
                        <a:t>Item</a:t>
                      </a:r>
                    </a:p>
                  </a:txBody>
                  <a:tcPr marL="60908" marR="60908" marT="30454" marB="30454" anchor="ctr"/>
                </a:tc>
                <a:tc>
                  <a:txBody>
                    <a:bodyPr/>
                    <a:lstStyle/>
                    <a:p>
                      <a:r>
                        <a:rPr lang="en-US" sz="1800" b="1"/>
                        <a:t>Unit</a:t>
                      </a:r>
                    </a:p>
                  </a:txBody>
                  <a:tcPr marL="60908" marR="60908" marT="30454" marB="30454" anchor="ctr"/>
                </a:tc>
                <a:tc>
                  <a:txBody>
                    <a:bodyPr/>
                    <a:lstStyle/>
                    <a:p>
                      <a:r>
                        <a:rPr lang="en-US" sz="1800" b="1" dirty="0"/>
                        <a:t>Value</a:t>
                      </a:r>
                    </a:p>
                  </a:txBody>
                  <a:tcPr marL="60908" marR="60908" marT="30454" marB="30454" anchor="ctr"/>
                </a:tc>
                <a:extLst>
                  <a:ext uri="{0D108BD9-81ED-4DB2-BD59-A6C34878D82A}">
                    <a16:rowId xmlns:a16="http://schemas.microsoft.com/office/drawing/2014/main" val="3667919174"/>
                  </a:ext>
                </a:extLst>
              </a:tr>
              <a:tr h="439976">
                <a:tc gridSpan="4">
                  <a:txBody>
                    <a:bodyPr/>
                    <a:lstStyle/>
                    <a:p>
                      <a:r>
                        <a:rPr lang="en-VN" sz="1800" b="1" dirty="0"/>
                        <a:t>3. </a:t>
                      </a:r>
                      <a:r>
                        <a:rPr lang="en-US" sz="1800" b="1" dirty="0"/>
                        <a:t>Calculation of energy used for cold storage</a:t>
                      </a:r>
                    </a:p>
                  </a:txBody>
                  <a:tcPr marL="60908" marR="60908" marT="30454" marB="30454" anchor="ctr"/>
                </a:tc>
                <a:tc hMerge="1">
                  <a:txBody>
                    <a:bodyPr/>
                    <a:lstStyle/>
                    <a:p>
                      <a:endParaRPr/>
                    </a:p>
                  </a:txBody>
                  <a:tcPr marL="60908" marR="60908" marT="30454" marB="30454" anchor="ctr"/>
                </a:tc>
                <a:tc hMerge="1">
                  <a:txBody>
                    <a:bodyPr/>
                    <a:lstStyle/>
                    <a:p>
                      <a:endParaRPr lang="en-VN" sz="1800"/>
                    </a:p>
                  </a:txBody>
                  <a:tcPr marL="60908" marR="60908" marT="30454" marB="30454" anchor="ctr"/>
                </a:tc>
                <a:tc hMerge="1">
                  <a:txBody>
                    <a:bodyPr/>
                    <a:lstStyle/>
                    <a:p>
                      <a:endParaRPr lang="en-VN" sz="1800" dirty="0"/>
                    </a:p>
                  </a:txBody>
                  <a:tcPr marL="60908" marR="60908" marT="30454" marB="30454" anchor="ctr"/>
                </a:tc>
                <a:extLst>
                  <a:ext uri="{0D108BD9-81ED-4DB2-BD59-A6C34878D82A}">
                    <a16:rowId xmlns:a16="http://schemas.microsoft.com/office/drawing/2014/main" val="949876066"/>
                  </a:ext>
                </a:extLst>
              </a:tr>
              <a:tr h="629511">
                <a:tc>
                  <a:txBody>
                    <a:bodyPr/>
                    <a:lstStyle/>
                    <a:p>
                      <a:r>
                        <a:rPr lang="en-VN" sz="1800"/>
                        <a:t>3.1</a:t>
                      </a:r>
                    </a:p>
                  </a:txBody>
                  <a:tcPr marL="60908" marR="60908" marT="30454" marB="30454" anchor="ctr"/>
                </a:tc>
                <a:tc>
                  <a:txBody>
                    <a:bodyPr/>
                    <a:lstStyle/>
                    <a:p>
                      <a:r>
                        <a:rPr lang="en-US" sz="1800" dirty="0"/>
                        <a:t>Electricity consumption during off-peak hours (6 hours)</a:t>
                      </a:r>
                    </a:p>
                  </a:txBody>
                  <a:tcPr marL="60908" marR="60908" marT="30454" marB="30454" anchor="ctr"/>
                </a:tc>
                <a:tc>
                  <a:txBody>
                    <a:bodyPr/>
                    <a:lstStyle/>
                    <a:p>
                      <a:r>
                        <a:rPr lang="en-US" sz="1800"/>
                        <a:t>kWh/day</a:t>
                      </a:r>
                    </a:p>
                  </a:txBody>
                  <a:tcPr marL="60908" marR="60908" marT="30454" marB="30454" anchor="ctr"/>
                </a:tc>
                <a:tc>
                  <a:txBody>
                    <a:bodyPr/>
                    <a:lstStyle/>
                    <a:p>
                      <a:r>
                        <a:rPr lang="en-VN" sz="1800" dirty="0"/>
                        <a:t>2,280</a:t>
                      </a:r>
                    </a:p>
                  </a:txBody>
                  <a:tcPr marL="60908" marR="60908" marT="30454" marB="30454" anchor="ctr"/>
                </a:tc>
                <a:extLst>
                  <a:ext uri="{0D108BD9-81ED-4DB2-BD59-A6C34878D82A}">
                    <a16:rowId xmlns:a16="http://schemas.microsoft.com/office/drawing/2014/main" val="47970447"/>
                  </a:ext>
                </a:extLst>
              </a:tr>
              <a:tr h="439976">
                <a:tc>
                  <a:txBody>
                    <a:bodyPr/>
                    <a:lstStyle/>
                    <a:p>
                      <a:r>
                        <a:rPr lang="en-VN" sz="1800"/>
                        <a:t>3.2</a:t>
                      </a:r>
                    </a:p>
                  </a:txBody>
                  <a:tcPr marL="60908" marR="60908" marT="30454" marB="30454" anchor="ctr"/>
                </a:tc>
                <a:tc>
                  <a:txBody>
                    <a:bodyPr/>
                    <a:lstStyle/>
                    <a:p>
                      <a:r>
                        <a:rPr lang="en-US" sz="1800" dirty="0"/>
                        <a:t>Electricity price during off-peak hours</a:t>
                      </a:r>
                    </a:p>
                  </a:txBody>
                  <a:tcPr marL="60908" marR="60908" marT="30454" marB="30454" anchor="ctr"/>
                </a:tc>
                <a:tc>
                  <a:txBody>
                    <a:bodyPr/>
                    <a:lstStyle/>
                    <a:p>
                      <a:r>
                        <a:rPr lang="en-US" sz="1800"/>
                        <a:t>VND/kWh</a:t>
                      </a:r>
                    </a:p>
                  </a:txBody>
                  <a:tcPr marL="60908" marR="60908" marT="30454" marB="30454" anchor="ctr"/>
                </a:tc>
                <a:tc>
                  <a:txBody>
                    <a:bodyPr/>
                    <a:lstStyle/>
                    <a:p>
                      <a:r>
                        <a:rPr lang="en-VN" sz="1800"/>
                        <a:t>1,007</a:t>
                      </a:r>
                    </a:p>
                  </a:txBody>
                  <a:tcPr marL="60908" marR="60908" marT="30454" marB="30454" anchor="ctr"/>
                </a:tc>
                <a:extLst>
                  <a:ext uri="{0D108BD9-81ED-4DB2-BD59-A6C34878D82A}">
                    <a16:rowId xmlns:a16="http://schemas.microsoft.com/office/drawing/2014/main" val="2022241520"/>
                  </a:ext>
                </a:extLst>
              </a:tr>
              <a:tr h="439976">
                <a:tc>
                  <a:txBody>
                    <a:bodyPr/>
                    <a:lstStyle/>
                    <a:p>
                      <a:r>
                        <a:rPr lang="en-VN" sz="1800"/>
                        <a:t>3.3</a:t>
                      </a:r>
                    </a:p>
                  </a:txBody>
                  <a:tcPr marL="60908" marR="60908" marT="30454" marB="30454" anchor="ctr"/>
                </a:tc>
                <a:tc>
                  <a:txBody>
                    <a:bodyPr/>
                    <a:lstStyle/>
                    <a:p>
                      <a:r>
                        <a:rPr lang="en-US" sz="1800" dirty="0"/>
                        <a:t>Electricity cost for off-peak cold storage</a:t>
                      </a:r>
                    </a:p>
                  </a:txBody>
                  <a:tcPr marL="60908" marR="60908" marT="30454" marB="30454" anchor="ctr"/>
                </a:tc>
                <a:tc>
                  <a:txBody>
                    <a:bodyPr/>
                    <a:lstStyle/>
                    <a:p>
                      <a:r>
                        <a:rPr lang="en-US" sz="1800"/>
                        <a:t>VND</a:t>
                      </a:r>
                    </a:p>
                  </a:txBody>
                  <a:tcPr marL="60908" marR="60908" marT="30454" marB="30454" anchor="ctr"/>
                </a:tc>
                <a:tc>
                  <a:txBody>
                    <a:bodyPr/>
                    <a:lstStyle/>
                    <a:p>
                      <a:r>
                        <a:rPr lang="en-VN" sz="1800" dirty="0"/>
                        <a:t>2,295,960</a:t>
                      </a:r>
                    </a:p>
                  </a:txBody>
                  <a:tcPr marL="60908" marR="60908" marT="30454" marB="30454" anchor="ctr"/>
                </a:tc>
                <a:extLst>
                  <a:ext uri="{0D108BD9-81ED-4DB2-BD59-A6C34878D82A}">
                    <a16:rowId xmlns:a16="http://schemas.microsoft.com/office/drawing/2014/main" val="3286936645"/>
                  </a:ext>
                </a:extLst>
              </a:tr>
              <a:tr h="250443">
                <a:tc gridSpan="4">
                  <a:txBody>
                    <a:bodyPr/>
                    <a:lstStyle/>
                    <a:p>
                      <a:r>
                        <a:rPr lang="en-VN" sz="1800" b="1" dirty="0"/>
                        <a:t>4. </a:t>
                      </a:r>
                      <a:r>
                        <a:rPr lang="en-US" sz="1800" b="1" dirty="0"/>
                        <a:t>Savings Potential</a:t>
                      </a:r>
                    </a:p>
                  </a:txBody>
                  <a:tcPr marL="60908" marR="60908" marT="30454" marB="30454" anchor="ctr"/>
                </a:tc>
                <a:tc hMerge="1">
                  <a:txBody>
                    <a:bodyPr/>
                    <a:lstStyle/>
                    <a:p>
                      <a:endParaRPr/>
                    </a:p>
                  </a:txBody>
                  <a:tcPr marL="60908" marR="60908" marT="30454" marB="30454" anchor="ctr"/>
                </a:tc>
                <a:tc hMerge="1">
                  <a:txBody>
                    <a:bodyPr/>
                    <a:lstStyle/>
                    <a:p>
                      <a:endParaRPr lang="en-VN" sz="1800"/>
                    </a:p>
                  </a:txBody>
                  <a:tcPr marL="60908" marR="60908" marT="30454" marB="30454" anchor="ctr"/>
                </a:tc>
                <a:tc hMerge="1">
                  <a:txBody>
                    <a:bodyPr/>
                    <a:lstStyle/>
                    <a:p>
                      <a:endParaRPr lang="en-VN" sz="1800" dirty="0"/>
                    </a:p>
                  </a:txBody>
                  <a:tcPr marL="60908" marR="60908" marT="30454" marB="30454" anchor="ctr"/>
                </a:tc>
                <a:extLst>
                  <a:ext uri="{0D108BD9-81ED-4DB2-BD59-A6C34878D82A}">
                    <a16:rowId xmlns:a16="http://schemas.microsoft.com/office/drawing/2014/main" val="270573065"/>
                  </a:ext>
                </a:extLst>
              </a:tr>
              <a:tr h="439976">
                <a:tc>
                  <a:txBody>
                    <a:bodyPr/>
                    <a:lstStyle/>
                    <a:p>
                      <a:r>
                        <a:rPr lang="en-VN" sz="1800"/>
                        <a:t>4.1</a:t>
                      </a:r>
                    </a:p>
                  </a:txBody>
                  <a:tcPr marL="60908" marR="60908" marT="30454" marB="30454" anchor="ctr"/>
                </a:tc>
                <a:tc>
                  <a:txBody>
                    <a:bodyPr/>
                    <a:lstStyle/>
                    <a:p>
                      <a:r>
                        <a:rPr lang="en-US" sz="1800"/>
                        <a:t>Energy loss during the cold storage process</a:t>
                      </a:r>
                    </a:p>
                  </a:txBody>
                  <a:tcPr marL="60908" marR="60908" marT="30454" marB="30454" anchor="ctr"/>
                </a:tc>
                <a:tc>
                  <a:txBody>
                    <a:bodyPr/>
                    <a:lstStyle/>
                    <a:p>
                      <a:r>
                        <a:rPr lang="en-US" sz="1800"/>
                        <a:t>kWh</a:t>
                      </a:r>
                    </a:p>
                  </a:txBody>
                  <a:tcPr marL="60908" marR="60908" marT="30454" marB="30454" anchor="ctr"/>
                </a:tc>
                <a:tc>
                  <a:txBody>
                    <a:bodyPr/>
                    <a:lstStyle/>
                    <a:p>
                      <a:r>
                        <a:rPr lang="en-VN" sz="1800" dirty="0"/>
                        <a:t>174</a:t>
                      </a:r>
                    </a:p>
                  </a:txBody>
                  <a:tcPr marL="60908" marR="60908" marT="30454" marB="30454" anchor="ctr"/>
                </a:tc>
                <a:extLst>
                  <a:ext uri="{0D108BD9-81ED-4DB2-BD59-A6C34878D82A}">
                    <a16:rowId xmlns:a16="http://schemas.microsoft.com/office/drawing/2014/main" val="3505453986"/>
                  </a:ext>
                </a:extLst>
              </a:tr>
              <a:tr h="629511">
                <a:tc>
                  <a:txBody>
                    <a:bodyPr/>
                    <a:lstStyle/>
                    <a:p>
                      <a:r>
                        <a:rPr lang="en-VN" sz="1800"/>
                        <a:t>4.2</a:t>
                      </a:r>
                    </a:p>
                  </a:txBody>
                  <a:tcPr marL="60908" marR="60908" marT="30454" marB="30454" anchor="ctr"/>
                </a:tc>
                <a:tc>
                  <a:txBody>
                    <a:bodyPr/>
                    <a:lstStyle/>
                    <a:p>
                      <a:r>
                        <a:rPr lang="en-US" sz="1800"/>
                        <a:t>Electricity cost savings using the cold storage tank in 1 day</a:t>
                      </a:r>
                    </a:p>
                  </a:txBody>
                  <a:tcPr marL="60908" marR="60908" marT="30454" marB="30454" anchor="ctr"/>
                </a:tc>
                <a:tc>
                  <a:txBody>
                    <a:bodyPr/>
                    <a:lstStyle/>
                    <a:p>
                      <a:r>
                        <a:rPr lang="en-US" sz="1800"/>
                        <a:t>VND/day</a:t>
                      </a:r>
                    </a:p>
                  </a:txBody>
                  <a:tcPr marL="60908" marR="60908" marT="30454" marB="30454" anchor="ctr"/>
                </a:tc>
                <a:tc>
                  <a:txBody>
                    <a:bodyPr/>
                    <a:lstStyle/>
                    <a:p>
                      <a:r>
                        <a:rPr lang="en-VN" sz="1800"/>
                        <a:t>3,749,840</a:t>
                      </a:r>
                    </a:p>
                  </a:txBody>
                  <a:tcPr marL="60908" marR="60908" marT="30454" marB="30454" anchor="ctr"/>
                </a:tc>
                <a:extLst>
                  <a:ext uri="{0D108BD9-81ED-4DB2-BD59-A6C34878D82A}">
                    <a16:rowId xmlns:a16="http://schemas.microsoft.com/office/drawing/2014/main" val="209340334"/>
                  </a:ext>
                </a:extLst>
              </a:tr>
              <a:tr h="250443">
                <a:tc>
                  <a:txBody>
                    <a:bodyPr/>
                    <a:lstStyle/>
                    <a:p>
                      <a:r>
                        <a:rPr lang="en-VN" sz="1800"/>
                        <a:t>4.3</a:t>
                      </a:r>
                    </a:p>
                  </a:txBody>
                  <a:tcPr marL="60908" marR="60908" marT="30454" marB="30454" anchor="ctr"/>
                </a:tc>
                <a:tc>
                  <a:txBody>
                    <a:bodyPr/>
                    <a:lstStyle/>
                    <a:p>
                      <a:r>
                        <a:rPr lang="en-US" sz="1800"/>
                        <a:t>Usage time</a:t>
                      </a:r>
                    </a:p>
                  </a:txBody>
                  <a:tcPr marL="60908" marR="60908" marT="30454" marB="30454" anchor="ctr"/>
                </a:tc>
                <a:tc>
                  <a:txBody>
                    <a:bodyPr/>
                    <a:lstStyle/>
                    <a:p>
                      <a:r>
                        <a:rPr lang="en-US" sz="1800"/>
                        <a:t>days/year</a:t>
                      </a:r>
                    </a:p>
                  </a:txBody>
                  <a:tcPr marL="60908" marR="60908" marT="30454" marB="30454" anchor="ctr"/>
                </a:tc>
                <a:tc>
                  <a:txBody>
                    <a:bodyPr/>
                    <a:lstStyle/>
                    <a:p>
                      <a:r>
                        <a:rPr lang="en-VN" sz="1800"/>
                        <a:t>312</a:t>
                      </a:r>
                    </a:p>
                  </a:txBody>
                  <a:tcPr marL="60908" marR="60908" marT="30454" marB="30454" anchor="ctr"/>
                </a:tc>
                <a:extLst>
                  <a:ext uri="{0D108BD9-81ED-4DB2-BD59-A6C34878D82A}">
                    <a16:rowId xmlns:a16="http://schemas.microsoft.com/office/drawing/2014/main" val="311532652"/>
                  </a:ext>
                </a:extLst>
              </a:tr>
              <a:tr h="250443">
                <a:tc>
                  <a:txBody>
                    <a:bodyPr/>
                    <a:lstStyle/>
                    <a:p>
                      <a:r>
                        <a:rPr lang="en-VN" sz="1800"/>
                        <a:t>4.4</a:t>
                      </a:r>
                    </a:p>
                  </a:txBody>
                  <a:tcPr marL="60908" marR="60908" marT="30454" marB="30454" anchor="ctr"/>
                </a:tc>
                <a:tc>
                  <a:txBody>
                    <a:bodyPr/>
                    <a:lstStyle/>
                    <a:p>
                      <a:r>
                        <a:rPr lang="en-US" sz="1800"/>
                        <a:t>Annual cost savings</a:t>
                      </a:r>
                    </a:p>
                  </a:txBody>
                  <a:tcPr marL="60908" marR="60908" marT="30454" marB="30454" anchor="ctr"/>
                </a:tc>
                <a:tc>
                  <a:txBody>
                    <a:bodyPr/>
                    <a:lstStyle/>
                    <a:p>
                      <a:r>
                        <a:rPr lang="en-US" sz="1800"/>
                        <a:t>million VND</a:t>
                      </a:r>
                    </a:p>
                  </a:txBody>
                  <a:tcPr marL="60908" marR="60908" marT="30454" marB="30454" anchor="ctr"/>
                </a:tc>
                <a:tc>
                  <a:txBody>
                    <a:bodyPr/>
                    <a:lstStyle/>
                    <a:p>
                      <a:r>
                        <a:rPr lang="en-VN" sz="1800"/>
                        <a:t>1,170.0</a:t>
                      </a:r>
                    </a:p>
                  </a:txBody>
                  <a:tcPr marL="60908" marR="60908" marT="30454" marB="30454" anchor="ctr"/>
                </a:tc>
                <a:extLst>
                  <a:ext uri="{0D108BD9-81ED-4DB2-BD59-A6C34878D82A}">
                    <a16:rowId xmlns:a16="http://schemas.microsoft.com/office/drawing/2014/main" val="2471299038"/>
                  </a:ext>
                </a:extLst>
              </a:tr>
              <a:tr h="250443">
                <a:tc>
                  <a:txBody>
                    <a:bodyPr/>
                    <a:lstStyle/>
                    <a:p>
                      <a:r>
                        <a:rPr lang="en-VN" sz="1800"/>
                        <a:t>4.5</a:t>
                      </a:r>
                    </a:p>
                  </a:txBody>
                  <a:tcPr marL="60908" marR="60908" marT="30454" marB="30454" anchor="ctr"/>
                </a:tc>
                <a:tc>
                  <a:txBody>
                    <a:bodyPr/>
                    <a:lstStyle/>
                    <a:p>
                      <a:r>
                        <a:rPr lang="en-US" sz="1800"/>
                        <a:t>Investment cost</a:t>
                      </a:r>
                    </a:p>
                  </a:txBody>
                  <a:tcPr marL="60908" marR="60908" marT="30454" marB="30454" anchor="ctr"/>
                </a:tc>
                <a:tc>
                  <a:txBody>
                    <a:bodyPr/>
                    <a:lstStyle/>
                    <a:p>
                      <a:r>
                        <a:rPr lang="en-US" sz="1800"/>
                        <a:t>million VND</a:t>
                      </a:r>
                    </a:p>
                  </a:txBody>
                  <a:tcPr marL="60908" marR="60908" marT="30454" marB="30454" anchor="ctr"/>
                </a:tc>
                <a:tc>
                  <a:txBody>
                    <a:bodyPr/>
                    <a:lstStyle/>
                    <a:p>
                      <a:r>
                        <a:rPr lang="en-VN" sz="1800"/>
                        <a:t>3,837</a:t>
                      </a:r>
                    </a:p>
                  </a:txBody>
                  <a:tcPr marL="60908" marR="60908" marT="30454" marB="30454" anchor="ctr"/>
                </a:tc>
                <a:extLst>
                  <a:ext uri="{0D108BD9-81ED-4DB2-BD59-A6C34878D82A}">
                    <a16:rowId xmlns:a16="http://schemas.microsoft.com/office/drawing/2014/main" val="1347863762"/>
                  </a:ext>
                </a:extLst>
              </a:tr>
              <a:tr h="250443">
                <a:tc>
                  <a:txBody>
                    <a:bodyPr/>
                    <a:lstStyle/>
                    <a:p>
                      <a:r>
                        <a:rPr lang="en-VN" sz="1800"/>
                        <a:t>4.6</a:t>
                      </a:r>
                    </a:p>
                  </a:txBody>
                  <a:tcPr marL="60908" marR="60908" marT="30454" marB="30454" anchor="ctr"/>
                </a:tc>
                <a:tc>
                  <a:txBody>
                    <a:bodyPr/>
                    <a:lstStyle/>
                    <a:p>
                      <a:r>
                        <a:rPr lang="en-US" sz="1800"/>
                        <a:t>Simple payback period</a:t>
                      </a:r>
                    </a:p>
                  </a:txBody>
                  <a:tcPr marL="60908" marR="60908" marT="30454" marB="30454" anchor="ctr"/>
                </a:tc>
                <a:tc>
                  <a:txBody>
                    <a:bodyPr/>
                    <a:lstStyle/>
                    <a:p>
                      <a:r>
                        <a:rPr lang="en-US" sz="1800"/>
                        <a:t>months</a:t>
                      </a:r>
                    </a:p>
                  </a:txBody>
                  <a:tcPr marL="60908" marR="60908" marT="30454" marB="30454" anchor="ctr"/>
                </a:tc>
                <a:tc>
                  <a:txBody>
                    <a:bodyPr/>
                    <a:lstStyle/>
                    <a:p>
                      <a:r>
                        <a:rPr lang="en-VN" sz="1800"/>
                        <a:t>39.4</a:t>
                      </a:r>
                    </a:p>
                  </a:txBody>
                  <a:tcPr marL="60908" marR="60908" marT="30454" marB="30454" anchor="ctr"/>
                </a:tc>
                <a:extLst>
                  <a:ext uri="{0D108BD9-81ED-4DB2-BD59-A6C34878D82A}">
                    <a16:rowId xmlns:a16="http://schemas.microsoft.com/office/drawing/2014/main" val="3995686344"/>
                  </a:ext>
                </a:extLst>
              </a:tr>
              <a:tr h="250443">
                <a:tc>
                  <a:txBody>
                    <a:bodyPr/>
                    <a:lstStyle/>
                    <a:p>
                      <a:r>
                        <a:rPr lang="en-VN" sz="1800"/>
                        <a:t>4.7</a:t>
                      </a:r>
                    </a:p>
                  </a:txBody>
                  <a:tcPr marL="60908" marR="60908" marT="30454" marB="30454" anchor="ctr"/>
                </a:tc>
                <a:tc>
                  <a:txBody>
                    <a:bodyPr/>
                    <a:lstStyle/>
                    <a:p>
                      <a:r>
                        <a:rPr lang="en-US" sz="1800"/>
                        <a:t>Project lifespan</a:t>
                      </a:r>
                    </a:p>
                  </a:txBody>
                  <a:tcPr marL="60908" marR="60908" marT="30454" marB="30454" anchor="ctr"/>
                </a:tc>
                <a:tc>
                  <a:txBody>
                    <a:bodyPr/>
                    <a:lstStyle/>
                    <a:p>
                      <a:r>
                        <a:rPr lang="en-US" sz="1800"/>
                        <a:t>months</a:t>
                      </a:r>
                    </a:p>
                  </a:txBody>
                  <a:tcPr marL="60908" marR="60908" marT="30454" marB="30454" anchor="ctr"/>
                </a:tc>
                <a:tc>
                  <a:txBody>
                    <a:bodyPr/>
                    <a:lstStyle/>
                    <a:p>
                      <a:r>
                        <a:rPr lang="en-VN" sz="1800" dirty="0"/>
                        <a:t>120</a:t>
                      </a:r>
                    </a:p>
                  </a:txBody>
                  <a:tcPr marL="60908" marR="60908" marT="30454" marB="30454" anchor="ctr"/>
                </a:tc>
                <a:extLst>
                  <a:ext uri="{0D108BD9-81ED-4DB2-BD59-A6C34878D82A}">
                    <a16:rowId xmlns:a16="http://schemas.microsoft.com/office/drawing/2014/main" val="1405554204"/>
                  </a:ext>
                </a:extLst>
              </a:tr>
            </a:tbl>
          </a:graphicData>
        </a:graphic>
      </p:graphicFrame>
    </p:spTree>
    <p:extLst>
      <p:ext uri="{BB962C8B-B14F-4D97-AF65-F5344CB8AC3E}">
        <p14:creationId xmlns:p14="http://schemas.microsoft.com/office/powerpoint/2010/main" val="24160306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609600" y="607037"/>
            <a:ext cx="10972800" cy="495200"/>
          </a:xfrm>
        </p:spPr>
        <p:txBody>
          <a:bodyPr>
            <a:noAutofit/>
          </a:bodyPr>
          <a:lstStyle/>
          <a:p>
            <a:r>
              <a:rPr lang="en-US" sz="2400" dirty="0">
                <a:solidFill>
                  <a:schemeClr val="accent1">
                    <a:lumMod val="50000"/>
                  </a:schemeClr>
                </a:solidFill>
              </a:rPr>
              <a:t>EEMs 6: Improvement of EE for Injection Molding Machines</a:t>
            </a:r>
          </a:p>
        </p:txBody>
      </p:sp>
      <p:sp>
        <p:nvSpPr>
          <p:cNvPr id="4" name="TextBox 3">
            <a:extLst>
              <a:ext uri="{FF2B5EF4-FFF2-40B4-BE49-F238E27FC236}">
                <a16:creationId xmlns:a16="http://schemas.microsoft.com/office/drawing/2014/main" id="{29AA04C9-F9A9-40BB-8C2E-90B5C9F003D1}"/>
              </a:ext>
            </a:extLst>
          </p:cNvPr>
          <p:cNvSpPr txBox="1"/>
          <p:nvPr/>
        </p:nvSpPr>
        <p:spPr>
          <a:xfrm>
            <a:off x="524256" y="1360293"/>
            <a:ext cx="10972800" cy="4691925"/>
          </a:xfrm>
          <a:prstGeom prst="rect">
            <a:avLst/>
          </a:prstGeom>
          <a:noFill/>
        </p:spPr>
        <p:txBody>
          <a:bodyPr wrap="square" rtlCol="0">
            <a:spAutoFit/>
          </a:bodyPr>
          <a:lstStyle/>
          <a:p>
            <a:r>
              <a:rPr lang="en-US" b="1" dirty="0"/>
              <a:t>Current Situation</a:t>
            </a:r>
          </a:p>
          <a:p>
            <a:r>
              <a:rPr lang="en-US" dirty="0"/>
              <a:t>Currently, the company uses multiple hydraulic pump motors in the plastic factory, primarily for injection molding machines. The hydraulic pump system consists of:</a:t>
            </a:r>
          </a:p>
          <a:p>
            <a:pPr marL="342900" indent="-342900">
              <a:spcBef>
                <a:spcPts val="900"/>
              </a:spcBef>
              <a:buFont typeface="Arial" panose="020B0604020202020204" pitchFamily="34" charset="0"/>
              <a:buChar char="•"/>
            </a:pPr>
            <a:r>
              <a:rPr lang="en-US" dirty="0"/>
              <a:t>Hydraulic pump motor</a:t>
            </a:r>
          </a:p>
          <a:p>
            <a:pPr marL="342900" indent="-342900">
              <a:spcBef>
                <a:spcPts val="900"/>
              </a:spcBef>
              <a:buFont typeface="Arial" panose="020B0604020202020204" pitchFamily="34" charset="0"/>
              <a:buChar char="•"/>
            </a:pPr>
            <a:r>
              <a:rPr lang="en-US" dirty="0"/>
              <a:t>Hydraulic pump</a:t>
            </a:r>
          </a:p>
          <a:p>
            <a:pPr marL="342900" indent="-342900">
              <a:spcBef>
                <a:spcPts val="900"/>
              </a:spcBef>
              <a:buFont typeface="Arial" panose="020B0604020202020204" pitchFamily="34" charset="0"/>
              <a:buChar char="•"/>
            </a:pPr>
            <a:r>
              <a:rPr lang="en-US" dirty="0"/>
              <a:t>Pressure oil tank</a:t>
            </a:r>
          </a:p>
          <a:p>
            <a:pPr marL="342900" indent="-342900">
              <a:spcBef>
                <a:spcPts val="900"/>
              </a:spcBef>
              <a:buFont typeface="Arial" panose="020B0604020202020204" pitchFamily="34" charset="0"/>
              <a:buChar char="•"/>
            </a:pPr>
            <a:r>
              <a:rPr lang="en-US" dirty="0"/>
              <a:t>Oil pipes</a:t>
            </a:r>
          </a:p>
          <a:p>
            <a:pPr marL="342900" indent="-342900">
              <a:spcBef>
                <a:spcPts val="900"/>
              </a:spcBef>
              <a:buFont typeface="Arial" panose="020B0604020202020204" pitchFamily="34" charset="0"/>
              <a:buChar char="•"/>
            </a:pPr>
            <a:r>
              <a:rPr lang="en-US" dirty="0"/>
              <a:t>Valve system, piston, cylinder, and control mechanism</a:t>
            </a:r>
          </a:p>
          <a:p>
            <a:r>
              <a:rPr lang="en-US" dirty="0"/>
              <a:t>The motors operate in a Load &amp; Unload mode, with a significant amount of idle time (e.g., the push mechanism for the mold has 70-80% idle time). Since the fixed pumps continuously provide maximum flow, excess oil is returned through a relief valve to the tank, resulting in energy waste and oil heating. Additionally, the oil pumps are designed for the highest load, but the actual power demand is rarely fully utilized, leading to low energy efficiency.</a:t>
            </a:r>
          </a:p>
          <a:p>
            <a:pPr marL="342900" indent="-342900" algn="just">
              <a:buFont typeface="Wingdings" panose="05000000000000000000" pitchFamily="2" charset="2"/>
              <a:buChar char="v"/>
            </a:pPr>
            <a:endParaRPr lang="en-US" dirty="0"/>
          </a:p>
        </p:txBody>
      </p:sp>
    </p:spTree>
    <p:extLst>
      <p:ext uri="{BB962C8B-B14F-4D97-AF65-F5344CB8AC3E}">
        <p14:creationId xmlns:p14="http://schemas.microsoft.com/office/powerpoint/2010/main" val="15235626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3B57F-6E05-2948-7A62-7B376799654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9E2704A-5FE0-E953-A517-E8B3F2BC8EFB}"/>
              </a:ext>
            </a:extLst>
          </p:cNvPr>
          <p:cNvSpPr txBox="1"/>
          <p:nvPr/>
        </p:nvSpPr>
        <p:spPr>
          <a:xfrm>
            <a:off x="609600" y="1421253"/>
            <a:ext cx="10972800" cy="4580100"/>
          </a:xfrm>
          <a:prstGeom prst="rect">
            <a:avLst/>
          </a:prstGeom>
          <a:noFill/>
        </p:spPr>
        <p:txBody>
          <a:bodyPr wrap="square" rtlCol="0">
            <a:spAutoFit/>
          </a:bodyPr>
          <a:lstStyle/>
          <a:p>
            <a:pPr>
              <a:lnSpc>
                <a:spcPct val="150000"/>
              </a:lnSpc>
            </a:pPr>
            <a:r>
              <a:rPr lang="en-US" b="1" dirty="0"/>
              <a:t>Solution</a:t>
            </a:r>
          </a:p>
          <a:p>
            <a:pPr>
              <a:lnSpc>
                <a:spcPct val="150000"/>
              </a:lnSpc>
            </a:pPr>
            <a:r>
              <a:rPr lang="en-US" b="1" dirty="0"/>
              <a:t>Operating Principle</a:t>
            </a:r>
          </a:p>
          <a:p>
            <a:pPr>
              <a:lnSpc>
                <a:spcPct val="150000"/>
              </a:lnSpc>
            </a:pPr>
            <a:r>
              <a:rPr lang="en-US" dirty="0"/>
              <a:t>The variable frequency drive (VFD) receives pressure/flow signals from the system to adjust the hydraulic pump motor speed accordingly:</a:t>
            </a:r>
          </a:p>
          <a:p>
            <a:pPr marL="342900" indent="-342900">
              <a:lnSpc>
                <a:spcPct val="150000"/>
              </a:lnSpc>
              <a:spcBef>
                <a:spcPts val="900"/>
              </a:spcBef>
              <a:buFont typeface="Arial" panose="020B0604020202020204" pitchFamily="34" charset="0"/>
              <a:buChar char="•"/>
            </a:pPr>
            <a:r>
              <a:rPr lang="en-US" dirty="0"/>
              <a:t>When the pressure/flow is high, the motor speed increases to meet the demand.</a:t>
            </a:r>
          </a:p>
          <a:p>
            <a:pPr marL="342900" indent="-342900">
              <a:lnSpc>
                <a:spcPct val="150000"/>
              </a:lnSpc>
              <a:spcBef>
                <a:spcPts val="900"/>
              </a:spcBef>
              <a:buFont typeface="Arial" panose="020B0604020202020204" pitchFamily="34" charset="0"/>
              <a:buChar char="•"/>
            </a:pPr>
            <a:r>
              <a:rPr lang="en-US" dirty="0"/>
              <a:t>When the pressure/flow is low, the motor speed decreases, saving energy.</a:t>
            </a:r>
          </a:p>
          <a:p>
            <a:pPr>
              <a:lnSpc>
                <a:spcPct val="150000"/>
              </a:lnSpc>
            </a:pPr>
            <a:r>
              <a:rPr lang="en-US" b="1" dirty="0"/>
              <a:t>Advantages</a:t>
            </a:r>
          </a:p>
          <a:p>
            <a:pPr>
              <a:lnSpc>
                <a:spcPct val="150000"/>
              </a:lnSpc>
            </a:pPr>
            <a:r>
              <a:rPr lang="en-US" dirty="0"/>
              <a:t>The VFD, combined with intelligent control, adjusts the motor speed based on pressure and flow signals, shifting from fixed-speed operation to variable-speed operation. This enhances motor efficiency and reduces energy consumption.</a:t>
            </a:r>
          </a:p>
        </p:txBody>
      </p:sp>
      <p:sp>
        <p:nvSpPr>
          <p:cNvPr id="8" name="Title 1">
            <a:extLst>
              <a:ext uri="{FF2B5EF4-FFF2-40B4-BE49-F238E27FC236}">
                <a16:creationId xmlns:a16="http://schemas.microsoft.com/office/drawing/2014/main" id="{2EE2AEDA-D896-CFC2-C3E0-555EA5E0F720}"/>
              </a:ext>
            </a:extLst>
          </p:cNvPr>
          <p:cNvSpPr>
            <a:spLocks noGrp="1"/>
          </p:cNvSpPr>
          <p:nvPr>
            <p:ph type="title"/>
          </p:nvPr>
        </p:nvSpPr>
        <p:spPr/>
        <p:txBody>
          <a:bodyPr>
            <a:noAutofit/>
          </a:bodyPr>
          <a:lstStyle/>
          <a:p>
            <a:r>
              <a:rPr lang="en-US" sz="2400" dirty="0">
                <a:solidFill>
                  <a:schemeClr val="accent1">
                    <a:lumMod val="50000"/>
                  </a:schemeClr>
                </a:solidFill>
              </a:rPr>
              <a:t>EEMs 6: Improvement of EE for Injection Molding Machines</a:t>
            </a:r>
          </a:p>
        </p:txBody>
      </p:sp>
    </p:spTree>
    <p:extLst>
      <p:ext uri="{BB962C8B-B14F-4D97-AF65-F5344CB8AC3E}">
        <p14:creationId xmlns:p14="http://schemas.microsoft.com/office/powerpoint/2010/main" val="1323797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DE3A0-09AA-4354-0376-2B40F641888F}"/>
            </a:ext>
          </a:extLst>
        </p:cNvPr>
        <p:cNvGrpSpPr/>
        <p:nvPr/>
      </p:nvGrpSpPr>
      <p:grpSpPr>
        <a:xfrm>
          <a:off x="0" y="0"/>
          <a:ext cx="0" cy="0"/>
          <a:chOff x="0" y="0"/>
          <a:chExt cx="0" cy="0"/>
        </a:xfrm>
      </p:grpSpPr>
      <p:pic>
        <p:nvPicPr>
          <p:cNvPr id="3074" name="Picture 2" descr="Sản xuất xanh tăng lợi thế cho doanh nghiệp ngành nhựa">
            <a:extLst>
              <a:ext uri="{FF2B5EF4-FFF2-40B4-BE49-F238E27FC236}">
                <a16:creationId xmlns:a16="http://schemas.microsoft.com/office/drawing/2014/main" id="{C5A9E03F-DE8D-3704-6A04-AED5E95367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316" y="0"/>
            <a:ext cx="1316736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42CF4E3F-FA01-45A1-0A71-989A181DBA70}"/>
              </a:ext>
            </a:extLst>
          </p:cNvPr>
          <p:cNvSpPr txBox="1">
            <a:spLocks/>
          </p:cNvSpPr>
          <p:nvPr/>
        </p:nvSpPr>
        <p:spPr>
          <a:xfrm>
            <a:off x="-253284" y="5834130"/>
            <a:ext cx="5443470" cy="589907"/>
          </a:xfrm>
          <a:prstGeom prst="rect">
            <a:avLst/>
          </a:prstGeom>
          <a:solidFill>
            <a:schemeClr val="bg1"/>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dirty="0">
                <a:solidFill>
                  <a:schemeClr val="accent1">
                    <a:lumMod val="50000"/>
                  </a:schemeClr>
                </a:solidFill>
                <a:latin typeface="Arial" panose="020B0604020202020204" pitchFamily="34" charset="0"/>
                <a:cs typeface="Arial" panose="020B0604020202020204" pitchFamily="34" charset="0"/>
              </a:rPr>
              <a:t>Plastics Industry in Vietnam</a:t>
            </a:r>
            <a:endParaRPr lang="en-US"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380585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88BDF-27C0-E5EB-6AD3-46C9507CBA1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6B0DBB3-F8EC-AC81-E4A7-02339B82D6A1}"/>
              </a:ext>
            </a:extLst>
          </p:cNvPr>
          <p:cNvSpPr txBox="1"/>
          <p:nvPr/>
        </p:nvSpPr>
        <p:spPr>
          <a:xfrm>
            <a:off x="609599" y="1541816"/>
            <a:ext cx="6382489" cy="1472454"/>
          </a:xfrm>
          <a:prstGeom prst="rect">
            <a:avLst/>
          </a:prstGeom>
          <a:noFill/>
        </p:spPr>
        <p:txBody>
          <a:bodyPr wrap="square" rtlCol="0">
            <a:spAutoFit/>
          </a:bodyPr>
          <a:lstStyle/>
          <a:p>
            <a:r>
              <a:rPr lang="en-US" b="1" dirty="0"/>
              <a:t>Effectiveness</a:t>
            </a:r>
          </a:p>
          <a:p>
            <a:pPr>
              <a:spcBef>
                <a:spcPts val="900"/>
              </a:spcBef>
            </a:pPr>
            <a:r>
              <a:rPr lang="en-US" dirty="0"/>
              <a:t>• Closed-loop control optimizes power consumption.</a:t>
            </a:r>
          </a:p>
          <a:p>
            <a:pPr>
              <a:spcBef>
                <a:spcPts val="900"/>
              </a:spcBef>
            </a:pPr>
            <a:r>
              <a:rPr lang="en-US" dirty="0"/>
              <a:t>• Saves 25-40% of the energy consumed by the hydraulic pump motor.</a:t>
            </a:r>
          </a:p>
        </p:txBody>
      </p:sp>
      <p:grpSp>
        <p:nvGrpSpPr>
          <p:cNvPr id="6" name="Group 5">
            <a:extLst>
              <a:ext uri="{FF2B5EF4-FFF2-40B4-BE49-F238E27FC236}">
                <a16:creationId xmlns:a16="http://schemas.microsoft.com/office/drawing/2014/main" id="{6BB6481B-399C-3CCA-CEE9-F67F5CE70657}"/>
              </a:ext>
            </a:extLst>
          </p:cNvPr>
          <p:cNvGrpSpPr>
            <a:grpSpLocks/>
          </p:cNvGrpSpPr>
          <p:nvPr/>
        </p:nvGrpSpPr>
        <p:grpSpPr bwMode="auto">
          <a:xfrm>
            <a:off x="6913881" y="1607822"/>
            <a:ext cx="4668519" cy="1821178"/>
            <a:chOff x="1830" y="1065"/>
            <a:chExt cx="7597" cy="3317"/>
          </a:xfrm>
        </p:grpSpPr>
        <p:sp>
          <p:nvSpPr>
            <p:cNvPr id="7" name="Rectangle 6">
              <a:extLst>
                <a:ext uri="{FF2B5EF4-FFF2-40B4-BE49-F238E27FC236}">
                  <a16:creationId xmlns:a16="http://schemas.microsoft.com/office/drawing/2014/main" id="{58083C95-FE2E-FF35-2A3D-4AB30E26B7A8}"/>
                </a:ext>
              </a:extLst>
            </p:cNvPr>
            <p:cNvSpPr>
              <a:spLocks noChangeArrowheads="1"/>
            </p:cNvSpPr>
            <p:nvPr/>
          </p:nvSpPr>
          <p:spPr bwMode="auto">
            <a:xfrm>
              <a:off x="1830" y="1065"/>
              <a:ext cx="930" cy="525"/>
            </a:xfrm>
            <a:prstGeom prst="rect">
              <a:avLst/>
            </a:prstGeom>
            <a:noFill/>
            <a:ln>
              <a:noFill/>
            </a:ln>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8100">
                  <a:solidFill>
                    <a:srgbClr val="F2F2F2"/>
                  </a:solidFill>
                  <a:miter lim="800000"/>
                  <a:headEnd/>
                  <a:tailEnd/>
                </a14:hiddenLine>
              </a:ext>
            </a:extLst>
          </p:spPr>
          <p:txBody>
            <a:bodyPr rot="0" vert="horz" wrap="square" lIns="91440" tIns="45720" rIns="91440" bIns="45720" anchor="t" anchorCtr="0" upright="1">
              <a:noAutofit/>
            </a:bodyPr>
            <a:lstStyle/>
            <a:p>
              <a:pPr marL="0" marR="0" indent="360045" algn="just">
                <a:lnSpc>
                  <a:spcPct val="130000"/>
                </a:lnSpc>
                <a:spcBef>
                  <a:spcPts val="300"/>
                </a:spcBef>
              </a:pPr>
              <a:r>
                <a:rPr lang="en-US" sz="1300">
                  <a:effectLst/>
                  <a:latin typeface="Times New Roman" panose="02020603050405020304" pitchFamily="18" charset="0"/>
                  <a:ea typeface="Times New Roman" panose="02020603050405020304" pitchFamily="18" charset="0"/>
                </a:rPr>
                <a:t>P, Q </a:t>
              </a:r>
            </a:p>
          </p:txBody>
        </p:sp>
        <p:pic>
          <p:nvPicPr>
            <p:cNvPr id="8" name="Picture 7">
              <a:extLst>
                <a:ext uri="{FF2B5EF4-FFF2-40B4-BE49-F238E27FC236}">
                  <a16:creationId xmlns:a16="http://schemas.microsoft.com/office/drawing/2014/main" id="{643951BC-0800-553D-99DC-9E35139454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6" y="1130"/>
              <a:ext cx="1930" cy="1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8">
              <a:extLst>
                <a:ext uri="{FF2B5EF4-FFF2-40B4-BE49-F238E27FC236}">
                  <a16:creationId xmlns:a16="http://schemas.microsoft.com/office/drawing/2014/main" id="{774818B8-4361-A2C3-BD9E-A0CBEEABF461}"/>
                </a:ext>
              </a:extLst>
            </p:cNvPr>
            <p:cNvSpPr>
              <a:spLocks noChangeArrowheads="1"/>
            </p:cNvSpPr>
            <p:nvPr/>
          </p:nvSpPr>
          <p:spPr bwMode="auto">
            <a:xfrm>
              <a:off x="2610" y="1501"/>
              <a:ext cx="525" cy="476"/>
            </a:xfrm>
            <a:prstGeom prst="ellipse">
              <a:avLst/>
            </a:prstGeom>
            <a:solidFill>
              <a:srgbClr val="C0504D"/>
            </a:solidFill>
            <a:ln w="38100">
              <a:solidFill>
                <a:srgbClr val="F2F2F2"/>
              </a:solidFill>
              <a:round/>
              <a:headEnd/>
              <a:tailEnd/>
            </a:ln>
            <a:effectLst>
              <a:outerShdw dist="28398" dir="3806097" algn="ctr" rotWithShape="0">
                <a:srgbClr val="622423">
                  <a:alpha val="50000"/>
                </a:srgbClr>
              </a:outerShdw>
            </a:effectLst>
          </p:spPr>
          <p:txBody>
            <a:bodyPr rot="0" vert="horz" wrap="square" lIns="91440" tIns="45720" rIns="91440" bIns="45720" anchor="t" anchorCtr="0" upright="1">
              <a:noAutofit/>
            </a:bodyPr>
            <a:lstStyle/>
            <a:p>
              <a:endParaRPr lang="en-US"/>
            </a:p>
          </p:txBody>
        </p:sp>
        <p:sp>
          <p:nvSpPr>
            <p:cNvPr id="10" name="AutoShape 8">
              <a:extLst>
                <a:ext uri="{FF2B5EF4-FFF2-40B4-BE49-F238E27FC236}">
                  <a16:creationId xmlns:a16="http://schemas.microsoft.com/office/drawing/2014/main" id="{EC09DAFD-DB68-EA1D-11E6-0B7ABD6CCDB1}"/>
                </a:ext>
              </a:extLst>
            </p:cNvPr>
            <p:cNvSpPr>
              <a:spLocks noChangeArrowheads="1"/>
            </p:cNvSpPr>
            <p:nvPr/>
          </p:nvSpPr>
          <p:spPr bwMode="auto">
            <a:xfrm>
              <a:off x="1830" y="1642"/>
              <a:ext cx="705" cy="143"/>
            </a:xfrm>
            <a:prstGeom prst="rightArrow">
              <a:avLst>
                <a:gd name="adj1" fmla="val 50000"/>
                <a:gd name="adj2" fmla="val 123252"/>
              </a:avLst>
            </a:prstGeom>
            <a:solidFill>
              <a:srgbClr val="4BACC6"/>
            </a:solidFill>
            <a:ln w="38100">
              <a:solidFill>
                <a:srgbClr val="F2F2F2"/>
              </a:solidFill>
              <a:miter lim="800000"/>
              <a:headEnd/>
              <a:tailEnd/>
            </a:ln>
            <a:effectLst>
              <a:outerShdw dist="28398" dir="3806097" algn="ctr" rotWithShape="0">
                <a:srgbClr val="205867">
                  <a:alpha val="50000"/>
                </a:srgbClr>
              </a:outerShdw>
            </a:effectLst>
          </p:spPr>
          <p:txBody>
            <a:bodyPr rot="0" vert="horz" wrap="square" lIns="91440" tIns="45720" rIns="91440" bIns="45720" anchor="t" anchorCtr="0" upright="1">
              <a:noAutofit/>
            </a:bodyPr>
            <a:lstStyle/>
            <a:p>
              <a:endParaRPr lang="en-US"/>
            </a:p>
          </p:txBody>
        </p:sp>
        <p:sp>
          <p:nvSpPr>
            <p:cNvPr id="11" name="AutoShape 9">
              <a:extLst>
                <a:ext uri="{FF2B5EF4-FFF2-40B4-BE49-F238E27FC236}">
                  <a16:creationId xmlns:a16="http://schemas.microsoft.com/office/drawing/2014/main" id="{6F368642-744F-C12F-E105-4C75CE331E29}"/>
                </a:ext>
              </a:extLst>
            </p:cNvPr>
            <p:cNvSpPr>
              <a:spLocks noChangeArrowheads="1"/>
            </p:cNvSpPr>
            <p:nvPr/>
          </p:nvSpPr>
          <p:spPr bwMode="auto">
            <a:xfrm>
              <a:off x="3240" y="1664"/>
              <a:ext cx="1350" cy="218"/>
            </a:xfrm>
            <a:prstGeom prst="rightArrow">
              <a:avLst>
                <a:gd name="adj1" fmla="val 50000"/>
                <a:gd name="adj2" fmla="val 154817"/>
              </a:avLst>
            </a:prstGeom>
            <a:solidFill>
              <a:srgbClr val="4BACC6"/>
            </a:solidFill>
            <a:ln w="38100">
              <a:solidFill>
                <a:srgbClr val="F2F2F2"/>
              </a:solidFill>
              <a:miter lim="800000"/>
              <a:headEnd/>
              <a:tailEnd/>
            </a:ln>
            <a:effectLst>
              <a:outerShdw dist="28398" dir="3806097" algn="ctr" rotWithShape="0">
                <a:srgbClr val="205867">
                  <a:alpha val="50000"/>
                </a:srgbClr>
              </a:outerShdw>
            </a:effectLst>
          </p:spPr>
          <p:txBody>
            <a:bodyPr rot="0" vert="horz" wrap="square" lIns="91440" tIns="45720" rIns="91440" bIns="45720" anchor="t" anchorCtr="0" upright="1">
              <a:noAutofit/>
            </a:bodyPr>
            <a:lstStyle/>
            <a:p>
              <a:endParaRPr lang="en-US"/>
            </a:p>
          </p:txBody>
        </p:sp>
        <p:sp>
          <p:nvSpPr>
            <p:cNvPr id="12" name="AutoShape 10">
              <a:extLst>
                <a:ext uri="{FF2B5EF4-FFF2-40B4-BE49-F238E27FC236}">
                  <a16:creationId xmlns:a16="http://schemas.microsoft.com/office/drawing/2014/main" id="{1A843D1D-4367-B82E-CC6D-1937481D496E}"/>
                </a:ext>
              </a:extLst>
            </p:cNvPr>
            <p:cNvSpPr>
              <a:spLocks noChangeArrowheads="1"/>
            </p:cNvSpPr>
            <p:nvPr/>
          </p:nvSpPr>
          <p:spPr bwMode="auto">
            <a:xfrm>
              <a:off x="5955" y="1664"/>
              <a:ext cx="1095" cy="143"/>
            </a:xfrm>
            <a:prstGeom prst="rightArrow">
              <a:avLst>
                <a:gd name="adj1" fmla="val 50000"/>
                <a:gd name="adj2" fmla="val 191434"/>
              </a:avLst>
            </a:prstGeom>
            <a:solidFill>
              <a:srgbClr val="4BACC6"/>
            </a:solidFill>
            <a:ln w="38100">
              <a:solidFill>
                <a:srgbClr val="F2F2F2"/>
              </a:solidFill>
              <a:miter lim="800000"/>
              <a:headEnd/>
              <a:tailEnd/>
            </a:ln>
            <a:effectLst>
              <a:outerShdw dist="28398" dir="3806097" algn="ctr" rotWithShape="0">
                <a:srgbClr val="205867">
                  <a:alpha val="50000"/>
                </a:srgbClr>
              </a:outerShdw>
            </a:effectLst>
          </p:spPr>
          <p:txBody>
            <a:bodyPr rot="0" vert="horz" wrap="square" lIns="91440" tIns="45720" rIns="91440" bIns="45720" anchor="t" anchorCtr="0" upright="1">
              <a:noAutofit/>
            </a:bodyPr>
            <a:lstStyle/>
            <a:p>
              <a:endParaRPr lang="en-US"/>
            </a:p>
          </p:txBody>
        </p:sp>
        <p:sp>
          <p:nvSpPr>
            <p:cNvPr id="13" name="Rectangle 12">
              <a:extLst>
                <a:ext uri="{FF2B5EF4-FFF2-40B4-BE49-F238E27FC236}">
                  <a16:creationId xmlns:a16="http://schemas.microsoft.com/office/drawing/2014/main" id="{41BCD0E2-548F-2E99-7E37-71A39DEAC011}"/>
                </a:ext>
              </a:extLst>
            </p:cNvPr>
            <p:cNvSpPr>
              <a:spLocks noChangeArrowheads="1"/>
            </p:cNvSpPr>
            <p:nvPr/>
          </p:nvSpPr>
          <p:spPr bwMode="auto">
            <a:xfrm>
              <a:off x="7275" y="3464"/>
              <a:ext cx="1933" cy="918"/>
            </a:xfrm>
            <a:prstGeom prst="rect">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rot="0" vert="horz" wrap="square" lIns="91440" tIns="45720" rIns="91440" bIns="45720" anchor="t" anchorCtr="0" upright="1">
              <a:noAutofit/>
            </a:bodyPr>
            <a:lstStyle/>
            <a:p>
              <a:pPr marL="0" marR="0" indent="360045" algn="just">
                <a:lnSpc>
                  <a:spcPct val="130000"/>
                </a:lnSpc>
                <a:spcBef>
                  <a:spcPts val="300"/>
                </a:spcBef>
              </a:pPr>
              <a:r>
                <a:rPr lang="en-US" sz="1200">
                  <a:effectLst/>
                  <a:latin typeface="Times New Roman" panose="02020603050405020304" pitchFamily="18" charset="0"/>
                  <a:ea typeface="Times New Roman" panose="02020603050405020304" pitchFamily="18" charset="0"/>
                </a:rPr>
                <a:t>P, Q (Áp suất, lưu </a:t>
              </a:r>
              <a:r>
                <a:rPr lang="en-US" sz="1300">
                  <a:effectLst/>
                  <a:latin typeface="Times New Roman" panose="02020603050405020304" pitchFamily="18" charset="0"/>
                  <a:ea typeface="Times New Roman" panose="02020603050405020304" pitchFamily="18" charset="0"/>
                </a:rPr>
                <a:t>lượng)</a:t>
              </a:r>
            </a:p>
            <a:p>
              <a:pPr marL="0" marR="0" indent="360045" algn="just">
                <a:lnSpc>
                  <a:spcPct val="130000"/>
                </a:lnSpc>
                <a:spcBef>
                  <a:spcPts val="300"/>
                </a:spcBef>
              </a:pPr>
              <a:r>
                <a:rPr lang="en-US" sz="1300">
                  <a:effectLst/>
                  <a:latin typeface="Times New Roman" panose="02020603050405020304" pitchFamily="18" charset="0"/>
                  <a:ea typeface="Times New Roman" panose="02020603050405020304" pitchFamily="18" charset="0"/>
                </a:rPr>
                <a:t> </a:t>
              </a:r>
            </a:p>
          </p:txBody>
        </p:sp>
        <p:sp>
          <p:nvSpPr>
            <p:cNvPr id="14" name="AutoShape 12">
              <a:extLst>
                <a:ext uri="{FF2B5EF4-FFF2-40B4-BE49-F238E27FC236}">
                  <a16:creationId xmlns:a16="http://schemas.microsoft.com/office/drawing/2014/main" id="{7698E1BD-AE5C-CAAE-CDD6-B1B7C4151D7D}"/>
                </a:ext>
              </a:extLst>
            </p:cNvPr>
            <p:cNvSpPr>
              <a:spLocks noChangeArrowheads="1"/>
            </p:cNvSpPr>
            <p:nvPr/>
          </p:nvSpPr>
          <p:spPr bwMode="auto">
            <a:xfrm>
              <a:off x="7987" y="2897"/>
              <a:ext cx="143" cy="568"/>
            </a:xfrm>
            <a:prstGeom prst="downArrow">
              <a:avLst>
                <a:gd name="adj1" fmla="val 50000"/>
                <a:gd name="adj2" fmla="val 99301"/>
              </a:avLst>
            </a:prstGeom>
            <a:solidFill>
              <a:srgbClr val="FFFFFF"/>
            </a:solidFill>
            <a:ln w="9525">
              <a:solidFill>
                <a:srgbClr val="000000"/>
              </a:solidFill>
              <a:miter lim="800000"/>
              <a:headEnd/>
              <a:tailEnd/>
            </a:ln>
          </p:spPr>
          <p:txBody>
            <a:bodyPr rot="0" vert="eaVert" wrap="square" lIns="91440" tIns="45720" rIns="91440" bIns="45720" anchor="t" anchorCtr="0" upright="1">
              <a:noAutofit/>
            </a:bodyPr>
            <a:lstStyle/>
            <a:p>
              <a:endParaRPr lang="en-US"/>
            </a:p>
          </p:txBody>
        </p:sp>
        <p:sp>
          <p:nvSpPr>
            <p:cNvPr id="15" name="AutoShape 13">
              <a:extLst>
                <a:ext uri="{FF2B5EF4-FFF2-40B4-BE49-F238E27FC236}">
                  <a16:creationId xmlns:a16="http://schemas.microsoft.com/office/drawing/2014/main" id="{7C8F292E-E417-9D93-619A-672D674007C5}"/>
                </a:ext>
              </a:extLst>
            </p:cNvPr>
            <p:cNvSpPr>
              <a:spLocks noChangeArrowheads="1"/>
            </p:cNvSpPr>
            <p:nvPr/>
          </p:nvSpPr>
          <p:spPr bwMode="auto">
            <a:xfrm>
              <a:off x="2760" y="2190"/>
              <a:ext cx="165" cy="1890"/>
            </a:xfrm>
            <a:prstGeom prst="upArrow">
              <a:avLst>
                <a:gd name="adj1" fmla="val 50000"/>
                <a:gd name="adj2" fmla="val 286364"/>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rot="0" vert="eaVert" wrap="square" lIns="91440" tIns="45720" rIns="91440" bIns="45720" anchor="t" anchorCtr="0" upright="1">
              <a:noAutofit/>
            </a:bodyPr>
            <a:lstStyle/>
            <a:p>
              <a:endParaRPr lang="en-US"/>
            </a:p>
          </p:txBody>
        </p:sp>
        <p:sp>
          <p:nvSpPr>
            <p:cNvPr id="16" name="AutoShape 14">
              <a:extLst>
                <a:ext uri="{FF2B5EF4-FFF2-40B4-BE49-F238E27FC236}">
                  <a16:creationId xmlns:a16="http://schemas.microsoft.com/office/drawing/2014/main" id="{495FB2BA-FB0C-976C-4520-B7C926BB6178}"/>
                </a:ext>
              </a:extLst>
            </p:cNvPr>
            <p:cNvSpPr>
              <a:spLocks noChangeArrowheads="1"/>
            </p:cNvSpPr>
            <p:nvPr/>
          </p:nvSpPr>
          <p:spPr bwMode="auto">
            <a:xfrm>
              <a:off x="3293" y="3967"/>
              <a:ext cx="3757" cy="143"/>
            </a:xfrm>
            <a:prstGeom prst="leftArrow">
              <a:avLst>
                <a:gd name="adj1" fmla="val 50000"/>
                <a:gd name="adj2" fmla="val 656818"/>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rot="0" vert="horz" wrap="square" lIns="91440" tIns="45720" rIns="91440" bIns="45720" anchor="t" anchorCtr="0" upright="1">
              <a:noAutofit/>
            </a:bodyPr>
            <a:lstStyle/>
            <a:p>
              <a:endParaRPr lang="en-US"/>
            </a:p>
          </p:txBody>
        </p:sp>
        <p:cxnSp>
          <p:nvCxnSpPr>
            <p:cNvPr id="17" name="AutoShape 15">
              <a:extLst>
                <a:ext uri="{FF2B5EF4-FFF2-40B4-BE49-F238E27FC236}">
                  <a16:creationId xmlns:a16="http://schemas.microsoft.com/office/drawing/2014/main" id="{94CCC477-D099-8F3C-FC93-D047561BD658}"/>
                </a:ext>
              </a:extLst>
            </p:cNvPr>
            <p:cNvCxnSpPr>
              <a:cxnSpLocks noChangeShapeType="1"/>
            </p:cNvCxnSpPr>
            <p:nvPr/>
          </p:nvCxnSpPr>
          <p:spPr bwMode="auto">
            <a:xfrm>
              <a:off x="2687" y="1541"/>
              <a:ext cx="371" cy="39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 name="AutoShape 16">
              <a:extLst>
                <a:ext uri="{FF2B5EF4-FFF2-40B4-BE49-F238E27FC236}">
                  <a16:creationId xmlns:a16="http://schemas.microsoft.com/office/drawing/2014/main" id="{B6AFDDE8-98E4-1DA2-354B-C05DB245EE0E}"/>
                </a:ext>
              </a:extLst>
            </p:cNvPr>
            <p:cNvCxnSpPr>
              <a:cxnSpLocks noChangeShapeType="1"/>
            </p:cNvCxnSpPr>
            <p:nvPr/>
          </p:nvCxnSpPr>
          <p:spPr bwMode="auto">
            <a:xfrm flipH="1">
              <a:off x="2687" y="1541"/>
              <a:ext cx="371" cy="39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 name="Rectangle 18">
              <a:extLst>
                <a:ext uri="{FF2B5EF4-FFF2-40B4-BE49-F238E27FC236}">
                  <a16:creationId xmlns:a16="http://schemas.microsoft.com/office/drawing/2014/main" id="{6DDC0D31-5918-2DA5-93AE-CC469BEBD614}"/>
                </a:ext>
              </a:extLst>
            </p:cNvPr>
            <p:cNvSpPr>
              <a:spLocks noChangeArrowheads="1"/>
            </p:cNvSpPr>
            <p:nvPr/>
          </p:nvSpPr>
          <p:spPr bwMode="auto">
            <a:xfrm>
              <a:off x="2173" y="2333"/>
              <a:ext cx="437" cy="143"/>
            </a:xfrm>
            <a:prstGeom prst="rect">
              <a:avLst/>
            </a:prstGeom>
            <a:solidFill>
              <a:srgbClr val="4BACC6"/>
            </a:solidFill>
            <a:ln w="38100">
              <a:solidFill>
                <a:srgbClr val="F2F2F2"/>
              </a:solidFill>
              <a:miter lim="800000"/>
              <a:headEnd/>
              <a:tailEnd/>
            </a:ln>
            <a:effectLst>
              <a:outerShdw dist="28398" dir="3806097" algn="ctr" rotWithShape="0">
                <a:srgbClr val="205867">
                  <a:alpha val="50000"/>
                </a:srgbClr>
              </a:outerShdw>
            </a:effectLst>
          </p:spPr>
          <p:txBody>
            <a:bodyPr rot="0" vert="horz" wrap="square" lIns="91440" tIns="45720" rIns="91440" bIns="45720" anchor="t" anchorCtr="0" upright="1">
              <a:noAutofit/>
            </a:bodyPr>
            <a:lstStyle/>
            <a:p>
              <a:endParaRPr lang="en-US"/>
            </a:p>
          </p:txBody>
        </p:sp>
        <p:pic>
          <p:nvPicPr>
            <p:cNvPr id="20" name="Picture 19">
              <a:extLst>
                <a:ext uri="{FF2B5EF4-FFF2-40B4-BE49-F238E27FC236}">
                  <a16:creationId xmlns:a16="http://schemas.microsoft.com/office/drawing/2014/main" id="{552F81D9-4C37-FDA7-2AFA-18F7E4C58D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6" y="1130"/>
              <a:ext cx="2171" cy="1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 name="Title 1">
            <a:extLst>
              <a:ext uri="{FF2B5EF4-FFF2-40B4-BE49-F238E27FC236}">
                <a16:creationId xmlns:a16="http://schemas.microsoft.com/office/drawing/2014/main" id="{631D2D08-8696-3884-81D8-63CC8FEBD473}"/>
              </a:ext>
            </a:extLst>
          </p:cNvPr>
          <p:cNvSpPr>
            <a:spLocks noGrp="1"/>
          </p:cNvSpPr>
          <p:nvPr>
            <p:ph type="title"/>
          </p:nvPr>
        </p:nvSpPr>
        <p:spPr/>
        <p:txBody>
          <a:bodyPr>
            <a:noAutofit/>
          </a:bodyPr>
          <a:lstStyle/>
          <a:p>
            <a:r>
              <a:rPr lang="en-US" sz="2400" dirty="0">
                <a:solidFill>
                  <a:schemeClr val="accent1">
                    <a:lumMod val="50000"/>
                  </a:schemeClr>
                </a:solidFill>
              </a:rPr>
              <a:t>EEMs 6: Improvement of EE for Injection Molding Machines</a:t>
            </a:r>
          </a:p>
        </p:txBody>
      </p:sp>
      <p:pic>
        <p:nvPicPr>
          <p:cNvPr id="23" name="Picture 22">
            <a:extLst>
              <a:ext uri="{FF2B5EF4-FFF2-40B4-BE49-F238E27FC236}">
                <a16:creationId xmlns:a16="http://schemas.microsoft.com/office/drawing/2014/main" id="{BF1FECC3-13EF-3362-7A5E-781428EA90D0}"/>
              </a:ext>
            </a:extLst>
          </p:cNvPr>
          <p:cNvPicPr>
            <a:picLocks noChangeAspect="1"/>
          </p:cNvPicPr>
          <p:nvPr/>
        </p:nvPicPr>
        <p:blipFill>
          <a:blip r:embed="rId4"/>
          <a:stretch>
            <a:fillRect/>
          </a:stretch>
        </p:blipFill>
        <p:spPr>
          <a:xfrm>
            <a:off x="968112" y="3355060"/>
            <a:ext cx="5974081" cy="2743200"/>
          </a:xfrm>
          <a:prstGeom prst="rect">
            <a:avLst/>
          </a:prstGeom>
        </p:spPr>
      </p:pic>
      <p:sp>
        <p:nvSpPr>
          <p:cNvPr id="25" name="TextBox 24">
            <a:extLst>
              <a:ext uri="{FF2B5EF4-FFF2-40B4-BE49-F238E27FC236}">
                <a16:creationId xmlns:a16="http://schemas.microsoft.com/office/drawing/2014/main" id="{2FF2693C-C5DD-890C-C4D8-5BD2FCA45F3C}"/>
              </a:ext>
            </a:extLst>
          </p:cNvPr>
          <p:cNvSpPr txBox="1"/>
          <p:nvPr/>
        </p:nvSpPr>
        <p:spPr>
          <a:xfrm>
            <a:off x="8346576" y="3462123"/>
            <a:ext cx="2877312" cy="426976"/>
          </a:xfrm>
          <a:prstGeom prst="rect">
            <a:avLst/>
          </a:prstGeom>
          <a:noFill/>
        </p:spPr>
        <p:txBody>
          <a:bodyPr wrap="square">
            <a:spAutoFit/>
          </a:bodyPr>
          <a:lstStyle/>
          <a:p>
            <a:pPr algn="just">
              <a:lnSpc>
                <a:spcPct val="130000"/>
              </a:lnSpc>
            </a:pPr>
            <a:r>
              <a:rPr lang="en-US" sz="1800" i="1" dirty="0"/>
              <a:t>Technology diagram</a:t>
            </a:r>
          </a:p>
        </p:txBody>
      </p:sp>
      <p:sp>
        <p:nvSpPr>
          <p:cNvPr id="27" name="TextBox 26">
            <a:extLst>
              <a:ext uri="{FF2B5EF4-FFF2-40B4-BE49-F238E27FC236}">
                <a16:creationId xmlns:a16="http://schemas.microsoft.com/office/drawing/2014/main" id="{7EC334DC-19FD-DBD4-FAAE-ABAF85045944}"/>
              </a:ext>
            </a:extLst>
          </p:cNvPr>
          <p:cNvSpPr txBox="1"/>
          <p:nvPr/>
        </p:nvSpPr>
        <p:spPr>
          <a:xfrm>
            <a:off x="3206496" y="6205323"/>
            <a:ext cx="6742176" cy="416524"/>
          </a:xfrm>
          <a:prstGeom prst="rect">
            <a:avLst/>
          </a:prstGeom>
          <a:noFill/>
        </p:spPr>
        <p:txBody>
          <a:bodyPr wrap="square">
            <a:spAutoFit/>
          </a:bodyPr>
          <a:lstStyle/>
          <a:p>
            <a:pPr algn="just">
              <a:lnSpc>
                <a:spcPct val="130000"/>
              </a:lnSpc>
            </a:pPr>
            <a:r>
              <a:rPr lang="vi-VN" sz="1800" i="1" dirty="0">
                <a:latin typeface="Times New Roman" pitchFamily="18" charset="0"/>
                <a:cs typeface="Times New Roman" pitchFamily="18" charset="0"/>
              </a:rPr>
              <a:t>Connection diagram of the control section when installing the inverter</a:t>
            </a:r>
            <a:endParaRPr lang="en-US" sz="1800" i="1" dirty="0">
              <a:latin typeface="Times New Roman" pitchFamily="18" charset="0"/>
              <a:cs typeface="Times New Roman" pitchFamily="18" charset="0"/>
            </a:endParaRPr>
          </a:p>
        </p:txBody>
      </p:sp>
    </p:spTree>
    <p:extLst>
      <p:ext uri="{BB962C8B-B14F-4D97-AF65-F5344CB8AC3E}">
        <p14:creationId xmlns:p14="http://schemas.microsoft.com/office/powerpoint/2010/main" val="31702388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F1E4091-6AD4-1AF4-D11E-04CE53F0AF61}"/>
              </a:ext>
            </a:extLst>
          </p:cNvPr>
          <p:cNvSpPr>
            <a:spLocks noGrp="1"/>
          </p:cNvSpPr>
          <p:nvPr>
            <p:ph type="title"/>
          </p:nvPr>
        </p:nvSpPr>
        <p:spPr>
          <a:xfrm>
            <a:off x="609600" y="671604"/>
            <a:ext cx="10972800" cy="495200"/>
          </a:xfrm>
        </p:spPr>
        <p:txBody>
          <a:bodyPr>
            <a:noAutofit/>
          </a:bodyPr>
          <a:lstStyle/>
          <a:p>
            <a:r>
              <a:rPr lang="en-US" sz="2400" dirty="0">
                <a:solidFill>
                  <a:schemeClr val="accent1">
                    <a:lumMod val="50000"/>
                  </a:schemeClr>
                </a:solidFill>
              </a:rPr>
              <a:t>EEMs 6: Improvement of EE for Injection Molding Machines</a:t>
            </a:r>
          </a:p>
        </p:txBody>
      </p:sp>
      <p:graphicFrame>
        <p:nvGraphicFramePr>
          <p:cNvPr id="8" name="Table 7">
            <a:extLst>
              <a:ext uri="{FF2B5EF4-FFF2-40B4-BE49-F238E27FC236}">
                <a16:creationId xmlns:a16="http://schemas.microsoft.com/office/drawing/2014/main" id="{9FC90C0A-393C-87BF-6AEB-3E5D9327D01B}"/>
              </a:ext>
            </a:extLst>
          </p:cNvPr>
          <p:cNvGraphicFramePr>
            <a:graphicFrameLocks noGrp="1"/>
          </p:cNvGraphicFramePr>
          <p:nvPr>
            <p:extLst>
              <p:ext uri="{D42A27DB-BD31-4B8C-83A1-F6EECF244321}">
                <p14:modId xmlns:p14="http://schemas.microsoft.com/office/powerpoint/2010/main" val="3420901691"/>
              </p:ext>
            </p:extLst>
          </p:nvPr>
        </p:nvGraphicFramePr>
        <p:xfrm>
          <a:off x="694944" y="1646458"/>
          <a:ext cx="9131808" cy="3200400"/>
        </p:xfrm>
        <a:graphic>
          <a:graphicData uri="http://schemas.openxmlformats.org/drawingml/2006/table">
            <a:tbl>
              <a:tblPr>
                <a:tableStyleId>{775DCB02-9BB8-47FD-8907-85C794F793BA}</a:tableStyleId>
              </a:tblPr>
              <a:tblGrid>
                <a:gridCol w="649373">
                  <a:extLst>
                    <a:ext uri="{9D8B030D-6E8A-4147-A177-3AD203B41FA5}">
                      <a16:colId xmlns:a16="http://schemas.microsoft.com/office/drawing/2014/main" val="2915881652"/>
                    </a:ext>
                  </a:extLst>
                </a:gridCol>
                <a:gridCol w="5251555">
                  <a:extLst>
                    <a:ext uri="{9D8B030D-6E8A-4147-A177-3AD203B41FA5}">
                      <a16:colId xmlns:a16="http://schemas.microsoft.com/office/drawing/2014/main" val="34478076"/>
                    </a:ext>
                  </a:extLst>
                </a:gridCol>
                <a:gridCol w="1792224">
                  <a:extLst>
                    <a:ext uri="{9D8B030D-6E8A-4147-A177-3AD203B41FA5}">
                      <a16:colId xmlns:a16="http://schemas.microsoft.com/office/drawing/2014/main" val="3090149781"/>
                    </a:ext>
                  </a:extLst>
                </a:gridCol>
                <a:gridCol w="1438656">
                  <a:extLst>
                    <a:ext uri="{9D8B030D-6E8A-4147-A177-3AD203B41FA5}">
                      <a16:colId xmlns:a16="http://schemas.microsoft.com/office/drawing/2014/main" val="1676544804"/>
                    </a:ext>
                  </a:extLst>
                </a:gridCol>
              </a:tblGrid>
              <a:tr h="0">
                <a:tc>
                  <a:txBody>
                    <a:bodyPr/>
                    <a:lstStyle/>
                    <a:p>
                      <a:r>
                        <a:rPr lang="en-US" sz="1800" b="1"/>
                        <a:t>No.</a:t>
                      </a:r>
                    </a:p>
                  </a:txBody>
                  <a:tcPr anchor="ctr"/>
                </a:tc>
                <a:tc>
                  <a:txBody>
                    <a:bodyPr/>
                    <a:lstStyle/>
                    <a:p>
                      <a:r>
                        <a:rPr lang="en-US" sz="1800" b="1" dirty="0"/>
                        <a:t>Parameter</a:t>
                      </a:r>
                    </a:p>
                  </a:txBody>
                  <a:tcPr anchor="ctr"/>
                </a:tc>
                <a:tc>
                  <a:txBody>
                    <a:bodyPr/>
                    <a:lstStyle/>
                    <a:p>
                      <a:r>
                        <a:rPr lang="en-US" sz="1800" b="1"/>
                        <a:t>Unit</a:t>
                      </a:r>
                    </a:p>
                  </a:txBody>
                  <a:tcPr anchor="ctr"/>
                </a:tc>
                <a:tc>
                  <a:txBody>
                    <a:bodyPr/>
                    <a:lstStyle/>
                    <a:p>
                      <a:r>
                        <a:rPr lang="en-US" sz="1800" b="1" dirty="0"/>
                        <a:t>Value</a:t>
                      </a:r>
                    </a:p>
                  </a:txBody>
                  <a:tcPr anchor="ctr"/>
                </a:tc>
                <a:extLst>
                  <a:ext uri="{0D108BD9-81ED-4DB2-BD59-A6C34878D82A}">
                    <a16:rowId xmlns:a16="http://schemas.microsoft.com/office/drawing/2014/main" val="2862334082"/>
                  </a:ext>
                </a:extLst>
              </a:tr>
              <a:tr h="0">
                <a:tc>
                  <a:txBody>
                    <a:bodyPr/>
                    <a:lstStyle/>
                    <a:p>
                      <a:r>
                        <a:rPr lang="en-VN" sz="1800" dirty="0"/>
                        <a:t>1</a:t>
                      </a:r>
                    </a:p>
                  </a:txBody>
                  <a:tcPr anchor="ctr"/>
                </a:tc>
                <a:tc>
                  <a:txBody>
                    <a:bodyPr/>
                    <a:lstStyle/>
                    <a:p>
                      <a:r>
                        <a:rPr lang="en-US" sz="1800" dirty="0"/>
                        <a:t>Average electricity price</a:t>
                      </a:r>
                    </a:p>
                  </a:txBody>
                  <a:tcPr anchor="ctr"/>
                </a:tc>
                <a:tc>
                  <a:txBody>
                    <a:bodyPr/>
                    <a:lstStyle/>
                    <a:p>
                      <a:r>
                        <a:rPr lang="en-US" sz="1800"/>
                        <a:t>VND</a:t>
                      </a:r>
                    </a:p>
                  </a:txBody>
                  <a:tcPr anchor="ctr"/>
                </a:tc>
                <a:tc>
                  <a:txBody>
                    <a:bodyPr/>
                    <a:lstStyle/>
                    <a:p>
                      <a:r>
                        <a:rPr lang="en-VN" sz="1800"/>
                        <a:t>1,657</a:t>
                      </a:r>
                    </a:p>
                  </a:txBody>
                  <a:tcPr anchor="ctr"/>
                </a:tc>
                <a:extLst>
                  <a:ext uri="{0D108BD9-81ED-4DB2-BD59-A6C34878D82A}">
                    <a16:rowId xmlns:a16="http://schemas.microsoft.com/office/drawing/2014/main" val="425344564"/>
                  </a:ext>
                </a:extLst>
              </a:tr>
              <a:tr h="0">
                <a:tc>
                  <a:txBody>
                    <a:bodyPr/>
                    <a:lstStyle/>
                    <a:p>
                      <a:r>
                        <a:rPr lang="en-VN" sz="1800"/>
                        <a:t>2</a:t>
                      </a:r>
                    </a:p>
                  </a:txBody>
                  <a:tcPr anchor="ctr"/>
                </a:tc>
                <a:tc>
                  <a:txBody>
                    <a:bodyPr/>
                    <a:lstStyle/>
                    <a:p>
                      <a:r>
                        <a:rPr lang="en-US" sz="1800"/>
                        <a:t>Electricity saved after implementing the solution</a:t>
                      </a:r>
                    </a:p>
                  </a:txBody>
                  <a:tcPr anchor="ctr"/>
                </a:tc>
                <a:tc>
                  <a:txBody>
                    <a:bodyPr/>
                    <a:lstStyle/>
                    <a:p>
                      <a:r>
                        <a:rPr lang="en-US" sz="1800"/>
                        <a:t>kWh/year</a:t>
                      </a:r>
                    </a:p>
                  </a:txBody>
                  <a:tcPr anchor="ctr"/>
                </a:tc>
                <a:tc>
                  <a:txBody>
                    <a:bodyPr/>
                    <a:lstStyle/>
                    <a:p>
                      <a:r>
                        <a:rPr lang="en-VN" sz="1800"/>
                        <a:t>238,680</a:t>
                      </a:r>
                    </a:p>
                  </a:txBody>
                  <a:tcPr anchor="ctr"/>
                </a:tc>
                <a:extLst>
                  <a:ext uri="{0D108BD9-81ED-4DB2-BD59-A6C34878D82A}">
                    <a16:rowId xmlns:a16="http://schemas.microsoft.com/office/drawing/2014/main" val="1399604351"/>
                  </a:ext>
                </a:extLst>
              </a:tr>
              <a:tr h="0">
                <a:tc>
                  <a:txBody>
                    <a:bodyPr/>
                    <a:lstStyle/>
                    <a:p>
                      <a:r>
                        <a:rPr lang="en-VN" sz="1800"/>
                        <a:t>3</a:t>
                      </a:r>
                    </a:p>
                  </a:txBody>
                  <a:tcPr anchor="ctr"/>
                </a:tc>
                <a:tc>
                  <a:txBody>
                    <a:bodyPr/>
                    <a:lstStyle/>
                    <a:p>
                      <a:r>
                        <a:rPr lang="en-US" sz="1800"/>
                        <a:t>Revenue from energy savings in 1 year</a:t>
                      </a:r>
                    </a:p>
                  </a:txBody>
                  <a:tcPr anchor="ctr"/>
                </a:tc>
                <a:tc>
                  <a:txBody>
                    <a:bodyPr/>
                    <a:lstStyle/>
                    <a:p>
                      <a:r>
                        <a:rPr lang="en-US" sz="1800"/>
                        <a:t>Million VND/year</a:t>
                      </a:r>
                    </a:p>
                  </a:txBody>
                  <a:tcPr anchor="ctr"/>
                </a:tc>
                <a:tc>
                  <a:txBody>
                    <a:bodyPr/>
                    <a:lstStyle/>
                    <a:p>
                      <a:r>
                        <a:rPr lang="en-VN" sz="1800"/>
                        <a:t>444</a:t>
                      </a:r>
                    </a:p>
                  </a:txBody>
                  <a:tcPr anchor="ctr"/>
                </a:tc>
                <a:extLst>
                  <a:ext uri="{0D108BD9-81ED-4DB2-BD59-A6C34878D82A}">
                    <a16:rowId xmlns:a16="http://schemas.microsoft.com/office/drawing/2014/main" val="3238287088"/>
                  </a:ext>
                </a:extLst>
              </a:tr>
              <a:tr h="0">
                <a:tc>
                  <a:txBody>
                    <a:bodyPr/>
                    <a:lstStyle/>
                    <a:p>
                      <a:r>
                        <a:rPr lang="en-VN" sz="1800"/>
                        <a:t>4</a:t>
                      </a:r>
                    </a:p>
                  </a:txBody>
                  <a:tcPr anchor="ctr"/>
                </a:tc>
                <a:tc>
                  <a:txBody>
                    <a:bodyPr/>
                    <a:lstStyle/>
                    <a:p>
                      <a:r>
                        <a:rPr lang="en-US" sz="1800"/>
                        <a:t>Total investment cost for project implementation</a:t>
                      </a:r>
                    </a:p>
                  </a:txBody>
                  <a:tcPr anchor="ctr"/>
                </a:tc>
                <a:tc>
                  <a:txBody>
                    <a:bodyPr/>
                    <a:lstStyle/>
                    <a:p>
                      <a:r>
                        <a:rPr lang="en-US" sz="1800"/>
                        <a:t>Million VND</a:t>
                      </a:r>
                    </a:p>
                  </a:txBody>
                  <a:tcPr anchor="ctr"/>
                </a:tc>
                <a:tc>
                  <a:txBody>
                    <a:bodyPr/>
                    <a:lstStyle/>
                    <a:p>
                      <a:r>
                        <a:rPr lang="en-VN" sz="1800"/>
                        <a:t>1,800</a:t>
                      </a:r>
                    </a:p>
                  </a:txBody>
                  <a:tcPr anchor="ctr"/>
                </a:tc>
                <a:extLst>
                  <a:ext uri="{0D108BD9-81ED-4DB2-BD59-A6C34878D82A}">
                    <a16:rowId xmlns:a16="http://schemas.microsoft.com/office/drawing/2014/main" val="313046461"/>
                  </a:ext>
                </a:extLst>
              </a:tr>
              <a:tr h="0">
                <a:tc>
                  <a:txBody>
                    <a:bodyPr/>
                    <a:lstStyle/>
                    <a:p>
                      <a:r>
                        <a:rPr lang="en-VN" sz="1800"/>
                        <a:t>5</a:t>
                      </a:r>
                    </a:p>
                  </a:txBody>
                  <a:tcPr anchor="ctr"/>
                </a:tc>
                <a:tc>
                  <a:txBody>
                    <a:bodyPr/>
                    <a:lstStyle/>
                    <a:p>
                      <a:r>
                        <a:rPr lang="en-US" sz="1800"/>
                        <a:t>Simple payback period</a:t>
                      </a:r>
                    </a:p>
                  </a:txBody>
                  <a:tcPr anchor="ctr"/>
                </a:tc>
                <a:tc>
                  <a:txBody>
                    <a:bodyPr/>
                    <a:lstStyle/>
                    <a:p>
                      <a:r>
                        <a:rPr lang="en-US" sz="1800"/>
                        <a:t>months</a:t>
                      </a:r>
                    </a:p>
                  </a:txBody>
                  <a:tcPr anchor="ctr"/>
                </a:tc>
                <a:tc>
                  <a:txBody>
                    <a:bodyPr/>
                    <a:lstStyle/>
                    <a:p>
                      <a:r>
                        <a:rPr lang="en-VN" sz="1800"/>
                        <a:t>48.7</a:t>
                      </a:r>
                    </a:p>
                  </a:txBody>
                  <a:tcPr anchor="ctr"/>
                </a:tc>
                <a:extLst>
                  <a:ext uri="{0D108BD9-81ED-4DB2-BD59-A6C34878D82A}">
                    <a16:rowId xmlns:a16="http://schemas.microsoft.com/office/drawing/2014/main" val="3661642813"/>
                  </a:ext>
                </a:extLst>
              </a:tr>
              <a:tr h="0">
                <a:tc>
                  <a:txBody>
                    <a:bodyPr/>
                    <a:lstStyle/>
                    <a:p>
                      <a:r>
                        <a:rPr lang="en-VN" sz="1800"/>
                        <a:t>6</a:t>
                      </a:r>
                    </a:p>
                  </a:txBody>
                  <a:tcPr anchor="ctr"/>
                </a:tc>
                <a:tc>
                  <a:txBody>
                    <a:bodyPr/>
                    <a:lstStyle/>
                    <a:p>
                      <a:r>
                        <a:rPr lang="en-US" sz="1800"/>
                        <a:t>Project lifecycle</a:t>
                      </a:r>
                    </a:p>
                  </a:txBody>
                  <a:tcPr anchor="ctr"/>
                </a:tc>
                <a:tc>
                  <a:txBody>
                    <a:bodyPr/>
                    <a:lstStyle/>
                    <a:p>
                      <a:r>
                        <a:rPr lang="en-US" sz="1800"/>
                        <a:t>years</a:t>
                      </a:r>
                    </a:p>
                  </a:txBody>
                  <a:tcPr anchor="ctr"/>
                </a:tc>
                <a:tc>
                  <a:txBody>
                    <a:bodyPr/>
                    <a:lstStyle/>
                    <a:p>
                      <a:r>
                        <a:rPr lang="en-VN" sz="1800"/>
                        <a:t>10</a:t>
                      </a:r>
                    </a:p>
                  </a:txBody>
                  <a:tcPr anchor="ctr"/>
                </a:tc>
                <a:extLst>
                  <a:ext uri="{0D108BD9-81ED-4DB2-BD59-A6C34878D82A}">
                    <a16:rowId xmlns:a16="http://schemas.microsoft.com/office/drawing/2014/main" val="2892805381"/>
                  </a:ext>
                </a:extLst>
              </a:tr>
              <a:tr h="0">
                <a:tc>
                  <a:txBody>
                    <a:bodyPr/>
                    <a:lstStyle/>
                    <a:p>
                      <a:r>
                        <a:rPr lang="en-VN" sz="1800"/>
                        <a:t>7</a:t>
                      </a:r>
                    </a:p>
                  </a:txBody>
                  <a:tcPr anchor="ctr"/>
                </a:tc>
                <a:tc>
                  <a:txBody>
                    <a:bodyPr/>
                    <a:lstStyle/>
                    <a:p>
                      <a:r>
                        <a:rPr lang="en-US" sz="1800" dirty="0"/>
                        <a:t>Project payback period</a:t>
                      </a:r>
                    </a:p>
                  </a:txBody>
                  <a:tcPr anchor="ctr"/>
                </a:tc>
                <a:tc>
                  <a:txBody>
                    <a:bodyPr/>
                    <a:lstStyle/>
                    <a:p>
                      <a:r>
                        <a:rPr lang="en-US" sz="1800"/>
                        <a:t>months</a:t>
                      </a:r>
                    </a:p>
                  </a:txBody>
                  <a:tcPr anchor="ctr"/>
                </a:tc>
                <a:tc>
                  <a:txBody>
                    <a:bodyPr/>
                    <a:lstStyle/>
                    <a:p>
                      <a:r>
                        <a:rPr lang="en-VN" sz="1800" dirty="0"/>
                        <a:t>33.5</a:t>
                      </a:r>
                    </a:p>
                  </a:txBody>
                  <a:tcPr anchor="ctr"/>
                </a:tc>
                <a:extLst>
                  <a:ext uri="{0D108BD9-81ED-4DB2-BD59-A6C34878D82A}">
                    <a16:rowId xmlns:a16="http://schemas.microsoft.com/office/drawing/2014/main" val="588427125"/>
                  </a:ext>
                </a:extLst>
              </a:tr>
            </a:tbl>
          </a:graphicData>
        </a:graphic>
      </p:graphicFrame>
    </p:spTree>
    <p:extLst>
      <p:ext uri="{BB962C8B-B14F-4D97-AF65-F5344CB8AC3E}">
        <p14:creationId xmlns:p14="http://schemas.microsoft.com/office/powerpoint/2010/main" val="32520178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EE90E-B156-4EEF-B1A6-33DFB5EE237A}"/>
              </a:ext>
            </a:extLst>
          </p:cNvPr>
          <p:cNvSpPr>
            <a:spLocks noGrp="1"/>
          </p:cNvSpPr>
          <p:nvPr>
            <p:ph type="title"/>
          </p:nvPr>
        </p:nvSpPr>
        <p:spPr>
          <a:xfrm>
            <a:off x="609600" y="641781"/>
            <a:ext cx="10972800" cy="495200"/>
          </a:xfrm>
        </p:spPr>
        <p:txBody>
          <a:bodyPr>
            <a:noAutofit/>
          </a:bodyPr>
          <a:lstStyle/>
          <a:p>
            <a:r>
              <a:rPr lang="en-US" sz="2400" dirty="0">
                <a:solidFill>
                  <a:schemeClr val="accent1">
                    <a:lumMod val="50000"/>
                  </a:schemeClr>
                </a:solidFill>
              </a:rPr>
              <a:t>EEMs 7: Installation of Solar Power System on Factory Rooftop</a:t>
            </a:r>
          </a:p>
        </p:txBody>
      </p:sp>
      <p:sp>
        <p:nvSpPr>
          <p:cNvPr id="4" name="TextBox 3">
            <a:extLst>
              <a:ext uri="{FF2B5EF4-FFF2-40B4-BE49-F238E27FC236}">
                <a16:creationId xmlns:a16="http://schemas.microsoft.com/office/drawing/2014/main" id="{546124C2-54F4-4791-B04F-38D12C2A58FF}"/>
              </a:ext>
            </a:extLst>
          </p:cNvPr>
          <p:cNvSpPr txBox="1"/>
          <p:nvPr/>
        </p:nvSpPr>
        <p:spPr>
          <a:xfrm>
            <a:off x="609600" y="1435936"/>
            <a:ext cx="10972801" cy="4349268"/>
          </a:xfrm>
          <a:prstGeom prst="rect">
            <a:avLst/>
          </a:prstGeom>
          <a:noFill/>
        </p:spPr>
        <p:txBody>
          <a:bodyPr wrap="square" rtlCol="0">
            <a:spAutoFit/>
          </a:bodyPr>
          <a:lstStyle/>
          <a:p>
            <a:pPr>
              <a:lnSpc>
                <a:spcPct val="150000"/>
              </a:lnSpc>
            </a:pPr>
            <a:r>
              <a:rPr lang="en-US" b="1" dirty="0"/>
              <a:t>Current Status:</a:t>
            </a:r>
          </a:p>
          <a:p>
            <a:pPr marL="342900" indent="-342900">
              <a:lnSpc>
                <a:spcPct val="150000"/>
              </a:lnSpc>
              <a:buFont typeface="Arial" panose="020B0604020202020204" pitchFamily="34" charset="0"/>
              <a:buChar char="•"/>
            </a:pPr>
            <a:r>
              <a:rPr lang="en-US" dirty="0"/>
              <a:t>Hung Yen is located in the northern region, characterized by a tropical monsoon climate with hot summers, heavy rainfall, and cold winters with little rain. This region receives abundant solar radiation, high temperatures, and is suitable for solar power systems.</a:t>
            </a:r>
          </a:p>
          <a:p>
            <a:pPr marL="342900" indent="-342900">
              <a:lnSpc>
                <a:spcPct val="150000"/>
              </a:lnSpc>
              <a:buFont typeface="Arial" panose="020B0604020202020204" pitchFamily="34" charset="0"/>
              <a:buChar char="•"/>
            </a:pPr>
            <a:r>
              <a:rPr lang="en-US" dirty="0"/>
              <a:t>The average number of sunlight hours is about 1,600 hours per year, with solar radiation intensity ranging from 3.3 to 4.1 kWh/day. The highest radiation occurs in June (4.67 kWh/m²/day), and the lowest during the winter. These conditions make the solar power system efficient and help extend the lifespan of the equipment.</a:t>
            </a:r>
          </a:p>
          <a:p>
            <a:pPr marL="342900" indent="-342900">
              <a:lnSpc>
                <a:spcPct val="150000"/>
              </a:lnSpc>
              <a:buFont typeface="Arial" panose="020B0604020202020204" pitchFamily="34" charset="0"/>
              <a:buChar char="•"/>
            </a:pPr>
            <a:r>
              <a:rPr lang="en-US" dirty="0"/>
              <a:t>The factory in Hung Yen has a large, unobstructed roof, making it ideal for solar panel installation and energy absorption. The system is also easily relocatable if necessary.</a:t>
            </a:r>
          </a:p>
        </p:txBody>
      </p:sp>
    </p:spTree>
    <p:extLst>
      <p:ext uri="{BB962C8B-B14F-4D97-AF65-F5344CB8AC3E}">
        <p14:creationId xmlns:p14="http://schemas.microsoft.com/office/powerpoint/2010/main" val="9163136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BCE39-D545-C3F5-66CE-11E4554FD39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A6D85AC-6C42-B2FA-9526-E48576B23394}"/>
              </a:ext>
            </a:extLst>
          </p:cNvPr>
          <p:cNvSpPr txBox="1"/>
          <p:nvPr/>
        </p:nvSpPr>
        <p:spPr>
          <a:xfrm>
            <a:off x="609599" y="1371028"/>
            <a:ext cx="10972801" cy="1477328"/>
          </a:xfrm>
          <a:prstGeom prst="rect">
            <a:avLst/>
          </a:prstGeom>
          <a:noFill/>
        </p:spPr>
        <p:txBody>
          <a:bodyPr wrap="square" rtlCol="0">
            <a:spAutoFit/>
          </a:bodyPr>
          <a:lstStyle/>
          <a:p>
            <a:r>
              <a:rPr lang="en-US" sz="1800" b="1" dirty="0">
                <a:latin typeface="+mn-lt"/>
              </a:rPr>
              <a:t>Solution:</a:t>
            </a:r>
          </a:p>
          <a:p>
            <a:pPr marL="285750" indent="-285750">
              <a:buFont typeface="Arial" panose="020B0604020202020204" pitchFamily="34" charset="0"/>
              <a:buChar char="•"/>
            </a:pPr>
            <a:r>
              <a:rPr lang="en-US" sz="1800" dirty="0">
                <a:latin typeface="+mn-lt"/>
              </a:rPr>
              <a:t>With the current situation as above, the proposed solution is: "Installing a rooftop solar power system in the factory".
Below are the parameters of the roof area of the workshops and the capacity of the battery system that can be installed:</a:t>
            </a:r>
            <a:endParaRPr lang="es-ES_tradnl" sz="1800" dirty="0">
              <a:latin typeface="+mn-lt"/>
            </a:endParaRPr>
          </a:p>
        </p:txBody>
      </p:sp>
      <p:sp>
        <p:nvSpPr>
          <p:cNvPr id="7" name="TextBox 6">
            <a:extLst>
              <a:ext uri="{FF2B5EF4-FFF2-40B4-BE49-F238E27FC236}">
                <a16:creationId xmlns:a16="http://schemas.microsoft.com/office/drawing/2014/main" id="{A17398CC-45B5-D923-7A73-2304CF09FDD2}"/>
              </a:ext>
            </a:extLst>
          </p:cNvPr>
          <p:cNvSpPr txBox="1"/>
          <p:nvPr/>
        </p:nvSpPr>
        <p:spPr>
          <a:xfrm>
            <a:off x="2785830" y="5463160"/>
            <a:ext cx="6443514" cy="338554"/>
          </a:xfrm>
          <a:prstGeom prst="rect">
            <a:avLst/>
          </a:prstGeom>
          <a:noFill/>
        </p:spPr>
        <p:txBody>
          <a:bodyPr wrap="square" rtlCol="0">
            <a:spAutoFit/>
          </a:bodyPr>
          <a:lstStyle/>
          <a:p>
            <a:r>
              <a:rPr lang="en-US" sz="1600" i="1" dirty="0">
                <a:latin typeface="+mn-lt"/>
                <a:cs typeface="Times New Roman" panose="02020603050405020304" pitchFamily="18" charset="0"/>
              </a:rPr>
              <a:t>Image of the installation location of the solar power system</a:t>
            </a:r>
            <a:endParaRPr lang="vi-VN" sz="1600" i="1" dirty="0">
              <a:latin typeface="+mn-lt"/>
              <a:cs typeface="Times New Roman" panose="02020603050405020304" pitchFamily="18" charset="0"/>
            </a:endParaRPr>
          </a:p>
        </p:txBody>
      </p:sp>
      <p:graphicFrame>
        <p:nvGraphicFramePr>
          <p:cNvPr id="6" name="Table 5">
            <a:extLst>
              <a:ext uri="{FF2B5EF4-FFF2-40B4-BE49-F238E27FC236}">
                <a16:creationId xmlns:a16="http://schemas.microsoft.com/office/drawing/2014/main" id="{4178BA82-92AC-5D98-CBA5-5C63AA0F4C14}"/>
              </a:ext>
            </a:extLst>
          </p:cNvPr>
          <p:cNvGraphicFramePr>
            <a:graphicFrameLocks noGrp="1"/>
          </p:cNvGraphicFramePr>
          <p:nvPr>
            <p:extLst>
              <p:ext uri="{D42A27DB-BD31-4B8C-83A1-F6EECF244321}">
                <p14:modId xmlns:p14="http://schemas.microsoft.com/office/powerpoint/2010/main" val="4029347181"/>
              </p:ext>
            </p:extLst>
          </p:nvPr>
        </p:nvGraphicFramePr>
        <p:xfrm>
          <a:off x="1284650" y="3019143"/>
          <a:ext cx="9208169" cy="1981004"/>
        </p:xfrm>
        <a:graphic>
          <a:graphicData uri="http://schemas.openxmlformats.org/drawingml/2006/table">
            <a:tbl>
              <a:tblPr firstRow="1" firstCol="1" bandRow="1">
                <a:tableStyleId>{12ACAA50-B3C0-4FEF-8DD3-66675128A787}</a:tableStyleId>
              </a:tblPr>
              <a:tblGrid>
                <a:gridCol w="3073840">
                  <a:extLst>
                    <a:ext uri="{9D8B030D-6E8A-4147-A177-3AD203B41FA5}">
                      <a16:colId xmlns:a16="http://schemas.microsoft.com/office/drawing/2014/main" val="1545494360"/>
                    </a:ext>
                  </a:extLst>
                </a:gridCol>
                <a:gridCol w="2044776">
                  <a:extLst>
                    <a:ext uri="{9D8B030D-6E8A-4147-A177-3AD203B41FA5}">
                      <a16:colId xmlns:a16="http://schemas.microsoft.com/office/drawing/2014/main" val="42577751"/>
                    </a:ext>
                  </a:extLst>
                </a:gridCol>
                <a:gridCol w="2158252">
                  <a:extLst>
                    <a:ext uri="{9D8B030D-6E8A-4147-A177-3AD203B41FA5}">
                      <a16:colId xmlns:a16="http://schemas.microsoft.com/office/drawing/2014/main" val="1853048332"/>
                    </a:ext>
                  </a:extLst>
                </a:gridCol>
                <a:gridCol w="1931301">
                  <a:extLst>
                    <a:ext uri="{9D8B030D-6E8A-4147-A177-3AD203B41FA5}">
                      <a16:colId xmlns:a16="http://schemas.microsoft.com/office/drawing/2014/main" val="814888598"/>
                    </a:ext>
                  </a:extLst>
                </a:gridCol>
              </a:tblGrid>
              <a:tr h="1196907">
                <a:tc>
                  <a:txBody>
                    <a:bodyPr/>
                    <a:lstStyle/>
                    <a:p>
                      <a:pPr marL="0" marR="0" indent="0" algn="ctr">
                        <a:lnSpc>
                          <a:spcPct val="130000"/>
                        </a:lnSpc>
                        <a:spcBef>
                          <a:spcPts val="300"/>
                        </a:spcBef>
                      </a:pPr>
                      <a:r>
                        <a:rPr lang="en-US" sz="1600" dirty="0">
                          <a:effectLst/>
                        </a:rPr>
                        <a:t>Installation Location</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a:lnSpc>
                          <a:spcPct val="130000"/>
                        </a:lnSpc>
                        <a:spcBef>
                          <a:spcPts val="300"/>
                        </a:spcBef>
                      </a:pPr>
                      <a:r>
                        <a:rPr lang="en-US" sz="1600" dirty="0">
                          <a:effectLst/>
                        </a:rPr>
                        <a:t>Total roof area</a:t>
                      </a:r>
                      <a:br>
                        <a:rPr lang="en-US" sz="1600" dirty="0">
                          <a:effectLst/>
                        </a:rPr>
                      </a:br>
                      <a:r>
                        <a:rPr lang="en-US" sz="1600" dirty="0">
                          <a:effectLst/>
                        </a:rPr>
                        <a:t>(m2)</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a:lnSpc>
                          <a:spcPct val="130000"/>
                        </a:lnSpc>
                        <a:spcBef>
                          <a:spcPts val="300"/>
                        </a:spcBef>
                      </a:pPr>
                      <a:r>
                        <a:rPr lang="en-US" sz="1600" dirty="0">
                          <a:effectLst/>
                        </a:rPr>
                        <a:t>Usable area for installation</a:t>
                      </a:r>
                      <a:br>
                        <a:rPr lang="en-US" sz="1600" dirty="0">
                          <a:effectLst/>
                        </a:rPr>
                      </a:br>
                      <a:r>
                        <a:rPr lang="en-US" sz="1600" dirty="0">
                          <a:effectLst/>
                        </a:rPr>
                        <a:t>(m2)</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a:lnSpc>
                          <a:spcPct val="130000"/>
                        </a:lnSpc>
                        <a:spcBef>
                          <a:spcPts val="300"/>
                        </a:spcBef>
                      </a:pPr>
                      <a:r>
                        <a:rPr lang="en-US" sz="1600" dirty="0">
                          <a:effectLst/>
                        </a:rPr>
                        <a:t>Solar Power System Installation</a:t>
                      </a:r>
                      <a:br>
                        <a:rPr lang="en-US" sz="1600" dirty="0">
                          <a:effectLst/>
                        </a:rPr>
                      </a:br>
                      <a:r>
                        <a:rPr lang="en-US" sz="1600" dirty="0">
                          <a:effectLst/>
                        </a:rPr>
                        <a:t>(kW)</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81763556"/>
                  </a:ext>
                </a:extLst>
              </a:tr>
              <a:tr h="784097">
                <a:tc>
                  <a:txBody>
                    <a:bodyPr/>
                    <a:lstStyle/>
                    <a:p>
                      <a:pPr marL="0" marR="0" indent="0" algn="ctr">
                        <a:lnSpc>
                          <a:spcPct val="130000"/>
                        </a:lnSpc>
                        <a:spcBef>
                          <a:spcPts val="300"/>
                        </a:spcBef>
                      </a:pPr>
                      <a:r>
                        <a:rPr lang="en-US" sz="1600" dirty="0">
                          <a:effectLst/>
                        </a:rPr>
                        <a:t>Factory roof</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a:lnSpc>
                          <a:spcPct val="130000"/>
                        </a:lnSpc>
                        <a:spcBef>
                          <a:spcPts val="300"/>
                        </a:spcBef>
                      </a:pPr>
                      <a:r>
                        <a:rPr lang="en-US" sz="1600" dirty="0">
                          <a:effectLst/>
                        </a:rPr>
                        <a:t>39.000</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a:lnSpc>
                          <a:spcPct val="130000"/>
                        </a:lnSpc>
                        <a:spcBef>
                          <a:spcPts val="300"/>
                        </a:spcBef>
                      </a:pPr>
                      <a:r>
                        <a:rPr lang="en-US" sz="1600">
                          <a:effectLst/>
                        </a:rPr>
                        <a:t>20.000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indent="0" algn="ctr">
                        <a:lnSpc>
                          <a:spcPct val="130000"/>
                        </a:lnSpc>
                        <a:spcBef>
                          <a:spcPts val="300"/>
                        </a:spcBef>
                      </a:pPr>
                      <a:r>
                        <a:rPr lang="en-US" sz="1600" dirty="0">
                          <a:effectLst/>
                        </a:rPr>
                        <a:t>2000</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90250835"/>
                  </a:ext>
                </a:extLst>
              </a:tr>
            </a:tbl>
          </a:graphicData>
        </a:graphic>
      </p:graphicFrame>
      <p:sp>
        <p:nvSpPr>
          <p:cNvPr id="5" name="Title 1">
            <a:extLst>
              <a:ext uri="{FF2B5EF4-FFF2-40B4-BE49-F238E27FC236}">
                <a16:creationId xmlns:a16="http://schemas.microsoft.com/office/drawing/2014/main" id="{0FEEB96C-41D8-D186-733D-C86A0B6CA22F}"/>
              </a:ext>
            </a:extLst>
          </p:cNvPr>
          <p:cNvSpPr>
            <a:spLocks noGrp="1"/>
          </p:cNvSpPr>
          <p:nvPr>
            <p:ph type="title"/>
          </p:nvPr>
        </p:nvSpPr>
        <p:spPr/>
        <p:txBody>
          <a:bodyPr>
            <a:noAutofit/>
          </a:bodyPr>
          <a:lstStyle/>
          <a:p>
            <a:r>
              <a:rPr lang="en-US" sz="2400" dirty="0">
                <a:solidFill>
                  <a:schemeClr val="accent1">
                    <a:lumMod val="50000"/>
                  </a:schemeClr>
                </a:solidFill>
              </a:rPr>
              <a:t>EEMs 7: Installation of Solar Power System on Factory Rooftop</a:t>
            </a:r>
          </a:p>
        </p:txBody>
      </p:sp>
    </p:spTree>
    <p:extLst>
      <p:ext uri="{BB962C8B-B14F-4D97-AF65-F5344CB8AC3E}">
        <p14:creationId xmlns:p14="http://schemas.microsoft.com/office/powerpoint/2010/main" val="36599680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8233A-E400-7160-A262-2FE306BAED4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F4BB2BA-0E33-A1A8-DF34-DB7E6B7C4DCD}"/>
              </a:ext>
            </a:extLst>
          </p:cNvPr>
          <p:cNvSpPr txBox="1"/>
          <p:nvPr/>
        </p:nvSpPr>
        <p:spPr>
          <a:xfrm>
            <a:off x="609600" y="1411016"/>
            <a:ext cx="10972801" cy="369332"/>
          </a:xfrm>
          <a:prstGeom prst="rect">
            <a:avLst/>
          </a:prstGeom>
          <a:noFill/>
        </p:spPr>
        <p:txBody>
          <a:bodyPr wrap="square" rtlCol="0">
            <a:spAutoFit/>
          </a:bodyPr>
          <a:lstStyle/>
          <a:p>
            <a:pPr marL="285750" indent="-285750">
              <a:buFont typeface="Wingdings" pitchFamily="2" charset="2"/>
              <a:buChar char="Ø"/>
            </a:pPr>
            <a:r>
              <a:rPr lang="en-US" sz="1800" b="1" dirty="0">
                <a:latin typeface="+mn-lt"/>
                <a:cs typeface="Times New Roman" pitchFamily="18" charset="0"/>
              </a:rPr>
              <a:t>Operating Principle:</a:t>
            </a:r>
          </a:p>
        </p:txBody>
      </p:sp>
      <p:pic>
        <p:nvPicPr>
          <p:cNvPr id="5" name="Picture 4" descr="Diagram&#10;&#10;Description automatically generated">
            <a:extLst>
              <a:ext uri="{FF2B5EF4-FFF2-40B4-BE49-F238E27FC236}">
                <a16:creationId xmlns:a16="http://schemas.microsoft.com/office/drawing/2014/main" id="{3C0EC13F-193A-3C35-8BB4-92AF9EA23DF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49115" y="2065830"/>
            <a:ext cx="5535357" cy="3650421"/>
          </a:xfrm>
          <a:prstGeom prst="rect">
            <a:avLst/>
          </a:prstGeom>
          <a:noFill/>
          <a:ln>
            <a:noFill/>
          </a:ln>
        </p:spPr>
      </p:pic>
      <p:sp>
        <p:nvSpPr>
          <p:cNvPr id="6" name="TextBox 5">
            <a:extLst>
              <a:ext uri="{FF2B5EF4-FFF2-40B4-BE49-F238E27FC236}">
                <a16:creationId xmlns:a16="http://schemas.microsoft.com/office/drawing/2014/main" id="{3773564B-55DC-B3FB-F7B7-02888C13A6A9}"/>
              </a:ext>
            </a:extLst>
          </p:cNvPr>
          <p:cNvSpPr txBox="1"/>
          <p:nvPr/>
        </p:nvSpPr>
        <p:spPr>
          <a:xfrm>
            <a:off x="3048000" y="5929711"/>
            <a:ext cx="5436472" cy="338554"/>
          </a:xfrm>
          <a:prstGeom prst="rect">
            <a:avLst/>
          </a:prstGeom>
          <a:noFill/>
        </p:spPr>
        <p:txBody>
          <a:bodyPr wrap="square" rtlCol="0">
            <a:spAutoFit/>
          </a:bodyPr>
          <a:lstStyle/>
          <a:p>
            <a:r>
              <a:rPr lang="vi-VN" sz="1600" i="1" dirty="0">
                <a:latin typeface="+mn-lt"/>
                <a:cs typeface="Times New Roman" panose="02020603050405020304" pitchFamily="18" charset="0"/>
              </a:rPr>
              <a:t>Principle diagram of rooftop solar power system</a:t>
            </a:r>
          </a:p>
        </p:txBody>
      </p:sp>
      <p:sp>
        <p:nvSpPr>
          <p:cNvPr id="7" name="Title 1">
            <a:extLst>
              <a:ext uri="{FF2B5EF4-FFF2-40B4-BE49-F238E27FC236}">
                <a16:creationId xmlns:a16="http://schemas.microsoft.com/office/drawing/2014/main" id="{A8DBD6AB-491A-A1B8-BAD9-B88098C95A01}"/>
              </a:ext>
            </a:extLst>
          </p:cNvPr>
          <p:cNvSpPr>
            <a:spLocks noGrp="1"/>
          </p:cNvSpPr>
          <p:nvPr>
            <p:ph type="title"/>
          </p:nvPr>
        </p:nvSpPr>
        <p:spPr/>
        <p:txBody>
          <a:bodyPr>
            <a:noAutofit/>
          </a:bodyPr>
          <a:lstStyle/>
          <a:p>
            <a:r>
              <a:rPr lang="en-US" sz="2400" dirty="0">
                <a:solidFill>
                  <a:schemeClr val="accent1">
                    <a:lumMod val="50000"/>
                  </a:schemeClr>
                </a:solidFill>
              </a:rPr>
              <a:t>EEMs 7: Installation of Solar Power System on Factory Rooftop</a:t>
            </a:r>
          </a:p>
        </p:txBody>
      </p:sp>
    </p:spTree>
    <p:extLst>
      <p:ext uri="{BB962C8B-B14F-4D97-AF65-F5344CB8AC3E}">
        <p14:creationId xmlns:p14="http://schemas.microsoft.com/office/powerpoint/2010/main" val="13081874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5B9060-BCD8-963C-0EB1-899E082A891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D53D0AB-9E49-8C68-CA7B-AEF7039E5C95}"/>
              </a:ext>
            </a:extLst>
          </p:cNvPr>
          <p:cNvSpPr txBox="1"/>
          <p:nvPr/>
        </p:nvSpPr>
        <p:spPr>
          <a:xfrm>
            <a:off x="609599" y="1594596"/>
            <a:ext cx="10972801" cy="4101700"/>
          </a:xfrm>
          <a:prstGeom prst="rect">
            <a:avLst/>
          </a:prstGeom>
          <a:noFill/>
        </p:spPr>
        <p:txBody>
          <a:bodyPr wrap="square" rtlCol="0">
            <a:spAutoFit/>
          </a:bodyPr>
          <a:lstStyle/>
          <a:p>
            <a:r>
              <a:rPr lang="en-US" b="1" dirty="0"/>
              <a:t>Benefits</a:t>
            </a:r>
            <a:r>
              <a:rPr lang="en-US" dirty="0"/>
              <a:t>:</a:t>
            </a:r>
          </a:p>
          <a:p>
            <a:pPr marL="342900" indent="-342900">
              <a:spcBef>
                <a:spcPts val="900"/>
              </a:spcBef>
              <a:buFont typeface="Arial" panose="020B0604020202020204" pitchFamily="34" charset="0"/>
              <a:buChar char="•"/>
            </a:pPr>
            <a:r>
              <a:rPr lang="en-US" dirty="0"/>
              <a:t>Reduces energy costs, especially during peak hours (9 AM - 12 PM), helping to save on monthly electricity bills and reduce grid load during the dry season.</a:t>
            </a:r>
          </a:p>
          <a:p>
            <a:pPr marL="342900" indent="-342900">
              <a:spcBef>
                <a:spcPts val="900"/>
              </a:spcBef>
              <a:buFont typeface="Arial" panose="020B0604020202020204" pitchFamily="34" charset="0"/>
              <a:buChar char="•"/>
            </a:pPr>
            <a:r>
              <a:rPr lang="en-US" dirty="0"/>
              <a:t>High durability, long warranty, and low maintenance costs.</a:t>
            </a:r>
          </a:p>
          <a:p>
            <a:pPr marL="342900" indent="-342900">
              <a:spcBef>
                <a:spcPts val="900"/>
              </a:spcBef>
              <a:buFont typeface="Arial" panose="020B0604020202020204" pitchFamily="34" charset="0"/>
              <a:buChar char="•"/>
            </a:pPr>
            <a:r>
              <a:rPr lang="en-US" dirty="0"/>
              <a:t>Simple system, easy to operate, upgrade, and expand.</a:t>
            </a:r>
          </a:p>
          <a:p>
            <a:pPr marL="342900" indent="-342900">
              <a:spcBef>
                <a:spcPts val="900"/>
              </a:spcBef>
              <a:buFont typeface="Arial" panose="020B0604020202020204" pitchFamily="34" charset="0"/>
              <a:buChar char="•"/>
            </a:pPr>
            <a:r>
              <a:rPr lang="en-US" dirty="0"/>
              <a:t>Independent of fuel, avoiding the impact of rising fuel prices.</a:t>
            </a:r>
          </a:p>
          <a:p>
            <a:pPr marL="342900" indent="-342900">
              <a:spcBef>
                <a:spcPts val="900"/>
              </a:spcBef>
              <a:buFont typeface="Arial" panose="020B0604020202020204" pitchFamily="34" charset="0"/>
              <a:buChar char="•"/>
            </a:pPr>
            <a:r>
              <a:rPr lang="en-US" dirty="0"/>
              <a:t>Enhances aesthetics and modernity, adding prestige to the building or company.</a:t>
            </a:r>
          </a:p>
          <a:p>
            <a:pPr marL="342900" indent="-342900">
              <a:spcBef>
                <a:spcPts val="900"/>
              </a:spcBef>
              <a:buFont typeface="Arial" panose="020B0604020202020204" pitchFamily="34" charset="0"/>
              <a:buChar char="•"/>
            </a:pPr>
            <a:r>
              <a:rPr lang="en-US" dirty="0"/>
              <a:t>Utilizes clean, renewable, sustainable solar energy, protecting the environment and reducing greenhouse gas emissions.</a:t>
            </a:r>
          </a:p>
          <a:p>
            <a:pPr marL="342900" indent="-342900">
              <a:spcBef>
                <a:spcPts val="900"/>
              </a:spcBef>
              <a:buFont typeface="Arial" panose="020B0604020202020204" pitchFamily="34" charset="0"/>
              <a:buChar char="•"/>
            </a:pPr>
            <a:r>
              <a:rPr lang="en-US" dirty="0"/>
              <a:t>Contributes to reducing global warming, acid rain, smog, and improving the green, quiet, odorless environment without the need for additional fuel.</a:t>
            </a:r>
          </a:p>
        </p:txBody>
      </p:sp>
      <p:sp>
        <p:nvSpPr>
          <p:cNvPr id="5" name="Title 1">
            <a:extLst>
              <a:ext uri="{FF2B5EF4-FFF2-40B4-BE49-F238E27FC236}">
                <a16:creationId xmlns:a16="http://schemas.microsoft.com/office/drawing/2014/main" id="{ECF9FFF8-DD35-0991-E5E2-97C0903376DF}"/>
              </a:ext>
            </a:extLst>
          </p:cNvPr>
          <p:cNvSpPr>
            <a:spLocks noGrp="1"/>
          </p:cNvSpPr>
          <p:nvPr>
            <p:ph type="title"/>
          </p:nvPr>
        </p:nvSpPr>
        <p:spPr/>
        <p:txBody>
          <a:bodyPr>
            <a:noAutofit/>
          </a:bodyPr>
          <a:lstStyle/>
          <a:p>
            <a:r>
              <a:rPr lang="en-US" sz="2400" dirty="0">
                <a:solidFill>
                  <a:schemeClr val="accent1">
                    <a:lumMod val="50000"/>
                  </a:schemeClr>
                </a:solidFill>
              </a:rPr>
              <a:t>EEMs 7: Installation of Solar Power System on Factory Rooftop</a:t>
            </a:r>
          </a:p>
        </p:txBody>
      </p:sp>
    </p:spTree>
    <p:extLst>
      <p:ext uri="{BB962C8B-B14F-4D97-AF65-F5344CB8AC3E}">
        <p14:creationId xmlns:p14="http://schemas.microsoft.com/office/powerpoint/2010/main" val="17742845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6D406-DBBB-4ACA-88A9-83765D9B8D3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7903E7CA-42E9-4ABC-88A2-4E8E00D07936}"/>
              </a:ext>
            </a:extLst>
          </p:cNvPr>
          <p:cNvSpPr>
            <a:spLocks noGrp="1"/>
          </p:cNvSpPr>
          <p:nvPr>
            <p:ph type="title"/>
          </p:nvPr>
        </p:nvSpPr>
        <p:spPr/>
        <p:txBody>
          <a:bodyPr>
            <a:noAutofit/>
          </a:bodyPr>
          <a:lstStyle/>
          <a:p>
            <a:r>
              <a:rPr lang="en-US" sz="2400" dirty="0">
                <a:solidFill>
                  <a:schemeClr val="accent1">
                    <a:lumMod val="50000"/>
                  </a:schemeClr>
                </a:solidFill>
              </a:rPr>
              <a:t>EEMs 7: Installation of Solar Power System on Factory Rooftop</a:t>
            </a:r>
          </a:p>
        </p:txBody>
      </p:sp>
      <p:graphicFrame>
        <p:nvGraphicFramePr>
          <p:cNvPr id="6" name="Table 5">
            <a:extLst>
              <a:ext uri="{FF2B5EF4-FFF2-40B4-BE49-F238E27FC236}">
                <a16:creationId xmlns:a16="http://schemas.microsoft.com/office/drawing/2014/main" id="{4C6A83B7-0D21-E382-4F6F-79F705A58FE6}"/>
              </a:ext>
            </a:extLst>
          </p:cNvPr>
          <p:cNvGraphicFramePr>
            <a:graphicFrameLocks noGrp="1"/>
          </p:cNvGraphicFramePr>
          <p:nvPr>
            <p:extLst>
              <p:ext uri="{D42A27DB-BD31-4B8C-83A1-F6EECF244321}">
                <p14:modId xmlns:p14="http://schemas.microsoft.com/office/powerpoint/2010/main" val="1147199958"/>
              </p:ext>
            </p:extLst>
          </p:nvPr>
        </p:nvGraphicFramePr>
        <p:xfrm>
          <a:off x="1577686" y="1544021"/>
          <a:ext cx="8578251" cy="4335611"/>
        </p:xfrm>
        <a:graphic>
          <a:graphicData uri="http://schemas.openxmlformats.org/drawingml/2006/table">
            <a:tbl>
              <a:tblPr>
                <a:tableStyleId>{775DCB02-9BB8-47FD-8907-85C794F793BA}</a:tableStyleId>
              </a:tblPr>
              <a:tblGrid>
                <a:gridCol w="805167">
                  <a:extLst>
                    <a:ext uri="{9D8B030D-6E8A-4147-A177-3AD203B41FA5}">
                      <a16:colId xmlns:a16="http://schemas.microsoft.com/office/drawing/2014/main" val="1372500697"/>
                    </a:ext>
                  </a:extLst>
                </a:gridCol>
                <a:gridCol w="4847003">
                  <a:extLst>
                    <a:ext uri="{9D8B030D-6E8A-4147-A177-3AD203B41FA5}">
                      <a16:colId xmlns:a16="http://schemas.microsoft.com/office/drawing/2014/main" val="2680733555"/>
                    </a:ext>
                  </a:extLst>
                </a:gridCol>
                <a:gridCol w="1816608">
                  <a:extLst>
                    <a:ext uri="{9D8B030D-6E8A-4147-A177-3AD203B41FA5}">
                      <a16:colId xmlns:a16="http://schemas.microsoft.com/office/drawing/2014/main" val="1992272547"/>
                    </a:ext>
                  </a:extLst>
                </a:gridCol>
                <a:gridCol w="1109473">
                  <a:extLst>
                    <a:ext uri="{9D8B030D-6E8A-4147-A177-3AD203B41FA5}">
                      <a16:colId xmlns:a16="http://schemas.microsoft.com/office/drawing/2014/main" val="1407678196"/>
                    </a:ext>
                  </a:extLst>
                </a:gridCol>
              </a:tblGrid>
              <a:tr h="257003">
                <a:tc>
                  <a:txBody>
                    <a:bodyPr/>
                    <a:lstStyle/>
                    <a:p>
                      <a:r>
                        <a:rPr lang="en-US" sz="1600" b="1"/>
                        <a:t>No.</a:t>
                      </a:r>
                    </a:p>
                  </a:txBody>
                  <a:tcPr marL="62504" marR="62504" marT="31252" marB="31252" anchor="ctr"/>
                </a:tc>
                <a:tc>
                  <a:txBody>
                    <a:bodyPr/>
                    <a:lstStyle/>
                    <a:p>
                      <a:r>
                        <a:rPr lang="en-US" sz="1600" b="1"/>
                        <a:t>Parameter</a:t>
                      </a:r>
                    </a:p>
                  </a:txBody>
                  <a:tcPr marL="62504" marR="62504" marT="31252" marB="31252" anchor="ctr"/>
                </a:tc>
                <a:tc>
                  <a:txBody>
                    <a:bodyPr/>
                    <a:lstStyle/>
                    <a:p>
                      <a:r>
                        <a:rPr lang="en-US" sz="1600" b="1"/>
                        <a:t>Unit</a:t>
                      </a:r>
                    </a:p>
                  </a:txBody>
                  <a:tcPr marL="62504" marR="62504" marT="31252" marB="31252" anchor="ctr"/>
                </a:tc>
                <a:tc>
                  <a:txBody>
                    <a:bodyPr/>
                    <a:lstStyle/>
                    <a:p>
                      <a:r>
                        <a:rPr lang="en-US" sz="1600" b="1" dirty="0"/>
                        <a:t>Value</a:t>
                      </a:r>
                    </a:p>
                  </a:txBody>
                  <a:tcPr marL="62504" marR="62504" marT="31252" marB="31252" anchor="ctr"/>
                </a:tc>
                <a:extLst>
                  <a:ext uri="{0D108BD9-81ED-4DB2-BD59-A6C34878D82A}">
                    <a16:rowId xmlns:a16="http://schemas.microsoft.com/office/drawing/2014/main" val="2384542694"/>
                  </a:ext>
                </a:extLst>
              </a:tr>
              <a:tr h="451502">
                <a:tc>
                  <a:txBody>
                    <a:bodyPr/>
                    <a:lstStyle/>
                    <a:p>
                      <a:r>
                        <a:rPr lang="en-VN" sz="1600" dirty="0"/>
                        <a:t>1</a:t>
                      </a:r>
                    </a:p>
                  </a:txBody>
                  <a:tcPr marL="62504" marR="62504" marT="31252" marB="31252" anchor="ctr"/>
                </a:tc>
                <a:tc>
                  <a:txBody>
                    <a:bodyPr/>
                    <a:lstStyle/>
                    <a:p>
                      <a:r>
                        <a:rPr lang="en-US" sz="1600"/>
                        <a:t>Average electricity price during the day</a:t>
                      </a:r>
                    </a:p>
                  </a:txBody>
                  <a:tcPr marL="62504" marR="62504" marT="31252" marB="31252" anchor="ctr"/>
                </a:tc>
                <a:tc>
                  <a:txBody>
                    <a:bodyPr/>
                    <a:lstStyle/>
                    <a:p>
                      <a:r>
                        <a:rPr lang="en-US" sz="1600"/>
                        <a:t>VND</a:t>
                      </a:r>
                    </a:p>
                  </a:txBody>
                  <a:tcPr marL="62504" marR="62504" marT="31252" marB="31252" anchor="ctr"/>
                </a:tc>
                <a:tc>
                  <a:txBody>
                    <a:bodyPr/>
                    <a:lstStyle/>
                    <a:p>
                      <a:r>
                        <a:rPr lang="en-VN" sz="1600" dirty="0"/>
                        <a:t>1,943</a:t>
                      </a:r>
                    </a:p>
                  </a:txBody>
                  <a:tcPr marL="62504" marR="62504" marT="31252" marB="31252" anchor="ctr"/>
                </a:tc>
                <a:extLst>
                  <a:ext uri="{0D108BD9-81ED-4DB2-BD59-A6C34878D82A}">
                    <a16:rowId xmlns:a16="http://schemas.microsoft.com/office/drawing/2014/main" val="4043208120"/>
                  </a:ext>
                </a:extLst>
              </a:tr>
              <a:tr h="451502">
                <a:tc>
                  <a:txBody>
                    <a:bodyPr/>
                    <a:lstStyle/>
                    <a:p>
                      <a:r>
                        <a:rPr lang="en-VN" sz="1600"/>
                        <a:t>2</a:t>
                      </a:r>
                    </a:p>
                  </a:txBody>
                  <a:tcPr marL="62504" marR="62504" marT="31252" marB="31252" anchor="ctr"/>
                </a:tc>
                <a:tc>
                  <a:txBody>
                    <a:bodyPr/>
                    <a:lstStyle/>
                    <a:p>
                      <a:r>
                        <a:rPr lang="en-US" sz="1600" dirty="0"/>
                        <a:t>Annual electricity consumption</a:t>
                      </a:r>
                    </a:p>
                  </a:txBody>
                  <a:tcPr marL="62504" marR="62504" marT="31252" marB="31252" anchor="ctr"/>
                </a:tc>
                <a:tc>
                  <a:txBody>
                    <a:bodyPr/>
                    <a:lstStyle/>
                    <a:p>
                      <a:r>
                        <a:rPr lang="en-US" sz="1600"/>
                        <a:t>kWh/year</a:t>
                      </a:r>
                    </a:p>
                  </a:txBody>
                  <a:tcPr marL="62504" marR="62504" marT="31252" marB="31252" anchor="ctr"/>
                </a:tc>
                <a:tc>
                  <a:txBody>
                    <a:bodyPr/>
                    <a:lstStyle/>
                    <a:p>
                      <a:r>
                        <a:rPr lang="en-VN" sz="1600" dirty="0"/>
                        <a:t>9,108,710</a:t>
                      </a:r>
                    </a:p>
                  </a:txBody>
                  <a:tcPr marL="62504" marR="62504" marT="31252" marB="31252" anchor="ctr"/>
                </a:tc>
                <a:extLst>
                  <a:ext uri="{0D108BD9-81ED-4DB2-BD59-A6C34878D82A}">
                    <a16:rowId xmlns:a16="http://schemas.microsoft.com/office/drawing/2014/main" val="2155865611"/>
                  </a:ext>
                </a:extLst>
              </a:tr>
              <a:tr h="451502">
                <a:tc>
                  <a:txBody>
                    <a:bodyPr/>
                    <a:lstStyle/>
                    <a:p>
                      <a:r>
                        <a:rPr lang="en-VN" sz="1600"/>
                        <a:t>3</a:t>
                      </a:r>
                    </a:p>
                  </a:txBody>
                  <a:tcPr marL="62504" marR="62504" marT="31252" marB="31252" anchor="ctr"/>
                </a:tc>
                <a:tc>
                  <a:txBody>
                    <a:bodyPr/>
                    <a:lstStyle/>
                    <a:p>
                      <a:r>
                        <a:rPr lang="en-US" sz="1600"/>
                        <a:t>Number of sunlight hours in a year</a:t>
                      </a:r>
                    </a:p>
                  </a:txBody>
                  <a:tcPr marL="62504" marR="62504" marT="31252" marB="31252" anchor="ctr"/>
                </a:tc>
                <a:tc>
                  <a:txBody>
                    <a:bodyPr/>
                    <a:lstStyle/>
                    <a:p>
                      <a:r>
                        <a:rPr lang="en-US" sz="1600"/>
                        <a:t>Hours</a:t>
                      </a:r>
                    </a:p>
                  </a:txBody>
                  <a:tcPr marL="62504" marR="62504" marT="31252" marB="31252" anchor="ctr"/>
                </a:tc>
                <a:tc>
                  <a:txBody>
                    <a:bodyPr/>
                    <a:lstStyle/>
                    <a:p>
                      <a:r>
                        <a:rPr lang="en-VN" sz="1600"/>
                        <a:t>1,600</a:t>
                      </a:r>
                    </a:p>
                  </a:txBody>
                  <a:tcPr marL="62504" marR="62504" marT="31252" marB="31252" anchor="ctr"/>
                </a:tc>
                <a:extLst>
                  <a:ext uri="{0D108BD9-81ED-4DB2-BD59-A6C34878D82A}">
                    <a16:rowId xmlns:a16="http://schemas.microsoft.com/office/drawing/2014/main" val="1068997350"/>
                  </a:ext>
                </a:extLst>
              </a:tr>
              <a:tr h="257003">
                <a:tc>
                  <a:txBody>
                    <a:bodyPr/>
                    <a:lstStyle/>
                    <a:p>
                      <a:r>
                        <a:rPr lang="en-VN" sz="1600"/>
                        <a:t>4</a:t>
                      </a:r>
                    </a:p>
                  </a:txBody>
                  <a:tcPr marL="62504" marR="62504" marT="31252" marB="31252" anchor="ctr"/>
                </a:tc>
                <a:tc>
                  <a:txBody>
                    <a:bodyPr/>
                    <a:lstStyle/>
                    <a:p>
                      <a:r>
                        <a:rPr lang="en-US" sz="1600"/>
                        <a:t>Investment rate</a:t>
                      </a:r>
                    </a:p>
                  </a:txBody>
                  <a:tcPr marL="62504" marR="62504" marT="31252" marB="31252" anchor="ctr"/>
                </a:tc>
                <a:tc>
                  <a:txBody>
                    <a:bodyPr/>
                    <a:lstStyle/>
                    <a:p>
                      <a:r>
                        <a:rPr lang="en-US" sz="1600"/>
                        <a:t>Million VND/kWp</a:t>
                      </a:r>
                    </a:p>
                  </a:txBody>
                  <a:tcPr marL="62504" marR="62504" marT="31252" marB="31252" anchor="ctr"/>
                </a:tc>
                <a:tc>
                  <a:txBody>
                    <a:bodyPr/>
                    <a:lstStyle/>
                    <a:p>
                      <a:r>
                        <a:rPr lang="en-VN" sz="1600"/>
                        <a:t>15</a:t>
                      </a:r>
                    </a:p>
                  </a:txBody>
                  <a:tcPr marL="62504" marR="62504" marT="31252" marB="31252" anchor="ctr"/>
                </a:tc>
                <a:extLst>
                  <a:ext uri="{0D108BD9-81ED-4DB2-BD59-A6C34878D82A}">
                    <a16:rowId xmlns:a16="http://schemas.microsoft.com/office/drawing/2014/main" val="3772542957"/>
                  </a:ext>
                </a:extLst>
              </a:tr>
              <a:tr h="451502">
                <a:tc>
                  <a:txBody>
                    <a:bodyPr/>
                    <a:lstStyle/>
                    <a:p>
                      <a:r>
                        <a:rPr lang="en-VN" sz="1600"/>
                        <a:t>5</a:t>
                      </a:r>
                    </a:p>
                  </a:txBody>
                  <a:tcPr marL="62504" marR="62504" marT="31252" marB="31252" anchor="ctr"/>
                </a:tc>
                <a:tc>
                  <a:txBody>
                    <a:bodyPr/>
                    <a:lstStyle/>
                    <a:p>
                      <a:r>
                        <a:rPr lang="en-US" sz="1600"/>
                        <a:t>Electricity generated by solar panels in a year</a:t>
                      </a:r>
                    </a:p>
                  </a:txBody>
                  <a:tcPr marL="62504" marR="62504" marT="31252" marB="31252" anchor="ctr"/>
                </a:tc>
                <a:tc>
                  <a:txBody>
                    <a:bodyPr/>
                    <a:lstStyle/>
                    <a:p>
                      <a:r>
                        <a:rPr lang="en-US" sz="1600"/>
                        <a:t>kWh/year</a:t>
                      </a:r>
                    </a:p>
                  </a:txBody>
                  <a:tcPr marL="62504" marR="62504" marT="31252" marB="31252" anchor="ctr"/>
                </a:tc>
                <a:tc>
                  <a:txBody>
                    <a:bodyPr/>
                    <a:lstStyle/>
                    <a:p>
                      <a:r>
                        <a:rPr lang="en-VN" sz="1600"/>
                        <a:t>3,200,000</a:t>
                      </a:r>
                    </a:p>
                  </a:txBody>
                  <a:tcPr marL="62504" marR="62504" marT="31252" marB="31252" anchor="ctr"/>
                </a:tc>
                <a:extLst>
                  <a:ext uri="{0D108BD9-81ED-4DB2-BD59-A6C34878D82A}">
                    <a16:rowId xmlns:a16="http://schemas.microsoft.com/office/drawing/2014/main" val="229311504"/>
                  </a:ext>
                </a:extLst>
              </a:tr>
              <a:tr h="560515">
                <a:tc>
                  <a:txBody>
                    <a:bodyPr/>
                    <a:lstStyle/>
                    <a:p>
                      <a:r>
                        <a:rPr lang="en-VN" sz="1600"/>
                        <a:t>6</a:t>
                      </a:r>
                    </a:p>
                  </a:txBody>
                  <a:tcPr marL="62504" marR="62504" marT="31252" marB="31252" anchor="ctr"/>
                </a:tc>
                <a:tc>
                  <a:txBody>
                    <a:bodyPr/>
                    <a:lstStyle/>
                    <a:p>
                      <a:r>
                        <a:rPr lang="en-US" sz="1600" dirty="0"/>
                        <a:t>Solar power proportion compared to the factory's annual electricity consumption</a:t>
                      </a:r>
                    </a:p>
                  </a:txBody>
                  <a:tcPr marL="62504" marR="62504" marT="31252" marB="31252" anchor="ctr"/>
                </a:tc>
                <a:tc>
                  <a:txBody>
                    <a:bodyPr/>
                    <a:lstStyle/>
                    <a:p>
                      <a:r>
                        <a:rPr lang="en-VN" sz="1600"/>
                        <a:t>%</a:t>
                      </a:r>
                    </a:p>
                  </a:txBody>
                  <a:tcPr marL="62504" marR="62504" marT="31252" marB="31252" anchor="ctr"/>
                </a:tc>
                <a:tc>
                  <a:txBody>
                    <a:bodyPr/>
                    <a:lstStyle/>
                    <a:p>
                      <a:r>
                        <a:rPr lang="en-VN" sz="1600"/>
                        <a:t>35.1</a:t>
                      </a:r>
                    </a:p>
                  </a:txBody>
                  <a:tcPr marL="62504" marR="62504" marT="31252" marB="31252" anchor="ctr"/>
                </a:tc>
                <a:extLst>
                  <a:ext uri="{0D108BD9-81ED-4DB2-BD59-A6C34878D82A}">
                    <a16:rowId xmlns:a16="http://schemas.microsoft.com/office/drawing/2014/main" val="1697253384"/>
                  </a:ext>
                </a:extLst>
              </a:tr>
              <a:tr h="402336">
                <a:tc>
                  <a:txBody>
                    <a:bodyPr/>
                    <a:lstStyle/>
                    <a:p>
                      <a:r>
                        <a:rPr lang="en-VN" sz="1600"/>
                        <a:t>7</a:t>
                      </a:r>
                    </a:p>
                  </a:txBody>
                  <a:tcPr marL="62504" marR="62504" marT="31252" marB="31252" anchor="ctr"/>
                </a:tc>
                <a:tc>
                  <a:txBody>
                    <a:bodyPr/>
                    <a:lstStyle/>
                    <a:p>
                      <a:r>
                        <a:rPr lang="en-US" sz="1600" dirty="0"/>
                        <a:t>Total investment cost for implementing the solution</a:t>
                      </a:r>
                    </a:p>
                  </a:txBody>
                  <a:tcPr marL="62504" marR="62504" marT="31252" marB="31252" anchor="ctr"/>
                </a:tc>
                <a:tc>
                  <a:txBody>
                    <a:bodyPr/>
                    <a:lstStyle/>
                    <a:p>
                      <a:r>
                        <a:rPr lang="en-US" sz="1600"/>
                        <a:t>Million VND</a:t>
                      </a:r>
                    </a:p>
                  </a:txBody>
                  <a:tcPr marL="62504" marR="62504" marT="31252" marB="31252" anchor="ctr"/>
                </a:tc>
                <a:tc>
                  <a:txBody>
                    <a:bodyPr/>
                    <a:lstStyle/>
                    <a:p>
                      <a:r>
                        <a:rPr lang="en-VN" sz="1600"/>
                        <a:t>30,000</a:t>
                      </a:r>
                    </a:p>
                  </a:txBody>
                  <a:tcPr marL="62504" marR="62504" marT="31252" marB="31252" anchor="ctr"/>
                </a:tc>
                <a:extLst>
                  <a:ext uri="{0D108BD9-81ED-4DB2-BD59-A6C34878D82A}">
                    <a16:rowId xmlns:a16="http://schemas.microsoft.com/office/drawing/2014/main" val="217437390"/>
                  </a:ext>
                </a:extLst>
              </a:tr>
              <a:tr h="341376">
                <a:tc>
                  <a:txBody>
                    <a:bodyPr/>
                    <a:lstStyle/>
                    <a:p>
                      <a:r>
                        <a:rPr lang="en-VN" sz="1600"/>
                        <a:t>8</a:t>
                      </a:r>
                    </a:p>
                  </a:txBody>
                  <a:tcPr marL="62504" marR="62504" marT="31252" marB="31252" anchor="ctr"/>
                </a:tc>
                <a:tc>
                  <a:txBody>
                    <a:bodyPr/>
                    <a:lstStyle/>
                    <a:p>
                      <a:r>
                        <a:rPr lang="en-US" sz="1600"/>
                        <a:t>Revenue from the solar panel system in a year</a:t>
                      </a:r>
                    </a:p>
                  </a:txBody>
                  <a:tcPr marL="62504" marR="62504" marT="31252" marB="31252" anchor="ctr"/>
                </a:tc>
                <a:tc>
                  <a:txBody>
                    <a:bodyPr/>
                    <a:lstStyle/>
                    <a:p>
                      <a:r>
                        <a:rPr lang="en-US" sz="1600"/>
                        <a:t>Million VND/year</a:t>
                      </a:r>
                    </a:p>
                  </a:txBody>
                  <a:tcPr marL="62504" marR="62504" marT="31252" marB="31252" anchor="ctr"/>
                </a:tc>
                <a:tc>
                  <a:txBody>
                    <a:bodyPr/>
                    <a:lstStyle/>
                    <a:p>
                      <a:r>
                        <a:rPr lang="en-VN" sz="1600"/>
                        <a:t>6,218</a:t>
                      </a:r>
                    </a:p>
                  </a:txBody>
                  <a:tcPr marL="62504" marR="62504" marT="31252" marB="31252" anchor="ctr"/>
                </a:tc>
                <a:extLst>
                  <a:ext uri="{0D108BD9-81ED-4DB2-BD59-A6C34878D82A}">
                    <a16:rowId xmlns:a16="http://schemas.microsoft.com/office/drawing/2014/main" val="1788841258"/>
                  </a:ext>
                </a:extLst>
              </a:tr>
              <a:tr h="257003">
                <a:tc>
                  <a:txBody>
                    <a:bodyPr/>
                    <a:lstStyle/>
                    <a:p>
                      <a:r>
                        <a:rPr lang="en-VN" sz="1600"/>
                        <a:t>9</a:t>
                      </a:r>
                    </a:p>
                  </a:txBody>
                  <a:tcPr marL="62504" marR="62504" marT="31252" marB="31252" anchor="ctr"/>
                </a:tc>
                <a:tc>
                  <a:txBody>
                    <a:bodyPr/>
                    <a:lstStyle/>
                    <a:p>
                      <a:r>
                        <a:rPr lang="en-US" sz="1600"/>
                        <a:t>Simple payback period</a:t>
                      </a:r>
                    </a:p>
                  </a:txBody>
                  <a:tcPr marL="62504" marR="62504" marT="31252" marB="31252" anchor="ctr"/>
                </a:tc>
                <a:tc>
                  <a:txBody>
                    <a:bodyPr/>
                    <a:lstStyle/>
                    <a:p>
                      <a:r>
                        <a:rPr lang="en-US" sz="1600"/>
                        <a:t>Months</a:t>
                      </a:r>
                    </a:p>
                  </a:txBody>
                  <a:tcPr marL="62504" marR="62504" marT="31252" marB="31252" anchor="ctr"/>
                </a:tc>
                <a:tc>
                  <a:txBody>
                    <a:bodyPr/>
                    <a:lstStyle/>
                    <a:p>
                      <a:r>
                        <a:rPr lang="en-VN" sz="1600"/>
                        <a:t>57.9</a:t>
                      </a:r>
                    </a:p>
                  </a:txBody>
                  <a:tcPr marL="62504" marR="62504" marT="31252" marB="31252" anchor="ctr"/>
                </a:tc>
                <a:extLst>
                  <a:ext uri="{0D108BD9-81ED-4DB2-BD59-A6C34878D82A}">
                    <a16:rowId xmlns:a16="http://schemas.microsoft.com/office/drawing/2014/main" val="2673879485"/>
                  </a:ext>
                </a:extLst>
              </a:tr>
              <a:tr h="257003">
                <a:tc>
                  <a:txBody>
                    <a:bodyPr/>
                    <a:lstStyle/>
                    <a:p>
                      <a:r>
                        <a:rPr lang="en-VN" sz="1600"/>
                        <a:t>10</a:t>
                      </a:r>
                    </a:p>
                  </a:txBody>
                  <a:tcPr marL="62504" marR="62504" marT="31252" marB="31252" anchor="ctr"/>
                </a:tc>
                <a:tc>
                  <a:txBody>
                    <a:bodyPr/>
                    <a:lstStyle/>
                    <a:p>
                      <a:r>
                        <a:rPr lang="en-US" sz="1600"/>
                        <a:t>CO2 emission reduction</a:t>
                      </a:r>
                    </a:p>
                  </a:txBody>
                  <a:tcPr marL="62504" marR="62504" marT="31252" marB="31252" anchor="ctr"/>
                </a:tc>
                <a:tc>
                  <a:txBody>
                    <a:bodyPr/>
                    <a:lstStyle/>
                    <a:p>
                      <a:r>
                        <a:rPr lang="en-US" sz="1600"/>
                        <a:t>Tons/year</a:t>
                      </a:r>
                    </a:p>
                  </a:txBody>
                  <a:tcPr marL="62504" marR="62504" marT="31252" marB="31252" anchor="ctr"/>
                </a:tc>
                <a:tc>
                  <a:txBody>
                    <a:bodyPr/>
                    <a:lstStyle/>
                    <a:p>
                      <a:r>
                        <a:rPr lang="en-VN" sz="1600" dirty="0"/>
                        <a:t>2,922</a:t>
                      </a:r>
                    </a:p>
                  </a:txBody>
                  <a:tcPr marL="62504" marR="62504" marT="31252" marB="31252" anchor="ctr"/>
                </a:tc>
                <a:extLst>
                  <a:ext uri="{0D108BD9-81ED-4DB2-BD59-A6C34878D82A}">
                    <a16:rowId xmlns:a16="http://schemas.microsoft.com/office/drawing/2014/main" val="2849819636"/>
                  </a:ext>
                </a:extLst>
              </a:tr>
            </a:tbl>
          </a:graphicData>
        </a:graphic>
      </p:graphicFrame>
      <p:sp>
        <p:nvSpPr>
          <p:cNvPr id="7" name="Rectangle 1">
            <a:extLst>
              <a:ext uri="{FF2B5EF4-FFF2-40B4-BE49-F238E27FC236}">
                <a16:creationId xmlns:a16="http://schemas.microsoft.com/office/drawing/2014/main" id="{92F8B625-0A54-1724-4746-FC2D51DC3005}"/>
              </a:ext>
            </a:extLst>
          </p:cNvPr>
          <p:cNvSpPr>
            <a:spLocks noChangeArrowheads="1"/>
          </p:cNvSpPr>
          <p:nvPr/>
        </p:nvSpPr>
        <p:spPr bwMode="auto">
          <a:xfrm>
            <a:off x="2346325" y="14001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VN"/>
          </a:p>
        </p:txBody>
      </p:sp>
    </p:spTree>
    <p:extLst>
      <p:ext uri="{BB962C8B-B14F-4D97-AF65-F5344CB8AC3E}">
        <p14:creationId xmlns:p14="http://schemas.microsoft.com/office/powerpoint/2010/main" val="4785631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4000" dirty="0"/>
              <a:t>Content</a:t>
            </a:r>
          </a:p>
        </p:txBody>
      </p:sp>
      <p:sp>
        <p:nvSpPr>
          <p:cNvPr id="4" name="TextBox 3">
            <a:extLst>
              <a:ext uri="{FF2B5EF4-FFF2-40B4-BE49-F238E27FC236}">
                <a16:creationId xmlns:a16="http://schemas.microsoft.com/office/drawing/2014/main" id="{FFC58027-3142-C3E4-F891-C2A111C0045B}"/>
              </a:ext>
            </a:extLst>
          </p:cNvPr>
          <p:cNvSpPr txBox="1"/>
          <p:nvPr/>
        </p:nvSpPr>
        <p:spPr>
          <a:xfrm>
            <a:off x="1215887" y="2351782"/>
            <a:ext cx="9760226" cy="1077218"/>
          </a:xfrm>
          <a:prstGeom prst="rect">
            <a:avLst/>
          </a:prstGeom>
          <a:noFill/>
        </p:spPr>
        <p:txBody>
          <a:bodyPr wrap="square">
            <a:spAutoFit/>
          </a:bodyPr>
          <a:lstStyle/>
          <a:p>
            <a:pPr marL="742950" indent="-742950">
              <a:buFont typeface="+mj-lt"/>
              <a:buAutoNum type="arabicPeriod"/>
            </a:pPr>
            <a:r>
              <a:rPr lang="en-US" sz="3200" dirty="0">
                <a:latin typeface="+mn-lt"/>
                <a:cs typeface="Times New Roman" panose="02020603050405020304" pitchFamily="18" charset="0"/>
              </a:rPr>
              <a:t>Case study of typical facility 
Energy efficiency measures</a:t>
            </a:r>
          </a:p>
        </p:txBody>
      </p:sp>
    </p:spTree>
    <p:extLst>
      <p:ext uri="{BB962C8B-B14F-4D97-AF65-F5344CB8AC3E}">
        <p14:creationId xmlns:p14="http://schemas.microsoft.com/office/powerpoint/2010/main" val="907616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B2FF1-3F33-4692-BAC8-E525CEFA3ADB}"/>
              </a:ext>
            </a:extLst>
          </p:cNvPr>
          <p:cNvSpPr>
            <a:spLocks noGrp="1"/>
          </p:cNvSpPr>
          <p:nvPr>
            <p:ph type="title"/>
          </p:nvPr>
        </p:nvSpPr>
        <p:spPr/>
        <p:txBody>
          <a:bodyPr>
            <a:normAutofit fontScale="90000"/>
          </a:bodyPr>
          <a:lstStyle/>
          <a:p>
            <a:endParaRPr lang="en-US"/>
          </a:p>
        </p:txBody>
      </p:sp>
      <p:sp>
        <p:nvSpPr>
          <p:cNvPr id="3" name="AutoShape 3">
            <a:extLst>
              <a:ext uri="{FF2B5EF4-FFF2-40B4-BE49-F238E27FC236}">
                <a16:creationId xmlns:a16="http://schemas.microsoft.com/office/drawing/2014/main" id="{62AC2093-C44D-4081-B6FC-22E597AC368D}"/>
              </a:ext>
            </a:extLst>
          </p:cNvPr>
          <p:cNvSpPr>
            <a:spLocks noChangeArrowheads="1"/>
          </p:cNvSpPr>
          <p:nvPr/>
        </p:nvSpPr>
        <p:spPr bwMode="gray">
          <a:xfrm>
            <a:off x="1061885" y="2247900"/>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4" name="AutoShape 4">
            <a:extLst>
              <a:ext uri="{FF2B5EF4-FFF2-40B4-BE49-F238E27FC236}">
                <a16:creationId xmlns:a16="http://schemas.microsoft.com/office/drawing/2014/main" id="{0F6DED36-99CD-4829-8040-AC3B1A4BD99C}"/>
              </a:ext>
            </a:extLst>
          </p:cNvPr>
          <p:cNvSpPr>
            <a:spLocks noChangeArrowheads="1"/>
          </p:cNvSpPr>
          <p:nvPr/>
        </p:nvSpPr>
        <p:spPr bwMode="gray">
          <a:xfrm>
            <a:off x="2260600" y="2936556"/>
            <a:ext cx="1219200" cy="1184275"/>
          </a:xfrm>
          <a:prstGeom prst="roundRect">
            <a:avLst>
              <a:gd name="adj" fmla="val 11921"/>
            </a:avLst>
          </a:prstGeom>
          <a:solidFill>
            <a:srgbClr val="0070C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4400" dirty="0"/>
              <a:t>1</a:t>
            </a:r>
          </a:p>
        </p:txBody>
      </p:sp>
      <p:sp>
        <p:nvSpPr>
          <p:cNvPr id="5"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3835400" y="3036250"/>
            <a:ext cx="658495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4000" dirty="0">
                <a:latin typeface="+mn-lt"/>
                <a:cs typeface="Times New Roman" panose="02020603050405020304" pitchFamily="18" charset="0"/>
              </a:rPr>
              <a:t>Case study of typical facility</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672307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04521" y="541564"/>
            <a:ext cx="10972800" cy="676582"/>
          </a:xfrm>
        </p:spPr>
        <p:txBody>
          <a:bodyPr>
            <a:noAutofit/>
          </a:bodyPr>
          <a:lstStyle/>
          <a:p>
            <a:r>
              <a:rPr lang="en-US" sz="3200" dirty="0">
                <a:solidFill>
                  <a:schemeClr val="accent1">
                    <a:lumMod val="50000"/>
                  </a:schemeClr>
                </a:solidFill>
              </a:rPr>
              <a:t>General Information</a:t>
            </a:r>
            <a:endParaRPr lang="en-US" sz="2000" dirty="0">
              <a:solidFill>
                <a:schemeClr val="accent1">
                  <a:lumMod val="50000"/>
                </a:schemeClr>
              </a:solidFill>
            </a:endParaRPr>
          </a:p>
        </p:txBody>
      </p:sp>
      <p:sp>
        <p:nvSpPr>
          <p:cNvPr id="3" name="Rectangle 2">
            <a:extLst>
              <a:ext uri="{FF2B5EF4-FFF2-40B4-BE49-F238E27FC236}">
                <a16:creationId xmlns:a16="http://schemas.microsoft.com/office/drawing/2014/main" id="{5AC3D27C-E639-48AC-8C6C-B5176A7DDAD9}"/>
              </a:ext>
            </a:extLst>
          </p:cNvPr>
          <p:cNvSpPr/>
          <p:nvPr/>
        </p:nvSpPr>
        <p:spPr>
          <a:xfrm>
            <a:off x="604521" y="1731092"/>
            <a:ext cx="10962642" cy="2793842"/>
          </a:xfrm>
          <a:prstGeom prst="rect">
            <a:avLst/>
          </a:prstGeom>
        </p:spPr>
        <p:txBody>
          <a:bodyPr wrap="square">
            <a:spAutoFit/>
          </a:bodyPr>
          <a:lstStyle/>
          <a:p>
            <a:pPr marL="457200" indent="-457200">
              <a:lnSpc>
                <a:spcPct val="150000"/>
              </a:lnSpc>
              <a:buFont typeface="Arial" panose="020B0604020202020204" pitchFamily="34" charset="0"/>
              <a:buChar char="•"/>
            </a:pPr>
            <a:r>
              <a:rPr lang="en-US" sz="2400" b="1" dirty="0"/>
              <a:t>Main Production Field</a:t>
            </a:r>
            <a:r>
              <a:rPr lang="en-US" sz="2400" dirty="0"/>
              <a:t>: Manufacturing products from plastic and synthetic rubber, copper hose valve fittings 
</a:t>
            </a:r>
            <a:r>
              <a:rPr lang="en-US" sz="2400" b="1" dirty="0"/>
              <a:t>Main Products</a:t>
            </a:r>
            <a:r>
              <a:rPr lang="en-US" sz="2400" dirty="0"/>
              <a:t>: PVC, PPR, HDPE Plastic Pipe, Copper Hose Valve
</a:t>
            </a:r>
            <a:r>
              <a:rPr lang="en-US" sz="2400" b="1" dirty="0"/>
              <a:t>Main energy equipment</a:t>
            </a:r>
            <a:r>
              <a:rPr lang="en-US" sz="2400" dirty="0"/>
              <a:t>: substations, compressed air stations, circulation pumping stations...</a:t>
            </a:r>
            <a:endParaRPr lang="en-US" sz="1800" dirty="0"/>
          </a:p>
        </p:txBody>
      </p:sp>
    </p:spTree>
    <p:extLst>
      <p:ext uri="{BB962C8B-B14F-4D97-AF65-F5344CB8AC3E}">
        <p14:creationId xmlns:p14="http://schemas.microsoft.com/office/powerpoint/2010/main" val="2279659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4CD5-566C-464B-82B0-6D0FB1E791A2}"/>
              </a:ext>
            </a:extLst>
          </p:cNvPr>
          <p:cNvSpPr>
            <a:spLocks noGrp="1"/>
          </p:cNvSpPr>
          <p:nvPr>
            <p:ph type="title"/>
          </p:nvPr>
        </p:nvSpPr>
        <p:spPr/>
        <p:txBody>
          <a:bodyPr>
            <a:noAutofit/>
          </a:bodyPr>
          <a:lstStyle/>
          <a:p>
            <a:r>
              <a:rPr lang="en-US" sz="3200" dirty="0">
                <a:solidFill>
                  <a:schemeClr val="accent1">
                    <a:lumMod val="50000"/>
                  </a:schemeClr>
                </a:solidFill>
                <a:latin typeface="+mn-lt"/>
                <a:cs typeface="Times New Roman" pitchFamily="18" charset="0"/>
              </a:rPr>
              <a:t>Production Line</a:t>
            </a:r>
            <a:endParaRPr lang="en-US" sz="4000" dirty="0">
              <a:solidFill>
                <a:schemeClr val="accent1">
                  <a:lumMod val="50000"/>
                </a:schemeClr>
              </a:solidFill>
              <a:latin typeface="+mn-lt"/>
            </a:endParaRPr>
          </a:p>
        </p:txBody>
      </p:sp>
      <p:sp>
        <p:nvSpPr>
          <p:cNvPr id="3" name="Rectangle 2">
            <a:extLst>
              <a:ext uri="{FF2B5EF4-FFF2-40B4-BE49-F238E27FC236}">
                <a16:creationId xmlns:a16="http://schemas.microsoft.com/office/drawing/2014/main" id="{A8CF0D31-E7AC-4B03-B869-3EEB6DC7DB76}"/>
              </a:ext>
            </a:extLst>
          </p:cNvPr>
          <p:cNvSpPr/>
          <p:nvPr/>
        </p:nvSpPr>
        <p:spPr>
          <a:xfrm>
            <a:off x="727587" y="1587353"/>
            <a:ext cx="4195379" cy="400110"/>
          </a:xfrm>
          <a:prstGeom prst="rect">
            <a:avLst/>
          </a:prstGeom>
        </p:spPr>
        <p:txBody>
          <a:bodyPr wrap="none">
            <a:spAutoFit/>
          </a:bodyPr>
          <a:lstStyle/>
          <a:p>
            <a:pPr marL="457200" indent="-457200">
              <a:buFont typeface="Wingdings" panose="05000000000000000000" pitchFamily="2" charset="2"/>
              <a:buChar char="v"/>
            </a:pPr>
            <a:r>
              <a:rPr lang="en-US" sz="2000" dirty="0"/>
              <a:t>Plastic pipe production process</a:t>
            </a:r>
            <a:endParaRPr lang="en-US" sz="3200" dirty="0"/>
          </a:p>
        </p:txBody>
      </p:sp>
      <p:grpSp>
        <p:nvGrpSpPr>
          <p:cNvPr id="36" name="Group 35">
            <a:extLst>
              <a:ext uri="{FF2B5EF4-FFF2-40B4-BE49-F238E27FC236}">
                <a16:creationId xmlns:a16="http://schemas.microsoft.com/office/drawing/2014/main" id="{FFC57557-B70D-C66D-8A6D-90B0652ADEDD}"/>
              </a:ext>
            </a:extLst>
          </p:cNvPr>
          <p:cNvGrpSpPr/>
          <p:nvPr/>
        </p:nvGrpSpPr>
        <p:grpSpPr>
          <a:xfrm>
            <a:off x="609600" y="2347152"/>
            <a:ext cx="10972799" cy="3789244"/>
            <a:chOff x="609600" y="2347152"/>
            <a:chExt cx="10972799" cy="3789244"/>
          </a:xfrm>
        </p:grpSpPr>
        <p:pic>
          <p:nvPicPr>
            <p:cNvPr id="5" name="Picture 4">
              <a:extLst>
                <a:ext uri="{FF2B5EF4-FFF2-40B4-BE49-F238E27FC236}">
                  <a16:creationId xmlns:a16="http://schemas.microsoft.com/office/drawing/2014/main" id="{B6AA5EA6-10E9-7056-713A-A5588EAF33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7586" y="2347152"/>
              <a:ext cx="10854813" cy="3789244"/>
            </a:xfrm>
            <a:prstGeom prst="rect">
              <a:avLst/>
            </a:prstGeom>
            <a:noFill/>
            <a:ln>
              <a:noFill/>
            </a:ln>
          </p:spPr>
        </p:pic>
        <p:sp>
          <p:nvSpPr>
            <p:cNvPr id="4" name="TextBox 3">
              <a:extLst>
                <a:ext uri="{FF2B5EF4-FFF2-40B4-BE49-F238E27FC236}">
                  <a16:creationId xmlns:a16="http://schemas.microsoft.com/office/drawing/2014/main" id="{C6D7E02C-76C1-9CC2-674A-E6DA2998E9D9}"/>
                </a:ext>
              </a:extLst>
            </p:cNvPr>
            <p:cNvSpPr txBox="1"/>
            <p:nvPr/>
          </p:nvSpPr>
          <p:spPr>
            <a:xfrm>
              <a:off x="609600" y="2916195"/>
              <a:ext cx="848497" cy="276999"/>
            </a:xfrm>
            <a:prstGeom prst="rect">
              <a:avLst/>
            </a:prstGeom>
            <a:solidFill>
              <a:schemeClr val="bg1"/>
            </a:solidFill>
          </p:spPr>
          <p:txBody>
            <a:bodyPr wrap="square" rtlCol="0">
              <a:spAutoFit/>
            </a:bodyPr>
            <a:lstStyle/>
            <a:p>
              <a:r>
                <a:rPr lang="en-US" sz="1200" dirty="0"/>
                <a:t>Electricity</a:t>
              </a:r>
              <a:endParaRPr lang="en-VN" sz="1200" dirty="0"/>
            </a:p>
          </p:txBody>
        </p:sp>
        <p:sp>
          <p:nvSpPr>
            <p:cNvPr id="6" name="TextBox 5">
              <a:extLst>
                <a:ext uri="{FF2B5EF4-FFF2-40B4-BE49-F238E27FC236}">
                  <a16:creationId xmlns:a16="http://schemas.microsoft.com/office/drawing/2014/main" id="{4CB6A32F-4DA7-FA5B-4318-396831043202}"/>
                </a:ext>
              </a:extLst>
            </p:cNvPr>
            <p:cNvSpPr txBox="1"/>
            <p:nvPr/>
          </p:nvSpPr>
          <p:spPr>
            <a:xfrm>
              <a:off x="1118286" y="3379572"/>
              <a:ext cx="648730" cy="646331"/>
            </a:xfrm>
            <a:prstGeom prst="rect">
              <a:avLst/>
            </a:prstGeom>
            <a:solidFill>
              <a:schemeClr val="bg1"/>
            </a:solidFill>
          </p:spPr>
          <p:txBody>
            <a:bodyPr wrap="square" rtlCol="0">
              <a:spAutoFit/>
            </a:bodyPr>
            <a:lstStyle/>
            <a:p>
              <a:r>
                <a:rPr lang="en-US" sz="900" dirty="0"/>
                <a:t>Mixing, feeding raw materials</a:t>
              </a:r>
              <a:endParaRPr lang="en-VN" sz="900" dirty="0"/>
            </a:p>
          </p:txBody>
        </p:sp>
        <p:sp>
          <p:nvSpPr>
            <p:cNvPr id="7" name="TextBox 6">
              <a:extLst>
                <a:ext uri="{FF2B5EF4-FFF2-40B4-BE49-F238E27FC236}">
                  <a16:creationId xmlns:a16="http://schemas.microsoft.com/office/drawing/2014/main" id="{5BDCACE6-BBAE-C1E6-AEED-EC645A0E68C0}"/>
                </a:ext>
              </a:extLst>
            </p:cNvPr>
            <p:cNvSpPr txBox="1"/>
            <p:nvPr/>
          </p:nvSpPr>
          <p:spPr>
            <a:xfrm>
              <a:off x="2306595" y="2916195"/>
              <a:ext cx="848497" cy="276999"/>
            </a:xfrm>
            <a:prstGeom prst="rect">
              <a:avLst/>
            </a:prstGeom>
            <a:solidFill>
              <a:schemeClr val="bg1"/>
            </a:solidFill>
          </p:spPr>
          <p:txBody>
            <a:bodyPr wrap="square" rtlCol="0">
              <a:spAutoFit/>
            </a:bodyPr>
            <a:lstStyle/>
            <a:p>
              <a:r>
                <a:rPr lang="en-US" sz="1200" dirty="0"/>
                <a:t>Electricity</a:t>
              </a:r>
              <a:endParaRPr lang="en-VN" sz="1200" dirty="0"/>
            </a:p>
          </p:txBody>
        </p:sp>
        <p:sp>
          <p:nvSpPr>
            <p:cNvPr id="8" name="TextBox 7">
              <a:extLst>
                <a:ext uri="{FF2B5EF4-FFF2-40B4-BE49-F238E27FC236}">
                  <a16:creationId xmlns:a16="http://schemas.microsoft.com/office/drawing/2014/main" id="{574263A4-CC3B-B982-16B2-D3260F51545C}"/>
                </a:ext>
              </a:extLst>
            </p:cNvPr>
            <p:cNvSpPr txBox="1"/>
            <p:nvPr/>
          </p:nvSpPr>
          <p:spPr>
            <a:xfrm>
              <a:off x="3369276" y="2777695"/>
              <a:ext cx="848497" cy="276999"/>
            </a:xfrm>
            <a:prstGeom prst="rect">
              <a:avLst/>
            </a:prstGeom>
            <a:solidFill>
              <a:schemeClr val="bg1"/>
            </a:solidFill>
          </p:spPr>
          <p:txBody>
            <a:bodyPr wrap="square" rtlCol="0">
              <a:spAutoFit/>
            </a:bodyPr>
            <a:lstStyle/>
            <a:p>
              <a:r>
                <a:rPr lang="en-US" sz="1200" dirty="0"/>
                <a:t>Electricity</a:t>
              </a:r>
              <a:endParaRPr lang="en-VN" sz="1200" dirty="0"/>
            </a:p>
          </p:txBody>
        </p:sp>
        <p:sp>
          <p:nvSpPr>
            <p:cNvPr id="10" name="TextBox 9">
              <a:extLst>
                <a:ext uri="{FF2B5EF4-FFF2-40B4-BE49-F238E27FC236}">
                  <a16:creationId xmlns:a16="http://schemas.microsoft.com/office/drawing/2014/main" id="{A9AABBFD-EC7C-8D3B-0D6E-F615D642D10C}"/>
                </a:ext>
              </a:extLst>
            </p:cNvPr>
            <p:cNvSpPr txBox="1"/>
            <p:nvPr/>
          </p:nvSpPr>
          <p:spPr>
            <a:xfrm>
              <a:off x="5203909" y="2734801"/>
              <a:ext cx="592873" cy="276999"/>
            </a:xfrm>
            <a:prstGeom prst="rect">
              <a:avLst/>
            </a:prstGeom>
            <a:solidFill>
              <a:schemeClr val="bg1"/>
            </a:solidFill>
          </p:spPr>
          <p:txBody>
            <a:bodyPr wrap="square" rtlCol="0">
              <a:spAutoFit/>
            </a:bodyPr>
            <a:lstStyle/>
            <a:p>
              <a:r>
                <a:rPr lang="en-US" sz="1200" dirty="0"/>
                <a:t>Water</a:t>
              </a:r>
              <a:endParaRPr lang="en-VN" sz="1200" dirty="0"/>
            </a:p>
          </p:txBody>
        </p:sp>
        <p:sp>
          <p:nvSpPr>
            <p:cNvPr id="11" name="TextBox 10">
              <a:extLst>
                <a:ext uri="{FF2B5EF4-FFF2-40B4-BE49-F238E27FC236}">
                  <a16:creationId xmlns:a16="http://schemas.microsoft.com/office/drawing/2014/main" id="{BE049DA6-3F3F-D6D8-F07F-060EEA36E438}"/>
                </a:ext>
              </a:extLst>
            </p:cNvPr>
            <p:cNvSpPr txBox="1"/>
            <p:nvPr/>
          </p:nvSpPr>
          <p:spPr>
            <a:xfrm>
              <a:off x="5934420" y="2734800"/>
              <a:ext cx="848497" cy="276999"/>
            </a:xfrm>
            <a:prstGeom prst="rect">
              <a:avLst/>
            </a:prstGeom>
            <a:solidFill>
              <a:schemeClr val="bg1"/>
            </a:solidFill>
          </p:spPr>
          <p:txBody>
            <a:bodyPr wrap="square" rtlCol="0">
              <a:spAutoFit/>
            </a:bodyPr>
            <a:lstStyle/>
            <a:p>
              <a:r>
                <a:rPr lang="en-US" sz="1200" dirty="0"/>
                <a:t>Electricity</a:t>
              </a:r>
              <a:endParaRPr lang="en-VN" sz="1200" dirty="0"/>
            </a:p>
          </p:txBody>
        </p:sp>
        <p:sp>
          <p:nvSpPr>
            <p:cNvPr id="12" name="TextBox 11">
              <a:extLst>
                <a:ext uri="{FF2B5EF4-FFF2-40B4-BE49-F238E27FC236}">
                  <a16:creationId xmlns:a16="http://schemas.microsoft.com/office/drawing/2014/main" id="{692843A3-ED6A-7CBF-74B4-E11EDAA2FA04}"/>
                </a:ext>
              </a:extLst>
            </p:cNvPr>
            <p:cNvSpPr txBox="1"/>
            <p:nvPr/>
          </p:nvSpPr>
          <p:spPr>
            <a:xfrm>
              <a:off x="6782917" y="2734799"/>
              <a:ext cx="848497" cy="276999"/>
            </a:xfrm>
            <a:prstGeom prst="rect">
              <a:avLst/>
            </a:prstGeom>
            <a:solidFill>
              <a:schemeClr val="bg1"/>
            </a:solidFill>
          </p:spPr>
          <p:txBody>
            <a:bodyPr wrap="square" rtlCol="0">
              <a:spAutoFit/>
            </a:bodyPr>
            <a:lstStyle/>
            <a:p>
              <a:r>
                <a:rPr lang="en-US" sz="1200" dirty="0"/>
                <a:t>Electricity</a:t>
              </a:r>
              <a:endParaRPr lang="en-VN" sz="1200" dirty="0"/>
            </a:p>
          </p:txBody>
        </p:sp>
        <p:sp>
          <p:nvSpPr>
            <p:cNvPr id="13" name="TextBox 12">
              <a:extLst>
                <a:ext uri="{FF2B5EF4-FFF2-40B4-BE49-F238E27FC236}">
                  <a16:creationId xmlns:a16="http://schemas.microsoft.com/office/drawing/2014/main" id="{2384EEB0-3526-FDD0-6547-9D17C5D0BF7D}"/>
                </a:ext>
              </a:extLst>
            </p:cNvPr>
            <p:cNvSpPr txBox="1"/>
            <p:nvPr/>
          </p:nvSpPr>
          <p:spPr>
            <a:xfrm>
              <a:off x="7626218" y="2752981"/>
              <a:ext cx="848497" cy="276999"/>
            </a:xfrm>
            <a:prstGeom prst="rect">
              <a:avLst/>
            </a:prstGeom>
            <a:solidFill>
              <a:schemeClr val="bg1"/>
            </a:solidFill>
          </p:spPr>
          <p:txBody>
            <a:bodyPr wrap="square" rtlCol="0">
              <a:spAutoFit/>
            </a:bodyPr>
            <a:lstStyle/>
            <a:p>
              <a:r>
                <a:rPr lang="en-US" sz="1200" dirty="0"/>
                <a:t>Electricity</a:t>
              </a:r>
              <a:endParaRPr lang="en-VN" sz="1200" dirty="0"/>
            </a:p>
          </p:txBody>
        </p:sp>
        <p:sp>
          <p:nvSpPr>
            <p:cNvPr id="14" name="TextBox 13">
              <a:extLst>
                <a:ext uri="{FF2B5EF4-FFF2-40B4-BE49-F238E27FC236}">
                  <a16:creationId xmlns:a16="http://schemas.microsoft.com/office/drawing/2014/main" id="{4FDE3DC3-B9CE-C339-7397-2899EF420284}"/>
                </a:ext>
              </a:extLst>
            </p:cNvPr>
            <p:cNvSpPr txBox="1"/>
            <p:nvPr/>
          </p:nvSpPr>
          <p:spPr>
            <a:xfrm>
              <a:off x="8625016" y="2347152"/>
              <a:ext cx="848497" cy="276999"/>
            </a:xfrm>
            <a:prstGeom prst="rect">
              <a:avLst/>
            </a:prstGeom>
            <a:solidFill>
              <a:schemeClr val="bg1"/>
            </a:solidFill>
          </p:spPr>
          <p:txBody>
            <a:bodyPr wrap="square" rtlCol="0">
              <a:spAutoFit/>
            </a:bodyPr>
            <a:lstStyle/>
            <a:p>
              <a:r>
                <a:rPr lang="en-US" sz="1200" dirty="0"/>
                <a:t>Electricity</a:t>
              </a:r>
              <a:endParaRPr lang="en-VN" sz="1200" dirty="0"/>
            </a:p>
          </p:txBody>
        </p:sp>
        <p:sp>
          <p:nvSpPr>
            <p:cNvPr id="15" name="TextBox 14">
              <a:extLst>
                <a:ext uri="{FF2B5EF4-FFF2-40B4-BE49-F238E27FC236}">
                  <a16:creationId xmlns:a16="http://schemas.microsoft.com/office/drawing/2014/main" id="{957543D4-349D-FE3A-74B7-07B17408D4FF}"/>
                </a:ext>
              </a:extLst>
            </p:cNvPr>
            <p:cNvSpPr txBox="1"/>
            <p:nvPr/>
          </p:nvSpPr>
          <p:spPr>
            <a:xfrm>
              <a:off x="4733409" y="5722722"/>
              <a:ext cx="848497" cy="276999"/>
            </a:xfrm>
            <a:prstGeom prst="rect">
              <a:avLst/>
            </a:prstGeom>
            <a:solidFill>
              <a:schemeClr val="bg1"/>
            </a:solidFill>
          </p:spPr>
          <p:txBody>
            <a:bodyPr wrap="square" rtlCol="0">
              <a:spAutoFit/>
            </a:bodyPr>
            <a:lstStyle/>
            <a:p>
              <a:r>
                <a:rPr lang="en-US" sz="1200" dirty="0"/>
                <a:t>Electricity</a:t>
              </a:r>
              <a:endParaRPr lang="en-VN" sz="1200" dirty="0"/>
            </a:p>
          </p:txBody>
        </p:sp>
        <p:sp>
          <p:nvSpPr>
            <p:cNvPr id="16" name="TextBox 15">
              <a:extLst>
                <a:ext uri="{FF2B5EF4-FFF2-40B4-BE49-F238E27FC236}">
                  <a16:creationId xmlns:a16="http://schemas.microsoft.com/office/drawing/2014/main" id="{497649BC-7448-7F86-3C73-F98200D35A9B}"/>
                </a:ext>
              </a:extLst>
            </p:cNvPr>
            <p:cNvSpPr txBox="1"/>
            <p:nvPr/>
          </p:nvSpPr>
          <p:spPr>
            <a:xfrm>
              <a:off x="8625015" y="4795965"/>
              <a:ext cx="848497" cy="276999"/>
            </a:xfrm>
            <a:prstGeom prst="rect">
              <a:avLst/>
            </a:prstGeom>
            <a:solidFill>
              <a:schemeClr val="bg1"/>
            </a:solidFill>
          </p:spPr>
          <p:txBody>
            <a:bodyPr wrap="square" rtlCol="0">
              <a:spAutoFit/>
            </a:bodyPr>
            <a:lstStyle/>
            <a:p>
              <a:r>
                <a:rPr lang="en-US" sz="1200" dirty="0"/>
                <a:t>Electricity</a:t>
              </a:r>
              <a:endParaRPr lang="en-VN" sz="1200" dirty="0"/>
            </a:p>
          </p:txBody>
        </p:sp>
        <p:sp>
          <p:nvSpPr>
            <p:cNvPr id="18" name="TextBox 17">
              <a:extLst>
                <a:ext uri="{FF2B5EF4-FFF2-40B4-BE49-F238E27FC236}">
                  <a16:creationId xmlns:a16="http://schemas.microsoft.com/office/drawing/2014/main" id="{BC98B23C-E7ED-84E7-DA92-8CFD1765AFA6}"/>
                </a:ext>
              </a:extLst>
            </p:cNvPr>
            <p:cNvSpPr txBox="1"/>
            <p:nvPr/>
          </p:nvSpPr>
          <p:spPr>
            <a:xfrm>
              <a:off x="3020197" y="3377286"/>
              <a:ext cx="648730" cy="646331"/>
            </a:xfrm>
            <a:prstGeom prst="rect">
              <a:avLst/>
            </a:prstGeom>
            <a:solidFill>
              <a:schemeClr val="bg1"/>
            </a:solidFill>
          </p:spPr>
          <p:txBody>
            <a:bodyPr wrap="square" rtlCol="0">
              <a:spAutoFit/>
            </a:bodyPr>
            <a:lstStyle/>
            <a:p>
              <a:r>
                <a:rPr lang="en-US" sz="900" dirty="0"/>
                <a:t>Refrigeration heating, mold</a:t>
              </a:r>
              <a:endParaRPr lang="en-VN" sz="900" dirty="0"/>
            </a:p>
          </p:txBody>
        </p:sp>
        <p:sp>
          <p:nvSpPr>
            <p:cNvPr id="19" name="TextBox 18">
              <a:extLst>
                <a:ext uri="{FF2B5EF4-FFF2-40B4-BE49-F238E27FC236}">
                  <a16:creationId xmlns:a16="http://schemas.microsoft.com/office/drawing/2014/main" id="{CE8F6508-C113-DF1D-5DC1-003768B82D1D}"/>
                </a:ext>
              </a:extLst>
            </p:cNvPr>
            <p:cNvSpPr txBox="1"/>
            <p:nvPr/>
          </p:nvSpPr>
          <p:spPr>
            <a:xfrm>
              <a:off x="3939226" y="3449886"/>
              <a:ext cx="749047" cy="507831"/>
            </a:xfrm>
            <a:prstGeom prst="rect">
              <a:avLst/>
            </a:prstGeom>
            <a:solidFill>
              <a:schemeClr val="bg1"/>
            </a:solidFill>
          </p:spPr>
          <p:txBody>
            <a:bodyPr wrap="square" rtlCol="0">
              <a:spAutoFit/>
            </a:bodyPr>
            <a:lstStyle/>
            <a:p>
              <a:r>
                <a:rPr lang="en-US" sz="900" dirty="0"/>
                <a:t>Extrusion Tube Forming</a:t>
              </a:r>
              <a:endParaRPr lang="en-VN" sz="900" dirty="0"/>
            </a:p>
          </p:txBody>
        </p:sp>
        <p:sp>
          <p:nvSpPr>
            <p:cNvPr id="20" name="TextBox 19">
              <a:extLst>
                <a:ext uri="{FF2B5EF4-FFF2-40B4-BE49-F238E27FC236}">
                  <a16:creationId xmlns:a16="http://schemas.microsoft.com/office/drawing/2014/main" id="{5D18C084-CFA3-2E41-AEC7-A40ED817A4BD}"/>
                </a:ext>
              </a:extLst>
            </p:cNvPr>
            <p:cNvSpPr txBox="1"/>
            <p:nvPr/>
          </p:nvSpPr>
          <p:spPr>
            <a:xfrm>
              <a:off x="4858834" y="3399449"/>
              <a:ext cx="648730" cy="646331"/>
            </a:xfrm>
            <a:prstGeom prst="rect">
              <a:avLst/>
            </a:prstGeom>
            <a:solidFill>
              <a:schemeClr val="bg1"/>
            </a:solidFill>
          </p:spPr>
          <p:txBody>
            <a:bodyPr wrap="square" rtlCol="0">
              <a:spAutoFit/>
            </a:bodyPr>
            <a:lstStyle/>
            <a:p>
              <a:r>
                <a:rPr lang="en-US" sz="900" dirty="0"/>
                <a:t>Vacuum,</a:t>
              </a:r>
            </a:p>
            <a:p>
              <a:endParaRPr lang="en-US" sz="900" dirty="0"/>
            </a:p>
            <a:p>
              <a:endParaRPr lang="en-US" sz="900" dirty="0"/>
            </a:p>
            <a:p>
              <a:r>
                <a:rPr lang="en-US" sz="900" dirty="0"/>
                <a:t> cooling</a:t>
              </a:r>
              <a:endParaRPr lang="en-VN" sz="900" dirty="0"/>
            </a:p>
          </p:txBody>
        </p:sp>
        <p:sp>
          <p:nvSpPr>
            <p:cNvPr id="21" name="TextBox 20">
              <a:extLst>
                <a:ext uri="{FF2B5EF4-FFF2-40B4-BE49-F238E27FC236}">
                  <a16:creationId xmlns:a16="http://schemas.microsoft.com/office/drawing/2014/main" id="{6DD7574A-66BC-5812-5CF1-3A22CF691344}"/>
                </a:ext>
              </a:extLst>
            </p:cNvPr>
            <p:cNvSpPr txBox="1"/>
            <p:nvPr/>
          </p:nvSpPr>
          <p:spPr>
            <a:xfrm>
              <a:off x="5830627" y="3579238"/>
              <a:ext cx="648730" cy="230832"/>
            </a:xfrm>
            <a:prstGeom prst="rect">
              <a:avLst/>
            </a:prstGeom>
            <a:solidFill>
              <a:schemeClr val="bg1"/>
            </a:solidFill>
          </p:spPr>
          <p:txBody>
            <a:bodyPr wrap="square" rtlCol="0">
              <a:spAutoFit/>
            </a:bodyPr>
            <a:lstStyle/>
            <a:p>
              <a:r>
                <a:rPr lang="en-US" sz="900" dirty="0"/>
                <a:t>Printing</a:t>
              </a:r>
              <a:endParaRPr lang="en-VN" sz="900" dirty="0"/>
            </a:p>
          </p:txBody>
        </p:sp>
        <p:sp>
          <p:nvSpPr>
            <p:cNvPr id="22" name="TextBox 21">
              <a:extLst>
                <a:ext uri="{FF2B5EF4-FFF2-40B4-BE49-F238E27FC236}">
                  <a16:creationId xmlns:a16="http://schemas.microsoft.com/office/drawing/2014/main" id="{31F0C67E-6ABA-DAE7-4646-91245424AA0A}"/>
                </a:ext>
              </a:extLst>
            </p:cNvPr>
            <p:cNvSpPr txBox="1"/>
            <p:nvPr/>
          </p:nvSpPr>
          <p:spPr>
            <a:xfrm>
              <a:off x="6816809" y="3462243"/>
              <a:ext cx="547818" cy="369332"/>
            </a:xfrm>
            <a:prstGeom prst="rect">
              <a:avLst/>
            </a:prstGeom>
            <a:solidFill>
              <a:schemeClr val="bg1"/>
            </a:solidFill>
          </p:spPr>
          <p:txBody>
            <a:bodyPr wrap="square" rtlCol="0">
              <a:spAutoFit/>
            </a:bodyPr>
            <a:lstStyle/>
            <a:p>
              <a:r>
                <a:rPr lang="en-US" sz="900" dirty="0"/>
                <a:t>Pipe Pulling</a:t>
              </a:r>
              <a:endParaRPr lang="en-VN" sz="900" dirty="0"/>
            </a:p>
          </p:txBody>
        </p:sp>
        <p:sp>
          <p:nvSpPr>
            <p:cNvPr id="23" name="TextBox 22">
              <a:extLst>
                <a:ext uri="{FF2B5EF4-FFF2-40B4-BE49-F238E27FC236}">
                  <a16:creationId xmlns:a16="http://schemas.microsoft.com/office/drawing/2014/main" id="{9269BAB9-2A28-C912-EA0A-7A72A2DF44A7}"/>
                </a:ext>
              </a:extLst>
            </p:cNvPr>
            <p:cNvSpPr txBox="1"/>
            <p:nvPr/>
          </p:nvSpPr>
          <p:spPr>
            <a:xfrm>
              <a:off x="7766516" y="3518071"/>
              <a:ext cx="547818" cy="369332"/>
            </a:xfrm>
            <a:prstGeom prst="rect">
              <a:avLst/>
            </a:prstGeom>
            <a:solidFill>
              <a:schemeClr val="bg1"/>
            </a:solidFill>
          </p:spPr>
          <p:txBody>
            <a:bodyPr wrap="square" rtlCol="0">
              <a:spAutoFit/>
            </a:bodyPr>
            <a:lstStyle/>
            <a:p>
              <a:r>
                <a:rPr lang="en-US" sz="900" dirty="0"/>
                <a:t>Pipe Cutting</a:t>
              </a:r>
              <a:endParaRPr lang="en-VN" sz="900" dirty="0"/>
            </a:p>
          </p:txBody>
        </p:sp>
        <p:sp>
          <p:nvSpPr>
            <p:cNvPr id="24" name="TextBox 23">
              <a:extLst>
                <a:ext uri="{FF2B5EF4-FFF2-40B4-BE49-F238E27FC236}">
                  <a16:creationId xmlns:a16="http://schemas.microsoft.com/office/drawing/2014/main" id="{B408E128-331C-914A-5F17-11E5D496DAE7}"/>
                </a:ext>
              </a:extLst>
            </p:cNvPr>
            <p:cNvSpPr txBox="1"/>
            <p:nvPr/>
          </p:nvSpPr>
          <p:spPr>
            <a:xfrm>
              <a:off x="8670155" y="2995278"/>
              <a:ext cx="963826" cy="646331"/>
            </a:xfrm>
            <a:prstGeom prst="rect">
              <a:avLst/>
            </a:prstGeom>
            <a:solidFill>
              <a:schemeClr val="bg1"/>
            </a:solidFill>
          </p:spPr>
          <p:txBody>
            <a:bodyPr wrap="square" rtlCol="0">
              <a:spAutoFit/>
            </a:bodyPr>
            <a:lstStyle/>
            <a:p>
              <a:r>
                <a:rPr lang="en-US" sz="900" dirty="0"/>
                <a:t>Pipe Stretching, PVC Pipe Manufacturing</a:t>
              </a:r>
              <a:endParaRPr lang="en-VN" sz="900" dirty="0"/>
            </a:p>
          </p:txBody>
        </p:sp>
        <p:sp>
          <p:nvSpPr>
            <p:cNvPr id="26" name="TextBox 25">
              <a:extLst>
                <a:ext uri="{FF2B5EF4-FFF2-40B4-BE49-F238E27FC236}">
                  <a16:creationId xmlns:a16="http://schemas.microsoft.com/office/drawing/2014/main" id="{3C8EC5FC-765A-4B4A-98DB-C6D1B156DA62}"/>
                </a:ext>
              </a:extLst>
            </p:cNvPr>
            <p:cNvSpPr txBox="1"/>
            <p:nvPr/>
          </p:nvSpPr>
          <p:spPr>
            <a:xfrm>
              <a:off x="8694085" y="3846012"/>
              <a:ext cx="804141" cy="507831"/>
            </a:xfrm>
            <a:prstGeom prst="rect">
              <a:avLst/>
            </a:prstGeom>
            <a:solidFill>
              <a:schemeClr val="bg1"/>
            </a:solidFill>
          </p:spPr>
          <p:txBody>
            <a:bodyPr wrap="square" rtlCol="0">
              <a:spAutoFit/>
            </a:bodyPr>
            <a:lstStyle/>
            <a:p>
              <a:r>
                <a:rPr lang="en-US" sz="900" dirty="0"/>
                <a:t>Pipe coil (HDPE pipe production</a:t>
              </a:r>
              <a:endParaRPr lang="en-VN" sz="900" dirty="0"/>
            </a:p>
          </p:txBody>
        </p:sp>
        <p:sp>
          <p:nvSpPr>
            <p:cNvPr id="27" name="TextBox 26">
              <a:extLst>
                <a:ext uri="{FF2B5EF4-FFF2-40B4-BE49-F238E27FC236}">
                  <a16:creationId xmlns:a16="http://schemas.microsoft.com/office/drawing/2014/main" id="{4D97665D-295D-49E2-2230-79673CF1703B}"/>
                </a:ext>
              </a:extLst>
            </p:cNvPr>
            <p:cNvSpPr txBox="1"/>
            <p:nvPr/>
          </p:nvSpPr>
          <p:spPr>
            <a:xfrm>
              <a:off x="9677144" y="3429000"/>
              <a:ext cx="709019" cy="507831"/>
            </a:xfrm>
            <a:prstGeom prst="rect">
              <a:avLst/>
            </a:prstGeom>
            <a:solidFill>
              <a:schemeClr val="bg1"/>
            </a:solidFill>
          </p:spPr>
          <p:txBody>
            <a:bodyPr wrap="square" rtlCol="0">
              <a:spAutoFit/>
            </a:bodyPr>
            <a:lstStyle/>
            <a:p>
              <a:r>
                <a:rPr lang="en-US" sz="900" dirty="0"/>
                <a:t>Product Quality Inspection</a:t>
              </a:r>
              <a:endParaRPr lang="en-VN" sz="900" dirty="0"/>
            </a:p>
          </p:txBody>
        </p:sp>
        <p:sp>
          <p:nvSpPr>
            <p:cNvPr id="28" name="TextBox 27">
              <a:extLst>
                <a:ext uri="{FF2B5EF4-FFF2-40B4-BE49-F238E27FC236}">
                  <a16:creationId xmlns:a16="http://schemas.microsoft.com/office/drawing/2014/main" id="{57534D29-8D11-2B07-A8D2-AA259D7B0125}"/>
                </a:ext>
              </a:extLst>
            </p:cNvPr>
            <p:cNvSpPr txBox="1"/>
            <p:nvPr/>
          </p:nvSpPr>
          <p:spPr>
            <a:xfrm>
              <a:off x="10687844" y="3476680"/>
              <a:ext cx="789081" cy="369332"/>
            </a:xfrm>
            <a:prstGeom prst="rect">
              <a:avLst/>
            </a:prstGeom>
            <a:solidFill>
              <a:schemeClr val="bg1"/>
            </a:solidFill>
          </p:spPr>
          <p:txBody>
            <a:bodyPr wrap="square" rtlCol="0">
              <a:spAutoFit/>
            </a:bodyPr>
            <a:lstStyle/>
            <a:p>
              <a:r>
                <a:rPr lang="en-US" sz="900" dirty="0"/>
                <a:t>Enter 
storehouse</a:t>
              </a:r>
              <a:endParaRPr lang="en-VN" sz="900" dirty="0"/>
            </a:p>
          </p:txBody>
        </p:sp>
        <p:sp>
          <p:nvSpPr>
            <p:cNvPr id="29" name="TextBox 28">
              <a:extLst>
                <a:ext uri="{FF2B5EF4-FFF2-40B4-BE49-F238E27FC236}">
                  <a16:creationId xmlns:a16="http://schemas.microsoft.com/office/drawing/2014/main" id="{8E48AFBB-F1F7-A00B-0153-CFB5021E788F}"/>
                </a:ext>
              </a:extLst>
            </p:cNvPr>
            <p:cNvSpPr txBox="1"/>
            <p:nvPr/>
          </p:nvSpPr>
          <p:spPr>
            <a:xfrm>
              <a:off x="10283825" y="3066004"/>
              <a:ext cx="648730" cy="230832"/>
            </a:xfrm>
            <a:prstGeom prst="rect">
              <a:avLst/>
            </a:prstGeom>
            <a:solidFill>
              <a:schemeClr val="bg1"/>
            </a:solidFill>
          </p:spPr>
          <p:txBody>
            <a:bodyPr wrap="square" rtlCol="0">
              <a:spAutoFit/>
            </a:bodyPr>
            <a:lstStyle/>
            <a:p>
              <a:r>
                <a:rPr lang="en-US" sz="900" dirty="0"/>
                <a:t>Pass</a:t>
              </a:r>
              <a:endParaRPr lang="en-VN" sz="900" dirty="0"/>
            </a:p>
          </p:txBody>
        </p:sp>
        <p:sp>
          <p:nvSpPr>
            <p:cNvPr id="30" name="TextBox 29">
              <a:extLst>
                <a:ext uri="{FF2B5EF4-FFF2-40B4-BE49-F238E27FC236}">
                  <a16:creationId xmlns:a16="http://schemas.microsoft.com/office/drawing/2014/main" id="{C5BF5701-29D6-91A1-32BF-9D1A9AD2B1C2}"/>
                </a:ext>
              </a:extLst>
            </p:cNvPr>
            <p:cNvSpPr txBox="1"/>
            <p:nvPr/>
          </p:nvSpPr>
          <p:spPr>
            <a:xfrm>
              <a:off x="10039114" y="4436396"/>
              <a:ext cx="648730" cy="369332"/>
            </a:xfrm>
            <a:prstGeom prst="rect">
              <a:avLst/>
            </a:prstGeom>
            <a:solidFill>
              <a:schemeClr val="bg1"/>
            </a:solidFill>
          </p:spPr>
          <p:txBody>
            <a:bodyPr wrap="square" rtlCol="0">
              <a:spAutoFit/>
            </a:bodyPr>
            <a:lstStyle/>
            <a:p>
              <a:r>
                <a:rPr lang="en-US" sz="900" dirty="0"/>
                <a:t>No- Pass</a:t>
              </a:r>
              <a:endParaRPr lang="en-VN" sz="900" dirty="0"/>
            </a:p>
          </p:txBody>
        </p:sp>
        <p:sp>
          <p:nvSpPr>
            <p:cNvPr id="31" name="TextBox 30">
              <a:extLst>
                <a:ext uri="{FF2B5EF4-FFF2-40B4-BE49-F238E27FC236}">
                  <a16:creationId xmlns:a16="http://schemas.microsoft.com/office/drawing/2014/main" id="{B58B48B2-3E56-07EF-A290-6BD87F589D92}"/>
                </a:ext>
              </a:extLst>
            </p:cNvPr>
            <p:cNvSpPr txBox="1"/>
            <p:nvPr/>
          </p:nvSpPr>
          <p:spPr>
            <a:xfrm>
              <a:off x="6229212" y="4951636"/>
              <a:ext cx="1669559" cy="276999"/>
            </a:xfrm>
            <a:prstGeom prst="rect">
              <a:avLst/>
            </a:prstGeom>
            <a:solidFill>
              <a:schemeClr val="bg1"/>
            </a:solidFill>
          </p:spPr>
          <p:txBody>
            <a:bodyPr wrap="square" rtlCol="0">
              <a:spAutoFit/>
            </a:bodyPr>
            <a:lstStyle/>
            <a:p>
              <a:r>
                <a:rPr lang="en-US" sz="1200" dirty="0"/>
                <a:t>Chop, scrape spoiled</a:t>
              </a:r>
              <a:endParaRPr lang="en-VN" sz="1200" dirty="0"/>
            </a:p>
          </p:txBody>
        </p:sp>
        <p:sp>
          <p:nvSpPr>
            <p:cNvPr id="32" name="TextBox 31">
              <a:extLst>
                <a:ext uri="{FF2B5EF4-FFF2-40B4-BE49-F238E27FC236}">
                  <a16:creationId xmlns:a16="http://schemas.microsoft.com/office/drawing/2014/main" id="{FAB7DA06-C5FB-24B1-09AB-2BEA63070C2D}"/>
                </a:ext>
              </a:extLst>
            </p:cNvPr>
            <p:cNvSpPr txBox="1"/>
            <p:nvPr/>
          </p:nvSpPr>
          <p:spPr>
            <a:xfrm>
              <a:off x="3976718" y="4621062"/>
              <a:ext cx="1462334" cy="461665"/>
            </a:xfrm>
            <a:prstGeom prst="rect">
              <a:avLst/>
            </a:prstGeom>
            <a:solidFill>
              <a:schemeClr val="bg1"/>
            </a:solidFill>
          </p:spPr>
          <p:txBody>
            <a:bodyPr wrap="square" rtlCol="0">
              <a:spAutoFit/>
            </a:bodyPr>
            <a:lstStyle/>
            <a:p>
              <a:r>
                <a:rPr lang="en-US" sz="1200" dirty="0"/>
                <a:t>Shredding Scrap 
(PVC waste)</a:t>
              </a:r>
              <a:endParaRPr lang="en-VN" sz="1200" dirty="0"/>
            </a:p>
          </p:txBody>
        </p:sp>
        <p:sp>
          <p:nvSpPr>
            <p:cNvPr id="34" name="TextBox 33">
              <a:extLst>
                <a:ext uri="{FF2B5EF4-FFF2-40B4-BE49-F238E27FC236}">
                  <a16:creationId xmlns:a16="http://schemas.microsoft.com/office/drawing/2014/main" id="{500F6720-2BD0-87FA-741D-D00E8D24C7EE}"/>
                </a:ext>
              </a:extLst>
            </p:cNvPr>
            <p:cNvSpPr txBox="1"/>
            <p:nvPr/>
          </p:nvSpPr>
          <p:spPr>
            <a:xfrm>
              <a:off x="4014127" y="5228635"/>
              <a:ext cx="1462334" cy="369332"/>
            </a:xfrm>
            <a:prstGeom prst="rect">
              <a:avLst/>
            </a:prstGeom>
            <a:solidFill>
              <a:schemeClr val="bg1"/>
            </a:solidFill>
          </p:spPr>
          <p:txBody>
            <a:bodyPr wrap="square" rtlCol="0">
              <a:spAutoFit/>
            </a:bodyPr>
            <a:lstStyle/>
            <a:p>
              <a:r>
                <a:rPr lang="en-US" sz="900" dirty="0"/>
                <a:t>Granulation </a:t>
              </a:r>
            </a:p>
            <a:p>
              <a:r>
                <a:rPr lang="en-US" sz="900" dirty="0"/>
                <a:t>(PPR &amp; HDPE waste)</a:t>
              </a:r>
              <a:endParaRPr lang="en-VN" sz="900" dirty="0"/>
            </a:p>
          </p:txBody>
        </p:sp>
        <p:sp>
          <p:nvSpPr>
            <p:cNvPr id="35" name="TextBox 34">
              <a:extLst>
                <a:ext uri="{FF2B5EF4-FFF2-40B4-BE49-F238E27FC236}">
                  <a16:creationId xmlns:a16="http://schemas.microsoft.com/office/drawing/2014/main" id="{BABAC685-114D-B8F4-5E34-7A30A95676C1}"/>
                </a:ext>
              </a:extLst>
            </p:cNvPr>
            <p:cNvSpPr txBox="1"/>
            <p:nvPr/>
          </p:nvSpPr>
          <p:spPr>
            <a:xfrm>
              <a:off x="4143164" y="2484485"/>
              <a:ext cx="1063373" cy="461665"/>
            </a:xfrm>
            <a:prstGeom prst="rect">
              <a:avLst/>
            </a:prstGeom>
            <a:solidFill>
              <a:schemeClr val="bg1"/>
            </a:solidFill>
          </p:spPr>
          <p:txBody>
            <a:bodyPr wrap="square" rtlCol="0">
              <a:spAutoFit/>
            </a:bodyPr>
            <a:lstStyle/>
            <a:p>
              <a:r>
                <a:rPr lang="en-US" sz="1200" dirty="0"/>
                <a:t>Compressed Air</a:t>
              </a:r>
              <a:endParaRPr lang="en-VN" sz="1200" dirty="0"/>
            </a:p>
          </p:txBody>
        </p:sp>
      </p:grpSp>
    </p:spTree>
    <p:extLst>
      <p:ext uri="{BB962C8B-B14F-4D97-AF65-F5344CB8AC3E}">
        <p14:creationId xmlns:p14="http://schemas.microsoft.com/office/powerpoint/2010/main" val="642622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6A296-A35A-E8FC-1EEA-99C86D66A71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40CBBCE-E12D-A429-5EF6-225C0443C211}"/>
              </a:ext>
            </a:extLst>
          </p:cNvPr>
          <p:cNvSpPr/>
          <p:nvPr/>
        </p:nvSpPr>
        <p:spPr>
          <a:xfrm>
            <a:off x="727587" y="1587353"/>
            <a:ext cx="6109365" cy="369332"/>
          </a:xfrm>
          <a:prstGeom prst="rect">
            <a:avLst/>
          </a:prstGeom>
        </p:spPr>
        <p:txBody>
          <a:bodyPr wrap="none">
            <a:spAutoFit/>
          </a:bodyPr>
          <a:lstStyle/>
          <a:p>
            <a:pPr marL="457200" indent="-457200">
              <a:buFont typeface="Wingdings" panose="05000000000000000000" pitchFamily="2" charset="2"/>
              <a:buChar char="v"/>
            </a:pPr>
            <a:r>
              <a:rPr lang="en-US" sz="1800" dirty="0"/>
              <a:t>Injection Molding Accessories Manufacturing Process</a:t>
            </a:r>
          </a:p>
        </p:txBody>
      </p:sp>
      <p:sp>
        <p:nvSpPr>
          <p:cNvPr id="5" name="Title 1">
            <a:extLst>
              <a:ext uri="{FF2B5EF4-FFF2-40B4-BE49-F238E27FC236}">
                <a16:creationId xmlns:a16="http://schemas.microsoft.com/office/drawing/2014/main" id="{9AC9EA73-619F-0E82-8783-116731C21D93}"/>
              </a:ext>
            </a:extLst>
          </p:cNvPr>
          <p:cNvSpPr>
            <a:spLocks noGrp="1"/>
          </p:cNvSpPr>
          <p:nvPr>
            <p:ph type="title"/>
          </p:nvPr>
        </p:nvSpPr>
        <p:spPr/>
        <p:txBody>
          <a:bodyPr>
            <a:noAutofit/>
          </a:bodyPr>
          <a:lstStyle/>
          <a:p>
            <a:r>
              <a:rPr lang="en-US" sz="3200" dirty="0">
                <a:solidFill>
                  <a:schemeClr val="accent1">
                    <a:lumMod val="50000"/>
                  </a:schemeClr>
                </a:solidFill>
                <a:latin typeface="+mn-lt"/>
                <a:cs typeface="Times New Roman" pitchFamily="18" charset="0"/>
              </a:rPr>
              <a:t>Production Line</a:t>
            </a:r>
            <a:endParaRPr lang="en-US" sz="4000" dirty="0">
              <a:solidFill>
                <a:schemeClr val="accent1">
                  <a:lumMod val="50000"/>
                </a:schemeClr>
              </a:solidFill>
              <a:latin typeface="+mn-lt"/>
            </a:endParaRPr>
          </a:p>
        </p:txBody>
      </p:sp>
      <p:grpSp>
        <p:nvGrpSpPr>
          <p:cNvPr id="1116" name="Group 1115">
            <a:extLst>
              <a:ext uri="{FF2B5EF4-FFF2-40B4-BE49-F238E27FC236}">
                <a16:creationId xmlns:a16="http://schemas.microsoft.com/office/drawing/2014/main" id="{2F37CF37-CE49-C315-5ACE-98ED94A23618}"/>
              </a:ext>
            </a:extLst>
          </p:cNvPr>
          <p:cNvGrpSpPr/>
          <p:nvPr/>
        </p:nvGrpSpPr>
        <p:grpSpPr>
          <a:xfrm>
            <a:off x="705090" y="2348194"/>
            <a:ext cx="10326230" cy="3832064"/>
            <a:chOff x="705090" y="2348194"/>
            <a:chExt cx="10326230" cy="3832064"/>
          </a:xfrm>
        </p:grpSpPr>
        <p:pic>
          <p:nvPicPr>
            <p:cNvPr id="4" name="Picture 3" descr="Diagram, schematic&#10;&#10;Description automatically generated">
              <a:extLst>
                <a:ext uri="{FF2B5EF4-FFF2-40B4-BE49-F238E27FC236}">
                  <a16:creationId xmlns:a16="http://schemas.microsoft.com/office/drawing/2014/main" id="{1C4F3F9F-EC09-2A58-345C-4391582248D0}"/>
                </a:ext>
              </a:extLst>
            </p:cNvPr>
            <p:cNvPicPr>
              <a:picLocks noChangeAspect="1"/>
            </p:cNvPicPr>
            <p:nvPr/>
          </p:nvPicPr>
          <p:blipFill>
            <a:blip r:embed="rId2">
              <a:extLst>
                <a:ext uri="{28A0092B-C50C-407E-A947-70E740481C1C}">
                  <a14:useLocalDpi xmlns:a14="http://schemas.microsoft.com/office/drawing/2010/main" val="0"/>
                </a:ext>
              </a:extLst>
            </a:blip>
            <a:srcRect l="27451" t="35403" r="10497" b="17847"/>
            <a:stretch>
              <a:fillRect/>
            </a:stretch>
          </p:blipFill>
          <p:spPr bwMode="auto">
            <a:xfrm>
              <a:off x="1160680" y="2348194"/>
              <a:ext cx="9870640" cy="3832064"/>
            </a:xfrm>
            <a:prstGeom prst="rect">
              <a:avLst/>
            </a:prstGeom>
            <a:noFill/>
            <a:ln>
              <a:noFill/>
            </a:ln>
          </p:spPr>
        </p:pic>
        <p:sp>
          <p:nvSpPr>
            <p:cNvPr id="1070" name="TextBox 1069">
              <a:extLst>
                <a:ext uri="{FF2B5EF4-FFF2-40B4-BE49-F238E27FC236}">
                  <a16:creationId xmlns:a16="http://schemas.microsoft.com/office/drawing/2014/main" id="{15BA0460-B508-4313-1E59-0D50549D9F84}"/>
                </a:ext>
              </a:extLst>
            </p:cNvPr>
            <p:cNvSpPr txBox="1"/>
            <p:nvPr/>
          </p:nvSpPr>
          <p:spPr>
            <a:xfrm>
              <a:off x="705090" y="2890874"/>
              <a:ext cx="911180" cy="276999"/>
            </a:xfrm>
            <a:prstGeom prst="rect">
              <a:avLst/>
            </a:prstGeom>
            <a:solidFill>
              <a:schemeClr val="bg1"/>
            </a:solidFill>
          </p:spPr>
          <p:txBody>
            <a:bodyPr wrap="square">
              <a:spAutoFit/>
            </a:bodyPr>
            <a:lstStyle/>
            <a:p>
              <a:r>
                <a:rPr lang="en-US" sz="1200" dirty="0"/>
                <a:t>Electricity</a:t>
              </a:r>
              <a:endParaRPr lang="en-VN" sz="1200" dirty="0"/>
            </a:p>
          </p:txBody>
        </p:sp>
        <p:sp>
          <p:nvSpPr>
            <p:cNvPr id="1071" name="TextBox 1070">
              <a:extLst>
                <a:ext uri="{FF2B5EF4-FFF2-40B4-BE49-F238E27FC236}">
                  <a16:creationId xmlns:a16="http://schemas.microsoft.com/office/drawing/2014/main" id="{BD13C32E-2063-7B1C-E56A-BF438294AD3A}"/>
                </a:ext>
              </a:extLst>
            </p:cNvPr>
            <p:cNvSpPr txBox="1"/>
            <p:nvPr/>
          </p:nvSpPr>
          <p:spPr>
            <a:xfrm>
              <a:off x="3777273" y="2890873"/>
              <a:ext cx="911180" cy="276999"/>
            </a:xfrm>
            <a:prstGeom prst="rect">
              <a:avLst/>
            </a:prstGeom>
            <a:solidFill>
              <a:schemeClr val="bg1"/>
            </a:solidFill>
          </p:spPr>
          <p:txBody>
            <a:bodyPr wrap="square">
              <a:spAutoFit/>
            </a:bodyPr>
            <a:lstStyle/>
            <a:p>
              <a:r>
                <a:rPr lang="en-US" sz="1200" dirty="0"/>
                <a:t>Electricity</a:t>
              </a:r>
              <a:endParaRPr lang="en-VN" sz="1200" dirty="0"/>
            </a:p>
          </p:txBody>
        </p:sp>
        <p:sp>
          <p:nvSpPr>
            <p:cNvPr id="1073" name="TextBox 1072">
              <a:extLst>
                <a:ext uri="{FF2B5EF4-FFF2-40B4-BE49-F238E27FC236}">
                  <a16:creationId xmlns:a16="http://schemas.microsoft.com/office/drawing/2014/main" id="{2D8B5D3B-BAD8-065F-691D-49667897D5EB}"/>
                </a:ext>
              </a:extLst>
            </p:cNvPr>
            <p:cNvSpPr txBox="1"/>
            <p:nvPr/>
          </p:nvSpPr>
          <p:spPr>
            <a:xfrm>
              <a:off x="5402376" y="2855073"/>
              <a:ext cx="911180" cy="276999"/>
            </a:xfrm>
            <a:prstGeom prst="rect">
              <a:avLst/>
            </a:prstGeom>
            <a:solidFill>
              <a:schemeClr val="bg1"/>
            </a:solidFill>
          </p:spPr>
          <p:txBody>
            <a:bodyPr wrap="square">
              <a:spAutoFit/>
            </a:bodyPr>
            <a:lstStyle/>
            <a:p>
              <a:r>
                <a:rPr lang="en-US" sz="1200" dirty="0"/>
                <a:t>Electricity</a:t>
              </a:r>
              <a:endParaRPr lang="en-VN" sz="1200" dirty="0"/>
            </a:p>
          </p:txBody>
        </p:sp>
        <p:sp>
          <p:nvSpPr>
            <p:cNvPr id="1074" name="TextBox 1073">
              <a:extLst>
                <a:ext uri="{FF2B5EF4-FFF2-40B4-BE49-F238E27FC236}">
                  <a16:creationId xmlns:a16="http://schemas.microsoft.com/office/drawing/2014/main" id="{34BD37E9-535D-7216-C122-D6F751D12843}"/>
                </a:ext>
              </a:extLst>
            </p:cNvPr>
            <p:cNvSpPr txBox="1"/>
            <p:nvPr/>
          </p:nvSpPr>
          <p:spPr>
            <a:xfrm>
              <a:off x="6571889" y="2757931"/>
              <a:ext cx="911180" cy="276999"/>
            </a:xfrm>
            <a:prstGeom prst="rect">
              <a:avLst/>
            </a:prstGeom>
            <a:solidFill>
              <a:schemeClr val="bg1"/>
            </a:solidFill>
          </p:spPr>
          <p:txBody>
            <a:bodyPr wrap="square">
              <a:spAutoFit/>
            </a:bodyPr>
            <a:lstStyle/>
            <a:p>
              <a:r>
                <a:rPr lang="en-US" sz="1200" dirty="0"/>
                <a:t>Electricity</a:t>
              </a:r>
              <a:endParaRPr lang="en-VN" sz="1200" dirty="0"/>
            </a:p>
          </p:txBody>
        </p:sp>
        <p:sp>
          <p:nvSpPr>
            <p:cNvPr id="1078" name="TextBox 1077">
              <a:extLst>
                <a:ext uri="{FF2B5EF4-FFF2-40B4-BE49-F238E27FC236}">
                  <a16:creationId xmlns:a16="http://schemas.microsoft.com/office/drawing/2014/main" id="{5D6733CF-A967-DB75-8380-5215C13FBE36}"/>
                </a:ext>
              </a:extLst>
            </p:cNvPr>
            <p:cNvSpPr txBox="1"/>
            <p:nvPr/>
          </p:nvSpPr>
          <p:spPr>
            <a:xfrm>
              <a:off x="1339971" y="3846006"/>
              <a:ext cx="911180" cy="646331"/>
            </a:xfrm>
            <a:prstGeom prst="rect">
              <a:avLst/>
            </a:prstGeom>
            <a:solidFill>
              <a:schemeClr val="bg1"/>
            </a:solidFill>
            <a:ln>
              <a:solidFill>
                <a:schemeClr val="accent1">
                  <a:lumMod val="50000"/>
                </a:schemeClr>
              </a:solidFill>
            </a:ln>
          </p:spPr>
          <p:txBody>
            <a:bodyPr wrap="square">
              <a:spAutoFit/>
            </a:bodyPr>
            <a:lstStyle/>
            <a:p>
              <a:r>
                <a:rPr lang="en-US" sz="1200" dirty="0"/>
                <a:t>Mixing Raw Materials </a:t>
              </a:r>
              <a:endParaRPr lang="en-VN" sz="1200" dirty="0"/>
            </a:p>
          </p:txBody>
        </p:sp>
        <p:sp>
          <p:nvSpPr>
            <p:cNvPr id="1081" name="TextBox 1080">
              <a:extLst>
                <a:ext uri="{FF2B5EF4-FFF2-40B4-BE49-F238E27FC236}">
                  <a16:creationId xmlns:a16="http://schemas.microsoft.com/office/drawing/2014/main" id="{B03C2CDB-C819-7E84-AAB2-17AEF57DFEBE}"/>
                </a:ext>
              </a:extLst>
            </p:cNvPr>
            <p:cNvSpPr txBox="1"/>
            <p:nvPr/>
          </p:nvSpPr>
          <p:spPr>
            <a:xfrm>
              <a:off x="2096128" y="2567707"/>
              <a:ext cx="1239867" cy="646331"/>
            </a:xfrm>
            <a:prstGeom prst="rect">
              <a:avLst/>
            </a:prstGeom>
            <a:solidFill>
              <a:schemeClr val="bg1"/>
            </a:solidFill>
            <a:ln>
              <a:solidFill>
                <a:schemeClr val="accent1">
                  <a:lumMod val="50000"/>
                </a:schemeClr>
              </a:solidFill>
            </a:ln>
          </p:spPr>
          <p:txBody>
            <a:bodyPr wrap="square">
              <a:spAutoFit/>
            </a:bodyPr>
            <a:lstStyle/>
            <a:p>
              <a:r>
                <a:rPr lang="en-US" sz="1200" dirty="0"/>
                <a:t>Pellet Production (PVC Material)</a:t>
              </a:r>
              <a:endParaRPr lang="en-VN" sz="1200" dirty="0"/>
            </a:p>
          </p:txBody>
        </p:sp>
        <p:sp>
          <p:nvSpPr>
            <p:cNvPr id="1083" name="TextBox 1082">
              <a:extLst>
                <a:ext uri="{FF2B5EF4-FFF2-40B4-BE49-F238E27FC236}">
                  <a16:creationId xmlns:a16="http://schemas.microsoft.com/office/drawing/2014/main" id="{BBED544E-2754-706D-F9E6-8DDC1E720A72}"/>
                </a:ext>
              </a:extLst>
            </p:cNvPr>
            <p:cNvSpPr txBox="1"/>
            <p:nvPr/>
          </p:nvSpPr>
          <p:spPr>
            <a:xfrm>
              <a:off x="3403969" y="3938340"/>
              <a:ext cx="746608" cy="461665"/>
            </a:xfrm>
            <a:prstGeom prst="rect">
              <a:avLst/>
            </a:prstGeom>
            <a:solidFill>
              <a:schemeClr val="bg1"/>
            </a:solidFill>
          </p:spPr>
          <p:txBody>
            <a:bodyPr wrap="square">
              <a:spAutoFit/>
            </a:bodyPr>
            <a:lstStyle/>
            <a:p>
              <a:r>
                <a:rPr lang="en-US" sz="1200" dirty="0"/>
                <a:t>Material Feeding</a:t>
              </a:r>
              <a:endParaRPr lang="en-VN" sz="1200" dirty="0"/>
            </a:p>
          </p:txBody>
        </p:sp>
        <p:sp>
          <p:nvSpPr>
            <p:cNvPr id="1086" name="TextBox 1085">
              <a:extLst>
                <a:ext uri="{FF2B5EF4-FFF2-40B4-BE49-F238E27FC236}">
                  <a16:creationId xmlns:a16="http://schemas.microsoft.com/office/drawing/2014/main" id="{EAE9C264-B41C-F365-EE6F-53431CE0EC64}"/>
                </a:ext>
              </a:extLst>
            </p:cNvPr>
            <p:cNvSpPr txBox="1"/>
            <p:nvPr/>
          </p:nvSpPr>
          <p:spPr>
            <a:xfrm>
              <a:off x="7456030" y="2660039"/>
              <a:ext cx="1079944" cy="461665"/>
            </a:xfrm>
            <a:prstGeom prst="rect">
              <a:avLst/>
            </a:prstGeom>
            <a:solidFill>
              <a:schemeClr val="bg1"/>
            </a:solidFill>
          </p:spPr>
          <p:txBody>
            <a:bodyPr wrap="square">
              <a:spAutoFit/>
            </a:bodyPr>
            <a:lstStyle/>
            <a:p>
              <a:r>
                <a:rPr lang="en-US" sz="1200" dirty="0"/>
                <a:t>Compressed Air </a:t>
              </a:r>
              <a:endParaRPr lang="en-VN" sz="1200" dirty="0"/>
            </a:p>
          </p:txBody>
        </p:sp>
        <p:sp>
          <p:nvSpPr>
            <p:cNvPr id="1088" name="TextBox 1087">
              <a:extLst>
                <a:ext uri="{FF2B5EF4-FFF2-40B4-BE49-F238E27FC236}">
                  <a16:creationId xmlns:a16="http://schemas.microsoft.com/office/drawing/2014/main" id="{15251FC6-BDAC-3697-87BF-82DE7C59992C}"/>
                </a:ext>
              </a:extLst>
            </p:cNvPr>
            <p:cNvSpPr txBox="1"/>
            <p:nvPr/>
          </p:nvSpPr>
          <p:spPr>
            <a:xfrm>
              <a:off x="4511248" y="3648359"/>
              <a:ext cx="950721" cy="1015663"/>
            </a:xfrm>
            <a:prstGeom prst="rect">
              <a:avLst/>
            </a:prstGeom>
            <a:solidFill>
              <a:schemeClr val="bg1"/>
            </a:solidFill>
            <a:ln>
              <a:solidFill>
                <a:schemeClr val="accent1">
                  <a:lumMod val="50000"/>
                </a:schemeClr>
              </a:solidFill>
            </a:ln>
          </p:spPr>
          <p:txBody>
            <a:bodyPr wrap="square">
              <a:spAutoFit/>
            </a:bodyPr>
            <a:lstStyle/>
            <a:p>
              <a:r>
                <a:rPr lang="en-US" sz="1200" dirty="0"/>
                <a:t>Mold Changing and Technical Setting </a:t>
              </a:r>
              <a:endParaRPr lang="en-VN" sz="1200" dirty="0"/>
            </a:p>
          </p:txBody>
        </p:sp>
        <p:sp>
          <p:nvSpPr>
            <p:cNvPr id="1092" name="TextBox 1091">
              <a:extLst>
                <a:ext uri="{FF2B5EF4-FFF2-40B4-BE49-F238E27FC236}">
                  <a16:creationId xmlns:a16="http://schemas.microsoft.com/office/drawing/2014/main" id="{9ED3F39A-AEE3-9A33-2010-2E4CC50921F1}"/>
                </a:ext>
              </a:extLst>
            </p:cNvPr>
            <p:cNvSpPr txBox="1"/>
            <p:nvPr/>
          </p:nvSpPr>
          <p:spPr>
            <a:xfrm>
              <a:off x="5677257" y="3889330"/>
              <a:ext cx="863244" cy="461665"/>
            </a:xfrm>
            <a:prstGeom prst="rect">
              <a:avLst/>
            </a:prstGeom>
            <a:solidFill>
              <a:schemeClr val="bg1"/>
            </a:solidFill>
            <a:ln>
              <a:noFill/>
            </a:ln>
          </p:spPr>
          <p:txBody>
            <a:bodyPr wrap="square">
              <a:spAutoFit/>
            </a:bodyPr>
            <a:lstStyle/>
            <a:p>
              <a:r>
                <a:rPr lang="en-US" sz="1200" dirty="0"/>
                <a:t>Machine Heating </a:t>
              </a:r>
              <a:endParaRPr lang="en-VN" sz="1200" dirty="0"/>
            </a:p>
          </p:txBody>
        </p:sp>
        <p:sp>
          <p:nvSpPr>
            <p:cNvPr id="1095" name="TextBox 1094">
              <a:extLst>
                <a:ext uri="{FF2B5EF4-FFF2-40B4-BE49-F238E27FC236}">
                  <a16:creationId xmlns:a16="http://schemas.microsoft.com/office/drawing/2014/main" id="{ED81306D-62AA-FD84-7925-0C848EA53655}"/>
                </a:ext>
              </a:extLst>
            </p:cNvPr>
            <p:cNvSpPr txBox="1"/>
            <p:nvPr/>
          </p:nvSpPr>
          <p:spPr>
            <a:xfrm>
              <a:off x="6818376" y="3794225"/>
              <a:ext cx="863244" cy="830997"/>
            </a:xfrm>
            <a:prstGeom prst="rect">
              <a:avLst/>
            </a:prstGeom>
            <a:solidFill>
              <a:schemeClr val="bg1"/>
            </a:solidFill>
            <a:ln>
              <a:noFill/>
            </a:ln>
          </p:spPr>
          <p:txBody>
            <a:bodyPr wrap="square">
              <a:spAutoFit/>
            </a:bodyPr>
            <a:lstStyle/>
            <a:p>
              <a:r>
                <a:rPr lang="en-US" sz="1200" dirty="0"/>
                <a:t>Injection Molding of Products</a:t>
              </a:r>
              <a:endParaRPr lang="en-VN" sz="1200" dirty="0"/>
            </a:p>
          </p:txBody>
        </p:sp>
        <p:sp>
          <p:nvSpPr>
            <p:cNvPr id="1097" name="TextBox 1096">
              <a:extLst>
                <a:ext uri="{FF2B5EF4-FFF2-40B4-BE49-F238E27FC236}">
                  <a16:creationId xmlns:a16="http://schemas.microsoft.com/office/drawing/2014/main" id="{B673AE4D-CFA6-FA7F-15A0-2BDFD44EC239}"/>
                </a:ext>
              </a:extLst>
            </p:cNvPr>
            <p:cNvSpPr txBox="1"/>
            <p:nvPr/>
          </p:nvSpPr>
          <p:spPr>
            <a:xfrm>
              <a:off x="8015388" y="3858795"/>
              <a:ext cx="884625" cy="646331"/>
            </a:xfrm>
            <a:prstGeom prst="rect">
              <a:avLst/>
            </a:prstGeom>
            <a:solidFill>
              <a:schemeClr val="bg1"/>
            </a:solidFill>
            <a:ln>
              <a:noFill/>
            </a:ln>
          </p:spPr>
          <p:txBody>
            <a:bodyPr wrap="square">
              <a:spAutoFit/>
            </a:bodyPr>
            <a:lstStyle/>
            <a:p>
              <a:r>
                <a:rPr lang="en-US" sz="1200" dirty="0"/>
                <a:t>Quality Check of Products</a:t>
              </a:r>
              <a:endParaRPr lang="en-VN" sz="1200" dirty="0"/>
            </a:p>
          </p:txBody>
        </p:sp>
        <p:sp>
          <p:nvSpPr>
            <p:cNvPr id="1100" name="TextBox 1099">
              <a:extLst>
                <a:ext uri="{FF2B5EF4-FFF2-40B4-BE49-F238E27FC236}">
                  <a16:creationId xmlns:a16="http://schemas.microsoft.com/office/drawing/2014/main" id="{805314B2-21CC-D2DD-32D4-7ED9EBA3FECC}"/>
                </a:ext>
              </a:extLst>
            </p:cNvPr>
            <p:cNvSpPr txBox="1"/>
            <p:nvPr/>
          </p:nvSpPr>
          <p:spPr>
            <a:xfrm>
              <a:off x="9054433" y="3897750"/>
              <a:ext cx="950721" cy="646331"/>
            </a:xfrm>
            <a:prstGeom prst="rect">
              <a:avLst/>
            </a:prstGeom>
            <a:solidFill>
              <a:schemeClr val="bg1"/>
            </a:solidFill>
            <a:ln>
              <a:noFill/>
            </a:ln>
          </p:spPr>
          <p:txBody>
            <a:bodyPr wrap="square">
              <a:spAutoFit/>
            </a:bodyPr>
            <a:lstStyle/>
            <a:p>
              <a:r>
                <a:rPr lang="en-US" sz="1200" dirty="0"/>
                <a:t>Trimming &amp; Packaging </a:t>
              </a:r>
              <a:endParaRPr lang="en-VN" sz="1200" dirty="0"/>
            </a:p>
          </p:txBody>
        </p:sp>
        <p:sp>
          <p:nvSpPr>
            <p:cNvPr id="1103" name="TextBox 1102">
              <a:extLst>
                <a:ext uri="{FF2B5EF4-FFF2-40B4-BE49-F238E27FC236}">
                  <a16:creationId xmlns:a16="http://schemas.microsoft.com/office/drawing/2014/main" id="{C871BA11-E066-297C-FFC1-7A41818FAEB1}"/>
                </a:ext>
              </a:extLst>
            </p:cNvPr>
            <p:cNvSpPr txBox="1"/>
            <p:nvPr/>
          </p:nvSpPr>
          <p:spPr>
            <a:xfrm>
              <a:off x="10185786" y="3922866"/>
              <a:ext cx="798281" cy="461665"/>
            </a:xfrm>
            <a:prstGeom prst="rect">
              <a:avLst/>
            </a:prstGeom>
            <a:solidFill>
              <a:schemeClr val="bg1"/>
            </a:solidFill>
          </p:spPr>
          <p:txBody>
            <a:bodyPr wrap="square">
              <a:spAutoFit/>
            </a:bodyPr>
            <a:lstStyle/>
            <a:p>
              <a:r>
                <a:rPr lang="en-US" sz="1200" dirty="0"/>
                <a:t>Ware-house</a:t>
              </a:r>
              <a:endParaRPr lang="en-VN" sz="1200" dirty="0"/>
            </a:p>
          </p:txBody>
        </p:sp>
        <p:sp>
          <p:nvSpPr>
            <p:cNvPr id="1106" name="TextBox 1105">
              <a:extLst>
                <a:ext uri="{FF2B5EF4-FFF2-40B4-BE49-F238E27FC236}">
                  <a16:creationId xmlns:a16="http://schemas.microsoft.com/office/drawing/2014/main" id="{B2F57609-C580-391E-828A-EBE97AF29662}"/>
                </a:ext>
              </a:extLst>
            </p:cNvPr>
            <p:cNvSpPr txBox="1"/>
            <p:nvPr/>
          </p:nvSpPr>
          <p:spPr>
            <a:xfrm>
              <a:off x="8513923" y="3371360"/>
              <a:ext cx="872904" cy="276999"/>
            </a:xfrm>
            <a:prstGeom prst="rect">
              <a:avLst/>
            </a:prstGeom>
            <a:noFill/>
          </p:spPr>
          <p:txBody>
            <a:bodyPr wrap="square">
              <a:spAutoFit/>
            </a:bodyPr>
            <a:lstStyle/>
            <a:p>
              <a:r>
                <a:rPr lang="en-US" sz="1200" dirty="0"/>
                <a:t>Pass</a:t>
              </a:r>
              <a:endParaRPr lang="en-VN" sz="1200" dirty="0"/>
            </a:p>
          </p:txBody>
        </p:sp>
        <p:sp>
          <p:nvSpPr>
            <p:cNvPr id="1107" name="TextBox 1106">
              <a:extLst>
                <a:ext uri="{FF2B5EF4-FFF2-40B4-BE49-F238E27FC236}">
                  <a16:creationId xmlns:a16="http://schemas.microsoft.com/office/drawing/2014/main" id="{FD49D25A-A639-D084-C9EE-054CD7FD730D}"/>
                </a:ext>
              </a:extLst>
            </p:cNvPr>
            <p:cNvSpPr txBox="1"/>
            <p:nvPr/>
          </p:nvSpPr>
          <p:spPr>
            <a:xfrm>
              <a:off x="4970425" y="4834422"/>
              <a:ext cx="911180" cy="276999"/>
            </a:xfrm>
            <a:prstGeom prst="rect">
              <a:avLst/>
            </a:prstGeom>
            <a:solidFill>
              <a:schemeClr val="bg1"/>
            </a:solidFill>
          </p:spPr>
          <p:txBody>
            <a:bodyPr wrap="square">
              <a:spAutoFit/>
            </a:bodyPr>
            <a:lstStyle/>
            <a:p>
              <a:r>
                <a:rPr lang="en-US" sz="1200" dirty="0"/>
                <a:t>Electricity</a:t>
              </a:r>
              <a:endParaRPr lang="en-VN" sz="1200" dirty="0"/>
            </a:p>
          </p:txBody>
        </p:sp>
        <p:sp>
          <p:nvSpPr>
            <p:cNvPr id="1110" name="TextBox 1109">
              <a:extLst>
                <a:ext uri="{FF2B5EF4-FFF2-40B4-BE49-F238E27FC236}">
                  <a16:creationId xmlns:a16="http://schemas.microsoft.com/office/drawing/2014/main" id="{B6321308-8225-32E6-4887-8DFA184BB76B}"/>
                </a:ext>
              </a:extLst>
            </p:cNvPr>
            <p:cNvSpPr txBox="1"/>
            <p:nvPr/>
          </p:nvSpPr>
          <p:spPr>
            <a:xfrm>
              <a:off x="7214464" y="5027943"/>
              <a:ext cx="746608" cy="276999"/>
            </a:xfrm>
            <a:prstGeom prst="rect">
              <a:avLst/>
            </a:prstGeom>
            <a:solidFill>
              <a:schemeClr val="bg1"/>
            </a:solidFill>
          </p:spPr>
          <p:txBody>
            <a:bodyPr wrap="square">
              <a:spAutoFit/>
            </a:bodyPr>
            <a:lstStyle/>
            <a:p>
              <a:r>
                <a:rPr lang="en-US" sz="1200" dirty="0"/>
                <a:t>Water</a:t>
              </a:r>
              <a:endParaRPr lang="en-VN" sz="1200" dirty="0"/>
            </a:p>
          </p:txBody>
        </p:sp>
        <p:sp>
          <p:nvSpPr>
            <p:cNvPr id="1113" name="TextBox 1112">
              <a:extLst>
                <a:ext uri="{FF2B5EF4-FFF2-40B4-BE49-F238E27FC236}">
                  <a16:creationId xmlns:a16="http://schemas.microsoft.com/office/drawing/2014/main" id="{9B64E13D-0564-7DBE-57C2-FB7F40F402AD}"/>
                </a:ext>
              </a:extLst>
            </p:cNvPr>
            <p:cNvSpPr txBox="1"/>
            <p:nvPr/>
          </p:nvSpPr>
          <p:spPr>
            <a:xfrm>
              <a:off x="8313312" y="5152071"/>
              <a:ext cx="872904" cy="276999"/>
            </a:xfrm>
            <a:prstGeom prst="rect">
              <a:avLst/>
            </a:prstGeom>
            <a:solidFill>
              <a:schemeClr val="bg1"/>
            </a:solidFill>
          </p:spPr>
          <p:txBody>
            <a:bodyPr wrap="square">
              <a:spAutoFit/>
            </a:bodyPr>
            <a:lstStyle/>
            <a:p>
              <a:r>
                <a:rPr lang="en-US" sz="1200" dirty="0"/>
                <a:t>Fail</a:t>
              </a:r>
              <a:endParaRPr lang="en-VN" sz="1200" dirty="0"/>
            </a:p>
          </p:txBody>
        </p:sp>
        <p:sp>
          <p:nvSpPr>
            <p:cNvPr id="1115" name="TextBox 1114">
              <a:extLst>
                <a:ext uri="{FF2B5EF4-FFF2-40B4-BE49-F238E27FC236}">
                  <a16:creationId xmlns:a16="http://schemas.microsoft.com/office/drawing/2014/main" id="{3921030D-23A0-34DE-B9F8-EDAF860D9161}"/>
                </a:ext>
              </a:extLst>
            </p:cNvPr>
            <p:cNvSpPr txBox="1"/>
            <p:nvPr/>
          </p:nvSpPr>
          <p:spPr>
            <a:xfrm>
              <a:off x="4232863" y="5622296"/>
              <a:ext cx="1229106" cy="276999"/>
            </a:xfrm>
            <a:prstGeom prst="rect">
              <a:avLst/>
            </a:prstGeom>
            <a:solidFill>
              <a:schemeClr val="bg1"/>
            </a:solidFill>
          </p:spPr>
          <p:txBody>
            <a:bodyPr wrap="square">
              <a:spAutoFit/>
            </a:bodyPr>
            <a:lstStyle/>
            <a:p>
              <a:r>
                <a:rPr lang="en-US" sz="1200" dirty="0"/>
                <a:t>Scrap Grinding </a:t>
              </a:r>
              <a:endParaRPr lang="en-VN" sz="1200" dirty="0"/>
            </a:p>
          </p:txBody>
        </p:sp>
      </p:grpSp>
    </p:spTree>
    <p:extLst>
      <p:ext uri="{BB962C8B-B14F-4D97-AF65-F5344CB8AC3E}">
        <p14:creationId xmlns:p14="http://schemas.microsoft.com/office/powerpoint/2010/main" val="3771812684"/>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21543</TotalTime>
  <Words>4296</Words>
  <Application>Microsoft Macintosh PowerPoint</Application>
  <PresentationFormat>Widescreen</PresentationFormat>
  <Paragraphs>642</Paragraphs>
  <Slides>47</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47</vt:i4>
      </vt:variant>
    </vt:vector>
  </HeadingPairs>
  <TitlesOfParts>
    <vt:vector size="54" baseType="lpstr">
      <vt:lpstr>Wingdings</vt:lpstr>
      <vt:lpstr>Tahoma</vt:lpstr>
      <vt:lpstr>Roboto</vt:lpstr>
      <vt:lpstr>Arial</vt:lpstr>
      <vt:lpstr>Fira Sans Extra Condensed</vt:lpstr>
      <vt:lpstr>Times New Roman</vt:lpstr>
      <vt:lpstr>Energy Saving Infographics by Slidesgo</vt:lpstr>
      <vt:lpstr>TRAINING PROGRAME for IEs</vt:lpstr>
      <vt:lpstr>Training program for business leaders</vt:lpstr>
      <vt:lpstr>PowerPoint Presentation</vt:lpstr>
      <vt:lpstr>PowerPoint Presentation</vt:lpstr>
      <vt:lpstr>Content</vt:lpstr>
      <vt:lpstr>PowerPoint Presentation</vt:lpstr>
      <vt:lpstr>General Information</vt:lpstr>
      <vt:lpstr>Production Line</vt:lpstr>
      <vt:lpstr>Production Line</vt:lpstr>
      <vt:lpstr>Production Line</vt:lpstr>
      <vt:lpstr>Production Line</vt:lpstr>
      <vt:lpstr>Power Supply System</vt:lpstr>
      <vt:lpstr>Power Supply System</vt:lpstr>
      <vt:lpstr>Power Supply System</vt:lpstr>
      <vt:lpstr>PowerPoint Presentation</vt:lpstr>
      <vt:lpstr>EEMs 1: Enhancing Internal Management and Equipment Maintenance</vt:lpstr>
      <vt:lpstr>EEMs 1: Enhancing Internal Management and Equipment Maintenance</vt:lpstr>
      <vt:lpstr>EEMs 1: Enhancing Internal Management and Equipment Maintenance</vt:lpstr>
      <vt:lpstr>EEMs 2: Inspect, Monitor, and Address Compressed Air Leakage</vt:lpstr>
      <vt:lpstr>EEMs 2: Inspect, Monitor, and Address Compressed Air Leakage</vt:lpstr>
      <vt:lpstr>EEMs 2: Inspect, Monitor, and Address Compressed Air Leakage</vt:lpstr>
      <vt:lpstr>EEMs 3: Improve the efficiency of air compressor operation and control</vt:lpstr>
      <vt:lpstr>EEMs 3: Improve the efficiency of air compressor operation and control</vt:lpstr>
      <vt:lpstr>EEMs 3: Improve the efficiency of air compressor operation and control</vt:lpstr>
      <vt:lpstr>EEMs 3: Improve the efficiency of air compressor operation and control</vt:lpstr>
      <vt:lpstr>EEMs 3: Improve the efficiency of air compressor operation and control</vt:lpstr>
      <vt:lpstr>EEMs 4: Improving the Operational Efficiency of the Chiller System </vt:lpstr>
      <vt:lpstr>EEMs 4: Improving the Operational Efficiency of the Chiller System </vt:lpstr>
      <vt:lpstr>EEMs 4: Improving the Operational Efficiency of the Chiller System </vt:lpstr>
      <vt:lpstr>EEMs 4: Improving the Operational Efficiency of the Chiller System </vt:lpstr>
      <vt:lpstr>EEMs 4: Improving the Operational Efficiency of the Chiller System </vt:lpstr>
      <vt:lpstr>EEMs 5: Installation of Cold Storage System to Prevent Chiller System from Operating During Peak Hours</vt:lpstr>
      <vt:lpstr>EEMs 5: Installation of Cold Storage System to Prevent Chiller System from Operating During Peak Hours</vt:lpstr>
      <vt:lpstr>EEMs 5: Installation of Cold Storage System to Prevent Chiller System from Operating During Peak Hours</vt:lpstr>
      <vt:lpstr>EEMs 5: Installation of Cold Storage System to Prevent Chiller System from Operating During Peak Hours</vt:lpstr>
      <vt:lpstr>EEMs 5: Installation of Cold Storage System to Prevent Chiller System from Operating During Peak Hours</vt:lpstr>
      <vt:lpstr>EEMs 5: Installation of Cold Storage System to Prevent Chiller System from Operating During Peak Hours</vt:lpstr>
      <vt:lpstr>EEMs 6: Improvement of EE for Injection Molding Machines</vt:lpstr>
      <vt:lpstr>EEMs 6: Improvement of EE for Injection Molding Machines</vt:lpstr>
      <vt:lpstr>EEMs 6: Improvement of EE for Injection Molding Machines</vt:lpstr>
      <vt:lpstr>EEMs 6: Improvement of EE for Injection Molding Machines</vt:lpstr>
      <vt:lpstr>EEMs 7: Installation of Solar Power System on Factory Rooftop</vt:lpstr>
      <vt:lpstr>EEMs 7: Installation of Solar Power System on Factory Rooftop</vt:lpstr>
      <vt:lpstr>EEMs 7: Installation of Solar Power System on Factory Rooftop</vt:lpstr>
      <vt:lpstr>EEMs 7: Installation of Solar Power System on Factory Rooftop</vt:lpstr>
      <vt:lpstr>EEMs 7: Installation of Solar Power System on Factory Rooftop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160</cp:revision>
  <dcterms:modified xsi:type="dcterms:W3CDTF">2025-01-21T09:58:05Z</dcterms:modified>
</cp:coreProperties>
</file>