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2"/>
  </p:notesMasterIdLst>
  <p:sldIdLst>
    <p:sldId id="256" r:id="rId2"/>
    <p:sldId id="318" r:id="rId3"/>
    <p:sldId id="1783" r:id="rId4"/>
    <p:sldId id="697" r:id="rId5"/>
    <p:sldId id="701" r:id="rId6"/>
    <p:sldId id="698" r:id="rId7"/>
    <p:sldId id="699" r:id="rId8"/>
    <p:sldId id="700" r:id="rId9"/>
    <p:sldId id="702" r:id="rId10"/>
    <p:sldId id="703" r:id="rId11"/>
    <p:sldId id="704" r:id="rId12"/>
    <p:sldId id="705" r:id="rId13"/>
    <p:sldId id="706" r:id="rId14"/>
    <p:sldId id="707" r:id="rId15"/>
    <p:sldId id="708" r:id="rId16"/>
    <p:sldId id="709" r:id="rId17"/>
    <p:sldId id="710" r:id="rId18"/>
    <p:sldId id="713" r:id="rId19"/>
    <p:sldId id="714" r:id="rId20"/>
    <p:sldId id="717" r:id="rId21"/>
    <p:sldId id="718" r:id="rId22"/>
    <p:sldId id="720" r:id="rId23"/>
    <p:sldId id="725" r:id="rId24"/>
    <p:sldId id="733" r:id="rId25"/>
    <p:sldId id="726" r:id="rId26"/>
    <p:sldId id="727" r:id="rId27"/>
    <p:sldId id="734" r:id="rId28"/>
    <p:sldId id="735" r:id="rId29"/>
    <p:sldId id="729" r:id="rId30"/>
    <p:sldId id="2359" r:id="rId31"/>
  </p:sldIdLst>
  <p:sldSz cx="12192000" cy="6858000"/>
  <p:notesSz cx="6858000" cy="9144000"/>
  <p:embeddedFontLst>
    <p:embeddedFont>
      <p:font typeface="Fira Sans Extra Condensed" panose="020F0502020204030204" pitchFamily="34" charset="0"/>
      <p:regular r:id="rId33"/>
      <p:bold r:id="rId34"/>
      <p:italic r:id="rId35"/>
      <p:boldItalic r:id="rId36"/>
    </p:embeddedFont>
    <p:embeddedFont>
      <p:font typeface="Roboto" panose="02000000000000000000"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BB8"/>
    <a:srgbClr val="6373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83"/>
    <p:restoredTop sz="86432"/>
  </p:normalViewPr>
  <p:slideViewPr>
    <p:cSldViewPr snapToGrid="0">
      <p:cViewPr varScale="1">
        <p:scale>
          <a:sx n="99" d="100"/>
          <a:sy n="99" d="100"/>
        </p:scale>
        <p:origin x="408" y="23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89928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5350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1728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A717D-D41E-4D46-A502-9C05C1E394DB}"/>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3" name="Rectangle 2">
            <a:extLst>
              <a:ext uri="{FF2B5EF4-FFF2-40B4-BE49-F238E27FC236}">
                <a16:creationId xmlns:a16="http://schemas.microsoft.com/office/drawing/2014/main" id="{63247DF5-8D05-410F-9914-A41DC0DC29D3}"/>
              </a:ext>
            </a:extLst>
          </p:cNvPr>
          <p:cNvSpPr/>
          <p:nvPr/>
        </p:nvSpPr>
        <p:spPr>
          <a:xfrm>
            <a:off x="232228" y="1996789"/>
            <a:ext cx="5675087" cy="3518848"/>
          </a:xfrm>
          <a:prstGeom prst="rect">
            <a:avLst/>
          </a:prstGeom>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Ø"/>
            </a:pPr>
            <a:r>
              <a:rPr lang="en-US" sz="1800" dirty="0"/>
              <a:t>The company's lighting system is large in scale, consisting of fluorescent lamps and high-pressure halogen lamps. High-pressure lamps are used for the workshop area and street lighting, while fluorescent lamps are used for office lighting.</a:t>
            </a:r>
            <a:endParaRPr lang="vi-VN" sz="1800" dirty="0"/>
          </a:p>
          <a:p>
            <a:pPr marL="342900" indent="-342900" algn="just">
              <a:lnSpc>
                <a:spcPct val="150000"/>
              </a:lnSpc>
              <a:spcBef>
                <a:spcPts val="600"/>
              </a:spcBef>
              <a:spcAft>
                <a:spcPts val="600"/>
              </a:spcAft>
              <a:buFont typeface="Wingdings" panose="05000000000000000000" pitchFamily="2" charset="2"/>
              <a:buChar char="Ø"/>
            </a:pPr>
            <a:r>
              <a:rPr lang="en-US" sz="1800" dirty="0"/>
              <a:t>The workshop roof system is equipped with natural daylighting panels, helping to save electricity for the general lighting system during the day</a:t>
            </a:r>
            <a:endParaRPr lang="vi-VN" sz="1800" dirty="0"/>
          </a:p>
        </p:txBody>
      </p:sp>
      <p:sp>
        <p:nvSpPr>
          <p:cNvPr id="6" name="TextBox 5">
            <a:extLst>
              <a:ext uri="{FF2B5EF4-FFF2-40B4-BE49-F238E27FC236}">
                <a16:creationId xmlns:a16="http://schemas.microsoft.com/office/drawing/2014/main" id="{AAAFB3E4-71F2-404B-8A4D-99DEBB1B7383}"/>
              </a:ext>
            </a:extLst>
          </p:cNvPr>
          <p:cNvSpPr txBox="1"/>
          <p:nvPr/>
        </p:nvSpPr>
        <p:spPr>
          <a:xfrm>
            <a:off x="6284686" y="5026583"/>
            <a:ext cx="5297712" cy="379656"/>
          </a:xfrm>
          <a:prstGeom prst="rect">
            <a:avLst/>
          </a:prstGeom>
          <a:noFill/>
        </p:spPr>
        <p:txBody>
          <a:bodyPr wrap="square" rtlCol="0">
            <a:spAutoFit/>
          </a:bodyPr>
          <a:lstStyle/>
          <a:p>
            <a:pPr algn="ctr"/>
            <a:r>
              <a:rPr lang="en-US" sz="1800" dirty="0"/>
              <a:t>Some lighting locations of the factory</a:t>
            </a:r>
          </a:p>
        </p:txBody>
      </p:sp>
      <p:pic>
        <p:nvPicPr>
          <p:cNvPr id="3074" name="Picture 2">
            <a:extLst>
              <a:ext uri="{FF2B5EF4-FFF2-40B4-BE49-F238E27FC236}">
                <a16:creationId xmlns:a16="http://schemas.microsoft.com/office/drawing/2014/main" id="{E10BDF46-2589-4C38-9DCE-B4AA820894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4686" y="1826954"/>
            <a:ext cx="5297712" cy="298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B976DA98-0C33-2235-50F3-A21B66EDF7CD}"/>
              </a:ext>
            </a:extLst>
          </p:cNvPr>
          <p:cNvSpPr txBox="1"/>
          <p:nvPr/>
        </p:nvSpPr>
        <p:spPr>
          <a:xfrm>
            <a:off x="609600" y="1430710"/>
            <a:ext cx="3266941" cy="379656"/>
          </a:xfrm>
          <a:prstGeom prst="rect">
            <a:avLst/>
          </a:prstGeom>
          <a:noFill/>
        </p:spPr>
        <p:txBody>
          <a:bodyPr wrap="square">
            <a:spAutoFit/>
          </a:bodyPr>
          <a:lstStyle/>
          <a:p>
            <a:r>
              <a:rPr lang="en-US" sz="1800" b="1" dirty="0">
                <a:solidFill>
                  <a:schemeClr val="accent1">
                    <a:lumMod val="50000"/>
                  </a:schemeClr>
                </a:solidFill>
              </a:rPr>
              <a:t>2. Lighting system</a:t>
            </a:r>
          </a:p>
        </p:txBody>
      </p:sp>
    </p:spTree>
    <p:extLst>
      <p:ext uri="{BB962C8B-B14F-4D97-AF65-F5344CB8AC3E}">
        <p14:creationId xmlns:p14="http://schemas.microsoft.com/office/powerpoint/2010/main" val="1784902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AAA96-7065-4AE4-A12F-28A75FB474E4}"/>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4" name="TextBox 3">
            <a:extLst>
              <a:ext uri="{FF2B5EF4-FFF2-40B4-BE49-F238E27FC236}">
                <a16:creationId xmlns:a16="http://schemas.microsoft.com/office/drawing/2014/main" id="{7F99590C-5F97-4F13-B82B-108133778EAE}"/>
              </a:ext>
            </a:extLst>
          </p:cNvPr>
          <p:cNvSpPr txBox="1"/>
          <p:nvPr/>
        </p:nvSpPr>
        <p:spPr>
          <a:xfrm>
            <a:off x="571500" y="2127632"/>
            <a:ext cx="10972800" cy="1605889"/>
          </a:xfrm>
          <a:prstGeom prst="rect">
            <a:avLst/>
          </a:prstGeom>
          <a:noFill/>
        </p:spPr>
        <p:txBody>
          <a:bodyPr wrap="square" rtlCol="0">
            <a:spAutoFit/>
          </a:bodyPr>
          <a:lstStyle/>
          <a:p>
            <a:pPr marL="342900" indent="-342900" algn="just">
              <a:spcBef>
                <a:spcPts val="300"/>
              </a:spcBef>
              <a:spcAft>
                <a:spcPts val="300"/>
              </a:spcAft>
              <a:buFont typeface="Arial" panose="020B0604020202020204" pitchFamily="34" charset="0"/>
              <a:buChar char="•"/>
            </a:pPr>
            <a:r>
              <a:rPr lang="en-US" dirty="0"/>
              <a:t>The company has a 55 kW screw air compressor to serve its production activities. </a:t>
            </a:r>
          </a:p>
          <a:p>
            <a:pPr marL="342900" indent="-342900" algn="just">
              <a:spcBef>
                <a:spcPts val="300"/>
              </a:spcBef>
              <a:spcAft>
                <a:spcPts val="300"/>
              </a:spcAft>
              <a:buFont typeface="Arial" panose="020B0604020202020204" pitchFamily="34" charset="0"/>
              <a:buChar char="•"/>
            </a:pPr>
            <a:r>
              <a:rPr lang="en-US" dirty="0"/>
              <a:t>The air compressor operates continuously in load/unload mode with an operating pressure of 5.5 ÷ 6.5 bar. When the pressure reaches 6.5 bar, the compressor switches to unload mode, and when the compressed air pressure drops below 5.5 bar, the compressor loads and switches to load mode.</a:t>
            </a:r>
            <a:endParaRPr lang="vi-VN" dirty="0"/>
          </a:p>
        </p:txBody>
      </p:sp>
      <p:sp>
        <p:nvSpPr>
          <p:cNvPr id="6" name="TextBox 5">
            <a:extLst>
              <a:ext uri="{FF2B5EF4-FFF2-40B4-BE49-F238E27FC236}">
                <a16:creationId xmlns:a16="http://schemas.microsoft.com/office/drawing/2014/main" id="{79574F4D-7368-435E-BCE9-F65BB047E04C}"/>
              </a:ext>
            </a:extLst>
          </p:cNvPr>
          <p:cNvSpPr txBox="1"/>
          <p:nvPr/>
        </p:nvSpPr>
        <p:spPr>
          <a:xfrm>
            <a:off x="4265473" y="5814167"/>
            <a:ext cx="4273219" cy="379656"/>
          </a:xfrm>
          <a:prstGeom prst="rect">
            <a:avLst/>
          </a:prstGeom>
          <a:noFill/>
        </p:spPr>
        <p:txBody>
          <a:bodyPr wrap="square" rtlCol="0">
            <a:spAutoFit/>
          </a:bodyPr>
          <a:lstStyle/>
          <a:p>
            <a:r>
              <a:rPr lang="en-US" i="1" dirty="0"/>
              <a:t>Compressed air station diagram.</a:t>
            </a:r>
            <a:endParaRPr lang="vi-VN" i="1" dirty="0"/>
          </a:p>
        </p:txBody>
      </p:sp>
      <p:pic>
        <p:nvPicPr>
          <p:cNvPr id="4098" name="Picture 2">
            <a:extLst>
              <a:ext uri="{FF2B5EF4-FFF2-40B4-BE49-F238E27FC236}">
                <a16:creationId xmlns:a16="http://schemas.microsoft.com/office/drawing/2014/main" id="{AEB0D40A-3E74-4E58-B823-1F4768DA89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9635" y="3733521"/>
            <a:ext cx="4674814" cy="208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8003B2E-351F-AD63-1215-20CFA2F20561}"/>
              </a:ext>
            </a:extLst>
          </p:cNvPr>
          <p:cNvSpPr txBox="1"/>
          <p:nvPr/>
        </p:nvSpPr>
        <p:spPr>
          <a:xfrm>
            <a:off x="609600" y="1514672"/>
            <a:ext cx="6098146" cy="379656"/>
          </a:xfrm>
          <a:prstGeom prst="rect">
            <a:avLst/>
          </a:prstGeom>
          <a:noFill/>
        </p:spPr>
        <p:txBody>
          <a:bodyPr wrap="square">
            <a:spAutoFit/>
          </a:bodyPr>
          <a:lstStyle/>
          <a:p>
            <a:r>
              <a:rPr lang="en-US" b="1" dirty="0">
                <a:solidFill>
                  <a:schemeClr val="accent1">
                    <a:lumMod val="50000"/>
                  </a:schemeClr>
                </a:solidFill>
              </a:rPr>
              <a:t>3. Air compressor system</a:t>
            </a:r>
          </a:p>
        </p:txBody>
      </p:sp>
    </p:spTree>
    <p:extLst>
      <p:ext uri="{BB962C8B-B14F-4D97-AF65-F5344CB8AC3E}">
        <p14:creationId xmlns:p14="http://schemas.microsoft.com/office/powerpoint/2010/main" val="630709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23220"/>
          </a:xfrm>
          <a:prstGeom prst="rect">
            <a:avLst/>
          </a:prstGeom>
          <a:noFill/>
        </p:spPr>
        <p:txBody>
          <a:bodyPr wrap="square" rtlCol="0">
            <a:spAutoFit/>
          </a:bodyPr>
          <a:lstStyle/>
          <a:p>
            <a:r>
              <a:rPr lang="en-US" sz="2800" b="1" dirty="0"/>
              <a:t>Energy efficiency measures (EEMs)</a:t>
            </a:r>
          </a:p>
        </p:txBody>
      </p:sp>
    </p:spTree>
    <p:extLst>
      <p:ext uri="{BB962C8B-B14F-4D97-AF65-F5344CB8AC3E}">
        <p14:creationId xmlns:p14="http://schemas.microsoft.com/office/powerpoint/2010/main" val="1158369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a:xfrm>
            <a:off x="636431" y="244700"/>
            <a:ext cx="9049555" cy="799134"/>
          </a:xfrm>
        </p:spPr>
        <p:txBody>
          <a:bodyPr>
            <a:noAutofit/>
          </a:bodyPr>
          <a:lstStyle/>
          <a:p>
            <a:pPr algn="l"/>
            <a:r>
              <a:rPr lang="en-US" dirty="0">
                <a:solidFill>
                  <a:schemeClr val="accent1">
                    <a:lumMod val="50000"/>
                  </a:schemeClr>
                </a:solidFill>
              </a:rPr>
              <a:t>EEMs1: Enhance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609600" y="1393708"/>
            <a:ext cx="10972800" cy="4918847"/>
          </a:xfrm>
          <a:prstGeom prst="rect">
            <a:avLst/>
          </a:prstGeom>
          <a:noFill/>
        </p:spPr>
        <p:txBody>
          <a:bodyPr wrap="square" rtlCol="0">
            <a:spAutoFit/>
          </a:bodyPr>
          <a:lstStyle/>
          <a:p>
            <a:pPr algn="just">
              <a:lnSpc>
                <a:spcPct val="130000"/>
              </a:lnSpc>
            </a:pPr>
            <a:r>
              <a:rPr lang="en-US" b="1" dirty="0"/>
              <a:t>1. For the electrical equipment system.</a:t>
            </a:r>
            <a:endParaRPr lang="es-ES_tradnl" b="1" dirty="0"/>
          </a:p>
          <a:p>
            <a:pPr marL="342900" indent="-342900" algn="just">
              <a:buFont typeface="Wingdings" panose="05000000000000000000" pitchFamily="2" charset="2"/>
              <a:buChar char="ü"/>
            </a:pPr>
            <a:r>
              <a:rPr lang="en-US" dirty="0"/>
              <a:t>Regularly propagandize and train employees on EE. Strengthen the involvement of operational staff (Electricity savings should be based on a broad foundation and supported by operational staff).</a:t>
            </a:r>
            <a:endParaRPr lang="vi-VN" dirty="0"/>
          </a:p>
          <a:p>
            <a:pPr marL="342900" lvl="0" indent="-342900" algn="just">
              <a:buFont typeface="Wingdings" panose="05000000000000000000" pitchFamily="2" charset="2"/>
              <a:buChar char="ü"/>
            </a:pPr>
            <a:r>
              <a:rPr lang="en-US" dirty="0"/>
              <a:t>Monitor energy consumption based on production and non-production days to identify and address energy loss points. Develop procedures and inspection checklists to ensure that equipment shutdowns have been carried out.</a:t>
            </a:r>
            <a:endParaRPr lang="es-ES_tradnl" dirty="0"/>
          </a:p>
          <a:p>
            <a:pPr marL="342900" indent="-342900" algn="just">
              <a:buFont typeface="Wingdings" panose="05000000000000000000" pitchFamily="2" charset="2"/>
              <a:buChar char="ü"/>
            </a:pPr>
            <a:r>
              <a:rPr lang="en-US" dirty="0"/>
              <a:t>Install automatic control devices to turn off equipment when not in use.</a:t>
            </a:r>
            <a:endParaRPr lang="vi-VN" dirty="0"/>
          </a:p>
          <a:p>
            <a:pPr marL="342900" indent="-342900" algn="just">
              <a:buFont typeface="Wingdings" panose="05000000000000000000" pitchFamily="2" charset="2"/>
              <a:buChar char="ü"/>
            </a:pPr>
            <a:r>
              <a:rPr lang="en-US" dirty="0"/>
              <a:t>Turn off all unnecessary lights (such as during break times, lunch hours, shift changes, and holidays).</a:t>
            </a:r>
          </a:p>
          <a:p>
            <a:pPr marL="342900" indent="-342900" algn="just">
              <a:buFont typeface="Wingdings" panose="05000000000000000000" pitchFamily="2" charset="2"/>
              <a:buChar char="ü"/>
            </a:pPr>
            <a:r>
              <a:rPr lang="en-US" dirty="0"/>
              <a:t>Install capacitors to create a "leading" power factor to correct the "lagging" power factor of equipment. These capacitors can be installed on individual devices or on several devices to control part or the entire distribution system.</a:t>
            </a:r>
            <a:endParaRPr lang="es-ES_tradnl" dirty="0"/>
          </a:p>
          <a:p>
            <a:pPr marL="342900" lvl="0" indent="-342900" algn="just">
              <a:buFont typeface="Wingdings" panose="05000000000000000000" pitchFamily="2" charset="2"/>
              <a:buChar char="ü"/>
            </a:pPr>
            <a:r>
              <a:rPr lang="en-US" dirty="0"/>
              <a:t>Control the ambient temperature to extend the insulation life and reliability of the motor. Avoid placing the motor under direct sunlight, install the motor in well-ventilated areas, and keep the motor in a clean condition.</a:t>
            </a:r>
            <a:endParaRPr lang="vi-VN" dirty="0"/>
          </a:p>
          <a:p>
            <a:pPr marL="342900" indent="-342900" algn="just">
              <a:buFont typeface="Wingdings" panose="05000000000000000000" pitchFamily="2" charset="2"/>
              <a:buChar char="ü"/>
            </a:pPr>
            <a:endParaRPr lang="es-ES_tradnl" dirty="0"/>
          </a:p>
        </p:txBody>
      </p:sp>
    </p:spTree>
    <p:extLst>
      <p:ext uri="{BB962C8B-B14F-4D97-AF65-F5344CB8AC3E}">
        <p14:creationId xmlns:p14="http://schemas.microsoft.com/office/powerpoint/2010/main" val="4044825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533400" y="1496739"/>
            <a:ext cx="10972800" cy="4717702"/>
          </a:xfrm>
          <a:prstGeom prst="rect">
            <a:avLst/>
          </a:prstGeom>
          <a:noFill/>
        </p:spPr>
        <p:txBody>
          <a:bodyPr wrap="square" rtlCol="0">
            <a:spAutoFit/>
          </a:bodyPr>
          <a:lstStyle/>
          <a:p>
            <a:pPr algn="just">
              <a:lnSpc>
                <a:spcPct val="130000"/>
              </a:lnSpc>
            </a:pPr>
            <a:r>
              <a:rPr lang="en-US" b="1" dirty="0"/>
              <a:t>2. For the refrigeration and air conditioning system.</a:t>
            </a:r>
            <a:endParaRPr lang="es-ES_tradnl" b="1" dirty="0"/>
          </a:p>
          <a:p>
            <a:pPr marL="342900" indent="-342900" algn="just">
              <a:buFont typeface="Wingdings" panose="05000000000000000000" pitchFamily="2" charset="2"/>
              <a:buChar char="ü"/>
            </a:pPr>
            <a:r>
              <a:rPr lang="en-US" dirty="0"/>
              <a:t>Regularly clean and replace filters, clean the evaporator and the condenser coil to improve the cooling efficiency of the air conditioning system.</a:t>
            </a:r>
          </a:p>
          <a:p>
            <a:pPr marL="342900" indent="-342900" algn="just">
              <a:buFont typeface="Wingdings" panose="05000000000000000000" pitchFamily="2" charset="2"/>
              <a:buChar char="ü"/>
            </a:pPr>
            <a:r>
              <a:rPr lang="en-US" dirty="0"/>
              <a:t>Set the air conditioning system temperature to a reasonable level. The air conditioning temperature should be set at 26°C ÷ 27°C in the summer, and should not be set lower or higher. Setting the temperature too low will cause the air conditioner to run longer. For every 1°C reduction in temperature, energy consumption increases by 3 - 4% of the air conditioning system's energy use.</a:t>
            </a:r>
            <a:endParaRPr lang="es-ES_tradnl" dirty="0"/>
          </a:p>
          <a:p>
            <a:pPr algn="just">
              <a:lnSpc>
                <a:spcPct val="130000"/>
              </a:lnSpc>
            </a:pPr>
            <a:r>
              <a:rPr lang="en-US" b="1" dirty="0"/>
              <a:t>3. For the air compressor system.</a:t>
            </a:r>
            <a:endParaRPr lang="es-ES_tradnl" b="1" dirty="0"/>
          </a:p>
          <a:p>
            <a:pPr marL="342900" lvl="0" indent="-342900" algn="just">
              <a:buFont typeface="Wingdings" panose="05000000000000000000" pitchFamily="2" charset="2"/>
              <a:buChar char="ü"/>
            </a:pPr>
            <a:r>
              <a:rPr lang="es-ES_tradnl" dirty="0"/>
              <a:t>Train and </a:t>
            </a:r>
            <a:r>
              <a:rPr lang="es-ES_tradnl" dirty="0" err="1"/>
              <a:t>raise</a:t>
            </a:r>
            <a:r>
              <a:rPr lang="es-ES_tradnl" dirty="0"/>
              <a:t> </a:t>
            </a:r>
            <a:r>
              <a:rPr lang="es-ES_tradnl" dirty="0" err="1"/>
              <a:t>employeee</a:t>
            </a:r>
            <a:r>
              <a:rPr lang="es-ES_tradnl" dirty="0"/>
              <a:t> </a:t>
            </a:r>
            <a:r>
              <a:rPr lang="es-ES_tradnl" dirty="0" err="1"/>
              <a:t>awarness</a:t>
            </a:r>
            <a:r>
              <a:rPr lang="es-ES_tradnl" dirty="0"/>
              <a:t> </a:t>
            </a:r>
            <a:r>
              <a:rPr lang="es-ES_tradnl" dirty="0" err="1"/>
              <a:t>to</a:t>
            </a:r>
            <a:r>
              <a:rPr lang="es-ES_tradnl" dirty="0"/>
              <a:t> </a:t>
            </a:r>
            <a:r>
              <a:rPr lang="es-ES_tradnl" dirty="0" err="1"/>
              <a:t>operate</a:t>
            </a:r>
            <a:r>
              <a:rPr lang="es-ES_tradnl" dirty="0"/>
              <a:t> and </a:t>
            </a:r>
            <a:r>
              <a:rPr lang="es-ES_tradnl" dirty="0" err="1"/>
              <a:t>maintain</a:t>
            </a:r>
            <a:r>
              <a:rPr lang="es-ES_tradnl" dirty="0"/>
              <a:t> </a:t>
            </a:r>
            <a:r>
              <a:rPr lang="es-ES_tradnl" dirty="0" err="1"/>
              <a:t>the</a:t>
            </a:r>
            <a:r>
              <a:rPr lang="es-ES_tradnl" dirty="0"/>
              <a:t> air </a:t>
            </a:r>
            <a:r>
              <a:rPr lang="es-ES_tradnl" dirty="0" err="1"/>
              <a:t>compressor</a:t>
            </a:r>
            <a:r>
              <a:rPr lang="es-ES_tradnl" dirty="0"/>
              <a:t> </a:t>
            </a:r>
            <a:r>
              <a:rPr lang="es-ES_tradnl" dirty="0" err="1"/>
              <a:t>system</a:t>
            </a:r>
            <a:r>
              <a:rPr lang="es-ES_tradnl" dirty="0"/>
              <a:t> </a:t>
            </a:r>
            <a:r>
              <a:rPr lang="es-ES_tradnl" dirty="0" err="1"/>
              <a:t>effectively</a:t>
            </a:r>
            <a:r>
              <a:rPr lang="es-ES_tradnl" dirty="0"/>
              <a:t>.</a:t>
            </a:r>
            <a:endParaRPr lang="vi-VN" dirty="0"/>
          </a:p>
          <a:p>
            <a:pPr marL="342900" indent="-342900" algn="just">
              <a:buFont typeface="Wingdings" panose="05000000000000000000" pitchFamily="2" charset="2"/>
              <a:buChar char="ü"/>
            </a:pPr>
            <a:r>
              <a:rPr lang="en-US" dirty="0"/>
              <a:t>Ensure the system is dry. Make sure that the drain slope, discharge points, and venting points are properly maintained to minimize the risk of pipe corrosion.</a:t>
            </a:r>
            <a:endParaRPr lang="es-ES_tradnl" dirty="0"/>
          </a:p>
          <a:p>
            <a:pPr marL="342900" indent="-342900" algn="just">
              <a:buFont typeface="Wingdings" panose="05000000000000000000" pitchFamily="2" charset="2"/>
              <a:buChar char="ü"/>
            </a:pPr>
            <a:r>
              <a:rPr lang="en-US" dirty="0"/>
              <a:t>Invest to buy leak detection equipment / leak detection machines to measure total losses through the compressed air system and compressor power. Identify and address air leakage points and prevent recurrence.</a:t>
            </a:r>
            <a:endParaRPr lang="es-ES_tradnl" dirty="0"/>
          </a:p>
        </p:txBody>
      </p:sp>
      <p:sp>
        <p:nvSpPr>
          <p:cNvPr id="8" name="Title 1">
            <a:extLst>
              <a:ext uri="{FF2B5EF4-FFF2-40B4-BE49-F238E27FC236}">
                <a16:creationId xmlns:a16="http://schemas.microsoft.com/office/drawing/2014/main" id="{EE17E0A2-8425-AA76-9A28-7D2A27DF5BC3}"/>
              </a:ext>
            </a:extLst>
          </p:cNvPr>
          <p:cNvSpPr>
            <a:spLocks noGrp="1"/>
          </p:cNvSpPr>
          <p:nvPr>
            <p:ph type="title"/>
          </p:nvPr>
        </p:nvSpPr>
        <p:spPr>
          <a:xfrm>
            <a:off x="636431" y="244700"/>
            <a:ext cx="9049555" cy="799134"/>
          </a:xfrm>
        </p:spPr>
        <p:txBody>
          <a:bodyPr>
            <a:noAutofit/>
          </a:bodyPr>
          <a:lstStyle/>
          <a:p>
            <a:pPr algn="l"/>
            <a:r>
              <a:rPr lang="en-US" dirty="0">
                <a:solidFill>
                  <a:schemeClr val="accent1">
                    <a:lumMod val="50000"/>
                  </a:schemeClr>
                </a:solidFill>
              </a:rPr>
              <a:t>EEMs1: Enhance internal management and equipment maintenance.</a:t>
            </a:r>
          </a:p>
        </p:txBody>
      </p:sp>
    </p:spTree>
    <p:extLst>
      <p:ext uri="{BB962C8B-B14F-4D97-AF65-F5344CB8AC3E}">
        <p14:creationId xmlns:p14="http://schemas.microsoft.com/office/powerpoint/2010/main" val="336191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636431" y="1589690"/>
            <a:ext cx="11056374" cy="4195957"/>
          </a:xfrm>
          <a:prstGeom prst="rect">
            <a:avLst/>
          </a:prstGeom>
          <a:noFill/>
        </p:spPr>
        <p:txBody>
          <a:bodyPr wrap="square" rtlCol="0">
            <a:spAutoFit/>
          </a:bodyPr>
          <a:lstStyle/>
          <a:p>
            <a:pPr algn="just">
              <a:lnSpc>
                <a:spcPct val="150000"/>
              </a:lnSpc>
            </a:pPr>
            <a:r>
              <a:rPr lang="en-US" sz="1800" b="1" dirty="0"/>
              <a:t>4. For the office building</a:t>
            </a:r>
            <a:endParaRPr lang="es-ES_tradnl" sz="1800" b="1" dirty="0"/>
          </a:p>
          <a:p>
            <a:pPr marL="342900" lvl="0" indent="-342900">
              <a:lnSpc>
                <a:spcPct val="150000"/>
              </a:lnSpc>
              <a:buFont typeface="Wingdings" panose="05000000000000000000" pitchFamily="2" charset="2"/>
              <a:buChar char="ü"/>
            </a:pPr>
            <a:r>
              <a:rPr lang="en-US" sz="1800" dirty="0"/>
              <a:t>Check the insulation thickness of walls and roofs.</a:t>
            </a:r>
            <a:endParaRPr lang="vi-VN" sz="1800" dirty="0"/>
          </a:p>
          <a:p>
            <a:pPr marL="342900" lvl="0" indent="-342900">
              <a:lnSpc>
                <a:spcPct val="150000"/>
              </a:lnSpc>
              <a:buFont typeface="Wingdings" panose="05000000000000000000" pitchFamily="2" charset="2"/>
              <a:buChar char="ü"/>
            </a:pPr>
            <a:r>
              <a:rPr lang="en-US" sz="1800" dirty="0"/>
              <a:t>Inspect and seal any gaps that cause heat loss from the room. </a:t>
            </a:r>
          </a:p>
          <a:p>
            <a:pPr marL="342900" lvl="0" indent="-342900">
              <a:lnSpc>
                <a:spcPct val="150000"/>
              </a:lnSpc>
              <a:buFont typeface="Wingdings" panose="05000000000000000000" pitchFamily="2" charset="2"/>
              <a:buChar char="ü"/>
            </a:pPr>
            <a:r>
              <a:rPr lang="en-US" sz="1800" dirty="0"/>
              <a:t>Use curtains inside and outside of windows to retain heat in winter and provide cooling in summer.</a:t>
            </a:r>
          </a:p>
          <a:p>
            <a:pPr marL="342900" lvl="0" indent="-342900">
              <a:lnSpc>
                <a:spcPct val="150000"/>
              </a:lnSpc>
              <a:buFont typeface="Wingdings" panose="05000000000000000000" pitchFamily="2" charset="2"/>
              <a:buChar char="ü"/>
            </a:pPr>
            <a:r>
              <a:rPr lang="en-US" sz="1800" dirty="0"/>
              <a:t> Install sunshades for windows to reduce summer heat.</a:t>
            </a:r>
            <a:endParaRPr lang="vi-VN" sz="1800" dirty="0"/>
          </a:p>
          <a:p>
            <a:pPr marL="342900" lvl="0" indent="-342900">
              <a:lnSpc>
                <a:spcPct val="150000"/>
              </a:lnSpc>
              <a:buFont typeface="Wingdings" panose="05000000000000000000" pitchFamily="2" charset="2"/>
              <a:buChar char="ü"/>
            </a:pPr>
            <a:r>
              <a:rPr lang="en-US" sz="1800" dirty="0"/>
              <a:t>Install automatic door and gate closers.</a:t>
            </a:r>
          </a:p>
          <a:p>
            <a:pPr marL="342900" lvl="0" indent="-342900">
              <a:lnSpc>
                <a:spcPct val="150000"/>
              </a:lnSpc>
              <a:buFont typeface="Wingdings" panose="05000000000000000000" pitchFamily="2" charset="2"/>
              <a:buChar char="ü"/>
            </a:pPr>
            <a:r>
              <a:rPr lang="en-US" sz="1800" dirty="0"/>
              <a:t>Install double-glazed doors and windbreak doors on the west-north sides. </a:t>
            </a:r>
          </a:p>
          <a:p>
            <a:pPr marL="342900" lvl="0" indent="-342900">
              <a:lnSpc>
                <a:spcPct val="150000"/>
              </a:lnSpc>
              <a:buFont typeface="Wingdings" panose="05000000000000000000" pitchFamily="2" charset="2"/>
              <a:buChar char="ü"/>
            </a:pPr>
            <a:r>
              <a:rPr lang="en-US" sz="1800" dirty="0"/>
              <a:t>Set the air conditioning temperature above 26°C in summer and 23°C in winter. </a:t>
            </a:r>
          </a:p>
          <a:p>
            <a:pPr marL="342900" lvl="0" indent="-342900">
              <a:lnSpc>
                <a:spcPct val="150000"/>
              </a:lnSpc>
              <a:buFont typeface="Wingdings" panose="05000000000000000000" pitchFamily="2" charset="2"/>
              <a:buChar char="ü"/>
            </a:pPr>
            <a:r>
              <a:rPr lang="en-US" sz="1800" dirty="0"/>
              <a:t>Turn off all lighting when not in use or after work hours.</a:t>
            </a:r>
            <a:endParaRPr lang="es-ES_tradnl" sz="1800" dirty="0"/>
          </a:p>
          <a:p>
            <a:pPr marL="342900" lvl="0" indent="-342900">
              <a:lnSpc>
                <a:spcPct val="150000"/>
              </a:lnSpc>
              <a:buFont typeface="Wingdings" panose="05000000000000000000" pitchFamily="2" charset="2"/>
              <a:buChar char="ü"/>
            </a:pPr>
            <a:endParaRPr lang="vi-VN" sz="1800" dirty="0"/>
          </a:p>
        </p:txBody>
      </p:sp>
      <p:sp>
        <p:nvSpPr>
          <p:cNvPr id="4" name="Title 1">
            <a:extLst>
              <a:ext uri="{FF2B5EF4-FFF2-40B4-BE49-F238E27FC236}">
                <a16:creationId xmlns:a16="http://schemas.microsoft.com/office/drawing/2014/main" id="{73385B08-05A0-BEE1-AA73-288F1B6361C4}"/>
              </a:ext>
            </a:extLst>
          </p:cNvPr>
          <p:cNvSpPr>
            <a:spLocks noGrp="1"/>
          </p:cNvSpPr>
          <p:nvPr>
            <p:ph type="title"/>
          </p:nvPr>
        </p:nvSpPr>
        <p:spPr>
          <a:xfrm>
            <a:off x="636431" y="244700"/>
            <a:ext cx="9049555" cy="799134"/>
          </a:xfrm>
        </p:spPr>
        <p:txBody>
          <a:bodyPr>
            <a:noAutofit/>
          </a:bodyPr>
          <a:lstStyle/>
          <a:p>
            <a:pPr algn="l"/>
            <a:r>
              <a:rPr lang="en-US" dirty="0">
                <a:solidFill>
                  <a:schemeClr val="accent1">
                    <a:lumMod val="50000"/>
                  </a:schemeClr>
                </a:solidFill>
              </a:rPr>
              <a:t>EEMs1: Enhance internal management and equipment maintenance.</a:t>
            </a:r>
          </a:p>
        </p:txBody>
      </p:sp>
    </p:spTree>
    <p:extLst>
      <p:ext uri="{BB962C8B-B14F-4D97-AF65-F5344CB8AC3E}">
        <p14:creationId xmlns:p14="http://schemas.microsoft.com/office/powerpoint/2010/main" val="1441922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175812"/>
            <a:ext cx="7143482" cy="900296"/>
          </a:xfrm>
        </p:spPr>
        <p:txBody>
          <a:bodyPr>
            <a:noAutofit/>
          </a:bodyPr>
          <a:lstStyle/>
          <a:p>
            <a:pPr algn="l"/>
            <a:r>
              <a:rPr lang="en-US" dirty="0">
                <a:solidFill>
                  <a:schemeClr val="accent1">
                    <a:lumMod val="50000"/>
                  </a:schemeClr>
                </a:solidFill>
              </a:rPr>
              <a:t>EEMs 2: Monitor, inspect, and address air leakage points in the system.</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516557"/>
            <a:ext cx="10972800" cy="4265335"/>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n-US" b="1" dirty="0"/>
              <a:t>Current status.</a:t>
            </a:r>
          </a:p>
          <a:p>
            <a:pPr marL="360045" marR="0" indent="0" algn="just">
              <a:lnSpc>
                <a:spcPct val="130000"/>
              </a:lnSpc>
              <a:spcBef>
                <a:spcPts val="300"/>
              </a:spcBef>
              <a:spcAft>
                <a:spcPts val="300"/>
              </a:spcAft>
            </a:pPr>
            <a:r>
              <a:rPr lang="en-US" dirty="0"/>
              <a:t>Through the survey and inspection of compressed air leaks at the company, the auditing unit detected leaks at control valves, fittings, and pneumatic cylinder valve actuators.</a:t>
            </a:r>
            <a:endParaRPr lang="vi-VN" dirty="0"/>
          </a:p>
          <a:p>
            <a:pPr marL="360045" marR="0" indent="0" algn="just">
              <a:lnSpc>
                <a:spcPct val="130000"/>
              </a:lnSpc>
              <a:spcBef>
                <a:spcPts val="300"/>
              </a:spcBef>
              <a:spcAft>
                <a:spcPts val="300"/>
              </a:spcAft>
            </a:pPr>
            <a:r>
              <a:rPr lang="en-US" dirty="0"/>
              <a:t>Locations with many compressed air leakage points </a:t>
            </a:r>
            <a:r>
              <a:rPr lang="es-ES_tradnl" dirty="0"/>
              <a:t>:</a:t>
            </a:r>
            <a:endParaRPr lang="vi-VN" dirty="0"/>
          </a:p>
          <a:p>
            <a:pPr marL="360045" marR="0" indent="0" algn="just">
              <a:lnSpc>
                <a:spcPct val="130000"/>
              </a:lnSpc>
              <a:spcBef>
                <a:spcPts val="300"/>
              </a:spcBef>
              <a:spcAft>
                <a:spcPts val="300"/>
              </a:spcAft>
            </a:pPr>
            <a:r>
              <a:rPr lang="en-US" dirty="0"/>
              <a:t>+ At the pneumatic valves of the machinery and equipment</a:t>
            </a:r>
            <a:endParaRPr lang="vi-VN" dirty="0"/>
          </a:p>
          <a:p>
            <a:pPr marL="0" marR="0" indent="356870" algn="just">
              <a:lnSpc>
                <a:spcPct val="130000"/>
              </a:lnSpc>
              <a:spcBef>
                <a:spcPts val="300"/>
              </a:spcBef>
              <a:spcAft>
                <a:spcPts val="300"/>
              </a:spcAft>
            </a:pPr>
            <a:r>
              <a:rPr lang="vi-VN" dirty="0"/>
              <a:t>+ </a:t>
            </a:r>
            <a:r>
              <a:rPr lang="en-US" dirty="0"/>
              <a:t>At the fittings on the compressed air pipeline from the air compressor station to the usage points.</a:t>
            </a:r>
            <a:endParaRPr lang="vi-VN" dirty="0"/>
          </a:p>
          <a:p>
            <a:pPr marL="360045" marR="0" indent="0" algn="just">
              <a:lnSpc>
                <a:spcPct val="130000"/>
              </a:lnSpc>
              <a:spcBef>
                <a:spcPts val="300"/>
              </a:spcBef>
              <a:spcAft>
                <a:spcPts val="300"/>
              </a:spcAft>
            </a:pPr>
            <a:r>
              <a:rPr lang="en-US" dirty="0"/>
              <a:t>Detailed statistics of the company's leakage points across 22 large and small air leakage points</a:t>
            </a:r>
            <a:endParaRPr lang="vi-VN" dirty="0"/>
          </a:p>
          <a:p>
            <a:pPr marL="285750" indent="-285750" algn="just">
              <a:lnSpc>
                <a:spcPct val="130000"/>
              </a:lnSpc>
              <a:buFont typeface="Wingdings" pitchFamily="2" charset="2"/>
              <a:buChar char="Ø"/>
            </a:pPr>
            <a:r>
              <a:rPr lang="en-US" b="1" dirty="0"/>
              <a:t>Measure</a:t>
            </a:r>
          </a:p>
          <a:p>
            <a:pPr algn="just">
              <a:lnSpc>
                <a:spcPct val="130000"/>
              </a:lnSpc>
            </a:pPr>
            <a:r>
              <a:rPr lang="en-US" dirty="0"/>
              <a:t>“Monitor, inspect, and address compressed air leakage points.”</a:t>
            </a:r>
          </a:p>
          <a:p>
            <a:pPr algn="just">
              <a:lnSpc>
                <a:spcPct val="130000"/>
              </a:lnSpc>
            </a:pPr>
            <a:endParaRPr lang="en-US" dirty="0"/>
          </a:p>
        </p:txBody>
      </p:sp>
    </p:spTree>
    <p:extLst>
      <p:ext uri="{BB962C8B-B14F-4D97-AF65-F5344CB8AC3E}">
        <p14:creationId xmlns:p14="http://schemas.microsoft.com/office/powerpoint/2010/main" val="3708113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DA413A-C9EE-4435-A93E-17A44E47509C}"/>
              </a:ext>
            </a:extLst>
          </p:cNvPr>
          <p:cNvSpPr txBox="1"/>
          <p:nvPr/>
        </p:nvSpPr>
        <p:spPr>
          <a:xfrm>
            <a:off x="1070735" y="4920689"/>
            <a:ext cx="4132007" cy="666977"/>
          </a:xfrm>
          <a:prstGeom prst="rect">
            <a:avLst/>
          </a:prstGeom>
          <a:noFill/>
        </p:spPr>
        <p:txBody>
          <a:bodyPr wrap="square" rtlCol="0">
            <a:spAutoFit/>
          </a:bodyPr>
          <a:lstStyle/>
          <a:p>
            <a:r>
              <a:rPr lang="en-US" sz="1800" i="1" dirty="0"/>
              <a:t>Compressed air leakage detection device and example</a:t>
            </a:r>
            <a:endParaRPr lang="vi-VN" sz="1800" i="1" dirty="0"/>
          </a:p>
        </p:txBody>
      </p:sp>
      <p:pic>
        <p:nvPicPr>
          <p:cNvPr id="74" name="Picture 21" descr="ULD_Kit">
            <a:extLst>
              <a:ext uri="{FF2B5EF4-FFF2-40B4-BE49-F238E27FC236}">
                <a16:creationId xmlns:a16="http://schemas.microsoft.com/office/drawing/2014/main" id="{F9CADB50-126D-4CA8-9EB0-50F1E8AC79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 y="2469797"/>
            <a:ext cx="2527140" cy="218792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3" descr="uld-300_01_piu_328px_x_220px">
            <a:extLst>
              <a:ext uri="{FF2B5EF4-FFF2-40B4-BE49-F238E27FC236}">
                <a16:creationId xmlns:a16="http://schemas.microsoft.com/office/drawing/2014/main" id="{28C838D4-3A52-4131-96E6-A9D11872EB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7509" y="2469797"/>
            <a:ext cx="2416897" cy="218792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a:extLst>
              <a:ext uri="{FF2B5EF4-FFF2-40B4-BE49-F238E27FC236}">
                <a16:creationId xmlns:a16="http://schemas.microsoft.com/office/drawing/2014/main" id="{EDD1C05C-7B54-4DC5-9B8C-9E7487FDDBB0}"/>
              </a:ext>
            </a:extLst>
          </p:cNvPr>
          <p:cNvGraphicFramePr>
            <a:graphicFrameLocks noGrp="1"/>
          </p:cNvGraphicFramePr>
          <p:nvPr>
            <p:extLst>
              <p:ext uri="{D42A27DB-BD31-4B8C-83A1-F6EECF244321}">
                <p14:modId xmlns:p14="http://schemas.microsoft.com/office/powerpoint/2010/main" val="2032212534"/>
              </p:ext>
            </p:extLst>
          </p:nvPr>
        </p:nvGraphicFramePr>
        <p:xfrm>
          <a:off x="5861054" y="2065159"/>
          <a:ext cx="5493711" cy="3613325"/>
        </p:xfrm>
        <a:graphic>
          <a:graphicData uri="http://schemas.openxmlformats.org/drawingml/2006/table">
            <a:tbl>
              <a:tblPr firstRow="1" bandRow="1">
                <a:tableStyleId>{5C22544A-7EE6-4342-B048-85BDC9FD1C3A}</a:tableStyleId>
              </a:tblPr>
              <a:tblGrid>
                <a:gridCol w="708767">
                  <a:extLst>
                    <a:ext uri="{9D8B030D-6E8A-4147-A177-3AD203B41FA5}">
                      <a16:colId xmlns:a16="http://schemas.microsoft.com/office/drawing/2014/main" val="20000"/>
                    </a:ext>
                  </a:extLst>
                </a:gridCol>
                <a:gridCol w="2770949">
                  <a:extLst>
                    <a:ext uri="{9D8B030D-6E8A-4147-A177-3AD203B41FA5}">
                      <a16:colId xmlns:a16="http://schemas.microsoft.com/office/drawing/2014/main" val="20001"/>
                    </a:ext>
                  </a:extLst>
                </a:gridCol>
                <a:gridCol w="1215341">
                  <a:extLst>
                    <a:ext uri="{9D8B030D-6E8A-4147-A177-3AD203B41FA5}">
                      <a16:colId xmlns:a16="http://schemas.microsoft.com/office/drawing/2014/main" val="20002"/>
                    </a:ext>
                  </a:extLst>
                </a:gridCol>
                <a:gridCol w="798654">
                  <a:extLst>
                    <a:ext uri="{9D8B030D-6E8A-4147-A177-3AD203B41FA5}">
                      <a16:colId xmlns:a16="http://schemas.microsoft.com/office/drawing/2014/main" val="20003"/>
                    </a:ext>
                  </a:extLst>
                </a:gridCol>
              </a:tblGrid>
              <a:tr h="377389">
                <a:tc>
                  <a:txBody>
                    <a:bodyPr/>
                    <a:lstStyle/>
                    <a:p>
                      <a:pPr marL="0" marR="0" algn="ctr">
                        <a:spcBef>
                          <a:spcPts val="0"/>
                        </a:spcBef>
                        <a:spcAft>
                          <a:spcPts val="0"/>
                        </a:spcAft>
                      </a:pPr>
                      <a:r>
                        <a:rPr lang="en-US" sz="2000" b="1" dirty="0">
                          <a:solidFill>
                            <a:srgbClr val="000000"/>
                          </a:solidFill>
                          <a:effectLst/>
                          <a:latin typeface="Times New Roman" panose="02020603050405020304" pitchFamily="18" charset="0"/>
                          <a:ea typeface="Times New Roman"/>
                          <a:cs typeface="Times New Roman" panose="02020603050405020304" pitchFamily="18" charset="0"/>
                        </a:rPr>
                        <a:t>NO</a:t>
                      </a:r>
                      <a:endParaRPr lang="en-US" sz="2000" dirty="0">
                        <a:effectLst/>
                        <a:latin typeface="Times New Roman" panose="02020603050405020304" pitchFamily="18" charset="0"/>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b="1" i="0" u="none" strike="noStrike" kern="1200" cap="none" dirty="0">
                          <a:solidFill>
                            <a:schemeClr val="dk1"/>
                          </a:solidFill>
                          <a:latin typeface="Times New Roman" panose="02020603050405020304" pitchFamily="18" charset="0"/>
                          <a:ea typeface="+mn-ea"/>
                          <a:cs typeface="Times New Roman" panose="02020603050405020304" pitchFamily="18" charset="0"/>
                          <a:sym typeface="Arial"/>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1</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cs typeface="+mn-cs"/>
                          <a:sym typeface="Arial"/>
                        </a:rPr>
                        <a:t>Average electricity price</a:t>
                      </a:r>
                      <a:endParaRPr lang="vi-VN" sz="1600" b="0" i="0" u="none" strike="noStrike" cap="none" dirty="0">
                        <a:solidFill>
                          <a:schemeClr val="dk1"/>
                        </a:solidFill>
                        <a:effectLst/>
                        <a:latin typeface="Times New Roman" panose="02020603050405020304" pitchFamily="18" charset="0"/>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VND</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1.575</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2</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Electricity saved after implementing the measure</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kWh/year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25.230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3</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Income from energy efficiency in one year.</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Million VND/year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40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4</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Total investment cost for project implementation</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Million VND</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40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5</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Simple payback period</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month</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12</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6</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Discount factor</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10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7</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Project lifecycle</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4</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361666">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8</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Reduce CO2 emissions</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err="1">
                          <a:effectLst/>
                          <a:latin typeface="Times New Roman" panose="02020603050405020304" pitchFamily="18" charset="0"/>
                          <a:ea typeface="Times New Roman" panose="02020603050405020304" pitchFamily="18" charset="0"/>
                        </a:rPr>
                        <a:t>tonne</a:t>
                      </a:r>
                      <a:r>
                        <a:rPr lang="en-US" sz="1600" dirty="0">
                          <a:effectLst/>
                          <a:latin typeface="Times New Roman" panose="02020603050405020304" pitchFamily="18" charset="0"/>
                          <a:ea typeface="Times New Roman" panose="02020603050405020304" pitchFamily="18" charset="0"/>
                        </a:rPr>
                        <a:t>/year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23</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5" name="Title 1">
            <a:extLst>
              <a:ext uri="{FF2B5EF4-FFF2-40B4-BE49-F238E27FC236}">
                <a16:creationId xmlns:a16="http://schemas.microsoft.com/office/drawing/2014/main" id="{E29687CD-6A95-773E-14AB-B657983F05C3}"/>
              </a:ext>
            </a:extLst>
          </p:cNvPr>
          <p:cNvSpPr>
            <a:spLocks noGrp="1"/>
          </p:cNvSpPr>
          <p:nvPr>
            <p:ph type="title"/>
          </p:nvPr>
        </p:nvSpPr>
        <p:spPr>
          <a:xfrm>
            <a:off x="609600" y="175812"/>
            <a:ext cx="7143482" cy="900296"/>
          </a:xfrm>
        </p:spPr>
        <p:txBody>
          <a:bodyPr>
            <a:noAutofit/>
          </a:bodyPr>
          <a:lstStyle/>
          <a:p>
            <a:pPr algn="l"/>
            <a:r>
              <a:rPr lang="en-US" dirty="0">
                <a:solidFill>
                  <a:schemeClr val="accent1">
                    <a:lumMod val="50000"/>
                  </a:schemeClr>
                </a:solidFill>
              </a:rPr>
              <a:t>EEMs 2: Monitor, inspect, and address air leakage points in the system.</a:t>
            </a:r>
          </a:p>
        </p:txBody>
      </p:sp>
    </p:spTree>
    <p:extLst>
      <p:ext uri="{BB962C8B-B14F-4D97-AF65-F5344CB8AC3E}">
        <p14:creationId xmlns:p14="http://schemas.microsoft.com/office/powerpoint/2010/main" val="3342883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71E1E-BA53-4BD4-80BC-7FBF94AE18D1}"/>
              </a:ext>
            </a:extLst>
          </p:cNvPr>
          <p:cNvSpPr>
            <a:spLocks noGrp="1"/>
          </p:cNvSpPr>
          <p:nvPr>
            <p:ph type="title"/>
          </p:nvPr>
        </p:nvSpPr>
        <p:spPr/>
        <p:txBody>
          <a:bodyPr>
            <a:noAutofit/>
          </a:bodyPr>
          <a:lstStyle/>
          <a:p>
            <a:r>
              <a:rPr lang="en-US" dirty="0">
                <a:solidFill>
                  <a:schemeClr val="accent1">
                    <a:lumMod val="50000"/>
                  </a:schemeClr>
                </a:solidFill>
              </a:rPr>
              <a:t>EEMs 3: Improve the operational efficiency of air compressors</a:t>
            </a:r>
          </a:p>
        </p:txBody>
      </p:sp>
      <p:sp>
        <p:nvSpPr>
          <p:cNvPr id="4" name="TextBox 3">
            <a:extLst>
              <a:ext uri="{FF2B5EF4-FFF2-40B4-BE49-F238E27FC236}">
                <a16:creationId xmlns:a16="http://schemas.microsoft.com/office/drawing/2014/main" id="{E78B87E5-8E14-409C-876C-C750445251FB}"/>
              </a:ext>
            </a:extLst>
          </p:cNvPr>
          <p:cNvSpPr txBox="1"/>
          <p:nvPr/>
        </p:nvSpPr>
        <p:spPr>
          <a:xfrm>
            <a:off x="609601" y="1220542"/>
            <a:ext cx="10972799" cy="5203476"/>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b="1" dirty="0"/>
              <a:t>Current status</a:t>
            </a:r>
          </a:p>
          <a:p>
            <a:pPr marL="342900" marR="0" indent="-342900" algn="just">
              <a:lnSpc>
                <a:spcPct val="150000"/>
              </a:lnSpc>
              <a:spcBef>
                <a:spcPts val="300"/>
              </a:spcBef>
              <a:spcAft>
                <a:spcPts val="300"/>
              </a:spcAft>
              <a:buFont typeface="Arial" panose="020B0604020202020204" pitchFamily="34" charset="0"/>
              <a:buChar char="•"/>
            </a:pPr>
            <a:r>
              <a:rPr lang="en-US" dirty="0"/>
              <a:t>The company uses a 55kW air compressor to supply air for the production line. The operating condition of the air compressors is as follows:</a:t>
            </a:r>
            <a:endParaRPr lang="vi-VN" dirty="0"/>
          </a:p>
          <a:p>
            <a:pPr marL="342900" marR="0" indent="-342900" algn="just">
              <a:lnSpc>
                <a:spcPct val="150000"/>
              </a:lnSpc>
              <a:spcBef>
                <a:spcPts val="300"/>
              </a:spcBef>
              <a:spcAft>
                <a:spcPts val="300"/>
              </a:spcAft>
              <a:buFont typeface="Arial" panose="020B0604020202020204" pitchFamily="34" charset="0"/>
              <a:buChar char="•"/>
            </a:pPr>
            <a:r>
              <a:rPr lang="es-ES_tradnl" dirty="0" err="1"/>
              <a:t>Operating</a:t>
            </a:r>
            <a:r>
              <a:rPr lang="es-ES_tradnl" dirty="0"/>
              <a:t> time: </a:t>
            </a:r>
            <a:r>
              <a:rPr lang="en-US" dirty="0"/>
              <a:t>The air compressor operates continuously 24 hours a day</a:t>
            </a:r>
            <a:r>
              <a:rPr lang="es-ES_tradnl" dirty="0"/>
              <a:t>. </a:t>
            </a:r>
            <a:endParaRPr lang="vi-VN" dirty="0"/>
          </a:p>
          <a:p>
            <a:pPr marL="342900" marR="0" indent="-342900" algn="just">
              <a:lnSpc>
                <a:spcPct val="150000"/>
              </a:lnSpc>
              <a:spcBef>
                <a:spcPts val="300"/>
              </a:spcBef>
              <a:spcAft>
                <a:spcPts val="300"/>
              </a:spcAft>
              <a:buFont typeface="Arial" panose="020B0604020202020204" pitchFamily="34" charset="0"/>
              <a:buChar char="•"/>
            </a:pPr>
            <a:r>
              <a:rPr lang="en-US" dirty="0"/>
              <a:t>The compressed air pressure set at the station is 5.5 bar – 6.5 bar.</a:t>
            </a:r>
          </a:p>
          <a:p>
            <a:pPr marL="342900" indent="-342900" algn="just">
              <a:lnSpc>
                <a:spcPct val="150000"/>
              </a:lnSpc>
              <a:spcBef>
                <a:spcPts val="300"/>
              </a:spcBef>
              <a:spcAft>
                <a:spcPts val="300"/>
              </a:spcAft>
              <a:buFont typeface="Wingdings" pitchFamily="2" charset="2"/>
              <a:buChar char="Ø"/>
            </a:pPr>
            <a:r>
              <a:rPr lang="en-US" b="1" dirty="0"/>
              <a:t>Measure</a:t>
            </a:r>
            <a:r>
              <a:rPr lang="en-US" dirty="0"/>
              <a:t>: “ Improving the operational efficiency of air compressors”</a:t>
            </a:r>
            <a:r>
              <a:rPr lang="vi-VN" dirty="0"/>
              <a:t> </a:t>
            </a:r>
          </a:p>
          <a:p>
            <a:pPr marL="342900" indent="-342900" algn="just">
              <a:lnSpc>
                <a:spcPct val="150000"/>
              </a:lnSpc>
              <a:spcBef>
                <a:spcPts val="300"/>
              </a:spcBef>
              <a:spcAft>
                <a:spcPts val="300"/>
              </a:spcAft>
              <a:buFont typeface="Wingdings" pitchFamily="2" charset="2"/>
              <a:buChar char="Ø"/>
            </a:pPr>
            <a:r>
              <a:rPr lang="en-US" b="1" dirty="0"/>
              <a:t>Implementation plan: </a:t>
            </a:r>
            <a:r>
              <a:rPr lang="en-US" dirty="0"/>
              <a:t>The inverter will control the frequency of the electric current to always meet the minimum pressure requirements. When there is a change in usage demand, the compressed air pressure will fluctuate. At this point, the inverter will control the speed to promptly meet the demand. The inverter makes the machine's operation more responsive, immediately adjusting to even small changes in pressure.</a:t>
            </a:r>
            <a:endParaRPr lang="vi-VN" dirty="0"/>
          </a:p>
        </p:txBody>
      </p:sp>
    </p:spTree>
    <p:extLst>
      <p:ext uri="{BB962C8B-B14F-4D97-AF65-F5344CB8AC3E}">
        <p14:creationId xmlns:p14="http://schemas.microsoft.com/office/powerpoint/2010/main" val="1186526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A0F68DE-0A0A-4B86-939D-F7E93E4261D2}"/>
              </a:ext>
            </a:extLst>
          </p:cNvPr>
          <p:cNvSpPr/>
          <p:nvPr/>
        </p:nvSpPr>
        <p:spPr>
          <a:xfrm>
            <a:off x="321972" y="4708414"/>
            <a:ext cx="5461067" cy="775020"/>
          </a:xfrm>
          <a:prstGeom prst="rect">
            <a:avLst/>
          </a:prstGeom>
        </p:spPr>
        <p:txBody>
          <a:bodyPr wrap="square">
            <a:spAutoFit/>
          </a:bodyPr>
          <a:lstStyle/>
          <a:p>
            <a:pPr marL="0" marR="0" algn="ctr">
              <a:lnSpc>
                <a:spcPct val="130000"/>
              </a:lnSpc>
              <a:spcBef>
                <a:spcPts val="720"/>
              </a:spcBef>
              <a:spcAft>
                <a:spcPts val="720"/>
              </a:spcAft>
            </a:pPr>
            <a:r>
              <a:rPr lang="en-US" sz="1800" i="1" dirty="0"/>
              <a:t>Chart comparing the operating condition of the air compressor before and after installing the inverter</a:t>
            </a:r>
            <a:endParaRPr lang="vi-VN" sz="1800" i="1" dirty="0"/>
          </a:p>
        </p:txBody>
      </p:sp>
      <p:sp>
        <p:nvSpPr>
          <p:cNvPr id="7" name="Rectangle 6">
            <a:extLst>
              <a:ext uri="{FF2B5EF4-FFF2-40B4-BE49-F238E27FC236}">
                <a16:creationId xmlns:a16="http://schemas.microsoft.com/office/drawing/2014/main" id="{41C81043-7721-433F-81F5-39FEA6F74C30}"/>
              </a:ext>
            </a:extLst>
          </p:cNvPr>
          <p:cNvSpPr/>
          <p:nvPr/>
        </p:nvSpPr>
        <p:spPr>
          <a:xfrm>
            <a:off x="6449902" y="1594467"/>
            <a:ext cx="4395576" cy="379656"/>
          </a:xfrm>
          <a:prstGeom prst="rect">
            <a:avLst/>
          </a:prstGeom>
        </p:spPr>
        <p:txBody>
          <a:bodyPr wrap="square">
            <a:spAutoFit/>
          </a:bodyPr>
          <a:lstStyle/>
          <a:p>
            <a:pPr algn="ctr"/>
            <a:r>
              <a:rPr lang="en-US" i="1" dirty="0"/>
              <a:t>Energy efficiency calculation</a:t>
            </a:r>
          </a:p>
        </p:txBody>
      </p:sp>
      <p:pic>
        <p:nvPicPr>
          <p:cNvPr id="6146" name="Picture 2">
            <a:extLst>
              <a:ext uri="{FF2B5EF4-FFF2-40B4-BE49-F238E27FC236}">
                <a16:creationId xmlns:a16="http://schemas.microsoft.com/office/drawing/2014/main" id="{E5ECC1EF-0F13-4C69-B6BA-AF77ECD9F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74123"/>
            <a:ext cx="517344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Table 11">
            <a:extLst>
              <a:ext uri="{FF2B5EF4-FFF2-40B4-BE49-F238E27FC236}">
                <a16:creationId xmlns:a16="http://schemas.microsoft.com/office/drawing/2014/main" id="{7B90DD9B-73D4-4FA1-917A-60C7120C0805}"/>
              </a:ext>
            </a:extLst>
          </p:cNvPr>
          <p:cNvGraphicFramePr>
            <a:graphicFrameLocks noGrp="1"/>
          </p:cNvGraphicFramePr>
          <p:nvPr>
            <p:extLst>
              <p:ext uri="{D42A27DB-BD31-4B8C-83A1-F6EECF244321}">
                <p14:modId xmlns:p14="http://schemas.microsoft.com/office/powerpoint/2010/main" val="702779786"/>
              </p:ext>
            </p:extLst>
          </p:nvPr>
        </p:nvGraphicFramePr>
        <p:xfrm>
          <a:off x="6225846" y="2086634"/>
          <a:ext cx="4843688" cy="3802336"/>
        </p:xfrm>
        <a:graphic>
          <a:graphicData uri="http://schemas.openxmlformats.org/drawingml/2006/table">
            <a:tbl>
              <a:tblPr firstRow="1" bandRow="1">
                <a:tableStyleId>{5C22544A-7EE6-4342-B048-85BDC9FD1C3A}</a:tableStyleId>
              </a:tblPr>
              <a:tblGrid>
                <a:gridCol w="672665">
                  <a:extLst>
                    <a:ext uri="{9D8B030D-6E8A-4147-A177-3AD203B41FA5}">
                      <a16:colId xmlns:a16="http://schemas.microsoft.com/office/drawing/2014/main" val="20000"/>
                    </a:ext>
                  </a:extLst>
                </a:gridCol>
                <a:gridCol w="2106593">
                  <a:extLst>
                    <a:ext uri="{9D8B030D-6E8A-4147-A177-3AD203B41FA5}">
                      <a16:colId xmlns:a16="http://schemas.microsoft.com/office/drawing/2014/main" val="20001"/>
                    </a:ext>
                  </a:extLst>
                </a:gridCol>
                <a:gridCol w="1111169">
                  <a:extLst>
                    <a:ext uri="{9D8B030D-6E8A-4147-A177-3AD203B41FA5}">
                      <a16:colId xmlns:a16="http://schemas.microsoft.com/office/drawing/2014/main" val="20002"/>
                    </a:ext>
                  </a:extLst>
                </a:gridCol>
                <a:gridCol w="953261">
                  <a:extLst>
                    <a:ext uri="{9D8B030D-6E8A-4147-A177-3AD203B41FA5}">
                      <a16:colId xmlns:a16="http://schemas.microsoft.com/office/drawing/2014/main" val="20003"/>
                    </a:ext>
                  </a:extLst>
                </a:gridCol>
              </a:tblGrid>
              <a:tr h="366110">
                <a:tc>
                  <a:txBody>
                    <a:bodyPr/>
                    <a:lstStyle/>
                    <a:p>
                      <a:pPr marL="0" marR="0" algn="ctr">
                        <a:spcBef>
                          <a:spcPts val="0"/>
                        </a:spcBef>
                        <a:spcAft>
                          <a:spcPts val="0"/>
                        </a:spcAft>
                      </a:pPr>
                      <a:r>
                        <a:rPr lang="en-US" sz="2000" b="1" dirty="0">
                          <a:solidFill>
                            <a:srgbClr val="000000"/>
                          </a:solidFill>
                          <a:effectLst/>
                          <a:latin typeface="Times New Roman" panose="02020603050405020304" pitchFamily="18" charset="0"/>
                          <a:ea typeface="Times New Roman"/>
                          <a:cs typeface="Times New Roman" panose="02020603050405020304" pitchFamily="18" charset="0"/>
                        </a:rPr>
                        <a:t>NO</a:t>
                      </a:r>
                      <a:endParaRPr lang="en-US" sz="2000" dirty="0">
                        <a:effectLst/>
                        <a:latin typeface="Times New Roman" panose="02020603050405020304" pitchFamily="18" charset="0"/>
                        <a:ea typeface="Times New Roman"/>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2000" kern="1200" dirty="0">
                          <a:solidFill>
                            <a:schemeClr val="dk1"/>
                          </a:solidFill>
                          <a:latin typeface="Times New Roman" panose="02020603050405020304" pitchFamily="18" charset="0"/>
                          <a:ea typeface="+mn-ea"/>
                          <a:cs typeface="Times New Roman" panose="02020603050405020304" pitchFamily="18"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1</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Average electricity price</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VND</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1.575</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2</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Electricity saved after implementing the measure.</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kWh/year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31.752</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3</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Income from energy efficiency in one year.</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Million VND/year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50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4</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Total investment cost for project implementation</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Million VND</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170</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5</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Simple payback period</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month</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41</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600">
                          <a:effectLst/>
                          <a:latin typeface="Times New Roman" panose="02020603050405020304" pitchFamily="18" charset="0"/>
                          <a:ea typeface="Times New Roman" panose="02020603050405020304" pitchFamily="18" charset="0"/>
                        </a:rPr>
                        <a:t>6</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Discount factor</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a:effectLst/>
                          <a:latin typeface="Times New Roman" panose="02020603050405020304" pitchFamily="18" charset="0"/>
                          <a:ea typeface="Times New Roman" panose="02020603050405020304" pitchFamily="18" charset="0"/>
                        </a:rPr>
                        <a:t>10</a:t>
                      </a:r>
                      <a:endParaRPr lang="vi-VN" sz="1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61666">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7</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mn-cs"/>
                          <a:sym typeface="Arial"/>
                        </a:rPr>
                        <a:t>Reduce CO2 emissions</a:t>
                      </a:r>
                      <a:endParaRPr lang="vi-VN" sz="1600" b="0" i="0" u="none" strike="noStrike" cap="none" dirty="0">
                        <a:solidFill>
                          <a:schemeClr val="dk1"/>
                        </a:solidFill>
                        <a:effectLst/>
                        <a:latin typeface="Times New Roman" panose="02020603050405020304" pitchFamily="18" charset="0"/>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rPr>
                        <a:t>tons/year</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rPr>
                        <a:t>29</a:t>
                      </a:r>
                      <a:endParaRPr lang="vi-VN" sz="16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6" name="Title 1">
            <a:extLst>
              <a:ext uri="{FF2B5EF4-FFF2-40B4-BE49-F238E27FC236}">
                <a16:creationId xmlns:a16="http://schemas.microsoft.com/office/drawing/2014/main" id="{789D3143-DB6E-E348-A85F-18AE22B2F122}"/>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EEMs 3: Improve the operational efficiency of air compressors</a:t>
            </a:r>
          </a:p>
        </p:txBody>
      </p:sp>
    </p:spTree>
    <p:extLst>
      <p:ext uri="{BB962C8B-B14F-4D97-AF65-F5344CB8AC3E}">
        <p14:creationId xmlns:p14="http://schemas.microsoft.com/office/powerpoint/2010/main" val="3605985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p:nvPr>
        </p:nvSpPr>
        <p:spPr>
          <a:xfrm>
            <a:off x="609600" y="167425"/>
            <a:ext cx="9088192" cy="876408"/>
          </a:xfrm>
        </p:spPr>
        <p:txBody>
          <a:bodyPr>
            <a:noAutofit/>
          </a:bodyPr>
          <a:lstStyle/>
          <a:p>
            <a:pPr algn="l"/>
            <a:r>
              <a:rPr lang="en-US" dirty="0">
                <a:solidFill>
                  <a:schemeClr val="accent1">
                    <a:lumMod val="50000"/>
                  </a:schemeClr>
                </a:solidFill>
              </a:rPr>
              <a:t>EEMs 4: Install the CESS electricity-saving device for transformer No. 1</a:t>
            </a:r>
          </a:p>
        </p:txBody>
      </p:sp>
      <p:sp>
        <p:nvSpPr>
          <p:cNvPr id="4" name="TextBox 3">
            <a:extLst>
              <a:ext uri="{FF2B5EF4-FFF2-40B4-BE49-F238E27FC236}">
                <a16:creationId xmlns:a16="http://schemas.microsoft.com/office/drawing/2014/main" id="{546124C2-54F4-4791-B04F-38D12C2A58FF}"/>
              </a:ext>
            </a:extLst>
          </p:cNvPr>
          <p:cNvSpPr txBox="1"/>
          <p:nvPr/>
        </p:nvSpPr>
        <p:spPr>
          <a:xfrm>
            <a:off x="608544" y="1563677"/>
            <a:ext cx="10972801" cy="1189749"/>
          </a:xfrm>
          <a:prstGeom prst="rect">
            <a:avLst/>
          </a:prstGeom>
          <a:noFill/>
        </p:spPr>
        <p:txBody>
          <a:bodyPr wrap="square" rtlCol="0">
            <a:spAutoFit/>
          </a:bodyPr>
          <a:lstStyle/>
          <a:p>
            <a:pPr marL="285750" indent="-285750">
              <a:buFont typeface="Wingdings" pitchFamily="2" charset="2"/>
              <a:buChar char="Ø"/>
            </a:pPr>
            <a:r>
              <a:rPr lang="en-US" b="1" dirty="0"/>
              <a:t>Current situation:</a:t>
            </a:r>
          </a:p>
          <a:p>
            <a:pPr>
              <a:lnSpc>
                <a:spcPct val="150000"/>
              </a:lnSpc>
            </a:pPr>
            <a:r>
              <a:rPr lang="en-US" dirty="0"/>
              <a:t>The transformer supplies power to the equipment system in the production line, with the main load being the production technology equipment. The system's primary load consists of motors.</a:t>
            </a:r>
            <a:endParaRPr lang="es-ES_tradnl" dirty="0"/>
          </a:p>
        </p:txBody>
      </p:sp>
      <p:sp>
        <p:nvSpPr>
          <p:cNvPr id="7" name="TextBox 6">
            <a:extLst>
              <a:ext uri="{FF2B5EF4-FFF2-40B4-BE49-F238E27FC236}">
                <a16:creationId xmlns:a16="http://schemas.microsoft.com/office/drawing/2014/main" id="{4CB49199-C7F2-4845-8801-F1B1769A4DF1}"/>
              </a:ext>
            </a:extLst>
          </p:cNvPr>
          <p:cNvSpPr txBox="1"/>
          <p:nvPr/>
        </p:nvSpPr>
        <p:spPr>
          <a:xfrm>
            <a:off x="3502000" y="5454659"/>
            <a:ext cx="5188001" cy="379656"/>
          </a:xfrm>
          <a:prstGeom prst="rect">
            <a:avLst/>
          </a:prstGeom>
          <a:noFill/>
        </p:spPr>
        <p:txBody>
          <a:bodyPr wrap="square" rtlCol="0">
            <a:spAutoFit/>
          </a:bodyPr>
          <a:lstStyle/>
          <a:p>
            <a:pPr algn="ctr"/>
            <a:r>
              <a:rPr lang="en-US" i="1" dirty="0"/>
              <a:t>Transformer power measurement results</a:t>
            </a:r>
            <a:endParaRPr lang="vi-VN" i="1" dirty="0"/>
          </a:p>
        </p:txBody>
      </p:sp>
      <p:graphicFrame>
        <p:nvGraphicFramePr>
          <p:cNvPr id="9" name="Table 8">
            <a:extLst>
              <a:ext uri="{FF2B5EF4-FFF2-40B4-BE49-F238E27FC236}">
                <a16:creationId xmlns:a16="http://schemas.microsoft.com/office/drawing/2014/main" id="{3E35105B-6E6E-4B7B-A6E5-6F866DE0BB97}"/>
              </a:ext>
            </a:extLst>
          </p:cNvPr>
          <p:cNvGraphicFramePr>
            <a:graphicFrameLocks noGrp="1"/>
          </p:cNvGraphicFramePr>
          <p:nvPr>
            <p:extLst>
              <p:ext uri="{D42A27DB-BD31-4B8C-83A1-F6EECF244321}">
                <p14:modId xmlns:p14="http://schemas.microsoft.com/office/powerpoint/2010/main" val="1277056232"/>
              </p:ext>
            </p:extLst>
          </p:nvPr>
        </p:nvGraphicFramePr>
        <p:xfrm>
          <a:off x="1506637" y="3103590"/>
          <a:ext cx="9178725" cy="2190733"/>
        </p:xfrm>
        <a:graphic>
          <a:graphicData uri="http://schemas.openxmlformats.org/drawingml/2006/table">
            <a:tbl>
              <a:tblPr firstRow="1" firstCol="1" lastRow="1" lastCol="1" bandRow="1" bandCol="1">
                <a:tableStyleId>{12ACAA50-B3C0-4FEF-8DD3-66675128A787}</a:tableStyleId>
              </a:tblPr>
              <a:tblGrid>
                <a:gridCol w="990174">
                  <a:extLst>
                    <a:ext uri="{9D8B030D-6E8A-4147-A177-3AD203B41FA5}">
                      <a16:colId xmlns:a16="http://schemas.microsoft.com/office/drawing/2014/main" val="626246766"/>
                    </a:ext>
                  </a:extLst>
                </a:gridCol>
                <a:gridCol w="2095904">
                  <a:extLst>
                    <a:ext uri="{9D8B030D-6E8A-4147-A177-3AD203B41FA5}">
                      <a16:colId xmlns:a16="http://schemas.microsoft.com/office/drawing/2014/main" val="3403985838"/>
                    </a:ext>
                  </a:extLst>
                </a:gridCol>
                <a:gridCol w="2437271">
                  <a:extLst>
                    <a:ext uri="{9D8B030D-6E8A-4147-A177-3AD203B41FA5}">
                      <a16:colId xmlns:a16="http://schemas.microsoft.com/office/drawing/2014/main" val="3161000523"/>
                    </a:ext>
                  </a:extLst>
                </a:gridCol>
                <a:gridCol w="1823447">
                  <a:extLst>
                    <a:ext uri="{9D8B030D-6E8A-4147-A177-3AD203B41FA5}">
                      <a16:colId xmlns:a16="http://schemas.microsoft.com/office/drawing/2014/main" val="1633795260"/>
                    </a:ext>
                  </a:extLst>
                </a:gridCol>
                <a:gridCol w="1831929">
                  <a:extLst>
                    <a:ext uri="{9D8B030D-6E8A-4147-A177-3AD203B41FA5}">
                      <a16:colId xmlns:a16="http://schemas.microsoft.com/office/drawing/2014/main" val="2982209120"/>
                    </a:ext>
                  </a:extLst>
                </a:gridCol>
              </a:tblGrid>
              <a:tr h="860551">
                <a:tc>
                  <a:txBody>
                    <a:bodyPr/>
                    <a:lstStyle/>
                    <a:p>
                      <a:pPr marL="0" marR="0" algn="ctr">
                        <a:spcBef>
                          <a:spcPts val="600"/>
                        </a:spcBef>
                        <a:spcAft>
                          <a:spcPts val="0"/>
                        </a:spcAft>
                      </a:pPr>
                      <a:r>
                        <a:rPr lang="en-US" sz="1200" b="1" dirty="0">
                          <a:solidFill>
                            <a:srgbClr val="000000"/>
                          </a:solidFill>
                          <a:effectLst/>
                          <a:latin typeface="Times New Roman" panose="02020603050405020304" pitchFamily="18" charset="0"/>
                          <a:ea typeface="SimSun" panose="02010600030101010101" pitchFamily="2" charset="-122"/>
                        </a:rPr>
                        <a:t>NO</a:t>
                      </a:r>
                      <a:endParaRPr lang="vi-VN" sz="1200" b="1"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solidFill>
                      <a:schemeClr val="accent2"/>
                    </a:solidFill>
                  </a:tcPr>
                </a:tc>
                <a:tc>
                  <a:txBody>
                    <a:bodyPr/>
                    <a:lstStyle/>
                    <a:p>
                      <a:pPr marL="0" marR="0" algn="ctr">
                        <a:spcBef>
                          <a:spcPts val="600"/>
                        </a:spcBef>
                        <a:spcAft>
                          <a:spcPts val="0"/>
                        </a:spcAft>
                      </a:pPr>
                      <a:r>
                        <a:rPr lang="en-US" sz="1200" b="1" dirty="0">
                          <a:effectLst/>
                        </a:rPr>
                        <a:t>Transformer</a:t>
                      </a:r>
                      <a:endParaRPr lang="vi-VN" sz="1200" b="1"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solidFill>
                      <a:schemeClr val="accent2"/>
                    </a:solidFill>
                  </a:tcPr>
                </a:tc>
                <a:tc>
                  <a:txBody>
                    <a:bodyPr/>
                    <a:lstStyle/>
                    <a:p>
                      <a:pPr marL="0" marR="0" algn="ctr">
                        <a:spcBef>
                          <a:spcPts val="600"/>
                        </a:spcBef>
                        <a:spcAft>
                          <a:spcPts val="0"/>
                        </a:spcAft>
                      </a:pPr>
                      <a:r>
                        <a:rPr lang="en-US" sz="1200" b="1" dirty="0">
                          <a:effectLst/>
                        </a:rPr>
                        <a:t>Actual load</a:t>
                      </a:r>
                      <a:endParaRPr lang="vi-VN" sz="1200" b="1" dirty="0">
                        <a:effectLst/>
                      </a:endParaRPr>
                    </a:p>
                    <a:p>
                      <a:pPr marL="0" marR="0" algn="ctr">
                        <a:spcBef>
                          <a:spcPts val="600"/>
                        </a:spcBef>
                        <a:spcAft>
                          <a:spcPts val="0"/>
                        </a:spcAft>
                      </a:pPr>
                      <a:r>
                        <a:rPr lang="en-US" sz="1200" b="1" dirty="0">
                          <a:effectLst/>
                        </a:rPr>
                        <a:t>(kW)</a:t>
                      </a:r>
                      <a:endParaRPr lang="vi-VN" sz="1200" b="1"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solidFill>
                      <a:schemeClr val="accent2"/>
                    </a:solidFill>
                  </a:tcPr>
                </a:tc>
                <a:tc>
                  <a:txBody>
                    <a:bodyPr/>
                    <a:lstStyle/>
                    <a:p>
                      <a:pPr marL="0" marR="0" algn="ctr">
                        <a:spcBef>
                          <a:spcPts val="600"/>
                        </a:spcBef>
                        <a:spcAft>
                          <a:spcPts val="0"/>
                        </a:spcAft>
                      </a:pPr>
                      <a:r>
                        <a:rPr lang="en-US" sz="1200" b="1" i="0" u="none" strike="noStrike" cap="none" dirty="0">
                          <a:solidFill>
                            <a:srgbClr val="000000"/>
                          </a:solidFill>
                          <a:effectLst/>
                          <a:latin typeface="Arial"/>
                          <a:cs typeface="Arial"/>
                          <a:sym typeface="Arial"/>
                        </a:rPr>
                        <a:t>Voltage harmonic</a:t>
                      </a:r>
                      <a:r>
                        <a:rPr lang="en-US" sz="1200" b="1" dirty="0">
                          <a:effectLst/>
                        </a:rPr>
                        <a:t>(%)</a:t>
                      </a:r>
                      <a:endParaRPr lang="vi-VN" sz="1200" b="1"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solidFill>
                      <a:schemeClr val="accent2"/>
                    </a:solidFill>
                  </a:tcPr>
                </a:tc>
                <a:tc>
                  <a:txBody>
                    <a:bodyPr/>
                    <a:lstStyle/>
                    <a:p>
                      <a:pPr marL="0" marR="0" algn="ctr">
                        <a:spcBef>
                          <a:spcPts val="600"/>
                        </a:spcBef>
                        <a:spcAft>
                          <a:spcPts val="0"/>
                        </a:spcAft>
                      </a:pPr>
                      <a:r>
                        <a:rPr lang="en-US" sz="1200" b="1" i="0" u="none" strike="noStrike" cap="none" dirty="0">
                          <a:solidFill>
                            <a:srgbClr val="000000"/>
                          </a:solidFill>
                          <a:effectLst/>
                          <a:latin typeface="Arial"/>
                          <a:cs typeface="Arial"/>
                          <a:sym typeface="Arial"/>
                        </a:rPr>
                        <a:t>Current harmonic</a:t>
                      </a:r>
                      <a:r>
                        <a:rPr lang="en-US" sz="1200" b="1" dirty="0">
                          <a:effectLst/>
                        </a:rPr>
                        <a:t>(%)</a:t>
                      </a:r>
                      <a:endParaRPr lang="vi-VN" sz="1200" b="1"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solidFill>
                      <a:schemeClr val="accent2"/>
                    </a:solidFill>
                  </a:tcPr>
                </a:tc>
                <a:extLst>
                  <a:ext uri="{0D108BD9-81ED-4DB2-BD59-A6C34878D82A}">
                    <a16:rowId xmlns:a16="http://schemas.microsoft.com/office/drawing/2014/main" val="302669460"/>
                  </a:ext>
                </a:extLst>
              </a:tr>
              <a:tr h="443394">
                <a:tc>
                  <a:txBody>
                    <a:bodyPr/>
                    <a:lstStyle/>
                    <a:p>
                      <a:pPr marL="0" marR="0" algn="ctr">
                        <a:spcBef>
                          <a:spcPts val="600"/>
                        </a:spcBef>
                        <a:spcAft>
                          <a:spcPts val="0"/>
                        </a:spcAft>
                      </a:pPr>
                      <a:r>
                        <a:rPr lang="en-US" sz="1200">
                          <a:effectLst/>
                        </a:rPr>
                        <a:t>1</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spcBef>
                          <a:spcPts val="600"/>
                        </a:spcBef>
                        <a:spcAft>
                          <a:spcPts val="0"/>
                        </a:spcAft>
                      </a:pPr>
                      <a:r>
                        <a:rPr lang="en-US" sz="1200" dirty="0">
                          <a:effectLst/>
                        </a:rPr>
                        <a:t> 1.800 kVA machine</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dirty="0">
                          <a:effectLst/>
                        </a:rPr>
                        <a:t>709</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5</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29</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80709956"/>
                  </a:ext>
                </a:extLst>
              </a:tr>
              <a:tr h="443394">
                <a:tc>
                  <a:txBody>
                    <a:bodyPr/>
                    <a:lstStyle/>
                    <a:p>
                      <a:pPr marL="0" marR="0" algn="ctr">
                        <a:spcBef>
                          <a:spcPts val="600"/>
                        </a:spcBef>
                        <a:spcAft>
                          <a:spcPts val="0"/>
                        </a:spcAft>
                      </a:pPr>
                      <a:r>
                        <a:rPr lang="en-US" sz="1200">
                          <a:effectLst/>
                        </a:rPr>
                        <a:t>2</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spcBef>
                          <a:spcPts val="600"/>
                        </a:spcBef>
                        <a:spcAft>
                          <a:spcPts val="0"/>
                        </a:spcAft>
                      </a:pPr>
                      <a:r>
                        <a:rPr lang="en-US" sz="1200" dirty="0">
                          <a:effectLst/>
                        </a:rPr>
                        <a:t>250 kVA machine</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dirty="0">
                          <a:effectLst/>
                        </a:rPr>
                        <a:t>61</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5</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8</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93657500"/>
                  </a:ext>
                </a:extLst>
              </a:tr>
              <a:tr h="443394">
                <a:tc>
                  <a:txBody>
                    <a:bodyPr/>
                    <a:lstStyle/>
                    <a:p>
                      <a:pPr marL="0" marR="0" algn="ctr">
                        <a:spcBef>
                          <a:spcPts val="600"/>
                        </a:spcBef>
                        <a:spcAft>
                          <a:spcPts val="0"/>
                        </a:spcAft>
                      </a:pPr>
                      <a:r>
                        <a:rPr lang="en-US" sz="1200">
                          <a:effectLst/>
                        </a:rPr>
                        <a:t>3</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spcBef>
                          <a:spcPts val="600"/>
                        </a:spcBef>
                        <a:spcAft>
                          <a:spcPts val="0"/>
                        </a:spcAft>
                      </a:pPr>
                      <a:r>
                        <a:rPr lang="en-US" sz="1200" dirty="0">
                          <a:effectLst/>
                        </a:rPr>
                        <a:t>1.000 kVA machine</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630</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a:effectLst/>
                        </a:rPr>
                        <a:t>2</a:t>
                      </a:r>
                      <a:endParaRPr lang="vi-VN" sz="120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600"/>
                        </a:spcBef>
                        <a:spcAft>
                          <a:spcPts val="0"/>
                        </a:spcAft>
                      </a:pPr>
                      <a:r>
                        <a:rPr lang="en-US" sz="1200" dirty="0">
                          <a:effectLst/>
                        </a:rPr>
                        <a:t>8</a:t>
                      </a:r>
                      <a:endParaRPr lang="vi-VN" sz="12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01424240"/>
                  </a:ext>
                </a:extLst>
              </a:tr>
            </a:tbl>
          </a:graphicData>
        </a:graphic>
      </p:graphicFrame>
    </p:spTree>
    <p:extLst>
      <p:ext uri="{BB962C8B-B14F-4D97-AF65-F5344CB8AC3E}">
        <p14:creationId xmlns:p14="http://schemas.microsoft.com/office/powerpoint/2010/main" val="22869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609600" y="1605643"/>
            <a:ext cx="6291279" cy="4449873"/>
          </a:xfrm>
          <a:prstGeom prst="rect">
            <a:avLst/>
          </a:prstGeom>
        </p:spPr>
        <p:txBody>
          <a:bodyPr wrap="square">
            <a:spAutoFit/>
          </a:bodyPr>
          <a:lstStyle/>
          <a:p>
            <a:pPr algn="just">
              <a:lnSpc>
                <a:spcPct val="90000"/>
              </a:lnSpc>
              <a:spcBef>
                <a:spcPts val="300"/>
              </a:spcBef>
              <a:spcAft>
                <a:spcPts val="300"/>
              </a:spcAft>
              <a:tabLst>
                <a:tab pos="540385" algn="l"/>
              </a:tabLst>
            </a:pPr>
            <a:r>
              <a:rPr lang="es-ES_tradnl" sz="1800" b="1" dirty="0" err="1"/>
              <a:t>Measure</a:t>
            </a:r>
            <a:r>
              <a:rPr lang="es-ES_tradnl" sz="1800" b="1" dirty="0"/>
              <a:t>:</a:t>
            </a:r>
          </a:p>
          <a:p>
            <a:pPr marL="360045" marR="0" indent="0" algn="just">
              <a:lnSpc>
                <a:spcPct val="130000"/>
              </a:lnSpc>
              <a:spcBef>
                <a:spcPts val="300"/>
              </a:spcBef>
              <a:spcAft>
                <a:spcPts val="300"/>
              </a:spcAft>
            </a:pPr>
            <a:r>
              <a:rPr lang="en-US" sz="1800" dirty="0"/>
              <a:t>The CESS product has the following electricity-saving mechanism</a:t>
            </a:r>
            <a:endParaRPr lang="vi-VN" sz="1800" dirty="0"/>
          </a:p>
          <a:p>
            <a:pPr marL="342900" marR="0" lvl="0" indent="-342900">
              <a:lnSpc>
                <a:spcPct val="150000"/>
              </a:lnSpc>
              <a:spcBef>
                <a:spcPts val="0"/>
              </a:spcBef>
              <a:spcAft>
                <a:spcPts val="0"/>
              </a:spcAft>
              <a:buFont typeface="Arial" panose="020B0604020202020204" pitchFamily="34" charset="0"/>
              <a:buChar char="•"/>
              <a:tabLst>
                <a:tab pos="457200" algn="l"/>
              </a:tabLst>
            </a:pPr>
            <a:r>
              <a:rPr lang="en-US" sz="1800" dirty="0"/>
              <a:t>Improve the conversion efficiency of the machinery and equipment system that transforms electrical energy into light energy, heat energy, or mechanical energy.</a:t>
            </a:r>
            <a:endParaRPr lang="vi-VN" sz="1800" dirty="0"/>
          </a:p>
          <a:p>
            <a:pPr marL="342900" marR="0" lvl="0" indent="-342900">
              <a:lnSpc>
                <a:spcPct val="150000"/>
              </a:lnSpc>
              <a:spcBef>
                <a:spcPts val="0"/>
              </a:spcBef>
              <a:spcAft>
                <a:spcPts val="0"/>
              </a:spcAft>
              <a:buFont typeface="Arial" panose="020B0604020202020204" pitchFamily="34" charset="0"/>
              <a:buChar char="•"/>
              <a:tabLst>
                <a:tab pos="457200" algn="l"/>
              </a:tabLst>
            </a:pPr>
            <a:r>
              <a:rPr lang="en-US" sz="1800" dirty="0"/>
              <a:t>Enhance the efficiency of electrical transmission from the power supply station to the electrical devices and machinery.</a:t>
            </a:r>
            <a:endParaRPr lang="vi-VN" sz="1800" dirty="0"/>
          </a:p>
          <a:p>
            <a:pPr marL="342900" marR="0" lvl="0" indent="-342900">
              <a:lnSpc>
                <a:spcPct val="150000"/>
              </a:lnSpc>
              <a:spcBef>
                <a:spcPts val="0"/>
              </a:spcBef>
              <a:spcAft>
                <a:spcPts val="0"/>
              </a:spcAft>
              <a:buFont typeface="Arial" panose="020B0604020202020204" pitchFamily="34" charset="0"/>
              <a:buChar char="•"/>
              <a:tabLst>
                <a:tab pos="457200" algn="l"/>
              </a:tabLst>
            </a:pPr>
            <a:r>
              <a:rPr lang="en-US" sz="1800" dirty="0"/>
              <a:t>Improve the power factor of the system, helping to increase the useful power of the equipment system.</a:t>
            </a:r>
            <a:endParaRPr lang="vi-VN" sz="1800" dirty="0"/>
          </a:p>
        </p:txBody>
      </p:sp>
      <p:sp>
        <p:nvSpPr>
          <p:cNvPr id="8" name="TextBox 7">
            <a:extLst>
              <a:ext uri="{FF2B5EF4-FFF2-40B4-BE49-F238E27FC236}">
                <a16:creationId xmlns:a16="http://schemas.microsoft.com/office/drawing/2014/main" id="{83FA7A90-7FEB-45A4-B24B-D768BC9B2A53}"/>
              </a:ext>
            </a:extLst>
          </p:cNvPr>
          <p:cNvSpPr txBox="1"/>
          <p:nvPr/>
        </p:nvSpPr>
        <p:spPr>
          <a:xfrm>
            <a:off x="7239000" y="5671402"/>
            <a:ext cx="4343400" cy="379656"/>
          </a:xfrm>
          <a:prstGeom prst="rect">
            <a:avLst/>
          </a:prstGeom>
          <a:noFill/>
        </p:spPr>
        <p:txBody>
          <a:bodyPr wrap="square" rtlCol="0">
            <a:spAutoFit/>
          </a:bodyPr>
          <a:lstStyle/>
          <a:p>
            <a:pPr algn="ctr"/>
            <a:r>
              <a:rPr lang="en-US" sz="1800" i="1" dirty="0"/>
              <a:t>CESS device and installation method</a:t>
            </a:r>
            <a:endParaRPr lang="vi-VN" sz="1800" i="1" dirty="0"/>
          </a:p>
        </p:txBody>
      </p:sp>
      <p:sp>
        <p:nvSpPr>
          <p:cNvPr id="10" name="Freeform 29">
            <a:extLst>
              <a:ext uri="{FF2B5EF4-FFF2-40B4-BE49-F238E27FC236}">
                <a16:creationId xmlns:a16="http://schemas.microsoft.com/office/drawing/2014/main" id="{B151B4C7-ECAC-40C2-8112-2C5A165A2E8A}"/>
              </a:ext>
            </a:extLst>
          </p:cNvPr>
          <p:cNvSpPr/>
          <p:nvPr/>
        </p:nvSpPr>
        <p:spPr>
          <a:xfrm>
            <a:off x="6900879" y="1809129"/>
            <a:ext cx="4867916" cy="2064509"/>
          </a:xfrm>
          <a:custGeom>
            <a:avLst/>
            <a:gdLst/>
            <a:ahLst/>
            <a:cxnLst/>
            <a:rect l="l" t="t" r="r" b="b"/>
            <a:pathLst>
              <a:path w="7181686" h="3294599">
                <a:moveTo>
                  <a:pt x="0" y="0"/>
                </a:moveTo>
                <a:lnTo>
                  <a:pt x="7181686" y="0"/>
                </a:lnTo>
                <a:lnTo>
                  <a:pt x="7181686" y="3294599"/>
                </a:lnTo>
                <a:lnTo>
                  <a:pt x="0" y="3294599"/>
                </a:lnTo>
                <a:lnTo>
                  <a:pt x="0" y="0"/>
                </a:lnTo>
                <a:close/>
              </a:path>
            </a:pathLst>
          </a:custGeom>
          <a:blipFill>
            <a:blip r:embed="rId2"/>
            <a:stretch>
              <a:fillRect/>
            </a:stretch>
          </a:blipFill>
        </p:spPr>
        <p:txBody>
          <a:bodyPr/>
          <a:lstStyle/>
          <a:p>
            <a:endParaRPr lang="vi-VN" sz="1800"/>
          </a:p>
        </p:txBody>
      </p:sp>
      <p:sp>
        <p:nvSpPr>
          <p:cNvPr id="11" name="Freeform 28">
            <a:extLst>
              <a:ext uri="{FF2B5EF4-FFF2-40B4-BE49-F238E27FC236}">
                <a16:creationId xmlns:a16="http://schemas.microsoft.com/office/drawing/2014/main" id="{A75FDD14-DF09-498C-A4B1-0F431E30B09C}"/>
              </a:ext>
            </a:extLst>
          </p:cNvPr>
          <p:cNvSpPr/>
          <p:nvPr/>
        </p:nvSpPr>
        <p:spPr>
          <a:xfrm>
            <a:off x="7078363" y="4245626"/>
            <a:ext cx="4690432" cy="1243616"/>
          </a:xfrm>
          <a:custGeom>
            <a:avLst/>
            <a:gdLst/>
            <a:ahLst/>
            <a:cxnLst/>
            <a:rect l="l" t="t" r="r" b="b"/>
            <a:pathLst>
              <a:path w="7181686" h="2459728">
                <a:moveTo>
                  <a:pt x="0" y="0"/>
                </a:moveTo>
                <a:lnTo>
                  <a:pt x="7181686" y="0"/>
                </a:lnTo>
                <a:lnTo>
                  <a:pt x="7181686" y="2459727"/>
                </a:lnTo>
                <a:lnTo>
                  <a:pt x="0" y="2459727"/>
                </a:lnTo>
                <a:lnTo>
                  <a:pt x="0" y="0"/>
                </a:lnTo>
                <a:close/>
              </a:path>
            </a:pathLst>
          </a:custGeom>
          <a:blipFill>
            <a:blip r:embed="rId3"/>
            <a:stretch>
              <a:fillRect/>
            </a:stretch>
          </a:blipFill>
        </p:spPr>
        <p:txBody>
          <a:bodyPr/>
          <a:lstStyle/>
          <a:p>
            <a:endParaRPr lang="vi-VN" sz="1800"/>
          </a:p>
        </p:txBody>
      </p:sp>
      <p:sp>
        <p:nvSpPr>
          <p:cNvPr id="6" name="Title 1">
            <a:extLst>
              <a:ext uri="{FF2B5EF4-FFF2-40B4-BE49-F238E27FC236}">
                <a16:creationId xmlns:a16="http://schemas.microsoft.com/office/drawing/2014/main" id="{40BFF6A4-49CC-E281-2709-6523DD7D4234}"/>
              </a:ext>
            </a:extLst>
          </p:cNvPr>
          <p:cNvSpPr>
            <a:spLocks noGrp="1"/>
          </p:cNvSpPr>
          <p:nvPr>
            <p:ph type="title"/>
          </p:nvPr>
        </p:nvSpPr>
        <p:spPr>
          <a:xfrm>
            <a:off x="609600" y="167425"/>
            <a:ext cx="9088192" cy="876408"/>
          </a:xfrm>
        </p:spPr>
        <p:txBody>
          <a:bodyPr>
            <a:noAutofit/>
          </a:bodyPr>
          <a:lstStyle/>
          <a:p>
            <a:pPr algn="l"/>
            <a:r>
              <a:rPr lang="en-US" dirty="0">
                <a:solidFill>
                  <a:schemeClr val="accent1">
                    <a:lumMod val="50000"/>
                  </a:schemeClr>
                </a:solidFill>
              </a:rPr>
              <a:t>EEMs 4: Install the CESS electricity-saving device for transformer No. 1</a:t>
            </a:r>
          </a:p>
        </p:txBody>
      </p:sp>
    </p:spTree>
    <p:extLst>
      <p:ext uri="{BB962C8B-B14F-4D97-AF65-F5344CB8AC3E}">
        <p14:creationId xmlns:p14="http://schemas.microsoft.com/office/powerpoint/2010/main" val="3020191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524F62A-F1E3-45DD-93C3-060744715BE7}"/>
              </a:ext>
            </a:extLst>
          </p:cNvPr>
          <p:cNvSpPr txBox="1"/>
          <p:nvPr/>
        </p:nvSpPr>
        <p:spPr>
          <a:xfrm>
            <a:off x="609600" y="1474319"/>
            <a:ext cx="10972799" cy="369332"/>
          </a:xfrm>
          <a:prstGeom prst="rect">
            <a:avLst/>
          </a:prstGeom>
          <a:noFill/>
        </p:spPr>
        <p:txBody>
          <a:bodyPr wrap="square" rtlCol="0">
            <a:spAutoFit/>
          </a:bodyPr>
          <a:lstStyle/>
          <a:p>
            <a:r>
              <a:rPr lang="en-US" sz="1800" i="1" dirty="0"/>
              <a:t>Calculation results for the measure 'Install CESS EE device for transformer number 1'</a:t>
            </a:r>
          </a:p>
        </p:txBody>
      </p:sp>
      <p:graphicFrame>
        <p:nvGraphicFramePr>
          <p:cNvPr id="9" name="Bảng 1">
            <a:extLst>
              <a:ext uri="{FF2B5EF4-FFF2-40B4-BE49-F238E27FC236}">
                <a16:creationId xmlns:a16="http://schemas.microsoft.com/office/drawing/2014/main" id="{1101E0EA-F14A-4251-A166-280156349FA3}"/>
              </a:ext>
            </a:extLst>
          </p:cNvPr>
          <p:cNvGraphicFramePr>
            <a:graphicFrameLocks noGrp="1"/>
          </p:cNvGraphicFramePr>
          <p:nvPr>
            <p:extLst>
              <p:ext uri="{D42A27DB-BD31-4B8C-83A1-F6EECF244321}">
                <p14:modId xmlns:p14="http://schemas.microsoft.com/office/powerpoint/2010/main" val="2887120925"/>
              </p:ext>
            </p:extLst>
          </p:nvPr>
        </p:nvGraphicFramePr>
        <p:xfrm>
          <a:off x="1543032" y="2274137"/>
          <a:ext cx="9105933" cy="3401458"/>
        </p:xfrm>
        <a:graphic>
          <a:graphicData uri="http://schemas.openxmlformats.org/drawingml/2006/table">
            <a:tbl>
              <a:tblPr firstRow="1" firstCol="1" bandRow="1">
                <a:tableStyleId>{5C22544A-7EE6-4342-B048-85BDC9FD1C3A}</a:tableStyleId>
              </a:tblPr>
              <a:tblGrid>
                <a:gridCol w="811369">
                  <a:extLst>
                    <a:ext uri="{9D8B030D-6E8A-4147-A177-3AD203B41FA5}">
                      <a16:colId xmlns:a16="http://schemas.microsoft.com/office/drawing/2014/main" val="20000"/>
                    </a:ext>
                  </a:extLst>
                </a:gridCol>
                <a:gridCol w="5487593">
                  <a:extLst>
                    <a:ext uri="{9D8B030D-6E8A-4147-A177-3AD203B41FA5}">
                      <a16:colId xmlns:a16="http://schemas.microsoft.com/office/drawing/2014/main" val="20001"/>
                    </a:ext>
                  </a:extLst>
                </a:gridCol>
                <a:gridCol w="1644642">
                  <a:extLst>
                    <a:ext uri="{9D8B030D-6E8A-4147-A177-3AD203B41FA5}">
                      <a16:colId xmlns:a16="http://schemas.microsoft.com/office/drawing/2014/main" val="20002"/>
                    </a:ext>
                  </a:extLst>
                </a:gridCol>
                <a:gridCol w="1162329">
                  <a:extLst>
                    <a:ext uri="{9D8B030D-6E8A-4147-A177-3AD203B41FA5}">
                      <a16:colId xmlns:a16="http://schemas.microsoft.com/office/drawing/2014/main" val="20003"/>
                    </a:ext>
                  </a:extLst>
                </a:gridCol>
              </a:tblGrid>
              <a:tr h="730326">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NO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SPECIFICATION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UNIT</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VALUE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538921">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1</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Aft>
                          <a:spcPts val="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Average electricity price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1.575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51169">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2</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electricity saved after implementing the measure.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kWh/year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265.450</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318453">
                <a:tc>
                  <a:txBody>
                    <a:bodyPr/>
                    <a:lstStyle/>
                    <a:p>
                      <a:pPr algn="ctr">
                        <a:spcBef>
                          <a:spcPts val="300"/>
                        </a:spcBef>
                        <a:spcAft>
                          <a:spcPts val="300"/>
                        </a:spcAft>
                      </a:pPr>
                      <a:r>
                        <a:rPr lang="en-US" sz="1600">
                          <a:effectLst/>
                          <a:latin typeface="Times New Roman" panose="02020603050405020304" pitchFamily="18" charset="0"/>
                          <a:cs typeface="Times New Roman" panose="02020603050405020304" pitchFamily="18" charset="0"/>
                        </a:rPr>
                        <a:t>3</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The income generated from energy efficiency in one year</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Million VND/year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418</a:t>
                      </a:r>
                    </a:p>
                  </a:txBody>
                  <a:tcPr marL="68580" marR="68580" marT="0" marB="0" anchor="ctr"/>
                </a:tc>
                <a:extLst>
                  <a:ext uri="{0D108BD9-81ED-4DB2-BD59-A6C34878D82A}">
                    <a16:rowId xmlns:a16="http://schemas.microsoft.com/office/drawing/2014/main" val="10003"/>
                  </a:ext>
                </a:extLst>
              </a:tr>
              <a:tr h="269462">
                <a:tc>
                  <a:txBody>
                    <a:bodyPr/>
                    <a:lstStyle/>
                    <a:p>
                      <a:pPr algn="ctr">
                        <a:spcBef>
                          <a:spcPts val="300"/>
                        </a:spcBef>
                        <a:spcAft>
                          <a:spcPts val="30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4</a:t>
                      </a: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Exchange rate</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VND/USD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24.283</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284976">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5</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Total investment cost for implementing the project.</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Million VND</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1.278</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269462">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6</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Simple payback period</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month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36,7</a:t>
                      </a:r>
                    </a:p>
                  </a:txBody>
                  <a:tcPr marL="68580" marR="68580" marT="0" marB="0" anchor="ctr"/>
                </a:tc>
                <a:extLst>
                  <a:ext uri="{0D108BD9-81ED-4DB2-BD59-A6C34878D82A}">
                    <a16:rowId xmlns:a16="http://schemas.microsoft.com/office/drawing/2014/main" val="10007"/>
                  </a:ext>
                </a:extLst>
              </a:tr>
              <a:tr h="269462">
                <a:tc>
                  <a:txBody>
                    <a:bodyPr/>
                    <a:lstStyle/>
                    <a:p>
                      <a:pPr algn="ctr">
                        <a:spcBef>
                          <a:spcPts val="300"/>
                        </a:spcBef>
                        <a:spcAft>
                          <a:spcPts val="300"/>
                        </a:spcAft>
                      </a:pPr>
                      <a:r>
                        <a:rPr lang="en-US" sz="1600" dirty="0">
                          <a:effectLst/>
                          <a:latin typeface="Times New Roman" panose="02020603050405020304" pitchFamily="18" charset="0"/>
                          <a:cs typeface="Times New Roman" panose="02020603050405020304" pitchFamily="18" charset="0"/>
                        </a:rPr>
                        <a:t>7</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spcBef>
                          <a:spcPts val="300"/>
                        </a:spcBef>
                        <a:spcAft>
                          <a:spcPts val="300"/>
                        </a:spcAft>
                      </a:pPr>
                      <a:r>
                        <a:rPr lang="en-US" sz="1600" b="0" i="0" u="none" strike="noStrike" cap="none" dirty="0">
                          <a:solidFill>
                            <a:schemeClr val="dk1"/>
                          </a:solidFill>
                          <a:effectLst/>
                          <a:latin typeface="Times New Roman" panose="02020603050405020304" pitchFamily="18" charset="0"/>
                          <a:ea typeface="+mn-ea"/>
                          <a:cs typeface="Times New Roman" panose="02020603050405020304" pitchFamily="18" charset="0"/>
                          <a:sym typeface="Arial"/>
                        </a:rPr>
                        <a:t>CO2 emission reduction</a:t>
                      </a:r>
                    </a:p>
                  </a:txBody>
                  <a:tcPr marL="68580" marR="68580" marT="0" marB="0" anchor="ctr"/>
                </a:tc>
                <a:tc>
                  <a:txBody>
                    <a:bodyPr/>
                    <a:lstStyle/>
                    <a:p>
                      <a:pPr>
                        <a:spcBef>
                          <a:spcPts val="300"/>
                        </a:spcBef>
                        <a:spcAft>
                          <a:spcPts val="300"/>
                        </a:spcAft>
                      </a:pPr>
                      <a:r>
                        <a:rPr lang="en-US" sz="1600" dirty="0">
                          <a:effectLst/>
                          <a:latin typeface="Times New Roman" panose="02020603050405020304" pitchFamily="18" charset="0"/>
                          <a:cs typeface="Times New Roman" panose="02020603050405020304" pitchFamily="18" charset="0"/>
                        </a:rPr>
                        <a:t>tons/year</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spcAft>
                          <a:spcPts val="0"/>
                        </a:spcAft>
                      </a:pPr>
                      <a:r>
                        <a:rPr lang="en-US" sz="1600" dirty="0">
                          <a:effectLst/>
                          <a:latin typeface="Times New Roman" panose="02020603050405020304" pitchFamily="18" charset="0"/>
                          <a:cs typeface="Times New Roman" panose="02020603050405020304" pitchFamily="18" charset="0"/>
                        </a:rPr>
                        <a:t>242</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2"/>
                  </a:ext>
                </a:extLst>
              </a:tr>
            </a:tbl>
          </a:graphicData>
        </a:graphic>
      </p:graphicFrame>
      <p:sp>
        <p:nvSpPr>
          <p:cNvPr id="6" name="Title 1">
            <a:extLst>
              <a:ext uri="{FF2B5EF4-FFF2-40B4-BE49-F238E27FC236}">
                <a16:creationId xmlns:a16="http://schemas.microsoft.com/office/drawing/2014/main" id="{56358994-6442-2B1C-3677-75D92FABA369}"/>
              </a:ext>
            </a:extLst>
          </p:cNvPr>
          <p:cNvSpPr>
            <a:spLocks noGrp="1"/>
          </p:cNvSpPr>
          <p:nvPr>
            <p:ph type="title"/>
          </p:nvPr>
        </p:nvSpPr>
        <p:spPr>
          <a:xfrm>
            <a:off x="609600" y="167425"/>
            <a:ext cx="9088192" cy="876408"/>
          </a:xfrm>
        </p:spPr>
        <p:txBody>
          <a:bodyPr>
            <a:noAutofit/>
          </a:bodyPr>
          <a:lstStyle/>
          <a:p>
            <a:pPr algn="l"/>
            <a:r>
              <a:rPr lang="en-US" dirty="0">
                <a:solidFill>
                  <a:schemeClr val="accent1">
                    <a:lumMod val="50000"/>
                  </a:schemeClr>
                </a:solidFill>
              </a:rPr>
              <a:t>EEMs 4: Install the CESS electricity-saving device for transformer No. 1</a:t>
            </a:r>
          </a:p>
        </p:txBody>
      </p:sp>
    </p:spTree>
    <p:extLst>
      <p:ext uri="{BB962C8B-B14F-4D97-AF65-F5344CB8AC3E}">
        <p14:creationId xmlns:p14="http://schemas.microsoft.com/office/powerpoint/2010/main" val="2044651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DA5CA-04D6-4178-A8E8-DC778728E209}"/>
              </a:ext>
            </a:extLst>
          </p:cNvPr>
          <p:cNvSpPr>
            <a:spLocks noGrp="1"/>
          </p:cNvSpPr>
          <p:nvPr>
            <p:ph type="title"/>
          </p:nvPr>
        </p:nvSpPr>
        <p:spPr>
          <a:xfrm>
            <a:off x="609600" y="638785"/>
            <a:ext cx="10972800" cy="495200"/>
          </a:xfrm>
        </p:spPr>
        <p:txBody>
          <a:bodyPr>
            <a:noAutofit/>
          </a:bodyPr>
          <a:lstStyle/>
          <a:p>
            <a:r>
              <a:rPr lang="en-US" dirty="0">
                <a:solidFill>
                  <a:schemeClr val="accent1">
                    <a:lumMod val="50000"/>
                  </a:schemeClr>
                </a:solidFill>
              </a:rPr>
              <a:t>EEMs 5: Insulate the steam piping</a:t>
            </a:r>
          </a:p>
        </p:txBody>
      </p:sp>
      <p:sp>
        <p:nvSpPr>
          <p:cNvPr id="5" name="Hình chữ nhật 9">
            <a:extLst>
              <a:ext uri="{FF2B5EF4-FFF2-40B4-BE49-F238E27FC236}">
                <a16:creationId xmlns:a16="http://schemas.microsoft.com/office/drawing/2014/main" id="{4D929B60-4012-4D83-84E5-FF9BA21B6652}"/>
              </a:ext>
            </a:extLst>
          </p:cNvPr>
          <p:cNvSpPr/>
          <p:nvPr/>
        </p:nvSpPr>
        <p:spPr>
          <a:xfrm>
            <a:off x="609600" y="1965967"/>
            <a:ext cx="4147334" cy="3118418"/>
          </a:xfrm>
          <a:prstGeom prst="rect">
            <a:avLst/>
          </a:prstGeom>
        </p:spPr>
        <p:txBody>
          <a:bodyPr wrap="square">
            <a:spAutoFit/>
          </a:bodyPr>
          <a:lstStyle/>
          <a:p>
            <a:pPr algn="just">
              <a:lnSpc>
                <a:spcPct val="130000"/>
              </a:lnSpc>
              <a:spcBef>
                <a:spcPts val="300"/>
              </a:spcBef>
              <a:spcAft>
                <a:spcPts val="300"/>
              </a:spcAft>
            </a:pPr>
            <a:r>
              <a:rPr lang="es-ES_tradnl" b="1" dirty="0" err="1"/>
              <a:t>Current</a:t>
            </a:r>
            <a:r>
              <a:rPr lang="es-ES_tradnl" b="1" dirty="0"/>
              <a:t> </a:t>
            </a:r>
            <a:r>
              <a:rPr lang="es-ES_tradnl" b="1" dirty="0" err="1"/>
              <a:t>situation</a:t>
            </a:r>
            <a:r>
              <a:rPr lang="es-ES_tradnl" b="1" dirty="0"/>
              <a:t>:</a:t>
            </a:r>
          </a:p>
          <a:p>
            <a:pPr algn="just">
              <a:lnSpc>
                <a:spcPct val="130000"/>
              </a:lnSpc>
              <a:spcBef>
                <a:spcPts val="300"/>
              </a:spcBef>
              <a:spcAft>
                <a:spcPts val="300"/>
              </a:spcAft>
            </a:pPr>
            <a:r>
              <a:rPr lang="en-US" dirty="0"/>
              <a:t>Steam is primarily used for the production process. Currently, the main steam pipe at the boiler, with a length of 3.5 meters, has old and damaged insulation layers that have not been replaced, leading to significant heat loss.</a:t>
            </a:r>
          </a:p>
        </p:txBody>
      </p:sp>
      <p:pic>
        <p:nvPicPr>
          <p:cNvPr id="8195" name="Picture 127">
            <a:extLst>
              <a:ext uri="{FF2B5EF4-FFF2-40B4-BE49-F238E27FC236}">
                <a16:creationId xmlns:a16="http://schemas.microsoft.com/office/drawing/2014/main" id="{BAFE91B4-848A-4667-81DD-D661158FA5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5745" y="2002776"/>
            <a:ext cx="3221783" cy="215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28">
            <a:extLst>
              <a:ext uri="{FF2B5EF4-FFF2-40B4-BE49-F238E27FC236}">
                <a16:creationId xmlns:a16="http://schemas.microsoft.com/office/drawing/2014/main" id="{80108A54-E452-4887-A1C4-544F75E65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7528" y="2002777"/>
            <a:ext cx="3221783" cy="215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68C57921-4B87-49A0-97B7-F1F63C55F2A2}"/>
              </a:ext>
            </a:extLst>
          </p:cNvPr>
          <p:cNvSpPr txBox="1"/>
          <p:nvPr/>
        </p:nvSpPr>
        <p:spPr>
          <a:xfrm>
            <a:off x="5025745" y="4407341"/>
            <a:ext cx="6443566" cy="379656"/>
          </a:xfrm>
          <a:prstGeom prst="rect">
            <a:avLst/>
          </a:prstGeom>
          <a:noFill/>
        </p:spPr>
        <p:txBody>
          <a:bodyPr wrap="square">
            <a:spAutoFit/>
          </a:bodyPr>
          <a:lstStyle/>
          <a:p>
            <a:pPr algn="ctr"/>
            <a:r>
              <a:rPr lang="en-US" i="1" dirty="0"/>
              <a:t>The location of the damaged insulation</a:t>
            </a:r>
            <a:endParaRPr lang="vi-VN" i="1" dirty="0"/>
          </a:p>
        </p:txBody>
      </p:sp>
    </p:spTree>
    <p:extLst>
      <p:ext uri="{BB962C8B-B14F-4D97-AF65-F5344CB8AC3E}">
        <p14:creationId xmlns:p14="http://schemas.microsoft.com/office/powerpoint/2010/main" val="1175945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9">
            <a:extLst>
              <a:ext uri="{FF2B5EF4-FFF2-40B4-BE49-F238E27FC236}">
                <a16:creationId xmlns:a16="http://schemas.microsoft.com/office/drawing/2014/main" id="{4D929B60-4012-4D83-84E5-FF9BA21B6652}"/>
              </a:ext>
            </a:extLst>
          </p:cNvPr>
          <p:cNvSpPr/>
          <p:nvPr/>
        </p:nvSpPr>
        <p:spPr>
          <a:xfrm>
            <a:off x="609600" y="1638405"/>
            <a:ext cx="5486400" cy="3943644"/>
          </a:xfrm>
          <a:prstGeom prst="rect">
            <a:avLst/>
          </a:prstGeom>
        </p:spPr>
        <p:txBody>
          <a:bodyPr wrap="square">
            <a:spAutoFit/>
          </a:bodyPr>
          <a:lstStyle/>
          <a:p>
            <a:pPr marR="0" algn="just">
              <a:lnSpc>
                <a:spcPct val="130000"/>
              </a:lnSpc>
              <a:spcBef>
                <a:spcPts val="300"/>
              </a:spcBef>
              <a:spcAft>
                <a:spcPts val="300"/>
              </a:spcAft>
            </a:pPr>
            <a:r>
              <a:rPr lang="es-ES_tradnl" b="1" dirty="0" err="1"/>
              <a:t>Measure</a:t>
            </a:r>
            <a:r>
              <a:rPr lang="es-ES_tradnl" b="1" dirty="0"/>
              <a:t>:</a:t>
            </a:r>
          </a:p>
          <a:p>
            <a:pPr marL="342900" marR="0" indent="-342900" algn="just">
              <a:lnSpc>
                <a:spcPct val="130000"/>
              </a:lnSpc>
              <a:spcBef>
                <a:spcPts val="300"/>
              </a:spcBef>
              <a:spcAft>
                <a:spcPts val="300"/>
              </a:spcAft>
              <a:buFont typeface="Arial" panose="020B0604020202020204" pitchFamily="34" charset="0"/>
              <a:buChar char="•"/>
            </a:pPr>
            <a:r>
              <a:rPr lang="en-US" dirty="0"/>
              <a:t>With the current situation above, the proposed EE measure is: "Insulating the steam pipe."</a:t>
            </a:r>
            <a:endParaRPr lang="vi-VN" dirty="0"/>
          </a:p>
          <a:p>
            <a:pPr marL="342900" marR="0" indent="-342900" algn="just">
              <a:lnSpc>
                <a:spcPct val="130000"/>
              </a:lnSpc>
              <a:spcBef>
                <a:spcPts val="300"/>
              </a:spcBef>
              <a:spcAft>
                <a:spcPts val="300"/>
              </a:spcAft>
              <a:buFont typeface="Arial" panose="020B0604020202020204" pitchFamily="34" charset="0"/>
              <a:buChar char="•"/>
            </a:pPr>
            <a:r>
              <a:rPr lang="en-US" dirty="0"/>
              <a:t>This is a low-investment energy measure with high economic efficiency and ease of implementation. There are many types of insulation materials available on the market for insulating pipe surfaces, such as fiberglass, rockwool, etc. Below are some commonly used insulation materials in practice</a:t>
            </a:r>
            <a:endParaRPr lang="vi-VN" dirty="0"/>
          </a:p>
        </p:txBody>
      </p:sp>
      <p:pic>
        <p:nvPicPr>
          <p:cNvPr id="11268" name="Picture 4">
            <a:extLst>
              <a:ext uri="{FF2B5EF4-FFF2-40B4-BE49-F238E27FC236}">
                <a16:creationId xmlns:a16="http://schemas.microsoft.com/office/drawing/2014/main" id="{F1363879-49A0-405C-B77C-311BE141D3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0540" y="1965967"/>
            <a:ext cx="4594225" cy="364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C733B575-46D6-4F21-8E3D-A99B3501DC68}"/>
              </a:ext>
            </a:extLst>
          </p:cNvPr>
          <p:cNvSpPr txBox="1"/>
          <p:nvPr/>
        </p:nvSpPr>
        <p:spPr>
          <a:xfrm>
            <a:off x="6260540" y="5845775"/>
            <a:ext cx="4594225" cy="379656"/>
          </a:xfrm>
          <a:prstGeom prst="rect">
            <a:avLst/>
          </a:prstGeom>
          <a:noFill/>
        </p:spPr>
        <p:txBody>
          <a:bodyPr wrap="square">
            <a:spAutoFit/>
          </a:bodyPr>
          <a:lstStyle/>
          <a:p>
            <a:pPr algn="ctr"/>
            <a:r>
              <a:rPr lang="en-US" sz="1800" i="1" dirty="0"/>
              <a:t>Some typical </a:t>
            </a:r>
            <a:r>
              <a:rPr lang="en-US" sz="1800" i="1"/>
              <a:t>insulation materials</a:t>
            </a:r>
            <a:endParaRPr lang="vi-VN" sz="1800" i="1" dirty="0"/>
          </a:p>
        </p:txBody>
      </p:sp>
      <p:sp>
        <p:nvSpPr>
          <p:cNvPr id="4" name="Rectangle 3">
            <a:extLst>
              <a:ext uri="{FF2B5EF4-FFF2-40B4-BE49-F238E27FC236}">
                <a16:creationId xmlns:a16="http://schemas.microsoft.com/office/drawing/2014/main" id="{054AC339-D6AA-BEAE-6DE4-A77EEA4A3CE9}"/>
              </a:ext>
            </a:extLst>
          </p:cNvPr>
          <p:cNvSpPr/>
          <p:nvPr/>
        </p:nvSpPr>
        <p:spPr>
          <a:xfrm>
            <a:off x="6913418" y="3754582"/>
            <a:ext cx="886691" cy="18010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t>Glass wool</a:t>
            </a:r>
          </a:p>
        </p:txBody>
      </p:sp>
      <p:sp>
        <p:nvSpPr>
          <p:cNvPr id="6" name="Rectangle 5">
            <a:extLst>
              <a:ext uri="{FF2B5EF4-FFF2-40B4-BE49-F238E27FC236}">
                <a16:creationId xmlns:a16="http://schemas.microsoft.com/office/drawing/2014/main" id="{2BA152D1-9F25-664A-5967-ED78BF3B2CAF}"/>
              </a:ext>
            </a:extLst>
          </p:cNvPr>
          <p:cNvSpPr/>
          <p:nvPr/>
        </p:nvSpPr>
        <p:spPr>
          <a:xfrm>
            <a:off x="9144000" y="3754582"/>
            <a:ext cx="1468582" cy="2286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t>Rock wool</a:t>
            </a:r>
          </a:p>
        </p:txBody>
      </p:sp>
      <p:sp>
        <p:nvSpPr>
          <p:cNvPr id="7" name="Rectangle 6">
            <a:extLst>
              <a:ext uri="{FF2B5EF4-FFF2-40B4-BE49-F238E27FC236}">
                <a16:creationId xmlns:a16="http://schemas.microsoft.com/office/drawing/2014/main" id="{60F846EF-8D37-B19B-9A35-2A199BFE123B}"/>
              </a:ext>
            </a:extLst>
          </p:cNvPr>
          <p:cNvSpPr/>
          <p:nvPr/>
        </p:nvSpPr>
        <p:spPr>
          <a:xfrm>
            <a:off x="7973291" y="5451764"/>
            <a:ext cx="1170709" cy="1606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t>Ceramic wool</a:t>
            </a:r>
          </a:p>
        </p:txBody>
      </p:sp>
      <p:sp>
        <p:nvSpPr>
          <p:cNvPr id="10" name="Title 1">
            <a:extLst>
              <a:ext uri="{FF2B5EF4-FFF2-40B4-BE49-F238E27FC236}">
                <a16:creationId xmlns:a16="http://schemas.microsoft.com/office/drawing/2014/main" id="{34832038-E5E5-0129-768A-B2599420CA8C}"/>
              </a:ext>
            </a:extLst>
          </p:cNvPr>
          <p:cNvSpPr>
            <a:spLocks noGrp="1"/>
          </p:cNvSpPr>
          <p:nvPr>
            <p:ph type="title"/>
          </p:nvPr>
        </p:nvSpPr>
        <p:spPr>
          <a:xfrm>
            <a:off x="609600" y="638785"/>
            <a:ext cx="10972800" cy="495200"/>
          </a:xfrm>
        </p:spPr>
        <p:txBody>
          <a:bodyPr>
            <a:noAutofit/>
          </a:bodyPr>
          <a:lstStyle/>
          <a:p>
            <a:r>
              <a:rPr lang="en-US" dirty="0">
                <a:solidFill>
                  <a:schemeClr val="accent1">
                    <a:lumMod val="50000"/>
                  </a:schemeClr>
                </a:solidFill>
              </a:rPr>
              <a:t>EEMs 5: Insulate the steam piping</a:t>
            </a:r>
          </a:p>
        </p:txBody>
      </p:sp>
    </p:spTree>
    <p:extLst>
      <p:ext uri="{BB962C8B-B14F-4D97-AF65-F5344CB8AC3E}">
        <p14:creationId xmlns:p14="http://schemas.microsoft.com/office/powerpoint/2010/main" val="2554772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4">
            <a:extLst>
              <a:ext uri="{FF2B5EF4-FFF2-40B4-BE49-F238E27FC236}">
                <a16:creationId xmlns:a16="http://schemas.microsoft.com/office/drawing/2014/main" id="{E5943521-77A4-4756-AD19-31EE3B7A5FE0}"/>
              </a:ext>
            </a:extLst>
          </p:cNvPr>
          <p:cNvSpPr/>
          <p:nvPr/>
        </p:nvSpPr>
        <p:spPr>
          <a:xfrm>
            <a:off x="2971800" y="6083151"/>
            <a:ext cx="6248400" cy="699166"/>
          </a:xfrm>
          <a:prstGeom prst="rect">
            <a:avLst/>
          </a:prstGeom>
        </p:spPr>
        <p:txBody>
          <a:bodyPr wrap="square">
            <a:spAutoFit/>
          </a:bodyPr>
          <a:lstStyle/>
          <a:p>
            <a:pPr algn="ctr">
              <a:lnSpc>
                <a:spcPct val="130000"/>
              </a:lnSpc>
              <a:spcBef>
                <a:spcPts val="300"/>
              </a:spcBef>
              <a:spcAft>
                <a:spcPts val="300"/>
              </a:spcAft>
              <a:tabLst>
                <a:tab pos="5715000" algn="l"/>
              </a:tabLst>
            </a:pPr>
            <a:r>
              <a:rPr lang="en-US" sz="1600" i="1" dirty="0"/>
              <a:t>Table for calculating the financial indicators for the investment in EE measure number 5.</a:t>
            </a:r>
          </a:p>
        </p:txBody>
      </p:sp>
      <p:graphicFrame>
        <p:nvGraphicFramePr>
          <p:cNvPr id="5" name="Bảng 3">
            <a:extLst>
              <a:ext uri="{FF2B5EF4-FFF2-40B4-BE49-F238E27FC236}">
                <a16:creationId xmlns:a16="http://schemas.microsoft.com/office/drawing/2014/main" id="{7C5793DE-303E-45CA-B8A0-052CBF2833AE}"/>
              </a:ext>
            </a:extLst>
          </p:cNvPr>
          <p:cNvGraphicFramePr>
            <a:graphicFrameLocks noGrp="1"/>
          </p:cNvGraphicFramePr>
          <p:nvPr>
            <p:extLst>
              <p:ext uri="{D42A27DB-BD31-4B8C-83A1-F6EECF244321}">
                <p14:modId xmlns:p14="http://schemas.microsoft.com/office/powerpoint/2010/main" val="3619178345"/>
              </p:ext>
            </p:extLst>
          </p:nvPr>
        </p:nvGraphicFramePr>
        <p:xfrm>
          <a:off x="1056207" y="2112583"/>
          <a:ext cx="9615948" cy="3790930"/>
        </p:xfrm>
        <a:graphic>
          <a:graphicData uri="http://schemas.openxmlformats.org/drawingml/2006/table">
            <a:tbl>
              <a:tblPr firstRow="1" firstCol="1" bandRow="1">
                <a:tableStyleId>{5C22544A-7EE6-4342-B048-85BDC9FD1C3A}</a:tableStyleId>
              </a:tblPr>
              <a:tblGrid>
                <a:gridCol w="627037">
                  <a:extLst>
                    <a:ext uri="{9D8B030D-6E8A-4147-A177-3AD203B41FA5}">
                      <a16:colId xmlns:a16="http://schemas.microsoft.com/office/drawing/2014/main" val="20000"/>
                    </a:ext>
                  </a:extLst>
                </a:gridCol>
                <a:gridCol w="6031202">
                  <a:extLst>
                    <a:ext uri="{9D8B030D-6E8A-4147-A177-3AD203B41FA5}">
                      <a16:colId xmlns:a16="http://schemas.microsoft.com/office/drawing/2014/main" val="20001"/>
                    </a:ext>
                  </a:extLst>
                </a:gridCol>
                <a:gridCol w="1790163">
                  <a:extLst>
                    <a:ext uri="{9D8B030D-6E8A-4147-A177-3AD203B41FA5}">
                      <a16:colId xmlns:a16="http://schemas.microsoft.com/office/drawing/2014/main" val="20002"/>
                    </a:ext>
                  </a:extLst>
                </a:gridCol>
                <a:gridCol w="1167546">
                  <a:extLst>
                    <a:ext uri="{9D8B030D-6E8A-4147-A177-3AD203B41FA5}">
                      <a16:colId xmlns:a16="http://schemas.microsoft.com/office/drawing/2014/main" val="20003"/>
                    </a:ext>
                  </a:extLst>
                </a:gridCol>
              </a:tblGrid>
              <a:tr h="405595">
                <a:tc>
                  <a:txBody>
                    <a:bodyPr/>
                    <a:lstStyle/>
                    <a:p>
                      <a:pPr algn="ctr">
                        <a:lnSpc>
                          <a:spcPct val="130000"/>
                        </a:lnSpc>
                        <a:spcBef>
                          <a:spcPts val="300"/>
                        </a:spcBef>
                        <a:spcAft>
                          <a:spcPts val="300"/>
                        </a:spcAft>
                      </a:pPr>
                      <a:r>
                        <a:rPr lang="en-US" sz="1800" dirty="0"/>
                        <a:t>NO</a:t>
                      </a:r>
                    </a:p>
                  </a:txBody>
                  <a:tcPr marL="68580" marR="68580" marT="0" marB="0" anchor="b"/>
                </a:tc>
                <a:tc>
                  <a:txBody>
                    <a:bodyPr/>
                    <a:lstStyle/>
                    <a:p>
                      <a:pPr algn="ctr">
                        <a:lnSpc>
                          <a:spcPct val="130000"/>
                        </a:lnSpc>
                        <a:spcBef>
                          <a:spcPts val="300"/>
                        </a:spcBef>
                        <a:spcAft>
                          <a:spcPts val="300"/>
                        </a:spcAft>
                      </a:pPr>
                      <a:r>
                        <a:rPr lang="en-US" sz="1800" dirty="0"/>
                        <a:t>SPECIFICATION</a:t>
                      </a:r>
                    </a:p>
                  </a:txBody>
                  <a:tcPr marL="68580" marR="68580" marT="0" marB="0" anchor="b"/>
                </a:tc>
                <a:tc>
                  <a:txBody>
                    <a:bodyPr/>
                    <a:lstStyle/>
                    <a:p>
                      <a:pPr algn="ctr">
                        <a:lnSpc>
                          <a:spcPct val="130000"/>
                        </a:lnSpc>
                        <a:spcBef>
                          <a:spcPts val="300"/>
                        </a:spcBef>
                        <a:spcAft>
                          <a:spcPts val="300"/>
                        </a:spcAft>
                      </a:pPr>
                      <a:r>
                        <a:rPr lang="en-US" sz="1800" dirty="0"/>
                        <a:t>UNIT</a:t>
                      </a:r>
                    </a:p>
                  </a:txBody>
                  <a:tcPr marL="68580" marR="68580" marT="0" marB="0" anchor="b"/>
                </a:tc>
                <a:tc>
                  <a:txBody>
                    <a:bodyPr/>
                    <a:lstStyle/>
                    <a:p>
                      <a:pPr algn="ctr">
                        <a:lnSpc>
                          <a:spcPct val="130000"/>
                        </a:lnSpc>
                        <a:spcBef>
                          <a:spcPts val="300"/>
                        </a:spcBef>
                        <a:spcAft>
                          <a:spcPts val="300"/>
                        </a:spcAft>
                      </a:pPr>
                      <a:r>
                        <a:rPr lang="en-US" sz="1800" dirty="0"/>
                        <a:t>VALUE</a:t>
                      </a:r>
                    </a:p>
                  </a:txBody>
                  <a:tcPr marL="68580" marR="68580" marT="0" marB="0" anchor="b"/>
                </a:tc>
                <a:extLst>
                  <a:ext uri="{0D108BD9-81ED-4DB2-BD59-A6C34878D82A}">
                    <a16:rowId xmlns:a16="http://schemas.microsoft.com/office/drawing/2014/main" val="10000"/>
                  </a:ext>
                </a:extLst>
              </a:tr>
              <a:tr h="360673">
                <a:tc>
                  <a:txBody>
                    <a:bodyPr/>
                    <a:lstStyle/>
                    <a:p>
                      <a:pPr algn="ctr">
                        <a:spcAft>
                          <a:spcPts val="0"/>
                        </a:spcAft>
                      </a:pPr>
                      <a:r>
                        <a:rPr lang="en-US" sz="1800" dirty="0"/>
                        <a:t>1</a:t>
                      </a:r>
                    </a:p>
                  </a:txBody>
                  <a:tcPr marL="68580" marR="68580" marT="0" marB="0" anchor="ctr"/>
                </a:tc>
                <a:tc>
                  <a:txBody>
                    <a:bodyPr/>
                    <a:lstStyle/>
                    <a:p>
                      <a:pPr>
                        <a:spcAft>
                          <a:spcPts val="0"/>
                        </a:spcAft>
                      </a:pPr>
                      <a:r>
                        <a:rPr lang="en-US" sz="1800" dirty="0"/>
                        <a:t>Total investment</a:t>
                      </a:r>
                    </a:p>
                  </a:txBody>
                  <a:tcPr marL="68580" marR="68580" marT="0" marB="0" anchor="ctr"/>
                </a:tc>
                <a:tc>
                  <a:txBody>
                    <a:bodyPr/>
                    <a:lstStyle/>
                    <a:p>
                      <a:pPr>
                        <a:spcAft>
                          <a:spcPts val="0"/>
                        </a:spcAft>
                      </a:pPr>
                      <a:r>
                        <a:rPr lang="en-US" sz="1800" dirty="0"/>
                        <a:t>million VND</a:t>
                      </a:r>
                    </a:p>
                  </a:txBody>
                  <a:tcPr marL="68580" marR="68580" marT="0" marB="0" anchor="ctr"/>
                </a:tc>
                <a:tc>
                  <a:txBody>
                    <a:bodyPr/>
                    <a:lstStyle/>
                    <a:p>
                      <a:pPr algn="r">
                        <a:spcAft>
                          <a:spcPts val="0"/>
                        </a:spcAft>
                      </a:pPr>
                      <a:r>
                        <a:rPr lang="vi-VN" sz="1800" dirty="0"/>
                        <a:t>50</a:t>
                      </a:r>
                      <a:endParaRPr lang="en-US" sz="1800" dirty="0"/>
                    </a:p>
                  </a:txBody>
                  <a:tcPr marL="68580" marR="68580" marT="0" marB="0" anchor="ctr"/>
                </a:tc>
                <a:extLst>
                  <a:ext uri="{0D108BD9-81ED-4DB2-BD59-A6C34878D82A}">
                    <a16:rowId xmlns:a16="http://schemas.microsoft.com/office/drawing/2014/main" val="10001"/>
                  </a:ext>
                </a:extLst>
              </a:tr>
              <a:tr h="682002">
                <a:tc>
                  <a:txBody>
                    <a:bodyPr/>
                    <a:lstStyle/>
                    <a:p>
                      <a:pPr algn="ctr">
                        <a:spcAft>
                          <a:spcPts val="0"/>
                        </a:spcAft>
                      </a:pPr>
                      <a:r>
                        <a:rPr lang="en-US" sz="1800"/>
                        <a:t>2</a:t>
                      </a:r>
                    </a:p>
                  </a:txBody>
                  <a:tcPr marL="68580" marR="68580" marT="0" marB="0" anchor="ctr"/>
                </a:tc>
                <a:tc>
                  <a:txBody>
                    <a:bodyPr/>
                    <a:lstStyle/>
                    <a:p>
                      <a:pPr>
                        <a:spcAft>
                          <a:spcPts val="0"/>
                        </a:spcAft>
                      </a:pPr>
                      <a:r>
                        <a:rPr lang="en-US" sz="1800" dirty="0">
                          <a:sym typeface="Arial"/>
                        </a:rPr>
                        <a:t>The heat energy saved after implementing the energy efficiency measure</a:t>
                      </a:r>
                    </a:p>
                  </a:txBody>
                  <a:tcPr marL="68580" marR="68580" marT="0" marB="0" anchor="ctr"/>
                </a:tc>
                <a:tc>
                  <a:txBody>
                    <a:bodyPr/>
                    <a:lstStyle/>
                    <a:p>
                      <a:pPr>
                        <a:spcAft>
                          <a:spcPts val="0"/>
                        </a:spcAft>
                      </a:pPr>
                      <a:r>
                        <a:rPr lang="en-US" sz="1800" dirty="0"/>
                        <a:t>kWh/year</a:t>
                      </a:r>
                    </a:p>
                  </a:txBody>
                  <a:tcPr marL="68580" marR="68580" marT="0" marB="0" anchor="ctr"/>
                </a:tc>
                <a:tc>
                  <a:txBody>
                    <a:bodyPr/>
                    <a:lstStyle/>
                    <a:p>
                      <a:pPr algn="r">
                        <a:spcAft>
                          <a:spcPts val="0"/>
                        </a:spcAft>
                      </a:pPr>
                      <a:r>
                        <a:rPr lang="en-US" sz="1800" dirty="0"/>
                        <a:t>175.457</a:t>
                      </a:r>
                    </a:p>
                  </a:txBody>
                  <a:tcPr marL="68580" marR="68580" marT="0" marB="0" anchor="ctr"/>
                </a:tc>
                <a:extLst>
                  <a:ext uri="{0D108BD9-81ED-4DB2-BD59-A6C34878D82A}">
                    <a16:rowId xmlns:a16="http://schemas.microsoft.com/office/drawing/2014/main" val="10002"/>
                  </a:ext>
                </a:extLst>
              </a:tr>
              <a:tr h="446655">
                <a:tc>
                  <a:txBody>
                    <a:bodyPr/>
                    <a:lstStyle/>
                    <a:p>
                      <a:pPr algn="ctr">
                        <a:spcAft>
                          <a:spcPts val="0"/>
                        </a:spcAft>
                      </a:pPr>
                      <a:r>
                        <a:rPr lang="en-US" sz="1800"/>
                        <a:t>3</a:t>
                      </a:r>
                    </a:p>
                  </a:txBody>
                  <a:tcPr marL="68580" marR="68580" marT="0" marB="0" anchor="ctr"/>
                </a:tc>
                <a:tc>
                  <a:txBody>
                    <a:bodyPr/>
                    <a:lstStyle/>
                    <a:p>
                      <a:pPr>
                        <a:spcAft>
                          <a:spcPts val="0"/>
                        </a:spcAft>
                      </a:pPr>
                      <a:r>
                        <a:rPr lang="en-US" sz="1800" dirty="0">
                          <a:sym typeface="Arial"/>
                        </a:rPr>
                        <a:t>Average electricity price</a:t>
                      </a:r>
                    </a:p>
                  </a:txBody>
                  <a:tcPr marL="68580" marR="68580" marT="0" marB="0" anchor="ctr"/>
                </a:tc>
                <a:tc>
                  <a:txBody>
                    <a:bodyPr/>
                    <a:lstStyle/>
                    <a:p>
                      <a:pPr>
                        <a:spcAft>
                          <a:spcPts val="0"/>
                        </a:spcAft>
                      </a:pPr>
                      <a:r>
                        <a:rPr lang="en-US" sz="1800" dirty="0"/>
                        <a:t>VND/kWh</a:t>
                      </a:r>
                    </a:p>
                  </a:txBody>
                  <a:tcPr marL="68580" marR="68580" marT="0" marB="0" anchor="ctr"/>
                </a:tc>
                <a:tc>
                  <a:txBody>
                    <a:bodyPr/>
                    <a:lstStyle/>
                    <a:p>
                      <a:pPr algn="r">
                        <a:spcAft>
                          <a:spcPts val="0"/>
                        </a:spcAft>
                      </a:pPr>
                      <a:r>
                        <a:rPr lang="en-US" sz="1800" dirty="0"/>
                        <a:t>2.203</a:t>
                      </a:r>
                    </a:p>
                  </a:txBody>
                  <a:tcPr marL="68580" marR="68580" marT="0" marB="0" anchor="ctr"/>
                </a:tc>
                <a:extLst>
                  <a:ext uri="{0D108BD9-81ED-4DB2-BD59-A6C34878D82A}">
                    <a16:rowId xmlns:a16="http://schemas.microsoft.com/office/drawing/2014/main" val="10003"/>
                  </a:ext>
                </a:extLst>
              </a:tr>
              <a:tr h="317455">
                <a:tc>
                  <a:txBody>
                    <a:bodyPr/>
                    <a:lstStyle/>
                    <a:p>
                      <a:pPr algn="ctr">
                        <a:spcAft>
                          <a:spcPts val="0"/>
                        </a:spcAft>
                      </a:pPr>
                      <a:r>
                        <a:rPr lang="en-US" sz="1800"/>
                        <a:t>4</a:t>
                      </a:r>
                    </a:p>
                  </a:txBody>
                  <a:tcPr marL="68580" marR="68580" marT="0" marB="0" anchor="ctr"/>
                </a:tc>
                <a:tc>
                  <a:txBody>
                    <a:bodyPr/>
                    <a:lstStyle/>
                    <a:p>
                      <a:pPr>
                        <a:spcAft>
                          <a:spcPts val="0"/>
                        </a:spcAft>
                      </a:pPr>
                      <a:r>
                        <a:rPr lang="en-US" sz="1800" dirty="0">
                          <a:sym typeface="Arial"/>
                        </a:rPr>
                        <a:t>The cost saved after implementing the energy efficiency measure</a:t>
                      </a:r>
                    </a:p>
                  </a:txBody>
                  <a:tcPr marL="68580" marR="68580" marT="0" marB="0" anchor="ctr"/>
                </a:tc>
                <a:tc>
                  <a:txBody>
                    <a:bodyPr/>
                    <a:lstStyle/>
                    <a:p>
                      <a:pPr>
                        <a:spcAft>
                          <a:spcPts val="0"/>
                        </a:spcAft>
                      </a:pPr>
                      <a:r>
                        <a:rPr lang="en-US" sz="1800" dirty="0"/>
                        <a:t>million VND/year</a:t>
                      </a:r>
                    </a:p>
                  </a:txBody>
                  <a:tcPr marL="68580" marR="68580" marT="0" marB="0" anchor="ctr"/>
                </a:tc>
                <a:tc>
                  <a:txBody>
                    <a:bodyPr/>
                    <a:lstStyle/>
                    <a:p>
                      <a:pPr algn="r">
                        <a:spcAft>
                          <a:spcPts val="0"/>
                        </a:spcAft>
                      </a:pPr>
                      <a:r>
                        <a:rPr lang="en-US" sz="1800" dirty="0"/>
                        <a:t>49</a:t>
                      </a:r>
                    </a:p>
                  </a:txBody>
                  <a:tcPr marL="68580" marR="68580" marT="0" marB="0" anchor="ctr"/>
                </a:tc>
                <a:extLst>
                  <a:ext uri="{0D108BD9-81ED-4DB2-BD59-A6C34878D82A}">
                    <a16:rowId xmlns:a16="http://schemas.microsoft.com/office/drawing/2014/main" val="10004"/>
                  </a:ext>
                </a:extLst>
              </a:tr>
              <a:tr h="317455">
                <a:tc>
                  <a:txBody>
                    <a:bodyPr/>
                    <a:lstStyle/>
                    <a:p>
                      <a:pPr algn="ctr">
                        <a:spcAft>
                          <a:spcPts val="0"/>
                        </a:spcAft>
                      </a:pPr>
                      <a:r>
                        <a:rPr lang="en-US" sz="1800"/>
                        <a:t>5</a:t>
                      </a:r>
                    </a:p>
                  </a:txBody>
                  <a:tcPr marL="68580" marR="68580" marT="0" marB="0" anchor="ctr"/>
                </a:tc>
                <a:tc>
                  <a:txBody>
                    <a:bodyPr/>
                    <a:lstStyle/>
                    <a:p>
                      <a:pPr>
                        <a:spcAft>
                          <a:spcPts val="0"/>
                        </a:spcAft>
                      </a:pPr>
                      <a:r>
                        <a:rPr lang="en-US" sz="1800" dirty="0">
                          <a:sym typeface="Arial"/>
                        </a:rPr>
                        <a:t>Simple payback period</a:t>
                      </a:r>
                    </a:p>
                  </a:txBody>
                  <a:tcPr marL="68580" marR="68580" marT="0" marB="0" anchor="ctr"/>
                </a:tc>
                <a:tc>
                  <a:txBody>
                    <a:bodyPr/>
                    <a:lstStyle/>
                    <a:p>
                      <a:pPr>
                        <a:spcAft>
                          <a:spcPts val="0"/>
                        </a:spcAft>
                      </a:pPr>
                      <a:r>
                        <a:rPr lang="en-US" sz="1800" dirty="0"/>
                        <a:t>month</a:t>
                      </a:r>
                    </a:p>
                  </a:txBody>
                  <a:tcPr marL="68580" marR="68580" marT="0" marB="0" anchor="ctr"/>
                </a:tc>
                <a:tc>
                  <a:txBody>
                    <a:bodyPr/>
                    <a:lstStyle/>
                    <a:p>
                      <a:pPr algn="r">
                        <a:spcAft>
                          <a:spcPts val="0"/>
                        </a:spcAft>
                      </a:pPr>
                      <a:r>
                        <a:rPr lang="en-US" sz="1800" dirty="0"/>
                        <a:t>12</a:t>
                      </a:r>
                    </a:p>
                  </a:txBody>
                  <a:tcPr marL="68580" marR="68580" marT="0" marB="0" anchor="ctr"/>
                </a:tc>
                <a:extLst>
                  <a:ext uri="{0D108BD9-81ED-4DB2-BD59-A6C34878D82A}">
                    <a16:rowId xmlns:a16="http://schemas.microsoft.com/office/drawing/2014/main" val="10005"/>
                  </a:ext>
                </a:extLst>
              </a:tr>
              <a:tr h="341000">
                <a:tc>
                  <a:txBody>
                    <a:bodyPr/>
                    <a:lstStyle/>
                    <a:p>
                      <a:pPr algn="ctr">
                        <a:spcAft>
                          <a:spcPts val="0"/>
                        </a:spcAft>
                      </a:pPr>
                      <a:r>
                        <a:rPr lang="en-US" sz="1800" dirty="0"/>
                        <a:t>7</a:t>
                      </a:r>
                    </a:p>
                  </a:txBody>
                  <a:tcPr marL="68580" marR="68580" marT="0" marB="0" anchor="ctr"/>
                </a:tc>
                <a:tc>
                  <a:txBody>
                    <a:bodyPr/>
                    <a:lstStyle/>
                    <a:p>
                      <a:pPr>
                        <a:spcAft>
                          <a:spcPts val="0"/>
                        </a:spcAft>
                      </a:pPr>
                      <a:r>
                        <a:rPr lang="en-US" sz="1800" dirty="0">
                          <a:sym typeface="Arial"/>
                        </a:rPr>
                        <a:t>Project lifespan</a:t>
                      </a:r>
                    </a:p>
                  </a:txBody>
                  <a:tcPr marL="68580" marR="68580" marT="0" marB="0" anchor="ctr"/>
                </a:tc>
                <a:tc>
                  <a:txBody>
                    <a:bodyPr/>
                    <a:lstStyle/>
                    <a:p>
                      <a:pPr>
                        <a:spcAft>
                          <a:spcPts val="0"/>
                        </a:spcAft>
                      </a:pPr>
                      <a:r>
                        <a:rPr lang="en-US" sz="1800" dirty="0"/>
                        <a:t>year</a:t>
                      </a:r>
                    </a:p>
                  </a:txBody>
                  <a:tcPr marL="68580" marR="68580" marT="0" marB="0" anchor="ctr"/>
                </a:tc>
                <a:tc>
                  <a:txBody>
                    <a:bodyPr/>
                    <a:lstStyle/>
                    <a:p>
                      <a:pPr algn="r">
                        <a:spcAft>
                          <a:spcPts val="0"/>
                        </a:spcAft>
                      </a:pPr>
                      <a:r>
                        <a:rPr lang="en-US" sz="1800" dirty="0"/>
                        <a:t>5</a:t>
                      </a:r>
                    </a:p>
                  </a:txBody>
                  <a:tcPr marL="68580" marR="68580" marT="0" marB="0" anchor="ctr"/>
                </a:tc>
                <a:extLst>
                  <a:ext uri="{0D108BD9-81ED-4DB2-BD59-A6C34878D82A}">
                    <a16:rowId xmlns:a16="http://schemas.microsoft.com/office/drawing/2014/main" val="10007"/>
                  </a:ext>
                </a:extLst>
              </a:tr>
              <a:tr h="360673">
                <a:tc>
                  <a:txBody>
                    <a:bodyPr/>
                    <a:lstStyle/>
                    <a:p>
                      <a:pPr algn="ctr">
                        <a:spcAft>
                          <a:spcPts val="0"/>
                        </a:spcAft>
                      </a:pPr>
                      <a:r>
                        <a:rPr lang="en-US" sz="1800"/>
                        <a:t>8</a:t>
                      </a:r>
                    </a:p>
                  </a:txBody>
                  <a:tcPr marL="68580" marR="68580" marT="0" marB="0" anchor="ctr"/>
                </a:tc>
                <a:tc>
                  <a:txBody>
                    <a:bodyPr/>
                    <a:lstStyle/>
                    <a:p>
                      <a:pPr>
                        <a:spcAft>
                          <a:spcPts val="0"/>
                        </a:spcAft>
                      </a:pPr>
                      <a:r>
                        <a:rPr lang="en-US" sz="1800" dirty="0">
                          <a:sym typeface="Arial"/>
                        </a:rPr>
                        <a:t>Net Present Value (NPV)</a:t>
                      </a:r>
                    </a:p>
                  </a:txBody>
                  <a:tcPr marL="68580" marR="68580" marT="0" marB="0" anchor="ctr"/>
                </a:tc>
                <a:tc>
                  <a:txBody>
                    <a:bodyPr/>
                    <a:lstStyle/>
                    <a:p>
                      <a:pPr>
                        <a:spcAft>
                          <a:spcPts val="0"/>
                        </a:spcAft>
                      </a:pPr>
                      <a:r>
                        <a:rPr lang="en-US" sz="1800" dirty="0"/>
                        <a:t>million VNĐ</a:t>
                      </a:r>
                    </a:p>
                  </a:txBody>
                  <a:tcPr marL="68580" marR="68580" marT="0" marB="0" anchor="ctr"/>
                </a:tc>
                <a:tc>
                  <a:txBody>
                    <a:bodyPr/>
                    <a:lstStyle/>
                    <a:p>
                      <a:pPr algn="r">
                        <a:spcAft>
                          <a:spcPts val="0"/>
                        </a:spcAft>
                      </a:pPr>
                      <a:r>
                        <a:rPr lang="en-US" sz="1800" dirty="0"/>
                        <a:t>154</a:t>
                      </a:r>
                    </a:p>
                  </a:txBody>
                  <a:tcPr marL="68580" marR="68580" marT="0" marB="0" anchor="ctr"/>
                </a:tc>
                <a:extLst>
                  <a:ext uri="{0D108BD9-81ED-4DB2-BD59-A6C34878D82A}">
                    <a16:rowId xmlns:a16="http://schemas.microsoft.com/office/drawing/2014/main" val="10008"/>
                  </a:ext>
                </a:extLst>
              </a:tr>
              <a:tr h="328237">
                <a:tc>
                  <a:txBody>
                    <a:bodyPr/>
                    <a:lstStyle/>
                    <a:p>
                      <a:pPr algn="ctr">
                        <a:spcAft>
                          <a:spcPts val="0"/>
                        </a:spcAft>
                      </a:pPr>
                      <a:r>
                        <a:rPr lang="en-US" sz="1800" dirty="0"/>
                        <a:t>9</a:t>
                      </a:r>
                    </a:p>
                  </a:txBody>
                  <a:tcPr marL="68580" marR="68580" marT="0" marB="0" anchor="ctr"/>
                </a:tc>
                <a:tc>
                  <a:txBody>
                    <a:bodyPr/>
                    <a:lstStyle/>
                    <a:p>
                      <a:pPr>
                        <a:spcAft>
                          <a:spcPts val="0"/>
                        </a:spcAft>
                      </a:pPr>
                      <a:r>
                        <a:rPr lang="en-US" sz="1800" dirty="0">
                          <a:sym typeface="Arial"/>
                        </a:rPr>
                        <a:t>Amount of CO2 emission reduction</a:t>
                      </a:r>
                    </a:p>
                  </a:txBody>
                  <a:tcPr marL="68580" marR="68580" marT="0" marB="0" anchor="ctr"/>
                </a:tc>
                <a:tc>
                  <a:txBody>
                    <a:bodyPr/>
                    <a:lstStyle/>
                    <a:p>
                      <a:pPr>
                        <a:spcAft>
                          <a:spcPts val="0"/>
                        </a:spcAft>
                      </a:pPr>
                      <a:r>
                        <a:rPr lang="en-US" sz="1800" dirty="0"/>
                        <a:t>tons /year</a:t>
                      </a:r>
                    </a:p>
                  </a:txBody>
                  <a:tcPr marL="68580" marR="68580" marT="0" marB="0" anchor="ctr"/>
                </a:tc>
                <a:tc>
                  <a:txBody>
                    <a:bodyPr/>
                    <a:lstStyle/>
                    <a:p>
                      <a:pPr algn="r">
                        <a:spcAft>
                          <a:spcPts val="0"/>
                        </a:spcAft>
                      </a:pPr>
                      <a:r>
                        <a:rPr lang="en-US" sz="1800" dirty="0"/>
                        <a:t>62</a:t>
                      </a:r>
                    </a:p>
                  </a:txBody>
                  <a:tcPr marL="68580" marR="68580" marT="0" marB="0" anchor="ctr"/>
                </a:tc>
                <a:extLst>
                  <a:ext uri="{0D108BD9-81ED-4DB2-BD59-A6C34878D82A}">
                    <a16:rowId xmlns:a16="http://schemas.microsoft.com/office/drawing/2014/main" val="10010"/>
                  </a:ext>
                </a:extLst>
              </a:tr>
            </a:tbl>
          </a:graphicData>
        </a:graphic>
      </p:graphicFrame>
      <p:sp>
        <p:nvSpPr>
          <p:cNvPr id="7" name="Hình chữ nhật 4">
            <a:extLst>
              <a:ext uri="{FF2B5EF4-FFF2-40B4-BE49-F238E27FC236}">
                <a16:creationId xmlns:a16="http://schemas.microsoft.com/office/drawing/2014/main" id="{5A04CC9B-6951-4411-9513-3DEFEBD8F05F}"/>
              </a:ext>
            </a:extLst>
          </p:cNvPr>
          <p:cNvSpPr/>
          <p:nvPr/>
        </p:nvSpPr>
        <p:spPr>
          <a:xfrm>
            <a:off x="609600" y="1412397"/>
            <a:ext cx="7375264" cy="428643"/>
          </a:xfrm>
          <a:prstGeom prst="rect">
            <a:avLst/>
          </a:prstGeom>
        </p:spPr>
        <p:txBody>
          <a:bodyPr wrap="square">
            <a:spAutoFit/>
          </a:bodyPr>
          <a:lstStyle/>
          <a:p>
            <a:pPr>
              <a:lnSpc>
                <a:spcPct val="130000"/>
              </a:lnSpc>
              <a:spcBef>
                <a:spcPts val="300"/>
              </a:spcBef>
              <a:spcAft>
                <a:spcPts val="300"/>
              </a:spcAft>
              <a:tabLst>
                <a:tab pos="5715000" algn="l"/>
              </a:tabLst>
            </a:pPr>
            <a:r>
              <a:rPr lang="en-US" sz="1800" dirty="0"/>
              <a:t>The calculation results for energy efficiency measure number 5</a:t>
            </a:r>
          </a:p>
        </p:txBody>
      </p:sp>
      <p:sp>
        <p:nvSpPr>
          <p:cNvPr id="9" name="Title 1">
            <a:extLst>
              <a:ext uri="{FF2B5EF4-FFF2-40B4-BE49-F238E27FC236}">
                <a16:creationId xmlns:a16="http://schemas.microsoft.com/office/drawing/2014/main" id="{848B138A-D803-AF45-0A25-0D3A92AFF355}"/>
              </a:ext>
            </a:extLst>
          </p:cNvPr>
          <p:cNvSpPr>
            <a:spLocks noGrp="1"/>
          </p:cNvSpPr>
          <p:nvPr>
            <p:ph type="title"/>
          </p:nvPr>
        </p:nvSpPr>
        <p:spPr>
          <a:xfrm>
            <a:off x="609600" y="638785"/>
            <a:ext cx="10972800" cy="495200"/>
          </a:xfrm>
        </p:spPr>
        <p:txBody>
          <a:bodyPr>
            <a:noAutofit/>
          </a:bodyPr>
          <a:lstStyle/>
          <a:p>
            <a:r>
              <a:rPr lang="en-US" dirty="0">
                <a:solidFill>
                  <a:schemeClr val="accent1">
                    <a:lumMod val="50000"/>
                  </a:schemeClr>
                </a:solidFill>
              </a:rPr>
              <a:t>EEMs 5: Insulate the steam piping</a:t>
            </a:r>
          </a:p>
        </p:txBody>
      </p:sp>
    </p:spTree>
    <p:extLst>
      <p:ext uri="{BB962C8B-B14F-4D97-AF65-F5344CB8AC3E}">
        <p14:creationId xmlns:p14="http://schemas.microsoft.com/office/powerpoint/2010/main" val="19842020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33D18-9762-4E7B-80CA-2F4DF914AE56}"/>
              </a:ext>
            </a:extLst>
          </p:cNvPr>
          <p:cNvSpPr>
            <a:spLocks noGrp="1"/>
          </p:cNvSpPr>
          <p:nvPr>
            <p:ph type="title"/>
          </p:nvPr>
        </p:nvSpPr>
        <p:spPr/>
        <p:txBody>
          <a:bodyPr>
            <a:noAutofit/>
          </a:bodyPr>
          <a:lstStyle/>
          <a:p>
            <a:r>
              <a:rPr lang="en-US" sz="2400" dirty="0">
                <a:solidFill>
                  <a:schemeClr val="accent1">
                    <a:lumMod val="50000"/>
                  </a:schemeClr>
                </a:solidFill>
              </a:rPr>
              <a:t>EEMs 6: Install an air dryer utilizing exhaust gas heat for the boiler</a:t>
            </a:r>
          </a:p>
        </p:txBody>
      </p:sp>
      <p:sp>
        <p:nvSpPr>
          <p:cNvPr id="4" name="Hình chữ nhật 5">
            <a:extLst>
              <a:ext uri="{FF2B5EF4-FFF2-40B4-BE49-F238E27FC236}">
                <a16:creationId xmlns:a16="http://schemas.microsoft.com/office/drawing/2014/main" id="{5F9773C8-6B31-448F-92E2-A1DC8554BC8D}"/>
              </a:ext>
            </a:extLst>
          </p:cNvPr>
          <p:cNvSpPr/>
          <p:nvPr/>
        </p:nvSpPr>
        <p:spPr>
          <a:xfrm>
            <a:off x="609600" y="1606097"/>
            <a:ext cx="5902748" cy="3645806"/>
          </a:xfrm>
          <a:prstGeom prst="rect">
            <a:avLst/>
          </a:prstGeom>
        </p:spPr>
        <p:txBody>
          <a:bodyPr wrap="square">
            <a:spAutoFit/>
          </a:bodyPr>
          <a:lstStyle/>
          <a:p>
            <a:pPr marL="0" marR="0" indent="360045" algn="just">
              <a:lnSpc>
                <a:spcPct val="130000"/>
              </a:lnSpc>
              <a:spcBef>
                <a:spcPts val="300"/>
              </a:spcBef>
              <a:spcAft>
                <a:spcPts val="300"/>
              </a:spcAft>
            </a:pPr>
            <a:r>
              <a:rPr lang="en-US" b="1" dirty="0"/>
              <a:t>Current status: </a:t>
            </a:r>
          </a:p>
          <a:p>
            <a:pPr marL="342900" marR="0" indent="-342900" algn="just">
              <a:lnSpc>
                <a:spcPct val="130000"/>
              </a:lnSpc>
              <a:spcBef>
                <a:spcPts val="300"/>
              </a:spcBef>
              <a:spcAft>
                <a:spcPts val="300"/>
              </a:spcAft>
              <a:buFont typeface="Arial" panose="020B0604020202020204" pitchFamily="34" charset="0"/>
              <a:buChar char="•"/>
            </a:pPr>
            <a:r>
              <a:rPr lang="en-US" dirty="0"/>
              <a:t>The company uses one boiler with a capacity of 10 T/h, and the overall system steam pressure is approximately 7 bar. The boiler uses 4b anthracite coal as fuel.</a:t>
            </a:r>
            <a:endParaRPr lang="vi-VN" dirty="0"/>
          </a:p>
          <a:p>
            <a:pPr marL="342900" marR="0" indent="-342900" algn="just">
              <a:lnSpc>
                <a:spcPct val="130000"/>
              </a:lnSpc>
              <a:spcBef>
                <a:spcPts val="300"/>
              </a:spcBef>
              <a:spcAft>
                <a:spcPts val="300"/>
              </a:spcAft>
              <a:buFont typeface="Arial" panose="020B0604020202020204" pitchFamily="34" charset="0"/>
              <a:buChar char="•"/>
            </a:pPr>
            <a:r>
              <a:rPr lang="en-US" dirty="0"/>
              <a:t>Currently, the company's air-drying system is broken and not operational</a:t>
            </a:r>
            <a:endParaRPr lang="vi-VN" dirty="0"/>
          </a:p>
          <a:p>
            <a:pPr marL="342900" marR="0" indent="-342900" algn="just">
              <a:lnSpc>
                <a:spcPct val="130000"/>
              </a:lnSpc>
              <a:spcBef>
                <a:spcPts val="300"/>
              </a:spcBef>
              <a:spcAft>
                <a:spcPts val="300"/>
              </a:spcAft>
              <a:buFont typeface="Arial" panose="020B0604020202020204" pitchFamily="34" charset="0"/>
              <a:buChar char="•"/>
            </a:pPr>
            <a:r>
              <a:rPr lang="en-US" dirty="0"/>
              <a:t>The exhaust gas temperature after the economizer is above 200°C and is not being utilized</a:t>
            </a:r>
            <a:endParaRPr lang="vi-VN" dirty="0"/>
          </a:p>
        </p:txBody>
      </p:sp>
      <p:pic>
        <p:nvPicPr>
          <p:cNvPr id="13314" name="Picture 2">
            <a:extLst>
              <a:ext uri="{FF2B5EF4-FFF2-40B4-BE49-F238E27FC236}">
                <a16:creationId xmlns:a16="http://schemas.microsoft.com/office/drawing/2014/main" id="{0E63DE87-DE37-4C48-84E9-1A950FAAC8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6824" y="1291208"/>
            <a:ext cx="3516313"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a:extLst>
              <a:ext uri="{FF2B5EF4-FFF2-40B4-BE49-F238E27FC236}">
                <a16:creationId xmlns:a16="http://schemas.microsoft.com/office/drawing/2014/main" id="{035A24F5-3BB6-421F-AC74-4B0CC10C82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486" y="4072703"/>
            <a:ext cx="3302651" cy="246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4E890DCC-83A6-4BE2-B2D9-A6BDC6BDD897}"/>
              </a:ext>
            </a:extLst>
          </p:cNvPr>
          <p:cNvSpPr txBox="1"/>
          <p:nvPr/>
        </p:nvSpPr>
        <p:spPr>
          <a:xfrm>
            <a:off x="7970970" y="3487928"/>
            <a:ext cx="4155799" cy="584775"/>
          </a:xfrm>
          <a:prstGeom prst="rect">
            <a:avLst/>
          </a:prstGeom>
          <a:noFill/>
        </p:spPr>
        <p:txBody>
          <a:bodyPr wrap="square">
            <a:spAutoFit/>
          </a:bodyPr>
          <a:lstStyle/>
          <a:p>
            <a:r>
              <a:rPr lang="en-US" sz="1600" i="1" dirty="0"/>
              <a:t>The results of the analysis of the flue gas from the boiler after the economizer</a:t>
            </a:r>
            <a:endParaRPr lang="vi-VN" sz="1600" i="1" dirty="0"/>
          </a:p>
        </p:txBody>
      </p:sp>
      <p:sp>
        <p:nvSpPr>
          <p:cNvPr id="11" name="TextBox 10">
            <a:extLst>
              <a:ext uri="{FF2B5EF4-FFF2-40B4-BE49-F238E27FC236}">
                <a16:creationId xmlns:a16="http://schemas.microsoft.com/office/drawing/2014/main" id="{1367828B-F454-49DA-A108-F58D00DE7BB3}"/>
              </a:ext>
            </a:extLst>
          </p:cNvPr>
          <p:cNvSpPr txBox="1"/>
          <p:nvPr/>
        </p:nvSpPr>
        <p:spPr>
          <a:xfrm>
            <a:off x="4705497" y="5893868"/>
            <a:ext cx="3302650" cy="830997"/>
          </a:xfrm>
          <a:prstGeom prst="rect">
            <a:avLst/>
          </a:prstGeom>
          <a:noFill/>
        </p:spPr>
        <p:txBody>
          <a:bodyPr wrap="square">
            <a:spAutoFit/>
          </a:bodyPr>
          <a:lstStyle/>
          <a:p>
            <a:r>
              <a:rPr lang="en-US" sz="1600" i="1" dirty="0"/>
              <a:t>The picture of the combustion air supply being bypassed through the air heater</a:t>
            </a:r>
            <a:endParaRPr lang="vi-VN" sz="1600" i="1" dirty="0"/>
          </a:p>
        </p:txBody>
      </p:sp>
    </p:spTree>
    <p:extLst>
      <p:ext uri="{BB962C8B-B14F-4D97-AF65-F5344CB8AC3E}">
        <p14:creationId xmlns:p14="http://schemas.microsoft.com/office/powerpoint/2010/main" val="28276044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5">
            <a:extLst>
              <a:ext uri="{FF2B5EF4-FFF2-40B4-BE49-F238E27FC236}">
                <a16:creationId xmlns:a16="http://schemas.microsoft.com/office/drawing/2014/main" id="{5F9773C8-6B31-448F-92E2-A1DC8554BC8D}"/>
              </a:ext>
            </a:extLst>
          </p:cNvPr>
          <p:cNvSpPr/>
          <p:nvPr/>
        </p:nvSpPr>
        <p:spPr>
          <a:xfrm>
            <a:off x="738388" y="1444540"/>
            <a:ext cx="3846491" cy="428259"/>
          </a:xfrm>
          <a:prstGeom prst="rect">
            <a:avLst/>
          </a:prstGeom>
        </p:spPr>
        <p:txBody>
          <a:bodyPr wrap="square">
            <a:spAutoFit/>
          </a:bodyPr>
          <a:lstStyle/>
          <a:p>
            <a:pPr marL="0" marR="0" indent="360045">
              <a:lnSpc>
                <a:spcPct val="130000"/>
              </a:lnSpc>
              <a:spcBef>
                <a:spcPts val="300"/>
              </a:spcBef>
              <a:spcAft>
                <a:spcPts val="300"/>
              </a:spcAft>
            </a:pPr>
            <a:r>
              <a:rPr lang="en-US" sz="1800" dirty="0"/>
              <a:t>Current status: </a:t>
            </a:r>
            <a:endParaRPr lang="vi-VN" sz="1800" dirty="0"/>
          </a:p>
        </p:txBody>
      </p:sp>
      <p:sp>
        <p:nvSpPr>
          <p:cNvPr id="9" name="TextBox 8">
            <a:extLst>
              <a:ext uri="{FF2B5EF4-FFF2-40B4-BE49-F238E27FC236}">
                <a16:creationId xmlns:a16="http://schemas.microsoft.com/office/drawing/2014/main" id="{4E890DCC-83A6-4BE2-B2D9-A6BDC6BDD897}"/>
              </a:ext>
            </a:extLst>
          </p:cNvPr>
          <p:cNvSpPr txBox="1"/>
          <p:nvPr/>
        </p:nvSpPr>
        <p:spPr>
          <a:xfrm>
            <a:off x="4029737" y="5262536"/>
            <a:ext cx="4456029" cy="584775"/>
          </a:xfrm>
          <a:prstGeom prst="rect">
            <a:avLst/>
          </a:prstGeom>
          <a:noFill/>
        </p:spPr>
        <p:txBody>
          <a:bodyPr wrap="square">
            <a:spAutoFit/>
          </a:bodyPr>
          <a:lstStyle/>
          <a:p>
            <a:r>
              <a:rPr lang="en-US" sz="1600" i="1" dirty="0"/>
              <a:t>Energy calculation results based on boiler exhaust gas before implementing the measure</a:t>
            </a:r>
            <a:endParaRPr lang="vi-VN" sz="1600" i="1" dirty="0"/>
          </a:p>
        </p:txBody>
      </p:sp>
      <p:pic>
        <p:nvPicPr>
          <p:cNvPr id="5" name="Picture 4">
            <a:extLst>
              <a:ext uri="{FF2B5EF4-FFF2-40B4-BE49-F238E27FC236}">
                <a16:creationId xmlns:a16="http://schemas.microsoft.com/office/drawing/2014/main" id="{B677F5CC-AAD1-C549-26E3-6A616D5C06C6}"/>
              </a:ext>
            </a:extLst>
          </p:cNvPr>
          <p:cNvPicPr>
            <a:picLocks noChangeAspect="1"/>
          </p:cNvPicPr>
          <p:nvPr/>
        </p:nvPicPr>
        <p:blipFill>
          <a:blip r:embed="rId2"/>
          <a:stretch>
            <a:fillRect/>
          </a:stretch>
        </p:blipFill>
        <p:spPr>
          <a:xfrm>
            <a:off x="3614710" y="2097678"/>
            <a:ext cx="4962574" cy="2975106"/>
          </a:xfrm>
          <a:prstGeom prst="rect">
            <a:avLst/>
          </a:prstGeom>
        </p:spPr>
      </p:pic>
      <p:sp>
        <p:nvSpPr>
          <p:cNvPr id="6" name="Rectangle 5">
            <a:extLst>
              <a:ext uri="{FF2B5EF4-FFF2-40B4-BE49-F238E27FC236}">
                <a16:creationId xmlns:a16="http://schemas.microsoft.com/office/drawing/2014/main" id="{F91D9598-85C4-7A46-E407-E6A267775708}"/>
              </a:ext>
            </a:extLst>
          </p:cNvPr>
          <p:cNvSpPr/>
          <p:nvPr/>
        </p:nvSpPr>
        <p:spPr>
          <a:xfrm>
            <a:off x="4232943" y="2182745"/>
            <a:ext cx="4252823" cy="1897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200"/>
              <a:t>Look up flue gas and fuel specifications</a:t>
            </a:r>
            <a:endParaRPr lang="en-US" sz="1200" dirty="0"/>
          </a:p>
        </p:txBody>
      </p:sp>
      <p:sp>
        <p:nvSpPr>
          <p:cNvPr id="7" name="Rectangle 6">
            <a:extLst>
              <a:ext uri="{FF2B5EF4-FFF2-40B4-BE49-F238E27FC236}">
                <a16:creationId xmlns:a16="http://schemas.microsoft.com/office/drawing/2014/main" id="{708BFB7D-A9EE-845F-08C1-325F6CBDC57E}"/>
              </a:ext>
            </a:extLst>
          </p:cNvPr>
          <p:cNvSpPr/>
          <p:nvPr/>
        </p:nvSpPr>
        <p:spPr>
          <a:xfrm>
            <a:off x="4232943" y="2453394"/>
            <a:ext cx="4252823" cy="1897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200"/>
              <a:t>Enter input parameters</a:t>
            </a:r>
            <a:endParaRPr lang="en-US" sz="1200" dirty="0"/>
          </a:p>
        </p:txBody>
      </p:sp>
      <p:sp>
        <p:nvSpPr>
          <p:cNvPr id="8" name="Rectangle 7">
            <a:extLst>
              <a:ext uri="{FF2B5EF4-FFF2-40B4-BE49-F238E27FC236}">
                <a16:creationId xmlns:a16="http://schemas.microsoft.com/office/drawing/2014/main" id="{E019A46B-DA04-4338-9903-938F708AE1C5}"/>
              </a:ext>
            </a:extLst>
          </p:cNvPr>
          <p:cNvSpPr/>
          <p:nvPr/>
        </p:nvSpPr>
        <p:spPr>
          <a:xfrm>
            <a:off x="4232943" y="2656323"/>
            <a:ext cx="2832091" cy="15278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200"/>
              <a:t>Select fuel type</a:t>
            </a:r>
            <a:endParaRPr lang="en-US" sz="1200" dirty="0"/>
          </a:p>
        </p:txBody>
      </p:sp>
      <p:sp>
        <p:nvSpPr>
          <p:cNvPr id="10" name="Rectangle 9">
            <a:extLst>
              <a:ext uri="{FF2B5EF4-FFF2-40B4-BE49-F238E27FC236}">
                <a16:creationId xmlns:a16="http://schemas.microsoft.com/office/drawing/2014/main" id="{4F708C18-0D8D-9CF9-1CFD-9404AEE5D643}"/>
              </a:ext>
            </a:extLst>
          </p:cNvPr>
          <p:cNvSpPr/>
          <p:nvPr/>
        </p:nvSpPr>
        <p:spPr>
          <a:xfrm rot="10800000" flipV="1">
            <a:off x="4255467" y="2822248"/>
            <a:ext cx="1936382" cy="23115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Enter the fly ash coefficient</a:t>
            </a:r>
            <a:endParaRPr lang="en-US" sz="1000" dirty="0"/>
          </a:p>
        </p:txBody>
      </p:sp>
      <p:sp>
        <p:nvSpPr>
          <p:cNvPr id="11" name="Rectangle 10">
            <a:extLst>
              <a:ext uri="{FF2B5EF4-FFF2-40B4-BE49-F238E27FC236}">
                <a16:creationId xmlns:a16="http://schemas.microsoft.com/office/drawing/2014/main" id="{77A9AF04-34CA-EC91-9D2C-E72BA95C10C2}"/>
              </a:ext>
            </a:extLst>
          </p:cNvPr>
          <p:cNvSpPr/>
          <p:nvPr/>
        </p:nvSpPr>
        <p:spPr>
          <a:xfrm>
            <a:off x="4273142" y="3029892"/>
            <a:ext cx="1910311" cy="14265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Amount of fuel used</a:t>
            </a:r>
            <a:endParaRPr lang="en-US" sz="1000" dirty="0"/>
          </a:p>
        </p:txBody>
      </p:sp>
      <p:sp>
        <p:nvSpPr>
          <p:cNvPr id="12" name="Rectangle 11">
            <a:extLst>
              <a:ext uri="{FF2B5EF4-FFF2-40B4-BE49-F238E27FC236}">
                <a16:creationId xmlns:a16="http://schemas.microsoft.com/office/drawing/2014/main" id="{F9563FFC-7EA8-2224-6CD1-39FF8F32E6C5}"/>
              </a:ext>
            </a:extLst>
          </p:cNvPr>
          <p:cNvSpPr/>
          <p:nvPr/>
        </p:nvSpPr>
        <p:spPr>
          <a:xfrm>
            <a:off x="4264305" y="3187980"/>
            <a:ext cx="1936382" cy="22098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Enter flue gas temperature</a:t>
            </a:r>
            <a:r>
              <a:rPr lang="en-US" dirty="0"/>
              <a:t>.</a:t>
            </a:r>
          </a:p>
        </p:txBody>
      </p:sp>
      <p:sp>
        <p:nvSpPr>
          <p:cNvPr id="13" name="Rectangle 12">
            <a:extLst>
              <a:ext uri="{FF2B5EF4-FFF2-40B4-BE49-F238E27FC236}">
                <a16:creationId xmlns:a16="http://schemas.microsoft.com/office/drawing/2014/main" id="{D6264512-C075-9351-458D-EFB6E2B94C01}"/>
              </a:ext>
            </a:extLst>
          </p:cNvPr>
          <p:cNvSpPr/>
          <p:nvPr/>
        </p:nvSpPr>
        <p:spPr>
          <a:xfrm>
            <a:off x="4232943" y="3429000"/>
            <a:ext cx="1936382" cy="186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000"/>
              <a:t>Enter the excess air coefficient</a:t>
            </a:r>
            <a:endParaRPr lang="en-US" sz="1000" dirty="0"/>
          </a:p>
        </p:txBody>
      </p:sp>
      <p:sp>
        <p:nvSpPr>
          <p:cNvPr id="14" name="Rectangle 13">
            <a:extLst>
              <a:ext uri="{FF2B5EF4-FFF2-40B4-BE49-F238E27FC236}">
                <a16:creationId xmlns:a16="http://schemas.microsoft.com/office/drawing/2014/main" id="{749DB630-8F7B-8A46-63A5-C769021A03C5}"/>
              </a:ext>
            </a:extLst>
          </p:cNvPr>
          <p:cNvSpPr/>
          <p:nvPr/>
        </p:nvSpPr>
        <p:spPr>
          <a:xfrm>
            <a:off x="4232943" y="3615431"/>
            <a:ext cx="959259" cy="186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Result</a:t>
            </a:r>
            <a:endParaRPr lang="en-US" sz="1000" dirty="0"/>
          </a:p>
        </p:txBody>
      </p:sp>
      <p:sp>
        <p:nvSpPr>
          <p:cNvPr id="15" name="Rectangle 14">
            <a:extLst>
              <a:ext uri="{FF2B5EF4-FFF2-40B4-BE49-F238E27FC236}">
                <a16:creationId xmlns:a16="http://schemas.microsoft.com/office/drawing/2014/main" id="{99278012-2F18-3529-6721-2B2FBD013465}"/>
              </a:ext>
            </a:extLst>
          </p:cNvPr>
          <p:cNvSpPr/>
          <p:nvPr/>
        </p:nvSpPr>
        <p:spPr>
          <a:xfrm>
            <a:off x="4273143" y="3786933"/>
            <a:ext cx="1936382" cy="18975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Actual air enthalpy</a:t>
            </a:r>
            <a:endParaRPr lang="en-US" sz="1000" dirty="0"/>
          </a:p>
        </p:txBody>
      </p:sp>
      <p:sp>
        <p:nvSpPr>
          <p:cNvPr id="16" name="Rectangle 15">
            <a:extLst>
              <a:ext uri="{FF2B5EF4-FFF2-40B4-BE49-F238E27FC236}">
                <a16:creationId xmlns:a16="http://schemas.microsoft.com/office/drawing/2014/main" id="{15AFA162-B12B-8A0D-3A7F-8446F5CF94F4}"/>
              </a:ext>
            </a:extLst>
          </p:cNvPr>
          <p:cNvSpPr/>
          <p:nvPr/>
        </p:nvSpPr>
        <p:spPr>
          <a:xfrm>
            <a:off x="4264305" y="3991614"/>
            <a:ext cx="1936382" cy="21961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Actual flue gas enthalpy</a:t>
            </a:r>
            <a:endParaRPr lang="en-US" sz="1000" dirty="0"/>
          </a:p>
        </p:txBody>
      </p:sp>
      <p:sp>
        <p:nvSpPr>
          <p:cNvPr id="17" name="Rectangle 16">
            <a:extLst>
              <a:ext uri="{FF2B5EF4-FFF2-40B4-BE49-F238E27FC236}">
                <a16:creationId xmlns:a16="http://schemas.microsoft.com/office/drawing/2014/main" id="{EFEB3131-0DF6-79EA-6E28-D396FE67E718}"/>
              </a:ext>
            </a:extLst>
          </p:cNvPr>
          <p:cNvSpPr/>
          <p:nvPr/>
        </p:nvSpPr>
        <p:spPr>
          <a:xfrm>
            <a:off x="4232943" y="4215651"/>
            <a:ext cx="2016782" cy="186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b="1"/>
              <a:t>Flue gas energy</a:t>
            </a:r>
            <a:endParaRPr lang="en-US" sz="1000" b="1" dirty="0"/>
          </a:p>
        </p:txBody>
      </p:sp>
      <p:sp>
        <p:nvSpPr>
          <p:cNvPr id="18" name="Rectangle 17">
            <a:extLst>
              <a:ext uri="{FF2B5EF4-FFF2-40B4-BE49-F238E27FC236}">
                <a16:creationId xmlns:a16="http://schemas.microsoft.com/office/drawing/2014/main" id="{B11DFEAA-26E3-36D5-667A-6940A5B462CC}"/>
              </a:ext>
            </a:extLst>
          </p:cNvPr>
          <p:cNvSpPr/>
          <p:nvPr/>
        </p:nvSpPr>
        <p:spPr>
          <a:xfrm>
            <a:off x="4232943" y="4397655"/>
            <a:ext cx="2016782" cy="21961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Theoretical dry flue gas volume</a:t>
            </a:r>
            <a:endParaRPr lang="en-US" sz="1000" dirty="0"/>
          </a:p>
        </p:txBody>
      </p:sp>
      <p:sp>
        <p:nvSpPr>
          <p:cNvPr id="19" name="Rectangle 18">
            <a:extLst>
              <a:ext uri="{FF2B5EF4-FFF2-40B4-BE49-F238E27FC236}">
                <a16:creationId xmlns:a16="http://schemas.microsoft.com/office/drawing/2014/main" id="{10C339B7-E72F-BF2B-9719-86ADCEE18B88}"/>
              </a:ext>
            </a:extLst>
          </p:cNvPr>
          <p:cNvSpPr/>
          <p:nvPr/>
        </p:nvSpPr>
        <p:spPr>
          <a:xfrm>
            <a:off x="4232943" y="4617265"/>
            <a:ext cx="2016782" cy="18643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000"/>
              <a:t>Theoretical wet flue gas volume</a:t>
            </a:r>
            <a:endParaRPr lang="en-US" sz="1000" dirty="0"/>
          </a:p>
        </p:txBody>
      </p:sp>
      <p:sp>
        <p:nvSpPr>
          <p:cNvPr id="20" name="Rectangle 19">
            <a:extLst>
              <a:ext uri="{FF2B5EF4-FFF2-40B4-BE49-F238E27FC236}">
                <a16:creationId xmlns:a16="http://schemas.microsoft.com/office/drawing/2014/main" id="{4B64E617-A56C-E812-BB2C-2735E231A37E}"/>
              </a:ext>
            </a:extLst>
          </p:cNvPr>
          <p:cNvSpPr/>
          <p:nvPr/>
        </p:nvSpPr>
        <p:spPr>
          <a:xfrm>
            <a:off x="4232943" y="4803696"/>
            <a:ext cx="2016782" cy="18578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a:t>Actual flue gas volume</a:t>
            </a:r>
            <a:endParaRPr lang="en-US" sz="1000" dirty="0"/>
          </a:p>
        </p:txBody>
      </p:sp>
      <p:sp>
        <p:nvSpPr>
          <p:cNvPr id="23" name="Title 1">
            <a:extLst>
              <a:ext uri="{FF2B5EF4-FFF2-40B4-BE49-F238E27FC236}">
                <a16:creationId xmlns:a16="http://schemas.microsoft.com/office/drawing/2014/main" id="{D8B19E69-0A99-87DB-B392-617A6BFD1111}"/>
              </a:ext>
            </a:extLst>
          </p:cNvPr>
          <p:cNvSpPr>
            <a:spLocks noGrp="1"/>
          </p:cNvSpPr>
          <p:nvPr>
            <p:ph type="title"/>
          </p:nvPr>
        </p:nvSpPr>
        <p:spPr>
          <a:xfrm>
            <a:off x="609600" y="548633"/>
            <a:ext cx="10972800" cy="495200"/>
          </a:xfrm>
        </p:spPr>
        <p:txBody>
          <a:bodyPr>
            <a:noAutofit/>
          </a:bodyPr>
          <a:lstStyle/>
          <a:p>
            <a:r>
              <a:rPr lang="en-US" sz="2400" dirty="0">
                <a:solidFill>
                  <a:schemeClr val="accent1">
                    <a:lumMod val="50000"/>
                  </a:schemeClr>
                </a:solidFill>
              </a:rPr>
              <a:t>EEMs 6: Install an air dryer utilizing exhaust gas heat for the boiler</a:t>
            </a:r>
          </a:p>
        </p:txBody>
      </p:sp>
    </p:spTree>
    <p:extLst>
      <p:ext uri="{BB962C8B-B14F-4D97-AF65-F5344CB8AC3E}">
        <p14:creationId xmlns:p14="http://schemas.microsoft.com/office/powerpoint/2010/main" val="3203226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5">
            <a:extLst>
              <a:ext uri="{FF2B5EF4-FFF2-40B4-BE49-F238E27FC236}">
                <a16:creationId xmlns:a16="http://schemas.microsoft.com/office/drawing/2014/main" id="{5F9773C8-6B31-448F-92E2-A1DC8554BC8D}"/>
              </a:ext>
            </a:extLst>
          </p:cNvPr>
          <p:cNvSpPr/>
          <p:nvPr/>
        </p:nvSpPr>
        <p:spPr>
          <a:xfrm>
            <a:off x="712630" y="1672274"/>
            <a:ext cx="3230177" cy="3886641"/>
          </a:xfrm>
          <a:prstGeom prst="rect">
            <a:avLst/>
          </a:prstGeom>
        </p:spPr>
        <p:txBody>
          <a:bodyPr wrap="square">
            <a:spAutoFit/>
          </a:bodyPr>
          <a:lstStyle/>
          <a:p>
            <a:pPr algn="just">
              <a:lnSpc>
                <a:spcPct val="130000"/>
              </a:lnSpc>
              <a:spcBef>
                <a:spcPts val="300"/>
              </a:spcBef>
              <a:spcAft>
                <a:spcPts val="300"/>
              </a:spcAft>
            </a:pPr>
            <a:r>
              <a:rPr lang="en-US" sz="1800" b="1" dirty="0"/>
              <a:t>Measure</a:t>
            </a:r>
            <a:r>
              <a:rPr lang="en-US" sz="1800" dirty="0"/>
              <a:t>:</a:t>
            </a:r>
          </a:p>
          <a:p>
            <a:pPr marL="285750" indent="-285750" algn="just">
              <a:lnSpc>
                <a:spcPct val="130000"/>
              </a:lnSpc>
              <a:spcBef>
                <a:spcPts val="300"/>
              </a:spcBef>
              <a:spcAft>
                <a:spcPts val="300"/>
              </a:spcAft>
              <a:buFont typeface="Arial" panose="020B0604020202020204" pitchFamily="34" charset="0"/>
              <a:buChar char="•"/>
            </a:pPr>
            <a:r>
              <a:rPr lang="en-US" sz="1800" dirty="0"/>
              <a:t>Install an air dryer utilizing exhaust gas heat for the boiler</a:t>
            </a:r>
          </a:p>
          <a:p>
            <a:pPr marL="285750" marR="0" indent="-285750">
              <a:lnSpc>
                <a:spcPct val="130000"/>
              </a:lnSpc>
              <a:spcBef>
                <a:spcPts val="300"/>
              </a:spcBef>
              <a:spcAft>
                <a:spcPts val="300"/>
              </a:spcAft>
              <a:buFont typeface="Arial" panose="020B0604020202020204" pitchFamily="34" charset="0"/>
              <a:buChar char="•"/>
            </a:pPr>
            <a:r>
              <a:rPr lang="en-US" sz="1800" dirty="0"/>
              <a:t>Energy efficiency potential</a:t>
            </a:r>
            <a:endParaRPr lang="vi-VN" sz="1800" dirty="0"/>
          </a:p>
          <a:p>
            <a:pPr marL="285750" marR="0" indent="-285750" algn="just">
              <a:lnSpc>
                <a:spcPct val="130000"/>
              </a:lnSpc>
              <a:spcBef>
                <a:spcPts val="300"/>
              </a:spcBef>
              <a:spcAft>
                <a:spcPts val="300"/>
              </a:spcAft>
              <a:buFont typeface="Arial" panose="020B0604020202020204" pitchFamily="34" charset="0"/>
              <a:buChar char="•"/>
            </a:pPr>
            <a:r>
              <a:rPr lang="en-US" sz="1800" dirty="0"/>
              <a:t>The exhaust gas temperature of the boiler after the economizer at 200°C can be reduced to 155°C to save energy</a:t>
            </a:r>
            <a:endParaRPr lang="vi-VN" sz="1800" dirty="0"/>
          </a:p>
        </p:txBody>
      </p:sp>
      <p:sp>
        <p:nvSpPr>
          <p:cNvPr id="9" name="TextBox 8">
            <a:extLst>
              <a:ext uri="{FF2B5EF4-FFF2-40B4-BE49-F238E27FC236}">
                <a16:creationId xmlns:a16="http://schemas.microsoft.com/office/drawing/2014/main" id="{4E890DCC-83A6-4BE2-B2D9-A6BDC6BDD897}"/>
              </a:ext>
            </a:extLst>
          </p:cNvPr>
          <p:cNvSpPr txBox="1"/>
          <p:nvPr/>
        </p:nvSpPr>
        <p:spPr>
          <a:xfrm>
            <a:off x="8871165" y="5703780"/>
            <a:ext cx="2854670" cy="338554"/>
          </a:xfrm>
          <a:prstGeom prst="rect">
            <a:avLst/>
          </a:prstGeom>
          <a:noFill/>
        </p:spPr>
        <p:txBody>
          <a:bodyPr wrap="square">
            <a:spAutoFit/>
          </a:bodyPr>
          <a:lstStyle/>
          <a:p>
            <a:r>
              <a:rPr lang="en-US" sz="1600" i="1" dirty="0"/>
              <a:t>Structure of the air </a:t>
            </a:r>
            <a:r>
              <a:rPr lang="en-US" sz="1600" i="1"/>
              <a:t>dryer.</a:t>
            </a:r>
            <a:endParaRPr lang="vi-VN" sz="1600" i="1" dirty="0"/>
          </a:p>
        </p:txBody>
      </p:sp>
      <p:pic>
        <p:nvPicPr>
          <p:cNvPr id="15362" name="Picture 1" descr="cau tao skk">
            <a:extLst>
              <a:ext uri="{FF2B5EF4-FFF2-40B4-BE49-F238E27FC236}">
                <a16:creationId xmlns:a16="http://schemas.microsoft.com/office/drawing/2014/main" id="{D8C9F6F1-439E-4045-B1FB-856CAE6AE1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7876" y="1910170"/>
            <a:ext cx="2501803" cy="369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
            <a:extLst>
              <a:ext uri="{FF2B5EF4-FFF2-40B4-BE49-F238E27FC236}">
                <a16:creationId xmlns:a16="http://schemas.microsoft.com/office/drawing/2014/main" id="{0FA2BFD6-F6E4-4B20-9EFB-73EF88414F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8976" y="2046693"/>
            <a:ext cx="4594043" cy="32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698E2B4E-B3AD-43F8-9626-1BCC1E951BB4}"/>
              </a:ext>
            </a:extLst>
          </p:cNvPr>
          <p:cNvSpPr txBox="1"/>
          <p:nvPr/>
        </p:nvSpPr>
        <p:spPr>
          <a:xfrm>
            <a:off x="3798978" y="5601481"/>
            <a:ext cx="4594043" cy="584775"/>
          </a:xfrm>
          <a:prstGeom prst="rect">
            <a:avLst/>
          </a:prstGeom>
          <a:noFill/>
        </p:spPr>
        <p:txBody>
          <a:bodyPr wrap="square">
            <a:spAutoFit/>
          </a:bodyPr>
          <a:lstStyle/>
          <a:p>
            <a:pPr algn="ctr"/>
            <a:r>
              <a:rPr lang="en-US" sz="1600" i="1" dirty="0"/>
              <a:t>Energy calculation results based on boiler exhaust gas after implementing </a:t>
            </a:r>
            <a:r>
              <a:rPr lang="en-US" sz="1600" i="1"/>
              <a:t>the measure</a:t>
            </a:r>
            <a:endParaRPr lang="vi-VN" sz="1600" i="1" dirty="0"/>
          </a:p>
        </p:txBody>
      </p:sp>
      <p:sp>
        <p:nvSpPr>
          <p:cNvPr id="5" name="Rectangle 4">
            <a:extLst>
              <a:ext uri="{FF2B5EF4-FFF2-40B4-BE49-F238E27FC236}">
                <a16:creationId xmlns:a16="http://schemas.microsoft.com/office/drawing/2014/main" id="{4B827146-F810-A842-07B7-4051A61C3CCF}"/>
              </a:ext>
            </a:extLst>
          </p:cNvPr>
          <p:cNvSpPr/>
          <p:nvPr/>
        </p:nvSpPr>
        <p:spPr>
          <a:xfrm>
            <a:off x="4389121" y="2099144"/>
            <a:ext cx="3935896" cy="32600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b="1" dirty="0">
                <a:ln w="0"/>
                <a:solidFill>
                  <a:schemeClr val="tx1"/>
                </a:solidFill>
                <a:effectLst>
                  <a:outerShdw blurRad="38100" dist="19050" dir="2700000" algn="tl" rotWithShape="0">
                    <a:schemeClr val="dk1">
                      <a:alpha val="40000"/>
                    </a:schemeClr>
                  </a:outerShdw>
                </a:effectLst>
              </a:rPr>
              <a:t>Bach Khoa Energy Efficiency Joint Stock Company</a:t>
            </a:r>
          </a:p>
          <a:p>
            <a:r>
              <a:rPr lang="en-US" sz="1000" b="1" dirty="0">
                <a:ln w="0"/>
                <a:solidFill>
                  <a:schemeClr val="tx1"/>
                </a:solidFill>
                <a:effectLst>
                  <a:outerShdw blurRad="38100" dist="19050" dir="2700000" algn="tl" rotWithShape="0">
                    <a:schemeClr val="dk1">
                      <a:alpha val="40000"/>
                    </a:schemeClr>
                  </a:outerShdw>
                </a:effectLst>
              </a:rPr>
              <a:t>KTV: Than Van Toan</a:t>
            </a:r>
          </a:p>
        </p:txBody>
      </p:sp>
      <p:sp>
        <p:nvSpPr>
          <p:cNvPr id="6" name="Rectangle 5">
            <a:extLst>
              <a:ext uri="{FF2B5EF4-FFF2-40B4-BE49-F238E27FC236}">
                <a16:creationId xmlns:a16="http://schemas.microsoft.com/office/drawing/2014/main" id="{8A30D129-C783-5489-75D9-3A61DB546A48}"/>
              </a:ext>
            </a:extLst>
          </p:cNvPr>
          <p:cNvSpPr/>
          <p:nvPr/>
        </p:nvSpPr>
        <p:spPr>
          <a:xfrm>
            <a:off x="4389121" y="2655812"/>
            <a:ext cx="3935896" cy="166902"/>
          </a:xfrm>
          <a:prstGeom prst="rect">
            <a:avLst/>
          </a:prstGeom>
          <a:solidFill>
            <a:srgbClr val="6373BA"/>
          </a:solidFill>
        </p:spPr>
        <p:style>
          <a:lnRef idx="2">
            <a:schemeClr val="dk1"/>
          </a:lnRef>
          <a:fillRef idx="1">
            <a:schemeClr val="lt1"/>
          </a:fillRef>
          <a:effectRef idx="0">
            <a:schemeClr val="dk1"/>
          </a:effectRef>
          <a:fontRef idx="minor">
            <a:schemeClr val="dk1"/>
          </a:fontRef>
        </p:style>
        <p:txBody>
          <a:bodyPr rtlCol="0" anchor="ctr"/>
          <a:lstStyle/>
          <a:p>
            <a:r>
              <a:rPr lang="en-US" sz="1000" dirty="0"/>
              <a:t>Look up flue gas parameters of fuel</a:t>
            </a:r>
          </a:p>
        </p:txBody>
      </p:sp>
      <p:sp>
        <p:nvSpPr>
          <p:cNvPr id="7" name="Rectangle 6">
            <a:extLst>
              <a:ext uri="{FF2B5EF4-FFF2-40B4-BE49-F238E27FC236}">
                <a16:creationId xmlns:a16="http://schemas.microsoft.com/office/drawing/2014/main" id="{D8F2876A-29E8-1BD8-F088-AF4B8CCCF7A8}"/>
              </a:ext>
            </a:extLst>
          </p:cNvPr>
          <p:cNvSpPr/>
          <p:nvPr/>
        </p:nvSpPr>
        <p:spPr>
          <a:xfrm>
            <a:off x="4389121" y="2822714"/>
            <a:ext cx="3935896" cy="16254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Enter input parameters</a:t>
            </a:r>
          </a:p>
        </p:txBody>
      </p:sp>
      <p:sp>
        <p:nvSpPr>
          <p:cNvPr id="8" name="Rectangle 7">
            <a:extLst>
              <a:ext uri="{FF2B5EF4-FFF2-40B4-BE49-F238E27FC236}">
                <a16:creationId xmlns:a16="http://schemas.microsoft.com/office/drawing/2014/main" id="{43CE7890-7C8A-638E-346E-B02DA348077D}"/>
              </a:ext>
            </a:extLst>
          </p:cNvPr>
          <p:cNvSpPr/>
          <p:nvPr/>
        </p:nvSpPr>
        <p:spPr>
          <a:xfrm>
            <a:off x="4389121" y="3062356"/>
            <a:ext cx="2671637" cy="16254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Select fuel type</a:t>
            </a:r>
          </a:p>
        </p:txBody>
      </p:sp>
      <p:sp>
        <p:nvSpPr>
          <p:cNvPr id="11" name="Rectangle 10">
            <a:extLst>
              <a:ext uri="{FF2B5EF4-FFF2-40B4-BE49-F238E27FC236}">
                <a16:creationId xmlns:a16="http://schemas.microsoft.com/office/drawing/2014/main" id="{17D810A5-F9AC-B311-FE93-B4ECD3807CE3}"/>
              </a:ext>
            </a:extLst>
          </p:cNvPr>
          <p:cNvSpPr/>
          <p:nvPr/>
        </p:nvSpPr>
        <p:spPr>
          <a:xfrm>
            <a:off x="4390205" y="3204122"/>
            <a:ext cx="1804945" cy="2041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solidFill>
                  <a:srgbClr val="7030A0"/>
                </a:solidFill>
              </a:rPr>
              <a:t>Enter the fly ash coefficient</a:t>
            </a:r>
          </a:p>
        </p:txBody>
      </p:sp>
      <p:sp>
        <p:nvSpPr>
          <p:cNvPr id="12" name="Rectangle 11">
            <a:extLst>
              <a:ext uri="{FF2B5EF4-FFF2-40B4-BE49-F238E27FC236}">
                <a16:creationId xmlns:a16="http://schemas.microsoft.com/office/drawing/2014/main" id="{3F1AB987-75FE-232F-1B81-1797DC9EEE06}"/>
              </a:ext>
            </a:extLst>
          </p:cNvPr>
          <p:cNvSpPr/>
          <p:nvPr/>
        </p:nvSpPr>
        <p:spPr>
          <a:xfrm>
            <a:off x="4389121" y="3429000"/>
            <a:ext cx="1804945" cy="16254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Amount of fuel used</a:t>
            </a:r>
          </a:p>
        </p:txBody>
      </p:sp>
      <p:sp>
        <p:nvSpPr>
          <p:cNvPr id="13" name="Rectangle 12">
            <a:extLst>
              <a:ext uri="{FF2B5EF4-FFF2-40B4-BE49-F238E27FC236}">
                <a16:creationId xmlns:a16="http://schemas.microsoft.com/office/drawing/2014/main" id="{5CBE3414-6D62-6CFB-CB08-0EF9AB4DF9B9}"/>
              </a:ext>
            </a:extLst>
          </p:cNvPr>
          <p:cNvSpPr/>
          <p:nvPr/>
        </p:nvSpPr>
        <p:spPr>
          <a:xfrm>
            <a:off x="4389121" y="3591544"/>
            <a:ext cx="1804945" cy="2041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Enter flue gas temperature</a:t>
            </a:r>
          </a:p>
        </p:txBody>
      </p:sp>
      <p:sp>
        <p:nvSpPr>
          <p:cNvPr id="14" name="Rectangle 13">
            <a:extLst>
              <a:ext uri="{FF2B5EF4-FFF2-40B4-BE49-F238E27FC236}">
                <a16:creationId xmlns:a16="http://schemas.microsoft.com/office/drawing/2014/main" id="{A9C3EFE4-98CE-9535-64A4-C910727038A4}"/>
              </a:ext>
            </a:extLst>
          </p:cNvPr>
          <p:cNvSpPr/>
          <p:nvPr/>
        </p:nvSpPr>
        <p:spPr>
          <a:xfrm>
            <a:off x="4389120" y="3765348"/>
            <a:ext cx="1804945" cy="2041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900" dirty="0"/>
              <a:t>Enter the excess air coefficient</a:t>
            </a:r>
          </a:p>
        </p:txBody>
      </p:sp>
      <p:sp>
        <p:nvSpPr>
          <p:cNvPr id="15" name="Rectangle 14">
            <a:extLst>
              <a:ext uri="{FF2B5EF4-FFF2-40B4-BE49-F238E27FC236}">
                <a16:creationId xmlns:a16="http://schemas.microsoft.com/office/drawing/2014/main" id="{45C25D8A-B74B-025F-F1ED-1862A2925664}"/>
              </a:ext>
            </a:extLst>
          </p:cNvPr>
          <p:cNvSpPr/>
          <p:nvPr/>
        </p:nvSpPr>
        <p:spPr>
          <a:xfrm>
            <a:off x="4389120" y="3969448"/>
            <a:ext cx="3935896" cy="146949"/>
          </a:xfrm>
          <a:prstGeom prst="rect">
            <a:avLst/>
          </a:prstGeom>
          <a:solidFill>
            <a:srgbClr val="007BB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b="1" dirty="0"/>
              <a:t>Result</a:t>
            </a:r>
          </a:p>
        </p:txBody>
      </p:sp>
      <p:sp>
        <p:nvSpPr>
          <p:cNvPr id="16" name="Rectangle 15">
            <a:extLst>
              <a:ext uri="{FF2B5EF4-FFF2-40B4-BE49-F238E27FC236}">
                <a16:creationId xmlns:a16="http://schemas.microsoft.com/office/drawing/2014/main" id="{A8436302-CE8D-43B8-A16A-F58DF77CE30A}"/>
              </a:ext>
            </a:extLst>
          </p:cNvPr>
          <p:cNvSpPr/>
          <p:nvPr/>
        </p:nvSpPr>
        <p:spPr>
          <a:xfrm>
            <a:off x="7060758" y="3024118"/>
            <a:ext cx="1264258" cy="20078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000" dirty="0">
                <a:solidFill>
                  <a:srgbClr val="7030A0"/>
                </a:solidFill>
              </a:rPr>
              <a:t>Coal</a:t>
            </a:r>
          </a:p>
        </p:txBody>
      </p:sp>
      <p:sp>
        <p:nvSpPr>
          <p:cNvPr id="17" name="Rectangle 16">
            <a:extLst>
              <a:ext uri="{FF2B5EF4-FFF2-40B4-BE49-F238E27FC236}">
                <a16:creationId xmlns:a16="http://schemas.microsoft.com/office/drawing/2014/main" id="{2C53360F-7EC7-2AA9-9A6D-780DFBAA98F7}"/>
              </a:ext>
            </a:extLst>
          </p:cNvPr>
          <p:cNvSpPr/>
          <p:nvPr/>
        </p:nvSpPr>
        <p:spPr>
          <a:xfrm>
            <a:off x="4389120" y="4170218"/>
            <a:ext cx="1804945" cy="17713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Actual air enthalpy</a:t>
            </a:r>
          </a:p>
        </p:txBody>
      </p:sp>
      <p:sp>
        <p:nvSpPr>
          <p:cNvPr id="18" name="Rectangle 17">
            <a:extLst>
              <a:ext uri="{FF2B5EF4-FFF2-40B4-BE49-F238E27FC236}">
                <a16:creationId xmlns:a16="http://schemas.microsoft.com/office/drawing/2014/main" id="{C410D8F1-E490-4B47-C816-AA180103E3AD}"/>
              </a:ext>
            </a:extLst>
          </p:cNvPr>
          <p:cNvSpPr/>
          <p:nvPr/>
        </p:nvSpPr>
        <p:spPr>
          <a:xfrm>
            <a:off x="4389120" y="4371635"/>
            <a:ext cx="1804945" cy="13826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dirty="0"/>
              <a:t>Actual flue gas enthalpy</a:t>
            </a:r>
          </a:p>
        </p:txBody>
      </p:sp>
      <p:sp>
        <p:nvSpPr>
          <p:cNvPr id="19" name="Rectangle 18">
            <a:extLst>
              <a:ext uri="{FF2B5EF4-FFF2-40B4-BE49-F238E27FC236}">
                <a16:creationId xmlns:a16="http://schemas.microsoft.com/office/drawing/2014/main" id="{A3A298FB-CDCD-19F5-6F33-1BCB06050D95}"/>
              </a:ext>
            </a:extLst>
          </p:cNvPr>
          <p:cNvSpPr/>
          <p:nvPr/>
        </p:nvSpPr>
        <p:spPr>
          <a:xfrm>
            <a:off x="4389120" y="4509897"/>
            <a:ext cx="1804945" cy="19401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000" b="1" dirty="0"/>
              <a:t>Flue gas energy</a:t>
            </a:r>
          </a:p>
        </p:txBody>
      </p:sp>
      <p:sp>
        <p:nvSpPr>
          <p:cNvPr id="20" name="Rectangle 19">
            <a:extLst>
              <a:ext uri="{FF2B5EF4-FFF2-40B4-BE49-F238E27FC236}">
                <a16:creationId xmlns:a16="http://schemas.microsoft.com/office/drawing/2014/main" id="{3913AE55-36DF-1E50-0376-3C7C67F68DAC}"/>
              </a:ext>
            </a:extLst>
          </p:cNvPr>
          <p:cNvSpPr/>
          <p:nvPr/>
        </p:nvSpPr>
        <p:spPr>
          <a:xfrm>
            <a:off x="4389120" y="4680356"/>
            <a:ext cx="1804945" cy="18393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900" dirty="0"/>
              <a:t>Theoretical dry flue gas volume</a:t>
            </a:r>
          </a:p>
        </p:txBody>
      </p:sp>
      <p:sp>
        <p:nvSpPr>
          <p:cNvPr id="21" name="Rectangle 20">
            <a:extLst>
              <a:ext uri="{FF2B5EF4-FFF2-40B4-BE49-F238E27FC236}">
                <a16:creationId xmlns:a16="http://schemas.microsoft.com/office/drawing/2014/main" id="{579A4327-6EB5-386A-D311-24E04D41CD7A}"/>
              </a:ext>
            </a:extLst>
          </p:cNvPr>
          <p:cNvSpPr/>
          <p:nvPr/>
        </p:nvSpPr>
        <p:spPr>
          <a:xfrm>
            <a:off x="4389120" y="4897928"/>
            <a:ext cx="1804945" cy="18393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t>Theoretical wet flue gas volume</a:t>
            </a:r>
          </a:p>
        </p:txBody>
      </p:sp>
      <p:sp>
        <p:nvSpPr>
          <p:cNvPr id="22" name="Rectangle 21">
            <a:extLst>
              <a:ext uri="{FF2B5EF4-FFF2-40B4-BE49-F238E27FC236}">
                <a16:creationId xmlns:a16="http://schemas.microsoft.com/office/drawing/2014/main" id="{610C6CD9-14EB-516A-2609-716F7F0DDBF0}"/>
              </a:ext>
            </a:extLst>
          </p:cNvPr>
          <p:cNvSpPr/>
          <p:nvPr/>
        </p:nvSpPr>
        <p:spPr>
          <a:xfrm>
            <a:off x="4389120" y="5081861"/>
            <a:ext cx="1804945" cy="1368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900" dirty="0"/>
              <a:t>Actual flue gas volume</a:t>
            </a:r>
          </a:p>
        </p:txBody>
      </p:sp>
      <p:sp>
        <p:nvSpPr>
          <p:cNvPr id="23" name="TextBox 22">
            <a:extLst>
              <a:ext uri="{FF2B5EF4-FFF2-40B4-BE49-F238E27FC236}">
                <a16:creationId xmlns:a16="http://schemas.microsoft.com/office/drawing/2014/main" id="{4761CFC5-17E3-76D4-6971-DD4054E582ED}"/>
              </a:ext>
            </a:extLst>
          </p:cNvPr>
          <p:cNvSpPr txBox="1"/>
          <p:nvPr/>
        </p:nvSpPr>
        <p:spPr>
          <a:xfrm>
            <a:off x="9878786" y="1844406"/>
            <a:ext cx="759278" cy="369332"/>
          </a:xfrm>
          <a:prstGeom prst="rect">
            <a:avLst/>
          </a:prstGeom>
          <a:solidFill>
            <a:schemeClr val="bg1"/>
          </a:solidFill>
          <a:ln>
            <a:solidFill>
              <a:schemeClr val="bg1"/>
            </a:solidFill>
          </a:ln>
        </p:spPr>
        <p:txBody>
          <a:bodyPr wrap="square" rtlCol="0">
            <a:spAutoFit/>
          </a:bodyPr>
          <a:lstStyle/>
          <a:p>
            <a:r>
              <a:rPr lang="en-US" sz="900" dirty="0"/>
              <a:t>Incoming smoke</a:t>
            </a:r>
            <a:endParaRPr lang="en-US" sz="1000" dirty="0"/>
          </a:p>
        </p:txBody>
      </p:sp>
      <p:sp>
        <p:nvSpPr>
          <p:cNvPr id="27" name="TextBox 26">
            <a:extLst>
              <a:ext uri="{FF2B5EF4-FFF2-40B4-BE49-F238E27FC236}">
                <a16:creationId xmlns:a16="http://schemas.microsoft.com/office/drawing/2014/main" id="{E393D3DB-7C72-32B8-779D-3A4778ABB6B6}"/>
              </a:ext>
            </a:extLst>
          </p:cNvPr>
          <p:cNvSpPr txBox="1"/>
          <p:nvPr/>
        </p:nvSpPr>
        <p:spPr>
          <a:xfrm>
            <a:off x="11064656" y="2903986"/>
            <a:ext cx="759278" cy="230832"/>
          </a:xfrm>
          <a:prstGeom prst="rect">
            <a:avLst/>
          </a:prstGeom>
          <a:solidFill>
            <a:schemeClr val="bg1"/>
          </a:solidFill>
          <a:ln>
            <a:solidFill>
              <a:schemeClr val="bg1"/>
            </a:solidFill>
          </a:ln>
        </p:spPr>
        <p:txBody>
          <a:bodyPr wrap="square" rtlCol="0">
            <a:spAutoFit/>
          </a:bodyPr>
          <a:lstStyle/>
          <a:p>
            <a:r>
              <a:rPr lang="en-US" sz="900" dirty="0"/>
              <a:t>Exhaust air</a:t>
            </a:r>
            <a:endParaRPr lang="en-US" sz="1000" dirty="0"/>
          </a:p>
        </p:txBody>
      </p:sp>
      <p:sp>
        <p:nvSpPr>
          <p:cNvPr id="30" name="TextBox 29">
            <a:extLst>
              <a:ext uri="{FF2B5EF4-FFF2-40B4-BE49-F238E27FC236}">
                <a16:creationId xmlns:a16="http://schemas.microsoft.com/office/drawing/2014/main" id="{23250E41-42B5-E8B3-B4D9-78AA9753CA20}"/>
              </a:ext>
            </a:extLst>
          </p:cNvPr>
          <p:cNvSpPr txBox="1"/>
          <p:nvPr/>
        </p:nvSpPr>
        <p:spPr>
          <a:xfrm>
            <a:off x="11064655" y="4286962"/>
            <a:ext cx="961337" cy="230832"/>
          </a:xfrm>
          <a:prstGeom prst="rect">
            <a:avLst/>
          </a:prstGeom>
          <a:solidFill>
            <a:schemeClr val="bg1"/>
          </a:solidFill>
          <a:ln>
            <a:solidFill>
              <a:schemeClr val="bg1"/>
            </a:solidFill>
          </a:ln>
        </p:spPr>
        <p:txBody>
          <a:bodyPr wrap="square" rtlCol="0">
            <a:spAutoFit/>
          </a:bodyPr>
          <a:lstStyle/>
          <a:p>
            <a:r>
              <a:rPr lang="en-US" sz="900" dirty="0"/>
              <a:t>Incoming air</a:t>
            </a:r>
            <a:endParaRPr lang="en-US" sz="1000" dirty="0"/>
          </a:p>
        </p:txBody>
      </p:sp>
      <p:sp>
        <p:nvSpPr>
          <p:cNvPr id="31" name="TextBox 30">
            <a:extLst>
              <a:ext uri="{FF2B5EF4-FFF2-40B4-BE49-F238E27FC236}">
                <a16:creationId xmlns:a16="http://schemas.microsoft.com/office/drawing/2014/main" id="{F79373E2-27BF-7EA7-2851-4C63E421380F}"/>
              </a:ext>
            </a:extLst>
          </p:cNvPr>
          <p:cNvSpPr txBox="1"/>
          <p:nvPr/>
        </p:nvSpPr>
        <p:spPr>
          <a:xfrm>
            <a:off x="9878786" y="5280728"/>
            <a:ext cx="759278" cy="369332"/>
          </a:xfrm>
          <a:prstGeom prst="rect">
            <a:avLst/>
          </a:prstGeom>
          <a:solidFill>
            <a:schemeClr val="bg1"/>
          </a:solidFill>
          <a:ln>
            <a:solidFill>
              <a:schemeClr val="bg1"/>
            </a:solidFill>
          </a:ln>
        </p:spPr>
        <p:txBody>
          <a:bodyPr wrap="square" rtlCol="0">
            <a:spAutoFit/>
          </a:bodyPr>
          <a:lstStyle/>
          <a:p>
            <a:r>
              <a:rPr lang="en-US" sz="900" dirty="0"/>
              <a:t>Exhaust smoke</a:t>
            </a:r>
            <a:endParaRPr lang="en-US" sz="1000" dirty="0"/>
          </a:p>
        </p:txBody>
      </p:sp>
      <p:sp>
        <p:nvSpPr>
          <p:cNvPr id="32" name="TextBox 31">
            <a:extLst>
              <a:ext uri="{FF2B5EF4-FFF2-40B4-BE49-F238E27FC236}">
                <a16:creationId xmlns:a16="http://schemas.microsoft.com/office/drawing/2014/main" id="{B666DCF9-F75E-3A03-1BE4-CA94135E71BC}"/>
              </a:ext>
            </a:extLst>
          </p:cNvPr>
          <p:cNvSpPr txBox="1"/>
          <p:nvPr/>
        </p:nvSpPr>
        <p:spPr>
          <a:xfrm>
            <a:off x="9150468" y="3927506"/>
            <a:ext cx="344595" cy="369332"/>
          </a:xfrm>
          <a:prstGeom prst="rect">
            <a:avLst/>
          </a:prstGeom>
          <a:solidFill>
            <a:schemeClr val="bg1"/>
          </a:solidFill>
          <a:ln>
            <a:solidFill>
              <a:schemeClr val="bg1"/>
            </a:solidFill>
          </a:ln>
        </p:spPr>
        <p:txBody>
          <a:bodyPr wrap="square" rtlCol="0">
            <a:spAutoFit/>
          </a:bodyPr>
          <a:lstStyle/>
          <a:p>
            <a:r>
              <a:rPr lang="en-US" sz="900" dirty="0"/>
              <a:t> Air</a:t>
            </a:r>
            <a:endParaRPr lang="en-US" sz="1000" dirty="0"/>
          </a:p>
        </p:txBody>
      </p:sp>
      <p:sp>
        <p:nvSpPr>
          <p:cNvPr id="26" name="Title 1">
            <a:extLst>
              <a:ext uri="{FF2B5EF4-FFF2-40B4-BE49-F238E27FC236}">
                <a16:creationId xmlns:a16="http://schemas.microsoft.com/office/drawing/2014/main" id="{04B10238-052D-8084-8C76-D0150AC649F1}"/>
              </a:ext>
            </a:extLst>
          </p:cNvPr>
          <p:cNvSpPr>
            <a:spLocks noGrp="1"/>
          </p:cNvSpPr>
          <p:nvPr>
            <p:ph type="title"/>
          </p:nvPr>
        </p:nvSpPr>
        <p:spPr>
          <a:xfrm>
            <a:off x="609600" y="548633"/>
            <a:ext cx="10972800" cy="495200"/>
          </a:xfrm>
        </p:spPr>
        <p:txBody>
          <a:bodyPr>
            <a:noAutofit/>
          </a:bodyPr>
          <a:lstStyle/>
          <a:p>
            <a:r>
              <a:rPr lang="en-US" sz="2400" dirty="0">
                <a:solidFill>
                  <a:schemeClr val="accent1">
                    <a:lumMod val="50000"/>
                  </a:schemeClr>
                </a:solidFill>
              </a:rPr>
              <a:t>EEMs 6: Install an air dryer utilizing exhaust gas heat for the boiler</a:t>
            </a:r>
          </a:p>
        </p:txBody>
      </p:sp>
    </p:spTree>
    <p:extLst>
      <p:ext uri="{BB962C8B-B14F-4D97-AF65-F5344CB8AC3E}">
        <p14:creationId xmlns:p14="http://schemas.microsoft.com/office/powerpoint/2010/main" val="2471037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9">
            <a:extLst>
              <a:ext uri="{FF2B5EF4-FFF2-40B4-BE49-F238E27FC236}">
                <a16:creationId xmlns:a16="http://schemas.microsoft.com/office/drawing/2014/main" id="{EABC6342-6A0A-4F2F-97FB-9B801FB901EE}"/>
              </a:ext>
            </a:extLst>
          </p:cNvPr>
          <p:cNvSpPr/>
          <p:nvPr/>
        </p:nvSpPr>
        <p:spPr>
          <a:xfrm>
            <a:off x="2438398" y="5814167"/>
            <a:ext cx="7315200" cy="379078"/>
          </a:xfrm>
          <a:prstGeom prst="rect">
            <a:avLst/>
          </a:prstGeom>
        </p:spPr>
        <p:txBody>
          <a:bodyPr wrap="square">
            <a:spAutoFit/>
          </a:bodyPr>
          <a:lstStyle/>
          <a:p>
            <a:pPr algn="ctr">
              <a:lnSpc>
                <a:spcPct val="130000"/>
              </a:lnSpc>
              <a:spcBef>
                <a:spcPts val="300"/>
              </a:spcBef>
              <a:spcAft>
                <a:spcPts val="300"/>
              </a:spcAft>
              <a:tabLst>
                <a:tab pos="5715000" algn="l"/>
              </a:tabLst>
            </a:pPr>
            <a:r>
              <a:rPr lang="en-US" sz="1600" i="1" dirty="0"/>
              <a:t>EE potential calculation table for EEMs </a:t>
            </a:r>
            <a:r>
              <a:rPr lang="en-US" sz="1600" i="1"/>
              <a:t>number 6</a:t>
            </a:r>
            <a:endParaRPr lang="en-US" sz="1600" i="1" dirty="0"/>
          </a:p>
        </p:txBody>
      </p:sp>
      <p:graphicFrame>
        <p:nvGraphicFramePr>
          <p:cNvPr id="6" name="Bảng 6">
            <a:extLst>
              <a:ext uri="{FF2B5EF4-FFF2-40B4-BE49-F238E27FC236}">
                <a16:creationId xmlns:a16="http://schemas.microsoft.com/office/drawing/2014/main" id="{7FBB8230-3D55-4EC3-A219-F539D6CAE4EB}"/>
              </a:ext>
            </a:extLst>
          </p:cNvPr>
          <p:cNvGraphicFramePr>
            <a:graphicFrameLocks noGrp="1"/>
          </p:cNvGraphicFramePr>
          <p:nvPr>
            <p:extLst>
              <p:ext uri="{D42A27DB-BD31-4B8C-83A1-F6EECF244321}">
                <p14:modId xmlns:p14="http://schemas.microsoft.com/office/powerpoint/2010/main" val="2743891006"/>
              </p:ext>
            </p:extLst>
          </p:nvPr>
        </p:nvGraphicFramePr>
        <p:xfrm>
          <a:off x="1234468" y="1589237"/>
          <a:ext cx="9723059" cy="3967356"/>
        </p:xfrm>
        <a:graphic>
          <a:graphicData uri="http://schemas.openxmlformats.org/drawingml/2006/table">
            <a:tbl>
              <a:tblPr firstRow="1" firstCol="1" bandRow="1">
                <a:tableStyleId>{5C22544A-7EE6-4342-B048-85BDC9FD1C3A}</a:tableStyleId>
              </a:tblPr>
              <a:tblGrid>
                <a:gridCol w="815439">
                  <a:extLst>
                    <a:ext uri="{9D8B030D-6E8A-4147-A177-3AD203B41FA5}">
                      <a16:colId xmlns:a16="http://schemas.microsoft.com/office/drawing/2014/main" val="20000"/>
                    </a:ext>
                  </a:extLst>
                </a:gridCol>
                <a:gridCol w="6183396">
                  <a:extLst>
                    <a:ext uri="{9D8B030D-6E8A-4147-A177-3AD203B41FA5}">
                      <a16:colId xmlns:a16="http://schemas.microsoft.com/office/drawing/2014/main" val="20001"/>
                    </a:ext>
                  </a:extLst>
                </a:gridCol>
                <a:gridCol w="1390918">
                  <a:extLst>
                    <a:ext uri="{9D8B030D-6E8A-4147-A177-3AD203B41FA5}">
                      <a16:colId xmlns:a16="http://schemas.microsoft.com/office/drawing/2014/main" val="20002"/>
                    </a:ext>
                  </a:extLst>
                </a:gridCol>
                <a:gridCol w="1333306">
                  <a:extLst>
                    <a:ext uri="{9D8B030D-6E8A-4147-A177-3AD203B41FA5}">
                      <a16:colId xmlns:a16="http://schemas.microsoft.com/office/drawing/2014/main" val="20003"/>
                    </a:ext>
                  </a:extLst>
                </a:gridCol>
              </a:tblGrid>
              <a:tr h="496774">
                <a:tc>
                  <a:txBody>
                    <a:bodyPr/>
                    <a:lstStyle/>
                    <a:p>
                      <a:pPr algn="ctr">
                        <a:spcBef>
                          <a:spcPts val="200"/>
                        </a:spcBef>
                        <a:spcAft>
                          <a:spcPts val="200"/>
                        </a:spcAft>
                      </a:pPr>
                      <a:r>
                        <a:rPr lang="en-US" sz="1800" dirty="0"/>
                        <a:t>NO</a:t>
                      </a:r>
                    </a:p>
                  </a:txBody>
                  <a:tcPr marL="68580" marR="68580" marT="0" marB="0" anchor="ctr"/>
                </a:tc>
                <a:tc>
                  <a:txBody>
                    <a:bodyPr/>
                    <a:lstStyle/>
                    <a:p>
                      <a:pPr algn="ctr">
                        <a:spcBef>
                          <a:spcPts val="200"/>
                        </a:spcBef>
                        <a:spcAft>
                          <a:spcPts val="200"/>
                        </a:spcAft>
                      </a:pPr>
                      <a:r>
                        <a:rPr lang="en-US" sz="1800" dirty="0"/>
                        <a:t>SPECIFICATION</a:t>
                      </a:r>
                    </a:p>
                  </a:txBody>
                  <a:tcPr marL="68580" marR="68580" marT="0" marB="0" anchor="ctr"/>
                </a:tc>
                <a:tc>
                  <a:txBody>
                    <a:bodyPr/>
                    <a:lstStyle/>
                    <a:p>
                      <a:pPr algn="ctr">
                        <a:spcBef>
                          <a:spcPts val="200"/>
                        </a:spcBef>
                        <a:spcAft>
                          <a:spcPts val="200"/>
                        </a:spcAft>
                      </a:pPr>
                      <a:r>
                        <a:rPr lang="en-US" sz="1800" dirty="0"/>
                        <a:t>UNIT</a:t>
                      </a:r>
                    </a:p>
                  </a:txBody>
                  <a:tcPr marL="68580" marR="68580" marT="0" marB="0" anchor="ctr"/>
                </a:tc>
                <a:tc>
                  <a:txBody>
                    <a:bodyPr/>
                    <a:lstStyle/>
                    <a:p>
                      <a:pPr algn="ctr">
                        <a:spcBef>
                          <a:spcPts val="200"/>
                        </a:spcBef>
                        <a:spcAft>
                          <a:spcPts val="200"/>
                        </a:spcAft>
                      </a:pPr>
                      <a:r>
                        <a:rPr lang="en-US" sz="1800" dirty="0"/>
                        <a:t>VALUE</a:t>
                      </a:r>
                    </a:p>
                  </a:txBody>
                  <a:tcPr marL="68580" marR="68580" marT="0" marB="0" anchor="ctr"/>
                </a:tc>
                <a:extLst>
                  <a:ext uri="{0D108BD9-81ED-4DB2-BD59-A6C34878D82A}">
                    <a16:rowId xmlns:a16="http://schemas.microsoft.com/office/drawing/2014/main" val="10000"/>
                  </a:ext>
                </a:extLst>
              </a:tr>
              <a:tr h="337813">
                <a:tc>
                  <a:txBody>
                    <a:bodyPr/>
                    <a:lstStyle/>
                    <a:p>
                      <a:pPr algn="ctr">
                        <a:spcBef>
                          <a:spcPts val="200"/>
                        </a:spcBef>
                        <a:spcAft>
                          <a:spcPts val="200"/>
                        </a:spcAft>
                      </a:pPr>
                      <a:r>
                        <a:rPr lang="en-US" sz="1800"/>
                        <a:t>1</a:t>
                      </a:r>
                    </a:p>
                  </a:txBody>
                  <a:tcPr marL="68580" marR="68580" marT="0" marB="0" anchor="ctr"/>
                </a:tc>
                <a:tc>
                  <a:txBody>
                    <a:bodyPr/>
                    <a:lstStyle/>
                    <a:p>
                      <a:pPr>
                        <a:spcBef>
                          <a:spcPts val="200"/>
                        </a:spcBef>
                        <a:spcAft>
                          <a:spcPts val="200"/>
                        </a:spcAft>
                      </a:pPr>
                      <a:r>
                        <a:rPr lang="en-US" sz="1800" dirty="0">
                          <a:sym typeface="Arial"/>
                        </a:rPr>
                        <a:t>Average operating hours per day</a:t>
                      </a:r>
                    </a:p>
                  </a:txBody>
                  <a:tcPr marL="68580" marR="68580" marT="0" marB="0" anchor="ctr"/>
                </a:tc>
                <a:tc>
                  <a:txBody>
                    <a:bodyPr/>
                    <a:lstStyle/>
                    <a:p>
                      <a:pPr>
                        <a:spcBef>
                          <a:spcPts val="200"/>
                        </a:spcBef>
                        <a:spcAft>
                          <a:spcPts val="200"/>
                        </a:spcAft>
                      </a:pPr>
                      <a:r>
                        <a:rPr lang="en-US" sz="1800" dirty="0"/>
                        <a:t>hour</a:t>
                      </a:r>
                    </a:p>
                  </a:txBody>
                  <a:tcPr marL="68580" marR="68580" marT="0" marB="0" anchor="ctr"/>
                </a:tc>
                <a:tc>
                  <a:txBody>
                    <a:bodyPr/>
                    <a:lstStyle/>
                    <a:p>
                      <a:pPr algn="r">
                        <a:spcAft>
                          <a:spcPts val="0"/>
                        </a:spcAft>
                      </a:pPr>
                      <a:r>
                        <a:rPr lang="en-US" sz="1800" dirty="0"/>
                        <a:t>24</a:t>
                      </a:r>
                    </a:p>
                  </a:txBody>
                  <a:tcPr marL="68580" marR="68580" marT="0" marB="0" anchor="ctr"/>
                </a:tc>
                <a:extLst>
                  <a:ext uri="{0D108BD9-81ED-4DB2-BD59-A6C34878D82A}">
                    <a16:rowId xmlns:a16="http://schemas.microsoft.com/office/drawing/2014/main" val="10001"/>
                  </a:ext>
                </a:extLst>
              </a:tr>
              <a:tr h="337813">
                <a:tc>
                  <a:txBody>
                    <a:bodyPr/>
                    <a:lstStyle/>
                    <a:p>
                      <a:pPr algn="ctr">
                        <a:spcBef>
                          <a:spcPts val="200"/>
                        </a:spcBef>
                        <a:spcAft>
                          <a:spcPts val="200"/>
                        </a:spcAft>
                      </a:pPr>
                      <a:r>
                        <a:rPr lang="en-US" sz="1800"/>
                        <a:t>2</a:t>
                      </a:r>
                    </a:p>
                  </a:txBody>
                  <a:tcPr marL="68580" marR="68580" marT="0" marB="0" anchor="ctr"/>
                </a:tc>
                <a:tc>
                  <a:txBody>
                    <a:bodyPr/>
                    <a:lstStyle/>
                    <a:p>
                      <a:pPr>
                        <a:spcBef>
                          <a:spcPts val="200"/>
                        </a:spcBef>
                        <a:spcAft>
                          <a:spcPts val="200"/>
                        </a:spcAft>
                      </a:pPr>
                      <a:r>
                        <a:rPr lang="en-US" sz="1800" dirty="0">
                          <a:sym typeface="Arial"/>
                        </a:rPr>
                        <a:t>Average operating days per year</a:t>
                      </a:r>
                    </a:p>
                  </a:txBody>
                  <a:tcPr marL="68580" marR="68580" marT="0" marB="0" anchor="ctr"/>
                </a:tc>
                <a:tc>
                  <a:txBody>
                    <a:bodyPr/>
                    <a:lstStyle/>
                    <a:p>
                      <a:pPr>
                        <a:spcBef>
                          <a:spcPts val="200"/>
                        </a:spcBef>
                        <a:spcAft>
                          <a:spcPts val="200"/>
                        </a:spcAft>
                      </a:pPr>
                      <a:r>
                        <a:rPr lang="en-US" sz="1800" dirty="0"/>
                        <a:t>day</a:t>
                      </a:r>
                    </a:p>
                  </a:txBody>
                  <a:tcPr marL="68580" marR="68580" marT="0" marB="0" anchor="ctr"/>
                </a:tc>
                <a:tc>
                  <a:txBody>
                    <a:bodyPr/>
                    <a:lstStyle/>
                    <a:p>
                      <a:pPr algn="r">
                        <a:spcAft>
                          <a:spcPts val="0"/>
                        </a:spcAft>
                      </a:pPr>
                      <a:r>
                        <a:rPr lang="en-US" sz="1800" dirty="0"/>
                        <a:t>300</a:t>
                      </a:r>
                    </a:p>
                  </a:txBody>
                  <a:tcPr marL="68580" marR="68580" marT="0" marB="0" anchor="ctr"/>
                </a:tc>
                <a:extLst>
                  <a:ext uri="{0D108BD9-81ED-4DB2-BD59-A6C34878D82A}">
                    <a16:rowId xmlns:a16="http://schemas.microsoft.com/office/drawing/2014/main" val="10002"/>
                  </a:ext>
                </a:extLst>
              </a:tr>
              <a:tr h="337813">
                <a:tc>
                  <a:txBody>
                    <a:bodyPr/>
                    <a:lstStyle/>
                    <a:p>
                      <a:pPr algn="ctr">
                        <a:spcBef>
                          <a:spcPts val="200"/>
                        </a:spcBef>
                        <a:spcAft>
                          <a:spcPts val="200"/>
                        </a:spcAft>
                      </a:pPr>
                      <a:r>
                        <a:rPr lang="en-US" sz="1800"/>
                        <a:t>3</a:t>
                      </a:r>
                    </a:p>
                  </a:txBody>
                  <a:tcPr marL="68580" marR="68580" marT="0" marB="0" anchor="ctr"/>
                </a:tc>
                <a:tc>
                  <a:txBody>
                    <a:bodyPr/>
                    <a:lstStyle/>
                    <a:p>
                      <a:pPr>
                        <a:spcBef>
                          <a:spcPts val="200"/>
                        </a:spcBef>
                        <a:spcAft>
                          <a:spcPts val="200"/>
                        </a:spcAft>
                      </a:pPr>
                      <a:r>
                        <a:rPr lang="en-US" sz="1800" dirty="0">
                          <a:sym typeface="Arial"/>
                        </a:rPr>
                        <a:t>Average annual coal consumption of the boiler</a:t>
                      </a:r>
                    </a:p>
                  </a:txBody>
                  <a:tcPr marL="68580" marR="68580" marT="0" marB="0" anchor="ctr"/>
                </a:tc>
                <a:tc>
                  <a:txBody>
                    <a:bodyPr/>
                    <a:lstStyle/>
                    <a:p>
                      <a:pPr>
                        <a:spcBef>
                          <a:spcPts val="200"/>
                        </a:spcBef>
                        <a:spcAft>
                          <a:spcPts val="200"/>
                        </a:spcAft>
                      </a:pPr>
                      <a:r>
                        <a:rPr lang="en-US" sz="1800" dirty="0"/>
                        <a:t>Tons/year</a:t>
                      </a:r>
                    </a:p>
                  </a:txBody>
                  <a:tcPr marL="68580" marR="68580" marT="0" marB="0" anchor="ctr"/>
                </a:tc>
                <a:tc>
                  <a:txBody>
                    <a:bodyPr/>
                    <a:lstStyle/>
                    <a:p>
                      <a:pPr algn="r">
                        <a:spcAft>
                          <a:spcPts val="0"/>
                        </a:spcAft>
                      </a:pPr>
                      <a:r>
                        <a:rPr lang="en-US" sz="1800" dirty="0"/>
                        <a:t>5.937</a:t>
                      </a:r>
                    </a:p>
                  </a:txBody>
                  <a:tcPr marL="68580" marR="68580" marT="0" marB="0" anchor="ctr"/>
                </a:tc>
                <a:extLst>
                  <a:ext uri="{0D108BD9-81ED-4DB2-BD59-A6C34878D82A}">
                    <a16:rowId xmlns:a16="http://schemas.microsoft.com/office/drawing/2014/main" val="10003"/>
                  </a:ext>
                </a:extLst>
              </a:tr>
              <a:tr h="294686">
                <a:tc>
                  <a:txBody>
                    <a:bodyPr/>
                    <a:lstStyle/>
                    <a:p>
                      <a:pPr algn="ctr">
                        <a:spcBef>
                          <a:spcPts val="200"/>
                        </a:spcBef>
                        <a:spcAft>
                          <a:spcPts val="200"/>
                        </a:spcAft>
                      </a:pPr>
                      <a:r>
                        <a:rPr lang="en-US" sz="1800" dirty="0"/>
                        <a:t>4</a:t>
                      </a:r>
                    </a:p>
                  </a:txBody>
                  <a:tcPr marL="68580" marR="68580" marT="0" marB="0" anchor="ctr"/>
                </a:tc>
                <a:tc>
                  <a:txBody>
                    <a:bodyPr/>
                    <a:lstStyle/>
                    <a:p>
                      <a:pPr>
                        <a:spcBef>
                          <a:spcPts val="200"/>
                        </a:spcBef>
                        <a:spcAft>
                          <a:spcPts val="200"/>
                        </a:spcAft>
                      </a:pPr>
                      <a:r>
                        <a:rPr lang="en-US" sz="1800" dirty="0">
                          <a:sym typeface="Arial"/>
                        </a:rPr>
                        <a:t>Exhaust gas temperature before implementing the measure</a:t>
                      </a:r>
                    </a:p>
                  </a:txBody>
                  <a:tcPr marL="68580" marR="68580" marT="0" marB="0" anchor="ctr"/>
                </a:tc>
                <a:tc>
                  <a:txBody>
                    <a:bodyPr/>
                    <a:lstStyle/>
                    <a:p>
                      <a:pPr>
                        <a:spcBef>
                          <a:spcPts val="200"/>
                        </a:spcBef>
                        <a:spcAft>
                          <a:spcPts val="200"/>
                        </a:spcAft>
                      </a:pPr>
                      <a:r>
                        <a:rPr lang="en-US" sz="1800" baseline="30000" dirty="0" err="1"/>
                        <a:t>o</a:t>
                      </a:r>
                      <a:r>
                        <a:rPr lang="en-US" sz="1800" dirty="0" err="1"/>
                        <a:t>C</a:t>
                      </a:r>
                      <a:endParaRPr lang="en-US" sz="1800" dirty="0"/>
                    </a:p>
                  </a:txBody>
                  <a:tcPr marL="68580" marR="68580" marT="0" marB="0" anchor="ctr"/>
                </a:tc>
                <a:tc>
                  <a:txBody>
                    <a:bodyPr/>
                    <a:lstStyle/>
                    <a:p>
                      <a:pPr algn="r">
                        <a:spcAft>
                          <a:spcPts val="0"/>
                        </a:spcAft>
                      </a:pPr>
                      <a:r>
                        <a:rPr lang="en-US" sz="1800" dirty="0"/>
                        <a:t>200,00</a:t>
                      </a:r>
                    </a:p>
                  </a:txBody>
                  <a:tcPr marL="68580" marR="68580" marT="0" marB="0" anchor="ctr"/>
                </a:tc>
                <a:extLst>
                  <a:ext uri="{0D108BD9-81ED-4DB2-BD59-A6C34878D82A}">
                    <a16:rowId xmlns:a16="http://schemas.microsoft.com/office/drawing/2014/main" val="10004"/>
                  </a:ext>
                </a:extLst>
              </a:tr>
              <a:tr h="394341">
                <a:tc>
                  <a:txBody>
                    <a:bodyPr/>
                    <a:lstStyle/>
                    <a:p>
                      <a:pPr algn="ctr">
                        <a:spcBef>
                          <a:spcPts val="200"/>
                        </a:spcBef>
                        <a:spcAft>
                          <a:spcPts val="200"/>
                        </a:spcAft>
                      </a:pPr>
                      <a:r>
                        <a:rPr lang="en-US" sz="1800" dirty="0"/>
                        <a:t>5</a:t>
                      </a:r>
                    </a:p>
                  </a:txBody>
                  <a:tcPr marL="68580" marR="68580" marT="0" marB="0" anchor="ctr"/>
                </a:tc>
                <a:tc>
                  <a:txBody>
                    <a:bodyPr/>
                    <a:lstStyle/>
                    <a:p>
                      <a:pPr>
                        <a:spcBef>
                          <a:spcPts val="200"/>
                        </a:spcBef>
                        <a:spcAft>
                          <a:spcPts val="200"/>
                        </a:spcAft>
                      </a:pPr>
                      <a:r>
                        <a:rPr lang="en-US" sz="1800" dirty="0">
                          <a:sym typeface="Arial"/>
                        </a:rPr>
                        <a:t>Exhaust gas temperature after implementing the measure</a:t>
                      </a:r>
                    </a:p>
                  </a:txBody>
                  <a:tcPr marL="68580" marR="68580" marT="0" marB="0" anchor="ctr"/>
                </a:tc>
                <a:tc>
                  <a:txBody>
                    <a:bodyPr/>
                    <a:lstStyle/>
                    <a:p>
                      <a:pPr marL="0" marR="0" lvl="0" indent="0" algn="l" defTabSz="914400" rtl="0" eaLnBrk="1" fontAlgn="auto" latinLnBrk="0" hangingPunct="1">
                        <a:lnSpc>
                          <a:spcPct val="100000"/>
                        </a:lnSpc>
                        <a:spcBef>
                          <a:spcPts val="200"/>
                        </a:spcBef>
                        <a:spcAft>
                          <a:spcPts val="200"/>
                        </a:spcAft>
                        <a:buClr>
                          <a:srgbClr val="000000"/>
                        </a:buClr>
                        <a:buSzTx/>
                        <a:buFont typeface="Arial"/>
                        <a:buNone/>
                        <a:tabLst/>
                        <a:defRPr/>
                      </a:pPr>
                      <a:r>
                        <a:rPr lang="en-US" sz="1800" baseline="30000" dirty="0" err="1"/>
                        <a:t>o</a:t>
                      </a:r>
                      <a:r>
                        <a:rPr lang="en-US" sz="1800" dirty="0" err="1"/>
                        <a:t>C</a:t>
                      </a:r>
                      <a:endParaRPr lang="en-US" sz="1800" dirty="0"/>
                    </a:p>
                  </a:txBody>
                  <a:tcPr marL="68580" marR="68580" marT="0" marB="0" anchor="ctr"/>
                </a:tc>
                <a:tc>
                  <a:txBody>
                    <a:bodyPr/>
                    <a:lstStyle/>
                    <a:p>
                      <a:pPr algn="r">
                        <a:spcAft>
                          <a:spcPts val="0"/>
                        </a:spcAft>
                      </a:pPr>
                      <a:r>
                        <a:rPr lang="en-US" sz="1800" dirty="0"/>
                        <a:t>155</a:t>
                      </a:r>
                    </a:p>
                  </a:txBody>
                  <a:tcPr marL="68580" marR="68580" marT="0" marB="0" anchor="ctr"/>
                </a:tc>
                <a:extLst>
                  <a:ext uri="{0D108BD9-81ED-4DB2-BD59-A6C34878D82A}">
                    <a16:rowId xmlns:a16="http://schemas.microsoft.com/office/drawing/2014/main" val="10005"/>
                  </a:ext>
                </a:extLst>
              </a:tr>
              <a:tr h="294686">
                <a:tc>
                  <a:txBody>
                    <a:bodyPr/>
                    <a:lstStyle/>
                    <a:p>
                      <a:pPr algn="ctr">
                        <a:spcBef>
                          <a:spcPts val="200"/>
                        </a:spcBef>
                        <a:spcAft>
                          <a:spcPts val="200"/>
                        </a:spcAft>
                      </a:pPr>
                      <a:r>
                        <a:rPr lang="en-US" sz="1800"/>
                        <a:t>6</a:t>
                      </a:r>
                    </a:p>
                  </a:txBody>
                  <a:tcPr marL="68580" marR="68580" marT="0" marB="0" anchor="ctr"/>
                </a:tc>
                <a:tc>
                  <a:txBody>
                    <a:bodyPr/>
                    <a:lstStyle/>
                    <a:p>
                      <a:pPr>
                        <a:spcBef>
                          <a:spcPts val="200"/>
                        </a:spcBef>
                        <a:spcAft>
                          <a:spcPts val="200"/>
                        </a:spcAft>
                      </a:pPr>
                      <a:r>
                        <a:rPr lang="en-US" sz="1800" dirty="0">
                          <a:sym typeface="Arial"/>
                        </a:rPr>
                        <a:t>Investment cost</a:t>
                      </a:r>
                    </a:p>
                  </a:txBody>
                  <a:tcPr marL="68580" marR="68580" marT="0" marB="0" anchor="ctr"/>
                </a:tc>
                <a:tc>
                  <a:txBody>
                    <a:bodyPr/>
                    <a:lstStyle/>
                    <a:p>
                      <a:pPr>
                        <a:spcBef>
                          <a:spcPts val="200"/>
                        </a:spcBef>
                        <a:spcAft>
                          <a:spcPts val="200"/>
                        </a:spcAft>
                      </a:pPr>
                      <a:r>
                        <a:rPr lang="en-US" sz="1800" dirty="0"/>
                        <a:t>Million VND</a:t>
                      </a:r>
                    </a:p>
                  </a:txBody>
                  <a:tcPr marL="68580" marR="68580" marT="0" marB="0" anchor="ctr"/>
                </a:tc>
                <a:tc>
                  <a:txBody>
                    <a:bodyPr/>
                    <a:lstStyle/>
                    <a:p>
                      <a:pPr algn="r">
                        <a:spcAft>
                          <a:spcPts val="0"/>
                        </a:spcAft>
                      </a:pPr>
                      <a:r>
                        <a:rPr lang="en-US" sz="1800" dirty="0"/>
                        <a:t>530</a:t>
                      </a:r>
                    </a:p>
                  </a:txBody>
                  <a:tcPr marL="68580" marR="68580" marT="0" marB="0" anchor="ctr"/>
                </a:tc>
                <a:extLst>
                  <a:ext uri="{0D108BD9-81ED-4DB2-BD59-A6C34878D82A}">
                    <a16:rowId xmlns:a16="http://schemas.microsoft.com/office/drawing/2014/main" val="10006"/>
                  </a:ext>
                </a:extLst>
              </a:tr>
              <a:tr h="294686">
                <a:tc>
                  <a:txBody>
                    <a:bodyPr/>
                    <a:lstStyle/>
                    <a:p>
                      <a:pPr algn="ctr">
                        <a:spcBef>
                          <a:spcPts val="200"/>
                        </a:spcBef>
                        <a:spcAft>
                          <a:spcPts val="200"/>
                        </a:spcAft>
                      </a:pPr>
                      <a:r>
                        <a:rPr lang="en-US" sz="1800" dirty="0"/>
                        <a:t>7</a:t>
                      </a:r>
                    </a:p>
                  </a:txBody>
                  <a:tcPr marL="68580" marR="68580" marT="0" marB="0" anchor="ctr"/>
                </a:tc>
                <a:tc>
                  <a:txBody>
                    <a:bodyPr/>
                    <a:lstStyle/>
                    <a:p>
                      <a:pPr>
                        <a:spcBef>
                          <a:spcPts val="200"/>
                        </a:spcBef>
                        <a:spcAft>
                          <a:spcPts val="200"/>
                        </a:spcAft>
                      </a:pPr>
                      <a:r>
                        <a:rPr lang="en-US" sz="1800" dirty="0">
                          <a:sym typeface="Arial"/>
                        </a:rPr>
                        <a:t>Energy efficiency ratio after implementing the measure</a:t>
                      </a:r>
                    </a:p>
                  </a:txBody>
                  <a:tcPr marL="68580" marR="68580" marT="0" marB="0" anchor="ctr"/>
                </a:tc>
                <a:tc>
                  <a:txBody>
                    <a:bodyPr/>
                    <a:lstStyle/>
                    <a:p>
                      <a:pPr>
                        <a:spcBef>
                          <a:spcPts val="200"/>
                        </a:spcBef>
                        <a:spcAft>
                          <a:spcPts val="200"/>
                        </a:spcAft>
                      </a:pPr>
                      <a:r>
                        <a:rPr lang="en-US" sz="1800" dirty="0"/>
                        <a:t>%</a:t>
                      </a:r>
                    </a:p>
                  </a:txBody>
                  <a:tcPr marL="68580" marR="68580" marT="0" marB="0" anchor="ctr"/>
                </a:tc>
                <a:tc>
                  <a:txBody>
                    <a:bodyPr/>
                    <a:lstStyle/>
                    <a:p>
                      <a:pPr algn="r">
                        <a:spcAft>
                          <a:spcPts val="0"/>
                        </a:spcAft>
                      </a:pPr>
                      <a:r>
                        <a:rPr lang="en-US" sz="1800" dirty="0"/>
                        <a:t>2,50</a:t>
                      </a:r>
                    </a:p>
                  </a:txBody>
                  <a:tcPr marL="68580" marR="68580" marT="0" marB="0" anchor="ctr"/>
                </a:tc>
                <a:extLst>
                  <a:ext uri="{0D108BD9-81ED-4DB2-BD59-A6C34878D82A}">
                    <a16:rowId xmlns:a16="http://schemas.microsoft.com/office/drawing/2014/main" val="10007"/>
                  </a:ext>
                </a:extLst>
              </a:tr>
              <a:tr h="294686">
                <a:tc>
                  <a:txBody>
                    <a:bodyPr/>
                    <a:lstStyle/>
                    <a:p>
                      <a:pPr algn="ctr">
                        <a:spcBef>
                          <a:spcPts val="200"/>
                        </a:spcBef>
                        <a:spcAft>
                          <a:spcPts val="200"/>
                        </a:spcAft>
                      </a:pPr>
                      <a:r>
                        <a:rPr lang="en-US" sz="1800" dirty="0"/>
                        <a:t>8</a:t>
                      </a:r>
                    </a:p>
                  </a:txBody>
                  <a:tcPr marL="68580" marR="68580" marT="0" marB="0" anchor="ctr"/>
                </a:tc>
                <a:tc>
                  <a:txBody>
                    <a:bodyPr/>
                    <a:lstStyle/>
                    <a:p>
                      <a:pPr>
                        <a:spcBef>
                          <a:spcPts val="200"/>
                        </a:spcBef>
                        <a:spcAft>
                          <a:spcPts val="200"/>
                        </a:spcAft>
                      </a:pPr>
                      <a:r>
                        <a:rPr lang="en-US" sz="1800" dirty="0">
                          <a:sym typeface="Arial"/>
                        </a:rPr>
                        <a:t>Amount of coal saved after implementing the measure</a:t>
                      </a:r>
                    </a:p>
                  </a:txBody>
                  <a:tcPr marL="68580" marR="68580" marT="0" marB="0" anchor="ctr"/>
                </a:tc>
                <a:tc>
                  <a:txBody>
                    <a:bodyPr/>
                    <a:lstStyle/>
                    <a:p>
                      <a:pPr>
                        <a:spcBef>
                          <a:spcPts val="200"/>
                        </a:spcBef>
                        <a:spcAft>
                          <a:spcPts val="200"/>
                        </a:spcAft>
                      </a:pPr>
                      <a:r>
                        <a:rPr lang="en-US" sz="1800" dirty="0"/>
                        <a:t>Tons/year</a:t>
                      </a:r>
                    </a:p>
                  </a:txBody>
                  <a:tcPr marL="68580" marR="68580" marT="0" marB="0" anchor="ctr"/>
                </a:tc>
                <a:tc>
                  <a:txBody>
                    <a:bodyPr/>
                    <a:lstStyle/>
                    <a:p>
                      <a:pPr algn="r">
                        <a:spcAft>
                          <a:spcPts val="0"/>
                        </a:spcAft>
                      </a:pPr>
                      <a:r>
                        <a:rPr lang="en-US" sz="1800" dirty="0"/>
                        <a:t>148</a:t>
                      </a:r>
                    </a:p>
                  </a:txBody>
                  <a:tcPr marL="68580" marR="68580" marT="0" marB="0" anchor="ctr"/>
                </a:tc>
                <a:extLst>
                  <a:ext uri="{0D108BD9-81ED-4DB2-BD59-A6C34878D82A}">
                    <a16:rowId xmlns:a16="http://schemas.microsoft.com/office/drawing/2014/main" val="10008"/>
                  </a:ext>
                </a:extLst>
              </a:tr>
              <a:tr h="294686">
                <a:tc>
                  <a:txBody>
                    <a:bodyPr/>
                    <a:lstStyle/>
                    <a:p>
                      <a:pPr algn="ctr">
                        <a:spcBef>
                          <a:spcPts val="200"/>
                        </a:spcBef>
                        <a:spcAft>
                          <a:spcPts val="200"/>
                        </a:spcAft>
                      </a:pPr>
                      <a:r>
                        <a:rPr lang="en-US" sz="1800" dirty="0"/>
                        <a:t>9</a:t>
                      </a:r>
                    </a:p>
                  </a:txBody>
                  <a:tcPr marL="68580" marR="68580" marT="0" marB="0" anchor="ctr"/>
                </a:tc>
                <a:tc>
                  <a:txBody>
                    <a:bodyPr/>
                    <a:lstStyle/>
                    <a:p>
                      <a:pPr>
                        <a:spcBef>
                          <a:spcPts val="200"/>
                        </a:spcBef>
                        <a:spcAft>
                          <a:spcPts val="200"/>
                        </a:spcAft>
                      </a:pPr>
                      <a:r>
                        <a:rPr lang="en-US" sz="1800" dirty="0">
                          <a:sym typeface="Arial"/>
                        </a:rPr>
                        <a:t>Energy efficiency income in one year</a:t>
                      </a:r>
                    </a:p>
                  </a:txBody>
                  <a:tcPr marL="68580" marR="68580" marT="0" marB="0" anchor="ctr"/>
                </a:tc>
                <a:tc>
                  <a:txBody>
                    <a:bodyPr/>
                    <a:lstStyle/>
                    <a:p>
                      <a:pPr>
                        <a:spcBef>
                          <a:spcPts val="200"/>
                        </a:spcBef>
                        <a:spcAft>
                          <a:spcPts val="200"/>
                        </a:spcAft>
                      </a:pPr>
                      <a:r>
                        <a:rPr lang="en-US" sz="1800" dirty="0"/>
                        <a:t>Million VND</a:t>
                      </a:r>
                    </a:p>
                  </a:txBody>
                  <a:tcPr marL="68580" marR="68580" marT="0" marB="0" anchor="ctr"/>
                </a:tc>
                <a:tc>
                  <a:txBody>
                    <a:bodyPr/>
                    <a:lstStyle/>
                    <a:p>
                      <a:pPr algn="r">
                        <a:spcAft>
                          <a:spcPts val="0"/>
                        </a:spcAft>
                      </a:pPr>
                      <a:r>
                        <a:rPr lang="en-US" sz="1800" dirty="0"/>
                        <a:t>326,99</a:t>
                      </a:r>
                    </a:p>
                  </a:txBody>
                  <a:tcPr marL="68580" marR="68580" marT="0" marB="0" anchor="ctr"/>
                </a:tc>
                <a:extLst>
                  <a:ext uri="{0D108BD9-81ED-4DB2-BD59-A6C34878D82A}">
                    <a16:rowId xmlns:a16="http://schemas.microsoft.com/office/drawing/2014/main" val="10009"/>
                  </a:ext>
                </a:extLst>
              </a:tr>
              <a:tr h="294686">
                <a:tc>
                  <a:txBody>
                    <a:bodyPr/>
                    <a:lstStyle/>
                    <a:p>
                      <a:pPr algn="ctr">
                        <a:spcBef>
                          <a:spcPts val="200"/>
                        </a:spcBef>
                        <a:spcAft>
                          <a:spcPts val="200"/>
                        </a:spcAft>
                      </a:pPr>
                      <a:r>
                        <a:rPr lang="en-US" sz="1800" dirty="0"/>
                        <a:t>10</a:t>
                      </a:r>
                    </a:p>
                  </a:txBody>
                  <a:tcPr marL="68580" marR="68580" marT="0" marB="0" anchor="ctr"/>
                </a:tc>
                <a:tc>
                  <a:txBody>
                    <a:bodyPr/>
                    <a:lstStyle/>
                    <a:p>
                      <a:pPr>
                        <a:spcBef>
                          <a:spcPts val="200"/>
                        </a:spcBef>
                        <a:spcAft>
                          <a:spcPts val="200"/>
                        </a:spcAft>
                      </a:pPr>
                      <a:r>
                        <a:rPr lang="en-US" sz="1800" dirty="0">
                          <a:sym typeface="Arial"/>
                        </a:rPr>
                        <a:t>Payback period</a:t>
                      </a:r>
                    </a:p>
                  </a:txBody>
                  <a:tcPr marL="68580" marR="68580" marT="0" marB="0" anchor="ctr"/>
                </a:tc>
                <a:tc>
                  <a:txBody>
                    <a:bodyPr/>
                    <a:lstStyle/>
                    <a:p>
                      <a:pPr>
                        <a:spcBef>
                          <a:spcPts val="200"/>
                        </a:spcBef>
                        <a:spcAft>
                          <a:spcPts val="200"/>
                        </a:spcAft>
                      </a:pPr>
                      <a:r>
                        <a:rPr lang="en-US" sz="1800" dirty="0"/>
                        <a:t>Month</a:t>
                      </a:r>
                    </a:p>
                  </a:txBody>
                  <a:tcPr marL="68580" marR="68580" marT="0" marB="0" anchor="ctr"/>
                </a:tc>
                <a:tc>
                  <a:txBody>
                    <a:bodyPr/>
                    <a:lstStyle/>
                    <a:p>
                      <a:pPr algn="r">
                        <a:spcAft>
                          <a:spcPts val="0"/>
                        </a:spcAft>
                      </a:pPr>
                      <a:r>
                        <a:rPr lang="en-US" sz="1800" dirty="0"/>
                        <a:t>19,45</a:t>
                      </a:r>
                    </a:p>
                  </a:txBody>
                  <a:tcPr marL="68580" marR="68580" marT="0" marB="0" anchor="ctr"/>
                </a:tc>
                <a:extLst>
                  <a:ext uri="{0D108BD9-81ED-4DB2-BD59-A6C34878D82A}">
                    <a16:rowId xmlns:a16="http://schemas.microsoft.com/office/drawing/2014/main" val="2884875261"/>
                  </a:ext>
                </a:extLst>
              </a:tr>
              <a:tr h="294686">
                <a:tc>
                  <a:txBody>
                    <a:bodyPr/>
                    <a:lstStyle/>
                    <a:p>
                      <a:pPr algn="ctr">
                        <a:spcBef>
                          <a:spcPts val="200"/>
                        </a:spcBef>
                        <a:spcAft>
                          <a:spcPts val="200"/>
                        </a:spcAft>
                      </a:pPr>
                      <a:r>
                        <a:rPr lang="en-US" sz="1800" dirty="0"/>
                        <a:t>11</a:t>
                      </a:r>
                    </a:p>
                  </a:txBody>
                  <a:tcPr marL="68580" marR="68580" marT="0" marB="0" anchor="ctr"/>
                </a:tc>
                <a:tc>
                  <a:txBody>
                    <a:bodyPr/>
                    <a:lstStyle/>
                    <a:p>
                      <a:pPr>
                        <a:spcBef>
                          <a:spcPts val="200"/>
                        </a:spcBef>
                        <a:spcAft>
                          <a:spcPts val="200"/>
                        </a:spcAft>
                      </a:pPr>
                      <a:r>
                        <a:rPr lang="en-US" sz="1800" dirty="0">
                          <a:sym typeface="Arial"/>
                        </a:rPr>
                        <a:t>Reduce CO2 emissions</a:t>
                      </a:r>
                    </a:p>
                  </a:txBody>
                  <a:tcPr marL="68580" marR="68580" marT="0" marB="0" anchor="ctr"/>
                </a:tc>
                <a:tc>
                  <a:txBody>
                    <a:bodyPr/>
                    <a:lstStyle/>
                    <a:p>
                      <a:pPr>
                        <a:spcBef>
                          <a:spcPts val="200"/>
                        </a:spcBef>
                        <a:spcAft>
                          <a:spcPts val="200"/>
                        </a:spcAft>
                      </a:pPr>
                      <a:r>
                        <a:rPr lang="en-US" sz="1800" dirty="0"/>
                        <a:t>Tons/year</a:t>
                      </a:r>
                    </a:p>
                  </a:txBody>
                  <a:tcPr marL="68580" marR="68580" marT="0" marB="0" anchor="ctr"/>
                </a:tc>
                <a:tc>
                  <a:txBody>
                    <a:bodyPr/>
                    <a:lstStyle/>
                    <a:p>
                      <a:pPr algn="r">
                        <a:spcAft>
                          <a:spcPts val="0"/>
                        </a:spcAft>
                      </a:pPr>
                      <a:r>
                        <a:rPr lang="en-US" sz="1800" dirty="0"/>
                        <a:t>413,57</a:t>
                      </a:r>
                    </a:p>
                  </a:txBody>
                  <a:tcPr marL="68580" marR="68580" marT="0" marB="0" anchor="ctr"/>
                </a:tc>
                <a:extLst>
                  <a:ext uri="{0D108BD9-81ED-4DB2-BD59-A6C34878D82A}">
                    <a16:rowId xmlns:a16="http://schemas.microsoft.com/office/drawing/2014/main" val="3070677164"/>
                  </a:ext>
                </a:extLst>
              </a:tr>
            </a:tbl>
          </a:graphicData>
        </a:graphic>
      </p:graphicFrame>
      <p:sp>
        <p:nvSpPr>
          <p:cNvPr id="8" name="Title 1">
            <a:extLst>
              <a:ext uri="{FF2B5EF4-FFF2-40B4-BE49-F238E27FC236}">
                <a16:creationId xmlns:a16="http://schemas.microsoft.com/office/drawing/2014/main" id="{0399C237-2B46-E868-2260-56B51A65B085}"/>
              </a:ext>
            </a:extLst>
          </p:cNvPr>
          <p:cNvSpPr>
            <a:spLocks noGrp="1"/>
          </p:cNvSpPr>
          <p:nvPr>
            <p:ph type="title"/>
          </p:nvPr>
        </p:nvSpPr>
        <p:spPr>
          <a:xfrm>
            <a:off x="609600" y="548633"/>
            <a:ext cx="10972800" cy="495200"/>
          </a:xfrm>
        </p:spPr>
        <p:txBody>
          <a:bodyPr>
            <a:noAutofit/>
          </a:bodyPr>
          <a:lstStyle/>
          <a:p>
            <a:r>
              <a:rPr lang="en-US" sz="2400" dirty="0">
                <a:solidFill>
                  <a:schemeClr val="accent1">
                    <a:lumMod val="50000"/>
                  </a:schemeClr>
                </a:solidFill>
              </a:rPr>
              <a:t>EEMs 6: Install an air dryer utilizing exhaust gas heat for the boiler</a:t>
            </a:r>
          </a:p>
        </p:txBody>
      </p:sp>
    </p:spTree>
    <p:extLst>
      <p:ext uri="{BB962C8B-B14F-4D97-AF65-F5344CB8AC3E}">
        <p14:creationId xmlns:p14="http://schemas.microsoft.com/office/powerpoint/2010/main" val="755426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paper and pulp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t>Content</a:t>
            </a:r>
          </a:p>
        </p:txBody>
      </p:sp>
      <p:sp>
        <p:nvSpPr>
          <p:cNvPr id="5" name="TextBox 4">
            <a:extLst>
              <a:ext uri="{FF2B5EF4-FFF2-40B4-BE49-F238E27FC236}">
                <a16:creationId xmlns:a16="http://schemas.microsoft.com/office/drawing/2014/main" id="{18A1DD77-60A1-0FD3-356B-5987B8803EF5}"/>
              </a:ext>
            </a:extLst>
          </p:cNvPr>
          <p:cNvSpPr txBox="1"/>
          <p:nvPr/>
        </p:nvSpPr>
        <p:spPr>
          <a:xfrm>
            <a:off x="1318918" y="2474893"/>
            <a:ext cx="9760226" cy="954107"/>
          </a:xfrm>
          <a:prstGeom prst="rect">
            <a:avLst/>
          </a:prstGeom>
          <a:noFill/>
        </p:spPr>
        <p:txBody>
          <a:bodyPr wrap="square">
            <a:spAutoFit/>
          </a:bodyPr>
          <a:lstStyle/>
          <a:p>
            <a:pPr marL="742950" indent="-742950">
              <a:buFont typeface="+mj-lt"/>
              <a:buAutoNum type="arabicPeriod"/>
            </a:pPr>
            <a:r>
              <a:rPr lang="en-US" sz="2800" dirty="0">
                <a:solidFill>
                  <a:schemeClr val="tx1"/>
                </a:solidFill>
                <a:latin typeface="+mn-lt"/>
                <a:cs typeface="Times New Roman" panose="02020603050405020304" pitchFamily="18" charset="0"/>
              </a:rPr>
              <a:t>The facility’s information on the case study</a:t>
            </a:r>
            <a:endParaRPr lang="en-US" sz="2800" dirty="0">
              <a:solidFill>
                <a:schemeClr val="tx1"/>
              </a:solidFill>
            </a:endParaRPr>
          </a:p>
          <a:p>
            <a:pPr marL="742950" indent="-742950">
              <a:buFont typeface="+mj-lt"/>
              <a:buAutoNum type="arabicPeriod"/>
            </a:pPr>
            <a:r>
              <a:rPr lang="en-US" sz="2800" dirty="0">
                <a:solidFill>
                  <a:schemeClr val="tx1"/>
                </a:solidFill>
              </a:rPr>
              <a:t>Energy efficiency measures</a:t>
            </a:r>
          </a:p>
        </p:txBody>
      </p:sp>
    </p:spTree>
    <p:extLst>
      <p:ext uri="{BB962C8B-B14F-4D97-AF65-F5344CB8AC3E}">
        <p14:creationId xmlns:p14="http://schemas.microsoft.com/office/powerpoint/2010/main" val="907616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593276" y="3198167"/>
            <a:ext cx="72025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400" dirty="0">
                <a:latin typeface="+mn-lt"/>
              </a:rPr>
              <a:t>The facility’s information on the case study</a:t>
            </a:r>
            <a:endParaRPr lang="en-US" sz="2400" dirty="0">
              <a:latin typeface="+mn-lt"/>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43979"/>
            <a:ext cx="10972800" cy="676582"/>
          </a:xfrm>
        </p:spPr>
        <p:txBody>
          <a:bodyPr>
            <a:noAutofit/>
          </a:bodyPr>
          <a:lstStyle/>
          <a:p>
            <a:r>
              <a:rPr lang="en-US" sz="3200" dirty="0">
                <a:solidFill>
                  <a:schemeClr val="accent1">
                    <a:lumMod val="50000"/>
                  </a:schemeClr>
                </a:solidFill>
              </a:rPr>
              <a:t>General information</a:t>
            </a:r>
            <a:endParaRPr lang="en-US" sz="20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818829"/>
            <a:ext cx="10962642" cy="2194190"/>
          </a:xfrm>
          <a:prstGeom prst="rect">
            <a:avLst/>
          </a:prstGeom>
        </p:spPr>
        <p:txBody>
          <a:bodyPr wrap="square">
            <a:spAutoFit/>
          </a:bodyPr>
          <a:lstStyle/>
          <a:p>
            <a:pPr marL="342900" indent="-342900">
              <a:lnSpc>
                <a:spcPct val="150000"/>
              </a:lnSpc>
              <a:buFont typeface="Arial" panose="020B0604020202020204" pitchFamily="34" charset="0"/>
              <a:buChar char="•"/>
            </a:pPr>
            <a:r>
              <a:rPr lang="en-US" b="1" dirty="0"/>
              <a:t>Main production sector</a:t>
            </a:r>
            <a:r>
              <a:rPr lang="en-US" dirty="0"/>
              <a:t>: Paper manufacturing</a:t>
            </a:r>
          </a:p>
          <a:p>
            <a:pPr marL="342900" indent="-342900">
              <a:lnSpc>
                <a:spcPct val="150000"/>
              </a:lnSpc>
              <a:buFont typeface="Arial" panose="020B0604020202020204" pitchFamily="34" charset="0"/>
              <a:buChar char="•"/>
            </a:pPr>
            <a:r>
              <a:rPr lang="en-US" b="1" dirty="0"/>
              <a:t>Main products: </a:t>
            </a:r>
            <a:r>
              <a:rPr lang="en-US" dirty="0"/>
              <a:t>Printing paper, photocopy paper, writing paper</a:t>
            </a:r>
            <a:endParaRPr lang="nl-NL" dirty="0"/>
          </a:p>
          <a:p>
            <a:pPr marL="342900" indent="-342900">
              <a:lnSpc>
                <a:spcPct val="150000"/>
              </a:lnSpc>
              <a:buFont typeface="Arial" panose="020B0604020202020204" pitchFamily="34" charset="0"/>
              <a:buChar char="•"/>
            </a:pPr>
            <a:r>
              <a:rPr lang="en-US" b="1" dirty="0"/>
              <a:t>Main energy equipment</a:t>
            </a:r>
            <a:r>
              <a:rPr lang="en-US" dirty="0"/>
              <a:t>: transformer station, compressed air station, circulating pump station, production machinery…</a:t>
            </a:r>
          </a:p>
          <a:p>
            <a:pPr marL="342900" indent="-342900">
              <a:lnSpc>
                <a:spcPct val="150000"/>
              </a:lnSpc>
              <a:buFont typeface="Arial" panose="020B0604020202020204" pitchFamily="34" charset="0"/>
              <a:buChar char="•"/>
            </a:pPr>
            <a:endParaRPr lang="en-US" dirty="0"/>
          </a:p>
        </p:txBody>
      </p:sp>
    </p:spTree>
    <p:extLst>
      <p:ext uri="{BB962C8B-B14F-4D97-AF65-F5344CB8AC3E}">
        <p14:creationId xmlns:p14="http://schemas.microsoft.com/office/powerpoint/2010/main" val="2279659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dirty="0">
                <a:solidFill>
                  <a:schemeClr val="accent1">
                    <a:lumMod val="50000"/>
                  </a:schemeClr>
                </a:solidFill>
              </a:rPr>
              <a:t>Production line</a:t>
            </a:r>
          </a:p>
        </p:txBody>
      </p:sp>
      <p:sp>
        <p:nvSpPr>
          <p:cNvPr id="3" name="Rectangle 2">
            <a:extLst>
              <a:ext uri="{FF2B5EF4-FFF2-40B4-BE49-F238E27FC236}">
                <a16:creationId xmlns:a16="http://schemas.microsoft.com/office/drawing/2014/main" id="{A8CF0D31-E7AC-4B03-B869-3EEB6DC7DB76}"/>
              </a:ext>
            </a:extLst>
          </p:cNvPr>
          <p:cNvSpPr/>
          <p:nvPr/>
        </p:nvSpPr>
        <p:spPr>
          <a:xfrm>
            <a:off x="727587" y="1587353"/>
            <a:ext cx="8212018" cy="379656"/>
          </a:xfrm>
          <a:prstGeom prst="rect">
            <a:avLst/>
          </a:prstGeom>
        </p:spPr>
        <p:txBody>
          <a:bodyPr wrap="square">
            <a:spAutoFit/>
          </a:bodyPr>
          <a:lstStyle/>
          <a:p>
            <a:pPr marL="457200" indent="-457200">
              <a:buFont typeface="Wingdings" panose="05000000000000000000" pitchFamily="2" charset="2"/>
              <a:buChar char="v"/>
            </a:pPr>
            <a:r>
              <a:rPr lang="en-US" sz="1800" dirty="0"/>
              <a:t>Production process</a:t>
            </a:r>
          </a:p>
        </p:txBody>
      </p:sp>
      <p:grpSp>
        <p:nvGrpSpPr>
          <p:cNvPr id="7" name="Group 6">
            <a:extLst>
              <a:ext uri="{FF2B5EF4-FFF2-40B4-BE49-F238E27FC236}">
                <a16:creationId xmlns:a16="http://schemas.microsoft.com/office/drawing/2014/main" id="{1C0990A3-CC8D-E3D4-1F92-ACA28999A623}"/>
              </a:ext>
            </a:extLst>
          </p:cNvPr>
          <p:cNvGrpSpPr/>
          <p:nvPr/>
        </p:nvGrpSpPr>
        <p:grpSpPr>
          <a:xfrm>
            <a:off x="4224433" y="2266418"/>
            <a:ext cx="7182153" cy="3550438"/>
            <a:chOff x="4224433" y="2266418"/>
            <a:chExt cx="7182153" cy="3550438"/>
          </a:xfrm>
        </p:grpSpPr>
        <p:pic>
          <p:nvPicPr>
            <p:cNvPr id="1026" name="Picture 1">
              <a:extLst>
                <a:ext uri="{FF2B5EF4-FFF2-40B4-BE49-F238E27FC236}">
                  <a16:creationId xmlns:a16="http://schemas.microsoft.com/office/drawing/2014/main" id="{0188FF27-2DB1-4D05-9CDA-4369C9C7A1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356" y="2454533"/>
              <a:ext cx="6653060" cy="33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33355D8-4F8B-6D30-36DD-356279CF370E}"/>
                </a:ext>
              </a:extLst>
            </p:cNvPr>
            <p:cNvSpPr/>
            <p:nvPr/>
          </p:nvSpPr>
          <p:spPr>
            <a:xfrm>
              <a:off x="5100638" y="2536031"/>
              <a:ext cx="835818"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Hydraulic grinding</a:t>
              </a:r>
            </a:p>
          </p:txBody>
        </p:sp>
        <p:sp>
          <p:nvSpPr>
            <p:cNvPr id="5" name="Rectangle 4">
              <a:extLst>
                <a:ext uri="{FF2B5EF4-FFF2-40B4-BE49-F238E27FC236}">
                  <a16:creationId xmlns:a16="http://schemas.microsoft.com/office/drawing/2014/main" id="{43E0158B-DBA8-5847-F3AB-DCABFC1156C5}"/>
                </a:ext>
              </a:extLst>
            </p:cNvPr>
            <p:cNvSpPr/>
            <p:nvPr/>
          </p:nvSpPr>
          <p:spPr>
            <a:xfrm>
              <a:off x="6536531" y="2536031"/>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Storage tank</a:t>
              </a:r>
            </a:p>
          </p:txBody>
        </p:sp>
        <p:sp>
          <p:nvSpPr>
            <p:cNvPr id="6" name="Rectangle 5">
              <a:extLst>
                <a:ext uri="{FF2B5EF4-FFF2-40B4-BE49-F238E27FC236}">
                  <a16:creationId xmlns:a16="http://schemas.microsoft.com/office/drawing/2014/main" id="{0A448CDC-B9BE-7E96-FC0E-7AC3B0CFD281}"/>
                </a:ext>
              </a:extLst>
            </p:cNvPr>
            <p:cNvSpPr/>
            <p:nvPr/>
          </p:nvSpPr>
          <p:spPr>
            <a:xfrm>
              <a:off x="7808119" y="2536031"/>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Disc milling</a:t>
              </a:r>
            </a:p>
          </p:txBody>
        </p:sp>
        <p:sp>
          <p:nvSpPr>
            <p:cNvPr id="9" name="Rectangle 8">
              <a:extLst>
                <a:ext uri="{FF2B5EF4-FFF2-40B4-BE49-F238E27FC236}">
                  <a16:creationId xmlns:a16="http://schemas.microsoft.com/office/drawing/2014/main" id="{07C1D7D9-1CEF-BB5B-334D-78FBEF03638A}"/>
                </a:ext>
              </a:extLst>
            </p:cNvPr>
            <p:cNvSpPr/>
            <p:nvPr/>
          </p:nvSpPr>
          <p:spPr>
            <a:xfrm>
              <a:off x="9115424" y="2536031"/>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Storage tank</a:t>
              </a:r>
            </a:p>
          </p:txBody>
        </p:sp>
        <p:sp>
          <p:nvSpPr>
            <p:cNvPr id="10" name="Rectangle 9">
              <a:extLst>
                <a:ext uri="{FF2B5EF4-FFF2-40B4-BE49-F238E27FC236}">
                  <a16:creationId xmlns:a16="http://schemas.microsoft.com/office/drawing/2014/main" id="{6930CE13-3D54-44EE-418D-562BA4A35D3A}"/>
                </a:ext>
              </a:extLst>
            </p:cNvPr>
            <p:cNvSpPr/>
            <p:nvPr/>
          </p:nvSpPr>
          <p:spPr>
            <a:xfrm>
              <a:off x="10315574" y="3186113"/>
              <a:ext cx="785813" cy="8286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Machine tank</a:t>
              </a:r>
            </a:p>
          </p:txBody>
        </p:sp>
        <p:sp>
          <p:nvSpPr>
            <p:cNvPr id="11" name="Rectangle 10">
              <a:extLst>
                <a:ext uri="{FF2B5EF4-FFF2-40B4-BE49-F238E27FC236}">
                  <a16:creationId xmlns:a16="http://schemas.microsoft.com/office/drawing/2014/main" id="{975534BA-3189-259F-1BDD-259856EA22D9}"/>
                </a:ext>
              </a:extLst>
            </p:cNvPr>
            <p:cNvSpPr/>
            <p:nvPr/>
          </p:nvSpPr>
          <p:spPr>
            <a:xfrm>
              <a:off x="9115424" y="5202239"/>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Boiler</a:t>
              </a:r>
            </a:p>
          </p:txBody>
        </p:sp>
        <p:sp>
          <p:nvSpPr>
            <p:cNvPr id="12" name="Rectangle 11">
              <a:extLst>
                <a:ext uri="{FF2B5EF4-FFF2-40B4-BE49-F238E27FC236}">
                  <a16:creationId xmlns:a16="http://schemas.microsoft.com/office/drawing/2014/main" id="{6E3BF101-0806-805F-B15A-D9BE4088A59F}"/>
                </a:ext>
              </a:extLst>
            </p:cNvPr>
            <p:cNvSpPr/>
            <p:nvPr/>
          </p:nvSpPr>
          <p:spPr>
            <a:xfrm>
              <a:off x="6536531" y="4214813"/>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Winding</a:t>
              </a:r>
            </a:p>
          </p:txBody>
        </p:sp>
        <p:sp>
          <p:nvSpPr>
            <p:cNvPr id="13" name="Rectangle 12">
              <a:extLst>
                <a:ext uri="{FF2B5EF4-FFF2-40B4-BE49-F238E27FC236}">
                  <a16:creationId xmlns:a16="http://schemas.microsoft.com/office/drawing/2014/main" id="{1884F197-2875-3EC6-A5FC-FB95F5DBFB76}"/>
                </a:ext>
              </a:extLst>
            </p:cNvPr>
            <p:cNvSpPr/>
            <p:nvPr/>
          </p:nvSpPr>
          <p:spPr>
            <a:xfrm>
              <a:off x="5100638" y="4214813"/>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Finished product</a:t>
              </a:r>
            </a:p>
          </p:txBody>
        </p:sp>
        <p:sp>
          <p:nvSpPr>
            <p:cNvPr id="14" name="Rectangle 13">
              <a:extLst>
                <a:ext uri="{FF2B5EF4-FFF2-40B4-BE49-F238E27FC236}">
                  <a16:creationId xmlns:a16="http://schemas.microsoft.com/office/drawing/2014/main" id="{DCDE0396-2897-85A4-16B8-9EBAB13D85F2}"/>
                </a:ext>
              </a:extLst>
            </p:cNvPr>
            <p:cNvSpPr/>
            <p:nvPr/>
          </p:nvSpPr>
          <p:spPr>
            <a:xfrm>
              <a:off x="9115424" y="4214813"/>
              <a:ext cx="892969" cy="51435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000" dirty="0"/>
                <a:t>Stuff box</a:t>
              </a:r>
            </a:p>
          </p:txBody>
        </p:sp>
        <p:sp>
          <p:nvSpPr>
            <p:cNvPr id="15" name="Rectangle 14">
              <a:extLst>
                <a:ext uri="{FF2B5EF4-FFF2-40B4-BE49-F238E27FC236}">
                  <a16:creationId xmlns:a16="http://schemas.microsoft.com/office/drawing/2014/main" id="{84977D73-19EF-EB4A-F090-F7DA6B9C97CD}"/>
                </a:ext>
              </a:extLst>
            </p:cNvPr>
            <p:cNvSpPr/>
            <p:nvPr/>
          </p:nvSpPr>
          <p:spPr>
            <a:xfrm>
              <a:off x="7808119" y="4214813"/>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Paper machine</a:t>
              </a:r>
            </a:p>
          </p:txBody>
        </p:sp>
        <p:sp>
          <p:nvSpPr>
            <p:cNvPr id="16" name="Rectangle 15">
              <a:extLst>
                <a:ext uri="{FF2B5EF4-FFF2-40B4-BE49-F238E27FC236}">
                  <a16:creationId xmlns:a16="http://schemas.microsoft.com/office/drawing/2014/main" id="{FC723FE5-01D0-18B7-C1FD-057EB8DF4A6F}"/>
                </a:ext>
              </a:extLst>
            </p:cNvPr>
            <p:cNvSpPr/>
            <p:nvPr/>
          </p:nvSpPr>
          <p:spPr>
            <a:xfrm>
              <a:off x="9115424" y="4214813"/>
              <a:ext cx="892969" cy="5143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Stuff box</a:t>
              </a:r>
            </a:p>
          </p:txBody>
        </p:sp>
        <p:sp>
          <p:nvSpPr>
            <p:cNvPr id="18" name="TextBox 17">
              <a:extLst>
                <a:ext uri="{FF2B5EF4-FFF2-40B4-BE49-F238E27FC236}">
                  <a16:creationId xmlns:a16="http://schemas.microsoft.com/office/drawing/2014/main" id="{22E93441-2B61-7B55-A2FA-D280699BF50C}"/>
                </a:ext>
              </a:extLst>
            </p:cNvPr>
            <p:cNvSpPr txBox="1"/>
            <p:nvPr/>
          </p:nvSpPr>
          <p:spPr>
            <a:xfrm>
              <a:off x="8301738" y="5133109"/>
              <a:ext cx="647660" cy="246221"/>
            </a:xfrm>
            <a:prstGeom prst="rect">
              <a:avLst/>
            </a:prstGeom>
            <a:solidFill>
              <a:schemeClr val="bg1"/>
            </a:solidFill>
          </p:spPr>
          <p:txBody>
            <a:bodyPr wrap="square" rtlCol="0">
              <a:spAutoFit/>
            </a:bodyPr>
            <a:lstStyle/>
            <a:p>
              <a:r>
                <a:rPr lang="en-US" sz="1000" dirty="0"/>
                <a:t>steam</a:t>
              </a:r>
            </a:p>
          </p:txBody>
        </p:sp>
        <p:sp>
          <p:nvSpPr>
            <p:cNvPr id="19" name="TextBox 18">
              <a:extLst>
                <a:ext uri="{FF2B5EF4-FFF2-40B4-BE49-F238E27FC236}">
                  <a16:creationId xmlns:a16="http://schemas.microsoft.com/office/drawing/2014/main" id="{CC0DBD40-BC9D-622C-DB10-FA8D44F848C6}"/>
                </a:ext>
              </a:extLst>
            </p:cNvPr>
            <p:cNvSpPr txBox="1"/>
            <p:nvPr/>
          </p:nvSpPr>
          <p:spPr>
            <a:xfrm>
              <a:off x="10098899" y="4623257"/>
              <a:ext cx="892968" cy="246221"/>
            </a:xfrm>
            <a:prstGeom prst="rect">
              <a:avLst/>
            </a:prstGeom>
            <a:solidFill>
              <a:schemeClr val="bg1"/>
            </a:solidFill>
          </p:spPr>
          <p:txBody>
            <a:bodyPr wrap="square" rtlCol="0">
              <a:spAutoFit/>
            </a:bodyPr>
            <a:lstStyle/>
            <a:p>
              <a:r>
                <a:rPr lang="en-US" sz="1000" dirty="0"/>
                <a:t>Chemical</a:t>
              </a:r>
            </a:p>
          </p:txBody>
        </p:sp>
        <p:sp>
          <p:nvSpPr>
            <p:cNvPr id="20" name="TextBox 19">
              <a:extLst>
                <a:ext uri="{FF2B5EF4-FFF2-40B4-BE49-F238E27FC236}">
                  <a16:creationId xmlns:a16="http://schemas.microsoft.com/office/drawing/2014/main" id="{24AFE26D-BB43-08AF-E941-217A92CD50B2}"/>
                </a:ext>
              </a:extLst>
            </p:cNvPr>
            <p:cNvSpPr txBox="1"/>
            <p:nvPr/>
          </p:nvSpPr>
          <p:spPr>
            <a:xfrm>
              <a:off x="10049039" y="5242420"/>
              <a:ext cx="647660" cy="246221"/>
            </a:xfrm>
            <a:prstGeom prst="rect">
              <a:avLst/>
            </a:prstGeom>
            <a:solidFill>
              <a:schemeClr val="bg1"/>
            </a:solidFill>
          </p:spPr>
          <p:txBody>
            <a:bodyPr wrap="square" rtlCol="0">
              <a:spAutoFit/>
            </a:bodyPr>
            <a:lstStyle/>
            <a:p>
              <a:r>
                <a:rPr lang="en-US" sz="1000" dirty="0"/>
                <a:t>coal</a:t>
              </a:r>
            </a:p>
          </p:txBody>
        </p:sp>
        <p:sp>
          <p:nvSpPr>
            <p:cNvPr id="21" name="TextBox 20">
              <a:extLst>
                <a:ext uri="{FF2B5EF4-FFF2-40B4-BE49-F238E27FC236}">
                  <a16:creationId xmlns:a16="http://schemas.microsoft.com/office/drawing/2014/main" id="{C720975D-8785-DB32-DC3E-F338D6369763}"/>
                </a:ext>
              </a:extLst>
            </p:cNvPr>
            <p:cNvSpPr txBox="1"/>
            <p:nvPr/>
          </p:nvSpPr>
          <p:spPr>
            <a:xfrm>
              <a:off x="10045535" y="5570635"/>
              <a:ext cx="647660" cy="246221"/>
            </a:xfrm>
            <a:prstGeom prst="rect">
              <a:avLst/>
            </a:prstGeom>
            <a:solidFill>
              <a:schemeClr val="bg1"/>
            </a:solidFill>
          </p:spPr>
          <p:txBody>
            <a:bodyPr wrap="square" rtlCol="0">
              <a:spAutoFit/>
            </a:bodyPr>
            <a:lstStyle/>
            <a:p>
              <a:r>
                <a:rPr lang="en-US" sz="1000" dirty="0"/>
                <a:t>water</a:t>
              </a:r>
            </a:p>
          </p:txBody>
        </p:sp>
        <p:sp>
          <p:nvSpPr>
            <p:cNvPr id="22" name="TextBox 21">
              <a:extLst>
                <a:ext uri="{FF2B5EF4-FFF2-40B4-BE49-F238E27FC236}">
                  <a16:creationId xmlns:a16="http://schemas.microsoft.com/office/drawing/2014/main" id="{50B954E9-7346-A0E6-1957-1E507607E55D}"/>
                </a:ext>
              </a:extLst>
            </p:cNvPr>
            <p:cNvSpPr txBox="1"/>
            <p:nvPr/>
          </p:nvSpPr>
          <p:spPr>
            <a:xfrm>
              <a:off x="10620773" y="2722724"/>
              <a:ext cx="785813" cy="246221"/>
            </a:xfrm>
            <a:prstGeom prst="rect">
              <a:avLst/>
            </a:prstGeom>
            <a:solidFill>
              <a:schemeClr val="bg1"/>
            </a:solidFill>
          </p:spPr>
          <p:txBody>
            <a:bodyPr wrap="square" rtlCol="0">
              <a:spAutoFit/>
            </a:bodyPr>
            <a:lstStyle/>
            <a:p>
              <a:r>
                <a:rPr lang="en-US" sz="1000" dirty="0"/>
                <a:t>Chemical</a:t>
              </a:r>
            </a:p>
          </p:txBody>
        </p:sp>
        <p:sp>
          <p:nvSpPr>
            <p:cNvPr id="23" name="TextBox 22">
              <a:extLst>
                <a:ext uri="{FF2B5EF4-FFF2-40B4-BE49-F238E27FC236}">
                  <a16:creationId xmlns:a16="http://schemas.microsoft.com/office/drawing/2014/main" id="{DC02E998-6D48-1C9E-DB2F-978A1C4A4D20}"/>
                </a:ext>
              </a:extLst>
            </p:cNvPr>
            <p:cNvSpPr txBox="1"/>
            <p:nvPr/>
          </p:nvSpPr>
          <p:spPr>
            <a:xfrm>
              <a:off x="4372205" y="4214813"/>
              <a:ext cx="728433" cy="246221"/>
            </a:xfrm>
            <a:prstGeom prst="rect">
              <a:avLst/>
            </a:prstGeom>
            <a:solidFill>
              <a:schemeClr val="bg1"/>
            </a:solidFill>
          </p:spPr>
          <p:txBody>
            <a:bodyPr wrap="square" rtlCol="0">
              <a:spAutoFit/>
            </a:bodyPr>
            <a:lstStyle/>
            <a:p>
              <a:r>
                <a:rPr lang="en-US" sz="1000" dirty="0"/>
                <a:t>Sell</a:t>
              </a:r>
            </a:p>
          </p:txBody>
        </p:sp>
        <p:sp>
          <p:nvSpPr>
            <p:cNvPr id="24" name="TextBox 23">
              <a:extLst>
                <a:ext uri="{FF2B5EF4-FFF2-40B4-BE49-F238E27FC236}">
                  <a16:creationId xmlns:a16="http://schemas.microsoft.com/office/drawing/2014/main" id="{FF9E7439-EBE3-4F2B-25FD-518DAD209F83}"/>
                </a:ext>
              </a:extLst>
            </p:cNvPr>
            <p:cNvSpPr txBox="1"/>
            <p:nvPr/>
          </p:nvSpPr>
          <p:spPr>
            <a:xfrm>
              <a:off x="4224433" y="2266418"/>
              <a:ext cx="835818" cy="369332"/>
            </a:xfrm>
            <a:prstGeom prst="rect">
              <a:avLst/>
            </a:prstGeom>
            <a:solidFill>
              <a:schemeClr val="bg1"/>
            </a:solidFill>
          </p:spPr>
          <p:txBody>
            <a:bodyPr wrap="square" rtlCol="0">
              <a:spAutoFit/>
            </a:bodyPr>
            <a:lstStyle/>
            <a:p>
              <a:r>
                <a:rPr lang="en-US" sz="900" dirty="0"/>
                <a:t>Impregnated powder</a:t>
              </a:r>
              <a:endParaRPr lang="en-US" sz="1000" dirty="0"/>
            </a:p>
          </p:txBody>
        </p:sp>
        <p:sp>
          <p:nvSpPr>
            <p:cNvPr id="25" name="TextBox 24">
              <a:extLst>
                <a:ext uri="{FF2B5EF4-FFF2-40B4-BE49-F238E27FC236}">
                  <a16:creationId xmlns:a16="http://schemas.microsoft.com/office/drawing/2014/main" id="{7757AA17-AE82-ABA9-6058-9726FB3D48EE}"/>
                </a:ext>
              </a:extLst>
            </p:cNvPr>
            <p:cNvSpPr txBox="1"/>
            <p:nvPr/>
          </p:nvSpPr>
          <p:spPr>
            <a:xfrm>
              <a:off x="4304492" y="2635750"/>
              <a:ext cx="576167" cy="246221"/>
            </a:xfrm>
            <a:prstGeom prst="rect">
              <a:avLst/>
            </a:prstGeom>
            <a:solidFill>
              <a:schemeClr val="bg1"/>
            </a:solidFill>
          </p:spPr>
          <p:txBody>
            <a:bodyPr wrap="square" rtlCol="0">
              <a:spAutoFit/>
            </a:bodyPr>
            <a:lstStyle/>
            <a:p>
              <a:r>
                <a:rPr lang="en-US" sz="1000" dirty="0"/>
                <a:t>Water</a:t>
              </a:r>
            </a:p>
          </p:txBody>
        </p:sp>
        <p:sp>
          <p:nvSpPr>
            <p:cNvPr id="26" name="TextBox 25">
              <a:extLst>
                <a:ext uri="{FF2B5EF4-FFF2-40B4-BE49-F238E27FC236}">
                  <a16:creationId xmlns:a16="http://schemas.microsoft.com/office/drawing/2014/main" id="{B3B033ED-8B72-1BC0-27E0-9950B9469C0C}"/>
                </a:ext>
              </a:extLst>
            </p:cNvPr>
            <p:cNvSpPr txBox="1"/>
            <p:nvPr/>
          </p:nvSpPr>
          <p:spPr>
            <a:xfrm>
              <a:off x="7252855" y="4747841"/>
              <a:ext cx="707546" cy="246221"/>
            </a:xfrm>
            <a:prstGeom prst="rect">
              <a:avLst/>
            </a:prstGeom>
            <a:solidFill>
              <a:schemeClr val="bg1"/>
            </a:solidFill>
          </p:spPr>
          <p:txBody>
            <a:bodyPr wrap="square" rtlCol="0">
              <a:spAutoFit/>
            </a:bodyPr>
            <a:lstStyle/>
            <a:p>
              <a:r>
                <a:rPr lang="en-US" sz="1000" dirty="0"/>
                <a:t>Drainage</a:t>
              </a:r>
            </a:p>
          </p:txBody>
        </p:sp>
      </p:grpSp>
    </p:spTree>
    <p:extLst>
      <p:ext uri="{BB962C8B-B14F-4D97-AF65-F5344CB8AC3E}">
        <p14:creationId xmlns:p14="http://schemas.microsoft.com/office/powerpoint/2010/main" val="642622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DF052-4B02-4C95-B269-34E457D4F392}"/>
              </a:ext>
            </a:extLst>
          </p:cNvPr>
          <p:cNvSpPr>
            <a:spLocks noGrp="1"/>
          </p:cNvSpPr>
          <p:nvPr>
            <p:ph type="title"/>
          </p:nvPr>
        </p:nvSpPr>
        <p:spPr/>
        <p:txBody>
          <a:bodyPr>
            <a:noAutofit/>
          </a:bodyPr>
          <a:lstStyle/>
          <a:p>
            <a:r>
              <a:rPr lang="en-US" dirty="0">
                <a:solidFill>
                  <a:schemeClr val="accent1">
                    <a:lumMod val="50000"/>
                  </a:schemeClr>
                </a:solidFill>
              </a:rPr>
              <a:t>Production line</a:t>
            </a:r>
          </a:p>
        </p:txBody>
      </p:sp>
      <p:sp>
        <p:nvSpPr>
          <p:cNvPr id="3" name="Rectangle 2">
            <a:extLst>
              <a:ext uri="{FF2B5EF4-FFF2-40B4-BE49-F238E27FC236}">
                <a16:creationId xmlns:a16="http://schemas.microsoft.com/office/drawing/2014/main" id="{9FA73BC5-3AD8-43C9-AB2E-545A986C180A}"/>
              </a:ext>
            </a:extLst>
          </p:cNvPr>
          <p:cNvSpPr/>
          <p:nvPr/>
        </p:nvSpPr>
        <p:spPr>
          <a:xfrm>
            <a:off x="609600" y="1500704"/>
            <a:ext cx="10972800" cy="2525307"/>
          </a:xfrm>
          <a:prstGeom prst="rect">
            <a:avLst/>
          </a:prstGeom>
        </p:spPr>
        <p:txBody>
          <a:bodyPr wrap="square">
            <a:spAutoFit/>
          </a:bodyPr>
          <a:lstStyle/>
          <a:p>
            <a:pPr marL="342900" lvl="1" indent="-342900" algn="just">
              <a:lnSpc>
                <a:spcPct val="130000"/>
              </a:lnSpc>
              <a:spcBef>
                <a:spcPts val="300"/>
              </a:spcBef>
              <a:spcAft>
                <a:spcPts val="300"/>
              </a:spcAft>
              <a:buFont typeface="Wingdings" panose="05000000000000000000" pitchFamily="2" charset="2"/>
              <a:buChar char=""/>
            </a:pPr>
            <a:r>
              <a:rPr lang="en-US" dirty="0"/>
              <a:t>Types of energy used in the production line:</a:t>
            </a:r>
            <a:endParaRPr lang="es-ES_tradnl" dirty="0"/>
          </a:p>
          <a:p>
            <a:pPr marL="342900" indent="-342900" algn="just">
              <a:lnSpc>
                <a:spcPct val="130000"/>
              </a:lnSpc>
              <a:spcBef>
                <a:spcPts val="300"/>
              </a:spcBef>
              <a:spcAft>
                <a:spcPts val="300"/>
              </a:spcAft>
              <a:buFont typeface="Arial" panose="020B0604020202020204" pitchFamily="34" charset="0"/>
              <a:buChar char="•"/>
            </a:pPr>
            <a:r>
              <a:rPr lang="en-US" dirty="0"/>
              <a:t>Electricity is used in systems and equipment such as: crushers, conveyors, pump motors, mixers; fans,...</a:t>
            </a:r>
            <a:endParaRPr lang="vi-VN" dirty="0"/>
          </a:p>
          <a:p>
            <a:pPr marL="342900" indent="-342900" algn="just">
              <a:lnSpc>
                <a:spcPct val="130000"/>
              </a:lnSpc>
              <a:spcBef>
                <a:spcPts val="300"/>
              </a:spcBef>
              <a:spcAft>
                <a:spcPts val="300"/>
              </a:spcAft>
              <a:buFont typeface="Arial" panose="020B0604020202020204" pitchFamily="34" charset="0"/>
              <a:buChar char="•"/>
            </a:pPr>
            <a:r>
              <a:rPr lang="en-US" dirty="0"/>
              <a:t>The compressed air distribution system supplies compressed air for controlling pistons in production machines</a:t>
            </a:r>
            <a:endParaRPr lang="vi-VN" dirty="0"/>
          </a:p>
          <a:p>
            <a:pPr marL="342900" indent="-342900" algn="just">
              <a:lnSpc>
                <a:spcPct val="130000"/>
              </a:lnSpc>
              <a:spcBef>
                <a:spcPts val="300"/>
              </a:spcBef>
              <a:spcAft>
                <a:spcPts val="300"/>
              </a:spcAft>
              <a:buFont typeface="Arial" panose="020B0604020202020204" pitchFamily="34" charset="0"/>
              <a:buChar char="•"/>
            </a:pPr>
            <a:r>
              <a:rPr lang="en-US" dirty="0"/>
              <a:t>Coal is used for boilers.</a:t>
            </a:r>
          </a:p>
        </p:txBody>
      </p:sp>
    </p:spTree>
    <p:extLst>
      <p:ext uri="{BB962C8B-B14F-4D97-AF65-F5344CB8AC3E}">
        <p14:creationId xmlns:p14="http://schemas.microsoft.com/office/powerpoint/2010/main" val="2487126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en-US" dirty="0">
                <a:solidFill>
                  <a:schemeClr val="accent1">
                    <a:lumMod val="50000"/>
                  </a:schemeClr>
                </a:solidFill>
              </a:rPr>
              <a:t>Energy supply system</a:t>
            </a:r>
          </a:p>
        </p:txBody>
      </p:sp>
      <p:sp>
        <p:nvSpPr>
          <p:cNvPr id="5" name="TextBox 4">
            <a:extLst>
              <a:ext uri="{FF2B5EF4-FFF2-40B4-BE49-F238E27FC236}">
                <a16:creationId xmlns:a16="http://schemas.microsoft.com/office/drawing/2014/main" id="{40705C5B-9136-4A79-8133-B64CEAC30ECF}"/>
              </a:ext>
            </a:extLst>
          </p:cNvPr>
          <p:cNvSpPr txBox="1"/>
          <p:nvPr/>
        </p:nvSpPr>
        <p:spPr>
          <a:xfrm>
            <a:off x="777763" y="1769191"/>
            <a:ext cx="4747273" cy="726546"/>
          </a:xfrm>
          <a:prstGeom prst="rect">
            <a:avLst/>
          </a:prstGeom>
          <a:noFill/>
        </p:spPr>
        <p:txBody>
          <a:bodyPr wrap="square" rtlCol="0">
            <a:spAutoFit/>
          </a:bodyPr>
          <a:lstStyle/>
          <a:p>
            <a:pPr marL="342900" indent="-342900" algn="just">
              <a:lnSpc>
                <a:spcPct val="120000"/>
              </a:lnSpc>
              <a:buFont typeface="Wingdings" panose="05000000000000000000" pitchFamily="2" charset="2"/>
              <a:buChar char="ü"/>
            </a:pPr>
            <a:r>
              <a:rPr lang="en-US" sz="1800" dirty="0"/>
              <a:t>The company's electrical system uses a 35 kV power grid through 3 transformers</a:t>
            </a:r>
            <a:endParaRPr lang="vi-VN" sz="1800" dirty="0"/>
          </a:p>
        </p:txBody>
      </p:sp>
      <p:sp>
        <p:nvSpPr>
          <p:cNvPr id="8" name="TextBox 7">
            <a:extLst>
              <a:ext uri="{FF2B5EF4-FFF2-40B4-BE49-F238E27FC236}">
                <a16:creationId xmlns:a16="http://schemas.microsoft.com/office/drawing/2014/main" id="{05B37C98-F8C0-40F6-A360-EE440957DC24}"/>
              </a:ext>
            </a:extLst>
          </p:cNvPr>
          <p:cNvSpPr txBox="1"/>
          <p:nvPr/>
        </p:nvSpPr>
        <p:spPr>
          <a:xfrm>
            <a:off x="6199932" y="3969567"/>
            <a:ext cx="5515283" cy="369332"/>
          </a:xfrm>
          <a:prstGeom prst="rect">
            <a:avLst/>
          </a:prstGeom>
          <a:noFill/>
        </p:spPr>
        <p:txBody>
          <a:bodyPr wrap="square" rtlCol="0">
            <a:spAutoFit/>
          </a:bodyPr>
          <a:lstStyle/>
          <a:p>
            <a:r>
              <a:rPr lang="en-US" sz="1800" i="1" dirty="0"/>
              <a:t>Picture of measuring equipment at the power station</a:t>
            </a:r>
            <a:endParaRPr lang="vi-VN" sz="1800" i="1" dirty="0"/>
          </a:p>
        </p:txBody>
      </p:sp>
      <p:sp>
        <p:nvSpPr>
          <p:cNvPr id="9" name="Rectangle 8">
            <a:extLst>
              <a:ext uri="{FF2B5EF4-FFF2-40B4-BE49-F238E27FC236}">
                <a16:creationId xmlns:a16="http://schemas.microsoft.com/office/drawing/2014/main" id="{BFF2A8EE-E9C5-425B-A38B-9BD8E04853B0}"/>
              </a:ext>
            </a:extLst>
          </p:cNvPr>
          <p:cNvSpPr/>
          <p:nvPr/>
        </p:nvSpPr>
        <p:spPr>
          <a:xfrm>
            <a:off x="5575430" y="4565641"/>
            <a:ext cx="6006970" cy="2292359"/>
          </a:xfrm>
          <a:prstGeom prst="rect">
            <a:avLst/>
          </a:prstGeom>
        </p:spPr>
        <p:txBody>
          <a:bodyPr wrap="square">
            <a:spAutoFit/>
          </a:bodyPr>
          <a:lstStyle/>
          <a:p>
            <a:pPr marL="342900" indent="-342900" algn="just">
              <a:lnSpc>
                <a:spcPct val="130000"/>
              </a:lnSpc>
              <a:spcBef>
                <a:spcPts val="300"/>
              </a:spcBef>
              <a:spcAft>
                <a:spcPts val="300"/>
              </a:spcAft>
              <a:buFont typeface="Wingdings" panose="05000000000000000000" pitchFamily="2" charset="2"/>
              <a:buChar char="ü"/>
            </a:pPr>
            <a:r>
              <a:rPr lang="en-US" sz="1800" dirty="0"/>
              <a:t>At the substations, the monitoring measurement system is relatively well-equipped. The company has installed high-voltage and low-voltage power factor correction systems, ensuring that the power factor of the power supply system always exceeds 0.9.</a:t>
            </a:r>
            <a:endParaRPr lang="vi-VN" sz="1800" dirty="0"/>
          </a:p>
          <a:p>
            <a:pPr algn="just">
              <a:lnSpc>
                <a:spcPct val="130000"/>
              </a:lnSpc>
              <a:spcBef>
                <a:spcPts val="300"/>
              </a:spcBef>
              <a:spcAft>
                <a:spcPts val="300"/>
              </a:spcAft>
            </a:pPr>
            <a:endParaRPr lang="en-US" sz="1800" dirty="0"/>
          </a:p>
        </p:txBody>
      </p:sp>
      <p:sp>
        <p:nvSpPr>
          <p:cNvPr id="10" name="TextBox 9">
            <a:extLst>
              <a:ext uri="{FF2B5EF4-FFF2-40B4-BE49-F238E27FC236}">
                <a16:creationId xmlns:a16="http://schemas.microsoft.com/office/drawing/2014/main" id="{2061ACA8-4826-40C8-B100-4CCCF34BB520}"/>
              </a:ext>
            </a:extLst>
          </p:cNvPr>
          <p:cNvSpPr txBox="1"/>
          <p:nvPr/>
        </p:nvSpPr>
        <p:spPr>
          <a:xfrm>
            <a:off x="1361822" y="5468404"/>
            <a:ext cx="3623730" cy="369332"/>
          </a:xfrm>
          <a:prstGeom prst="rect">
            <a:avLst/>
          </a:prstGeom>
          <a:noFill/>
        </p:spPr>
        <p:txBody>
          <a:bodyPr wrap="square" rtlCol="0">
            <a:spAutoFit/>
          </a:bodyPr>
          <a:lstStyle/>
          <a:p>
            <a:r>
              <a:rPr lang="en-US" sz="1800" i="1" dirty="0"/>
              <a:t>Picture of the transformer station</a:t>
            </a:r>
            <a:endParaRPr lang="vi-VN" sz="1800" i="1" dirty="0"/>
          </a:p>
        </p:txBody>
      </p:sp>
      <p:pic>
        <p:nvPicPr>
          <p:cNvPr id="2050" name="Picture 2">
            <a:extLst>
              <a:ext uri="{FF2B5EF4-FFF2-40B4-BE49-F238E27FC236}">
                <a16:creationId xmlns:a16="http://schemas.microsoft.com/office/drawing/2014/main" id="{3624D7F9-5573-4E22-8009-F5242A5EC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4940" y="2802036"/>
            <a:ext cx="3317495" cy="248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A35D45A1-8E32-4B95-8F3D-DE519C50B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8527" y="1694045"/>
            <a:ext cx="3378092" cy="2102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C8BE64-BA09-7FAA-17D8-DCDD542F6DB7}"/>
              </a:ext>
            </a:extLst>
          </p:cNvPr>
          <p:cNvSpPr txBox="1"/>
          <p:nvPr/>
        </p:nvSpPr>
        <p:spPr>
          <a:xfrm>
            <a:off x="609600" y="1260251"/>
            <a:ext cx="6098146" cy="379656"/>
          </a:xfrm>
          <a:prstGeom prst="rect">
            <a:avLst/>
          </a:prstGeom>
          <a:noFill/>
        </p:spPr>
        <p:txBody>
          <a:bodyPr wrap="square">
            <a:spAutoFit/>
          </a:bodyPr>
          <a:lstStyle/>
          <a:p>
            <a:r>
              <a:rPr lang="en-US" sz="1800" b="1" dirty="0">
                <a:solidFill>
                  <a:schemeClr val="accent1">
                    <a:lumMod val="50000"/>
                  </a:schemeClr>
                </a:solidFill>
              </a:rPr>
              <a:t>1. Electrical system</a:t>
            </a:r>
          </a:p>
        </p:txBody>
      </p:sp>
    </p:spTree>
    <p:extLst>
      <p:ext uri="{BB962C8B-B14F-4D97-AF65-F5344CB8AC3E}">
        <p14:creationId xmlns:p14="http://schemas.microsoft.com/office/powerpoint/2010/main" val="4013075081"/>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22278</TotalTime>
  <Words>2604</Words>
  <Application>Microsoft Macintosh PowerPoint</Application>
  <PresentationFormat>Widescreen</PresentationFormat>
  <Paragraphs>431</Paragraphs>
  <Slides>30</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Wingdings</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Content</vt:lpstr>
      <vt:lpstr>PowerPoint Presentation</vt:lpstr>
      <vt:lpstr>General information</vt:lpstr>
      <vt:lpstr>Production line</vt:lpstr>
      <vt:lpstr>Production line</vt:lpstr>
      <vt:lpstr>Energy supply system</vt:lpstr>
      <vt:lpstr>Energy supply system</vt:lpstr>
      <vt:lpstr>Energy supply system</vt:lpstr>
      <vt:lpstr>PowerPoint Presentation</vt:lpstr>
      <vt:lpstr>EEMs1: Enhance internal management and equipment maintenance.</vt:lpstr>
      <vt:lpstr>EEMs1: Enhance internal management and equipment maintenance.</vt:lpstr>
      <vt:lpstr>EEMs1: Enhance internal management and equipment maintenance.</vt:lpstr>
      <vt:lpstr>EEMs 2: Monitor, inspect, and address air leakage points in the system.</vt:lpstr>
      <vt:lpstr>EEMs 2: Monitor, inspect, and address air leakage points in the system.</vt:lpstr>
      <vt:lpstr>EEMs 3: Improve the operational efficiency of air compressors</vt:lpstr>
      <vt:lpstr>EEMs 3: Improve the operational efficiency of air compressors</vt:lpstr>
      <vt:lpstr>EEMs 4: Install the CESS electricity-saving device for transformer No. 1</vt:lpstr>
      <vt:lpstr>EEMs 4: Install the CESS electricity-saving device for transformer No. 1</vt:lpstr>
      <vt:lpstr>EEMs 4: Install the CESS electricity-saving device for transformer No. 1</vt:lpstr>
      <vt:lpstr>EEMs 5: Insulate the steam piping</vt:lpstr>
      <vt:lpstr>EEMs 5: Insulate the steam piping</vt:lpstr>
      <vt:lpstr>EEMs 5: Insulate the steam piping</vt:lpstr>
      <vt:lpstr>EEMs 6: Install an air dryer utilizing exhaust gas heat for the boiler</vt:lpstr>
      <vt:lpstr>EEMs 6: Install an air dryer utilizing exhaust gas heat for the boiler</vt:lpstr>
      <vt:lpstr>EEMs 6: Install an air dryer utilizing exhaust gas heat for the boiler</vt:lpstr>
      <vt:lpstr>EEMs 6: Install an air dryer utilizing exhaust gas heat for the boiler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PROGRAME for IEs</dc:title>
  <cp:lastModifiedBy>823417-Nguyễn Mạnh Hùng</cp:lastModifiedBy>
  <cp:revision>205</cp:revision>
  <dcterms:modified xsi:type="dcterms:W3CDTF">2025-01-21T09:01:39Z</dcterms:modified>
</cp:coreProperties>
</file>