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7"/>
  </p:notesMasterIdLst>
  <p:sldIdLst>
    <p:sldId id="256" r:id="rId2"/>
    <p:sldId id="318" r:id="rId3"/>
    <p:sldId id="1800" r:id="rId4"/>
    <p:sldId id="681" r:id="rId5"/>
    <p:sldId id="704" r:id="rId6"/>
    <p:sldId id="705" r:id="rId7"/>
    <p:sldId id="1801" r:id="rId8"/>
    <p:sldId id="2283" r:id="rId9"/>
    <p:sldId id="2284" r:id="rId10"/>
    <p:sldId id="2285" r:id="rId11"/>
    <p:sldId id="1802" r:id="rId12"/>
    <p:sldId id="1803" r:id="rId13"/>
    <p:sldId id="310" r:id="rId14"/>
    <p:sldId id="2003" r:id="rId15"/>
    <p:sldId id="2286" r:id="rId16"/>
    <p:sldId id="714" r:id="rId17"/>
    <p:sldId id="710" r:id="rId18"/>
    <p:sldId id="2287" r:id="rId19"/>
    <p:sldId id="2288" r:id="rId20"/>
    <p:sldId id="743" r:id="rId21"/>
    <p:sldId id="311" r:id="rId22"/>
    <p:sldId id="2362" r:id="rId23"/>
    <p:sldId id="744" r:id="rId24"/>
    <p:sldId id="745" r:id="rId25"/>
    <p:sldId id="746" r:id="rId26"/>
    <p:sldId id="747" r:id="rId27"/>
    <p:sldId id="748" r:id="rId28"/>
    <p:sldId id="749" r:id="rId29"/>
    <p:sldId id="750" r:id="rId30"/>
    <p:sldId id="751" r:id="rId31"/>
    <p:sldId id="753" r:id="rId32"/>
    <p:sldId id="755" r:id="rId33"/>
    <p:sldId id="754" r:id="rId34"/>
    <p:sldId id="2360" r:id="rId35"/>
    <p:sldId id="2359" r:id="rId36"/>
  </p:sldIdLst>
  <p:sldSz cx="12192000" cy="6858000"/>
  <p:notesSz cx="6858000" cy="9144000"/>
  <p:embeddedFontLst>
    <p:embeddedFont>
      <p:font typeface="Fira Sans Extra Condensed" panose="020F0502020204030204" pitchFamily="34" charset="0"/>
      <p:regular r:id="rId38"/>
      <p:bold r:id="rId39"/>
      <p:italic r:id="rId40"/>
      <p:boldItalic r:id="rId41"/>
    </p:embeddedFont>
    <p:embeddedFont>
      <p:font typeface="Roboto" panose="02000000000000000000" pitchFamily="2" charset="0"/>
      <p:regular r:id="rId42"/>
      <p:bold r:id="rId43"/>
      <p:italic r:id="rId44"/>
      <p:boldItalic r:id="rId45"/>
    </p:embeddedFont>
    <p:embeddedFont>
      <p:font typeface="Tahoma" panose="020B0604030504040204" pitchFamily="34" charset="0"/>
      <p:regular r:id="rId46"/>
      <p:bold r:id="rId47"/>
    </p:embeddedFont>
    <p:embeddedFont>
      <p:font typeface="Times" panose="020F0502020204030204" pitchFamily="34" charset="0"/>
      <p:regular r:id="rId48"/>
      <p:bold r:id="rId49"/>
      <p:italic r:id="rId50"/>
      <p:boldItalic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895"/>
    <p:restoredTop sz="86295"/>
  </p:normalViewPr>
  <p:slideViewPr>
    <p:cSldViewPr snapToGrid="0">
      <p:cViewPr varScale="1">
        <p:scale>
          <a:sx n="98" d="100"/>
          <a:sy n="98" d="100"/>
        </p:scale>
        <p:origin x="296" y="200"/>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8" Type="http://schemas.openxmlformats.org/officeDocument/2006/relationships/slide" Target="slides/slide7.xml"/><Relationship Id="rId51" Type="http://schemas.openxmlformats.org/officeDocument/2006/relationships/font" Target="fonts/font1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2.fntdata"/></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dirty="0"/>
              <a:t>Graph</a:t>
            </a:r>
            <a:r>
              <a:rPr lang="vi-VN" baseline="0" dirty="0"/>
              <a:t> of </a:t>
            </a:r>
            <a:r>
              <a:rPr lang="vi-VN" dirty="0"/>
              <a:t>electricity price</a:t>
            </a:r>
            <a:r>
              <a:rPr lang="vi-VN" baseline="0" dirty="0"/>
              <a:t> form </a:t>
            </a:r>
            <a:r>
              <a:rPr lang="vi-VN" dirty="0"/>
              <a:t>2009 to 2024</a:t>
            </a:r>
            <a:endParaRPr lang="en-US" dirty="0"/>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V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V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cs typeface="Arial" panose="020B0604020202020204" pitchFamily="34" charset="0"/>
              </a:rPr>
              <a:pPr/>
              <a:t>4</a:t>
            </a:fld>
            <a:endParaRPr kumimoji="0" lang="en-US" sz="1200" b="0">
              <a:latin typeface="Times" pitchFamily="18"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96012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51031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972547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60629584"/>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74823673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2" r:id="rId3"/>
    <p:sldLayoutId id="2147483653" r:id="rId4"/>
    <p:sldLayoutId id="2147483654" r:id="rId5"/>
    <p:sldLayoutId id="2147483655" r:id="rId6"/>
    <p:sldLayoutId id="2147483656" r:id="rId7"/>
    <p:sldLayoutId id="2147483657" r:id="rId8"/>
    <p:sldLayoutId id="2147483661" r:id="rId9"/>
    <p:sldLayoutId id="2147483662"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arget="../media/image14.jpeg" Type="http://schemas.openxmlformats.org/officeDocument/2006/relationships/image"/><Relationship Id="rId2" Target="../charts/chart1.xml" Type="http://schemas.openxmlformats.org/officeDocument/2006/relationships/chart"/><Relationship Id="rId1" Target="../slideLayouts/slideLayout2.xml" Type="http://schemas.openxmlformats.org/officeDocument/2006/relationships/slideLayout"/></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arget="../media/image16.jpeg" Type="http://schemas.openxmlformats.org/officeDocument/2006/relationships/image"/><Relationship Id="rId2" Target="../notesSlides/notesSlide5.xml" Type="http://schemas.openxmlformats.org/officeDocument/2006/relationships/notesSlide"/><Relationship Id="rId1" Target="../slideLayouts/slideLayout2.xml" Type="http://schemas.openxmlformats.org/officeDocument/2006/relationships/slideLayout"/></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arget="../media/image18.jpeg" Type="http://schemas.openxmlformats.org/officeDocument/2006/relationships/image"/><Relationship Id="rId2" Target="../notesSlides/notesSlide6.xml" Type="http://schemas.openxmlformats.org/officeDocument/2006/relationships/notesSlide"/><Relationship Id="rId1" Target="../slideLayouts/slideLayout2.xml" Type="http://schemas.openxmlformats.org/officeDocument/2006/relationships/slideLayout"/></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arget="../media/image8.jpeg" Type="http://schemas.openxmlformats.org/officeDocument/2006/relationships/image"/><Relationship Id="rId1" Target="../slideLayouts/slideLayout2.xml" Type="http://schemas.openxmlformats.org/officeDocument/2006/relationships/slideLayout"/></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712676" y="3405294"/>
            <a:ext cx="5383324" cy="707886"/>
          </a:xfrm>
          <a:prstGeom prst="rect">
            <a:avLst/>
          </a:prstGeom>
          <a:noFill/>
        </p:spPr>
        <p:txBody>
          <a:bodyPr wrap="square" rtlCol="0" anchor="ctr">
            <a:spAutoFit/>
          </a:bodyPr>
          <a:lstStyle/>
          <a:p>
            <a:r>
              <a:rPr lang="en-US" altLang="ko-KR" sz="2000" b="1" dirty="0">
                <a:solidFill>
                  <a:schemeClr val="accent1">
                    <a:lumMod val="50000"/>
                  </a:schemeClr>
                </a:solidFill>
                <a:cs typeface="Arial" pitchFamily="34" charset="0"/>
              </a:rPr>
              <a:t>The Vietnam Scaling up Energy Efficiency Project (VSUEE)</a:t>
            </a:r>
            <a:endParaRPr lang="ko-KR" altLang="en-US" sz="2000" b="1" dirty="0">
              <a:solidFill>
                <a:schemeClr val="accent1">
                  <a:lumMod val="50000"/>
                </a:schemeClr>
              </a:solidFill>
              <a:cs typeface="Arial" pitchFamily="34" charset="0"/>
            </a:endParaRPr>
          </a:p>
        </p:txBody>
      </p:sp>
      <p:sp>
        <p:nvSpPr>
          <p:cNvPr id="46" name="Google Shape;46;p15"/>
          <p:cNvSpPr txBox="1">
            <a:spLocks noGrp="1"/>
          </p:cNvSpPr>
          <p:nvPr>
            <p:ph type="ctrTitle"/>
          </p:nvPr>
        </p:nvSpPr>
        <p:spPr>
          <a:xfrm>
            <a:off x="545831" y="927235"/>
            <a:ext cx="7117099" cy="1828803"/>
          </a:xfrm>
          <a:prstGeom prst="rect">
            <a:avLst/>
          </a:prstGeom>
        </p:spPr>
        <p:txBody>
          <a:bodyPr spcFirstLastPara="1" wrap="square" lIns="121900" tIns="121900" rIns="121900" bIns="121900" anchor="ctr" anchorCtr="0">
            <a:noAutofit/>
          </a:bodyPr>
          <a:lstStyle/>
          <a:p>
            <a:r>
              <a:rPr lang="en" sz="4800" b="1" dirty="0">
                <a:solidFill>
                  <a:schemeClr val="accent1">
                    <a:lumMod val="50000"/>
                  </a:schemeClr>
                </a:solidFill>
                <a:latin typeface="+mj-lt"/>
              </a:rPr>
              <a:t>TRAINING PROGRAME for IEs</a:t>
            </a:r>
            <a:endParaRPr sz="4800" b="1" dirty="0">
              <a:solidFill>
                <a:schemeClr val="accent1">
                  <a:lumMod val="50000"/>
                </a:schemeClr>
              </a:solidFill>
              <a:latin typeface="+mj-lt"/>
            </a:endParaRPr>
          </a:p>
        </p:txBody>
      </p:sp>
      <p:sp>
        <p:nvSpPr>
          <p:cNvPr id="3" name="TextBox 2">
            <a:extLst>
              <a:ext uri="{FF2B5EF4-FFF2-40B4-BE49-F238E27FC236}">
                <a16:creationId xmlns:a16="http://schemas.microsoft.com/office/drawing/2014/main" id="{F38FAD39-AD20-0B20-9723-646D9B586E44}"/>
              </a:ext>
            </a:extLst>
          </p:cNvPr>
          <p:cNvSpPr txBox="1"/>
          <p:nvPr/>
        </p:nvSpPr>
        <p:spPr>
          <a:xfrm>
            <a:off x="712676" y="2605594"/>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984681" y="406398"/>
            <a:ext cx="10896379" cy="693981"/>
          </a:xfrm>
        </p:spPr>
        <p:txBody>
          <a:bodyPr>
            <a:normAutofit/>
          </a:bodyPr>
          <a:lstStyle/>
          <a:p>
            <a:pPr algn="ctr"/>
            <a:r>
              <a:rPr lang="en-US" dirty="0">
                <a:solidFill>
                  <a:schemeClr val="accent1">
                    <a:lumMod val="50000"/>
                  </a:schemeClr>
                </a:solidFill>
              </a:rPr>
              <a:t>EE targets for Vietnam's industrial sectors by 2030</a:t>
            </a:r>
          </a:p>
        </p:txBody>
      </p:sp>
      <p:sp>
        <p:nvSpPr>
          <p:cNvPr id="4" name="Slide Number Placeholder 3">
            <a:extLst>
              <a:ext uri="{FF2B5EF4-FFF2-40B4-BE49-F238E27FC236}">
                <a16:creationId xmlns:a16="http://schemas.microsoft.com/office/drawing/2014/main" id="{464BE37E-7530-B41C-A2A5-1F0617C3422D}"/>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10</a:t>
            </a:fld>
            <a:endParaRPr lang="en-GB"/>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nvGraphicFramePr>
        <p:xfrm>
          <a:off x="683941" y="1515451"/>
          <a:ext cx="10896379" cy="4363384"/>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dirty="0"/>
                        <a:t>Beverages and Beer</a:t>
                      </a:r>
                      <a:r>
                        <a:rPr lang="vi-VN" sz="1800" u="none" strike="noStrike" dirty="0">
                          <a:effectLst/>
                        </a:rPr>
                        <a:t>(%)</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effectLst/>
                        </a:rPr>
                        <a:t>Paper</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1608290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67FFE5DC-93F5-4AF3-BAFB-3E44FBC81568}"/>
              </a:ext>
            </a:extLst>
          </p:cNvPr>
          <p:cNvGrpSpPr/>
          <p:nvPr/>
        </p:nvGrpSpPr>
        <p:grpSpPr>
          <a:xfrm>
            <a:off x="6082845" y="1497773"/>
            <a:ext cx="5901337" cy="1931227"/>
            <a:chOff x="616063" y="1176708"/>
            <a:chExt cx="4161233" cy="1448420"/>
          </a:xfrm>
        </p:grpSpPr>
        <p:grpSp>
          <p:nvGrpSpPr>
            <p:cNvPr id="15" name="Google Shape;889;p23">
              <a:extLst>
                <a:ext uri="{FF2B5EF4-FFF2-40B4-BE49-F238E27FC236}">
                  <a16:creationId xmlns:a16="http://schemas.microsoft.com/office/drawing/2014/main" id="{0926C501-E424-4AD6-8F01-6BBA57380CDA}"/>
                </a:ext>
              </a:extLst>
            </p:cNvPr>
            <p:cNvGrpSpPr/>
            <p:nvPr/>
          </p:nvGrpSpPr>
          <p:grpSpPr>
            <a:xfrm>
              <a:off x="1344479" y="1176708"/>
              <a:ext cx="3432817" cy="1448420"/>
              <a:chOff x="2015874" y="1092436"/>
              <a:chExt cx="3432817" cy="1448420"/>
            </a:xfrm>
          </p:grpSpPr>
          <p:sp>
            <p:nvSpPr>
              <p:cNvPr id="17" name="Google Shape;890;p23">
                <a:extLst>
                  <a:ext uri="{FF2B5EF4-FFF2-40B4-BE49-F238E27FC236}">
                    <a16:creationId xmlns:a16="http://schemas.microsoft.com/office/drawing/2014/main" id="{81DCEBBA-E04E-4EBE-85C3-3B5C7C8EAB25}"/>
                  </a:ext>
                </a:extLst>
              </p:cNvPr>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US" sz="2400" b="1" dirty="0">
                    <a:solidFill>
                      <a:srgbClr val="000000"/>
                    </a:solidFill>
                    <a:latin typeface="Arial" panose="020B0604020202020204" pitchFamily="34" charset="0"/>
                    <a:ea typeface="Fira Sans Extra Condensed"/>
                    <a:cs typeface="Arial" panose="020B0604020202020204" pitchFamily="34" charset="0"/>
                    <a:sym typeface="Fira Sans Extra Condensed"/>
                  </a:rPr>
                  <a:t>Primary energy</a:t>
                </a:r>
              </a:p>
            </p:txBody>
          </p:sp>
          <p:sp>
            <p:nvSpPr>
              <p:cNvPr id="18" name="Google Shape;891;p23">
                <a:extLst>
                  <a:ext uri="{FF2B5EF4-FFF2-40B4-BE49-F238E27FC236}">
                    <a16:creationId xmlns:a16="http://schemas.microsoft.com/office/drawing/2014/main" id="{4893BF34-0259-4E1E-AC00-3846A5F60780}"/>
                  </a:ext>
                </a:extLst>
              </p:cNvPr>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algn="just"/>
                <a:r>
                  <a:rPr lang="en-US" sz="1800" dirty="0"/>
                  <a:t>In 2020, Vietnam's TPES was estimated at 95,762 KTOE, increased by only 1.5% compared with the previous year.</a:t>
                </a:r>
                <a:endParaRPr lang="vi-VN" sz="2000" dirty="0">
                  <a:latin typeface="Arial" panose="020B0604020202020204" pitchFamily="34" charset="0"/>
                  <a:ea typeface="Roboto"/>
                  <a:cs typeface="Arial" panose="020B0604020202020204" pitchFamily="34" charset="0"/>
                  <a:sym typeface="Roboto"/>
                </a:endParaRPr>
              </a:p>
            </p:txBody>
          </p:sp>
        </p:grpSp>
        <p:sp>
          <p:nvSpPr>
            <p:cNvPr id="16" name="Google Shape;892;p23">
              <a:extLst>
                <a:ext uri="{FF2B5EF4-FFF2-40B4-BE49-F238E27FC236}">
                  <a16:creationId xmlns:a16="http://schemas.microsoft.com/office/drawing/2014/main" id="{234A2572-A6CE-4342-9B57-C336029E2F19}"/>
                </a:ext>
              </a:extLst>
            </p:cNvPr>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1</a:t>
              </a:r>
              <a:endParaRPr sz="2489" dirty="0">
                <a:solidFill>
                  <a:schemeClr val="lt1"/>
                </a:solidFill>
              </a:endParaRPr>
            </a:p>
          </p:txBody>
        </p:sp>
      </p:grpSp>
      <p:grpSp>
        <p:nvGrpSpPr>
          <p:cNvPr id="19" name="Google Shape;893;p23">
            <a:extLst>
              <a:ext uri="{FF2B5EF4-FFF2-40B4-BE49-F238E27FC236}">
                <a16:creationId xmlns:a16="http://schemas.microsoft.com/office/drawing/2014/main" id="{8A211CEF-6E61-4393-8B73-A7ED20E6D84B}"/>
              </a:ext>
            </a:extLst>
          </p:cNvPr>
          <p:cNvGrpSpPr/>
          <p:nvPr/>
        </p:nvGrpSpPr>
        <p:grpSpPr>
          <a:xfrm>
            <a:off x="6082844" y="4072505"/>
            <a:ext cx="5707372" cy="2190829"/>
            <a:chOff x="616063" y="2189586"/>
            <a:chExt cx="4280530" cy="1643121"/>
          </a:xfrm>
        </p:grpSpPr>
        <p:grpSp>
          <p:nvGrpSpPr>
            <p:cNvPr id="20" name="Google Shape;894;p23">
              <a:extLst>
                <a:ext uri="{FF2B5EF4-FFF2-40B4-BE49-F238E27FC236}">
                  <a16:creationId xmlns:a16="http://schemas.microsoft.com/office/drawing/2014/main" id="{7566E403-3779-44E6-BC8A-DE21CCC875B2}"/>
                </a:ext>
              </a:extLst>
            </p:cNvPr>
            <p:cNvGrpSpPr/>
            <p:nvPr/>
          </p:nvGrpSpPr>
          <p:grpSpPr>
            <a:xfrm>
              <a:off x="1344481" y="2189586"/>
              <a:ext cx="3552112" cy="1643121"/>
              <a:chOff x="2015876" y="1815752"/>
              <a:chExt cx="3552112" cy="1643121"/>
            </a:xfrm>
          </p:grpSpPr>
          <p:sp>
            <p:nvSpPr>
              <p:cNvPr id="22" name="Google Shape;895;p23">
                <a:extLst>
                  <a:ext uri="{FF2B5EF4-FFF2-40B4-BE49-F238E27FC236}">
                    <a16:creationId xmlns:a16="http://schemas.microsoft.com/office/drawing/2014/main" id="{919AEE07-8F08-4FD2-AD09-789E758AC2CD}"/>
                  </a:ext>
                </a:extLst>
              </p:cNvPr>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vi-VN" sz="2400" b="1" dirty="0">
                    <a:latin typeface="Arial" panose="020B0604020202020204" pitchFamily="34" charset="0"/>
                    <a:ea typeface="Fira Sans Extra Condensed"/>
                    <a:cs typeface="Arial" panose="020B0604020202020204" pitchFamily="34" charset="0"/>
                    <a:sym typeface="Fira Sans Extra Condensed"/>
                  </a:rPr>
                  <a:t>Primary energy use</a:t>
                </a:r>
              </a:p>
            </p:txBody>
          </p:sp>
          <p:sp>
            <p:nvSpPr>
              <p:cNvPr id="23" name="Google Shape;896;p23">
                <a:extLst>
                  <a:ext uri="{FF2B5EF4-FFF2-40B4-BE49-F238E27FC236}">
                    <a16:creationId xmlns:a16="http://schemas.microsoft.com/office/drawing/2014/main" id="{05484EF4-4D40-4674-9DD8-B9591A329E03}"/>
                  </a:ext>
                </a:extLst>
              </p:cNvPr>
              <p:cNvSpPr txBox="1"/>
              <p:nvPr/>
            </p:nvSpPr>
            <p:spPr>
              <a:xfrm>
                <a:off x="2015876" y="2135179"/>
                <a:ext cx="3552112" cy="1323694"/>
              </a:xfrm>
              <a:prstGeom prst="rect">
                <a:avLst/>
              </a:prstGeom>
              <a:noFill/>
              <a:ln>
                <a:noFill/>
              </a:ln>
            </p:spPr>
            <p:txBody>
              <a:bodyPr spcFirstLastPara="1" wrap="square" lIns="121900" tIns="121900" rIns="121900" bIns="121900" anchor="ctr" anchorCtr="0">
                <a:noAutofit/>
              </a:bodyPr>
              <a:lstStyle/>
              <a:p>
                <a:pPr algn="just"/>
                <a:r>
                  <a:rPr lang="en-US" sz="1800" dirty="0"/>
                  <a:t>The export output in 2019 was only 8,834 KTOE, a 2.4-fold decrease compared to 2010.</a:t>
                </a:r>
              </a:p>
              <a:p>
                <a:pPr algn="just"/>
                <a:r>
                  <a:rPr lang="en-US" sz="1800" dirty="0"/>
                  <a:t>In 2019, energy imports reached 44,342 KTOE, a 39.6% increase compared to 2018.</a:t>
                </a:r>
              </a:p>
            </p:txBody>
          </p:sp>
        </p:grpSp>
        <p:sp>
          <p:nvSpPr>
            <p:cNvPr id="21" name="Google Shape;897;p23">
              <a:extLst>
                <a:ext uri="{FF2B5EF4-FFF2-40B4-BE49-F238E27FC236}">
                  <a16:creationId xmlns:a16="http://schemas.microsoft.com/office/drawing/2014/main" id="{8C88FB69-FBEE-4261-8387-B953A934F469}"/>
                </a:ext>
              </a:extLst>
            </p:cNvPr>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2</a:t>
              </a:r>
              <a:endParaRPr sz="2489" dirty="0"/>
            </a:p>
          </p:txBody>
        </p:sp>
      </p:grpSp>
      <p:pic>
        <p:nvPicPr>
          <p:cNvPr id="5" name="Picture 4">
            <a:extLst>
              <a:ext uri="{FF2B5EF4-FFF2-40B4-BE49-F238E27FC236}">
                <a16:creationId xmlns:a16="http://schemas.microsoft.com/office/drawing/2014/main" id="{2622699A-50DA-FCA3-D52D-F8C3DDFF5BB0}"/>
              </a:ext>
            </a:extLst>
          </p:cNvPr>
          <p:cNvPicPr>
            <a:picLocks noChangeAspect="1"/>
          </p:cNvPicPr>
          <p:nvPr/>
        </p:nvPicPr>
        <p:blipFill>
          <a:blip r:embed="rId2"/>
          <a:stretch>
            <a:fillRect/>
          </a:stretch>
        </p:blipFill>
        <p:spPr>
          <a:xfrm>
            <a:off x="718815" y="1276934"/>
            <a:ext cx="4577090" cy="2578517"/>
          </a:xfrm>
          <a:prstGeom prst="rect">
            <a:avLst/>
          </a:prstGeom>
        </p:spPr>
      </p:pic>
      <p:sp>
        <p:nvSpPr>
          <p:cNvPr id="7" name="TextBox 6">
            <a:extLst>
              <a:ext uri="{FF2B5EF4-FFF2-40B4-BE49-F238E27FC236}">
                <a16:creationId xmlns:a16="http://schemas.microsoft.com/office/drawing/2014/main" id="{72B3E369-2677-691C-7502-1D77F2CA2F3F}"/>
              </a:ext>
            </a:extLst>
          </p:cNvPr>
          <p:cNvSpPr txBox="1"/>
          <p:nvPr/>
        </p:nvSpPr>
        <p:spPr>
          <a:xfrm>
            <a:off x="2813175" y="6427418"/>
            <a:ext cx="3560619" cy="369332"/>
          </a:xfrm>
          <a:prstGeom prst="rect">
            <a:avLst/>
          </a:prstGeom>
          <a:noFill/>
        </p:spPr>
        <p:txBody>
          <a:bodyPr wrap="square">
            <a:spAutoFit/>
          </a:bodyPr>
          <a:lstStyle/>
          <a:p>
            <a:r>
              <a:rPr lang="en-US" sz="1800" i="1" dirty="0"/>
              <a:t>Vietnam Energy Statistics 2020</a:t>
            </a:r>
            <a:endParaRPr lang="en-VN" sz="1800" i="1" dirty="0"/>
          </a:p>
        </p:txBody>
      </p:sp>
      <p:pic>
        <p:nvPicPr>
          <p:cNvPr id="8" name="Picture 7">
            <a:extLst>
              <a:ext uri="{FF2B5EF4-FFF2-40B4-BE49-F238E27FC236}">
                <a16:creationId xmlns:a16="http://schemas.microsoft.com/office/drawing/2014/main" id="{717D6FE1-DAC3-86BA-E76C-B87E0772B419}"/>
              </a:ext>
            </a:extLst>
          </p:cNvPr>
          <p:cNvPicPr>
            <a:picLocks noChangeAspect="1"/>
          </p:cNvPicPr>
          <p:nvPr/>
        </p:nvPicPr>
        <p:blipFill>
          <a:blip r:embed="rId3"/>
          <a:stretch>
            <a:fillRect/>
          </a:stretch>
        </p:blipFill>
        <p:spPr>
          <a:xfrm>
            <a:off x="609600" y="4018958"/>
            <a:ext cx="5208608" cy="2408460"/>
          </a:xfrm>
          <a:prstGeom prst="rect">
            <a:avLst/>
          </a:prstGeom>
        </p:spPr>
      </p:pic>
      <p:sp>
        <p:nvSpPr>
          <p:cNvPr id="2" name="Title 2">
            <a:extLst>
              <a:ext uri="{FF2B5EF4-FFF2-40B4-BE49-F238E27FC236}">
                <a16:creationId xmlns:a16="http://schemas.microsoft.com/office/drawing/2014/main" id="{617BB08F-E11D-C1C5-F576-67D4A24B5607}"/>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37719869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7DBB01BF-AD7A-45E8-B3CA-954F6AEAA44A}"/>
              </a:ext>
            </a:extLst>
          </p:cNvPr>
          <p:cNvGrpSpPr/>
          <p:nvPr/>
        </p:nvGrpSpPr>
        <p:grpSpPr>
          <a:xfrm>
            <a:off x="5741041" y="1531600"/>
            <a:ext cx="5638800" cy="3007036"/>
            <a:chOff x="616063" y="1285122"/>
            <a:chExt cx="4229100" cy="2445377"/>
          </a:xfrm>
        </p:grpSpPr>
        <p:grpSp>
          <p:nvGrpSpPr>
            <p:cNvPr id="15" name="Google Shape;889;p23">
              <a:extLst>
                <a:ext uri="{FF2B5EF4-FFF2-40B4-BE49-F238E27FC236}">
                  <a16:creationId xmlns:a16="http://schemas.microsoft.com/office/drawing/2014/main" id="{0C242750-1082-43AD-A1DD-4562D8E45483}"/>
                </a:ext>
              </a:extLst>
            </p:cNvPr>
            <p:cNvGrpSpPr/>
            <p:nvPr/>
          </p:nvGrpSpPr>
          <p:grpSpPr>
            <a:xfrm>
              <a:off x="1344479" y="1285122"/>
              <a:ext cx="3500684" cy="2445377"/>
              <a:chOff x="2015874" y="1200850"/>
              <a:chExt cx="3500684" cy="2445377"/>
            </a:xfrm>
          </p:grpSpPr>
          <p:sp>
            <p:nvSpPr>
              <p:cNvPr id="17" name="Google Shape;890;p23">
                <a:extLst>
                  <a:ext uri="{FF2B5EF4-FFF2-40B4-BE49-F238E27FC236}">
                    <a16:creationId xmlns:a16="http://schemas.microsoft.com/office/drawing/2014/main" id="{D61D78EB-573C-4DC8-90D7-53FBF20659B8}"/>
                  </a:ext>
                </a:extLst>
              </p:cNvPr>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r>
                  <a:rPr lang="en-US" sz="1800" b="1" dirty="0"/>
                  <a:t>Energy Intensity by Country</a:t>
                </a:r>
                <a:endParaRPr lang="vi-VN" sz="1800" b="1" dirty="0">
                  <a:latin typeface="Arial" panose="020B0604020202020204" pitchFamily="34" charset="0"/>
                  <a:ea typeface="Fira Sans Extra Condensed"/>
                  <a:cs typeface="Arial" panose="020B0604020202020204" pitchFamily="34" charset="0"/>
                  <a:sym typeface="Fira Sans Extra Condensed"/>
                </a:endParaRPr>
              </a:p>
            </p:txBody>
          </p:sp>
          <p:sp>
            <p:nvSpPr>
              <p:cNvPr id="18" name="Google Shape;891;p23">
                <a:extLst>
                  <a:ext uri="{FF2B5EF4-FFF2-40B4-BE49-F238E27FC236}">
                    <a16:creationId xmlns:a16="http://schemas.microsoft.com/office/drawing/2014/main" id="{551CB2B6-07E2-4A40-8921-241C756EAF66}"/>
                  </a:ext>
                </a:extLst>
              </p:cNvPr>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r>
                  <a:rPr lang="en-US" sz="1800" dirty="0"/>
                  <a:t>Considering population size, Vietnam's TPES per capita in 2018 was relatively low at only 848 </a:t>
                </a:r>
                <a:r>
                  <a:rPr lang="en-US" sz="1800" dirty="0" err="1"/>
                  <a:t>kgOE</a:t>
                </a:r>
                <a:r>
                  <a:rPr lang="en-US" sz="1800" dirty="0"/>
                  <a:t>/person, even lower than the ASEAN average of 1,041 </a:t>
                </a:r>
                <a:r>
                  <a:rPr lang="en-US" sz="1800" dirty="0" err="1"/>
                  <a:t>kgOE</a:t>
                </a:r>
                <a:r>
                  <a:rPr lang="en-US" sz="1800" dirty="0"/>
                  <a:t>/person. However, the TPES intensity per GDP was quite high. This indicates that Vietnam's energy efficiency needs improvement.</a:t>
                </a:r>
              </a:p>
            </p:txBody>
          </p:sp>
        </p:grpSp>
        <p:sp>
          <p:nvSpPr>
            <p:cNvPr id="16" name="Google Shape;892;p23">
              <a:extLst>
                <a:ext uri="{FF2B5EF4-FFF2-40B4-BE49-F238E27FC236}">
                  <a16:creationId xmlns:a16="http://schemas.microsoft.com/office/drawing/2014/main" id="{43EA7C95-32C1-4B7E-B252-3EBAEAAA9864}"/>
                </a:ext>
              </a:extLst>
            </p:cNvPr>
            <p:cNvSpPr/>
            <p:nvPr/>
          </p:nvSpPr>
          <p:spPr>
            <a:xfrm>
              <a:off x="616063" y="1375738"/>
              <a:ext cx="552000" cy="552000"/>
            </a:xfrm>
            <a:prstGeom prst="ellipse">
              <a:avLst/>
            </a:prstGeom>
            <a:solidFill>
              <a:schemeClr val="accent3"/>
            </a:solidFill>
            <a:ln w="38100" cap="flat" cmpd="sng">
              <a:solidFill>
                <a:schemeClr val="accent3">
                  <a:lumMod val="60000"/>
                  <a:lumOff val="40000"/>
                </a:schemeClr>
              </a:solidFill>
              <a:prstDash val="solid"/>
              <a:round/>
              <a:headEnd type="none" w="sm" len="sm"/>
              <a:tailEnd type="none" w="sm" len="sm"/>
            </a:ln>
          </p:spPr>
          <p:txBody>
            <a:bodyPr spcFirstLastPara="1" wrap="square" lIns="0" tIns="0" rIns="0" bIns="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3</a:t>
              </a:r>
              <a:endParaRPr sz="1800" dirty="0">
                <a:solidFill>
                  <a:schemeClr val="lt1"/>
                </a:solidFill>
              </a:endParaRPr>
            </a:p>
          </p:txBody>
        </p:sp>
      </p:grpSp>
      <p:grpSp>
        <p:nvGrpSpPr>
          <p:cNvPr id="19" name="Google Shape;893;p23">
            <a:extLst>
              <a:ext uri="{FF2B5EF4-FFF2-40B4-BE49-F238E27FC236}">
                <a16:creationId xmlns:a16="http://schemas.microsoft.com/office/drawing/2014/main" id="{947757D5-AB91-491B-BB19-2B01CDF86075}"/>
              </a:ext>
            </a:extLst>
          </p:cNvPr>
          <p:cNvGrpSpPr/>
          <p:nvPr/>
        </p:nvGrpSpPr>
        <p:grpSpPr>
          <a:xfrm>
            <a:off x="5831531" y="5484705"/>
            <a:ext cx="5548310" cy="1121392"/>
            <a:chOff x="616063" y="2364491"/>
            <a:chExt cx="4161232" cy="841044"/>
          </a:xfrm>
        </p:grpSpPr>
        <p:sp>
          <p:nvSpPr>
            <p:cNvPr id="22" name="Google Shape;895;p23">
              <a:extLst>
                <a:ext uri="{FF2B5EF4-FFF2-40B4-BE49-F238E27FC236}">
                  <a16:creationId xmlns:a16="http://schemas.microsoft.com/office/drawing/2014/main" id="{FC511A04-30EC-4091-BBE1-2D709B7A3A71}"/>
                </a:ext>
              </a:extLst>
            </p:cNvPr>
            <p:cNvSpPr txBox="1"/>
            <p:nvPr/>
          </p:nvSpPr>
          <p:spPr>
            <a:xfrm>
              <a:off x="1344479" y="2364491"/>
              <a:ext cx="3432816" cy="841044"/>
            </a:xfrm>
            <a:prstGeom prst="rect">
              <a:avLst/>
            </a:prstGeom>
            <a:noFill/>
            <a:ln>
              <a:noFill/>
            </a:ln>
          </p:spPr>
          <p:txBody>
            <a:bodyPr spcFirstLastPara="1" wrap="square" lIns="121900" tIns="121900" rIns="121900" bIns="121900" anchor="ctr" anchorCtr="0">
              <a:noAutofit/>
            </a:bodyPr>
            <a:lstStyle/>
            <a:p>
              <a:pPr algn="l">
                <a:spcBef>
                  <a:spcPts val="300"/>
                </a:spcBef>
              </a:pPr>
              <a:r>
                <a:rPr lang="en-US" sz="1800" dirty="0"/>
                <a:t>Amount of energy needed to produce one unit of economic output. A lower number means that economies produce economic value in a less energy-intensive way. </a:t>
              </a:r>
            </a:p>
          </p:txBody>
        </p:sp>
        <p:sp>
          <p:nvSpPr>
            <p:cNvPr id="21" name="Google Shape;897;p23">
              <a:extLst>
                <a:ext uri="{FF2B5EF4-FFF2-40B4-BE49-F238E27FC236}">
                  <a16:creationId xmlns:a16="http://schemas.microsoft.com/office/drawing/2014/main" id="{CA4363F4-5487-453A-841A-2FFBDF74039B}"/>
                </a:ext>
              </a:extLst>
            </p:cNvPr>
            <p:cNvSpPr/>
            <p:nvPr/>
          </p:nvSpPr>
          <p:spPr>
            <a:xfrm>
              <a:off x="616063" y="2509013"/>
              <a:ext cx="552000" cy="552000"/>
            </a:xfrm>
            <a:prstGeom prst="ellipse">
              <a:avLst/>
            </a:prstGeom>
            <a:solidFill>
              <a:srgbClr val="434343"/>
            </a:solidFill>
            <a:ln w="38100" cap="flat" cmpd="sng">
              <a:solidFill>
                <a:schemeClr val="bg1">
                  <a:lumMod val="50000"/>
                </a:schemeClr>
              </a:solidFill>
              <a:prstDash val="solid"/>
              <a:round/>
              <a:headEnd type="none" w="sm" len="sm"/>
              <a:tailEnd type="none" w="sm" len="sm"/>
            </a:ln>
          </p:spPr>
          <p:txBody>
            <a:bodyPr spcFirstLastPara="1" wrap="square" lIns="121900" tIns="121900" rIns="121900" bIns="12190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4</a:t>
              </a:r>
              <a:endParaRPr sz="1800" dirty="0"/>
            </a:p>
          </p:txBody>
        </p:sp>
      </p:grpSp>
      <p:pic>
        <p:nvPicPr>
          <p:cNvPr id="2" name="Picture 1">
            <a:extLst>
              <a:ext uri="{FF2B5EF4-FFF2-40B4-BE49-F238E27FC236}">
                <a16:creationId xmlns:a16="http://schemas.microsoft.com/office/drawing/2014/main" id="{5FFB9636-5FEA-872C-53F8-F1AE2F5E241C}"/>
              </a:ext>
            </a:extLst>
          </p:cNvPr>
          <p:cNvPicPr>
            <a:picLocks noChangeAspect="1"/>
          </p:cNvPicPr>
          <p:nvPr/>
        </p:nvPicPr>
        <p:blipFill>
          <a:blip r:embed="rId2"/>
          <a:stretch>
            <a:fillRect/>
          </a:stretch>
        </p:blipFill>
        <p:spPr>
          <a:xfrm>
            <a:off x="215993" y="1299414"/>
            <a:ext cx="5525048" cy="2556215"/>
          </a:xfrm>
          <a:prstGeom prst="rect">
            <a:avLst/>
          </a:prstGeom>
        </p:spPr>
      </p:pic>
      <p:pic>
        <p:nvPicPr>
          <p:cNvPr id="3" name="Picture 2">
            <a:extLst>
              <a:ext uri="{FF2B5EF4-FFF2-40B4-BE49-F238E27FC236}">
                <a16:creationId xmlns:a16="http://schemas.microsoft.com/office/drawing/2014/main" id="{C49BAF95-1AA2-338D-A89F-5F9DAAD5CE27}"/>
              </a:ext>
            </a:extLst>
          </p:cNvPr>
          <p:cNvPicPr>
            <a:picLocks noChangeAspect="1"/>
          </p:cNvPicPr>
          <p:nvPr/>
        </p:nvPicPr>
        <p:blipFill>
          <a:blip r:embed="rId3"/>
          <a:stretch>
            <a:fillRect/>
          </a:stretch>
        </p:blipFill>
        <p:spPr>
          <a:xfrm>
            <a:off x="215993" y="3979022"/>
            <a:ext cx="4872417" cy="2824350"/>
          </a:xfrm>
          <a:prstGeom prst="rect">
            <a:avLst/>
          </a:prstGeom>
        </p:spPr>
      </p:pic>
      <p:sp>
        <p:nvSpPr>
          <p:cNvPr id="6" name="TextBox 5">
            <a:extLst>
              <a:ext uri="{FF2B5EF4-FFF2-40B4-BE49-F238E27FC236}">
                <a16:creationId xmlns:a16="http://schemas.microsoft.com/office/drawing/2014/main" id="{54AE0761-2CAB-4FAD-DD55-5A8FE4E923CA}"/>
              </a:ext>
            </a:extLst>
          </p:cNvPr>
          <p:cNvSpPr txBox="1"/>
          <p:nvPr/>
        </p:nvSpPr>
        <p:spPr>
          <a:xfrm>
            <a:off x="6851286" y="4999552"/>
            <a:ext cx="4073064" cy="400110"/>
          </a:xfrm>
          <a:prstGeom prst="rect">
            <a:avLst/>
          </a:prstGeom>
          <a:noFill/>
        </p:spPr>
        <p:txBody>
          <a:bodyPr wrap="square">
            <a:spAutoFit/>
          </a:bodyPr>
          <a:lstStyle/>
          <a:p>
            <a:pPr algn="l"/>
            <a:r>
              <a:rPr lang="en-US" sz="2000" b="1" dirty="0"/>
              <a:t>Energy intensity, 2000 to 2020</a:t>
            </a:r>
          </a:p>
        </p:txBody>
      </p:sp>
      <p:sp>
        <p:nvSpPr>
          <p:cNvPr id="7" name="TextBox 6">
            <a:extLst>
              <a:ext uri="{FF2B5EF4-FFF2-40B4-BE49-F238E27FC236}">
                <a16:creationId xmlns:a16="http://schemas.microsoft.com/office/drawing/2014/main" id="{FF118041-ED07-9D6C-21CC-F07D2754EC5F}"/>
              </a:ext>
            </a:extLst>
          </p:cNvPr>
          <p:cNvSpPr txBox="1"/>
          <p:nvPr/>
        </p:nvSpPr>
        <p:spPr>
          <a:xfrm>
            <a:off x="3273634" y="3630276"/>
            <a:ext cx="2467407" cy="276999"/>
          </a:xfrm>
          <a:prstGeom prst="rect">
            <a:avLst/>
          </a:prstGeom>
          <a:noFill/>
        </p:spPr>
        <p:txBody>
          <a:bodyPr wrap="square">
            <a:spAutoFit/>
          </a:bodyPr>
          <a:lstStyle/>
          <a:p>
            <a:r>
              <a:rPr lang="en-US" sz="1200" i="1" dirty="0"/>
              <a:t>Vietnam Energy Statistics 2020</a:t>
            </a:r>
            <a:endParaRPr lang="en-VN" sz="1200" i="1" dirty="0"/>
          </a:p>
        </p:txBody>
      </p:sp>
      <p:sp>
        <p:nvSpPr>
          <p:cNvPr id="11" name="Title 2">
            <a:extLst>
              <a:ext uri="{FF2B5EF4-FFF2-40B4-BE49-F238E27FC236}">
                <a16:creationId xmlns:a16="http://schemas.microsoft.com/office/drawing/2014/main" id="{D9D3F0D7-685C-7971-7E02-B1B9C488420A}"/>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1744825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61352"/>
            <a:ext cx="10972800" cy="495200"/>
          </a:xfrm>
        </p:spPr>
        <p:txBody>
          <a:bodyPr>
            <a:normAutofit fontScale="90000"/>
          </a:bodyPr>
          <a:lstStyle/>
          <a:p>
            <a:r>
              <a:rPr lang="en-US" dirty="0">
                <a:solidFill>
                  <a:schemeClr val="accent1">
                    <a:lumMod val="50000"/>
                  </a:schemeClr>
                </a:solidFill>
              </a:rPr>
              <a:t>AVERAGE ELECTRICITY PRICE (2010 – 2024)</a:t>
            </a:r>
            <a:endParaRPr lang="vi-VN"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algn="ctr"/>
            <a:r>
              <a:rPr lang="en-US" sz="1400" dirty="0">
                <a:solidFill>
                  <a:srgbClr val="323232"/>
                </a:solidFill>
                <a:effectLst/>
                <a:latin typeface="Arial" panose="020B0604020202020204" pitchFamily="34" charset="0"/>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r>
              <a:rPr lang="en-VN" b="1" dirty="0"/>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r>
              <a:rPr lang="en-US" sz="1400" dirty="0">
                <a:solidFill>
                  <a:srgbClr val="0070C0"/>
                </a:solidFill>
              </a:rPr>
              <a:t>Converted to Vietnamese dong</a:t>
            </a:r>
            <a:endParaRPr lang="en-VN" sz="1400" dirty="0">
              <a:solidFill>
                <a:srgbClr val="0070C0"/>
              </a:solidFill>
            </a:endParaRPr>
          </a:p>
        </p:txBody>
      </p:sp>
    </p:spTree>
    <p:extLst>
      <p:ext uri="{BB962C8B-B14F-4D97-AF65-F5344CB8AC3E}">
        <p14:creationId xmlns:p14="http://schemas.microsoft.com/office/powerpoint/2010/main" val="2448703803"/>
      </p:ext>
    </p:extLst>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p:txBody>
          <a:bodyPr>
            <a:normAutofit fontScale="90000"/>
          </a:bodyPr>
          <a:lstStyle/>
          <a:p>
            <a:r>
              <a:rPr dirty="0" lang="en-US">
                <a:solidFill>
                  <a:schemeClr val="accent1">
                    <a:lumMod val="50000"/>
                  </a:schemeClr>
                </a:solidFill>
              </a:rPr>
              <a:t>Specific Energy consumption and Energy Savings Potential</a:t>
            </a:r>
            <a:endParaRPr dirty="0" lang="en-VN">
              <a:solidFill>
                <a:schemeClr val="accent1">
                  <a:lumMod val="50000"/>
                </a:schemeClr>
              </a:solidFill>
            </a:endParaRPr>
          </a:p>
        </p:txBody>
      </p:sp>
      <p:pic>
        <p:nvPicPr>
          <p:cNvPr id="4" name="Picture 3">
            <a:extLst>
              <a:ext uri="{FF2B5EF4-FFF2-40B4-BE49-F238E27FC236}">
                <a16:creationId xmlns:a16="http://schemas.microsoft.com/office/drawing/2014/main" id="{17FA5AB8-BACD-EE57-2740-F1F9CCFA9623}"/>
              </a:ext>
            </a:extLst>
          </p:cNvPr>
          <p:cNvPicPr>
            <a:picLocks noChangeAspect="1"/>
          </p:cNvPicPr>
          <p:nvPr/>
        </p:nvPicPr>
        <p:blipFill>
          <a:blip r:embed="rId2"/>
          <a:srcRect t="75"/>
          <a:stretch/>
        </p:blipFill>
        <p:spPr>
          <a:xfrm>
            <a:off x="1591760" y="1362273"/>
            <a:ext cx="9008480" cy="5177074"/>
          </a:xfrm>
          <a:prstGeom prst="rect">
            <a:avLst/>
          </a:prstGeom>
        </p:spPr>
      </p:pic>
      <p:sp>
        <p:nvSpPr>
          <p:cNvPr id="6" name="TextBox 5">
            <a:extLst>
              <a:ext uri="{FF2B5EF4-FFF2-40B4-BE49-F238E27FC236}">
                <a16:creationId xmlns:a16="http://schemas.microsoft.com/office/drawing/2014/main" id="{5BA55248-EC72-B994-B48B-0BE338152879}"/>
              </a:ext>
            </a:extLst>
          </p:cNvPr>
          <p:cNvSpPr txBox="1"/>
          <p:nvPr/>
        </p:nvSpPr>
        <p:spPr>
          <a:xfrm>
            <a:off x="6554712" y="6539347"/>
            <a:ext cx="5318633" cy="276999"/>
          </a:xfrm>
          <a:prstGeom prst="rect">
            <a:avLst/>
          </a:prstGeom>
          <a:noFill/>
        </p:spPr>
        <p:txBody>
          <a:bodyPr wrap="square">
            <a:spAutoFit/>
          </a:bodyPr>
          <a:lstStyle/>
          <a:p>
            <a:r>
              <a:rPr dirty="0" lang="en-US" sz="1200"/>
              <a:t>C3 Energy efficiency scenario of the Vietnam Energy Outlook 2019 report</a:t>
            </a:r>
            <a:endParaRPr dirty="0" lang="en-VN" sz="1200"/>
          </a:p>
        </p:txBody>
      </p:sp>
    </p:spTree>
    <p:extLst>
      <p:ext uri="{BB962C8B-B14F-4D97-AF65-F5344CB8AC3E}">
        <p14:creationId xmlns:p14="http://schemas.microsoft.com/office/powerpoint/2010/main" val="28982154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en-US" dirty="0">
                <a:solidFill>
                  <a:schemeClr val="accent1">
                    <a:lumMod val="50000"/>
                  </a:schemeClr>
                </a:solidFill>
              </a:rPr>
              <a:t>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262154"/>
            <a:ext cx="10972800" cy="4842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Proportion of energy consumption: </a:t>
            </a:r>
            <a:r>
              <a:rPr lang="en-US" dirty="0">
                <a:solidFill>
                  <a:schemeClr val="tx1"/>
                </a:solidFill>
              </a:rPr>
              <a:t>The industrial sector accounts for about 47% of the total energy consumption in the country.</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Industries with high energy consumption:</a:t>
            </a:r>
            <a:endParaRPr lang="en-US" altLang="en-US"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 steel production, cement, textile, wood processing, and chemical industries.</a:t>
            </a:r>
            <a:endParaRPr lang="en-US" altLang="en-US" sz="2000" dirty="0">
              <a:solidFill>
                <a:schemeClr val="tx1"/>
              </a:solidFill>
              <a:latin typeface="+mn-lt"/>
              <a:cs typeface="Arial" panose="020B0604020202020204" pitchFamily="34" charset="0"/>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These industries consume approximately 70% of the total energy in the industrial sector.</a:t>
            </a:r>
            <a:endParaRPr lang="en-US" altLang="en-US" sz="20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Energy efficiency: </a:t>
            </a:r>
            <a:r>
              <a:rPr lang="en-US" dirty="0">
                <a:solidFill>
                  <a:schemeClr val="tx1"/>
                </a:solidFill>
              </a:rPr>
              <a:t>Energy consumption efficiency remains low, with significant waste due to outdated technology and inefficient management.</a:t>
            </a:r>
            <a:r>
              <a:rPr lang="en-US" altLang="en-US" dirty="0">
                <a:solidFill>
                  <a:schemeClr val="tx1"/>
                </a:solidFill>
              </a:rPr>
              <a:t> </a:t>
            </a:r>
          </a:p>
        </p:txBody>
      </p:sp>
    </p:spTree>
    <p:extLst>
      <p:ext uri="{BB962C8B-B14F-4D97-AF65-F5344CB8AC3E}">
        <p14:creationId xmlns:p14="http://schemas.microsoft.com/office/powerpoint/2010/main" val="27283044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549259"/>
            <a:ext cx="10972800" cy="580845"/>
          </a:xfrm>
        </p:spPr>
        <p:txBody>
          <a:bodyPr>
            <a:normAutofit fontScale="90000"/>
          </a:bodyPr>
          <a:lstStyle/>
          <a:p>
            <a:r>
              <a:rPr lang="en-US" sz="3200" dirty="0">
                <a:solidFill>
                  <a:schemeClr val="accent1">
                    <a:lumMod val="50000"/>
                  </a:schemeClr>
                </a:solidFill>
              </a:rPr>
              <a:t>Energy consumption structure in the industry</a:t>
            </a:r>
          </a:p>
        </p:txBody>
      </p:sp>
      <p:pic>
        <p:nvPicPr>
          <p:cNvPr id="6" name="Picture 5">
            <a:extLst>
              <a:ext uri="{FF2B5EF4-FFF2-40B4-BE49-F238E27FC236}">
                <a16:creationId xmlns:a16="http://schemas.microsoft.com/office/drawing/2014/main" id="{9735A2B7-F0BC-F091-E694-5CF53CF06538}"/>
              </a:ext>
            </a:extLst>
          </p:cNvPr>
          <p:cNvPicPr>
            <a:picLocks noChangeAspect="1"/>
          </p:cNvPicPr>
          <p:nvPr/>
        </p:nvPicPr>
        <p:blipFill>
          <a:blip r:embed="rId3"/>
          <a:stretch>
            <a:fillRect/>
          </a:stretch>
        </p:blipFill>
        <p:spPr>
          <a:xfrm>
            <a:off x="4419599" y="1435912"/>
            <a:ext cx="7772401" cy="4138711"/>
          </a:xfrm>
          <a:prstGeom prst="rect">
            <a:avLst/>
          </a:prstGeom>
        </p:spPr>
      </p:pic>
      <p:sp>
        <p:nvSpPr>
          <p:cNvPr id="9" name="Rectangle 1">
            <a:extLst>
              <a:ext uri="{FF2B5EF4-FFF2-40B4-BE49-F238E27FC236}">
                <a16:creationId xmlns:a16="http://schemas.microsoft.com/office/drawing/2014/main" id="{8FAD4D70-19AB-9FD7-26B0-4127830223E1}"/>
              </a:ext>
            </a:extLst>
          </p:cNvPr>
          <p:cNvSpPr txBox="1">
            <a:spLocks noChangeArrowheads="1"/>
          </p:cNvSpPr>
          <p:nvPr/>
        </p:nvSpPr>
        <p:spPr bwMode="auto">
          <a:xfrm>
            <a:off x="253142" y="1330455"/>
            <a:ext cx="5073109"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91440" tIns="45720" rIns="91440" bIns="45720" numCol="1" anchor="ctr" anchorCtr="0" compatLnSpc="1">
            <a:prstTxWarp prst="textNoShape">
              <a:avLst/>
            </a:prstTxWarp>
            <a:sp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0" indent="0" eaLnBrk="0" fontAlgn="base" hangingPunct="0">
              <a:spcBef>
                <a:spcPts val="600"/>
              </a:spcBef>
              <a:spcAft>
                <a:spcPts val="600"/>
              </a:spcAft>
              <a:buClrTx/>
              <a:buSzTx/>
              <a:buFont typeface="Roboto"/>
              <a:buNone/>
            </a:pPr>
            <a:r>
              <a:rPr lang="en-US" sz="1800" dirty="0">
                <a:solidFill>
                  <a:schemeClr val="tx1"/>
                </a:solidFill>
              </a:rPr>
              <a:t>Proportion of energy consumption by sector:</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Manufacturing sector:</a:t>
            </a:r>
            <a:r>
              <a:rPr lang="en-US" altLang="en-US" sz="1800" dirty="0">
                <a:solidFill>
                  <a:schemeClr val="tx1"/>
                </a:solidFill>
                <a:latin typeface="+mn-lt"/>
                <a:cs typeface="Arial" panose="020B0604020202020204" pitchFamily="34" charset="0"/>
              </a:rPr>
              <a:t> 60%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Construction sector:</a:t>
            </a:r>
            <a:r>
              <a:rPr lang="en-US" altLang="en-US" sz="1800" dirty="0">
                <a:solidFill>
                  <a:schemeClr val="tx1"/>
                </a:solidFill>
                <a:latin typeface="+mn-lt"/>
                <a:cs typeface="Arial" panose="020B0604020202020204" pitchFamily="34" charset="0"/>
              </a:rPr>
              <a:t> 15%</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Mining sector: </a:t>
            </a:r>
            <a:r>
              <a:rPr lang="en-US" altLang="en-US" sz="1800" dirty="0">
                <a:solidFill>
                  <a:schemeClr val="tx1"/>
                </a:solidFill>
                <a:latin typeface="+mn-lt"/>
                <a:cs typeface="Arial" panose="020B0604020202020204" pitchFamily="34" charset="0"/>
              </a:rPr>
              <a:t>10%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Transportation and logistics sector</a:t>
            </a:r>
            <a:r>
              <a:rPr lang="en-US" altLang="en-US" sz="1800" dirty="0">
                <a:solidFill>
                  <a:schemeClr val="tx1"/>
                </a:solidFill>
                <a:latin typeface="+mn-lt"/>
                <a:cs typeface="Arial" panose="020B0604020202020204" pitchFamily="34" charset="0"/>
              </a:rPr>
              <a:t> 5%</a:t>
            </a:r>
          </a:p>
          <a:p>
            <a:pPr marL="0" indent="0" eaLnBrk="0" fontAlgn="base" hangingPunct="0">
              <a:spcBef>
                <a:spcPts val="600"/>
              </a:spcBef>
              <a:spcAft>
                <a:spcPts val="600"/>
              </a:spcAft>
              <a:buClrTx/>
              <a:buSzTx/>
              <a:buFont typeface="Roboto"/>
              <a:buNone/>
            </a:pPr>
            <a:r>
              <a:rPr lang="en-US" sz="1800" dirty="0">
                <a:solidFill>
                  <a:schemeClr val="tx1"/>
                </a:solidFill>
              </a:rPr>
              <a:t>Main types of energy used:</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altLang="en-US" sz="1800" dirty="0">
                <a:solidFill>
                  <a:schemeClr val="tx1"/>
                </a:solidFill>
                <a:latin typeface="+mn-lt"/>
                <a:cs typeface="Arial" panose="020B0604020202020204" pitchFamily="34" charset="0"/>
              </a:rPr>
              <a:t>Electricity: </a:t>
            </a:r>
            <a:r>
              <a:rPr lang="en-US" sz="1800" dirty="0">
                <a:solidFill>
                  <a:schemeClr val="tx1"/>
                </a:solidFill>
                <a:latin typeface="+mn-lt"/>
                <a:cs typeface="Arial" panose="020B0604020202020204" pitchFamily="34" charset="0"/>
              </a:rPr>
              <a:t>Account for the largest proportion in the energy consumption structure of the industrial sector.</a:t>
            </a:r>
            <a:endParaRPr lang="en-US" altLang="en-US" sz="1800" dirty="0">
              <a:solidFill>
                <a:schemeClr val="tx1"/>
              </a:solidFill>
              <a:latin typeface="+mn-lt"/>
              <a:cs typeface="Arial" panose="020B0604020202020204" pitchFamily="34" charset="0"/>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Oil and natural gas: Used in manufacturing and chemical industries.</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Coal: Mainly used in the cement and metallurgy industries.</a:t>
            </a:r>
            <a:endParaRPr lang="en-US" altLang="en-US" sz="1800" dirty="0">
              <a:solidFill>
                <a:schemeClr val="tx1"/>
              </a:solidFill>
              <a:latin typeface="+mn-lt"/>
              <a:cs typeface="Arial" panose="020B0604020202020204" pitchFamily="34" charset="0"/>
            </a:endParaRPr>
          </a:p>
        </p:txBody>
      </p:sp>
    </p:spTree>
    <p:extLst>
      <p:ext uri="{BB962C8B-B14F-4D97-AF65-F5344CB8AC3E}">
        <p14:creationId xmlns:p14="http://schemas.microsoft.com/office/powerpoint/2010/main" val="7022997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dirty="0">
                <a:solidFill>
                  <a:schemeClr val="accent1">
                    <a:lumMod val="50000"/>
                  </a:schemeClr>
                </a:solidFill>
              </a:rPr>
              <a:t>Causes of high energy consumption</a:t>
            </a: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588282"/>
            <a:ext cx="11084119" cy="3098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Outdated technology: </a:t>
            </a:r>
            <a:r>
              <a:rPr lang="en-US" dirty="0">
                <a:solidFill>
                  <a:schemeClr val="tx1"/>
                </a:solidFill>
              </a:rPr>
              <a:t>Many enterprises still use old technology, which consumes high amounts of energy and causes environmental pollution.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Lack of investment in innovation: </a:t>
            </a:r>
            <a:r>
              <a:rPr lang="en-US" dirty="0">
                <a:solidFill>
                  <a:schemeClr val="tx1"/>
                </a:solidFill>
              </a:rPr>
              <a:t>Insufficient capital and motivation to invest in energy-efficient equipment and technology.</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Low awareness of energy efficiency</a:t>
            </a:r>
            <a:r>
              <a:rPr lang="en-US" dirty="0">
                <a:solidFill>
                  <a:schemeClr val="tx1"/>
                </a:solidFill>
              </a:rPr>
              <a:t>: Some enterprises have not prioritized energy efficiency measures in their production processes.</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endParaRPr lang="en-US" altLang="en-US" dirty="0">
              <a:solidFill>
                <a:schemeClr val="tx1"/>
              </a:solidFill>
              <a:latin typeface="Arial" panose="020B0604020202020204" pitchFamily="34" charset="0"/>
            </a:endParaRPr>
          </a:p>
        </p:txBody>
      </p:sp>
    </p:spTree>
    <p:extLst>
      <p:ext uri="{BB962C8B-B14F-4D97-AF65-F5344CB8AC3E}">
        <p14:creationId xmlns:p14="http://schemas.microsoft.com/office/powerpoint/2010/main" val="14788362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dirty="0">
                <a:solidFill>
                  <a:schemeClr val="accent1">
                    <a:lumMod val="50000"/>
                  </a:schemeClr>
                </a:solidFill>
              </a:rPr>
              <a:t>Challenges in energy management and utilization</a:t>
            </a: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443842"/>
            <a:ext cx="1086148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Technological challenges</a:t>
            </a:r>
            <a:r>
              <a:rPr lang="en-US" dirty="0">
                <a:solidFill>
                  <a:schemeClr val="tx1"/>
                </a:solidFill>
              </a:rPr>
              <a:t>: Many enterprises use outdated technology, resulting in low energy performance and environmental pollution.</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Cost challenges: </a:t>
            </a:r>
            <a:r>
              <a:rPr lang="en-US" dirty="0">
                <a:solidFill>
                  <a:schemeClr val="tx1"/>
                </a:solidFill>
              </a:rPr>
              <a:t>The initial investment costs for energy-efficient technologies are high, causing many enterprises to hesitate to make changes.</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Lack of strong supporting policies: </a:t>
            </a:r>
            <a:r>
              <a:rPr lang="en-US" dirty="0">
                <a:solidFill>
                  <a:schemeClr val="tx1"/>
                </a:solidFill>
              </a:rPr>
              <a:t>Although there are policies encouraging energy efficiency, they are still not effective enough to drive widespread adoption of energy efficiency measures among enterprises.</a:t>
            </a:r>
            <a:endParaRPr lang="en-US" altLang="en-US" dirty="0">
              <a:solidFill>
                <a:schemeClr val="tx1"/>
              </a:solidFill>
            </a:endParaRPr>
          </a:p>
        </p:txBody>
      </p:sp>
    </p:spTree>
    <p:extLst>
      <p:ext uri="{BB962C8B-B14F-4D97-AF65-F5344CB8AC3E}">
        <p14:creationId xmlns:p14="http://schemas.microsoft.com/office/powerpoint/2010/main" val="34685177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dirty="0">
                <a:solidFill>
                  <a:schemeClr val="accent1">
                    <a:lumMod val="50000"/>
                  </a:schemeClr>
                </a:solidFill>
              </a:rPr>
              <a:t>Trends in sustainable development in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492728"/>
            <a:ext cx="10861481" cy="4329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Green industry: </a:t>
            </a:r>
            <a:r>
              <a:rPr lang="en-US" dirty="0">
                <a:solidFill>
                  <a:schemeClr val="tx1"/>
                </a:solidFill>
              </a:rPr>
              <a:t>Enterprises are gradually paying more attention to using renewable energy and developing sustainable production.</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rPr>
              <a:t>International trend</a:t>
            </a:r>
            <a:r>
              <a:rPr lang="en-US" altLang="en-US" dirty="0">
                <a:solidFill>
                  <a:schemeClr val="tx1"/>
                </a:solidFill>
              </a:rPr>
              <a:t>: </a:t>
            </a:r>
            <a:r>
              <a:rPr lang="en-US" dirty="0">
                <a:solidFill>
                  <a:schemeClr val="tx1"/>
                </a:solidFill>
              </a:rPr>
              <a:t>Multinational corporations have higher standards for energy and environmental requirements when collaborating, especially in industries such as textiles and electronics.</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Digital transformation and energy optimization: </a:t>
            </a:r>
            <a:r>
              <a:rPr lang="en-US" dirty="0">
                <a:solidFill>
                  <a:schemeClr val="tx1"/>
                </a:solidFill>
              </a:rPr>
              <a:t>Applying digital technology to monitor and optimize energy usage in production.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dirty="0">
                <a:solidFill>
                  <a:schemeClr val="tx1"/>
                </a:solidFill>
              </a:rPr>
              <a:t>New trends all place a certain emphasis on reducing greenhouse gas emissions in production and have become collaboration criteria for many major international corporations. This issue is becoming increasingly important and challenging for the industrial development of Vietnam.</a:t>
            </a:r>
            <a:endParaRPr lang="vi-VN" altLang="en-US" dirty="0">
              <a:solidFill>
                <a:schemeClr val="tx1"/>
              </a:solidFill>
            </a:endParaRPr>
          </a:p>
        </p:txBody>
      </p:sp>
    </p:spTree>
    <p:extLst>
      <p:ext uri="{BB962C8B-B14F-4D97-AF65-F5344CB8AC3E}">
        <p14:creationId xmlns:p14="http://schemas.microsoft.com/office/powerpoint/2010/main" val="1951470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968D-4B09-BC2D-73AC-A0B513FC20E4}"/>
              </a:ext>
            </a:extLst>
          </p:cNvPr>
          <p:cNvSpPr>
            <a:spLocks noGrp="1"/>
          </p:cNvSpPr>
          <p:nvPr>
            <p:ph type="title"/>
          </p:nvPr>
        </p:nvSpPr>
        <p:spPr/>
        <p:txBody>
          <a:bodyPr>
            <a:noAutofit/>
          </a:bodyPr>
          <a:lstStyle/>
          <a:p>
            <a:r>
              <a:rPr lang="en-US" dirty="0">
                <a:solidFill>
                  <a:schemeClr val="accent1">
                    <a:lumMod val="50000"/>
                  </a:schemeClr>
                </a:solidFill>
              </a:rPr>
              <a:t>Training program for business leaders</a:t>
            </a:r>
            <a:endParaRPr lang="en-VN"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B9D89330-DF95-403F-813B-63381C1C2B19}"/>
              </a:ext>
            </a:extLst>
          </p:cNvPr>
          <p:cNvGraphicFramePr>
            <a:graphicFrameLocks noGrp="1"/>
          </p:cNvGraphicFramePr>
          <p:nvPr>
            <p:extLst>
              <p:ext uri="{D42A27DB-BD31-4B8C-83A1-F6EECF244321}">
                <p14:modId xmlns:p14="http://schemas.microsoft.com/office/powerpoint/2010/main" val="3058409360"/>
              </p:ext>
            </p:extLst>
          </p:nvPr>
        </p:nvGraphicFramePr>
        <p:xfrm>
          <a:off x="1143000" y="1269341"/>
          <a:ext cx="10286679" cy="5320817"/>
        </p:xfrm>
        <a:graphic>
          <a:graphicData uri="http://schemas.openxmlformats.org/drawingml/2006/table">
            <a:tbl>
              <a:tblPr firstRow="1" firstCol="1" lastRow="1" lastCol="1" bandRow="1" bandCol="1">
                <a:tableStyleId>{12ACAA50-B3C0-4FEF-8DD3-66675128A787}</a:tableStyleId>
              </a:tblPr>
              <a:tblGrid>
                <a:gridCol w="1314450">
                  <a:extLst>
                    <a:ext uri="{9D8B030D-6E8A-4147-A177-3AD203B41FA5}">
                      <a16:colId xmlns:a16="http://schemas.microsoft.com/office/drawing/2014/main" val="411718291"/>
                    </a:ext>
                  </a:extLst>
                </a:gridCol>
                <a:gridCol w="8972229">
                  <a:extLst>
                    <a:ext uri="{9D8B030D-6E8A-4147-A177-3AD203B41FA5}">
                      <a16:colId xmlns:a16="http://schemas.microsoft.com/office/drawing/2014/main" val="2539608027"/>
                    </a:ext>
                  </a:extLst>
                </a:gridCol>
              </a:tblGrid>
              <a:tr h="142827">
                <a:tc>
                  <a:txBody>
                    <a:bodyPr/>
                    <a:lstStyle/>
                    <a:p>
                      <a:pPr marL="635" indent="-1905">
                        <a:lnSpc>
                          <a:spcPct val="115000"/>
                        </a:lnSpc>
                        <a:spcBef>
                          <a:spcPts val="600"/>
                        </a:spcBef>
                        <a:spcAft>
                          <a:spcPts val="600"/>
                        </a:spcAft>
                      </a:pPr>
                      <a:r>
                        <a:rPr lang="en-US" sz="1600" b="1" i="0" kern="100" dirty="0">
                          <a:effectLst/>
                          <a:latin typeface="Arial" panose="020B0604020202020204" pitchFamily="34" charset="0"/>
                          <a:ea typeface="Times New Roman" panose="02020603050405020304" pitchFamily="18" charset="0"/>
                          <a:cs typeface="Arial" panose="020B0604020202020204" pitchFamily="34" charset="0"/>
                        </a:rPr>
                        <a:t>TIME</a:t>
                      </a:r>
                      <a:endParaRPr lang="en-VN" sz="14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600" b="1" kern="100" dirty="0">
                          <a:effectLst/>
                        </a:rPr>
                        <a:t>Content</a:t>
                      </a:r>
                      <a:endParaRPr lang="en-VN" sz="14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86" marR="46786" marT="0" marB="0" anchor="ctr"/>
                </a:tc>
                <a:extLst>
                  <a:ext uri="{0D108BD9-81ED-4DB2-BD59-A6C34878D82A}">
                    <a16:rowId xmlns:a16="http://schemas.microsoft.com/office/drawing/2014/main" val="1150129970"/>
                  </a:ext>
                </a:extLst>
              </a:tr>
              <a:tr h="142827">
                <a:tc>
                  <a:txBody>
                    <a:bodyPr/>
                    <a:lstStyle/>
                    <a:p>
                      <a:pPr marL="635" indent="-1905">
                        <a:lnSpc>
                          <a:spcPct val="115000"/>
                        </a:lnSpc>
                        <a:spcBef>
                          <a:spcPts val="600"/>
                        </a:spcBef>
                        <a:spcAft>
                          <a:spcPts val="600"/>
                        </a:spcAft>
                      </a:pPr>
                      <a:r>
                        <a:rPr lang="en-US" sz="1400" kern="100" dirty="0">
                          <a:effectLst/>
                        </a:rPr>
                        <a:t>8.00 – 8.30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Registration</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15565554"/>
                  </a:ext>
                </a:extLst>
              </a:tr>
              <a:tr h="142827">
                <a:tc>
                  <a:txBody>
                    <a:bodyPr/>
                    <a:lstStyle/>
                    <a:p>
                      <a:pPr marL="635" indent="-1905">
                        <a:lnSpc>
                          <a:spcPct val="115000"/>
                        </a:lnSpc>
                        <a:spcBef>
                          <a:spcPts val="600"/>
                        </a:spcBef>
                        <a:spcAft>
                          <a:spcPts val="600"/>
                        </a:spcAft>
                      </a:pPr>
                      <a:r>
                        <a:rPr lang="en-US" sz="1400" kern="100" dirty="0">
                          <a:effectLst/>
                        </a:rPr>
                        <a:t>8.30 – 8.40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Opening Remarks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24171751"/>
                  </a:ext>
                </a:extLst>
              </a:tr>
              <a:tr h="713094">
                <a:tc>
                  <a:txBody>
                    <a:bodyPr/>
                    <a:lstStyle/>
                    <a:p>
                      <a:pPr marL="635" indent="-1905">
                        <a:lnSpc>
                          <a:spcPct val="115000"/>
                        </a:lnSpc>
                        <a:spcBef>
                          <a:spcPts val="600"/>
                        </a:spcBef>
                        <a:spcAft>
                          <a:spcPts val="600"/>
                        </a:spcAft>
                      </a:pPr>
                      <a:r>
                        <a:rPr lang="en-US" sz="1400" kern="100" dirty="0">
                          <a:effectLst/>
                        </a:rPr>
                        <a:t>8.40 – 9.45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pPr>
                      <a:r>
                        <a:rPr lang="en-US" sz="1400" kern="100" dirty="0">
                          <a:effectLst/>
                        </a:rPr>
                        <a:t>Module 1</a:t>
                      </a:r>
                      <a:r>
                        <a:rPr lang="en-VN" sz="1200" kern="100" dirty="0">
                          <a:effectLst/>
                        </a:rPr>
                        <a:t>: </a:t>
                      </a:r>
                      <a:r>
                        <a:rPr lang="en-US" sz="1400" kern="100" dirty="0">
                          <a:effectLst/>
                        </a:rPr>
                        <a:t>Project introduction</a:t>
                      </a:r>
                      <a:endParaRPr lang="en-VN" sz="1200" kern="100" dirty="0">
                        <a:effectLst/>
                      </a:endParaRPr>
                    </a:p>
                    <a:p>
                      <a:pPr marL="635" indent="-1905">
                        <a:lnSpc>
                          <a:spcPct val="115000"/>
                        </a:lnSpc>
                        <a:spcBef>
                          <a:spcPts val="600"/>
                        </a:spcBef>
                      </a:pPr>
                      <a:r>
                        <a:rPr lang="en-US" sz="1400" kern="100" dirty="0">
                          <a:effectLst/>
                        </a:rPr>
                        <a:t>Policy introduction: energy saving, greenhouse gas emission reduction, gender issues related in EE</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578367112"/>
                  </a:ext>
                </a:extLst>
              </a:tr>
              <a:tr h="142827">
                <a:tc>
                  <a:txBody>
                    <a:bodyPr/>
                    <a:lstStyle/>
                    <a:p>
                      <a:pPr marL="635" indent="-1905">
                        <a:lnSpc>
                          <a:spcPct val="115000"/>
                        </a:lnSpc>
                        <a:spcBef>
                          <a:spcPts val="600"/>
                        </a:spcBef>
                        <a:spcAft>
                          <a:spcPts val="600"/>
                        </a:spcAft>
                      </a:pPr>
                      <a:r>
                        <a:rPr lang="en-US" sz="1400" kern="100" dirty="0">
                          <a:effectLst/>
                        </a:rPr>
                        <a:t>9.45 – 10.00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15659367"/>
                  </a:ext>
                </a:extLst>
              </a:tr>
              <a:tr h="377319">
                <a:tc>
                  <a:txBody>
                    <a:bodyPr/>
                    <a:lstStyle/>
                    <a:p>
                      <a:pPr marL="635" indent="-1905">
                        <a:lnSpc>
                          <a:spcPct val="115000"/>
                        </a:lnSpc>
                        <a:spcBef>
                          <a:spcPts val="600"/>
                        </a:spcBef>
                        <a:spcAft>
                          <a:spcPts val="600"/>
                        </a:spcAft>
                      </a:pPr>
                      <a:r>
                        <a:rPr lang="en-US" sz="1400" kern="100" dirty="0">
                          <a:effectLst/>
                        </a:rPr>
                        <a:t>10.00– 11.00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2. Relations between energy, environment and production and business, use of clean energy</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4187103113"/>
                  </a:ext>
                </a:extLst>
              </a:tr>
              <a:tr h="609125">
                <a:tc>
                  <a:txBody>
                    <a:bodyPr/>
                    <a:lstStyle/>
                    <a:p>
                      <a:pPr marL="635" indent="-1905">
                        <a:lnSpc>
                          <a:spcPct val="115000"/>
                        </a:lnSpc>
                        <a:spcBef>
                          <a:spcPts val="600"/>
                        </a:spcBef>
                        <a:spcAft>
                          <a:spcPts val="600"/>
                        </a:spcAft>
                      </a:pPr>
                      <a:r>
                        <a:rPr lang="en-US" sz="1400" kern="100" dirty="0">
                          <a:effectLst/>
                        </a:rPr>
                        <a:t>11.00 – 11.45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3. The current situation of energy use and potential of industrial waste in Vietnam (cement, steel, seafood processing, brick and ceramic, textiles, beverages, paper and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452271234"/>
                  </a:ext>
                </a:extLst>
              </a:tr>
              <a:tr h="142827">
                <a:tc>
                  <a:txBody>
                    <a:bodyPr/>
                    <a:lstStyle/>
                    <a:p>
                      <a:pPr marL="635" indent="-1905">
                        <a:lnSpc>
                          <a:spcPct val="115000"/>
                        </a:lnSpc>
                        <a:spcBef>
                          <a:spcPts val="600"/>
                        </a:spcBef>
                        <a:spcAft>
                          <a:spcPts val="600"/>
                        </a:spcAft>
                      </a:pPr>
                      <a:r>
                        <a:rPr lang="en-US" sz="1400" kern="100" dirty="0">
                          <a:effectLst/>
                        </a:rPr>
                        <a:t>11.45 – 12.00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89956125"/>
                  </a:ext>
                </a:extLst>
              </a:tr>
              <a:tr h="142827">
                <a:tc>
                  <a:txBody>
                    <a:bodyPr/>
                    <a:lstStyle/>
                    <a:p>
                      <a:pPr marL="635" indent="-1905">
                        <a:lnSpc>
                          <a:spcPct val="115000"/>
                        </a:lnSpc>
                        <a:spcBef>
                          <a:spcPts val="600"/>
                        </a:spcBef>
                        <a:spcAft>
                          <a:spcPts val="600"/>
                        </a:spcAft>
                      </a:pPr>
                      <a:r>
                        <a:rPr lang="en-US" sz="1400" b="1" kern="100" dirty="0">
                          <a:effectLst/>
                        </a:rPr>
                        <a:t>12.00 – 13.30 </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Lunch</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08719300"/>
                  </a:ext>
                </a:extLst>
              </a:tr>
              <a:tr h="382950">
                <a:tc>
                  <a:txBody>
                    <a:bodyPr/>
                    <a:lstStyle/>
                    <a:p>
                      <a:pPr marL="635" indent="-1905">
                        <a:lnSpc>
                          <a:spcPct val="115000"/>
                        </a:lnSpc>
                        <a:spcBef>
                          <a:spcPts val="600"/>
                        </a:spcBef>
                        <a:spcAft>
                          <a:spcPts val="600"/>
                        </a:spcAft>
                      </a:pPr>
                      <a:r>
                        <a:rPr lang="en-US" sz="1400" kern="100" dirty="0">
                          <a:effectLst/>
                        </a:rPr>
                        <a:t>13.30 – 14.15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Module 4. 
Energy Management, Energy Management System</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964254091"/>
                  </a:ext>
                </a:extLst>
              </a:tr>
              <a:tr h="298260">
                <a:tc>
                  <a:txBody>
                    <a:bodyPr/>
                    <a:lstStyle/>
                    <a:p>
                      <a:pPr marL="635" indent="-1905">
                        <a:lnSpc>
                          <a:spcPct val="115000"/>
                        </a:lnSpc>
                        <a:spcBef>
                          <a:spcPts val="600"/>
                        </a:spcBef>
                        <a:spcAft>
                          <a:spcPts val="600"/>
                        </a:spcAft>
                      </a:pPr>
                      <a:r>
                        <a:rPr lang="en-US" sz="1400" kern="100" dirty="0">
                          <a:effectLst/>
                        </a:rPr>
                        <a:t>14.15 – 15.00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5. EE project financing and VSUEE project financing approach</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370940229"/>
                  </a:ext>
                </a:extLst>
              </a:tr>
              <a:tr h="142827">
                <a:tc>
                  <a:txBody>
                    <a:bodyPr/>
                    <a:lstStyle/>
                    <a:p>
                      <a:pPr marL="635" indent="-1905">
                        <a:lnSpc>
                          <a:spcPct val="115000"/>
                        </a:lnSpc>
                        <a:spcBef>
                          <a:spcPts val="600"/>
                        </a:spcBef>
                        <a:spcAft>
                          <a:spcPts val="600"/>
                        </a:spcAft>
                      </a:pPr>
                      <a:r>
                        <a:rPr lang="en-US" sz="1400" kern="100" dirty="0">
                          <a:effectLst/>
                        </a:rPr>
                        <a:t>15.00 – 15.15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542078435"/>
                  </a:ext>
                </a:extLst>
              </a:tr>
              <a:tr h="763908">
                <a:tc>
                  <a:txBody>
                    <a:bodyPr/>
                    <a:lstStyle/>
                    <a:p>
                      <a:pPr marL="635" indent="-1905">
                        <a:lnSpc>
                          <a:spcPct val="115000"/>
                        </a:lnSpc>
                      </a:pPr>
                      <a:r>
                        <a:rPr lang="en-US" sz="1400" kern="100" dirty="0">
                          <a:effectLst/>
                        </a:rPr>
                        <a:t>15.15 – 16.15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Component 6. Case study in EE for Manufacturing Industry: Cement, Steel, Seafood Processing, Brick and Ceramic, Textile, Beverage, Paper &amp;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43423310"/>
                  </a:ext>
                </a:extLst>
              </a:tr>
              <a:tr h="224832">
                <a:tc>
                  <a:txBody>
                    <a:bodyPr/>
                    <a:lstStyle/>
                    <a:p>
                      <a:pPr marL="635" indent="-1905">
                        <a:lnSpc>
                          <a:spcPct val="115000"/>
                        </a:lnSpc>
                        <a:spcBef>
                          <a:spcPts val="600"/>
                        </a:spcBef>
                        <a:spcAft>
                          <a:spcPts val="600"/>
                        </a:spcAft>
                      </a:pPr>
                      <a:r>
                        <a:rPr lang="en-US" sz="1400" kern="100" dirty="0">
                          <a:effectLst/>
                        </a:rPr>
                        <a:t>16.15 – 16.45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81961366"/>
                  </a:ext>
                </a:extLst>
              </a:tr>
              <a:tr h="259921">
                <a:tc>
                  <a:txBody>
                    <a:bodyPr/>
                    <a:lstStyle/>
                    <a:p>
                      <a:pPr marL="635" indent="-1905">
                        <a:lnSpc>
                          <a:spcPct val="115000"/>
                        </a:lnSpc>
                        <a:spcBef>
                          <a:spcPts val="600"/>
                        </a:spcBef>
                        <a:spcAft>
                          <a:spcPts val="600"/>
                        </a:spcAft>
                      </a:pPr>
                      <a:r>
                        <a:rPr lang="en-US" sz="1400" b="1" kern="100" dirty="0">
                          <a:effectLst/>
                        </a:rPr>
                        <a:t>16.45 – 17.00</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Closing</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34601674"/>
                  </a:ext>
                </a:extLst>
              </a:tr>
            </a:tbl>
          </a:graphicData>
        </a:graphic>
      </p:graphicFrame>
    </p:spTree>
    <p:extLst>
      <p:ext uri="{BB962C8B-B14F-4D97-AF65-F5344CB8AC3E}">
        <p14:creationId xmlns:p14="http://schemas.microsoft.com/office/powerpoint/2010/main" val="1603133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60A994-990F-2790-6A0F-9F3F1AE0E248}"/>
            </a:ext>
          </a:extLst>
        </p:cNvPr>
        <p:cNvGrpSpPr/>
        <p:nvPr/>
      </p:nvGrpSpPr>
      <p:grpSpPr>
        <a:xfrm>
          <a:off x="0" y="0"/>
          <a:ext cx="0" cy="0"/>
          <a:chOff x="0" y="0"/>
          <a:chExt cx="0" cy="0"/>
        </a:xfrm>
      </p:grpSpPr>
      <p:pic>
        <p:nvPicPr>
          <p:cNvPr id="2054" name="Picture 6" descr="Paper and Pulp Industry">
            <a:extLst>
              <a:ext uri="{FF2B5EF4-FFF2-40B4-BE49-F238E27FC236}">
                <a16:creationId xmlns:a16="http://schemas.microsoft.com/office/drawing/2014/main" id="{0C10332E-F05D-74D9-FB2F-1E866A4E93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2438" y="0"/>
            <a:ext cx="1252443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DF218826-0C9E-2FB0-14F1-A3D8188C5B84}"/>
              </a:ext>
            </a:extLst>
          </p:cNvPr>
          <p:cNvSpPr txBox="1">
            <a:spLocks/>
          </p:cNvSpPr>
          <p:nvPr/>
        </p:nvSpPr>
        <p:spPr>
          <a:xfrm>
            <a:off x="609600" y="5194413"/>
            <a:ext cx="10972800" cy="768506"/>
          </a:xfrm>
          <a:prstGeom prst="rect">
            <a:avLst/>
          </a:prstGeom>
          <a:solidFill>
            <a:schemeClr val="bg1"/>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vi-VN" sz="3200" dirty="0">
                <a:solidFill>
                  <a:schemeClr val="accent1">
                    <a:lumMod val="50000"/>
                  </a:schemeClr>
                </a:solidFill>
                <a:latin typeface="Arial" panose="020B0604020202020204" pitchFamily="34" charset="0"/>
                <a:cs typeface="Arial" panose="020B0604020202020204" pitchFamily="34" charset="0"/>
              </a:rPr>
              <a:t>Paper and pulp industry in Vietnam</a:t>
            </a:r>
            <a:endParaRPr lang="en-US" sz="3733"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6490321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rmAutofit fontScale="90000"/>
          </a:bodyPr>
          <a:lstStyle/>
          <a:p>
            <a:r>
              <a:rPr lang="en-US" dirty="0">
                <a:solidFill>
                  <a:schemeClr val="accent1">
                    <a:lumMod val="50000"/>
                  </a:schemeClr>
                </a:solidFill>
              </a:rPr>
              <a:t>Energy Intensity in Key Industries in Vietnam</a:t>
            </a:r>
            <a:endParaRPr lang="en-VN" dirty="0">
              <a:solidFill>
                <a:schemeClr val="accent1">
                  <a:lumMod val="50000"/>
                </a:schemeClr>
              </a:solidFill>
            </a:endParaRPr>
          </a:p>
        </p:txBody>
      </p:sp>
      <p:pic>
        <p:nvPicPr>
          <p:cNvPr id="8" name="Picture 7">
            <a:extLst>
              <a:ext uri="{FF2B5EF4-FFF2-40B4-BE49-F238E27FC236}">
                <a16:creationId xmlns:a16="http://schemas.microsoft.com/office/drawing/2014/main" id="{6EE58507-0E27-08CE-F8CE-68620EA7F6F8}"/>
              </a:ext>
            </a:extLst>
          </p:cNvPr>
          <p:cNvPicPr>
            <a:picLocks noChangeAspect="1"/>
          </p:cNvPicPr>
          <p:nvPr/>
        </p:nvPicPr>
        <p:blipFill>
          <a:blip r:embed="rId3"/>
          <a:stretch>
            <a:fillRect/>
          </a:stretch>
        </p:blipFill>
        <p:spPr>
          <a:xfrm>
            <a:off x="1103933" y="1400267"/>
            <a:ext cx="9984133" cy="4695733"/>
          </a:xfrm>
          <a:prstGeom prst="rect">
            <a:avLst/>
          </a:prstGeom>
        </p:spPr>
      </p:pic>
      <p:sp>
        <p:nvSpPr>
          <p:cNvPr id="10" name="TextBox 9">
            <a:extLst>
              <a:ext uri="{FF2B5EF4-FFF2-40B4-BE49-F238E27FC236}">
                <a16:creationId xmlns:a16="http://schemas.microsoft.com/office/drawing/2014/main" id="{A9FB1340-59C4-C105-15DA-2CCD0EEB89BB}"/>
              </a:ext>
            </a:extLst>
          </p:cNvPr>
          <p:cNvSpPr txBox="1"/>
          <p:nvPr/>
        </p:nvSpPr>
        <p:spPr>
          <a:xfrm>
            <a:off x="4050334" y="6160046"/>
            <a:ext cx="7532066" cy="584775"/>
          </a:xfrm>
          <a:prstGeom prst="rect">
            <a:avLst/>
          </a:prstGeom>
          <a:noFill/>
        </p:spPr>
        <p:txBody>
          <a:bodyPr wrap="square">
            <a:spAutoFit/>
          </a:bodyPr>
          <a:lstStyle/>
          <a:p>
            <a:r>
              <a:rPr lang="en-US" sz="1600" i="1" dirty="0"/>
              <a:t>Figure: Energy Intensity Improvement in Key Industries during VNEEP Phase 2 Changes of energy intensity in key industries</a:t>
            </a:r>
            <a:endParaRPr lang="en-VN" sz="1600" i="1" dirty="0"/>
          </a:p>
        </p:txBody>
      </p:sp>
    </p:spTree>
    <p:extLst>
      <p:ext uri="{BB962C8B-B14F-4D97-AF65-F5344CB8AC3E}">
        <p14:creationId xmlns:p14="http://schemas.microsoft.com/office/powerpoint/2010/main" val="15552423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rmAutofit fontScale="90000"/>
          </a:bodyPr>
          <a:lstStyle/>
          <a:p>
            <a:r>
              <a:rPr lang="en-US" dirty="0">
                <a:solidFill>
                  <a:schemeClr val="accent1">
                    <a:lumMod val="50000"/>
                  </a:schemeClr>
                </a:solidFill>
              </a:rPr>
              <a:t>Benchmarking in the Paper and Pulp</a:t>
            </a:r>
          </a:p>
        </p:txBody>
      </p:sp>
      <p:graphicFrame>
        <p:nvGraphicFramePr>
          <p:cNvPr id="4" name="Table 3">
            <a:extLst>
              <a:ext uri="{FF2B5EF4-FFF2-40B4-BE49-F238E27FC236}">
                <a16:creationId xmlns:a16="http://schemas.microsoft.com/office/drawing/2014/main" id="{20D01C69-BEB3-4E34-B161-CBF7ECA5FF46}"/>
              </a:ext>
            </a:extLst>
          </p:cNvPr>
          <p:cNvGraphicFramePr>
            <a:graphicFrameLocks noGrp="1"/>
          </p:cNvGraphicFramePr>
          <p:nvPr/>
        </p:nvGraphicFramePr>
        <p:xfrm>
          <a:off x="609600" y="1392663"/>
          <a:ext cx="10972799" cy="4683395"/>
        </p:xfrm>
        <a:graphic>
          <a:graphicData uri="http://schemas.openxmlformats.org/drawingml/2006/table">
            <a:tbl>
              <a:tblPr firstRow="1" firstCol="1" bandRow="1">
                <a:tableStyleId>{912C8C85-51F0-491E-9774-3900AFEF0FD7}</a:tableStyleId>
              </a:tblPr>
              <a:tblGrid>
                <a:gridCol w="6311900">
                  <a:extLst>
                    <a:ext uri="{9D8B030D-6E8A-4147-A177-3AD203B41FA5}">
                      <a16:colId xmlns:a16="http://schemas.microsoft.com/office/drawing/2014/main" val="1885385817"/>
                    </a:ext>
                  </a:extLst>
                </a:gridCol>
                <a:gridCol w="910535">
                  <a:extLst>
                    <a:ext uri="{9D8B030D-6E8A-4147-A177-3AD203B41FA5}">
                      <a16:colId xmlns:a16="http://schemas.microsoft.com/office/drawing/2014/main" val="3032694420"/>
                    </a:ext>
                  </a:extLst>
                </a:gridCol>
                <a:gridCol w="3750364">
                  <a:extLst>
                    <a:ext uri="{9D8B030D-6E8A-4147-A177-3AD203B41FA5}">
                      <a16:colId xmlns:a16="http://schemas.microsoft.com/office/drawing/2014/main" val="1342017003"/>
                    </a:ext>
                  </a:extLst>
                </a:gridCol>
              </a:tblGrid>
              <a:tr h="119917">
                <a:tc>
                  <a:txBody>
                    <a:bodyPr/>
                    <a:lstStyle/>
                    <a:p>
                      <a:pPr algn="ctr">
                        <a:lnSpc>
                          <a:spcPct val="125000"/>
                        </a:lnSpc>
                        <a:spcBef>
                          <a:spcPts val="600"/>
                        </a:spcBef>
                        <a:spcAft>
                          <a:spcPts val="600"/>
                        </a:spcAft>
                      </a:pPr>
                      <a:r>
                        <a:rPr lang="vi-VN" sz="2000" b="1" dirty="0">
                          <a:solidFill>
                            <a:srgbClr val="FFFFFF"/>
                          </a:solidFill>
                          <a:effectLst/>
                          <a:latin typeface="+mn-lt"/>
                        </a:rPr>
                        <a:t>Benchmarking</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tc gridSpan="2">
                  <a:txBody>
                    <a:bodyPr/>
                    <a:lstStyle/>
                    <a:p>
                      <a:pPr algn="ctr">
                        <a:lnSpc>
                          <a:spcPct val="125000"/>
                        </a:lnSpc>
                        <a:spcBef>
                          <a:spcPts val="600"/>
                        </a:spcBef>
                        <a:spcAft>
                          <a:spcPts val="600"/>
                        </a:spcAft>
                      </a:pPr>
                      <a:r>
                        <a:rPr lang="vi-VN" sz="2000" b="1" dirty="0">
                          <a:solidFill>
                            <a:srgbClr val="FFFFFF"/>
                          </a:solidFill>
                          <a:effectLst/>
                          <a:latin typeface="+mn-lt"/>
                        </a:rPr>
                        <a:t>Other Relevant Requirements</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tc hMerge="1">
                  <a:txBody>
                    <a:bodyPr/>
                    <a:lstStyle/>
                    <a:p>
                      <a:pPr algn="ctr">
                        <a:lnSpc>
                          <a:spcPct val="125000"/>
                        </a:lnSpc>
                        <a:spcBef>
                          <a:spcPts val="600"/>
                        </a:spcBef>
                        <a:spcAft>
                          <a:spcPts val="600"/>
                        </a:spcAft>
                      </a:pPr>
                      <a:endParaRPr lang="en-US" sz="2400" dirty="0">
                        <a:effectLst/>
                        <a:latin typeface="Cambria" panose="02040503050406030204" pitchFamily="18" charset="0"/>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529860">
                <a:tc gridSpan="3">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r>
                        <a:rPr lang="en-US" sz="1600" b="0" dirty="0">
                          <a:effectLst/>
                          <a:latin typeface="+mn-lt"/>
                          <a:ea typeface="Arial" panose="020B0604020202020204" pitchFamily="34" charset="0"/>
                          <a:cs typeface="Times New Roman" panose="02020603050405020304" pitchFamily="18" charset="0"/>
                        </a:rPr>
                        <a:t>Article 5 of </a:t>
                      </a:r>
                      <a:r>
                        <a:rPr lang="en-US" sz="2000" b="1" dirty="0">
                          <a:solidFill>
                            <a:schemeClr val="accent1">
                              <a:lumMod val="50000"/>
                            </a:schemeClr>
                          </a:solidFill>
                          <a:effectLst/>
                          <a:latin typeface="+mn-lt"/>
                          <a:ea typeface="Arial" panose="020B0604020202020204" pitchFamily="34" charset="0"/>
                          <a:cs typeface="Times New Roman" panose="02020603050405020304" pitchFamily="18" charset="0"/>
                        </a:rPr>
                        <a:t>Circular 24/2017/TT-BCT</a:t>
                      </a:r>
                      <a:r>
                        <a:rPr lang="en-US" sz="1800" b="0" dirty="0">
                          <a:effectLst/>
                          <a:latin typeface="+mn-lt"/>
                          <a:ea typeface="Arial" panose="020B0604020202020204" pitchFamily="34" charset="0"/>
                          <a:cs typeface="Times New Roman" panose="02020603050405020304" pitchFamily="18" charset="0"/>
                        </a:rPr>
                        <a:t>, </a:t>
                      </a:r>
                      <a:r>
                        <a:rPr lang="en-US" sz="1600" b="0" dirty="0">
                          <a:effectLst/>
                          <a:latin typeface="+mn-lt"/>
                          <a:ea typeface="Arial" panose="020B0604020202020204" pitchFamily="34" charset="0"/>
                          <a:cs typeface="Times New Roman" panose="02020603050405020304" pitchFamily="18" charset="0"/>
                        </a:rPr>
                        <a:t>Benchmarking for the paper and pulp industry (2021 -2025) are:</a:t>
                      </a:r>
                      <a:endParaRPr lang="en-US" sz="1800" b="0" dirty="0">
                        <a:effectLst/>
                        <a:latin typeface="+mn-lt"/>
                        <a:ea typeface="Arial" panose="020B0604020202020204" pitchFamily="34" charset="0"/>
                        <a:cs typeface="Times New Roman" panose="02020603050405020304" pitchFamily="18" charset="0"/>
                      </a:endParaRPr>
                    </a:p>
                  </a:txBody>
                  <a:tcPr marL="43518" marR="43518" marT="0" marB="0" anchor="ctr"/>
                </a:tc>
                <a:tc hMerge="1">
                  <a:txBody>
                    <a:bodyPr/>
                    <a:lstStyle/>
                    <a:p>
                      <a:pPr algn="just">
                        <a:lnSpc>
                          <a:spcPct val="125000"/>
                        </a:lnSpc>
                        <a:spcBef>
                          <a:spcPts val="600"/>
                        </a:spcBef>
                        <a:spcAft>
                          <a:spcPts val="600"/>
                        </a:spcAft>
                      </a:pPr>
                      <a:endParaRPr lang="en-US" sz="1800" dirty="0">
                        <a:effectLst/>
                        <a:latin typeface="Cambria" panose="02040503050406030204" pitchFamily="18" charset="0"/>
                        <a:ea typeface="Calibri" panose="020F0502020204030204" pitchFamily="34" charset="0"/>
                        <a:cs typeface="Times New Roman" panose="02020603050405020304" pitchFamily="18" charset="0"/>
                      </a:endParaRPr>
                    </a:p>
                  </a:txBody>
                  <a:tcPr marL="43518" marR="43518" marT="0" marB="0" anchor="ctr"/>
                </a:tc>
                <a:tc hMerge="1">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endParaRPr lang="en-US" sz="1800" b="0" dirty="0">
                        <a:effectLst/>
                        <a:latin typeface="Cambria" panose="02040503050406030204" pitchFamily="18" charset="0"/>
                        <a:ea typeface="Arial" panose="020B060402020202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4130788980"/>
                  </a:ext>
                </a:extLst>
              </a:tr>
              <a:tr h="2392540">
                <a:tc gridSpan="2">
                  <a:txBody>
                    <a:bodyPr/>
                    <a:lstStyle/>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1. Packaging Paper:</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Production scale &gt; 50,000 tons/year: 6,713 MJ/ton</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Production scale 10,000 – 50,000 tons/year: 6,744 MJ/ton</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Production scale &lt; 10,000 tons/year: 5,482 MJ/ton</a:t>
                      </a:r>
                    </a:p>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2. Tissue Paper</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Production scale 10,000 – 50,000 tons/year: 14,572 MJ/ton</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Production scale &lt; 10,000 tons/year: 13,169 MJ/ton</a:t>
                      </a:r>
                    </a:p>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3. Printing, Writing, and Photocopy Paper</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Production scale &gt; 50,000 tons/year: 13,639 MJ/ton</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Production scale 10,000 – 50,000 tons/year: 9,455 MJ/ton</a:t>
                      </a:r>
                    </a:p>
                  </a:txBody>
                  <a:tcPr marL="43518" marR="43518" marT="0" marB="0" anchor="ctr"/>
                </a:tc>
                <a:tc hMerge="1">
                  <a:txBody>
                    <a:bodyPr/>
                    <a:lstStyle/>
                    <a:p>
                      <a:pPr algn="just">
                        <a:lnSpc>
                          <a:spcPct val="125000"/>
                        </a:lnSpc>
                        <a:spcBef>
                          <a:spcPts val="600"/>
                        </a:spcBef>
                        <a:spcAft>
                          <a:spcPts val="600"/>
                        </a:spcAft>
                      </a:pPr>
                      <a:r>
                        <a:rPr lang="en-US" sz="1600" dirty="0">
                          <a:effectLst/>
                        </a:rPr>
                        <a:t>A plan must be prepared to comply with the benchmarks outlined in Article 6 of Circular 24/2017/TT-BCT.</a:t>
                      </a:r>
                    </a:p>
                    <a:p>
                      <a:pPr algn="just">
                        <a:lnSpc>
                          <a:spcPct val="125000"/>
                        </a:lnSpc>
                        <a:spcBef>
                          <a:spcPts val="600"/>
                        </a:spcBef>
                        <a:spcAft>
                          <a:spcPts val="600"/>
                        </a:spcAft>
                      </a:pPr>
                      <a:r>
                        <a:rPr lang="en-US" sz="1600" dirty="0">
                          <a:effectLst/>
                        </a:rPr>
                        <a:t>DOITs must be reported to annually by January 15 regarding the implementation status of benchmarks.</a:t>
                      </a:r>
                      <a:endParaRPr lang="en-US" sz="1800" dirty="0">
                        <a:effectLst/>
                        <a:latin typeface="Cambria" panose="02040503050406030204" pitchFamily="18" charset="0"/>
                        <a:ea typeface="Calibri" panose="020F0502020204030204" pitchFamily="34" charset="0"/>
                        <a:cs typeface="Times New Roman" panose="02020603050405020304" pitchFamily="18" charset="0"/>
                      </a:endParaRPr>
                    </a:p>
                  </a:txBody>
                  <a:tcPr marL="43518" marR="43518" marT="0" marB="0" anchor="ctr"/>
                </a:tc>
                <a:tc>
                  <a:txBody>
                    <a:bodyPr/>
                    <a:lstStyle/>
                    <a:p>
                      <a:pPr algn="just">
                        <a:lnSpc>
                          <a:spcPct val="125000"/>
                        </a:lnSpc>
                        <a:spcBef>
                          <a:spcPts val="600"/>
                        </a:spcBef>
                        <a:spcAft>
                          <a:spcPts val="600"/>
                        </a:spcAft>
                      </a:pPr>
                      <a:r>
                        <a:rPr lang="en-US" sz="1600" dirty="0">
                          <a:effectLst/>
                          <a:latin typeface="+mn-lt"/>
                        </a:rPr>
                        <a:t>A plan must be prepared to comply with the benchmarks outlined in Article 6 of Circular 24/2017/TT-BCT.</a:t>
                      </a:r>
                    </a:p>
                    <a:p>
                      <a:pPr algn="just">
                        <a:lnSpc>
                          <a:spcPct val="125000"/>
                        </a:lnSpc>
                        <a:spcBef>
                          <a:spcPts val="600"/>
                        </a:spcBef>
                        <a:spcAft>
                          <a:spcPts val="600"/>
                        </a:spcAft>
                      </a:pPr>
                      <a:r>
                        <a:rPr lang="en-US" sz="1600" dirty="0">
                          <a:effectLst/>
                          <a:latin typeface="+mn-lt"/>
                        </a:rPr>
                        <a:t>DOITs must be reported to annually by January 15 regarding the implementation status of benchmarks.</a:t>
                      </a: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897526497"/>
                  </a:ext>
                </a:extLst>
              </a:tr>
            </a:tbl>
          </a:graphicData>
        </a:graphic>
      </p:graphicFrame>
    </p:spTree>
    <p:extLst>
      <p:ext uri="{BB962C8B-B14F-4D97-AF65-F5344CB8AC3E}">
        <p14:creationId xmlns:p14="http://schemas.microsoft.com/office/powerpoint/2010/main" val="41816746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AC6B0-E0AB-D479-576E-0A614311DF4E}"/>
              </a:ext>
            </a:extLst>
          </p:cNvPr>
          <p:cNvSpPr>
            <a:spLocks noGrp="1"/>
          </p:cNvSpPr>
          <p:nvPr>
            <p:ph type="title"/>
          </p:nvPr>
        </p:nvSpPr>
        <p:spPr/>
        <p:txBody>
          <a:bodyPr>
            <a:noAutofit/>
          </a:bodyPr>
          <a:lstStyle/>
          <a:p>
            <a:r>
              <a:rPr lang="vi-VN" sz="3200" dirty="0">
                <a:solidFill>
                  <a:schemeClr val="accent1">
                    <a:lumMod val="50000"/>
                  </a:schemeClr>
                </a:solidFill>
                <a:latin typeface="Arial" panose="020B0604020202020204" pitchFamily="34" charset="0"/>
                <a:cs typeface="Arial" panose="020B0604020202020204" pitchFamily="34" charset="0"/>
              </a:rPr>
              <a:t>Paper and pulp industry in Vietnam</a:t>
            </a:r>
            <a:endParaRPr lang="en-US" sz="3733"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6" name="TextBox 5">
            <a:extLst>
              <a:ext uri="{FF2B5EF4-FFF2-40B4-BE49-F238E27FC236}">
                <a16:creationId xmlns:a16="http://schemas.microsoft.com/office/drawing/2014/main" id="{9AC2F6EB-A5BF-839E-A679-12EDEADF25B3}"/>
              </a:ext>
            </a:extLst>
          </p:cNvPr>
          <p:cNvSpPr txBox="1"/>
          <p:nvPr/>
        </p:nvSpPr>
        <p:spPr>
          <a:xfrm>
            <a:off x="609600" y="1399583"/>
            <a:ext cx="10972799" cy="4421082"/>
          </a:xfrm>
          <a:prstGeom prst="rect">
            <a:avLst/>
          </a:prstGeom>
          <a:noFill/>
        </p:spPr>
        <p:txBody>
          <a:bodyPr wrap="square">
            <a:spAutoFit/>
          </a:bodyPr>
          <a:lstStyle/>
          <a:p>
            <a:pPr>
              <a:lnSpc>
                <a:spcPct val="150000"/>
              </a:lnSpc>
            </a:pPr>
            <a:r>
              <a:rPr lang="en-US" sz="2000" b="1" dirty="0"/>
              <a:t>Industry Overview:</a:t>
            </a:r>
          </a:p>
          <a:p>
            <a:pPr>
              <a:lnSpc>
                <a:spcPct val="150000"/>
              </a:lnSpc>
              <a:spcBef>
                <a:spcPts val="900"/>
              </a:spcBef>
            </a:pPr>
            <a:r>
              <a:rPr lang="en-US" sz="2000" dirty="0"/>
              <a:t>• Global Ranking: Vietnam is among the top 10 largest paper-consuming countries in the world.</a:t>
            </a:r>
          </a:p>
          <a:p>
            <a:pPr>
              <a:lnSpc>
                <a:spcPct val="150000"/>
              </a:lnSpc>
              <a:spcBef>
                <a:spcPts val="900"/>
              </a:spcBef>
            </a:pPr>
            <a:r>
              <a:rPr lang="en-US" sz="2000" dirty="0"/>
              <a:t>• Production Capacity: 5.3 million tons of paper per year.</a:t>
            </a:r>
          </a:p>
          <a:p>
            <a:pPr>
              <a:lnSpc>
                <a:spcPct val="150000"/>
              </a:lnSpc>
              <a:spcBef>
                <a:spcPts val="900"/>
              </a:spcBef>
            </a:pPr>
            <a:r>
              <a:rPr lang="en-US" sz="2000" dirty="0"/>
              <a:t>• Paper Consumption in 2023: Over 5.9 million tons, with demand expected to grow further.</a:t>
            </a:r>
          </a:p>
          <a:p>
            <a:pPr>
              <a:lnSpc>
                <a:spcPct val="150000"/>
              </a:lnSpc>
            </a:pPr>
            <a:r>
              <a:rPr lang="en-US" sz="2000" b="1" dirty="0"/>
              <a:t>Product Segments:</a:t>
            </a:r>
          </a:p>
          <a:p>
            <a:pPr>
              <a:lnSpc>
                <a:spcPct val="150000"/>
              </a:lnSpc>
              <a:spcBef>
                <a:spcPts val="900"/>
              </a:spcBef>
            </a:pPr>
            <a:r>
              <a:rPr lang="en-US" sz="2000" dirty="0"/>
              <a:t>• Printing and writing paper: 10%.</a:t>
            </a:r>
          </a:p>
          <a:p>
            <a:pPr>
              <a:lnSpc>
                <a:spcPct val="150000"/>
              </a:lnSpc>
              <a:spcBef>
                <a:spcPts val="900"/>
              </a:spcBef>
            </a:pPr>
            <a:r>
              <a:rPr lang="en-US" sz="2000" dirty="0"/>
              <a:t>• Packaging paper: 75%.</a:t>
            </a:r>
          </a:p>
          <a:p>
            <a:pPr>
              <a:lnSpc>
                <a:spcPct val="150000"/>
              </a:lnSpc>
              <a:spcBef>
                <a:spcPts val="900"/>
              </a:spcBef>
            </a:pPr>
            <a:r>
              <a:rPr lang="en-US" sz="2000" dirty="0"/>
              <a:t>• Other types (e.g., tissue, specialty paper): 15%.</a:t>
            </a:r>
          </a:p>
        </p:txBody>
      </p:sp>
    </p:spTree>
    <p:extLst>
      <p:ext uri="{BB962C8B-B14F-4D97-AF65-F5344CB8AC3E}">
        <p14:creationId xmlns:p14="http://schemas.microsoft.com/office/powerpoint/2010/main" val="15299914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5A80A4DF-E473-58A4-E065-A5854B5B7DF4}"/>
              </a:ext>
            </a:extLst>
          </p:cNvPr>
          <p:cNvSpPr>
            <a:spLocks noGrp="1"/>
          </p:cNvSpPr>
          <p:nvPr>
            <p:ph type="title"/>
          </p:nvPr>
        </p:nvSpPr>
        <p:spPr>
          <a:xfrm>
            <a:off x="609600" y="517767"/>
            <a:ext cx="10972800" cy="495200"/>
          </a:xfrm>
        </p:spPr>
        <p:txBody>
          <a:bodyPr>
            <a:noAutofit/>
          </a:bodyPr>
          <a:lstStyle/>
          <a:p>
            <a:r>
              <a:rPr lang="vi-VN" sz="3200" dirty="0">
                <a:solidFill>
                  <a:schemeClr val="accent1">
                    <a:lumMod val="50000"/>
                  </a:schemeClr>
                </a:solidFill>
                <a:latin typeface="Arial" panose="020B0604020202020204" pitchFamily="34" charset="0"/>
                <a:cs typeface="Arial" panose="020B0604020202020204" pitchFamily="34" charset="0"/>
              </a:rPr>
              <a:t>Paper and pulp industry in Vietnam</a:t>
            </a:r>
            <a:endParaRPr lang="en-US" sz="3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4" name="TextBox 3">
            <a:extLst>
              <a:ext uri="{FF2B5EF4-FFF2-40B4-BE49-F238E27FC236}">
                <a16:creationId xmlns:a16="http://schemas.microsoft.com/office/drawing/2014/main" id="{02BFABCD-8434-396A-0DAD-7110207564CC}"/>
              </a:ext>
            </a:extLst>
          </p:cNvPr>
          <p:cNvSpPr txBox="1"/>
          <p:nvPr/>
        </p:nvSpPr>
        <p:spPr>
          <a:xfrm>
            <a:off x="609600" y="1450605"/>
            <a:ext cx="10972800" cy="3266920"/>
          </a:xfrm>
          <a:prstGeom prst="rect">
            <a:avLst/>
          </a:prstGeom>
          <a:noFill/>
        </p:spPr>
        <p:txBody>
          <a:bodyPr wrap="square">
            <a:spAutoFit/>
          </a:bodyPr>
          <a:lstStyle/>
          <a:p>
            <a:pPr>
              <a:lnSpc>
                <a:spcPct val="150000"/>
              </a:lnSpc>
            </a:pPr>
            <a:r>
              <a:rPr lang="en-US" sz="2000" b="1" dirty="0">
                <a:solidFill>
                  <a:schemeClr val="accent1">
                    <a:lumMod val="50000"/>
                  </a:schemeClr>
                </a:solidFill>
              </a:rPr>
              <a:t>Production Status:</a:t>
            </a:r>
          </a:p>
          <a:p>
            <a:pPr>
              <a:lnSpc>
                <a:spcPct val="150000"/>
              </a:lnSpc>
              <a:spcBef>
                <a:spcPts val="900"/>
              </a:spcBef>
            </a:pPr>
            <a:r>
              <a:rPr lang="en-US" sz="2000" dirty="0"/>
              <a:t>• Domestic Pulp Production: Approximately 1.2 million tons per year.</a:t>
            </a:r>
          </a:p>
          <a:p>
            <a:pPr>
              <a:lnSpc>
                <a:spcPct val="150000"/>
              </a:lnSpc>
              <a:spcBef>
                <a:spcPts val="900"/>
              </a:spcBef>
            </a:pPr>
            <a:r>
              <a:rPr lang="en-US" sz="2000" dirty="0"/>
              <a:t>• Dependency on Imports: Over 60% of pulp demand is imported.</a:t>
            </a:r>
          </a:p>
          <a:p>
            <a:pPr>
              <a:lnSpc>
                <a:spcPct val="150000"/>
              </a:lnSpc>
            </a:pPr>
            <a:r>
              <a:rPr lang="en-US" sz="2000" b="1" dirty="0"/>
              <a:t>Raw Materials:</a:t>
            </a:r>
          </a:p>
          <a:p>
            <a:pPr>
              <a:lnSpc>
                <a:spcPct val="150000"/>
              </a:lnSpc>
              <a:spcBef>
                <a:spcPts val="900"/>
              </a:spcBef>
            </a:pPr>
            <a:r>
              <a:rPr lang="en-US" sz="2000" dirty="0"/>
              <a:t>• Mainly derived from plantation wood (acacia, eucalyptus) and recycled paper.</a:t>
            </a:r>
          </a:p>
          <a:p>
            <a:pPr>
              <a:lnSpc>
                <a:spcPct val="150000"/>
              </a:lnSpc>
              <a:spcBef>
                <a:spcPts val="900"/>
              </a:spcBef>
            </a:pPr>
            <a:r>
              <a:rPr lang="en-US" sz="2000" dirty="0"/>
              <a:t>• Limitations in natural raw materials and processing technology.</a:t>
            </a:r>
          </a:p>
        </p:txBody>
      </p:sp>
    </p:spTree>
    <p:extLst>
      <p:ext uri="{BB962C8B-B14F-4D97-AF65-F5344CB8AC3E}">
        <p14:creationId xmlns:p14="http://schemas.microsoft.com/office/powerpoint/2010/main" val="14399548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63BAA19-F02C-3B10-F231-E6106A8CA381}"/>
              </a:ext>
            </a:extLst>
          </p:cNvPr>
          <p:cNvSpPr txBox="1">
            <a:spLocks/>
          </p:cNvSpPr>
          <p:nvPr/>
        </p:nvSpPr>
        <p:spPr>
          <a:xfrm>
            <a:off x="609600" y="496921"/>
            <a:ext cx="10972800" cy="495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3200" dirty="0">
                <a:solidFill>
                  <a:schemeClr val="accent1">
                    <a:lumMod val="50000"/>
                  </a:schemeClr>
                </a:solidFill>
                <a:latin typeface="Arial" panose="020B0604020202020204" pitchFamily="34" charset="0"/>
                <a:cs typeface="Arial" panose="020B0604020202020204" pitchFamily="34" charset="0"/>
              </a:rPr>
              <a:t>Paper and pulp industry in Vietnam</a:t>
            </a:r>
            <a:endParaRPr lang="en-US" sz="3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5" name="TextBox 4">
            <a:extLst>
              <a:ext uri="{FF2B5EF4-FFF2-40B4-BE49-F238E27FC236}">
                <a16:creationId xmlns:a16="http://schemas.microsoft.com/office/drawing/2014/main" id="{EF30CE23-B7BF-6E6C-F0A7-E9A16AB3D8ED}"/>
              </a:ext>
            </a:extLst>
          </p:cNvPr>
          <p:cNvSpPr txBox="1"/>
          <p:nvPr/>
        </p:nvSpPr>
        <p:spPr>
          <a:xfrm>
            <a:off x="671848" y="1425429"/>
            <a:ext cx="10848304" cy="4610749"/>
          </a:xfrm>
          <a:prstGeom prst="rect">
            <a:avLst/>
          </a:prstGeom>
          <a:noFill/>
        </p:spPr>
        <p:txBody>
          <a:bodyPr wrap="square">
            <a:spAutoFit/>
          </a:bodyPr>
          <a:lstStyle/>
          <a:p>
            <a:pPr>
              <a:lnSpc>
                <a:spcPct val="150000"/>
              </a:lnSpc>
            </a:pPr>
            <a:r>
              <a:rPr lang="en-US" b="1" dirty="0">
                <a:solidFill>
                  <a:schemeClr val="accent1">
                    <a:lumMod val="50000"/>
                  </a:schemeClr>
                </a:solidFill>
              </a:rPr>
              <a:t>Environmental Impact:</a:t>
            </a:r>
          </a:p>
          <a:p>
            <a:pPr>
              <a:lnSpc>
                <a:spcPct val="150000"/>
              </a:lnSpc>
              <a:spcBef>
                <a:spcPts val="900"/>
              </a:spcBef>
            </a:pPr>
            <a:r>
              <a:rPr lang="en-US" dirty="0"/>
              <a:t>• Paper production consumes significant amounts of water and chemicals, causing water pollution.</a:t>
            </a:r>
          </a:p>
          <a:p>
            <a:pPr>
              <a:lnSpc>
                <a:spcPct val="150000"/>
              </a:lnSpc>
              <a:spcBef>
                <a:spcPts val="900"/>
              </a:spcBef>
            </a:pPr>
            <a:r>
              <a:rPr lang="en-US" dirty="0"/>
              <a:t>• Solid waste from pulp production increases waste treatment pressures.</a:t>
            </a:r>
          </a:p>
          <a:p>
            <a:pPr>
              <a:lnSpc>
                <a:spcPct val="150000"/>
              </a:lnSpc>
            </a:pPr>
            <a:r>
              <a:rPr lang="en-US" b="1" dirty="0"/>
              <a:t>Market Trends:</a:t>
            </a:r>
          </a:p>
          <a:p>
            <a:pPr>
              <a:lnSpc>
                <a:spcPct val="150000"/>
              </a:lnSpc>
              <a:spcBef>
                <a:spcPts val="900"/>
              </a:spcBef>
            </a:pPr>
            <a:r>
              <a:rPr lang="en-US" dirty="0"/>
              <a:t>• Growth in Packaging Industry: Driven by the e-commerce boom.</a:t>
            </a:r>
          </a:p>
          <a:p>
            <a:pPr>
              <a:lnSpc>
                <a:spcPct val="150000"/>
              </a:lnSpc>
              <a:spcBef>
                <a:spcPts val="900"/>
              </a:spcBef>
            </a:pPr>
            <a:r>
              <a:rPr lang="en-US" dirty="0"/>
              <a:t>• Stable Demand: For tissue paper and printing paper.</a:t>
            </a:r>
          </a:p>
          <a:p>
            <a:pPr>
              <a:lnSpc>
                <a:spcPct val="150000"/>
              </a:lnSpc>
            </a:pPr>
            <a:r>
              <a:rPr lang="en-US" b="1" dirty="0"/>
              <a:t>Forecast:</a:t>
            </a:r>
          </a:p>
          <a:p>
            <a:pPr>
              <a:lnSpc>
                <a:spcPct val="150000"/>
              </a:lnSpc>
              <a:spcBef>
                <a:spcPts val="900"/>
              </a:spcBef>
            </a:pPr>
            <a:r>
              <a:rPr lang="en-US" dirty="0"/>
              <a:t>• Average annual growth of 10% until 2030.</a:t>
            </a:r>
          </a:p>
          <a:p>
            <a:pPr>
              <a:lnSpc>
                <a:spcPct val="150000"/>
              </a:lnSpc>
              <a:spcBef>
                <a:spcPts val="900"/>
              </a:spcBef>
            </a:pPr>
            <a:r>
              <a:rPr lang="en-US" dirty="0"/>
              <a:t>• Growth driven by domestic consumption and exports.</a:t>
            </a:r>
          </a:p>
        </p:txBody>
      </p:sp>
    </p:spTree>
    <p:extLst>
      <p:ext uri="{BB962C8B-B14F-4D97-AF65-F5344CB8AC3E}">
        <p14:creationId xmlns:p14="http://schemas.microsoft.com/office/powerpoint/2010/main" val="1211226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84158D6-8782-7B42-36BC-BCADA6241244}"/>
              </a:ext>
            </a:extLst>
          </p:cNvPr>
          <p:cNvSpPr txBox="1">
            <a:spLocks/>
          </p:cNvSpPr>
          <p:nvPr/>
        </p:nvSpPr>
        <p:spPr>
          <a:xfrm>
            <a:off x="753807" y="560907"/>
            <a:ext cx="10972800" cy="495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3200" dirty="0">
                <a:solidFill>
                  <a:schemeClr val="accent1">
                    <a:lumMod val="50000"/>
                  </a:schemeClr>
                </a:solidFill>
                <a:latin typeface="Arial" panose="020B0604020202020204" pitchFamily="34" charset="0"/>
                <a:cs typeface="Arial" panose="020B0604020202020204" pitchFamily="34" charset="0"/>
              </a:rPr>
              <a:t>Paper and pulp industry in Vietnam</a:t>
            </a:r>
            <a:endParaRPr lang="en-US" sz="3200" dirty="0">
              <a:latin typeface="Tahoma" panose="020B0604030504040204" pitchFamily="34" charset="0"/>
              <a:ea typeface="Tahoma" panose="020B0604030504040204" pitchFamily="34" charset="0"/>
              <a:cs typeface="Tahoma" panose="020B0604030504040204" pitchFamily="34" charset="0"/>
            </a:endParaRPr>
          </a:p>
        </p:txBody>
      </p:sp>
      <p:sp>
        <p:nvSpPr>
          <p:cNvPr id="5" name="TextBox 4">
            <a:extLst>
              <a:ext uri="{FF2B5EF4-FFF2-40B4-BE49-F238E27FC236}">
                <a16:creationId xmlns:a16="http://schemas.microsoft.com/office/drawing/2014/main" id="{59E3766A-F29F-D63A-97B8-23F03800AB95}"/>
              </a:ext>
            </a:extLst>
          </p:cNvPr>
          <p:cNvSpPr txBox="1"/>
          <p:nvPr/>
        </p:nvSpPr>
        <p:spPr>
          <a:xfrm>
            <a:off x="534866" y="1721643"/>
            <a:ext cx="10875816" cy="3844001"/>
          </a:xfrm>
          <a:prstGeom prst="rect">
            <a:avLst/>
          </a:prstGeom>
          <a:noFill/>
        </p:spPr>
        <p:txBody>
          <a:bodyPr wrap="square">
            <a:spAutoFit/>
          </a:bodyPr>
          <a:lstStyle/>
          <a:p>
            <a:pPr>
              <a:lnSpc>
                <a:spcPct val="150000"/>
              </a:lnSpc>
            </a:pPr>
            <a:r>
              <a:rPr lang="en-US" sz="2000" b="1" dirty="0"/>
              <a:t>Current Challenges:</a:t>
            </a:r>
          </a:p>
          <a:p>
            <a:pPr>
              <a:lnSpc>
                <a:spcPct val="150000"/>
              </a:lnSpc>
              <a:spcBef>
                <a:spcPts val="900"/>
              </a:spcBef>
            </a:pPr>
            <a:r>
              <a:rPr lang="en-US" sz="2000" dirty="0"/>
              <a:t>• Many factories still use outdated, energy-intensive technologies.</a:t>
            </a:r>
          </a:p>
          <a:p>
            <a:pPr>
              <a:lnSpc>
                <a:spcPct val="150000"/>
              </a:lnSpc>
              <a:spcBef>
                <a:spcPts val="900"/>
              </a:spcBef>
            </a:pPr>
            <a:r>
              <a:rPr lang="en-US" sz="2000" dirty="0"/>
              <a:t>• Automation levels remain low compared to developed countries.</a:t>
            </a:r>
          </a:p>
          <a:p>
            <a:pPr>
              <a:lnSpc>
                <a:spcPct val="150000"/>
              </a:lnSpc>
            </a:pPr>
            <a:r>
              <a:rPr lang="en-US" sz="2000" b="1" dirty="0"/>
              <a:t>Improvement Directions:</a:t>
            </a:r>
          </a:p>
          <a:p>
            <a:pPr>
              <a:lnSpc>
                <a:spcPct val="150000"/>
              </a:lnSpc>
              <a:spcBef>
                <a:spcPts val="900"/>
              </a:spcBef>
            </a:pPr>
            <a:r>
              <a:rPr lang="en-US" sz="2000" dirty="0"/>
              <a:t>• Investment in Recycling Technologies: Enhance recycling efficiency and energy savings.</a:t>
            </a:r>
          </a:p>
          <a:p>
            <a:pPr>
              <a:lnSpc>
                <a:spcPct val="150000"/>
              </a:lnSpc>
              <a:spcBef>
                <a:spcPts val="900"/>
              </a:spcBef>
            </a:pPr>
            <a:r>
              <a:rPr lang="en-US" sz="2000" dirty="0"/>
              <a:t>• Adopting Digitalization: Integrate digital tools into management and production processes.</a:t>
            </a:r>
          </a:p>
          <a:p>
            <a:pPr>
              <a:lnSpc>
                <a:spcPct val="150000"/>
              </a:lnSpc>
              <a:spcBef>
                <a:spcPts val="900"/>
              </a:spcBef>
            </a:pPr>
            <a:endParaRPr lang="en-US" sz="2000" dirty="0"/>
          </a:p>
        </p:txBody>
      </p:sp>
    </p:spTree>
    <p:extLst>
      <p:ext uri="{BB962C8B-B14F-4D97-AF65-F5344CB8AC3E}">
        <p14:creationId xmlns:p14="http://schemas.microsoft.com/office/powerpoint/2010/main" val="9793420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953384B-7E3C-A3F9-40FA-51E61F5E3760}"/>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Energy Consumption in the Paper and Pulp Industry</a:t>
            </a:r>
            <a:endParaRPr lang="en-US" dirty="0">
              <a:solidFill>
                <a:schemeClr val="accent1">
                  <a:lumMod val="50000"/>
                </a:schemeClr>
              </a:solidFill>
              <a:effectLst/>
              <a:latin typeface="+mn-lt"/>
            </a:endParaRPr>
          </a:p>
        </p:txBody>
      </p:sp>
      <p:sp>
        <p:nvSpPr>
          <p:cNvPr id="4" name="TextBox 3">
            <a:extLst>
              <a:ext uri="{FF2B5EF4-FFF2-40B4-BE49-F238E27FC236}">
                <a16:creationId xmlns:a16="http://schemas.microsoft.com/office/drawing/2014/main" id="{74CC6D2A-69CC-BA24-61A0-41C33C7F2DFA}"/>
              </a:ext>
            </a:extLst>
          </p:cNvPr>
          <p:cNvSpPr txBox="1"/>
          <p:nvPr/>
        </p:nvSpPr>
        <p:spPr>
          <a:xfrm>
            <a:off x="609600" y="1456312"/>
            <a:ext cx="10972800" cy="4478149"/>
          </a:xfrm>
          <a:prstGeom prst="rect">
            <a:avLst/>
          </a:prstGeom>
          <a:noFill/>
        </p:spPr>
        <p:txBody>
          <a:bodyPr wrap="square">
            <a:spAutoFit/>
          </a:bodyPr>
          <a:lstStyle/>
          <a:p>
            <a:r>
              <a:rPr lang="en-US" sz="2000" dirty="0"/>
              <a:t>The paper and pulp industry is among the highest energy-consuming sectors in manufacturing.</a:t>
            </a:r>
          </a:p>
          <a:p>
            <a:endParaRPr lang="en-US" sz="2000" dirty="0"/>
          </a:p>
          <a:p>
            <a:r>
              <a:rPr lang="en-US" sz="2000" b="1" dirty="0"/>
              <a:t>Primary Energy Sources:</a:t>
            </a:r>
          </a:p>
          <a:p>
            <a:pPr>
              <a:spcBef>
                <a:spcPts val="900"/>
              </a:spcBef>
            </a:pPr>
            <a:r>
              <a:rPr lang="en-US" sz="2000" dirty="0"/>
              <a:t>• Electricity, coal, natural gas, and biomass energy.</a:t>
            </a:r>
          </a:p>
          <a:p>
            <a:pPr>
              <a:spcBef>
                <a:spcPts val="900"/>
              </a:spcBef>
            </a:pPr>
            <a:r>
              <a:rPr lang="en-US" sz="2000" dirty="0"/>
              <a:t>• Significant energy consumption occurs during drying, pulp production, and machinery operation.</a:t>
            </a:r>
          </a:p>
          <a:p>
            <a:endParaRPr lang="en-US" sz="2000" dirty="0"/>
          </a:p>
          <a:p>
            <a:r>
              <a:rPr lang="en-US" sz="2000" b="1" dirty="0"/>
              <a:t>Key Energy Metrics:</a:t>
            </a:r>
          </a:p>
          <a:p>
            <a:pPr>
              <a:spcBef>
                <a:spcPts val="900"/>
              </a:spcBef>
            </a:pPr>
            <a:r>
              <a:rPr lang="en-US" sz="2000" dirty="0"/>
              <a:t>• Average Energy Consumption: 18–30 GJ/ton of product, higher than in advanced countries.</a:t>
            </a:r>
          </a:p>
          <a:p>
            <a:pPr>
              <a:spcBef>
                <a:spcPts val="900"/>
              </a:spcBef>
            </a:pPr>
            <a:r>
              <a:rPr lang="en-US" sz="2000" dirty="0"/>
              <a:t>• Electricity Costs: Account for 30–40% of total production costs.</a:t>
            </a:r>
          </a:p>
          <a:p>
            <a:pPr>
              <a:spcBef>
                <a:spcPts val="900"/>
              </a:spcBef>
            </a:pPr>
            <a:r>
              <a:rPr lang="en-US" sz="2000" dirty="0"/>
              <a:t>• Thermal Energy Sources: Primarily coal and biomass energy for steam production.</a:t>
            </a:r>
          </a:p>
          <a:p>
            <a:pPr>
              <a:spcBef>
                <a:spcPts val="900"/>
              </a:spcBef>
            </a:pPr>
            <a:r>
              <a:rPr lang="en-US" sz="2000" dirty="0"/>
              <a:t>• Efficiency: Energy efficiency remains low due to outdated technologies.</a:t>
            </a:r>
          </a:p>
        </p:txBody>
      </p:sp>
    </p:spTree>
    <p:extLst>
      <p:ext uri="{BB962C8B-B14F-4D97-AF65-F5344CB8AC3E}">
        <p14:creationId xmlns:p14="http://schemas.microsoft.com/office/powerpoint/2010/main" val="298721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F32969D2-E721-11FF-346A-A026E6A598AF}"/>
              </a:ext>
            </a:extLst>
          </p:cNvPr>
          <p:cNvSpPr>
            <a:spLocks noGrp="1"/>
          </p:cNvSpPr>
          <p:nvPr>
            <p:ph type="title"/>
          </p:nvPr>
        </p:nvSpPr>
        <p:spPr>
          <a:xfrm>
            <a:off x="609600" y="549275"/>
            <a:ext cx="10972800" cy="495300"/>
          </a:xfrm>
        </p:spPr>
        <p:txBody>
          <a:bodyPr>
            <a:noAutofit/>
          </a:bodyPr>
          <a:lstStyle/>
          <a:p>
            <a:r>
              <a:rPr lang="en-US" b="1" dirty="0">
                <a:solidFill>
                  <a:schemeClr val="accent1">
                    <a:lumMod val="50000"/>
                  </a:schemeClr>
                </a:solidFill>
                <a:effectLst/>
                <a:latin typeface="+mn-lt"/>
              </a:rPr>
              <a:t>Energy Consumption in the Paper and Pulp Industry</a:t>
            </a:r>
            <a:endParaRPr lang="en-US" dirty="0">
              <a:solidFill>
                <a:schemeClr val="accent1">
                  <a:lumMod val="50000"/>
                </a:schemeClr>
              </a:solidFill>
              <a:effectLst/>
              <a:latin typeface="+mn-lt"/>
            </a:endParaRPr>
          </a:p>
        </p:txBody>
      </p:sp>
      <p:sp>
        <p:nvSpPr>
          <p:cNvPr id="9" name="TextBox 8">
            <a:extLst>
              <a:ext uri="{FF2B5EF4-FFF2-40B4-BE49-F238E27FC236}">
                <a16:creationId xmlns:a16="http://schemas.microsoft.com/office/drawing/2014/main" id="{4BEAAAF0-23C9-C9EE-F537-6878BD5ED437}"/>
              </a:ext>
            </a:extLst>
          </p:cNvPr>
          <p:cNvSpPr txBox="1"/>
          <p:nvPr/>
        </p:nvSpPr>
        <p:spPr>
          <a:xfrm>
            <a:off x="609600" y="1402371"/>
            <a:ext cx="10972800" cy="5324535"/>
          </a:xfrm>
          <a:prstGeom prst="rect">
            <a:avLst/>
          </a:prstGeom>
          <a:noFill/>
        </p:spPr>
        <p:txBody>
          <a:bodyPr wrap="square">
            <a:spAutoFit/>
          </a:bodyPr>
          <a:lstStyle/>
          <a:p>
            <a:r>
              <a:rPr lang="en-US" sz="2000" b="1" dirty="0"/>
              <a:t>Key Energy-Consuming Processes:</a:t>
            </a:r>
          </a:p>
          <a:p>
            <a:pPr>
              <a:spcBef>
                <a:spcPts val="900"/>
              </a:spcBef>
            </a:pPr>
            <a:r>
              <a:rPr lang="en-US" sz="2000" dirty="0"/>
              <a:t>• Pulp Production: Energy is used for grinding, cooking, and chemical processing.</a:t>
            </a:r>
          </a:p>
          <a:p>
            <a:pPr>
              <a:spcBef>
                <a:spcPts val="900"/>
              </a:spcBef>
            </a:pPr>
            <a:r>
              <a:rPr lang="en-US" sz="2000" dirty="0"/>
              <a:t>• Paper Manufacturing: High energy demand during drying (steam and electricity).</a:t>
            </a:r>
          </a:p>
          <a:p>
            <a:pPr>
              <a:spcBef>
                <a:spcPts val="900"/>
              </a:spcBef>
            </a:pPr>
            <a:r>
              <a:rPr lang="en-US" sz="2000" dirty="0"/>
              <a:t>• Auxiliary Systems: Air compressors, pumping systems, and wastewater treatment.</a:t>
            </a:r>
          </a:p>
          <a:p>
            <a:endParaRPr lang="en-US" sz="2000" b="1" dirty="0"/>
          </a:p>
          <a:p>
            <a:r>
              <a:rPr lang="en-US" sz="2000" b="1" dirty="0"/>
              <a:t>Energy Costs and Competitive Pressure:</a:t>
            </a:r>
          </a:p>
          <a:p>
            <a:pPr>
              <a:spcBef>
                <a:spcPts val="900"/>
              </a:spcBef>
            </a:pPr>
            <a:r>
              <a:rPr lang="en-US" sz="2000" dirty="0"/>
              <a:t>• Energy Costs: Represent 15–20% of the total production cost of paper in Vietnam.</a:t>
            </a:r>
          </a:p>
          <a:p>
            <a:pPr>
              <a:spcBef>
                <a:spcPts val="900"/>
              </a:spcBef>
            </a:pPr>
            <a:r>
              <a:rPr lang="en-US" sz="2000" dirty="0"/>
              <a:t>• Competition: Intense competition from countries with modern technologies, such as China and Japan.</a:t>
            </a:r>
          </a:p>
          <a:p>
            <a:endParaRPr lang="en-US" sz="2000" b="1" dirty="0"/>
          </a:p>
          <a:p>
            <a:r>
              <a:rPr lang="en-US" sz="2000" b="1" dirty="0"/>
              <a:t>Environmental Impact of Energy Consumption:</a:t>
            </a:r>
          </a:p>
          <a:p>
            <a:pPr>
              <a:spcBef>
                <a:spcPts val="900"/>
              </a:spcBef>
            </a:pPr>
            <a:r>
              <a:rPr lang="en-US" sz="2000" dirty="0"/>
              <a:t>• CO2 Emissions: From the use of coal and oil in thermal energy production.</a:t>
            </a:r>
          </a:p>
          <a:p>
            <a:pPr>
              <a:spcBef>
                <a:spcPts val="900"/>
              </a:spcBef>
            </a:pPr>
            <a:r>
              <a:rPr lang="en-US" sz="2000" dirty="0"/>
              <a:t>• Pollution: Air and water pollution from old boiler technologies.</a:t>
            </a:r>
          </a:p>
          <a:p>
            <a:pPr>
              <a:spcBef>
                <a:spcPts val="900"/>
              </a:spcBef>
            </a:pPr>
            <a:r>
              <a:rPr lang="en-US" sz="2000" dirty="0"/>
              <a:t>• Environmental Standards: High pressure to meet international environmental regulations.</a:t>
            </a:r>
          </a:p>
        </p:txBody>
      </p:sp>
    </p:spTree>
    <p:extLst>
      <p:ext uri="{BB962C8B-B14F-4D97-AF65-F5344CB8AC3E}">
        <p14:creationId xmlns:p14="http://schemas.microsoft.com/office/powerpoint/2010/main" val="8398564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9AA1F-1EAB-6DCB-FAFF-83B94C237AAB}"/>
              </a:ext>
            </a:extLst>
          </p:cNvPr>
          <p:cNvSpPr>
            <a:spLocks noGrp="1"/>
          </p:cNvSpPr>
          <p:nvPr>
            <p:ph type="title"/>
          </p:nvPr>
        </p:nvSpPr>
        <p:spPr>
          <a:xfrm>
            <a:off x="609600" y="649519"/>
            <a:ext cx="10972800" cy="495200"/>
          </a:xfrm>
        </p:spPr>
        <p:txBody>
          <a:bodyPr>
            <a:noAutofit/>
          </a:bodyPr>
          <a:lstStyle/>
          <a:p>
            <a:r>
              <a:rPr lang="en-US" dirty="0">
                <a:solidFill>
                  <a:schemeClr val="accent1">
                    <a:lumMod val="50000"/>
                  </a:schemeClr>
                </a:solidFill>
              </a:rPr>
              <a:t>EEMs in the Paper Industry</a:t>
            </a:r>
          </a:p>
        </p:txBody>
      </p:sp>
      <p:sp>
        <p:nvSpPr>
          <p:cNvPr id="6" name="TextBox 5">
            <a:extLst>
              <a:ext uri="{FF2B5EF4-FFF2-40B4-BE49-F238E27FC236}">
                <a16:creationId xmlns:a16="http://schemas.microsoft.com/office/drawing/2014/main" id="{0DAB511B-C0E3-43FF-B55E-04A8F5C2D216}"/>
              </a:ext>
            </a:extLst>
          </p:cNvPr>
          <p:cNvSpPr txBox="1"/>
          <p:nvPr/>
        </p:nvSpPr>
        <p:spPr>
          <a:xfrm>
            <a:off x="609600" y="1430122"/>
            <a:ext cx="10972799" cy="5324535"/>
          </a:xfrm>
          <a:prstGeom prst="rect">
            <a:avLst/>
          </a:prstGeom>
          <a:noFill/>
        </p:spPr>
        <p:txBody>
          <a:bodyPr wrap="square">
            <a:spAutoFit/>
          </a:bodyPr>
          <a:lstStyle/>
          <a:p>
            <a:r>
              <a:rPr lang="en-US" sz="2000" b="1" dirty="0"/>
              <a:t>Internal Solutions:</a:t>
            </a:r>
          </a:p>
          <a:p>
            <a:pPr marL="342900" indent="-342900">
              <a:spcBef>
                <a:spcPts val="900"/>
              </a:spcBef>
              <a:buFont typeface="Arial" panose="020B0604020202020204" pitchFamily="34" charset="0"/>
              <a:buChar char="•"/>
            </a:pPr>
            <a:r>
              <a:rPr lang="en-US" sz="2000" dirty="0"/>
              <a:t>Optimize production processes by upgrading equipment (boilers, air compressors).</a:t>
            </a:r>
          </a:p>
          <a:p>
            <a:pPr marL="342900" indent="-342900">
              <a:spcBef>
                <a:spcPts val="900"/>
              </a:spcBef>
              <a:buFont typeface="Arial" panose="020B0604020202020204" pitchFamily="34" charset="0"/>
              <a:buChar char="•"/>
            </a:pPr>
            <a:r>
              <a:rPr lang="en-US" sz="2000" dirty="0"/>
              <a:t>Improve pipe insulation to reduce heat loss in steam lines.</a:t>
            </a:r>
          </a:p>
          <a:p>
            <a:pPr marL="342900" indent="-342900">
              <a:spcBef>
                <a:spcPts val="900"/>
              </a:spcBef>
              <a:buFont typeface="Arial" panose="020B0604020202020204" pitchFamily="34" charset="0"/>
              <a:buChar char="•"/>
            </a:pPr>
            <a:r>
              <a:rPr lang="en-US" sz="2000" dirty="0"/>
              <a:t>Install variable frequency drives (VFDs) for energy-intensive machinery.</a:t>
            </a:r>
          </a:p>
          <a:p>
            <a:endParaRPr lang="en-US" sz="2000" b="1" dirty="0"/>
          </a:p>
          <a:p>
            <a:r>
              <a:rPr lang="en-US" sz="2000" b="1" dirty="0"/>
              <a:t>Renewable Energy Solutions:</a:t>
            </a:r>
          </a:p>
          <a:p>
            <a:pPr marL="342900" indent="-342900">
              <a:spcBef>
                <a:spcPts val="900"/>
              </a:spcBef>
              <a:buFont typeface="Arial" panose="020B0604020202020204" pitchFamily="34" charset="0"/>
              <a:buChar char="•"/>
            </a:pPr>
            <a:r>
              <a:rPr lang="en-US" sz="2000" dirty="0"/>
              <a:t>Transition from coal to biomass or natural gas.</a:t>
            </a:r>
          </a:p>
          <a:p>
            <a:pPr marL="342900" indent="-342900">
              <a:spcBef>
                <a:spcPts val="900"/>
              </a:spcBef>
              <a:buFont typeface="Arial" panose="020B0604020202020204" pitchFamily="34" charset="0"/>
              <a:buChar char="•"/>
            </a:pPr>
            <a:r>
              <a:rPr lang="en-US" sz="2000" dirty="0"/>
              <a:t>Use solar energy to power auxiliary systems.</a:t>
            </a:r>
          </a:p>
          <a:p>
            <a:endParaRPr lang="en-US" sz="2000" b="1" dirty="0"/>
          </a:p>
          <a:p>
            <a:r>
              <a:rPr lang="en-US" sz="2000" b="1" dirty="0"/>
              <a:t>Energy Recycling Technologies:</a:t>
            </a:r>
          </a:p>
          <a:p>
            <a:pPr marL="342900" indent="-342900">
              <a:spcBef>
                <a:spcPts val="900"/>
              </a:spcBef>
              <a:buFont typeface="Arial" panose="020B0604020202020204" pitchFamily="34" charset="0"/>
              <a:buChar char="•"/>
            </a:pPr>
            <a:r>
              <a:rPr lang="en-US" sz="2000" dirty="0"/>
              <a:t>Recover waste heat from boilers for reuse.</a:t>
            </a:r>
          </a:p>
          <a:p>
            <a:pPr marL="342900" indent="-342900">
              <a:spcBef>
                <a:spcPts val="900"/>
              </a:spcBef>
              <a:buFont typeface="Arial" panose="020B0604020202020204" pitchFamily="34" charset="0"/>
              <a:buChar char="•"/>
            </a:pPr>
            <a:r>
              <a:rPr lang="en-US" sz="2000" dirty="0"/>
              <a:t>Implement CHP (Combined Heat and Power) systems to simultaneously produce electricity and steam.</a:t>
            </a:r>
          </a:p>
          <a:p>
            <a:pPr>
              <a:spcBef>
                <a:spcPts val="900"/>
              </a:spcBef>
            </a:pPr>
            <a:endParaRPr lang="en-US" sz="2000" dirty="0"/>
          </a:p>
        </p:txBody>
      </p:sp>
    </p:spTree>
    <p:extLst>
      <p:ext uri="{BB962C8B-B14F-4D97-AF65-F5344CB8AC3E}">
        <p14:creationId xmlns:p14="http://schemas.microsoft.com/office/powerpoint/2010/main" val="197955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712677" y="3607166"/>
            <a:ext cx="5636608" cy="1629255"/>
          </a:xfrm>
        </p:spPr>
        <p:txBody>
          <a:bodyPr>
            <a:normAutofit/>
          </a:bodyPr>
          <a:lstStyle/>
          <a:p>
            <a:pPr marL="0" indent="0" algn="just">
              <a:spcAft>
                <a:spcPts val="800"/>
              </a:spcAft>
            </a:pPr>
            <a:r>
              <a:rPr lang="vi-VN" b="1" dirty="0">
                <a:solidFill>
                  <a:schemeClr val="accent1">
                    <a:lumMod val="50000"/>
                  </a:schemeClr>
                </a:solidFill>
              </a:rPr>
              <a:t>Module 3. </a:t>
            </a:r>
            <a:endParaRPr lang="en-US" b="1" dirty="0">
              <a:solidFill>
                <a:schemeClr val="accent1">
                  <a:lumMod val="50000"/>
                </a:schemeClr>
              </a:solidFill>
            </a:endParaRPr>
          </a:p>
          <a:p>
            <a:pPr marL="0" indent="0" algn="just"/>
            <a:r>
              <a:rPr lang="en-US" b="1" dirty="0">
                <a:solidFill>
                  <a:schemeClr val="accent1">
                    <a:lumMod val="50000"/>
                  </a:schemeClr>
                </a:solidFill>
              </a:rPr>
              <a:t>Current and potential of EE in paper and pulp industries in Vietnam</a:t>
            </a:r>
            <a:endParaRPr lang="en-VN" b="1" dirty="0">
              <a:solidFill>
                <a:schemeClr val="accent1">
                  <a:lumMod val="50000"/>
                </a:schemeClr>
              </a:solidFill>
            </a:endParaRPr>
          </a:p>
        </p:txBody>
      </p:sp>
      <p:sp>
        <p:nvSpPr>
          <p:cNvPr id="5" name="Google Shape;46;p15">
            <a:extLst>
              <a:ext uri="{FF2B5EF4-FFF2-40B4-BE49-F238E27FC236}">
                <a16:creationId xmlns:a16="http://schemas.microsoft.com/office/drawing/2014/main" id="{82E1EEA5-A677-4194-98D6-6C3E265F0111}"/>
              </a:ext>
            </a:extLst>
          </p:cNvPr>
          <p:cNvSpPr txBox="1">
            <a:spLocks/>
          </p:cNvSpPr>
          <p:nvPr/>
        </p:nvSpPr>
        <p:spPr>
          <a:xfrm>
            <a:off x="597346" y="927235"/>
            <a:ext cx="7430018" cy="2323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5400" b="1">
                <a:solidFill>
                  <a:schemeClr val="accent1">
                    <a:lumMod val="50000"/>
                  </a:schemeClr>
                </a:solidFill>
              </a:rPr>
              <a:t>TRAINING PROGRAME for IEs</a:t>
            </a:r>
            <a:endParaRPr lang="en-US" sz="5400" b="1" dirty="0">
              <a:solidFill>
                <a:schemeClr val="accent1">
                  <a:lumMod val="50000"/>
                </a:schemeClr>
              </a:solidFill>
            </a:endParaRPr>
          </a:p>
        </p:txBody>
      </p:sp>
      <p:sp>
        <p:nvSpPr>
          <p:cNvPr id="6" name="TextBox 5">
            <a:extLst>
              <a:ext uri="{FF2B5EF4-FFF2-40B4-BE49-F238E27FC236}">
                <a16:creationId xmlns:a16="http://schemas.microsoft.com/office/drawing/2014/main" id="{CE83D8E8-A8D0-54E5-0006-96362F700882}"/>
              </a:ext>
            </a:extLst>
          </p:cNvPr>
          <p:cNvSpPr txBox="1"/>
          <p:nvPr/>
        </p:nvSpPr>
        <p:spPr>
          <a:xfrm>
            <a:off x="712676" y="3207056"/>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56B72-66D5-B80B-DF7E-E66E53ACEF21}"/>
              </a:ext>
            </a:extLst>
          </p:cNvPr>
          <p:cNvSpPr>
            <a:spLocks noGrp="1"/>
          </p:cNvSpPr>
          <p:nvPr>
            <p:ph type="title"/>
          </p:nvPr>
        </p:nvSpPr>
        <p:spPr/>
        <p:txBody>
          <a:bodyPr>
            <a:noAutofit/>
          </a:bodyPr>
          <a:lstStyle/>
          <a:p>
            <a:r>
              <a:rPr lang="en-US" dirty="0">
                <a:solidFill>
                  <a:schemeClr val="accent1">
                    <a:lumMod val="50000"/>
                  </a:schemeClr>
                </a:solidFill>
              </a:rPr>
              <a:t>EEMs in the Paper Industry</a:t>
            </a:r>
          </a:p>
        </p:txBody>
      </p:sp>
      <p:sp>
        <p:nvSpPr>
          <p:cNvPr id="8" name="TextBox 7">
            <a:extLst>
              <a:ext uri="{FF2B5EF4-FFF2-40B4-BE49-F238E27FC236}">
                <a16:creationId xmlns:a16="http://schemas.microsoft.com/office/drawing/2014/main" id="{CB74E05D-D68C-913E-1517-CBB76055A18E}"/>
              </a:ext>
            </a:extLst>
          </p:cNvPr>
          <p:cNvSpPr txBox="1"/>
          <p:nvPr/>
        </p:nvSpPr>
        <p:spPr>
          <a:xfrm>
            <a:off x="609600" y="1484969"/>
            <a:ext cx="10972800" cy="4824398"/>
          </a:xfrm>
          <a:prstGeom prst="rect">
            <a:avLst/>
          </a:prstGeom>
          <a:noFill/>
        </p:spPr>
        <p:txBody>
          <a:bodyPr wrap="square">
            <a:spAutoFit/>
          </a:bodyPr>
          <a:lstStyle/>
          <a:p>
            <a:r>
              <a:rPr lang="en-US" sz="2000" b="1" dirty="0"/>
              <a:t>Automation:</a:t>
            </a:r>
          </a:p>
          <a:p>
            <a:pPr marL="342900" indent="-342900">
              <a:spcBef>
                <a:spcPts val="900"/>
              </a:spcBef>
              <a:buFont typeface="Arial" panose="020B0604020202020204" pitchFamily="34" charset="0"/>
              <a:buChar char="•"/>
            </a:pPr>
            <a:r>
              <a:rPr lang="en-US" sz="2000" dirty="0"/>
              <a:t>Install an Energy Management System (EMS) to monitor and control energy use efficiently.</a:t>
            </a:r>
          </a:p>
          <a:p>
            <a:pPr marL="342900" indent="-342900">
              <a:spcBef>
                <a:spcPts val="900"/>
              </a:spcBef>
              <a:buFont typeface="Arial" panose="020B0604020202020204" pitchFamily="34" charset="0"/>
              <a:buChar char="•"/>
            </a:pPr>
            <a:r>
              <a:rPr lang="en-US" sz="2000" dirty="0"/>
              <a:t>Apply digital technologies to optimize machinery operations.</a:t>
            </a:r>
          </a:p>
          <a:p>
            <a:endParaRPr lang="en-US" sz="2000" b="1" dirty="0"/>
          </a:p>
          <a:p>
            <a:r>
              <a:rPr lang="en-US" sz="2000" b="1" dirty="0"/>
              <a:t>Optimization of Boiler and Steam Systems:</a:t>
            </a:r>
          </a:p>
          <a:p>
            <a:pPr marL="342900" indent="-342900">
              <a:spcBef>
                <a:spcPts val="900"/>
              </a:spcBef>
              <a:buFont typeface="Arial" panose="020B0604020202020204" pitchFamily="34" charset="0"/>
              <a:buChar char="•"/>
            </a:pPr>
            <a:r>
              <a:rPr lang="en-US" sz="2000" dirty="0"/>
              <a:t>Upgrade to high-efficiency boilers or replace with fluidized bed boilers using biomass energy.</a:t>
            </a:r>
          </a:p>
          <a:p>
            <a:pPr marL="342900" indent="-342900">
              <a:spcBef>
                <a:spcPts val="900"/>
              </a:spcBef>
              <a:buFont typeface="Arial" panose="020B0604020202020204" pitchFamily="34" charset="0"/>
              <a:buChar char="•"/>
            </a:pPr>
            <a:r>
              <a:rPr lang="en-US" sz="2000" dirty="0"/>
              <a:t>Insulate steam pipelines to reduce heat loss.</a:t>
            </a:r>
          </a:p>
          <a:p>
            <a:pPr marL="342900" indent="-342900">
              <a:spcBef>
                <a:spcPts val="900"/>
              </a:spcBef>
              <a:buFont typeface="Arial" panose="020B0604020202020204" pitchFamily="34" charset="0"/>
              <a:buChar char="•"/>
            </a:pPr>
            <a:r>
              <a:rPr lang="en-US" sz="2000" dirty="0"/>
              <a:t>Recover waste heat from boiler systems for reuse.</a:t>
            </a:r>
          </a:p>
          <a:p>
            <a:pPr marL="342900" indent="-342900">
              <a:spcBef>
                <a:spcPts val="900"/>
              </a:spcBef>
              <a:buFont typeface="Arial" panose="020B0604020202020204" pitchFamily="34" charset="0"/>
              <a:buChar char="•"/>
            </a:pPr>
            <a:r>
              <a:rPr lang="en-US" sz="2000" dirty="0"/>
              <a:t>Recover high-pressure condensate for reuse.</a:t>
            </a:r>
          </a:p>
          <a:p>
            <a:pPr marL="342900" indent="-342900">
              <a:spcBef>
                <a:spcPts val="900"/>
              </a:spcBef>
              <a:buFont typeface="Arial" panose="020B0604020202020204" pitchFamily="34" charset="0"/>
              <a:buChar char="•"/>
            </a:pPr>
            <a:r>
              <a:rPr lang="en-US" sz="2000" dirty="0"/>
              <a:t>Enhance feedwater quality and reduce boiler blowdown.</a:t>
            </a:r>
          </a:p>
          <a:p>
            <a:pPr marL="342900" indent="-342900">
              <a:spcBef>
                <a:spcPts val="900"/>
              </a:spcBef>
              <a:buFont typeface="Arial" panose="020B0604020202020204" pitchFamily="34" charset="0"/>
              <a:buChar char="•"/>
            </a:pPr>
            <a:r>
              <a:rPr lang="en-US" sz="2000" dirty="0"/>
              <a:t>Use bark, paper sludge, and production waste as fuel.</a:t>
            </a:r>
          </a:p>
          <a:p>
            <a:pPr marL="342900" indent="-342900">
              <a:spcBef>
                <a:spcPts val="900"/>
              </a:spcBef>
              <a:buFont typeface="Arial" panose="020B0604020202020204" pitchFamily="34" charset="0"/>
              <a:buChar char="•"/>
            </a:pPr>
            <a:r>
              <a:rPr lang="en-US" sz="2000" dirty="0"/>
              <a:t>Install biomass boilers to supply steam for production.</a:t>
            </a:r>
          </a:p>
        </p:txBody>
      </p:sp>
    </p:spTree>
    <p:extLst>
      <p:ext uri="{BB962C8B-B14F-4D97-AF65-F5344CB8AC3E}">
        <p14:creationId xmlns:p14="http://schemas.microsoft.com/office/powerpoint/2010/main" val="36731630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07477-60C7-0CD6-C80D-41D07EB16EDE}"/>
              </a:ext>
            </a:extLst>
          </p:cNvPr>
          <p:cNvSpPr>
            <a:spLocks noGrp="1"/>
          </p:cNvSpPr>
          <p:nvPr>
            <p:ph type="title"/>
          </p:nvPr>
        </p:nvSpPr>
        <p:spPr/>
        <p:txBody>
          <a:bodyPr>
            <a:normAutofit fontScale="90000"/>
          </a:bodyPr>
          <a:lstStyle/>
          <a:p>
            <a:r>
              <a:rPr lang="en-US" dirty="0">
                <a:solidFill>
                  <a:schemeClr val="accent1">
                    <a:lumMod val="50000"/>
                  </a:schemeClr>
                </a:solidFill>
              </a:rPr>
              <a:t>EEMs in the Paper Industry</a:t>
            </a:r>
          </a:p>
        </p:txBody>
      </p:sp>
      <p:sp>
        <p:nvSpPr>
          <p:cNvPr id="7" name="TextBox 6">
            <a:extLst>
              <a:ext uri="{FF2B5EF4-FFF2-40B4-BE49-F238E27FC236}">
                <a16:creationId xmlns:a16="http://schemas.microsoft.com/office/drawing/2014/main" id="{2B1F80BE-5E17-BDA1-5314-550B7E811901}"/>
              </a:ext>
            </a:extLst>
          </p:cNvPr>
          <p:cNvSpPr txBox="1"/>
          <p:nvPr/>
        </p:nvSpPr>
        <p:spPr>
          <a:xfrm>
            <a:off x="656822" y="1571728"/>
            <a:ext cx="10878355" cy="3323987"/>
          </a:xfrm>
          <a:prstGeom prst="rect">
            <a:avLst/>
          </a:prstGeom>
          <a:noFill/>
        </p:spPr>
        <p:txBody>
          <a:bodyPr wrap="square">
            <a:spAutoFit/>
          </a:bodyPr>
          <a:lstStyle/>
          <a:p>
            <a:r>
              <a:rPr lang="en-US" sz="2000" b="1" dirty="0">
                <a:solidFill>
                  <a:schemeClr val="accent1">
                    <a:lumMod val="50000"/>
                  </a:schemeClr>
                </a:solidFill>
              </a:rPr>
              <a:t>Waste Heat Recovery</a:t>
            </a:r>
          </a:p>
          <a:p>
            <a:endParaRPr lang="en-US" sz="2000" dirty="0"/>
          </a:p>
          <a:p>
            <a:r>
              <a:rPr lang="en-US" sz="2000" b="1" dirty="0"/>
              <a:t>Solutions:</a:t>
            </a:r>
          </a:p>
          <a:p>
            <a:pPr>
              <a:spcBef>
                <a:spcPts val="900"/>
              </a:spcBef>
            </a:pPr>
            <a:r>
              <a:rPr lang="en-US" sz="2000" dirty="0"/>
              <a:t>• Install heat recovery equipment to capture exhaust heat from boilers.</a:t>
            </a:r>
          </a:p>
          <a:p>
            <a:pPr>
              <a:spcBef>
                <a:spcPts val="900"/>
              </a:spcBef>
            </a:pPr>
            <a:r>
              <a:rPr lang="en-US" sz="2000" dirty="0"/>
              <a:t>• Use recovered heat for paper drying or water heating in the pulping process.</a:t>
            </a:r>
          </a:p>
          <a:p>
            <a:endParaRPr lang="en-US" sz="2000" dirty="0"/>
          </a:p>
          <a:p>
            <a:r>
              <a:rPr lang="en-US" sz="2000" b="1" dirty="0"/>
              <a:t>Benefits:</a:t>
            </a:r>
          </a:p>
          <a:p>
            <a:pPr>
              <a:spcBef>
                <a:spcPts val="900"/>
              </a:spcBef>
            </a:pPr>
            <a:r>
              <a:rPr lang="en-US" sz="2000" dirty="0"/>
              <a:t>• Increase energy utilization efficiency by 10-15%.</a:t>
            </a:r>
          </a:p>
          <a:p>
            <a:pPr>
              <a:spcBef>
                <a:spcPts val="900"/>
              </a:spcBef>
            </a:pPr>
            <a:r>
              <a:rPr lang="en-US" sz="2000" dirty="0"/>
              <a:t>• Lower operating costs by utilizing surplus energy.</a:t>
            </a:r>
          </a:p>
        </p:txBody>
      </p:sp>
    </p:spTree>
    <p:extLst>
      <p:ext uri="{BB962C8B-B14F-4D97-AF65-F5344CB8AC3E}">
        <p14:creationId xmlns:p14="http://schemas.microsoft.com/office/powerpoint/2010/main" val="32083060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3551C-F027-6DC6-B4E0-0F9A2B92A718}"/>
              </a:ext>
            </a:extLst>
          </p:cNvPr>
          <p:cNvSpPr>
            <a:spLocks noGrp="1"/>
          </p:cNvSpPr>
          <p:nvPr>
            <p:ph type="title"/>
          </p:nvPr>
        </p:nvSpPr>
        <p:spPr/>
        <p:txBody>
          <a:bodyPr>
            <a:normAutofit fontScale="90000"/>
          </a:bodyPr>
          <a:lstStyle/>
          <a:p>
            <a:r>
              <a:rPr lang="en-US" dirty="0">
                <a:solidFill>
                  <a:schemeClr val="accent1">
                    <a:lumMod val="50000"/>
                  </a:schemeClr>
                </a:solidFill>
              </a:rPr>
              <a:t>EEMs in the Paper Industry</a:t>
            </a:r>
          </a:p>
        </p:txBody>
      </p:sp>
      <p:sp>
        <p:nvSpPr>
          <p:cNvPr id="7" name="TextBox 6">
            <a:extLst>
              <a:ext uri="{FF2B5EF4-FFF2-40B4-BE49-F238E27FC236}">
                <a16:creationId xmlns:a16="http://schemas.microsoft.com/office/drawing/2014/main" id="{EABC0EC9-796B-6473-0439-2340689BBB12}"/>
              </a:ext>
            </a:extLst>
          </p:cNvPr>
          <p:cNvSpPr txBox="1"/>
          <p:nvPr/>
        </p:nvSpPr>
        <p:spPr>
          <a:xfrm>
            <a:off x="609600" y="1571728"/>
            <a:ext cx="10972800" cy="4226863"/>
          </a:xfrm>
          <a:prstGeom prst="rect">
            <a:avLst/>
          </a:prstGeom>
          <a:noFill/>
        </p:spPr>
        <p:txBody>
          <a:bodyPr wrap="square">
            <a:spAutoFit/>
          </a:bodyPr>
          <a:lstStyle/>
          <a:p>
            <a:r>
              <a:rPr lang="en-US" sz="2000" b="1" dirty="0">
                <a:solidFill>
                  <a:schemeClr val="accent1">
                    <a:lumMod val="50000"/>
                  </a:schemeClr>
                </a:solidFill>
              </a:rPr>
              <a:t>Adopting Renewable Energy</a:t>
            </a:r>
          </a:p>
          <a:p>
            <a:endParaRPr lang="en-US" sz="2000" dirty="0"/>
          </a:p>
          <a:p>
            <a:r>
              <a:rPr lang="en-US" sz="2000" b="1" dirty="0"/>
              <a:t>Long-Term Solutions:</a:t>
            </a:r>
          </a:p>
          <a:p>
            <a:pPr>
              <a:spcBef>
                <a:spcPts val="900"/>
              </a:spcBef>
            </a:pPr>
            <a:r>
              <a:rPr lang="en-US" sz="2000" dirty="0"/>
              <a:t>• Install solar energy systems on factory rooftops to supply power for auxiliary systems.</a:t>
            </a:r>
          </a:p>
          <a:p>
            <a:pPr>
              <a:spcBef>
                <a:spcPts val="900"/>
              </a:spcBef>
            </a:pPr>
            <a:r>
              <a:rPr lang="en-US" sz="2000" dirty="0"/>
              <a:t>• Integrate renewable energy systems with the existing power grid.</a:t>
            </a:r>
            <a:br>
              <a:rPr lang="en-US" sz="2000" dirty="0"/>
            </a:br>
            <a:endParaRPr lang="en-US" sz="2000" dirty="0"/>
          </a:p>
          <a:p>
            <a:r>
              <a:rPr lang="en-US" sz="2000" b="1" dirty="0"/>
              <a:t>Practical Examples:</a:t>
            </a:r>
          </a:p>
          <a:p>
            <a:pPr>
              <a:spcBef>
                <a:spcPts val="900"/>
              </a:spcBef>
            </a:pPr>
            <a:r>
              <a:rPr lang="en-US" sz="2000" dirty="0"/>
              <a:t>• Some large paper mills in Vietnam have saved up to 20% on electricity costs by using solar energy.</a:t>
            </a:r>
          </a:p>
          <a:p>
            <a:endParaRPr lang="en-US" sz="2000" dirty="0"/>
          </a:p>
          <a:p>
            <a:r>
              <a:rPr lang="en-US" sz="2000" b="1" dirty="0"/>
              <a:t>Benefits:</a:t>
            </a:r>
          </a:p>
          <a:p>
            <a:pPr>
              <a:spcBef>
                <a:spcPts val="900"/>
              </a:spcBef>
            </a:pPr>
            <a:r>
              <a:rPr lang="en-US" sz="2000" dirty="0"/>
              <a:t>• Reduce dependence on the national power grid and lower production costs.</a:t>
            </a:r>
          </a:p>
        </p:txBody>
      </p:sp>
    </p:spTree>
    <p:extLst>
      <p:ext uri="{BB962C8B-B14F-4D97-AF65-F5344CB8AC3E}">
        <p14:creationId xmlns:p14="http://schemas.microsoft.com/office/powerpoint/2010/main" val="22585561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BE414-F9AC-8E3D-0908-54845E689E0E}"/>
              </a:ext>
            </a:extLst>
          </p:cNvPr>
          <p:cNvSpPr>
            <a:spLocks noGrp="1"/>
          </p:cNvSpPr>
          <p:nvPr>
            <p:ph type="title"/>
          </p:nvPr>
        </p:nvSpPr>
        <p:spPr/>
        <p:txBody>
          <a:bodyPr>
            <a:normAutofit fontScale="90000"/>
          </a:bodyPr>
          <a:lstStyle/>
          <a:p>
            <a:r>
              <a:rPr lang="en-US" dirty="0">
                <a:solidFill>
                  <a:schemeClr val="accent1">
                    <a:lumMod val="50000"/>
                  </a:schemeClr>
                </a:solidFill>
              </a:rPr>
              <a:t>EEMs in the Paper Industry in the world</a:t>
            </a:r>
          </a:p>
        </p:txBody>
      </p:sp>
      <p:sp>
        <p:nvSpPr>
          <p:cNvPr id="7" name="TextBox 6">
            <a:extLst>
              <a:ext uri="{FF2B5EF4-FFF2-40B4-BE49-F238E27FC236}">
                <a16:creationId xmlns:a16="http://schemas.microsoft.com/office/drawing/2014/main" id="{62A249AB-062F-4AF3-613D-CA5421F8A563}"/>
              </a:ext>
            </a:extLst>
          </p:cNvPr>
          <p:cNvSpPr txBox="1"/>
          <p:nvPr/>
        </p:nvSpPr>
        <p:spPr>
          <a:xfrm>
            <a:off x="609600" y="1423237"/>
            <a:ext cx="10972800" cy="2308324"/>
          </a:xfrm>
          <a:prstGeom prst="rect">
            <a:avLst/>
          </a:prstGeom>
          <a:noFill/>
        </p:spPr>
        <p:txBody>
          <a:bodyPr wrap="square">
            <a:spAutoFit/>
          </a:bodyPr>
          <a:lstStyle/>
          <a:p>
            <a:pPr algn="l" fontAlgn="base">
              <a:spcBef>
                <a:spcPts val="750"/>
              </a:spcBef>
            </a:pPr>
            <a:r>
              <a:rPr lang="en-US" sz="1800" b="1" i="0" dirty="0">
                <a:solidFill>
                  <a:schemeClr val="accent1">
                    <a:lumMod val="50000"/>
                  </a:schemeClr>
                </a:solidFill>
                <a:effectLst/>
                <a:latin typeface="+mn-lt"/>
              </a:rPr>
              <a:t>Electric air heating</a:t>
            </a:r>
          </a:p>
          <a:p>
            <a:br>
              <a:rPr lang="en-US" sz="1800" b="0" i="0" dirty="0">
                <a:solidFill>
                  <a:srgbClr val="000000"/>
                </a:solidFill>
                <a:effectLst/>
                <a:latin typeface="+mn-lt"/>
              </a:rPr>
            </a:br>
            <a:r>
              <a:rPr lang="en-US" sz="1800" b="1" dirty="0">
                <a:latin typeface="+mn-lt"/>
              </a:rPr>
              <a:t>Technology description</a:t>
            </a:r>
          </a:p>
          <a:p>
            <a:endParaRPr lang="en-US" sz="1800" b="1" dirty="0">
              <a:latin typeface="+mn-lt"/>
            </a:endParaRPr>
          </a:p>
          <a:p>
            <a:r>
              <a:rPr lang="en-US" sz="1800" dirty="0">
                <a:latin typeface="+mn-lt"/>
              </a:rPr>
              <a:t>Traditionally, pulp is dried using superheated steam generated from fossil fuel sources. However, using resistive heating to warm air means that renewable electricity can be used, thus reducing associated emissions. Additionally, the significant power demand can be managed by power controllers to </a:t>
            </a:r>
            <a:r>
              <a:rPr lang="en-US" sz="1800" dirty="0" err="1">
                <a:latin typeface="+mn-lt"/>
              </a:rPr>
              <a:t>minimise</a:t>
            </a:r>
            <a:r>
              <a:rPr lang="en-US" sz="1800" dirty="0">
                <a:latin typeface="+mn-lt"/>
              </a:rPr>
              <a:t> load disruption on electricity grid.</a:t>
            </a:r>
          </a:p>
        </p:txBody>
      </p:sp>
    </p:spTree>
    <p:extLst>
      <p:ext uri="{BB962C8B-B14F-4D97-AF65-F5344CB8AC3E}">
        <p14:creationId xmlns:p14="http://schemas.microsoft.com/office/powerpoint/2010/main" val="15755209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EF4633-3153-F05E-686C-CCC4751490B5}"/>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E691DC79-402B-6E97-D0AE-71512BEAE26A}"/>
              </a:ext>
            </a:extLst>
          </p:cNvPr>
          <p:cNvSpPr txBox="1"/>
          <p:nvPr/>
        </p:nvSpPr>
        <p:spPr>
          <a:xfrm>
            <a:off x="609600" y="1292609"/>
            <a:ext cx="5660571" cy="4678204"/>
          </a:xfrm>
          <a:prstGeom prst="rect">
            <a:avLst/>
          </a:prstGeom>
          <a:noFill/>
        </p:spPr>
        <p:txBody>
          <a:bodyPr wrap="square">
            <a:spAutoFit/>
          </a:bodyPr>
          <a:lstStyle/>
          <a:p>
            <a:pPr algn="l" fontAlgn="base">
              <a:spcBef>
                <a:spcPts val="750"/>
              </a:spcBef>
            </a:pPr>
            <a:r>
              <a:rPr lang="en-US" sz="1800" b="1" i="0" dirty="0">
                <a:solidFill>
                  <a:schemeClr val="accent1">
                    <a:lumMod val="50000"/>
                  </a:schemeClr>
                </a:solidFill>
                <a:effectLst/>
                <a:latin typeface="+mn-lt"/>
              </a:rPr>
              <a:t>Electric air heating</a:t>
            </a:r>
          </a:p>
          <a:p>
            <a:endParaRPr lang="en-US" sz="1800" b="1" dirty="0">
              <a:latin typeface="+mn-lt"/>
            </a:endParaRPr>
          </a:p>
          <a:p>
            <a:r>
              <a:rPr lang="en-US" sz="1800" b="1" dirty="0">
                <a:latin typeface="+mn-lt"/>
              </a:rPr>
              <a:t>Other projects</a:t>
            </a:r>
          </a:p>
          <a:p>
            <a:endParaRPr lang="en-US" sz="1800" b="1" dirty="0">
              <a:latin typeface="+mn-lt"/>
            </a:endParaRPr>
          </a:p>
          <a:p>
            <a:r>
              <a:rPr lang="en-US" sz="1800" b="1" dirty="0">
                <a:latin typeface="+mn-lt"/>
              </a:rPr>
              <a:t>Finland</a:t>
            </a:r>
            <a:r>
              <a:rPr lang="en-US" sz="1800" dirty="0">
                <a:latin typeface="+mn-lt"/>
              </a:rPr>
              <a:t>: UPM Electric boiler: Paper mill company, UPM, will install 8 electric boilers in German and Finnish mills in 2023 in line with their hopes to reduce CO2 emissions from fuels by 65% by 2030. </a:t>
            </a:r>
          </a:p>
          <a:p>
            <a:r>
              <a:rPr lang="en-US" sz="1400" u="sng" dirty="0">
                <a:latin typeface="+mn-lt"/>
              </a:rPr>
              <a:t>Source: https://</a:t>
            </a:r>
            <a:r>
              <a:rPr lang="en-US" sz="1400" u="sng" dirty="0" err="1">
                <a:latin typeface="+mn-lt"/>
              </a:rPr>
              <a:t>www.packaging-gateway.com</a:t>
            </a:r>
            <a:r>
              <a:rPr lang="en-US" sz="1400" u="sng" dirty="0">
                <a:latin typeface="+mn-lt"/>
              </a:rPr>
              <a:t>/news/</a:t>
            </a:r>
            <a:r>
              <a:rPr lang="en-US" sz="1400" u="sng" dirty="0" err="1">
                <a:latin typeface="+mn-lt"/>
              </a:rPr>
              <a:t>upm</a:t>
            </a:r>
            <a:r>
              <a:rPr lang="en-US" sz="1400" u="sng" dirty="0">
                <a:latin typeface="+mn-lt"/>
              </a:rPr>
              <a:t>-eight-electric-boilers-mills/</a:t>
            </a:r>
          </a:p>
          <a:p>
            <a:r>
              <a:rPr lang="en-US" sz="1800" b="1" dirty="0">
                <a:latin typeface="+mn-lt"/>
              </a:rPr>
              <a:t>Norway</a:t>
            </a:r>
            <a:r>
              <a:rPr lang="en-US" sz="1800" dirty="0">
                <a:latin typeface="+mn-lt"/>
              </a:rPr>
              <a:t>: </a:t>
            </a:r>
            <a:r>
              <a:rPr lang="en-US" sz="1800" dirty="0" err="1">
                <a:latin typeface="+mn-lt"/>
              </a:rPr>
              <a:t>Vafos</a:t>
            </a:r>
            <a:r>
              <a:rPr lang="en-US" sz="1800" dirty="0">
                <a:latin typeface="+mn-lt"/>
              </a:rPr>
              <a:t> pulp electric heating: </a:t>
            </a:r>
            <a:r>
              <a:rPr lang="en-US" sz="1800" dirty="0" err="1">
                <a:latin typeface="+mn-lt"/>
              </a:rPr>
              <a:t>Vafos</a:t>
            </a:r>
            <a:r>
              <a:rPr lang="en-US" sz="1800" dirty="0">
                <a:latin typeface="+mn-lt"/>
              </a:rPr>
              <a:t>, a Norwegian Pulp company partnered with ABB in 2022 to replace oil-</a:t>
            </a:r>
            <a:r>
              <a:rPr lang="en-US" sz="1800" dirty="0" err="1">
                <a:latin typeface="+mn-lt"/>
              </a:rPr>
              <a:t>fuelled</a:t>
            </a:r>
            <a:r>
              <a:rPr lang="en-US" sz="1800" dirty="0">
                <a:latin typeface="+mn-lt"/>
              </a:rPr>
              <a:t> boilers with electric air heaters which are controlled by power controllers to </a:t>
            </a:r>
            <a:r>
              <a:rPr lang="en-US" sz="1800" dirty="0" err="1">
                <a:latin typeface="+mn-lt"/>
              </a:rPr>
              <a:t>minimise</a:t>
            </a:r>
            <a:r>
              <a:rPr lang="en-US" sz="1800" dirty="0">
                <a:latin typeface="+mn-lt"/>
              </a:rPr>
              <a:t> the effect on the grid. </a:t>
            </a:r>
          </a:p>
          <a:p>
            <a:r>
              <a:rPr lang="en-US" sz="1400" u="sng" dirty="0" err="1">
                <a:latin typeface="+mn-lt"/>
              </a:rPr>
              <a:t>Source:https</a:t>
            </a:r>
            <a:r>
              <a:rPr lang="en-US" sz="1400" u="sng" dirty="0">
                <a:latin typeface="+mn-lt"/>
              </a:rPr>
              <a:t>://</a:t>
            </a:r>
            <a:r>
              <a:rPr lang="en-US" sz="1400" u="sng" dirty="0" err="1">
                <a:latin typeface="+mn-lt"/>
              </a:rPr>
              <a:t>new.abb.com</a:t>
            </a:r>
            <a:r>
              <a:rPr lang="en-US" sz="1400" u="sng" dirty="0">
                <a:latin typeface="+mn-lt"/>
              </a:rPr>
              <a:t>/news/detail/91305/pulp-plant-decarbonizes-by-switching-to-electric-drying</a:t>
            </a:r>
          </a:p>
        </p:txBody>
      </p:sp>
      <p:pic>
        <p:nvPicPr>
          <p:cNvPr id="1026" name="Picture 2">
            <a:extLst>
              <a:ext uri="{FF2B5EF4-FFF2-40B4-BE49-F238E27FC236}">
                <a16:creationId xmlns:a16="http://schemas.microsoft.com/office/drawing/2014/main" id="{CB658093-9328-6411-DBF6-C1E42368A9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9178" y="1494100"/>
            <a:ext cx="5207726" cy="292934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840AAAF-1D1B-9EDD-BBF0-7882D99691F3}"/>
              </a:ext>
            </a:extLst>
          </p:cNvPr>
          <p:cNvSpPr txBox="1"/>
          <p:nvPr/>
        </p:nvSpPr>
        <p:spPr>
          <a:xfrm>
            <a:off x="7084422" y="4676568"/>
            <a:ext cx="4497978" cy="430887"/>
          </a:xfrm>
          <a:prstGeom prst="rect">
            <a:avLst/>
          </a:prstGeom>
          <a:noFill/>
        </p:spPr>
        <p:txBody>
          <a:bodyPr wrap="square">
            <a:spAutoFit/>
          </a:bodyPr>
          <a:lstStyle/>
          <a:p>
            <a:r>
              <a:rPr lang="en-US" sz="1100" b="0" i="0" dirty="0">
                <a:solidFill>
                  <a:srgbClr val="626262"/>
                </a:solidFill>
                <a:effectLst/>
                <a:latin typeface="+mn-lt"/>
              </a:rPr>
              <a:t>The new boilers will increase mill capacity and lower emissions. Credit: Tomi </a:t>
            </a:r>
            <a:r>
              <a:rPr lang="en-US" sz="1100" b="0" i="0" dirty="0" err="1">
                <a:solidFill>
                  <a:srgbClr val="626262"/>
                </a:solidFill>
                <a:effectLst/>
                <a:latin typeface="+mn-lt"/>
              </a:rPr>
              <a:t>Mäkitalo</a:t>
            </a:r>
            <a:r>
              <a:rPr lang="en-US" sz="1100" b="0" i="0" dirty="0">
                <a:solidFill>
                  <a:srgbClr val="626262"/>
                </a:solidFill>
                <a:effectLst/>
                <a:latin typeface="+mn-lt"/>
              </a:rPr>
              <a:t>/</a:t>
            </a:r>
            <a:r>
              <a:rPr lang="en-US" sz="1100" b="0" i="0" dirty="0" err="1">
                <a:solidFill>
                  <a:srgbClr val="626262"/>
                </a:solidFill>
                <a:effectLst/>
                <a:latin typeface="+mn-lt"/>
              </a:rPr>
              <a:t>commons.wikimedia.org</a:t>
            </a:r>
            <a:r>
              <a:rPr lang="en-US" sz="1100" b="0" i="0" dirty="0">
                <a:solidFill>
                  <a:srgbClr val="626262"/>
                </a:solidFill>
                <a:effectLst/>
                <a:latin typeface="+mn-lt"/>
              </a:rPr>
              <a:t>.</a:t>
            </a:r>
            <a:endParaRPr lang="en-VN" sz="1100" dirty="0">
              <a:latin typeface="+mn-lt"/>
            </a:endParaRPr>
          </a:p>
        </p:txBody>
      </p:sp>
      <p:sp>
        <p:nvSpPr>
          <p:cNvPr id="8" name="Title 1">
            <a:extLst>
              <a:ext uri="{FF2B5EF4-FFF2-40B4-BE49-F238E27FC236}">
                <a16:creationId xmlns:a16="http://schemas.microsoft.com/office/drawing/2014/main" id="{8CE99449-54E8-4344-5211-F297F9AE76C3}"/>
              </a:ext>
            </a:extLst>
          </p:cNvPr>
          <p:cNvSpPr>
            <a:spLocks noGrp="1"/>
          </p:cNvSpPr>
          <p:nvPr>
            <p:ph type="title"/>
          </p:nvPr>
        </p:nvSpPr>
        <p:spPr/>
        <p:txBody>
          <a:bodyPr>
            <a:normAutofit fontScale="90000"/>
          </a:bodyPr>
          <a:lstStyle/>
          <a:p>
            <a:r>
              <a:rPr lang="en-US" dirty="0">
                <a:solidFill>
                  <a:schemeClr val="accent1">
                    <a:lumMod val="50000"/>
                  </a:schemeClr>
                </a:solidFill>
              </a:rPr>
              <a:t>EEMs in the Paper Industry in the world</a:t>
            </a:r>
          </a:p>
        </p:txBody>
      </p:sp>
    </p:spTree>
    <p:extLst>
      <p:ext uri="{BB962C8B-B14F-4D97-AF65-F5344CB8AC3E}">
        <p14:creationId xmlns:p14="http://schemas.microsoft.com/office/powerpoint/2010/main" val="14311876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2800" dirty="0">
                <a:solidFill>
                  <a:schemeClr val="accent1">
                    <a:lumMod val="50000"/>
                  </a:schemeClr>
                </a:solidFill>
              </a:rPr>
              <a:t>Global industrial energy usage</a:t>
            </a:r>
            <a:endParaRPr lang="en-US" dirty="0">
              <a:solidFill>
                <a:schemeClr val="accent1">
                  <a:lumMod val="50000"/>
                </a:schemeClr>
              </a:solidFill>
            </a:endParaRPr>
          </a:p>
        </p:txBody>
      </p:sp>
      <p:sp>
        <p:nvSpPr>
          <p:cNvPr id="2" name="Slide Number Placeholder 1">
            <a:extLst>
              <a:ext uri="{FF2B5EF4-FFF2-40B4-BE49-F238E27FC236}">
                <a16:creationId xmlns:a16="http://schemas.microsoft.com/office/drawing/2014/main" id="{E7FC889D-7FB1-49A0-AC3B-32A887ECB56B}"/>
              </a:ext>
            </a:extLst>
          </p:cNvPr>
          <p:cNvSpPr>
            <a:spLocks noGrp="1"/>
          </p:cNvSpPr>
          <p:nvPr>
            <p:ph type="sldNum" sz="quarter" idx="11"/>
          </p:nvPr>
        </p:nvSpPr>
        <p:spPr/>
        <p:txBody>
          <a:bodyPr/>
          <a:lstStyle/>
          <a:p>
            <a:pPr>
              <a:defRPr/>
            </a:pPr>
            <a:fld id="{BECF2DCF-3FB2-4886-B9A2-C1E0050B20B1}" type="slidenum">
              <a:rPr lang="en-GB" smtClean="0"/>
              <a:pPr>
                <a:defRPr/>
              </a:pPr>
              <a:t>4</a:t>
            </a:fld>
            <a:endParaRPr lang="en-GB"/>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16796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indent="0">
              <a:spcBef>
                <a:spcPct val="55000"/>
              </a:spcBef>
              <a:buClr>
                <a:srgbClr val="008000"/>
              </a:buClr>
              <a:buNone/>
            </a:pPr>
            <a:r>
              <a:rPr lang="en-US" sz="1800" dirty="0"/>
              <a:t> Total Final Energy Consumption (TFC) by Sector from 1990 to 2020-</a:t>
            </a:r>
            <a:r>
              <a:rPr lang="en-US" dirty="0">
                <a:solidFill>
                  <a:schemeClr val="tx1"/>
                </a:solidFill>
                <a:latin typeface="Arial" charset="0"/>
              </a:rPr>
              <a:t>2022</a:t>
            </a:r>
            <a:endParaRPr lang="en-US" dirty="0">
              <a:solidFill>
                <a:schemeClr val="tx1"/>
              </a:solidFill>
            </a:endParaRPr>
          </a:p>
        </p:txBody>
      </p:sp>
      <p:pic>
        <p:nvPicPr>
          <p:cNvPr id="6" name="Picture 5">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688884" y="1816336"/>
            <a:ext cx="9376906" cy="4361351"/>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833966" y="484660"/>
            <a:ext cx="10524067" cy="654050"/>
          </a:xfrm>
        </p:spPr>
        <p:txBody>
          <a:bodyPr>
            <a:normAutofit/>
          </a:bodyPr>
          <a:lstStyle/>
          <a:p>
            <a:pPr algn="ctr"/>
            <a:r>
              <a:rPr lang="en-US" dirty="0">
                <a:solidFill>
                  <a:schemeClr val="accent1">
                    <a:lumMod val="50000"/>
                  </a:schemeClr>
                </a:solidFill>
              </a:rPr>
              <a:t>Final electricity consumption by sector in Vietnam</a:t>
            </a:r>
          </a:p>
        </p:txBody>
      </p:sp>
      <p:sp>
        <p:nvSpPr>
          <p:cNvPr id="4" name="Slide Number Placeholder 3">
            <a:extLst>
              <a:ext uri="{FF2B5EF4-FFF2-40B4-BE49-F238E27FC236}">
                <a16:creationId xmlns:a16="http://schemas.microsoft.com/office/drawing/2014/main" id="{20824A8E-A13B-1D6A-4E69-24D79580A7FB}"/>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5</a:t>
            </a:fld>
            <a:endParaRPr lang="en-GB"/>
          </a:p>
        </p:txBody>
      </p:sp>
      <p:pic>
        <p:nvPicPr>
          <p:cNvPr id="7" name="Picture 6">
            <a:extLst>
              <a:ext uri="{FF2B5EF4-FFF2-40B4-BE49-F238E27FC236}">
                <a16:creationId xmlns:a16="http://schemas.microsoft.com/office/drawing/2014/main" id="{F1C4E8F9-33F1-66C2-AA3E-0658F3FA07E6}"/>
              </a:ext>
            </a:extLst>
          </p:cNvPr>
          <p:cNvPicPr>
            <a:picLocks noChangeAspect="1"/>
          </p:cNvPicPr>
          <p:nvPr/>
        </p:nvPicPr>
        <p:blipFill>
          <a:blip r:embed="rId2"/>
          <a:stretch>
            <a:fillRect/>
          </a:stretch>
        </p:blipFill>
        <p:spPr>
          <a:xfrm>
            <a:off x="833967" y="1369447"/>
            <a:ext cx="10524066" cy="4894913"/>
          </a:xfrm>
          <a:prstGeom prst="rect">
            <a:avLst/>
          </a:prstGeom>
        </p:spPr>
      </p:pic>
    </p:spTree>
    <p:extLst>
      <p:ext uri="{BB962C8B-B14F-4D97-AF65-F5344CB8AC3E}">
        <p14:creationId xmlns:p14="http://schemas.microsoft.com/office/powerpoint/2010/main" val="3816177024"/>
      </p:ext>
    </p:extLst>
  </p:cSld>
  <p:clrMapOvr>
    <a:masterClrMapping/>
  </p:clrMapOvr>
  <p:transition/>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524067" cy="654050"/>
          </a:xfrm>
        </p:spPr>
        <p:txBody>
          <a:bodyPr>
            <a:normAutofit/>
          </a:bodyPr>
          <a:lstStyle/>
          <a:p>
            <a:pPr algn="ctr"/>
            <a:r>
              <a:rPr dirty="0" lang="vi-VN">
                <a:solidFill>
                  <a:schemeClr val="accent1">
                    <a:lumMod val="50000"/>
                  </a:schemeClr>
                </a:solidFill>
                <a:latin charset="0" panose="020B0604020202020204" pitchFamily="34" typeface="Arial"/>
              </a:rPr>
              <a:t>Final energy consumption by industry in Vietnam</a:t>
            </a:r>
            <a:endParaRPr dirty="0" lang="en-US">
              <a:solidFill>
                <a:schemeClr val="accent1">
                  <a:lumMod val="50000"/>
                </a:schemeClr>
              </a:solidFill>
            </a:endParaRPr>
          </a:p>
        </p:txBody>
      </p:sp>
      <p:sp>
        <p:nvSpPr>
          <p:cNvPr id="4" name="Slide Number Placeholder 3">
            <a:extLst>
              <a:ext uri="{FF2B5EF4-FFF2-40B4-BE49-F238E27FC236}">
                <a16:creationId xmlns:a16="http://schemas.microsoft.com/office/drawing/2014/main" id="{EBC924A4-2CFE-2B37-7AC6-EDD354986A46}"/>
              </a:ext>
            </a:extLst>
          </p:cNvPr>
          <p:cNvSpPr>
            <a:spLocks noGrp="1"/>
          </p:cNvSpPr>
          <p:nvPr>
            <p:ph idx="11" sz="quarter" type="sldNum"/>
          </p:nvPr>
        </p:nvSpPr>
        <p:spPr>
          <a:xfrm>
            <a:off x="0" y="0"/>
            <a:ext cx="0" cy="0"/>
          </a:xfrm>
          <a:ln/>
        </p:spPr>
        <p:txBody>
          <a:bodyPr/>
          <a:ls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9pPr>
          </a:lstStyle>
          <a:p>
            <a:pPr>
              <a:defRPr/>
            </a:pPr>
            <a:fld id="{CD526C43-D195-4D1A-9EFA-AA81D07472FE}" type="slidenum">
              <a:rPr lang="en-GB" smtClean="0"/>
              <a:pPr>
                <a:defRPr/>
              </a:pPr>
              <a:t>6</a:t>
            </a:fld>
            <a:endParaRPr lang="en-GB"/>
          </a:p>
        </p:txBody>
      </p:sp>
      <p:grpSp>
        <p:nvGrpSpPr>
          <p:cNvPr id="20" name="Group 19">
            <a:extLst>
              <a:ext uri="{FF2B5EF4-FFF2-40B4-BE49-F238E27FC236}">
                <a16:creationId xmlns:a16="http://schemas.microsoft.com/office/drawing/2014/main" id="{47315738-42DD-7186-0A55-B27AD343A016}"/>
              </a:ext>
            </a:extLst>
          </p:cNvPr>
          <p:cNvGrpSpPr/>
          <p:nvPr/>
        </p:nvGrpSpPr>
        <p:grpSpPr>
          <a:xfrm>
            <a:off x="1284514" y="1543219"/>
            <a:ext cx="9322382" cy="3953342"/>
            <a:chOff x="1284514" y="1543219"/>
            <a:chExt cx="9322382" cy="3953342"/>
          </a:xfrm>
        </p:grpSpPr>
        <p:pic>
          <p:nvPicPr>
            <p:cNvPr id="3" name="Picture 2">
              <a:extLst>
                <a:ext uri="{FF2B5EF4-FFF2-40B4-BE49-F238E27FC236}">
                  <a16:creationId xmlns:a16="http://schemas.microsoft.com/office/drawing/2014/main" id="{F16CAE9F-E20C-DB7C-41F2-C3B5C5B19D26}"/>
                </a:ext>
              </a:extLst>
            </p:cNvPr>
            <p:cNvPicPr>
              <a:picLocks noChangeAspect="1"/>
            </p:cNvPicPr>
            <p:nvPr/>
          </p:nvPicPr>
          <p:blipFill>
            <a:blip r:embed="rId2"/>
            <a:srcRect b="4"/>
            <a:stretch/>
          </p:blipFill>
          <p:spPr>
            <a:xfrm>
              <a:off x="1585104" y="1543219"/>
              <a:ext cx="9021792" cy="3953342"/>
            </a:xfrm>
            <a:prstGeom prst="rect">
              <a:avLst/>
            </a:prstGeom>
          </p:spPr>
        </p:pic>
        <p:sp>
          <p:nvSpPr>
            <p:cNvPr id="6" name="TextBox 5">
              <a:extLst>
                <a:ext uri="{FF2B5EF4-FFF2-40B4-BE49-F238E27FC236}">
                  <a16:creationId xmlns:a16="http://schemas.microsoft.com/office/drawing/2014/main" id="{01423AA1-42CC-B88F-03C4-A15EF201E548}"/>
                </a:ext>
              </a:extLst>
            </p:cNvPr>
            <p:cNvSpPr txBox="1"/>
            <p:nvPr/>
          </p:nvSpPr>
          <p:spPr>
            <a:xfrm>
              <a:off x="1284514" y="3831071"/>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31,7%</a:t>
              </a:r>
            </a:p>
          </p:txBody>
        </p:sp>
        <p:sp>
          <p:nvSpPr>
            <p:cNvPr id="7" name="TextBox 6">
              <a:extLst>
                <a:ext uri="{FF2B5EF4-FFF2-40B4-BE49-F238E27FC236}">
                  <a16:creationId xmlns:a16="http://schemas.microsoft.com/office/drawing/2014/main" id="{94852C2E-CBE2-EE8F-B5DB-0D2BF78EEFF2}"/>
                </a:ext>
              </a:extLst>
            </p:cNvPr>
            <p:cNvSpPr txBox="1"/>
            <p:nvPr/>
          </p:nvSpPr>
          <p:spPr>
            <a:xfrm>
              <a:off x="2345426" y="2306151"/>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3,9%</a:t>
              </a:r>
            </a:p>
          </p:txBody>
        </p:sp>
        <p:sp>
          <p:nvSpPr>
            <p:cNvPr id="8" name="TextBox 7">
              <a:extLst>
                <a:ext uri="{FF2B5EF4-FFF2-40B4-BE49-F238E27FC236}">
                  <a16:creationId xmlns:a16="http://schemas.microsoft.com/office/drawing/2014/main" id="{F2D73E2B-A3DF-04E3-5D05-BDA315D27B2F}"/>
                </a:ext>
              </a:extLst>
            </p:cNvPr>
            <p:cNvSpPr txBox="1"/>
            <p:nvPr/>
          </p:nvSpPr>
          <p:spPr>
            <a:xfrm>
              <a:off x="3119133" y="2306151"/>
              <a:ext cx="1307998" cy="253916"/>
            </a:xfrm>
            <a:prstGeom prst="rect">
              <a:avLst/>
            </a:prstGeom>
            <a:solidFill>
              <a:schemeClr val="bg1"/>
            </a:solidFill>
          </p:spPr>
          <p:txBody>
            <a:bodyPr rtlCol="0" wrap="square">
              <a:spAutoFit/>
            </a:bodyPr>
            <a:lstStyle/>
            <a:p>
              <a:r>
                <a:rPr dirty="0" lang="en-VN" sz="1050">
                  <a:solidFill>
                    <a:schemeClr val="bg2">
                      <a:lumMod val="75000"/>
                    </a:schemeClr>
                  </a:solidFill>
                </a:rPr>
                <a:t>Household 14,9 %</a:t>
              </a:r>
            </a:p>
          </p:txBody>
        </p:sp>
        <p:sp>
          <p:nvSpPr>
            <p:cNvPr id="9" name="TextBox 8">
              <a:extLst>
                <a:ext uri="{FF2B5EF4-FFF2-40B4-BE49-F238E27FC236}">
                  <a16:creationId xmlns:a16="http://schemas.microsoft.com/office/drawing/2014/main" id="{AA040E1F-9102-A38B-9574-371924D8397C}"/>
                </a:ext>
              </a:extLst>
            </p:cNvPr>
            <p:cNvSpPr txBox="1"/>
            <p:nvPr/>
          </p:nvSpPr>
          <p:spPr>
            <a:xfrm>
              <a:off x="4427131" y="2430568"/>
              <a:ext cx="1026612" cy="415498"/>
            </a:xfrm>
            <a:prstGeom prst="rect">
              <a:avLst/>
            </a:prstGeom>
            <a:solidFill>
              <a:schemeClr val="bg1"/>
            </a:solidFill>
          </p:spPr>
          <p:txBody>
            <a:bodyPr rtlCol="0" wrap="square">
              <a:spAutoFit/>
            </a:bodyPr>
            <a:lstStyle/>
            <a:p>
              <a:r>
                <a:rPr dirty="0" lang="en-VN" sz="1050">
                  <a:solidFill>
                    <a:schemeClr val="bg2">
                      <a:lumMod val="75000"/>
                    </a:schemeClr>
                  </a:solidFill>
                </a:rPr>
                <a:t>Non- energy </a:t>
              </a:r>
            </a:p>
            <a:p>
              <a:r>
                <a:rPr dirty="0" lang="en-VN" sz="1050">
                  <a:solidFill>
                    <a:schemeClr val="bg2">
                      <a:lumMod val="75000"/>
                    </a:schemeClr>
                  </a:solidFill>
                </a:rPr>
                <a:t>2%</a:t>
              </a:r>
            </a:p>
          </p:txBody>
        </p:sp>
        <p:sp>
          <p:nvSpPr>
            <p:cNvPr id="10" name="TextBox 9">
              <a:extLst>
                <a:ext uri="{FF2B5EF4-FFF2-40B4-BE49-F238E27FC236}">
                  <a16:creationId xmlns:a16="http://schemas.microsoft.com/office/drawing/2014/main" id="{E7903265-5185-98B4-A552-6DF7FE7BD7AB}"/>
                </a:ext>
              </a:extLst>
            </p:cNvPr>
            <p:cNvSpPr txBox="1"/>
            <p:nvPr/>
          </p:nvSpPr>
          <p:spPr>
            <a:xfrm>
              <a:off x="4918665" y="4100025"/>
              <a:ext cx="715404" cy="415498"/>
            </a:xfrm>
            <a:prstGeom prst="rect">
              <a:avLst/>
            </a:prstGeom>
            <a:solidFill>
              <a:schemeClr val="bg1"/>
            </a:solidFill>
          </p:spPr>
          <p:txBody>
            <a:bodyPr rtlCol="0" wrap="square">
              <a:spAutoFit/>
            </a:bodyPr>
            <a:lstStyle/>
            <a:p>
              <a:r>
                <a:rPr dirty="0" lang="en-VN" sz="1050">
                  <a:solidFill>
                    <a:schemeClr val="bg2">
                      <a:lumMod val="75000"/>
                    </a:schemeClr>
                  </a:solidFill>
                </a:rPr>
                <a:t>Industry</a:t>
              </a:r>
            </a:p>
            <a:p>
              <a:r>
                <a:rPr dirty="0" lang="en-VN" sz="1050">
                  <a:solidFill>
                    <a:schemeClr val="bg2">
                      <a:lumMod val="75000"/>
                    </a:schemeClr>
                  </a:solidFill>
                </a:rPr>
                <a:t>45,7%</a:t>
              </a:r>
            </a:p>
          </p:txBody>
        </p:sp>
        <p:sp>
          <p:nvSpPr>
            <p:cNvPr id="11" name="TextBox 10">
              <a:extLst>
                <a:ext uri="{FF2B5EF4-FFF2-40B4-BE49-F238E27FC236}">
                  <a16:creationId xmlns:a16="http://schemas.microsoft.com/office/drawing/2014/main" id="{3CE5EC77-5AFB-D82A-A77F-A05808BF32AF}"/>
                </a:ext>
              </a:extLst>
            </p:cNvPr>
            <p:cNvSpPr txBox="1"/>
            <p:nvPr/>
          </p:nvSpPr>
          <p:spPr>
            <a:xfrm>
              <a:off x="2334540" y="4877512"/>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1,8 %</a:t>
              </a:r>
            </a:p>
          </p:txBody>
        </p:sp>
        <p:sp>
          <p:nvSpPr>
            <p:cNvPr id="12" name="TextBox 11">
              <a:extLst>
                <a:ext uri="{FF2B5EF4-FFF2-40B4-BE49-F238E27FC236}">
                  <a16:creationId xmlns:a16="http://schemas.microsoft.com/office/drawing/2014/main" id="{441FAC39-AF4C-74AF-95E1-19492A654A1A}"/>
                </a:ext>
              </a:extLst>
            </p:cNvPr>
            <p:cNvSpPr txBox="1"/>
            <p:nvPr/>
          </p:nvSpPr>
          <p:spPr>
            <a:xfrm>
              <a:off x="3233058"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2012</a:t>
              </a:r>
            </a:p>
          </p:txBody>
        </p:sp>
        <p:sp>
          <p:nvSpPr>
            <p:cNvPr id="13" name="TextBox 12">
              <a:extLst>
                <a:ext uri="{FF2B5EF4-FFF2-40B4-BE49-F238E27FC236}">
                  <a16:creationId xmlns:a16="http://schemas.microsoft.com/office/drawing/2014/main" id="{4AE3272D-1B71-0CC0-BEF4-DC165C294ED6}"/>
                </a:ext>
              </a:extLst>
            </p:cNvPr>
            <p:cNvSpPr txBox="1"/>
            <p:nvPr/>
          </p:nvSpPr>
          <p:spPr>
            <a:xfrm>
              <a:off x="7369629"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2021</a:t>
              </a:r>
            </a:p>
          </p:txBody>
        </p:sp>
        <p:sp>
          <p:nvSpPr>
            <p:cNvPr id="14" name="TextBox 13">
              <a:extLst>
                <a:ext uri="{FF2B5EF4-FFF2-40B4-BE49-F238E27FC236}">
                  <a16:creationId xmlns:a16="http://schemas.microsoft.com/office/drawing/2014/main" id="{44DEC9D3-9F87-3C12-60BC-0E472BDB3F93}"/>
                </a:ext>
              </a:extLst>
            </p:cNvPr>
            <p:cNvSpPr txBox="1"/>
            <p:nvPr/>
          </p:nvSpPr>
          <p:spPr>
            <a:xfrm>
              <a:off x="5949221" y="2638317"/>
              <a:ext cx="812520" cy="253916"/>
            </a:xfrm>
            <a:prstGeom prst="rect">
              <a:avLst/>
            </a:prstGeom>
            <a:solidFill>
              <a:schemeClr val="bg1"/>
            </a:solidFill>
          </p:spPr>
          <p:txBody>
            <a:bodyPr rtlCol="0" wrap="square">
              <a:spAutoFit/>
            </a:bodyPr>
            <a:lstStyle/>
            <a:p>
              <a:pPr algn="r"/>
              <a:r>
                <a:rPr dirty="0" lang="en-VN" sz="1050">
                  <a:solidFill>
                    <a:schemeClr val="bg2">
                      <a:lumMod val="75000"/>
                    </a:schemeClr>
                  </a:solidFill>
                </a:rPr>
                <a:t>Industry</a:t>
              </a:r>
            </a:p>
          </p:txBody>
        </p:sp>
        <p:sp>
          <p:nvSpPr>
            <p:cNvPr id="15" name="TextBox 14">
              <a:extLst>
                <a:ext uri="{FF2B5EF4-FFF2-40B4-BE49-F238E27FC236}">
                  <a16:creationId xmlns:a16="http://schemas.microsoft.com/office/drawing/2014/main" id="{ECD25CDD-CC73-C721-DA16-C93445137608}"/>
                </a:ext>
              </a:extLst>
            </p:cNvPr>
            <p:cNvSpPr txBox="1"/>
            <p:nvPr/>
          </p:nvSpPr>
          <p:spPr>
            <a:xfrm>
              <a:off x="5634068" y="4758021"/>
              <a:ext cx="763931" cy="577081"/>
            </a:xfrm>
            <a:prstGeom prst="rect">
              <a:avLst/>
            </a:prstGeom>
            <a:solidFill>
              <a:schemeClr val="bg1"/>
            </a:solidFill>
          </p:spPr>
          <p:txBody>
            <a:bodyPr rtlCol="0" wrap="square">
              <a:spAutoFit/>
            </a:bodyPr>
            <a:lstStyle/>
            <a:p>
              <a:pPr algn="r"/>
              <a:r>
                <a:rPr dirty="0" lang="en-VN" sz="1050">
                  <a:solidFill>
                    <a:schemeClr val="bg2">
                      <a:lumMod val="75000"/>
                    </a:schemeClr>
                  </a:solidFill>
                </a:rPr>
                <a:t>Non- energy </a:t>
              </a:r>
            </a:p>
            <a:p>
              <a:pPr algn="r"/>
              <a:r>
                <a:rPr dirty="0" lang="en-VN" sz="1050">
                  <a:solidFill>
                    <a:schemeClr val="bg2">
                      <a:lumMod val="75000"/>
                    </a:schemeClr>
                  </a:solidFill>
                </a:rPr>
                <a:t>5,5%</a:t>
              </a:r>
            </a:p>
          </p:txBody>
        </p:sp>
        <p:sp>
          <p:nvSpPr>
            <p:cNvPr id="16" name="TextBox 15">
              <a:extLst>
                <a:ext uri="{FF2B5EF4-FFF2-40B4-BE49-F238E27FC236}">
                  <a16:creationId xmlns:a16="http://schemas.microsoft.com/office/drawing/2014/main" id="{D96A7724-0EA3-9709-07F5-6DB166F25EB8}"/>
                </a:ext>
              </a:extLst>
            </p:cNvPr>
            <p:cNvSpPr txBox="1"/>
            <p:nvPr/>
          </p:nvSpPr>
          <p:spPr>
            <a:xfrm>
              <a:off x="9109168" y="2456246"/>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5,2%</a:t>
              </a:r>
            </a:p>
          </p:txBody>
        </p:sp>
        <p:sp>
          <p:nvSpPr>
            <p:cNvPr id="17" name="TextBox 16">
              <a:extLst>
                <a:ext uri="{FF2B5EF4-FFF2-40B4-BE49-F238E27FC236}">
                  <a16:creationId xmlns:a16="http://schemas.microsoft.com/office/drawing/2014/main" id="{F1605093-AB50-8E83-3471-E4051544C3AC}"/>
                </a:ext>
              </a:extLst>
            </p:cNvPr>
            <p:cNvSpPr txBox="1"/>
            <p:nvPr/>
          </p:nvSpPr>
          <p:spPr>
            <a:xfrm>
              <a:off x="9462352" y="3045248"/>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16,7%</a:t>
              </a:r>
            </a:p>
          </p:txBody>
        </p:sp>
        <p:sp>
          <p:nvSpPr>
            <p:cNvPr id="18" name="TextBox 17">
              <a:extLst>
                <a:ext uri="{FF2B5EF4-FFF2-40B4-BE49-F238E27FC236}">
                  <a16:creationId xmlns:a16="http://schemas.microsoft.com/office/drawing/2014/main" id="{D20E93DD-2017-049D-7D11-153569EA4CE6}"/>
                </a:ext>
              </a:extLst>
            </p:cNvPr>
            <p:cNvSpPr txBox="1"/>
            <p:nvPr/>
          </p:nvSpPr>
          <p:spPr>
            <a:xfrm>
              <a:off x="9446386" y="3986257"/>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3,2%</a:t>
              </a:r>
            </a:p>
          </p:txBody>
        </p:sp>
        <p:sp>
          <p:nvSpPr>
            <p:cNvPr id="19" name="TextBox 18">
              <a:extLst>
                <a:ext uri="{FF2B5EF4-FFF2-40B4-BE49-F238E27FC236}">
                  <a16:creationId xmlns:a16="http://schemas.microsoft.com/office/drawing/2014/main" id="{B9C1CBFF-034F-3774-1F93-DE965DE36159}"/>
                </a:ext>
              </a:extLst>
            </p:cNvPr>
            <p:cNvSpPr txBox="1"/>
            <p:nvPr/>
          </p:nvSpPr>
          <p:spPr>
            <a:xfrm>
              <a:off x="8873113" y="4670430"/>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Household</a:t>
              </a:r>
            </a:p>
            <a:p>
              <a:r>
                <a:rPr dirty="0" lang="en-VN" sz="1050">
                  <a:solidFill>
                    <a:schemeClr val="bg2">
                      <a:lumMod val="75000"/>
                    </a:schemeClr>
                  </a:solidFill>
                </a:rPr>
                <a:t>15,3 %</a:t>
              </a:r>
            </a:p>
          </p:txBody>
        </p:sp>
      </p:grpSp>
    </p:spTree>
    <p:extLst>
      <p:ext uri="{BB962C8B-B14F-4D97-AF65-F5344CB8AC3E}">
        <p14:creationId xmlns:p14="http://schemas.microsoft.com/office/powerpoint/2010/main" val="128246191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470704" y="571885"/>
            <a:ext cx="10972800" cy="495200"/>
          </a:xfrm>
        </p:spPr>
        <p:txBody>
          <a:bodyPr>
            <a:noAutofit/>
          </a:bodyPr>
          <a:lstStyle/>
          <a:p>
            <a:r>
              <a:rPr lang="en-US" sz="3200" dirty="0">
                <a:solidFill>
                  <a:schemeClr val="accent1">
                    <a:lumMod val="50000"/>
                  </a:schemeClr>
                </a:solidFill>
              </a:rPr>
              <a:t>Current status of energy use in Vietnam</a:t>
            </a:r>
            <a:endParaRPr lang="vi-VN" sz="3200" dirty="0">
              <a:solidFill>
                <a:schemeClr val="accent1">
                  <a:lumMod val="50000"/>
                </a:schemeClr>
              </a:solidFill>
              <a:latin typeface="Arial" panose="020B0604020202020204" pitchFamily="34" charset="0"/>
            </a:endParaRPr>
          </a:p>
        </p:txBody>
      </p:sp>
      <p:grpSp>
        <p:nvGrpSpPr>
          <p:cNvPr id="11" name="Group 10">
            <a:extLst>
              <a:ext uri="{FF2B5EF4-FFF2-40B4-BE49-F238E27FC236}">
                <a16:creationId xmlns:a16="http://schemas.microsoft.com/office/drawing/2014/main" id="{8D3043CF-60DF-D48C-EBC4-F25C6943ED5B}"/>
              </a:ext>
            </a:extLst>
          </p:cNvPr>
          <p:cNvGrpSpPr/>
          <p:nvPr/>
        </p:nvGrpSpPr>
        <p:grpSpPr>
          <a:xfrm>
            <a:off x="960895" y="1439499"/>
            <a:ext cx="10270211" cy="4846616"/>
            <a:chOff x="960895" y="1439499"/>
            <a:chExt cx="10270211" cy="4846616"/>
          </a:xfrm>
        </p:grpSpPr>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60895" y="1439499"/>
              <a:ext cx="10270211" cy="4846616"/>
            </a:xfrm>
            <a:prstGeom prst="rect">
              <a:avLst/>
            </a:prstGeom>
          </p:spPr>
        </p:pic>
        <p:sp>
          <p:nvSpPr>
            <p:cNvPr id="4" name="TextBox 3">
              <a:extLst>
                <a:ext uri="{FF2B5EF4-FFF2-40B4-BE49-F238E27FC236}">
                  <a16:creationId xmlns:a16="http://schemas.microsoft.com/office/drawing/2014/main" id="{DE1524B3-4018-3557-60C2-CC45220E1AAE}"/>
                </a:ext>
              </a:extLst>
            </p:cNvPr>
            <p:cNvSpPr txBox="1"/>
            <p:nvPr/>
          </p:nvSpPr>
          <p:spPr>
            <a:xfrm>
              <a:off x="1343025" y="1557338"/>
              <a:ext cx="2528888" cy="666977"/>
            </a:xfrm>
            <a:prstGeom prst="rect">
              <a:avLst/>
            </a:prstGeom>
            <a:solidFill>
              <a:schemeClr val="bg1"/>
            </a:solidFill>
          </p:spPr>
          <p:txBody>
            <a:bodyPr wrap="square" rtlCol="0">
              <a:spAutoFit/>
            </a:bodyPr>
            <a:lstStyle/>
            <a:p>
              <a:pPr algn="r"/>
              <a:r>
                <a:rPr lang="en-US" dirty="0">
                  <a:solidFill>
                    <a:schemeClr val="bg2">
                      <a:lumMod val="75000"/>
                    </a:schemeClr>
                  </a:solidFill>
                </a:rPr>
                <a:t>Agriculture, forestry and fisheries</a:t>
              </a:r>
              <a:endParaRPr lang="en-VN" dirty="0">
                <a:solidFill>
                  <a:schemeClr val="bg2">
                    <a:lumMod val="75000"/>
                  </a:schemeClr>
                </a:solidFill>
              </a:endParaRPr>
            </a:p>
          </p:txBody>
        </p:sp>
        <p:sp>
          <p:nvSpPr>
            <p:cNvPr id="5" name="TextBox 4">
              <a:extLst>
                <a:ext uri="{FF2B5EF4-FFF2-40B4-BE49-F238E27FC236}">
                  <a16:creationId xmlns:a16="http://schemas.microsoft.com/office/drawing/2014/main" id="{F3D90F8A-2A1B-8C59-8D0A-2546C9D662C4}"/>
                </a:ext>
              </a:extLst>
            </p:cNvPr>
            <p:cNvSpPr txBox="1"/>
            <p:nvPr/>
          </p:nvSpPr>
          <p:spPr>
            <a:xfrm>
              <a:off x="1343025" y="234215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Construction</a:t>
              </a:r>
            </a:p>
          </p:txBody>
        </p:sp>
        <p:sp>
          <p:nvSpPr>
            <p:cNvPr id="6" name="TextBox 5">
              <a:extLst>
                <a:ext uri="{FF2B5EF4-FFF2-40B4-BE49-F238E27FC236}">
                  <a16:creationId xmlns:a16="http://schemas.microsoft.com/office/drawing/2014/main" id="{CAAE5149-F7C6-9688-AFAC-AEF040608114}"/>
                </a:ext>
              </a:extLst>
            </p:cNvPr>
            <p:cNvSpPr txBox="1"/>
            <p:nvPr/>
          </p:nvSpPr>
          <p:spPr>
            <a:xfrm>
              <a:off x="1343025" y="304934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Industry</a:t>
              </a:r>
            </a:p>
          </p:txBody>
        </p:sp>
        <p:sp>
          <p:nvSpPr>
            <p:cNvPr id="7" name="TextBox 6">
              <a:extLst>
                <a:ext uri="{FF2B5EF4-FFF2-40B4-BE49-F238E27FC236}">
                  <a16:creationId xmlns:a16="http://schemas.microsoft.com/office/drawing/2014/main" id="{5F82DF49-932B-C0A7-F9A6-BE2615E11010}"/>
                </a:ext>
              </a:extLst>
            </p:cNvPr>
            <p:cNvSpPr txBox="1"/>
            <p:nvPr/>
          </p:nvSpPr>
          <p:spPr>
            <a:xfrm>
              <a:off x="1071563" y="3672979"/>
              <a:ext cx="2800350" cy="379656"/>
            </a:xfrm>
            <a:prstGeom prst="rect">
              <a:avLst/>
            </a:prstGeom>
            <a:solidFill>
              <a:schemeClr val="bg1"/>
            </a:solidFill>
          </p:spPr>
          <p:txBody>
            <a:bodyPr wrap="square" rtlCol="0">
              <a:spAutoFit/>
            </a:bodyPr>
            <a:lstStyle/>
            <a:p>
              <a:pPr algn="r"/>
              <a:r>
                <a:rPr lang="en-VN" dirty="0">
                  <a:solidFill>
                    <a:schemeClr val="bg2">
                      <a:lumMod val="75000"/>
                    </a:schemeClr>
                  </a:solidFill>
                </a:rPr>
                <a:t>Non- energy</a:t>
              </a:r>
            </a:p>
          </p:txBody>
        </p:sp>
        <p:sp>
          <p:nvSpPr>
            <p:cNvPr id="8" name="TextBox 7">
              <a:extLst>
                <a:ext uri="{FF2B5EF4-FFF2-40B4-BE49-F238E27FC236}">
                  <a16:creationId xmlns:a16="http://schemas.microsoft.com/office/drawing/2014/main" id="{5EC6BD9E-7942-45B8-552A-E189CA6C78F1}"/>
                </a:ext>
              </a:extLst>
            </p:cNvPr>
            <p:cNvSpPr txBox="1"/>
            <p:nvPr/>
          </p:nvSpPr>
          <p:spPr>
            <a:xfrm>
              <a:off x="1343025" y="438016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Household</a:t>
              </a:r>
            </a:p>
          </p:txBody>
        </p:sp>
        <p:sp>
          <p:nvSpPr>
            <p:cNvPr id="9" name="TextBox 8">
              <a:extLst>
                <a:ext uri="{FF2B5EF4-FFF2-40B4-BE49-F238E27FC236}">
                  <a16:creationId xmlns:a16="http://schemas.microsoft.com/office/drawing/2014/main" id="{44AE5BD3-869C-E9B6-D71E-AFE7C6094693}"/>
                </a:ext>
              </a:extLst>
            </p:cNvPr>
            <p:cNvSpPr txBox="1"/>
            <p:nvPr/>
          </p:nvSpPr>
          <p:spPr>
            <a:xfrm>
              <a:off x="1343025" y="508735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Services</a:t>
              </a:r>
            </a:p>
          </p:txBody>
        </p:sp>
        <p:sp>
          <p:nvSpPr>
            <p:cNvPr id="10" name="TextBox 9">
              <a:extLst>
                <a:ext uri="{FF2B5EF4-FFF2-40B4-BE49-F238E27FC236}">
                  <a16:creationId xmlns:a16="http://schemas.microsoft.com/office/drawing/2014/main" id="{8CC90477-AAA6-BB9F-3C7F-1922C11CF3F3}"/>
                </a:ext>
              </a:extLst>
            </p:cNvPr>
            <p:cNvSpPr txBox="1"/>
            <p:nvPr/>
          </p:nvSpPr>
          <p:spPr>
            <a:xfrm>
              <a:off x="1343025" y="5686737"/>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Transportation</a:t>
              </a:r>
            </a:p>
          </p:txBody>
        </p:sp>
      </p:grpSp>
    </p:spTree>
    <p:extLst>
      <p:ext uri="{BB962C8B-B14F-4D97-AF65-F5344CB8AC3E}">
        <p14:creationId xmlns:p14="http://schemas.microsoft.com/office/powerpoint/2010/main" val="1527187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en-US" dirty="0">
                <a:solidFill>
                  <a:schemeClr val="accent1">
                    <a:lumMod val="50000"/>
                  </a:schemeClr>
                </a:solidFill>
              </a:rPr>
              <a:t>Characteristics of energy consumption in Vietnam’s industry</a:t>
            </a: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430078"/>
            <a:ext cx="10778800" cy="4747450"/>
          </a:xfrm>
        </p:spPr>
        <p:txBody>
          <a:bodyPr>
            <a:normAutofit lnSpcReduction="10000"/>
          </a:bodyPr>
          <a:lstStyle/>
          <a:p>
            <a:pPr>
              <a:lnSpc>
                <a:spcPct val="150000"/>
              </a:lnSpc>
              <a:buFont typeface="Wingdings" pitchFamily="2" charset="2"/>
              <a:buChar char="v"/>
            </a:pPr>
            <a:r>
              <a:rPr lang="en-US" dirty="0"/>
              <a:t>The industry is the leading energy consumer sector in Vietnam, based on electricity consumption and final energy consumption</a:t>
            </a:r>
          </a:p>
          <a:p>
            <a:pPr>
              <a:lnSpc>
                <a:spcPct val="150000"/>
              </a:lnSpc>
              <a:buFont typeface="Wingdings" pitchFamily="2" charset="2"/>
              <a:buChar char="v"/>
            </a:pPr>
            <a:r>
              <a:rPr lang="en-US" dirty="0"/>
              <a:t>Vietnam currently has 3,068 DEUs (up from 2,496 in 2017), consuming 51,393,648 TOE, with DEUs in the industrial sector making up the majority—2,599 facilities consuming 50,570,115 TOE. The Vietnamese industry has significant potential for energy efficiency.</a:t>
            </a:r>
          </a:p>
          <a:p>
            <a:pPr>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
        <p:nvSpPr>
          <p:cNvPr id="4" name="Slide Number Placeholder 3">
            <a:extLst>
              <a:ext uri="{FF2B5EF4-FFF2-40B4-BE49-F238E27FC236}">
                <a16:creationId xmlns:a16="http://schemas.microsoft.com/office/drawing/2014/main" id="{B1C55C40-F3FF-EEF4-51CA-C109D618A348}"/>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8</a:t>
            </a:fld>
            <a:endParaRPr lang="en-GB"/>
          </a:p>
        </p:txBody>
      </p:sp>
    </p:spTree>
    <p:extLst>
      <p:ext uri="{BB962C8B-B14F-4D97-AF65-F5344CB8AC3E}">
        <p14:creationId xmlns:p14="http://schemas.microsoft.com/office/powerpoint/2010/main" val="232073548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23606"/>
            <a:ext cx="10524067" cy="654050"/>
          </a:xfrm>
        </p:spPr>
        <p:txBody>
          <a:bodyPr>
            <a:noAutofit/>
          </a:bodyPr>
          <a:lstStyle/>
          <a:p>
            <a:pPr algn="ctr"/>
            <a:r>
              <a:rPr lang="en-US" sz="3200" dirty="0">
                <a:solidFill>
                  <a:schemeClr val="accent1">
                    <a:lumMod val="50000"/>
                  </a:schemeClr>
                </a:solidFill>
                <a:latin typeface="+mn-lt"/>
              </a:rPr>
              <a:t>Number of Designated Energy Users (DEUs)</a:t>
            </a:r>
          </a:p>
        </p:txBody>
      </p:sp>
      <p:grpSp>
        <p:nvGrpSpPr>
          <p:cNvPr id="11" name="Group 10">
            <a:extLst>
              <a:ext uri="{FF2B5EF4-FFF2-40B4-BE49-F238E27FC236}">
                <a16:creationId xmlns:a16="http://schemas.microsoft.com/office/drawing/2014/main" id="{1D2DADE6-2D11-7FE9-684A-8078790FBE0A}"/>
              </a:ext>
            </a:extLst>
          </p:cNvPr>
          <p:cNvGrpSpPr/>
          <p:nvPr/>
        </p:nvGrpSpPr>
        <p:grpSpPr>
          <a:xfrm>
            <a:off x="1319042" y="1344420"/>
            <a:ext cx="9626241" cy="5429736"/>
            <a:chOff x="1319042" y="1344420"/>
            <a:chExt cx="9626241" cy="5429736"/>
          </a:xfrm>
        </p:grpSpPr>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3"/>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r>
                <a:rPr lang="en-US" sz="1600" b="1" dirty="0">
                  <a:solidFill>
                    <a:srgbClr val="0070C0"/>
                  </a:solidFill>
                  <a:latin typeface="+mn-lt"/>
                </a:rPr>
                <a:t>Number of DEU and corresponding energy consumption, 2017-2021</a:t>
              </a:r>
              <a:br>
                <a:rPr lang="en-US" sz="2133" dirty="0"/>
              </a:br>
              <a:r>
                <a:rPr lang="en-US" sz="2133" dirty="0"/>
                <a:t>                   </a:t>
              </a:r>
              <a:r>
                <a:rPr lang="en-US" sz="1600" i="1" dirty="0">
                  <a:latin typeface="+mn-lt"/>
                </a:rPr>
                <a:t>(Source: Compiled from the DEUs List)</a:t>
              </a:r>
            </a:p>
          </p:txBody>
        </p:sp>
        <p:sp>
          <p:nvSpPr>
            <p:cNvPr id="4" name="TextBox 3">
              <a:extLst>
                <a:ext uri="{FF2B5EF4-FFF2-40B4-BE49-F238E27FC236}">
                  <a16:creationId xmlns:a16="http://schemas.microsoft.com/office/drawing/2014/main" id="{761F18E0-09A6-4A14-671E-5AE74C79B1CA}"/>
                </a:ext>
              </a:extLst>
            </p:cNvPr>
            <p:cNvSpPr txBox="1"/>
            <p:nvPr/>
          </p:nvSpPr>
          <p:spPr>
            <a:xfrm>
              <a:off x="7453098" y="5710396"/>
              <a:ext cx="1633752" cy="316266"/>
            </a:xfrm>
            <a:prstGeom prst="rect">
              <a:avLst/>
            </a:prstGeom>
            <a:solidFill>
              <a:schemeClr val="bg1"/>
            </a:solidFill>
          </p:spPr>
          <p:txBody>
            <a:bodyPr wrap="square">
              <a:spAutoFit/>
            </a:bodyPr>
            <a:lstStyle/>
            <a:p>
              <a:r>
                <a:rPr lang="en-US" sz="1400" i="1" dirty="0">
                  <a:latin typeface="+mn-lt"/>
                </a:rPr>
                <a:t>Number of DEUs </a:t>
              </a:r>
              <a:endParaRPr lang="en-VN" sz="1400" dirty="0"/>
            </a:p>
          </p:txBody>
        </p:sp>
        <p:sp>
          <p:nvSpPr>
            <p:cNvPr id="10" name="TextBox 9">
              <a:extLst>
                <a:ext uri="{FF2B5EF4-FFF2-40B4-BE49-F238E27FC236}">
                  <a16:creationId xmlns:a16="http://schemas.microsoft.com/office/drawing/2014/main" id="{29084874-D6D3-91D7-7DAE-C23DD8FD4B81}"/>
                </a:ext>
              </a:extLst>
            </p:cNvPr>
            <p:cNvSpPr txBox="1"/>
            <p:nvPr/>
          </p:nvSpPr>
          <p:spPr>
            <a:xfrm>
              <a:off x="3573871" y="5681820"/>
              <a:ext cx="3155542" cy="307777"/>
            </a:xfrm>
            <a:prstGeom prst="rect">
              <a:avLst/>
            </a:prstGeom>
            <a:solidFill>
              <a:schemeClr val="bg1"/>
            </a:solidFill>
          </p:spPr>
          <p:txBody>
            <a:bodyPr wrap="square">
              <a:spAutoFit/>
            </a:bodyPr>
            <a:lstStyle/>
            <a:p>
              <a:r>
                <a:rPr lang="en-US" sz="1400" i="1" dirty="0">
                  <a:latin typeface="+mn-lt"/>
                </a:rPr>
                <a:t>Energy using of DEUs (</a:t>
              </a:r>
              <a:r>
                <a:rPr lang="en-US" sz="1400" i="1" dirty="0" err="1">
                  <a:latin typeface="+mn-lt"/>
                </a:rPr>
                <a:t>kTOE</a:t>
              </a:r>
              <a:r>
                <a:rPr lang="en-US" sz="1400" i="1" dirty="0">
                  <a:latin typeface="+mn-lt"/>
                </a:rPr>
                <a:t>) </a:t>
              </a:r>
              <a:endParaRPr lang="en-VN" sz="1400" dirty="0"/>
            </a:p>
          </p:txBody>
        </p:sp>
      </p:grpSp>
    </p:spTree>
    <p:extLst>
      <p:ext uri="{BB962C8B-B14F-4D97-AF65-F5344CB8AC3E}">
        <p14:creationId xmlns:p14="http://schemas.microsoft.com/office/powerpoint/2010/main" val="678068323"/>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21477</TotalTime>
  <Words>2730</Words>
  <Application>Microsoft Macintosh PowerPoint</Application>
  <PresentationFormat>Widescreen</PresentationFormat>
  <Paragraphs>334</Paragraphs>
  <Slides>35</Slides>
  <Notes>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35</vt:i4>
      </vt:variant>
    </vt:vector>
  </HeadingPairs>
  <TitlesOfParts>
    <vt:vector size="44" baseType="lpstr">
      <vt:lpstr>Arial</vt:lpstr>
      <vt:lpstr>Times New Roman</vt:lpstr>
      <vt:lpstr>Calibri</vt:lpstr>
      <vt:lpstr>Wingdings</vt:lpstr>
      <vt:lpstr>Fira Sans Extra Condensed</vt:lpstr>
      <vt:lpstr>Times</vt:lpstr>
      <vt:lpstr>Roboto</vt:lpstr>
      <vt:lpstr>Tahoma</vt:lpstr>
      <vt:lpstr>Energy Saving Infographics by Slidesgo</vt:lpstr>
      <vt:lpstr>TRAINING PROGRAME for IEs</vt:lpstr>
      <vt:lpstr>Training program for business leaders</vt:lpstr>
      <vt:lpstr>PowerPoint Presentation</vt:lpstr>
      <vt:lpstr>Global industrial energy usage</vt:lpstr>
      <vt:lpstr>Final electricity consumption by sector in Vietnam</vt:lpstr>
      <vt:lpstr>Final energy consumption by industry in Vietnam</vt:lpstr>
      <vt:lpstr>Current status of energy use in Vietnam</vt:lpstr>
      <vt:lpstr>Characteristics of energy consumption in Vietnam’s industry</vt:lpstr>
      <vt:lpstr>Number of Designated Energy Users (DEUs)</vt:lpstr>
      <vt:lpstr>EE targets for Vietnam's industrial sectors by 2030</vt:lpstr>
      <vt:lpstr>PowerPoint Presentation</vt:lpstr>
      <vt:lpstr>PowerPoint Presentation</vt:lpstr>
      <vt:lpstr>AVERAGE ELECTRICITY PRICE (2010 – 2024)</vt:lpstr>
      <vt:lpstr>Specific Energy consumption and Energy Savings Potential</vt:lpstr>
      <vt:lpstr>Current status of energy use in industry</vt:lpstr>
      <vt:lpstr>Energy consumption structure in the industry</vt:lpstr>
      <vt:lpstr>Causes of high energy consumption</vt:lpstr>
      <vt:lpstr>Challenges in energy management and utilization</vt:lpstr>
      <vt:lpstr>Trends in sustainable development in industry</vt:lpstr>
      <vt:lpstr>PowerPoint Presentation</vt:lpstr>
      <vt:lpstr>Energy Intensity in Key Industries in Vietnam</vt:lpstr>
      <vt:lpstr>Benchmarking in the Paper and Pulp</vt:lpstr>
      <vt:lpstr>Paper and pulp industry in Vietnam</vt:lpstr>
      <vt:lpstr>Paper and pulp industry in Vietnam</vt:lpstr>
      <vt:lpstr>PowerPoint Presentation</vt:lpstr>
      <vt:lpstr>PowerPoint Presentation</vt:lpstr>
      <vt:lpstr>Energy Consumption in the Paper and Pulp Industry</vt:lpstr>
      <vt:lpstr>Energy Consumption in the Paper and Pulp Industry</vt:lpstr>
      <vt:lpstr>EEMs in the Paper Industry</vt:lpstr>
      <vt:lpstr>EEMs in the Paper Industry</vt:lpstr>
      <vt:lpstr>EEMs in the Paper Industry</vt:lpstr>
      <vt:lpstr>EEMs in the Paper Industry</vt:lpstr>
      <vt:lpstr>EEMs in the Paper Industry in the world</vt:lpstr>
      <vt:lpstr>EEMs in the Paper Industry in the world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153</cp:revision>
  <dcterms:modified xsi:type="dcterms:W3CDTF">2025-03-21T04:57:37Z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2874323</vt:lpwstr>
  </property>
  <property fmtid="{D5CDD505-2E9C-101B-9397-08002B2CF9AE}" name="NXPowerLiteSettings" pid="3">
    <vt:lpwstr>F7000400038000</vt:lpwstr>
  </property>
  <property fmtid="{D5CDD505-2E9C-101B-9397-08002B2CF9AE}" name="NXPowerLiteVersion" pid="4">
    <vt:lpwstr>S11.0.1</vt:lpwstr>
  </property>
</Properties>
</file>