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36"/>
  </p:notesMasterIdLst>
  <p:sldIdLst>
    <p:sldId id="256" r:id="rId2"/>
    <p:sldId id="318" r:id="rId3"/>
    <p:sldId id="1782" r:id="rId4"/>
    <p:sldId id="2311" r:id="rId5"/>
    <p:sldId id="2370" r:id="rId6"/>
    <p:sldId id="2321" r:id="rId7"/>
    <p:sldId id="2322" r:id="rId8"/>
    <p:sldId id="2324" r:id="rId9"/>
    <p:sldId id="2323" r:id="rId10"/>
    <p:sldId id="2325" r:id="rId11"/>
    <p:sldId id="2326" r:id="rId12"/>
    <p:sldId id="2327" r:id="rId13"/>
    <p:sldId id="692" r:id="rId14"/>
    <p:sldId id="2328" r:id="rId15"/>
    <p:sldId id="2329" r:id="rId16"/>
    <p:sldId id="2330" r:id="rId17"/>
    <p:sldId id="2371" r:id="rId18"/>
    <p:sldId id="2372" r:id="rId19"/>
    <p:sldId id="2341" r:id="rId20"/>
    <p:sldId id="2373" r:id="rId21"/>
    <p:sldId id="615" r:id="rId22"/>
    <p:sldId id="656" r:id="rId23"/>
    <p:sldId id="2316" r:id="rId24"/>
    <p:sldId id="2317" r:id="rId25"/>
    <p:sldId id="2318" r:id="rId26"/>
    <p:sldId id="2374" r:id="rId27"/>
    <p:sldId id="2375" r:id="rId28"/>
    <p:sldId id="308" r:id="rId29"/>
    <p:sldId id="2007" r:id="rId30"/>
    <p:sldId id="2008" r:id="rId31"/>
    <p:sldId id="2010" r:id="rId32"/>
    <p:sldId id="2011" r:id="rId33"/>
    <p:sldId id="2012" r:id="rId34"/>
    <p:sldId id="2359" r:id="rId35"/>
  </p:sldIdLst>
  <p:sldSz cx="12192000" cy="6858000"/>
  <p:notesSz cx="6858000" cy="9144000"/>
  <p:embeddedFontLst>
    <p:embeddedFont>
      <p:font typeface="Fira Sans Extra Condensed" panose="020F0502020204030204" pitchFamily="34" charset="0"/>
      <p:regular r:id="rId37"/>
      <p:bold r:id="rId38"/>
      <p:italic r:id="rId39"/>
      <p:boldItalic r:id="rId40"/>
    </p:embeddedFont>
    <p:embeddedFont>
      <p:font typeface="merriweather" pitchFamily="2" charset="77"/>
      <p:regular r:id="rId41"/>
      <p:bold r:id="rId42"/>
      <p:italic r:id="rId43"/>
      <p:boldItalic r:id="rId44"/>
    </p:embeddedFont>
    <p:embeddedFont>
      <p:font typeface="MS PGothic" panose="020B0600070205080204" pitchFamily="34" charset="-128"/>
      <p:regular r:id="rId45"/>
    </p:embeddedFont>
    <p:embeddedFont>
      <p:font typeface="Poppins" pitchFamily="2" charset="77"/>
      <p:regular r:id="rId46"/>
      <p:bold r:id="rId47"/>
      <p:italic r:id="rId48"/>
      <p:boldItalic r:id="rId49"/>
    </p:embeddedFont>
    <p:embeddedFont>
      <p:font typeface="Roboto" panose="02000000000000000000" pitchFamily="2" charset="0"/>
      <p:regular r:id="rId50"/>
      <p:bold r:id="rId51"/>
      <p:italic r:id="rId52"/>
      <p:boldItalic r:id="rId5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899"/>
    <p:restoredTop sz="86446"/>
  </p:normalViewPr>
  <p:slideViewPr>
    <p:cSldViewPr snapToGrid="0">
      <p:cViewPr varScale="1">
        <p:scale>
          <a:sx n="98" d="100"/>
          <a:sy n="98" d="100"/>
        </p:scale>
        <p:origin x="464" y="200"/>
      </p:cViewPr>
      <p:guideLst/>
    </p:cSldViewPr>
  </p:slideViewPr>
  <p:outlineViewPr>
    <p:cViewPr>
      <p:scale>
        <a:sx n="33" d="100"/>
        <a:sy n="33" d="100"/>
      </p:scale>
      <p:origin x="0" y="-81704"/>
    </p:cViewPr>
  </p:outlin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3.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6.fntdata"/><Relationship Id="rId47" Type="http://schemas.openxmlformats.org/officeDocument/2006/relationships/font" Target="fonts/font11.fntdata"/><Relationship Id="rId50" Type="http://schemas.openxmlformats.org/officeDocument/2006/relationships/font" Target="fonts/font14.fntdata"/><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3" Type="http://schemas.openxmlformats.org/officeDocument/2006/relationships/font" Target="fonts/font17.fntdata"/><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7.fntdata"/><Relationship Id="rId48" Type="http://schemas.openxmlformats.org/officeDocument/2006/relationships/font" Target="fonts/font12.fntdata"/><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15.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2.fntdata"/><Relationship Id="rId46" Type="http://schemas.openxmlformats.org/officeDocument/2006/relationships/font" Target="fonts/font10.fntdata"/><Relationship Id="rId20" Type="http://schemas.openxmlformats.org/officeDocument/2006/relationships/slide" Target="slides/slide19.xml"/><Relationship Id="rId41" Type="http://schemas.openxmlformats.org/officeDocument/2006/relationships/font" Target="fonts/font5.fntdata"/><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49" Type="http://schemas.openxmlformats.org/officeDocument/2006/relationships/font" Target="fonts/font13.fntdata"/><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8.fntdata"/><Relationship Id="rId52" Type="http://schemas.openxmlformats.org/officeDocument/2006/relationships/font" Target="fonts/font1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9">
          <a:extLst>
            <a:ext uri="{FF2B5EF4-FFF2-40B4-BE49-F238E27FC236}">
              <a16:creationId xmlns:a16="http://schemas.microsoft.com/office/drawing/2014/main" id="{A795D1F9-4167-8A5F-C3D2-738E27F2BF2C}"/>
            </a:ext>
          </a:extLst>
        </p:cNvPr>
        <p:cNvGrpSpPr/>
        <p:nvPr/>
      </p:nvGrpSpPr>
      <p:grpSpPr>
        <a:xfrm>
          <a:off x="0" y="0"/>
          <a:ext cx="0" cy="0"/>
          <a:chOff x="0" y="0"/>
          <a:chExt cx="0" cy="0"/>
        </a:xfrm>
      </p:grpSpPr>
      <p:sp>
        <p:nvSpPr>
          <p:cNvPr id="1750" name="Google Shape;1750;g7a414845c7_0_21:notes">
            <a:extLst>
              <a:ext uri="{FF2B5EF4-FFF2-40B4-BE49-F238E27FC236}">
                <a16:creationId xmlns:a16="http://schemas.microsoft.com/office/drawing/2014/main" id="{397BA9CC-23B0-07E0-99F4-C8BAD548E8B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51" name="Google Shape;1751;g7a414845c7_0_21:notes">
            <a:extLst>
              <a:ext uri="{FF2B5EF4-FFF2-40B4-BE49-F238E27FC236}">
                <a16:creationId xmlns:a16="http://schemas.microsoft.com/office/drawing/2014/main" id="{0E0A2198-A633-9B94-31E0-41DF324B98F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061653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211996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7"/>
        <p:cNvGrpSpPr/>
        <p:nvPr/>
      </p:nvGrpSpPr>
      <p:grpSpPr>
        <a:xfrm>
          <a:off x="0" y="0"/>
          <a:ext cx="0" cy="0"/>
          <a:chOff x="0" y="0"/>
          <a:chExt cx="0" cy="0"/>
        </a:xfrm>
      </p:grpSpPr>
      <p:sp>
        <p:nvSpPr>
          <p:cNvPr id="1228" name="Google Shape;1228;gd135bea600_0_11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9" name="Google Shape;1229;gd135bea600_0_11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594712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8"/>
        <p:cNvGrpSpPr/>
        <p:nvPr/>
      </p:nvGrpSpPr>
      <p:grpSpPr>
        <a:xfrm>
          <a:off x="0" y="0"/>
          <a:ext cx="0" cy="0"/>
          <a:chOff x="0" y="0"/>
          <a:chExt cx="0" cy="0"/>
        </a:xfrm>
      </p:grpSpPr>
      <p:sp>
        <p:nvSpPr>
          <p:cNvPr id="3199" name="Google Shape;3199;gd135bea600_0_4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0" name="Google Shape;3200;gd135bea600_0_4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buFontTx/>
              <a:buNone/>
            </a:pPr>
            <a:r>
              <a:rPr lang="en-US" sz="2400" dirty="0">
                <a:solidFill>
                  <a:schemeClr val="tx1"/>
                </a:solidFill>
                <a:ea typeface="ＭＳ Ｐゴシック" charset="-128"/>
              </a:rPr>
              <a:t>Energy efficiency projects involve various costs</a:t>
            </a:r>
          </a:p>
          <a:p>
            <a:pPr>
              <a:buFontTx/>
              <a:buNone/>
            </a:pPr>
            <a:r>
              <a:rPr lang="en-US" sz="2400" b="1" u="sng" dirty="0">
                <a:solidFill>
                  <a:schemeClr val="tx1"/>
                </a:solidFill>
                <a:ea typeface="ＭＳ Ｐゴシック" charset="-128"/>
              </a:rPr>
              <a:t>Investment costs or capital costs</a:t>
            </a:r>
          </a:p>
          <a:p>
            <a:r>
              <a:rPr lang="en-US" sz="2400" dirty="0">
                <a:solidFill>
                  <a:schemeClr val="tx1"/>
                </a:solidFill>
                <a:ea typeface="ＭＳ Ｐゴシック" charset="-128"/>
              </a:rPr>
              <a:t>The size of the investment is a very important factor in the financial evaluation of energy efficiency projects. These costs are usually expressed in large amounts of money spent in the year the project is implemented. Investment costs include the following types of costs:</a:t>
            </a:r>
          </a:p>
          <a:p>
            <a:pPr marL="685800" lvl="1" indent="-342900">
              <a:buFontTx/>
              <a:buChar char="-"/>
            </a:pPr>
            <a:r>
              <a:rPr lang="en-US" sz="2400" dirty="0">
                <a:solidFill>
                  <a:schemeClr val="tx1"/>
                </a:solidFill>
                <a:ea typeface="ＭＳ Ｐゴシック" charset="-128"/>
              </a:rPr>
              <a:t>Installation costs (construction, installation)</a:t>
            </a:r>
          </a:p>
          <a:p>
            <a:pPr marL="685800" lvl="1" indent="-342900">
              <a:buFontTx/>
              <a:buChar char="-"/>
            </a:pPr>
            <a:r>
              <a:rPr lang="en-US" sz="2400" dirty="0">
                <a:solidFill>
                  <a:schemeClr val="tx1"/>
                </a:solidFill>
                <a:ea typeface="ＭＳ Ｐゴシック" charset="-128"/>
              </a:rPr>
              <a:t>Equipment costs</a:t>
            </a:r>
          </a:p>
          <a:p>
            <a:pPr marL="685800" lvl="1" indent="-342900">
              <a:buFontTx/>
              <a:buChar char="-"/>
            </a:pPr>
            <a:r>
              <a:rPr lang="en-US" sz="2400" dirty="0">
                <a:solidFill>
                  <a:schemeClr val="tx1"/>
                </a:solidFill>
                <a:ea typeface="ＭＳ Ｐゴシック" charset="-128"/>
              </a:rPr>
              <a:t>Taxes, customs fees</a:t>
            </a:r>
          </a:p>
          <a:p>
            <a:pPr marL="685800" lvl="1" indent="-342900">
              <a:buFontTx/>
              <a:buChar char="-"/>
            </a:pPr>
            <a:r>
              <a:rPr lang="en-US" sz="2400" dirty="0">
                <a:solidFill>
                  <a:schemeClr val="tx1"/>
                </a:solidFill>
                <a:ea typeface="ＭＳ Ｐゴシック" charset="-128"/>
              </a:rPr>
              <a:t>Staff training costs</a:t>
            </a:r>
          </a:p>
          <a:p>
            <a:pPr marL="685800" lvl="1" indent="-342900">
              <a:buFontTx/>
              <a:buChar char="-"/>
            </a:pPr>
            <a:r>
              <a:rPr lang="en-US" sz="2400" dirty="0">
                <a:solidFill>
                  <a:schemeClr val="tx1"/>
                </a:solidFill>
                <a:ea typeface="ＭＳ Ｐゴシック" charset="-128"/>
              </a:rPr>
              <a:t>Other costs (Insurance, Engineering and Transport)</a:t>
            </a:r>
          </a:p>
          <a:p>
            <a:pPr>
              <a:buFontTx/>
              <a:buNone/>
            </a:pPr>
            <a:r>
              <a:rPr lang="en-US" sz="2400" b="1" u="sng" dirty="0">
                <a:solidFill>
                  <a:schemeClr val="tx1"/>
                </a:solidFill>
                <a:ea typeface="ＭＳ Ｐゴシック" charset="-128"/>
              </a:rPr>
              <a:t>Operating and maintenance costs</a:t>
            </a:r>
          </a:p>
          <a:p>
            <a:r>
              <a:rPr lang="en-US" sz="2400" dirty="0">
                <a:solidFill>
                  <a:schemeClr val="tx1"/>
                </a:solidFill>
                <a:ea typeface="ＭＳ Ｐゴシック" charset="-128"/>
              </a:rPr>
              <a:t>Operating and maintenance costs are associated with the activities being performed or with the equipment being analyzed. The different types of costs that make up the O&amp;M costs include:</a:t>
            </a:r>
          </a:p>
          <a:p>
            <a:pPr lvl="1"/>
            <a:r>
              <a:rPr lang="en-US" sz="2400" dirty="0" err="1">
                <a:solidFill>
                  <a:schemeClr val="tx1"/>
                </a:solidFill>
                <a:ea typeface="ＭＳ Ｐゴシック" charset="-128"/>
              </a:rPr>
              <a:t>Năng</a:t>
            </a:r>
            <a:r>
              <a:rPr lang="en-US" sz="2400" dirty="0">
                <a:solidFill>
                  <a:schemeClr val="tx1"/>
                </a:solidFill>
                <a:ea typeface="ＭＳ Ｐゴシック" charset="-128"/>
              </a:rPr>
              <a:t> </a:t>
            </a:r>
            <a:r>
              <a:rPr lang="en-US" sz="2400" dirty="0" err="1">
                <a:solidFill>
                  <a:schemeClr val="tx1"/>
                </a:solidFill>
                <a:ea typeface="ＭＳ Ｐゴシック" charset="-128"/>
              </a:rPr>
              <a:t>lượng</a:t>
            </a:r>
            <a:r>
              <a:rPr lang="en-US" sz="2400" dirty="0">
                <a:solidFill>
                  <a:schemeClr val="tx1"/>
                </a:solidFill>
                <a:ea typeface="ＭＳ Ｐゴシック" charset="-128"/>
              </a:rPr>
              <a:t> </a:t>
            </a:r>
            <a:r>
              <a:rPr lang="en-US" sz="2400" dirty="0" err="1">
                <a:solidFill>
                  <a:schemeClr val="tx1"/>
                </a:solidFill>
                <a:ea typeface="ＭＳ Ｐゴシック" charset="-128"/>
              </a:rPr>
              <a:t>và</a:t>
            </a:r>
            <a:r>
              <a:rPr lang="en-US" sz="2400" dirty="0">
                <a:solidFill>
                  <a:schemeClr val="tx1"/>
                </a:solidFill>
                <a:ea typeface="ＭＳ Ｐゴシック" charset="-128"/>
              </a:rPr>
              <a:t> </a:t>
            </a:r>
            <a:r>
              <a:rPr lang="en-US" sz="2400" dirty="0" err="1">
                <a:solidFill>
                  <a:schemeClr val="tx1"/>
                </a:solidFill>
                <a:ea typeface="ＭＳ Ｐゴシック" charset="-128"/>
              </a:rPr>
              <a:t>các</a:t>
            </a:r>
            <a:r>
              <a:rPr lang="en-US" sz="2400" dirty="0">
                <a:solidFill>
                  <a:schemeClr val="tx1"/>
                </a:solidFill>
                <a:ea typeface="ＭＳ Ｐゴシック" charset="-128"/>
              </a:rPr>
              <a:t> chi </a:t>
            </a:r>
            <a:r>
              <a:rPr lang="en-US" sz="2400" dirty="0" err="1">
                <a:solidFill>
                  <a:schemeClr val="tx1"/>
                </a:solidFill>
                <a:ea typeface="ＭＳ Ｐゴシック" charset="-128"/>
              </a:rPr>
              <a:t>phí</a:t>
            </a:r>
            <a:r>
              <a:rPr lang="en-US" sz="2400" dirty="0">
                <a:solidFill>
                  <a:schemeClr val="tx1"/>
                </a:solidFill>
                <a:ea typeface="ＭＳ Ｐゴシック" charset="-128"/>
              </a:rPr>
              <a:t> </a:t>
            </a:r>
            <a:r>
              <a:rPr lang="en-US" sz="2400" dirty="0" err="1">
                <a:solidFill>
                  <a:schemeClr val="tx1"/>
                </a:solidFill>
                <a:ea typeface="ＭＳ Ｐゴシック" charset="-128"/>
              </a:rPr>
              <a:t>liên</a:t>
            </a:r>
            <a:r>
              <a:rPr lang="en-US" sz="2400" dirty="0">
                <a:solidFill>
                  <a:schemeClr val="tx1"/>
                </a:solidFill>
                <a:ea typeface="ＭＳ Ｐゴシック" charset="-128"/>
              </a:rPr>
              <a:t> </a:t>
            </a:r>
            <a:r>
              <a:rPr lang="en-US" sz="2400" dirty="0" err="1">
                <a:solidFill>
                  <a:schemeClr val="tx1"/>
                </a:solidFill>
                <a:ea typeface="ＭＳ Ｐゴシック" charset="-128"/>
              </a:rPr>
              <a:t>quan</a:t>
            </a:r>
            <a:endParaRPr lang="en-US" sz="2400" dirty="0">
              <a:solidFill>
                <a:schemeClr val="tx1"/>
              </a:solidFill>
              <a:ea typeface="ＭＳ Ｐゴシック" charset="-128"/>
            </a:endParaRPr>
          </a:p>
          <a:p>
            <a:pPr lvl="1"/>
            <a:r>
              <a:rPr lang="en-US" sz="2400" dirty="0">
                <a:solidFill>
                  <a:schemeClr val="tx1"/>
                </a:solidFill>
                <a:ea typeface="ＭＳ Ｐゴシック" charset="-128"/>
              </a:rPr>
              <a:t>Chi </a:t>
            </a:r>
            <a:r>
              <a:rPr lang="en-US" sz="2400" dirty="0" err="1">
                <a:solidFill>
                  <a:schemeClr val="tx1"/>
                </a:solidFill>
                <a:ea typeface="ＭＳ Ｐゴシック" charset="-128"/>
              </a:rPr>
              <a:t>phí</a:t>
            </a:r>
            <a:r>
              <a:rPr lang="en-US" sz="2400" dirty="0">
                <a:solidFill>
                  <a:schemeClr val="tx1"/>
                </a:solidFill>
                <a:ea typeface="ＭＳ Ｐゴシック" charset="-128"/>
              </a:rPr>
              <a:t> </a:t>
            </a:r>
            <a:r>
              <a:rPr lang="en-US" sz="2400" dirty="0" err="1">
                <a:solidFill>
                  <a:schemeClr val="tx1"/>
                </a:solidFill>
                <a:ea typeface="ＭＳ Ｐゴシック" charset="-128"/>
              </a:rPr>
              <a:t>nhân</a:t>
            </a:r>
            <a:r>
              <a:rPr lang="en-US" sz="2400" dirty="0">
                <a:solidFill>
                  <a:schemeClr val="tx1"/>
                </a:solidFill>
                <a:ea typeface="ＭＳ Ｐゴシック" charset="-128"/>
              </a:rPr>
              <a:t> </a:t>
            </a:r>
            <a:r>
              <a:rPr lang="en-US" sz="2400" dirty="0" err="1">
                <a:solidFill>
                  <a:schemeClr val="tx1"/>
                </a:solidFill>
                <a:ea typeface="ＭＳ Ｐゴシック" charset="-128"/>
              </a:rPr>
              <a:t>công</a:t>
            </a:r>
            <a:r>
              <a:rPr lang="en-US" sz="2400" dirty="0">
                <a:solidFill>
                  <a:schemeClr val="tx1"/>
                </a:solidFill>
                <a:ea typeface="ＭＳ Ｐゴシック" charset="-128"/>
              </a:rPr>
              <a:t> (</a:t>
            </a:r>
            <a:r>
              <a:rPr lang="en-US" sz="2400" dirty="0" err="1">
                <a:solidFill>
                  <a:schemeClr val="tx1"/>
                </a:solidFill>
                <a:ea typeface="ＭＳ Ｐゴシック" charset="-128"/>
              </a:rPr>
              <a:t>lương</a:t>
            </a:r>
            <a:r>
              <a:rPr lang="en-US" sz="2400" dirty="0">
                <a:solidFill>
                  <a:schemeClr val="tx1"/>
                </a:solidFill>
                <a:ea typeface="ＭＳ Ｐゴシック" charset="-128"/>
              </a:rPr>
              <a:t> </a:t>
            </a:r>
            <a:r>
              <a:rPr lang="en-US" sz="2400" dirty="0" err="1">
                <a:solidFill>
                  <a:schemeClr val="tx1"/>
                </a:solidFill>
                <a:ea typeface="ＭＳ Ｐゴシック" charset="-128"/>
              </a:rPr>
              <a:t>cho</a:t>
            </a:r>
            <a:r>
              <a:rPr lang="en-US" sz="2400" dirty="0">
                <a:solidFill>
                  <a:schemeClr val="tx1"/>
                </a:solidFill>
                <a:ea typeface="ＭＳ Ｐゴシック" charset="-128"/>
              </a:rPr>
              <a:t> </a:t>
            </a:r>
            <a:r>
              <a:rPr lang="en-US" sz="2400" dirty="0" err="1">
                <a:solidFill>
                  <a:schemeClr val="tx1"/>
                </a:solidFill>
                <a:ea typeface="ＭＳ Ｐゴシック" charset="-128"/>
              </a:rPr>
              <a:t>nhân</a:t>
            </a:r>
            <a:r>
              <a:rPr lang="en-US" sz="2400" dirty="0">
                <a:solidFill>
                  <a:schemeClr val="tx1"/>
                </a:solidFill>
                <a:ea typeface="ＭＳ Ｐゴシック" charset="-128"/>
              </a:rPr>
              <a:t> </a:t>
            </a:r>
            <a:r>
              <a:rPr lang="en-US" sz="2400" dirty="0" err="1">
                <a:solidFill>
                  <a:schemeClr val="tx1"/>
                </a:solidFill>
                <a:ea typeface="ＭＳ Ｐゴシック" charset="-128"/>
              </a:rPr>
              <a:t>viên</a:t>
            </a:r>
            <a:r>
              <a:rPr lang="en-US" sz="2400" dirty="0">
                <a:solidFill>
                  <a:schemeClr val="tx1"/>
                </a:solidFill>
                <a:ea typeface="ＭＳ Ｐゴシック" charset="-128"/>
              </a:rPr>
              <a:t> </a:t>
            </a:r>
            <a:r>
              <a:rPr lang="en-US" sz="2400" dirty="0" err="1">
                <a:solidFill>
                  <a:schemeClr val="tx1"/>
                </a:solidFill>
                <a:ea typeface="ＭＳ Ｐゴシック" charset="-128"/>
              </a:rPr>
              <a:t>vận</a:t>
            </a:r>
            <a:r>
              <a:rPr lang="en-US" sz="2400" dirty="0">
                <a:solidFill>
                  <a:schemeClr val="tx1"/>
                </a:solidFill>
                <a:ea typeface="ＭＳ Ｐゴシック" charset="-128"/>
              </a:rPr>
              <a:t> </a:t>
            </a:r>
            <a:r>
              <a:rPr lang="en-US" sz="2400" dirty="0" err="1">
                <a:solidFill>
                  <a:schemeClr val="tx1"/>
                </a:solidFill>
                <a:ea typeface="ＭＳ Ｐゴシック" charset="-128"/>
              </a:rPr>
              <a:t>hành</a:t>
            </a:r>
            <a:r>
              <a:rPr lang="en-US" sz="2400" dirty="0">
                <a:solidFill>
                  <a:schemeClr val="tx1"/>
                </a:solidFill>
                <a:ea typeface="ＭＳ Ｐゴシック" charset="-128"/>
              </a:rPr>
              <a:t> </a:t>
            </a:r>
            <a:r>
              <a:rPr lang="en-US" sz="2400" dirty="0" err="1">
                <a:solidFill>
                  <a:schemeClr val="tx1"/>
                </a:solidFill>
                <a:ea typeface="ＭＳ Ｐゴシック" charset="-128"/>
              </a:rPr>
              <a:t>và</a:t>
            </a:r>
            <a:r>
              <a:rPr lang="en-US" sz="2400" dirty="0">
                <a:solidFill>
                  <a:schemeClr val="tx1"/>
                </a:solidFill>
                <a:ea typeface="ＭＳ Ｐゴシック" charset="-128"/>
              </a:rPr>
              <a:t> </a:t>
            </a:r>
            <a:r>
              <a:rPr lang="en-US" sz="2400" dirty="0" err="1">
                <a:solidFill>
                  <a:schemeClr val="tx1"/>
                </a:solidFill>
                <a:ea typeface="ＭＳ Ｐゴシック" charset="-128"/>
              </a:rPr>
              <a:t>quản</a:t>
            </a:r>
            <a:r>
              <a:rPr lang="en-US" sz="2400" dirty="0">
                <a:solidFill>
                  <a:schemeClr val="tx1"/>
                </a:solidFill>
                <a:ea typeface="ＭＳ Ｐゴシック" charset="-128"/>
              </a:rPr>
              <a:t> </a:t>
            </a:r>
            <a:r>
              <a:rPr lang="en-US" sz="2400" dirty="0" err="1">
                <a:solidFill>
                  <a:schemeClr val="tx1"/>
                </a:solidFill>
                <a:ea typeface="ＭＳ Ｐゴシック" charset="-128"/>
              </a:rPr>
              <a:t>lý</a:t>
            </a:r>
            <a:r>
              <a:rPr lang="en-US" sz="2400" dirty="0">
                <a:solidFill>
                  <a:schemeClr val="tx1"/>
                </a:solidFill>
                <a:ea typeface="ＭＳ Ｐゴシック" charset="-128"/>
              </a:rPr>
              <a:t>, ...)</a:t>
            </a:r>
          </a:p>
          <a:p>
            <a:pPr lvl="1"/>
            <a:r>
              <a:rPr lang="en-US" sz="2400" dirty="0" err="1">
                <a:solidFill>
                  <a:schemeClr val="tx1"/>
                </a:solidFill>
                <a:ea typeface="ＭＳ Ｐゴシック" charset="-128"/>
              </a:rPr>
              <a:t>Các</a:t>
            </a:r>
            <a:r>
              <a:rPr lang="en-US" sz="2400" dirty="0">
                <a:solidFill>
                  <a:schemeClr val="tx1"/>
                </a:solidFill>
                <a:ea typeface="ＭＳ Ｐゴシック" charset="-128"/>
              </a:rPr>
              <a:t> chi </a:t>
            </a:r>
            <a:r>
              <a:rPr lang="en-US" sz="2400" dirty="0" err="1">
                <a:solidFill>
                  <a:schemeClr val="tx1"/>
                </a:solidFill>
                <a:ea typeface="ＭＳ Ｐゴシック" charset="-128"/>
              </a:rPr>
              <a:t>phí</a:t>
            </a:r>
            <a:r>
              <a:rPr lang="en-US" sz="2400" dirty="0">
                <a:solidFill>
                  <a:schemeClr val="tx1"/>
                </a:solidFill>
                <a:ea typeface="ＭＳ Ｐゴシック" charset="-128"/>
              </a:rPr>
              <a:t> </a:t>
            </a:r>
            <a:r>
              <a:rPr lang="en-US" sz="2400" dirty="0" err="1">
                <a:solidFill>
                  <a:schemeClr val="tx1"/>
                </a:solidFill>
                <a:ea typeface="ＭＳ Ｐゴシック" charset="-128"/>
              </a:rPr>
              <a:t>sửa</a:t>
            </a:r>
            <a:r>
              <a:rPr lang="en-US" sz="2400" dirty="0">
                <a:solidFill>
                  <a:schemeClr val="tx1"/>
                </a:solidFill>
                <a:ea typeface="ＭＳ Ｐゴシック" charset="-128"/>
              </a:rPr>
              <a:t> </a:t>
            </a:r>
            <a:r>
              <a:rPr lang="en-US" sz="2400" dirty="0" err="1">
                <a:solidFill>
                  <a:schemeClr val="tx1"/>
                </a:solidFill>
                <a:ea typeface="ＭＳ Ｐゴシック" charset="-128"/>
              </a:rPr>
              <a:t>chữa</a:t>
            </a:r>
            <a:r>
              <a:rPr lang="en-US" sz="2400" dirty="0">
                <a:solidFill>
                  <a:schemeClr val="tx1"/>
                </a:solidFill>
                <a:ea typeface="ＭＳ Ｐゴシック" charset="-128"/>
              </a:rPr>
              <a:t> </a:t>
            </a:r>
            <a:r>
              <a:rPr lang="en-US" sz="2400" dirty="0" err="1">
                <a:solidFill>
                  <a:schemeClr val="tx1"/>
                </a:solidFill>
                <a:ea typeface="ＭＳ Ｐゴシック" charset="-128"/>
              </a:rPr>
              <a:t>và</a:t>
            </a:r>
            <a:r>
              <a:rPr lang="en-US" sz="2400" dirty="0">
                <a:solidFill>
                  <a:schemeClr val="tx1"/>
                </a:solidFill>
                <a:ea typeface="ＭＳ Ｐゴシック" charset="-128"/>
              </a:rPr>
              <a:t> </a:t>
            </a:r>
            <a:r>
              <a:rPr lang="en-US" sz="2400" dirty="0" err="1">
                <a:solidFill>
                  <a:schemeClr val="tx1"/>
                </a:solidFill>
                <a:ea typeface="ＭＳ Ｐゴシック" charset="-128"/>
              </a:rPr>
              <a:t>bảo</a:t>
            </a:r>
            <a:r>
              <a:rPr lang="en-US" sz="2400" dirty="0">
                <a:solidFill>
                  <a:schemeClr val="tx1"/>
                </a:solidFill>
                <a:ea typeface="ＭＳ Ｐゴシック" charset="-128"/>
              </a:rPr>
              <a:t> </a:t>
            </a:r>
            <a:r>
              <a:rPr lang="en-US" sz="2400" dirty="0" err="1">
                <a:solidFill>
                  <a:schemeClr val="tx1"/>
                </a:solidFill>
                <a:ea typeface="ＭＳ Ｐゴシック" charset="-128"/>
              </a:rPr>
              <a:t>dưỡng</a:t>
            </a:r>
            <a:endParaRPr lang="en-US" sz="2400" dirty="0">
              <a:solidFill>
                <a:schemeClr val="tx1"/>
              </a:solidFill>
              <a:ea typeface="ＭＳ Ｐゴシック" charset="-128"/>
            </a:endParaRPr>
          </a:p>
          <a:p>
            <a:pPr lvl="1"/>
            <a:r>
              <a:rPr lang="en-US" sz="2400" dirty="0" err="1">
                <a:solidFill>
                  <a:schemeClr val="tx1"/>
                </a:solidFill>
                <a:ea typeface="ＭＳ Ｐゴシック" charset="-128"/>
              </a:rPr>
              <a:t>Các</a:t>
            </a:r>
            <a:r>
              <a:rPr lang="en-US" sz="2400" dirty="0">
                <a:solidFill>
                  <a:schemeClr val="tx1"/>
                </a:solidFill>
                <a:ea typeface="ＭＳ Ｐゴシック" charset="-128"/>
              </a:rPr>
              <a:t> chi </a:t>
            </a:r>
            <a:r>
              <a:rPr lang="en-US" sz="2400" dirty="0" err="1">
                <a:solidFill>
                  <a:schemeClr val="tx1"/>
                </a:solidFill>
                <a:ea typeface="ＭＳ Ｐゴシック" charset="-128"/>
              </a:rPr>
              <a:t>phí</a:t>
            </a:r>
            <a:r>
              <a:rPr lang="en-US" sz="2400" dirty="0">
                <a:solidFill>
                  <a:schemeClr val="tx1"/>
                </a:solidFill>
                <a:ea typeface="ＭＳ Ｐゴシック" charset="-128"/>
              </a:rPr>
              <a:t> </a:t>
            </a:r>
            <a:r>
              <a:rPr lang="en-US" sz="2400" dirty="0" err="1">
                <a:solidFill>
                  <a:schemeClr val="tx1"/>
                </a:solidFill>
                <a:ea typeface="ＭＳ Ｐゴシック" charset="-128"/>
              </a:rPr>
              <a:t>khác</a:t>
            </a:r>
            <a:r>
              <a:rPr lang="en-US" sz="2400" dirty="0">
                <a:solidFill>
                  <a:schemeClr val="tx1"/>
                </a:solidFill>
                <a:ea typeface="ＭＳ Ｐゴシック" charset="-128"/>
              </a:rPr>
              <a:t> (</a:t>
            </a:r>
            <a:r>
              <a:rPr lang="en-US" sz="2400" dirty="0" err="1">
                <a:solidFill>
                  <a:schemeClr val="tx1"/>
                </a:solidFill>
                <a:ea typeface="ＭＳ Ｐゴシック" charset="-128"/>
              </a:rPr>
              <a:t>vật</a:t>
            </a:r>
            <a:r>
              <a:rPr lang="en-US" sz="2400" dirty="0">
                <a:solidFill>
                  <a:schemeClr val="tx1"/>
                </a:solidFill>
                <a:ea typeface="ＭＳ Ｐゴシック" charset="-128"/>
              </a:rPr>
              <a:t> </a:t>
            </a:r>
            <a:r>
              <a:rPr lang="en-US" sz="2400" dirty="0" err="1">
                <a:solidFill>
                  <a:schemeClr val="tx1"/>
                </a:solidFill>
                <a:ea typeface="ＭＳ Ｐゴシック" charset="-128"/>
              </a:rPr>
              <a:t>liệu</a:t>
            </a:r>
            <a:r>
              <a:rPr lang="en-US" sz="2400" dirty="0">
                <a:solidFill>
                  <a:schemeClr val="tx1"/>
                </a:solidFill>
                <a:ea typeface="ＭＳ Ｐゴシック" charset="-128"/>
              </a:rPr>
              <a:t> </a:t>
            </a:r>
            <a:r>
              <a:rPr lang="en-US" sz="2400" dirty="0" err="1">
                <a:solidFill>
                  <a:schemeClr val="tx1"/>
                </a:solidFill>
                <a:ea typeface="ＭＳ Ｐゴシック" charset="-128"/>
              </a:rPr>
              <a:t>bổ</a:t>
            </a:r>
            <a:r>
              <a:rPr lang="en-US" sz="2400" dirty="0">
                <a:solidFill>
                  <a:schemeClr val="tx1"/>
                </a:solidFill>
                <a:ea typeface="ＭＳ Ｐゴシック" charset="-128"/>
              </a:rPr>
              <a:t> </a:t>
            </a:r>
            <a:r>
              <a:rPr lang="en-US" sz="2400" dirty="0" err="1">
                <a:solidFill>
                  <a:schemeClr val="tx1"/>
                </a:solidFill>
                <a:ea typeface="ＭＳ Ｐゴシック" charset="-128"/>
              </a:rPr>
              <a:t>trợ</a:t>
            </a:r>
            <a:r>
              <a:rPr lang="en-US" sz="2400" dirty="0">
                <a:solidFill>
                  <a:schemeClr val="tx1"/>
                </a:solidFill>
                <a:ea typeface="ＭＳ Ｐゴシック" charset="-128"/>
              </a:rPr>
              <a:t>, chi </a:t>
            </a:r>
            <a:r>
              <a:rPr lang="en-US" sz="2400" dirty="0" err="1">
                <a:solidFill>
                  <a:schemeClr val="tx1"/>
                </a:solidFill>
                <a:ea typeface="ＭＳ Ｐゴシック" charset="-128"/>
              </a:rPr>
              <a:t>phí</a:t>
            </a:r>
            <a:r>
              <a:rPr lang="en-US" sz="2400" dirty="0">
                <a:solidFill>
                  <a:schemeClr val="tx1"/>
                </a:solidFill>
                <a:ea typeface="ＭＳ Ｐゴシック" charset="-128"/>
              </a:rPr>
              <a:t> </a:t>
            </a:r>
            <a:r>
              <a:rPr lang="en-US" sz="2400" dirty="0" err="1">
                <a:solidFill>
                  <a:schemeClr val="tx1"/>
                </a:solidFill>
                <a:ea typeface="ＭＳ Ｐゴシック" charset="-128"/>
              </a:rPr>
              <a:t>hành</a:t>
            </a:r>
            <a:r>
              <a:rPr lang="en-US" sz="2400" dirty="0">
                <a:solidFill>
                  <a:schemeClr val="tx1"/>
                </a:solidFill>
                <a:ea typeface="ＭＳ Ｐゴシック" charset="-128"/>
              </a:rPr>
              <a:t> </a:t>
            </a:r>
            <a:r>
              <a:rPr lang="en-US" sz="2400" dirty="0" err="1">
                <a:solidFill>
                  <a:schemeClr val="tx1"/>
                </a:solidFill>
                <a:ea typeface="ＭＳ Ｐゴシック" charset="-128"/>
              </a:rPr>
              <a:t>chính</a:t>
            </a:r>
            <a:r>
              <a:rPr lang="en-US" sz="2400" dirty="0">
                <a:solidFill>
                  <a:schemeClr val="tx1"/>
                </a:solidFill>
                <a:ea typeface="ＭＳ Ｐゴシック" charset="-128"/>
              </a:rPr>
              <a:t>)</a:t>
            </a:r>
          </a:p>
          <a:p>
            <a:pPr lvl="1"/>
            <a:r>
              <a:rPr lang="en-US" sz="2400" dirty="0">
                <a:solidFill>
                  <a:schemeClr val="tx1"/>
                </a:solidFill>
                <a:ea typeface="ＭＳ Ｐゴシック" charset="-128"/>
              </a:rPr>
              <a:t>Energy and related costs</a:t>
            </a:r>
          </a:p>
          <a:p>
            <a:pPr lvl="1"/>
            <a:r>
              <a:rPr lang="en-US" sz="2400" dirty="0">
                <a:solidFill>
                  <a:schemeClr val="tx1"/>
                </a:solidFill>
                <a:ea typeface="ＭＳ Ｐゴシック" charset="-128"/>
              </a:rPr>
              <a:t>Labor costs (salaries for operating and management staff, etc.)</a:t>
            </a:r>
          </a:p>
          <a:p>
            <a:pPr lvl="1"/>
            <a:r>
              <a:rPr lang="en-US" sz="2400" dirty="0">
                <a:solidFill>
                  <a:schemeClr val="tx1"/>
                </a:solidFill>
                <a:ea typeface="ＭＳ Ｐゴシック" charset="-128"/>
              </a:rPr>
              <a:t>Repair and maintenance costs</a:t>
            </a:r>
          </a:p>
          <a:p>
            <a:pPr lvl="1"/>
            <a:r>
              <a:rPr lang="en-US" sz="2400" dirty="0">
                <a:solidFill>
                  <a:schemeClr val="tx1"/>
                </a:solidFill>
                <a:ea typeface="ＭＳ Ｐゴシック" charset="-128"/>
              </a:rPr>
              <a:t>Other costs (supplementary materials, administrative costs)</a:t>
            </a:r>
          </a:p>
          <a:p>
            <a:pPr marL="685800" lvl="1" indent="-342900">
              <a:buFontTx/>
              <a:buChar char="-"/>
            </a:pPr>
            <a:endParaRPr lang="en-US" sz="2400" dirty="0">
              <a:solidFill>
                <a:schemeClr val="tx1"/>
              </a:solidFill>
              <a:ea typeface="ＭＳ Ｐゴシック" charset="-128"/>
            </a:endParaRPr>
          </a:p>
          <a:p>
            <a:pPr>
              <a:buFontTx/>
              <a:buNone/>
            </a:pPr>
            <a:r>
              <a:rPr lang="en-US" b="1" u="sng" dirty="0">
                <a:solidFill>
                  <a:schemeClr val="tx1"/>
                </a:solidFill>
                <a:ea typeface="ＭＳ Ｐゴシック" charset="-128"/>
              </a:rPr>
              <a:t>Other costs</a:t>
            </a:r>
          </a:p>
          <a:p>
            <a:r>
              <a:rPr lang="en-US" dirty="0">
                <a:solidFill>
                  <a:schemeClr val="tx1"/>
                </a:solidFill>
                <a:ea typeface="ＭＳ Ｐゴシック" charset="-128"/>
              </a:rPr>
              <a:t>Replacement costs: the cost of removing equipment at the end of the project life cycle.</a:t>
            </a:r>
          </a:p>
          <a:p>
            <a:r>
              <a:rPr lang="en-US" dirty="0">
                <a:solidFill>
                  <a:schemeClr val="tx1"/>
                </a:solidFill>
                <a:ea typeface="ＭＳ Ｐゴシック" charset="-128"/>
              </a:rPr>
              <a:t>Lost production due to production stoppages during project installation and system commissioning.</a:t>
            </a:r>
          </a:p>
          <a:p>
            <a:r>
              <a:rPr lang="en-US" dirty="0">
                <a:solidFill>
                  <a:schemeClr val="tx1"/>
                </a:solidFill>
                <a:ea typeface="ＭＳ Ｐゴシック" charset="-128"/>
              </a:rPr>
              <a:t>...</a:t>
            </a:r>
          </a:p>
          <a:p>
            <a:pPr marL="0" lvl="0" indent="0" algn="l" rtl="0">
              <a:spcBef>
                <a:spcPts val="0"/>
              </a:spcBef>
              <a:spcAft>
                <a:spcPts val="0"/>
              </a:spcAft>
              <a:buNone/>
            </a:pPr>
            <a:endParaRPr dirty="0"/>
          </a:p>
        </p:txBody>
      </p:sp>
    </p:spTree>
    <p:extLst>
      <p:ext uri="{BB962C8B-B14F-4D97-AF65-F5344CB8AC3E}">
        <p14:creationId xmlns:p14="http://schemas.microsoft.com/office/powerpoint/2010/main" val="29158230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7a0a3c3e94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6" name="Google Shape;366;g7a0a3c3e94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5017195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128"/>
              </a:rPr>
              <a:t>Discount rate r: depends on investment and business opportunities of the Investor</a:t>
            </a:r>
          </a:p>
          <a:p>
            <a:r>
              <a:rPr lang="en-US" dirty="0">
                <a:ea typeface="ＭＳ Ｐゴシック" charset="-128"/>
              </a:rPr>
              <a:t>Introduction to calculating NPV using Excel</a:t>
            </a:r>
          </a:p>
          <a:p>
            <a:endParaRPr lang="en-US" dirty="0"/>
          </a:p>
        </p:txBody>
      </p:sp>
    </p:spTree>
    <p:extLst>
      <p:ext uri="{BB962C8B-B14F-4D97-AF65-F5344CB8AC3E}">
        <p14:creationId xmlns:p14="http://schemas.microsoft.com/office/powerpoint/2010/main" val="25976058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485758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128"/>
              </a:rPr>
              <a:t>Internal Rate of Return – IRR -  The teacher should write the English explanation on the board.</a:t>
            </a:r>
          </a:p>
          <a:p>
            <a:r>
              <a:rPr lang="en-US" dirty="0">
                <a:ea typeface="ＭＳ Ｐゴシック" charset="-128"/>
              </a:rPr>
              <a:t>MARR (Minimum Acceptable Rate of Return): the minimum acceptable rate of return for the IE, which may be greater than the discount rate</a:t>
            </a: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dirty="0">
                <a:ea typeface="ＭＳ Ｐゴシック" charset="-128"/>
              </a:rPr>
              <a:t>In case there is only one solution: compare with the desired IRR to make a decision.</a:t>
            </a:r>
          </a:p>
          <a:p>
            <a:pPr lvl="1" indent="-188913">
              <a:buFontTx/>
              <a:buChar char="•"/>
            </a:pPr>
            <a:r>
              <a:rPr lang="en-US" dirty="0">
                <a:ea typeface="ＭＳ Ｐゴシック" charset="-128"/>
              </a:rPr>
              <a:t>Regarding the ability to pay: this rate represents the highest interest rate that the project can pay. This is the most important and mandatory indicator in project appraisal.</a:t>
            </a:r>
            <a:endParaRPr lang="en-US" sz="1100" dirty="0">
              <a:ea typeface="ＭＳ Ｐゴシック" charset="-128"/>
            </a:endParaRPr>
          </a:p>
          <a:p>
            <a:r>
              <a:rPr lang="en-US" dirty="0">
                <a:ea typeface="ＭＳ Ｐゴシック" charset="-128"/>
              </a:rPr>
              <a:t>Introducing how to calculate IRR index with Excel</a:t>
            </a:r>
          </a:p>
          <a:p>
            <a:endParaRPr lang="en-US" dirty="0"/>
          </a:p>
        </p:txBody>
      </p:sp>
    </p:spTree>
    <p:extLst>
      <p:ext uri="{BB962C8B-B14F-4D97-AF65-F5344CB8AC3E}">
        <p14:creationId xmlns:p14="http://schemas.microsoft.com/office/powerpoint/2010/main" val="3530531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8715425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90477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4A9FB332-EBBB-E7F2-A032-D8BC8439F793}"/>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24B4EA1A-2E0D-8B37-4685-E527F640EC8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3A167D86-F5D5-C689-F4F6-5CEA8AD1A23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094096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7"/>
        <p:cNvGrpSpPr/>
        <p:nvPr/>
      </p:nvGrpSpPr>
      <p:grpSpPr>
        <a:xfrm>
          <a:off x="0" y="0"/>
          <a:ext cx="0" cy="0"/>
          <a:chOff x="0" y="0"/>
          <a:chExt cx="0" cy="0"/>
        </a:xfrm>
      </p:grpSpPr>
      <p:sp>
        <p:nvSpPr>
          <p:cNvPr id="2098" name="Google Shape;2098;g7a414845c7_0_3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9" name="Google Shape;2099;g7a414845c7_0_3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8"/>
        <p:cNvGrpSpPr/>
        <p:nvPr/>
      </p:nvGrpSpPr>
      <p:grpSpPr>
        <a:xfrm>
          <a:off x="0" y="0"/>
          <a:ext cx="0" cy="0"/>
          <a:chOff x="0" y="0"/>
          <a:chExt cx="0" cy="0"/>
        </a:xfrm>
      </p:grpSpPr>
      <p:sp>
        <p:nvSpPr>
          <p:cNvPr id="739" name="Google Shape;739;gd135bea600_0_17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0" name="Google Shape;740;gd135bea600_0_17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6117286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8"/>
        <p:cNvGrpSpPr/>
        <p:nvPr/>
      </p:nvGrpSpPr>
      <p:grpSpPr>
        <a:xfrm>
          <a:off x="0" y="0"/>
          <a:ext cx="0" cy="0"/>
          <a:chOff x="0" y="0"/>
          <a:chExt cx="0" cy="0"/>
        </a:xfrm>
      </p:grpSpPr>
      <p:sp>
        <p:nvSpPr>
          <p:cNvPr id="739" name="Google Shape;739;gd135bea600_0_17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0" name="Google Shape;740;gd135bea600_0_17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1470268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a:t>Loan funding from UNIDO, World Bank.</a:t>
            </a:r>
          </a:p>
          <a:p>
            <a:r>
              <a:rPr lang="en-US" sz="1100" dirty="0"/>
              <a:t>Loan funding from DANIDA (for both private enterprises and foreign investment).</a:t>
            </a:r>
          </a:p>
          <a:p>
            <a:r>
              <a:rPr lang="en-US" sz="1100" dirty="0"/>
              <a:t>Government support (up to 30% of total project value and maximum VND 5 billion).</a:t>
            </a:r>
          </a:p>
          <a:p>
            <a:r>
              <a:rPr lang="en-US" sz="1100" dirty="0"/>
              <a:t>Other funding sources.</a:t>
            </a:r>
          </a:p>
          <a:p>
            <a:pPr marL="158750" indent="0">
              <a:buNone/>
            </a:pPr>
            <a:r>
              <a:rPr lang="en-US" sz="1100" dirty="0">
                <a:sym typeface="Wingdings" pitchFamily="2" charset="2"/>
              </a:rPr>
              <a:t> Refer to detailed information from Energy Efficiency and Sustainable Development Department, </a:t>
            </a:r>
            <a:r>
              <a:rPr lang="en-US" sz="1100" dirty="0" err="1">
                <a:sym typeface="Wingdings" pitchFamily="2" charset="2"/>
              </a:rPr>
              <a:t>MoIT</a:t>
            </a:r>
            <a:r>
              <a:rPr lang="en-US" sz="1100" dirty="0">
                <a:sym typeface="Wingdings" pitchFamily="2" charset="2"/>
              </a:rPr>
              <a:t>.</a:t>
            </a:r>
            <a:endParaRPr lang="en-US" sz="1100" dirty="0"/>
          </a:p>
          <a:p>
            <a:r>
              <a:rPr lang="en-US" b="0" i="0" dirty="0">
                <a:solidFill>
                  <a:srgbClr val="333333"/>
                </a:solidFill>
                <a:effectLst/>
                <a:latin typeface="merriweather" panose="00000500000000000000" pitchFamily="2" charset="0"/>
              </a:rPr>
              <a:t>The project "Promoting Energy Efficiency Investment Market in the industrial sector and Supporting the National Green Growth Action Plan of Vietnam" was launched in 2021 and will continue until 2025, with a total funding of $6.4 million. The Korean government funds the project through KOICA and aims to contribute to Vietnam's national goal of reducing energy intensity by improving energy efficiency in the industrial sector. It also seeks to ensure energy security for socio-economic development and reduce greenhouse gas emissions to combat climate change.</a:t>
            </a:r>
            <a:endParaRPr lang="en-US" dirty="0"/>
          </a:p>
          <a:p>
            <a:r>
              <a:rPr lang="en-US" dirty="0"/>
              <a:t>Recognizing the importance of using energy economically and efficiently</a:t>
            </a:r>
            <a:r>
              <a:rPr lang="vi-VN" dirty="0"/>
              <a:t>,</a:t>
            </a:r>
            <a:r>
              <a:rPr lang="en-US" dirty="0"/>
              <a:t> </a:t>
            </a:r>
            <a:r>
              <a:rPr lang="en-US" b="0" i="0" dirty="0">
                <a:solidFill>
                  <a:srgbClr val="333333"/>
                </a:solidFill>
                <a:effectLst/>
                <a:latin typeface="arial" panose="020B0604020202020204" pitchFamily="34" charset="0"/>
              </a:rPr>
              <a:t>on March 13, 2019, the Prime Minister issued Decision No. 280/QD-</a:t>
            </a:r>
            <a:r>
              <a:rPr lang="en-US" b="0" i="0" dirty="0" err="1">
                <a:solidFill>
                  <a:srgbClr val="333333"/>
                </a:solidFill>
                <a:effectLst/>
                <a:latin typeface="arial" panose="020B0604020202020204" pitchFamily="34" charset="0"/>
              </a:rPr>
              <a:t>TTg</a:t>
            </a:r>
            <a:r>
              <a:rPr lang="en-US" b="0" i="0" dirty="0">
                <a:solidFill>
                  <a:srgbClr val="333333"/>
                </a:solidFill>
                <a:effectLst/>
                <a:latin typeface="arial" panose="020B0604020202020204" pitchFamily="34" charset="0"/>
              </a:rPr>
              <a:t> on approval of the National Energy Efficiency </a:t>
            </a:r>
            <a:r>
              <a:rPr lang="en-US" b="0" i="0" dirty="0" err="1">
                <a:solidFill>
                  <a:srgbClr val="333333"/>
                </a:solidFill>
                <a:effectLst/>
                <a:latin typeface="arial" panose="020B0604020202020204" pitchFamily="34" charset="0"/>
              </a:rPr>
              <a:t>Programme</a:t>
            </a:r>
            <a:r>
              <a:rPr lang="en-US" b="0" i="0" dirty="0">
                <a:solidFill>
                  <a:srgbClr val="333333"/>
                </a:solidFill>
                <a:effectLst/>
                <a:latin typeface="arial" panose="020B0604020202020204" pitchFamily="34" charset="0"/>
              </a:rPr>
              <a:t> (VNEEP) for the period of 2019-2030. </a:t>
            </a:r>
            <a:r>
              <a:rPr lang="en-US" dirty="0"/>
              <a:t>The program aims to achieve energy savings of 5.0 to 7.0% of total national energy consumption in the period from 2019 to 2025 and 8 to 10% of total national energy consumption in the period from 2019 to 2030.</a:t>
            </a:r>
            <a:r>
              <a:rPr lang="vi-VN" dirty="0"/>
              <a:t>.</a:t>
            </a:r>
            <a:endParaRPr lang="en-US" dirty="0"/>
          </a:p>
          <a:p>
            <a:pPr algn="l"/>
            <a:r>
              <a:rPr lang="en-US" dirty="0">
                <a:effectLst/>
              </a:rPr>
              <a:t>To support the improvement of energy efficiency in buildings, the Energy Efficiency Alliance (EEA), which consists of six Danish companies - GRUNDFOS, ROCKWOOL Asia, </a:t>
            </a:r>
            <a:r>
              <a:rPr lang="en-US" dirty="0" err="1">
                <a:effectLst/>
              </a:rPr>
              <a:t>Kamstrup</a:t>
            </a:r>
            <a:r>
              <a:rPr lang="en-US" dirty="0">
                <a:effectLst/>
              </a:rPr>
              <a:t>, NOVENCO Building &amp; Industry, Frese, and </a:t>
            </a:r>
            <a:r>
              <a:rPr lang="en-US" dirty="0" err="1">
                <a:effectLst/>
              </a:rPr>
              <a:t>NorthQ</a:t>
            </a:r>
            <a:r>
              <a:rPr lang="en-US" dirty="0">
                <a:effectLst/>
              </a:rPr>
              <a:t> Solutions - has conducted free energy surveys for six buildings in Singapore, the Philippines, and Vietnam.</a:t>
            </a:r>
            <a:r>
              <a:rPr lang="vi-VN" dirty="0">
                <a:effectLst/>
              </a:rPr>
              <a:t>.</a:t>
            </a:r>
          </a:p>
          <a:p>
            <a:pPr algn="l"/>
            <a:r>
              <a:rPr lang="en-US" dirty="0">
                <a:effectLst/>
              </a:rPr>
              <a:t>In Vietnam, Ramboll Denmark, in its role as external advisor to the Energy Efficiency Alliance (EEA), conducted energy surveys for two hotels: Pullman Saigon in Ho Chi Minh City and Grand Ho Tram in Ba Ria – Vung Tau. As part of this engagement, the Embassy of Denmark in Vietnam and Ms. Svendsen, senior energy expert from </a:t>
            </a:r>
            <a:r>
              <a:rPr lang="en-US" dirty="0" err="1">
                <a:effectLst/>
              </a:rPr>
              <a:t>Rambøll</a:t>
            </a:r>
            <a:r>
              <a:rPr lang="en-US" dirty="0">
                <a:effectLst/>
              </a:rPr>
              <a:t> Denmark, met and discussed with the management of the two hotels about their energy efficiency goals and plans. Both hotels were very interested in this activity and looked forward to the results of the surveys, as well as the Danish solutions that could help them improve their energy efficiency and apply the solutions to other hotel chains.</a:t>
            </a:r>
          </a:p>
          <a:p>
            <a:pPr algn="l"/>
            <a:r>
              <a:rPr lang="en-US" dirty="0">
                <a:effectLst/>
              </a:rPr>
              <a:t>The governments of Denmark and Vietnam have a long-standing cooperation relationship on the green energy transition in Vietnam. This is a good sign that more and more Danish enterprises are bringing their expertise and solutions to support the implementation of this process in a specific and effective way!</a:t>
            </a:r>
          </a:p>
          <a:p>
            <a:pPr algn="l"/>
            <a:r>
              <a:rPr lang="en-US" dirty="0">
                <a:effectLst/>
              </a:rPr>
              <a:t>On September 20, 2023, Deputy Prime Minister Bui Thanh Son signed Decision No. 1011/QD-</a:t>
            </a:r>
            <a:r>
              <a:rPr lang="en-US" dirty="0" err="1">
                <a:effectLst/>
              </a:rPr>
              <a:t>TTg</a:t>
            </a:r>
            <a:r>
              <a:rPr lang="en-US" dirty="0">
                <a:effectLst/>
              </a:rPr>
              <a:t> promulgating the List of DEU in 2023.</a:t>
            </a:r>
          </a:p>
          <a:p>
            <a:pPr algn="l"/>
            <a:r>
              <a:rPr lang="en-US" dirty="0">
                <a:effectLst/>
              </a:rPr>
              <a:t>According to the Decision, the total number of DEU nationwide in 2023 is 3,491. Of which, there are 2,864 industrial establishments, 18 agricultural production establishments, 70 transportation units, and 539 construction works.</a:t>
            </a:r>
            <a:r>
              <a:rPr lang="vi-VN" dirty="0">
                <a:effectLst/>
              </a:rPr>
              <a:t> </a:t>
            </a:r>
          </a:p>
        </p:txBody>
      </p:sp>
    </p:spTree>
    <p:extLst>
      <p:ext uri="{BB962C8B-B14F-4D97-AF65-F5344CB8AC3E}">
        <p14:creationId xmlns:p14="http://schemas.microsoft.com/office/powerpoint/2010/main" val="10738522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ea typeface="ＭＳ Ｐゴシック" panose="020B0600070205080204" pitchFamily="34" charset="-128"/>
              </a:rPr>
              <a:t>Performance contracts are not yet popular in Vietnam, and a strict legal framework is needed to implement the contract.</a:t>
            </a:r>
          </a:p>
          <a:p>
            <a:pPr eaLnBrk="1" hangingPunct="1"/>
            <a:r>
              <a:rPr lang="en-US" altLang="en-US" dirty="0">
                <a:ea typeface="ＭＳ Ｐゴシック" panose="020B0600070205080204" pitchFamily="34" charset="-128"/>
              </a:rPr>
              <a:t>Savings measurement and verification activities play an extremely important role in this type of contract. Good M&amp;V implementation will avoid unnecessary disputes later.</a:t>
            </a:r>
            <a:endParaRPr lang="en-GB" altLang="en-US" dirty="0">
              <a:ea typeface="ＭＳ Ｐゴシック" panose="020B0600070205080204" pitchFamily="34" charset="-128"/>
            </a:endParaRPr>
          </a:p>
        </p:txBody>
      </p:sp>
    </p:spTree>
    <p:extLst>
      <p:ext uri="{BB962C8B-B14F-4D97-AF65-F5344CB8AC3E}">
        <p14:creationId xmlns:p14="http://schemas.microsoft.com/office/powerpoint/2010/main" val="17527669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lgn="just">
              <a:lnSpc>
                <a:spcPct val="110000"/>
              </a:lnSpc>
              <a:spcBef>
                <a:spcPts val="600"/>
              </a:spcBef>
              <a:buClr>
                <a:srgbClr val="000000"/>
              </a:buClr>
              <a:buFont typeface="Wingdings" panose="05000000000000000000" pitchFamily="2" charset="2"/>
              <a:buChar char="§"/>
            </a:pPr>
            <a:r>
              <a:rPr lang="en-US" sz="1100" dirty="0">
                <a:solidFill>
                  <a:srgbClr val="000000"/>
                </a:solidFill>
                <a:latin typeface="Arial"/>
                <a:ea typeface="ＭＳ Ｐゴシック" panose="020B0600070205080204" pitchFamily="34" charset="-128"/>
                <a:cs typeface="Arial"/>
                <a:sym typeface="Arial"/>
              </a:rPr>
              <a:t>Energy Performance Contract (EPC): is a contract signed between ESCO and Customer to perform services that use energy economically and effectively.</a:t>
            </a:r>
          </a:p>
          <a:p>
            <a:pPr marL="342900" indent="-342900" algn="just">
              <a:lnSpc>
                <a:spcPct val="110000"/>
              </a:lnSpc>
              <a:spcBef>
                <a:spcPts val="600"/>
              </a:spcBef>
              <a:buClr>
                <a:srgbClr val="000000"/>
              </a:buClr>
              <a:buFont typeface="Wingdings" panose="05000000000000000000" pitchFamily="2" charset="2"/>
              <a:buChar char="§"/>
            </a:pPr>
            <a:r>
              <a:rPr lang="en-US" sz="1100" dirty="0">
                <a:solidFill>
                  <a:srgbClr val="000000"/>
                </a:solidFill>
                <a:latin typeface="Arial"/>
                <a:ea typeface="ＭＳ Ｐゴシック" panose="020B0600070205080204" pitchFamily="34" charset="-128"/>
                <a:cs typeface="Arial"/>
                <a:sym typeface="Arial"/>
              </a:rPr>
              <a:t>Energy saving sharing contract: ESCO bears all financial and technical risks of the project by arranging finance to implement the investment project to install energy efficient equipment at the customer's energy-using facility</a:t>
            </a:r>
          </a:p>
          <a:p>
            <a:pPr marL="342900" indent="-342900" algn="just">
              <a:lnSpc>
                <a:spcPct val="110000"/>
              </a:lnSpc>
              <a:spcBef>
                <a:spcPts val="600"/>
              </a:spcBef>
              <a:buClr>
                <a:srgbClr val="000000"/>
              </a:buClr>
              <a:buFont typeface="Wingdings" panose="05000000000000000000" pitchFamily="2" charset="2"/>
              <a:buChar char="§"/>
            </a:pPr>
            <a:r>
              <a:rPr lang="en-US" sz="1100" dirty="0">
                <a:solidFill>
                  <a:srgbClr val="000000"/>
                </a:solidFill>
                <a:latin typeface="Arial"/>
                <a:ea typeface="ＭＳ Ｐゴシック" panose="020B0600070205080204" pitchFamily="34" charset="-128"/>
                <a:cs typeface="Arial"/>
                <a:sym typeface="Arial"/>
              </a:rPr>
              <a:t>Energy saving guarantee contract: ESCO is responsible for providing, designing, installing, measuring and ensuring the effectiveness of energy saving and efficiency solutions for customers.</a:t>
            </a:r>
          </a:p>
          <a:p>
            <a:endParaRPr lang="en-US" dirty="0"/>
          </a:p>
        </p:txBody>
      </p:sp>
    </p:spTree>
    <p:extLst>
      <p:ext uri="{BB962C8B-B14F-4D97-AF65-F5344CB8AC3E}">
        <p14:creationId xmlns:p14="http://schemas.microsoft.com/office/powerpoint/2010/main" val="3242013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9"/>
        <p:cNvGrpSpPr/>
        <p:nvPr/>
      </p:nvGrpSpPr>
      <p:grpSpPr>
        <a:xfrm>
          <a:off x="0" y="0"/>
          <a:ext cx="0" cy="0"/>
          <a:chOff x="0" y="0"/>
          <a:chExt cx="0" cy="0"/>
        </a:xfrm>
      </p:grpSpPr>
      <p:sp>
        <p:nvSpPr>
          <p:cNvPr id="1750" name="Google Shape;1750;g7a414845c7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51" name="Google Shape;1751;g7a414845c7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00094218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5" name="Straight Connector 4">
            <a:extLst>
              <a:ext uri="{FF2B5EF4-FFF2-40B4-BE49-F238E27FC236}">
                <a16:creationId xmlns:a16="http://schemas.microsoft.com/office/drawing/2014/main" id="{2C34721F-DAEB-5452-7D2A-E8EC1508F7E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204D14-9F05-4F1A-2122-B191F6D87B8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B4B5653E-BF53-18CA-2C73-04E8465616AB}"/>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2" r:id="rId2"/>
    <p:sldLayoutId id="2147483653" r:id="rId3"/>
    <p:sldLayoutId id="2147483654" r:id="rId4"/>
    <p:sldLayoutId id="2147483655" r:id="rId5"/>
    <p:sldLayoutId id="2147483656" r:id="rId6"/>
    <p:sldLayoutId id="2147483657"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9.wmf"/></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oleObject" Target="../embeddings/oleObject2.bin"/><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102673" y="1155628"/>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4" name="TextBox 3">
            <a:extLst>
              <a:ext uri="{FF2B5EF4-FFF2-40B4-BE49-F238E27FC236}">
                <a16:creationId xmlns:a16="http://schemas.microsoft.com/office/drawing/2014/main" id="{83576DDB-057C-57CB-CECF-5205062D1675}"/>
              </a:ext>
            </a:extLst>
          </p:cNvPr>
          <p:cNvSpPr txBox="1"/>
          <p:nvPr/>
        </p:nvSpPr>
        <p:spPr>
          <a:xfrm>
            <a:off x="712676" y="3405294"/>
            <a:ext cx="5383324" cy="707886"/>
          </a:xfrm>
          <a:prstGeom prst="rect">
            <a:avLst/>
          </a:prstGeom>
          <a:noFill/>
        </p:spPr>
        <p:txBody>
          <a:bodyPr wrap="square" rtlCol="0" anchor="ctr">
            <a:spAutoFit/>
          </a:bodyPr>
          <a:lstStyle/>
          <a:p>
            <a:r>
              <a:rPr lang="en-US" altLang="ko-KR" sz="2000" b="1" dirty="0">
                <a:solidFill>
                  <a:schemeClr val="accent1">
                    <a:lumMod val="50000"/>
                  </a:schemeClr>
                </a:solidFill>
                <a:cs typeface="Arial" pitchFamily="34" charset="0"/>
              </a:rPr>
              <a:t>The Vietnam Scaling up Energy Efficiency Project (VSUEE)</a:t>
            </a:r>
            <a:endParaRPr lang="ko-KR" altLang="en-US" sz="2000" b="1" dirty="0">
              <a:solidFill>
                <a:schemeClr val="accent1">
                  <a:lumMod val="50000"/>
                </a:schemeClr>
              </a:solidFill>
              <a:cs typeface="Arial" pitchFamily="34" charset="0"/>
            </a:endParaRPr>
          </a:p>
        </p:txBody>
      </p:sp>
      <p:sp>
        <p:nvSpPr>
          <p:cNvPr id="46" name="Google Shape;46;p15"/>
          <p:cNvSpPr txBox="1">
            <a:spLocks noGrp="1"/>
          </p:cNvSpPr>
          <p:nvPr>
            <p:ph type="ctrTitle"/>
          </p:nvPr>
        </p:nvSpPr>
        <p:spPr>
          <a:xfrm>
            <a:off x="545831" y="927235"/>
            <a:ext cx="7117099" cy="1828803"/>
          </a:xfrm>
          <a:prstGeom prst="rect">
            <a:avLst/>
          </a:prstGeom>
        </p:spPr>
        <p:txBody>
          <a:bodyPr spcFirstLastPara="1" wrap="square" lIns="121900" tIns="121900" rIns="121900" bIns="121900" anchor="ctr" anchorCtr="0">
            <a:noAutofit/>
          </a:bodyPr>
          <a:lstStyle/>
          <a:p>
            <a:r>
              <a:rPr lang="en" sz="4800" b="1" dirty="0">
                <a:solidFill>
                  <a:schemeClr val="accent1">
                    <a:lumMod val="50000"/>
                  </a:schemeClr>
                </a:solidFill>
                <a:latin typeface="+mj-lt"/>
              </a:rPr>
              <a:t>TRAINING PROGRAME for IEs</a:t>
            </a:r>
            <a:endParaRPr sz="4800" b="1" dirty="0">
              <a:solidFill>
                <a:schemeClr val="accent1">
                  <a:lumMod val="50000"/>
                </a:schemeClr>
              </a:solidFill>
              <a:latin typeface="+mj-lt"/>
            </a:endParaRPr>
          </a:p>
        </p:txBody>
      </p:sp>
      <p:sp>
        <p:nvSpPr>
          <p:cNvPr id="3" name="TextBox 2">
            <a:extLst>
              <a:ext uri="{FF2B5EF4-FFF2-40B4-BE49-F238E27FC236}">
                <a16:creationId xmlns:a16="http://schemas.microsoft.com/office/drawing/2014/main" id="{F38FAD39-AD20-0B20-9723-646D9B586E44}"/>
              </a:ext>
            </a:extLst>
          </p:cNvPr>
          <p:cNvSpPr txBox="1"/>
          <p:nvPr/>
        </p:nvSpPr>
        <p:spPr>
          <a:xfrm>
            <a:off x="712676" y="2605594"/>
            <a:ext cx="5383324" cy="400110"/>
          </a:xfrm>
          <a:prstGeom prst="rect">
            <a:avLst/>
          </a:prstGeom>
          <a:noFill/>
        </p:spPr>
        <p:txBody>
          <a:bodyPr wrap="square" rtlCol="0" anchor="ctr">
            <a:spAutoFit/>
          </a:bodyPr>
          <a:lstStyle/>
          <a:p>
            <a:r>
              <a:rPr lang="en-US" altLang="ko-KR" sz="2000" b="1" dirty="0">
                <a:solidFill>
                  <a:srgbClr val="0070C0"/>
                </a:solidFill>
                <a:cs typeface="Arial" pitchFamily="34" charset="0"/>
              </a:rPr>
              <a:t>for: Enterprise leaders</a:t>
            </a:r>
            <a:endParaRPr lang="ko-KR" altLang="en-US" sz="2000" b="1" dirty="0">
              <a:solidFill>
                <a:srgbClr val="0070C0"/>
              </a:solidFill>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86482D-3F42-48CF-816E-18BF093ECA2C}"/>
              </a:ext>
            </a:extLst>
          </p:cNvPr>
          <p:cNvSpPr>
            <a:spLocks noGrp="1"/>
          </p:cNvSpPr>
          <p:nvPr>
            <p:ph type="title"/>
          </p:nvPr>
        </p:nvSpPr>
        <p:spPr>
          <a:xfrm>
            <a:off x="240867" y="610417"/>
            <a:ext cx="11372335" cy="495200"/>
          </a:xfrm>
        </p:spPr>
        <p:txBody>
          <a:bodyPr>
            <a:normAutofit fontScale="90000"/>
          </a:bodyPr>
          <a:lstStyle/>
          <a:p>
            <a:r>
              <a:rPr lang="en-US" dirty="0">
                <a:solidFill>
                  <a:schemeClr val="accent1">
                    <a:lumMod val="50000"/>
                  </a:schemeClr>
                </a:solidFill>
              </a:rPr>
              <a:t>Energy Service Contracts and Energy Performance Contracts</a:t>
            </a:r>
          </a:p>
        </p:txBody>
      </p:sp>
      <p:sp>
        <p:nvSpPr>
          <p:cNvPr id="15" name="TextBox 14">
            <a:extLst>
              <a:ext uri="{FF2B5EF4-FFF2-40B4-BE49-F238E27FC236}">
                <a16:creationId xmlns:a16="http://schemas.microsoft.com/office/drawing/2014/main" id="{7E703B3F-5432-4BCC-B812-D3CDF5FD6385}"/>
              </a:ext>
            </a:extLst>
          </p:cNvPr>
          <p:cNvSpPr txBox="1"/>
          <p:nvPr/>
        </p:nvSpPr>
        <p:spPr>
          <a:xfrm>
            <a:off x="609599" y="1484074"/>
            <a:ext cx="10634870" cy="2949462"/>
          </a:xfrm>
          <a:prstGeom prst="rect">
            <a:avLst/>
          </a:prstGeom>
          <a:noFill/>
        </p:spPr>
        <p:txBody>
          <a:bodyPr wrap="square">
            <a:spAutoFit/>
          </a:bodyPr>
          <a:lstStyle/>
          <a:p>
            <a:pPr marL="342900" indent="-342900" algn="just">
              <a:lnSpc>
                <a:spcPct val="150000"/>
              </a:lnSpc>
              <a:buFont typeface="Wingdings" pitchFamily="2" charset="2"/>
              <a:buChar char="v"/>
            </a:pPr>
            <a:r>
              <a:rPr lang="en-US" altLang="en-US" sz="1800" dirty="0">
                <a:solidFill>
                  <a:srgbClr val="000000"/>
                </a:solidFill>
                <a:ea typeface="ＭＳ Ｐゴシック" panose="020B0600070205080204" pitchFamily="34" charset="-128"/>
              </a:rPr>
              <a:t>A performance contract is a unique arrangement that allows the investment to make the necessary improvements while investing very little money in the short term.</a:t>
            </a:r>
          </a:p>
          <a:p>
            <a:pPr marL="342900" indent="-342900" algn="just">
              <a:lnSpc>
                <a:spcPct val="150000"/>
              </a:lnSpc>
              <a:buFont typeface="Wingdings" pitchFamily="2" charset="2"/>
              <a:buChar char="v"/>
            </a:pPr>
            <a:r>
              <a:rPr lang="en-US" altLang="en-US" sz="1800" dirty="0">
                <a:solidFill>
                  <a:srgbClr val="000000"/>
                </a:solidFill>
                <a:ea typeface="ＭＳ Ｐゴシック" panose="020B0600070205080204" pitchFamily="34" charset="-128"/>
              </a:rPr>
              <a:t>The contractor is typically assumed to be responsible for purchasing and installing the equipment, as well as maintaining it throughout the contract duration.</a:t>
            </a:r>
          </a:p>
          <a:p>
            <a:pPr marL="342900" indent="-342900" algn="just">
              <a:lnSpc>
                <a:spcPct val="150000"/>
              </a:lnSpc>
              <a:buFont typeface="Wingdings" pitchFamily="2" charset="2"/>
              <a:buChar char="v"/>
            </a:pPr>
            <a:r>
              <a:rPr lang="en-US" altLang="en-US" sz="1800" dirty="0">
                <a:solidFill>
                  <a:srgbClr val="000000"/>
                </a:solidFill>
                <a:ea typeface="ＭＳ Ｐゴシック" panose="020B0600070205080204" pitchFamily="34" charset="-128"/>
              </a:rPr>
              <a:t>The contractor is paid based on how efficiently the installed equipment performs and only after the installed equipment has actually reduced costs.</a:t>
            </a:r>
          </a:p>
          <a:p>
            <a:pPr marL="342900" indent="-342900" algn="just">
              <a:lnSpc>
                <a:spcPct val="150000"/>
              </a:lnSpc>
              <a:buFont typeface="Wingdings" pitchFamily="2" charset="2"/>
              <a:buChar char="v"/>
            </a:pPr>
            <a:r>
              <a:rPr lang="en-US" altLang="en-US" sz="1800" dirty="0">
                <a:solidFill>
                  <a:srgbClr val="000000"/>
                </a:solidFill>
                <a:ea typeface="ＭＳ Ｐゴシック" panose="020B0600070205080204" pitchFamily="34" charset="-128"/>
              </a:rPr>
              <a:t>Energy service companies (ESCOs) often serve as contractors in this business.</a:t>
            </a:r>
          </a:p>
        </p:txBody>
      </p:sp>
    </p:spTree>
    <p:extLst>
      <p:ext uri="{BB962C8B-B14F-4D97-AF65-F5344CB8AC3E}">
        <p14:creationId xmlns:p14="http://schemas.microsoft.com/office/powerpoint/2010/main" val="41698135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F19E00-36DF-49D6-9B4A-BA8F7DEB45A4}"/>
              </a:ext>
            </a:extLst>
          </p:cNvPr>
          <p:cNvSpPr>
            <a:spLocks noGrp="1"/>
          </p:cNvSpPr>
          <p:nvPr>
            <p:ph type="title"/>
          </p:nvPr>
        </p:nvSpPr>
        <p:spPr/>
        <p:txBody>
          <a:bodyPr>
            <a:noAutofit/>
          </a:bodyPr>
          <a:lstStyle/>
          <a:p>
            <a:r>
              <a:rPr lang="en-US" dirty="0">
                <a:solidFill>
                  <a:schemeClr val="accent1">
                    <a:lumMod val="50000"/>
                  </a:schemeClr>
                </a:solidFill>
              </a:rPr>
              <a:t>ESCOs typically offer the following options:</a:t>
            </a:r>
          </a:p>
        </p:txBody>
      </p:sp>
      <p:sp>
        <p:nvSpPr>
          <p:cNvPr id="4" name="TextBox 3">
            <a:extLst>
              <a:ext uri="{FF2B5EF4-FFF2-40B4-BE49-F238E27FC236}">
                <a16:creationId xmlns:a16="http://schemas.microsoft.com/office/drawing/2014/main" id="{A0191654-B18C-43EE-8230-68CD75266797}"/>
              </a:ext>
            </a:extLst>
          </p:cNvPr>
          <p:cNvSpPr txBox="1"/>
          <p:nvPr/>
        </p:nvSpPr>
        <p:spPr>
          <a:xfrm>
            <a:off x="840259" y="1601192"/>
            <a:ext cx="10329174" cy="2841740"/>
          </a:xfrm>
          <a:prstGeom prst="rect">
            <a:avLst/>
          </a:prstGeom>
          <a:noFill/>
        </p:spPr>
        <p:txBody>
          <a:bodyPr wrap="square">
            <a:spAutoFit/>
          </a:bodyPr>
          <a:lstStyle/>
          <a:p>
            <a:pPr marL="457200" indent="-457200">
              <a:lnSpc>
                <a:spcPct val="150000"/>
              </a:lnSpc>
              <a:buFont typeface="Wingdings" pitchFamily="2" charset="2"/>
              <a:buChar char="v"/>
            </a:pPr>
            <a:r>
              <a:rPr lang="en-US" altLang="en-US" sz="1800" dirty="0">
                <a:solidFill>
                  <a:srgbClr val="000000"/>
                </a:solidFill>
                <a:ea typeface="ＭＳ Ｐゴシック" panose="020B0600070205080204" pitchFamily="34" charset="-128"/>
              </a:rPr>
              <a:t>Guaranteed Fixed Amount of Savings;</a:t>
            </a:r>
          </a:p>
          <a:p>
            <a:pPr marL="457200" indent="-457200">
              <a:lnSpc>
                <a:spcPct val="150000"/>
              </a:lnSpc>
              <a:buFont typeface="Wingdings" pitchFamily="2" charset="2"/>
              <a:buChar char="v"/>
            </a:pPr>
            <a:r>
              <a:rPr lang="en-US" altLang="en-US" sz="1800" dirty="0">
                <a:solidFill>
                  <a:srgbClr val="000000"/>
                </a:solidFill>
                <a:ea typeface="ＭＳ Ｐゴシック" panose="020B0600070205080204" pitchFamily="34" charset="-128"/>
              </a:rPr>
              <a:t>Guaranteed Fixed Energy Savings;</a:t>
            </a:r>
          </a:p>
          <a:p>
            <a:pPr marL="457200" indent="-457200">
              <a:lnSpc>
                <a:spcPct val="150000"/>
              </a:lnSpc>
              <a:buFont typeface="Wingdings" pitchFamily="2" charset="2"/>
              <a:buChar char="v"/>
            </a:pPr>
            <a:r>
              <a:rPr lang="en-US" altLang="en-US" sz="1800" dirty="0">
                <a:solidFill>
                  <a:srgbClr val="000000"/>
                </a:solidFill>
                <a:ea typeface="ＭＳ Ｐゴシック" panose="020B0600070205080204" pitchFamily="34" charset="-128"/>
              </a:rPr>
              <a:t>A Percentage of Energy Savings; </a:t>
            </a:r>
          </a:p>
          <a:p>
            <a:pPr>
              <a:lnSpc>
                <a:spcPct val="150000"/>
              </a:lnSpc>
              <a:spcBef>
                <a:spcPts val="1200"/>
              </a:spcBef>
              <a:spcAft>
                <a:spcPts val="1200"/>
              </a:spcAft>
            </a:pPr>
            <a:r>
              <a:rPr lang="en-US" altLang="en-US" sz="1800" dirty="0">
                <a:ea typeface="ＭＳ Ｐゴシック" panose="020B0600070205080204" pitchFamily="34" charset="-128"/>
              </a:rPr>
              <a:t>or</a:t>
            </a:r>
            <a:endParaRPr lang="en-US" altLang="en-US" sz="1800" dirty="0">
              <a:solidFill>
                <a:srgbClr val="000000"/>
              </a:solidFill>
              <a:ea typeface="ＭＳ Ｐゴシック" panose="020B0600070205080204" pitchFamily="34" charset="-128"/>
            </a:endParaRPr>
          </a:p>
          <a:p>
            <a:pPr marL="457200" indent="-457200">
              <a:lnSpc>
                <a:spcPct val="150000"/>
              </a:lnSpc>
              <a:buFont typeface="Wingdings" pitchFamily="2" charset="2"/>
              <a:buChar char="v"/>
            </a:pPr>
            <a:r>
              <a:rPr lang="en-US" altLang="en-US" sz="1800" dirty="0">
                <a:solidFill>
                  <a:srgbClr val="000000"/>
                </a:solidFill>
                <a:ea typeface="ＭＳ Ｐゴシック" panose="020B0600070205080204" pitchFamily="34" charset="-128"/>
              </a:rPr>
              <a:t>A Combination of the Above selections</a:t>
            </a:r>
          </a:p>
          <a:p>
            <a:pPr marL="457200" indent="-457200">
              <a:lnSpc>
                <a:spcPct val="150000"/>
              </a:lnSpc>
              <a:buFont typeface="Wingdings" pitchFamily="2" charset="2"/>
              <a:buChar char="v"/>
            </a:pPr>
            <a:r>
              <a:rPr lang="en-US" altLang="en-US" sz="1800" dirty="0">
                <a:solidFill>
                  <a:srgbClr val="000000"/>
                </a:solidFill>
                <a:ea typeface="ＭＳ Ｐゴシック" panose="020B0600070205080204" pitchFamily="34" charset="-128"/>
              </a:rPr>
              <a:t>Facility Managers often lean toward the </a:t>
            </a:r>
            <a:r>
              <a:rPr lang="en-US" altLang="en-US" sz="1800" i="1" dirty="0">
                <a:solidFill>
                  <a:srgbClr val="000000"/>
                </a:solidFill>
                <a:ea typeface="ＭＳ Ｐゴシック" panose="020B0600070205080204" pitchFamily="34" charset="-128"/>
              </a:rPr>
              <a:t>“Guaranteed Savings” </a:t>
            </a:r>
            <a:r>
              <a:rPr lang="en-US" altLang="en-US" sz="1800" dirty="0">
                <a:solidFill>
                  <a:srgbClr val="000000"/>
                </a:solidFill>
                <a:ea typeface="ＭＳ Ｐゴシック" panose="020B0600070205080204" pitchFamily="34" charset="-128"/>
              </a:rPr>
              <a:t>option</a:t>
            </a:r>
            <a:r>
              <a:rPr lang="en-GB" altLang="en-US" sz="1800" dirty="0">
                <a:solidFill>
                  <a:srgbClr val="000000"/>
                </a:solidFill>
                <a:ea typeface="ＭＳ Ｐゴシック" panose="020B0600070205080204" pitchFamily="34" charset="-128"/>
              </a:rPr>
              <a:t> </a:t>
            </a:r>
          </a:p>
        </p:txBody>
      </p:sp>
    </p:spTree>
    <p:extLst>
      <p:ext uri="{BB962C8B-B14F-4D97-AF65-F5344CB8AC3E}">
        <p14:creationId xmlns:p14="http://schemas.microsoft.com/office/powerpoint/2010/main" val="19576046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3EE08C-4B53-4356-BB67-7543889D04BE}"/>
              </a:ext>
            </a:extLst>
          </p:cNvPr>
          <p:cNvSpPr>
            <a:spLocks noGrp="1"/>
          </p:cNvSpPr>
          <p:nvPr>
            <p:ph type="title"/>
          </p:nvPr>
        </p:nvSpPr>
        <p:spPr/>
        <p:txBody>
          <a:bodyPr>
            <a:noAutofit/>
          </a:bodyPr>
          <a:lstStyle/>
          <a:p>
            <a:r>
              <a:rPr lang="en-US" altLang="en-US" dirty="0">
                <a:solidFill>
                  <a:schemeClr val="accent1">
                    <a:lumMod val="50000"/>
                  </a:schemeClr>
                </a:solidFill>
              </a:rPr>
              <a:t>Guaranteed Savings</a:t>
            </a:r>
            <a:endParaRPr lang="en-US" dirty="0">
              <a:solidFill>
                <a:schemeClr val="accent1">
                  <a:lumMod val="50000"/>
                </a:schemeClr>
              </a:solidFill>
            </a:endParaRPr>
          </a:p>
        </p:txBody>
      </p:sp>
      <p:grpSp>
        <p:nvGrpSpPr>
          <p:cNvPr id="3" name="Group 2">
            <a:extLst>
              <a:ext uri="{FF2B5EF4-FFF2-40B4-BE49-F238E27FC236}">
                <a16:creationId xmlns:a16="http://schemas.microsoft.com/office/drawing/2014/main" id="{DF2F9549-A1A1-427F-BE18-9AE02DE1BEF1}"/>
              </a:ext>
            </a:extLst>
          </p:cNvPr>
          <p:cNvGrpSpPr/>
          <p:nvPr/>
        </p:nvGrpSpPr>
        <p:grpSpPr>
          <a:xfrm>
            <a:off x="2195790" y="1514474"/>
            <a:ext cx="8130898" cy="4407933"/>
            <a:chOff x="2179915" y="1295399"/>
            <a:chExt cx="8130898" cy="4407933"/>
          </a:xfrm>
        </p:grpSpPr>
        <p:sp>
          <p:nvSpPr>
            <p:cNvPr id="4" name="Rounded Rectangle 15">
              <a:extLst>
                <a:ext uri="{FF2B5EF4-FFF2-40B4-BE49-F238E27FC236}">
                  <a16:creationId xmlns:a16="http://schemas.microsoft.com/office/drawing/2014/main" id="{4CDF17F6-6D30-4FD2-BCA0-CE279B8D891B}"/>
                </a:ext>
              </a:extLst>
            </p:cNvPr>
            <p:cNvSpPr/>
            <p:nvPr/>
          </p:nvSpPr>
          <p:spPr>
            <a:xfrm>
              <a:off x="2309813" y="1295399"/>
              <a:ext cx="2286000" cy="1204914"/>
            </a:xfrm>
            <a:prstGeom prst="roundRect">
              <a:avLst/>
            </a:prstGeom>
            <a:solidFill>
              <a:srgbClr val="CC99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800" b="1" dirty="0">
                  <a:latin typeface="Arial" panose="020B0604020202020204" pitchFamily="34" charset="0"/>
                </a:rPr>
                <a:t>Bank</a:t>
              </a:r>
            </a:p>
          </p:txBody>
        </p:sp>
        <p:grpSp>
          <p:nvGrpSpPr>
            <p:cNvPr id="5" name="Group 4">
              <a:extLst>
                <a:ext uri="{FF2B5EF4-FFF2-40B4-BE49-F238E27FC236}">
                  <a16:creationId xmlns:a16="http://schemas.microsoft.com/office/drawing/2014/main" id="{02E2D96F-8766-4143-8F82-4650F6AD56C9}"/>
                </a:ext>
              </a:extLst>
            </p:cNvPr>
            <p:cNvGrpSpPr/>
            <p:nvPr/>
          </p:nvGrpSpPr>
          <p:grpSpPr>
            <a:xfrm>
              <a:off x="2179915" y="2514600"/>
              <a:ext cx="8130898" cy="3188732"/>
              <a:chOff x="2179915" y="2514600"/>
              <a:chExt cx="8130898" cy="3188732"/>
            </a:xfrm>
          </p:grpSpPr>
          <p:sp>
            <p:nvSpPr>
              <p:cNvPr id="6" name="Rounded Rectangle 16">
                <a:extLst>
                  <a:ext uri="{FF2B5EF4-FFF2-40B4-BE49-F238E27FC236}">
                    <a16:creationId xmlns:a16="http://schemas.microsoft.com/office/drawing/2014/main" id="{87F5B52D-6B96-4D21-81AE-314C4D8AA108}"/>
                  </a:ext>
                </a:extLst>
              </p:cNvPr>
              <p:cNvSpPr/>
              <p:nvPr/>
            </p:nvSpPr>
            <p:spPr>
              <a:xfrm>
                <a:off x="2381250" y="4114800"/>
                <a:ext cx="2286000" cy="15001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800" b="1" dirty="0">
                    <a:latin typeface="Arial" panose="020B0604020202020204" pitchFamily="34" charset="0"/>
                  </a:rPr>
                  <a:t>Project Owner</a:t>
                </a:r>
              </a:p>
            </p:txBody>
          </p:sp>
          <p:sp>
            <p:nvSpPr>
              <p:cNvPr id="7" name="Rounded Rectangle 17">
                <a:extLst>
                  <a:ext uri="{FF2B5EF4-FFF2-40B4-BE49-F238E27FC236}">
                    <a16:creationId xmlns:a16="http://schemas.microsoft.com/office/drawing/2014/main" id="{63481016-3D88-4232-B9E9-11292F8AC714}"/>
                  </a:ext>
                </a:extLst>
              </p:cNvPr>
              <p:cNvSpPr/>
              <p:nvPr/>
            </p:nvSpPr>
            <p:spPr>
              <a:xfrm>
                <a:off x="7810500" y="4114800"/>
                <a:ext cx="2500313" cy="1428750"/>
              </a:xfrm>
              <a:prstGeom prst="roundRect">
                <a:avLst/>
              </a:prstGeom>
              <a:solidFill>
                <a:srgbClr val="008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800" b="1" dirty="0">
                    <a:latin typeface="Arial" panose="020B0604020202020204" pitchFamily="34" charset="0"/>
                  </a:rPr>
                  <a:t>Equipment supplier/contractor</a:t>
                </a:r>
              </a:p>
            </p:txBody>
          </p:sp>
          <p:cxnSp>
            <p:nvCxnSpPr>
              <p:cNvPr id="8" name="Straight Arrow Connector 7">
                <a:extLst>
                  <a:ext uri="{FF2B5EF4-FFF2-40B4-BE49-F238E27FC236}">
                    <a16:creationId xmlns:a16="http://schemas.microsoft.com/office/drawing/2014/main" id="{F9ABEBA7-C709-4C1D-BDF0-AA30E4B67ECD}"/>
                  </a:ext>
                </a:extLst>
              </p:cNvPr>
              <p:cNvCxnSpPr/>
              <p:nvPr/>
            </p:nvCxnSpPr>
            <p:spPr>
              <a:xfrm>
                <a:off x="4667250" y="4495800"/>
                <a:ext cx="3143250" cy="1588"/>
              </a:xfrm>
              <a:prstGeom prst="straightConnector1">
                <a:avLst/>
              </a:prstGeom>
              <a:ln w="57150">
                <a:tailEnd type="stealth" w="lg" len="med"/>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AB367EA3-4CE0-42AE-91AD-E1CC828CB405}"/>
                  </a:ext>
                </a:extLst>
              </p:cNvPr>
              <p:cNvCxnSpPr/>
              <p:nvPr/>
            </p:nvCxnSpPr>
            <p:spPr>
              <a:xfrm rot="10800000" flipV="1">
                <a:off x="4667250" y="5181600"/>
                <a:ext cx="3143250" cy="1588"/>
              </a:xfrm>
              <a:prstGeom prst="straightConnector1">
                <a:avLst/>
              </a:prstGeom>
              <a:ln w="57150">
                <a:solidFill>
                  <a:srgbClr val="008000"/>
                </a:solidFill>
                <a:tailEnd type="stealth" w="lg" len="med"/>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AFE4FEC0-F87D-42B0-900D-0DC7444D8F06}"/>
                  </a:ext>
                </a:extLst>
              </p:cNvPr>
              <p:cNvSpPr txBox="1">
                <a:spLocks noChangeArrowheads="1"/>
              </p:cNvSpPr>
              <p:nvPr/>
            </p:nvSpPr>
            <p:spPr bwMode="auto">
              <a:xfrm>
                <a:off x="4738688" y="3886200"/>
                <a:ext cx="17235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US" altLang="en-US" sz="1800" dirty="0">
                    <a:solidFill>
                      <a:srgbClr val="0000FF"/>
                    </a:solidFill>
                    <a:latin typeface="Arial" panose="020B0604020202020204" pitchFamily="34" charset="0"/>
                    <a:ea typeface="ＭＳ Ｐゴシック" panose="020B0600070205080204" pitchFamily="34" charset="-128"/>
                  </a:rPr>
                  <a:t>Fixed Payment</a:t>
                </a:r>
              </a:p>
            </p:txBody>
          </p:sp>
          <p:sp>
            <p:nvSpPr>
              <p:cNvPr id="11" name="TextBox 10">
                <a:extLst>
                  <a:ext uri="{FF2B5EF4-FFF2-40B4-BE49-F238E27FC236}">
                    <a16:creationId xmlns:a16="http://schemas.microsoft.com/office/drawing/2014/main" id="{A7030275-E891-4814-AD3D-7991FD76AB4B}"/>
                  </a:ext>
                </a:extLst>
              </p:cNvPr>
              <p:cNvSpPr txBox="1">
                <a:spLocks noChangeArrowheads="1"/>
              </p:cNvSpPr>
              <p:nvPr/>
            </p:nvSpPr>
            <p:spPr bwMode="auto">
              <a:xfrm>
                <a:off x="5167313" y="5334000"/>
                <a:ext cx="83869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US" altLang="en-US" sz="1800" dirty="0">
                    <a:solidFill>
                      <a:srgbClr val="008000"/>
                    </a:solidFill>
                    <a:latin typeface="Arial" panose="020B0604020202020204" pitchFamily="34" charset="0"/>
                    <a:ea typeface="ＭＳ Ｐゴシック" panose="020B0600070205080204" pitchFamily="34" charset="-128"/>
                  </a:rPr>
                  <a:t>ESCO</a:t>
                </a:r>
              </a:p>
            </p:txBody>
          </p:sp>
          <p:cxnSp>
            <p:nvCxnSpPr>
              <p:cNvPr id="12" name="Straight Arrow Connector 11">
                <a:extLst>
                  <a:ext uri="{FF2B5EF4-FFF2-40B4-BE49-F238E27FC236}">
                    <a16:creationId xmlns:a16="http://schemas.microsoft.com/office/drawing/2014/main" id="{19C8EE9B-8B3D-40AC-B6BC-EF3A5C07F963}"/>
                  </a:ext>
                </a:extLst>
              </p:cNvPr>
              <p:cNvCxnSpPr/>
              <p:nvPr/>
            </p:nvCxnSpPr>
            <p:spPr>
              <a:xfrm rot="16200000" flipH="1">
                <a:off x="1970088" y="3341687"/>
                <a:ext cx="1543050" cy="3175"/>
              </a:xfrm>
              <a:prstGeom prst="straightConnector1">
                <a:avLst/>
              </a:prstGeom>
              <a:ln w="57150">
                <a:solidFill>
                  <a:srgbClr val="CC7900"/>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9EB4B33A-B2FC-4530-B20A-CBD1886F3B69}"/>
                  </a:ext>
                </a:extLst>
              </p:cNvPr>
              <p:cNvCxnSpPr/>
              <p:nvPr/>
            </p:nvCxnSpPr>
            <p:spPr>
              <a:xfrm rot="5400000" flipH="1" flipV="1">
                <a:off x="3338512" y="3271838"/>
                <a:ext cx="1533525" cy="19050"/>
              </a:xfrm>
              <a:prstGeom prst="straightConnector1">
                <a:avLst/>
              </a:prstGeom>
              <a:ln w="57150">
                <a:tailEnd type="stealth" w="lg" len="med"/>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E93DA0C6-ED6E-403B-94A3-E31E1F498F0B}"/>
                  </a:ext>
                </a:extLst>
              </p:cNvPr>
              <p:cNvSpPr txBox="1">
                <a:spLocks noChangeArrowheads="1"/>
              </p:cNvSpPr>
              <p:nvPr/>
            </p:nvSpPr>
            <p:spPr bwMode="auto">
              <a:xfrm>
                <a:off x="4358391" y="2809815"/>
                <a:ext cx="34034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US" altLang="en-US" sz="1800" dirty="0">
                    <a:solidFill>
                      <a:srgbClr val="0000FF"/>
                    </a:solidFill>
                    <a:latin typeface="Arial" panose="020B0604020202020204" pitchFamily="34" charset="0"/>
                    <a:ea typeface="ＭＳ Ｐゴシック" panose="020B0600070205080204" pitchFamily="34" charset="-128"/>
                  </a:rPr>
                  <a:t>Principal and interest payments</a:t>
                </a:r>
              </a:p>
            </p:txBody>
          </p:sp>
          <p:sp>
            <p:nvSpPr>
              <p:cNvPr id="15" name="TextBox 14">
                <a:extLst>
                  <a:ext uri="{FF2B5EF4-FFF2-40B4-BE49-F238E27FC236}">
                    <a16:creationId xmlns:a16="http://schemas.microsoft.com/office/drawing/2014/main" id="{51338CB1-DC4B-4F89-A45C-319D6772D23E}"/>
                  </a:ext>
                </a:extLst>
              </p:cNvPr>
              <p:cNvSpPr txBox="1">
                <a:spLocks noChangeArrowheads="1"/>
              </p:cNvSpPr>
              <p:nvPr/>
            </p:nvSpPr>
            <p:spPr bwMode="auto">
              <a:xfrm rot="16200000">
                <a:off x="1643871" y="3084790"/>
                <a:ext cx="14414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US" altLang="en-US" sz="1800" dirty="0" err="1">
                    <a:solidFill>
                      <a:srgbClr val="CC7900"/>
                    </a:solidFill>
                    <a:latin typeface="Arial" panose="020B0604020202020204" pitchFamily="34" charset="0"/>
                    <a:ea typeface="ＭＳ Ｐゴシック" panose="020B0600070205080204" pitchFamily="34" charset="-128"/>
                  </a:rPr>
                  <a:t>Investmnent</a:t>
                </a:r>
                <a:endParaRPr lang="en-US" altLang="en-US" sz="1800" dirty="0">
                  <a:solidFill>
                    <a:srgbClr val="CC7900"/>
                  </a:solidFill>
                  <a:latin typeface="Arial" panose="020B0604020202020204" pitchFamily="34" charset="0"/>
                  <a:ea typeface="ＭＳ Ｐゴシック" panose="020B0600070205080204" pitchFamily="34" charset="-128"/>
                </a:endParaRPr>
              </a:p>
            </p:txBody>
          </p:sp>
        </p:grpSp>
      </p:grpSp>
    </p:spTree>
    <p:extLst>
      <p:ext uri="{BB962C8B-B14F-4D97-AF65-F5344CB8AC3E}">
        <p14:creationId xmlns:p14="http://schemas.microsoft.com/office/powerpoint/2010/main" val="27092735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023BB-9DA7-4D4F-B4B4-84A05D26B5DF}"/>
              </a:ext>
            </a:extLst>
          </p:cNvPr>
          <p:cNvSpPr>
            <a:spLocks noGrp="1"/>
          </p:cNvSpPr>
          <p:nvPr>
            <p:ph type="title"/>
          </p:nvPr>
        </p:nvSpPr>
        <p:spPr/>
        <p:txBody>
          <a:bodyPr>
            <a:normAutofit fontScale="90000"/>
          </a:bodyPr>
          <a:lstStyle/>
          <a:p>
            <a:r>
              <a:rPr lang="en-US" altLang="en-US" dirty="0">
                <a:solidFill>
                  <a:schemeClr val="accent1">
                    <a:lumMod val="50000"/>
                  </a:schemeClr>
                </a:solidFill>
              </a:rPr>
              <a:t>Guaranteed Savings</a:t>
            </a:r>
            <a:endParaRPr lang="en-US" dirty="0"/>
          </a:p>
        </p:txBody>
      </p:sp>
      <p:pic>
        <p:nvPicPr>
          <p:cNvPr id="3" name="Picture 2">
            <a:extLst>
              <a:ext uri="{FF2B5EF4-FFF2-40B4-BE49-F238E27FC236}">
                <a16:creationId xmlns:a16="http://schemas.microsoft.com/office/drawing/2014/main" id="{4980FFF0-0340-414A-AE4D-19074D1E00CC}"/>
              </a:ext>
            </a:extLst>
          </p:cNvPr>
          <p:cNvPicPr>
            <a:picLocks noChangeAspect="1"/>
          </p:cNvPicPr>
          <p:nvPr/>
        </p:nvPicPr>
        <p:blipFill>
          <a:blip r:embed="rId2"/>
          <a:stretch>
            <a:fillRect/>
          </a:stretch>
        </p:blipFill>
        <p:spPr>
          <a:xfrm>
            <a:off x="0" y="1317855"/>
            <a:ext cx="5993033" cy="3434449"/>
          </a:xfrm>
          <a:prstGeom prst="rect">
            <a:avLst/>
          </a:prstGeom>
        </p:spPr>
      </p:pic>
      <p:pic>
        <p:nvPicPr>
          <p:cNvPr id="4" name="Picture 3">
            <a:extLst>
              <a:ext uri="{FF2B5EF4-FFF2-40B4-BE49-F238E27FC236}">
                <a16:creationId xmlns:a16="http://schemas.microsoft.com/office/drawing/2014/main" id="{134A7011-4876-342A-491A-910007A26C48}"/>
              </a:ext>
            </a:extLst>
          </p:cNvPr>
          <p:cNvPicPr>
            <a:picLocks noChangeAspect="1"/>
          </p:cNvPicPr>
          <p:nvPr/>
        </p:nvPicPr>
        <p:blipFill>
          <a:blip r:embed="rId3"/>
          <a:stretch>
            <a:fillRect/>
          </a:stretch>
        </p:blipFill>
        <p:spPr>
          <a:xfrm>
            <a:off x="6019800" y="2987308"/>
            <a:ext cx="6172200" cy="3529992"/>
          </a:xfrm>
          <a:prstGeom prst="rect">
            <a:avLst/>
          </a:prstGeom>
        </p:spPr>
      </p:pic>
    </p:spTree>
    <p:extLst>
      <p:ext uri="{BB962C8B-B14F-4D97-AF65-F5344CB8AC3E}">
        <p14:creationId xmlns:p14="http://schemas.microsoft.com/office/powerpoint/2010/main" val="9733009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52"/>
        <p:cNvGrpSpPr/>
        <p:nvPr/>
      </p:nvGrpSpPr>
      <p:grpSpPr>
        <a:xfrm>
          <a:off x="0" y="0"/>
          <a:ext cx="0" cy="0"/>
          <a:chOff x="0" y="0"/>
          <a:chExt cx="0" cy="0"/>
        </a:xfrm>
      </p:grpSpPr>
      <p:sp>
        <p:nvSpPr>
          <p:cNvPr id="1753" name="Google Shape;1753;p31"/>
          <p:cNvSpPr txBox="1">
            <a:spLocks noGrp="1"/>
          </p:cNvSpPr>
          <p:nvPr>
            <p:ph type="title"/>
          </p:nvPr>
        </p:nvSpPr>
        <p:spPr>
          <a:xfrm>
            <a:off x="609600" y="548633"/>
            <a:ext cx="10972800" cy="495200"/>
          </a:xfrm>
          <a:prstGeom prst="rect">
            <a:avLst/>
          </a:prstGeom>
        </p:spPr>
        <p:txBody>
          <a:bodyPr spcFirstLastPara="1" wrap="square" lIns="121900" tIns="121900" rIns="121900" bIns="121900" anchor="ctr" anchorCtr="0">
            <a:noAutofit/>
          </a:bodyPr>
          <a:lstStyle/>
          <a:p>
            <a:r>
              <a:rPr lang="en-US" altLang="en-US" dirty="0">
                <a:solidFill>
                  <a:schemeClr val="accent1">
                    <a:lumMod val="50000"/>
                  </a:schemeClr>
                </a:solidFill>
              </a:rPr>
              <a:t>Guaranteed Savings</a:t>
            </a:r>
            <a:endParaRPr dirty="0">
              <a:solidFill>
                <a:schemeClr val="accent1">
                  <a:lumMod val="50000"/>
                </a:schemeClr>
              </a:solidFill>
            </a:endParaRPr>
          </a:p>
        </p:txBody>
      </p:sp>
      <p:grpSp>
        <p:nvGrpSpPr>
          <p:cNvPr id="2" name="Group 1">
            <a:extLst>
              <a:ext uri="{FF2B5EF4-FFF2-40B4-BE49-F238E27FC236}">
                <a16:creationId xmlns:a16="http://schemas.microsoft.com/office/drawing/2014/main" id="{8AF31BC9-7D70-283D-C235-1F139B2AEBF9}"/>
              </a:ext>
            </a:extLst>
          </p:cNvPr>
          <p:cNvGrpSpPr/>
          <p:nvPr/>
        </p:nvGrpSpPr>
        <p:grpSpPr>
          <a:xfrm>
            <a:off x="912964" y="1675864"/>
            <a:ext cx="4622863" cy="4591700"/>
            <a:chOff x="912964" y="1675864"/>
            <a:chExt cx="4622863" cy="4591700"/>
          </a:xfrm>
        </p:grpSpPr>
        <p:grpSp>
          <p:nvGrpSpPr>
            <p:cNvPr id="1754" name="Google Shape;1754;p31"/>
            <p:cNvGrpSpPr/>
            <p:nvPr/>
          </p:nvGrpSpPr>
          <p:grpSpPr>
            <a:xfrm>
              <a:off x="912964" y="1675864"/>
              <a:ext cx="4504487" cy="4591700"/>
              <a:chOff x="675455" y="1043357"/>
              <a:chExt cx="1676959" cy="3612590"/>
            </a:xfrm>
          </p:grpSpPr>
          <p:sp>
            <p:nvSpPr>
              <p:cNvPr id="1755" name="Google Shape;1755;p31"/>
              <p:cNvSpPr/>
              <p:nvPr/>
            </p:nvSpPr>
            <p:spPr>
              <a:xfrm>
                <a:off x="701585" y="2104325"/>
                <a:ext cx="1650829" cy="2551622"/>
              </a:xfrm>
              <a:custGeom>
                <a:avLst/>
                <a:gdLst/>
                <a:ahLst/>
                <a:cxnLst/>
                <a:rect l="l" t="t" r="r" b="b"/>
                <a:pathLst>
                  <a:path w="79450" h="147004" extrusionOk="0">
                    <a:moveTo>
                      <a:pt x="68963" y="28211"/>
                    </a:moveTo>
                    <a:lnTo>
                      <a:pt x="69413" y="28231"/>
                    </a:lnTo>
                    <a:lnTo>
                      <a:pt x="69883" y="28270"/>
                    </a:lnTo>
                    <a:lnTo>
                      <a:pt x="70332" y="28329"/>
                    </a:lnTo>
                    <a:lnTo>
                      <a:pt x="70763" y="28407"/>
                    </a:lnTo>
                    <a:lnTo>
                      <a:pt x="71213" y="28505"/>
                    </a:lnTo>
                    <a:lnTo>
                      <a:pt x="71624" y="28622"/>
                    </a:lnTo>
                    <a:lnTo>
                      <a:pt x="72054" y="28779"/>
                    </a:lnTo>
                    <a:lnTo>
                      <a:pt x="72465" y="28935"/>
                    </a:lnTo>
                    <a:lnTo>
                      <a:pt x="72856" y="29111"/>
                    </a:lnTo>
                    <a:lnTo>
                      <a:pt x="73247" y="29307"/>
                    </a:lnTo>
                    <a:lnTo>
                      <a:pt x="73619" y="29522"/>
                    </a:lnTo>
                    <a:lnTo>
                      <a:pt x="73991" y="29757"/>
                    </a:lnTo>
                    <a:lnTo>
                      <a:pt x="74343" y="30011"/>
                    </a:lnTo>
                    <a:lnTo>
                      <a:pt x="74695" y="30285"/>
                    </a:lnTo>
                    <a:lnTo>
                      <a:pt x="75008" y="30559"/>
                    </a:lnTo>
                    <a:lnTo>
                      <a:pt x="75321" y="30872"/>
                    </a:lnTo>
                    <a:lnTo>
                      <a:pt x="75634" y="31185"/>
                    </a:lnTo>
                    <a:lnTo>
                      <a:pt x="75908" y="31498"/>
                    </a:lnTo>
                    <a:lnTo>
                      <a:pt x="76182" y="31850"/>
                    </a:lnTo>
                    <a:lnTo>
                      <a:pt x="76436" y="32202"/>
                    </a:lnTo>
                    <a:lnTo>
                      <a:pt x="76671" y="32574"/>
                    </a:lnTo>
                    <a:lnTo>
                      <a:pt x="76886" y="32946"/>
                    </a:lnTo>
                    <a:lnTo>
                      <a:pt x="77082" y="33337"/>
                    </a:lnTo>
                    <a:lnTo>
                      <a:pt x="77258" y="33728"/>
                    </a:lnTo>
                    <a:lnTo>
                      <a:pt x="77415" y="34139"/>
                    </a:lnTo>
                    <a:lnTo>
                      <a:pt x="77571" y="34570"/>
                    </a:lnTo>
                    <a:lnTo>
                      <a:pt x="77688" y="34981"/>
                    </a:lnTo>
                    <a:lnTo>
                      <a:pt x="77786" y="35431"/>
                    </a:lnTo>
                    <a:lnTo>
                      <a:pt x="77865" y="35861"/>
                    </a:lnTo>
                    <a:lnTo>
                      <a:pt x="77923" y="36311"/>
                    </a:lnTo>
                    <a:lnTo>
                      <a:pt x="77962" y="36780"/>
                    </a:lnTo>
                    <a:lnTo>
                      <a:pt x="77982" y="37230"/>
                    </a:lnTo>
                    <a:lnTo>
                      <a:pt x="77982" y="136518"/>
                    </a:lnTo>
                    <a:lnTo>
                      <a:pt x="77962" y="136987"/>
                    </a:lnTo>
                    <a:lnTo>
                      <a:pt x="77923" y="137437"/>
                    </a:lnTo>
                    <a:lnTo>
                      <a:pt x="77865" y="137887"/>
                    </a:lnTo>
                    <a:lnTo>
                      <a:pt x="77786" y="138337"/>
                    </a:lnTo>
                    <a:lnTo>
                      <a:pt x="77688" y="138768"/>
                    </a:lnTo>
                    <a:lnTo>
                      <a:pt x="77571" y="139198"/>
                    </a:lnTo>
                    <a:lnTo>
                      <a:pt x="77415" y="139609"/>
                    </a:lnTo>
                    <a:lnTo>
                      <a:pt x="77258" y="140020"/>
                    </a:lnTo>
                    <a:lnTo>
                      <a:pt x="77082" y="140431"/>
                    </a:lnTo>
                    <a:lnTo>
                      <a:pt x="76886" y="140802"/>
                    </a:lnTo>
                    <a:lnTo>
                      <a:pt x="76671" y="141193"/>
                    </a:lnTo>
                    <a:lnTo>
                      <a:pt x="76436" y="141546"/>
                    </a:lnTo>
                    <a:lnTo>
                      <a:pt x="76182" y="141898"/>
                    </a:lnTo>
                    <a:lnTo>
                      <a:pt x="75908" y="142250"/>
                    </a:lnTo>
                    <a:lnTo>
                      <a:pt x="75634" y="142583"/>
                    </a:lnTo>
                    <a:lnTo>
                      <a:pt x="75321" y="142896"/>
                    </a:lnTo>
                    <a:lnTo>
                      <a:pt x="75008" y="143189"/>
                    </a:lnTo>
                    <a:lnTo>
                      <a:pt x="74695" y="143463"/>
                    </a:lnTo>
                    <a:lnTo>
                      <a:pt x="74343" y="143737"/>
                    </a:lnTo>
                    <a:lnTo>
                      <a:pt x="73991" y="143991"/>
                    </a:lnTo>
                    <a:lnTo>
                      <a:pt x="73619" y="144226"/>
                    </a:lnTo>
                    <a:lnTo>
                      <a:pt x="73247" y="144441"/>
                    </a:lnTo>
                    <a:lnTo>
                      <a:pt x="72856" y="144637"/>
                    </a:lnTo>
                    <a:lnTo>
                      <a:pt x="72465" y="144832"/>
                    </a:lnTo>
                    <a:lnTo>
                      <a:pt x="72054" y="144989"/>
                    </a:lnTo>
                    <a:lnTo>
                      <a:pt x="71624" y="145126"/>
                    </a:lnTo>
                    <a:lnTo>
                      <a:pt x="71213" y="145243"/>
                    </a:lnTo>
                    <a:lnTo>
                      <a:pt x="70763" y="145341"/>
                    </a:lnTo>
                    <a:lnTo>
                      <a:pt x="70332" y="145419"/>
                    </a:lnTo>
                    <a:lnTo>
                      <a:pt x="69883" y="145478"/>
                    </a:lnTo>
                    <a:lnTo>
                      <a:pt x="69413" y="145517"/>
                    </a:lnTo>
                    <a:lnTo>
                      <a:pt x="68963" y="145537"/>
                    </a:lnTo>
                    <a:lnTo>
                      <a:pt x="10487" y="145537"/>
                    </a:lnTo>
                    <a:lnTo>
                      <a:pt x="10017" y="145517"/>
                    </a:lnTo>
                    <a:lnTo>
                      <a:pt x="9567" y="145478"/>
                    </a:lnTo>
                    <a:lnTo>
                      <a:pt x="9117" y="145419"/>
                    </a:lnTo>
                    <a:lnTo>
                      <a:pt x="8667" y="145341"/>
                    </a:lnTo>
                    <a:lnTo>
                      <a:pt x="8237" y="145243"/>
                    </a:lnTo>
                    <a:lnTo>
                      <a:pt x="7806" y="145126"/>
                    </a:lnTo>
                    <a:lnTo>
                      <a:pt x="7396" y="144989"/>
                    </a:lnTo>
                    <a:lnTo>
                      <a:pt x="6985" y="144832"/>
                    </a:lnTo>
                    <a:lnTo>
                      <a:pt x="6574" y="144637"/>
                    </a:lnTo>
                    <a:lnTo>
                      <a:pt x="6202" y="144441"/>
                    </a:lnTo>
                    <a:lnTo>
                      <a:pt x="5811" y="144226"/>
                    </a:lnTo>
                    <a:lnTo>
                      <a:pt x="5459" y="143991"/>
                    </a:lnTo>
                    <a:lnTo>
                      <a:pt x="5087" y="143737"/>
                    </a:lnTo>
                    <a:lnTo>
                      <a:pt x="4754" y="143463"/>
                    </a:lnTo>
                    <a:lnTo>
                      <a:pt x="4422" y="143189"/>
                    </a:lnTo>
                    <a:lnTo>
                      <a:pt x="4109" y="142896"/>
                    </a:lnTo>
                    <a:lnTo>
                      <a:pt x="3815" y="142583"/>
                    </a:lnTo>
                    <a:lnTo>
                      <a:pt x="3541" y="142250"/>
                    </a:lnTo>
                    <a:lnTo>
                      <a:pt x="3268" y="141898"/>
                    </a:lnTo>
                    <a:lnTo>
                      <a:pt x="3013" y="141546"/>
                    </a:lnTo>
                    <a:lnTo>
                      <a:pt x="2778" y="141193"/>
                    </a:lnTo>
                    <a:lnTo>
                      <a:pt x="2563" y="140802"/>
                    </a:lnTo>
                    <a:lnTo>
                      <a:pt x="2368" y="140431"/>
                    </a:lnTo>
                    <a:lnTo>
                      <a:pt x="2172" y="140020"/>
                    </a:lnTo>
                    <a:lnTo>
                      <a:pt x="2015" y="139609"/>
                    </a:lnTo>
                    <a:lnTo>
                      <a:pt x="1879" y="139198"/>
                    </a:lnTo>
                    <a:lnTo>
                      <a:pt x="1761" y="138768"/>
                    </a:lnTo>
                    <a:lnTo>
                      <a:pt x="1663" y="138337"/>
                    </a:lnTo>
                    <a:lnTo>
                      <a:pt x="1566" y="137887"/>
                    </a:lnTo>
                    <a:lnTo>
                      <a:pt x="1526" y="137437"/>
                    </a:lnTo>
                    <a:lnTo>
                      <a:pt x="1487" y="136987"/>
                    </a:lnTo>
                    <a:lnTo>
                      <a:pt x="1468" y="136518"/>
                    </a:lnTo>
                    <a:lnTo>
                      <a:pt x="1468" y="37230"/>
                    </a:lnTo>
                    <a:lnTo>
                      <a:pt x="1487" y="36780"/>
                    </a:lnTo>
                    <a:lnTo>
                      <a:pt x="1526" y="36311"/>
                    </a:lnTo>
                    <a:lnTo>
                      <a:pt x="1566" y="35861"/>
                    </a:lnTo>
                    <a:lnTo>
                      <a:pt x="1663" y="35431"/>
                    </a:lnTo>
                    <a:lnTo>
                      <a:pt x="1761" y="34981"/>
                    </a:lnTo>
                    <a:lnTo>
                      <a:pt x="1879" y="34570"/>
                    </a:lnTo>
                    <a:lnTo>
                      <a:pt x="2015" y="34139"/>
                    </a:lnTo>
                    <a:lnTo>
                      <a:pt x="2172" y="33728"/>
                    </a:lnTo>
                    <a:lnTo>
                      <a:pt x="2368" y="33337"/>
                    </a:lnTo>
                    <a:lnTo>
                      <a:pt x="2563" y="32946"/>
                    </a:lnTo>
                    <a:lnTo>
                      <a:pt x="2778" y="32574"/>
                    </a:lnTo>
                    <a:lnTo>
                      <a:pt x="3013" y="32202"/>
                    </a:lnTo>
                    <a:lnTo>
                      <a:pt x="3268" y="31850"/>
                    </a:lnTo>
                    <a:lnTo>
                      <a:pt x="3541" y="31498"/>
                    </a:lnTo>
                    <a:lnTo>
                      <a:pt x="3815" y="31185"/>
                    </a:lnTo>
                    <a:lnTo>
                      <a:pt x="4109" y="30872"/>
                    </a:lnTo>
                    <a:lnTo>
                      <a:pt x="4422" y="30559"/>
                    </a:lnTo>
                    <a:lnTo>
                      <a:pt x="4754" y="30285"/>
                    </a:lnTo>
                    <a:lnTo>
                      <a:pt x="5087" y="30011"/>
                    </a:lnTo>
                    <a:lnTo>
                      <a:pt x="5459" y="29757"/>
                    </a:lnTo>
                    <a:lnTo>
                      <a:pt x="5811" y="29522"/>
                    </a:lnTo>
                    <a:lnTo>
                      <a:pt x="6202" y="29307"/>
                    </a:lnTo>
                    <a:lnTo>
                      <a:pt x="6574" y="29111"/>
                    </a:lnTo>
                    <a:lnTo>
                      <a:pt x="6985" y="28935"/>
                    </a:lnTo>
                    <a:lnTo>
                      <a:pt x="7396" y="28779"/>
                    </a:lnTo>
                    <a:lnTo>
                      <a:pt x="7806" y="28622"/>
                    </a:lnTo>
                    <a:lnTo>
                      <a:pt x="8237" y="28505"/>
                    </a:lnTo>
                    <a:lnTo>
                      <a:pt x="8667" y="28407"/>
                    </a:lnTo>
                    <a:lnTo>
                      <a:pt x="9117" y="28329"/>
                    </a:lnTo>
                    <a:lnTo>
                      <a:pt x="9567" y="28270"/>
                    </a:lnTo>
                    <a:lnTo>
                      <a:pt x="10017" y="28231"/>
                    </a:lnTo>
                    <a:lnTo>
                      <a:pt x="10487" y="28211"/>
                    </a:lnTo>
                    <a:close/>
                    <a:moveTo>
                      <a:pt x="38991" y="0"/>
                    </a:moveTo>
                    <a:lnTo>
                      <a:pt x="38991" y="26744"/>
                    </a:lnTo>
                    <a:lnTo>
                      <a:pt x="10487" y="26744"/>
                    </a:lnTo>
                    <a:lnTo>
                      <a:pt x="9958" y="26764"/>
                    </a:lnTo>
                    <a:lnTo>
                      <a:pt x="9411" y="26803"/>
                    </a:lnTo>
                    <a:lnTo>
                      <a:pt x="8902" y="26881"/>
                    </a:lnTo>
                    <a:lnTo>
                      <a:pt x="8374" y="26959"/>
                    </a:lnTo>
                    <a:lnTo>
                      <a:pt x="7865" y="27077"/>
                    </a:lnTo>
                    <a:lnTo>
                      <a:pt x="7376" y="27233"/>
                    </a:lnTo>
                    <a:lnTo>
                      <a:pt x="6887" y="27390"/>
                    </a:lnTo>
                    <a:lnTo>
                      <a:pt x="6417" y="27585"/>
                    </a:lnTo>
                    <a:lnTo>
                      <a:pt x="5948" y="27781"/>
                    </a:lnTo>
                    <a:lnTo>
                      <a:pt x="5498" y="28016"/>
                    </a:lnTo>
                    <a:lnTo>
                      <a:pt x="5048" y="28270"/>
                    </a:lnTo>
                    <a:lnTo>
                      <a:pt x="4637" y="28544"/>
                    </a:lnTo>
                    <a:lnTo>
                      <a:pt x="4226" y="28837"/>
                    </a:lnTo>
                    <a:lnTo>
                      <a:pt x="3815" y="29150"/>
                    </a:lnTo>
                    <a:lnTo>
                      <a:pt x="3444" y="29483"/>
                    </a:lnTo>
                    <a:lnTo>
                      <a:pt x="3072" y="29835"/>
                    </a:lnTo>
                    <a:lnTo>
                      <a:pt x="2720" y="30187"/>
                    </a:lnTo>
                    <a:lnTo>
                      <a:pt x="2407" y="30579"/>
                    </a:lnTo>
                    <a:lnTo>
                      <a:pt x="2094" y="30970"/>
                    </a:lnTo>
                    <a:lnTo>
                      <a:pt x="1800" y="31381"/>
                    </a:lnTo>
                    <a:lnTo>
                      <a:pt x="1526" y="31811"/>
                    </a:lnTo>
                    <a:lnTo>
                      <a:pt x="1272" y="32242"/>
                    </a:lnTo>
                    <a:lnTo>
                      <a:pt x="1037" y="32692"/>
                    </a:lnTo>
                    <a:lnTo>
                      <a:pt x="822" y="33161"/>
                    </a:lnTo>
                    <a:lnTo>
                      <a:pt x="646" y="33631"/>
                    </a:lnTo>
                    <a:lnTo>
                      <a:pt x="470" y="34120"/>
                    </a:lnTo>
                    <a:lnTo>
                      <a:pt x="333" y="34628"/>
                    </a:lnTo>
                    <a:lnTo>
                      <a:pt x="216" y="35137"/>
                    </a:lnTo>
                    <a:lnTo>
                      <a:pt x="118" y="35646"/>
                    </a:lnTo>
                    <a:lnTo>
                      <a:pt x="59" y="36174"/>
                    </a:lnTo>
                    <a:lnTo>
                      <a:pt x="20" y="36702"/>
                    </a:lnTo>
                    <a:lnTo>
                      <a:pt x="0" y="37230"/>
                    </a:lnTo>
                    <a:lnTo>
                      <a:pt x="0" y="136518"/>
                    </a:lnTo>
                    <a:lnTo>
                      <a:pt x="20" y="137046"/>
                    </a:lnTo>
                    <a:lnTo>
                      <a:pt x="59" y="137594"/>
                    </a:lnTo>
                    <a:lnTo>
                      <a:pt x="118" y="138102"/>
                    </a:lnTo>
                    <a:lnTo>
                      <a:pt x="216" y="138631"/>
                    </a:lnTo>
                    <a:lnTo>
                      <a:pt x="333" y="139139"/>
                    </a:lnTo>
                    <a:lnTo>
                      <a:pt x="470" y="139628"/>
                    </a:lnTo>
                    <a:lnTo>
                      <a:pt x="646" y="140117"/>
                    </a:lnTo>
                    <a:lnTo>
                      <a:pt x="822" y="140587"/>
                    </a:lnTo>
                    <a:lnTo>
                      <a:pt x="1037" y="141057"/>
                    </a:lnTo>
                    <a:lnTo>
                      <a:pt x="1272" y="141507"/>
                    </a:lnTo>
                    <a:lnTo>
                      <a:pt x="1526" y="141956"/>
                    </a:lnTo>
                    <a:lnTo>
                      <a:pt x="1800" y="142367"/>
                    </a:lnTo>
                    <a:lnTo>
                      <a:pt x="2094" y="142778"/>
                    </a:lnTo>
                    <a:lnTo>
                      <a:pt x="2407" y="143189"/>
                    </a:lnTo>
                    <a:lnTo>
                      <a:pt x="2720" y="143561"/>
                    </a:lnTo>
                    <a:lnTo>
                      <a:pt x="3072" y="143932"/>
                    </a:lnTo>
                    <a:lnTo>
                      <a:pt x="3444" y="144265"/>
                    </a:lnTo>
                    <a:lnTo>
                      <a:pt x="3815" y="144598"/>
                    </a:lnTo>
                    <a:lnTo>
                      <a:pt x="4226" y="144911"/>
                    </a:lnTo>
                    <a:lnTo>
                      <a:pt x="4637" y="145204"/>
                    </a:lnTo>
                    <a:lnTo>
                      <a:pt x="5048" y="145478"/>
                    </a:lnTo>
                    <a:lnTo>
                      <a:pt x="5498" y="145732"/>
                    </a:lnTo>
                    <a:lnTo>
                      <a:pt x="5948" y="145967"/>
                    </a:lnTo>
                    <a:lnTo>
                      <a:pt x="6417" y="146182"/>
                    </a:lnTo>
                    <a:lnTo>
                      <a:pt x="6887" y="146358"/>
                    </a:lnTo>
                    <a:lnTo>
                      <a:pt x="7376" y="146534"/>
                    </a:lnTo>
                    <a:lnTo>
                      <a:pt x="7865" y="146671"/>
                    </a:lnTo>
                    <a:lnTo>
                      <a:pt x="8374" y="146789"/>
                    </a:lnTo>
                    <a:lnTo>
                      <a:pt x="8902" y="146887"/>
                    </a:lnTo>
                    <a:lnTo>
                      <a:pt x="9411" y="146945"/>
                    </a:lnTo>
                    <a:lnTo>
                      <a:pt x="9958" y="146984"/>
                    </a:lnTo>
                    <a:lnTo>
                      <a:pt x="10487" y="147004"/>
                    </a:lnTo>
                    <a:lnTo>
                      <a:pt x="68963" y="147004"/>
                    </a:lnTo>
                    <a:lnTo>
                      <a:pt x="69491" y="146984"/>
                    </a:lnTo>
                    <a:lnTo>
                      <a:pt x="70019" y="146945"/>
                    </a:lnTo>
                    <a:lnTo>
                      <a:pt x="70548" y="146887"/>
                    </a:lnTo>
                    <a:lnTo>
                      <a:pt x="71056" y="146789"/>
                    </a:lnTo>
                    <a:lnTo>
                      <a:pt x="71565" y="146671"/>
                    </a:lnTo>
                    <a:lnTo>
                      <a:pt x="72074" y="146534"/>
                    </a:lnTo>
                    <a:lnTo>
                      <a:pt x="72563" y="146358"/>
                    </a:lnTo>
                    <a:lnTo>
                      <a:pt x="73032" y="146182"/>
                    </a:lnTo>
                    <a:lnTo>
                      <a:pt x="73502" y="145967"/>
                    </a:lnTo>
                    <a:lnTo>
                      <a:pt x="73952" y="145732"/>
                    </a:lnTo>
                    <a:lnTo>
                      <a:pt x="74382" y="145478"/>
                    </a:lnTo>
                    <a:lnTo>
                      <a:pt x="74813" y="145204"/>
                    </a:lnTo>
                    <a:lnTo>
                      <a:pt x="75223" y="144911"/>
                    </a:lnTo>
                    <a:lnTo>
                      <a:pt x="75615" y="144598"/>
                    </a:lnTo>
                    <a:lnTo>
                      <a:pt x="76006" y="144265"/>
                    </a:lnTo>
                    <a:lnTo>
                      <a:pt x="76358" y="143932"/>
                    </a:lnTo>
                    <a:lnTo>
                      <a:pt x="76710" y="143561"/>
                    </a:lnTo>
                    <a:lnTo>
                      <a:pt x="77043" y="143189"/>
                    </a:lnTo>
                    <a:lnTo>
                      <a:pt x="77356" y="142778"/>
                    </a:lnTo>
                    <a:lnTo>
                      <a:pt x="77649" y="142367"/>
                    </a:lnTo>
                    <a:lnTo>
                      <a:pt x="77923" y="141956"/>
                    </a:lnTo>
                    <a:lnTo>
                      <a:pt x="78178" y="141507"/>
                    </a:lnTo>
                    <a:lnTo>
                      <a:pt x="78412" y="141057"/>
                    </a:lnTo>
                    <a:lnTo>
                      <a:pt x="78608" y="140587"/>
                    </a:lnTo>
                    <a:lnTo>
                      <a:pt x="78804" y="140117"/>
                    </a:lnTo>
                    <a:lnTo>
                      <a:pt x="78960" y="139628"/>
                    </a:lnTo>
                    <a:lnTo>
                      <a:pt x="79117" y="139139"/>
                    </a:lnTo>
                    <a:lnTo>
                      <a:pt x="79234" y="138631"/>
                    </a:lnTo>
                    <a:lnTo>
                      <a:pt x="79312" y="138102"/>
                    </a:lnTo>
                    <a:lnTo>
                      <a:pt x="79391" y="137594"/>
                    </a:lnTo>
                    <a:lnTo>
                      <a:pt x="79430" y="137046"/>
                    </a:lnTo>
                    <a:lnTo>
                      <a:pt x="79449" y="136518"/>
                    </a:lnTo>
                    <a:lnTo>
                      <a:pt x="79449" y="37230"/>
                    </a:lnTo>
                    <a:lnTo>
                      <a:pt x="79430" y="36702"/>
                    </a:lnTo>
                    <a:lnTo>
                      <a:pt x="79391" y="36174"/>
                    </a:lnTo>
                    <a:lnTo>
                      <a:pt x="79312" y="35646"/>
                    </a:lnTo>
                    <a:lnTo>
                      <a:pt x="79234" y="35137"/>
                    </a:lnTo>
                    <a:lnTo>
                      <a:pt x="79117" y="34628"/>
                    </a:lnTo>
                    <a:lnTo>
                      <a:pt x="78960" y="34120"/>
                    </a:lnTo>
                    <a:lnTo>
                      <a:pt x="78804" y="33631"/>
                    </a:lnTo>
                    <a:lnTo>
                      <a:pt x="78608" y="33161"/>
                    </a:lnTo>
                    <a:lnTo>
                      <a:pt x="78412" y="32692"/>
                    </a:lnTo>
                    <a:lnTo>
                      <a:pt x="78178" y="32242"/>
                    </a:lnTo>
                    <a:lnTo>
                      <a:pt x="77923" y="31811"/>
                    </a:lnTo>
                    <a:lnTo>
                      <a:pt x="77649" y="31381"/>
                    </a:lnTo>
                    <a:lnTo>
                      <a:pt x="77356" y="30970"/>
                    </a:lnTo>
                    <a:lnTo>
                      <a:pt x="77043" y="30579"/>
                    </a:lnTo>
                    <a:lnTo>
                      <a:pt x="76710" y="30187"/>
                    </a:lnTo>
                    <a:lnTo>
                      <a:pt x="76358" y="29835"/>
                    </a:lnTo>
                    <a:lnTo>
                      <a:pt x="76006" y="29483"/>
                    </a:lnTo>
                    <a:lnTo>
                      <a:pt x="75615" y="29150"/>
                    </a:lnTo>
                    <a:lnTo>
                      <a:pt x="75223" y="28837"/>
                    </a:lnTo>
                    <a:lnTo>
                      <a:pt x="74813" y="28544"/>
                    </a:lnTo>
                    <a:lnTo>
                      <a:pt x="74382" y="28270"/>
                    </a:lnTo>
                    <a:lnTo>
                      <a:pt x="73952" y="28016"/>
                    </a:lnTo>
                    <a:lnTo>
                      <a:pt x="73502" y="27781"/>
                    </a:lnTo>
                    <a:lnTo>
                      <a:pt x="73032" y="27585"/>
                    </a:lnTo>
                    <a:lnTo>
                      <a:pt x="72563" y="27390"/>
                    </a:lnTo>
                    <a:lnTo>
                      <a:pt x="72074" y="27233"/>
                    </a:lnTo>
                    <a:lnTo>
                      <a:pt x="71565" y="27077"/>
                    </a:lnTo>
                    <a:lnTo>
                      <a:pt x="71056" y="26959"/>
                    </a:lnTo>
                    <a:lnTo>
                      <a:pt x="70548" y="26881"/>
                    </a:lnTo>
                    <a:lnTo>
                      <a:pt x="70019" y="26803"/>
                    </a:lnTo>
                    <a:lnTo>
                      <a:pt x="69491" y="26764"/>
                    </a:lnTo>
                    <a:lnTo>
                      <a:pt x="68963" y="26744"/>
                    </a:lnTo>
                    <a:lnTo>
                      <a:pt x="40458" y="26744"/>
                    </a:lnTo>
                    <a:lnTo>
                      <a:pt x="40458" y="0"/>
                    </a:lnTo>
                    <a:close/>
                  </a:path>
                </a:pathLst>
              </a:custGeom>
              <a:solidFill>
                <a:schemeClr val="accent5"/>
              </a:solidFill>
              <a:ln>
                <a:noFill/>
              </a:ln>
            </p:spPr>
            <p:txBody>
              <a:bodyPr spcFirstLastPara="1" wrap="square" lIns="121900" tIns="121900" rIns="121900" bIns="121900" anchor="ctr" anchorCtr="0">
                <a:noAutofit/>
              </a:bodyPr>
              <a:lstStyle/>
              <a:p>
                <a:endParaRPr sz="2489">
                  <a:latin typeface="+mn-lt"/>
                </a:endParaRPr>
              </a:p>
            </p:txBody>
          </p:sp>
          <p:sp>
            <p:nvSpPr>
              <p:cNvPr id="1756" name="Google Shape;1756;p31"/>
              <p:cNvSpPr/>
              <p:nvPr/>
            </p:nvSpPr>
            <p:spPr>
              <a:xfrm>
                <a:off x="675455" y="3084136"/>
                <a:ext cx="77779" cy="1292474"/>
              </a:xfrm>
              <a:custGeom>
                <a:avLst/>
                <a:gdLst/>
                <a:ahLst/>
                <a:cxnLst/>
                <a:rect l="l" t="t" r="r" b="b"/>
                <a:pathLst>
                  <a:path w="4481" h="74462" extrusionOk="0">
                    <a:moveTo>
                      <a:pt x="0" y="1"/>
                    </a:moveTo>
                    <a:lnTo>
                      <a:pt x="0" y="74462"/>
                    </a:lnTo>
                    <a:lnTo>
                      <a:pt x="4480" y="74462"/>
                    </a:lnTo>
                    <a:lnTo>
                      <a:pt x="4480" y="1"/>
                    </a:lnTo>
                    <a:close/>
                  </a:path>
                </a:pathLst>
              </a:custGeom>
              <a:solidFill>
                <a:schemeClr val="accent6"/>
              </a:solidFill>
              <a:ln>
                <a:noFill/>
              </a:ln>
            </p:spPr>
            <p:txBody>
              <a:bodyPr spcFirstLastPara="1" wrap="square" lIns="121900" tIns="121900" rIns="121900" bIns="121900" anchor="ctr" anchorCtr="0">
                <a:noAutofit/>
              </a:bodyPr>
              <a:lstStyle/>
              <a:p>
                <a:endParaRPr sz="2489">
                  <a:latin typeface="+mn-lt"/>
                </a:endParaRPr>
              </a:p>
            </p:txBody>
          </p:sp>
          <p:sp>
            <p:nvSpPr>
              <p:cNvPr id="1757" name="Google Shape;1757;p31"/>
              <p:cNvSpPr/>
              <p:nvPr/>
            </p:nvSpPr>
            <p:spPr>
              <a:xfrm>
                <a:off x="1059070" y="1043357"/>
                <a:ext cx="950635" cy="1064275"/>
              </a:xfrm>
              <a:custGeom>
                <a:avLst/>
                <a:gdLst/>
                <a:ahLst/>
                <a:cxnLst/>
                <a:rect l="l" t="t" r="r" b="b"/>
                <a:pathLst>
                  <a:path w="61334" h="61315" extrusionOk="0">
                    <a:moveTo>
                      <a:pt x="31420" y="1468"/>
                    </a:moveTo>
                    <a:lnTo>
                      <a:pt x="32163" y="1507"/>
                    </a:lnTo>
                    <a:lnTo>
                      <a:pt x="32907" y="1546"/>
                    </a:lnTo>
                    <a:lnTo>
                      <a:pt x="33650" y="1625"/>
                    </a:lnTo>
                    <a:lnTo>
                      <a:pt x="34374" y="1703"/>
                    </a:lnTo>
                    <a:lnTo>
                      <a:pt x="35098" y="1801"/>
                    </a:lnTo>
                    <a:lnTo>
                      <a:pt x="35822" y="1918"/>
                    </a:lnTo>
                    <a:lnTo>
                      <a:pt x="36546" y="2055"/>
                    </a:lnTo>
                    <a:lnTo>
                      <a:pt x="37250" y="2211"/>
                    </a:lnTo>
                    <a:lnTo>
                      <a:pt x="37954" y="2388"/>
                    </a:lnTo>
                    <a:lnTo>
                      <a:pt x="38639" y="2583"/>
                    </a:lnTo>
                    <a:lnTo>
                      <a:pt x="39343" y="2779"/>
                    </a:lnTo>
                    <a:lnTo>
                      <a:pt x="40009" y="2994"/>
                    </a:lnTo>
                    <a:lnTo>
                      <a:pt x="40693" y="3248"/>
                    </a:lnTo>
                    <a:lnTo>
                      <a:pt x="41358" y="3503"/>
                    </a:lnTo>
                    <a:lnTo>
                      <a:pt x="42024" y="3757"/>
                    </a:lnTo>
                    <a:lnTo>
                      <a:pt x="42669" y="4050"/>
                    </a:lnTo>
                    <a:lnTo>
                      <a:pt x="43315" y="4344"/>
                    </a:lnTo>
                    <a:lnTo>
                      <a:pt x="43941" y="4657"/>
                    </a:lnTo>
                    <a:lnTo>
                      <a:pt x="44567" y="4990"/>
                    </a:lnTo>
                    <a:lnTo>
                      <a:pt x="45193" y="5342"/>
                    </a:lnTo>
                    <a:lnTo>
                      <a:pt x="45799" y="5694"/>
                    </a:lnTo>
                    <a:lnTo>
                      <a:pt x="46386" y="6066"/>
                    </a:lnTo>
                    <a:lnTo>
                      <a:pt x="46973" y="6457"/>
                    </a:lnTo>
                    <a:lnTo>
                      <a:pt x="47560" y="6868"/>
                    </a:lnTo>
                    <a:lnTo>
                      <a:pt x="48128" y="7279"/>
                    </a:lnTo>
                    <a:lnTo>
                      <a:pt x="48675" y="7709"/>
                    </a:lnTo>
                    <a:lnTo>
                      <a:pt x="49223" y="8139"/>
                    </a:lnTo>
                    <a:lnTo>
                      <a:pt x="49751" y="8589"/>
                    </a:lnTo>
                    <a:lnTo>
                      <a:pt x="50280" y="9059"/>
                    </a:lnTo>
                    <a:lnTo>
                      <a:pt x="50788" y="9528"/>
                    </a:lnTo>
                    <a:lnTo>
                      <a:pt x="51297" y="10017"/>
                    </a:lnTo>
                    <a:lnTo>
                      <a:pt x="51786" y="10526"/>
                    </a:lnTo>
                    <a:lnTo>
                      <a:pt x="52256" y="11035"/>
                    </a:lnTo>
                    <a:lnTo>
                      <a:pt x="52725" y="11563"/>
                    </a:lnTo>
                    <a:lnTo>
                      <a:pt x="53175" y="12091"/>
                    </a:lnTo>
                    <a:lnTo>
                      <a:pt x="53625" y="12639"/>
                    </a:lnTo>
                    <a:lnTo>
                      <a:pt x="54055" y="13206"/>
                    </a:lnTo>
                    <a:lnTo>
                      <a:pt x="54466" y="13774"/>
                    </a:lnTo>
                    <a:lnTo>
                      <a:pt x="54858" y="14341"/>
                    </a:lnTo>
                    <a:lnTo>
                      <a:pt x="55249" y="14928"/>
                    </a:lnTo>
                    <a:lnTo>
                      <a:pt x="55621" y="15535"/>
                    </a:lnTo>
                    <a:lnTo>
                      <a:pt x="55992" y="16141"/>
                    </a:lnTo>
                    <a:lnTo>
                      <a:pt x="56325" y="16747"/>
                    </a:lnTo>
                    <a:lnTo>
                      <a:pt x="56657" y="17374"/>
                    </a:lnTo>
                    <a:lnTo>
                      <a:pt x="56970" y="18019"/>
                    </a:lnTo>
                    <a:lnTo>
                      <a:pt x="57264" y="18645"/>
                    </a:lnTo>
                    <a:lnTo>
                      <a:pt x="57557" y="19310"/>
                    </a:lnTo>
                    <a:lnTo>
                      <a:pt x="57831" y="19956"/>
                    </a:lnTo>
                    <a:lnTo>
                      <a:pt x="58086" y="20621"/>
                    </a:lnTo>
                    <a:lnTo>
                      <a:pt x="58320" y="21306"/>
                    </a:lnTo>
                    <a:lnTo>
                      <a:pt x="58536" y="21991"/>
                    </a:lnTo>
                    <a:lnTo>
                      <a:pt x="58751" y="22675"/>
                    </a:lnTo>
                    <a:lnTo>
                      <a:pt x="58927" y="23380"/>
                    </a:lnTo>
                    <a:lnTo>
                      <a:pt x="59103" y="24064"/>
                    </a:lnTo>
                    <a:lnTo>
                      <a:pt x="59259" y="24788"/>
                    </a:lnTo>
                    <a:lnTo>
                      <a:pt x="59396" y="25493"/>
                    </a:lnTo>
                    <a:lnTo>
                      <a:pt x="59514" y="26216"/>
                    </a:lnTo>
                    <a:lnTo>
                      <a:pt x="59631" y="26940"/>
                    </a:lnTo>
                    <a:lnTo>
                      <a:pt x="59709" y="27684"/>
                    </a:lnTo>
                    <a:lnTo>
                      <a:pt x="59768" y="28408"/>
                    </a:lnTo>
                    <a:lnTo>
                      <a:pt x="59827" y="29151"/>
                    </a:lnTo>
                    <a:lnTo>
                      <a:pt x="59846" y="29914"/>
                    </a:lnTo>
                    <a:lnTo>
                      <a:pt x="59866" y="30657"/>
                    </a:lnTo>
                    <a:lnTo>
                      <a:pt x="59846" y="31401"/>
                    </a:lnTo>
                    <a:lnTo>
                      <a:pt x="59827" y="32164"/>
                    </a:lnTo>
                    <a:lnTo>
                      <a:pt x="59768" y="32907"/>
                    </a:lnTo>
                    <a:lnTo>
                      <a:pt x="59709" y="33631"/>
                    </a:lnTo>
                    <a:lnTo>
                      <a:pt x="59631" y="34375"/>
                    </a:lnTo>
                    <a:lnTo>
                      <a:pt x="59514" y="35099"/>
                    </a:lnTo>
                    <a:lnTo>
                      <a:pt x="59396" y="35822"/>
                    </a:lnTo>
                    <a:lnTo>
                      <a:pt x="59259" y="36527"/>
                    </a:lnTo>
                    <a:lnTo>
                      <a:pt x="59103" y="37251"/>
                    </a:lnTo>
                    <a:lnTo>
                      <a:pt x="58927" y="37935"/>
                    </a:lnTo>
                    <a:lnTo>
                      <a:pt x="58751" y="38640"/>
                    </a:lnTo>
                    <a:lnTo>
                      <a:pt x="58536" y="39324"/>
                    </a:lnTo>
                    <a:lnTo>
                      <a:pt x="58320" y="40009"/>
                    </a:lnTo>
                    <a:lnTo>
                      <a:pt x="58086" y="40694"/>
                    </a:lnTo>
                    <a:lnTo>
                      <a:pt x="57831" y="41359"/>
                    </a:lnTo>
                    <a:lnTo>
                      <a:pt x="57557" y="42005"/>
                    </a:lnTo>
                    <a:lnTo>
                      <a:pt x="57264" y="42650"/>
                    </a:lnTo>
                    <a:lnTo>
                      <a:pt x="56970" y="43296"/>
                    </a:lnTo>
                    <a:lnTo>
                      <a:pt x="56657" y="43941"/>
                    </a:lnTo>
                    <a:lnTo>
                      <a:pt x="56325" y="44568"/>
                    </a:lnTo>
                    <a:lnTo>
                      <a:pt x="55992" y="45174"/>
                    </a:lnTo>
                    <a:lnTo>
                      <a:pt x="55621" y="45780"/>
                    </a:lnTo>
                    <a:lnTo>
                      <a:pt x="55249" y="46387"/>
                    </a:lnTo>
                    <a:lnTo>
                      <a:pt x="54858" y="46974"/>
                    </a:lnTo>
                    <a:lnTo>
                      <a:pt x="54466" y="47541"/>
                    </a:lnTo>
                    <a:lnTo>
                      <a:pt x="54055" y="48109"/>
                    </a:lnTo>
                    <a:lnTo>
                      <a:pt x="53625" y="48676"/>
                    </a:lnTo>
                    <a:lnTo>
                      <a:pt x="53175" y="49224"/>
                    </a:lnTo>
                    <a:lnTo>
                      <a:pt x="52725" y="49752"/>
                    </a:lnTo>
                    <a:lnTo>
                      <a:pt x="52256" y="50280"/>
                    </a:lnTo>
                    <a:lnTo>
                      <a:pt x="51786" y="50789"/>
                    </a:lnTo>
                    <a:lnTo>
                      <a:pt x="51297" y="51298"/>
                    </a:lnTo>
                    <a:lnTo>
                      <a:pt x="50788" y="51787"/>
                    </a:lnTo>
                    <a:lnTo>
                      <a:pt x="50280" y="52256"/>
                    </a:lnTo>
                    <a:lnTo>
                      <a:pt x="49751" y="52726"/>
                    </a:lnTo>
                    <a:lnTo>
                      <a:pt x="49223" y="53176"/>
                    </a:lnTo>
                    <a:lnTo>
                      <a:pt x="48675" y="53606"/>
                    </a:lnTo>
                    <a:lnTo>
                      <a:pt x="48128" y="54036"/>
                    </a:lnTo>
                    <a:lnTo>
                      <a:pt x="47560" y="54447"/>
                    </a:lnTo>
                    <a:lnTo>
                      <a:pt x="46973" y="54858"/>
                    </a:lnTo>
                    <a:lnTo>
                      <a:pt x="46386" y="55249"/>
                    </a:lnTo>
                    <a:lnTo>
                      <a:pt x="45799" y="55621"/>
                    </a:lnTo>
                    <a:lnTo>
                      <a:pt x="45193" y="55973"/>
                    </a:lnTo>
                    <a:lnTo>
                      <a:pt x="44567" y="56325"/>
                    </a:lnTo>
                    <a:lnTo>
                      <a:pt x="43941" y="56658"/>
                    </a:lnTo>
                    <a:lnTo>
                      <a:pt x="43315" y="56971"/>
                    </a:lnTo>
                    <a:lnTo>
                      <a:pt x="42669" y="57265"/>
                    </a:lnTo>
                    <a:lnTo>
                      <a:pt x="42024" y="57558"/>
                    </a:lnTo>
                    <a:lnTo>
                      <a:pt x="41358" y="57812"/>
                    </a:lnTo>
                    <a:lnTo>
                      <a:pt x="40693" y="58067"/>
                    </a:lnTo>
                    <a:lnTo>
                      <a:pt x="40009" y="58321"/>
                    </a:lnTo>
                    <a:lnTo>
                      <a:pt x="39343" y="58536"/>
                    </a:lnTo>
                    <a:lnTo>
                      <a:pt x="38639" y="58732"/>
                    </a:lnTo>
                    <a:lnTo>
                      <a:pt x="37954" y="58927"/>
                    </a:lnTo>
                    <a:lnTo>
                      <a:pt x="37250" y="59104"/>
                    </a:lnTo>
                    <a:lnTo>
                      <a:pt x="36546" y="59260"/>
                    </a:lnTo>
                    <a:lnTo>
                      <a:pt x="35822" y="59397"/>
                    </a:lnTo>
                    <a:lnTo>
                      <a:pt x="35098" y="59514"/>
                    </a:lnTo>
                    <a:lnTo>
                      <a:pt x="34374" y="59612"/>
                    </a:lnTo>
                    <a:lnTo>
                      <a:pt x="33650" y="59690"/>
                    </a:lnTo>
                    <a:lnTo>
                      <a:pt x="32907" y="59769"/>
                    </a:lnTo>
                    <a:lnTo>
                      <a:pt x="32163" y="59808"/>
                    </a:lnTo>
                    <a:lnTo>
                      <a:pt x="31420" y="59847"/>
                    </a:lnTo>
                    <a:lnTo>
                      <a:pt x="29914" y="59847"/>
                    </a:lnTo>
                    <a:lnTo>
                      <a:pt x="29170" y="59808"/>
                    </a:lnTo>
                    <a:lnTo>
                      <a:pt x="28427" y="59769"/>
                    </a:lnTo>
                    <a:lnTo>
                      <a:pt x="27683" y="59690"/>
                    </a:lnTo>
                    <a:lnTo>
                      <a:pt x="26959" y="59612"/>
                    </a:lnTo>
                    <a:lnTo>
                      <a:pt x="26216" y="59514"/>
                    </a:lnTo>
                    <a:lnTo>
                      <a:pt x="25512" y="59397"/>
                    </a:lnTo>
                    <a:lnTo>
                      <a:pt x="24788" y="59260"/>
                    </a:lnTo>
                    <a:lnTo>
                      <a:pt x="24084" y="59104"/>
                    </a:lnTo>
                    <a:lnTo>
                      <a:pt x="23379" y="58927"/>
                    </a:lnTo>
                    <a:lnTo>
                      <a:pt x="22675" y="58732"/>
                    </a:lnTo>
                    <a:lnTo>
                      <a:pt x="21990" y="58536"/>
                    </a:lnTo>
                    <a:lnTo>
                      <a:pt x="21306" y="58321"/>
                    </a:lnTo>
                    <a:lnTo>
                      <a:pt x="20640" y="58067"/>
                    </a:lnTo>
                    <a:lnTo>
                      <a:pt x="19975" y="57812"/>
                    </a:lnTo>
                    <a:lnTo>
                      <a:pt x="19310" y="57558"/>
                    </a:lnTo>
                    <a:lnTo>
                      <a:pt x="18664" y="57265"/>
                    </a:lnTo>
                    <a:lnTo>
                      <a:pt x="18019" y="56971"/>
                    </a:lnTo>
                    <a:lnTo>
                      <a:pt x="17393" y="56658"/>
                    </a:lnTo>
                    <a:lnTo>
                      <a:pt x="16767" y="56325"/>
                    </a:lnTo>
                    <a:lnTo>
                      <a:pt x="16141" y="55973"/>
                    </a:lnTo>
                    <a:lnTo>
                      <a:pt x="15534" y="55621"/>
                    </a:lnTo>
                    <a:lnTo>
                      <a:pt x="14947" y="55249"/>
                    </a:lnTo>
                    <a:lnTo>
                      <a:pt x="14360" y="54858"/>
                    </a:lnTo>
                    <a:lnTo>
                      <a:pt x="13773" y="54447"/>
                    </a:lnTo>
                    <a:lnTo>
                      <a:pt x="13206" y="54036"/>
                    </a:lnTo>
                    <a:lnTo>
                      <a:pt x="12658" y="53606"/>
                    </a:lnTo>
                    <a:lnTo>
                      <a:pt x="12111" y="53176"/>
                    </a:lnTo>
                    <a:lnTo>
                      <a:pt x="11563" y="52726"/>
                    </a:lnTo>
                    <a:lnTo>
                      <a:pt x="11054" y="52256"/>
                    </a:lnTo>
                    <a:lnTo>
                      <a:pt x="10526" y="51787"/>
                    </a:lnTo>
                    <a:lnTo>
                      <a:pt x="10037" y="51298"/>
                    </a:lnTo>
                    <a:lnTo>
                      <a:pt x="9548" y="50789"/>
                    </a:lnTo>
                    <a:lnTo>
                      <a:pt x="9059" y="50280"/>
                    </a:lnTo>
                    <a:lnTo>
                      <a:pt x="8609" y="49752"/>
                    </a:lnTo>
                    <a:lnTo>
                      <a:pt x="8139" y="49224"/>
                    </a:lnTo>
                    <a:lnTo>
                      <a:pt x="7709" y="48676"/>
                    </a:lnTo>
                    <a:lnTo>
                      <a:pt x="7278" y="48109"/>
                    </a:lnTo>
                    <a:lnTo>
                      <a:pt x="6867" y="47541"/>
                    </a:lnTo>
                    <a:lnTo>
                      <a:pt x="6457" y="46974"/>
                    </a:lnTo>
                    <a:lnTo>
                      <a:pt x="6085" y="46387"/>
                    </a:lnTo>
                    <a:lnTo>
                      <a:pt x="5713" y="45780"/>
                    </a:lnTo>
                    <a:lnTo>
                      <a:pt x="5341" y="45174"/>
                    </a:lnTo>
                    <a:lnTo>
                      <a:pt x="5009" y="44568"/>
                    </a:lnTo>
                    <a:lnTo>
                      <a:pt x="4676" y="43941"/>
                    </a:lnTo>
                    <a:lnTo>
                      <a:pt x="4363" y="43296"/>
                    </a:lnTo>
                    <a:lnTo>
                      <a:pt x="4050" y="42650"/>
                    </a:lnTo>
                    <a:lnTo>
                      <a:pt x="3776" y="42005"/>
                    </a:lnTo>
                    <a:lnTo>
                      <a:pt x="3502" y="41359"/>
                    </a:lnTo>
                    <a:lnTo>
                      <a:pt x="3248" y="40694"/>
                    </a:lnTo>
                    <a:lnTo>
                      <a:pt x="3013" y="40009"/>
                    </a:lnTo>
                    <a:lnTo>
                      <a:pt x="2779" y="39324"/>
                    </a:lnTo>
                    <a:lnTo>
                      <a:pt x="2583" y="38640"/>
                    </a:lnTo>
                    <a:lnTo>
                      <a:pt x="2387" y="37935"/>
                    </a:lnTo>
                    <a:lnTo>
                      <a:pt x="2231" y="37251"/>
                    </a:lnTo>
                    <a:lnTo>
                      <a:pt x="2074" y="36527"/>
                    </a:lnTo>
                    <a:lnTo>
                      <a:pt x="1937" y="35822"/>
                    </a:lnTo>
                    <a:lnTo>
                      <a:pt x="1800" y="35099"/>
                    </a:lnTo>
                    <a:lnTo>
                      <a:pt x="1703" y="34375"/>
                    </a:lnTo>
                    <a:lnTo>
                      <a:pt x="1624" y="33631"/>
                    </a:lnTo>
                    <a:lnTo>
                      <a:pt x="1566" y="32907"/>
                    </a:lnTo>
                    <a:lnTo>
                      <a:pt x="1507" y="32164"/>
                    </a:lnTo>
                    <a:lnTo>
                      <a:pt x="1487" y="31401"/>
                    </a:lnTo>
                    <a:lnTo>
                      <a:pt x="1468" y="30657"/>
                    </a:lnTo>
                    <a:lnTo>
                      <a:pt x="1487" y="29914"/>
                    </a:lnTo>
                    <a:lnTo>
                      <a:pt x="1507" y="29151"/>
                    </a:lnTo>
                    <a:lnTo>
                      <a:pt x="1566" y="28408"/>
                    </a:lnTo>
                    <a:lnTo>
                      <a:pt x="1624" y="27684"/>
                    </a:lnTo>
                    <a:lnTo>
                      <a:pt x="1703" y="26940"/>
                    </a:lnTo>
                    <a:lnTo>
                      <a:pt x="1800" y="26216"/>
                    </a:lnTo>
                    <a:lnTo>
                      <a:pt x="1937" y="25493"/>
                    </a:lnTo>
                    <a:lnTo>
                      <a:pt x="2074" y="24788"/>
                    </a:lnTo>
                    <a:lnTo>
                      <a:pt x="2231" y="24064"/>
                    </a:lnTo>
                    <a:lnTo>
                      <a:pt x="2387" y="23380"/>
                    </a:lnTo>
                    <a:lnTo>
                      <a:pt x="2583" y="22675"/>
                    </a:lnTo>
                    <a:lnTo>
                      <a:pt x="2779" y="21991"/>
                    </a:lnTo>
                    <a:lnTo>
                      <a:pt x="3013" y="21306"/>
                    </a:lnTo>
                    <a:lnTo>
                      <a:pt x="3248" y="20621"/>
                    </a:lnTo>
                    <a:lnTo>
                      <a:pt x="3502" y="19956"/>
                    </a:lnTo>
                    <a:lnTo>
                      <a:pt x="3776" y="19310"/>
                    </a:lnTo>
                    <a:lnTo>
                      <a:pt x="4050" y="18645"/>
                    </a:lnTo>
                    <a:lnTo>
                      <a:pt x="4363" y="18019"/>
                    </a:lnTo>
                    <a:lnTo>
                      <a:pt x="4676" y="17374"/>
                    </a:lnTo>
                    <a:lnTo>
                      <a:pt x="5009" y="16747"/>
                    </a:lnTo>
                    <a:lnTo>
                      <a:pt x="5341" y="16141"/>
                    </a:lnTo>
                    <a:lnTo>
                      <a:pt x="5713" y="15535"/>
                    </a:lnTo>
                    <a:lnTo>
                      <a:pt x="6085" y="14928"/>
                    </a:lnTo>
                    <a:lnTo>
                      <a:pt x="6457" y="14341"/>
                    </a:lnTo>
                    <a:lnTo>
                      <a:pt x="6867" y="13774"/>
                    </a:lnTo>
                    <a:lnTo>
                      <a:pt x="7278" y="13206"/>
                    </a:lnTo>
                    <a:lnTo>
                      <a:pt x="7709" y="12639"/>
                    </a:lnTo>
                    <a:lnTo>
                      <a:pt x="8139" y="12091"/>
                    </a:lnTo>
                    <a:lnTo>
                      <a:pt x="8609" y="11563"/>
                    </a:lnTo>
                    <a:lnTo>
                      <a:pt x="9059" y="11035"/>
                    </a:lnTo>
                    <a:lnTo>
                      <a:pt x="9548" y="10526"/>
                    </a:lnTo>
                    <a:lnTo>
                      <a:pt x="10037" y="10017"/>
                    </a:lnTo>
                    <a:lnTo>
                      <a:pt x="10526" y="9528"/>
                    </a:lnTo>
                    <a:lnTo>
                      <a:pt x="11054" y="9059"/>
                    </a:lnTo>
                    <a:lnTo>
                      <a:pt x="11563" y="8589"/>
                    </a:lnTo>
                    <a:lnTo>
                      <a:pt x="12111" y="8139"/>
                    </a:lnTo>
                    <a:lnTo>
                      <a:pt x="12658" y="7709"/>
                    </a:lnTo>
                    <a:lnTo>
                      <a:pt x="13206" y="7279"/>
                    </a:lnTo>
                    <a:lnTo>
                      <a:pt x="13773" y="6868"/>
                    </a:lnTo>
                    <a:lnTo>
                      <a:pt x="14360" y="6457"/>
                    </a:lnTo>
                    <a:lnTo>
                      <a:pt x="14947" y="6066"/>
                    </a:lnTo>
                    <a:lnTo>
                      <a:pt x="15534" y="5694"/>
                    </a:lnTo>
                    <a:lnTo>
                      <a:pt x="16141" y="5342"/>
                    </a:lnTo>
                    <a:lnTo>
                      <a:pt x="16767" y="4990"/>
                    </a:lnTo>
                    <a:lnTo>
                      <a:pt x="17393" y="4657"/>
                    </a:lnTo>
                    <a:lnTo>
                      <a:pt x="18019" y="4344"/>
                    </a:lnTo>
                    <a:lnTo>
                      <a:pt x="18664" y="4050"/>
                    </a:lnTo>
                    <a:lnTo>
                      <a:pt x="19310" y="3757"/>
                    </a:lnTo>
                    <a:lnTo>
                      <a:pt x="19975" y="3503"/>
                    </a:lnTo>
                    <a:lnTo>
                      <a:pt x="20640" y="3248"/>
                    </a:lnTo>
                    <a:lnTo>
                      <a:pt x="21306" y="2994"/>
                    </a:lnTo>
                    <a:lnTo>
                      <a:pt x="21990" y="2779"/>
                    </a:lnTo>
                    <a:lnTo>
                      <a:pt x="22675" y="2583"/>
                    </a:lnTo>
                    <a:lnTo>
                      <a:pt x="23379" y="2388"/>
                    </a:lnTo>
                    <a:lnTo>
                      <a:pt x="24084" y="2211"/>
                    </a:lnTo>
                    <a:lnTo>
                      <a:pt x="24788" y="2055"/>
                    </a:lnTo>
                    <a:lnTo>
                      <a:pt x="25512" y="1918"/>
                    </a:lnTo>
                    <a:lnTo>
                      <a:pt x="26216" y="1801"/>
                    </a:lnTo>
                    <a:lnTo>
                      <a:pt x="26959" y="1703"/>
                    </a:lnTo>
                    <a:lnTo>
                      <a:pt x="27683" y="1625"/>
                    </a:lnTo>
                    <a:lnTo>
                      <a:pt x="28427" y="1546"/>
                    </a:lnTo>
                    <a:lnTo>
                      <a:pt x="29170" y="1507"/>
                    </a:lnTo>
                    <a:lnTo>
                      <a:pt x="29914" y="1468"/>
                    </a:lnTo>
                    <a:close/>
                    <a:moveTo>
                      <a:pt x="29874" y="1"/>
                    </a:moveTo>
                    <a:lnTo>
                      <a:pt x="29092" y="40"/>
                    </a:lnTo>
                    <a:lnTo>
                      <a:pt x="28309" y="79"/>
                    </a:lnTo>
                    <a:lnTo>
                      <a:pt x="27527" y="157"/>
                    </a:lnTo>
                    <a:lnTo>
                      <a:pt x="26764" y="235"/>
                    </a:lnTo>
                    <a:lnTo>
                      <a:pt x="26001" y="353"/>
                    </a:lnTo>
                    <a:lnTo>
                      <a:pt x="25238" y="470"/>
                    </a:lnTo>
                    <a:lnTo>
                      <a:pt x="24494" y="627"/>
                    </a:lnTo>
                    <a:lnTo>
                      <a:pt x="23751" y="783"/>
                    </a:lnTo>
                    <a:lnTo>
                      <a:pt x="23008" y="959"/>
                    </a:lnTo>
                    <a:lnTo>
                      <a:pt x="22284" y="1155"/>
                    </a:lnTo>
                    <a:lnTo>
                      <a:pt x="21560" y="1370"/>
                    </a:lnTo>
                    <a:lnTo>
                      <a:pt x="20836" y="1605"/>
                    </a:lnTo>
                    <a:lnTo>
                      <a:pt x="20132" y="1859"/>
                    </a:lnTo>
                    <a:lnTo>
                      <a:pt x="19427" y="2133"/>
                    </a:lnTo>
                    <a:lnTo>
                      <a:pt x="18743" y="2407"/>
                    </a:lnTo>
                    <a:lnTo>
                      <a:pt x="18058" y="2701"/>
                    </a:lnTo>
                    <a:lnTo>
                      <a:pt x="17393" y="3033"/>
                    </a:lnTo>
                    <a:lnTo>
                      <a:pt x="16728" y="3366"/>
                    </a:lnTo>
                    <a:lnTo>
                      <a:pt x="16062" y="3698"/>
                    </a:lnTo>
                    <a:lnTo>
                      <a:pt x="15417" y="4070"/>
                    </a:lnTo>
                    <a:lnTo>
                      <a:pt x="14771" y="4442"/>
                    </a:lnTo>
                    <a:lnTo>
                      <a:pt x="14145" y="4833"/>
                    </a:lnTo>
                    <a:lnTo>
                      <a:pt x="13539" y="5244"/>
                    </a:lnTo>
                    <a:lnTo>
                      <a:pt x="12932" y="5655"/>
                    </a:lnTo>
                    <a:lnTo>
                      <a:pt x="12326" y="6105"/>
                    </a:lnTo>
                    <a:lnTo>
                      <a:pt x="11739" y="6535"/>
                    </a:lnTo>
                    <a:lnTo>
                      <a:pt x="11171" y="7005"/>
                    </a:lnTo>
                    <a:lnTo>
                      <a:pt x="10604" y="7474"/>
                    </a:lnTo>
                    <a:lnTo>
                      <a:pt x="10056" y="7963"/>
                    </a:lnTo>
                    <a:lnTo>
                      <a:pt x="9528" y="8472"/>
                    </a:lnTo>
                    <a:lnTo>
                      <a:pt x="9000" y="8981"/>
                    </a:lnTo>
                    <a:lnTo>
                      <a:pt x="8472" y="9509"/>
                    </a:lnTo>
                    <a:lnTo>
                      <a:pt x="7983" y="10057"/>
                    </a:lnTo>
                    <a:lnTo>
                      <a:pt x="7493" y="10604"/>
                    </a:lnTo>
                    <a:lnTo>
                      <a:pt x="7004" y="11172"/>
                    </a:lnTo>
                    <a:lnTo>
                      <a:pt x="6554" y="11739"/>
                    </a:lnTo>
                    <a:lnTo>
                      <a:pt x="6104" y="12326"/>
                    </a:lnTo>
                    <a:lnTo>
                      <a:pt x="5674" y="12913"/>
                    </a:lnTo>
                    <a:lnTo>
                      <a:pt x="5244" y="13519"/>
                    </a:lnTo>
                    <a:lnTo>
                      <a:pt x="4833" y="14145"/>
                    </a:lnTo>
                    <a:lnTo>
                      <a:pt x="4441" y="14772"/>
                    </a:lnTo>
                    <a:lnTo>
                      <a:pt x="4070" y="15417"/>
                    </a:lnTo>
                    <a:lnTo>
                      <a:pt x="3718" y="16063"/>
                    </a:lnTo>
                    <a:lnTo>
                      <a:pt x="3365" y="16708"/>
                    </a:lnTo>
                    <a:lnTo>
                      <a:pt x="3033" y="17374"/>
                    </a:lnTo>
                    <a:lnTo>
                      <a:pt x="2720" y="18058"/>
                    </a:lnTo>
                    <a:lnTo>
                      <a:pt x="2426" y="18743"/>
                    </a:lnTo>
                    <a:lnTo>
                      <a:pt x="2133" y="19428"/>
                    </a:lnTo>
                    <a:lnTo>
                      <a:pt x="1859" y="20132"/>
                    </a:lnTo>
                    <a:lnTo>
                      <a:pt x="1624" y="20836"/>
                    </a:lnTo>
                    <a:lnTo>
                      <a:pt x="1390" y="21541"/>
                    </a:lnTo>
                    <a:lnTo>
                      <a:pt x="1174" y="22265"/>
                    </a:lnTo>
                    <a:lnTo>
                      <a:pt x="979" y="23008"/>
                    </a:lnTo>
                    <a:lnTo>
                      <a:pt x="783" y="23732"/>
                    </a:lnTo>
                    <a:lnTo>
                      <a:pt x="627" y="24495"/>
                    </a:lnTo>
                    <a:lnTo>
                      <a:pt x="490" y="25238"/>
                    </a:lnTo>
                    <a:lnTo>
                      <a:pt x="353" y="26001"/>
                    </a:lnTo>
                    <a:lnTo>
                      <a:pt x="255" y="26764"/>
                    </a:lnTo>
                    <a:lnTo>
                      <a:pt x="157" y="27527"/>
                    </a:lnTo>
                    <a:lnTo>
                      <a:pt x="98" y="28310"/>
                    </a:lnTo>
                    <a:lnTo>
                      <a:pt x="40" y="29073"/>
                    </a:lnTo>
                    <a:lnTo>
                      <a:pt x="20" y="29875"/>
                    </a:lnTo>
                    <a:lnTo>
                      <a:pt x="0" y="30657"/>
                    </a:lnTo>
                    <a:lnTo>
                      <a:pt x="20" y="31440"/>
                    </a:lnTo>
                    <a:lnTo>
                      <a:pt x="40" y="32242"/>
                    </a:lnTo>
                    <a:lnTo>
                      <a:pt x="98" y="33005"/>
                    </a:lnTo>
                    <a:lnTo>
                      <a:pt x="157" y="33788"/>
                    </a:lnTo>
                    <a:lnTo>
                      <a:pt x="255" y="34551"/>
                    </a:lnTo>
                    <a:lnTo>
                      <a:pt x="353" y="35314"/>
                    </a:lnTo>
                    <a:lnTo>
                      <a:pt x="490" y="36077"/>
                    </a:lnTo>
                    <a:lnTo>
                      <a:pt x="627" y="36820"/>
                    </a:lnTo>
                    <a:lnTo>
                      <a:pt x="783" y="37564"/>
                    </a:lnTo>
                    <a:lnTo>
                      <a:pt x="979" y="38307"/>
                    </a:lnTo>
                    <a:lnTo>
                      <a:pt x="1174" y="39050"/>
                    </a:lnTo>
                    <a:lnTo>
                      <a:pt x="1390" y="39774"/>
                    </a:lnTo>
                    <a:lnTo>
                      <a:pt x="1624" y="40479"/>
                    </a:lnTo>
                    <a:lnTo>
                      <a:pt x="1859" y="41183"/>
                    </a:lnTo>
                    <a:lnTo>
                      <a:pt x="2133" y="41887"/>
                    </a:lnTo>
                    <a:lnTo>
                      <a:pt x="2426" y="42572"/>
                    </a:lnTo>
                    <a:lnTo>
                      <a:pt x="2720" y="43257"/>
                    </a:lnTo>
                    <a:lnTo>
                      <a:pt x="3033" y="43941"/>
                    </a:lnTo>
                    <a:lnTo>
                      <a:pt x="3365" y="44607"/>
                    </a:lnTo>
                    <a:lnTo>
                      <a:pt x="3718" y="45252"/>
                    </a:lnTo>
                    <a:lnTo>
                      <a:pt x="4070" y="45898"/>
                    </a:lnTo>
                    <a:lnTo>
                      <a:pt x="4441" y="46543"/>
                    </a:lnTo>
                    <a:lnTo>
                      <a:pt x="4833" y="47170"/>
                    </a:lnTo>
                    <a:lnTo>
                      <a:pt x="5244" y="47796"/>
                    </a:lnTo>
                    <a:lnTo>
                      <a:pt x="5674" y="48402"/>
                    </a:lnTo>
                    <a:lnTo>
                      <a:pt x="6104" y="48989"/>
                    </a:lnTo>
                    <a:lnTo>
                      <a:pt x="6554" y="49576"/>
                    </a:lnTo>
                    <a:lnTo>
                      <a:pt x="7004" y="50143"/>
                    </a:lnTo>
                    <a:lnTo>
                      <a:pt x="7493" y="50711"/>
                    </a:lnTo>
                    <a:lnTo>
                      <a:pt x="7983" y="51258"/>
                    </a:lnTo>
                    <a:lnTo>
                      <a:pt x="8472" y="51806"/>
                    </a:lnTo>
                    <a:lnTo>
                      <a:pt x="9000" y="52334"/>
                    </a:lnTo>
                    <a:lnTo>
                      <a:pt x="9528" y="52843"/>
                    </a:lnTo>
                    <a:lnTo>
                      <a:pt x="10056" y="53352"/>
                    </a:lnTo>
                    <a:lnTo>
                      <a:pt x="10604" y="53841"/>
                    </a:lnTo>
                    <a:lnTo>
                      <a:pt x="11171" y="54310"/>
                    </a:lnTo>
                    <a:lnTo>
                      <a:pt x="11739" y="54760"/>
                    </a:lnTo>
                    <a:lnTo>
                      <a:pt x="12326" y="55210"/>
                    </a:lnTo>
                    <a:lnTo>
                      <a:pt x="12932" y="55660"/>
                    </a:lnTo>
                    <a:lnTo>
                      <a:pt x="13539" y="56071"/>
                    </a:lnTo>
                    <a:lnTo>
                      <a:pt x="14145" y="56482"/>
                    </a:lnTo>
                    <a:lnTo>
                      <a:pt x="14771" y="56873"/>
                    </a:lnTo>
                    <a:lnTo>
                      <a:pt x="15417" y="57245"/>
                    </a:lnTo>
                    <a:lnTo>
                      <a:pt x="16062" y="57617"/>
                    </a:lnTo>
                    <a:lnTo>
                      <a:pt x="16728" y="57949"/>
                    </a:lnTo>
                    <a:lnTo>
                      <a:pt x="17393" y="58282"/>
                    </a:lnTo>
                    <a:lnTo>
                      <a:pt x="18058" y="58614"/>
                    </a:lnTo>
                    <a:lnTo>
                      <a:pt x="18743" y="58908"/>
                    </a:lnTo>
                    <a:lnTo>
                      <a:pt x="19427" y="59182"/>
                    </a:lnTo>
                    <a:lnTo>
                      <a:pt x="20132" y="59456"/>
                    </a:lnTo>
                    <a:lnTo>
                      <a:pt x="20836" y="59710"/>
                    </a:lnTo>
                    <a:lnTo>
                      <a:pt x="21560" y="59945"/>
                    </a:lnTo>
                    <a:lnTo>
                      <a:pt x="22284" y="60160"/>
                    </a:lnTo>
                    <a:lnTo>
                      <a:pt x="23008" y="60356"/>
                    </a:lnTo>
                    <a:lnTo>
                      <a:pt x="23751" y="60532"/>
                    </a:lnTo>
                    <a:lnTo>
                      <a:pt x="24494" y="60688"/>
                    </a:lnTo>
                    <a:lnTo>
                      <a:pt x="25238" y="60845"/>
                    </a:lnTo>
                    <a:lnTo>
                      <a:pt x="26001" y="60962"/>
                    </a:lnTo>
                    <a:lnTo>
                      <a:pt x="26764" y="61080"/>
                    </a:lnTo>
                    <a:lnTo>
                      <a:pt x="27527" y="61158"/>
                    </a:lnTo>
                    <a:lnTo>
                      <a:pt x="28309" y="61236"/>
                    </a:lnTo>
                    <a:lnTo>
                      <a:pt x="29092" y="61275"/>
                    </a:lnTo>
                    <a:lnTo>
                      <a:pt x="29874" y="61314"/>
                    </a:lnTo>
                    <a:lnTo>
                      <a:pt x="31459" y="61314"/>
                    </a:lnTo>
                    <a:lnTo>
                      <a:pt x="32242" y="61275"/>
                    </a:lnTo>
                    <a:lnTo>
                      <a:pt x="33024" y="61236"/>
                    </a:lnTo>
                    <a:lnTo>
                      <a:pt x="33787" y="61158"/>
                    </a:lnTo>
                    <a:lnTo>
                      <a:pt x="34570" y="61080"/>
                    </a:lnTo>
                    <a:lnTo>
                      <a:pt x="35333" y="60962"/>
                    </a:lnTo>
                    <a:lnTo>
                      <a:pt x="36076" y="60845"/>
                    </a:lnTo>
                    <a:lnTo>
                      <a:pt x="36839" y="60688"/>
                    </a:lnTo>
                    <a:lnTo>
                      <a:pt x="37583" y="60532"/>
                    </a:lnTo>
                    <a:lnTo>
                      <a:pt x="38326" y="60356"/>
                    </a:lnTo>
                    <a:lnTo>
                      <a:pt x="39050" y="60160"/>
                    </a:lnTo>
                    <a:lnTo>
                      <a:pt x="39774" y="59945"/>
                    </a:lnTo>
                    <a:lnTo>
                      <a:pt x="40478" y="59710"/>
                    </a:lnTo>
                    <a:lnTo>
                      <a:pt x="41202" y="59456"/>
                    </a:lnTo>
                    <a:lnTo>
                      <a:pt x="41887" y="59182"/>
                    </a:lnTo>
                    <a:lnTo>
                      <a:pt x="42591" y="58908"/>
                    </a:lnTo>
                    <a:lnTo>
                      <a:pt x="43276" y="58614"/>
                    </a:lnTo>
                    <a:lnTo>
                      <a:pt x="43941" y="58282"/>
                    </a:lnTo>
                    <a:lnTo>
                      <a:pt x="44606" y="57949"/>
                    </a:lnTo>
                    <a:lnTo>
                      <a:pt x="45271" y="57617"/>
                    </a:lnTo>
                    <a:lnTo>
                      <a:pt x="45917" y="57245"/>
                    </a:lnTo>
                    <a:lnTo>
                      <a:pt x="46543" y="56873"/>
                    </a:lnTo>
                    <a:lnTo>
                      <a:pt x="47169" y="56482"/>
                    </a:lnTo>
                    <a:lnTo>
                      <a:pt x="47795" y="56071"/>
                    </a:lnTo>
                    <a:lnTo>
                      <a:pt x="48401" y="55660"/>
                    </a:lnTo>
                    <a:lnTo>
                      <a:pt x="48988" y="55210"/>
                    </a:lnTo>
                    <a:lnTo>
                      <a:pt x="49575" y="54760"/>
                    </a:lnTo>
                    <a:lnTo>
                      <a:pt x="50162" y="54310"/>
                    </a:lnTo>
                    <a:lnTo>
                      <a:pt x="50710" y="53841"/>
                    </a:lnTo>
                    <a:lnTo>
                      <a:pt x="51277" y="53352"/>
                    </a:lnTo>
                    <a:lnTo>
                      <a:pt x="51806" y="52843"/>
                    </a:lnTo>
                    <a:lnTo>
                      <a:pt x="52334" y="52334"/>
                    </a:lnTo>
                    <a:lnTo>
                      <a:pt x="52842" y="51806"/>
                    </a:lnTo>
                    <a:lnTo>
                      <a:pt x="53351" y="51258"/>
                    </a:lnTo>
                    <a:lnTo>
                      <a:pt x="53840" y="50711"/>
                    </a:lnTo>
                    <a:lnTo>
                      <a:pt x="54310" y="50143"/>
                    </a:lnTo>
                    <a:lnTo>
                      <a:pt x="54779" y="49576"/>
                    </a:lnTo>
                    <a:lnTo>
                      <a:pt x="55229" y="48989"/>
                    </a:lnTo>
                    <a:lnTo>
                      <a:pt x="55660" y="48402"/>
                    </a:lnTo>
                    <a:lnTo>
                      <a:pt x="56090" y="47796"/>
                    </a:lnTo>
                    <a:lnTo>
                      <a:pt x="56481" y="47170"/>
                    </a:lnTo>
                    <a:lnTo>
                      <a:pt x="56873" y="46543"/>
                    </a:lnTo>
                    <a:lnTo>
                      <a:pt x="57264" y="45898"/>
                    </a:lnTo>
                    <a:lnTo>
                      <a:pt x="57616" y="45252"/>
                    </a:lnTo>
                    <a:lnTo>
                      <a:pt x="57968" y="44607"/>
                    </a:lnTo>
                    <a:lnTo>
                      <a:pt x="58301" y="43941"/>
                    </a:lnTo>
                    <a:lnTo>
                      <a:pt x="58614" y="43257"/>
                    </a:lnTo>
                    <a:lnTo>
                      <a:pt x="58907" y="42572"/>
                    </a:lnTo>
                    <a:lnTo>
                      <a:pt x="59201" y="41887"/>
                    </a:lnTo>
                    <a:lnTo>
                      <a:pt x="59455" y="41183"/>
                    </a:lnTo>
                    <a:lnTo>
                      <a:pt x="59709" y="40479"/>
                    </a:lnTo>
                    <a:lnTo>
                      <a:pt x="59944" y="39774"/>
                    </a:lnTo>
                    <a:lnTo>
                      <a:pt x="60159" y="39050"/>
                    </a:lnTo>
                    <a:lnTo>
                      <a:pt x="60355" y="38307"/>
                    </a:lnTo>
                    <a:lnTo>
                      <a:pt x="60531" y="37564"/>
                    </a:lnTo>
                    <a:lnTo>
                      <a:pt x="60707" y="36820"/>
                    </a:lnTo>
                    <a:lnTo>
                      <a:pt x="60844" y="36077"/>
                    </a:lnTo>
                    <a:lnTo>
                      <a:pt x="60961" y="35314"/>
                    </a:lnTo>
                    <a:lnTo>
                      <a:pt x="61079" y="34551"/>
                    </a:lnTo>
                    <a:lnTo>
                      <a:pt x="61157" y="33788"/>
                    </a:lnTo>
                    <a:lnTo>
                      <a:pt x="61235" y="33005"/>
                    </a:lnTo>
                    <a:lnTo>
                      <a:pt x="61294" y="32242"/>
                    </a:lnTo>
                    <a:lnTo>
                      <a:pt x="61314" y="31440"/>
                    </a:lnTo>
                    <a:lnTo>
                      <a:pt x="61333" y="30657"/>
                    </a:lnTo>
                    <a:lnTo>
                      <a:pt x="61314" y="29875"/>
                    </a:lnTo>
                    <a:lnTo>
                      <a:pt x="61294" y="29073"/>
                    </a:lnTo>
                    <a:lnTo>
                      <a:pt x="61235" y="28310"/>
                    </a:lnTo>
                    <a:lnTo>
                      <a:pt x="61157" y="27527"/>
                    </a:lnTo>
                    <a:lnTo>
                      <a:pt x="61079" y="26764"/>
                    </a:lnTo>
                    <a:lnTo>
                      <a:pt x="60961" y="26001"/>
                    </a:lnTo>
                    <a:lnTo>
                      <a:pt x="60844" y="25238"/>
                    </a:lnTo>
                    <a:lnTo>
                      <a:pt x="60707" y="24495"/>
                    </a:lnTo>
                    <a:lnTo>
                      <a:pt x="60531" y="23732"/>
                    </a:lnTo>
                    <a:lnTo>
                      <a:pt x="60355" y="23008"/>
                    </a:lnTo>
                    <a:lnTo>
                      <a:pt x="60159" y="22265"/>
                    </a:lnTo>
                    <a:lnTo>
                      <a:pt x="59944" y="21541"/>
                    </a:lnTo>
                    <a:lnTo>
                      <a:pt x="59709" y="20836"/>
                    </a:lnTo>
                    <a:lnTo>
                      <a:pt x="59455" y="20132"/>
                    </a:lnTo>
                    <a:lnTo>
                      <a:pt x="59201" y="19428"/>
                    </a:lnTo>
                    <a:lnTo>
                      <a:pt x="58907" y="18743"/>
                    </a:lnTo>
                    <a:lnTo>
                      <a:pt x="58614" y="18058"/>
                    </a:lnTo>
                    <a:lnTo>
                      <a:pt x="58301" y="17374"/>
                    </a:lnTo>
                    <a:lnTo>
                      <a:pt x="57968" y="16708"/>
                    </a:lnTo>
                    <a:lnTo>
                      <a:pt x="57616" y="16063"/>
                    </a:lnTo>
                    <a:lnTo>
                      <a:pt x="57264" y="15417"/>
                    </a:lnTo>
                    <a:lnTo>
                      <a:pt x="56873" y="14772"/>
                    </a:lnTo>
                    <a:lnTo>
                      <a:pt x="56481" y="14145"/>
                    </a:lnTo>
                    <a:lnTo>
                      <a:pt x="56090" y="13519"/>
                    </a:lnTo>
                    <a:lnTo>
                      <a:pt x="55660" y="12913"/>
                    </a:lnTo>
                    <a:lnTo>
                      <a:pt x="55229" y="12326"/>
                    </a:lnTo>
                    <a:lnTo>
                      <a:pt x="54779" y="11739"/>
                    </a:lnTo>
                    <a:lnTo>
                      <a:pt x="54310" y="11172"/>
                    </a:lnTo>
                    <a:lnTo>
                      <a:pt x="53840" y="10604"/>
                    </a:lnTo>
                    <a:lnTo>
                      <a:pt x="53351" y="10057"/>
                    </a:lnTo>
                    <a:lnTo>
                      <a:pt x="52842" y="9509"/>
                    </a:lnTo>
                    <a:lnTo>
                      <a:pt x="52334" y="8981"/>
                    </a:lnTo>
                    <a:lnTo>
                      <a:pt x="51806" y="8472"/>
                    </a:lnTo>
                    <a:lnTo>
                      <a:pt x="51277" y="7963"/>
                    </a:lnTo>
                    <a:lnTo>
                      <a:pt x="50710" y="7474"/>
                    </a:lnTo>
                    <a:lnTo>
                      <a:pt x="50162" y="7005"/>
                    </a:lnTo>
                    <a:lnTo>
                      <a:pt x="49575" y="6535"/>
                    </a:lnTo>
                    <a:lnTo>
                      <a:pt x="48988" y="6105"/>
                    </a:lnTo>
                    <a:lnTo>
                      <a:pt x="48401" y="5655"/>
                    </a:lnTo>
                    <a:lnTo>
                      <a:pt x="47795" y="5244"/>
                    </a:lnTo>
                    <a:lnTo>
                      <a:pt x="47169" y="4833"/>
                    </a:lnTo>
                    <a:lnTo>
                      <a:pt x="46543" y="4442"/>
                    </a:lnTo>
                    <a:lnTo>
                      <a:pt x="45917" y="4070"/>
                    </a:lnTo>
                    <a:lnTo>
                      <a:pt x="45271" y="3698"/>
                    </a:lnTo>
                    <a:lnTo>
                      <a:pt x="44606" y="3366"/>
                    </a:lnTo>
                    <a:lnTo>
                      <a:pt x="43941" y="3033"/>
                    </a:lnTo>
                    <a:lnTo>
                      <a:pt x="43276" y="2701"/>
                    </a:lnTo>
                    <a:lnTo>
                      <a:pt x="42591" y="2407"/>
                    </a:lnTo>
                    <a:lnTo>
                      <a:pt x="41887" y="2133"/>
                    </a:lnTo>
                    <a:lnTo>
                      <a:pt x="41202" y="1859"/>
                    </a:lnTo>
                    <a:lnTo>
                      <a:pt x="40478" y="1605"/>
                    </a:lnTo>
                    <a:lnTo>
                      <a:pt x="39774" y="1370"/>
                    </a:lnTo>
                    <a:lnTo>
                      <a:pt x="39050" y="1155"/>
                    </a:lnTo>
                    <a:lnTo>
                      <a:pt x="38326" y="959"/>
                    </a:lnTo>
                    <a:lnTo>
                      <a:pt x="37583" y="783"/>
                    </a:lnTo>
                    <a:lnTo>
                      <a:pt x="36839" y="627"/>
                    </a:lnTo>
                    <a:lnTo>
                      <a:pt x="36076" y="470"/>
                    </a:lnTo>
                    <a:lnTo>
                      <a:pt x="35333" y="353"/>
                    </a:lnTo>
                    <a:lnTo>
                      <a:pt x="34570" y="235"/>
                    </a:lnTo>
                    <a:lnTo>
                      <a:pt x="33787" y="157"/>
                    </a:lnTo>
                    <a:lnTo>
                      <a:pt x="33024" y="79"/>
                    </a:lnTo>
                    <a:lnTo>
                      <a:pt x="32242" y="40"/>
                    </a:lnTo>
                    <a:lnTo>
                      <a:pt x="31459" y="1"/>
                    </a:lnTo>
                    <a:close/>
                  </a:path>
                </a:pathLst>
              </a:custGeom>
              <a:solidFill>
                <a:schemeClr val="accent5"/>
              </a:solidFill>
              <a:ln>
                <a:noFill/>
              </a:ln>
            </p:spPr>
            <p:txBody>
              <a:bodyPr spcFirstLastPara="1" wrap="square" lIns="121900" tIns="121900" rIns="121900" bIns="121900" anchor="ctr" anchorCtr="0">
                <a:noAutofit/>
              </a:bodyPr>
              <a:lstStyle/>
              <a:p>
                <a:endParaRPr sz="2489">
                  <a:latin typeface="+mn-lt"/>
                </a:endParaRPr>
              </a:p>
            </p:txBody>
          </p:sp>
        </p:grpSp>
        <p:grpSp>
          <p:nvGrpSpPr>
            <p:cNvPr id="1758" name="Google Shape;1758;p31"/>
            <p:cNvGrpSpPr/>
            <p:nvPr/>
          </p:nvGrpSpPr>
          <p:grpSpPr>
            <a:xfrm>
              <a:off x="1278360" y="2079452"/>
              <a:ext cx="4257467" cy="4012466"/>
              <a:chOff x="827724" y="1347325"/>
              <a:chExt cx="1584997" cy="3156869"/>
            </a:xfrm>
          </p:grpSpPr>
          <p:sp>
            <p:nvSpPr>
              <p:cNvPr id="1759" name="Google Shape;1759;p31"/>
              <p:cNvSpPr txBox="1"/>
              <p:nvPr/>
            </p:nvSpPr>
            <p:spPr>
              <a:xfrm>
                <a:off x="827724" y="2916222"/>
                <a:ext cx="1584997" cy="1587972"/>
              </a:xfrm>
              <a:prstGeom prst="rect">
                <a:avLst/>
              </a:prstGeom>
              <a:noFill/>
              <a:ln>
                <a:noFill/>
              </a:ln>
            </p:spPr>
            <p:txBody>
              <a:bodyPr spcFirstLastPara="1" wrap="square" lIns="121900" tIns="121900" rIns="121900" bIns="121900" anchor="ctr" anchorCtr="0">
                <a:noAutofit/>
              </a:bodyPr>
              <a:lstStyle/>
              <a:p>
                <a:pPr fontAlgn="auto">
                  <a:spcAft>
                    <a:spcPts val="0"/>
                  </a:spcAft>
                  <a:defRPr/>
                </a:pPr>
                <a:r>
                  <a:rPr lang="en-US" sz="1800" dirty="0">
                    <a:solidFill>
                      <a:srgbClr val="000000"/>
                    </a:solidFill>
                    <a:latin typeface="+mn-lt"/>
                  </a:rPr>
                  <a:t>The amount of savings is guaranteed.</a:t>
                </a:r>
              </a:p>
              <a:p>
                <a:pPr fontAlgn="auto">
                  <a:spcAft>
                    <a:spcPts val="0"/>
                  </a:spcAft>
                  <a:defRPr/>
                </a:pPr>
                <a:r>
                  <a:rPr lang="en-US" sz="1800" dirty="0">
                    <a:solidFill>
                      <a:srgbClr val="000000"/>
                    </a:solidFill>
                    <a:latin typeface="+mn-lt"/>
                  </a:rPr>
                  <a:t>The scope of application is not limited,</a:t>
                </a:r>
              </a:p>
              <a:p>
                <a:pPr fontAlgn="auto">
                  <a:spcAft>
                    <a:spcPts val="0"/>
                  </a:spcAft>
                  <a:defRPr/>
                </a:pPr>
                <a:r>
                  <a:rPr lang="en-US" sz="1800" dirty="0">
                    <a:solidFill>
                      <a:srgbClr val="000000"/>
                    </a:solidFill>
                    <a:latin typeface="+mn-lt"/>
                  </a:rPr>
                  <a:t>One party does all the work,</a:t>
                </a:r>
              </a:p>
              <a:p>
                <a:pPr fontAlgn="auto">
                  <a:spcAft>
                    <a:spcPts val="0"/>
                  </a:spcAft>
                  <a:defRPr/>
                </a:pPr>
                <a:r>
                  <a:rPr lang="en-US" sz="1800" dirty="0">
                    <a:solidFill>
                      <a:srgbClr val="000000"/>
                    </a:solidFill>
                    <a:latin typeface="+mn-lt"/>
                  </a:rPr>
                  <a:t>The service provider bears most of the risks,</a:t>
                </a:r>
              </a:p>
              <a:p>
                <a:pPr fontAlgn="auto">
                  <a:spcAft>
                    <a:spcPts val="0"/>
                  </a:spcAft>
                  <a:defRPr/>
                </a:pPr>
                <a:r>
                  <a:rPr lang="en-US" sz="1800" dirty="0">
                    <a:solidFill>
                      <a:srgbClr val="000000"/>
                    </a:solidFill>
                    <a:latin typeface="+mn-lt"/>
                  </a:rPr>
                  <a:t>Easy to mobilize finance from outside.</a:t>
                </a:r>
              </a:p>
            </p:txBody>
          </p:sp>
          <p:sp>
            <p:nvSpPr>
              <p:cNvPr id="1760" name="Google Shape;1760;p31"/>
              <p:cNvSpPr txBox="1"/>
              <p:nvPr/>
            </p:nvSpPr>
            <p:spPr>
              <a:xfrm>
                <a:off x="830063" y="2648265"/>
                <a:ext cx="1355700" cy="335400"/>
              </a:xfrm>
              <a:prstGeom prst="rect">
                <a:avLst/>
              </a:prstGeom>
              <a:noFill/>
              <a:ln>
                <a:noFill/>
              </a:ln>
            </p:spPr>
            <p:txBody>
              <a:bodyPr spcFirstLastPara="1" wrap="square" lIns="121900" tIns="121900" rIns="121900" bIns="121900" anchor="ctr" anchorCtr="0">
                <a:noAutofit/>
              </a:bodyPr>
              <a:lstStyle/>
              <a:p>
                <a:pPr algn="ctr"/>
                <a:r>
                  <a:rPr lang="en" sz="2400" b="1" dirty="0">
                    <a:solidFill>
                      <a:schemeClr val="dk1"/>
                    </a:solidFill>
                    <a:latin typeface="+mn-lt"/>
                    <a:ea typeface="Fira Sans Extra Condensed"/>
                    <a:cs typeface="Fira Sans Extra Condensed"/>
                    <a:sym typeface="Fira Sans Extra Condensed"/>
                  </a:rPr>
                  <a:t>Advantage</a:t>
                </a:r>
                <a:endParaRPr sz="2400" b="1" dirty="0">
                  <a:solidFill>
                    <a:schemeClr val="dk1"/>
                  </a:solidFill>
                  <a:latin typeface="+mn-lt"/>
                  <a:ea typeface="Fira Sans Extra Condensed"/>
                  <a:cs typeface="Fira Sans Extra Condensed"/>
                  <a:sym typeface="Fira Sans Extra Condensed"/>
                </a:endParaRPr>
              </a:p>
            </p:txBody>
          </p:sp>
          <p:grpSp>
            <p:nvGrpSpPr>
              <p:cNvPr id="1761" name="Google Shape;1761;p31"/>
              <p:cNvGrpSpPr/>
              <p:nvPr/>
            </p:nvGrpSpPr>
            <p:grpSpPr>
              <a:xfrm>
                <a:off x="1340335" y="1347325"/>
                <a:ext cx="351370" cy="452066"/>
                <a:chOff x="2430368" y="5177118"/>
                <a:chExt cx="619480" cy="797154"/>
              </a:xfrm>
            </p:grpSpPr>
            <p:sp>
              <p:nvSpPr>
                <p:cNvPr id="1762" name="Google Shape;1762;p31"/>
                <p:cNvSpPr/>
                <p:nvPr/>
              </p:nvSpPr>
              <p:spPr>
                <a:xfrm>
                  <a:off x="2653797" y="5847770"/>
                  <a:ext cx="72020" cy="22852"/>
                </a:xfrm>
                <a:custGeom>
                  <a:avLst/>
                  <a:gdLst/>
                  <a:ahLst/>
                  <a:cxnLst/>
                  <a:rect l="l" t="t" r="r" b="b"/>
                  <a:pathLst>
                    <a:path w="977" h="310" extrusionOk="0">
                      <a:moveTo>
                        <a:pt x="1" y="1"/>
                      </a:moveTo>
                      <a:lnTo>
                        <a:pt x="1" y="309"/>
                      </a:lnTo>
                      <a:lnTo>
                        <a:pt x="977" y="309"/>
                      </a:lnTo>
                      <a:lnTo>
                        <a:pt x="874" y="283"/>
                      </a:lnTo>
                      <a:lnTo>
                        <a:pt x="643" y="232"/>
                      </a:lnTo>
                      <a:lnTo>
                        <a:pt x="437" y="181"/>
                      </a:lnTo>
                      <a:lnTo>
                        <a:pt x="1" y="1"/>
                      </a:lnTo>
                      <a:close/>
                    </a:path>
                  </a:pathLst>
                </a:custGeom>
                <a:solidFill>
                  <a:srgbClr val="B2E254"/>
                </a:solidFill>
                <a:ln>
                  <a:noFill/>
                </a:ln>
              </p:spPr>
              <p:txBody>
                <a:bodyPr spcFirstLastPara="1" wrap="square" lIns="121900" tIns="121900" rIns="121900" bIns="121900" anchor="ctr" anchorCtr="0">
                  <a:noAutofit/>
                </a:bodyPr>
                <a:lstStyle/>
                <a:p>
                  <a:endParaRPr sz="2489">
                    <a:latin typeface="+mn-lt"/>
                  </a:endParaRPr>
                </a:p>
              </p:txBody>
            </p:sp>
            <p:grpSp>
              <p:nvGrpSpPr>
                <p:cNvPr id="1763" name="Google Shape;1763;p31"/>
                <p:cNvGrpSpPr/>
                <p:nvPr/>
              </p:nvGrpSpPr>
              <p:grpSpPr>
                <a:xfrm>
                  <a:off x="2430368" y="5177118"/>
                  <a:ext cx="619480" cy="797154"/>
                  <a:chOff x="2430368" y="5177118"/>
                  <a:chExt cx="619480" cy="797154"/>
                </a:xfrm>
              </p:grpSpPr>
              <p:sp>
                <p:nvSpPr>
                  <p:cNvPr id="1764" name="Google Shape;1764;p31"/>
                  <p:cNvSpPr/>
                  <p:nvPr/>
                </p:nvSpPr>
                <p:spPr>
                  <a:xfrm>
                    <a:off x="2532885" y="5177118"/>
                    <a:ext cx="516963" cy="727125"/>
                  </a:xfrm>
                  <a:custGeom>
                    <a:avLst/>
                    <a:gdLst/>
                    <a:ahLst/>
                    <a:cxnLst/>
                    <a:rect l="l" t="t" r="r" b="b"/>
                    <a:pathLst>
                      <a:path w="7013" h="9864" extrusionOk="0">
                        <a:moveTo>
                          <a:pt x="3493" y="0"/>
                        </a:moveTo>
                        <a:lnTo>
                          <a:pt x="3442" y="26"/>
                        </a:lnTo>
                        <a:lnTo>
                          <a:pt x="3390" y="26"/>
                        </a:lnTo>
                        <a:lnTo>
                          <a:pt x="3057" y="308"/>
                        </a:lnTo>
                        <a:lnTo>
                          <a:pt x="2646" y="694"/>
                        </a:lnTo>
                        <a:lnTo>
                          <a:pt x="2158" y="1182"/>
                        </a:lnTo>
                        <a:lnTo>
                          <a:pt x="1901" y="1490"/>
                        </a:lnTo>
                        <a:lnTo>
                          <a:pt x="1644" y="1824"/>
                        </a:lnTo>
                        <a:lnTo>
                          <a:pt x="1361" y="2183"/>
                        </a:lnTo>
                        <a:lnTo>
                          <a:pt x="1130" y="2569"/>
                        </a:lnTo>
                        <a:lnTo>
                          <a:pt x="1104" y="2620"/>
                        </a:lnTo>
                        <a:lnTo>
                          <a:pt x="1104" y="2671"/>
                        </a:lnTo>
                        <a:lnTo>
                          <a:pt x="1104" y="2723"/>
                        </a:lnTo>
                        <a:lnTo>
                          <a:pt x="1104" y="2748"/>
                        </a:lnTo>
                        <a:lnTo>
                          <a:pt x="1079" y="2774"/>
                        </a:lnTo>
                        <a:lnTo>
                          <a:pt x="1027" y="2800"/>
                        </a:lnTo>
                        <a:lnTo>
                          <a:pt x="976" y="2825"/>
                        </a:lnTo>
                        <a:lnTo>
                          <a:pt x="950" y="2851"/>
                        </a:lnTo>
                        <a:lnTo>
                          <a:pt x="668" y="3416"/>
                        </a:lnTo>
                        <a:lnTo>
                          <a:pt x="411" y="4033"/>
                        </a:lnTo>
                        <a:lnTo>
                          <a:pt x="308" y="4341"/>
                        </a:lnTo>
                        <a:lnTo>
                          <a:pt x="205" y="4675"/>
                        </a:lnTo>
                        <a:lnTo>
                          <a:pt x="128" y="5009"/>
                        </a:lnTo>
                        <a:lnTo>
                          <a:pt x="77" y="5368"/>
                        </a:lnTo>
                        <a:lnTo>
                          <a:pt x="103" y="5445"/>
                        </a:lnTo>
                        <a:lnTo>
                          <a:pt x="77" y="5728"/>
                        </a:lnTo>
                        <a:lnTo>
                          <a:pt x="26" y="5754"/>
                        </a:lnTo>
                        <a:lnTo>
                          <a:pt x="0" y="6062"/>
                        </a:lnTo>
                        <a:lnTo>
                          <a:pt x="0" y="6396"/>
                        </a:lnTo>
                        <a:lnTo>
                          <a:pt x="0" y="6730"/>
                        </a:lnTo>
                        <a:lnTo>
                          <a:pt x="51" y="7063"/>
                        </a:lnTo>
                        <a:lnTo>
                          <a:pt x="128" y="7372"/>
                        </a:lnTo>
                        <a:lnTo>
                          <a:pt x="231" y="7654"/>
                        </a:lnTo>
                        <a:lnTo>
                          <a:pt x="360" y="7962"/>
                        </a:lnTo>
                        <a:lnTo>
                          <a:pt x="514" y="8219"/>
                        </a:lnTo>
                        <a:lnTo>
                          <a:pt x="668" y="8476"/>
                        </a:lnTo>
                        <a:lnTo>
                          <a:pt x="873" y="8733"/>
                        </a:lnTo>
                        <a:lnTo>
                          <a:pt x="1079" y="8938"/>
                        </a:lnTo>
                        <a:lnTo>
                          <a:pt x="1336" y="9144"/>
                        </a:lnTo>
                        <a:lnTo>
                          <a:pt x="1567" y="9324"/>
                        </a:lnTo>
                        <a:lnTo>
                          <a:pt x="1849" y="9504"/>
                        </a:lnTo>
                        <a:lnTo>
                          <a:pt x="2132" y="9632"/>
                        </a:lnTo>
                        <a:lnTo>
                          <a:pt x="2440" y="9735"/>
                        </a:lnTo>
                        <a:lnTo>
                          <a:pt x="2748" y="9812"/>
                        </a:lnTo>
                        <a:lnTo>
                          <a:pt x="3057" y="9863"/>
                        </a:lnTo>
                        <a:lnTo>
                          <a:pt x="4033" y="9863"/>
                        </a:lnTo>
                        <a:lnTo>
                          <a:pt x="4341" y="9786"/>
                        </a:lnTo>
                        <a:lnTo>
                          <a:pt x="4649" y="9709"/>
                        </a:lnTo>
                        <a:lnTo>
                          <a:pt x="4932" y="9581"/>
                        </a:lnTo>
                        <a:lnTo>
                          <a:pt x="5214" y="9452"/>
                        </a:lnTo>
                        <a:lnTo>
                          <a:pt x="5471" y="9298"/>
                        </a:lnTo>
                        <a:lnTo>
                          <a:pt x="5702" y="9118"/>
                        </a:lnTo>
                        <a:lnTo>
                          <a:pt x="5933" y="8913"/>
                        </a:lnTo>
                        <a:lnTo>
                          <a:pt x="6139" y="8682"/>
                        </a:lnTo>
                        <a:lnTo>
                          <a:pt x="6344" y="8450"/>
                        </a:lnTo>
                        <a:lnTo>
                          <a:pt x="6498" y="8194"/>
                        </a:lnTo>
                        <a:lnTo>
                          <a:pt x="6653" y="7911"/>
                        </a:lnTo>
                        <a:lnTo>
                          <a:pt x="6781" y="7629"/>
                        </a:lnTo>
                        <a:lnTo>
                          <a:pt x="6858" y="7346"/>
                        </a:lnTo>
                        <a:lnTo>
                          <a:pt x="6935" y="7038"/>
                        </a:lnTo>
                        <a:lnTo>
                          <a:pt x="6986" y="6730"/>
                        </a:lnTo>
                        <a:lnTo>
                          <a:pt x="7012" y="6396"/>
                        </a:lnTo>
                        <a:lnTo>
                          <a:pt x="6986" y="6062"/>
                        </a:lnTo>
                        <a:lnTo>
                          <a:pt x="6961" y="5728"/>
                        </a:lnTo>
                        <a:lnTo>
                          <a:pt x="6909" y="5728"/>
                        </a:lnTo>
                        <a:lnTo>
                          <a:pt x="6884" y="5471"/>
                        </a:lnTo>
                        <a:lnTo>
                          <a:pt x="6935" y="5368"/>
                        </a:lnTo>
                        <a:lnTo>
                          <a:pt x="6858" y="5034"/>
                        </a:lnTo>
                        <a:lnTo>
                          <a:pt x="6781" y="4675"/>
                        </a:lnTo>
                        <a:lnTo>
                          <a:pt x="6678" y="4341"/>
                        </a:lnTo>
                        <a:lnTo>
                          <a:pt x="6575" y="4033"/>
                        </a:lnTo>
                        <a:lnTo>
                          <a:pt x="6319" y="3416"/>
                        </a:lnTo>
                        <a:lnTo>
                          <a:pt x="6036" y="2851"/>
                        </a:lnTo>
                        <a:lnTo>
                          <a:pt x="5959" y="2851"/>
                        </a:lnTo>
                        <a:lnTo>
                          <a:pt x="5856" y="2646"/>
                        </a:lnTo>
                        <a:lnTo>
                          <a:pt x="5882" y="2569"/>
                        </a:lnTo>
                        <a:lnTo>
                          <a:pt x="5856" y="2569"/>
                        </a:lnTo>
                        <a:lnTo>
                          <a:pt x="5625" y="2209"/>
                        </a:lnTo>
                        <a:lnTo>
                          <a:pt x="5394" y="1875"/>
                        </a:lnTo>
                        <a:lnTo>
                          <a:pt x="5137" y="1567"/>
                        </a:lnTo>
                        <a:lnTo>
                          <a:pt x="4906" y="1284"/>
                        </a:lnTo>
                        <a:lnTo>
                          <a:pt x="4444" y="796"/>
                        </a:lnTo>
                        <a:lnTo>
                          <a:pt x="4033" y="411"/>
                        </a:lnTo>
                        <a:lnTo>
                          <a:pt x="3930" y="308"/>
                        </a:lnTo>
                        <a:lnTo>
                          <a:pt x="3596" y="26"/>
                        </a:lnTo>
                        <a:lnTo>
                          <a:pt x="3545" y="26"/>
                        </a:lnTo>
                        <a:lnTo>
                          <a:pt x="3493" y="0"/>
                        </a:lnTo>
                        <a:close/>
                      </a:path>
                    </a:pathLst>
                  </a:custGeom>
                  <a:solidFill>
                    <a:schemeClr val="accent6"/>
                  </a:solidFill>
                  <a:ln>
                    <a:noFill/>
                  </a:ln>
                </p:spPr>
                <p:txBody>
                  <a:bodyPr spcFirstLastPara="1" wrap="square" lIns="121900" tIns="121900" rIns="121900" bIns="121900" anchor="ctr" anchorCtr="0">
                    <a:noAutofit/>
                  </a:bodyPr>
                  <a:lstStyle/>
                  <a:p>
                    <a:endParaRPr sz="2489" dirty="0">
                      <a:latin typeface="+mn-lt"/>
                    </a:endParaRPr>
                  </a:p>
                </p:txBody>
              </p:sp>
              <p:sp>
                <p:nvSpPr>
                  <p:cNvPr id="1765" name="Google Shape;1765;p31"/>
                  <p:cNvSpPr/>
                  <p:nvPr/>
                </p:nvSpPr>
                <p:spPr>
                  <a:xfrm>
                    <a:off x="2430368" y="5539200"/>
                    <a:ext cx="77696" cy="72020"/>
                  </a:xfrm>
                  <a:custGeom>
                    <a:avLst/>
                    <a:gdLst/>
                    <a:ahLst/>
                    <a:cxnLst/>
                    <a:rect l="l" t="t" r="r" b="b"/>
                    <a:pathLst>
                      <a:path w="1054" h="977" extrusionOk="0">
                        <a:moveTo>
                          <a:pt x="52" y="0"/>
                        </a:moveTo>
                        <a:lnTo>
                          <a:pt x="52" y="26"/>
                        </a:lnTo>
                        <a:lnTo>
                          <a:pt x="26" y="180"/>
                        </a:lnTo>
                        <a:lnTo>
                          <a:pt x="1" y="360"/>
                        </a:lnTo>
                        <a:lnTo>
                          <a:pt x="1" y="386"/>
                        </a:lnTo>
                        <a:lnTo>
                          <a:pt x="951" y="951"/>
                        </a:lnTo>
                        <a:lnTo>
                          <a:pt x="1028" y="976"/>
                        </a:lnTo>
                        <a:lnTo>
                          <a:pt x="1054" y="976"/>
                        </a:lnTo>
                        <a:lnTo>
                          <a:pt x="1054" y="642"/>
                        </a:lnTo>
                        <a:lnTo>
                          <a:pt x="52" y="0"/>
                        </a:lnTo>
                        <a:close/>
                      </a:path>
                    </a:pathLst>
                  </a:custGeom>
                  <a:solidFill>
                    <a:srgbClr val="B2E254"/>
                  </a:solidFill>
                  <a:ln>
                    <a:noFill/>
                  </a:ln>
                </p:spPr>
                <p:txBody>
                  <a:bodyPr spcFirstLastPara="1" wrap="square" lIns="121900" tIns="121900" rIns="121900" bIns="121900" anchor="ctr" anchorCtr="0">
                    <a:noAutofit/>
                  </a:bodyPr>
                  <a:lstStyle/>
                  <a:p>
                    <a:endParaRPr sz="2489">
                      <a:latin typeface="+mn-lt"/>
                    </a:endParaRPr>
                  </a:p>
                </p:txBody>
              </p:sp>
              <p:sp>
                <p:nvSpPr>
                  <p:cNvPr id="1766" name="Google Shape;1766;p31"/>
                  <p:cNvSpPr/>
                  <p:nvPr/>
                </p:nvSpPr>
                <p:spPr>
                  <a:xfrm>
                    <a:off x="2430368" y="5539200"/>
                    <a:ext cx="89048" cy="72020"/>
                  </a:xfrm>
                  <a:custGeom>
                    <a:avLst/>
                    <a:gdLst/>
                    <a:ahLst/>
                    <a:cxnLst/>
                    <a:rect l="l" t="t" r="r" b="b"/>
                    <a:pathLst>
                      <a:path w="1208" h="977" extrusionOk="0">
                        <a:moveTo>
                          <a:pt x="52" y="0"/>
                        </a:moveTo>
                        <a:lnTo>
                          <a:pt x="52" y="26"/>
                        </a:lnTo>
                        <a:lnTo>
                          <a:pt x="26" y="180"/>
                        </a:lnTo>
                        <a:lnTo>
                          <a:pt x="1" y="360"/>
                        </a:lnTo>
                        <a:lnTo>
                          <a:pt x="1" y="386"/>
                        </a:lnTo>
                        <a:lnTo>
                          <a:pt x="951" y="951"/>
                        </a:lnTo>
                        <a:lnTo>
                          <a:pt x="1028" y="976"/>
                        </a:lnTo>
                        <a:lnTo>
                          <a:pt x="1105" y="976"/>
                        </a:lnTo>
                        <a:lnTo>
                          <a:pt x="1182" y="899"/>
                        </a:lnTo>
                        <a:lnTo>
                          <a:pt x="1208" y="848"/>
                        </a:lnTo>
                        <a:lnTo>
                          <a:pt x="1208" y="796"/>
                        </a:lnTo>
                        <a:lnTo>
                          <a:pt x="1182" y="719"/>
                        </a:lnTo>
                        <a:lnTo>
                          <a:pt x="1131" y="694"/>
                        </a:lnTo>
                        <a:lnTo>
                          <a:pt x="52" y="0"/>
                        </a:lnTo>
                        <a:close/>
                      </a:path>
                    </a:pathLst>
                  </a:custGeom>
                  <a:solidFill>
                    <a:schemeClr val="accent5"/>
                  </a:solidFill>
                  <a:ln>
                    <a:noFill/>
                  </a:ln>
                </p:spPr>
                <p:txBody>
                  <a:bodyPr spcFirstLastPara="1" wrap="square" lIns="121900" tIns="121900" rIns="121900" bIns="121900" anchor="ctr" anchorCtr="0">
                    <a:noAutofit/>
                  </a:bodyPr>
                  <a:lstStyle/>
                  <a:p>
                    <a:endParaRPr sz="2489">
                      <a:latin typeface="+mn-lt"/>
                    </a:endParaRPr>
                  </a:p>
                </p:txBody>
              </p:sp>
              <p:sp>
                <p:nvSpPr>
                  <p:cNvPr id="1767" name="Google Shape;1767;p31"/>
                  <p:cNvSpPr/>
                  <p:nvPr/>
                </p:nvSpPr>
                <p:spPr>
                  <a:xfrm>
                    <a:off x="2604278" y="5177118"/>
                    <a:ext cx="443101" cy="797154"/>
                  </a:xfrm>
                  <a:custGeom>
                    <a:avLst/>
                    <a:gdLst/>
                    <a:ahLst/>
                    <a:cxnLst/>
                    <a:rect l="l" t="t" r="r" b="b"/>
                    <a:pathLst>
                      <a:path w="6011" h="10814" extrusionOk="0">
                        <a:moveTo>
                          <a:pt x="2543" y="0"/>
                        </a:moveTo>
                        <a:lnTo>
                          <a:pt x="2492" y="26"/>
                        </a:lnTo>
                        <a:lnTo>
                          <a:pt x="2440" y="26"/>
                        </a:lnTo>
                        <a:lnTo>
                          <a:pt x="2107" y="308"/>
                        </a:lnTo>
                        <a:lnTo>
                          <a:pt x="2107" y="3776"/>
                        </a:lnTo>
                        <a:lnTo>
                          <a:pt x="180" y="2569"/>
                        </a:lnTo>
                        <a:lnTo>
                          <a:pt x="0" y="2851"/>
                        </a:lnTo>
                        <a:lnTo>
                          <a:pt x="2030" y="4110"/>
                        </a:lnTo>
                        <a:lnTo>
                          <a:pt x="2107" y="4135"/>
                        </a:lnTo>
                        <a:lnTo>
                          <a:pt x="2107" y="7243"/>
                        </a:lnTo>
                        <a:lnTo>
                          <a:pt x="899" y="6498"/>
                        </a:lnTo>
                        <a:lnTo>
                          <a:pt x="848" y="6473"/>
                        </a:lnTo>
                        <a:lnTo>
                          <a:pt x="797" y="6473"/>
                        </a:lnTo>
                        <a:lnTo>
                          <a:pt x="720" y="6498"/>
                        </a:lnTo>
                        <a:lnTo>
                          <a:pt x="694" y="6550"/>
                        </a:lnTo>
                        <a:lnTo>
                          <a:pt x="668" y="6601"/>
                        </a:lnTo>
                        <a:lnTo>
                          <a:pt x="668" y="6678"/>
                        </a:lnTo>
                        <a:lnTo>
                          <a:pt x="694" y="6730"/>
                        </a:lnTo>
                        <a:lnTo>
                          <a:pt x="745" y="6781"/>
                        </a:lnTo>
                        <a:lnTo>
                          <a:pt x="2030" y="7577"/>
                        </a:lnTo>
                        <a:lnTo>
                          <a:pt x="2107" y="7603"/>
                        </a:lnTo>
                        <a:lnTo>
                          <a:pt x="2107" y="10377"/>
                        </a:lnTo>
                        <a:lnTo>
                          <a:pt x="2107" y="10454"/>
                        </a:lnTo>
                        <a:lnTo>
                          <a:pt x="2132" y="10531"/>
                        </a:lnTo>
                        <a:lnTo>
                          <a:pt x="2184" y="10608"/>
                        </a:lnTo>
                        <a:lnTo>
                          <a:pt x="2235" y="10685"/>
                        </a:lnTo>
                        <a:lnTo>
                          <a:pt x="2286" y="10736"/>
                        </a:lnTo>
                        <a:lnTo>
                          <a:pt x="2363" y="10762"/>
                        </a:lnTo>
                        <a:lnTo>
                          <a:pt x="2440" y="10814"/>
                        </a:lnTo>
                        <a:lnTo>
                          <a:pt x="2620" y="10814"/>
                        </a:lnTo>
                        <a:lnTo>
                          <a:pt x="2697" y="10788"/>
                        </a:lnTo>
                        <a:lnTo>
                          <a:pt x="2774" y="10736"/>
                        </a:lnTo>
                        <a:lnTo>
                          <a:pt x="2851" y="10685"/>
                        </a:lnTo>
                        <a:lnTo>
                          <a:pt x="2903" y="10634"/>
                        </a:lnTo>
                        <a:lnTo>
                          <a:pt x="2954" y="10557"/>
                        </a:lnTo>
                        <a:lnTo>
                          <a:pt x="2980" y="10454"/>
                        </a:lnTo>
                        <a:lnTo>
                          <a:pt x="2980" y="10377"/>
                        </a:lnTo>
                        <a:lnTo>
                          <a:pt x="2980" y="7603"/>
                        </a:lnTo>
                        <a:lnTo>
                          <a:pt x="3057" y="7577"/>
                        </a:lnTo>
                        <a:lnTo>
                          <a:pt x="6011" y="5728"/>
                        </a:lnTo>
                        <a:lnTo>
                          <a:pt x="5985" y="5548"/>
                        </a:lnTo>
                        <a:lnTo>
                          <a:pt x="5985" y="5394"/>
                        </a:lnTo>
                        <a:lnTo>
                          <a:pt x="5985" y="5368"/>
                        </a:lnTo>
                        <a:lnTo>
                          <a:pt x="2980" y="7243"/>
                        </a:lnTo>
                        <a:lnTo>
                          <a:pt x="2980" y="4135"/>
                        </a:lnTo>
                        <a:lnTo>
                          <a:pt x="3057" y="4110"/>
                        </a:lnTo>
                        <a:lnTo>
                          <a:pt x="5086" y="2851"/>
                        </a:lnTo>
                        <a:lnTo>
                          <a:pt x="5009" y="2697"/>
                        </a:lnTo>
                        <a:lnTo>
                          <a:pt x="4932" y="2569"/>
                        </a:lnTo>
                        <a:lnTo>
                          <a:pt x="2980" y="3776"/>
                        </a:lnTo>
                        <a:lnTo>
                          <a:pt x="2980" y="308"/>
                        </a:lnTo>
                        <a:lnTo>
                          <a:pt x="2646" y="26"/>
                        </a:lnTo>
                        <a:lnTo>
                          <a:pt x="2595" y="26"/>
                        </a:lnTo>
                        <a:lnTo>
                          <a:pt x="2543" y="0"/>
                        </a:lnTo>
                        <a:close/>
                      </a:path>
                    </a:pathLst>
                  </a:custGeom>
                  <a:solidFill>
                    <a:schemeClr val="accent5"/>
                  </a:solidFill>
                  <a:ln>
                    <a:noFill/>
                  </a:ln>
                </p:spPr>
                <p:txBody>
                  <a:bodyPr spcFirstLastPara="1" wrap="square" lIns="121900" tIns="121900" rIns="121900" bIns="121900" anchor="ctr" anchorCtr="0">
                    <a:noAutofit/>
                  </a:bodyPr>
                  <a:lstStyle/>
                  <a:p>
                    <a:endParaRPr sz="2489">
                      <a:latin typeface="+mn-lt"/>
                    </a:endParaRPr>
                  </a:p>
                </p:txBody>
              </p:sp>
            </p:grpSp>
            <p:sp>
              <p:nvSpPr>
                <p:cNvPr id="1768" name="Google Shape;1768;p31"/>
                <p:cNvSpPr/>
                <p:nvPr/>
              </p:nvSpPr>
              <p:spPr>
                <a:xfrm>
                  <a:off x="2653797" y="5847770"/>
                  <a:ext cx="64427" cy="22852"/>
                </a:xfrm>
                <a:custGeom>
                  <a:avLst/>
                  <a:gdLst/>
                  <a:ahLst/>
                  <a:cxnLst/>
                  <a:rect l="l" t="t" r="r" b="b"/>
                  <a:pathLst>
                    <a:path w="874" h="310" extrusionOk="0">
                      <a:moveTo>
                        <a:pt x="1" y="1"/>
                      </a:moveTo>
                      <a:lnTo>
                        <a:pt x="1" y="309"/>
                      </a:lnTo>
                      <a:lnTo>
                        <a:pt x="874" y="309"/>
                      </a:lnTo>
                      <a:lnTo>
                        <a:pt x="874" y="283"/>
                      </a:lnTo>
                      <a:lnTo>
                        <a:pt x="643" y="232"/>
                      </a:lnTo>
                      <a:lnTo>
                        <a:pt x="437" y="181"/>
                      </a:lnTo>
                      <a:lnTo>
                        <a:pt x="1" y="1"/>
                      </a:lnTo>
                      <a:close/>
                    </a:path>
                  </a:pathLst>
                </a:custGeom>
                <a:solidFill>
                  <a:srgbClr val="8BC727"/>
                </a:solidFill>
                <a:ln>
                  <a:noFill/>
                </a:ln>
              </p:spPr>
              <p:txBody>
                <a:bodyPr spcFirstLastPara="1" wrap="square" lIns="121900" tIns="121900" rIns="121900" bIns="121900" anchor="ctr" anchorCtr="0">
                  <a:noAutofit/>
                </a:bodyPr>
                <a:lstStyle/>
                <a:p>
                  <a:endParaRPr sz="2489">
                    <a:latin typeface="+mn-lt"/>
                  </a:endParaRPr>
                </a:p>
              </p:txBody>
            </p:sp>
          </p:grpSp>
        </p:grpSp>
      </p:grpSp>
      <p:grpSp>
        <p:nvGrpSpPr>
          <p:cNvPr id="1798" name="Google Shape;1798;p31"/>
          <p:cNvGrpSpPr/>
          <p:nvPr/>
        </p:nvGrpSpPr>
        <p:grpSpPr>
          <a:xfrm>
            <a:off x="6655529" y="1675864"/>
            <a:ext cx="4471294" cy="4591700"/>
            <a:chOff x="6744499" y="1051607"/>
            <a:chExt cx="1668169" cy="3204829"/>
          </a:xfrm>
        </p:grpSpPr>
        <p:sp>
          <p:nvSpPr>
            <p:cNvPr id="1799" name="Google Shape;1799;p31"/>
            <p:cNvSpPr/>
            <p:nvPr/>
          </p:nvSpPr>
          <p:spPr>
            <a:xfrm>
              <a:off x="6758301" y="2107918"/>
              <a:ext cx="1654367" cy="2148518"/>
            </a:xfrm>
            <a:custGeom>
              <a:avLst/>
              <a:gdLst/>
              <a:ahLst/>
              <a:cxnLst/>
              <a:rect l="l" t="t" r="r" b="b"/>
              <a:pathLst>
                <a:path w="79450" h="147004" extrusionOk="0">
                  <a:moveTo>
                    <a:pt x="68963" y="28211"/>
                  </a:moveTo>
                  <a:lnTo>
                    <a:pt x="69413" y="28231"/>
                  </a:lnTo>
                  <a:lnTo>
                    <a:pt x="69883" y="28270"/>
                  </a:lnTo>
                  <a:lnTo>
                    <a:pt x="70332" y="28329"/>
                  </a:lnTo>
                  <a:lnTo>
                    <a:pt x="70763" y="28407"/>
                  </a:lnTo>
                  <a:lnTo>
                    <a:pt x="71213" y="28505"/>
                  </a:lnTo>
                  <a:lnTo>
                    <a:pt x="71624" y="28622"/>
                  </a:lnTo>
                  <a:lnTo>
                    <a:pt x="72054" y="28779"/>
                  </a:lnTo>
                  <a:lnTo>
                    <a:pt x="72465" y="28935"/>
                  </a:lnTo>
                  <a:lnTo>
                    <a:pt x="72856" y="29111"/>
                  </a:lnTo>
                  <a:lnTo>
                    <a:pt x="73247" y="29307"/>
                  </a:lnTo>
                  <a:lnTo>
                    <a:pt x="73619" y="29522"/>
                  </a:lnTo>
                  <a:lnTo>
                    <a:pt x="73991" y="29757"/>
                  </a:lnTo>
                  <a:lnTo>
                    <a:pt x="74343" y="30011"/>
                  </a:lnTo>
                  <a:lnTo>
                    <a:pt x="74695" y="30285"/>
                  </a:lnTo>
                  <a:lnTo>
                    <a:pt x="75008" y="30559"/>
                  </a:lnTo>
                  <a:lnTo>
                    <a:pt x="75321" y="30872"/>
                  </a:lnTo>
                  <a:lnTo>
                    <a:pt x="75634" y="31185"/>
                  </a:lnTo>
                  <a:lnTo>
                    <a:pt x="75908" y="31498"/>
                  </a:lnTo>
                  <a:lnTo>
                    <a:pt x="76182" y="31850"/>
                  </a:lnTo>
                  <a:lnTo>
                    <a:pt x="76436" y="32202"/>
                  </a:lnTo>
                  <a:lnTo>
                    <a:pt x="76671" y="32574"/>
                  </a:lnTo>
                  <a:lnTo>
                    <a:pt x="76886" y="32946"/>
                  </a:lnTo>
                  <a:lnTo>
                    <a:pt x="77082" y="33337"/>
                  </a:lnTo>
                  <a:lnTo>
                    <a:pt x="77258" y="33728"/>
                  </a:lnTo>
                  <a:lnTo>
                    <a:pt x="77415" y="34139"/>
                  </a:lnTo>
                  <a:lnTo>
                    <a:pt x="77571" y="34570"/>
                  </a:lnTo>
                  <a:lnTo>
                    <a:pt x="77688" y="34981"/>
                  </a:lnTo>
                  <a:lnTo>
                    <a:pt x="77786" y="35431"/>
                  </a:lnTo>
                  <a:lnTo>
                    <a:pt x="77865" y="35861"/>
                  </a:lnTo>
                  <a:lnTo>
                    <a:pt x="77923" y="36311"/>
                  </a:lnTo>
                  <a:lnTo>
                    <a:pt x="77962" y="36780"/>
                  </a:lnTo>
                  <a:lnTo>
                    <a:pt x="77982" y="37230"/>
                  </a:lnTo>
                  <a:lnTo>
                    <a:pt x="77982" y="136518"/>
                  </a:lnTo>
                  <a:lnTo>
                    <a:pt x="77962" y="136987"/>
                  </a:lnTo>
                  <a:lnTo>
                    <a:pt x="77923" y="137437"/>
                  </a:lnTo>
                  <a:lnTo>
                    <a:pt x="77865" y="137887"/>
                  </a:lnTo>
                  <a:lnTo>
                    <a:pt x="77786" y="138337"/>
                  </a:lnTo>
                  <a:lnTo>
                    <a:pt x="77688" y="138768"/>
                  </a:lnTo>
                  <a:lnTo>
                    <a:pt x="77571" y="139198"/>
                  </a:lnTo>
                  <a:lnTo>
                    <a:pt x="77415" y="139609"/>
                  </a:lnTo>
                  <a:lnTo>
                    <a:pt x="77258" y="140020"/>
                  </a:lnTo>
                  <a:lnTo>
                    <a:pt x="77082" y="140431"/>
                  </a:lnTo>
                  <a:lnTo>
                    <a:pt x="76886" y="140802"/>
                  </a:lnTo>
                  <a:lnTo>
                    <a:pt x="76671" y="141193"/>
                  </a:lnTo>
                  <a:lnTo>
                    <a:pt x="76436" y="141546"/>
                  </a:lnTo>
                  <a:lnTo>
                    <a:pt x="76182" y="141898"/>
                  </a:lnTo>
                  <a:lnTo>
                    <a:pt x="75908" y="142250"/>
                  </a:lnTo>
                  <a:lnTo>
                    <a:pt x="75634" y="142583"/>
                  </a:lnTo>
                  <a:lnTo>
                    <a:pt x="75321" y="142896"/>
                  </a:lnTo>
                  <a:lnTo>
                    <a:pt x="75008" y="143189"/>
                  </a:lnTo>
                  <a:lnTo>
                    <a:pt x="74695" y="143463"/>
                  </a:lnTo>
                  <a:lnTo>
                    <a:pt x="74343" y="143737"/>
                  </a:lnTo>
                  <a:lnTo>
                    <a:pt x="73991" y="143991"/>
                  </a:lnTo>
                  <a:lnTo>
                    <a:pt x="73619" y="144226"/>
                  </a:lnTo>
                  <a:lnTo>
                    <a:pt x="73247" y="144441"/>
                  </a:lnTo>
                  <a:lnTo>
                    <a:pt x="72856" y="144637"/>
                  </a:lnTo>
                  <a:lnTo>
                    <a:pt x="72465" y="144832"/>
                  </a:lnTo>
                  <a:lnTo>
                    <a:pt x="72054" y="144989"/>
                  </a:lnTo>
                  <a:lnTo>
                    <a:pt x="71624" y="145126"/>
                  </a:lnTo>
                  <a:lnTo>
                    <a:pt x="71213" y="145243"/>
                  </a:lnTo>
                  <a:lnTo>
                    <a:pt x="70763" y="145341"/>
                  </a:lnTo>
                  <a:lnTo>
                    <a:pt x="70332" y="145419"/>
                  </a:lnTo>
                  <a:lnTo>
                    <a:pt x="69883" y="145478"/>
                  </a:lnTo>
                  <a:lnTo>
                    <a:pt x="69413" y="145517"/>
                  </a:lnTo>
                  <a:lnTo>
                    <a:pt x="68963" y="145537"/>
                  </a:lnTo>
                  <a:lnTo>
                    <a:pt x="10487" y="145537"/>
                  </a:lnTo>
                  <a:lnTo>
                    <a:pt x="10017" y="145517"/>
                  </a:lnTo>
                  <a:lnTo>
                    <a:pt x="9567" y="145478"/>
                  </a:lnTo>
                  <a:lnTo>
                    <a:pt x="9117" y="145419"/>
                  </a:lnTo>
                  <a:lnTo>
                    <a:pt x="8667" y="145341"/>
                  </a:lnTo>
                  <a:lnTo>
                    <a:pt x="8237" y="145243"/>
                  </a:lnTo>
                  <a:lnTo>
                    <a:pt x="7806" y="145126"/>
                  </a:lnTo>
                  <a:lnTo>
                    <a:pt x="7396" y="144989"/>
                  </a:lnTo>
                  <a:lnTo>
                    <a:pt x="6985" y="144832"/>
                  </a:lnTo>
                  <a:lnTo>
                    <a:pt x="6574" y="144637"/>
                  </a:lnTo>
                  <a:lnTo>
                    <a:pt x="6202" y="144441"/>
                  </a:lnTo>
                  <a:lnTo>
                    <a:pt x="5811" y="144226"/>
                  </a:lnTo>
                  <a:lnTo>
                    <a:pt x="5459" y="143991"/>
                  </a:lnTo>
                  <a:lnTo>
                    <a:pt x="5087" y="143737"/>
                  </a:lnTo>
                  <a:lnTo>
                    <a:pt x="4754" y="143463"/>
                  </a:lnTo>
                  <a:lnTo>
                    <a:pt x="4422" y="143189"/>
                  </a:lnTo>
                  <a:lnTo>
                    <a:pt x="4109" y="142896"/>
                  </a:lnTo>
                  <a:lnTo>
                    <a:pt x="3815" y="142583"/>
                  </a:lnTo>
                  <a:lnTo>
                    <a:pt x="3541" y="142250"/>
                  </a:lnTo>
                  <a:lnTo>
                    <a:pt x="3268" y="141898"/>
                  </a:lnTo>
                  <a:lnTo>
                    <a:pt x="3013" y="141546"/>
                  </a:lnTo>
                  <a:lnTo>
                    <a:pt x="2778" y="141193"/>
                  </a:lnTo>
                  <a:lnTo>
                    <a:pt x="2563" y="140802"/>
                  </a:lnTo>
                  <a:lnTo>
                    <a:pt x="2368" y="140431"/>
                  </a:lnTo>
                  <a:lnTo>
                    <a:pt x="2172" y="140020"/>
                  </a:lnTo>
                  <a:lnTo>
                    <a:pt x="2015" y="139609"/>
                  </a:lnTo>
                  <a:lnTo>
                    <a:pt x="1879" y="139198"/>
                  </a:lnTo>
                  <a:lnTo>
                    <a:pt x="1761" y="138768"/>
                  </a:lnTo>
                  <a:lnTo>
                    <a:pt x="1663" y="138337"/>
                  </a:lnTo>
                  <a:lnTo>
                    <a:pt x="1566" y="137887"/>
                  </a:lnTo>
                  <a:lnTo>
                    <a:pt x="1526" y="137437"/>
                  </a:lnTo>
                  <a:lnTo>
                    <a:pt x="1487" y="136987"/>
                  </a:lnTo>
                  <a:lnTo>
                    <a:pt x="1468" y="136518"/>
                  </a:lnTo>
                  <a:lnTo>
                    <a:pt x="1468" y="37230"/>
                  </a:lnTo>
                  <a:lnTo>
                    <a:pt x="1487" y="36780"/>
                  </a:lnTo>
                  <a:lnTo>
                    <a:pt x="1526" y="36311"/>
                  </a:lnTo>
                  <a:lnTo>
                    <a:pt x="1566" y="35861"/>
                  </a:lnTo>
                  <a:lnTo>
                    <a:pt x="1663" y="35431"/>
                  </a:lnTo>
                  <a:lnTo>
                    <a:pt x="1761" y="34981"/>
                  </a:lnTo>
                  <a:lnTo>
                    <a:pt x="1879" y="34570"/>
                  </a:lnTo>
                  <a:lnTo>
                    <a:pt x="2015" y="34139"/>
                  </a:lnTo>
                  <a:lnTo>
                    <a:pt x="2172" y="33728"/>
                  </a:lnTo>
                  <a:lnTo>
                    <a:pt x="2368" y="33337"/>
                  </a:lnTo>
                  <a:lnTo>
                    <a:pt x="2563" y="32946"/>
                  </a:lnTo>
                  <a:lnTo>
                    <a:pt x="2778" y="32574"/>
                  </a:lnTo>
                  <a:lnTo>
                    <a:pt x="3013" y="32202"/>
                  </a:lnTo>
                  <a:lnTo>
                    <a:pt x="3268" y="31850"/>
                  </a:lnTo>
                  <a:lnTo>
                    <a:pt x="3541" y="31498"/>
                  </a:lnTo>
                  <a:lnTo>
                    <a:pt x="3815" y="31185"/>
                  </a:lnTo>
                  <a:lnTo>
                    <a:pt x="4109" y="30872"/>
                  </a:lnTo>
                  <a:lnTo>
                    <a:pt x="4422" y="30559"/>
                  </a:lnTo>
                  <a:lnTo>
                    <a:pt x="4754" y="30285"/>
                  </a:lnTo>
                  <a:lnTo>
                    <a:pt x="5087" y="30011"/>
                  </a:lnTo>
                  <a:lnTo>
                    <a:pt x="5459" y="29757"/>
                  </a:lnTo>
                  <a:lnTo>
                    <a:pt x="5811" y="29522"/>
                  </a:lnTo>
                  <a:lnTo>
                    <a:pt x="6202" y="29307"/>
                  </a:lnTo>
                  <a:lnTo>
                    <a:pt x="6574" y="29111"/>
                  </a:lnTo>
                  <a:lnTo>
                    <a:pt x="6985" y="28935"/>
                  </a:lnTo>
                  <a:lnTo>
                    <a:pt x="7396" y="28779"/>
                  </a:lnTo>
                  <a:lnTo>
                    <a:pt x="7806" y="28622"/>
                  </a:lnTo>
                  <a:lnTo>
                    <a:pt x="8237" y="28505"/>
                  </a:lnTo>
                  <a:lnTo>
                    <a:pt x="8667" y="28407"/>
                  </a:lnTo>
                  <a:lnTo>
                    <a:pt x="9117" y="28329"/>
                  </a:lnTo>
                  <a:lnTo>
                    <a:pt x="9567" y="28270"/>
                  </a:lnTo>
                  <a:lnTo>
                    <a:pt x="10017" y="28231"/>
                  </a:lnTo>
                  <a:lnTo>
                    <a:pt x="10487" y="28211"/>
                  </a:lnTo>
                  <a:close/>
                  <a:moveTo>
                    <a:pt x="38991" y="0"/>
                  </a:moveTo>
                  <a:lnTo>
                    <a:pt x="38991" y="26744"/>
                  </a:lnTo>
                  <a:lnTo>
                    <a:pt x="10487" y="26744"/>
                  </a:lnTo>
                  <a:lnTo>
                    <a:pt x="9958" y="26764"/>
                  </a:lnTo>
                  <a:lnTo>
                    <a:pt x="9411" y="26803"/>
                  </a:lnTo>
                  <a:lnTo>
                    <a:pt x="8902" y="26881"/>
                  </a:lnTo>
                  <a:lnTo>
                    <a:pt x="8374" y="26959"/>
                  </a:lnTo>
                  <a:lnTo>
                    <a:pt x="7865" y="27077"/>
                  </a:lnTo>
                  <a:lnTo>
                    <a:pt x="7376" y="27233"/>
                  </a:lnTo>
                  <a:lnTo>
                    <a:pt x="6887" y="27390"/>
                  </a:lnTo>
                  <a:lnTo>
                    <a:pt x="6417" y="27585"/>
                  </a:lnTo>
                  <a:lnTo>
                    <a:pt x="5948" y="27781"/>
                  </a:lnTo>
                  <a:lnTo>
                    <a:pt x="5498" y="28016"/>
                  </a:lnTo>
                  <a:lnTo>
                    <a:pt x="5048" y="28270"/>
                  </a:lnTo>
                  <a:lnTo>
                    <a:pt x="4637" y="28544"/>
                  </a:lnTo>
                  <a:lnTo>
                    <a:pt x="4226" y="28837"/>
                  </a:lnTo>
                  <a:lnTo>
                    <a:pt x="3815" y="29150"/>
                  </a:lnTo>
                  <a:lnTo>
                    <a:pt x="3444" y="29483"/>
                  </a:lnTo>
                  <a:lnTo>
                    <a:pt x="3072" y="29835"/>
                  </a:lnTo>
                  <a:lnTo>
                    <a:pt x="2720" y="30187"/>
                  </a:lnTo>
                  <a:lnTo>
                    <a:pt x="2407" y="30579"/>
                  </a:lnTo>
                  <a:lnTo>
                    <a:pt x="2094" y="30970"/>
                  </a:lnTo>
                  <a:lnTo>
                    <a:pt x="1800" y="31381"/>
                  </a:lnTo>
                  <a:lnTo>
                    <a:pt x="1526" y="31811"/>
                  </a:lnTo>
                  <a:lnTo>
                    <a:pt x="1272" y="32242"/>
                  </a:lnTo>
                  <a:lnTo>
                    <a:pt x="1037" y="32692"/>
                  </a:lnTo>
                  <a:lnTo>
                    <a:pt x="822" y="33161"/>
                  </a:lnTo>
                  <a:lnTo>
                    <a:pt x="646" y="33631"/>
                  </a:lnTo>
                  <a:lnTo>
                    <a:pt x="470" y="34120"/>
                  </a:lnTo>
                  <a:lnTo>
                    <a:pt x="333" y="34628"/>
                  </a:lnTo>
                  <a:lnTo>
                    <a:pt x="216" y="35137"/>
                  </a:lnTo>
                  <a:lnTo>
                    <a:pt x="118" y="35646"/>
                  </a:lnTo>
                  <a:lnTo>
                    <a:pt x="59" y="36174"/>
                  </a:lnTo>
                  <a:lnTo>
                    <a:pt x="20" y="36702"/>
                  </a:lnTo>
                  <a:lnTo>
                    <a:pt x="0" y="37230"/>
                  </a:lnTo>
                  <a:lnTo>
                    <a:pt x="0" y="136518"/>
                  </a:lnTo>
                  <a:lnTo>
                    <a:pt x="20" y="137046"/>
                  </a:lnTo>
                  <a:lnTo>
                    <a:pt x="59" y="137594"/>
                  </a:lnTo>
                  <a:lnTo>
                    <a:pt x="118" y="138102"/>
                  </a:lnTo>
                  <a:lnTo>
                    <a:pt x="216" y="138631"/>
                  </a:lnTo>
                  <a:lnTo>
                    <a:pt x="333" y="139139"/>
                  </a:lnTo>
                  <a:lnTo>
                    <a:pt x="470" y="139628"/>
                  </a:lnTo>
                  <a:lnTo>
                    <a:pt x="646" y="140117"/>
                  </a:lnTo>
                  <a:lnTo>
                    <a:pt x="822" y="140587"/>
                  </a:lnTo>
                  <a:lnTo>
                    <a:pt x="1037" y="141057"/>
                  </a:lnTo>
                  <a:lnTo>
                    <a:pt x="1272" y="141507"/>
                  </a:lnTo>
                  <a:lnTo>
                    <a:pt x="1526" y="141956"/>
                  </a:lnTo>
                  <a:lnTo>
                    <a:pt x="1800" y="142367"/>
                  </a:lnTo>
                  <a:lnTo>
                    <a:pt x="2094" y="142778"/>
                  </a:lnTo>
                  <a:lnTo>
                    <a:pt x="2407" y="143189"/>
                  </a:lnTo>
                  <a:lnTo>
                    <a:pt x="2720" y="143561"/>
                  </a:lnTo>
                  <a:lnTo>
                    <a:pt x="3072" y="143932"/>
                  </a:lnTo>
                  <a:lnTo>
                    <a:pt x="3444" y="144265"/>
                  </a:lnTo>
                  <a:lnTo>
                    <a:pt x="3815" y="144598"/>
                  </a:lnTo>
                  <a:lnTo>
                    <a:pt x="4226" y="144911"/>
                  </a:lnTo>
                  <a:lnTo>
                    <a:pt x="4637" y="145204"/>
                  </a:lnTo>
                  <a:lnTo>
                    <a:pt x="5048" y="145478"/>
                  </a:lnTo>
                  <a:lnTo>
                    <a:pt x="5498" y="145732"/>
                  </a:lnTo>
                  <a:lnTo>
                    <a:pt x="5948" y="145967"/>
                  </a:lnTo>
                  <a:lnTo>
                    <a:pt x="6417" y="146182"/>
                  </a:lnTo>
                  <a:lnTo>
                    <a:pt x="6887" y="146358"/>
                  </a:lnTo>
                  <a:lnTo>
                    <a:pt x="7376" y="146534"/>
                  </a:lnTo>
                  <a:lnTo>
                    <a:pt x="7865" y="146671"/>
                  </a:lnTo>
                  <a:lnTo>
                    <a:pt x="8374" y="146789"/>
                  </a:lnTo>
                  <a:lnTo>
                    <a:pt x="8902" y="146887"/>
                  </a:lnTo>
                  <a:lnTo>
                    <a:pt x="9411" y="146945"/>
                  </a:lnTo>
                  <a:lnTo>
                    <a:pt x="9958" y="146984"/>
                  </a:lnTo>
                  <a:lnTo>
                    <a:pt x="10487" y="147004"/>
                  </a:lnTo>
                  <a:lnTo>
                    <a:pt x="68963" y="147004"/>
                  </a:lnTo>
                  <a:lnTo>
                    <a:pt x="69491" y="146984"/>
                  </a:lnTo>
                  <a:lnTo>
                    <a:pt x="70019" y="146945"/>
                  </a:lnTo>
                  <a:lnTo>
                    <a:pt x="70548" y="146887"/>
                  </a:lnTo>
                  <a:lnTo>
                    <a:pt x="71056" y="146789"/>
                  </a:lnTo>
                  <a:lnTo>
                    <a:pt x="71565" y="146671"/>
                  </a:lnTo>
                  <a:lnTo>
                    <a:pt x="72074" y="146534"/>
                  </a:lnTo>
                  <a:lnTo>
                    <a:pt x="72563" y="146358"/>
                  </a:lnTo>
                  <a:lnTo>
                    <a:pt x="73032" y="146182"/>
                  </a:lnTo>
                  <a:lnTo>
                    <a:pt x="73502" y="145967"/>
                  </a:lnTo>
                  <a:lnTo>
                    <a:pt x="73952" y="145732"/>
                  </a:lnTo>
                  <a:lnTo>
                    <a:pt x="74382" y="145478"/>
                  </a:lnTo>
                  <a:lnTo>
                    <a:pt x="74813" y="145204"/>
                  </a:lnTo>
                  <a:lnTo>
                    <a:pt x="75223" y="144911"/>
                  </a:lnTo>
                  <a:lnTo>
                    <a:pt x="75615" y="144598"/>
                  </a:lnTo>
                  <a:lnTo>
                    <a:pt x="76006" y="144265"/>
                  </a:lnTo>
                  <a:lnTo>
                    <a:pt x="76358" y="143932"/>
                  </a:lnTo>
                  <a:lnTo>
                    <a:pt x="76710" y="143561"/>
                  </a:lnTo>
                  <a:lnTo>
                    <a:pt x="77043" y="143189"/>
                  </a:lnTo>
                  <a:lnTo>
                    <a:pt x="77356" y="142778"/>
                  </a:lnTo>
                  <a:lnTo>
                    <a:pt x="77649" y="142367"/>
                  </a:lnTo>
                  <a:lnTo>
                    <a:pt x="77923" y="141956"/>
                  </a:lnTo>
                  <a:lnTo>
                    <a:pt x="78178" y="141507"/>
                  </a:lnTo>
                  <a:lnTo>
                    <a:pt x="78412" y="141057"/>
                  </a:lnTo>
                  <a:lnTo>
                    <a:pt x="78608" y="140587"/>
                  </a:lnTo>
                  <a:lnTo>
                    <a:pt x="78804" y="140117"/>
                  </a:lnTo>
                  <a:lnTo>
                    <a:pt x="78960" y="139628"/>
                  </a:lnTo>
                  <a:lnTo>
                    <a:pt x="79117" y="139139"/>
                  </a:lnTo>
                  <a:lnTo>
                    <a:pt x="79234" y="138631"/>
                  </a:lnTo>
                  <a:lnTo>
                    <a:pt x="79312" y="138102"/>
                  </a:lnTo>
                  <a:lnTo>
                    <a:pt x="79391" y="137594"/>
                  </a:lnTo>
                  <a:lnTo>
                    <a:pt x="79430" y="137046"/>
                  </a:lnTo>
                  <a:lnTo>
                    <a:pt x="79449" y="136518"/>
                  </a:lnTo>
                  <a:lnTo>
                    <a:pt x="79449" y="37230"/>
                  </a:lnTo>
                  <a:lnTo>
                    <a:pt x="79430" y="36702"/>
                  </a:lnTo>
                  <a:lnTo>
                    <a:pt x="79391" y="36174"/>
                  </a:lnTo>
                  <a:lnTo>
                    <a:pt x="79312" y="35646"/>
                  </a:lnTo>
                  <a:lnTo>
                    <a:pt x="79234" y="35137"/>
                  </a:lnTo>
                  <a:lnTo>
                    <a:pt x="79117" y="34628"/>
                  </a:lnTo>
                  <a:lnTo>
                    <a:pt x="78960" y="34120"/>
                  </a:lnTo>
                  <a:lnTo>
                    <a:pt x="78804" y="33631"/>
                  </a:lnTo>
                  <a:lnTo>
                    <a:pt x="78608" y="33161"/>
                  </a:lnTo>
                  <a:lnTo>
                    <a:pt x="78412" y="32692"/>
                  </a:lnTo>
                  <a:lnTo>
                    <a:pt x="78178" y="32242"/>
                  </a:lnTo>
                  <a:lnTo>
                    <a:pt x="77923" y="31811"/>
                  </a:lnTo>
                  <a:lnTo>
                    <a:pt x="77649" y="31381"/>
                  </a:lnTo>
                  <a:lnTo>
                    <a:pt x="77356" y="30970"/>
                  </a:lnTo>
                  <a:lnTo>
                    <a:pt x="77043" y="30579"/>
                  </a:lnTo>
                  <a:lnTo>
                    <a:pt x="76710" y="30187"/>
                  </a:lnTo>
                  <a:lnTo>
                    <a:pt x="76358" y="29835"/>
                  </a:lnTo>
                  <a:lnTo>
                    <a:pt x="76006" y="29483"/>
                  </a:lnTo>
                  <a:lnTo>
                    <a:pt x="75615" y="29150"/>
                  </a:lnTo>
                  <a:lnTo>
                    <a:pt x="75223" y="28837"/>
                  </a:lnTo>
                  <a:lnTo>
                    <a:pt x="74813" y="28544"/>
                  </a:lnTo>
                  <a:lnTo>
                    <a:pt x="74382" y="28270"/>
                  </a:lnTo>
                  <a:lnTo>
                    <a:pt x="73952" y="28016"/>
                  </a:lnTo>
                  <a:lnTo>
                    <a:pt x="73502" y="27781"/>
                  </a:lnTo>
                  <a:lnTo>
                    <a:pt x="73032" y="27585"/>
                  </a:lnTo>
                  <a:lnTo>
                    <a:pt x="72563" y="27390"/>
                  </a:lnTo>
                  <a:lnTo>
                    <a:pt x="72074" y="27233"/>
                  </a:lnTo>
                  <a:lnTo>
                    <a:pt x="71565" y="27077"/>
                  </a:lnTo>
                  <a:lnTo>
                    <a:pt x="71056" y="26959"/>
                  </a:lnTo>
                  <a:lnTo>
                    <a:pt x="70548" y="26881"/>
                  </a:lnTo>
                  <a:lnTo>
                    <a:pt x="70019" y="26803"/>
                  </a:lnTo>
                  <a:lnTo>
                    <a:pt x="69491" y="26764"/>
                  </a:lnTo>
                  <a:lnTo>
                    <a:pt x="68963" y="26744"/>
                  </a:lnTo>
                  <a:lnTo>
                    <a:pt x="40458" y="26744"/>
                  </a:lnTo>
                  <a:lnTo>
                    <a:pt x="40458" y="0"/>
                  </a:lnTo>
                  <a:close/>
                </a:path>
              </a:pathLst>
            </a:custGeom>
            <a:solidFill>
              <a:schemeClr val="accent6"/>
            </a:solidFill>
            <a:ln>
              <a:noFill/>
            </a:ln>
          </p:spPr>
          <p:txBody>
            <a:bodyPr spcFirstLastPara="1" wrap="square" lIns="121900" tIns="121900" rIns="121900" bIns="121900" anchor="ctr" anchorCtr="0">
              <a:noAutofit/>
            </a:bodyPr>
            <a:lstStyle/>
            <a:p>
              <a:endParaRPr sz="2489">
                <a:latin typeface="+mn-lt"/>
              </a:endParaRPr>
            </a:p>
          </p:txBody>
        </p:sp>
        <p:sp>
          <p:nvSpPr>
            <p:cNvPr id="1800" name="Google Shape;1800;p31"/>
            <p:cNvSpPr/>
            <p:nvPr/>
          </p:nvSpPr>
          <p:spPr>
            <a:xfrm>
              <a:off x="7127192" y="1051607"/>
              <a:ext cx="916586" cy="1064275"/>
            </a:xfrm>
            <a:custGeom>
              <a:avLst/>
              <a:gdLst/>
              <a:ahLst/>
              <a:cxnLst/>
              <a:rect l="l" t="t" r="r" b="b"/>
              <a:pathLst>
                <a:path w="61334" h="61315" extrusionOk="0">
                  <a:moveTo>
                    <a:pt x="31420" y="1468"/>
                  </a:moveTo>
                  <a:lnTo>
                    <a:pt x="32163" y="1507"/>
                  </a:lnTo>
                  <a:lnTo>
                    <a:pt x="32907" y="1546"/>
                  </a:lnTo>
                  <a:lnTo>
                    <a:pt x="33650" y="1625"/>
                  </a:lnTo>
                  <a:lnTo>
                    <a:pt x="34374" y="1703"/>
                  </a:lnTo>
                  <a:lnTo>
                    <a:pt x="35098" y="1801"/>
                  </a:lnTo>
                  <a:lnTo>
                    <a:pt x="35822" y="1918"/>
                  </a:lnTo>
                  <a:lnTo>
                    <a:pt x="36546" y="2055"/>
                  </a:lnTo>
                  <a:lnTo>
                    <a:pt x="37250" y="2211"/>
                  </a:lnTo>
                  <a:lnTo>
                    <a:pt x="37954" y="2388"/>
                  </a:lnTo>
                  <a:lnTo>
                    <a:pt x="38639" y="2583"/>
                  </a:lnTo>
                  <a:lnTo>
                    <a:pt x="39343" y="2779"/>
                  </a:lnTo>
                  <a:lnTo>
                    <a:pt x="40009" y="2994"/>
                  </a:lnTo>
                  <a:lnTo>
                    <a:pt x="40693" y="3248"/>
                  </a:lnTo>
                  <a:lnTo>
                    <a:pt x="41358" y="3503"/>
                  </a:lnTo>
                  <a:lnTo>
                    <a:pt x="42024" y="3757"/>
                  </a:lnTo>
                  <a:lnTo>
                    <a:pt x="42669" y="4050"/>
                  </a:lnTo>
                  <a:lnTo>
                    <a:pt x="43315" y="4344"/>
                  </a:lnTo>
                  <a:lnTo>
                    <a:pt x="43941" y="4657"/>
                  </a:lnTo>
                  <a:lnTo>
                    <a:pt x="44567" y="4990"/>
                  </a:lnTo>
                  <a:lnTo>
                    <a:pt x="45193" y="5342"/>
                  </a:lnTo>
                  <a:lnTo>
                    <a:pt x="45799" y="5694"/>
                  </a:lnTo>
                  <a:lnTo>
                    <a:pt x="46386" y="6066"/>
                  </a:lnTo>
                  <a:lnTo>
                    <a:pt x="46973" y="6457"/>
                  </a:lnTo>
                  <a:lnTo>
                    <a:pt x="47560" y="6868"/>
                  </a:lnTo>
                  <a:lnTo>
                    <a:pt x="48128" y="7279"/>
                  </a:lnTo>
                  <a:lnTo>
                    <a:pt x="48675" y="7709"/>
                  </a:lnTo>
                  <a:lnTo>
                    <a:pt x="49223" y="8139"/>
                  </a:lnTo>
                  <a:lnTo>
                    <a:pt x="49751" y="8589"/>
                  </a:lnTo>
                  <a:lnTo>
                    <a:pt x="50280" y="9059"/>
                  </a:lnTo>
                  <a:lnTo>
                    <a:pt x="50788" y="9528"/>
                  </a:lnTo>
                  <a:lnTo>
                    <a:pt x="51297" y="10017"/>
                  </a:lnTo>
                  <a:lnTo>
                    <a:pt x="51786" y="10526"/>
                  </a:lnTo>
                  <a:lnTo>
                    <a:pt x="52256" y="11035"/>
                  </a:lnTo>
                  <a:lnTo>
                    <a:pt x="52725" y="11563"/>
                  </a:lnTo>
                  <a:lnTo>
                    <a:pt x="53175" y="12091"/>
                  </a:lnTo>
                  <a:lnTo>
                    <a:pt x="53625" y="12639"/>
                  </a:lnTo>
                  <a:lnTo>
                    <a:pt x="54055" y="13206"/>
                  </a:lnTo>
                  <a:lnTo>
                    <a:pt x="54466" y="13774"/>
                  </a:lnTo>
                  <a:lnTo>
                    <a:pt x="54858" y="14341"/>
                  </a:lnTo>
                  <a:lnTo>
                    <a:pt x="55249" y="14928"/>
                  </a:lnTo>
                  <a:lnTo>
                    <a:pt x="55621" y="15535"/>
                  </a:lnTo>
                  <a:lnTo>
                    <a:pt x="55992" y="16141"/>
                  </a:lnTo>
                  <a:lnTo>
                    <a:pt x="56325" y="16747"/>
                  </a:lnTo>
                  <a:lnTo>
                    <a:pt x="56657" y="17374"/>
                  </a:lnTo>
                  <a:lnTo>
                    <a:pt x="56970" y="18019"/>
                  </a:lnTo>
                  <a:lnTo>
                    <a:pt x="57264" y="18645"/>
                  </a:lnTo>
                  <a:lnTo>
                    <a:pt x="57557" y="19310"/>
                  </a:lnTo>
                  <a:lnTo>
                    <a:pt x="57831" y="19956"/>
                  </a:lnTo>
                  <a:lnTo>
                    <a:pt x="58086" y="20621"/>
                  </a:lnTo>
                  <a:lnTo>
                    <a:pt x="58320" y="21306"/>
                  </a:lnTo>
                  <a:lnTo>
                    <a:pt x="58536" y="21991"/>
                  </a:lnTo>
                  <a:lnTo>
                    <a:pt x="58751" y="22675"/>
                  </a:lnTo>
                  <a:lnTo>
                    <a:pt x="58927" y="23380"/>
                  </a:lnTo>
                  <a:lnTo>
                    <a:pt x="59103" y="24064"/>
                  </a:lnTo>
                  <a:lnTo>
                    <a:pt x="59259" y="24788"/>
                  </a:lnTo>
                  <a:lnTo>
                    <a:pt x="59396" y="25493"/>
                  </a:lnTo>
                  <a:lnTo>
                    <a:pt x="59514" y="26216"/>
                  </a:lnTo>
                  <a:lnTo>
                    <a:pt x="59631" y="26940"/>
                  </a:lnTo>
                  <a:lnTo>
                    <a:pt x="59709" y="27684"/>
                  </a:lnTo>
                  <a:lnTo>
                    <a:pt x="59768" y="28408"/>
                  </a:lnTo>
                  <a:lnTo>
                    <a:pt x="59827" y="29151"/>
                  </a:lnTo>
                  <a:lnTo>
                    <a:pt x="59846" y="29914"/>
                  </a:lnTo>
                  <a:lnTo>
                    <a:pt x="59866" y="30657"/>
                  </a:lnTo>
                  <a:lnTo>
                    <a:pt x="59846" y="31401"/>
                  </a:lnTo>
                  <a:lnTo>
                    <a:pt x="59827" y="32164"/>
                  </a:lnTo>
                  <a:lnTo>
                    <a:pt x="59768" y="32907"/>
                  </a:lnTo>
                  <a:lnTo>
                    <a:pt x="59709" y="33631"/>
                  </a:lnTo>
                  <a:lnTo>
                    <a:pt x="59631" y="34375"/>
                  </a:lnTo>
                  <a:lnTo>
                    <a:pt x="59514" y="35099"/>
                  </a:lnTo>
                  <a:lnTo>
                    <a:pt x="59396" y="35822"/>
                  </a:lnTo>
                  <a:lnTo>
                    <a:pt x="59259" y="36527"/>
                  </a:lnTo>
                  <a:lnTo>
                    <a:pt x="59103" y="37251"/>
                  </a:lnTo>
                  <a:lnTo>
                    <a:pt x="58927" y="37935"/>
                  </a:lnTo>
                  <a:lnTo>
                    <a:pt x="58751" y="38640"/>
                  </a:lnTo>
                  <a:lnTo>
                    <a:pt x="58536" y="39324"/>
                  </a:lnTo>
                  <a:lnTo>
                    <a:pt x="58320" y="40009"/>
                  </a:lnTo>
                  <a:lnTo>
                    <a:pt x="58086" y="40694"/>
                  </a:lnTo>
                  <a:lnTo>
                    <a:pt x="57831" y="41359"/>
                  </a:lnTo>
                  <a:lnTo>
                    <a:pt x="57557" y="42005"/>
                  </a:lnTo>
                  <a:lnTo>
                    <a:pt x="57264" y="42650"/>
                  </a:lnTo>
                  <a:lnTo>
                    <a:pt x="56970" y="43296"/>
                  </a:lnTo>
                  <a:lnTo>
                    <a:pt x="56657" y="43941"/>
                  </a:lnTo>
                  <a:lnTo>
                    <a:pt x="56325" y="44568"/>
                  </a:lnTo>
                  <a:lnTo>
                    <a:pt x="55992" y="45174"/>
                  </a:lnTo>
                  <a:lnTo>
                    <a:pt x="55621" y="45780"/>
                  </a:lnTo>
                  <a:lnTo>
                    <a:pt x="55249" y="46387"/>
                  </a:lnTo>
                  <a:lnTo>
                    <a:pt x="54858" y="46974"/>
                  </a:lnTo>
                  <a:lnTo>
                    <a:pt x="54466" y="47541"/>
                  </a:lnTo>
                  <a:lnTo>
                    <a:pt x="54055" y="48109"/>
                  </a:lnTo>
                  <a:lnTo>
                    <a:pt x="53625" y="48676"/>
                  </a:lnTo>
                  <a:lnTo>
                    <a:pt x="53175" y="49224"/>
                  </a:lnTo>
                  <a:lnTo>
                    <a:pt x="52725" y="49752"/>
                  </a:lnTo>
                  <a:lnTo>
                    <a:pt x="52256" y="50280"/>
                  </a:lnTo>
                  <a:lnTo>
                    <a:pt x="51786" y="50789"/>
                  </a:lnTo>
                  <a:lnTo>
                    <a:pt x="51297" y="51298"/>
                  </a:lnTo>
                  <a:lnTo>
                    <a:pt x="50788" y="51787"/>
                  </a:lnTo>
                  <a:lnTo>
                    <a:pt x="50280" y="52256"/>
                  </a:lnTo>
                  <a:lnTo>
                    <a:pt x="49751" y="52726"/>
                  </a:lnTo>
                  <a:lnTo>
                    <a:pt x="49223" y="53176"/>
                  </a:lnTo>
                  <a:lnTo>
                    <a:pt x="48675" y="53606"/>
                  </a:lnTo>
                  <a:lnTo>
                    <a:pt x="48128" y="54036"/>
                  </a:lnTo>
                  <a:lnTo>
                    <a:pt x="47560" y="54447"/>
                  </a:lnTo>
                  <a:lnTo>
                    <a:pt x="46973" y="54858"/>
                  </a:lnTo>
                  <a:lnTo>
                    <a:pt x="46386" y="55249"/>
                  </a:lnTo>
                  <a:lnTo>
                    <a:pt x="45799" y="55621"/>
                  </a:lnTo>
                  <a:lnTo>
                    <a:pt x="45193" y="55973"/>
                  </a:lnTo>
                  <a:lnTo>
                    <a:pt x="44567" y="56325"/>
                  </a:lnTo>
                  <a:lnTo>
                    <a:pt x="43941" y="56658"/>
                  </a:lnTo>
                  <a:lnTo>
                    <a:pt x="43315" y="56971"/>
                  </a:lnTo>
                  <a:lnTo>
                    <a:pt x="42669" y="57265"/>
                  </a:lnTo>
                  <a:lnTo>
                    <a:pt x="42024" y="57558"/>
                  </a:lnTo>
                  <a:lnTo>
                    <a:pt x="41358" y="57812"/>
                  </a:lnTo>
                  <a:lnTo>
                    <a:pt x="40693" y="58067"/>
                  </a:lnTo>
                  <a:lnTo>
                    <a:pt x="40009" y="58321"/>
                  </a:lnTo>
                  <a:lnTo>
                    <a:pt x="39343" y="58536"/>
                  </a:lnTo>
                  <a:lnTo>
                    <a:pt x="38639" y="58732"/>
                  </a:lnTo>
                  <a:lnTo>
                    <a:pt x="37954" y="58927"/>
                  </a:lnTo>
                  <a:lnTo>
                    <a:pt x="37250" y="59104"/>
                  </a:lnTo>
                  <a:lnTo>
                    <a:pt x="36546" y="59260"/>
                  </a:lnTo>
                  <a:lnTo>
                    <a:pt x="35822" y="59397"/>
                  </a:lnTo>
                  <a:lnTo>
                    <a:pt x="35098" y="59514"/>
                  </a:lnTo>
                  <a:lnTo>
                    <a:pt x="34374" y="59612"/>
                  </a:lnTo>
                  <a:lnTo>
                    <a:pt x="33650" y="59690"/>
                  </a:lnTo>
                  <a:lnTo>
                    <a:pt x="32907" y="59769"/>
                  </a:lnTo>
                  <a:lnTo>
                    <a:pt x="32163" y="59808"/>
                  </a:lnTo>
                  <a:lnTo>
                    <a:pt x="31420" y="59847"/>
                  </a:lnTo>
                  <a:lnTo>
                    <a:pt x="29914" y="59847"/>
                  </a:lnTo>
                  <a:lnTo>
                    <a:pt x="29170" y="59808"/>
                  </a:lnTo>
                  <a:lnTo>
                    <a:pt x="28427" y="59769"/>
                  </a:lnTo>
                  <a:lnTo>
                    <a:pt x="27683" y="59690"/>
                  </a:lnTo>
                  <a:lnTo>
                    <a:pt x="26959" y="59612"/>
                  </a:lnTo>
                  <a:lnTo>
                    <a:pt x="26216" y="59514"/>
                  </a:lnTo>
                  <a:lnTo>
                    <a:pt x="25512" y="59397"/>
                  </a:lnTo>
                  <a:lnTo>
                    <a:pt x="24788" y="59260"/>
                  </a:lnTo>
                  <a:lnTo>
                    <a:pt x="24084" y="59104"/>
                  </a:lnTo>
                  <a:lnTo>
                    <a:pt x="23379" y="58927"/>
                  </a:lnTo>
                  <a:lnTo>
                    <a:pt x="22675" y="58732"/>
                  </a:lnTo>
                  <a:lnTo>
                    <a:pt x="21990" y="58536"/>
                  </a:lnTo>
                  <a:lnTo>
                    <a:pt x="21306" y="58321"/>
                  </a:lnTo>
                  <a:lnTo>
                    <a:pt x="20640" y="58067"/>
                  </a:lnTo>
                  <a:lnTo>
                    <a:pt x="19975" y="57812"/>
                  </a:lnTo>
                  <a:lnTo>
                    <a:pt x="19310" y="57558"/>
                  </a:lnTo>
                  <a:lnTo>
                    <a:pt x="18664" y="57265"/>
                  </a:lnTo>
                  <a:lnTo>
                    <a:pt x="18019" y="56971"/>
                  </a:lnTo>
                  <a:lnTo>
                    <a:pt x="17393" y="56658"/>
                  </a:lnTo>
                  <a:lnTo>
                    <a:pt x="16767" y="56325"/>
                  </a:lnTo>
                  <a:lnTo>
                    <a:pt x="16141" y="55973"/>
                  </a:lnTo>
                  <a:lnTo>
                    <a:pt x="15534" y="55621"/>
                  </a:lnTo>
                  <a:lnTo>
                    <a:pt x="14947" y="55249"/>
                  </a:lnTo>
                  <a:lnTo>
                    <a:pt x="14360" y="54858"/>
                  </a:lnTo>
                  <a:lnTo>
                    <a:pt x="13773" y="54447"/>
                  </a:lnTo>
                  <a:lnTo>
                    <a:pt x="13206" y="54036"/>
                  </a:lnTo>
                  <a:lnTo>
                    <a:pt x="12658" y="53606"/>
                  </a:lnTo>
                  <a:lnTo>
                    <a:pt x="12111" y="53176"/>
                  </a:lnTo>
                  <a:lnTo>
                    <a:pt x="11563" y="52726"/>
                  </a:lnTo>
                  <a:lnTo>
                    <a:pt x="11054" y="52256"/>
                  </a:lnTo>
                  <a:lnTo>
                    <a:pt x="10526" y="51787"/>
                  </a:lnTo>
                  <a:lnTo>
                    <a:pt x="10037" y="51298"/>
                  </a:lnTo>
                  <a:lnTo>
                    <a:pt x="9548" y="50789"/>
                  </a:lnTo>
                  <a:lnTo>
                    <a:pt x="9059" y="50280"/>
                  </a:lnTo>
                  <a:lnTo>
                    <a:pt x="8609" y="49752"/>
                  </a:lnTo>
                  <a:lnTo>
                    <a:pt x="8139" y="49224"/>
                  </a:lnTo>
                  <a:lnTo>
                    <a:pt x="7709" y="48676"/>
                  </a:lnTo>
                  <a:lnTo>
                    <a:pt x="7278" y="48109"/>
                  </a:lnTo>
                  <a:lnTo>
                    <a:pt x="6867" y="47541"/>
                  </a:lnTo>
                  <a:lnTo>
                    <a:pt x="6457" y="46974"/>
                  </a:lnTo>
                  <a:lnTo>
                    <a:pt x="6085" y="46387"/>
                  </a:lnTo>
                  <a:lnTo>
                    <a:pt x="5713" y="45780"/>
                  </a:lnTo>
                  <a:lnTo>
                    <a:pt x="5341" y="45174"/>
                  </a:lnTo>
                  <a:lnTo>
                    <a:pt x="5009" y="44568"/>
                  </a:lnTo>
                  <a:lnTo>
                    <a:pt x="4676" y="43941"/>
                  </a:lnTo>
                  <a:lnTo>
                    <a:pt x="4363" y="43296"/>
                  </a:lnTo>
                  <a:lnTo>
                    <a:pt x="4050" y="42650"/>
                  </a:lnTo>
                  <a:lnTo>
                    <a:pt x="3776" y="42005"/>
                  </a:lnTo>
                  <a:lnTo>
                    <a:pt x="3502" y="41359"/>
                  </a:lnTo>
                  <a:lnTo>
                    <a:pt x="3248" y="40694"/>
                  </a:lnTo>
                  <a:lnTo>
                    <a:pt x="3013" y="40009"/>
                  </a:lnTo>
                  <a:lnTo>
                    <a:pt x="2779" y="39324"/>
                  </a:lnTo>
                  <a:lnTo>
                    <a:pt x="2583" y="38640"/>
                  </a:lnTo>
                  <a:lnTo>
                    <a:pt x="2387" y="37935"/>
                  </a:lnTo>
                  <a:lnTo>
                    <a:pt x="2231" y="37251"/>
                  </a:lnTo>
                  <a:lnTo>
                    <a:pt x="2074" y="36527"/>
                  </a:lnTo>
                  <a:lnTo>
                    <a:pt x="1937" y="35822"/>
                  </a:lnTo>
                  <a:lnTo>
                    <a:pt x="1800" y="35099"/>
                  </a:lnTo>
                  <a:lnTo>
                    <a:pt x="1703" y="34375"/>
                  </a:lnTo>
                  <a:lnTo>
                    <a:pt x="1624" y="33631"/>
                  </a:lnTo>
                  <a:lnTo>
                    <a:pt x="1566" y="32907"/>
                  </a:lnTo>
                  <a:lnTo>
                    <a:pt x="1507" y="32164"/>
                  </a:lnTo>
                  <a:lnTo>
                    <a:pt x="1487" y="31401"/>
                  </a:lnTo>
                  <a:lnTo>
                    <a:pt x="1468" y="30657"/>
                  </a:lnTo>
                  <a:lnTo>
                    <a:pt x="1487" y="29914"/>
                  </a:lnTo>
                  <a:lnTo>
                    <a:pt x="1507" y="29151"/>
                  </a:lnTo>
                  <a:lnTo>
                    <a:pt x="1566" y="28408"/>
                  </a:lnTo>
                  <a:lnTo>
                    <a:pt x="1624" y="27684"/>
                  </a:lnTo>
                  <a:lnTo>
                    <a:pt x="1703" y="26940"/>
                  </a:lnTo>
                  <a:lnTo>
                    <a:pt x="1800" y="26216"/>
                  </a:lnTo>
                  <a:lnTo>
                    <a:pt x="1937" y="25493"/>
                  </a:lnTo>
                  <a:lnTo>
                    <a:pt x="2074" y="24788"/>
                  </a:lnTo>
                  <a:lnTo>
                    <a:pt x="2231" y="24064"/>
                  </a:lnTo>
                  <a:lnTo>
                    <a:pt x="2387" y="23380"/>
                  </a:lnTo>
                  <a:lnTo>
                    <a:pt x="2583" y="22675"/>
                  </a:lnTo>
                  <a:lnTo>
                    <a:pt x="2779" y="21991"/>
                  </a:lnTo>
                  <a:lnTo>
                    <a:pt x="3013" y="21306"/>
                  </a:lnTo>
                  <a:lnTo>
                    <a:pt x="3248" y="20621"/>
                  </a:lnTo>
                  <a:lnTo>
                    <a:pt x="3502" y="19956"/>
                  </a:lnTo>
                  <a:lnTo>
                    <a:pt x="3776" y="19310"/>
                  </a:lnTo>
                  <a:lnTo>
                    <a:pt x="4050" y="18645"/>
                  </a:lnTo>
                  <a:lnTo>
                    <a:pt x="4363" y="18019"/>
                  </a:lnTo>
                  <a:lnTo>
                    <a:pt x="4676" y="17374"/>
                  </a:lnTo>
                  <a:lnTo>
                    <a:pt x="5009" y="16747"/>
                  </a:lnTo>
                  <a:lnTo>
                    <a:pt x="5341" y="16141"/>
                  </a:lnTo>
                  <a:lnTo>
                    <a:pt x="5713" y="15535"/>
                  </a:lnTo>
                  <a:lnTo>
                    <a:pt x="6085" y="14928"/>
                  </a:lnTo>
                  <a:lnTo>
                    <a:pt x="6457" y="14341"/>
                  </a:lnTo>
                  <a:lnTo>
                    <a:pt x="6867" y="13774"/>
                  </a:lnTo>
                  <a:lnTo>
                    <a:pt x="7278" y="13206"/>
                  </a:lnTo>
                  <a:lnTo>
                    <a:pt x="7709" y="12639"/>
                  </a:lnTo>
                  <a:lnTo>
                    <a:pt x="8139" y="12091"/>
                  </a:lnTo>
                  <a:lnTo>
                    <a:pt x="8609" y="11563"/>
                  </a:lnTo>
                  <a:lnTo>
                    <a:pt x="9059" y="11035"/>
                  </a:lnTo>
                  <a:lnTo>
                    <a:pt x="9548" y="10526"/>
                  </a:lnTo>
                  <a:lnTo>
                    <a:pt x="10037" y="10017"/>
                  </a:lnTo>
                  <a:lnTo>
                    <a:pt x="10526" y="9528"/>
                  </a:lnTo>
                  <a:lnTo>
                    <a:pt x="11054" y="9059"/>
                  </a:lnTo>
                  <a:lnTo>
                    <a:pt x="11563" y="8589"/>
                  </a:lnTo>
                  <a:lnTo>
                    <a:pt x="12111" y="8139"/>
                  </a:lnTo>
                  <a:lnTo>
                    <a:pt x="12658" y="7709"/>
                  </a:lnTo>
                  <a:lnTo>
                    <a:pt x="13206" y="7279"/>
                  </a:lnTo>
                  <a:lnTo>
                    <a:pt x="13773" y="6868"/>
                  </a:lnTo>
                  <a:lnTo>
                    <a:pt x="14360" y="6457"/>
                  </a:lnTo>
                  <a:lnTo>
                    <a:pt x="14947" y="6066"/>
                  </a:lnTo>
                  <a:lnTo>
                    <a:pt x="15534" y="5694"/>
                  </a:lnTo>
                  <a:lnTo>
                    <a:pt x="16141" y="5342"/>
                  </a:lnTo>
                  <a:lnTo>
                    <a:pt x="16767" y="4990"/>
                  </a:lnTo>
                  <a:lnTo>
                    <a:pt x="17393" y="4657"/>
                  </a:lnTo>
                  <a:lnTo>
                    <a:pt x="18019" y="4344"/>
                  </a:lnTo>
                  <a:lnTo>
                    <a:pt x="18664" y="4050"/>
                  </a:lnTo>
                  <a:lnTo>
                    <a:pt x="19310" y="3757"/>
                  </a:lnTo>
                  <a:lnTo>
                    <a:pt x="19975" y="3503"/>
                  </a:lnTo>
                  <a:lnTo>
                    <a:pt x="20640" y="3248"/>
                  </a:lnTo>
                  <a:lnTo>
                    <a:pt x="21306" y="2994"/>
                  </a:lnTo>
                  <a:lnTo>
                    <a:pt x="21990" y="2779"/>
                  </a:lnTo>
                  <a:lnTo>
                    <a:pt x="22675" y="2583"/>
                  </a:lnTo>
                  <a:lnTo>
                    <a:pt x="23379" y="2388"/>
                  </a:lnTo>
                  <a:lnTo>
                    <a:pt x="24084" y="2211"/>
                  </a:lnTo>
                  <a:lnTo>
                    <a:pt x="24788" y="2055"/>
                  </a:lnTo>
                  <a:lnTo>
                    <a:pt x="25512" y="1918"/>
                  </a:lnTo>
                  <a:lnTo>
                    <a:pt x="26216" y="1801"/>
                  </a:lnTo>
                  <a:lnTo>
                    <a:pt x="26959" y="1703"/>
                  </a:lnTo>
                  <a:lnTo>
                    <a:pt x="27683" y="1625"/>
                  </a:lnTo>
                  <a:lnTo>
                    <a:pt x="28427" y="1546"/>
                  </a:lnTo>
                  <a:lnTo>
                    <a:pt x="29170" y="1507"/>
                  </a:lnTo>
                  <a:lnTo>
                    <a:pt x="29914" y="1468"/>
                  </a:lnTo>
                  <a:close/>
                  <a:moveTo>
                    <a:pt x="29874" y="1"/>
                  </a:moveTo>
                  <a:lnTo>
                    <a:pt x="29092" y="40"/>
                  </a:lnTo>
                  <a:lnTo>
                    <a:pt x="28309" y="79"/>
                  </a:lnTo>
                  <a:lnTo>
                    <a:pt x="27527" y="157"/>
                  </a:lnTo>
                  <a:lnTo>
                    <a:pt x="26764" y="235"/>
                  </a:lnTo>
                  <a:lnTo>
                    <a:pt x="26001" y="353"/>
                  </a:lnTo>
                  <a:lnTo>
                    <a:pt x="25238" y="470"/>
                  </a:lnTo>
                  <a:lnTo>
                    <a:pt x="24494" y="627"/>
                  </a:lnTo>
                  <a:lnTo>
                    <a:pt x="23751" y="783"/>
                  </a:lnTo>
                  <a:lnTo>
                    <a:pt x="23008" y="959"/>
                  </a:lnTo>
                  <a:lnTo>
                    <a:pt x="22284" y="1155"/>
                  </a:lnTo>
                  <a:lnTo>
                    <a:pt x="21560" y="1370"/>
                  </a:lnTo>
                  <a:lnTo>
                    <a:pt x="20836" y="1605"/>
                  </a:lnTo>
                  <a:lnTo>
                    <a:pt x="20132" y="1859"/>
                  </a:lnTo>
                  <a:lnTo>
                    <a:pt x="19427" y="2133"/>
                  </a:lnTo>
                  <a:lnTo>
                    <a:pt x="18743" y="2407"/>
                  </a:lnTo>
                  <a:lnTo>
                    <a:pt x="18058" y="2701"/>
                  </a:lnTo>
                  <a:lnTo>
                    <a:pt x="17393" y="3033"/>
                  </a:lnTo>
                  <a:lnTo>
                    <a:pt x="16728" y="3366"/>
                  </a:lnTo>
                  <a:lnTo>
                    <a:pt x="16062" y="3698"/>
                  </a:lnTo>
                  <a:lnTo>
                    <a:pt x="15417" y="4070"/>
                  </a:lnTo>
                  <a:lnTo>
                    <a:pt x="14771" y="4442"/>
                  </a:lnTo>
                  <a:lnTo>
                    <a:pt x="14145" y="4833"/>
                  </a:lnTo>
                  <a:lnTo>
                    <a:pt x="13539" y="5244"/>
                  </a:lnTo>
                  <a:lnTo>
                    <a:pt x="12932" y="5655"/>
                  </a:lnTo>
                  <a:lnTo>
                    <a:pt x="12326" y="6105"/>
                  </a:lnTo>
                  <a:lnTo>
                    <a:pt x="11739" y="6535"/>
                  </a:lnTo>
                  <a:lnTo>
                    <a:pt x="11171" y="7005"/>
                  </a:lnTo>
                  <a:lnTo>
                    <a:pt x="10604" y="7474"/>
                  </a:lnTo>
                  <a:lnTo>
                    <a:pt x="10056" y="7963"/>
                  </a:lnTo>
                  <a:lnTo>
                    <a:pt x="9528" y="8472"/>
                  </a:lnTo>
                  <a:lnTo>
                    <a:pt x="9000" y="8981"/>
                  </a:lnTo>
                  <a:lnTo>
                    <a:pt x="8472" y="9509"/>
                  </a:lnTo>
                  <a:lnTo>
                    <a:pt x="7983" y="10057"/>
                  </a:lnTo>
                  <a:lnTo>
                    <a:pt x="7493" y="10604"/>
                  </a:lnTo>
                  <a:lnTo>
                    <a:pt x="7004" y="11172"/>
                  </a:lnTo>
                  <a:lnTo>
                    <a:pt x="6554" y="11739"/>
                  </a:lnTo>
                  <a:lnTo>
                    <a:pt x="6104" y="12326"/>
                  </a:lnTo>
                  <a:lnTo>
                    <a:pt x="5674" y="12913"/>
                  </a:lnTo>
                  <a:lnTo>
                    <a:pt x="5244" y="13519"/>
                  </a:lnTo>
                  <a:lnTo>
                    <a:pt x="4833" y="14145"/>
                  </a:lnTo>
                  <a:lnTo>
                    <a:pt x="4441" y="14772"/>
                  </a:lnTo>
                  <a:lnTo>
                    <a:pt x="4070" y="15417"/>
                  </a:lnTo>
                  <a:lnTo>
                    <a:pt x="3718" y="16063"/>
                  </a:lnTo>
                  <a:lnTo>
                    <a:pt x="3365" y="16708"/>
                  </a:lnTo>
                  <a:lnTo>
                    <a:pt x="3033" y="17374"/>
                  </a:lnTo>
                  <a:lnTo>
                    <a:pt x="2720" y="18058"/>
                  </a:lnTo>
                  <a:lnTo>
                    <a:pt x="2426" y="18743"/>
                  </a:lnTo>
                  <a:lnTo>
                    <a:pt x="2133" y="19428"/>
                  </a:lnTo>
                  <a:lnTo>
                    <a:pt x="1859" y="20132"/>
                  </a:lnTo>
                  <a:lnTo>
                    <a:pt x="1624" y="20836"/>
                  </a:lnTo>
                  <a:lnTo>
                    <a:pt x="1390" y="21541"/>
                  </a:lnTo>
                  <a:lnTo>
                    <a:pt x="1174" y="22265"/>
                  </a:lnTo>
                  <a:lnTo>
                    <a:pt x="979" y="23008"/>
                  </a:lnTo>
                  <a:lnTo>
                    <a:pt x="783" y="23732"/>
                  </a:lnTo>
                  <a:lnTo>
                    <a:pt x="627" y="24495"/>
                  </a:lnTo>
                  <a:lnTo>
                    <a:pt x="490" y="25238"/>
                  </a:lnTo>
                  <a:lnTo>
                    <a:pt x="353" y="26001"/>
                  </a:lnTo>
                  <a:lnTo>
                    <a:pt x="255" y="26764"/>
                  </a:lnTo>
                  <a:lnTo>
                    <a:pt x="157" y="27527"/>
                  </a:lnTo>
                  <a:lnTo>
                    <a:pt x="98" y="28310"/>
                  </a:lnTo>
                  <a:lnTo>
                    <a:pt x="40" y="29073"/>
                  </a:lnTo>
                  <a:lnTo>
                    <a:pt x="20" y="29875"/>
                  </a:lnTo>
                  <a:lnTo>
                    <a:pt x="0" y="30657"/>
                  </a:lnTo>
                  <a:lnTo>
                    <a:pt x="20" y="31440"/>
                  </a:lnTo>
                  <a:lnTo>
                    <a:pt x="40" y="32242"/>
                  </a:lnTo>
                  <a:lnTo>
                    <a:pt x="98" y="33005"/>
                  </a:lnTo>
                  <a:lnTo>
                    <a:pt x="157" y="33788"/>
                  </a:lnTo>
                  <a:lnTo>
                    <a:pt x="255" y="34551"/>
                  </a:lnTo>
                  <a:lnTo>
                    <a:pt x="353" y="35314"/>
                  </a:lnTo>
                  <a:lnTo>
                    <a:pt x="490" y="36077"/>
                  </a:lnTo>
                  <a:lnTo>
                    <a:pt x="627" y="36820"/>
                  </a:lnTo>
                  <a:lnTo>
                    <a:pt x="783" y="37564"/>
                  </a:lnTo>
                  <a:lnTo>
                    <a:pt x="979" y="38307"/>
                  </a:lnTo>
                  <a:lnTo>
                    <a:pt x="1174" y="39050"/>
                  </a:lnTo>
                  <a:lnTo>
                    <a:pt x="1390" y="39774"/>
                  </a:lnTo>
                  <a:lnTo>
                    <a:pt x="1624" y="40479"/>
                  </a:lnTo>
                  <a:lnTo>
                    <a:pt x="1859" y="41183"/>
                  </a:lnTo>
                  <a:lnTo>
                    <a:pt x="2133" y="41887"/>
                  </a:lnTo>
                  <a:lnTo>
                    <a:pt x="2426" y="42572"/>
                  </a:lnTo>
                  <a:lnTo>
                    <a:pt x="2720" y="43257"/>
                  </a:lnTo>
                  <a:lnTo>
                    <a:pt x="3033" y="43941"/>
                  </a:lnTo>
                  <a:lnTo>
                    <a:pt x="3365" y="44607"/>
                  </a:lnTo>
                  <a:lnTo>
                    <a:pt x="3718" y="45252"/>
                  </a:lnTo>
                  <a:lnTo>
                    <a:pt x="4070" y="45898"/>
                  </a:lnTo>
                  <a:lnTo>
                    <a:pt x="4441" y="46543"/>
                  </a:lnTo>
                  <a:lnTo>
                    <a:pt x="4833" y="47170"/>
                  </a:lnTo>
                  <a:lnTo>
                    <a:pt x="5244" y="47796"/>
                  </a:lnTo>
                  <a:lnTo>
                    <a:pt x="5674" y="48402"/>
                  </a:lnTo>
                  <a:lnTo>
                    <a:pt x="6104" y="48989"/>
                  </a:lnTo>
                  <a:lnTo>
                    <a:pt x="6554" y="49576"/>
                  </a:lnTo>
                  <a:lnTo>
                    <a:pt x="7004" y="50143"/>
                  </a:lnTo>
                  <a:lnTo>
                    <a:pt x="7493" y="50711"/>
                  </a:lnTo>
                  <a:lnTo>
                    <a:pt x="7983" y="51258"/>
                  </a:lnTo>
                  <a:lnTo>
                    <a:pt x="8472" y="51806"/>
                  </a:lnTo>
                  <a:lnTo>
                    <a:pt x="9000" y="52334"/>
                  </a:lnTo>
                  <a:lnTo>
                    <a:pt x="9528" y="52843"/>
                  </a:lnTo>
                  <a:lnTo>
                    <a:pt x="10056" y="53352"/>
                  </a:lnTo>
                  <a:lnTo>
                    <a:pt x="10604" y="53841"/>
                  </a:lnTo>
                  <a:lnTo>
                    <a:pt x="11171" y="54310"/>
                  </a:lnTo>
                  <a:lnTo>
                    <a:pt x="11739" y="54760"/>
                  </a:lnTo>
                  <a:lnTo>
                    <a:pt x="12326" y="55210"/>
                  </a:lnTo>
                  <a:lnTo>
                    <a:pt x="12932" y="55660"/>
                  </a:lnTo>
                  <a:lnTo>
                    <a:pt x="13539" y="56071"/>
                  </a:lnTo>
                  <a:lnTo>
                    <a:pt x="14145" y="56482"/>
                  </a:lnTo>
                  <a:lnTo>
                    <a:pt x="14771" y="56873"/>
                  </a:lnTo>
                  <a:lnTo>
                    <a:pt x="15417" y="57245"/>
                  </a:lnTo>
                  <a:lnTo>
                    <a:pt x="16062" y="57617"/>
                  </a:lnTo>
                  <a:lnTo>
                    <a:pt x="16728" y="57949"/>
                  </a:lnTo>
                  <a:lnTo>
                    <a:pt x="17393" y="58282"/>
                  </a:lnTo>
                  <a:lnTo>
                    <a:pt x="18058" y="58614"/>
                  </a:lnTo>
                  <a:lnTo>
                    <a:pt x="18743" y="58908"/>
                  </a:lnTo>
                  <a:lnTo>
                    <a:pt x="19427" y="59182"/>
                  </a:lnTo>
                  <a:lnTo>
                    <a:pt x="20132" y="59456"/>
                  </a:lnTo>
                  <a:lnTo>
                    <a:pt x="20836" y="59710"/>
                  </a:lnTo>
                  <a:lnTo>
                    <a:pt x="21560" y="59945"/>
                  </a:lnTo>
                  <a:lnTo>
                    <a:pt x="22284" y="60160"/>
                  </a:lnTo>
                  <a:lnTo>
                    <a:pt x="23008" y="60356"/>
                  </a:lnTo>
                  <a:lnTo>
                    <a:pt x="23751" y="60532"/>
                  </a:lnTo>
                  <a:lnTo>
                    <a:pt x="24494" y="60688"/>
                  </a:lnTo>
                  <a:lnTo>
                    <a:pt x="25238" y="60845"/>
                  </a:lnTo>
                  <a:lnTo>
                    <a:pt x="26001" y="60962"/>
                  </a:lnTo>
                  <a:lnTo>
                    <a:pt x="26764" y="61080"/>
                  </a:lnTo>
                  <a:lnTo>
                    <a:pt x="27527" y="61158"/>
                  </a:lnTo>
                  <a:lnTo>
                    <a:pt x="28309" y="61236"/>
                  </a:lnTo>
                  <a:lnTo>
                    <a:pt x="29092" y="61275"/>
                  </a:lnTo>
                  <a:lnTo>
                    <a:pt x="29874" y="61314"/>
                  </a:lnTo>
                  <a:lnTo>
                    <a:pt x="31459" y="61314"/>
                  </a:lnTo>
                  <a:lnTo>
                    <a:pt x="32242" y="61275"/>
                  </a:lnTo>
                  <a:lnTo>
                    <a:pt x="33024" y="61236"/>
                  </a:lnTo>
                  <a:lnTo>
                    <a:pt x="33787" y="61158"/>
                  </a:lnTo>
                  <a:lnTo>
                    <a:pt x="34570" y="61080"/>
                  </a:lnTo>
                  <a:lnTo>
                    <a:pt x="35333" y="60962"/>
                  </a:lnTo>
                  <a:lnTo>
                    <a:pt x="36076" y="60845"/>
                  </a:lnTo>
                  <a:lnTo>
                    <a:pt x="36839" y="60688"/>
                  </a:lnTo>
                  <a:lnTo>
                    <a:pt x="37583" y="60532"/>
                  </a:lnTo>
                  <a:lnTo>
                    <a:pt x="38326" y="60356"/>
                  </a:lnTo>
                  <a:lnTo>
                    <a:pt x="39050" y="60160"/>
                  </a:lnTo>
                  <a:lnTo>
                    <a:pt x="39774" y="59945"/>
                  </a:lnTo>
                  <a:lnTo>
                    <a:pt x="40478" y="59710"/>
                  </a:lnTo>
                  <a:lnTo>
                    <a:pt x="41202" y="59456"/>
                  </a:lnTo>
                  <a:lnTo>
                    <a:pt x="41887" y="59182"/>
                  </a:lnTo>
                  <a:lnTo>
                    <a:pt x="42591" y="58908"/>
                  </a:lnTo>
                  <a:lnTo>
                    <a:pt x="43276" y="58614"/>
                  </a:lnTo>
                  <a:lnTo>
                    <a:pt x="43941" y="58282"/>
                  </a:lnTo>
                  <a:lnTo>
                    <a:pt x="44606" y="57949"/>
                  </a:lnTo>
                  <a:lnTo>
                    <a:pt x="45271" y="57617"/>
                  </a:lnTo>
                  <a:lnTo>
                    <a:pt x="45917" y="57245"/>
                  </a:lnTo>
                  <a:lnTo>
                    <a:pt x="46543" y="56873"/>
                  </a:lnTo>
                  <a:lnTo>
                    <a:pt x="47169" y="56482"/>
                  </a:lnTo>
                  <a:lnTo>
                    <a:pt x="47795" y="56071"/>
                  </a:lnTo>
                  <a:lnTo>
                    <a:pt x="48401" y="55660"/>
                  </a:lnTo>
                  <a:lnTo>
                    <a:pt x="48988" y="55210"/>
                  </a:lnTo>
                  <a:lnTo>
                    <a:pt x="49575" y="54760"/>
                  </a:lnTo>
                  <a:lnTo>
                    <a:pt x="50162" y="54310"/>
                  </a:lnTo>
                  <a:lnTo>
                    <a:pt x="50710" y="53841"/>
                  </a:lnTo>
                  <a:lnTo>
                    <a:pt x="51277" y="53352"/>
                  </a:lnTo>
                  <a:lnTo>
                    <a:pt x="51806" y="52843"/>
                  </a:lnTo>
                  <a:lnTo>
                    <a:pt x="52334" y="52334"/>
                  </a:lnTo>
                  <a:lnTo>
                    <a:pt x="52842" y="51806"/>
                  </a:lnTo>
                  <a:lnTo>
                    <a:pt x="53351" y="51258"/>
                  </a:lnTo>
                  <a:lnTo>
                    <a:pt x="53840" y="50711"/>
                  </a:lnTo>
                  <a:lnTo>
                    <a:pt x="54310" y="50143"/>
                  </a:lnTo>
                  <a:lnTo>
                    <a:pt x="54779" y="49576"/>
                  </a:lnTo>
                  <a:lnTo>
                    <a:pt x="55229" y="48989"/>
                  </a:lnTo>
                  <a:lnTo>
                    <a:pt x="55660" y="48402"/>
                  </a:lnTo>
                  <a:lnTo>
                    <a:pt x="56090" y="47796"/>
                  </a:lnTo>
                  <a:lnTo>
                    <a:pt x="56481" y="47170"/>
                  </a:lnTo>
                  <a:lnTo>
                    <a:pt x="56873" y="46543"/>
                  </a:lnTo>
                  <a:lnTo>
                    <a:pt x="57264" y="45898"/>
                  </a:lnTo>
                  <a:lnTo>
                    <a:pt x="57616" y="45252"/>
                  </a:lnTo>
                  <a:lnTo>
                    <a:pt x="57968" y="44607"/>
                  </a:lnTo>
                  <a:lnTo>
                    <a:pt x="58301" y="43941"/>
                  </a:lnTo>
                  <a:lnTo>
                    <a:pt x="58614" y="43257"/>
                  </a:lnTo>
                  <a:lnTo>
                    <a:pt x="58907" y="42572"/>
                  </a:lnTo>
                  <a:lnTo>
                    <a:pt x="59201" y="41887"/>
                  </a:lnTo>
                  <a:lnTo>
                    <a:pt x="59455" y="41183"/>
                  </a:lnTo>
                  <a:lnTo>
                    <a:pt x="59709" y="40479"/>
                  </a:lnTo>
                  <a:lnTo>
                    <a:pt x="59944" y="39774"/>
                  </a:lnTo>
                  <a:lnTo>
                    <a:pt x="60159" y="39050"/>
                  </a:lnTo>
                  <a:lnTo>
                    <a:pt x="60355" y="38307"/>
                  </a:lnTo>
                  <a:lnTo>
                    <a:pt x="60531" y="37564"/>
                  </a:lnTo>
                  <a:lnTo>
                    <a:pt x="60707" y="36820"/>
                  </a:lnTo>
                  <a:lnTo>
                    <a:pt x="60844" y="36077"/>
                  </a:lnTo>
                  <a:lnTo>
                    <a:pt x="60961" y="35314"/>
                  </a:lnTo>
                  <a:lnTo>
                    <a:pt x="61079" y="34551"/>
                  </a:lnTo>
                  <a:lnTo>
                    <a:pt x="61157" y="33788"/>
                  </a:lnTo>
                  <a:lnTo>
                    <a:pt x="61235" y="33005"/>
                  </a:lnTo>
                  <a:lnTo>
                    <a:pt x="61294" y="32242"/>
                  </a:lnTo>
                  <a:lnTo>
                    <a:pt x="61314" y="31440"/>
                  </a:lnTo>
                  <a:lnTo>
                    <a:pt x="61333" y="30657"/>
                  </a:lnTo>
                  <a:lnTo>
                    <a:pt x="61314" y="29875"/>
                  </a:lnTo>
                  <a:lnTo>
                    <a:pt x="61294" y="29073"/>
                  </a:lnTo>
                  <a:lnTo>
                    <a:pt x="61235" y="28310"/>
                  </a:lnTo>
                  <a:lnTo>
                    <a:pt x="61157" y="27527"/>
                  </a:lnTo>
                  <a:lnTo>
                    <a:pt x="61079" y="26764"/>
                  </a:lnTo>
                  <a:lnTo>
                    <a:pt x="60961" y="26001"/>
                  </a:lnTo>
                  <a:lnTo>
                    <a:pt x="60844" y="25238"/>
                  </a:lnTo>
                  <a:lnTo>
                    <a:pt x="60707" y="24495"/>
                  </a:lnTo>
                  <a:lnTo>
                    <a:pt x="60531" y="23732"/>
                  </a:lnTo>
                  <a:lnTo>
                    <a:pt x="60355" y="23008"/>
                  </a:lnTo>
                  <a:lnTo>
                    <a:pt x="60159" y="22265"/>
                  </a:lnTo>
                  <a:lnTo>
                    <a:pt x="59944" y="21541"/>
                  </a:lnTo>
                  <a:lnTo>
                    <a:pt x="59709" y="20836"/>
                  </a:lnTo>
                  <a:lnTo>
                    <a:pt x="59455" y="20132"/>
                  </a:lnTo>
                  <a:lnTo>
                    <a:pt x="59201" y="19428"/>
                  </a:lnTo>
                  <a:lnTo>
                    <a:pt x="58907" y="18743"/>
                  </a:lnTo>
                  <a:lnTo>
                    <a:pt x="58614" y="18058"/>
                  </a:lnTo>
                  <a:lnTo>
                    <a:pt x="58301" y="17374"/>
                  </a:lnTo>
                  <a:lnTo>
                    <a:pt x="57968" y="16708"/>
                  </a:lnTo>
                  <a:lnTo>
                    <a:pt x="57616" y="16063"/>
                  </a:lnTo>
                  <a:lnTo>
                    <a:pt x="57264" y="15417"/>
                  </a:lnTo>
                  <a:lnTo>
                    <a:pt x="56873" y="14772"/>
                  </a:lnTo>
                  <a:lnTo>
                    <a:pt x="56481" y="14145"/>
                  </a:lnTo>
                  <a:lnTo>
                    <a:pt x="56090" y="13519"/>
                  </a:lnTo>
                  <a:lnTo>
                    <a:pt x="55660" y="12913"/>
                  </a:lnTo>
                  <a:lnTo>
                    <a:pt x="55229" y="12326"/>
                  </a:lnTo>
                  <a:lnTo>
                    <a:pt x="54779" y="11739"/>
                  </a:lnTo>
                  <a:lnTo>
                    <a:pt x="54310" y="11172"/>
                  </a:lnTo>
                  <a:lnTo>
                    <a:pt x="53840" y="10604"/>
                  </a:lnTo>
                  <a:lnTo>
                    <a:pt x="53351" y="10057"/>
                  </a:lnTo>
                  <a:lnTo>
                    <a:pt x="52842" y="9509"/>
                  </a:lnTo>
                  <a:lnTo>
                    <a:pt x="52334" y="8981"/>
                  </a:lnTo>
                  <a:lnTo>
                    <a:pt x="51806" y="8472"/>
                  </a:lnTo>
                  <a:lnTo>
                    <a:pt x="51277" y="7963"/>
                  </a:lnTo>
                  <a:lnTo>
                    <a:pt x="50710" y="7474"/>
                  </a:lnTo>
                  <a:lnTo>
                    <a:pt x="50162" y="7005"/>
                  </a:lnTo>
                  <a:lnTo>
                    <a:pt x="49575" y="6535"/>
                  </a:lnTo>
                  <a:lnTo>
                    <a:pt x="48988" y="6105"/>
                  </a:lnTo>
                  <a:lnTo>
                    <a:pt x="48401" y="5655"/>
                  </a:lnTo>
                  <a:lnTo>
                    <a:pt x="47795" y="5244"/>
                  </a:lnTo>
                  <a:lnTo>
                    <a:pt x="47169" y="4833"/>
                  </a:lnTo>
                  <a:lnTo>
                    <a:pt x="46543" y="4442"/>
                  </a:lnTo>
                  <a:lnTo>
                    <a:pt x="45917" y="4070"/>
                  </a:lnTo>
                  <a:lnTo>
                    <a:pt x="45271" y="3698"/>
                  </a:lnTo>
                  <a:lnTo>
                    <a:pt x="44606" y="3366"/>
                  </a:lnTo>
                  <a:lnTo>
                    <a:pt x="43941" y="3033"/>
                  </a:lnTo>
                  <a:lnTo>
                    <a:pt x="43276" y="2701"/>
                  </a:lnTo>
                  <a:lnTo>
                    <a:pt x="42591" y="2407"/>
                  </a:lnTo>
                  <a:lnTo>
                    <a:pt x="41887" y="2133"/>
                  </a:lnTo>
                  <a:lnTo>
                    <a:pt x="41202" y="1859"/>
                  </a:lnTo>
                  <a:lnTo>
                    <a:pt x="40478" y="1605"/>
                  </a:lnTo>
                  <a:lnTo>
                    <a:pt x="39774" y="1370"/>
                  </a:lnTo>
                  <a:lnTo>
                    <a:pt x="39050" y="1155"/>
                  </a:lnTo>
                  <a:lnTo>
                    <a:pt x="38326" y="959"/>
                  </a:lnTo>
                  <a:lnTo>
                    <a:pt x="37583" y="783"/>
                  </a:lnTo>
                  <a:lnTo>
                    <a:pt x="36839" y="627"/>
                  </a:lnTo>
                  <a:lnTo>
                    <a:pt x="36076" y="470"/>
                  </a:lnTo>
                  <a:lnTo>
                    <a:pt x="35333" y="353"/>
                  </a:lnTo>
                  <a:lnTo>
                    <a:pt x="34570" y="235"/>
                  </a:lnTo>
                  <a:lnTo>
                    <a:pt x="33787" y="157"/>
                  </a:lnTo>
                  <a:lnTo>
                    <a:pt x="33024" y="79"/>
                  </a:lnTo>
                  <a:lnTo>
                    <a:pt x="32242" y="40"/>
                  </a:lnTo>
                  <a:lnTo>
                    <a:pt x="31459" y="1"/>
                  </a:lnTo>
                  <a:close/>
                </a:path>
              </a:pathLst>
            </a:custGeom>
            <a:solidFill>
              <a:schemeClr val="accent6"/>
            </a:solidFill>
            <a:ln>
              <a:noFill/>
            </a:ln>
          </p:spPr>
          <p:txBody>
            <a:bodyPr spcFirstLastPara="1" wrap="square" lIns="121900" tIns="121900" rIns="121900" bIns="121900" anchor="ctr" anchorCtr="0">
              <a:noAutofit/>
            </a:bodyPr>
            <a:lstStyle/>
            <a:p>
              <a:endParaRPr sz="2489">
                <a:latin typeface="+mn-lt"/>
              </a:endParaRPr>
            </a:p>
          </p:txBody>
        </p:sp>
        <p:sp>
          <p:nvSpPr>
            <p:cNvPr id="1801" name="Google Shape;1801;p31"/>
            <p:cNvSpPr/>
            <p:nvPr/>
          </p:nvSpPr>
          <p:spPr>
            <a:xfrm>
              <a:off x="6744499" y="2862039"/>
              <a:ext cx="77007" cy="1146591"/>
            </a:xfrm>
            <a:custGeom>
              <a:avLst/>
              <a:gdLst/>
              <a:ahLst/>
              <a:cxnLst/>
              <a:rect l="l" t="t" r="r" b="b"/>
              <a:pathLst>
                <a:path w="4481" h="74462" extrusionOk="0">
                  <a:moveTo>
                    <a:pt x="0" y="1"/>
                  </a:moveTo>
                  <a:lnTo>
                    <a:pt x="0" y="74462"/>
                  </a:lnTo>
                  <a:lnTo>
                    <a:pt x="4480" y="74462"/>
                  </a:lnTo>
                  <a:lnTo>
                    <a:pt x="4480" y="1"/>
                  </a:lnTo>
                  <a:close/>
                </a:path>
              </a:pathLst>
            </a:custGeom>
            <a:solidFill>
              <a:schemeClr val="accent6"/>
            </a:solidFill>
            <a:ln>
              <a:noFill/>
            </a:ln>
          </p:spPr>
          <p:txBody>
            <a:bodyPr spcFirstLastPara="1" wrap="square" lIns="121900" tIns="121900" rIns="121900" bIns="121900" anchor="ctr" anchorCtr="0">
              <a:noAutofit/>
            </a:bodyPr>
            <a:lstStyle/>
            <a:p>
              <a:endParaRPr sz="2489">
                <a:latin typeface="+mn-lt"/>
              </a:endParaRPr>
            </a:p>
          </p:txBody>
        </p:sp>
      </p:grpSp>
      <p:grpSp>
        <p:nvGrpSpPr>
          <p:cNvPr id="1802" name="Google Shape;1802;p31"/>
          <p:cNvGrpSpPr/>
          <p:nvPr/>
        </p:nvGrpSpPr>
        <p:grpSpPr>
          <a:xfrm>
            <a:off x="7028447" y="2136089"/>
            <a:ext cx="4096471" cy="3594336"/>
            <a:chOff x="6868039" y="1290275"/>
            <a:chExt cx="1528328" cy="2508707"/>
          </a:xfrm>
        </p:grpSpPr>
        <p:sp>
          <p:nvSpPr>
            <p:cNvPr id="1803" name="Google Shape;1803;p31"/>
            <p:cNvSpPr txBox="1"/>
            <p:nvPr/>
          </p:nvSpPr>
          <p:spPr>
            <a:xfrm>
              <a:off x="6868039" y="2779488"/>
              <a:ext cx="1528328" cy="1019494"/>
            </a:xfrm>
            <a:prstGeom prst="rect">
              <a:avLst/>
            </a:prstGeom>
            <a:noFill/>
            <a:ln>
              <a:noFill/>
            </a:ln>
          </p:spPr>
          <p:txBody>
            <a:bodyPr spcFirstLastPara="1" wrap="square" lIns="121900" tIns="121900" rIns="121900" bIns="121900" anchor="ctr" anchorCtr="0">
              <a:noAutofit/>
            </a:bodyPr>
            <a:lstStyle/>
            <a:p>
              <a:pPr fontAlgn="auto">
                <a:spcAft>
                  <a:spcPts val="0"/>
                </a:spcAft>
                <a:defRPr/>
              </a:pPr>
              <a:r>
                <a:rPr lang="en-US" altLang="en-US" sz="1800" dirty="0">
                  <a:solidFill>
                    <a:srgbClr val="000000"/>
                  </a:solidFill>
                  <a:latin typeface="+mn-lt"/>
                  <a:ea typeface="ＭＳ Ｐゴシック" panose="020B0600070205080204" pitchFamily="34" charset="-128"/>
                  <a:cs typeface="Arial" panose="020B0604020202020204" pitchFamily="34" charset="0"/>
                </a:rPr>
                <a:t>Costs more than direct contractor model,</a:t>
              </a:r>
            </a:p>
            <a:p>
              <a:pPr fontAlgn="auto">
                <a:spcAft>
                  <a:spcPts val="0"/>
                </a:spcAft>
                <a:defRPr/>
              </a:pPr>
              <a:r>
                <a:rPr lang="en-US" altLang="en-US" sz="1800" dirty="0">
                  <a:solidFill>
                    <a:srgbClr val="000000"/>
                  </a:solidFill>
                  <a:latin typeface="+mn-lt"/>
                  <a:ea typeface="ＭＳ Ｐゴシック" panose="020B0600070205080204" pitchFamily="34" charset="-128"/>
                  <a:cs typeface="Arial" panose="020B0604020202020204" pitchFamily="34" charset="0"/>
                </a:rPr>
                <a:t>Requires skilled service providers,</a:t>
              </a:r>
            </a:p>
            <a:p>
              <a:pPr fontAlgn="auto">
                <a:spcAft>
                  <a:spcPts val="0"/>
                </a:spcAft>
                <a:defRPr/>
              </a:pPr>
              <a:r>
                <a:rPr lang="en-US" altLang="en-US" sz="1800" dirty="0">
                  <a:solidFill>
                    <a:srgbClr val="000000"/>
                  </a:solidFill>
                  <a:latin typeface="+mn-lt"/>
                  <a:ea typeface="ＭＳ Ｐゴシック" panose="020B0600070205080204" pitchFamily="34" charset="-128"/>
                  <a:cs typeface="Arial" panose="020B0604020202020204" pitchFamily="34" charset="0"/>
                </a:rPr>
                <a:t>Repayment risk for project owner.</a:t>
              </a:r>
            </a:p>
          </p:txBody>
        </p:sp>
        <p:sp>
          <p:nvSpPr>
            <p:cNvPr id="1804" name="Google Shape;1804;p31"/>
            <p:cNvSpPr txBox="1"/>
            <p:nvPr/>
          </p:nvSpPr>
          <p:spPr>
            <a:xfrm>
              <a:off x="6929912" y="2448665"/>
              <a:ext cx="1355700" cy="335400"/>
            </a:xfrm>
            <a:prstGeom prst="rect">
              <a:avLst/>
            </a:prstGeom>
            <a:noFill/>
            <a:ln>
              <a:noFill/>
            </a:ln>
          </p:spPr>
          <p:txBody>
            <a:bodyPr spcFirstLastPara="1" wrap="square" lIns="121900" tIns="121900" rIns="121900" bIns="121900" anchor="ctr" anchorCtr="0">
              <a:noAutofit/>
            </a:bodyPr>
            <a:lstStyle/>
            <a:p>
              <a:pPr algn="ctr"/>
              <a:r>
                <a:rPr lang="en" sz="2400" b="1" dirty="0">
                  <a:solidFill>
                    <a:schemeClr val="dk1"/>
                  </a:solidFill>
                  <a:latin typeface="+mn-lt"/>
                  <a:ea typeface="Fira Sans Extra Condensed"/>
                  <a:cs typeface="Fira Sans Extra Condensed"/>
                  <a:sym typeface="Fira Sans Extra Condensed"/>
                </a:rPr>
                <a:t>Disadvantage</a:t>
              </a:r>
              <a:endParaRPr sz="2400" b="1" dirty="0">
                <a:solidFill>
                  <a:schemeClr val="dk1"/>
                </a:solidFill>
                <a:latin typeface="+mn-lt"/>
                <a:ea typeface="Fira Sans Extra Condensed"/>
                <a:cs typeface="Fira Sans Extra Condensed"/>
                <a:sym typeface="Fira Sans Extra Condensed"/>
              </a:endParaRPr>
            </a:p>
          </p:txBody>
        </p:sp>
        <p:grpSp>
          <p:nvGrpSpPr>
            <p:cNvPr id="1805" name="Google Shape;1805;p31"/>
            <p:cNvGrpSpPr/>
            <p:nvPr/>
          </p:nvGrpSpPr>
          <p:grpSpPr>
            <a:xfrm>
              <a:off x="7453009" y="1290275"/>
              <a:ext cx="411430" cy="528035"/>
              <a:chOff x="7875805" y="5169425"/>
              <a:chExt cx="621120" cy="797154"/>
            </a:xfrm>
          </p:grpSpPr>
          <p:sp>
            <p:nvSpPr>
              <p:cNvPr id="1806" name="Google Shape;1806;p31"/>
              <p:cNvSpPr/>
              <p:nvPr/>
            </p:nvSpPr>
            <p:spPr>
              <a:xfrm>
                <a:off x="8104910" y="5267834"/>
                <a:ext cx="293533" cy="293533"/>
              </a:xfrm>
              <a:custGeom>
                <a:avLst/>
                <a:gdLst/>
                <a:ahLst/>
                <a:cxnLst/>
                <a:rect l="l" t="t" r="r" b="b"/>
                <a:pathLst>
                  <a:path w="3982" h="3982" extrusionOk="0">
                    <a:moveTo>
                      <a:pt x="2004" y="1"/>
                    </a:moveTo>
                    <a:lnTo>
                      <a:pt x="1798" y="26"/>
                    </a:lnTo>
                    <a:lnTo>
                      <a:pt x="1593" y="52"/>
                    </a:lnTo>
                    <a:lnTo>
                      <a:pt x="1413" y="103"/>
                    </a:lnTo>
                    <a:lnTo>
                      <a:pt x="1233" y="155"/>
                    </a:lnTo>
                    <a:lnTo>
                      <a:pt x="1053" y="257"/>
                    </a:lnTo>
                    <a:lnTo>
                      <a:pt x="899" y="335"/>
                    </a:lnTo>
                    <a:lnTo>
                      <a:pt x="745" y="463"/>
                    </a:lnTo>
                    <a:lnTo>
                      <a:pt x="591" y="591"/>
                    </a:lnTo>
                    <a:lnTo>
                      <a:pt x="462" y="720"/>
                    </a:lnTo>
                    <a:lnTo>
                      <a:pt x="360" y="874"/>
                    </a:lnTo>
                    <a:lnTo>
                      <a:pt x="257" y="1054"/>
                    </a:lnTo>
                    <a:lnTo>
                      <a:pt x="180" y="1208"/>
                    </a:lnTo>
                    <a:lnTo>
                      <a:pt x="103" y="1388"/>
                    </a:lnTo>
                    <a:lnTo>
                      <a:pt x="52" y="1593"/>
                    </a:lnTo>
                    <a:lnTo>
                      <a:pt x="26" y="1799"/>
                    </a:lnTo>
                    <a:lnTo>
                      <a:pt x="0" y="1978"/>
                    </a:lnTo>
                    <a:lnTo>
                      <a:pt x="26" y="2184"/>
                    </a:lnTo>
                    <a:lnTo>
                      <a:pt x="52" y="2389"/>
                    </a:lnTo>
                    <a:lnTo>
                      <a:pt x="103" y="2569"/>
                    </a:lnTo>
                    <a:lnTo>
                      <a:pt x="180" y="2775"/>
                    </a:lnTo>
                    <a:lnTo>
                      <a:pt x="257" y="2929"/>
                    </a:lnTo>
                    <a:lnTo>
                      <a:pt x="360" y="3109"/>
                    </a:lnTo>
                    <a:lnTo>
                      <a:pt x="462" y="3263"/>
                    </a:lnTo>
                    <a:lnTo>
                      <a:pt x="591" y="3391"/>
                    </a:lnTo>
                    <a:lnTo>
                      <a:pt x="745" y="3520"/>
                    </a:lnTo>
                    <a:lnTo>
                      <a:pt x="899" y="3648"/>
                    </a:lnTo>
                    <a:lnTo>
                      <a:pt x="1053" y="3725"/>
                    </a:lnTo>
                    <a:lnTo>
                      <a:pt x="1233" y="3828"/>
                    </a:lnTo>
                    <a:lnTo>
                      <a:pt x="1413" y="3879"/>
                    </a:lnTo>
                    <a:lnTo>
                      <a:pt x="1593" y="3930"/>
                    </a:lnTo>
                    <a:lnTo>
                      <a:pt x="1798" y="3956"/>
                    </a:lnTo>
                    <a:lnTo>
                      <a:pt x="2004" y="3982"/>
                    </a:lnTo>
                    <a:lnTo>
                      <a:pt x="2209" y="3956"/>
                    </a:lnTo>
                    <a:lnTo>
                      <a:pt x="2389" y="3930"/>
                    </a:lnTo>
                    <a:lnTo>
                      <a:pt x="2594" y="3879"/>
                    </a:lnTo>
                    <a:lnTo>
                      <a:pt x="2774" y="3828"/>
                    </a:lnTo>
                    <a:lnTo>
                      <a:pt x="2954" y="3725"/>
                    </a:lnTo>
                    <a:lnTo>
                      <a:pt x="3108" y="3648"/>
                    </a:lnTo>
                    <a:lnTo>
                      <a:pt x="3262" y="3520"/>
                    </a:lnTo>
                    <a:lnTo>
                      <a:pt x="3391" y="3391"/>
                    </a:lnTo>
                    <a:lnTo>
                      <a:pt x="3519" y="3263"/>
                    </a:lnTo>
                    <a:lnTo>
                      <a:pt x="3647" y="3109"/>
                    </a:lnTo>
                    <a:lnTo>
                      <a:pt x="3750" y="2929"/>
                    </a:lnTo>
                    <a:lnTo>
                      <a:pt x="3827" y="2775"/>
                    </a:lnTo>
                    <a:lnTo>
                      <a:pt x="3904" y="2569"/>
                    </a:lnTo>
                    <a:lnTo>
                      <a:pt x="3930" y="2389"/>
                    </a:lnTo>
                    <a:lnTo>
                      <a:pt x="3981" y="2184"/>
                    </a:lnTo>
                    <a:lnTo>
                      <a:pt x="3981" y="1978"/>
                    </a:lnTo>
                    <a:lnTo>
                      <a:pt x="3981" y="1799"/>
                    </a:lnTo>
                    <a:lnTo>
                      <a:pt x="3930" y="1593"/>
                    </a:lnTo>
                    <a:lnTo>
                      <a:pt x="3904" y="1388"/>
                    </a:lnTo>
                    <a:lnTo>
                      <a:pt x="3827" y="1208"/>
                    </a:lnTo>
                    <a:lnTo>
                      <a:pt x="3750" y="1054"/>
                    </a:lnTo>
                    <a:lnTo>
                      <a:pt x="3647" y="874"/>
                    </a:lnTo>
                    <a:lnTo>
                      <a:pt x="3519" y="720"/>
                    </a:lnTo>
                    <a:lnTo>
                      <a:pt x="3391" y="591"/>
                    </a:lnTo>
                    <a:lnTo>
                      <a:pt x="3262" y="463"/>
                    </a:lnTo>
                    <a:lnTo>
                      <a:pt x="3108" y="335"/>
                    </a:lnTo>
                    <a:lnTo>
                      <a:pt x="2954" y="257"/>
                    </a:lnTo>
                    <a:lnTo>
                      <a:pt x="2774" y="155"/>
                    </a:lnTo>
                    <a:lnTo>
                      <a:pt x="2594" y="103"/>
                    </a:lnTo>
                    <a:lnTo>
                      <a:pt x="2389" y="52"/>
                    </a:lnTo>
                    <a:lnTo>
                      <a:pt x="2209" y="26"/>
                    </a:lnTo>
                    <a:lnTo>
                      <a:pt x="2004" y="1"/>
                    </a:lnTo>
                    <a:close/>
                  </a:path>
                </a:pathLst>
              </a:custGeom>
              <a:solidFill>
                <a:schemeClr val="accent3"/>
              </a:solidFill>
              <a:ln>
                <a:noFill/>
              </a:ln>
            </p:spPr>
            <p:txBody>
              <a:bodyPr spcFirstLastPara="1" wrap="square" lIns="121900" tIns="121900" rIns="121900" bIns="121900" anchor="ctr" anchorCtr="0">
                <a:noAutofit/>
              </a:bodyPr>
              <a:lstStyle/>
              <a:p>
                <a:endParaRPr sz="2489">
                  <a:latin typeface="+mn-lt"/>
                </a:endParaRPr>
              </a:p>
            </p:txBody>
          </p:sp>
          <p:sp>
            <p:nvSpPr>
              <p:cNvPr id="1807" name="Google Shape;1807;p31"/>
              <p:cNvSpPr/>
              <p:nvPr/>
            </p:nvSpPr>
            <p:spPr>
              <a:xfrm>
                <a:off x="7887157" y="5184537"/>
                <a:ext cx="393859" cy="782042"/>
              </a:xfrm>
              <a:custGeom>
                <a:avLst/>
                <a:gdLst/>
                <a:ahLst/>
                <a:cxnLst/>
                <a:rect l="l" t="t" r="r" b="b"/>
                <a:pathLst>
                  <a:path w="5343" h="10609" extrusionOk="0">
                    <a:moveTo>
                      <a:pt x="2672" y="0"/>
                    </a:moveTo>
                    <a:lnTo>
                      <a:pt x="2415" y="26"/>
                    </a:lnTo>
                    <a:lnTo>
                      <a:pt x="2184" y="103"/>
                    </a:lnTo>
                    <a:lnTo>
                      <a:pt x="1952" y="206"/>
                    </a:lnTo>
                    <a:lnTo>
                      <a:pt x="1773" y="360"/>
                    </a:lnTo>
                    <a:lnTo>
                      <a:pt x="1618" y="566"/>
                    </a:lnTo>
                    <a:lnTo>
                      <a:pt x="1490" y="771"/>
                    </a:lnTo>
                    <a:lnTo>
                      <a:pt x="1413" y="1028"/>
                    </a:lnTo>
                    <a:lnTo>
                      <a:pt x="1387" y="1285"/>
                    </a:lnTo>
                    <a:lnTo>
                      <a:pt x="1387" y="5600"/>
                    </a:lnTo>
                    <a:lnTo>
                      <a:pt x="1079" y="5805"/>
                    </a:lnTo>
                    <a:lnTo>
                      <a:pt x="822" y="6037"/>
                    </a:lnTo>
                    <a:lnTo>
                      <a:pt x="591" y="6293"/>
                    </a:lnTo>
                    <a:lnTo>
                      <a:pt x="386" y="6576"/>
                    </a:lnTo>
                    <a:lnTo>
                      <a:pt x="206" y="6910"/>
                    </a:lnTo>
                    <a:lnTo>
                      <a:pt x="103" y="7244"/>
                    </a:lnTo>
                    <a:lnTo>
                      <a:pt x="26" y="7603"/>
                    </a:lnTo>
                    <a:lnTo>
                      <a:pt x="0" y="7989"/>
                    </a:lnTo>
                    <a:lnTo>
                      <a:pt x="26" y="8245"/>
                    </a:lnTo>
                    <a:lnTo>
                      <a:pt x="77" y="8502"/>
                    </a:lnTo>
                    <a:lnTo>
                      <a:pt x="129" y="8759"/>
                    </a:lnTo>
                    <a:lnTo>
                      <a:pt x="231" y="8990"/>
                    </a:lnTo>
                    <a:lnTo>
                      <a:pt x="334" y="9222"/>
                    </a:lnTo>
                    <a:lnTo>
                      <a:pt x="463" y="9427"/>
                    </a:lnTo>
                    <a:lnTo>
                      <a:pt x="617" y="9632"/>
                    </a:lnTo>
                    <a:lnTo>
                      <a:pt x="797" y="9812"/>
                    </a:lnTo>
                    <a:lnTo>
                      <a:pt x="976" y="9992"/>
                    </a:lnTo>
                    <a:lnTo>
                      <a:pt x="1182" y="10146"/>
                    </a:lnTo>
                    <a:lnTo>
                      <a:pt x="1387" y="10275"/>
                    </a:lnTo>
                    <a:lnTo>
                      <a:pt x="1618" y="10403"/>
                    </a:lnTo>
                    <a:lnTo>
                      <a:pt x="1850" y="10480"/>
                    </a:lnTo>
                    <a:lnTo>
                      <a:pt x="2107" y="10557"/>
                    </a:lnTo>
                    <a:lnTo>
                      <a:pt x="2363" y="10583"/>
                    </a:lnTo>
                    <a:lnTo>
                      <a:pt x="2620" y="10609"/>
                    </a:lnTo>
                    <a:lnTo>
                      <a:pt x="2903" y="10609"/>
                    </a:lnTo>
                    <a:lnTo>
                      <a:pt x="3185" y="10557"/>
                    </a:lnTo>
                    <a:lnTo>
                      <a:pt x="3442" y="10506"/>
                    </a:lnTo>
                    <a:lnTo>
                      <a:pt x="3673" y="10403"/>
                    </a:lnTo>
                    <a:lnTo>
                      <a:pt x="3930" y="10300"/>
                    </a:lnTo>
                    <a:lnTo>
                      <a:pt x="4136" y="10172"/>
                    </a:lnTo>
                    <a:lnTo>
                      <a:pt x="4341" y="10018"/>
                    </a:lnTo>
                    <a:lnTo>
                      <a:pt x="4547" y="9838"/>
                    </a:lnTo>
                    <a:lnTo>
                      <a:pt x="4726" y="9658"/>
                    </a:lnTo>
                    <a:lnTo>
                      <a:pt x="4881" y="9453"/>
                    </a:lnTo>
                    <a:lnTo>
                      <a:pt x="5009" y="9222"/>
                    </a:lnTo>
                    <a:lnTo>
                      <a:pt x="5112" y="8990"/>
                    </a:lnTo>
                    <a:lnTo>
                      <a:pt x="5214" y="8733"/>
                    </a:lnTo>
                    <a:lnTo>
                      <a:pt x="5292" y="8477"/>
                    </a:lnTo>
                    <a:lnTo>
                      <a:pt x="5317" y="8220"/>
                    </a:lnTo>
                    <a:lnTo>
                      <a:pt x="5343" y="7937"/>
                    </a:lnTo>
                    <a:lnTo>
                      <a:pt x="5317" y="7578"/>
                    </a:lnTo>
                    <a:lnTo>
                      <a:pt x="5240" y="7218"/>
                    </a:lnTo>
                    <a:lnTo>
                      <a:pt x="5112" y="6884"/>
                    </a:lnTo>
                    <a:lnTo>
                      <a:pt x="4958" y="6576"/>
                    </a:lnTo>
                    <a:lnTo>
                      <a:pt x="4752" y="6268"/>
                    </a:lnTo>
                    <a:lnTo>
                      <a:pt x="4521" y="6011"/>
                    </a:lnTo>
                    <a:lnTo>
                      <a:pt x="4264" y="5805"/>
                    </a:lnTo>
                    <a:lnTo>
                      <a:pt x="3956" y="5600"/>
                    </a:lnTo>
                    <a:lnTo>
                      <a:pt x="3956" y="1285"/>
                    </a:lnTo>
                    <a:lnTo>
                      <a:pt x="3930" y="1028"/>
                    </a:lnTo>
                    <a:lnTo>
                      <a:pt x="3853" y="771"/>
                    </a:lnTo>
                    <a:lnTo>
                      <a:pt x="3725" y="566"/>
                    </a:lnTo>
                    <a:lnTo>
                      <a:pt x="3571" y="360"/>
                    </a:lnTo>
                    <a:lnTo>
                      <a:pt x="3391" y="206"/>
                    </a:lnTo>
                    <a:lnTo>
                      <a:pt x="3160" y="103"/>
                    </a:lnTo>
                    <a:lnTo>
                      <a:pt x="2928" y="26"/>
                    </a:lnTo>
                    <a:lnTo>
                      <a:pt x="2672" y="0"/>
                    </a:lnTo>
                    <a:close/>
                  </a:path>
                </a:pathLst>
              </a:custGeom>
              <a:solidFill>
                <a:schemeClr val="lt2"/>
              </a:solidFill>
              <a:ln>
                <a:noFill/>
              </a:ln>
            </p:spPr>
            <p:txBody>
              <a:bodyPr spcFirstLastPara="1" wrap="square" lIns="121900" tIns="121900" rIns="121900" bIns="121900" anchor="ctr" anchorCtr="0">
                <a:noAutofit/>
              </a:bodyPr>
              <a:lstStyle/>
              <a:p>
                <a:endParaRPr sz="2489">
                  <a:latin typeface="+mn-lt"/>
                </a:endParaRPr>
              </a:p>
            </p:txBody>
          </p:sp>
          <p:sp>
            <p:nvSpPr>
              <p:cNvPr id="1808" name="Google Shape;1808;p31"/>
              <p:cNvSpPr/>
              <p:nvPr/>
            </p:nvSpPr>
            <p:spPr>
              <a:xfrm>
                <a:off x="8239292" y="5169425"/>
                <a:ext cx="24695" cy="58751"/>
              </a:xfrm>
              <a:custGeom>
                <a:avLst/>
                <a:gdLst/>
                <a:ahLst/>
                <a:cxnLst/>
                <a:rect l="l" t="t" r="r" b="b"/>
                <a:pathLst>
                  <a:path w="335" h="797" extrusionOk="0">
                    <a:moveTo>
                      <a:pt x="181" y="0"/>
                    </a:moveTo>
                    <a:lnTo>
                      <a:pt x="104" y="26"/>
                    </a:lnTo>
                    <a:lnTo>
                      <a:pt x="52" y="51"/>
                    </a:lnTo>
                    <a:lnTo>
                      <a:pt x="26" y="103"/>
                    </a:lnTo>
                    <a:lnTo>
                      <a:pt x="1" y="154"/>
                    </a:lnTo>
                    <a:lnTo>
                      <a:pt x="1" y="642"/>
                    </a:lnTo>
                    <a:lnTo>
                      <a:pt x="26" y="694"/>
                    </a:lnTo>
                    <a:lnTo>
                      <a:pt x="52" y="745"/>
                    </a:lnTo>
                    <a:lnTo>
                      <a:pt x="104" y="796"/>
                    </a:lnTo>
                    <a:lnTo>
                      <a:pt x="232" y="796"/>
                    </a:lnTo>
                    <a:lnTo>
                      <a:pt x="283" y="745"/>
                    </a:lnTo>
                    <a:lnTo>
                      <a:pt x="309" y="694"/>
                    </a:lnTo>
                    <a:lnTo>
                      <a:pt x="335" y="642"/>
                    </a:lnTo>
                    <a:lnTo>
                      <a:pt x="335" y="154"/>
                    </a:lnTo>
                    <a:lnTo>
                      <a:pt x="309" y="103"/>
                    </a:lnTo>
                    <a:lnTo>
                      <a:pt x="283" y="51"/>
                    </a:lnTo>
                    <a:lnTo>
                      <a:pt x="232" y="26"/>
                    </a:lnTo>
                    <a:lnTo>
                      <a:pt x="181" y="0"/>
                    </a:lnTo>
                    <a:close/>
                  </a:path>
                </a:pathLst>
              </a:custGeom>
              <a:solidFill>
                <a:schemeClr val="accent3"/>
              </a:solidFill>
              <a:ln>
                <a:noFill/>
              </a:ln>
            </p:spPr>
            <p:txBody>
              <a:bodyPr spcFirstLastPara="1" wrap="square" lIns="121900" tIns="121900" rIns="121900" bIns="121900" anchor="ctr" anchorCtr="0">
                <a:noAutofit/>
              </a:bodyPr>
              <a:lstStyle/>
              <a:p>
                <a:endParaRPr sz="2489">
                  <a:latin typeface="+mn-lt"/>
                </a:endParaRPr>
              </a:p>
            </p:txBody>
          </p:sp>
          <p:sp>
            <p:nvSpPr>
              <p:cNvPr id="1809" name="Google Shape;1809;p31"/>
              <p:cNvSpPr/>
              <p:nvPr/>
            </p:nvSpPr>
            <p:spPr>
              <a:xfrm>
                <a:off x="8239292" y="5601098"/>
                <a:ext cx="24695" cy="58751"/>
              </a:xfrm>
              <a:custGeom>
                <a:avLst/>
                <a:gdLst/>
                <a:ahLst/>
                <a:cxnLst/>
                <a:rect l="l" t="t" r="r" b="b"/>
                <a:pathLst>
                  <a:path w="335" h="797" extrusionOk="0">
                    <a:moveTo>
                      <a:pt x="104" y="0"/>
                    </a:moveTo>
                    <a:lnTo>
                      <a:pt x="52" y="52"/>
                    </a:lnTo>
                    <a:lnTo>
                      <a:pt x="26" y="77"/>
                    </a:lnTo>
                    <a:lnTo>
                      <a:pt x="1" y="154"/>
                    </a:lnTo>
                    <a:lnTo>
                      <a:pt x="1" y="617"/>
                    </a:lnTo>
                    <a:lnTo>
                      <a:pt x="26" y="694"/>
                    </a:lnTo>
                    <a:lnTo>
                      <a:pt x="52" y="745"/>
                    </a:lnTo>
                    <a:lnTo>
                      <a:pt x="104" y="771"/>
                    </a:lnTo>
                    <a:lnTo>
                      <a:pt x="181" y="796"/>
                    </a:lnTo>
                    <a:lnTo>
                      <a:pt x="232" y="771"/>
                    </a:lnTo>
                    <a:lnTo>
                      <a:pt x="283" y="745"/>
                    </a:lnTo>
                    <a:lnTo>
                      <a:pt x="309" y="694"/>
                    </a:lnTo>
                    <a:lnTo>
                      <a:pt x="335" y="617"/>
                    </a:lnTo>
                    <a:lnTo>
                      <a:pt x="335" y="154"/>
                    </a:lnTo>
                    <a:lnTo>
                      <a:pt x="309" y="77"/>
                    </a:lnTo>
                    <a:lnTo>
                      <a:pt x="283" y="52"/>
                    </a:lnTo>
                    <a:lnTo>
                      <a:pt x="232" y="0"/>
                    </a:lnTo>
                    <a:close/>
                  </a:path>
                </a:pathLst>
              </a:custGeom>
              <a:solidFill>
                <a:schemeClr val="accent3"/>
              </a:solidFill>
              <a:ln>
                <a:noFill/>
              </a:ln>
            </p:spPr>
            <p:txBody>
              <a:bodyPr spcFirstLastPara="1" wrap="square" lIns="121900" tIns="121900" rIns="121900" bIns="121900" anchor="ctr" anchorCtr="0">
                <a:noAutofit/>
              </a:bodyPr>
              <a:lstStyle/>
              <a:p>
                <a:endParaRPr sz="2489">
                  <a:latin typeface="+mn-lt"/>
                </a:endParaRPr>
              </a:p>
            </p:txBody>
          </p:sp>
          <p:sp>
            <p:nvSpPr>
              <p:cNvPr id="1810" name="Google Shape;1810;p31"/>
              <p:cNvSpPr/>
              <p:nvPr/>
            </p:nvSpPr>
            <p:spPr>
              <a:xfrm>
                <a:off x="8339692" y="5574561"/>
                <a:ext cx="39806" cy="53075"/>
              </a:xfrm>
              <a:custGeom>
                <a:avLst/>
                <a:gdLst/>
                <a:ahLst/>
                <a:cxnLst/>
                <a:rect l="l" t="t" r="r" b="b"/>
                <a:pathLst>
                  <a:path w="540" h="720" extrusionOk="0">
                    <a:moveTo>
                      <a:pt x="129" y="1"/>
                    </a:moveTo>
                    <a:lnTo>
                      <a:pt x="77" y="26"/>
                    </a:lnTo>
                    <a:lnTo>
                      <a:pt x="26" y="52"/>
                    </a:lnTo>
                    <a:lnTo>
                      <a:pt x="0" y="103"/>
                    </a:lnTo>
                    <a:lnTo>
                      <a:pt x="0" y="180"/>
                    </a:lnTo>
                    <a:lnTo>
                      <a:pt x="26" y="232"/>
                    </a:lnTo>
                    <a:lnTo>
                      <a:pt x="257" y="643"/>
                    </a:lnTo>
                    <a:lnTo>
                      <a:pt x="308" y="694"/>
                    </a:lnTo>
                    <a:lnTo>
                      <a:pt x="385" y="720"/>
                    </a:lnTo>
                    <a:lnTo>
                      <a:pt x="462" y="694"/>
                    </a:lnTo>
                    <a:lnTo>
                      <a:pt x="514" y="668"/>
                    </a:lnTo>
                    <a:lnTo>
                      <a:pt x="540" y="617"/>
                    </a:lnTo>
                    <a:lnTo>
                      <a:pt x="540" y="540"/>
                    </a:lnTo>
                    <a:lnTo>
                      <a:pt x="540" y="489"/>
                    </a:lnTo>
                    <a:lnTo>
                      <a:pt x="283" y="78"/>
                    </a:lnTo>
                    <a:lnTo>
                      <a:pt x="257" y="26"/>
                    </a:lnTo>
                    <a:lnTo>
                      <a:pt x="206" y="1"/>
                    </a:lnTo>
                    <a:close/>
                  </a:path>
                </a:pathLst>
              </a:custGeom>
              <a:solidFill>
                <a:schemeClr val="accent3"/>
              </a:solidFill>
              <a:ln>
                <a:noFill/>
              </a:ln>
            </p:spPr>
            <p:txBody>
              <a:bodyPr spcFirstLastPara="1" wrap="square" lIns="121900" tIns="121900" rIns="121900" bIns="121900" anchor="ctr" anchorCtr="0">
                <a:noAutofit/>
              </a:bodyPr>
              <a:lstStyle/>
              <a:p>
                <a:endParaRPr sz="2489">
                  <a:latin typeface="+mn-lt"/>
                </a:endParaRPr>
              </a:p>
            </p:txBody>
          </p:sp>
          <p:sp>
            <p:nvSpPr>
              <p:cNvPr id="1811" name="Google Shape;1811;p31"/>
              <p:cNvSpPr/>
              <p:nvPr/>
            </p:nvSpPr>
            <p:spPr>
              <a:xfrm>
                <a:off x="8411637" y="5500699"/>
                <a:ext cx="53075" cy="41723"/>
              </a:xfrm>
              <a:custGeom>
                <a:avLst/>
                <a:gdLst/>
                <a:ahLst/>
                <a:cxnLst/>
                <a:rect l="l" t="t" r="r" b="b"/>
                <a:pathLst>
                  <a:path w="720" h="566" extrusionOk="0">
                    <a:moveTo>
                      <a:pt x="180" y="1"/>
                    </a:moveTo>
                    <a:lnTo>
                      <a:pt x="129" y="27"/>
                    </a:lnTo>
                    <a:lnTo>
                      <a:pt x="52" y="52"/>
                    </a:lnTo>
                    <a:lnTo>
                      <a:pt x="26" y="104"/>
                    </a:lnTo>
                    <a:lnTo>
                      <a:pt x="0" y="155"/>
                    </a:lnTo>
                    <a:lnTo>
                      <a:pt x="0" y="206"/>
                    </a:lnTo>
                    <a:lnTo>
                      <a:pt x="26" y="258"/>
                    </a:lnTo>
                    <a:lnTo>
                      <a:pt x="77" y="309"/>
                    </a:lnTo>
                    <a:lnTo>
                      <a:pt x="488" y="540"/>
                    </a:lnTo>
                    <a:lnTo>
                      <a:pt x="565" y="566"/>
                    </a:lnTo>
                    <a:lnTo>
                      <a:pt x="642" y="540"/>
                    </a:lnTo>
                    <a:lnTo>
                      <a:pt x="719" y="489"/>
                    </a:lnTo>
                    <a:lnTo>
                      <a:pt x="719" y="438"/>
                    </a:lnTo>
                    <a:lnTo>
                      <a:pt x="719" y="361"/>
                    </a:lnTo>
                    <a:lnTo>
                      <a:pt x="694" y="309"/>
                    </a:lnTo>
                    <a:lnTo>
                      <a:pt x="642" y="283"/>
                    </a:lnTo>
                    <a:lnTo>
                      <a:pt x="231" y="27"/>
                    </a:lnTo>
                    <a:lnTo>
                      <a:pt x="180" y="1"/>
                    </a:lnTo>
                    <a:close/>
                  </a:path>
                </a:pathLst>
              </a:custGeom>
              <a:solidFill>
                <a:schemeClr val="accent3"/>
              </a:solidFill>
              <a:ln>
                <a:noFill/>
              </a:ln>
            </p:spPr>
            <p:txBody>
              <a:bodyPr spcFirstLastPara="1" wrap="square" lIns="121900" tIns="121900" rIns="121900" bIns="121900" anchor="ctr" anchorCtr="0">
                <a:noAutofit/>
              </a:bodyPr>
              <a:lstStyle/>
              <a:p>
                <a:endParaRPr sz="2489">
                  <a:latin typeface="+mn-lt"/>
                </a:endParaRPr>
              </a:p>
            </p:txBody>
          </p:sp>
          <p:sp>
            <p:nvSpPr>
              <p:cNvPr id="1812" name="Google Shape;1812;p31"/>
              <p:cNvSpPr/>
              <p:nvPr/>
            </p:nvSpPr>
            <p:spPr>
              <a:xfrm>
                <a:off x="8438101" y="5402290"/>
                <a:ext cx="58825" cy="24695"/>
              </a:xfrm>
              <a:custGeom>
                <a:avLst/>
                <a:gdLst/>
                <a:ahLst/>
                <a:cxnLst/>
                <a:rect l="l" t="t" r="r" b="b"/>
                <a:pathLst>
                  <a:path w="798" h="335" extrusionOk="0">
                    <a:moveTo>
                      <a:pt x="155" y="0"/>
                    </a:moveTo>
                    <a:lnTo>
                      <a:pt x="104" y="26"/>
                    </a:lnTo>
                    <a:lnTo>
                      <a:pt x="52" y="52"/>
                    </a:lnTo>
                    <a:lnTo>
                      <a:pt x="1" y="103"/>
                    </a:lnTo>
                    <a:lnTo>
                      <a:pt x="1" y="154"/>
                    </a:lnTo>
                    <a:lnTo>
                      <a:pt x="1" y="231"/>
                    </a:lnTo>
                    <a:lnTo>
                      <a:pt x="52" y="283"/>
                    </a:lnTo>
                    <a:lnTo>
                      <a:pt x="104" y="309"/>
                    </a:lnTo>
                    <a:lnTo>
                      <a:pt x="155" y="334"/>
                    </a:lnTo>
                    <a:lnTo>
                      <a:pt x="643" y="334"/>
                    </a:lnTo>
                    <a:lnTo>
                      <a:pt x="694" y="309"/>
                    </a:lnTo>
                    <a:lnTo>
                      <a:pt x="746" y="283"/>
                    </a:lnTo>
                    <a:lnTo>
                      <a:pt x="771" y="231"/>
                    </a:lnTo>
                    <a:lnTo>
                      <a:pt x="797" y="154"/>
                    </a:lnTo>
                    <a:lnTo>
                      <a:pt x="771" y="103"/>
                    </a:lnTo>
                    <a:lnTo>
                      <a:pt x="746" y="52"/>
                    </a:lnTo>
                    <a:lnTo>
                      <a:pt x="694" y="26"/>
                    </a:lnTo>
                    <a:lnTo>
                      <a:pt x="643" y="0"/>
                    </a:lnTo>
                    <a:close/>
                  </a:path>
                </a:pathLst>
              </a:custGeom>
              <a:solidFill>
                <a:schemeClr val="accent3"/>
              </a:solidFill>
              <a:ln>
                <a:noFill/>
              </a:ln>
            </p:spPr>
            <p:txBody>
              <a:bodyPr spcFirstLastPara="1" wrap="square" lIns="121900" tIns="121900" rIns="121900" bIns="121900" anchor="ctr" anchorCtr="0">
                <a:noAutofit/>
              </a:bodyPr>
              <a:lstStyle/>
              <a:p>
                <a:endParaRPr sz="2489">
                  <a:latin typeface="+mn-lt"/>
                </a:endParaRPr>
              </a:p>
            </p:txBody>
          </p:sp>
          <p:sp>
            <p:nvSpPr>
              <p:cNvPr id="1813" name="Google Shape;1813;p31"/>
              <p:cNvSpPr/>
              <p:nvPr/>
            </p:nvSpPr>
            <p:spPr>
              <a:xfrm>
                <a:off x="8411637" y="5286779"/>
                <a:ext cx="53075" cy="39806"/>
              </a:xfrm>
              <a:custGeom>
                <a:avLst/>
                <a:gdLst/>
                <a:ahLst/>
                <a:cxnLst/>
                <a:rect l="l" t="t" r="r" b="b"/>
                <a:pathLst>
                  <a:path w="720" h="540" extrusionOk="0">
                    <a:moveTo>
                      <a:pt x="540" y="0"/>
                    </a:moveTo>
                    <a:lnTo>
                      <a:pt x="488" y="26"/>
                    </a:lnTo>
                    <a:lnTo>
                      <a:pt x="77" y="257"/>
                    </a:lnTo>
                    <a:lnTo>
                      <a:pt x="26" y="283"/>
                    </a:lnTo>
                    <a:lnTo>
                      <a:pt x="0" y="360"/>
                    </a:lnTo>
                    <a:lnTo>
                      <a:pt x="0" y="411"/>
                    </a:lnTo>
                    <a:lnTo>
                      <a:pt x="26" y="463"/>
                    </a:lnTo>
                    <a:lnTo>
                      <a:pt x="77" y="540"/>
                    </a:lnTo>
                    <a:lnTo>
                      <a:pt x="231" y="540"/>
                    </a:lnTo>
                    <a:lnTo>
                      <a:pt x="642" y="283"/>
                    </a:lnTo>
                    <a:lnTo>
                      <a:pt x="694" y="257"/>
                    </a:lnTo>
                    <a:lnTo>
                      <a:pt x="719" y="206"/>
                    </a:lnTo>
                    <a:lnTo>
                      <a:pt x="719" y="129"/>
                    </a:lnTo>
                    <a:lnTo>
                      <a:pt x="719" y="78"/>
                    </a:lnTo>
                    <a:lnTo>
                      <a:pt x="668" y="26"/>
                    </a:lnTo>
                    <a:lnTo>
                      <a:pt x="617" y="0"/>
                    </a:lnTo>
                    <a:close/>
                  </a:path>
                </a:pathLst>
              </a:custGeom>
              <a:solidFill>
                <a:schemeClr val="accent3"/>
              </a:solidFill>
              <a:ln>
                <a:noFill/>
              </a:ln>
            </p:spPr>
            <p:txBody>
              <a:bodyPr spcFirstLastPara="1" wrap="square" lIns="121900" tIns="121900" rIns="121900" bIns="121900" anchor="ctr" anchorCtr="0">
                <a:noAutofit/>
              </a:bodyPr>
              <a:lstStyle/>
              <a:p>
                <a:endParaRPr sz="2489">
                  <a:latin typeface="+mn-lt"/>
                </a:endParaRPr>
              </a:p>
            </p:txBody>
          </p:sp>
          <p:sp>
            <p:nvSpPr>
              <p:cNvPr id="1814" name="Google Shape;1814;p31"/>
              <p:cNvSpPr/>
              <p:nvPr/>
            </p:nvSpPr>
            <p:spPr>
              <a:xfrm>
                <a:off x="8339692" y="5201565"/>
                <a:ext cx="39806" cy="53075"/>
              </a:xfrm>
              <a:custGeom>
                <a:avLst/>
                <a:gdLst/>
                <a:ahLst/>
                <a:cxnLst/>
                <a:rect l="l" t="t" r="r" b="b"/>
                <a:pathLst>
                  <a:path w="540" h="720" extrusionOk="0">
                    <a:moveTo>
                      <a:pt x="360" y="1"/>
                    </a:moveTo>
                    <a:lnTo>
                      <a:pt x="283" y="26"/>
                    </a:lnTo>
                    <a:lnTo>
                      <a:pt x="257" y="78"/>
                    </a:lnTo>
                    <a:lnTo>
                      <a:pt x="26" y="489"/>
                    </a:lnTo>
                    <a:lnTo>
                      <a:pt x="0" y="540"/>
                    </a:lnTo>
                    <a:lnTo>
                      <a:pt x="0" y="617"/>
                    </a:lnTo>
                    <a:lnTo>
                      <a:pt x="26" y="668"/>
                    </a:lnTo>
                    <a:lnTo>
                      <a:pt x="77" y="694"/>
                    </a:lnTo>
                    <a:lnTo>
                      <a:pt x="154" y="720"/>
                    </a:lnTo>
                    <a:lnTo>
                      <a:pt x="231" y="694"/>
                    </a:lnTo>
                    <a:lnTo>
                      <a:pt x="283" y="643"/>
                    </a:lnTo>
                    <a:lnTo>
                      <a:pt x="540" y="232"/>
                    </a:lnTo>
                    <a:lnTo>
                      <a:pt x="540" y="180"/>
                    </a:lnTo>
                    <a:lnTo>
                      <a:pt x="540" y="103"/>
                    </a:lnTo>
                    <a:lnTo>
                      <a:pt x="514" y="52"/>
                    </a:lnTo>
                    <a:lnTo>
                      <a:pt x="462" y="26"/>
                    </a:lnTo>
                    <a:lnTo>
                      <a:pt x="411" y="1"/>
                    </a:lnTo>
                    <a:close/>
                  </a:path>
                </a:pathLst>
              </a:custGeom>
              <a:solidFill>
                <a:schemeClr val="accent3"/>
              </a:solidFill>
              <a:ln>
                <a:noFill/>
              </a:ln>
            </p:spPr>
            <p:txBody>
              <a:bodyPr spcFirstLastPara="1" wrap="square" lIns="121900" tIns="121900" rIns="121900" bIns="121900" anchor="ctr" anchorCtr="0">
                <a:noAutofit/>
              </a:bodyPr>
              <a:lstStyle/>
              <a:p>
                <a:endParaRPr sz="2489">
                  <a:latin typeface="+mn-lt"/>
                </a:endParaRPr>
              </a:p>
            </p:txBody>
          </p:sp>
          <p:sp>
            <p:nvSpPr>
              <p:cNvPr id="1815" name="Google Shape;1815;p31"/>
              <p:cNvSpPr/>
              <p:nvPr/>
            </p:nvSpPr>
            <p:spPr>
              <a:xfrm>
                <a:off x="7951510" y="5247047"/>
                <a:ext cx="265153" cy="657022"/>
              </a:xfrm>
              <a:custGeom>
                <a:avLst/>
                <a:gdLst/>
                <a:ahLst/>
                <a:cxnLst/>
                <a:rect l="l" t="t" r="r" b="b"/>
                <a:pathLst>
                  <a:path w="3597" h="8913" extrusionOk="0">
                    <a:moveTo>
                      <a:pt x="1722" y="0"/>
                    </a:moveTo>
                    <a:lnTo>
                      <a:pt x="1644" y="26"/>
                    </a:lnTo>
                    <a:lnTo>
                      <a:pt x="1567" y="77"/>
                    </a:lnTo>
                    <a:lnTo>
                      <a:pt x="1490" y="129"/>
                    </a:lnTo>
                    <a:lnTo>
                      <a:pt x="1439" y="180"/>
                    </a:lnTo>
                    <a:lnTo>
                      <a:pt x="1413" y="257"/>
                    </a:lnTo>
                    <a:lnTo>
                      <a:pt x="1388" y="334"/>
                    </a:lnTo>
                    <a:lnTo>
                      <a:pt x="1362" y="437"/>
                    </a:lnTo>
                    <a:lnTo>
                      <a:pt x="1362" y="5343"/>
                    </a:lnTo>
                    <a:lnTo>
                      <a:pt x="1079" y="5420"/>
                    </a:lnTo>
                    <a:lnTo>
                      <a:pt x="823" y="5574"/>
                    </a:lnTo>
                    <a:lnTo>
                      <a:pt x="591" y="5754"/>
                    </a:lnTo>
                    <a:lnTo>
                      <a:pt x="386" y="5959"/>
                    </a:lnTo>
                    <a:lnTo>
                      <a:pt x="206" y="6216"/>
                    </a:lnTo>
                    <a:lnTo>
                      <a:pt x="103" y="6498"/>
                    </a:lnTo>
                    <a:lnTo>
                      <a:pt x="26" y="6781"/>
                    </a:lnTo>
                    <a:lnTo>
                      <a:pt x="1" y="7089"/>
                    </a:lnTo>
                    <a:lnTo>
                      <a:pt x="1" y="7269"/>
                    </a:lnTo>
                    <a:lnTo>
                      <a:pt x="26" y="7449"/>
                    </a:lnTo>
                    <a:lnTo>
                      <a:pt x="52" y="7603"/>
                    </a:lnTo>
                    <a:lnTo>
                      <a:pt x="129" y="7783"/>
                    </a:lnTo>
                    <a:lnTo>
                      <a:pt x="180" y="7937"/>
                    </a:lnTo>
                    <a:lnTo>
                      <a:pt x="283" y="8065"/>
                    </a:lnTo>
                    <a:lnTo>
                      <a:pt x="386" y="8219"/>
                    </a:lnTo>
                    <a:lnTo>
                      <a:pt x="489" y="8348"/>
                    </a:lnTo>
                    <a:lnTo>
                      <a:pt x="617" y="8451"/>
                    </a:lnTo>
                    <a:lnTo>
                      <a:pt x="745" y="8553"/>
                    </a:lnTo>
                    <a:lnTo>
                      <a:pt x="874" y="8656"/>
                    </a:lnTo>
                    <a:lnTo>
                      <a:pt x="1028" y="8733"/>
                    </a:lnTo>
                    <a:lnTo>
                      <a:pt x="1182" y="8810"/>
                    </a:lnTo>
                    <a:lnTo>
                      <a:pt x="1362" y="8836"/>
                    </a:lnTo>
                    <a:lnTo>
                      <a:pt x="1516" y="8887"/>
                    </a:lnTo>
                    <a:lnTo>
                      <a:pt x="1696" y="8913"/>
                    </a:lnTo>
                    <a:lnTo>
                      <a:pt x="1901" y="8913"/>
                    </a:lnTo>
                    <a:lnTo>
                      <a:pt x="2081" y="8887"/>
                    </a:lnTo>
                    <a:lnTo>
                      <a:pt x="2261" y="8836"/>
                    </a:lnTo>
                    <a:lnTo>
                      <a:pt x="2441" y="8784"/>
                    </a:lnTo>
                    <a:lnTo>
                      <a:pt x="2595" y="8707"/>
                    </a:lnTo>
                    <a:lnTo>
                      <a:pt x="2775" y="8630"/>
                    </a:lnTo>
                    <a:lnTo>
                      <a:pt x="2903" y="8528"/>
                    </a:lnTo>
                    <a:lnTo>
                      <a:pt x="3057" y="8399"/>
                    </a:lnTo>
                    <a:lnTo>
                      <a:pt x="3160" y="8271"/>
                    </a:lnTo>
                    <a:lnTo>
                      <a:pt x="3288" y="8142"/>
                    </a:lnTo>
                    <a:lnTo>
                      <a:pt x="3365" y="7988"/>
                    </a:lnTo>
                    <a:lnTo>
                      <a:pt x="3468" y="7808"/>
                    </a:lnTo>
                    <a:lnTo>
                      <a:pt x="3520" y="7654"/>
                    </a:lnTo>
                    <a:lnTo>
                      <a:pt x="3571" y="7475"/>
                    </a:lnTo>
                    <a:lnTo>
                      <a:pt x="3597" y="7295"/>
                    </a:lnTo>
                    <a:lnTo>
                      <a:pt x="3597" y="7089"/>
                    </a:lnTo>
                    <a:lnTo>
                      <a:pt x="3571" y="6781"/>
                    </a:lnTo>
                    <a:lnTo>
                      <a:pt x="3494" y="6498"/>
                    </a:lnTo>
                    <a:lnTo>
                      <a:pt x="3391" y="6216"/>
                    </a:lnTo>
                    <a:lnTo>
                      <a:pt x="3211" y="5959"/>
                    </a:lnTo>
                    <a:lnTo>
                      <a:pt x="3006" y="5754"/>
                    </a:lnTo>
                    <a:lnTo>
                      <a:pt x="2775" y="5574"/>
                    </a:lnTo>
                    <a:lnTo>
                      <a:pt x="2518" y="5420"/>
                    </a:lnTo>
                    <a:lnTo>
                      <a:pt x="2235" y="5343"/>
                    </a:lnTo>
                    <a:lnTo>
                      <a:pt x="2235" y="437"/>
                    </a:lnTo>
                    <a:lnTo>
                      <a:pt x="2210" y="334"/>
                    </a:lnTo>
                    <a:lnTo>
                      <a:pt x="2184" y="257"/>
                    </a:lnTo>
                    <a:lnTo>
                      <a:pt x="2158" y="180"/>
                    </a:lnTo>
                    <a:lnTo>
                      <a:pt x="2107" y="129"/>
                    </a:lnTo>
                    <a:lnTo>
                      <a:pt x="2030" y="77"/>
                    </a:lnTo>
                    <a:lnTo>
                      <a:pt x="1953" y="26"/>
                    </a:lnTo>
                    <a:lnTo>
                      <a:pt x="1876" y="0"/>
                    </a:lnTo>
                    <a:close/>
                  </a:path>
                </a:pathLst>
              </a:custGeom>
              <a:solidFill>
                <a:srgbClr val="FD8087"/>
              </a:solidFill>
              <a:ln>
                <a:noFill/>
              </a:ln>
            </p:spPr>
            <p:txBody>
              <a:bodyPr spcFirstLastPara="1" wrap="square" lIns="121900" tIns="121900" rIns="121900" bIns="121900" anchor="ctr" anchorCtr="0">
                <a:noAutofit/>
              </a:bodyPr>
              <a:lstStyle/>
              <a:p>
                <a:endParaRPr sz="2489">
                  <a:latin typeface="+mn-lt"/>
                </a:endParaRPr>
              </a:p>
            </p:txBody>
          </p:sp>
          <p:sp>
            <p:nvSpPr>
              <p:cNvPr id="1816" name="Google Shape;1816;p31"/>
              <p:cNvSpPr/>
              <p:nvPr/>
            </p:nvSpPr>
            <p:spPr>
              <a:xfrm>
                <a:off x="7875805" y="5315159"/>
                <a:ext cx="70103" cy="24695"/>
              </a:xfrm>
              <a:custGeom>
                <a:avLst/>
                <a:gdLst/>
                <a:ahLst/>
                <a:cxnLst/>
                <a:rect l="l" t="t" r="r" b="b"/>
                <a:pathLst>
                  <a:path w="951" h="335" extrusionOk="0">
                    <a:moveTo>
                      <a:pt x="154" y="1"/>
                    </a:moveTo>
                    <a:lnTo>
                      <a:pt x="103" y="26"/>
                    </a:lnTo>
                    <a:lnTo>
                      <a:pt x="52" y="52"/>
                    </a:lnTo>
                    <a:lnTo>
                      <a:pt x="0" y="104"/>
                    </a:lnTo>
                    <a:lnTo>
                      <a:pt x="0" y="181"/>
                    </a:lnTo>
                    <a:lnTo>
                      <a:pt x="0" y="232"/>
                    </a:lnTo>
                    <a:lnTo>
                      <a:pt x="52" y="283"/>
                    </a:lnTo>
                    <a:lnTo>
                      <a:pt x="103" y="309"/>
                    </a:lnTo>
                    <a:lnTo>
                      <a:pt x="154" y="335"/>
                    </a:lnTo>
                    <a:lnTo>
                      <a:pt x="796" y="335"/>
                    </a:lnTo>
                    <a:lnTo>
                      <a:pt x="874" y="309"/>
                    </a:lnTo>
                    <a:lnTo>
                      <a:pt x="925" y="283"/>
                    </a:lnTo>
                    <a:lnTo>
                      <a:pt x="951" y="232"/>
                    </a:lnTo>
                    <a:lnTo>
                      <a:pt x="951" y="181"/>
                    </a:lnTo>
                    <a:lnTo>
                      <a:pt x="951" y="104"/>
                    </a:lnTo>
                    <a:lnTo>
                      <a:pt x="925" y="52"/>
                    </a:lnTo>
                    <a:lnTo>
                      <a:pt x="874" y="26"/>
                    </a:lnTo>
                    <a:lnTo>
                      <a:pt x="796" y="1"/>
                    </a:lnTo>
                    <a:close/>
                  </a:path>
                </a:pathLst>
              </a:custGeom>
              <a:solidFill>
                <a:srgbClr val="FE646F"/>
              </a:solidFill>
              <a:ln>
                <a:noFill/>
              </a:ln>
            </p:spPr>
            <p:txBody>
              <a:bodyPr spcFirstLastPara="1" wrap="square" lIns="121900" tIns="121900" rIns="121900" bIns="121900" anchor="ctr" anchorCtr="0">
                <a:noAutofit/>
              </a:bodyPr>
              <a:lstStyle/>
              <a:p>
                <a:endParaRPr sz="2489">
                  <a:latin typeface="+mn-lt"/>
                </a:endParaRPr>
              </a:p>
            </p:txBody>
          </p:sp>
          <p:sp>
            <p:nvSpPr>
              <p:cNvPr id="1817" name="Google Shape;1817;p31"/>
              <p:cNvSpPr/>
              <p:nvPr/>
            </p:nvSpPr>
            <p:spPr>
              <a:xfrm>
                <a:off x="7875805" y="5389021"/>
                <a:ext cx="70103" cy="24695"/>
              </a:xfrm>
              <a:custGeom>
                <a:avLst/>
                <a:gdLst/>
                <a:ahLst/>
                <a:cxnLst/>
                <a:rect l="l" t="t" r="r" b="b"/>
                <a:pathLst>
                  <a:path w="951" h="335" extrusionOk="0">
                    <a:moveTo>
                      <a:pt x="154" y="0"/>
                    </a:moveTo>
                    <a:lnTo>
                      <a:pt x="103" y="26"/>
                    </a:lnTo>
                    <a:lnTo>
                      <a:pt x="52" y="52"/>
                    </a:lnTo>
                    <a:lnTo>
                      <a:pt x="0" y="103"/>
                    </a:lnTo>
                    <a:lnTo>
                      <a:pt x="0" y="155"/>
                    </a:lnTo>
                    <a:lnTo>
                      <a:pt x="0" y="232"/>
                    </a:lnTo>
                    <a:lnTo>
                      <a:pt x="52" y="283"/>
                    </a:lnTo>
                    <a:lnTo>
                      <a:pt x="103" y="309"/>
                    </a:lnTo>
                    <a:lnTo>
                      <a:pt x="154" y="334"/>
                    </a:lnTo>
                    <a:lnTo>
                      <a:pt x="796" y="334"/>
                    </a:lnTo>
                    <a:lnTo>
                      <a:pt x="874" y="309"/>
                    </a:lnTo>
                    <a:lnTo>
                      <a:pt x="925" y="283"/>
                    </a:lnTo>
                    <a:lnTo>
                      <a:pt x="951" y="232"/>
                    </a:lnTo>
                    <a:lnTo>
                      <a:pt x="951" y="155"/>
                    </a:lnTo>
                    <a:lnTo>
                      <a:pt x="951" y="103"/>
                    </a:lnTo>
                    <a:lnTo>
                      <a:pt x="925" y="52"/>
                    </a:lnTo>
                    <a:lnTo>
                      <a:pt x="874" y="26"/>
                    </a:lnTo>
                    <a:lnTo>
                      <a:pt x="796" y="0"/>
                    </a:lnTo>
                    <a:close/>
                  </a:path>
                </a:pathLst>
              </a:custGeom>
              <a:solidFill>
                <a:srgbClr val="FE646F"/>
              </a:solidFill>
              <a:ln>
                <a:noFill/>
              </a:ln>
            </p:spPr>
            <p:txBody>
              <a:bodyPr spcFirstLastPara="1" wrap="square" lIns="121900" tIns="121900" rIns="121900" bIns="121900" anchor="ctr" anchorCtr="0">
                <a:noAutofit/>
              </a:bodyPr>
              <a:lstStyle/>
              <a:p>
                <a:endParaRPr sz="2489">
                  <a:latin typeface="+mn-lt"/>
                </a:endParaRPr>
              </a:p>
            </p:txBody>
          </p:sp>
          <p:sp>
            <p:nvSpPr>
              <p:cNvPr id="1818" name="Google Shape;1818;p31"/>
              <p:cNvSpPr/>
              <p:nvPr/>
            </p:nvSpPr>
            <p:spPr>
              <a:xfrm>
                <a:off x="7875805" y="5462883"/>
                <a:ext cx="70103" cy="22778"/>
              </a:xfrm>
              <a:custGeom>
                <a:avLst/>
                <a:gdLst/>
                <a:ahLst/>
                <a:cxnLst/>
                <a:rect l="l" t="t" r="r" b="b"/>
                <a:pathLst>
                  <a:path w="951" h="309" extrusionOk="0">
                    <a:moveTo>
                      <a:pt x="103" y="0"/>
                    </a:moveTo>
                    <a:lnTo>
                      <a:pt x="52" y="52"/>
                    </a:lnTo>
                    <a:lnTo>
                      <a:pt x="0" y="103"/>
                    </a:lnTo>
                    <a:lnTo>
                      <a:pt x="0" y="154"/>
                    </a:lnTo>
                    <a:lnTo>
                      <a:pt x="0" y="231"/>
                    </a:lnTo>
                    <a:lnTo>
                      <a:pt x="52" y="283"/>
                    </a:lnTo>
                    <a:lnTo>
                      <a:pt x="103" y="308"/>
                    </a:lnTo>
                    <a:lnTo>
                      <a:pt x="874" y="308"/>
                    </a:lnTo>
                    <a:lnTo>
                      <a:pt x="925" y="283"/>
                    </a:lnTo>
                    <a:lnTo>
                      <a:pt x="951" y="231"/>
                    </a:lnTo>
                    <a:lnTo>
                      <a:pt x="951" y="154"/>
                    </a:lnTo>
                    <a:lnTo>
                      <a:pt x="951" y="103"/>
                    </a:lnTo>
                    <a:lnTo>
                      <a:pt x="925" y="52"/>
                    </a:lnTo>
                    <a:lnTo>
                      <a:pt x="874" y="0"/>
                    </a:lnTo>
                    <a:close/>
                  </a:path>
                </a:pathLst>
              </a:custGeom>
              <a:solidFill>
                <a:srgbClr val="FE646F"/>
              </a:solidFill>
              <a:ln>
                <a:noFill/>
              </a:ln>
            </p:spPr>
            <p:txBody>
              <a:bodyPr spcFirstLastPara="1" wrap="square" lIns="121900" tIns="121900" rIns="121900" bIns="121900" anchor="ctr" anchorCtr="0">
                <a:noAutofit/>
              </a:bodyPr>
              <a:lstStyle/>
              <a:p>
                <a:endParaRPr sz="2489">
                  <a:latin typeface="+mn-lt"/>
                </a:endParaRPr>
              </a:p>
            </p:txBody>
          </p:sp>
          <p:sp>
            <p:nvSpPr>
              <p:cNvPr id="1819" name="Google Shape;1819;p31"/>
              <p:cNvSpPr/>
              <p:nvPr/>
            </p:nvSpPr>
            <p:spPr>
              <a:xfrm>
                <a:off x="7875805" y="5536671"/>
                <a:ext cx="70103" cy="22852"/>
              </a:xfrm>
              <a:custGeom>
                <a:avLst/>
                <a:gdLst/>
                <a:ahLst/>
                <a:cxnLst/>
                <a:rect l="l" t="t" r="r" b="b"/>
                <a:pathLst>
                  <a:path w="951" h="310" extrusionOk="0">
                    <a:moveTo>
                      <a:pt x="103" y="1"/>
                    </a:moveTo>
                    <a:lnTo>
                      <a:pt x="52" y="27"/>
                    </a:lnTo>
                    <a:lnTo>
                      <a:pt x="0" y="78"/>
                    </a:lnTo>
                    <a:lnTo>
                      <a:pt x="0" y="155"/>
                    </a:lnTo>
                    <a:lnTo>
                      <a:pt x="0" y="206"/>
                    </a:lnTo>
                    <a:lnTo>
                      <a:pt x="52" y="258"/>
                    </a:lnTo>
                    <a:lnTo>
                      <a:pt x="103" y="309"/>
                    </a:lnTo>
                    <a:lnTo>
                      <a:pt x="874" y="309"/>
                    </a:lnTo>
                    <a:lnTo>
                      <a:pt x="925" y="258"/>
                    </a:lnTo>
                    <a:lnTo>
                      <a:pt x="951" y="206"/>
                    </a:lnTo>
                    <a:lnTo>
                      <a:pt x="951" y="155"/>
                    </a:lnTo>
                    <a:lnTo>
                      <a:pt x="951" y="78"/>
                    </a:lnTo>
                    <a:lnTo>
                      <a:pt x="925" y="27"/>
                    </a:lnTo>
                    <a:lnTo>
                      <a:pt x="874" y="1"/>
                    </a:lnTo>
                    <a:close/>
                  </a:path>
                </a:pathLst>
              </a:custGeom>
              <a:solidFill>
                <a:srgbClr val="FE646F"/>
              </a:solidFill>
              <a:ln>
                <a:noFill/>
              </a:ln>
            </p:spPr>
            <p:txBody>
              <a:bodyPr spcFirstLastPara="1" wrap="square" lIns="121900" tIns="121900" rIns="121900" bIns="121900" anchor="ctr" anchorCtr="0">
                <a:noAutofit/>
              </a:bodyPr>
              <a:lstStyle/>
              <a:p>
                <a:endParaRPr sz="2489">
                  <a:latin typeface="+mn-lt"/>
                </a:endParaRPr>
              </a:p>
            </p:txBody>
          </p:sp>
        </p:grpSp>
      </p:grpSp>
      <p:sp>
        <p:nvSpPr>
          <p:cNvPr id="1820" name="Google Shape;1820;p31"/>
          <p:cNvSpPr/>
          <p:nvPr/>
        </p:nvSpPr>
        <p:spPr>
          <a:xfrm rot="5400000">
            <a:off x="10881708" y="2662683"/>
            <a:ext cx="185684" cy="300737"/>
          </a:xfrm>
          <a:prstGeom prst="triangle">
            <a:avLst>
              <a:gd name="adj" fmla="val 50000"/>
            </a:avLst>
          </a:prstGeom>
          <a:solidFill>
            <a:schemeClr val="lt1"/>
          </a:solidFill>
          <a:ln>
            <a:noFill/>
          </a:ln>
        </p:spPr>
        <p:txBody>
          <a:bodyPr spcFirstLastPara="1" wrap="square" lIns="121900" tIns="121900" rIns="121900" bIns="121900" anchor="ctr" anchorCtr="0">
            <a:noAutofit/>
          </a:bodyPr>
          <a:lstStyle/>
          <a:p>
            <a:endParaRPr sz="2489">
              <a:latin typeface="+mn-lt"/>
            </a:endParaRPr>
          </a:p>
        </p:txBody>
      </p:sp>
    </p:spTree>
    <p:extLst>
      <p:ext uri="{BB962C8B-B14F-4D97-AF65-F5344CB8AC3E}">
        <p14:creationId xmlns:p14="http://schemas.microsoft.com/office/powerpoint/2010/main" val="30337158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298CBF-AFC9-4466-B033-036AE2A3880B}"/>
              </a:ext>
            </a:extLst>
          </p:cNvPr>
          <p:cNvSpPr>
            <a:spLocks noGrp="1"/>
          </p:cNvSpPr>
          <p:nvPr>
            <p:ph type="title"/>
          </p:nvPr>
        </p:nvSpPr>
        <p:spPr/>
        <p:txBody>
          <a:bodyPr>
            <a:noAutofit/>
          </a:bodyPr>
          <a:lstStyle/>
          <a:p>
            <a:r>
              <a:rPr lang="en-US" dirty="0">
                <a:solidFill>
                  <a:schemeClr val="accent1">
                    <a:lumMod val="50000"/>
                  </a:schemeClr>
                </a:solidFill>
              </a:rPr>
              <a:t>Saving Sharing</a:t>
            </a:r>
          </a:p>
        </p:txBody>
      </p:sp>
      <p:grpSp>
        <p:nvGrpSpPr>
          <p:cNvPr id="3" name="Group 2">
            <a:extLst>
              <a:ext uri="{FF2B5EF4-FFF2-40B4-BE49-F238E27FC236}">
                <a16:creationId xmlns:a16="http://schemas.microsoft.com/office/drawing/2014/main" id="{68A3BE50-A2B9-457B-A85D-C5175605FF2E}"/>
              </a:ext>
            </a:extLst>
          </p:cNvPr>
          <p:cNvGrpSpPr/>
          <p:nvPr/>
        </p:nvGrpSpPr>
        <p:grpSpPr>
          <a:xfrm>
            <a:off x="3586559" y="3429000"/>
            <a:ext cx="8429595" cy="3130061"/>
            <a:chOff x="2826920" y="1211263"/>
            <a:chExt cx="7491777" cy="4563507"/>
          </a:xfrm>
        </p:grpSpPr>
        <p:sp>
          <p:nvSpPr>
            <p:cNvPr id="4" name="Rounded Rectangle 9">
              <a:extLst>
                <a:ext uri="{FF2B5EF4-FFF2-40B4-BE49-F238E27FC236}">
                  <a16:creationId xmlns:a16="http://schemas.microsoft.com/office/drawing/2014/main" id="{C579E950-C18D-4276-A491-4C2F69457B49}"/>
                </a:ext>
              </a:extLst>
            </p:cNvPr>
            <p:cNvSpPr/>
            <p:nvPr/>
          </p:nvSpPr>
          <p:spPr>
            <a:xfrm>
              <a:off x="7620000" y="1211263"/>
              <a:ext cx="2286000" cy="1074737"/>
            </a:xfrm>
            <a:prstGeom prst="roundRect">
              <a:avLst/>
            </a:prstGeom>
            <a:solidFill>
              <a:srgbClr val="CC99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800" b="1" dirty="0">
                  <a:latin typeface="Arial" panose="020B0604020202020204" pitchFamily="34" charset="0"/>
                </a:rPr>
                <a:t>Bank</a:t>
              </a:r>
            </a:p>
          </p:txBody>
        </p:sp>
        <p:sp>
          <p:nvSpPr>
            <p:cNvPr id="5" name="Rounded Rectangle 10">
              <a:extLst>
                <a:ext uri="{FF2B5EF4-FFF2-40B4-BE49-F238E27FC236}">
                  <a16:creationId xmlns:a16="http://schemas.microsoft.com/office/drawing/2014/main" id="{E21EF325-71EE-4705-B6ED-7A6894346B09}"/>
                </a:ext>
              </a:extLst>
            </p:cNvPr>
            <p:cNvSpPr/>
            <p:nvPr/>
          </p:nvSpPr>
          <p:spPr>
            <a:xfrm>
              <a:off x="2826920" y="4152469"/>
              <a:ext cx="1630591" cy="1418511"/>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800" b="1" dirty="0">
                  <a:latin typeface="Arial" panose="020B0604020202020204" pitchFamily="34" charset="0"/>
                </a:rPr>
                <a:t>Project Owner</a:t>
              </a:r>
            </a:p>
          </p:txBody>
        </p:sp>
        <p:sp>
          <p:nvSpPr>
            <p:cNvPr id="6" name="Rounded Rectangle 11">
              <a:extLst>
                <a:ext uri="{FF2B5EF4-FFF2-40B4-BE49-F238E27FC236}">
                  <a16:creationId xmlns:a16="http://schemas.microsoft.com/office/drawing/2014/main" id="{F3F07EE5-1BB2-4060-B998-0A41B50DCE80}"/>
                </a:ext>
              </a:extLst>
            </p:cNvPr>
            <p:cNvSpPr/>
            <p:nvPr/>
          </p:nvSpPr>
          <p:spPr>
            <a:xfrm>
              <a:off x="7558088" y="4071938"/>
              <a:ext cx="2500312" cy="1350962"/>
            </a:xfrm>
            <a:prstGeom prst="roundRect">
              <a:avLst/>
            </a:prstGeom>
            <a:solidFill>
              <a:srgbClr val="008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800" b="1" dirty="0">
                  <a:latin typeface="Arial" panose="020B0604020202020204" pitchFamily="34" charset="0"/>
                </a:rPr>
                <a:t>Equipment supplier/contractor</a:t>
              </a:r>
            </a:p>
          </p:txBody>
        </p:sp>
        <p:cxnSp>
          <p:nvCxnSpPr>
            <p:cNvPr id="7" name="Straight Arrow Connector 6">
              <a:extLst>
                <a:ext uri="{FF2B5EF4-FFF2-40B4-BE49-F238E27FC236}">
                  <a16:creationId xmlns:a16="http://schemas.microsoft.com/office/drawing/2014/main" id="{F830EA9E-0A4A-4499-80A4-3FE35E1EF767}"/>
                </a:ext>
              </a:extLst>
            </p:cNvPr>
            <p:cNvCxnSpPr>
              <a:cxnSpLocks/>
            </p:cNvCxnSpPr>
            <p:nvPr/>
          </p:nvCxnSpPr>
          <p:spPr>
            <a:xfrm>
              <a:off x="4600333" y="4495799"/>
              <a:ext cx="2943466" cy="0"/>
            </a:xfrm>
            <a:prstGeom prst="straightConnector1">
              <a:avLst/>
            </a:prstGeom>
            <a:ln w="57150">
              <a:solidFill>
                <a:schemeClr val="accent1">
                  <a:lumMod val="50000"/>
                </a:schemeClr>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C63705F8-A701-4F49-BC76-3A9463CD286F}"/>
                </a:ext>
              </a:extLst>
            </p:cNvPr>
            <p:cNvCxnSpPr>
              <a:cxnSpLocks/>
            </p:cNvCxnSpPr>
            <p:nvPr/>
          </p:nvCxnSpPr>
          <p:spPr>
            <a:xfrm flipH="1" flipV="1">
              <a:off x="4524134" y="5181602"/>
              <a:ext cx="2943466" cy="1586"/>
            </a:xfrm>
            <a:prstGeom prst="straightConnector1">
              <a:avLst/>
            </a:prstGeom>
            <a:ln w="57150">
              <a:solidFill>
                <a:srgbClr val="008000"/>
              </a:solidFill>
              <a:tailEnd type="stealth" w="lg" len="med"/>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036FF2EB-D8A6-4FE1-9D3A-D68B3289F0A9}"/>
                </a:ext>
              </a:extLst>
            </p:cNvPr>
            <p:cNvSpPr txBox="1">
              <a:spLocks noChangeArrowheads="1"/>
            </p:cNvSpPr>
            <p:nvPr/>
          </p:nvSpPr>
          <p:spPr bwMode="auto">
            <a:xfrm>
              <a:off x="5148168" y="3862163"/>
              <a:ext cx="1749197" cy="369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US" altLang="en-US" sz="1800" dirty="0">
                  <a:solidFill>
                    <a:srgbClr val="0000FF"/>
                  </a:solidFill>
                  <a:latin typeface="Arial" panose="020B0604020202020204" pitchFamily="34" charset="0"/>
                  <a:ea typeface="ＭＳ Ｐゴシック" panose="020B0600070205080204" pitchFamily="34" charset="-128"/>
                </a:rPr>
                <a:t>Saving Sharing</a:t>
              </a:r>
            </a:p>
          </p:txBody>
        </p:sp>
        <p:sp>
          <p:nvSpPr>
            <p:cNvPr id="10" name="TextBox 9">
              <a:extLst>
                <a:ext uri="{FF2B5EF4-FFF2-40B4-BE49-F238E27FC236}">
                  <a16:creationId xmlns:a16="http://schemas.microsoft.com/office/drawing/2014/main" id="{B50A1BC8-FDA1-451D-9FEC-471402A65797}"/>
                </a:ext>
              </a:extLst>
            </p:cNvPr>
            <p:cNvSpPr txBox="1">
              <a:spLocks noChangeArrowheads="1"/>
            </p:cNvSpPr>
            <p:nvPr/>
          </p:nvSpPr>
          <p:spPr bwMode="auto">
            <a:xfrm>
              <a:off x="4179888" y="5405438"/>
              <a:ext cx="457689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US" altLang="en-US" sz="1800" dirty="0">
                  <a:solidFill>
                    <a:srgbClr val="008000"/>
                  </a:solidFill>
                  <a:latin typeface="Arial" panose="020B0604020202020204" pitchFamily="34" charset="0"/>
                  <a:ea typeface="ＭＳ Ｐゴシック" panose="020B0600070205080204" pitchFamily="34" charset="-128"/>
                </a:rPr>
                <a:t>Capital investment + energy saving service</a:t>
              </a:r>
            </a:p>
          </p:txBody>
        </p:sp>
        <p:cxnSp>
          <p:nvCxnSpPr>
            <p:cNvPr id="11" name="Straight Arrow Connector 10">
              <a:extLst>
                <a:ext uri="{FF2B5EF4-FFF2-40B4-BE49-F238E27FC236}">
                  <a16:creationId xmlns:a16="http://schemas.microsoft.com/office/drawing/2014/main" id="{54FC6F59-DE39-4254-9EA2-23B2EE7E6479}"/>
                </a:ext>
              </a:extLst>
            </p:cNvPr>
            <p:cNvCxnSpPr/>
            <p:nvPr/>
          </p:nvCxnSpPr>
          <p:spPr>
            <a:xfrm rot="5400000">
              <a:off x="8365332" y="3182144"/>
              <a:ext cx="1709737" cy="3175"/>
            </a:xfrm>
            <a:prstGeom prst="straightConnector1">
              <a:avLst/>
            </a:prstGeom>
            <a:ln w="57150">
              <a:solidFill>
                <a:srgbClr val="CC7900"/>
              </a:solidFill>
              <a:tailEnd type="stealth" w="lg" len="med"/>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0C6D68C3-9B6C-45FE-B7BF-A1B39BF796E0}"/>
                </a:ext>
              </a:extLst>
            </p:cNvPr>
            <p:cNvSpPr txBox="1">
              <a:spLocks noChangeArrowheads="1"/>
            </p:cNvSpPr>
            <p:nvPr/>
          </p:nvSpPr>
          <p:spPr bwMode="auto">
            <a:xfrm>
              <a:off x="4321019" y="2905484"/>
              <a:ext cx="3403496" cy="369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US" altLang="en-US" sz="1800" dirty="0">
                  <a:solidFill>
                    <a:srgbClr val="0000FF"/>
                  </a:solidFill>
                  <a:latin typeface="Arial" panose="020B0604020202020204" pitchFamily="34" charset="0"/>
                  <a:ea typeface="ＭＳ Ｐゴシック" panose="020B0600070205080204" pitchFamily="34" charset="-128"/>
                </a:rPr>
                <a:t>Principal and interest payments</a:t>
              </a:r>
            </a:p>
          </p:txBody>
        </p:sp>
        <p:sp>
          <p:nvSpPr>
            <p:cNvPr id="13" name="TextBox 12">
              <a:extLst>
                <a:ext uri="{FF2B5EF4-FFF2-40B4-BE49-F238E27FC236}">
                  <a16:creationId xmlns:a16="http://schemas.microsoft.com/office/drawing/2014/main" id="{025066B9-6074-4812-A75E-D68E3C953B11}"/>
                </a:ext>
              </a:extLst>
            </p:cNvPr>
            <p:cNvSpPr txBox="1">
              <a:spLocks noChangeArrowheads="1"/>
            </p:cNvSpPr>
            <p:nvPr/>
          </p:nvSpPr>
          <p:spPr bwMode="auto">
            <a:xfrm>
              <a:off x="9282651" y="2799661"/>
              <a:ext cx="1036046" cy="468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US" altLang="en-US" sz="1800" dirty="0">
                  <a:solidFill>
                    <a:srgbClr val="CC7900"/>
                  </a:solidFill>
                  <a:latin typeface="Arial" panose="020B0604020202020204" pitchFamily="34" charset="0"/>
                  <a:ea typeface="ＭＳ Ｐゴシック" panose="020B0600070205080204" pitchFamily="34" charset="-128"/>
                </a:rPr>
                <a:t>Investment</a:t>
              </a:r>
            </a:p>
          </p:txBody>
        </p:sp>
        <p:cxnSp>
          <p:nvCxnSpPr>
            <p:cNvPr id="14" name="Straight Arrow Connector 13">
              <a:extLst>
                <a:ext uri="{FF2B5EF4-FFF2-40B4-BE49-F238E27FC236}">
                  <a16:creationId xmlns:a16="http://schemas.microsoft.com/office/drawing/2014/main" id="{8A807ACD-FF6B-4093-8B8F-78AE6BE0F698}"/>
                </a:ext>
              </a:extLst>
            </p:cNvPr>
            <p:cNvCxnSpPr/>
            <p:nvPr/>
          </p:nvCxnSpPr>
          <p:spPr>
            <a:xfrm rot="5400000" flipH="1" flipV="1">
              <a:off x="7296150" y="3141663"/>
              <a:ext cx="1712913" cy="1587"/>
            </a:xfrm>
            <a:prstGeom prst="straightConnector1">
              <a:avLst/>
            </a:prstGeom>
            <a:ln w="57150">
              <a:solidFill>
                <a:srgbClr val="006600"/>
              </a:solidFill>
              <a:tailEnd type="stealth" w="lg" len="med"/>
            </a:ln>
          </p:spPr>
          <p:style>
            <a:lnRef idx="1">
              <a:schemeClr val="accent1"/>
            </a:lnRef>
            <a:fillRef idx="0">
              <a:schemeClr val="accent1"/>
            </a:fillRef>
            <a:effectRef idx="0">
              <a:schemeClr val="accent1"/>
            </a:effectRef>
            <a:fontRef idx="minor">
              <a:schemeClr val="tx1"/>
            </a:fontRef>
          </p:style>
        </p:cxnSp>
      </p:grpSp>
      <p:pic>
        <p:nvPicPr>
          <p:cNvPr id="15" name="Picture 14">
            <a:extLst>
              <a:ext uri="{FF2B5EF4-FFF2-40B4-BE49-F238E27FC236}">
                <a16:creationId xmlns:a16="http://schemas.microsoft.com/office/drawing/2014/main" id="{5B49C05B-2FC4-EB8B-717D-B0120D91C61A}"/>
              </a:ext>
            </a:extLst>
          </p:cNvPr>
          <p:cNvPicPr>
            <a:picLocks noChangeAspect="1"/>
          </p:cNvPicPr>
          <p:nvPr/>
        </p:nvPicPr>
        <p:blipFill>
          <a:blip r:embed="rId2"/>
          <a:srcRect l="3107" r="8477"/>
          <a:stretch/>
        </p:blipFill>
        <p:spPr>
          <a:xfrm>
            <a:off x="483137" y="1284620"/>
            <a:ext cx="4784552" cy="3390305"/>
          </a:xfrm>
          <a:prstGeom prst="rect">
            <a:avLst/>
          </a:prstGeom>
        </p:spPr>
      </p:pic>
    </p:spTree>
    <p:extLst>
      <p:ext uri="{BB962C8B-B14F-4D97-AF65-F5344CB8AC3E}">
        <p14:creationId xmlns:p14="http://schemas.microsoft.com/office/powerpoint/2010/main" val="7267844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52">
          <a:extLst>
            <a:ext uri="{FF2B5EF4-FFF2-40B4-BE49-F238E27FC236}">
              <a16:creationId xmlns:a16="http://schemas.microsoft.com/office/drawing/2014/main" id="{39CCAAB9-B5BB-DDA5-7244-FFB3F40F9C89}"/>
            </a:ext>
          </a:extLst>
        </p:cNvPr>
        <p:cNvGrpSpPr/>
        <p:nvPr/>
      </p:nvGrpSpPr>
      <p:grpSpPr>
        <a:xfrm>
          <a:off x="0" y="0"/>
          <a:ext cx="0" cy="0"/>
          <a:chOff x="0" y="0"/>
          <a:chExt cx="0" cy="0"/>
        </a:xfrm>
      </p:grpSpPr>
      <p:sp>
        <p:nvSpPr>
          <p:cNvPr id="1753" name="Google Shape;1753;p31">
            <a:extLst>
              <a:ext uri="{FF2B5EF4-FFF2-40B4-BE49-F238E27FC236}">
                <a16:creationId xmlns:a16="http://schemas.microsoft.com/office/drawing/2014/main" id="{47EEA241-41B7-8DB1-C1EB-941CED8612A6}"/>
              </a:ext>
            </a:extLst>
          </p:cNvPr>
          <p:cNvSpPr txBox="1">
            <a:spLocks noGrp="1"/>
          </p:cNvSpPr>
          <p:nvPr>
            <p:ph type="title"/>
          </p:nvPr>
        </p:nvSpPr>
        <p:spPr>
          <a:xfrm>
            <a:off x="609600" y="548633"/>
            <a:ext cx="10972800" cy="495200"/>
          </a:xfrm>
          <a:prstGeom prst="rect">
            <a:avLst/>
          </a:prstGeom>
        </p:spPr>
        <p:txBody>
          <a:bodyPr spcFirstLastPara="1" wrap="square" lIns="121900" tIns="121900" rIns="121900" bIns="121900" anchor="ctr" anchorCtr="0">
            <a:noAutofit/>
          </a:bodyPr>
          <a:lstStyle/>
          <a:p>
            <a:r>
              <a:rPr lang="en-US" dirty="0">
                <a:solidFill>
                  <a:schemeClr val="accent1">
                    <a:lumMod val="50000"/>
                  </a:schemeClr>
                </a:solidFill>
              </a:rPr>
              <a:t>Saving Sharing</a:t>
            </a:r>
            <a:endParaRPr dirty="0">
              <a:solidFill>
                <a:schemeClr val="accent1">
                  <a:lumMod val="50000"/>
                </a:schemeClr>
              </a:solidFill>
            </a:endParaRPr>
          </a:p>
        </p:txBody>
      </p:sp>
      <p:grpSp>
        <p:nvGrpSpPr>
          <p:cNvPr id="2" name="Group 1">
            <a:extLst>
              <a:ext uri="{FF2B5EF4-FFF2-40B4-BE49-F238E27FC236}">
                <a16:creationId xmlns:a16="http://schemas.microsoft.com/office/drawing/2014/main" id="{B08F1705-E4F5-1A02-14E1-892AC66F1298}"/>
              </a:ext>
            </a:extLst>
          </p:cNvPr>
          <p:cNvGrpSpPr/>
          <p:nvPr/>
        </p:nvGrpSpPr>
        <p:grpSpPr>
          <a:xfrm>
            <a:off x="912964" y="1570356"/>
            <a:ext cx="4574675" cy="4591700"/>
            <a:chOff x="912964" y="1675864"/>
            <a:chExt cx="4574675" cy="4591700"/>
          </a:xfrm>
        </p:grpSpPr>
        <p:grpSp>
          <p:nvGrpSpPr>
            <p:cNvPr id="1754" name="Google Shape;1754;p31">
              <a:extLst>
                <a:ext uri="{FF2B5EF4-FFF2-40B4-BE49-F238E27FC236}">
                  <a16:creationId xmlns:a16="http://schemas.microsoft.com/office/drawing/2014/main" id="{E3F9E007-6126-316D-BDB8-69215029BEC4}"/>
                </a:ext>
              </a:extLst>
            </p:cNvPr>
            <p:cNvGrpSpPr/>
            <p:nvPr/>
          </p:nvGrpSpPr>
          <p:grpSpPr>
            <a:xfrm>
              <a:off x="912964" y="1675864"/>
              <a:ext cx="4504487" cy="4591700"/>
              <a:chOff x="675455" y="1043357"/>
              <a:chExt cx="1676959" cy="3612590"/>
            </a:xfrm>
          </p:grpSpPr>
          <p:sp>
            <p:nvSpPr>
              <p:cNvPr id="1755" name="Google Shape;1755;p31">
                <a:extLst>
                  <a:ext uri="{FF2B5EF4-FFF2-40B4-BE49-F238E27FC236}">
                    <a16:creationId xmlns:a16="http://schemas.microsoft.com/office/drawing/2014/main" id="{2B98FF0B-A46C-934C-D877-1B5F7C1F33B5}"/>
                  </a:ext>
                </a:extLst>
              </p:cNvPr>
              <p:cNvSpPr/>
              <p:nvPr/>
            </p:nvSpPr>
            <p:spPr>
              <a:xfrm>
                <a:off x="701585" y="2104325"/>
                <a:ext cx="1650829" cy="2551622"/>
              </a:xfrm>
              <a:custGeom>
                <a:avLst/>
                <a:gdLst/>
                <a:ahLst/>
                <a:cxnLst/>
                <a:rect l="l" t="t" r="r" b="b"/>
                <a:pathLst>
                  <a:path w="79450" h="147004" extrusionOk="0">
                    <a:moveTo>
                      <a:pt x="68963" y="28211"/>
                    </a:moveTo>
                    <a:lnTo>
                      <a:pt x="69413" y="28231"/>
                    </a:lnTo>
                    <a:lnTo>
                      <a:pt x="69883" y="28270"/>
                    </a:lnTo>
                    <a:lnTo>
                      <a:pt x="70332" y="28329"/>
                    </a:lnTo>
                    <a:lnTo>
                      <a:pt x="70763" y="28407"/>
                    </a:lnTo>
                    <a:lnTo>
                      <a:pt x="71213" y="28505"/>
                    </a:lnTo>
                    <a:lnTo>
                      <a:pt x="71624" y="28622"/>
                    </a:lnTo>
                    <a:lnTo>
                      <a:pt x="72054" y="28779"/>
                    </a:lnTo>
                    <a:lnTo>
                      <a:pt x="72465" y="28935"/>
                    </a:lnTo>
                    <a:lnTo>
                      <a:pt x="72856" y="29111"/>
                    </a:lnTo>
                    <a:lnTo>
                      <a:pt x="73247" y="29307"/>
                    </a:lnTo>
                    <a:lnTo>
                      <a:pt x="73619" y="29522"/>
                    </a:lnTo>
                    <a:lnTo>
                      <a:pt x="73991" y="29757"/>
                    </a:lnTo>
                    <a:lnTo>
                      <a:pt x="74343" y="30011"/>
                    </a:lnTo>
                    <a:lnTo>
                      <a:pt x="74695" y="30285"/>
                    </a:lnTo>
                    <a:lnTo>
                      <a:pt x="75008" y="30559"/>
                    </a:lnTo>
                    <a:lnTo>
                      <a:pt x="75321" y="30872"/>
                    </a:lnTo>
                    <a:lnTo>
                      <a:pt x="75634" y="31185"/>
                    </a:lnTo>
                    <a:lnTo>
                      <a:pt x="75908" y="31498"/>
                    </a:lnTo>
                    <a:lnTo>
                      <a:pt x="76182" y="31850"/>
                    </a:lnTo>
                    <a:lnTo>
                      <a:pt x="76436" y="32202"/>
                    </a:lnTo>
                    <a:lnTo>
                      <a:pt x="76671" y="32574"/>
                    </a:lnTo>
                    <a:lnTo>
                      <a:pt x="76886" y="32946"/>
                    </a:lnTo>
                    <a:lnTo>
                      <a:pt x="77082" y="33337"/>
                    </a:lnTo>
                    <a:lnTo>
                      <a:pt x="77258" y="33728"/>
                    </a:lnTo>
                    <a:lnTo>
                      <a:pt x="77415" y="34139"/>
                    </a:lnTo>
                    <a:lnTo>
                      <a:pt x="77571" y="34570"/>
                    </a:lnTo>
                    <a:lnTo>
                      <a:pt x="77688" y="34981"/>
                    </a:lnTo>
                    <a:lnTo>
                      <a:pt x="77786" y="35431"/>
                    </a:lnTo>
                    <a:lnTo>
                      <a:pt x="77865" y="35861"/>
                    </a:lnTo>
                    <a:lnTo>
                      <a:pt x="77923" y="36311"/>
                    </a:lnTo>
                    <a:lnTo>
                      <a:pt x="77962" y="36780"/>
                    </a:lnTo>
                    <a:lnTo>
                      <a:pt x="77982" y="37230"/>
                    </a:lnTo>
                    <a:lnTo>
                      <a:pt x="77982" y="136518"/>
                    </a:lnTo>
                    <a:lnTo>
                      <a:pt x="77962" y="136987"/>
                    </a:lnTo>
                    <a:lnTo>
                      <a:pt x="77923" y="137437"/>
                    </a:lnTo>
                    <a:lnTo>
                      <a:pt x="77865" y="137887"/>
                    </a:lnTo>
                    <a:lnTo>
                      <a:pt x="77786" y="138337"/>
                    </a:lnTo>
                    <a:lnTo>
                      <a:pt x="77688" y="138768"/>
                    </a:lnTo>
                    <a:lnTo>
                      <a:pt x="77571" y="139198"/>
                    </a:lnTo>
                    <a:lnTo>
                      <a:pt x="77415" y="139609"/>
                    </a:lnTo>
                    <a:lnTo>
                      <a:pt x="77258" y="140020"/>
                    </a:lnTo>
                    <a:lnTo>
                      <a:pt x="77082" y="140431"/>
                    </a:lnTo>
                    <a:lnTo>
                      <a:pt x="76886" y="140802"/>
                    </a:lnTo>
                    <a:lnTo>
                      <a:pt x="76671" y="141193"/>
                    </a:lnTo>
                    <a:lnTo>
                      <a:pt x="76436" y="141546"/>
                    </a:lnTo>
                    <a:lnTo>
                      <a:pt x="76182" y="141898"/>
                    </a:lnTo>
                    <a:lnTo>
                      <a:pt x="75908" y="142250"/>
                    </a:lnTo>
                    <a:lnTo>
                      <a:pt x="75634" y="142583"/>
                    </a:lnTo>
                    <a:lnTo>
                      <a:pt x="75321" y="142896"/>
                    </a:lnTo>
                    <a:lnTo>
                      <a:pt x="75008" y="143189"/>
                    </a:lnTo>
                    <a:lnTo>
                      <a:pt x="74695" y="143463"/>
                    </a:lnTo>
                    <a:lnTo>
                      <a:pt x="74343" y="143737"/>
                    </a:lnTo>
                    <a:lnTo>
                      <a:pt x="73991" y="143991"/>
                    </a:lnTo>
                    <a:lnTo>
                      <a:pt x="73619" y="144226"/>
                    </a:lnTo>
                    <a:lnTo>
                      <a:pt x="73247" y="144441"/>
                    </a:lnTo>
                    <a:lnTo>
                      <a:pt x="72856" y="144637"/>
                    </a:lnTo>
                    <a:lnTo>
                      <a:pt x="72465" y="144832"/>
                    </a:lnTo>
                    <a:lnTo>
                      <a:pt x="72054" y="144989"/>
                    </a:lnTo>
                    <a:lnTo>
                      <a:pt x="71624" y="145126"/>
                    </a:lnTo>
                    <a:lnTo>
                      <a:pt x="71213" y="145243"/>
                    </a:lnTo>
                    <a:lnTo>
                      <a:pt x="70763" y="145341"/>
                    </a:lnTo>
                    <a:lnTo>
                      <a:pt x="70332" y="145419"/>
                    </a:lnTo>
                    <a:lnTo>
                      <a:pt x="69883" y="145478"/>
                    </a:lnTo>
                    <a:lnTo>
                      <a:pt x="69413" y="145517"/>
                    </a:lnTo>
                    <a:lnTo>
                      <a:pt x="68963" y="145537"/>
                    </a:lnTo>
                    <a:lnTo>
                      <a:pt x="10487" y="145537"/>
                    </a:lnTo>
                    <a:lnTo>
                      <a:pt x="10017" y="145517"/>
                    </a:lnTo>
                    <a:lnTo>
                      <a:pt x="9567" y="145478"/>
                    </a:lnTo>
                    <a:lnTo>
                      <a:pt x="9117" y="145419"/>
                    </a:lnTo>
                    <a:lnTo>
                      <a:pt x="8667" y="145341"/>
                    </a:lnTo>
                    <a:lnTo>
                      <a:pt x="8237" y="145243"/>
                    </a:lnTo>
                    <a:lnTo>
                      <a:pt x="7806" y="145126"/>
                    </a:lnTo>
                    <a:lnTo>
                      <a:pt x="7396" y="144989"/>
                    </a:lnTo>
                    <a:lnTo>
                      <a:pt x="6985" y="144832"/>
                    </a:lnTo>
                    <a:lnTo>
                      <a:pt x="6574" y="144637"/>
                    </a:lnTo>
                    <a:lnTo>
                      <a:pt x="6202" y="144441"/>
                    </a:lnTo>
                    <a:lnTo>
                      <a:pt x="5811" y="144226"/>
                    </a:lnTo>
                    <a:lnTo>
                      <a:pt x="5459" y="143991"/>
                    </a:lnTo>
                    <a:lnTo>
                      <a:pt x="5087" y="143737"/>
                    </a:lnTo>
                    <a:lnTo>
                      <a:pt x="4754" y="143463"/>
                    </a:lnTo>
                    <a:lnTo>
                      <a:pt x="4422" y="143189"/>
                    </a:lnTo>
                    <a:lnTo>
                      <a:pt x="4109" y="142896"/>
                    </a:lnTo>
                    <a:lnTo>
                      <a:pt x="3815" y="142583"/>
                    </a:lnTo>
                    <a:lnTo>
                      <a:pt x="3541" y="142250"/>
                    </a:lnTo>
                    <a:lnTo>
                      <a:pt x="3268" y="141898"/>
                    </a:lnTo>
                    <a:lnTo>
                      <a:pt x="3013" y="141546"/>
                    </a:lnTo>
                    <a:lnTo>
                      <a:pt x="2778" y="141193"/>
                    </a:lnTo>
                    <a:lnTo>
                      <a:pt x="2563" y="140802"/>
                    </a:lnTo>
                    <a:lnTo>
                      <a:pt x="2368" y="140431"/>
                    </a:lnTo>
                    <a:lnTo>
                      <a:pt x="2172" y="140020"/>
                    </a:lnTo>
                    <a:lnTo>
                      <a:pt x="2015" y="139609"/>
                    </a:lnTo>
                    <a:lnTo>
                      <a:pt x="1879" y="139198"/>
                    </a:lnTo>
                    <a:lnTo>
                      <a:pt x="1761" y="138768"/>
                    </a:lnTo>
                    <a:lnTo>
                      <a:pt x="1663" y="138337"/>
                    </a:lnTo>
                    <a:lnTo>
                      <a:pt x="1566" y="137887"/>
                    </a:lnTo>
                    <a:lnTo>
                      <a:pt x="1526" y="137437"/>
                    </a:lnTo>
                    <a:lnTo>
                      <a:pt x="1487" y="136987"/>
                    </a:lnTo>
                    <a:lnTo>
                      <a:pt x="1468" y="136518"/>
                    </a:lnTo>
                    <a:lnTo>
                      <a:pt x="1468" y="37230"/>
                    </a:lnTo>
                    <a:lnTo>
                      <a:pt x="1487" y="36780"/>
                    </a:lnTo>
                    <a:lnTo>
                      <a:pt x="1526" y="36311"/>
                    </a:lnTo>
                    <a:lnTo>
                      <a:pt x="1566" y="35861"/>
                    </a:lnTo>
                    <a:lnTo>
                      <a:pt x="1663" y="35431"/>
                    </a:lnTo>
                    <a:lnTo>
                      <a:pt x="1761" y="34981"/>
                    </a:lnTo>
                    <a:lnTo>
                      <a:pt x="1879" y="34570"/>
                    </a:lnTo>
                    <a:lnTo>
                      <a:pt x="2015" y="34139"/>
                    </a:lnTo>
                    <a:lnTo>
                      <a:pt x="2172" y="33728"/>
                    </a:lnTo>
                    <a:lnTo>
                      <a:pt x="2368" y="33337"/>
                    </a:lnTo>
                    <a:lnTo>
                      <a:pt x="2563" y="32946"/>
                    </a:lnTo>
                    <a:lnTo>
                      <a:pt x="2778" y="32574"/>
                    </a:lnTo>
                    <a:lnTo>
                      <a:pt x="3013" y="32202"/>
                    </a:lnTo>
                    <a:lnTo>
                      <a:pt x="3268" y="31850"/>
                    </a:lnTo>
                    <a:lnTo>
                      <a:pt x="3541" y="31498"/>
                    </a:lnTo>
                    <a:lnTo>
                      <a:pt x="3815" y="31185"/>
                    </a:lnTo>
                    <a:lnTo>
                      <a:pt x="4109" y="30872"/>
                    </a:lnTo>
                    <a:lnTo>
                      <a:pt x="4422" y="30559"/>
                    </a:lnTo>
                    <a:lnTo>
                      <a:pt x="4754" y="30285"/>
                    </a:lnTo>
                    <a:lnTo>
                      <a:pt x="5087" y="30011"/>
                    </a:lnTo>
                    <a:lnTo>
                      <a:pt x="5459" y="29757"/>
                    </a:lnTo>
                    <a:lnTo>
                      <a:pt x="5811" y="29522"/>
                    </a:lnTo>
                    <a:lnTo>
                      <a:pt x="6202" y="29307"/>
                    </a:lnTo>
                    <a:lnTo>
                      <a:pt x="6574" y="29111"/>
                    </a:lnTo>
                    <a:lnTo>
                      <a:pt x="6985" y="28935"/>
                    </a:lnTo>
                    <a:lnTo>
                      <a:pt x="7396" y="28779"/>
                    </a:lnTo>
                    <a:lnTo>
                      <a:pt x="7806" y="28622"/>
                    </a:lnTo>
                    <a:lnTo>
                      <a:pt x="8237" y="28505"/>
                    </a:lnTo>
                    <a:lnTo>
                      <a:pt x="8667" y="28407"/>
                    </a:lnTo>
                    <a:lnTo>
                      <a:pt x="9117" y="28329"/>
                    </a:lnTo>
                    <a:lnTo>
                      <a:pt x="9567" y="28270"/>
                    </a:lnTo>
                    <a:lnTo>
                      <a:pt x="10017" y="28231"/>
                    </a:lnTo>
                    <a:lnTo>
                      <a:pt x="10487" y="28211"/>
                    </a:lnTo>
                    <a:close/>
                    <a:moveTo>
                      <a:pt x="38991" y="0"/>
                    </a:moveTo>
                    <a:lnTo>
                      <a:pt x="38991" y="26744"/>
                    </a:lnTo>
                    <a:lnTo>
                      <a:pt x="10487" y="26744"/>
                    </a:lnTo>
                    <a:lnTo>
                      <a:pt x="9958" y="26764"/>
                    </a:lnTo>
                    <a:lnTo>
                      <a:pt x="9411" y="26803"/>
                    </a:lnTo>
                    <a:lnTo>
                      <a:pt x="8902" y="26881"/>
                    </a:lnTo>
                    <a:lnTo>
                      <a:pt x="8374" y="26959"/>
                    </a:lnTo>
                    <a:lnTo>
                      <a:pt x="7865" y="27077"/>
                    </a:lnTo>
                    <a:lnTo>
                      <a:pt x="7376" y="27233"/>
                    </a:lnTo>
                    <a:lnTo>
                      <a:pt x="6887" y="27390"/>
                    </a:lnTo>
                    <a:lnTo>
                      <a:pt x="6417" y="27585"/>
                    </a:lnTo>
                    <a:lnTo>
                      <a:pt x="5948" y="27781"/>
                    </a:lnTo>
                    <a:lnTo>
                      <a:pt x="5498" y="28016"/>
                    </a:lnTo>
                    <a:lnTo>
                      <a:pt x="5048" y="28270"/>
                    </a:lnTo>
                    <a:lnTo>
                      <a:pt x="4637" y="28544"/>
                    </a:lnTo>
                    <a:lnTo>
                      <a:pt x="4226" y="28837"/>
                    </a:lnTo>
                    <a:lnTo>
                      <a:pt x="3815" y="29150"/>
                    </a:lnTo>
                    <a:lnTo>
                      <a:pt x="3444" y="29483"/>
                    </a:lnTo>
                    <a:lnTo>
                      <a:pt x="3072" y="29835"/>
                    </a:lnTo>
                    <a:lnTo>
                      <a:pt x="2720" y="30187"/>
                    </a:lnTo>
                    <a:lnTo>
                      <a:pt x="2407" y="30579"/>
                    </a:lnTo>
                    <a:lnTo>
                      <a:pt x="2094" y="30970"/>
                    </a:lnTo>
                    <a:lnTo>
                      <a:pt x="1800" y="31381"/>
                    </a:lnTo>
                    <a:lnTo>
                      <a:pt x="1526" y="31811"/>
                    </a:lnTo>
                    <a:lnTo>
                      <a:pt x="1272" y="32242"/>
                    </a:lnTo>
                    <a:lnTo>
                      <a:pt x="1037" y="32692"/>
                    </a:lnTo>
                    <a:lnTo>
                      <a:pt x="822" y="33161"/>
                    </a:lnTo>
                    <a:lnTo>
                      <a:pt x="646" y="33631"/>
                    </a:lnTo>
                    <a:lnTo>
                      <a:pt x="470" y="34120"/>
                    </a:lnTo>
                    <a:lnTo>
                      <a:pt x="333" y="34628"/>
                    </a:lnTo>
                    <a:lnTo>
                      <a:pt x="216" y="35137"/>
                    </a:lnTo>
                    <a:lnTo>
                      <a:pt x="118" y="35646"/>
                    </a:lnTo>
                    <a:lnTo>
                      <a:pt x="59" y="36174"/>
                    </a:lnTo>
                    <a:lnTo>
                      <a:pt x="20" y="36702"/>
                    </a:lnTo>
                    <a:lnTo>
                      <a:pt x="0" y="37230"/>
                    </a:lnTo>
                    <a:lnTo>
                      <a:pt x="0" y="136518"/>
                    </a:lnTo>
                    <a:lnTo>
                      <a:pt x="20" y="137046"/>
                    </a:lnTo>
                    <a:lnTo>
                      <a:pt x="59" y="137594"/>
                    </a:lnTo>
                    <a:lnTo>
                      <a:pt x="118" y="138102"/>
                    </a:lnTo>
                    <a:lnTo>
                      <a:pt x="216" y="138631"/>
                    </a:lnTo>
                    <a:lnTo>
                      <a:pt x="333" y="139139"/>
                    </a:lnTo>
                    <a:lnTo>
                      <a:pt x="470" y="139628"/>
                    </a:lnTo>
                    <a:lnTo>
                      <a:pt x="646" y="140117"/>
                    </a:lnTo>
                    <a:lnTo>
                      <a:pt x="822" y="140587"/>
                    </a:lnTo>
                    <a:lnTo>
                      <a:pt x="1037" y="141057"/>
                    </a:lnTo>
                    <a:lnTo>
                      <a:pt x="1272" y="141507"/>
                    </a:lnTo>
                    <a:lnTo>
                      <a:pt x="1526" y="141956"/>
                    </a:lnTo>
                    <a:lnTo>
                      <a:pt x="1800" y="142367"/>
                    </a:lnTo>
                    <a:lnTo>
                      <a:pt x="2094" y="142778"/>
                    </a:lnTo>
                    <a:lnTo>
                      <a:pt x="2407" y="143189"/>
                    </a:lnTo>
                    <a:lnTo>
                      <a:pt x="2720" y="143561"/>
                    </a:lnTo>
                    <a:lnTo>
                      <a:pt x="3072" y="143932"/>
                    </a:lnTo>
                    <a:lnTo>
                      <a:pt x="3444" y="144265"/>
                    </a:lnTo>
                    <a:lnTo>
                      <a:pt x="3815" y="144598"/>
                    </a:lnTo>
                    <a:lnTo>
                      <a:pt x="4226" y="144911"/>
                    </a:lnTo>
                    <a:lnTo>
                      <a:pt x="4637" y="145204"/>
                    </a:lnTo>
                    <a:lnTo>
                      <a:pt x="5048" y="145478"/>
                    </a:lnTo>
                    <a:lnTo>
                      <a:pt x="5498" y="145732"/>
                    </a:lnTo>
                    <a:lnTo>
                      <a:pt x="5948" y="145967"/>
                    </a:lnTo>
                    <a:lnTo>
                      <a:pt x="6417" y="146182"/>
                    </a:lnTo>
                    <a:lnTo>
                      <a:pt x="6887" y="146358"/>
                    </a:lnTo>
                    <a:lnTo>
                      <a:pt x="7376" y="146534"/>
                    </a:lnTo>
                    <a:lnTo>
                      <a:pt x="7865" y="146671"/>
                    </a:lnTo>
                    <a:lnTo>
                      <a:pt x="8374" y="146789"/>
                    </a:lnTo>
                    <a:lnTo>
                      <a:pt x="8902" y="146887"/>
                    </a:lnTo>
                    <a:lnTo>
                      <a:pt x="9411" y="146945"/>
                    </a:lnTo>
                    <a:lnTo>
                      <a:pt x="9958" y="146984"/>
                    </a:lnTo>
                    <a:lnTo>
                      <a:pt x="10487" y="147004"/>
                    </a:lnTo>
                    <a:lnTo>
                      <a:pt x="68963" y="147004"/>
                    </a:lnTo>
                    <a:lnTo>
                      <a:pt x="69491" y="146984"/>
                    </a:lnTo>
                    <a:lnTo>
                      <a:pt x="70019" y="146945"/>
                    </a:lnTo>
                    <a:lnTo>
                      <a:pt x="70548" y="146887"/>
                    </a:lnTo>
                    <a:lnTo>
                      <a:pt x="71056" y="146789"/>
                    </a:lnTo>
                    <a:lnTo>
                      <a:pt x="71565" y="146671"/>
                    </a:lnTo>
                    <a:lnTo>
                      <a:pt x="72074" y="146534"/>
                    </a:lnTo>
                    <a:lnTo>
                      <a:pt x="72563" y="146358"/>
                    </a:lnTo>
                    <a:lnTo>
                      <a:pt x="73032" y="146182"/>
                    </a:lnTo>
                    <a:lnTo>
                      <a:pt x="73502" y="145967"/>
                    </a:lnTo>
                    <a:lnTo>
                      <a:pt x="73952" y="145732"/>
                    </a:lnTo>
                    <a:lnTo>
                      <a:pt x="74382" y="145478"/>
                    </a:lnTo>
                    <a:lnTo>
                      <a:pt x="74813" y="145204"/>
                    </a:lnTo>
                    <a:lnTo>
                      <a:pt x="75223" y="144911"/>
                    </a:lnTo>
                    <a:lnTo>
                      <a:pt x="75615" y="144598"/>
                    </a:lnTo>
                    <a:lnTo>
                      <a:pt x="76006" y="144265"/>
                    </a:lnTo>
                    <a:lnTo>
                      <a:pt x="76358" y="143932"/>
                    </a:lnTo>
                    <a:lnTo>
                      <a:pt x="76710" y="143561"/>
                    </a:lnTo>
                    <a:lnTo>
                      <a:pt x="77043" y="143189"/>
                    </a:lnTo>
                    <a:lnTo>
                      <a:pt x="77356" y="142778"/>
                    </a:lnTo>
                    <a:lnTo>
                      <a:pt x="77649" y="142367"/>
                    </a:lnTo>
                    <a:lnTo>
                      <a:pt x="77923" y="141956"/>
                    </a:lnTo>
                    <a:lnTo>
                      <a:pt x="78178" y="141507"/>
                    </a:lnTo>
                    <a:lnTo>
                      <a:pt x="78412" y="141057"/>
                    </a:lnTo>
                    <a:lnTo>
                      <a:pt x="78608" y="140587"/>
                    </a:lnTo>
                    <a:lnTo>
                      <a:pt x="78804" y="140117"/>
                    </a:lnTo>
                    <a:lnTo>
                      <a:pt x="78960" y="139628"/>
                    </a:lnTo>
                    <a:lnTo>
                      <a:pt x="79117" y="139139"/>
                    </a:lnTo>
                    <a:lnTo>
                      <a:pt x="79234" y="138631"/>
                    </a:lnTo>
                    <a:lnTo>
                      <a:pt x="79312" y="138102"/>
                    </a:lnTo>
                    <a:lnTo>
                      <a:pt x="79391" y="137594"/>
                    </a:lnTo>
                    <a:lnTo>
                      <a:pt x="79430" y="137046"/>
                    </a:lnTo>
                    <a:lnTo>
                      <a:pt x="79449" y="136518"/>
                    </a:lnTo>
                    <a:lnTo>
                      <a:pt x="79449" y="37230"/>
                    </a:lnTo>
                    <a:lnTo>
                      <a:pt x="79430" y="36702"/>
                    </a:lnTo>
                    <a:lnTo>
                      <a:pt x="79391" y="36174"/>
                    </a:lnTo>
                    <a:lnTo>
                      <a:pt x="79312" y="35646"/>
                    </a:lnTo>
                    <a:lnTo>
                      <a:pt x="79234" y="35137"/>
                    </a:lnTo>
                    <a:lnTo>
                      <a:pt x="79117" y="34628"/>
                    </a:lnTo>
                    <a:lnTo>
                      <a:pt x="78960" y="34120"/>
                    </a:lnTo>
                    <a:lnTo>
                      <a:pt x="78804" y="33631"/>
                    </a:lnTo>
                    <a:lnTo>
                      <a:pt x="78608" y="33161"/>
                    </a:lnTo>
                    <a:lnTo>
                      <a:pt x="78412" y="32692"/>
                    </a:lnTo>
                    <a:lnTo>
                      <a:pt x="78178" y="32242"/>
                    </a:lnTo>
                    <a:lnTo>
                      <a:pt x="77923" y="31811"/>
                    </a:lnTo>
                    <a:lnTo>
                      <a:pt x="77649" y="31381"/>
                    </a:lnTo>
                    <a:lnTo>
                      <a:pt x="77356" y="30970"/>
                    </a:lnTo>
                    <a:lnTo>
                      <a:pt x="77043" y="30579"/>
                    </a:lnTo>
                    <a:lnTo>
                      <a:pt x="76710" y="30187"/>
                    </a:lnTo>
                    <a:lnTo>
                      <a:pt x="76358" y="29835"/>
                    </a:lnTo>
                    <a:lnTo>
                      <a:pt x="76006" y="29483"/>
                    </a:lnTo>
                    <a:lnTo>
                      <a:pt x="75615" y="29150"/>
                    </a:lnTo>
                    <a:lnTo>
                      <a:pt x="75223" y="28837"/>
                    </a:lnTo>
                    <a:lnTo>
                      <a:pt x="74813" y="28544"/>
                    </a:lnTo>
                    <a:lnTo>
                      <a:pt x="74382" y="28270"/>
                    </a:lnTo>
                    <a:lnTo>
                      <a:pt x="73952" y="28016"/>
                    </a:lnTo>
                    <a:lnTo>
                      <a:pt x="73502" y="27781"/>
                    </a:lnTo>
                    <a:lnTo>
                      <a:pt x="73032" y="27585"/>
                    </a:lnTo>
                    <a:lnTo>
                      <a:pt x="72563" y="27390"/>
                    </a:lnTo>
                    <a:lnTo>
                      <a:pt x="72074" y="27233"/>
                    </a:lnTo>
                    <a:lnTo>
                      <a:pt x="71565" y="27077"/>
                    </a:lnTo>
                    <a:lnTo>
                      <a:pt x="71056" y="26959"/>
                    </a:lnTo>
                    <a:lnTo>
                      <a:pt x="70548" y="26881"/>
                    </a:lnTo>
                    <a:lnTo>
                      <a:pt x="70019" y="26803"/>
                    </a:lnTo>
                    <a:lnTo>
                      <a:pt x="69491" y="26764"/>
                    </a:lnTo>
                    <a:lnTo>
                      <a:pt x="68963" y="26744"/>
                    </a:lnTo>
                    <a:lnTo>
                      <a:pt x="40458" y="26744"/>
                    </a:lnTo>
                    <a:lnTo>
                      <a:pt x="40458" y="0"/>
                    </a:lnTo>
                    <a:close/>
                  </a:path>
                </a:pathLst>
              </a:custGeom>
              <a:solidFill>
                <a:schemeClr val="accent5"/>
              </a:solidFill>
              <a:ln>
                <a:noFill/>
              </a:ln>
            </p:spPr>
            <p:txBody>
              <a:bodyPr spcFirstLastPara="1" wrap="square" lIns="121900" tIns="121900" rIns="121900" bIns="121900" anchor="ctr" anchorCtr="0">
                <a:noAutofit/>
              </a:bodyPr>
              <a:lstStyle/>
              <a:p>
                <a:endParaRPr sz="2489">
                  <a:latin typeface="+mn-lt"/>
                </a:endParaRPr>
              </a:p>
            </p:txBody>
          </p:sp>
          <p:sp>
            <p:nvSpPr>
              <p:cNvPr id="1756" name="Google Shape;1756;p31">
                <a:extLst>
                  <a:ext uri="{FF2B5EF4-FFF2-40B4-BE49-F238E27FC236}">
                    <a16:creationId xmlns:a16="http://schemas.microsoft.com/office/drawing/2014/main" id="{0FA3B36A-351F-A44E-50C0-3406F1254D8B}"/>
                  </a:ext>
                </a:extLst>
              </p:cNvPr>
              <p:cNvSpPr/>
              <p:nvPr/>
            </p:nvSpPr>
            <p:spPr>
              <a:xfrm>
                <a:off x="675455" y="3084136"/>
                <a:ext cx="77779" cy="1292474"/>
              </a:xfrm>
              <a:custGeom>
                <a:avLst/>
                <a:gdLst/>
                <a:ahLst/>
                <a:cxnLst/>
                <a:rect l="l" t="t" r="r" b="b"/>
                <a:pathLst>
                  <a:path w="4481" h="74462" extrusionOk="0">
                    <a:moveTo>
                      <a:pt x="0" y="1"/>
                    </a:moveTo>
                    <a:lnTo>
                      <a:pt x="0" y="74462"/>
                    </a:lnTo>
                    <a:lnTo>
                      <a:pt x="4480" y="74462"/>
                    </a:lnTo>
                    <a:lnTo>
                      <a:pt x="4480" y="1"/>
                    </a:lnTo>
                    <a:close/>
                  </a:path>
                </a:pathLst>
              </a:custGeom>
              <a:solidFill>
                <a:schemeClr val="accent6"/>
              </a:solidFill>
              <a:ln>
                <a:noFill/>
              </a:ln>
            </p:spPr>
            <p:txBody>
              <a:bodyPr spcFirstLastPara="1" wrap="square" lIns="121900" tIns="121900" rIns="121900" bIns="121900" anchor="ctr" anchorCtr="0">
                <a:noAutofit/>
              </a:bodyPr>
              <a:lstStyle/>
              <a:p>
                <a:endParaRPr sz="2489">
                  <a:latin typeface="+mn-lt"/>
                </a:endParaRPr>
              </a:p>
            </p:txBody>
          </p:sp>
          <p:sp>
            <p:nvSpPr>
              <p:cNvPr id="1757" name="Google Shape;1757;p31">
                <a:extLst>
                  <a:ext uri="{FF2B5EF4-FFF2-40B4-BE49-F238E27FC236}">
                    <a16:creationId xmlns:a16="http://schemas.microsoft.com/office/drawing/2014/main" id="{6F12593E-0FA7-8987-69D7-E24C31E12E11}"/>
                  </a:ext>
                </a:extLst>
              </p:cNvPr>
              <p:cNvSpPr/>
              <p:nvPr/>
            </p:nvSpPr>
            <p:spPr>
              <a:xfrm>
                <a:off x="1059070" y="1043357"/>
                <a:ext cx="950635" cy="1064275"/>
              </a:xfrm>
              <a:custGeom>
                <a:avLst/>
                <a:gdLst/>
                <a:ahLst/>
                <a:cxnLst/>
                <a:rect l="l" t="t" r="r" b="b"/>
                <a:pathLst>
                  <a:path w="61334" h="61315" extrusionOk="0">
                    <a:moveTo>
                      <a:pt x="31420" y="1468"/>
                    </a:moveTo>
                    <a:lnTo>
                      <a:pt x="32163" y="1507"/>
                    </a:lnTo>
                    <a:lnTo>
                      <a:pt x="32907" y="1546"/>
                    </a:lnTo>
                    <a:lnTo>
                      <a:pt x="33650" y="1625"/>
                    </a:lnTo>
                    <a:lnTo>
                      <a:pt x="34374" y="1703"/>
                    </a:lnTo>
                    <a:lnTo>
                      <a:pt x="35098" y="1801"/>
                    </a:lnTo>
                    <a:lnTo>
                      <a:pt x="35822" y="1918"/>
                    </a:lnTo>
                    <a:lnTo>
                      <a:pt x="36546" y="2055"/>
                    </a:lnTo>
                    <a:lnTo>
                      <a:pt x="37250" y="2211"/>
                    </a:lnTo>
                    <a:lnTo>
                      <a:pt x="37954" y="2388"/>
                    </a:lnTo>
                    <a:lnTo>
                      <a:pt x="38639" y="2583"/>
                    </a:lnTo>
                    <a:lnTo>
                      <a:pt x="39343" y="2779"/>
                    </a:lnTo>
                    <a:lnTo>
                      <a:pt x="40009" y="2994"/>
                    </a:lnTo>
                    <a:lnTo>
                      <a:pt x="40693" y="3248"/>
                    </a:lnTo>
                    <a:lnTo>
                      <a:pt x="41358" y="3503"/>
                    </a:lnTo>
                    <a:lnTo>
                      <a:pt x="42024" y="3757"/>
                    </a:lnTo>
                    <a:lnTo>
                      <a:pt x="42669" y="4050"/>
                    </a:lnTo>
                    <a:lnTo>
                      <a:pt x="43315" y="4344"/>
                    </a:lnTo>
                    <a:lnTo>
                      <a:pt x="43941" y="4657"/>
                    </a:lnTo>
                    <a:lnTo>
                      <a:pt x="44567" y="4990"/>
                    </a:lnTo>
                    <a:lnTo>
                      <a:pt x="45193" y="5342"/>
                    </a:lnTo>
                    <a:lnTo>
                      <a:pt x="45799" y="5694"/>
                    </a:lnTo>
                    <a:lnTo>
                      <a:pt x="46386" y="6066"/>
                    </a:lnTo>
                    <a:lnTo>
                      <a:pt x="46973" y="6457"/>
                    </a:lnTo>
                    <a:lnTo>
                      <a:pt x="47560" y="6868"/>
                    </a:lnTo>
                    <a:lnTo>
                      <a:pt x="48128" y="7279"/>
                    </a:lnTo>
                    <a:lnTo>
                      <a:pt x="48675" y="7709"/>
                    </a:lnTo>
                    <a:lnTo>
                      <a:pt x="49223" y="8139"/>
                    </a:lnTo>
                    <a:lnTo>
                      <a:pt x="49751" y="8589"/>
                    </a:lnTo>
                    <a:lnTo>
                      <a:pt x="50280" y="9059"/>
                    </a:lnTo>
                    <a:lnTo>
                      <a:pt x="50788" y="9528"/>
                    </a:lnTo>
                    <a:lnTo>
                      <a:pt x="51297" y="10017"/>
                    </a:lnTo>
                    <a:lnTo>
                      <a:pt x="51786" y="10526"/>
                    </a:lnTo>
                    <a:lnTo>
                      <a:pt x="52256" y="11035"/>
                    </a:lnTo>
                    <a:lnTo>
                      <a:pt x="52725" y="11563"/>
                    </a:lnTo>
                    <a:lnTo>
                      <a:pt x="53175" y="12091"/>
                    </a:lnTo>
                    <a:lnTo>
                      <a:pt x="53625" y="12639"/>
                    </a:lnTo>
                    <a:lnTo>
                      <a:pt x="54055" y="13206"/>
                    </a:lnTo>
                    <a:lnTo>
                      <a:pt x="54466" y="13774"/>
                    </a:lnTo>
                    <a:lnTo>
                      <a:pt x="54858" y="14341"/>
                    </a:lnTo>
                    <a:lnTo>
                      <a:pt x="55249" y="14928"/>
                    </a:lnTo>
                    <a:lnTo>
                      <a:pt x="55621" y="15535"/>
                    </a:lnTo>
                    <a:lnTo>
                      <a:pt x="55992" y="16141"/>
                    </a:lnTo>
                    <a:lnTo>
                      <a:pt x="56325" y="16747"/>
                    </a:lnTo>
                    <a:lnTo>
                      <a:pt x="56657" y="17374"/>
                    </a:lnTo>
                    <a:lnTo>
                      <a:pt x="56970" y="18019"/>
                    </a:lnTo>
                    <a:lnTo>
                      <a:pt x="57264" y="18645"/>
                    </a:lnTo>
                    <a:lnTo>
                      <a:pt x="57557" y="19310"/>
                    </a:lnTo>
                    <a:lnTo>
                      <a:pt x="57831" y="19956"/>
                    </a:lnTo>
                    <a:lnTo>
                      <a:pt x="58086" y="20621"/>
                    </a:lnTo>
                    <a:lnTo>
                      <a:pt x="58320" y="21306"/>
                    </a:lnTo>
                    <a:lnTo>
                      <a:pt x="58536" y="21991"/>
                    </a:lnTo>
                    <a:lnTo>
                      <a:pt x="58751" y="22675"/>
                    </a:lnTo>
                    <a:lnTo>
                      <a:pt x="58927" y="23380"/>
                    </a:lnTo>
                    <a:lnTo>
                      <a:pt x="59103" y="24064"/>
                    </a:lnTo>
                    <a:lnTo>
                      <a:pt x="59259" y="24788"/>
                    </a:lnTo>
                    <a:lnTo>
                      <a:pt x="59396" y="25493"/>
                    </a:lnTo>
                    <a:lnTo>
                      <a:pt x="59514" y="26216"/>
                    </a:lnTo>
                    <a:lnTo>
                      <a:pt x="59631" y="26940"/>
                    </a:lnTo>
                    <a:lnTo>
                      <a:pt x="59709" y="27684"/>
                    </a:lnTo>
                    <a:lnTo>
                      <a:pt x="59768" y="28408"/>
                    </a:lnTo>
                    <a:lnTo>
                      <a:pt x="59827" y="29151"/>
                    </a:lnTo>
                    <a:lnTo>
                      <a:pt x="59846" y="29914"/>
                    </a:lnTo>
                    <a:lnTo>
                      <a:pt x="59866" y="30657"/>
                    </a:lnTo>
                    <a:lnTo>
                      <a:pt x="59846" y="31401"/>
                    </a:lnTo>
                    <a:lnTo>
                      <a:pt x="59827" y="32164"/>
                    </a:lnTo>
                    <a:lnTo>
                      <a:pt x="59768" y="32907"/>
                    </a:lnTo>
                    <a:lnTo>
                      <a:pt x="59709" y="33631"/>
                    </a:lnTo>
                    <a:lnTo>
                      <a:pt x="59631" y="34375"/>
                    </a:lnTo>
                    <a:lnTo>
                      <a:pt x="59514" y="35099"/>
                    </a:lnTo>
                    <a:lnTo>
                      <a:pt x="59396" y="35822"/>
                    </a:lnTo>
                    <a:lnTo>
                      <a:pt x="59259" y="36527"/>
                    </a:lnTo>
                    <a:lnTo>
                      <a:pt x="59103" y="37251"/>
                    </a:lnTo>
                    <a:lnTo>
                      <a:pt x="58927" y="37935"/>
                    </a:lnTo>
                    <a:lnTo>
                      <a:pt x="58751" y="38640"/>
                    </a:lnTo>
                    <a:lnTo>
                      <a:pt x="58536" y="39324"/>
                    </a:lnTo>
                    <a:lnTo>
                      <a:pt x="58320" y="40009"/>
                    </a:lnTo>
                    <a:lnTo>
                      <a:pt x="58086" y="40694"/>
                    </a:lnTo>
                    <a:lnTo>
                      <a:pt x="57831" y="41359"/>
                    </a:lnTo>
                    <a:lnTo>
                      <a:pt x="57557" y="42005"/>
                    </a:lnTo>
                    <a:lnTo>
                      <a:pt x="57264" y="42650"/>
                    </a:lnTo>
                    <a:lnTo>
                      <a:pt x="56970" y="43296"/>
                    </a:lnTo>
                    <a:lnTo>
                      <a:pt x="56657" y="43941"/>
                    </a:lnTo>
                    <a:lnTo>
                      <a:pt x="56325" y="44568"/>
                    </a:lnTo>
                    <a:lnTo>
                      <a:pt x="55992" y="45174"/>
                    </a:lnTo>
                    <a:lnTo>
                      <a:pt x="55621" y="45780"/>
                    </a:lnTo>
                    <a:lnTo>
                      <a:pt x="55249" y="46387"/>
                    </a:lnTo>
                    <a:lnTo>
                      <a:pt x="54858" y="46974"/>
                    </a:lnTo>
                    <a:lnTo>
                      <a:pt x="54466" y="47541"/>
                    </a:lnTo>
                    <a:lnTo>
                      <a:pt x="54055" y="48109"/>
                    </a:lnTo>
                    <a:lnTo>
                      <a:pt x="53625" y="48676"/>
                    </a:lnTo>
                    <a:lnTo>
                      <a:pt x="53175" y="49224"/>
                    </a:lnTo>
                    <a:lnTo>
                      <a:pt x="52725" y="49752"/>
                    </a:lnTo>
                    <a:lnTo>
                      <a:pt x="52256" y="50280"/>
                    </a:lnTo>
                    <a:lnTo>
                      <a:pt x="51786" y="50789"/>
                    </a:lnTo>
                    <a:lnTo>
                      <a:pt x="51297" y="51298"/>
                    </a:lnTo>
                    <a:lnTo>
                      <a:pt x="50788" y="51787"/>
                    </a:lnTo>
                    <a:lnTo>
                      <a:pt x="50280" y="52256"/>
                    </a:lnTo>
                    <a:lnTo>
                      <a:pt x="49751" y="52726"/>
                    </a:lnTo>
                    <a:lnTo>
                      <a:pt x="49223" y="53176"/>
                    </a:lnTo>
                    <a:lnTo>
                      <a:pt x="48675" y="53606"/>
                    </a:lnTo>
                    <a:lnTo>
                      <a:pt x="48128" y="54036"/>
                    </a:lnTo>
                    <a:lnTo>
                      <a:pt x="47560" y="54447"/>
                    </a:lnTo>
                    <a:lnTo>
                      <a:pt x="46973" y="54858"/>
                    </a:lnTo>
                    <a:lnTo>
                      <a:pt x="46386" y="55249"/>
                    </a:lnTo>
                    <a:lnTo>
                      <a:pt x="45799" y="55621"/>
                    </a:lnTo>
                    <a:lnTo>
                      <a:pt x="45193" y="55973"/>
                    </a:lnTo>
                    <a:lnTo>
                      <a:pt x="44567" y="56325"/>
                    </a:lnTo>
                    <a:lnTo>
                      <a:pt x="43941" y="56658"/>
                    </a:lnTo>
                    <a:lnTo>
                      <a:pt x="43315" y="56971"/>
                    </a:lnTo>
                    <a:lnTo>
                      <a:pt x="42669" y="57265"/>
                    </a:lnTo>
                    <a:lnTo>
                      <a:pt x="42024" y="57558"/>
                    </a:lnTo>
                    <a:lnTo>
                      <a:pt x="41358" y="57812"/>
                    </a:lnTo>
                    <a:lnTo>
                      <a:pt x="40693" y="58067"/>
                    </a:lnTo>
                    <a:lnTo>
                      <a:pt x="40009" y="58321"/>
                    </a:lnTo>
                    <a:lnTo>
                      <a:pt x="39343" y="58536"/>
                    </a:lnTo>
                    <a:lnTo>
                      <a:pt x="38639" y="58732"/>
                    </a:lnTo>
                    <a:lnTo>
                      <a:pt x="37954" y="58927"/>
                    </a:lnTo>
                    <a:lnTo>
                      <a:pt x="37250" y="59104"/>
                    </a:lnTo>
                    <a:lnTo>
                      <a:pt x="36546" y="59260"/>
                    </a:lnTo>
                    <a:lnTo>
                      <a:pt x="35822" y="59397"/>
                    </a:lnTo>
                    <a:lnTo>
                      <a:pt x="35098" y="59514"/>
                    </a:lnTo>
                    <a:lnTo>
                      <a:pt x="34374" y="59612"/>
                    </a:lnTo>
                    <a:lnTo>
                      <a:pt x="33650" y="59690"/>
                    </a:lnTo>
                    <a:lnTo>
                      <a:pt x="32907" y="59769"/>
                    </a:lnTo>
                    <a:lnTo>
                      <a:pt x="32163" y="59808"/>
                    </a:lnTo>
                    <a:lnTo>
                      <a:pt x="31420" y="59847"/>
                    </a:lnTo>
                    <a:lnTo>
                      <a:pt x="29914" y="59847"/>
                    </a:lnTo>
                    <a:lnTo>
                      <a:pt x="29170" y="59808"/>
                    </a:lnTo>
                    <a:lnTo>
                      <a:pt x="28427" y="59769"/>
                    </a:lnTo>
                    <a:lnTo>
                      <a:pt x="27683" y="59690"/>
                    </a:lnTo>
                    <a:lnTo>
                      <a:pt x="26959" y="59612"/>
                    </a:lnTo>
                    <a:lnTo>
                      <a:pt x="26216" y="59514"/>
                    </a:lnTo>
                    <a:lnTo>
                      <a:pt x="25512" y="59397"/>
                    </a:lnTo>
                    <a:lnTo>
                      <a:pt x="24788" y="59260"/>
                    </a:lnTo>
                    <a:lnTo>
                      <a:pt x="24084" y="59104"/>
                    </a:lnTo>
                    <a:lnTo>
                      <a:pt x="23379" y="58927"/>
                    </a:lnTo>
                    <a:lnTo>
                      <a:pt x="22675" y="58732"/>
                    </a:lnTo>
                    <a:lnTo>
                      <a:pt x="21990" y="58536"/>
                    </a:lnTo>
                    <a:lnTo>
                      <a:pt x="21306" y="58321"/>
                    </a:lnTo>
                    <a:lnTo>
                      <a:pt x="20640" y="58067"/>
                    </a:lnTo>
                    <a:lnTo>
                      <a:pt x="19975" y="57812"/>
                    </a:lnTo>
                    <a:lnTo>
                      <a:pt x="19310" y="57558"/>
                    </a:lnTo>
                    <a:lnTo>
                      <a:pt x="18664" y="57265"/>
                    </a:lnTo>
                    <a:lnTo>
                      <a:pt x="18019" y="56971"/>
                    </a:lnTo>
                    <a:lnTo>
                      <a:pt x="17393" y="56658"/>
                    </a:lnTo>
                    <a:lnTo>
                      <a:pt x="16767" y="56325"/>
                    </a:lnTo>
                    <a:lnTo>
                      <a:pt x="16141" y="55973"/>
                    </a:lnTo>
                    <a:lnTo>
                      <a:pt x="15534" y="55621"/>
                    </a:lnTo>
                    <a:lnTo>
                      <a:pt x="14947" y="55249"/>
                    </a:lnTo>
                    <a:lnTo>
                      <a:pt x="14360" y="54858"/>
                    </a:lnTo>
                    <a:lnTo>
                      <a:pt x="13773" y="54447"/>
                    </a:lnTo>
                    <a:lnTo>
                      <a:pt x="13206" y="54036"/>
                    </a:lnTo>
                    <a:lnTo>
                      <a:pt x="12658" y="53606"/>
                    </a:lnTo>
                    <a:lnTo>
                      <a:pt x="12111" y="53176"/>
                    </a:lnTo>
                    <a:lnTo>
                      <a:pt x="11563" y="52726"/>
                    </a:lnTo>
                    <a:lnTo>
                      <a:pt x="11054" y="52256"/>
                    </a:lnTo>
                    <a:lnTo>
                      <a:pt x="10526" y="51787"/>
                    </a:lnTo>
                    <a:lnTo>
                      <a:pt x="10037" y="51298"/>
                    </a:lnTo>
                    <a:lnTo>
                      <a:pt x="9548" y="50789"/>
                    </a:lnTo>
                    <a:lnTo>
                      <a:pt x="9059" y="50280"/>
                    </a:lnTo>
                    <a:lnTo>
                      <a:pt x="8609" y="49752"/>
                    </a:lnTo>
                    <a:lnTo>
                      <a:pt x="8139" y="49224"/>
                    </a:lnTo>
                    <a:lnTo>
                      <a:pt x="7709" y="48676"/>
                    </a:lnTo>
                    <a:lnTo>
                      <a:pt x="7278" y="48109"/>
                    </a:lnTo>
                    <a:lnTo>
                      <a:pt x="6867" y="47541"/>
                    </a:lnTo>
                    <a:lnTo>
                      <a:pt x="6457" y="46974"/>
                    </a:lnTo>
                    <a:lnTo>
                      <a:pt x="6085" y="46387"/>
                    </a:lnTo>
                    <a:lnTo>
                      <a:pt x="5713" y="45780"/>
                    </a:lnTo>
                    <a:lnTo>
                      <a:pt x="5341" y="45174"/>
                    </a:lnTo>
                    <a:lnTo>
                      <a:pt x="5009" y="44568"/>
                    </a:lnTo>
                    <a:lnTo>
                      <a:pt x="4676" y="43941"/>
                    </a:lnTo>
                    <a:lnTo>
                      <a:pt x="4363" y="43296"/>
                    </a:lnTo>
                    <a:lnTo>
                      <a:pt x="4050" y="42650"/>
                    </a:lnTo>
                    <a:lnTo>
                      <a:pt x="3776" y="42005"/>
                    </a:lnTo>
                    <a:lnTo>
                      <a:pt x="3502" y="41359"/>
                    </a:lnTo>
                    <a:lnTo>
                      <a:pt x="3248" y="40694"/>
                    </a:lnTo>
                    <a:lnTo>
                      <a:pt x="3013" y="40009"/>
                    </a:lnTo>
                    <a:lnTo>
                      <a:pt x="2779" y="39324"/>
                    </a:lnTo>
                    <a:lnTo>
                      <a:pt x="2583" y="38640"/>
                    </a:lnTo>
                    <a:lnTo>
                      <a:pt x="2387" y="37935"/>
                    </a:lnTo>
                    <a:lnTo>
                      <a:pt x="2231" y="37251"/>
                    </a:lnTo>
                    <a:lnTo>
                      <a:pt x="2074" y="36527"/>
                    </a:lnTo>
                    <a:lnTo>
                      <a:pt x="1937" y="35822"/>
                    </a:lnTo>
                    <a:lnTo>
                      <a:pt x="1800" y="35099"/>
                    </a:lnTo>
                    <a:lnTo>
                      <a:pt x="1703" y="34375"/>
                    </a:lnTo>
                    <a:lnTo>
                      <a:pt x="1624" y="33631"/>
                    </a:lnTo>
                    <a:lnTo>
                      <a:pt x="1566" y="32907"/>
                    </a:lnTo>
                    <a:lnTo>
                      <a:pt x="1507" y="32164"/>
                    </a:lnTo>
                    <a:lnTo>
                      <a:pt x="1487" y="31401"/>
                    </a:lnTo>
                    <a:lnTo>
                      <a:pt x="1468" y="30657"/>
                    </a:lnTo>
                    <a:lnTo>
                      <a:pt x="1487" y="29914"/>
                    </a:lnTo>
                    <a:lnTo>
                      <a:pt x="1507" y="29151"/>
                    </a:lnTo>
                    <a:lnTo>
                      <a:pt x="1566" y="28408"/>
                    </a:lnTo>
                    <a:lnTo>
                      <a:pt x="1624" y="27684"/>
                    </a:lnTo>
                    <a:lnTo>
                      <a:pt x="1703" y="26940"/>
                    </a:lnTo>
                    <a:lnTo>
                      <a:pt x="1800" y="26216"/>
                    </a:lnTo>
                    <a:lnTo>
                      <a:pt x="1937" y="25493"/>
                    </a:lnTo>
                    <a:lnTo>
                      <a:pt x="2074" y="24788"/>
                    </a:lnTo>
                    <a:lnTo>
                      <a:pt x="2231" y="24064"/>
                    </a:lnTo>
                    <a:lnTo>
                      <a:pt x="2387" y="23380"/>
                    </a:lnTo>
                    <a:lnTo>
                      <a:pt x="2583" y="22675"/>
                    </a:lnTo>
                    <a:lnTo>
                      <a:pt x="2779" y="21991"/>
                    </a:lnTo>
                    <a:lnTo>
                      <a:pt x="3013" y="21306"/>
                    </a:lnTo>
                    <a:lnTo>
                      <a:pt x="3248" y="20621"/>
                    </a:lnTo>
                    <a:lnTo>
                      <a:pt x="3502" y="19956"/>
                    </a:lnTo>
                    <a:lnTo>
                      <a:pt x="3776" y="19310"/>
                    </a:lnTo>
                    <a:lnTo>
                      <a:pt x="4050" y="18645"/>
                    </a:lnTo>
                    <a:lnTo>
                      <a:pt x="4363" y="18019"/>
                    </a:lnTo>
                    <a:lnTo>
                      <a:pt x="4676" y="17374"/>
                    </a:lnTo>
                    <a:lnTo>
                      <a:pt x="5009" y="16747"/>
                    </a:lnTo>
                    <a:lnTo>
                      <a:pt x="5341" y="16141"/>
                    </a:lnTo>
                    <a:lnTo>
                      <a:pt x="5713" y="15535"/>
                    </a:lnTo>
                    <a:lnTo>
                      <a:pt x="6085" y="14928"/>
                    </a:lnTo>
                    <a:lnTo>
                      <a:pt x="6457" y="14341"/>
                    </a:lnTo>
                    <a:lnTo>
                      <a:pt x="6867" y="13774"/>
                    </a:lnTo>
                    <a:lnTo>
                      <a:pt x="7278" y="13206"/>
                    </a:lnTo>
                    <a:lnTo>
                      <a:pt x="7709" y="12639"/>
                    </a:lnTo>
                    <a:lnTo>
                      <a:pt x="8139" y="12091"/>
                    </a:lnTo>
                    <a:lnTo>
                      <a:pt x="8609" y="11563"/>
                    </a:lnTo>
                    <a:lnTo>
                      <a:pt x="9059" y="11035"/>
                    </a:lnTo>
                    <a:lnTo>
                      <a:pt x="9548" y="10526"/>
                    </a:lnTo>
                    <a:lnTo>
                      <a:pt x="10037" y="10017"/>
                    </a:lnTo>
                    <a:lnTo>
                      <a:pt x="10526" y="9528"/>
                    </a:lnTo>
                    <a:lnTo>
                      <a:pt x="11054" y="9059"/>
                    </a:lnTo>
                    <a:lnTo>
                      <a:pt x="11563" y="8589"/>
                    </a:lnTo>
                    <a:lnTo>
                      <a:pt x="12111" y="8139"/>
                    </a:lnTo>
                    <a:lnTo>
                      <a:pt x="12658" y="7709"/>
                    </a:lnTo>
                    <a:lnTo>
                      <a:pt x="13206" y="7279"/>
                    </a:lnTo>
                    <a:lnTo>
                      <a:pt x="13773" y="6868"/>
                    </a:lnTo>
                    <a:lnTo>
                      <a:pt x="14360" y="6457"/>
                    </a:lnTo>
                    <a:lnTo>
                      <a:pt x="14947" y="6066"/>
                    </a:lnTo>
                    <a:lnTo>
                      <a:pt x="15534" y="5694"/>
                    </a:lnTo>
                    <a:lnTo>
                      <a:pt x="16141" y="5342"/>
                    </a:lnTo>
                    <a:lnTo>
                      <a:pt x="16767" y="4990"/>
                    </a:lnTo>
                    <a:lnTo>
                      <a:pt x="17393" y="4657"/>
                    </a:lnTo>
                    <a:lnTo>
                      <a:pt x="18019" y="4344"/>
                    </a:lnTo>
                    <a:lnTo>
                      <a:pt x="18664" y="4050"/>
                    </a:lnTo>
                    <a:lnTo>
                      <a:pt x="19310" y="3757"/>
                    </a:lnTo>
                    <a:lnTo>
                      <a:pt x="19975" y="3503"/>
                    </a:lnTo>
                    <a:lnTo>
                      <a:pt x="20640" y="3248"/>
                    </a:lnTo>
                    <a:lnTo>
                      <a:pt x="21306" y="2994"/>
                    </a:lnTo>
                    <a:lnTo>
                      <a:pt x="21990" y="2779"/>
                    </a:lnTo>
                    <a:lnTo>
                      <a:pt x="22675" y="2583"/>
                    </a:lnTo>
                    <a:lnTo>
                      <a:pt x="23379" y="2388"/>
                    </a:lnTo>
                    <a:lnTo>
                      <a:pt x="24084" y="2211"/>
                    </a:lnTo>
                    <a:lnTo>
                      <a:pt x="24788" y="2055"/>
                    </a:lnTo>
                    <a:lnTo>
                      <a:pt x="25512" y="1918"/>
                    </a:lnTo>
                    <a:lnTo>
                      <a:pt x="26216" y="1801"/>
                    </a:lnTo>
                    <a:lnTo>
                      <a:pt x="26959" y="1703"/>
                    </a:lnTo>
                    <a:lnTo>
                      <a:pt x="27683" y="1625"/>
                    </a:lnTo>
                    <a:lnTo>
                      <a:pt x="28427" y="1546"/>
                    </a:lnTo>
                    <a:lnTo>
                      <a:pt x="29170" y="1507"/>
                    </a:lnTo>
                    <a:lnTo>
                      <a:pt x="29914" y="1468"/>
                    </a:lnTo>
                    <a:close/>
                    <a:moveTo>
                      <a:pt x="29874" y="1"/>
                    </a:moveTo>
                    <a:lnTo>
                      <a:pt x="29092" y="40"/>
                    </a:lnTo>
                    <a:lnTo>
                      <a:pt x="28309" y="79"/>
                    </a:lnTo>
                    <a:lnTo>
                      <a:pt x="27527" y="157"/>
                    </a:lnTo>
                    <a:lnTo>
                      <a:pt x="26764" y="235"/>
                    </a:lnTo>
                    <a:lnTo>
                      <a:pt x="26001" y="353"/>
                    </a:lnTo>
                    <a:lnTo>
                      <a:pt x="25238" y="470"/>
                    </a:lnTo>
                    <a:lnTo>
                      <a:pt x="24494" y="627"/>
                    </a:lnTo>
                    <a:lnTo>
                      <a:pt x="23751" y="783"/>
                    </a:lnTo>
                    <a:lnTo>
                      <a:pt x="23008" y="959"/>
                    </a:lnTo>
                    <a:lnTo>
                      <a:pt x="22284" y="1155"/>
                    </a:lnTo>
                    <a:lnTo>
                      <a:pt x="21560" y="1370"/>
                    </a:lnTo>
                    <a:lnTo>
                      <a:pt x="20836" y="1605"/>
                    </a:lnTo>
                    <a:lnTo>
                      <a:pt x="20132" y="1859"/>
                    </a:lnTo>
                    <a:lnTo>
                      <a:pt x="19427" y="2133"/>
                    </a:lnTo>
                    <a:lnTo>
                      <a:pt x="18743" y="2407"/>
                    </a:lnTo>
                    <a:lnTo>
                      <a:pt x="18058" y="2701"/>
                    </a:lnTo>
                    <a:lnTo>
                      <a:pt x="17393" y="3033"/>
                    </a:lnTo>
                    <a:lnTo>
                      <a:pt x="16728" y="3366"/>
                    </a:lnTo>
                    <a:lnTo>
                      <a:pt x="16062" y="3698"/>
                    </a:lnTo>
                    <a:lnTo>
                      <a:pt x="15417" y="4070"/>
                    </a:lnTo>
                    <a:lnTo>
                      <a:pt x="14771" y="4442"/>
                    </a:lnTo>
                    <a:lnTo>
                      <a:pt x="14145" y="4833"/>
                    </a:lnTo>
                    <a:lnTo>
                      <a:pt x="13539" y="5244"/>
                    </a:lnTo>
                    <a:lnTo>
                      <a:pt x="12932" y="5655"/>
                    </a:lnTo>
                    <a:lnTo>
                      <a:pt x="12326" y="6105"/>
                    </a:lnTo>
                    <a:lnTo>
                      <a:pt x="11739" y="6535"/>
                    </a:lnTo>
                    <a:lnTo>
                      <a:pt x="11171" y="7005"/>
                    </a:lnTo>
                    <a:lnTo>
                      <a:pt x="10604" y="7474"/>
                    </a:lnTo>
                    <a:lnTo>
                      <a:pt x="10056" y="7963"/>
                    </a:lnTo>
                    <a:lnTo>
                      <a:pt x="9528" y="8472"/>
                    </a:lnTo>
                    <a:lnTo>
                      <a:pt x="9000" y="8981"/>
                    </a:lnTo>
                    <a:lnTo>
                      <a:pt x="8472" y="9509"/>
                    </a:lnTo>
                    <a:lnTo>
                      <a:pt x="7983" y="10057"/>
                    </a:lnTo>
                    <a:lnTo>
                      <a:pt x="7493" y="10604"/>
                    </a:lnTo>
                    <a:lnTo>
                      <a:pt x="7004" y="11172"/>
                    </a:lnTo>
                    <a:lnTo>
                      <a:pt x="6554" y="11739"/>
                    </a:lnTo>
                    <a:lnTo>
                      <a:pt x="6104" y="12326"/>
                    </a:lnTo>
                    <a:lnTo>
                      <a:pt x="5674" y="12913"/>
                    </a:lnTo>
                    <a:lnTo>
                      <a:pt x="5244" y="13519"/>
                    </a:lnTo>
                    <a:lnTo>
                      <a:pt x="4833" y="14145"/>
                    </a:lnTo>
                    <a:lnTo>
                      <a:pt x="4441" y="14772"/>
                    </a:lnTo>
                    <a:lnTo>
                      <a:pt x="4070" y="15417"/>
                    </a:lnTo>
                    <a:lnTo>
                      <a:pt x="3718" y="16063"/>
                    </a:lnTo>
                    <a:lnTo>
                      <a:pt x="3365" y="16708"/>
                    </a:lnTo>
                    <a:lnTo>
                      <a:pt x="3033" y="17374"/>
                    </a:lnTo>
                    <a:lnTo>
                      <a:pt x="2720" y="18058"/>
                    </a:lnTo>
                    <a:lnTo>
                      <a:pt x="2426" y="18743"/>
                    </a:lnTo>
                    <a:lnTo>
                      <a:pt x="2133" y="19428"/>
                    </a:lnTo>
                    <a:lnTo>
                      <a:pt x="1859" y="20132"/>
                    </a:lnTo>
                    <a:lnTo>
                      <a:pt x="1624" y="20836"/>
                    </a:lnTo>
                    <a:lnTo>
                      <a:pt x="1390" y="21541"/>
                    </a:lnTo>
                    <a:lnTo>
                      <a:pt x="1174" y="22265"/>
                    </a:lnTo>
                    <a:lnTo>
                      <a:pt x="979" y="23008"/>
                    </a:lnTo>
                    <a:lnTo>
                      <a:pt x="783" y="23732"/>
                    </a:lnTo>
                    <a:lnTo>
                      <a:pt x="627" y="24495"/>
                    </a:lnTo>
                    <a:lnTo>
                      <a:pt x="490" y="25238"/>
                    </a:lnTo>
                    <a:lnTo>
                      <a:pt x="353" y="26001"/>
                    </a:lnTo>
                    <a:lnTo>
                      <a:pt x="255" y="26764"/>
                    </a:lnTo>
                    <a:lnTo>
                      <a:pt x="157" y="27527"/>
                    </a:lnTo>
                    <a:lnTo>
                      <a:pt x="98" y="28310"/>
                    </a:lnTo>
                    <a:lnTo>
                      <a:pt x="40" y="29073"/>
                    </a:lnTo>
                    <a:lnTo>
                      <a:pt x="20" y="29875"/>
                    </a:lnTo>
                    <a:lnTo>
                      <a:pt x="0" y="30657"/>
                    </a:lnTo>
                    <a:lnTo>
                      <a:pt x="20" y="31440"/>
                    </a:lnTo>
                    <a:lnTo>
                      <a:pt x="40" y="32242"/>
                    </a:lnTo>
                    <a:lnTo>
                      <a:pt x="98" y="33005"/>
                    </a:lnTo>
                    <a:lnTo>
                      <a:pt x="157" y="33788"/>
                    </a:lnTo>
                    <a:lnTo>
                      <a:pt x="255" y="34551"/>
                    </a:lnTo>
                    <a:lnTo>
                      <a:pt x="353" y="35314"/>
                    </a:lnTo>
                    <a:lnTo>
                      <a:pt x="490" y="36077"/>
                    </a:lnTo>
                    <a:lnTo>
                      <a:pt x="627" y="36820"/>
                    </a:lnTo>
                    <a:lnTo>
                      <a:pt x="783" y="37564"/>
                    </a:lnTo>
                    <a:lnTo>
                      <a:pt x="979" y="38307"/>
                    </a:lnTo>
                    <a:lnTo>
                      <a:pt x="1174" y="39050"/>
                    </a:lnTo>
                    <a:lnTo>
                      <a:pt x="1390" y="39774"/>
                    </a:lnTo>
                    <a:lnTo>
                      <a:pt x="1624" y="40479"/>
                    </a:lnTo>
                    <a:lnTo>
                      <a:pt x="1859" y="41183"/>
                    </a:lnTo>
                    <a:lnTo>
                      <a:pt x="2133" y="41887"/>
                    </a:lnTo>
                    <a:lnTo>
                      <a:pt x="2426" y="42572"/>
                    </a:lnTo>
                    <a:lnTo>
                      <a:pt x="2720" y="43257"/>
                    </a:lnTo>
                    <a:lnTo>
                      <a:pt x="3033" y="43941"/>
                    </a:lnTo>
                    <a:lnTo>
                      <a:pt x="3365" y="44607"/>
                    </a:lnTo>
                    <a:lnTo>
                      <a:pt x="3718" y="45252"/>
                    </a:lnTo>
                    <a:lnTo>
                      <a:pt x="4070" y="45898"/>
                    </a:lnTo>
                    <a:lnTo>
                      <a:pt x="4441" y="46543"/>
                    </a:lnTo>
                    <a:lnTo>
                      <a:pt x="4833" y="47170"/>
                    </a:lnTo>
                    <a:lnTo>
                      <a:pt x="5244" y="47796"/>
                    </a:lnTo>
                    <a:lnTo>
                      <a:pt x="5674" y="48402"/>
                    </a:lnTo>
                    <a:lnTo>
                      <a:pt x="6104" y="48989"/>
                    </a:lnTo>
                    <a:lnTo>
                      <a:pt x="6554" y="49576"/>
                    </a:lnTo>
                    <a:lnTo>
                      <a:pt x="7004" y="50143"/>
                    </a:lnTo>
                    <a:lnTo>
                      <a:pt x="7493" y="50711"/>
                    </a:lnTo>
                    <a:lnTo>
                      <a:pt x="7983" y="51258"/>
                    </a:lnTo>
                    <a:lnTo>
                      <a:pt x="8472" y="51806"/>
                    </a:lnTo>
                    <a:lnTo>
                      <a:pt x="9000" y="52334"/>
                    </a:lnTo>
                    <a:lnTo>
                      <a:pt x="9528" y="52843"/>
                    </a:lnTo>
                    <a:lnTo>
                      <a:pt x="10056" y="53352"/>
                    </a:lnTo>
                    <a:lnTo>
                      <a:pt x="10604" y="53841"/>
                    </a:lnTo>
                    <a:lnTo>
                      <a:pt x="11171" y="54310"/>
                    </a:lnTo>
                    <a:lnTo>
                      <a:pt x="11739" y="54760"/>
                    </a:lnTo>
                    <a:lnTo>
                      <a:pt x="12326" y="55210"/>
                    </a:lnTo>
                    <a:lnTo>
                      <a:pt x="12932" y="55660"/>
                    </a:lnTo>
                    <a:lnTo>
                      <a:pt x="13539" y="56071"/>
                    </a:lnTo>
                    <a:lnTo>
                      <a:pt x="14145" y="56482"/>
                    </a:lnTo>
                    <a:lnTo>
                      <a:pt x="14771" y="56873"/>
                    </a:lnTo>
                    <a:lnTo>
                      <a:pt x="15417" y="57245"/>
                    </a:lnTo>
                    <a:lnTo>
                      <a:pt x="16062" y="57617"/>
                    </a:lnTo>
                    <a:lnTo>
                      <a:pt x="16728" y="57949"/>
                    </a:lnTo>
                    <a:lnTo>
                      <a:pt x="17393" y="58282"/>
                    </a:lnTo>
                    <a:lnTo>
                      <a:pt x="18058" y="58614"/>
                    </a:lnTo>
                    <a:lnTo>
                      <a:pt x="18743" y="58908"/>
                    </a:lnTo>
                    <a:lnTo>
                      <a:pt x="19427" y="59182"/>
                    </a:lnTo>
                    <a:lnTo>
                      <a:pt x="20132" y="59456"/>
                    </a:lnTo>
                    <a:lnTo>
                      <a:pt x="20836" y="59710"/>
                    </a:lnTo>
                    <a:lnTo>
                      <a:pt x="21560" y="59945"/>
                    </a:lnTo>
                    <a:lnTo>
                      <a:pt x="22284" y="60160"/>
                    </a:lnTo>
                    <a:lnTo>
                      <a:pt x="23008" y="60356"/>
                    </a:lnTo>
                    <a:lnTo>
                      <a:pt x="23751" y="60532"/>
                    </a:lnTo>
                    <a:lnTo>
                      <a:pt x="24494" y="60688"/>
                    </a:lnTo>
                    <a:lnTo>
                      <a:pt x="25238" y="60845"/>
                    </a:lnTo>
                    <a:lnTo>
                      <a:pt x="26001" y="60962"/>
                    </a:lnTo>
                    <a:lnTo>
                      <a:pt x="26764" y="61080"/>
                    </a:lnTo>
                    <a:lnTo>
                      <a:pt x="27527" y="61158"/>
                    </a:lnTo>
                    <a:lnTo>
                      <a:pt x="28309" y="61236"/>
                    </a:lnTo>
                    <a:lnTo>
                      <a:pt x="29092" y="61275"/>
                    </a:lnTo>
                    <a:lnTo>
                      <a:pt x="29874" y="61314"/>
                    </a:lnTo>
                    <a:lnTo>
                      <a:pt x="31459" y="61314"/>
                    </a:lnTo>
                    <a:lnTo>
                      <a:pt x="32242" y="61275"/>
                    </a:lnTo>
                    <a:lnTo>
                      <a:pt x="33024" y="61236"/>
                    </a:lnTo>
                    <a:lnTo>
                      <a:pt x="33787" y="61158"/>
                    </a:lnTo>
                    <a:lnTo>
                      <a:pt x="34570" y="61080"/>
                    </a:lnTo>
                    <a:lnTo>
                      <a:pt x="35333" y="60962"/>
                    </a:lnTo>
                    <a:lnTo>
                      <a:pt x="36076" y="60845"/>
                    </a:lnTo>
                    <a:lnTo>
                      <a:pt x="36839" y="60688"/>
                    </a:lnTo>
                    <a:lnTo>
                      <a:pt x="37583" y="60532"/>
                    </a:lnTo>
                    <a:lnTo>
                      <a:pt x="38326" y="60356"/>
                    </a:lnTo>
                    <a:lnTo>
                      <a:pt x="39050" y="60160"/>
                    </a:lnTo>
                    <a:lnTo>
                      <a:pt x="39774" y="59945"/>
                    </a:lnTo>
                    <a:lnTo>
                      <a:pt x="40478" y="59710"/>
                    </a:lnTo>
                    <a:lnTo>
                      <a:pt x="41202" y="59456"/>
                    </a:lnTo>
                    <a:lnTo>
                      <a:pt x="41887" y="59182"/>
                    </a:lnTo>
                    <a:lnTo>
                      <a:pt x="42591" y="58908"/>
                    </a:lnTo>
                    <a:lnTo>
                      <a:pt x="43276" y="58614"/>
                    </a:lnTo>
                    <a:lnTo>
                      <a:pt x="43941" y="58282"/>
                    </a:lnTo>
                    <a:lnTo>
                      <a:pt x="44606" y="57949"/>
                    </a:lnTo>
                    <a:lnTo>
                      <a:pt x="45271" y="57617"/>
                    </a:lnTo>
                    <a:lnTo>
                      <a:pt x="45917" y="57245"/>
                    </a:lnTo>
                    <a:lnTo>
                      <a:pt x="46543" y="56873"/>
                    </a:lnTo>
                    <a:lnTo>
                      <a:pt x="47169" y="56482"/>
                    </a:lnTo>
                    <a:lnTo>
                      <a:pt x="47795" y="56071"/>
                    </a:lnTo>
                    <a:lnTo>
                      <a:pt x="48401" y="55660"/>
                    </a:lnTo>
                    <a:lnTo>
                      <a:pt x="48988" y="55210"/>
                    </a:lnTo>
                    <a:lnTo>
                      <a:pt x="49575" y="54760"/>
                    </a:lnTo>
                    <a:lnTo>
                      <a:pt x="50162" y="54310"/>
                    </a:lnTo>
                    <a:lnTo>
                      <a:pt x="50710" y="53841"/>
                    </a:lnTo>
                    <a:lnTo>
                      <a:pt x="51277" y="53352"/>
                    </a:lnTo>
                    <a:lnTo>
                      <a:pt x="51806" y="52843"/>
                    </a:lnTo>
                    <a:lnTo>
                      <a:pt x="52334" y="52334"/>
                    </a:lnTo>
                    <a:lnTo>
                      <a:pt x="52842" y="51806"/>
                    </a:lnTo>
                    <a:lnTo>
                      <a:pt x="53351" y="51258"/>
                    </a:lnTo>
                    <a:lnTo>
                      <a:pt x="53840" y="50711"/>
                    </a:lnTo>
                    <a:lnTo>
                      <a:pt x="54310" y="50143"/>
                    </a:lnTo>
                    <a:lnTo>
                      <a:pt x="54779" y="49576"/>
                    </a:lnTo>
                    <a:lnTo>
                      <a:pt x="55229" y="48989"/>
                    </a:lnTo>
                    <a:lnTo>
                      <a:pt x="55660" y="48402"/>
                    </a:lnTo>
                    <a:lnTo>
                      <a:pt x="56090" y="47796"/>
                    </a:lnTo>
                    <a:lnTo>
                      <a:pt x="56481" y="47170"/>
                    </a:lnTo>
                    <a:lnTo>
                      <a:pt x="56873" y="46543"/>
                    </a:lnTo>
                    <a:lnTo>
                      <a:pt x="57264" y="45898"/>
                    </a:lnTo>
                    <a:lnTo>
                      <a:pt x="57616" y="45252"/>
                    </a:lnTo>
                    <a:lnTo>
                      <a:pt x="57968" y="44607"/>
                    </a:lnTo>
                    <a:lnTo>
                      <a:pt x="58301" y="43941"/>
                    </a:lnTo>
                    <a:lnTo>
                      <a:pt x="58614" y="43257"/>
                    </a:lnTo>
                    <a:lnTo>
                      <a:pt x="58907" y="42572"/>
                    </a:lnTo>
                    <a:lnTo>
                      <a:pt x="59201" y="41887"/>
                    </a:lnTo>
                    <a:lnTo>
                      <a:pt x="59455" y="41183"/>
                    </a:lnTo>
                    <a:lnTo>
                      <a:pt x="59709" y="40479"/>
                    </a:lnTo>
                    <a:lnTo>
                      <a:pt x="59944" y="39774"/>
                    </a:lnTo>
                    <a:lnTo>
                      <a:pt x="60159" y="39050"/>
                    </a:lnTo>
                    <a:lnTo>
                      <a:pt x="60355" y="38307"/>
                    </a:lnTo>
                    <a:lnTo>
                      <a:pt x="60531" y="37564"/>
                    </a:lnTo>
                    <a:lnTo>
                      <a:pt x="60707" y="36820"/>
                    </a:lnTo>
                    <a:lnTo>
                      <a:pt x="60844" y="36077"/>
                    </a:lnTo>
                    <a:lnTo>
                      <a:pt x="60961" y="35314"/>
                    </a:lnTo>
                    <a:lnTo>
                      <a:pt x="61079" y="34551"/>
                    </a:lnTo>
                    <a:lnTo>
                      <a:pt x="61157" y="33788"/>
                    </a:lnTo>
                    <a:lnTo>
                      <a:pt x="61235" y="33005"/>
                    </a:lnTo>
                    <a:lnTo>
                      <a:pt x="61294" y="32242"/>
                    </a:lnTo>
                    <a:lnTo>
                      <a:pt x="61314" y="31440"/>
                    </a:lnTo>
                    <a:lnTo>
                      <a:pt x="61333" y="30657"/>
                    </a:lnTo>
                    <a:lnTo>
                      <a:pt x="61314" y="29875"/>
                    </a:lnTo>
                    <a:lnTo>
                      <a:pt x="61294" y="29073"/>
                    </a:lnTo>
                    <a:lnTo>
                      <a:pt x="61235" y="28310"/>
                    </a:lnTo>
                    <a:lnTo>
                      <a:pt x="61157" y="27527"/>
                    </a:lnTo>
                    <a:lnTo>
                      <a:pt x="61079" y="26764"/>
                    </a:lnTo>
                    <a:lnTo>
                      <a:pt x="60961" y="26001"/>
                    </a:lnTo>
                    <a:lnTo>
                      <a:pt x="60844" y="25238"/>
                    </a:lnTo>
                    <a:lnTo>
                      <a:pt x="60707" y="24495"/>
                    </a:lnTo>
                    <a:lnTo>
                      <a:pt x="60531" y="23732"/>
                    </a:lnTo>
                    <a:lnTo>
                      <a:pt x="60355" y="23008"/>
                    </a:lnTo>
                    <a:lnTo>
                      <a:pt x="60159" y="22265"/>
                    </a:lnTo>
                    <a:lnTo>
                      <a:pt x="59944" y="21541"/>
                    </a:lnTo>
                    <a:lnTo>
                      <a:pt x="59709" y="20836"/>
                    </a:lnTo>
                    <a:lnTo>
                      <a:pt x="59455" y="20132"/>
                    </a:lnTo>
                    <a:lnTo>
                      <a:pt x="59201" y="19428"/>
                    </a:lnTo>
                    <a:lnTo>
                      <a:pt x="58907" y="18743"/>
                    </a:lnTo>
                    <a:lnTo>
                      <a:pt x="58614" y="18058"/>
                    </a:lnTo>
                    <a:lnTo>
                      <a:pt x="58301" y="17374"/>
                    </a:lnTo>
                    <a:lnTo>
                      <a:pt x="57968" y="16708"/>
                    </a:lnTo>
                    <a:lnTo>
                      <a:pt x="57616" y="16063"/>
                    </a:lnTo>
                    <a:lnTo>
                      <a:pt x="57264" y="15417"/>
                    </a:lnTo>
                    <a:lnTo>
                      <a:pt x="56873" y="14772"/>
                    </a:lnTo>
                    <a:lnTo>
                      <a:pt x="56481" y="14145"/>
                    </a:lnTo>
                    <a:lnTo>
                      <a:pt x="56090" y="13519"/>
                    </a:lnTo>
                    <a:lnTo>
                      <a:pt x="55660" y="12913"/>
                    </a:lnTo>
                    <a:lnTo>
                      <a:pt x="55229" y="12326"/>
                    </a:lnTo>
                    <a:lnTo>
                      <a:pt x="54779" y="11739"/>
                    </a:lnTo>
                    <a:lnTo>
                      <a:pt x="54310" y="11172"/>
                    </a:lnTo>
                    <a:lnTo>
                      <a:pt x="53840" y="10604"/>
                    </a:lnTo>
                    <a:lnTo>
                      <a:pt x="53351" y="10057"/>
                    </a:lnTo>
                    <a:lnTo>
                      <a:pt x="52842" y="9509"/>
                    </a:lnTo>
                    <a:lnTo>
                      <a:pt x="52334" y="8981"/>
                    </a:lnTo>
                    <a:lnTo>
                      <a:pt x="51806" y="8472"/>
                    </a:lnTo>
                    <a:lnTo>
                      <a:pt x="51277" y="7963"/>
                    </a:lnTo>
                    <a:lnTo>
                      <a:pt x="50710" y="7474"/>
                    </a:lnTo>
                    <a:lnTo>
                      <a:pt x="50162" y="7005"/>
                    </a:lnTo>
                    <a:lnTo>
                      <a:pt x="49575" y="6535"/>
                    </a:lnTo>
                    <a:lnTo>
                      <a:pt x="48988" y="6105"/>
                    </a:lnTo>
                    <a:lnTo>
                      <a:pt x="48401" y="5655"/>
                    </a:lnTo>
                    <a:lnTo>
                      <a:pt x="47795" y="5244"/>
                    </a:lnTo>
                    <a:lnTo>
                      <a:pt x="47169" y="4833"/>
                    </a:lnTo>
                    <a:lnTo>
                      <a:pt x="46543" y="4442"/>
                    </a:lnTo>
                    <a:lnTo>
                      <a:pt x="45917" y="4070"/>
                    </a:lnTo>
                    <a:lnTo>
                      <a:pt x="45271" y="3698"/>
                    </a:lnTo>
                    <a:lnTo>
                      <a:pt x="44606" y="3366"/>
                    </a:lnTo>
                    <a:lnTo>
                      <a:pt x="43941" y="3033"/>
                    </a:lnTo>
                    <a:lnTo>
                      <a:pt x="43276" y="2701"/>
                    </a:lnTo>
                    <a:lnTo>
                      <a:pt x="42591" y="2407"/>
                    </a:lnTo>
                    <a:lnTo>
                      <a:pt x="41887" y="2133"/>
                    </a:lnTo>
                    <a:lnTo>
                      <a:pt x="41202" y="1859"/>
                    </a:lnTo>
                    <a:lnTo>
                      <a:pt x="40478" y="1605"/>
                    </a:lnTo>
                    <a:lnTo>
                      <a:pt x="39774" y="1370"/>
                    </a:lnTo>
                    <a:lnTo>
                      <a:pt x="39050" y="1155"/>
                    </a:lnTo>
                    <a:lnTo>
                      <a:pt x="38326" y="959"/>
                    </a:lnTo>
                    <a:lnTo>
                      <a:pt x="37583" y="783"/>
                    </a:lnTo>
                    <a:lnTo>
                      <a:pt x="36839" y="627"/>
                    </a:lnTo>
                    <a:lnTo>
                      <a:pt x="36076" y="470"/>
                    </a:lnTo>
                    <a:lnTo>
                      <a:pt x="35333" y="353"/>
                    </a:lnTo>
                    <a:lnTo>
                      <a:pt x="34570" y="235"/>
                    </a:lnTo>
                    <a:lnTo>
                      <a:pt x="33787" y="157"/>
                    </a:lnTo>
                    <a:lnTo>
                      <a:pt x="33024" y="79"/>
                    </a:lnTo>
                    <a:lnTo>
                      <a:pt x="32242" y="40"/>
                    </a:lnTo>
                    <a:lnTo>
                      <a:pt x="31459" y="1"/>
                    </a:lnTo>
                    <a:close/>
                  </a:path>
                </a:pathLst>
              </a:custGeom>
              <a:solidFill>
                <a:schemeClr val="accent5"/>
              </a:solidFill>
              <a:ln>
                <a:noFill/>
              </a:ln>
            </p:spPr>
            <p:txBody>
              <a:bodyPr spcFirstLastPara="1" wrap="square" lIns="121900" tIns="121900" rIns="121900" bIns="121900" anchor="ctr" anchorCtr="0">
                <a:noAutofit/>
              </a:bodyPr>
              <a:lstStyle/>
              <a:p>
                <a:endParaRPr sz="2489">
                  <a:latin typeface="+mn-lt"/>
                </a:endParaRPr>
              </a:p>
            </p:txBody>
          </p:sp>
        </p:grpSp>
        <p:grpSp>
          <p:nvGrpSpPr>
            <p:cNvPr id="1758" name="Google Shape;1758;p31">
              <a:extLst>
                <a:ext uri="{FF2B5EF4-FFF2-40B4-BE49-F238E27FC236}">
                  <a16:creationId xmlns:a16="http://schemas.microsoft.com/office/drawing/2014/main" id="{CCF5FBC2-607D-0741-03AF-9AC7D39968B6}"/>
                </a:ext>
              </a:extLst>
            </p:cNvPr>
            <p:cNvGrpSpPr/>
            <p:nvPr/>
          </p:nvGrpSpPr>
          <p:grpSpPr>
            <a:xfrm>
              <a:off x="1083027" y="2079452"/>
              <a:ext cx="4404612" cy="4020860"/>
              <a:chOff x="755004" y="1347325"/>
              <a:chExt cx="1639777" cy="3163473"/>
            </a:xfrm>
          </p:grpSpPr>
          <p:sp>
            <p:nvSpPr>
              <p:cNvPr id="1759" name="Google Shape;1759;p31">
                <a:extLst>
                  <a:ext uri="{FF2B5EF4-FFF2-40B4-BE49-F238E27FC236}">
                    <a16:creationId xmlns:a16="http://schemas.microsoft.com/office/drawing/2014/main" id="{F55F3454-00E4-8310-91A2-B50C9CE77D70}"/>
                  </a:ext>
                </a:extLst>
              </p:cNvPr>
              <p:cNvSpPr txBox="1"/>
              <p:nvPr/>
            </p:nvSpPr>
            <p:spPr>
              <a:xfrm>
                <a:off x="755004" y="2922826"/>
                <a:ext cx="1639777" cy="1587972"/>
              </a:xfrm>
              <a:prstGeom prst="rect">
                <a:avLst/>
              </a:prstGeom>
              <a:noFill/>
              <a:ln>
                <a:noFill/>
              </a:ln>
            </p:spPr>
            <p:txBody>
              <a:bodyPr spcFirstLastPara="1" wrap="square" lIns="121900" tIns="121900" rIns="121900" bIns="121900" anchor="ctr" anchorCtr="0">
                <a:noAutofit/>
              </a:bodyPr>
              <a:lstStyle/>
              <a:p>
                <a:pPr marL="285750" indent="-285750" fontAlgn="auto">
                  <a:spcAft>
                    <a:spcPts val="0"/>
                  </a:spcAft>
                  <a:buFont typeface="Wingdings" pitchFamily="2" charset="2"/>
                  <a:buChar char="v"/>
                  <a:defRPr/>
                </a:pPr>
                <a:r>
                  <a:rPr lang="en-US" altLang="en-US" sz="1800" dirty="0">
                    <a:solidFill>
                      <a:srgbClr val="000000"/>
                    </a:solidFill>
                    <a:ea typeface="ＭＳ Ｐゴシック" panose="020B0600070205080204" pitchFamily="34" charset="-128"/>
                    <a:cs typeface="Arial" panose="020B0604020202020204" pitchFamily="34" charset="0"/>
                  </a:rPr>
                  <a:t>No investment by the investor</a:t>
                </a:r>
              </a:p>
              <a:p>
                <a:pPr marL="285750" indent="-285750" fontAlgn="auto">
                  <a:spcAft>
                    <a:spcPts val="0"/>
                  </a:spcAft>
                  <a:buFont typeface="Wingdings" pitchFamily="2" charset="2"/>
                  <a:buChar char="v"/>
                  <a:defRPr/>
                </a:pPr>
                <a:r>
                  <a:rPr lang="en-US" altLang="en-US" sz="1800" dirty="0">
                    <a:solidFill>
                      <a:srgbClr val="000000"/>
                    </a:solidFill>
                    <a:ea typeface="ＭＳ Ｐゴシック" panose="020B0600070205080204" pitchFamily="34" charset="-128"/>
                    <a:cs typeface="Arial" panose="020B0604020202020204" pitchFamily="34" charset="0"/>
                  </a:rPr>
                  <a:t>Unlimited scope</a:t>
                </a:r>
              </a:p>
              <a:p>
                <a:pPr marL="285750" indent="-285750" fontAlgn="auto">
                  <a:spcAft>
                    <a:spcPts val="0"/>
                  </a:spcAft>
                  <a:buFont typeface="Wingdings" pitchFamily="2" charset="2"/>
                  <a:buChar char="v"/>
                  <a:defRPr/>
                </a:pPr>
                <a:r>
                  <a:rPr lang="en-US" altLang="en-US" sz="1800" dirty="0">
                    <a:solidFill>
                      <a:srgbClr val="000000"/>
                    </a:solidFill>
                    <a:ea typeface="ＭＳ Ｐゴシック" panose="020B0600070205080204" pitchFamily="34" charset="-128"/>
                    <a:cs typeface="Arial" panose="020B0604020202020204" pitchFamily="34" charset="0"/>
                  </a:rPr>
                  <a:t>One party (turnkey contract) handles everything</a:t>
                </a:r>
              </a:p>
              <a:p>
                <a:pPr marL="285750" indent="-285750" fontAlgn="auto">
                  <a:spcAft>
                    <a:spcPts val="0"/>
                  </a:spcAft>
                  <a:buFont typeface="Wingdings" pitchFamily="2" charset="2"/>
                  <a:buChar char="v"/>
                  <a:defRPr/>
                </a:pPr>
                <a:r>
                  <a:rPr lang="en-US" altLang="en-US" sz="1800" dirty="0">
                    <a:solidFill>
                      <a:srgbClr val="000000"/>
                    </a:solidFill>
                    <a:ea typeface="ＭＳ Ｐゴシック" panose="020B0600070205080204" pitchFamily="34" charset="-128"/>
                    <a:cs typeface="Arial" panose="020B0604020202020204" pitchFamily="34" charset="0"/>
                  </a:rPr>
                  <a:t>Service provider bears most of the risks</a:t>
                </a:r>
              </a:p>
            </p:txBody>
          </p:sp>
          <p:sp>
            <p:nvSpPr>
              <p:cNvPr id="1760" name="Google Shape;1760;p31">
                <a:extLst>
                  <a:ext uri="{FF2B5EF4-FFF2-40B4-BE49-F238E27FC236}">
                    <a16:creationId xmlns:a16="http://schemas.microsoft.com/office/drawing/2014/main" id="{D6539497-732C-1CCE-84ED-C7EED5401E0E}"/>
                  </a:ext>
                </a:extLst>
              </p:cNvPr>
              <p:cNvSpPr txBox="1"/>
              <p:nvPr/>
            </p:nvSpPr>
            <p:spPr>
              <a:xfrm>
                <a:off x="830063" y="2648265"/>
                <a:ext cx="1355700" cy="335400"/>
              </a:xfrm>
              <a:prstGeom prst="rect">
                <a:avLst/>
              </a:prstGeom>
              <a:noFill/>
              <a:ln>
                <a:noFill/>
              </a:ln>
            </p:spPr>
            <p:txBody>
              <a:bodyPr spcFirstLastPara="1" wrap="square" lIns="121900" tIns="121900" rIns="121900" bIns="121900" anchor="ctr" anchorCtr="0">
                <a:noAutofit/>
              </a:bodyPr>
              <a:lstStyle/>
              <a:p>
                <a:pPr algn="ctr"/>
                <a:r>
                  <a:rPr lang="en" sz="2400" b="1" dirty="0">
                    <a:solidFill>
                      <a:schemeClr val="dk1"/>
                    </a:solidFill>
                    <a:latin typeface="+mn-lt"/>
                    <a:ea typeface="Fira Sans Extra Condensed"/>
                    <a:cs typeface="Fira Sans Extra Condensed"/>
                    <a:sym typeface="Fira Sans Extra Condensed"/>
                  </a:rPr>
                  <a:t>Advantage</a:t>
                </a:r>
                <a:endParaRPr sz="2400" b="1" dirty="0">
                  <a:solidFill>
                    <a:schemeClr val="dk1"/>
                  </a:solidFill>
                  <a:latin typeface="+mn-lt"/>
                  <a:ea typeface="Fira Sans Extra Condensed"/>
                  <a:cs typeface="Fira Sans Extra Condensed"/>
                  <a:sym typeface="Fira Sans Extra Condensed"/>
                </a:endParaRPr>
              </a:p>
            </p:txBody>
          </p:sp>
          <p:grpSp>
            <p:nvGrpSpPr>
              <p:cNvPr id="1761" name="Google Shape;1761;p31">
                <a:extLst>
                  <a:ext uri="{FF2B5EF4-FFF2-40B4-BE49-F238E27FC236}">
                    <a16:creationId xmlns:a16="http://schemas.microsoft.com/office/drawing/2014/main" id="{10F02823-AEC4-37B8-05F9-18F8C09CBEE7}"/>
                  </a:ext>
                </a:extLst>
              </p:cNvPr>
              <p:cNvGrpSpPr/>
              <p:nvPr/>
            </p:nvGrpSpPr>
            <p:grpSpPr>
              <a:xfrm>
                <a:off x="1340335" y="1347325"/>
                <a:ext cx="351370" cy="452066"/>
                <a:chOff x="2430368" y="5177118"/>
                <a:chExt cx="619480" cy="797154"/>
              </a:xfrm>
            </p:grpSpPr>
            <p:sp>
              <p:nvSpPr>
                <p:cNvPr id="1762" name="Google Shape;1762;p31">
                  <a:extLst>
                    <a:ext uri="{FF2B5EF4-FFF2-40B4-BE49-F238E27FC236}">
                      <a16:creationId xmlns:a16="http://schemas.microsoft.com/office/drawing/2014/main" id="{D3BCCF68-196F-BB5F-86A1-70B1F2C89705}"/>
                    </a:ext>
                  </a:extLst>
                </p:cNvPr>
                <p:cNvSpPr/>
                <p:nvPr/>
              </p:nvSpPr>
              <p:spPr>
                <a:xfrm>
                  <a:off x="2653797" y="5847770"/>
                  <a:ext cx="72020" cy="22852"/>
                </a:xfrm>
                <a:custGeom>
                  <a:avLst/>
                  <a:gdLst/>
                  <a:ahLst/>
                  <a:cxnLst/>
                  <a:rect l="l" t="t" r="r" b="b"/>
                  <a:pathLst>
                    <a:path w="977" h="310" extrusionOk="0">
                      <a:moveTo>
                        <a:pt x="1" y="1"/>
                      </a:moveTo>
                      <a:lnTo>
                        <a:pt x="1" y="309"/>
                      </a:lnTo>
                      <a:lnTo>
                        <a:pt x="977" y="309"/>
                      </a:lnTo>
                      <a:lnTo>
                        <a:pt x="874" y="283"/>
                      </a:lnTo>
                      <a:lnTo>
                        <a:pt x="643" y="232"/>
                      </a:lnTo>
                      <a:lnTo>
                        <a:pt x="437" y="181"/>
                      </a:lnTo>
                      <a:lnTo>
                        <a:pt x="1" y="1"/>
                      </a:lnTo>
                      <a:close/>
                    </a:path>
                  </a:pathLst>
                </a:custGeom>
                <a:solidFill>
                  <a:srgbClr val="B2E254"/>
                </a:solidFill>
                <a:ln>
                  <a:noFill/>
                </a:ln>
              </p:spPr>
              <p:txBody>
                <a:bodyPr spcFirstLastPara="1" wrap="square" lIns="121900" tIns="121900" rIns="121900" bIns="121900" anchor="ctr" anchorCtr="0">
                  <a:noAutofit/>
                </a:bodyPr>
                <a:lstStyle/>
                <a:p>
                  <a:endParaRPr sz="2489">
                    <a:latin typeface="+mn-lt"/>
                  </a:endParaRPr>
                </a:p>
              </p:txBody>
            </p:sp>
            <p:grpSp>
              <p:nvGrpSpPr>
                <p:cNvPr id="1763" name="Google Shape;1763;p31">
                  <a:extLst>
                    <a:ext uri="{FF2B5EF4-FFF2-40B4-BE49-F238E27FC236}">
                      <a16:creationId xmlns:a16="http://schemas.microsoft.com/office/drawing/2014/main" id="{50DC7E7F-9929-9587-8D12-81C21B5A9E12}"/>
                    </a:ext>
                  </a:extLst>
                </p:cNvPr>
                <p:cNvGrpSpPr/>
                <p:nvPr/>
              </p:nvGrpSpPr>
              <p:grpSpPr>
                <a:xfrm>
                  <a:off x="2430368" y="5177118"/>
                  <a:ext cx="619480" cy="797154"/>
                  <a:chOff x="2430368" y="5177118"/>
                  <a:chExt cx="619480" cy="797154"/>
                </a:xfrm>
              </p:grpSpPr>
              <p:sp>
                <p:nvSpPr>
                  <p:cNvPr id="1764" name="Google Shape;1764;p31">
                    <a:extLst>
                      <a:ext uri="{FF2B5EF4-FFF2-40B4-BE49-F238E27FC236}">
                        <a16:creationId xmlns:a16="http://schemas.microsoft.com/office/drawing/2014/main" id="{486E8905-E3F0-992B-FD9E-152C9EE04684}"/>
                      </a:ext>
                    </a:extLst>
                  </p:cNvPr>
                  <p:cNvSpPr/>
                  <p:nvPr/>
                </p:nvSpPr>
                <p:spPr>
                  <a:xfrm>
                    <a:off x="2532885" y="5177118"/>
                    <a:ext cx="516963" cy="727125"/>
                  </a:xfrm>
                  <a:custGeom>
                    <a:avLst/>
                    <a:gdLst/>
                    <a:ahLst/>
                    <a:cxnLst/>
                    <a:rect l="l" t="t" r="r" b="b"/>
                    <a:pathLst>
                      <a:path w="7013" h="9864" extrusionOk="0">
                        <a:moveTo>
                          <a:pt x="3493" y="0"/>
                        </a:moveTo>
                        <a:lnTo>
                          <a:pt x="3442" y="26"/>
                        </a:lnTo>
                        <a:lnTo>
                          <a:pt x="3390" y="26"/>
                        </a:lnTo>
                        <a:lnTo>
                          <a:pt x="3057" y="308"/>
                        </a:lnTo>
                        <a:lnTo>
                          <a:pt x="2646" y="694"/>
                        </a:lnTo>
                        <a:lnTo>
                          <a:pt x="2158" y="1182"/>
                        </a:lnTo>
                        <a:lnTo>
                          <a:pt x="1901" y="1490"/>
                        </a:lnTo>
                        <a:lnTo>
                          <a:pt x="1644" y="1824"/>
                        </a:lnTo>
                        <a:lnTo>
                          <a:pt x="1361" y="2183"/>
                        </a:lnTo>
                        <a:lnTo>
                          <a:pt x="1130" y="2569"/>
                        </a:lnTo>
                        <a:lnTo>
                          <a:pt x="1104" y="2620"/>
                        </a:lnTo>
                        <a:lnTo>
                          <a:pt x="1104" y="2671"/>
                        </a:lnTo>
                        <a:lnTo>
                          <a:pt x="1104" y="2723"/>
                        </a:lnTo>
                        <a:lnTo>
                          <a:pt x="1104" y="2748"/>
                        </a:lnTo>
                        <a:lnTo>
                          <a:pt x="1079" y="2774"/>
                        </a:lnTo>
                        <a:lnTo>
                          <a:pt x="1027" y="2800"/>
                        </a:lnTo>
                        <a:lnTo>
                          <a:pt x="976" y="2825"/>
                        </a:lnTo>
                        <a:lnTo>
                          <a:pt x="950" y="2851"/>
                        </a:lnTo>
                        <a:lnTo>
                          <a:pt x="668" y="3416"/>
                        </a:lnTo>
                        <a:lnTo>
                          <a:pt x="411" y="4033"/>
                        </a:lnTo>
                        <a:lnTo>
                          <a:pt x="308" y="4341"/>
                        </a:lnTo>
                        <a:lnTo>
                          <a:pt x="205" y="4675"/>
                        </a:lnTo>
                        <a:lnTo>
                          <a:pt x="128" y="5009"/>
                        </a:lnTo>
                        <a:lnTo>
                          <a:pt x="77" y="5368"/>
                        </a:lnTo>
                        <a:lnTo>
                          <a:pt x="103" y="5445"/>
                        </a:lnTo>
                        <a:lnTo>
                          <a:pt x="77" y="5728"/>
                        </a:lnTo>
                        <a:lnTo>
                          <a:pt x="26" y="5754"/>
                        </a:lnTo>
                        <a:lnTo>
                          <a:pt x="0" y="6062"/>
                        </a:lnTo>
                        <a:lnTo>
                          <a:pt x="0" y="6396"/>
                        </a:lnTo>
                        <a:lnTo>
                          <a:pt x="0" y="6730"/>
                        </a:lnTo>
                        <a:lnTo>
                          <a:pt x="51" y="7063"/>
                        </a:lnTo>
                        <a:lnTo>
                          <a:pt x="128" y="7372"/>
                        </a:lnTo>
                        <a:lnTo>
                          <a:pt x="231" y="7654"/>
                        </a:lnTo>
                        <a:lnTo>
                          <a:pt x="360" y="7962"/>
                        </a:lnTo>
                        <a:lnTo>
                          <a:pt x="514" y="8219"/>
                        </a:lnTo>
                        <a:lnTo>
                          <a:pt x="668" y="8476"/>
                        </a:lnTo>
                        <a:lnTo>
                          <a:pt x="873" y="8733"/>
                        </a:lnTo>
                        <a:lnTo>
                          <a:pt x="1079" y="8938"/>
                        </a:lnTo>
                        <a:lnTo>
                          <a:pt x="1336" y="9144"/>
                        </a:lnTo>
                        <a:lnTo>
                          <a:pt x="1567" y="9324"/>
                        </a:lnTo>
                        <a:lnTo>
                          <a:pt x="1849" y="9504"/>
                        </a:lnTo>
                        <a:lnTo>
                          <a:pt x="2132" y="9632"/>
                        </a:lnTo>
                        <a:lnTo>
                          <a:pt x="2440" y="9735"/>
                        </a:lnTo>
                        <a:lnTo>
                          <a:pt x="2748" y="9812"/>
                        </a:lnTo>
                        <a:lnTo>
                          <a:pt x="3057" y="9863"/>
                        </a:lnTo>
                        <a:lnTo>
                          <a:pt x="4033" y="9863"/>
                        </a:lnTo>
                        <a:lnTo>
                          <a:pt x="4341" y="9786"/>
                        </a:lnTo>
                        <a:lnTo>
                          <a:pt x="4649" y="9709"/>
                        </a:lnTo>
                        <a:lnTo>
                          <a:pt x="4932" y="9581"/>
                        </a:lnTo>
                        <a:lnTo>
                          <a:pt x="5214" y="9452"/>
                        </a:lnTo>
                        <a:lnTo>
                          <a:pt x="5471" y="9298"/>
                        </a:lnTo>
                        <a:lnTo>
                          <a:pt x="5702" y="9118"/>
                        </a:lnTo>
                        <a:lnTo>
                          <a:pt x="5933" y="8913"/>
                        </a:lnTo>
                        <a:lnTo>
                          <a:pt x="6139" y="8682"/>
                        </a:lnTo>
                        <a:lnTo>
                          <a:pt x="6344" y="8450"/>
                        </a:lnTo>
                        <a:lnTo>
                          <a:pt x="6498" y="8194"/>
                        </a:lnTo>
                        <a:lnTo>
                          <a:pt x="6653" y="7911"/>
                        </a:lnTo>
                        <a:lnTo>
                          <a:pt x="6781" y="7629"/>
                        </a:lnTo>
                        <a:lnTo>
                          <a:pt x="6858" y="7346"/>
                        </a:lnTo>
                        <a:lnTo>
                          <a:pt x="6935" y="7038"/>
                        </a:lnTo>
                        <a:lnTo>
                          <a:pt x="6986" y="6730"/>
                        </a:lnTo>
                        <a:lnTo>
                          <a:pt x="7012" y="6396"/>
                        </a:lnTo>
                        <a:lnTo>
                          <a:pt x="6986" y="6062"/>
                        </a:lnTo>
                        <a:lnTo>
                          <a:pt x="6961" y="5728"/>
                        </a:lnTo>
                        <a:lnTo>
                          <a:pt x="6909" y="5728"/>
                        </a:lnTo>
                        <a:lnTo>
                          <a:pt x="6884" y="5471"/>
                        </a:lnTo>
                        <a:lnTo>
                          <a:pt x="6935" y="5368"/>
                        </a:lnTo>
                        <a:lnTo>
                          <a:pt x="6858" y="5034"/>
                        </a:lnTo>
                        <a:lnTo>
                          <a:pt x="6781" y="4675"/>
                        </a:lnTo>
                        <a:lnTo>
                          <a:pt x="6678" y="4341"/>
                        </a:lnTo>
                        <a:lnTo>
                          <a:pt x="6575" y="4033"/>
                        </a:lnTo>
                        <a:lnTo>
                          <a:pt x="6319" y="3416"/>
                        </a:lnTo>
                        <a:lnTo>
                          <a:pt x="6036" y="2851"/>
                        </a:lnTo>
                        <a:lnTo>
                          <a:pt x="5959" y="2851"/>
                        </a:lnTo>
                        <a:lnTo>
                          <a:pt x="5856" y="2646"/>
                        </a:lnTo>
                        <a:lnTo>
                          <a:pt x="5882" y="2569"/>
                        </a:lnTo>
                        <a:lnTo>
                          <a:pt x="5856" y="2569"/>
                        </a:lnTo>
                        <a:lnTo>
                          <a:pt x="5625" y="2209"/>
                        </a:lnTo>
                        <a:lnTo>
                          <a:pt x="5394" y="1875"/>
                        </a:lnTo>
                        <a:lnTo>
                          <a:pt x="5137" y="1567"/>
                        </a:lnTo>
                        <a:lnTo>
                          <a:pt x="4906" y="1284"/>
                        </a:lnTo>
                        <a:lnTo>
                          <a:pt x="4444" y="796"/>
                        </a:lnTo>
                        <a:lnTo>
                          <a:pt x="4033" y="411"/>
                        </a:lnTo>
                        <a:lnTo>
                          <a:pt x="3930" y="308"/>
                        </a:lnTo>
                        <a:lnTo>
                          <a:pt x="3596" y="26"/>
                        </a:lnTo>
                        <a:lnTo>
                          <a:pt x="3545" y="26"/>
                        </a:lnTo>
                        <a:lnTo>
                          <a:pt x="3493" y="0"/>
                        </a:lnTo>
                        <a:close/>
                      </a:path>
                    </a:pathLst>
                  </a:custGeom>
                  <a:solidFill>
                    <a:schemeClr val="accent6"/>
                  </a:solidFill>
                  <a:ln>
                    <a:noFill/>
                  </a:ln>
                </p:spPr>
                <p:txBody>
                  <a:bodyPr spcFirstLastPara="1" wrap="square" lIns="121900" tIns="121900" rIns="121900" bIns="121900" anchor="ctr" anchorCtr="0">
                    <a:noAutofit/>
                  </a:bodyPr>
                  <a:lstStyle/>
                  <a:p>
                    <a:endParaRPr sz="2489" dirty="0">
                      <a:latin typeface="+mn-lt"/>
                    </a:endParaRPr>
                  </a:p>
                </p:txBody>
              </p:sp>
              <p:sp>
                <p:nvSpPr>
                  <p:cNvPr id="1765" name="Google Shape;1765;p31">
                    <a:extLst>
                      <a:ext uri="{FF2B5EF4-FFF2-40B4-BE49-F238E27FC236}">
                        <a16:creationId xmlns:a16="http://schemas.microsoft.com/office/drawing/2014/main" id="{CD4CEF78-CE37-EE39-261F-C4599F5DC885}"/>
                      </a:ext>
                    </a:extLst>
                  </p:cNvPr>
                  <p:cNvSpPr/>
                  <p:nvPr/>
                </p:nvSpPr>
                <p:spPr>
                  <a:xfrm>
                    <a:off x="2430368" y="5539200"/>
                    <a:ext cx="77696" cy="72020"/>
                  </a:xfrm>
                  <a:custGeom>
                    <a:avLst/>
                    <a:gdLst/>
                    <a:ahLst/>
                    <a:cxnLst/>
                    <a:rect l="l" t="t" r="r" b="b"/>
                    <a:pathLst>
                      <a:path w="1054" h="977" extrusionOk="0">
                        <a:moveTo>
                          <a:pt x="52" y="0"/>
                        </a:moveTo>
                        <a:lnTo>
                          <a:pt x="52" y="26"/>
                        </a:lnTo>
                        <a:lnTo>
                          <a:pt x="26" y="180"/>
                        </a:lnTo>
                        <a:lnTo>
                          <a:pt x="1" y="360"/>
                        </a:lnTo>
                        <a:lnTo>
                          <a:pt x="1" y="386"/>
                        </a:lnTo>
                        <a:lnTo>
                          <a:pt x="951" y="951"/>
                        </a:lnTo>
                        <a:lnTo>
                          <a:pt x="1028" y="976"/>
                        </a:lnTo>
                        <a:lnTo>
                          <a:pt x="1054" y="976"/>
                        </a:lnTo>
                        <a:lnTo>
                          <a:pt x="1054" y="642"/>
                        </a:lnTo>
                        <a:lnTo>
                          <a:pt x="52" y="0"/>
                        </a:lnTo>
                        <a:close/>
                      </a:path>
                    </a:pathLst>
                  </a:custGeom>
                  <a:solidFill>
                    <a:srgbClr val="B2E254"/>
                  </a:solidFill>
                  <a:ln>
                    <a:noFill/>
                  </a:ln>
                </p:spPr>
                <p:txBody>
                  <a:bodyPr spcFirstLastPara="1" wrap="square" lIns="121900" tIns="121900" rIns="121900" bIns="121900" anchor="ctr" anchorCtr="0">
                    <a:noAutofit/>
                  </a:bodyPr>
                  <a:lstStyle/>
                  <a:p>
                    <a:endParaRPr sz="2489">
                      <a:latin typeface="+mn-lt"/>
                    </a:endParaRPr>
                  </a:p>
                </p:txBody>
              </p:sp>
              <p:sp>
                <p:nvSpPr>
                  <p:cNvPr id="1766" name="Google Shape;1766;p31">
                    <a:extLst>
                      <a:ext uri="{FF2B5EF4-FFF2-40B4-BE49-F238E27FC236}">
                        <a16:creationId xmlns:a16="http://schemas.microsoft.com/office/drawing/2014/main" id="{B6B79356-8E1F-B91C-1741-D1FB3DB09563}"/>
                      </a:ext>
                    </a:extLst>
                  </p:cNvPr>
                  <p:cNvSpPr/>
                  <p:nvPr/>
                </p:nvSpPr>
                <p:spPr>
                  <a:xfrm>
                    <a:off x="2430368" y="5539200"/>
                    <a:ext cx="89048" cy="72020"/>
                  </a:xfrm>
                  <a:custGeom>
                    <a:avLst/>
                    <a:gdLst/>
                    <a:ahLst/>
                    <a:cxnLst/>
                    <a:rect l="l" t="t" r="r" b="b"/>
                    <a:pathLst>
                      <a:path w="1208" h="977" extrusionOk="0">
                        <a:moveTo>
                          <a:pt x="52" y="0"/>
                        </a:moveTo>
                        <a:lnTo>
                          <a:pt x="52" y="26"/>
                        </a:lnTo>
                        <a:lnTo>
                          <a:pt x="26" y="180"/>
                        </a:lnTo>
                        <a:lnTo>
                          <a:pt x="1" y="360"/>
                        </a:lnTo>
                        <a:lnTo>
                          <a:pt x="1" y="386"/>
                        </a:lnTo>
                        <a:lnTo>
                          <a:pt x="951" y="951"/>
                        </a:lnTo>
                        <a:lnTo>
                          <a:pt x="1028" y="976"/>
                        </a:lnTo>
                        <a:lnTo>
                          <a:pt x="1105" y="976"/>
                        </a:lnTo>
                        <a:lnTo>
                          <a:pt x="1182" y="899"/>
                        </a:lnTo>
                        <a:lnTo>
                          <a:pt x="1208" y="848"/>
                        </a:lnTo>
                        <a:lnTo>
                          <a:pt x="1208" y="796"/>
                        </a:lnTo>
                        <a:lnTo>
                          <a:pt x="1182" y="719"/>
                        </a:lnTo>
                        <a:lnTo>
                          <a:pt x="1131" y="694"/>
                        </a:lnTo>
                        <a:lnTo>
                          <a:pt x="52" y="0"/>
                        </a:lnTo>
                        <a:close/>
                      </a:path>
                    </a:pathLst>
                  </a:custGeom>
                  <a:solidFill>
                    <a:schemeClr val="accent5"/>
                  </a:solidFill>
                  <a:ln>
                    <a:noFill/>
                  </a:ln>
                </p:spPr>
                <p:txBody>
                  <a:bodyPr spcFirstLastPara="1" wrap="square" lIns="121900" tIns="121900" rIns="121900" bIns="121900" anchor="ctr" anchorCtr="0">
                    <a:noAutofit/>
                  </a:bodyPr>
                  <a:lstStyle/>
                  <a:p>
                    <a:endParaRPr sz="2489">
                      <a:latin typeface="+mn-lt"/>
                    </a:endParaRPr>
                  </a:p>
                </p:txBody>
              </p:sp>
              <p:sp>
                <p:nvSpPr>
                  <p:cNvPr id="1767" name="Google Shape;1767;p31">
                    <a:extLst>
                      <a:ext uri="{FF2B5EF4-FFF2-40B4-BE49-F238E27FC236}">
                        <a16:creationId xmlns:a16="http://schemas.microsoft.com/office/drawing/2014/main" id="{791C272E-0101-AE78-C243-708CFDBB3BBC}"/>
                      </a:ext>
                    </a:extLst>
                  </p:cNvPr>
                  <p:cNvSpPr/>
                  <p:nvPr/>
                </p:nvSpPr>
                <p:spPr>
                  <a:xfrm>
                    <a:off x="2604278" y="5177118"/>
                    <a:ext cx="443101" cy="797154"/>
                  </a:xfrm>
                  <a:custGeom>
                    <a:avLst/>
                    <a:gdLst/>
                    <a:ahLst/>
                    <a:cxnLst/>
                    <a:rect l="l" t="t" r="r" b="b"/>
                    <a:pathLst>
                      <a:path w="6011" h="10814" extrusionOk="0">
                        <a:moveTo>
                          <a:pt x="2543" y="0"/>
                        </a:moveTo>
                        <a:lnTo>
                          <a:pt x="2492" y="26"/>
                        </a:lnTo>
                        <a:lnTo>
                          <a:pt x="2440" y="26"/>
                        </a:lnTo>
                        <a:lnTo>
                          <a:pt x="2107" y="308"/>
                        </a:lnTo>
                        <a:lnTo>
                          <a:pt x="2107" y="3776"/>
                        </a:lnTo>
                        <a:lnTo>
                          <a:pt x="180" y="2569"/>
                        </a:lnTo>
                        <a:lnTo>
                          <a:pt x="0" y="2851"/>
                        </a:lnTo>
                        <a:lnTo>
                          <a:pt x="2030" y="4110"/>
                        </a:lnTo>
                        <a:lnTo>
                          <a:pt x="2107" y="4135"/>
                        </a:lnTo>
                        <a:lnTo>
                          <a:pt x="2107" y="7243"/>
                        </a:lnTo>
                        <a:lnTo>
                          <a:pt x="899" y="6498"/>
                        </a:lnTo>
                        <a:lnTo>
                          <a:pt x="848" y="6473"/>
                        </a:lnTo>
                        <a:lnTo>
                          <a:pt x="797" y="6473"/>
                        </a:lnTo>
                        <a:lnTo>
                          <a:pt x="720" y="6498"/>
                        </a:lnTo>
                        <a:lnTo>
                          <a:pt x="694" y="6550"/>
                        </a:lnTo>
                        <a:lnTo>
                          <a:pt x="668" y="6601"/>
                        </a:lnTo>
                        <a:lnTo>
                          <a:pt x="668" y="6678"/>
                        </a:lnTo>
                        <a:lnTo>
                          <a:pt x="694" y="6730"/>
                        </a:lnTo>
                        <a:lnTo>
                          <a:pt x="745" y="6781"/>
                        </a:lnTo>
                        <a:lnTo>
                          <a:pt x="2030" y="7577"/>
                        </a:lnTo>
                        <a:lnTo>
                          <a:pt x="2107" y="7603"/>
                        </a:lnTo>
                        <a:lnTo>
                          <a:pt x="2107" y="10377"/>
                        </a:lnTo>
                        <a:lnTo>
                          <a:pt x="2107" y="10454"/>
                        </a:lnTo>
                        <a:lnTo>
                          <a:pt x="2132" y="10531"/>
                        </a:lnTo>
                        <a:lnTo>
                          <a:pt x="2184" y="10608"/>
                        </a:lnTo>
                        <a:lnTo>
                          <a:pt x="2235" y="10685"/>
                        </a:lnTo>
                        <a:lnTo>
                          <a:pt x="2286" y="10736"/>
                        </a:lnTo>
                        <a:lnTo>
                          <a:pt x="2363" y="10762"/>
                        </a:lnTo>
                        <a:lnTo>
                          <a:pt x="2440" y="10814"/>
                        </a:lnTo>
                        <a:lnTo>
                          <a:pt x="2620" y="10814"/>
                        </a:lnTo>
                        <a:lnTo>
                          <a:pt x="2697" y="10788"/>
                        </a:lnTo>
                        <a:lnTo>
                          <a:pt x="2774" y="10736"/>
                        </a:lnTo>
                        <a:lnTo>
                          <a:pt x="2851" y="10685"/>
                        </a:lnTo>
                        <a:lnTo>
                          <a:pt x="2903" y="10634"/>
                        </a:lnTo>
                        <a:lnTo>
                          <a:pt x="2954" y="10557"/>
                        </a:lnTo>
                        <a:lnTo>
                          <a:pt x="2980" y="10454"/>
                        </a:lnTo>
                        <a:lnTo>
                          <a:pt x="2980" y="10377"/>
                        </a:lnTo>
                        <a:lnTo>
                          <a:pt x="2980" y="7603"/>
                        </a:lnTo>
                        <a:lnTo>
                          <a:pt x="3057" y="7577"/>
                        </a:lnTo>
                        <a:lnTo>
                          <a:pt x="6011" y="5728"/>
                        </a:lnTo>
                        <a:lnTo>
                          <a:pt x="5985" y="5548"/>
                        </a:lnTo>
                        <a:lnTo>
                          <a:pt x="5985" y="5394"/>
                        </a:lnTo>
                        <a:lnTo>
                          <a:pt x="5985" y="5368"/>
                        </a:lnTo>
                        <a:lnTo>
                          <a:pt x="2980" y="7243"/>
                        </a:lnTo>
                        <a:lnTo>
                          <a:pt x="2980" y="4135"/>
                        </a:lnTo>
                        <a:lnTo>
                          <a:pt x="3057" y="4110"/>
                        </a:lnTo>
                        <a:lnTo>
                          <a:pt x="5086" y="2851"/>
                        </a:lnTo>
                        <a:lnTo>
                          <a:pt x="5009" y="2697"/>
                        </a:lnTo>
                        <a:lnTo>
                          <a:pt x="4932" y="2569"/>
                        </a:lnTo>
                        <a:lnTo>
                          <a:pt x="2980" y="3776"/>
                        </a:lnTo>
                        <a:lnTo>
                          <a:pt x="2980" y="308"/>
                        </a:lnTo>
                        <a:lnTo>
                          <a:pt x="2646" y="26"/>
                        </a:lnTo>
                        <a:lnTo>
                          <a:pt x="2595" y="26"/>
                        </a:lnTo>
                        <a:lnTo>
                          <a:pt x="2543" y="0"/>
                        </a:lnTo>
                        <a:close/>
                      </a:path>
                    </a:pathLst>
                  </a:custGeom>
                  <a:solidFill>
                    <a:schemeClr val="accent5"/>
                  </a:solidFill>
                  <a:ln>
                    <a:noFill/>
                  </a:ln>
                </p:spPr>
                <p:txBody>
                  <a:bodyPr spcFirstLastPara="1" wrap="square" lIns="121900" tIns="121900" rIns="121900" bIns="121900" anchor="ctr" anchorCtr="0">
                    <a:noAutofit/>
                  </a:bodyPr>
                  <a:lstStyle/>
                  <a:p>
                    <a:endParaRPr sz="2489">
                      <a:latin typeface="+mn-lt"/>
                    </a:endParaRPr>
                  </a:p>
                </p:txBody>
              </p:sp>
            </p:grpSp>
            <p:sp>
              <p:nvSpPr>
                <p:cNvPr id="1768" name="Google Shape;1768;p31">
                  <a:extLst>
                    <a:ext uri="{FF2B5EF4-FFF2-40B4-BE49-F238E27FC236}">
                      <a16:creationId xmlns:a16="http://schemas.microsoft.com/office/drawing/2014/main" id="{C1059068-B072-8BE7-B4C8-4ADE78DF2229}"/>
                    </a:ext>
                  </a:extLst>
                </p:cNvPr>
                <p:cNvSpPr/>
                <p:nvPr/>
              </p:nvSpPr>
              <p:spPr>
                <a:xfrm>
                  <a:off x="2653797" y="5847770"/>
                  <a:ext cx="64427" cy="22852"/>
                </a:xfrm>
                <a:custGeom>
                  <a:avLst/>
                  <a:gdLst/>
                  <a:ahLst/>
                  <a:cxnLst/>
                  <a:rect l="l" t="t" r="r" b="b"/>
                  <a:pathLst>
                    <a:path w="874" h="310" extrusionOk="0">
                      <a:moveTo>
                        <a:pt x="1" y="1"/>
                      </a:moveTo>
                      <a:lnTo>
                        <a:pt x="1" y="309"/>
                      </a:lnTo>
                      <a:lnTo>
                        <a:pt x="874" y="309"/>
                      </a:lnTo>
                      <a:lnTo>
                        <a:pt x="874" y="283"/>
                      </a:lnTo>
                      <a:lnTo>
                        <a:pt x="643" y="232"/>
                      </a:lnTo>
                      <a:lnTo>
                        <a:pt x="437" y="181"/>
                      </a:lnTo>
                      <a:lnTo>
                        <a:pt x="1" y="1"/>
                      </a:lnTo>
                      <a:close/>
                    </a:path>
                  </a:pathLst>
                </a:custGeom>
                <a:solidFill>
                  <a:srgbClr val="8BC727"/>
                </a:solidFill>
                <a:ln>
                  <a:noFill/>
                </a:ln>
              </p:spPr>
              <p:txBody>
                <a:bodyPr spcFirstLastPara="1" wrap="square" lIns="121900" tIns="121900" rIns="121900" bIns="121900" anchor="ctr" anchorCtr="0">
                  <a:noAutofit/>
                </a:bodyPr>
                <a:lstStyle/>
                <a:p>
                  <a:endParaRPr sz="2489">
                    <a:latin typeface="+mn-lt"/>
                  </a:endParaRPr>
                </a:p>
              </p:txBody>
            </p:sp>
          </p:grpSp>
        </p:grpSp>
      </p:grpSp>
      <p:grpSp>
        <p:nvGrpSpPr>
          <p:cNvPr id="1798" name="Google Shape;1798;p31">
            <a:extLst>
              <a:ext uri="{FF2B5EF4-FFF2-40B4-BE49-F238E27FC236}">
                <a16:creationId xmlns:a16="http://schemas.microsoft.com/office/drawing/2014/main" id="{A2F9915A-D018-0734-08FB-06AFE10AB46D}"/>
              </a:ext>
            </a:extLst>
          </p:cNvPr>
          <p:cNvGrpSpPr/>
          <p:nvPr/>
        </p:nvGrpSpPr>
        <p:grpSpPr>
          <a:xfrm>
            <a:off x="6454323" y="1570356"/>
            <a:ext cx="4956793" cy="4603110"/>
            <a:chOff x="6669433" y="1051607"/>
            <a:chExt cx="1849301" cy="3212793"/>
          </a:xfrm>
        </p:grpSpPr>
        <p:sp>
          <p:nvSpPr>
            <p:cNvPr id="1799" name="Google Shape;1799;p31">
              <a:extLst>
                <a:ext uri="{FF2B5EF4-FFF2-40B4-BE49-F238E27FC236}">
                  <a16:creationId xmlns:a16="http://schemas.microsoft.com/office/drawing/2014/main" id="{8CEC7904-5958-14D2-4B5E-7E19525B84D3}"/>
                </a:ext>
              </a:extLst>
            </p:cNvPr>
            <p:cNvSpPr/>
            <p:nvPr/>
          </p:nvSpPr>
          <p:spPr>
            <a:xfrm>
              <a:off x="6694397" y="2115882"/>
              <a:ext cx="1824337" cy="2148518"/>
            </a:xfrm>
            <a:custGeom>
              <a:avLst/>
              <a:gdLst/>
              <a:ahLst/>
              <a:cxnLst/>
              <a:rect l="l" t="t" r="r" b="b"/>
              <a:pathLst>
                <a:path w="79450" h="147004" extrusionOk="0">
                  <a:moveTo>
                    <a:pt x="68963" y="28211"/>
                  </a:moveTo>
                  <a:lnTo>
                    <a:pt x="69413" y="28231"/>
                  </a:lnTo>
                  <a:lnTo>
                    <a:pt x="69883" y="28270"/>
                  </a:lnTo>
                  <a:lnTo>
                    <a:pt x="70332" y="28329"/>
                  </a:lnTo>
                  <a:lnTo>
                    <a:pt x="70763" y="28407"/>
                  </a:lnTo>
                  <a:lnTo>
                    <a:pt x="71213" y="28505"/>
                  </a:lnTo>
                  <a:lnTo>
                    <a:pt x="71624" y="28622"/>
                  </a:lnTo>
                  <a:lnTo>
                    <a:pt x="72054" y="28779"/>
                  </a:lnTo>
                  <a:lnTo>
                    <a:pt x="72465" y="28935"/>
                  </a:lnTo>
                  <a:lnTo>
                    <a:pt x="72856" y="29111"/>
                  </a:lnTo>
                  <a:lnTo>
                    <a:pt x="73247" y="29307"/>
                  </a:lnTo>
                  <a:lnTo>
                    <a:pt x="73619" y="29522"/>
                  </a:lnTo>
                  <a:lnTo>
                    <a:pt x="73991" y="29757"/>
                  </a:lnTo>
                  <a:lnTo>
                    <a:pt x="74343" y="30011"/>
                  </a:lnTo>
                  <a:lnTo>
                    <a:pt x="74695" y="30285"/>
                  </a:lnTo>
                  <a:lnTo>
                    <a:pt x="75008" y="30559"/>
                  </a:lnTo>
                  <a:lnTo>
                    <a:pt x="75321" y="30872"/>
                  </a:lnTo>
                  <a:lnTo>
                    <a:pt x="75634" y="31185"/>
                  </a:lnTo>
                  <a:lnTo>
                    <a:pt x="75908" y="31498"/>
                  </a:lnTo>
                  <a:lnTo>
                    <a:pt x="76182" y="31850"/>
                  </a:lnTo>
                  <a:lnTo>
                    <a:pt x="76436" y="32202"/>
                  </a:lnTo>
                  <a:lnTo>
                    <a:pt x="76671" y="32574"/>
                  </a:lnTo>
                  <a:lnTo>
                    <a:pt x="76886" y="32946"/>
                  </a:lnTo>
                  <a:lnTo>
                    <a:pt x="77082" y="33337"/>
                  </a:lnTo>
                  <a:lnTo>
                    <a:pt x="77258" y="33728"/>
                  </a:lnTo>
                  <a:lnTo>
                    <a:pt x="77415" y="34139"/>
                  </a:lnTo>
                  <a:lnTo>
                    <a:pt x="77571" y="34570"/>
                  </a:lnTo>
                  <a:lnTo>
                    <a:pt x="77688" y="34981"/>
                  </a:lnTo>
                  <a:lnTo>
                    <a:pt x="77786" y="35431"/>
                  </a:lnTo>
                  <a:lnTo>
                    <a:pt x="77865" y="35861"/>
                  </a:lnTo>
                  <a:lnTo>
                    <a:pt x="77923" y="36311"/>
                  </a:lnTo>
                  <a:lnTo>
                    <a:pt x="77962" y="36780"/>
                  </a:lnTo>
                  <a:lnTo>
                    <a:pt x="77982" y="37230"/>
                  </a:lnTo>
                  <a:lnTo>
                    <a:pt x="77982" y="136518"/>
                  </a:lnTo>
                  <a:lnTo>
                    <a:pt x="77962" y="136987"/>
                  </a:lnTo>
                  <a:lnTo>
                    <a:pt x="77923" y="137437"/>
                  </a:lnTo>
                  <a:lnTo>
                    <a:pt x="77865" y="137887"/>
                  </a:lnTo>
                  <a:lnTo>
                    <a:pt x="77786" y="138337"/>
                  </a:lnTo>
                  <a:lnTo>
                    <a:pt x="77688" y="138768"/>
                  </a:lnTo>
                  <a:lnTo>
                    <a:pt x="77571" y="139198"/>
                  </a:lnTo>
                  <a:lnTo>
                    <a:pt x="77415" y="139609"/>
                  </a:lnTo>
                  <a:lnTo>
                    <a:pt x="77258" y="140020"/>
                  </a:lnTo>
                  <a:lnTo>
                    <a:pt x="77082" y="140431"/>
                  </a:lnTo>
                  <a:lnTo>
                    <a:pt x="76886" y="140802"/>
                  </a:lnTo>
                  <a:lnTo>
                    <a:pt x="76671" y="141193"/>
                  </a:lnTo>
                  <a:lnTo>
                    <a:pt x="76436" y="141546"/>
                  </a:lnTo>
                  <a:lnTo>
                    <a:pt x="76182" y="141898"/>
                  </a:lnTo>
                  <a:lnTo>
                    <a:pt x="75908" y="142250"/>
                  </a:lnTo>
                  <a:lnTo>
                    <a:pt x="75634" y="142583"/>
                  </a:lnTo>
                  <a:lnTo>
                    <a:pt x="75321" y="142896"/>
                  </a:lnTo>
                  <a:lnTo>
                    <a:pt x="75008" y="143189"/>
                  </a:lnTo>
                  <a:lnTo>
                    <a:pt x="74695" y="143463"/>
                  </a:lnTo>
                  <a:lnTo>
                    <a:pt x="74343" y="143737"/>
                  </a:lnTo>
                  <a:lnTo>
                    <a:pt x="73991" y="143991"/>
                  </a:lnTo>
                  <a:lnTo>
                    <a:pt x="73619" y="144226"/>
                  </a:lnTo>
                  <a:lnTo>
                    <a:pt x="73247" y="144441"/>
                  </a:lnTo>
                  <a:lnTo>
                    <a:pt x="72856" y="144637"/>
                  </a:lnTo>
                  <a:lnTo>
                    <a:pt x="72465" y="144832"/>
                  </a:lnTo>
                  <a:lnTo>
                    <a:pt x="72054" y="144989"/>
                  </a:lnTo>
                  <a:lnTo>
                    <a:pt x="71624" y="145126"/>
                  </a:lnTo>
                  <a:lnTo>
                    <a:pt x="71213" y="145243"/>
                  </a:lnTo>
                  <a:lnTo>
                    <a:pt x="70763" y="145341"/>
                  </a:lnTo>
                  <a:lnTo>
                    <a:pt x="70332" y="145419"/>
                  </a:lnTo>
                  <a:lnTo>
                    <a:pt x="69883" y="145478"/>
                  </a:lnTo>
                  <a:lnTo>
                    <a:pt x="69413" y="145517"/>
                  </a:lnTo>
                  <a:lnTo>
                    <a:pt x="68963" y="145537"/>
                  </a:lnTo>
                  <a:lnTo>
                    <a:pt x="10487" y="145537"/>
                  </a:lnTo>
                  <a:lnTo>
                    <a:pt x="10017" y="145517"/>
                  </a:lnTo>
                  <a:lnTo>
                    <a:pt x="9567" y="145478"/>
                  </a:lnTo>
                  <a:lnTo>
                    <a:pt x="9117" y="145419"/>
                  </a:lnTo>
                  <a:lnTo>
                    <a:pt x="8667" y="145341"/>
                  </a:lnTo>
                  <a:lnTo>
                    <a:pt x="8237" y="145243"/>
                  </a:lnTo>
                  <a:lnTo>
                    <a:pt x="7806" y="145126"/>
                  </a:lnTo>
                  <a:lnTo>
                    <a:pt x="7396" y="144989"/>
                  </a:lnTo>
                  <a:lnTo>
                    <a:pt x="6985" y="144832"/>
                  </a:lnTo>
                  <a:lnTo>
                    <a:pt x="6574" y="144637"/>
                  </a:lnTo>
                  <a:lnTo>
                    <a:pt x="6202" y="144441"/>
                  </a:lnTo>
                  <a:lnTo>
                    <a:pt x="5811" y="144226"/>
                  </a:lnTo>
                  <a:lnTo>
                    <a:pt x="5459" y="143991"/>
                  </a:lnTo>
                  <a:lnTo>
                    <a:pt x="5087" y="143737"/>
                  </a:lnTo>
                  <a:lnTo>
                    <a:pt x="4754" y="143463"/>
                  </a:lnTo>
                  <a:lnTo>
                    <a:pt x="4422" y="143189"/>
                  </a:lnTo>
                  <a:lnTo>
                    <a:pt x="4109" y="142896"/>
                  </a:lnTo>
                  <a:lnTo>
                    <a:pt x="3815" y="142583"/>
                  </a:lnTo>
                  <a:lnTo>
                    <a:pt x="3541" y="142250"/>
                  </a:lnTo>
                  <a:lnTo>
                    <a:pt x="3268" y="141898"/>
                  </a:lnTo>
                  <a:lnTo>
                    <a:pt x="3013" y="141546"/>
                  </a:lnTo>
                  <a:lnTo>
                    <a:pt x="2778" y="141193"/>
                  </a:lnTo>
                  <a:lnTo>
                    <a:pt x="2563" y="140802"/>
                  </a:lnTo>
                  <a:lnTo>
                    <a:pt x="2368" y="140431"/>
                  </a:lnTo>
                  <a:lnTo>
                    <a:pt x="2172" y="140020"/>
                  </a:lnTo>
                  <a:lnTo>
                    <a:pt x="2015" y="139609"/>
                  </a:lnTo>
                  <a:lnTo>
                    <a:pt x="1879" y="139198"/>
                  </a:lnTo>
                  <a:lnTo>
                    <a:pt x="1761" y="138768"/>
                  </a:lnTo>
                  <a:lnTo>
                    <a:pt x="1663" y="138337"/>
                  </a:lnTo>
                  <a:lnTo>
                    <a:pt x="1566" y="137887"/>
                  </a:lnTo>
                  <a:lnTo>
                    <a:pt x="1526" y="137437"/>
                  </a:lnTo>
                  <a:lnTo>
                    <a:pt x="1487" y="136987"/>
                  </a:lnTo>
                  <a:lnTo>
                    <a:pt x="1468" y="136518"/>
                  </a:lnTo>
                  <a:lnTo>
                    <a:pt x="1468" y="37230"/>
                  </a:lnTo>
                  <a:lnTo>
                    <a:pt x="1487" y="36780"/>
                  </a:lnTo>
                  <a:lnTo>
                    <a:pt x="1526" y="36311"/>
                  </a:lnTo>
                  <a:lnTo>
                    <a:pt x="1566" y="35861"/>
                  </a:lnTo>
                  <a:lnTo>
                    <a:pt x="1663" y="35431"/>
                  </a:lnTo>
                  <a:lnTo>
                    <a:pt x="1761" y="34981"/>
                  </a:lnTo>
                  <a:lnTo>
                    <a:pt x="1879" y="34570"/>
                  </a:lnTo>
                  <a:lnTo>
                    <a:pt x="2015" y="34139"/>
                  </a:lnTo>
                  <a:lnTo>
                    <a:pt x="2172" y="33728"/>
                  </a:lnTo>
                  <a:lnTo>
                    <a:pt x="2368" y="33337"/>
                  </a:lnTo>
                  <a:lnTo>
                    <a:pt x="2563" y="32946"/>
                  </a:lnTo>
                  <a:lnTo>
                    <a:pt x="2778" y="32574"/>
                  </a:lnTo>
                  <a:lnTo>
                    <a:pt x="3013" y="32202"/>
                  </a:lnTo>
                  <a:lnTo>
                    <a:pt x="3268" y="31850"/>
                  </a:lnTo>
                  <a:lnTo>
                    <a:pt x="3541" y="31498"/>
                  </a:lnTo>
                  <a:lnTo>
                    <a:pt x="3815" y="31185"/>
                  </a:lnTo>
                  <a:lnTo>
                    <a:pt x="4109" y="30872"/>
                  </a:lnTo>
                  <a:lnTo>
                    <a:pt x="4422" y="30559"/>
                  </a:lnTo>
                  <a:lnTo>
                    <a:pt x="4754" y="30285"/>
                  </a:lnTo>
                  <a:lnTo>
                    <a:pt x="5087" y="30011"/>
                  </a:lnTo>
                  <a:lnTo>
                    <a:pt x="5459" y="29757"/>
                  </a:lnTo>
                  <a:lnTo>
                    <a:pt x="5811" y="29522"/>
                  </a:lnTo>
                  <a:lnTo>
                    <a:pt x="6202" y="29307"/>
                  </a:lnTo>
                  <a:lnTo>
                    <a:pt x="6574" y="29111"/>
                  </a:lnTo>
                  <a:lnTo>
                    <a:pt x="6985" y="28935"/>
                  </a:lnTo>
                  <a:lnTo>
                    <a:pt x="7396" y="28779"/>
                  </a:lnTo>
                  <a:lnTo>
                    <a:pt x="7806" y="28622"/>
                  </a:lnTo>
                  <a:lnTo>
                    <a:pt x="8237" y="28505"/>
                  </a:lnTo>
                  <a:lnTo>
                    <a:pt x="8667" y="28407"/>
                  </a:lnTo>
                  <a:lnTo>
                    <a:pt x="9117" y="28329"/>
                  </a:lnTo>
                  <a:lnTo>
                    <a:pt x="9567" y="28270"/>
                  </a:lnTo>
                  <a:lnTo>
                    <a:pt x="10017" y="28231"/>
                  </a:lnTo>
                  <a:lnTo>
                    <a:pt x="10487" y="28211"/>
                  </a:lnTo>
                  <a:close/>
                  <a:moveTo>
                    <a:pt x="38991" y="0"/>
                  </a:moveTo>
                  <a:lnTo>
                    <a:pt x="38991" y="26744"/>
                  </a:lnTo>
                  <a:lnTo>
                    <a:pt x="10487" y="26744"/>
                  </a:lnTo>
                  <a:lnTo>
                    <a:pt x="9958" y="26764"/>
                  </a:lnTo>
                  <a:lnTo>
                    <a:pt x="9411" y="26803"/>
                  </a:lnTo>
                  <a:lnTo>
                    <a:pt x="8902" y="26881"/>
                  </a:lnTo>
                  <a:lnTo>
                    <a:pt x="8374" y="26959"/>
                  </a:lnTo>
                  <a:lnTo>
                    <a:pt x="7865" y="27077"/>
                  </a:lnTo>
                  <a:lnTo>
                    <a:pt x="7376" y="27233"/>
                  </a:lnTo>
                  <a:lnTo>
                    <a:pt x="6887" y="27390"/>
                  </a:lnTo>
                  <a:lnTo>
                    <a:pt x="6417" y="27585"/>
                  </a:lnTo>
                  <a:lnTo>
                    <a:pt x="5948" y="27781"/>
                  </a:lnTo>
                  <a:lnTo>
                    <a:pt x="5498" y="28016"/>
                  </a:lnTo>
                  <a:lnTo>
                    <a:pt x="5048" y="28270"/>
                  </a:lnTo>
                  <a:lnTo>
                    <a:pt x="4637" y="28544"/>
                  </a:lnTo>
                  <a:lnTo>
                    <a:pt x="4226" y="28837"/>
                  </a:lnTo>
                  <a:lnTo>
                    <a:pt x="3815" y="29150"/>
                  </a:lnTo>
                  <a:lnTo>
                    <a:pt x="3444" y="29483"/>
                  </a:lnTo>
                  <a:lnTo>
                    <a:pt x="3072" y="29835"/>
                  </a:lnTo>
                  <a:lnTo>
                    <a:pt x="2720" y="30187"/>
                  </a:lnTo>
                  <a:lnTo>
                    <a:pt x="2407" y="30579"/>
                  </a:lnTo>
                  <a:lnTo>
                    <a:pt x="2094" y="30970"/>
                  </a:lnTo>
                  <a:lnTo>
                    <a:pt x="1800" y="31381"/>
                  </a:lnTo>
                  <a:lnTo>
                    <a:pt x="1526" y="31811"/>
                  </a:lnTo>
                  <a:lnTo>
                    <a:pt x="1272" y="32242"/>
                  </a:lnTo>
                  <a:lnTo>
                    <a:pt x="1037" y="32692"/>
                  </a:lnTo>
                  <a:lnTo>
                    <a:pt x="822" y="33161"/>
                  </a:lnTo>
                  <a:lnTo>
                    <a:pt x="646" y="33631"/>
                  </a:lnTo>
                  <a:lnTo>
                    <a:pt x="470" y="34120"/>
                  </a:lnTo>
                  <a:lnTo>
                    <a:pt x="333" y="34628"/>
                  </a:lnTo>
                  <a:lnTo>
                    <a:pt x="216" y="35137"/>
                  </a:lnTo>
                  <a:lnTo>
                    <a:pt x="118" y="35646"/>
                  </a:lnTo>
                  <a:lnTo>
                    <a:pt x="59" y="36174"/>
                  </a:lnTo>
                  <a:lnTo>
                    <a:pt x="20" y="36702"/>
                  </a:lnTo>
                  <a:lnTo>
                    <a:pt x="0" y="37230"/>
                  </a:lnTo>
                  <a:lnTo>
                    <a:pt x="0" y="136518"/>
                  </a:lnTo>
                  <a:lnTo>
                    <a:pt x="20" y="137046"/>
                  </a:lnTo>
                  <a:lnTo>
                    <a:pt x="59" y="137594"/>
                  </a:lnTo>
                  <a:lnTo>
                    <a:pt x="118" y="138102"/>
                  </a:lnTo>
                  <a:lnTo>
                    <a:pt x="216" y="138631"/>
                  </a:lnTo>
                  <a:lnTo>
                    <a:pt x="333" y="139139"/>
                  </a:lnTo>
                  <a:lnTo>
                    <a:pt x="470" y="139628"/>
                  </a:lnTo>
                  <a:lnTo>
                    <a:pt x="646" y="140117"/>
                  </a:lnTo>
                  <a:lnTo>
                    <a:pt x="822" y="140587"/>
                  </a:lnTo>
                  <a:lnTo>
                    <a:pt x="1037" y="141057"/>
                  </a:lnTo>
                  <a:lnTo>
                    <a:pt x="1272" y="141507"/>
                  </a:lnTo>
                  <a:lnTo>
                    <a:pt x="1526" y="141956"/>
                  </a:lnTo>
                  <a:lnTo>
                    <a:pt x="1800" y="142367"/>
                  </a:lnTo>
                  <a:lnTo>
                    <a:pt x="2094" y="142778"/>
                  </a:lnTo>
                  <a:lnTo>
                    <a:pt x="2407" y="143189"/>
                  </a:lnTo>
                  <a:lnTo>
                    <a:pt x="2720" y="143561"/>
                  </a:lnTo>
                  <a:lnTo>
                    <a:pt x="3072" y="143932"/>
                  </a:lnTo>
                  <a:lnTo>
                    <a:pt x="3444" y="144265"/>
                  </a:lnTo>
                  <a:lnTo>
                    <a:pt x="3815" y="144598"/>
                  </a:lnTo>
                  <a:lnTo>
                    <a:pt x="4226" y="144911"/>
                  </a:lnTo>
                  <a:lnTo>
                    <a:pt x="4637" y="145204"/>
                  </a:lnTo>
                  <a:lnTo>
                    <a:pt x="5048" y="145478"/>
                  </a:lnTo>
                  <a:lnTo>
                    <a:pt x="5498" y="145732"/>
                  </a:lnTo>
                  <a:lnTo>
                    <a:pt x="5948" y="145967"/>
                  </a:lnTo>
                  <a:lnTo>
                    <a:pt x="6417" y="146182"/>
                  </a:lnTo>
                  <a:lnTo>
                    <a:pt x="6887" y="146358"/>
                  </a:lnTo>
                  <a:lnTo>
                    <a:pt x="7376" y="146534"/>
                  </a:lnTo>
                  <a:lnTo>
                    <a:pt x="7865" y="146671"/>
                  </a:lnTo>
                  <a:lnTo>
                    <a:pt x="8374" y="146789"/>
                  </a:lnTo>
                  <a:lnTo>
                    <a:pt x="8902" y="146887"/>
                  </a:lnTo>
                  <a:lnTo>
                    <a:pt x="9411" y="146945"/>
                  </a:lnTo>
                  <a:lnTo>
                    <a:pt x="9958" y="146984"/>
                  </a:lnTo>
                  <a:lnTo>
                    <a:pt x="10487" y="147004"/>
                  </a:lnTo>
                  <a:lnTo>
                    <a:pt x="68963" y="147004"/>
                  </a:lnTo>
                  <a:lnTo>
                    <a:pt x="69491" y="146984"/>
                  </a:lnTo>
                  <a:lnTo>
                    <a:pt x="70019" y="146945"/>
                  </a:lnTo>
                  <a:lnTo>
                    <a:pt x="70548" y="146887"/>
                  </a:lnTo>
                  <a:lnTo>
                    <a:pt x="71056" y="146789"/>
                  </a:lnTo>
                  <a:lnTo>
                    <a:pt x="71565" y="146671"/>
                  </a:lnTo>
                  <a:lnTo>
                    <a:pt x="72074" y="146534"/>
                  </a:lnTo>
                  <a:lnTo>
                    <a:pt x="72563" y="146358"/>
                  </a:lnTo>
                  <a:lnTo>
                    <a:pt x="73032" y="146182"/>
                  </a:lnTo>
                  <a:lnTo>
                    <a:pt x="73502" y="145967"/>
                  </a:lnTo>
                  <a:lnTo>
                    <a:pt x="73952" y="145732"/>
                  </a:lnTo>
                  <a:lnTo>
                    <a:pt x="74382" y="145478"/>
                  </a:lnTo>
                  <a:lnTo>
                    <a:pt x="74813" y="145204"/>
                  </a:lnTo>
                  <a:lnTo>
                    <a:pt x="75223" y="144911"/>
                  </a:lnTo>
                  <a:lnTo>
                    <a:pt x="75615" y="144598"/>
                  </a:lnTo>
                  <a:lnTo>
                    <a:pt x="76006" y="144265"/>
                  </a:lnTo>
                  <a:lnTo>
                    <a:pt x="76358" y="143932"/>
                  </a:lnTo>
                  <a:lnTo>
                    <a:pt x="76710" y="143561"/>
                  </a:lnTo>
                  <a:lnTo>
                    <a:pt x="77043" y="143189"/>
                  </a:lnTo>
                  <a:lnTo>
                    <a:pt x="77356" y="142778"/>
                  </a:lnTo>
                  <a:lnTo>
                    <a:pt x="77649" y="142367"/>
                  </a:lnTo>
                  <a:lnTo>
                    <a:pt x="77923" y="141956"/>
                  </a:lnTo>
                  <a:lnTo>
                    <a:pt x="78178" y="141507"/>
                  </a:lnTo>
                  <a:lnTo>
                    <a:pt x="78412" y="141057"/>
                  </a:lnTo>
                  <a:lnTo>
                    <a:pt x="78608" y="140587"/>
                  </a:lnTo>
                  <a:lnTo>
                    <a:pt x="78804" y="140117"/>
                  </a:lnTo>
                  <a:lnTo>
                    <a:pt x="78960" y="139628"/>
                  </a:lnTo>
                  <a:lnTo>
                    <a:pt x="79117" y="139139"/>
                  </a:lnTo>
                  <a:lnTo>
                    <a:pt x="79234" y="138631"/>
                  </a:lnTo>
                  <a:lnTo>
                    <a:pt x="79312" y="138102"/>
                  </a:lnTo>
                  <a:lnTo>
                    <a:pt x="79391" y="137594"/>
                  </a:lnTo>
                  <a:lnTo>
                    <a:pt x="79430" y="137046"/>
                  </a:lnTo>
                  <a:lnTo>
                    <a:pt x="79449" y="136518"/>
                  </a:lnTo>
                  <a:lnTo>
                    <a:pt x="79449" y="37230"/>
                  </a:lnTo>
                  <a:lnTo>
                    <a:pt x="79430" y="36702"/>
                  </a:lnTo>
                  <a:lnTo>
                    <a:pt x="79391" y="36174"/>
                  </a:lnTo>
                  <a:lnTo>
                    <a:pt x="79312" y="35646"/>
                  </a:lnTo>
                  <a:lnTo>
                    <a:pt x="79234" y="35137"/>
                  </a:lnTo>
                  <a:lnTo>
                    <a:pt x="79117" y="34628"/>
                  </a:lnTo>
                  <a:lnTo>
                    <a:pt x="78960" y="34120"/>
                  </a:lnTo>
                  <a:lnTo>
                    <a:pt x="78804" y="33631"/>
                  </a:lnTo>
                  <a:lnTo>
                    <a:pt x="78608" y="33161"/>
                  </a:lnTo>
                  <a:lnTo>
                    <a:pt x="78412" y="32692"/>
                  </a:lnTo>
                  <a:lnTo>
                    <a:pt x="78178" y="32242"/>
                  </a:lnTo>
                  <a:lnTo>
                    <a:pt x="77923" y="31811"/>
                  </a:lnTo>
                  <a:lnTo>
                    <a:pt x="77649" y="31381"/>
                  </a:lnTo>
                  <a:lnTo>
                    <a:pt x="77356" y="30970"/>
                  </a:lnTo>
                  <a:lnTo>
                    <a:pt x="77043" y="30579"/>
                  </a:lnTo>
                  <a:lnTo>
                    <a:pt x="76710" y="30187"/>
                  </a:lnTo>
                  <a:lnTo>
                    <a:pt x="76358" y="29835"/>
                  </a:lnTo>
                  <a:lnTo>
                    <a:pt x="76006" y="29483"/>
                  </a:lnTo>
                  <a:lnTo>
                    <a:pt x="75615" y="29150"/>
                  </a:lnTo>
                  <a:lnTo>
                    <a:pt x="75223" y="28837"/>
                  </a:lnTo>
                  <a:lnTo>
                    <a:pt x="74813" y="28544"/>
                  </a:lnTo>
                  <a:lnTo>
                    <a:pt x="74382" y="28270"/>
                  </a:lnTo>
                  <a:lnTo>
                    <a:pt x="73952" y="28016"/>
                  </a:lnTo>
                  <a:lnTo>
                    <a:pt x="73502" y="27781"/>
                  </a:lnTo>
                  <a:lnTo>
                    <a:pt x="73032" y="27585"/>
                  </a:lnTo>
                  <a:lnTo>
                    <a:pt x="72563" y="27390"/>
                  </a:lnTo>
                  <a:lnTo>
                    <a:pt x="72074" y="27233"/>
                  </a:lnTo>
                  <a:lnTo>
                    <a:pt x="71565" y="27077"/>
                  </a:lnTo>
                  <a:lnTo>
                    <a:pt x="71056" y="26959"/>
                  </a:lnTo>
                  <a:lnTo>
                    <a:pt x="70548" y="26881"/>
                  </a:lnTo>
                  <a:lnTo>
                    <a:pt x="70019" y="26803"/>
                  </a:lnTo>
                  <a:lnTo>
                    <a:pt x="69491" y="26764"/>
                  </a:lnTo>
                  <a:lnTo>
                    <a:pt x="68963" y="26744"/>
                  </a:lnTo>
                  <a:lnTo>
                    <a:pt x="40458" y="26744"/>
                  </a:lnTo>
                  <a:lnTo>
                    <a:pt x="40458" y="0"/>
                  </a:lnTo>
                  <a:close/>
                </a:path>
              </a:pathLst>
            </a:custGeom>
            <a:solidFill>
              <a:schemeClr val="accent6"/>
            </a:solidFill>
            <a:ln>
              <a:noFill/>
            </a:ln>
          </p:spPr>
          <p:txBody>
            <a:bodyPr spcFirstLastPara="1" wrap="square" lIns="121900" tIns="121900" rIns="121900" bIns="121900" anchor="ctr" anchorCtr="0">
              <a:noAutofit/>
            </a:bodyPr>
            <a:lstStyle/>
            <a:p>
              <a:endParaRPr sz="2489">
                <a:latin typeface="+mn-lt"/>
              </a:endParaRPr>
            </a:p>
          </p:txBody>
        </p:sp>
        <p:sp>
          <p:nvSpPr>
            <p:cNvPr id="1800" name="Google Shape;1800;p31">
              <a:extLst>
                <a:ext uri="{FF2B5EF4-FFF2-40B4-BE49-F238E27FC236}">
                  <a16:creationId xmlns:a16="http://schemas.microsoft.com/office/drawing/2014/main" id="{ACB9627F-B79C-1F21-D0C1-150305568E09}"/>
                </a:ext>
              </a:extLst>
            </p:cNvPr>
            <p:cNvSpPr/>
            <p:nvPr/>
          </p:nvSpPr>
          <p:spPr>
            <a:xfrm>
              <a:off x="7127192" y="1051607"/>
              <a:ext cx="916586" cy="1064275"/>
            </a:xfrm>
            <a:custGeom>
              <a:avLst/>
              <a:gdLst/>
              <a:ahLst/>
              <a:cxnLst/>
              <a:rect l="l" t="t" r="r" b="b"/>
              <a:pathLst>
                <a:path w="61334" h="61315" extrusionOk="0">
                  <a:moveTo>
                    <a:pt x="31420" y="1468"/>
                  </a:moveTo>
                  <a:lnTo>
                    <a:pt x="32163" y="1507"/>
                  </a:lnTo>
                  <a:lnTo>
                    <a:pt x="32907" y="1546"/>
                  </a:lnTo>
                  <a:lnTo>
                    <a:pt x="33650" y="1625"/>
                  </a:lnTo>
                  <a:lnTo>
                    <a:pt x="34374" y="1703"/>
                  </a:lnTo>
                  <a:lnTo>
                    <a:pt x="35098" y="1801"/>
                  </a:lnTo>
                  <a:lnTo>
                    <a:pt x="35822" y="1918"/>
                  </a:lnTo>
                  <a:lnTo>
                    <a:pt x="36546" y="2055"/>
                  </a:lnTo>
                  <a:lnTo>
                    <a:pt x="37250" y="2211"/>
                  </a:lnTo>
                  <a:lnTo>
                    <a:pt x="37954" y="2388"/>
                  </a:lnTo>
                  <a:lnTo>
                    <a:pt x="38639" y="2583"/>
                  </a:lnTo>
                  <a:lnTo>
                    <a:pt x="39343" y="2779"/>
                  </a:lnTo>
                  <a:lnTo>
                    <a:pt x="40009" y="2994"/>
                  </a:lnTo>
                  <a:lnTo>
                    <a:pt x="40693" y="3248"/>
                  </a:lnTo>
                  <a:lnTo>
                    <a:pt x="41358" y="3503"/>
                  </a:lnTo>
                  <a:lnTo>
                    <a:pt x="42024" y="3757"/>
                  </a:lnTo>
                  <a:lnTo>
                    <a:pt x="42669" y="4050"/>
                  </a:lnTo>
                  <a:lnTo>
                    <a:pt x="43315" y="4344"/>
                  </a:lnTo>
                  <a:lnTo>
                    <a:pt x="43941" y="4657"/>
                  </a:lnTo>
                  <a:lnTo>
                    <a:pt x="44567" y="4990"/>
                  </a:lnTo>
                  <a:lnTo>
                    <a:pt x="45193" y="5342"/>
                  </a:lnTo>
                  <a:lnTo>
                    <a:pt x="45799" y="5694"/>
                  </a:lnTo>
                  <a:lnTo>
                    <a:pt x="46386" y="6066"/>
                  </a:lnTo>
                  <a:lnTo>
                    <a:pt x="46973" y="6457"/>
                  </a:lnTo>
                  <a:lnTo>
                    <a:pt x="47560" y="6868"/>
                  </a:lnTo>
                  <a:lnTo>
                    <a:pt x="48128" y="7279"/>
                  </a:lnTo>
                  <a:lnTo>
                    <a:pt x="48675" y="7709"/>
                  </a:lnTo>
                  <a:lnTo>
                    <a:pt x="49223" y="8139"/>
                  </a:lnTo>
                  <a:lnTo>
                    <a:pt x="49751" y="8589"/>
                  </a:lnTo>
                  <a:lnTo>
                    <a:pt x="50280" y="9059"/>
                  </a:lnTo>
                  <a:lnTo>
                    <a:pt x="50788" y="9528"/>
                  </a:lnTo>
                  <a:lnTo>
                    <a:pt x="51297" y="10017"/>
                  </a:lnTo>
                  <a:lnTo>
                    <a:pt x="51786" y="10526"/>
                  </a:lnTo>
                  <a:lnTo>
                    <a:pt x="52256" y="11035"/>
                  </a:lnTo>
                  <a:lnTo>
                    <a:pt x="52725" y="11563"/>
                  </a:lnTo>
                  <a:lnTo>
                    <a:pt x="53175" y="12091"/>
                  </a:lnTo>
                  <a:lnTo>
                    <a:pt x="53625" y="12639"/>
                  </a:lnTo>
                  <a:lnTo>
                    <a:pt x="54055" y="13206"/>
                  </a:lnTo>
                  <a:lnTo>
                    <a:pt x="54466" y="13774"/>
                  </a:lnTo>
                  <a:lnTo>
                    <a:pt x="54858" y="14341"/>
                  </a:lnTo>
                  <a:lnTo>
                    <a:pt x="55249" y="14928"/>
                  </a:lnTo>
                  <a:lnTo>
                    <a:pt x="55621" y="15535"/>
                  </a:lnTo>
                  <a:lnTo>
                    <a:pt x="55992" y="16141"/>
                  </a:lnTo>
                  <a:lnTo>
                    <a:pt x="56325" y="16747"/>
                  </a:lnTo>
                  <a:lnTo>
                    <a:pt x="56657" y="17374"/>
                  </a:lnTo>
                  <a:lnTo>
                    <a:pt x="56970" y="18019"/>
                  </a:lnTo>
                  <a:lnTo>
                    <a:pt x="57264" y="18645"/>
                  </a:lnTo>
                  <a:lnTo>
                    <a:pt x="57557" y="19310"/>
                  </a:lnTo>
                  <a:lnTo>
                    <a:pt x="57831" y="19956"/>
                  </a:lnTo>
                  <a:lnTo>
                    <a:pt x="58086" y="20621"/>
                  </a:lnTo>
                  <a:lnTo>
                    <a:pt x="58320" y="21306"/>
                  </a:lnTo>
                  <a:lnTo>
                    <a:pt x="58536" y="21991"/>
                  </a:lnTo>
                  <a:lnTo>
                    <a:pt x="58751" y="22675"/>
                  </a:lnTo>
                  <a:lnTo>
                    <a:pt x="58927" y="23380"/>
                  </a:lnTo>
                  <a:lnTo>
                    <a:pt x="59103" y="24064"/>
                  </a:lnTo>
                  <a:lnTo>
                    <a:pt x="59259" y="24788"/>
                  </a:lnTo>
                  <a:lnTo>
                    <a:pt x="59396" y="25493"/>
                  </a:lnTo>
                  <a:lnTo>
                    <a:pt x="59514" y="26216"/>
                  </a:lnTo>
                  <a:lnTo>
                    <a:pt x="59631" y="26940"/>
                  </a:lnTo>
                  <a:lnTo>
                    <a:pt x="59709" y="27684"/>
                  </a:lnTo>
                  <a:lnTo>
                    <a:pt x="59768" y="28408"/>
                  </a:lnTo>
                  <a:lnTo>
                    <a:pt x="59827" y="29151"/>
                  </a:lnTo>
                  <a:lnTo>
                    <a:pt x="59846" y="29914"/>
                  </a:lnTo>
                  <a:lnTo>
                    <a:pt x="59866" y="30657"/>
                  </a:lnTo>
                  <a:lnTo>
                    <a:pt x="59846" y="31401"/>
                  </a:lnTo>
                  <a:lnTo>
                    <a:pt x="59827" y="32164"/>
                  </a:lnTo>
                  <a:lnTo>
                    <a:pt x="59768" y="32907"/>
                  </a:lnTo>
                  <a:lnTo>
                    <a:pt x="59709" y="33631"/>
                  </a:lnTo>
                  <a:lnTo>
                    <a:pt x="59631" y="34375"/>
                  </a:lnTo>
                  <a:lnTo>
                    <a:pt x="59514" y="35099"/>
                  </a:lnTo>
                  <a:lnTo>
                    <a:pt x="59396" y="35822"/>
                  </a:lnTo>
                  <a:lnTo>
                    <a:pt x="59259" y="36527"/>
                  </a:lnTo>
                  <a:lnTo>
                    <a:pt x="59103" y="37251"/>
                  </a:lnTo>
                  <a:lnTo>
                    <a:pt x="58927" y="37935"/>
                  </a:lnTo>
                  <a:lnTo>
                    <a:pt x="58751" y="38640"/>
                  </a:lnTo>
                  <a:lnTo>
                    <a:pt x="58536" y="39324"/>
                  </a:lnTo>
                  <a:lnTo>
                    <a:pt x="58320" y="40009"/>
                  </a:lnTo>
                  <a:lnTo>
                    <a:pt x="58086" y="40694"/>
                  </a:lnTo>
                  <a:lnTo>
                    <a:pt x="57831" y="41359"/>
                  </a:lnTo>
                  <a:lnTo>
                    <a:pt x="57557" y="42005"/>
                  </a:lnTo>
                  <a:lnTo>
                    <a:pt x="57264" y="42650"/>
                  </a:lnTo>
                  <a:lnTo>
                    <a:pt x="56970" y="43296"/>
                  </a:lnTo>
                  <a:lnTo>
                    <a:pt x="56657" y="43941"/>
                  </a:lnTo>
                  <a:lnTo>
                    <a:pt x="56325" y="44568"/>
                  </a:lnTo>
                  <a:lnTo>
                    <a:pt x="55992" y="45174"/>
                  </a:lnTo>
                  <a:lnTo>
                    <a:pt x="55621" y="45780"/>
                  </a:lnTo>
                  <a:lnTo>
                    <a:pt x="55249" y="46387"/>
                  </a:lnTo>
                  <a:lnTo>
                    <a:pt x="54858" y="46974"/>
                  </a:lnTo>
                  <a:lnTo>
                    <a:pt x="54466" y="47541"/>
                  </a:lnTo>
                  <a:lnTo>
                    <a:pt x="54055" y="48109"/>
                  </a:lnTo>
                  <a:lnTo>
                    <a:pt x="53625" y="48676"/>
                  </a:lnTo>
                  <a:lnTo>
                    <a:pt x="53175" y="49224"/>
                  </a:lnTo>
                  <a:lnTo>
                    <a:pt x="52725" y="49752"/>
                  </a:lnTo>
                  <a:lnTo>
                    <a:pt x="52256" y="50280"/>
                  </a:lnTo>
                  <a:lnTo>
                    <a:pt x="51786" y="50789"/>
                  </a:lnTo>
                  <a:lnTo>
                    <a:pt x="51297" y="51298"/>
                  </a:lnTo>
                  <a:lnTo>
                    <a:pt x="50788" y="51787"/>
                  </a:lnTo>
                  <a:lnTo>
                    <a:pt x="50280" y="52256"/>
                  </a:lnTo>
                  <a:lnTo>
                    <a:pt x="49751" y="52726"/>
                  </a:lnTo>
                  <a:lnTo>
                    <a:pt x="49223" y="53176"/>
                  </a:lnTo>
                  <a:lnTo>
                    <a:pt x="48675" y="53606"/>
                  </a:lnTo>
                  <a:lnTo>
                    <a:pt x="48128" y="54036"/>
                  </a:lnTo>
                  <a:lnTo>
                    <a:pt x="47560" y="54447"/>
                  </a:lnTo>
                  <a:lnTo>
                    <a:pt x="46973" y="54858"/>
                  </a:lnTo>
                  <a:lnTo>
                    <a:pt x="46386" y="55249"/>
                  </a:lnTo>
                  <a:lnTo>
                    <a:pt x="45799" y="55621"/>
                  </a:lnTo>
                  <a:lnTo>
                    <a:pt x="45193" y="55973"/>
                  </a:lnTo>
                  <a:lnTo>
                    <a:pt x="44567" y="56325"/>
                  </a:lnTo>
                  <a:lnTo>
                    <a:pt x="43941" y="56658"/>
                  </a:lnTo>
                  <a:lnTo>
                    <a:pt x="43315" y="56971"/>
                  </a:lnTo>
                  <a:lnTo>
                    <a:pt x="42669" y="57265"/>
                  </a:lnTo>
                  <a:lnTo>
                    <a:pt x="42024" y="57558"/>
                  </a:lnTo>
                  <a:lnTo>
                    <a:pt x="41358" y="57812"/>
                  </a:lnTo>
                  <a:lnTo>
                    <a:pt x="40693" y="58067"/>
                  </a:lnTo>
                  <a:lnTo>
                    <a:pt x="40009" y="58321"/>
                  </a:lnTo>
                  <a:lnTo>
                    <a:pt x="39343" y="58536"/>
                  </a:lnTo>
                  <a:lnTo>
                    <a:pt x="38639" y="58732"/>
                  </a:lnTo>
                  <a:lnTo>
                    <a:pt x="37954" y="58927"/>
                  </a:lnTo>
                  <a:lnTo>
                    <a:pt x="37250" y="59104"/>
                  </a:lnTo>
                  <a:lnTo>
                    <a:pt x="36546" y="59260"/>
                  </a:lnTo>
                  <a:lnTo>
                    <a:pt x="35822" y="59397"/>
                  </a:lnTo>
                  <a:lnTo>
                    <a:pt x="35098" y="59514"/>
                  </a:lnTo>
                  <a:lnTo>
                    <a:pt x="34374" y="59612"/>
                  </a:lnTo>
                  <a:lnTo>
                    <a:pt x="33650" y="59690"/>
                  </a:lnTo>
                  <a:lnTo>
                    <a:pt x="32907" y="59769"/>
                  </a:lnTo>
                  <a:lnTo>
                    <a:pt x="32163" y="59808"/>
                  </a:lnTo>
                  <a:lnTo>
                    <a:pt x="31420" y="59847"/>
                  </a:lnTo>
                  <a:lnTo>
                    <a:pt x="29914" y="59847"/>
                  </a:lnTo>
                  <a:lnTo>
                    <a:pt x="29170" y="59808"/>
                  </a:lnTo>
                  <a:lnTo>
                    <a:pt x="28427" y="59769"/>
                  </a:lnTo>
                  <a:lnTo>
                    <a:pt x="27683" y="59690"/>
                  </a:lnTo>
                  <a:lnTo>
                    <a:pt x="26959" y="59612"/>
                  </a:lnTo>
                  <a:lnTo>
                    <a:pt x="26216" y="59514"/>
                  </a:lnTo>
                  <a:lnTo>
                    <a:pt x="25512" y="59397"/>
                  </a:lnTo>
                  <a:lnTo>
                    <a:pt x="24788" y="59260"/>
                  </a:lnTo>
                  <a:lnTo>
                    <a:pt x="24084" y="59104"/>
                  </a:lnTo>
                  <a:lnTo>
                    <a:pt x="23379" y="58927"/>
                  </a:lnTo>
                  <a:lnTo>
                    <a:pt x="22675" y="58732"/>
                  </a:lnTo>
                  <a:lnTo>
                    <a:pt x="21990" y="58536"/>
                  </a:lnTo>
                  <a:lnTo>
                    <a:pt x="21306" y="58321"/>
                  </a:lnTo>
                  <a:lnTo>
                    <a:pt x="20640" y="58067"/>
                  </a:lnTo>
                  <a:lnTo>
                    <a:pt x="19975" y="57812"/>
                  </a:lnTo>
                  <a:lnTo>
                    <a:pt x="19310" y="57558"/>
                  </a:lnTo>
                  <a:lnTo>
                    <a:pt x="18664" y="57265"/>
                  </a:lnTo>
                  <a:lnTo>
                    <a:pt x="18019" y="56971"/>
                  </a:lnTo>
                  <a:lnTo>
                    <a:pt x="17393" y="56658"/>
                  </a:lnTo>
                  <a:lnTo>
                    <a:pt x="16767" y="56325"/>
                  </a:lnTo>
                  <a:lnTo>
                    <a:pt x="16141" y="55973"/>
                  </a:lnTo>
                  <a:lnTo>
                    <a:pt x="15534" y="55621"/>
                  </a:lnTo>
                  <a:lnTo>
                    <a:pt x="14947" y="55249"/>
                  </a:lnTo>
                  <a:lnTo>
                    <a:pt x="14360" y="54858"/>
                  </a:lnTo>
                  <a:lnTo>
                    <a:pt x="13773" y="54447"/>
                  </a:lnTo>
                  <a:lnTo>
                    <a:pt x="13206" y="54036"/>
                  </a:lnTo>
                  <a:lnTo>
                    <a:pt x="12658" y="53606"/>
                  </a:lnTo>
                  <a:lnTo>
                    <a:pt x="12111" y="53176"/>
                  </a:lnTo>
                  <a:lnTo>
                    <a:pt x="11563" y="52726"/>
                  </a:lnTo>
                  <a:lnTo>
                    <a:pt x="11054" y="52256"/>
                  </a:lnTo>
                  <a:lnTo>
                    <a:pt x="10526" y="51787"/>
                  </a:lnTo>
                  <a:lnTo>
                    <a:pt x="10037" y="51298"/>
                  </a:lnTo>
                  <a:lnTo>
                    <a:pt x="9548" y="50789"/>
                  </a:lnTo>
                  <a:lnTo>
                    <a:pt x="9059" y="50280"/>
                  </a:lnTo>
                  <a:lnTo>
                    <a:pt x="8609" y="49752"/>
                  </a:lnTo>
                  <a:lnTo>
                    <a:pt x="8139" y="49224"/>
                  </a:lnTo>
                  <a:lnTo>
                    <a:pt x="7709" y="48676"/>
                  </a:lnTo>
                  <a:lnTo>
                    <a:pt x="7278" y="48109"/>
                  </a:lnTo>
                  <a:lnTo>
                    <a:pt x="6867" y="47541"/>
                  </a:lnTo>
                  <a:lnTo>
                    <a:pt x="6457" y="46974"/>
                  </a:lnTo>
                  <a:lnTo>
                    <a:pt x="6085" y="46387"/>
                  </a:lnTo>
                  <a:lnTo>
                    <a:pt x="5713" y="45780"/>
                  </a:lnTo>
                  <a:lnTo>
                    <a:pt x="5341" y="45174"/>
                  </a:lnTo>
                  <a:lnTo>
                    <a:pt x="5009" y="44568"/>
                  </a:lnTo>
                  <a:lnTo>
                    <a:pt x="4676" y="43941"/>
                  </a:lnTo>
                  <a:lnTo>
                    <a:pt x="4363" y="43296"/>
                  </a:lnTo>
                  <a:lnTo>
                    <a:pt x="4050" y="42650"/>
                  </a:lnTo>
                  <a:lnTo>
                    <a:pt x="3776" y="42005"/>
                  </a:lnTo>
                  <a:lnTo>
                    <a:pt x="3502" y="41359"/>
                  </a:lnTo>
                  <a:lnTo>
                    <a:pt x="3248" y="40694"/>
                  </a:lnTo>
                  <a:lnTo>
                    <a:pt x="3013" y="40009"/>
                  </a:lnTo>
                  <a:lnTo>
                    <a:pt x="2779" y="39324"/>
                  </a:lnTo>
                  <a:lnTo>
                    <a:pt x="2583" y="38640"/>
                  </a:lnTo>
                  <a:lnTo>
                    <a:pt x="2387" y="37935"/>
                  </a:lnTo>
                  <a:lnTo>
                    <a:pt x="2231" y="37251"/>
                  </a:lnTo>
                  <a:lnTo>
                    <a:pt x="2074" y="36527"/>
                  </a:lnTo>
                  <a:lnTo>
                    <a:pt x="1937" y="35822"/>
                  </a:lnTo>
                  <a:lnTo>
                    <a:pt x="1800" y="35099"/>
                  </a:lnTo>
                  <a:lnTo>
                    <a:pt x="1703" y="34375"/>
                  </a:lnTo>
                  <a:lnTo>
                    <a:pt x="1624" y="33631"/>
                  </a:lnTo>
                  <a:lnTo>
                    <a:pt x="1566" y="32907"/>
                  </a:lnTo>
                  <a:lnTo>
                    <a:pt x="1507" y="32164"/>
                  </a:lnTo>
                  <a:lnTo>
                    <a:pt x="1487" y="31401"/>
                  </a:lnTo>
                  <a:lnTo>
                    <a:pt x="1468" y="30657"/>
                  </a:lnTo>
                  <a:lnTo>
                    <a:pt x="1487" y="29914"/>
                  </a:lnTo>
                  <a:lnTo>
                    <a:pt x="1507" y="29151"/>
                  </a:lnTo>
                  <a:lnTo>
                    <a:pt x="1566" y="28408"/>
                  </a:lnTo>
                  <a:lnTo>
                    <a:pt x="1624" y="27684"/>
                  </a:lnTo>
                  <a:lnTo>
                    <a:pt x="1703" y="26940"/>
                  </a:lnTo>
                  <a:lnTo>
                    <a:pt x="1800" y="26216"/>
                  </a:lnTo>
                  <a:lnTo>
                    <a:pt x="1937" y="25493"/>
                  </a:lnTo>
                  <a:lnTo>
                    <a:pt x="2074" y="24788"/>
                  </a:lnTo>
                  <a:lnTo>
                    <a:pt x="2231" y="24064"/>
                  </a:lnTo>
                  <a:lnTo>
                    <a:pt x="2387" y="23380"/>
                  </a:lnTo>
                  <a:lnTo>
                    <a:pt x="2583" y="22675"/>
                  </a:lnTo>
                  <a:lnTo>
                    <a:pt x="2779" y="21991"/>
                  </a:lnTo>
                  <a:lnTo>
                    <a:pt x="3013" y="21306"/>
                  </a:lnTo>
                  <a:lnTo>
                    <a:pt x="3248" y="20621"/>
                  </a:lnTo>
                  <a:lnTo>
                    <a:pt x="3502" y="19956"/>
                  </a:lnTo>
                  <a:lnTo>
                    <a:pt x="3776" y="19310"/>
                  </a:lnTo>
                  <a:lnTo>
                    <a:pt x="4050" y="18645"/>
                  </a:lnTo>
                  <a:lnTo>
                    <a:pt x="4363" y="18019"/>
                  </a:lnTo>
                  <a:lnTo>
                    <a:pt x="4676" y="17374"/>
                  </a:lnTo>
                  <a:lnTo>
                    <a:pt x="5009" y="16747"/>
                  </a:lnTo>
                  <a:lnTo>
                    <a:pt x="5341" y="16141"/>
                  </a:lnTo>
                  <a:lnTo>
                    <a:pt x="5713" y="15535"/>
                  </a:lnTo>
                  <a:lnTo>
                    <a:pt x="6085" y="14928"/>
                  </a:lnTo>
                  <a:lnTo>
                    <a:pt x="6457" y="14341"/>
                  </a:lnTo>
                  <a:lnTo>
                    <a:pt x="6867" y="13774"/>
                  </a:lnTo>
                  <a:lnTo>
                    <a:pt x="7278" y="13206"/>
                  </a:lnTo>
                  <a:lnTo>
                    <a:pt x="7709" y="12639"/>
                  </a:lnTo>
                  <a:lnTo>
                    <a:pt x="8139" y="12091"/>
                  </a:lnTo>
                  <a:lnTo>
                    <a:pt x="8609" y="11563"/>
                  </a:lnTo>
                  <a:lnTo>
                    <a:pt x="9059" y="11035"/>
                  </a:lnTo>
                  <a:lnTo>
                    <a:pt x="9548" y="10526"/>
                  </a:lnTo>
                  <a:lnTo>
                    <a:pt x="10037" y="10017"/>
                  </a:lnTo>
                  <a:lnTo>
                    <a:pt x="10526" y="9528"/>
                  </a:lnTo>
                  <a:lnTo>
                    <a:pt x="11054" y="9059"/>
                  </a:lnTo>
                  <a:lnTo>
                    <a:pt x="11563" y="8589"/>
                  </a:lnTo>
                  <a:lnTo>
                    <a:pt x="12111" y="8139"/>
                  </a:lnTo>
                  <a:lnTo>
                    <a:pt x="12658" y="7709"/>
                  </a:lnTo>
                  <a:lnTo>
                    <a:pt x="13206" y="7279"/>
                  </a:lnTo>
                  <a:lnTo>
                    <a:pt x="13773" y="6868"/>
                  </a:lnTo>
                  <a:lnTo>
                    <a:pt x="14360" y="6457"/>
                  </a:lnTo>
                  <a:lnTo>
                    <a:pt x="14947" y="6066"/>
                  </a:lnTo>
                  <a:lnTo>
                    <a:pt x="15534" y="5694"/>
                  </a:lnTo>
                  <a:lnTo>
                    <a:pt x="16141" y="5342"/>
                  </a:lnTo>
                  <a:lnTo>
                    <a:pt x="16767" y="4990"/>
                  </a:lnTo>
                  <a:lnTo>
                    <a:pt x="17393" y="4657"/>
                  </a:lnTo>
                  <a:lnTo>
                    <a:pt x="18019" y="4344"/>
                  </a:lnTo>
                  <a:lnTo>
                    <a:pt x="18664" y="4050"/>
                  </a:lnTo>
                  <a:lnTo>
                    <a:pt x="19310" y="3757"/>
                  </a:lnTo>
                  <a:lnTo>
                    <a:pt x="19975" y="3503"/>
                  </a:lnTo>
                  <a:lnTo>
                    <a:pt x="20640" y="3248"/>
                  </a:lnTo>
                  <a:lnTo>
                    <a:pt x="21306" y="2994"/>
                  </a:lnTo>
                  <a:lnTo>
                    <a:pt x="21990" y="2779"/>
                  </a:lnTo>
                  <a:lnTo>
                    <a:pt x="22675" y="2583"/>
                  </a:lnTo>
                  <a:lnTo>
                    <a:pt x="23379" y="2388"/>
                  </a:lnTo>
                  <a:lnTo>
                    <a:pt x="24084" y="2211"/>
                  </a:lnTo>
                  <a:lnTo>
                    <a:pt x="24788" y="2055"/>
                  </a:lnTo>
                  <a:lnTo>
                    <a:pt x="25512" y="1918"/>
                  </a:lnTo>
                  <a:lnTo>
                    <a:pt x="26216" y="1801"/>
                  </a:lnTo>
                  <a:lnTo>
                    <a:pt x="26959" y="1703"/>
                  </a:lnTo>
                  <a:lnTo>
                    <a:pt x="27683" y="1625"/>
                  </a:lnTo>
                  <a:lnTo>
                    <a:pt x="28427" y="1546"/>
                  </a:lnTo>
                  <a:lnTo>
                    <a:pt x="29170" y="1507"/>
                  </a:lnTo>
                  <a:lnTo>
                    <a:pt x="29914" y="1468"/>
                  </a:lnTo>
                  <a:close/>
                  <a:moveTo>
                    <a:pt x="29874" y="1"/>
                  </a:moveTo>
                  <a:lnTo>
                    <a:pt x="29092" y="40"/>
                  </a:lnTo>
                  <a:lnTo>
                    <a:pt x="28309" y="79"/>
                  </a:lnTo>
                  <a:lnTo>
                    <a:pt x="27527" y="157"/>
                  </a:lnTo>
                  <a:lnTo>
                    <a:pt x="26764" y="235"/>
                  </a:lnTo>
                  <a:lnTo>
                    <a:pt x="26001" y="353"/>
                  </a:lnTo>
                  <a:lnTo>
                    <a:pt x="25238" y="470"/>
                  </a:lnTo>
                  <a:lnTo>
                    <a:pt x="24494" y="627"/>
                  </a:lnTo>
                  <a:lnTo>
                    <a:pt x="23751" y="783"/>
                  </a:lnTo>
                  <a:lnTo>
                    <a:pt x="23008" y="959"/>
                  </a:lnTo>
                  <a:lnTo>
                    <a:pt x="22284" y="1155"/>
                  </a:lnTo>
                  <a:lnTo>
                    <a:pt x="21560" y="1370"/>
                  </a:lnTo>
                  <a:lnTo>
                    <a:pt x="20836" y="1605"/>
                  </a:lnTo>
                  <a:lnTo>
                    <a:pt x="20132" y="1859"/>
                  </a:lnTo>
                  <a:lnTo>
                    <a:pt x="19427" y="2133"/>
                  </a:lnTo>
                  <a:lnTo>
                    <a:pt x="18743" y="2407"/>
                  </a:lnTo>
                  <a:lnTo>
                    <a:pt x="18058" y="2701"/>
                  </a:lnTo>
                  <a:lnTo>
                    <a:pt x="17393" y="3033"/>
                  </a:lnTo>
                  <a:lnTo>
                    <a:pt x="16728" y="3366"/>
                  </a:lnTo>
                  <a:lnTo>
                    <a:pt x="16062" y="3698"/>
                  </a:lnTo>
                  <a:lnTo>
                    <a:pt x="15417" y="4070"/>
                  </a:lnTo>
                  <a:lnTo>
                    <a:pt x="14771" y="4442"/>
                  </a:lnTo>
                  <a:lnTo>
                    <a:pt x="14145" y="4833"/>
                  </a:lnTo>
                  <a:lnTo>
                    <a:pt x="13539" y="5244"/>
                  </a:lnTo>
                  <a:lnTo>
                    <a:pt x="12932" y="5655"/>
                  </a:lnTo>
                  <a:lnTo>
                    <a:pt x="12326" y="6105"/>
                  </a:lnTo>
                  <a:lnTo>
                    <a:pt x="11739" y="6535"/>
                  </a:lnTo>
                  <a:lnTo>
                    <a:pt x="11171" y="7005"/>
                  </a:lnTo>
                  <a:lnTo>
                    <a:pt x="10604" y="7474"/>
                  </a:lnTo>
                  <a:lnTo>
                    <a:pt x="10056" y="7963"/>
                  </a:lnTo>
                  <a:lnTo>
                    <a:pt x="9528" y="8472"/>
                  </a:lnTo>
                  <a:lnTo>
                    <a:pt x="9000" y="8981"/>
                  </a:lnTo>
                  <a:lnTo>
                    <a:pt x="8472" y="9509"/>
                  </a:lnTo>
                  <a:lnTo>
                    <a:pt x="7983" y="10057"/>
                  </a:lnTo>
                  <a:lnTo>
                    <a:pt x="7493" y="10604"/>
                  </a:lnTo>
                  <a:lnTo>
                    <a:pt x="7004" y="11172"/>
                  </a:lnTo>
                  <a:lnTo>
                    <a:pt x="6554" y="11739"/>
                  </a:lnTo>
                  <a:lnTo>
                    <a:pt x="6104" y="12326"/>
                  </a:lnTo>
                  <a:lnTo>
                    <a:pt x="5674" y="12913"/>
                  </a:lnTo>
                  <a:lnTo>
                    <a:pt x="5244" y="13519"/>
                  </a:lnTo>
                  <a:lnTo>
                    <a:pt x="4833" y="14145"/>
                  </a:lnTo>
                  <a:lnTo>
                    <a:pt x="4441" y="14772"/>
                  </a:lnTo>
                  <a:lnTo>
                    <a:pt x="4070" y="15417"/>
                  </a:lnTo>
                  <a:lnTo>
                    <a:pt x="3718" y="16063"/>
                  </a:lnTo>
                  <a:lnTo>
                    <a:pt x="3365" y="16708"/>
                  </a:lnTo>
                  <a:lnTo>
                    <a:pt x="3033" y="17374"/>
                  </a:lnTo>
                  <a:lnTo>
                    <a:pt x="2720" y="18058"/>
                  </a:lnTo>
                  <a:lnTo>
                    <a:pt x="2426" y="18743"/>
                  </a:lnTo>
                  <a:lnTo>
                    <a:pt x="2133" y="19428"/>
                  </a:lnTo>
                  <a:lnTo>
                    <a:pt x="1859" y="20132"/>
                  </a:lnTo>
                  <a:lnTo>
                    <a:pt x="1624" y="20836"/>
                  </a:lnTo>
                  <a:lnTo>
                    <a:pt x="1390" y="21541"/>
                  </a:lnTo>
                  <a:lnTo>
                    <a:pt x="1174" y="22265"/>
                  </a:lnTo>
                  <a:lnTo>
                    <a:pt x="979" y="23008"/>
                  </a:lnTo>
                  <a:lnTo>
                    <a:pt x="783" y="23732"/>
                  </a:lnTo>
                  <a:lnTo>
                    <a:pt x="627" y="24495"/>
                  </a:lnTo>
                  <a:lnTo>
                    <a:pt x="490" y="25238"/>
                  </a:lnTo>
                  <a:lnTo>
                    <a:pt x="353" y="26001"/>
                  </a:lnTo>
                  <a:lnTo>
                    <a:pt x="255" y="26764"/>
                  </a:lnTo>
                  <a:lnTo>
                    <a:pt x="157" y="27527"/>
                  </a:lnTo>
                  <a:lnTo>
                    <a:pt x="98" y="28310"/>
                  </a:lnTo>
                  <a:lnTo>
                    <a:pt x="40" y="29073"/>
                  </a:lnTo>
                  <a:lnTo>
                    <a:pt x="20" y="29875"/>
                  </a:lnTo>
                  <a:lnTo>
                    <a:pt x="0" y="30657"/>
                  </a:lnTo>
                  <a:lnTo>
                    <a:pt x="20" y="31440"/>
                  </a:lnTo>
                  <a:lnTo>
                    <a:pt x="40" y="32242"/>
                  </a:lnTo>
                  <a:lnTo>
                    <a:pt x="98" y="33005"/>
                  </a:lnTo>
                  <a:lnTo>
                    <a:pt x="157" y="33788"/>
                  </a:lnTo>
                  <a:lnTo>
                    <a:pt x="255" y="34551"/>
                  </a:lnTo>
                  <a:lnTo>
                    <a:pt x="353" y="35314"/>
                  </a:lnTo>
                  <a:lnTo>
                    <a:pt x="490" y="36077"/>
                  </a:lnTo>
                  <a:lnTo>
                    <a:pt x="627" y="36820"/>
                  </a:lnTo>
                  <a:lnTo>
                    <a:pt x="783" y="37564"/>
                  </a:lnTo>
                  <a:lnTo>
                    <a:pt x="979" y="38307"/>
                  </a:lnTo>
                  <a:lnTo>
                    <a:pt x="1174" y="39050"/>
                  </a:lnTo>
                  <a:lnTo>
                    <a:pt x="1390" y="39774"/>
                  </a:lnTo>
                  <a:lnTo>
                    <a:pt x="1624" y="40479"/>
                  </a:lnTo>
                  <a:lnTo>
                    <a:pt x="1859" y="41183"/>
                  </a:lnTo>
                  <a:lnTo>
                    <a:pt x="2133" y="41887"/>
                  </a:lnTo>
                  <a:lnTo>
                    <a:pt x="2426" y="42572"/>
                  </a:lnTo>
                  <a:lnTo>
                    <a:pt x="2720" y="43257"/>
                  </a:lnTo>
                  <a:lnTo>
                    <a:pt x="3033" y="43941"/>
                  </a:lnTo>
                  <a:lnTo>
                    <a:pt x="3365" y="44607"/>
                  </a:lnTo>
                  <a:lnTo>
                    <a:pt x="3718" y="45252"/>
                  </a:lnTo>
                  <a:lnTo>
                    <a:pt x="4070" y="45898"/>
                  </a:lnTo>
                  <a:lnTo>
                    <a:pt x="4441" y="46543"/>
                  </a:lnTo>
                  <a:lnTo>
                    <a:pt x="4833" y="47170"/>
                  </a:lnTo>
                  <a:lnTo>
                    <a:pt x="5244" y="47796"/>
                  </a:lnTo>
                  <a:lnTo>
                    <a:pt x="5674" y="48402"/>
                  </a:lnTo>
                  <a:lnTo>
                    <a:pt x="6104" y="48989"/>
                  </a:lnTo>
                  <a:lnTo>
                    <a:pt x="6554" y="49576"/>
                  </a:lnTo>
                  <a:lnTo>
                    <a:pt x="7004" y="50143"/>
                  </a:lnTo>
                  <a:lnTo>
                    <a:pt x="7493" y="50711"/>
                  </a:lnTo>
                  <a:lnTo>
                    <a:pt x="7983" y="51258"/>
                  </a:lnTo>
                  <a:lnTo>
                    <a:pt x="8472" y="51806"/>
                  </a:lnTo>
                  <a:lnTo>
                    <a:pt x="9000" y="52334"/>
                  </a:lnTo>
                  <a:lnTo>
                    <a:pt x="9528" y="52843"/>
                  </a:lnTo>
                  <a:lnTo>
                    <a:pt x="10056" y="53352"/>
                  </a:lnTo>
                  <a:lnTo>
                    <a:pt x="10604" y="53841"/>
                  </a:lnTo>
                  <a:lnTo>
                    <a:pt x="11171" y="54310"/>
                  </a:lnTo>
                  <a:lnTo>
                    <a:pt x="11739" y="54760"/>
                  </a:lnTo>
                  <a:lnTo>
                    <a:pt x="12326" y="55210"/>
                  </a:lnTo>
                  <a:lnTo>
                    <a:pt x="12932" y="55660"/>
                  </a:lnTo>
                  <a:lnTo>
                    <a:pt x="13539" y="56071"/>
                  </a:lnTo>
                  <a:lnTo>
                    <a:pt x="14145" y="56482"/>
                  </a:lnTo>
                  <a:lnTo>
                    <a:pt x="14771" y="56873"/>
                  </a:lnTo>
                  <a:lnTo>
                    <a:pt x="15417" y="57245"/>
                  </a:lnTo>
                  <a:lnTo>
                    <a:pt x="16062" y="57617"/>
                  </a:lnTo>
                  <a:lnTo>
                    <a:pt x="16728" y="57949"/>
                  </a:lnTo>
                  <a:lnTo>
                    <a:pt x="17393" y="58282"/>
                  </a:lnTo>
                  <a:lnTo>
                    <a:pt x="18058" y="58614"/>
                  </a:lnTo>
                  <a:lnTo>
                    <a:pt x="18743" y="58908"/>
                  </a:lnTo>
                  <a:lnTo>
                    <a:pt x="19427" y="59182"/>
                  </a:lnTo>
                  <a:lnTo>
                    <a:pt x="20132" y="59456"/>
                  </a:lnTo>
                  <a:lnTo>
                    <a:pt x="20836" y="59710"/>
                  </a:lnTo>
                  <a:lnTo>
                    <a:pt x="21560" y="59945"/>
                  </a:lnTo>
                  <a:lnTo>
                    <a:pt x="22284" y="60160"/>
                  </a:lnTo>
                  <a:lnTo>
                    <a:pt x="23008" y="60356"/>
                  </a:lnTo>
                  <a:lnTo>
                    <a:pt x="23751" y="60532"/>
                  </a:lnTo>
                  <a:lnTo>
                    <a:pt x="24494" y="60688"/>
                  </a:lnTo>
                  <a:lnTo>
                    <a:pt x="25238" y="60845"/>
                  </a:lnTo>
                  <a:lnTo>
                    <a:pt x="26001" y="60962"/>
                  </a:lnTo>
                  <a:lnTo>
                    <a:pt x="26764" y="61080"/>
                  </a:lnTo>
                  <a:lnTo>
                    <a:pt x="27527" y="61158"/>
                  </a:lnTo>
                  <a:lnTo>
                    <a:pt x="28309" y="61236"/>
                  </a:lnTo>
                  <a:lnTo>
                    <a:pt x="29092" y="61275"/>
                  </a:lnTo>
                  <a:lnTo>
                    <a:pt x="29874" y="61314"/>
                  </a:lnTo>
                  <a:lnTo>
                    <a:pt x="31459" y="61314"/>
                  </a:lnTo>
                  <a:lnTo>
                    <a:pt x="32242" y="61275"/>
                  </a:lnTo>
                  <a:lnTo>
                    <a:pt x="33024" y="61236"/>
                  </a:lnTo>
                  <a:lnTo>
                    <a:pt x="33787" y="61158"/>
                  </a:lnTo>
                  <a:lnTo>
                    <a:pt x="34570" y="61080"/>
                  </a:lnTo>
                  <a:lnTo>
                    <a:pt x="35333" y="60962"/>
                  </a:lnTo>
                  <a:lnTo>
                    <a:pt x="36076" y="60845"/>
                  </a:lnTo>
                  <a:lnTo>
                    <a:pt x="36839" y="60688"/>
                  </a:lnTo>
                  <a:lnTo>
                    <a:pt x="37583" y="60532"/>
                  </a:lnTo>
                  <a:lnTo>
                    <a:pt x="38326" y="60356"/>
                  </a:lnTo>
                  <a:lnTo>
                    <a:pt x="39050" y="60160"/>
                  </a:lnTo>
                  <a:lnTo>
                    <a:pt x="39774" y="59945"/>
                  </a:lnTo>
                  <a:lnTo>
                    <a:pt x="40478" y="59710"/>
                  </a:lnTo>
                  <a:lnTo>
                    <a:pt x="41202" y="59456"/>
                  </a:lnTo>
                  <a:lnTo>
                    <a:pt x="41887" y="59182"/>
                  </a:lnTo>
                  <a:lnTo>
                    <a:pt x="42591" y="58908"/>
                  </a:lnTo>
                  <a:lnTo>
                    <a:pt x="43276" y="58614"/>
                  </a:lnTo>
                  <a:lnTo>
                    <a:pt x="43941" y="58282"/>
                  </a:lnTo>
                  <a:lnTo>
                    <a:pt x="44606" y="57949"/>
                  </a:lnTo>
                  <a:lnTo>
                    <a:pt x="45271" y="57617"/>
                  </a:lnTo>
                  <a:lnTo>
                    <a:pt x="45917" y="57245"/>
                  </a:lnTo>
                  <a:lnTo>
                    <a:pt x="46543" y="56873"/>
                  </a:lnTo>
                  <a:lnTo>
                    <a:pt x="47169" y="56482"/>
                  </a:lnTo>
                  <a:lnTo>
                    <a:pt x="47795" y="56071"/>
                  </a:lnTo>
                  <a:lnTo>
                    <a:pt x="48401" y="55660"/>
                  </a:lnTo>
                  <a:lnTo>
                    <a:pt x="48988" y="55210"/>
                  </a:lnTo>
                  <a:lnTo>
                    <a:pt x="49575" y="54760"/>
                  </a:lnTo>
                  <a:lnTo>
                    <a:pt x="50162" y="54310"/>
                  </a:lnTo>
                  <a:lnTo>
                    <a:pt x="50710" y="53841"/>
                  </a:lnTo>
                  <a:lnTo>
                    <a:pt x="51277" y="53352"/>
                  </a:lnTo>
                  <a:lnTo>
                    <a:pt x="51806" y="52843"/>
                  </a:lnTo>
                  <a:lnTo>
                    <a:pt x="52334" y="52334"/>
                  </a:lnTo>
                  <a:lnTo>
                    <a:pt x="52842" y="51806"/>
                  </a:lnTo>
                  <a:lnTo>
                    <a:pt x="53351" y="51258"/>
                  </a:lnTo>
                  <a:lnTo>
                    <a:pt x="53840" y="50711"/>
                  </a:lnTo>
                  <a:lnTo>
                    <a:pt x="54310" y="50143"/>
                  </a:lnTo>
                  <a:lnTo>
                    <a:pt x="54779" y="49576"/>
                  </a:lnTo>
                  <a:lnTo>
                    <a:pt x="55229" y="48989"/>
                  </a:lnTo>
                  <a:lnTo>
                    <a:pt x="55660" y="48402"/>
                  </a:lnTo>
                  <a:lnTo>
                    <a:pt x="56090" y="47796"/>
                  </a:lnTo>
                  <a:lnTo>
                    <a:pt x="56481" y="47170"/>
                  </a:lnTo>
                  <a:lnTo>
                    <a:pt x="56873" y="46543"/>
                  </a:lnTo>
                  <a:lnTo>
                    <a:pt x="57264" y="45898"/>
                  </a:lnTo>
                  <a:lnTo>
                    <a:pt x="57616" y="45252"/>
                  </a:lnTo>
                  <a:lnTo>
                    <a:pt x="57968" y="44607"/>
                  </a:lnTo>
                  <a:lnTo>
                    <a:pt x="58301" y="43941"/>
                  </a:lnTo>
                  <a:lnTo>
                    <a:pt x="58614" y="43257"/>
                  </a:lnTo>
                  <a:lnTo>
                    <a:pt x="58907" y="42572"/>
                  </a:lnTo>
                  <a:lnTo>
                    <a:pt x="59201" y="41887"/>
                  </a:lnTo>
                  <a:lnTo>
                    <a:pt x="59455" y="41183"/>
                  </a:lnTo>
                  <a:lnTo>
                    <a:pt x="59709" y="40479"/>
                  </a:lnTo>
                  <a:lnTo>
                    <a:pt x="59944" y="39774"/>
                  </a:lnTo>
                  <a:lnTo>
                    <a:pt x="60159" y="39050"/>
                  </a:lnTo>
                  <a:lnTo>
                    <a:pt x="60355" y="38307"/>
                  </a:lnTo>
                  <a:lnTo>
                    <a:pt x="60531" y="37564"/>
                  </a:lnTo>
                  <a:lnTo>
                    <a:pt x="60707" y="36820"/>
                  </a:lnTo>
                  <a:lnTo>
                    <a:pt x="60844" y="36077"/>
                  </a:lnTo>
                  <a:lnTo>
                    <a:pt x="60961" y="35314"/>
                  </a:lnTo>
                  <a:lnTo>
                    <a:pt x="61079" y="34551"/>
                  </a:lnTo>
                  <a:lnTo>
                    <a:pt x="61157" y="33788"/>
                  </a:lnTo>
                  <a:lnTo>
                    <a:pt x="61235" y="33005"/>
                  </a:lnTo>
                  <a:lnTo>
                    <a:pt x="61294" y="32242"/>
                  </a:lnTo>
                  <a:lnTo>
                    <a:pt x="61314" y="31440"/>
                  </a:lnTo>
                  <a:lnTo>
                    <a:pt x="61333" y="30657"/>
                  </a:lnTo>
                  <a:lnTo>
                    <a:pt x="61314" y="29875"/>
                  </a:lnTo>
                  <a:lnTo>
                    <a:pt x="61294" y="29073"/>
                  </a:lnTo>
                  <a:lnTo>
                    <a:pt x="61235" y="28310"/>
                  </a:lnTo>
                  <a:lnTo>
                    <a:pt x="61157" y="27527"/>
                  </a:lnTo>
                  <a:lnTo>
                    <a:pt x="61079" y="26764"/>
                  </a:lnTo>
                  <a:lnTo>
                    <a:pt x="60961" y="26001"/>
                  </a:lnTo>
                  <a:lnTo>
                    <a:pt x="60844" y="25238"/>
                  </a:lnTo>
                  <a:lnTo>
                    <a:pt x="60707" y="24495"/>
                  </a:lnTo>
                  <a:lnTo>
                    <a:pt x="60531" y="23732"/>
                  </a:lnTo>
                  <a:lnTo>
                    <a:pt x="60355" y="23008"/>
                  </a:lnTo>
                  <a:lnTo>
                    <a:pt x="60159" y="22265"/>
                  </a:lnTo>
                  <a:lnTo>
                    <a:pt x="59944" y="21541"/>
                  </a:lnTo>
                  <a:lnTo>
                    <a:pt x="59709" y="20836"/>
                  </a:lnTo>
                  <a:lnTo>
                    <a:pt x="59455" y="20132"/>
                  </a:lnTo>
                  <a:lnTo>
                    <a:pt x="59201" y="19428"/>
                  </a:lnTo>
                  <a:lnTo>
                    <a:pt x="58907" y="18743"/>
                  </a:lnTo>
                  <a:lnTo>
                    <a:pt x="58614" y="18058"/>
                  </a:lnTo>
                  <a:lnTo>
                    <a:pt x="58301" y="17374"/>
                  </a:lnTo>
                  <a:lnTo>
                    <a:pt x="57968" y="16708"/>
                  </a:lnTo>
                  <a:lnTo>
                    <a:pt x="57616" y="16063"/>
                  </a:lnTo>
                  <a:lnTo>
                    <a:pt x="57264" y="15417"/>
                  </a:lnTo>
                  <a:lnTo>
                    <a:pt x="56873" y="14772"/>
                  </a:lnTo>
                  <a:lnTo>
                    <a:pt x="56481" y="14145"/>
                  </a:lnTo>
                  <a:lnTo>
                    <a:pt x="56090" y="13519"/>
                  </a:lnTo>
                  <a:lnTo>
                    <a:pt x="55660" y="12913"/>
                  </a:lnTo>
                  <a:lnTo>
                    <a:pt x="55229" y="12326"/>
                  </a:lnTo>
                  <a:lnTo>
                    <a:pt x="54779" y="11739"/>
                  </a:lnTo>
                  <a:lnTo>
                    <a:pt x="54310" y="11172"/>
                  </a:lnTo>
                  <a:lnTo>
                    <a:pt x="53840" y="10604"/>
                  </a:lnTo>
                  <a:lnTo>
                    <a:pt x="53351" y="10057"/>
                  </a:lnTo>
                  <a:lnTo>
                    <a:pt x="52842" y="9509"/>
                  </a:lnTo>
                  <a:lnTo>
                    <a:pt x="52334" y="8981"/>
                  </a:lnTo>
                  <a:lnTo>
                    <a:pt x="51806" y="8472"/>
                  </a:lnTo>
                  <a:lnTo>
                    <a:pt x="51277" y="7963"/>
                  </a:lnTo>
                  <a:lnTo>
                    <a:pt x="50710" y="7474"/>
                  </a:lnTo>
                  <a:lnTo>
                    <a:pt x="50162" y="7005"/>
                  </a:lnTo>
                  <a:lnTo>
                    <a:pt x="49575" y="6535"/>
                  </a:lnTo>
                  <a:lnTo>
                    <a:pt x="48988" y="6105"/>
                  </a:lnTo>
                  <a:lnTo>
                    <a:pt x="48401" y="5655"/>
                  </a:lnTo>
                  <a:lnTo>
                    <a:pt x="47795" y="5244"/>
                  </a:lnTo>
                  <a:lnTo>
                    <a:pt x="47169" y="4833"/>
                  </a:lnTo>
                  <a:lnTo>
                    <a:pt x="46543" y="4442"/>
                  </a:lnTo>
                  <a:lnTo>
                    <a:pt x="45917" y="4070"/>
                  </a:lnTo>
                  <a:lnTo>
                    <a:pt x="45271" y="3698"/>
                  </a:lnTo>
                  <a:lnTo>
                    <a:pt x="44606" y="3366"/>
                  </a:lnTo>
                  <a:lnTo>
                    <a:pt x="43941" y="3033"/>
                  </a:lnTo>
                  <a:lnTo>
                    <a:pt x="43276" y="2701"/>
                  </a:lnTo>
                  <a:lnTo>
                    <a:pt x="42591" y="2407"/>
                  </a:lnTo>
                  <a:lnTo>
                    <a:pt x="41887" y="2133"/>
                  </a:lnTo>
                  <a:lnTo>
                    <a:pt x="41202" y="1859"/>
                  </a:lnTo>
                  <a:lnTo>
                    <a:pt x="40478" y="1605"/>
                  </a:lnTo>
                  <a:lnTo>
                    <a:pt x="39774" y="1370"/>
                  </a:lnTo>
                  <a:lnTo>
                    <a:pt x="39050" y="1155"/>
                  </a:lnTo>
                  <a:lnTo>
                    <a:pt x="38326" y="959"/>
                  </a:lnTo>
                  <a:lnTo>
                    <a:pt x="37583" y="783"/>
                  </a:lnTo>
                  <a:lnTo>
                    <a:pt x="36839" y="627"/>
                  </a:lnTo>
                  <a:lnTo>
                    <a:pt x="36076" y="470"/>
                  </a:lnTo>
                  <a:lnTo>
                    <a:pt x="35333" y="353"/>
                  </a:lnTo>
                  <a:lnTo>
                    <a:pt x="34570" y="235"/>
                  </a:lnTo>
                  <a:lnTo>
                    <a:pt x="33787" y="157"/>
                  </a:lnTo>
                  <a:lnTo>
                    <a:pt x="33024" y="79"/>
                  </a:lnTo>
                  <a:lnTo>
                    <a:pt x="32242" y="40"/>
                  </a:lnTo>
                  <a:lnTo>
                    <a:pt x="31459" y="1"/>
                  </a:lnTo>
                  <a:close/>
                </a:path>
              </a:pathLst>
            </a:custGeom>
            <a:solidFill>
              <a:schemeClr val="accent6"/>
            </a:solidFill>
            <a:ln>
              <a:noFill/>
            </a:ln>
          </p:spPr>
          <p:txBody>
            <a:bodyPr spcFirstLastPara="1" wrap="square" lIns="121900" tIns="121900" rIns="121900" bIns="121900" anchor="ctr" anchorCtr="0">
              <a:noAutofit/>
            </a:bodyPr>
            <a:lstStyle/>
            <a:p>
              <a:endParaRPr sz="2489">
                <a:latin typeface="+mn-lt"/>
              </a:endParaRPr>
            </a:p>
          </p:txBody>
        </p:sp>
        <p:sp>
          <p:nvSpPr>
            <p:cNvPr id="1801" name="Google Shape;1801;p31">
              <a:extLst>
                <a:ext uri="{FF2B5EF4-FFF2-40B4-BE49-F238E27FC236}">
                  <a16:creationId xmlns:a16="http://schemas.microsoft.com/office/drawing/2014/main" id="{B8513EF6-805C-909E-9EB9-990358137228}"/>
                </a:ext>
              </a:extLst>
            </p:cNvPr>
            <p:cNvSpPr/>
            <p:nvPr/>
          </p:nvSpPr>
          <p:spPr>
            <a:xfrm>
              <a:off x="6669433" y="2871271"/>
              <a:ext cx="77007" cy="1146591"/>
            </a:xfrm>
            <a:custGeom>
              <a:avLst/>
              <a:gdLst/>
              <a:ahLst/>
              <a:cxnLst/>
              <a:rect l="l" t="t" r="r" b="b"/>
              <a:pathLst>
                <a:path w="4481" h="74462" extrusionOk="0">
                  <a:moveTo>
                    <a:pt x="0" y="1"/>
                  </a:moveTo>
                  <a:lnTo>
                    <a:pt x="0" y="74462"/>
                  </a:lnTo>
                  <a:lnTo>
                    <a:pt x="4480" y="74462"/>
                  </a:lnTo>
                  <a:lnTo>
                    <a:pt x="4480" y="1"/>
                  </a:lnTo>
                  <a:close/>
                </a:path>
              </a:pathLst>
            </a:custGeom>
            <a:solidFill>
              <a:schemeClr val="accent6"/>
            </a:solidFill>
            <a:ln>
              <a:noFill/>
            </a:ln>
          </p:spPr>
          <p:txBody>
            <a:bodyPr spcFirstLastPara="1" wrap="square" lIns="121900" tIns="121900" rIns="121900" bIns="121900" anchor="ctr" anchorCtr="0">
              <a:noAutofit/>
            </a:bodyPr>
            <a:lstStyle/>
            <a:p>
              <a:endParaRPr sz="2489">
                <a:latin typeface="+mn-lt"/>
              </a:endParaRPr>
            </a:p>
          </p:txBody>
        </p:sp>
      </p:grpSp>
      <p:grpSp>
        <p:nvGrpSpPr>
          <p:cNvPr id="1802" name="Google Shape;1802;p31">
            <a:extLst>
              <a:ext uri="{FF2B5EF4-FFF2-40B4-BE49-F238E27FC236}">
                <a16:creationId xmlns:a16="http://schemas.microsoft.com/office/drawing/2014/main" id="{C0C796D4-8B07-F4E6-4778-8D3223F11F5E}"/>
              </a:ext>
            </a:extLst>
          </p:cNvPr>
          <p:cNvGrpSpPr/>
          <p:nvPr/>
        </p:nvGrpSpPr>
        <p:grpSpPr>
          <a:xfrm>
            <a:off x="6660731" y="2030581"/>
            <a:ext cx="4618305" cy="3610238"/>
            <a:chOff x="6730850" y="1290275"/>
            <a:chExt cx="1723016" cy="2519806"/>
          </a:xfrm>
        </p:grpSpPr>
        <p:sp>
          <p:nvSpPr>
            <p:cNvPr id="1803" name="Google Shape;1803;p31">
              <a:extLst>
                <a:ext uri="{FF2B5EF4-FFF2-40B4-BE49-F238E27FC236}">
                  <a16:creationId xmlns:a16="http://schemas.microsoft.com/office/drawing/2014/main" id="{3E719BA0-5D9A-933A-0106-7A49ED94D9F0}"/>
                </a:ext>
              </a:extLst>
            </p:cNvPr>
            <p:cNvSpPr txBox="1"/>
            <p:nvPr/>
          </p:nvSpPr>
          <p:spPr>
            <a:xfrm>
              <a:off x="6730850" y="2790587"/>
              <a:ext cx="1723016" cy="1019494"/>
            </a:xfrm>
            <a:prstGeom prst="rect">
              <a:avLst/>
            </a:prstGeom>
            <a:noFill/>
            <a:ln>
              <a:noFill/>
            </a:ln>
          </p:spPr>
          <p:txBody>
            <a:bodyPr spcFirstLastPara="1" wrap="square" lIns="121900" tIns="121900" rIns="121900" bIns="121900" anchor="ctr" anchorCtr="0">
              <a:noAutofit/>
            </a:bodyPr>
            <a:lstStyle/>
            <a:p>
              <a:pPr marL="285750" indent="-285750" fontAlgn="auto">
                <a:spcAft>
                  <a:spcPts val="0"/>
                </a:spcAft>
                <a:buFont typeface="Wingdings" pitchFamily="2" charset="2"/>
                <a:buChar char="v"/>
                <a:defRPr/>
              </a:pPr>
              <a:r>
                <a:rPr lang="en-US" altLang="en-US" sz="1800" dirty="0">
                  <a:solidFill>
                    <a:srgbClr val="000000"/>
                  </a:solidFill>
                  <a:ea typeface="ＭＳ Ｐゴシック" panose="020B0600070205080204" pitchFamily="34" charset="-128"/>
                  <a:cs typeface="Arial" panose="020B0604020202020204" pitchFamily="34" charset="0"/>
                </a:rPr>
                <a:t>Higher costs than both direct and guaranteed contract models</a:t>
              </a:r>
            </a:p>
            <a:p>
              <a:pPr marL="285750" indent="-285750" fontAlgn="auto">
                <a:spcAft>
                  <a:spcPts val="0"/>
                </a:spcAft>
                <a:buFont typeface="Wingdings" pitchFamily="2" charset="2"/>
                <a:buChar char="v"/>
                <a:defRPr/>
              </a:pPr>
              <a:r>
                <a:rPr lang="en-US" altLang="en-US" sz="1800" dirty="0">
                  <a:solidFill>
                    <a:srgbClr val="000000"/>
                  </a:solidFill>
                  <a:ea typeface="ＭＳ Ｐゴシック" panose="020B0600070205080204" pitchFamily="34" charset="-128"/>
                  <a:cs typeface="Arial" panose="020B0604020202020204" pitchFamily="34" charset="0"/>
                </a:rPr>
                <a:t>Requires competent service providers</a:t>
              </a:r>
            </a:p>
            <a:p>
              <a:pPr marL="285750" indent="-285750" fontAlgn="auto">
                <a:spcAft>
                  <a:spcPts val="0"/>
                </a:spcAft>
                <a:buFont typeface="Wingdings" pitchFamily="2" charset="2"/>
                <a:buChar char="v"/>
                <a:defRPr/>
              </a:pPr>
              <a:r>
                <a:rPr lang="en-US" altLang="en-US" sz="1800" dirty="0">
                  <a:solidFill>
                    <a:srgbClr val="000000"/>
                  </a:solidFill>
                  <a:ea typeface="ＭＳ Ｐゴシック" panose="020B0600070205080204" pitchFamily="34" charset="-128"/>
                  <a:cs typeface="Arial" panose="020B0604020202020204" pitchFamily="34" charset="0"/>
                </a:rPr>
                <a:t>Service provider assumes all investment risk</a:t>
              </a:r>
            </a:p>
          </p:txBody>
        </p:sp>
        <p:sp>
          <p:nvSpPr>
            <p:cNvPr id="1804" name="Google Shape;1804;p31">
              <a:extLst>
                <a:ext uri="{FF2B5EF4-FFF2-40B4-BE49-F238E27FC236}">
                  <a16:creationId xmlns:a16="http://schemas.microsoft.com/office/drawing/2014/main" id="{5AD63911-0AF9-43F8-0083-7F8C3FB93905}"/>
                </a:ext>
              </a:extLst>
            </p:cNvPr>
            <p:cNvSpPr txBox="1"/>
            <p:nvPr/>
          </p:nvSpPr>
          <p:spPr>
            <a:xfrm>
              <a:off x="6929912" y="2448665"/>
              <a:ext cx="1355700" cy="335400"/>
            </a:xfrm>
            <a:prstGeom prst="rect">
              <a:avLst/>
            </a:prstGeom>
            <a:noFill/>
            <a:ln>
              <a:noFill/>
            </a:ln>
          </p:spPr>
          <p:txBody>
            <a:bodyPr spcFirstLastPara="1" wrap="square" lIns="121900" tIns="121900" rIns="121900" bIns="121900" anchor="ctr" anchorCtr="0">
              <a:noAutofit/>
            </a:bodyPr>
            <a:lstStyle/>
            <a:p>
              <a:pPr algn="ctr"/>
              <a:r>
                <a:rPr lang="en" sz="2400" b="1" dirty="0">
                  <a:solidFill>
                    <a:schemeClr val="dk1"/>
                  </a:solidFill>
                  <a:latin typeface="+mn-lt"/>
                  <a:ea typeface="Fira Sans Extra Condensed"/>
                  <a:cs typeface="Fira Sans Extra Condensed"/>
                  <a:sym typeface="Fira Sans Extra Condensed"/>
                </a:rPr>
                <a:t>Disadvantage</a:t>
              </a:r>
              <a:endParaRPr sz="2400" b="1" dirty="0">
                <a:solidFill>
                  <a:schemeClr val="dk1"/>
                </a:solidFill>
                <a:latin typeface="+mn-lt"/>
                <a:ea typeface="Fira Sans Extra Condensed"/>
                <a:cs typeface="Fira Sans Extra Condensed"/>
                <a:sym typeface="Fira Sans Extra Condensed"/>
              </a:endParaRPr>
            </a:p>
          </p:txBody>
        </p:sp>
        <p:grpSp>
          <p:nvGrpSpPr>
            <p:cNvPr id="1805" name="Google Shape;1805;p31">
              <a:extLst>
                <a:ext uri="{FF2B5EF4-FFF2-40B4-BE49-F238E27FC236}">
                  <a16:creationId xmlns:a16="http://schemas.microsoft.com/office/drawing/2014/main" id="{A51DA1C4-DDD0-B40E-08FE-2603DC43C0FA}"/>
                </a:ext>
              </a:extLst>
            </p:cNvPr>
            <p:cNvGrpSpPr/>
            <p:nvPr/>
          </p:nvGrpSpPr>
          <p:grpSpPr>
            <a:xfrm>
              <a:off x="7453009" y="1290275"/>
              <a:ext cx="411430" cy="528035"/>
              <a:chOff x="7875805" y="5169425"/>
              <a:chExt cx="621120" cy="797154"/>
            </a:xfrm>
          </p:grpSpPr>
          <p:sp>
            <p:nvSpPr>
              <p:cNvPr id="1806" name="Google Shape;1806;p31">
                <a:extLst>
                  <a:ext uri="{FF2B5EF4-FFF2-40B4-BE49-F238E27FC236}">
                    <a16:creationId xmlns:a16="http://schemas.microsoft.com/office/drawing/2014/main" id="{1E1D94A4-A5E2-8C38-DF96-F398A40CE930}"/>
                  </a:ext>
                </a:extLst>
              </p:cNvPr>
              <p:cNvSpPr/>
              <p:nvPr/>
            </p:nvSpPr>
            <p:spPr>
              <a:xfrm>
                <a:off x="8104910" y="5267834"/>
                <a:ext cx="293533" cy="293533"/>
              </a:xfrm>
              <a:custGeom>
                <a:avLst/>
                <a:gdLst/>
                <a:ahLst/>
                <a:cxnLst/>
                <a:rect l="l" t="t" r="r" b="b"/>
                <a:pathLst>
                  <a:path w="3982" h="3982" extrusionOk="0">
                    <a:moveTo>
                      <a:pt x="2004" y="1"/>
                    </a:moveTo>
                    <a:lnTo>
                      <a:pt x="1798" y="26"/>
                    </a:lnTo>
                    <a:lnTo>
                      <a:pt x="1593" y="52"/>
                    </a:lnTo>
                    <a:lnTo>
                      <a:pt x="1413" y="103"/>
                    </a:lnTo>
                    <a:lnTo>
                      <a:pt x="1233" y="155"/>
                    </a:lnTo>
                    <a:lnTo>
                      <a:pt x="1053" y="257"/>
                    </a:lnTo>
                    <a:lnTo>
                      <a:pt x="899" y="335"/>
                    </a:lnTo>
                    <a:lnTo>
                      <a:pt x="745" y="463"/>
                    </a:lnTo>
                    <a:lnTo>
                      <a:pt x="591" y="591"/>
                    </a:lnTo>
                    <a:lnTo>
                      <a:pt x="462" y="720"/>
                    </a:lnTo>
                    <a:lnTo>
                      <a:pt x="360" y="874"/>
                    </a:lnTo>
                    <a:lnTo>
                      <a:pt x="257" y="1054"/>
                    </a:lnTo>
                    <a:lnTo>
                      <a:pt x="180" y="1208"/>
                    </a:lnTo>
                    <a:lnTo>
                      <a:pt x="103" y="1388"/>
                    </a:lnTo>
                    <a:lnTo>
                      <a:pt x="52" y="1593"/>
                    </a:lnTo>
                    <a:lnTo>
                      <a:pt x="26" y="1799"/>
                    </a:lnTo>
                    <a:lnTo>
                      <a:pt x="0" y="1978"/>
                    </a:lnTo>
                    <a:lnTo>
                      <a:pt x="26" y="2184"/>
                    </a:lnTo>
                    <a:lnTo>
                      <a:pt x="52" y="2389"/>
                    </a:lnTo>
                    <a:lnTo>
                      <a:pt x="103" y="2569"/>
                    </a:lnTo>
                    <a:lnTo>
                      <a:pt x="180" y="2775"/>
                    </a:lnTo>
                    <a:lnTo>
                      <a:pt x="257" y="2929"/>
                    </a:lnTo>
                    <a:lnTo>
                      <a:pt x="360" y="3109"/>
                    </a:lnTo>
                    <a:lnTo>
                      <a:pt x="462" y="3263"/>
                    </a:lnTo>
                    <a:lnTo>
                      <a:pt x="591" y="3391"/>
                    </a:lnTo>
                    <a:lnTo>
                      <a:pt x="745" y="3520"/>
                    </a:lnTo>
                    <a:lnTo>
                      <a:pt x="899" y="3648"/>
                    </a:lnTo>
                    <a:lnTo>
                      <a:pt x="1053" y="3725"/>
                    </a:lnTo>
                    <a:lnTo>
                      <a:pt x="1233" y="3828"/>
                    </a:lnTo>
                    <a:lnTo>
                      <a:pt x="1413" y="3879"/>
                    </a:lnTo>
                    <a:lnTo>
                      <a:pt x="1593" y="3930"/>
                    </a:lnTo>
                    <a:lnTo>
                      <a:pt x="1798" y="3956"/>
                    </a:lnTo>
                    <a:lnTo>
                      <a:pt x="2004" y="3982"/>
                    </a:lnTo>
                    <a:lnTo>
                      <a:pt x="2209" y="3956"/>
                    </a:lnTo>
                    <a:lnTo>
                      <a:pt x="2389" y="3930"/>
                    </a:lnTo>
                    <a:lnTo>
                      <a:pt x="2594" y="3879"/>
                    </a:lnTo>
                    <a:lnTo>
                      <a:pt x="2774" y="3828"/>
                    </a:lnTo>
                    <a:lnTo>
                      <a:pt x="2954" y="3725"/>
                    </a:lnTo>
                    <a:lnTo>
                      <a:pt x="3108" y="3648"/>
                    </a:lnTo>
                    <a:lnTo>
                      <a:pt x="3262" y="3520"/>
                    </a:lnTo>
                    <a:lnTo>
                      <a:pt x="3391" y="3391"/>
                    </a:lnTo>
                    <a:lnTo>
                      <a:pt x="3519" y="3263"/>
                    </a:lnTo>
                    <a:lnTo>
                      <a:pt x="3647" y="3109"/>
                    </a:lnTo>
                    <a:lnTo>
                      <a:pt x="3750" y="2929"/>
                    </a:lnTo>
                    <a:lnTo>
                      <a:pt x="3827" y="2775"/>
                    </a:lnTo>
                    <a:lnTo>
                      <a:pt x="3904" y="2569"/>
                    </a:lnTo>
                    <a:lnTo>
                      <a:pt x="3930" y="2389"/>
                    </a:lnTo>
                    <a:lnTo>
                      <a:pt x="3981" y="2184"/>
                    </a:lnTo>
                    <a:lnTo>
                      <a:pt x="3981" y="1978"/>
                    </a:lnTo>
                    <a:lnTo>
                      <a:pt x="3981" y="1799"/>
                    </a:lnTo>
                    <a:lnTo>
                      <a:pt x="3930" y="1593"/>
                    </a:lnTo>
                    <a:lnTo>
                      <a:pt x="3904" y="1388"/>
                    </a:lnTo>
                    <a:lnTo>
                      <a:pt x="3827" y="1208"/>
                    </a:lnTo>
                    <a:lnTo>
                      <a:pt x="3750" y="1054"/>
                    </a:lnTo>
                    <a:lnTo>
                      <a:pt x="3647" y="874"/>
                    </a:lnTo>
                    <a:lnTo>
                      <a:pt x="3519" y="720"/>
                    </a:lnTo>
                    <a:lnTo>
                      <a:pt x="3391" y="591"/>
                    </a:lnTo>
                    <a:lnTo>
                      <a:pt x="3262" y="463"/>
                    </a:lnTo>
                    <a:lnTo>
                      <a:pt x="3108" y="335"/>
                    </a:lnTo>
                    <a:lnTo>
                      <a:pt x="2954" y="257"/>
                    </a:lnTo>
                    <a:lnTo>
                      <a:pt x="2774" y="155"/>
                    </a:lnTo>
                    <a:lnTo>
                      <a:pt x="2594" y="103"/>
                    </a:lnTo>
                    <a:lnTo>
                      <a:pt x="2389" y="52"/>
                    </a:lnTo>
                    <a:lnTo>
                      <a:pt x="2209" y="26"/>
                    </a:lnTo>
                    <a:lnTo>
                      <a:pt x="2004" y="1"/>
                    </a:lnTo>
                    <a:close/>
                  </a:path>
                </a:pathLst>
              </a:custGeom>
              <a:solidFill>
                <a:schemeClr val="accent3"/>
              </a:solidFill>
              <a:ln>
                <a:noFill/>
              </a:ln>
            </p:spPr>
            <p:txBody>
              <a:bodyPr spcFirstLastPara="1" wrap="square" lIns="121900" tIns="121900" rIns="121900" bIns="121900" anchor="ctr" anchorCtr="0">
                <a:noAutofit/>
              </a:bodyPr>
              <a:lstStyle/>
              <a:p>
                <a:endParaRPr sz="2489">
                  <a:latin typeface="+mn-lt"/>
                </a:endParaRPr>
              </a:p>
            </p:txBody>
          </p:sp>
          <p:sp>
            <p:nvSpPr>
              <p:cNvPr id="1807" name="Google Shape;1807;p31">
                <a:extLst>
                  <a:ext uri="{FF2B5EF4-FFF2-40B4-BE49-F238E27FC236}">
                    <a16:creationId xmlns:a16="http://schemas.microsoft.com/office/drawing/2014/main" id="{7D4C7E27-B806-7F2D-D648-8634DDE2BDFA}"/>
                  </a:ext>
                </a:extLst>
              </p:cNvPr>
              <p:cNvSpPr/>
              <p:nvPr/>
            </p:nvSpPr>
            <p:spPr>
              <a:xfrm>
                <a:off x="7887157" y="5184537"/>
                <a:ext cx="393859" cy="782042"/>
              </a:xfrm>
              <a:custGeom>
                <a:avLst/>
                <a:gdLst/>
                <a:ahLst/>
                <a:cxnLst/>
                <a:rect l="l" t="t" r="r" b="b"/>
                <a:pathLst>
                  <a:path w="5343" h="10609" extrusionOk="0">
                    <a:moveTo>
                      <a:pt x="2672" y="0"/>
                    </a:moveTo>
                    <a:lnTo>
                      <a:pt x="2415" y="26"/>
                    </a:lnTo>
                    <a:lnTo>
                      <a:pt x="2184" y="103"/>
                    </a:lnTo>
                    <a:lnTo>
                      <a:pt x="1952" y="206"/>
                    </a:lnTo>
                    <a:lnTo>
                      <a:pt x="1773" y="360"/>
                    </a:lnTo>
                    <a:lnTo>
                      <a:pt x="1618" y="566"/>
                    </a:lnTo>
                    <a:lnTo>
                      <a:pt x="1490" y="771"/>
                    </a:lnTo>
                    <a:lnTo>
                      <a:pt x="1413" y="1028"/>
                    </a:lnTo>
                    <a:lnTo>
                      <a:pt x="1387" y="1285"/>
                    </a:lnTo>
                    <a:lnTo>
                      <a:pt x="1387" y="5600"/>
                    </a:lnTo>
                    <a:lnTo>
                      <a:pt x="1079" y="5805"/>
                    </a:lnTo>
                    <a:lnTo>
                      <a:pt x="822" y="6037"/>
                    </a:lnTo>
                    <a:lnTo>
                      <a:pt x="591" y="6293"/>
                    </a:lnTo>
                    <a:lnTo>
                      <a:pt x="386" y="6576"/>
                    </a:lnTo>
                    <a:lnTo>
                      <a:pt x="206" y="6910"/>
                    </a:lnTo>
                    <a:lnTo>
                      <a:pt x="103" y="7244"/>
                    </a:lnTo>
                    <a:lnTo>
                      <a:pt x="26" y="7603"/>
                    </a:lnTo>
                    <a:lnTo>
                      <a:pt x="0" y="7989"/>
                    </a:lnTo>
                    <a:lnTo>
                      <a:pt x="26" y="8245"/>
                    </a:lnTo>
                    <a:lnTo>
                      <a:pt x="77" y="8502"/>
                    </a:lnTo>
                    <a:lnTo>
                      <a:pt x="129" y="8759"/>
                    </a:lnTo>
                    <a:lnTo>
                      <a:pt x="231" y="8990"/>
                    </a:lnTo>
                    <a:lnTo>
                      <a:pt x="334" y="9222"/>
                    </a:lnTo>
                    <a:lnTo>
                      <a:pt x="463" y="9427"/>
                    </a:lnTo>
                    <a:lnTo>
                      <a:pt x="617" y="9632"/>
                    </a:lnTo>
                    <a:lnTo>
                      <a:pt x="797" y="9812"/>
                    </a:lnTo>
                    <a:lnTo>
                      <a:pt x="976" y="9992"/>
                    </a:lnTo>
                    <a:lnTo>
                      <a:pt x="1182" y="10146"/>
                    </a:lnTo>
                    <a:lnTo>
                      <a:pt x="1387" y="10275"/>
                    </a:lnTo>
                    <a:lnTo>
                      <a:pt x="1618" y="10403"/>
                    </a:lnTo>
                    <a:lnTo>
                      <a:pt x="1850" y="10480"/>
                    </a:lnTo>
                    <a:lnTo>
                      <a:pt x="2107" y="10557"/>
                    </a:lnTo>
                    <a:lnTo>
                      <a:pt x="2363" y="10583"/>
                    </a:lnTo>
                    <a:lnTo>
                      <a:pt x="2620" y="10609"/>
                    </a:lnTo>
                    <a:lnTo>
                      <a:pt x="2903" y="10609"/>
                    </a:lnTo>
                    <a:lnTo>
                      <a:pt x="3185" y="10557"/>
                    </a:lnTo>
                    <a:lnTo>
                      <a:pt x="3442" y="10506"/>
                    </a:lnTo>
                    <a:lnTo>
                      <a:pt x="3673" y="10403"/>
                    </a:lnTo>
                    <a:lnTo>
                      <a:pt x="3930" y="10300"/>
                    </a:lnTo>
                    <a:lnTo>
                      <a:pt x="4136" y="10172"/>
                    </a:lnTo>
                    <a:lnTo>
                      <a:pt x="4341" y="10018"/>
                    </a:lnTo>
                    <a:lnTo>
                      <a:pt x="4547" y="9838"/>
                    </a:lnTo>
                    <a:lnTo>
                      <a:pt x="4726" y="9658"/>
                    </a:lnTo>
                    <a:lnTo>
                      <a:pt x="4881" y="9453"/>
                    </a:lnTo>
                    <a:lnTo>
                      <a:pt x="5009" y="9222"/>
                    </a:lnTo>
                    <a:lnTo>
                      <a:pt x="5112" y="8990"/>
                    </a:lnTo>
                    <a:lnTo>
                      <a:pt x="5214" y="8733"/>
                    </a:lnTo>
                    <a:lnTo>
                      <a:pt x="5292" y="8477"/>
                    </a:lnTo>
                    <a:lnTo>
                      <a:pt x="5317" y="8220"/>
                    </a:lnTo>
                    <a:lnTo>
                      <a:pt x="5343" y="7937"/>
                    </a:lnTo>
                    <a:lnTo>
                      <a:pt x="5317" y="7578"/>
                    </a:lnTo>
                    <a:lnTo>
                      <a:pt x="5240" y="7218"/>
                    </a:lnTo>
                    <a:lnTo>
                      <a:pt x="5112" y="6884"/>
                    </a:lnTo>
                    <a:lnTo>
                      <a:pt x="4958" y="6576"/>
                    </a:lnTo>
                    <a:lnTo>
                      <a:pt x="4752" y="6268"/>
                    </a:lnTo>
                    <a:lnTo>
                      <a:pt x="4521" y="6011"/>
                    </a:lnTo>
                    <a:lnTo>
                      <a:pt x="4264" y="5805"/>
                    </a:lnTo>
                    <a:lnTo>
                      <a:pt x="3956" y="5600"/>
                    </a:lnTo>
                    <a:lnTo>
                      <a:pt x="3956" y="1285"/>
                    </a:lnTo>
                    <a:lnTo>
                      <a:pt x="3930" y="1028"/>
                    </a:lnTo>
                    <a:lnTo>
                      <a:pt x="3853" y="771"/>
                    </a:lnTo>
                    <a:lnTo>
                      <a:pt x="3725" y="566"/>
                    </a:lnTo>
                    <a:lnTo>
                      <a:pt x="3571" y="360"/>
                    </a:lnTo>
                    <a:lnTo>
                      <a:pt x="3391" y="206"/>
                    </a:lnTo>
                    <a:lnTo>
                      <a:pt x="3160" y="103"/>
                    </a:lnTo>
                    <a:lnTo>
                      <a:pt x="2928" y="26"/>
                    </a:lnTo>
                    <a:lnTo>
                      <a:pt x="2672" y="0"/>
                    </a:lnTo>
                    <a:close/>
                  </a:path>
                </a:pathLst>
              </a:custGeom>
              <a:solidFill>
                <a:schemeClr val="lt2"/>
              </a:solidFill>
              <a:ln>
                <a:noFill/>
              </a:ln>
            </p:spPr>
            <p:txBody>
              <a:bodyPr spcFirstLastPara="1" wrap="square" lIns="121900" tIns="121900" rIns="121900" bIns="121900" anchor="ctr" anchorCtr="0">
                <a:noAutofit/>
              </a:bodyPr>
              <a:lstStyle/>
              <a:p>
                <a:endParaRPr sz="2489">
                  <a:latin typeface="+mn-lt"/>
                </a:endParaRPr>
              </a:p>
            </p:txBody>
          </p:sp>
          <p:sp>
            <p:nvSpPr>
              <p:cNvPr id="1808" name="Google Shape;1808;p31">
                <a:extLst>
                  <a:ext uri="{FF2B5EF4-FFF2-40B4-BE49-F238E27FC236}">
                    <a16:creationId xmlns:a16="http://schemas.microsoft.com/office/drawing/2014/main" id="{7DC29947-4401-448D-7CDF-0E677978C8EF}"/>
                  </a:ext>
                </a:extLst>
              </p:cNvPr>
              <p:cNvSpPr/>
              <p:nvPr/>
            </p:nvSpPr>
            <p:spPr>
              <a:xfrm>
                <a:off x="8239292" y="5169425"/>
                <a:ext cx="24695" cy="58751"/>
              </a:xfrm>
              <a:custGeom>
                <a:avLst/>
                <a:gdLst/>
                <a:ahLst/>
                <a:cxnLst/>
                <a:rect l="l" t="t" r="r" b="b"/>
                <a:pathLst>
                  <a:path w="335" h="797" extrusionOk="0">
                    <a:moveTo>
                      <a:pt x="181" y="0"/>
                    </a:moveTo>
                    <a:lnTo>
                      <a:pt x="104" y="26"/>
                    </a:lnTo>
                    <a:lnTo>
                      <a:pt x="52" y="51"/>
                    </a:lnTo>
                    <a:lnTo>
                      <a:pt x="26" y="103"/>
                    </a:lnTo>
                    <a:lnTo>
                      <a:pt x="1" y="154"/>
                    </a:lnTo>
                    <a:lnTo>
                      <a:pt x="1" y="642"/>
                    </a:lnTo>
                    <a:lnTo>
                      <a:pt x="26" y="694"/>
                    </a:lnTo>
                    <a:lnTo>
                      <a:pt x="52" y="745"/>
                    </a:lnTo>
                    <a:lnTo>
                      <a:pt x="104" y="796"/>
                    </a:lnTo>
                    <a:lnTo>
                      <a:pt x="232" y="796"/>
                    </a:lnTo>
                    <a:lnTo>
                      <a:pt x="283" y="745"/>
                    </a:lnTo>
                    <a:lnTo>
                      <a:pt x="309" y="694"/>
                    </a:lnTo>
                    <a:lnTo>
                      <a:pt x="335" y="642"/>
                    </a:lnTo>
                    <a:lnTo>
                      <a:pt x="335" y="154"/>
                    </a:lnTo>
                    <a:lnTo>
                      <a:pt x="309" y="103"/>
                    </a:lnTo>
                    <a:lnTo>
                      <a:pt x="283" y="51"/>
                    </a:lnTo>
                    <a:lnTo>
                      <a:pt x="232" y="26"/>
                    </a:lnTo>
                    <a:lnTo>
                      <a:pt x="181" y="0"/>
                    </a:lnTo>
                    <a:close/>
                  </a:path>
                </a:pathLst>
              </a:custGeom>
              <a:solidFill>
                <a:schemeClr val="accent3"/>
              </a:solidFill>
              <a:ln>
                <a:noFill/>
              </a:ln>
            </p:spPr>
            <p:txBody>
              <a:bodyPr spcFirstLastPara="1" wrap="square" lIns="121900" tIns="121900" rIns="121900" bIns="121900" anchor="ctr" anchorCtr="0">
                <a:noAutofit/>
              </a:bodyPr>
              <a:lstStyle/>
              <a:p>
                <a:endParaRPr sz="2489">
                  <a:latin typeface="+mn-lt"/>
                </a:endParaRPr>
              </a:p>
            </p:txBody>
          </p:sp>
          <p:sp>
            <p:nvSpPr>
              <p:cNvPr id="1809" name="Google Shape;1809;p31">
                <a:extLst>
                  <a:ext uri="{FF2B5EF4-FFF2-40B4-BE49-F238E27FC236}">
                    <a16:creationId xmlns:a16="http://schemas.microsoft.com/office/drawing/2014/main" id="{9E2618C7-145F-4AB5-D58C-847EB11EDFA7}"/>
                  </a:ext>
                </a:extLst>
              </p:cNvPr>
              <p:cNvSpPr/>
              <p:nvPr/>
            </p:nvSpPr>
            <p:spPr>
              <a:xfrm>
                <a:off x="8239292" y="5601098"/>
                <a:ext cx="24695" cy="58751"/>
              </a:xfrm>
              <a:custGeom>
                <a:avLst/>
                <a:gdLst/>
                <a:ahLst/>
                <a:cxnLst/>
                <a:rect l="l" t="t" r="r" b="b"/>
                <a:pathLst>
                  <a:path w="335" h="797" extrusionOk="0">
                    <a:moveTo>
                      <a:pt x="104" y="0"/>
                    </a:moveTo>
                    <a:lnTo>
                      <a:pt x="52" y="52"/>
                    </a:lnTo>
                    <a:lnTo>
                      <a:pt x="26" y="77"/>
                    </a:lnTo>
                    <a:lnTo>
                      <a:pt x="1" y="154"/>
                    </a:lnTo>
                    <a:lnTo>
                      <a:pt x="1" y="617"/>
                    </a:lnTo>
                    <a:lnTo>
                      <a:pt x="26" y="694"/>
                    </a:lnTo>
                    <a:lnTo>
                      <a:pt x="52" y="745"/>
                    </a:lnTo>
                    <a:lnTo>
                      <a:pt x="104" y="771"/>
                    </a:lnTo>
                    <a:lnTo>
                      <a:pt x="181" y="796"/>
                    </a:lnTo>
                    <a:lnTo>
                      <a:pt x="232" y="771"/>
                    </a:lnTo>
                    <a:lnTo>
                      <a:pt x="283" y="745"/>
                    </a:lnTo>
                    <a:lnTo>
                      <a:pt x="309" y="694"/>
                    </a:lnTo>
                    <a:lnTo>
                      <a:pt x="335" y="617"/>
                    </a:lnTo>
                    <a:lnTo>
                      <a:pt x="335" y="154"/>
                    </a:lnTo>
                    <a:lnTo>
                      <a:pt x="309" y="77"/>
                    </a:lnTo>
                    <a:lnTo>
                      <a:pt x="283" y="52"/>
                    </a:lnTo>
                    <a:lnTo>
                      <a:pt x="232" y="0"/>
                    </a:lnTo>
                    <a:close/>
                  </a:path>
                </a:pathLst>
              </a:custGeom>
              <a:solidFill>
                <a:schemeClr val="accent3"/>
              </a:solidFill>
              <a:ln>
                <a:noFill/>
              </a:ln>
            </p:spPr>
            <p:txBody>
              <a:bodyPr spcFirstLastPara="1" wrap="square" lIns="121900" tIns="121900" rIns="121900" bIns="121900" anchor="ctr" anchorCtr="0">
                <a:noAutofit/>
              </a:bodyPr>
              <a:lstStyle/>
              <a:p>
                <a:endParaRPr sz="2489">
                  <a:latin typeface="+mn-lt"/>
                </a:endParaRPr>
              </a:p>
            </p:txBody>
          </p:sp>
          <p:sp>
            <p:nvSpPr>
              <p:cNvPr id="1810" name="Google Shape;1810;p31">
                <a:extLst>
                  <a:ext uri="{FF2B5EF4-FFF2-40B4-BE49-F238E27FC236}">
                    <a16:creationId xmlns:a16="http://schemas.microsoft.com/office/drawing/2014/main" id="{E1EF91CA-DFEC-0B4D-1171-3D82E5FDECCE}"/>
                  </a:ext>
                </a:extLst>
              </p:cNvPr>
              <p:cNvSpPr/>
              <p:nvPr/>
            </p:nvSpPr>
            <p:spPr>
              <a:xfrm>
                <a:off x="8339692" y="5574561"/>
                <a:ext cx="39806" cy="53075"/>
              </a:xfrm>
              <a:custGeom>
                <a:avLst/>
                <a:gdLst/>
                <a:ahLst/>
                <a:cxnLst/>
                <a:rect l="l" t="t" r="r" b="b"/>
                <a:pathLst>
                  <a:path w="540" h="720" extrusionOk="0">
                    <a:moveTo>
                      <a:pt x="129" y="1"/>
                    </a:moveTo>
                    <a:lnTo>
                      <a:pt x="77" y="26"/>
                    </a:lnTo>
                    <a:lnTo>
                      <a:pt x="26" y="52"/>
                    </a:lnTo>
                    <a:lnTo>
                      <a:pt x="0" y="103"/>
                    </a:lnTo>
                    <a:lnTo>
                      <a:pt x="0" y="180"/>
                    </a:lnTo>
                    <a:lnTo>
                      <a:pt x="26" y="232"/>
                    </a:lnTo>
                    <a:lnTo>
                      <a:pt x="257" y="643"/>
                    </a:lnTo>
                    <a:lnTo>
                      <a:pt x="308" y="694"/>
                    </a:lnTo>
                    <a:lnTo>
                      <a:pt x="385" y="720"/>
                    </a:lnTo>
                    <a:lnTo>
                      <a:pt x="462" y="694"/>
                    </a:lnTo>
                    <a:lnTo>
                      <a:pt x="514" y="668"/>
                    </a:lnTo>
                    <a:lnTo>
                      <a:pt x="540" y="617"/>
                    </a:lnTo>
                    <a:lnTo>
                      <a:pt x="540" y="540"/>
                    </a:lnTo>
                    <a:lnTo>
                      <a:pt x="540" y="489"/>
                    </a:lnTo>
                    <a:lnTo>
                      <a:pt x="283" y="78"/>
                    </a:lnTo>
                    <a:lnTo>
                      <a:pt x="257" y="26"/>
                    </a:lnTo>
                    <a:lnTo>
                      <a:pt x="206" y="1"/>
                    </a:lnTo>
                    <a:close/>
                  </a:path>
                </a:pathLst>
              </a:custGeom>
              <a:solidFill>
                <a:schemeClr val="accent3"/>
              </a:solidFill>
              <a:ln>
                <a:noFill/>
              </a:ln>
            </p:spPr>
            <p:txBody>
              <a:bodyPr spcFirstLastPara="1" wrap="square" lIns="121900" tIns="121900" rIns="121900" bIns="121900" anchor="ctr" anchorCtr="0">
                <a:noAutofit/>
              </a:bodyPr>
              <a:lstStyle/>
              <a:p>
                <a:endParaRPr sz="2489">
                  <a:latin typeface="+mn-lt"/>
                </a:endParaRPr>
              </a:p>
            </p:txBody>
          </p:sp>
          <p:sp>
            <p:nvSpPr>
              <p:cNvPr id="1811" name="Google Shape;1811;p31">
                <a:extLst>
                  <a:ext uri="{FF2B5EF4-FFF2-40B4-BE49-F238E27FC236}">
                    <a16:creationId xmlns:a16="http://schemas.microsoft.com/office/drawing/2014/main" id="{27E15761-6AD2-697B-B134-6695935A5C94}"/>
                  </a:ext>
                </a:extLst>
              </p:cNvPr>
              <p:cNvSpPr/>
              <p:nvPr/>
            </p:nvSpPr>
            <p:spPr>
              <a:xfrm>
                <a:off x="8411637" y="5500699"/>
                <a:ext cx="53075" cy="41723"/>
              </a:xfrm>
              <a:custGeom>
                <a:avLst/>
                <a:gdLst/>
                <a:ahLst/>
                <a:cxnLst/>
                <a:rect l="l" t="t" r="r" b="b"/>
                <a:pathLst>
                  <a:path w="720" h="566" extrusionOk="0">
                    <a:moveTo>
                      <a:pt x="180" y="1"/>
                    </a:moveTo>
                    <a:lnTo>
                      <a:pt x="129" y="27"/>
                    </a:lnTo>
                    <a:lnTo>
                      <a:pt x="52" y="52"/>
                    </a:lnTo>
                    <a:lnTo>
                      <a:pt x="26" y="104"/>
                    </a:lnTo>
                    <a:lnTo>
                      <a:pt x="0" y="155"/>
                    </a:lnTo>
                    <a:lnTo>
                      <a:pt x="0" y="206"/>
                    </a:lnTo>
                    <a:lnTo>
                      <a:pt x="26" y="258"/>
                    </a:lnTo>
                    <a:lnTo>
                      <a:pt x="77" y="309"/>
                    </a:lnTo>
                    <a:lnTo>
                      <a:pt x="488" y="540"/>
                    </a:lnTo>
                    <a:lnTo>
                      <a:pt x="565" y="566"/>
                    </a:lnTo>
                    <a:lnTo>
                      <a:pt x="642" y="540"/>
                    </a:lnTo>
                    <a:lnTo>
                      <a:pt x="719" y="489"/>
                    </a:lnTo>
                    <a:lnTo>
                      <a:pt x="719" y="438"/>
                    </a:lnTo>
                    <a:lnTo>
                      <a:pt x="719" y="361"/>
                    </a:lnTo>
                    <a:lnTo>
                      <a:pt x="694" y="309"/>
                    </a:lnTo>
                    <a:lnTo>
                      <a:pt x="642" y="283"/>
                    </a:lnTo>
                    <a:lnTo>
                      <a:pt x="231" y="27"/>
                    </a:lnTo>
                    <a:lnTo>
                      <a:pt x="180" y="1"/>
                    </a:lnTo>
                    <a:close/>
                  </a:path>
                </a:pathLst>
              </a:custGeom>
              <a:solidFill>
                <a:schemeClr val="accent3"/>
              </a:solidFill>
              <a:ln>
                <a:noFill/>
              </a:ln>
            </p:spPr>
            <p:txBody>
              <a:bodyPr spcFirstLastPara="1" wrap="square" lIns="121900" tIns="121900" rIns="121900" bIns="121900" anchor="ctr" anchorCtr="0">
                <a:noAutofit/>
              </a:bodyPr>
              <a:lstStyle/>
              <a:p>
                <a:endParaRPr sz="2489">
                  <a:latin typeface="+mn-lt"/>
                </a:endParaRPr>
              </a:p>
            </p:txBody>
          </p:sp>
          <p:sp>
            <p:nvSpPr>
              <p:cNvPr id="1812" name="Google Shape;1812;p31">
                <a:extLst>
                  <a:ext uri="{FF2B5EF4-FFF2-40B4-BE49-F238E27FC236}">
                    <a16:creationId xmlns:a16="http://schemas.microsoft.com/office/drawing/2014/main" id="{5455A4E2-9AB4-EE2D-7BDF-2E7FF921F847}"/>
                  </a:ext>
                </a:extLst>
              </p:cNvPr>
              <p:cNvSpPr/>
              <p:nvPr/>
            </p:nvSpPr>
            <p:spPr>
              <a:xfrm>
                <a:off x="8438101" y="5402290"/>
                <a:ext cx="58825" cy="24695"/>
              </a:xfrm>
              <a:custGeom>
                <a:avLst/>
                <a:gdLst/>
                <a:ahLst/>
                <a:cxnLst/>
                <a:rect l="l" t="t" r="r" b="b"/>
                <a:pathLst>
                  <a:path w="798" h="335" extrusionOk="0">
                    <a:moveTo>
                      <a:pt x="155" y="0"/>
                    </a:moveTo>
                    <a:lnTo>
                      <a:pt x="104" y="26"/>
                    </a:lnTo>
                    <a:lnTo>
                      <a:pt x="52" y="52"/>
                    </a:lnTo>
                    <a:lnTo>
                      <a:pt x="1" y="103"/>
                    </a:lnTo>
                    <a:lnTo>
                      <a:pt x="1" y="154"/>
                    </a:lnTo>
                    <a:lnTo>
                      <a:pt x="1" y="231"/>
                    </a:lnTo>
                    <a:lnTo>
                      <a:pt x="52" y="283"/>
                    </a:lnTo>
                    <a:lnTo>
                      <a:pt x="104" y="309"/>
                    </a:lnTo>
                    <a:lnTo>
                      <a:pt x="155" y="334"/>
                    </a:lnTo>
                    <a:lnTo>
                      <a:pt x="643" y="334"/>
                    </a:lnTo>
                    <a:lnTo>
                      <a:pt x="694" y="309"/>
                    </a:lnTo>
                    <a:lnTo>
                      <a:pt x="746" y="283"/>
                    </a:lnTo>
                    <a:lnTo>
                      <a:pt x="771" y="231"/>
                    </a:lnTo>
                    <a:lnTo>
                      <a:pt x="797" y="154"/>
                    </a:lnTo>
                    <a:lnTo>
                      <a:pt x="771" y="103"/>
                    </a:lnTo>
                    <a:lnTo>
                      <a:pt x="746" y="52"/>
                    </a:lnTo>
                    <a:lnTo>
                      <a:pt x="694" y="26"/>
                    </a:lnTo>
                    <a:lnTo>
                      <a:pt x="643" y="0"/>
                    </a:lnTo>
                    <a:close/>
                  </a:path>
                </a:pathLst>
              </a:custGeom>
              <a:solidFill>
                <a:schemeClr val="accent3"/>
              </a:solidFill>
              <a:ln>
                <a:noFill/>
              </a:ln>
            </p:spPr>
            <p:txBody>
              <a:bodyPr spcFirstLastPara="1" wrap="square" lIns="121900" tIns="121900" rIns="121900" bIns="121900" anchor="ctr" anchorCtr="0">
                <a:noAutofit/>
              </a:bodyPr>
              <a:lstStyle/>
              <a:p>
                <a:endParaRPr sz="2489">
                  <a:latin typeface="+mn-lt"/>
                </a:endParaRPr>
              </a:p>
            </p:txBody>
          </p:sp>
          <p:sp>
            <p:nvSpPr>
              <p:cNvPr id="1813" name="Google Shape;1813;p31">
                <a:extLst>
                  <a:ext uri="{FF2B5EF4-FFF2-40B4-BE49-F238E27FC236}">
                    <a16:creationId xmlns:a16="http://schemas.microsoft.com/office/drawing/2014/main" id="{9737FCE8-03A6-B15B-ACA9-618B4578CECE}"/>
                  </a:ext>
                </a:extLst>
              </p:cNvPr>
              <p:cNvSpPr/>
              <p:nvPr/>
            </p:nvSpPr>
            <p:spPr>
              <a:xfrm>
                <a:off x="8411637" y="5286779"/>
                <a:ext cx="53075" cy="39806"/>
              </a:xfrm>
              <a:custGeom>
                <a:avLst/>
                <a:gdLst/>
                <a:ahLst/>
                <a:cxnLst/>
                <a:rect l="l" t="t" r="r" b="b"/>
                <a:pathLst>
                  <a:path w="720" h="540" extrusionOk="0">
                    <a:moveTo>
                      <a:pt x="540" y="0"/>
                    </a:moveTo>
                    <a:lnTo>
                      <a:pt x="488" y="26"/>
                    </a:lnTo>
                    <a:lnTo>
                      <a:pt x="77" y="257"/>
                    </a:lnTo>
                    <a:lnTo>
                      <a:pt x="26" y="283"/>
                    </a:lnTo>
                    <a:lnTo>
                      <a:pt x="0" y="360"/>
                    </a:lnTo>
                    <a:lnTo>
                      <a:pt x="0" y="411"/>
                    </a:lnTo>
                    <a:lnTo>
                      <a:pt x="26" y="463"/>
                    </a:lnTo>
                    <a:lnTo>
                      <a:pt x="77" y="540"/>
                    </a:lnTo>
                    <a:lnTo>
                      <a:pt x="231" y="540"/>
                    </a:lnTo>
                    <a:lnTo>
                      <a:pt x="642" y="283"/>
                    </a:lnTo>
                    <a:lnTo>
                      <a:pt x="694" y="257"/>
                    </a:lnTo>
                    <a:lnTo>
                      <a:pt x="719" y="206"/>
                    </a:lnTo>
                    <a:lnTo>
                      <a:pt x="719" y="129"/>
                    </a:lnTo>
                    <a:lnTo>
                      <a:pt x="719" y="78"/>
                    </a:lnTo>
                    <a:lnTo>
                      <a:pt x="668" y="26"/>
                    </a:lnTo>
                    <a:lnTo>
                      <a:pt x="617" y="0"/>
                    </a:lnTo>
                    <a:close/>
                  </a:path>
                </a:pathLst>
              </a:custGeom>
              <a:solidFill>
                <a:schemeClr val="accent3"/>
              </a:solidFill>
              <a:ln>
                <a:noFill/>
              </a:ln>
            </p:spPr>
            <p:txBody>
              <a:bodyPr spcFirstLastPara="1" wrap="square" lIns="121900" tIns="121900" rIns="121900" bIns="121900" anchor="ctr" anchorCtr="0">
                <a:noAutofit/>
              </a:bodyPr>
              <a:lstStyle/>
              <a:p>
                <a:endParaRPr sz="2489">
                  <a:latin typeface="+mn-lt"/>
                </a:endParaRPr>
              </a:p>
            </p:txBody>
          </p:sp>
          <p:sp>
            <p:nvSpPr>
              <p:cNvPr id="1814" name="Google Shape;1814;p31">
                <a:extLst>
                  <a:ext uri="{FF2B5EF4-FFF2-40B4-BE49-F238E27FC236}">
                    <a16:creationId xmlns:a16="http://schemas.microsoft.com/office/drawing/2014/main" id="{990FE824-F3B5-6E1B-C36A-393EA4E43017}"/>
                  </a:ext>
                </a:extLst>
              </p:cNvPr>
              <p:cNvSpPr/>
              <p:nvPr/>
            </p:nvSpPr>
            <p:spPr>
              <a:xfrm>
                <a:off x="8339692" y="5201565"/>
                <a:ext cx="39806" cy="53075"/>
              </a:xfrm>
              <a:custGeom>
                <a:avLst/>
                <a:gdLst/>
                <a:ahLst/>
                <a:cxnLst/>
                <a:rect l="l" t="t" r="r" b="b"/>
                <a:pathLst>
                  <a:path w="540" h="720" extrusionOk="0">
                    <a:moveTo>
                      <a:pt x="360" y="1"/>
                    </a:moveTo>
                    <a:lnTo>
                      <a:pt x="283" y="26"/>
                    </a:lnTo>
                    <a:lnTo>
                      <a:pt x="257" y="78"/>
                    </a:lnTo>
                    <a:lnTo>
                      <a:pt x="26" y="489"/>
                    </a:lnTo>
                    <a:lnTo>
                      <a:pt x="0" y="540"/>
                    </a:lnTo>
                    <a:lnTo>
                      <a:pt x="0" y="617"/>
                    </a:lnTo>
                    <a:lnTo>
                      <a:pt x="26" y="668"/>
                    </a:lnTo>
                    <a:lnTo>
                      <a:pt x="77" y="694"/>
                    </a:lnTo>
                    <a:lnTo>
                      <a:pt x="154" y="720"/>
                    </a:lnTo>
                    <a:lnTo>
                      <a:pt x="231" y="694"/>
                    </a:lnTo>
                    <a:lnTo>
                      <a:pt x="283" y="643"/>
                    </a:lnTo>
                    <a:lnTo>
                      <a:pt x="540" y="232"/>
                    </a:lnTo>
                    <a:lnTo>
                      <a:pt x="540" y="180"/>
                    </a:lnTo>
                    <a:lnTo>
                      <a:pt x="540" y="103"/>
                    </a:lnTo>
                    <a:lnTo>
                      <a:pt x="514" y="52"/>
                    </a:lnTo>
                    <a:lnTo>
                      <a:pt x="462" y="26"/>
                    </a:lnTo>
                    <a:lnTo>
                      <a:pt x="411" y="1"/>
                    </a:lnTo>
                    <a:close/>
                  </a:path>
                </a:pathLst>
              </a:custGeom>
              <a:solidFill>
                <a:schemeClr val="accent3"/>
              </a:solidFill>
              <a:ln>
                <a:noFill/>
              </a:ln>
            </p:spPr>
            <p:txBody>
              <a:bodyPr spcFirstLastPara="1" wrap="square" lIns="121900" tIns="121900" rIns="121900" bIns="121900" anchor="ctr" anchorCtr="0">
                <a:noAutofit/>
              </a:bodyPr>
              <a:lstStyle/>
              <a:p>
                <a:endParaRPr sz="2489">
                  <a:latin typeface="+mn-lt"/>
                </a:endParaRPr>
              </a:p>
            </p:txBody>
          </p:sp>
          <p:sp>
            <p:nvSpPr>
              <p:cNvPr id="1815" name="Google Shape;1815;p31">
                <a:extLst>
                  <a:ext uri="{FF2B5EF4-FFF2-40B4-BE49-F238E27FC236}">
                    <a16:creationId xmlns:a16="http://schemas.microsoft.com/office/drawing/2014/main" id="{838B5EF0-6368-2984-A81D-1D7BA7522774}"/>
                  </a:ext>
                </a:extLst>
              </p:cNvPr>
              <p:cNvSpPr/>
              <p:nvPr/>
            </p:nvSpPr>
            <p:spPr>
              <a:xfrm>
                <a:off x="7951510" y="5247047"/>
                <a:ext cx="265153" cy="657022"/>
              </a:xfrm>
              <a:custGeom>
                <a:avLst/>
                <a:gdLst/>
                <a:ahLst/>
                <a:cxnLst/>
                <a:rect l="l" t="t" r="r" b="b"/>
                <a:pathLst>
                  <a:path w="3597" h="8913" extrusionOk="0">
                    <a:moveTo>
                      <a:pt x="1722" y="0"/>
                    </a:moveTo>
                    <a:lnTo>
                      <a:pt x="1644" y="26"/>
                    </a:lnTo>
                    <a:lnTo>
                      <a:pt x="1567" y="77"/>
                    </a:lnTo>
                    <a:lnTo>
                      <a:pt x="1490" y="129"/>
                    </a:lnTo>
                    <a:lnTo>
                      <a:pt x="1439" y="180"/>
                    </a:lnTo>
                    <a:lnTo>
                      <a:pt x="1413" y="257"/>
                    </a:lnTo>
                    <a:lnTo>
                      <a:pt x="1388" y="334"/>
                    </a:lnTo>
                    <a:lnTo>
                      <a:pt x="1362" y="437"/>
                    </a:lnTo>
                    <a:lnTo>
                      <a:pt x="1362" y="5343"/>
                    </a:lnTo>
                    <a:lnTo>
                      <a:pt x="1079" y="5420"/>
                    </a:lnTo>
                    <a:lnTo>
                      <a:pt x="823" y="5574"/>
                    </a:lnTo>
                    <a:lnTo>
                      <a:pt x="591" y="5754"/>
                    </a:lnTo>
                    <a:lnTo>
                      <a:pt x="386" y="5959"/>
                    </a:lnTo>
                    <a:lnTo>
                      <a:pt x="206" y="6216"/>
                    </a:lnTo>
                    <a:lnTo>
                      <a:pt x="103" y="6498"/>
                    </a:lnTo>
                    <a:lnTo>
                      <a:pt x="26" y="6781"/>
                    </a:lnTo>
                    <a:lnTo>
                      <a:pt x="1" y="7089"/>
                    </a:lnTo>
                    <a:lnTo>
                      <a:pt x="1" y="7269"/>
                    </a:lnTo>
                    <a:lnTo>
                      <a:pt x="26" y="7449"/>
                    </a:lnTo>
                    <a:lnTo>
                      <a:pt x="52" y="7603"/>
                    </a:lnTo>
                    <a:lnTo>
                      <a:pt x="129" y="7783"/>
                    </a:lnTo>
                    <a:lnTo>
                      <a:pt x="180" y="7937"/>
                    </a:lnTo>
                    <a:lnTo>
                      <a:pt x="283" y="8065"/>
                    </a:lnTo>
                    <a:lnTo>
                      <a:pt x="386" y="8219"/>
                    </a:lnTo>
                    <a:lnTo>
                      <a:pt x="489" y="8348"/>
                    </a:lnTo>
                    <a:lnTo>
                      <a:pt x="617" y="8451"/>
                    </a:lnTo>
                    <a:lnTo>
                      <a:pt x="745" y="8553"/>
                    </a:lnTo>
                    <a:lnTo>
                      <a:pt x="874" y="8656"/>
                    </a:lnTo>
                    <a:lnTo>
                      <a:pt x="1028" y="8733"/>
                    </a:lnTo>
                    <a:lnTo>
                      <a:pt x="1182" y="8810"/>
                    </a:lnTo>
                    <a:lnTo>
                      <a:pt x="1362" y="8836"/>
                    </a:lnTo>
                    <a:lnTo>
                      <a:pt x="1516" y="8887"/>
                    </a:lnTo>
                    <a:lnTo>
                      <a:pt x="1696" y="8913"/>
                    </a:lnTo>
                    <a:lnTo>
                      <a:pt x="1901" y="8913"/>
                    </a:lnTo>
                    <a:lnTo>
                      <a:pt x="2081" y="8887"/>
                    </a:lnTo>
                    <a:lnTo>
                      <a:pt x="2261" y="8836"/>
                    </a:lnTo>
                    <a:lnTo>
                      <a:pt x="2441" y="8784"/>
                    </a:lnTo>
                    <a:lnTo>
                      <a:pt x="2595" y="8707"/>
                    </a:lnTo>
                    <a:lnTo>
                      <a:pt x="2775" y="8630"/>
                    </a:lnTo>
                    <a:lnTo>
                      <a:pt x="2903" y="8528"/>
                    </a:lnTo>
                    <a:lnTo>
                      <a:pt x="3057" y="8399"/>
                    </a:lnTo>
                    <a:lnTo>
                      <a:pt x="3160" y="8271"/>
                    </a:lnTo>
                    <a:lnTo>
                      <a:pt x="3288" y="8142"/>
                    </a:lnTo>
                    <a:lnTo>
                      <a:pt x="3365" y="7988"/>
                    </a:lnTo>
                    <a:lnTo>
                      <a:pt x="3468" y="7808"/>
                    </a:lnTo>
                    <a:lnTo>
                      <a:pt x="3520" y="7654"/>
                    </a:lnTo>
                    <a:lnTo>
                      <a:pt x="3571" y="7475"/>
                    </a:lnTo>
                    <a:lnTo>
                      <a:pt x="3597" y="7295"/>
                    </a:lnTo>
                    <a:lnTo>
                      <a:pt x="3597" y="7089"/>
                    </a:lnTo>
                    <a:lnTo>
                      <a:pt x="3571" y="6781"/>
                    </a:lnTo>
                    <a:lnTo>
                      <a:pt x="3494" y="6498"/>
                    </a:lnTo>
                    <a:lnTo>
                      <a:pt x="3391" y="6216"/>
                    </a:lnTo>
                    <a:lnTo>
                      <a:pt x="3211" y="5959"/>
                    </a:lnTo>
                    <a:lnTo>
                      <a:pt x="3006" y="5754"/>
                    </a:lnTo>
                    <a:lnTo>
                      <a:pt x="2775" y="5574"/>
                    </a:lnTo>
                    <a:lnTo>
                      <a:pt x="2518" y="5420"/>
                    </a:lnTo>
                    <a:lnTo>
                      <a:pt x="2235" y="5343"/>
                    </a:lnTo>
                    <a:lnTo>
                      <a:pt x="2235" y="437"/>
                    </a:lnTo>
                    <a:lnTo>
                      <a:pt x="2210" y="334"/>
                    </a:lnTo>
                    <a:lnTo>
                      <a:pt x="2184" y="257"/>
                    </a:lnTo>
                    <a:lnTo>
                      <a:pt x="2158" y="180"/>
                    </a:lnTo>
                    <a:lnTo>
                      <a:pt x="2107" y="129"/>
                    </a:lnTo>
                    <a:lnTo>
                      <a:pt x="2030" y="77"/>
                    </a:lnTo>
                    <a:lnTo>
                      <a:pt x="1953" y="26"/>
                    </a:lnTo>
                    <a:lnTo>
                      <a:pt x="1876" y="0"/>
                    </a:lnTo>
                    <a:close/>
                  </a:path>
                </a:pathLst>
              </a:custGeom>
              <a:solidFill>
                <a:srgbClr val="FD8087"/>
              </a:solidFill>
              <a:ln>
                <a:noFill/>
              </a:ln>
            </p:spPr>
            <p:txBody>
              <a:bodyPr spcFirstLastPara="1" wrap="square" lIns="121900" tIns="121900" rIns="121900" bIns="121900" anchor="ctr" anchorCtr="0">
                <a:noAutofit/>
              </a:bodyPr>
              <a:lstStyle/>
              <a:p>
                <a:endParaRPr sz="2489">
                  <a:latin typeface="+mn-lt"/>
                </a:endParaRPr>
              </a:p>
            </p:txBody>
          </p:sp>
          <p:sp>
            <p:nvSpPr>
              <p:cNvPr id="1816" name="Google Shape;1816;p31">
                <a:extLst>
                  <a:ext uri="{FF2B5EF4-FFF2-40B4-BE49-F238E27FC236}">
                    <a16:creationId xmlns:a16="http://schemas.microsoft.com/office/drawing/2014/main" id="{2FE3C771-84D8-6867-88FC-E9B995D5C52A}"/>
                  </a:ext>
                </a:extLst>
              </p:cNvPr>
              <p:cNvSpPr/>
              <p:nvPr/>
            </p:nvSpPr>
            <p:spPr>
              <a:xfrm>
                <a:off x="7875805" y="5315159"/>
                <a:ext cx="70103" cy="24695"/>
              </a:xfrm>
              <a:custGeom>
                <a:avLst/>
                <a:gdLst/>
                <a:ahLst/>
                <a:cxnLst/>
                <a:rect l="l" t="t" r="r" b="b"/>
                <a:pathLst>
                  <a:path w="951" h="335" extrusionOk="0">
                    <a:moveTo>
                      <a:pt x="154" y="1"/>
                    </a:moveTo>
                    <a:lnTo>
                      <a:pt x="103" y="26"/>
                    </a:lnTo>
                    <a:lnTo>
                      <a:pt x="52" y="52"/>
                    </a:lnTo>
                    <a:lnTo>
                      <a:pt x="0" y="104"/>
                    </a:lnTo>
                    <a:lnTo>
                      <a:pt x="0" y="181"/>
                    </a:lnTo>
                    <a:lnTo>
                      <a:pt x="0" y="232"/>
                    </a:lnTo>
                    <a:lnTo>
                      <a:pt x="52" y="283"/>
                    </a:lnTo>
                    <a:lnTo>
                      <a:pt x="103" y="309"/>
                    </a:lnTo>
                    <a:lnTo>
                      <a:pt x="154" y="335"/>
                    </a:lnTo>
                    <a:lnTo>
                      <a:pt x="796" y="335"/>
                    </a:lnTo>
                    <a:lnTo>
                      <a:pt x="874" y="309"/>
                    </a:lnTo>
                    <a:lnTo>
                      <a:pt x="925" y="283"/>
                    </a:lnTo>
                    <a:lnTo>
                      <a:pt x="951" y="232"/>
                    </a:lnTo>
                    <a:lnTo>
                      <a:pt x="951" y="181"/>
                    </a:lnTo>
                    <a:lnTo>
                      <a:pt x="951" y="104"/>
                    </a:lnTo>
                    <a:lnTo>
                      <a:pt x="925" y="52"/>
                    </a:lnTo>
                    <a:lnTo>
                      <a:pt x="874" y="26"/>
                    </a:lnTo>
                    <a:lnTo>
                      <a:pt x="796" y="1"/>
                    </a:lnTo>
                    <a:close/>
                  </a:path>
                </a:pathLst>
              </a:custGeom>
              <a:solidFill>
                <a:srgbClr val="FE646F"/>
              </a:solidFill>
              <a:ln>
                <a:noFill/>
              </a:ln>
            </p:spPr>
            <p:txBody>
              <a:bodyPr spcFirstLastPara="1" wrap="square" lIns="121900" tIns="121900" rIns="121900" bIns="121900" anchor="ctr" anchorCtr="0">
                <a:noAutofit/>
              </a:bodyPr>
              <a:lstStyle/>
              <a:p>
                <a:endParaRPr sz="2489">
                  <a:latin typeface="+mn-lt"/>
                </a:endParaRPr>
              </a:p>
            </p:txBody>
          </p:sp>
          <p:sp>
            <p:nvSpPr>
              <p:cNvPr id="1817" name="Google Shape;1817;p31">
                <a:extLst>
                  <a:ext uri="{FF2B5EF4-FFF2-40B4-BE49-F238E27FC236}">
                    <a16:creationId xmlns:a16="http://schemas.microsoft.com/office/drawing/2014/main" id="{044955B8-450C-7BB9-9B34-FECE8451F4A5}"/>
                  </a:ext>
                </a:extLst>
              </p:cNvPr>
              <p:cNvSpPr/>
              <p:nvPr/>
            </p:nvSpPr>
            <p:spPr>
              <a:xfrm>
                <a:off x="7875805" y="5389021"/>
                <a:ext cx="70103" cy="24695"/>
              </a:xfrm>
              <a:custGeom>
                <a:avLst/>
                <a:gdLst/>
                <a:ahLst/>
                <a:cxnLst/>
                <a:rect l="l" t="t" r="r" b="b"/>
                <a:pathLst>
                  <a:path w="951" h="335" extrusionOk="0">
                    <a:moveTo>
                      <a:pt x="154" y="0"/>
                    </a:moveTo>
                    <a:lnTo>
                      <a:pt x="103" y="26"/>
                    </a:lnTo>
                    <a:lnTo>
                      <a:pt x="52" y="52"/>
                    </a:lnTo>
                    <a:lnTo>
                      <a:pt x="0" y="103"/>
                    </a:lnTo>
                    <a:lnTo>
                      <a:pt x="0" y="155"/>
                    </a:lnTo>
                    <a:lnTo>
                      <a:pt x="0" y="232"/>
                    </a:lnTo>
                    <a:lnTo>
                      <a:pt x="52" y="283"/>
                    </a:lnTo>
                    <a:lnTo>
                      <a:pt x="103" y="309"/>
                    </a:lnTo>
                    <a:lnTo>
                      <a:pt x="154" y="334"/>
                    </a:lnTo>
                    <a:lnTo>
                      <a:pt x="796" y="334"/>
                    </a:lnTo>
                    <a:lnTo>
                      <a:pt x="874" y="309"/>
                    </a:lnTo>
                    <a:lnTo>
                      <a:pt x="925" y="283"/>
                    </a:lnTo>
                    <a:lnTo>
                      <a:pt x="951" y="232"/>
                    </a:lnTo>
                    <a:lnTo>
                      <a:pt x="951" y="155"/>
                    </a:lnTo>
                    <a:lnTo>
                      <a:pt x="951" y="103"/>
                    </a:lnTo>
                    <a:lnTo>
                      <a:pt x="925" y="52"/>
                    </a:lnTo>
                    <a:lnTo>
                      <a:pt x="874" y="26"/>
                    </a:lnTo>
                    <a:lnTo>
                      <a:pt x="796" y="0"/>
                    </a:lnTo>
                    <a:close/>
                  </a:path>
                </a:pathLst>
              </a:custGeom>
              <a:solidFill>
                <a:srgbClr val="FE646F"/>
              </a:solidFill>
              <a:ln>
                <a:noFill/>
              </a:ln>
            </p:spPr>
            <p:txBody>
              <a:bodyPr spcFirstLastPara="1" wrap="square" lIns="121900" tIns="121900" rIns="121900" bIns="121900" anchor="ctr" anchorCtr="0">
                <a:noAutofit/>
              </a:bodyPr>
              <a:lstStyle/>
              <a:p>
                <a:endParaRPr sz="2489">
                  <a:latin typeface="+mn-lt"/>
                </a:endParaRPr>
              </a:p>
            </p:txBody>
          </p:sp>
          <p:sp>
            <p:nvSpPr>
              <p:cNvPr id="1818" name="Google Shape;1818;p31">
                <a:extLst>
                  <a:ext uri="{FF2B5EF4-FFF2-40B4-BE49-F238E27FC236}">
                    <a16:creationId xmlns:a16="http://schemas.microsoft.com/office/drawing/2014/main" id="{69D60DB9-66D2-CEBB-A262-FBB1AC802B9D}"/>
                  </a:ext>
                </a:extLst>
              </p:cNvPr>
              <p:cNvSpPr/>
              <p:nvPr/>
            </p:nvSpPr>
            <p:spPr>
              <a:xfrm>
                <a:off x="7875805" y="5462883"/>
                <a:ext cx="70103" cy="22778"/>
              </a:xfrm>
              <a:custGeom>
                <a:avLst/>
                <a:gdLst/>
                <a:ahLst/>
                <a:cxnLst/>
                <a:rect l="l" t="t" r="r" b="b"/>
                <a:pathLst>
                  <a:path w="951" h="309" extrusionOk="0">
                    <a:moveTo>
                      <a:pt x="103" y="0"/>
                    </a:moveTo>
                    <a:lnTo>
                      <a:pt x="52" y="52"/>
                    </a:lnTo>
                    <a:lnTo>
                      <a:pt x="0" y="103"/>
                    </a:lnTo>
                    <a:lnTo>
                      <a:pt x="0" y="154"/>
                    </a:lnTo>
                    <a:lnTo>
                      <a:pt x="0" y="231"/>
                    </a:lnTo>
                    <a:lnTo>
                      <a:pt x="52" y="283"/>
                    </a:lnTo>
                    <a:lnTo>
                      <a:pt x="103" y="308"/>
                    </a:lnTo>
                    <a:lnTo>
                      <a:pt x="874" y="308"/>
                    </a:lnTo>
                    <a:lnTo>
                      <a:pt x="925" y="283"/>
                    </a:lnTo>
                    <a:lnTo>
                      <a:pt x="951" y="231"/>
                    </a:lnTo>
                    <a:lnTo>
                      <a:pt x="951" y="154"/>
                    </a:lnTo>
                    <a:lnTo>
                      <a:pt x="951" y="103"/>
                    </a:lnTo>
                    <a:lnTo>
                      <a:pt x="925" y="52"/>
                    </a:lnTo>
                    <a:lnTo>
                      <a:pt x="874" y="0"/>
                    </a:lnTo>
                    <a:close/>
                  </a:path>
                </a:pathLst>
              </a:custGeom>
              <a:solidFill>
                <a:srgbClr val="FE646F"/>
              </a:solidFill>
              <a:ln>
                <a:noFill/>
              </a:ln>
            </p:spPr>
            <p:txBody>
              <a:bodyPr spcFirstLastPara="1" wrap="square" lIns="121900" tIns="121900" rIns="121900" bIns="121900" anchor="ctr" anchorCtr="0">
                <a:noAutofit/>
              </a:bodyPr>
              <a:lstStyle/>
              <a:p>
                <a:endParaRPr sz="2489">
                  <a:latin typeface="+mn-lt"/>
                </a:endParaRPr>
              </a:p>
            </p:txBody>
          </p:sp>
          <p:sp>
            <p:nvSpPr>
              <p:cNvPr id="1819" name="Google Shape;1819;p31">
                <a:extLst>
                  <a:ext uri="{FF2B5EF4-FFF2-40B4-BE49-F238E27FC236}">
                    <a16:creationId xmlns:a16="http://schemas.microsoft.com/office/drawing/2014/main" id="{0F4C50F7-7BC6-0CFD-6B43-8B4FBC0069BD}"/>
                  </a:ext>
                </a:extLst>
              </p:cNvPr>
              <p:cNvSpPr/>
              <p:nvPr/>
            </p:nvSpPr>
            <p:spPr>
              <a:xfrm>
                <a:off x="7875805" y="5536671"/>
                <a:ext cx="70103" cy="22852"/>
              </a:xfrm>
              <a:custGeom>
                <a:avLst/>
                <a:gdLst/>
                <a:ahLst/>
                <a:cxnLst/>
                <a:rect l="l" t="t" r="r" b="b"/>
                <a:pathLst>
                  <a:path w="951" h="310" extrusionOk="0">
                    <a:moveTo>
                      <a:pt x="103" y="1"/>
                    </a:moveTo>
                    <a:lnTo>
                      <a:pt x="52" y="27"/>
                    </a:lnTo>
                    <a:lnTo>
                      <a:pt x="0" y="78"/>
                    </a:lnTo>
                    <a:lnTo>
                      <a:pt x="0" y="155"/>
                    </a:lnTo>
                    <a:lnTo>
                      <a:pt x="0" y="206"/>
                    </a:lnTo>
                    <a:lnTo>
                      <a:pt x="52" y="258"/>
                    </a:lnTo>
                    <a:lnTo>
                      <a:pt x="103" y="309"/>
                    </a:lnTo>
                    <a:lnTo>
                      <a:pt x="874" y="309"/>
                    </a:lnTo>
                    <a:lnTo>
                      <a:pt x="925" y="258"/>
                    </a:lnTo>
                    <a:lnTo>
                      <a:pt x="951" y="206"/>
                    </a:lnTo>
                    <a:lnTo>
                      <a:pt x="951" y="155"/>
                    </a:lnTo>
                    <a:lnTo>
                      <a:pt x="951" y="78"/>
                    </a:lnTo>
                    <a:lnTo>
                      <a:pt x="925" y="27"/>
                    </a:lnTo>
                    <a:lnTo>
                      <a:pt x="874" y="1"/>
                    </a:lnTo>
                    <a:close/>
                  </a:path>
                </a:pathLst>
              </a:custGeom>
              <a:solidFill>
                <a:srgbClr val="FE646F"/>
              </a:solidFill>
              <a:ln>
                <a:noFill/>
              </a:ln>
            </p:spPr>
            <p:txBody>
              <a:bodyPr spcFirstLastPara="1" wrap="square" lIns="121900" tIns="121900" rIns="121900" bIns="121900" anchor="ctr" anchorCtr="0">
                <a:noAutofit/>
              </a:bodyPr>
              <a:lstStyle/>
              <a:p>
                <a:endParaRPr sz="2489">
                  <a:latin typeface="+mn-lt"/>
                </a:endParaRPr>
              </a:p>
            </p:txBody>
          </p:sp>
        </p:grpSp>
      </p:grpSp>
      <p:sp>
        <p:nvSpPr>
          <p:cNvPr id="1820" name="Google Shape;1820;p31">
            <a:extLst>
              <a:ext uri="{FF2B5EF4-FFF2-40B4-BE49-F238E27FC236}">
                <a16:creationId xmlns:a16="http://schemas.microsoft.com/office/drawing/2014/main" id="{828A3AFD-E007-7785-5A07-8FB73083E1B5}"/>
              </a:ext>
            </a:extLst>
          </p:cNvPr>
          <p:cNvSpPr/>
          <p:nvPr/>
        </p:nvSpPr>
        <p:spPr>
          <a:xfrm rot="5400000">
            <a:off x="10881708" y="2557175"/>
            <a:ext cx="185684" cy="300737"/>
          </a:xfrm>
          <a:prstGeom prst="triangle">
            <a:avLst>
              <a:gd name="adj" fmla="val 50000"/>
            </a:avLst>
          </a:prstGeom>
          <a:solidFill>
            <a:schemeClr val="lt1"/>
          </a:solidFill>
          <a:ln>
            <a:noFill/>
          </a:ln>
        </p:spPr>
        <p:txBody>
          <a:bodyPr spcFirstLastPara="1" wrap="square" lIns="121900" tIns="121900" rIns="121900" bIns="121900" anchor="ctr" anchorCtr="0">
            <a:noAutofit/>
          </a:bodyPr>
          <a:lstStyle/>
          <a:p>
            <a:endParaRPr sz="2489">
              <a:latin typeface="+mn-lt"/>
            </a:endParaRPr>
          </a:p>
        </p:txBody>
      </p:sp>
    </p:spTree>
    <p:extLst>
      <p:ext uri="{BB962C8B-B14F-4D97-AF65-F5344CB8AC3E}">
        <p14:creationId xmlns:p14="http://schemas.microsoft.com/office/powerpoint/2010/main" val="19559856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009D87-65DC-41FC-8207-B7CE167ECACD}"/>
              </a:ext>
            </a:extLst>
          </p:cNvPr>
          <p:cNvSpPr>
            <a:spLocks noGrp="1"/>
          </p:cNvSpPr>
          <p:nvPr>
            <p:ph type="title"/>
          </p:nvPr>
        </p:nvSpPr>
        <p:spPr/>
        <p:txBody>
          <a:bodyPr>
            <a:noAutofit/>
          </a:bodyPr>
          <a:lstStyle/>
          <a:p>
            <a:r>
              <a:rPr lang="en-US" dirty="0">
                <a:solidFill>
                  <a:schemeClr val="accent1">
                    <a:lumMod val="50000"/>
                  </a:schemeClr>
                </a:solidFill>
              </a:rPr>
              <a:t>Q&amp;A</a:t>
            </a:r>
          </a:p>
        </p:txBody>
      </p:sp>
      <p:sp>
        <p:nvSpPr>
          <p:cNvPr id="4" name="TextBox 3">
            <a:extLst>
              <a:ext uri="{FF2B5EF4-FFF2-40B4-BE49-F238E27FC236}">
                <a16:creationId xmlns:a16="http://schemas.microsoft.com/office/drawing/2014/main" id="{612CF28C-7D9A-4FF6-9944-D40C01BA3E5F}"/>
              </a:ext>
            </a:extLst>
          </p:cNvPr>
          <p:cNvSpPr txBox="1"/>
          <p:nvPr/>
        </p:nvSpPr>
        <p:spPr>
          <a:xfrm>
            <a:off x="609600" y="1609326"/>
            <a:ext cx="10972800" cy="3364960"/>
          </a:xfrm>
          <a:prstGeom prst="rect">
            <a:avLst/>
          </a:prstGeom>
          <a:noFill/>
        </p:spPr>
        <p:txBody>
          <a:bodyPr wrap="square">
            <a:spAutoFit/>
          </a:bodyPr>
          <a:lstStyle/>
          <a:p>
            <a:pPr>
              <a:lnSpc>
                <a:spcPct val="150000"/>
              </a:lnSpc>
            </a:pPr>
            <a:r>
              <a:rPr lang="en-US" sz="1800" dirty="0"/>
              <a:t>Vietnam requires organizations and businesses to implement energy management and auditing in compliance with legal regulations to ensure energy is used efficiently and effectively, contributing to environmental protection and sustainable development.</a:t>
            </a:r>
          </a:p>
          <a:p>
            <a:pPr>
              <a:lnSpc>
                <a:spcPct val="150000"/>
              </a:lnSpc>
            </a:pPr>
            <a:r>
              <a:rPr lang="en-US" sz="1800" b="1" dirty="0"/>
              <a:t>Which project financing option would you choose?</a:t>
            </a:r>
          </a:p>
          <a:p>
            <a:pPr marL="342900" indent="-342900">
              <a:lnSpc>
                <a:spcPct val="150000"/>
              </a:lnSpc>
              <a:buFont typeface="Wingdings" pitchFamily="2" charset="2"/>
              <a:buChar char="v"/>
            </a:pPr>
            <a:r>
              <a:rPr lang="en-US" sz="1800" b="1" dirty="0"/>
              <a:t>Equity financing?</a:t>
            </a:r>
            <a:endParaRPr lang="en-US" sz="1800" dirty="0"/>
          </a:p>
          <a:p>
            <a:pPr marL="342900" indent="-342900">
              <a:lnSpc>
                <a:spcPct val="150000"/>
              </a:lnSpc>
              <a:buFont typeface="Wingdings" pitchFamily="2" charset="2"/>
              <a:buChar char="v"/>
            </a:pPr>
            <a:r>
              <a:rPr lang="en-US" sz="1800" b="1" dirty="0"/>
              <a:t>Bank loan?</a:t>
            </a:r>
            <a:endParaRPr lang="en-US" sz="1800" dirty="0"/>
          </a:p>
          <a:p>
            <a:pPr marL="342900" indent="-342900">
              <a:lnSpc>
                <a:spcPct val="150000"/>
              </a:lnSpc>
              <a:buFont typeface="Wingdings" pitchFamily="2" charset="2"/>
              <a:buChar char="v"/>
            </a:pPr>
            <a:r>
              <a:rPr lang="en-US" sz="1800" b="1" dirty="0"/>
              <a:t>Leasing?</a:t>
            </a:r>
            <a:endParaRPr lang="en-US" sz="1800" dirty="0"/>
          </a:p>
          <a:p>
            <a:pPr marL="342900" indent="-342900">
              <a:lnSpc>
                <a:spcPct val="150000"/>
              </a:lnSpc>
              <a:buFont typeface="Wingdings" pitchFamily="2" charset="2"/>
              <a:buChar char="v"/>
            </a:pPr>
            <a:r>
              <a:rPr lang="en-US" sz="1800" b="1" dirty="0"/>
              <a:t>Performance contract?</a:t>
            </a:r>
            <a:endParaRPr lang="en-US" sz="1800" dirty="0"/>
          </a:p>
        </p:txBody>
      </p:sp>
    </p:spTree>
    <p:extLst>
      <p:ext uri="{BB962C8B-B14F-4D97-AF65-F5344CB8AC3E}">
        <p14:creationId xmlns:p14="http://schemas.microsoft.com/office/powerpoint/2010/main" val="39194163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230"/>
        <p:cNvGrpSpPr/>
        <p:nvPr/>
      </p:nvGrpSpPr>
      <p:grpSpPr>
        <a:xfrm>
          <a:off x="0" y="0"/>
          <a:ext cx="0" cy="0"/>
          <a:chOff x="0" y="0"/>
          <a:chExt cx="0" cy="0"/>
        </a:xfrm>
      </p:grpSpPr>
      <p:sp>
        <p:nvSpPr>
          <p:cNvPr id="1231" name="Google Shape;1231;p26"/>
          <p:cNvSpPr txBox="1">
            <a:spLocks noGrp="1"/>
          </p:cNvSpPr>
          <p:nvPr>
            <p:ph type="title"/>
          </p:nvPr>
        </p:nvSpPr>
        <p:spPr>
          <a:xfrm>
            <a:off x="930442" y="435642"/>
            <a:ext cx="10972800" cy="495200"/>
          </a:xfrm>
          <a:prstGeom prst="rect">
            <a:avLst/>
          </a:prstGeom>
        </p:spPr>
        <p:txBody>
          <a:bodyPr spcFirstLastPara="1" wrap="square" lIns="121900" tIns="121900" rIns="121900" bIns="121900" anchor="ctr" anchorCtr="0">
            <a:noAutofit/>
          </a:bodyPr>
          <a:lstStyle/>
          <a:p>
            <a:r>
              <a:rPr lang="en-US" sz="3200" dirty="0">
                <a:solidFill>
                  <a:schemeClr val="accent1">
                    <a:lumMod val="50000"/>
                  </a:schemeClr>
                </a:solidFill>
                <a:latin typeface="+mn-lt"/>
                <a:ea typeface="Fira Sans Extra Condensed Medium"/>
                <a:cs typeface="Fira Sans Extra Condensed Medium"/>
                <a:sym typeface="Fira Sans Extra Condensed Medium"/>
              </a:rPr>
              <a:t>2. Financial analysis for energy efficiency project</a:t>
            </a:r>
          </a:p>
        </p:txBody>
      </p:sp>
      <p:grpSp>
        <p:nvGrpSpPr>
          <p:cNvPr id="1232" name="Google Shape;1232;p26"/>
          <p:cNvGrpSpPr/>
          <p:nvPr/>
        </p:nvGrpSpPr>
        <p:grpSpPr>
          <a:xfrm>
            <a:off x="1090038" y="1705632"/>
            <a:ext cx="4443934" cy="4469126"/>
            <a:chOff x="22517" y="1194591"/>
            <a:chExt cx="3067119" cy="3211518"/>
          </a:xfrm>
        </p:grpSpPr>
        <p:grpSp>
          <p:nvGrpSpPr>
            <p:cNvPr id="1233" name="Google Shape;1233;p26"/>
            <p:cNvGrpSpPr/>
            <p:nvPr/>
          </p:nvGrpSpPr>
          <p:grpSpPr>
            <a:xfrm>
              <a:off x="615893" y="1194591"/>
              <a:ext cx="2101988" cy="2101988"/>
              <a:chOff x="1450437" y="1215588"/>
              <a:chExt cx="2407500" cy="2407500"/>
            </a:xfrm>
          </p:grpSpPr>
          <p:sp>
            <p:nvSpPr>
              <p:cNvPr id="1234" name="Google Shape;1234;p26"/>
              <p:cNvSpPr/>
              <p:nvPr/>
            </p:nvSpPr>
            <p:spPr>
              <a:xfrm>
                <a:off x="1450437" y="1215588"/>
                <a:ext cx="2407500" cy="2407500"/>
              </a:xfrm>
              <a:prstGeom prst="arc">
                <a:avLst>
                  <a:gd name="adj1" fmla="val 16200000"/>
                  <a:gd name="adj2" fmla="val 16193819"/>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1235" name="Google Shape;1235;p26"/>
              <p:cNvSpPr/>
              <p:nvPr/>
            </p:nvSpPr>
            <p:spPr>
              <a:xfrm>
                <a:off x="1450437" y="1215588"/>
                <a:ext cx="2407500" cy="2407500"/>
              </a:xfrm>
              <a:prstGeom prst="arc">
                <a:avLst>
                  <a:gd name="adj1" fmla="val 16297758"/>
                  <a:gd name="adj2" fmla="val 19395865"/>
                </a:avLst>
              </a:prstGeom>
              <a:noFill/>
              <a:ln w="11430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grpSp>
        <p:sp>
          <p:nvSpPr>
            <p:cNvPr id="1236" name="Google Shape;1236;p26"/>
            <p:cNvSpPr txBox="1"/>
            <p:nvPr/>
          </p:nvSpPr>
          <p:spPr>
            <a:xfrm>
              <a:off x="641488" y="3851709"/>
              <a:ext cx="2051100" cy="554400"/>
            </a:xfrm>
            <a:prstGeom prst="rect">
              <a:avLst/>
            </a:prstGeom>
            <a:noFill/>
            <a:ln>
              <a:noFill/>
            </a:ln>
          </p:spPr>
          <p:txBody>
            <a:bodyPr spcFirstLastPara="1" wrap="square" lIns="121900" tIns="121900" rIns="121900" bIns="121900" anchor="ctr" anchorCtr="0">
              <a:noAutofit/>
            </a:bodyPr>
            <a:lstStyle/>
            <a:p>
              <a:pPr algn="ctr"/>
              <a:endParaRPr sz="1600" dirty="0">
                <a:solidFill>
                  <a:schemeClr val="dk1"/>
                </a:solidFill>
                <a:latin typeface="Roboto"/>
                <a:ea typeface="Roboto"/>
                <a:cs typeface="Roboto"/>
                <a:sym typeface="Roboto"/>
              </a:endParaRPr>
            </a:p>
          </p:txBody>
        </p:sp>
        <p:sp>
          <p:nvSpPr>
            <p:cNvPr id="1237" name="Google Shape;1237;p26"/>
            <p:cNvSpPr txBox="1"/>
            <p:nvPr/>
          </p:nvSpPr>
          <p:spPr>
            <a:xfrm>
              <a:off x="22517" y="3378021"/>
              <a:ext cx="3067119" cy="687666"/>
            </a:xfrm>
            <a:prstGeom prst="rect">
              <a:avLst/>
            </a:prstGeom>
            <a:noFill/>
            <a:ln>
              <a:noFill/>
            </a:ln>
          </p:spPr>
          <p:txBody>
            <a:bodyPr spcFirstLastPara="1" wrap="square" lIns="121900" tIns="121900" rIns="121900" bIns="121900" anchor="ctr" anchorCtr="0">
              <a:noAutofit/>
            </a:bodyPr>
            <a:lstStyle/>
            <a:p>
              <a:pPr algn="ctr"/>
              <a:r>
                <a:rPr lang="en-US" sz="1800" b="1" dirty="0">
                  <a:solidFill>
                    <a:schemeClr val="accent1"/>
                  </a:solidFill>
                  <a:latin typeface="+mn-lt"/>
                  <a:ea typeface="Fira Sans Extra Condensed"/>
                  <a:cs typeface="Fira Sans Extra Condensed"/>
                  <a:sym typeface="Fira Sans Extra Condensed"/>
                </a:rPr>
                <a:t>Methods of calculating costs and benefits for Project</a:t>
              </a:r>
              <a:endParaRPr sz="1800" b="1" dirty="0">
                <a:solidFill>
                  <a:schemeClr val="accent1"/>
                </a:solidFill>
                <a:latin typeface="+mn-lt"/>
                <a:ea typeface="Fira Sans Extra Condensed"/>
                <a:cs typeface="Fira Sans Extra Condensed"/>
                <a:sym typeface="Fira Sans Extra Condensed"/>
              </a:endParaRPr>
            </a:p>
          </p:txBody>
        </p:sp>
        <p:sp>
          <p:nvSpPr>
            <p:cNvPr id="1238" name="Google Shape;1238;p26"/>
            <p:cNvSpPr txBox="1"/>
            <p:nvPr/>
          </p:nvSpPr>
          <p:spPr>
            <a:xfrm>
              <a:off x="930688" y="2513583"/>
              <a:ext cx="1472400" cy="371400"/>
            </a:xfrm>
            <a:prstGeom prst="rect">
              <a:avLst/>
            </a:prstGeom>
            <a:noFill/>
            <a:ln>
              <a:noFill/>
            </a:ln>
          </p:spPr>
          <p:txBody>
            <a:bodyPr spcFirstLastPara="1" wrap="square" lIns="121900" tIns="121900" rIns="121900" bIns="121900" anchor="ctr" anchorCtr="0">
              <a:noAutofit/>
            </a:bodyPr>
            <a:lstStyle/>
            <a:p>
              <a:pPr algn="ctr"/>
              <a:endParaRPr sz="3200" b="1" dirty="0">
                <a:solidFill>
                  <a:schemeClr val="accent1"/>
                </a:solidFill>
                <a:latin typeface="Fira Sans Extra Condensed"/>
                <a:ea typeface="Fira Sans Extra Condensed"/>
                <a:cs typeface="Fira Sans Extra Condensed"/>
                <a:sym typeface="Fira Sans Extra Condensed"/>
              </a:endParaRPr>
            </a:p>
          </p:txBody>
        </p:sp>
        <p:grpSp>
          <p:nvGrpSpPr>
            <p:cNvPr id="1239" name="Google Shape;1239;p26"/>
            <p:cNvGrpSpPr/>
            <p:nvPr/>
          </p:nvGrpSpPr>
          <p:grpSpPr>
            <a:xfrm>
              <a:off x="1372144" y="1801209"/>
              <a:ext cx="589487" cy="589483"/>
              <a:chOff x="6554325" y="5003800"/>
              <a:chExt cx="589487" cy="589483"/>
            </a:xfrm>
          </p:grpSpPr>
          <p:sp>
            <p:nvSpPr>
              <p:cNvPr id="1240" name="Google Shape;1240;p26"/>
              <p:cNvSpPr/>
              <p:nvPr/>
            </p:nvSpPr>
            <p:spPr>
              <a:xfrm>
                <a:off x="6935662" y="5291535"/>
                <a:ext cx="108984" cy="55911"/>
              </a:xfrm>
              <a:custGeom>
                <a:avLst/>
                <a:gdLst/>
                <a:ahLst/>
                <a:cxnLst/>
                <a:rect l="l" t="t" r="r" b="b"/>
                <a:pathLst>
                  <a:path w="1920" h="985" extrusionOk="0">
                    <a:moveTo>
                      <a:pt x="50" y="1"/>
                    </a:moveTo>
                    <a:lnTo>
                      <a:pt x="0" y="985"/>
                    </a:lnTo>
                    <a:lnTo>
                      <a:pt x="1920" y="985"/>
                    </a:lnTo>
                    <a:lnTo>
                      <a:pt x="19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41" name="Google Shape;1241;p26"/>
              <p:cNvSpPr/>
              <p:nvPr/>
            </p:nvSpPr>
            <p:spPr>
              <a:xfrm>
                <a:off x="6632545" y="5137876"/>
                <a:ext cx="18221" cy="75494"/>
              </a:xfrm>
              <a:custGeom>
                <a:avLst/>
                <a:gdLst/>
                <a:ahLst/>
                <a:cxnLst/>
                <a:rect l="l" t="t" r="r" b="b"/>
                <a:pathLst>
                  <a:path w="321" h="1330" extrusionOk="0">
                    <a:moveTo>
                      <a:pt x="99" y="1"/>
                    </a:moveTo>
                    <a:lnTo>
                      <a:pt x="50" y="50"/>
                    </a:lnTo>
                    <a:lnTo>
                      <a:pt x="25" y="99"/>
                    </a:lnTo>
                    <a:lnTo>
                      <a:pt x="1" y="149"/>
                    </a:lnTo>
                    <a:lnTo>
                      <a:pt x="1" y="1182"/>
                    </a:lnTo>
                    <a:lnTo>
                      <a:pt x="25" y="1231"/>
                    </a:lnTo>
                    <a:lnTo>
                      <a:pt x="50" y="1280"/>
                    </a:lnTo>
                    <a:lnTo>
                      <a:pt x="99" y="1330"/>
                    </a:lnTo>
                    <a:lnTo>
                      <a:pt x="222" y="1330"/>
                    </a:lnTo>
                    <a:lnTo>
                      <a:pt x="271" y="1280"/>
                    </a:lnTo>
                    <a:lnTo>
                      <a:pt x="321" y="1231"/>
                    </a:lnTo>
                    <a:lnTo>
                      <a:pt x="321" y="1182"/>
                    </a:lnTo>
                    <a:lnTo>
                      <a:pt x="321" y="149"/>
                    </a:lnTo>
                    <a:lnTo>
                      <a:pt x="321" y="99"/>
                    </a:lnTo>
                    <a:lnTo>
                      <a:pt x="271" y="50"/>
                    </a:lnTo>
                    <a:lnTo>
                      <a:pt x="22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242" name="Google Shape;1242;p26"/>
              <p:cNvSpPr/>
              <p:nvPr/>
            </p:nvSpPr>
            <p:spPr>
              <a:xfrm>
                <a:off x="6600417" y="5003800"/>
                <a:ext cx="79695" cy="156494"/>
              </a:xfrm>
              <a:custGeom>
                <a:avLst/>
                <a:gdLst/>
                <a:ahLst/>
                <a:cxnLst/>
                <a:rect l="l" t="t" r="r" b="b"/>
                <a:pathLst>
                  <a:path w="1404" h="2757" extrusionOk="0">
                    <a:moveTo>
                      <a:pt x="690" y="1"/>
                    </a:moveTo>
                    <a:lnTo>
                      <a:pt x="591" y="124"/>
                    </a:lnTo>
                    <a:lnTo>
                      <a:pt x="493" y="247"/>
                    </a:lnTo>
                    <a:lnTo>
                      <a:pt x="345" y="419"/>
                    </a:lnTo>
                    <a:lnTo>
                      <a:pt x="222" y="616"/>
                    </a:lnTo>
                    <a:lnTo>
                      <a:pt x="124" y="837"/>
                    </a:lnTo>
                    <a:lnTo>
                      <a:pt x="50" y="1108"/>
                    </a:lnTo>
                    <a:lnTo>
                      <a:pt x="25" y="1231"/>
                    </a:lnTo>
                    <a:lnTo>
                      <a:pt x="1" y="1379"/>
                    </a:lnTo>
                    <a:lnTo>
                      <a:pt x="25" y="1526"/>
                    </a:lnTo>
                    <a:lnTo>
                      <a:pt x="50" y="1649"/>
                    </a:lnTo>
                    <a:lnTo>
                      <a:pt x="124" y="1920"/>
                    </a:lnTo>
                    <a:lnTo>
                      <a:pt x="247" y="2142"/>
                    </a:lnTo>
                    <a:lnTo>
                      <a:pt x="370" y="2338"/>
                    </a:lnTo>
                    <a:lnTo>
                      <a:pt x="493" y="2511"/>
                    </a:lnTo>
                    <a:lnTo>
                      <a:pt x="616" y="2634"/>
                    </a:lnTo>
                    <a:lnTo>
                      <a:pt x="714" y="2757"/>
                    </a:lnTo>
                    <a:lnTo>
                      <a:pt x="837" y="2634"/>
                    </a:lnTo>
                    <a:lnTo>
                      <a:pt x="936" y="2511"/>
                    </a:lnTo>
                    <a:lnTo>
                      <a:pt x="1059" y="2338"/>
                    </a:lnTo>
                    <a:lnTo>
                      <a:pt x="1182" y="2142"/>
                    </a:lnTo>
                    <a:lnTo>
                      <a:pt x="1305" y="1895"/>
                    </a:lnTo>
                    <a:lnTo>
                      <a:pt x="1379" y="1649"/>
                    </a:lnTo>
                    <a:lnTo>
                      <a:pt x="1403" y="1502"/>
                    </a:lnTo>
                    <a:lnTo>
                      <a:pt x="1403" y="1379"/>
                    </a:lnTo>
                    <a:lnTo>
                      <a:pt x="1403" y="1231"/>
                    </a:lnTo>
                    <a:lnTo>
                      <a:pt x="1379" y="1083"/>
                    </a:lnTo>
                    <a:lnTo>
                      <a:pt x="1305" y="837"/>
                    </a:lnTo>
                    <a:lnTo>
                      <a:pt x="1182" y="616"/>
                    </a:lnTo>
                    <a:lnTo>
                      <a:pt x="1059" y="395"/>
                    </a:lnTo>
                    <a:lnTo>
                      <a:pt x="936" y="247"/>
                    </a:lnTo>
                    <a:lnTo>
                      <a:pt x="813" y="124"/>
                    </a:lnTo>
                    <a:lnTo>
                      <a:pt x="69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43" name="Google Shape;1243;p26"/>
              <p:cNvSpPr/>
              <p:nvPr/>
            </p:nvSpPr>
            <p:spPr>
              <a:xfrm>
                <a:off x="6640946" y="5075038"/>
                <a:ext cx="83838" cy="83895"/>
              </a:xfrm>
              <a:custGeom>
                <a:avLst/>
                <a:gdLst/>
                <a:ahLst/>
                <a:cxnLst/>
                <a:rect l="l" t="t" r="r" b="b"/>
                <a:pathLst>
                  <a:path w="1477" h="1478" extrusionOk="0">
                    <a:moveTo>
                      <a:pt x="1354" y="1"/>
                    </a:moveTo>
                    <a:lnTo>
                      <a:pt x="1059" y="50"/>
                    </a:lnTo>
                    <a:lnTo>
                      <a:pt x="886" y="75"/>
                    </a:lnTo>
                    <a:lnTo>
                      <a:pt x="714" y="148"/>
                    </a:lnTo>
                    <a:lnTo>
                      <a:pt x="517" y="247"/>
                    </a:lnTo>
                    <a:lnTo>
                      <a:pt x="370" y="370"/>
                    </a:lnTo>
                    <a:lnTo>
                      <a:pt x="222" y="542"/>
                    </a:lnTo>
                    <a:lnTo>
                      <a:pt x="148" y="714"/>
                    </a:lnTo>
                    <a:lnTo>
                      <a:pt x="74" y="911"/>
                    </a:lnTo>
                    <a:lnTo>
                      <a:pt x="25" y="1083"/>
                    </a:lnTo>
                    <a:lnTo>
                      <a:pt x="0" y="1379"/>
                    </a:lnTo>
                    <a:lnTo>
                      <a:pt x="0" y="1477"/>
                    </a:lnTo>
                    <a:lnTo>
                      <a:pt x="123" y="1477"/>
                    </a:lnTo>
                    <a:lnTo>
                      <a:pt x="419" y="1452"/>
                    </a:lnTo>
                    <a:lnTo>
                      <a:pt x="591" y="1428"/>
                    </a:lnTo>
                    <a:lnTo>
                      <a:pt x="763" y="1354"/>
                    </a:lnTo>
                    <a:lnTo>
                      <a:pt x="960" y="1256"/>
                    </a:lnTo>
                    <a:lnTo>
                      <a:pt x="1108" y="1133"/>
                    </a:lnTo>
                    <a:lnTo>
                      <a:pt x="1255" y="960"/>
                    </a:lnTo>
                    <a:lnTo>
                      <a:pt x="1329" y="788"/>
                    </a:lnTo>
                    <a:lnTo>
                      <a:pt x="1403" y="591"/>
                    </a:lnTo>
                    <a:lnTo>
                      <a:pt x="1452" y="419"/>
                    </a:lnTo>
                    <a:lnTo>
                      <a:pt x="1477" y="124"/>
                    </a:lnTo>
                    <a:lnTo>
                      <a:pt x="147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244" name="Google Shape;1244;p26"/>
              <p:cNvSpPr/>
              <p:nvPr/>
            </p:nvSpPr>
            <p:spPr>
              <a:xfrm>
                <a:off x="6580890" y="5206333"/>
                <a:ext cx="120166" cy="251458"/>
              </a:xfrm>
              <a:custGeom>
                <a:avLst/>
                <a:gdLst/>
                <a:ahLst/>
                <a:cxnLst/>
                <a:rect l="l" t="t" r="r" b="b"/>
                <a:pathLst>
                  <a:path w="2117" h="4430" extrusionOk="0">
                    <a:moveTo>
                      <a:pt x="517" y="1"/>
                    </a:moveTo>
                    <a:lnTo>
                      <a:pt x="0" y="4430"/>
                    </a:lnTo>
                    <a:lnTo>
                      <a:pt x="2117" y="4430"/>
                    </a:lnTo>
                    <a:lnTo>
                      <a:pt x="1600" y="1"/>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1245" name="Google Shape;1245;p26"/>
              <p:cNvSpPr/>
              <p:nvPr/>
            </p:nvSpPr>
            <p:spPr>
              <a:xfrm>
                <a:off x="6622782" y="5206333"/>
                <a:ext cx="78275" cy="251458"/>
              </a:xfrm>
              <a:custGeom>
                <a:avLst/>
                <a:gdLst/>
                <a:ahLst/>
                <a:cxnLst/>
                <a:rect l="l" t="t" r="r" b="b"/>
                <a:pathLst>
                  <a:path w="1379" h="4430" extrusionOk="0">
                    <a:moveTo>
                      <a:pt x="1" y="1"/>
                    </a:moveTo>
                    <a:lnTo>
                      <a:pt x="542" y="4430"/>
                    </a:lnTo>
                    <a:lnTo>
                      <a:pt x="1379" y="4430"/>
                    </a:lnTo>
                    <a:lnTo>
                      <a:pt x="862" y="1"/>
                    </a:lnTo>
                    <a:close/>
                  </a:path>
                </a:pathLst>
              </a:custGeom>
              <a:solidFill>
                <a:srgbClr val="E8E8E8"/>
              </a:solidFill>
              <a:ln>
                <a:noFill/>
              </a:ln>
            </p:spPr>
            <p:txBody>
              <a:bodyPr spcFirstLastPara="1" wrap="square" lIns="121900" tIns="121900" rIns="121900" bIns="121900" anchor="ctr" anchorCtr="0">
                <a:noAutofit/>
              </a:bodyPr>
              <a:lstStyle/>
              <a:p>
                <a:endParaRPr sz="2489"/>
              </a:p>
            </p:txBody>
          </p:sp>
          <p:sp>
            <p:nvSpPr>
              <p:cNvPr id="1246" name="Google Shape;1246;p26"/>
              <p:cNvSpPr/>
              <p:nvPr/>
            </p:nvSpPr>
            <p:spPr>
              <a:xfrm>
                <a:off x="6603255" y="5206333"/>
                <a:ext cx="75437" cy="58749"/>
              </a:xfrm>
              <a:custGeom>
                <a:avLst/>
                <a:gdLst/>
                <a:ahLst/>
                <a:cxnLst/>
                <a:rect l="l" t="t" r="r" b="b"/>
                <a:pathLst>
                  <a:path w="1329" h="1035" extrusionOk="0">
                    <a:moveTo>
                      <a:pt x="123" y="1"/>
                    </a:moveTo>
                    <a:lnTo>
                      <a:pt x="0" y="1034"/>
                    </a:lnTo>
                    <a:lnTo>
                      <a:pt x="1329" y="1034"/>
                    </a:lnTo>
                    <a:lnTo>
                      <a:pt x="12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47" name="Google Shape;1247;p26"/>
              <p:cNvSpPr/>
              <p:nvPr/>
            </p:nvSpPr>
            <p:spPr>
              <a:xfrm>
                <a:off x="6622782" y="5206333"/>
                <a:ext cx="55911" cy="58749"/>
              </a:xfrm>
              <a:custGeom>
                <a:avLst/>
                <a:gdLst/>
                <a:ahLst/>
                <a:cxnLst/>
                <a:rect l="l" t="t" r="r" b="b"/>
                <a:pathLst>
                  <a:path w="985" h="1035" extrusionOk="0">
                    <a:moveTo>
                      <a:pt x="1" y="1"/>
                    </a:moveTo>
                    <a:lnTo>
                      <a:pt x="124" y="1034"/>
                    </a:lnTo>
                    <a:lnTo>
                      <a:pt x="985" y="1034"/>
                    </a:lnTo>
                    <a:lnTo>
                      <a:pt x="86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248" name="Google Shape;1248;p26"/>
              <p:cNvSpPr/>
              <p:nvPr/>
            </p:nvSpPr>
            <p:spPr>
              <a:xfrm>
                <a:off x="6554325" y="5232898"/>
                <a:ext cx="589479" cy="360385"/>
              </a:xfrm>
              <a:custGeom>
                <a:avLst/>
                <a:gdLst/>
                <a:ahLst/>
                <a:cxnLst/>
                <a:rect l="l" t="t" r="r" b="b"/>
                <a:pathLst>
                  <a:path w="10385" h="6349" extrusionOk="0">
                    <a:moveTo>
                      <a:pt x="5045" y="0"/>
                    </a:moveTo>
                    <a:lnTo>
                      <a:pt x="5045" y="1895"/>
                    </a:lnTo>
                    <a:lnTo>
                      <a:pt x="3052" y="3962"/>
                    </a:lnTo>
                    <a:lnTo>
                      <a:pt x="1" y="3962"/>
                    </a:lnTo>
                    <a:lnTo>
                      <a:pt x="1" y="6348"/>
                    </a:lnTo>
                    <a:lnTo>
                      <a:pt x="10385" y="6348"/>
                    </a:lnTo>
                    <a:lnTo>
                      <a:pt x="10385" y="0"/>
                    </a:lnTo>
                    <a:lnTo>
                      <a:pt x="8465" y="0"/>
                    </a:lnTo>
                    <a:lnTo>
                      <a:pt x="8465" y="1895"/>
                    </a:lnTo>
                    <a:lnTo>
                      <a:pt x="6989" y="1895"/>
                    </a:lnTo>
                    <a:lnTo>
                      <a:pt x="6989" y="0"/>
                    </a:lnTo>
                    <a:close/>
                  </a:path>
                </a:pathLst>
              </a:custGeom>
              <a:solidFill>
                <a:srgbClr val="E8E8E8"/>
              </a:solidFill>
              <a:ln>
                <a:noFill/>
              </a:ln>
            </p:spPr>
            <p:txBody>
              <a:bodyPr spcFirstLastPara="1" wrap="square" lIns="121900" tIns="121900" rIns="121900" bIns="121900" anchor="ctr" anchorCtr="0">
                <a:noAutofit/>
              </a:bodyPr>
              <a:lstStyle/>
              <a:p>
                <a:endParaRPr sz="2489"/>
              </a:p>
            </p:txBody>
          </p:sp>
          <p:sp>
            <p:nvSpPr>
              <p:cNvPr id="1249" name="Google Shape;1249;p26"/>
              <p:cNvSpPr/>
              <p:nvPr/>
            </p:nvSpPr>
            <p:spPr>
              <a:xfrm>
                <a:off x="6910515" y="5232898"/>
                <a:ext cx="40528" cy="107565"/>
              </a:xfrm>
              <a:custGeom>
                <a:avLst/>
                <a:gdLst/>
                <a:ahLst/>
                <a:cxnLst/>
                <a:rect l="l" t="t" r="r" b="b"/>
                <a:pathLst>
                  <a:path w="714" h="1895" extrusionOk="0">
                    <a:moveTo>
                      <a:pt x="0" y="0"/>
                    </a:moveTo>
                    <a:lnTo>
                      <a:pt x="0" y="1895"/>
                    </a:lnTo>
                    <a:lnTo>
                      <a:pt x="714" y="1895"/>
                    </a:lnTo>
                    <a:lnTo>
                      <a:pt x="714" y="0"/>
                    </a:lnTo>
                    <a:close/>
                  </a:path>
                </a:pathLst>
              </a:custGeom>
              <a:solidFill>
                <a:srgbClr val="DBDBDB"/>
              </a:solidFill>
              <a:ln>
                <a:noFill/>
              </a:ln>
            </p:spPr>
            <p:txBody>
              <a:bodyPr spcFirstLastPara="1" wrap="square" lIns="121900" tIns="121900" rIns="121900" bIns="121900" anchor="ctr" anchorCtr="0">
                <a:noAutofit/>
              </a:bodyPr>
              <a:lstStyle/>
              <a:p>
                <a:endParaRPr sz="2489"/>
              </a:p>
            </p:txBody>
          </p:sp>
          <p:sp>
            <p:nvSpPr>
              <p:cNvPr id="1250" name="Google Shape;1250;p26"/>
              <p:cNvSpPr/>
              <p:nvPr/>
            </p:nvSpPr>
            <p:spPr>
              <a:xfrm>
                <a:off x="7104646" y="5232898"/>
                <a:ext cx="39166" cy="360385"/>
              </a:xfrm>
              <a:custGeom>
                <a:avLst/>
                <a:gdLst/>
                <a:ahLst/>
                <a:cxnLst/>
                <a:rect l="l" t="t" r="r" b="b"/>
                <a:pathLst>
                  <a:path w="690" h="6349" extrusionOk="0">
                    <a:moveTo>
                      <a:pt x="1" y="0"/>
                    </a:moveTo>
                    <a:lnTo>
                      <a:pt x="1" y="6348"/>
                    </a:lnTo>
                    <a:lnTo>
                      <a:pt x="690" y="6348"/>
                    </a:lnTo>
                    <a:lnTo>
                      <a:pt x="690" y="0"/>
                    </a:lnTo>
                    <a:close/>
                  </a:path>
                </a:pathLst>
              </a:custGeom>
              <a:solidFill>
                <a:srgbClr val="DBDBDB"/>
              </a:solidFill>
              <a:ln>
                <a:noFill/>
              </a:ln>
            </p:spPr>
            <p:txBody>
              <a:bodyPr spcFirstLastPara="1" wrap="square" lIns="121900" tIns="121900" rIns="121900" bIns="121900" anchor="ctr" anchorCtr="0">
                <a:noAutofit/>
              </a:bodyPr>
              <a:lstStyle/>
              <a:p>
                <a:endParaRPr sz="2489"/>
              </a:p>
            </p:txBody>
          </p:sp>
          <p:sp>
            <p:nvSpPr>
              <p:cNvPr id="1251" name="Google Shape;1251;p26"/>
              <p:cNvSpPr/>
              <p:nvPr/>
            </p:nvSpPr>
            <p:spPr>
              <a:xfrm>
                <a:off x="6869986" y="5413066"/>
                <a:ext cx="37804" cy="117385"/>
              </a:xfrm>
              <a:custGeom>
                <a:avLst/>
                <a:gdLst/>
                <a:ahLst/>
                <a:cxnLst/>
                <a:rect l="l" t="t" r="r" b="b"/>
                <a:pathLst>
                  <a:path w="666" h="2068" extrusionOk="0">
                    <a:moveTo>
                      <a:pt x="1" y="0"/>
                    </a:moveTo>
                    <a:lnTo>
                      <a:pt x="1" y="2067"/>
                    </a:lnTo>
                    <a:lnTo>
                      <a:pt x="665" y="2067"/>
                    </a:lnTo>
                    <a:lnTo>
                      <a:pt x="6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2" name="Google Shape;1252;p26"/>
              <p:cNvSpPr/>
              <p:nvPr/>
            </p:nvSpPr>
            <p:spPr>
              <a:xfrm>
                <a:off x="6958026" y="5413066"/>
                <a:ext cx="37747" cy="117385"/>
              </a:xfrm>
              <a:custGeom>
                <a:avLst/>
                <a:gdLst/>
                <a:ahLst/>
                <a:cxnLst/>
                <a:rect l="l" t="t" r="r" b="b"/>
                <a:pathLst>
                  <a:path w="665" h="2068" extrusionOk="0">
                    <a:moveTo>
                      <a:pt x="0" y="0"/>
                    </a:moveTo>
                    <a:lnTo>
                      <a:pt x="0" y="2067"/>
                    </a:lnTo>
                    <a:lnTo>
                      <a:pt x="664" y="2067"/>
                    </a:lnTo>
                    <a:lnTo>
                      <a:pt x="6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3" name="Google Shape;1253;p26"/>
              <p:cNvSpPr/>
              <p:nvPr/>
            </p:nvSpPr>
            <p:spPr>
              <a:xfrm>
                <a:off x="7047372" y="5413066"/>
                <a:ext cx="37804" cy="117385"/>
              </a:xfrm>
              <a:custGeom>
                <a:avLst/>
                <a:gdLst/>
                <a:ahLst/>
                <a:cxnLst/>
                <a:rect l="l" t="t" r="r" b="b"/>
                <a:pathLst>
                  <a:path w="666" h="2068" extrusionOk="0">
                    <a:moveTo>
                      <a:pt x="1" y="0"/>
                    </a:moveTo>
                    <a:lnTo>
                      <a:pt x="1" y="2067"/>
                    </a:lnTo>
                    <a:lnTo>
                      <a:pt x="665" y="2067"/>
                    </a:lnTo>
                    <a:lnTo>
                      <a:pt x="6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4" name="Google Shape;1254;p26"/>
              <p:cNvSpPr/>
              <p:nvPr/>
            </p:nvSpPr>
            <p:spPr>
              <a:xfrm>
                <a:off x="6594854" y="5521995"/>
                <a:ext cx="219330" cy="18221"/>
              </a:xfrm>
              <a:custGeom>
                <a:avLst/>
                <a:gdLst/>
                <a:ahLst/>
                <a:cxnLst/>
                <a:rect l="l" t="t" r="r" b="b"/>
                <a:pathLst>
                  <a:path w="3864" h="321" extrusionOk="0">
                    <a:moveTo>
                      <a:pt x="99" y="1"/>
                    </a:moveTo>
                    <a:lnTo>
                      <a:pt x="50" y="50"/>
                    </a:lnTo>
                    <a:lnTo>
                      <a:pt x="25" y="99"/>
                    </a:lnTo>
                    <a:lnTo>
                      <a:pt x="0" y="148"/>
                    </a:lnTo>
                    <a:lnTo>
                      <a:pt x="25" y="222"/>
                    </a:lnTo>
                    <a:lnTo>
                      <a:pt x="50" y="271"/>
                    </a:lnTo>
                    <a:lnTo>
                      <a:pt x="99" y="296"/>
                    </a:lnTo>
                    <a:lnTo>
                      <a:pt x="148" y="320"/>
                    </a:lnTo>
                    <a:lnTo>
                      <a:pt x="3716" y="320"/>
                    </a:lnTo>
                    <a:lnTo>
                      <a:pt x="3765" y="296"/>
                    </a:lnTo>
                    <a:lnTo>
                      <a:pt x="3814" y="271"/>
                    </a:lnTo>
                    <a:lnTo>
                      <a:pt x="3864" y="222"/>
                    </a:lnTo>
                    <a:lnTo>
                      <a:pt x="3864" y="148"/>
                    </a:lnTo>
                    <a:lnTo>
                      <a:pt x="3864" y="99"/>
                    </a:lnTo>
                    <a:lnTo>
                      <a:pt x="3814" y="50"/>
                    </a:lnTo>
                    <a:lnTo>
                      <a:pt x="376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5" name="Google Shape;1255;p26"/>
              <p:cNvSpPr/>
              <p:nvPr/>
            </p:nvSpPr>
            <p:spPr>
              <a:xfrm>
                <a:off x="6959389" y="5003800"/>
                <a:ext cx="184421" cy="90877"/>
              </a:xfrm>
              <a:custGeom>
                <a:avLst/>
                <a:gdLst/>
                <a:ahLst/>
                <a:cxnLst/>
                <a:rect l="l" t="t" r="r" b="b"/>
                <a:pathLst>
                  <a:path w="3249" h="1601" extrusionOk="0">
                    <a:moveTo>
                      <a:pt x="1502" y="1"/>
                    </a:moveTo>
                    <a:lnTo>
                      <a:pt x="1329" y="25"/>
                    </a:lnTo>
                    <a:lnTo>
                      <a:pt x="1157" y="75"/>
                    </a:lnTo>
                    <a:lnTo>
                      <a:pt x="985" y="173"/>
                    </a:lnTo>
                    <a:lnTo>
                      <a:pt x="862" y="271"/>
                    </a:lnTo>
                    <a:lnTo>
                      <a:pt x="739" y="419"/>
                    </a:lnTo>
                    <a:lnTo>
                      <a:pt x="665" y="591"/>
                    </a:lnTo>
                    <a:lnTo>
                      <a:pt x="616" y="764"/>
                    </a:lnTo>
                    <a:lnTo>
                      <a:pt x="591" y="960"/>
                    </a:lnTo>
                    <a:lnTo>
                      <a:pt x="394" y="985"/>
                    </a:lnTo>
                    <a:lnTo>
                      <a:pt x="247" y="1083"/>
                    </a:lnTo>
                    <a:lnTo>
                      <a:pt x="124" y="1207"/>
                    </a:lnTo>
                    <a:lnTo>
                      <a:pt x="25" y="1354"/>
                    </a:lnTo>
                    <a:lnTo>
                      <a:pt x="1" y="1428"/>
                    </a:lnTo>
                    <a:lnTo>
                      <a:pt x="25" y="1526"/>
                    </a:lnTo>
                    <a:lnTo>
                      <a:pt x="99" y="1576"/>
                    </a:lnTo>
                    <a:lnTo>
                      <a:pt x="173" y="1600"/>
                    </a:lnTo>
                    <a:lnTo>
                      <a:pt x="3076" y="1600"/>
                    </a:lnTo>
                    <a:lnTo>
                      <a:pt x="3150" y="1576"/>
                    </a:lnTo>
                    <a:lnTo>
                      <a:pt x="3199" y="1551"/>
                    </a:lnTo>
                    <a:lnTo>
                      <a:pt x="3224" y="1477"/>
                    </a:lnTo>
                    <a:lnTo>
                      <a:pt x="3249" y="1428"/>
                    </a:lnTo>
                    <a:lnTo>
                      <a:pt x="3224" y="1280"/>
                    </a:lnTo>
                    <a:lnTo>
                      <a:pt x="3199" y="1157"/>
                    </a:lnTo>
                    <a:lnTo>
                      <a:pt x="3150" y="1059"/>
                    </a:lnTo>
                    <a:lnTo>
                      <a:pt x="3052" y="960"/>
                    </a:lnTo>
                    <a:lnTo>
                      <a:pt x="2953" y="862"/>
                    </a:lnTo>
                    <a:lnTo>
                      <a:pt x="2855" y="813"/>
                    </a:lnTo>
                    <a:lnTo>
                      <a:pt x="2732" y="764"/>
                    </a:lnTo>
                    <a:lnTo>
                      <a:pt x="2510" y="764"/>
                    </a:lnTo>
                    <a:lnTo>
                      <a:pt x="2461" y="739"/>
                    </a:lnTo>
                    <a:lnTo>
                      <a:pt x="2412" y="690"/>
                    </a:lnTo>
                    <a:lnTo>
                      <a:pt x="2387" y="641"/>
                    </a:lnTo>
                    <a:lnTo>
                      <a:pt x="2338" y="518"/>
                    </a:lnTo>
                    <a:lnTo>
                      <a:pt x="2264" y="395"/>
                    </a:lnTo>
                    <a:lnTo>
                      <a:pt x="2166" y="271"/>
                    </a:lnTo>
                    <a:lnTo>
                      <a:pt x="2068" y="198"/>
                    </a:lnTo>
                    <a:lnTo>
                      <a:pt x="1945" y="99"/>
                    </a:lnTo>
                    <a:lnTo>
                      <a:pt x="1797" y="50"/>
                    </a:lnTo>
                    <a:lnTo>
                      <a:pt x="1674" y="25"/>
                    </a:lnTo>
                    <a:lnTo>
                      <a:pt x="1502" y="1"/>
                    </a:lnTo>
                    <a:close/>
                  </a:path>
                </a:pathLst>
              </a:custGeom>
              <a:solidFill>
                <a:srgbClr val="87C6CC"/>
              </a:solidFill>
              <a:ln>
                <a:noFill/>
              </a:ln>
            </p:spPr>
            <p:txBody>
              <a:bodyPr spcFirstLastPara="1" wrap="square" lIns="121900" tIns="121900" rIns="121900" bIns="121900" anchor="ctr" anchorCtr="0">
                <a:noAutofit/>
              </a:bodyPr>
              <a:lstStyle/>
              <a:p>
                <a:endParaRPr sz="2489"/>
              </a:p>
            </p:txBody>
          </p:sp>
          <p:sp>
            <p:nvSpPr>
              <p:cNvPr id="1256" name="Google Shape;1256;p26"/>
              <p:cNvSpPr/>
              <p:nvPr/>
            </p:nvSpPr>
            <p:spPr>
              <a:xfrm>
                <a:off x="6754075" y="5089002"/>
                <a:ext cx="184421" cy="89458"/>
              </a:xfrm>
              <a:custGeom>
                <a:avLst/>
                <a:gdLst/>
                <a:ahLst/>
                <a:cxnLst/>
                <a:rect l="l" t="t" r="r" b="b"/>
                <a:pathLst>
                  <a:path w="3249" h="1576" extrusionOk="0">
                    <a:moveTo>
                      <a:pt x="1329" y="1"/>
                    </a:moveTo>
                    <a:lnTo>
                      <a:pt x="1157" y="75"/>
                    </a:lnTo>
                    <a:lnTo>
                      <a:pt x="985" y="148"/>
                    </a:lnTo>
                    <a:lnTo>
                      <a:pt x="862" y="271"/>
                    </a:lnTo>
                    <a:lnTo>
                      <a:pt x="739" y="419"/>
                    </a:lnTo>
                    <a:lnTo>
                      <a:pt x="665" y="567"/>
                    </a:lnTo>
                    <a:lnTo>
                      <a:pt x="616" y="739"/>
                    </a:lnTo>
                    <a:lnTo>
                      <a:pt x="591" y="936"/>
                    </a:lnTo>
                    <a:lnTo>
                      <a:pt x="394" y="985"/>
                    </a:lnTo>
                    <a:lnTo>
                      <a:pt x="247" y="1059"/>
                    </a:lnTo>
                    <a:lnTo>
                      <a:pt x="124" y="1182"/>
                    </a:lnTo>
                    <a:lnTo>
                      <a:pt x="25" y="1330"/>
                    </a:lnTo>
                    <a:lnTo>
                      <a:pt x="1" y="1428"/>
                    </a:lnTo>
                    <a:lnTo>
                      <a:pt x="25" y="1502"/>
                    </a:lnTo>
                    <a:lnTo>
                      <a:pt x="99" y="1551"/>
                    </a:lnTo>
                    <a:lnTo>
                      <a:pt x="173" y="1576"/>
                    </a:lnTo>
                    <a:lnTo>
                      <a:pt x="3150" y="1576"/>
                    </a:lnTo>
                    <a:lnTo>
                      <a:pt x="3199" y="1526"/>
                    </a:lnTo>
                    <a:lnTo>
                      <a:pt x="3224" y="1477"/>
                    </a:lnTo>
                    <a:lnTo>
                      <a:pt x="3249" y="1403"/>
                    </a:lnTo>
                    <a:lnTo>
                      <a:pt x="3249" y="1280"/>
                    </a:lnTo>
                    <a:lnTo>
                      <a:pt x="3199" y="1157"/>
                    </a:lnTo>
                    <a:lnTo>
                      <a:pt x="3150" y="1034"/>
                    </a:lnTo>
                    <a:lnTo>
                      <a:pt x="3052" y="936"/>
                    </a:lnTo>
                    <a:lnTo>
                      <a:pt x="2978" y="862"/>
                    </a:lnTo>
                    <a:lnTo>
                      <a:pt x="2855" y="788"/>
                    </a:lnTo>
                    <a:lnTo>
                      <a:pt x="2732" y="764"/>
                    </a:lnTo>
                    <a:lnTo>
                      <a:pt x="2609" y="739"/>
                    </a:lnTo>
                    <a:lnTo>
                      <a:pt x="2510" y="739"/>
                    </a:lnTo>
                    <a:lnTo>
                      <a:pt x="2461" y="714"/>
                    </a:lnTo>
                    <a:lnTo>
                      <a:pt x="2412" y="690"/>
                    </a:lnTo>
                    <a:lnTo>
                      <a:pt x="2387" y="641"/>
                    </a:lnTo>
                    <a:lnTo>
                      <a:pt x="2338" y="493"/>
                    </a:lnTo>
                    <a:lnTo>
                      <a:pt x="2264" y="370"/>
                    </a:lnTo>
                    <a:lnTo>
                      <a:pt x="2166" y="271"/>
                    </a:lnTo>
                    <a:lnTo>
                      <a:pt x="2067" y="173"/>
                    </a:lnTo>
                    <a:lnTo>
                      <a:pt x="1944" y="99"/>
                    </a:lnTo>
                    <a:lnTo>
                      <a:pt x="1797" y="50"/>
                    </a:lnTo>
                    <a:lnTo>
                      <a:pt x="1674" y="1"/>
                    </a:lnTo>
                    <a:close/>
                  </a:path>
                </a:pathLst>
              </a:custGeom>
              <a:solidFill>
                <a:srgbClr val="87C6CC"/>
              </a:solidFill>
              <a:ln>
                <a:noFill/>
              </a:ln>
            </p:spPr>
            <p:txBody>
              <a:bodyPr spcFirstLastPara="1" wrap="square" lIns="121900" tIns="121900" rIns="121900" bIns="121900" anchor="ctr" anchorCtr="0">
                <a:noAutofit/>
              </a:bodyPr>
              <a:lstStyle/>
              <a:p>
                <a:endParaRPr sz="2489"/>
              </a:p>
            </p:txBody>
          </p:sp>
        </p:grpSp>
      </p:grpSp>
      <p:grpSp>
        <p:nvGrpSpPr>
          <p:cNvPr id="1257" name="Google Shape;1257;p26"/>
          <p:cNvGrpSpPr/>
          <p:nvPr/>
        </p:nvGrpSpPr>
        <p:grpSpPr>
          <a:xfrm>
            <a:off x="6686294" y="1705631"/>
            <a:ext cx="4344672" cy="4769309"/>
            <a:chOff x="3373831" y="1194591"/>
            <a:chExt cx="2774786" cy="3211518"/>
          </a:xfrm>
        </p:grpSpPr>
        <p:grpSp>
          <p:nvGrpSpPr>
            <p:cNvPr id="1258" name="Google Shape;1258;p26"/>
            <p:cNvGrpSpPr/>
            <p:nvPr/>
          </p:nvGrpSpPr>
          <p:grpSpPr>
            <a:xfrm>
              <a:off x="3521006" y="1194591"/>
              <a:ext cx="2101988" cy="2101988"/>
              <a:chOff x="1450437" y="1215588"/>
              <a:chExt cx="2407500" cy="2407500"/>
            </a:xfrm>
          </p:grpSpPr>
          <p:sp>
            <p:nvSpPr>
              <p:cNvPr id="1259" name="Google Shape;1259;p26"/>
              <p:cNvSpPr/>
              <p:nvPr/>
            </p:nvSpPr>
            <p:spPr>
              <a:xfrm>
                <a:off x="1450437" y="1215588"/>
                <a:ext cx="2407500" cy="2407500"/>
              </a:xfrm>
              <a:prstGeom prst="arc">
                <a:avLst>
                  <a:gd name="adj1" fmla="val 16200000"/>
                  <a:gd name="adj2" fmla="val 16193819"/>
                </a:avLst>
              </a:prstGeom>
              <a:noFill/>
              <a:ln w="19050" cap="flat" cmpd="sng">
                <a:solidFill>
                  <a:schemeClr val="accent2"/>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1260" name="Google Shape;1260;p26"/>
              <p:cNvSpPr/>
              <p:nvPr/>
            </p:nvSpPr>
            <p:spPr>
              <a:xfrm>
                <a:off x="1450437" y="1215588"/>
                <a:ext cx="2407500" cy="2407500"/>
              </a:xfrm>
              <a:prstGeom prst="arc">
                <a:avLst>
                  <a:gd name="adj1" fmla="val 16168584"/>
                  <a:gd name="adj2" fmla="val 17692"/>
                </a:avLst>
              </a:prstGeom>
              <a:noFill/>
              <a:ln w="114300" cap="flat" cmpd="sng">
                <a:solidFill>
                  <a:schemeClr val="accent2"/>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grpSp>
        <p:sp>
          <p:nvSpPr>
            <p:cNvPr id="1261" name="Google Shape;1261;p26"/>
            <p:cNvSpPr txBox="1"/>
            <p:nvPr/>
          </p:nvSpPr>
          <p:spPr>
            <a:xfrm>
              <a:off x="3546600" y="3851709"/>
              <a:ext cx="2051100" cy="554400"/>
            </a:xfrm>
            <a:prstGeom prst="rect">
              <a:avLst/>
            </a:prstGeom>
            <a:noFill/>
            <a:ln>
              <a:noFill/>
            </a:ln>
          </p:spPr>
          <p:txBody>
            <a:bodyPr spcFirstLastPara="1" wrap="square" lIns="121900" tIns="121900" rIns="121900" bIns="121900" anchor="ctr" anchorCtr="0">
              <a:noAutofit/>
            </a:bodyPr>
            <a:lstStyle/>
            <a:p>
              <a:pPr algn="ctr"/>
              <a:endParaRPr sz="1600" dirty="0">
                <a:solidFill>
                  <a:schemeClr val="dk1"/>
                </a:solidFill>
                <a:latin typeface="Roboto"/>
                <a:ea typeface="Roboto"/>
                <a:cs typeface="Roboto"/>
                <a:sym typeface="Roboto"/>
              </a:endParaRPr>
            </a:p>
          </p:txBody>
        </p:sp>
        <p:sp>
          <p:nvSpPr>
            <p:cNvPr id="1262" name="Google Shape;1262;p26"/>
            <p:cNvSpPr txBox="1"/>
            <p:nvPr/>
          </p:nvSpPr>
          <p:spPr>
            <a:xfrm>
              <a:off x="3373831" y="3244833"/>
              <a:ext cx="2774786" cy="687666"/>
            </a:xfrm>
            <a:prstGeom prst="rect">
              <a:avLst/>
            </a:prstGeom>
            <a:noFill/>
            <a:ln>
              <a:noFill/>
            </a:ln>
          </p:spPr>
          <p:txBody>
            <a:bodyPr spcFirstLastPara="1" wrap="square" lIns="121900" tIns="121900" rIns="121900" bIns="121900" anchor="ctr" anchorCtr="0">
              <a:noAutofit/>
            </a:bodyPr>
            <a:lstStyle/>
            <a:p>
              <a:pPr algn="ctr"/>
              <a:r>
                <a:rPr lang="en-US" sz="1800" b="1" dirty="0">
                  <a:solidFill>
                    <a:schemeClr val="accent2"/>
                  </a:solidFill>
                  <a:latin typeface="+mn-lt"/>
                  <a:ea typeface="Fira Sans Extra Condensed"/>
                  <a:cs typeface="Fira Sans Extra Condensed"/>
                  <a:sym typeface="Fira Sans Extra Condensed"/>
                </a:rPr>
                <a:t>Financial indicators used for project evaluation</a:t>
              </a:r>
              <a:endParaRPr sz="1800" b="1" dirty="0">
                <a:solidFill>
                  <a:schemeClr val="accent2"/>
                </a:solidFill>
                <a:latin typeface="+mn-lt"/>
                <a:ea typeface="Fira Sans Extra Condensed"/>
                <a:cs typeface="Fira Sans Extra Condensed"/>
                <a:sym typeface="Fira Sans Extra Condensed"/>
              </a:endParaRPr>
            </a:p>
          </p:txBody>
        </p:sp>
        <p:sp>
          <p:nvSpPr>
            <p:cNvPr id="1263" name="Google Shape;1263;p26"/>
            <p:cNvSpPr txBox="1"/>
            <p:nvPr/>
          </p:nvSpPr>
          <p:spPr>
            <a:xfrm>
              <a:off x="3835800" y="2513583"/>
              <a:ext cx="1472400" cy="371400"/>
            </a:xfrm>
            <a:prstGeom prst="rect">
              <a:avLst/>
            </a:prstGeom>
            <a:noFill/>
            <a:ln>
              <a:noFill/>
            </a:ln>
          </p:spPr>
          <p:txBody>
            <a:bodyPr spcFirstLastPara="1" wrap="square" lIns="121900" tIns="121900" rIns="121900" bIns="121900" anchor="ctr" anchorCtr="0">
              <a:noAutofit/>
            </a:bodyPr>
            <a:lstStyle/>
            <a:p>
              <a:pPr algn="ctr"/>
              <a:endParaRPr sz="3200" b="1" dirty="0">
                <a:solidFill>
                  <a:schemeClr val="accent2"/>
                </a:solidFill>
                <a:latin typeface="Fira Sans Extra Condensed"/>
                <a:ea typeface="Fira Sans Extra Condensed"/>
                <a:cs typeface="Fira Sans Extra Condensed"/>
                <a:sym typeface="Fira Sans Extra Condensed"/>
              </a:endParaRPr>
            </a:p>
          </p:txBody>
        </p:sp>
        <p:grpSp>
          <p:nvGrpSpPr>
            <p:cNvPr id="1264" name="Google Shape;1264;p26"/>
            <p:cNvGrpSpPr/>
            <p:nvPr/>
          </p:nvGrpSpPr>
          <p:grpSpPr>
            <a:xfrm>
              <a:off x="4279360" y="1745365"/>
              <a:ext cx="585280" cy="588067"/>
              <a:chOff x="8444093" y="5052730"/>
              <a:chExt cx="585280" cy="588067"/>
            </a:xfrm>
          </p:grpSpPr>
          <p:sp>
            <p:nvSpPr>
              <p:cNvPr id="1265" name="Google Shape;1265;p26"/>
              <p:cNvSpPr/>
              <p:nvPr/>
            </p:nvSpPr>
            <p:spPr>
              <a:xfrm>
                <a:off x="8488822" y="5139295"/>
                <a:ext cx="67093" cy="271041"/>
              </a:xfrm>
              <a:custGeom>
                <a:avLst/>
                <a:gdLst/>
                <a:ahLst/>
                <a:cxnLst/>
                <a:rect l="l" t="t" r="r" b="b"/>
                <a:pathLst>
                  <a:path w="1182" h="4775" extrusionOk="0">
                    <a:moveTo>
                      <a:pt x="1009" y="1"/>
                    </a:moveTo>
                    <a:lnTo>
                      <a:pt x="935" y="25"/>
                    </a:lnTo>
                    <a:lnTo>
                      <a:pt x="886" y="74"/>
                    </a:lnTo>
                    <a:lnTo>
                      <a:pt x="714" y="320"/>
                    </a:lnTo>
                    <a:lnTo>
                      <a:pt x="566" y="567"/>
                    </a:lnTo>
                    <a:lnTo>
                      <a:pt x="419" y="837"/>
                    </a:lnTo>
                    <a:lnTo>
                      <a:pt x="296" y="1132"/>
                    </a:lnTo>
                    <a:lnTo>
                      <a:pt x="197" y="1428"/>
                    </a:lnTo>
                    <a:lnTo>
                      <a:pt x="123" y="1723"/>
                    </a:lnTo>
                    <a:lnTo>
                      <a:pt x="49" y="2018"/>
                    </a:lnTo>
                    <a:lnTo>
                      <a:pt x="0" y="2314"/>
                    </a:lnTo>
                    <a:lnTo>
                      <a:pt x="0" y="2633"/>
                    </a:lnTo>
                    <a:lnTo>
                      <a:pt x="0" y="2929"/>
                    </a:lnTo>
                    <a:lnTo>
                      <a:pt x="25" y="3224"/>
                    </a:lnTo>
                    <a:lnTo>
                      <a:pt x="49" y="3544"/>
                    </a:lnTo>
                    <a:lnTo>
                      <a:pt x="123" y="3839"/>
                    </a:lnTo>
                    <a:lnTo>
                      <a:pt x="197" y="4134"/>
                    </a:lnTo>
                    <a:lnTo>
                      <a:pt x="296" y="4405"/>
                    </a:lnTo>
                    <a:lnTo>
                      <a:pt x="419" y="4676"/>
                    </a:lnTo>
                    <a:lnTo>
                      <a:pt x="492" y="4750"/>
                    </a:lnTo>
                    <a:lnTo>
                      <a:pt x="566" y="4774"/>
                    </a:lnTo>
                    <a:lnTo>
                      <a:pt x="640" y="4750"/>
                    </a:lnTo>
                    <a:lnTo>
                      <a:pt x="689" y="4725"/>
                    </a:lnTo>
                    <a:lnTo>
                      <a:pt x="714" y="4676"/>
                    </a:lnTo>
                    <a:lnTo>
                      <a:pt x="714" y="4602"/>
                    </a:lnTo>
                    <a:lnTo>
                      <a:pt x="714" y="4553"/>
                    </a:lnTo>
                    <a:lnTo>
                      <a:pt x="591" y="4282"/>
                    </a:lnTo>
                    <a:lnTo>
                      <a:pt x="492" y="4036"/>
                    </a:lnTo>
                    <a:lnTo>
                      <a:pt x="419" y="3765"/>
                    </a:lnTo>
                    <a:lnTo>
                      <a:pt x="369" y="3470"/>
                    </a:lnTo>
                    <a:lnTo>
                      <a:pt x="320" y="3199"/>
                    </a:lnTo>
                    <a:lnTo>
                      <a:pt x="296" y="2929"/>
                    </a:lnTo>
                    <a:lnTo>
                      <a:pt x="296" y="2633"/>
                    </a:lnTo>
                    <a:lnTo>
                      <a:pt x="320" y="2363"/>
                    </a:lnTo>
                    <a:lnTo>
                      <a:pt x="369" y="2067"/>
                    </a:lnTo>
                    <a:lnTo>
                      <a:pt x="419" y="1797"/>
                    </a:lnTo>
                    <a:lnTo>
                      <a:pt x="492" y="1502"/>
                    </a:lnTo>
                    <a:lnTo>
                      <a:pt x="591" y="1255"/>
                    </a:lnTo>
                    <a:lnTo>
                      <a:pt x="689" y="985"/>
                    </a:lnTo>
                    <a:lnTo>
                      <a:pt x="837" y="739"/>
                    </a:lnTo>
                    <a:lnTo>
                      <a:pt x="984" y="493"/>
                    </a:lnTo>
                    <a:lnTo>
                      <a:pt x="1132" y="247"/>
                    </a:lnTo>
                    <a:lnTo>
                      <a:pt x="1181" y="197"/>
                    </a:lnTo>
                    <a:lnTo>
                      <a:pt x="1181" y="148"/>
                    </a:lnTo>
                    <a:lnTo>
                      <a:pt x="1157" y="74"/>
                    </a:lnTo>
                    <a:lnTo>
                      <a:pt x="1108" y="25"/>
                    </a:lnTo>
                    <a:lnTo>
                      <a:pt x="1058"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1266" name="Google Shape;1266;p26"/>
              <p:cNvSpPr/>
              <p:nvPr/>
            </p:nvSpPr>
            <p:spPr>
              <a:xfrm>
                <a:off x="8554441" y="5182605"/>
                <a:ext cx="51767" cy="213768"/>
              </a:xfrm>
              <a:custGeom>
                <a:avLst/>
                <a:gdLst/>
                <a:ahLst/>
                <a:cxnLst/>
                <a:rect l="l" t="t" r="r" b="b"/>
                <a:pathLst>
                  <a:path w="912" h="3766" extrusionOk="0">
                    <a:moveTo>
                      <a:pt x="739" y="0"/>
                    </a:moveTo>
                    <a:lnTo>
                      <a:pt x="665" y="25"/>
                    </a:lnTo>
                    <a:lnTo>
                      <a:pt x="616" y="74"/>
                    </a:lnTo>
                    <a:lnTo>
                      <a:pt x="493" y="271"/>
                    </a:lnTo>
                    <a:lnTo>
                      <a:pt x="370" y="468"/>
                    </a:lnTo>
                    <a:lnTo>
                      <a:pt x="271" y="689"/>
                    </a:lnTo>
                    <a:lnTo>
                      <a:pt x="173" y="911"/>
                    </a:lnTo>
                    <a:lnTo>
                      <a:pt x="124" y="1132"/>
                    </a:lnTo>
                    <a:lnTo>
                      <a:pt x="50" y="1378"/>
                    </a:lnTo>
                    <a:lnTo>
                      <a:pt x="25" y="1624"/>
                    </a:lnTo>
                    <a:lnTo>
                      <a:pt x="1" y="1846"/>
                    </a:lnTo>
                    <a:lnTo>
                      <a:pt x="1" y="2092"/>
                    </a:lnTo>
                    <a:lnTo>
                      <a:pt x="25" y="2338"/>
                    </a:lnTo>
                    <a:lnTo>
                      <a:pt x="50" y="2559"/>
                    </a:lnTo>
                    <a:lnTo>
                      <a:pt x="99" y="2805"/>
                    </a:lnTo>
                    <a:lnTo>
                      <a:pt x="173" y="3027"/>
                    </a:lnTo>
                    <a:lnTo>
                      <a:pt x="247" y="3248"/>
                    </a:lnTo>
                    <a:lnTo>
                      <a:pt x="345" y="3470"/>
                    </a:lnTo>
                    <a:lnTo>
                      <a:pt x="468" y="3691"/>
                    </a:lnTo>
                    <a:lnTo>
                      <a:pt x="517" y="3740"/>
                    </a:lnTo>
                    <a:lnTo>
                      <a:pt x="591" y="3765"/>
                    </a:lnTo>
                    <a:lnTo>
                      <a:pt x="665" y="3740"/>
                    </a:lnTo>
                    <a:lnTo>
                      <a:pt x="714" y="3691"/>
                    </a:lnTo>
                    <a:lnTo>
                      <a:pt x="739" y="3642"/>
                    </a:lnTo>
                    <a:lnTo>
                      <a:pt x="739" y="3568"/>
                    </a:lnTo>
                    <a:lnTo>
                      <a:pt x="739" y="3519"/>
                    </a:lnTo>
                    <a:lnTo>
                      <a:pt x="616" y="3322"/>
                    </a:lnTo>
                    <a:lnTo>
                      <a:pt x="542" y="3125"/>
                    </a:lnTo>
                    <a:lnTo>
                      <a:pt x="468" y="2928"/>
                    </a:lnTo>
                    <a:lnTo>
                      <a:pt x="394" y="2732"/>
                    </a:lnTo>
                    <a:lnTo>
                      <a:pt x="345" y="2510"/>
                    </a:lnTo>
                    <a:lnTo>
                      <a:pt x="321" y="2313"/>
                    </a:lnTo>
                    <a:lnTo>
                      <a:pt x="321" y="2092"/>
                    </a:lnTo>
                    <a:lnTo>
                      <a:pt x="321" y="1870"/>
                    </a:lnTo>
                    <a:lnTo>
                      <a:pt x="321" y="1649"/>
                    </a:lnTo>
                    <a:lnTo>
                      <a:pt x="370" y="1428"/>
                    </a:lnTo>
                    <a:lnTo>
                      <a:pt x="419" y="1231"/>
                    </a:lnTo>
                    <a:lnTo>
                      <a:pt x="468" y="1009"/>
                    </a:lnTo>
                    <a:lnTo>
                      <a:pt x="567" y="812"/>
                    </a:lnTo>
                    <a:lnTo>
                      <a:pt x="640" y="616"/>
                    </a:lnTo>
                    <a:lnTo>
                      <a:pt x="764" y="443"/>
                    </a:lnTo>
                    <a:lnTo>
                      <a:pt x="887" y="246"/>
                    </a:lnTo>
                    <a:lnTo>
                      <a:pt x="911" y="197"/>
                    </a:lnTo>
                    <a:lnTo>
                      <a:pt x="911" y="123"/>
                    </a:lnTo>
                    <a:lnTo>
                      <a:pt x="887" y="74"/>
                    </a:lnTo>
                    <a:lnTo>
                      <a:pt x="837" y="25"/>
                    </a:lnTo>
                    <a:lnTo>
                      <a:pt x="788" y="0"/>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1267" name="Google Shape;1267;p26"/>
              <p:cNvSpPr/>
              <p:nvPr/>
            </p:nvSpPr>
            <p:spPr>
              <a:xfrm>
                <a:off x="8925957" y="5137876"/>
                <a:ext cx="68512" cy="272460"/>
              </a:xfrm>
              <a:custGeom>
                <a:avLst/>
                <a:gdLst/>
                <a:ahLst/>
                <a:cxnLst/>
                <a:rect l="l" t="t" r="r" b="b"/>
                <a:pathLst>
                  <a:path w="1207" h="4800" extrusionOk="0">
                    <a:moveTo>
                      <a:pt x="99" y="1"/>
                    </a:moveTo>
                    <a:lnTo>
                      <a:pt x="50" y="26"/>
                    </a:lnTo>
                    <a:lnTo>
                      <a:pt x="1" y="75"/>
                    </a:lnTo>
                    <a:lnTo>
                      <a:pt x="1" y="124"/>
                    </a:lnTo>
                    <a:lnTo>
                      <a:pt x="1" y="198"/>
                    </a:lnTo>
                    <a:lnTo>
                      <a:pt x="26" y="247"/>
                    </a:lnTo>
                    <a:lnTo>
                      <a:pt x="198" y="469"/>
                    </a:lnTo>
                    <a:lnTo>
                      <a:pt x="345" y="715"/>
                    </a:lnTo>
                    <a:lnTo>
                      <a:pt x="468" y="985"/>
                    </a:lnTo>
                    <a:lnTo>
                      <a:pt x="591" y="1231"/>
                    </a:lnTo>
                    <a:lnTo>
                      <a:pt x="690" y="1502"/>
                    </a:lnTo>
                    <a:lnTo>
                      <a:pt x="764" y="1797"/>
                    </a:lnTo>
                    <a:lnTo>
                      <a:pt x="838" y="2068"/>
                    </a:lnTo>
                    <a:lnTo>
                      <a:pt x="862" y="2363"/>
                    </a:lnTo>
                    <a:lnTo>
                      <a:pt x="887" y="2634"/>
                    </a:lnTo>
                    <a:lnTo>
                      <a:pt x="887" y="2929"/>
                    </a:lnTo>
                    <a:lnTo>
                      <a:pt x="862" y="3224"/>
                    </a:lnTo>
                    <a:lnTo>
                      <a:pt x="838" y="3495"/>
                    </a:lnTo>
                    <a:lnTo>
                      <a:pt x="764" y="3766"/>
                    </a:lnTo>
                    <a:lnTo>
                      <a:pt x="690" y="4036"/>
                    </a:lnTo>
                    <a:lnTo>
                      <a:pt x="616" y="4307"/>
                    </a:lnTo>
                    <a:lnTo>
                      <a:pt x="493" y="4578"/>
                    </a:lnTo>
                    <a:lnTo>
                      <a:pt x="468" y="4627"/>
                    </a:lnTo>
                    <a:lnTo>
                      <a:pt x="493" y="4701"/>
                    </a:lnTo>
                    <a:lnTo>
                      <a:pt x="518" y="4750"/>
                    </a:lnTo>
                    <a:lnTo>
                      <a:pt x="567" y="4775"/>
                    </a:lnTo>
                    <a:lnTo>
                      <a:pt x="641" y="4799"/>
                    </a:lnTo>
                    <a:lnTo>
                      <a:pt x="715" y="4775"/>
                    </a:lnTo>
                    <a:lnTo>
                      <a:pt x="764" y="4701"/>
                    </a:lnTo>
                    <a:lnTo>
                      <a:pt x="887" y="4430"/>
                    </a:lnTo>
                    <a:lnTo>
                      <a:pt x="985" y="4135"/>
                    </a:lnTo>
                    <a:lnTo>
                      <a:pt x="1084" y="3840"/>
                    </a:lnTo>
                    <a:lnTo>
                      <a:pt x="1133" y="3544"/>
                    </a:lnTo>
                    <a:lnTo>
                      <a:pt x="1182" y="3249"/>
                    </a:lnTo>
                    <a:lnTo>
                      <a:pt x="1207" y="2954"/>
                    </a:lnTo>
                    <a:lnTo>
                      <a:pt x="1207" y="2634"/>
                    </a:lnTo>
                    <a:lnTo>
                      <a:pt x="1182" y="2339"/>
                    </a:lnTo>
                    <a:lnTo>
                      <a:pt x="1133" y="2019"/>
                    </a:lnTo>
                    <a:lnTo>
                      <a:pt x="1084" y="1723"/>
                    </a:lnTo>
                    <a:lnTo>
                      <a:pt x="985" y="1404"/>
                    </a:lnTo>
                    <a:lnTo>
                      <a:pt x="887" y="1133"/>
                    </a:lnTo>
                    <a:lnTo>
                      <a:pt x="764" y="838"/>
                    </a:lnTo>
                    <a:lnTo>
                      <a:pt x="616" y="567"/>
                    </a:lnTo>
                    <a:lnTo>
                      <a:pt x="444" y="296"/>
                    </a:lnTo>
                    <a:lnTo>
                      <a:pt x="272" y="50"/>
                    </a:lnTo>
                    <a:lnTo>
                      <a:pt x="222" y="26"/>
                    </a:lnTo>
                    <a:lnTo>
                      <a:pt x="173"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1268" name="Google Shape;1268;p26"/>
              <p:cNvSpPr/>
              <p:nvPr/>
            </p:nvSpPr>
            <p:spPr>
              <a:xfrm>
                <a:off x="8877084" y="5182605"/>
                <a:ext cx="50348" cy="213768"/>
              </a:xfrm>
              <a:custGeom>
                <a:avLst/>
                <a:gdLst/>
                <a:ahLst/>
                <a:cxnLst/>
                <a:rect l="l" t="t" r="r" b="b"/>
                <a:pathLst>
                  <a:path w="887" h="3766" extrusionOk="0">
                    <a:moveTo>
                      <a:pt x="99" y="0"/>
                    </a:moveTo>
                    <a:lnTo>
                      <a:pt x="50" y="25"/>
                    </a:lnTo>
                    <a:lnTo>
                      <a:pt x="1" y="74"/>
                    </a:lnTo>
                    <a:lnTo>
                      <a:pt x="1" y="123"/>
                    </a:lnTo>
                    <a:lnTo>
                      <a:pt x="1" y="197"/>
                    </a:lnTo>
                    <a:lnTo>
                      <a:pt x="25" y="246"/>
                    </a:lnTo>
                    <a:lnTo>
                      <a:pt x="148" y="443"/>
                    </a:lnTo>
                    <a:lnTo>
                      <a:pt x="247" y="616"/>
                    </a:lnTo>
                    <a:lnTo>
                      <a:pt x="345" y="812"/>
                    </a:lnTo>
                    <a:lnTo>
                      <a:pt x="419" y="1009"/>
                    </a:lnTo>
                    <a:lnTo>
                      <a:pt x="493" y="1231"/>
                    </a:lnTo>
                    <a:lnTo>
                      <a:pt x="542" y="1428"/>
                    </a:lnTo>
                    <a:lnTo>
                      <a:pt x="567" y="1649"/>
                    </a:lnTo>
                    <a:lnTo>
                      <a:pt x="591" y="1870"/>
                    </a:lnTo>
                    <a:lnTo>
                      <a:pt x="591" y="2092"/>
                    </a:lnTo>
                    <a:lnTo>
                      <a:pt x="567" y="2313"/>
                    </a:lnTo>
                    <a:lnTo>
                      <a:pt x="542" y="2510"/>
                    </a:lnTo>
                    <a:lnTo>
                      <a:pt x="493" y="2732"/>
                    </a:lnTo>
                    <a:lnTo>
                      <a:pt x="444" y="2928"/>
                    </a:lnTo>
                    <a:lnTo>
                      <a:pt x="370" y="3125"/>
                    </a:lnTo>
                    <a:lnTo>
                      <a:pt x="271" y="3322"/>
                    </a:lnTo>
                    <a:lnTo>
                      <a:pt x="173" y="3519"/>
                    </a:lnTo>
                    <a:lnTo>
                      <a:pt x="148" y="3568"/>
                    </a:lnTo>
                    <a:lnTo>
                      <a:pt x="148" y="3642"/>
                    </a:lnTo>
                    <a:lnTo>
                      <a:pt x="173" y="3691"/>
                    </a:lnTo>
                    <a:lnTo>
                      <a:pt x="222" y="3740"/>
                    </a:lnTo>
                    <a:lnTo>
                      <a:pt x="296" y="3765"/>
                    </a:lnTo>
                    <a:lnTo>
                      <a:pt x="370" y="3740"/>
                    </a:lnTo>
                    <a:lnTo>
                      <a:pt x="444" y="3691"/>
                    </a:lnTo>
                    <a:lnTo>
                      <a:pt x="542" y="3470"/>
                    </a:lnTo>
                    <a:lnTo>
                      <a:pt x="640" y="3248"/>
                    </a:lnTo>
                    <a:lnTo>
                      <a:pt x="739" y="3027"/>
                    </a:lnTo>
                    <a:lnTo>
                      <a:pt x="788" y="2805"/>
                    </a:lnTo>
                    <a:lnTo>
                      <a:pt x="837" y="2559"/>
                    </a:lnTo>
                    <a:lnTo>
                      <a:pt x="887" y="2338"/>
                    </a:lnTo>
                    <a:lnTo>
                      <a:pt x="887" y="2092"/>
                    </a:lnTo>
                    <a:lnTo>
                      <a:pt x="887" y="1846"/>
                    </a:lnTo>
                    <a:lnTo>
                      <a:pt x="887" y="1624"/>
                    </a:lnTo>
                    <a:lnTo>
                      <a:pt x="837" y="1378"/>
                    </a:lnTo>
                    <a:lnTo>
                      <a:pt x="788" y="1132"/>
                    </a:lnTo>
                    <a:lnTo>
                      <a:pt x="714" y="911"/>
                    </a:lnTo>
                    <a:lnTo>
                      <a:pt x="616" y="689"/>
                    </a:lnTo>
                    <a:lnTo>
                      <a:pt x="517" y="468"/>
                    </a:lnTo>
                    <a:lnTo>
                      <a:pt x="394" y="271"/>
                    </a:lnTo>
                    <a:lnTo>
                      <a:pt x="271" y="74"/>
                    </a:lnTo>
                    <a:lnTo>
                      <a:pt x="222" y="25"/>
                    </a:lnTo>
                    <a:lnTo>
                      <a:pt x="173" y="0"/>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1269" name="Google Shape;1269;p26"/>
              <p:cNvSpPr/>
              <p:nvPr/>
            </p:nvSpPr>
            <p:spPr>
              <a:xfrm>
                <a:off x="8727626" y="5238461"/>
                <a:ext cx="16858" cy="205367"/>
              </a:xfrm>
              <a:custGeom>
                <a:avLst/>
                <a:gdLst/>
                <a:ahLst/>
                <a:cxnLst/>
                <a:rect l="l" t="t" r="r" b="b"/>
                <a:pathLst>
                  <a:path w="297" h="3618" extrusionOk="0">
                    <a:moveTo>
                      <a:pt x="149" y="1"/>
                    </a:moveTo>
                    <a:lnTo>
                      <a:pt x="75" y="25"/>
                    </a:lnTo>
                    <a:lnTo>
                      <a:pt x="25" y="50"/>
                    </a:lnTo>
                    <a:lnTo>
                      <a:pt x="1" y="99"/>
                    </a:lnTo>
                    <a:lnTo>
                      <a:pt x="1" y="173"/>
                    </a:lnTo>
                    <a:lnTo>
                      <a:pt x="1" y="3470"/>
                    </a:lnTo>
                    <a:lnTo>
                      <a:pt x="1" y="3519"/>
                    </a:lnTo>
                    <a:lnTo>
                      <a:pt x="25" y="3568"/>
                    </a:lnTo>
                    <a:lnTo>
                      <a:pt x="75" y="3618"/>
                    </a:lnTo>
                    <a:lnTo>
                      <a:pt x="198" y="3618"/>
                    </a:lnTo>
                    <a:lnTo>
                      <a:pt x="247" y="3568"/>
                    </a:lnTo>
                    <a:lnTo>
                      <a:pt x="296" y="3519"/>
                    </a:lnTo>
                    <a:lnTo>
                      <a:pt x="296" y="3470"/>
                    </a:lnTo>
                    <a:lnTo>
                      <a:pt x="296" y="173"/>
                    </a:lnTo>
                    <a:lnTo>
                      <a:pt x="296" y="99"/>
                    </a:lnTo>
                    <a:lnTo>
                      <a:pt x="247" y="50"/>
                    </a:lnTo>
                    <a:lnTo>
                      <a:pt x="198" y="25"/>
                    </a:lnTo>
                    <a:lnTo>
                      <a:pt x="149" y="1"/>
                    </a:lnTo>
                    <a:close/>
                  </a:path>
                </a:pathLst>
              </a:custGeom>
              <a:solidFill>
                <a:schemeClr val="accent6"/>
              </a:solidFill>
              <a:ln>
                <a:noFill/>
              </a:ln>
            </p:spPr>
            <p:txBody>
              <a:bodyPr spcFirstLastPara="1" wrap="square" lIns="121900" tIns="121900" rIns="121900" bIns="121900" anchor="ctr" anchorCtr="0">
                <a:noAutofit/>
              </a:bodyPr>
              <a:lstStyle/>
              <a:p>
                <a:endParaRPr sz="2489"/>
              </a:p>
            </p:txBody>
          </p:sp>
          <p:sp>
            <p:nvSpPr>
              <p:cNvPr id="1270" name="Google Shape;1270;p26"/>
              <p:cNvSpPr/>
              <p:nvPr/>
            </p:nvSpPr>
            <p:spPr>
              <a:xfrm>
                <a:off x="8800283" y="5450757"/>
                <a:ext cx="159276" cy="150931"/>
              </a:xfrm>
              <a:custGeom>
                <a:avLst/>
                <a:gdLst/>
                <a:ahLst/>
                <a:cxnLst/>
                <a:rect l="l" t="t" r="r" b="b"/>
                <a:pathLst>
                  <a:path w="2806" h="2659" extrusionOk="0">
                    <a:moveTo>
                      <a:pt x="2264" y="1"/>
                    </a:moveTo>
                    <a:lnTo>
                      <a:pt x="2166" y="25"/>
                    </a:lnTo>
                    <a:lnTo>
                      <a:pt x="2067" y="50"/>
                    </a:lnTo>
                    <a:lnTo>
                      <a:pt x="1993" y="124"/>
                    </a:lnTo>
                    <a:lnTo>
                      <a:pt x="0" y="1871"/>
                    </a:lnTo>
                    <a:lnTo>
                      <a:pt x="517" y="2658"/>
                    </a:lnTo>
                    <a:lnTo>
                      <a:pt x="2633" y="788"/>
                    </a:lnTo>
                    <a:lnTo>
                      <a:pt x="2707" y="714"/>
                    </a:lnTo>
                    <a:lnTo>
                      <a:pt x="2756" y="640"/>
                    </a:lnTo>
                    <a:lnTo>
                      <a:pt x="2781" y="567"/>
                    </a:lnTo>
                    <a:lnTo>
                      <a:pt x="2805" y="468"/>
                    </a:lnTo>
                    <a:lnTo>
                      <a:pt x="2805" y="394"/>
                    </a:lnTo>
                    <a:lnTo>
                      <a:pt x="2781" y="296"/>
                    </a:lnTo>
                    <a:lnTo>
                      <a:pt x="2732" y="222"/>
                    </a:lnTo>
                    <a:lnTo>
                      <a:pt x="2682" y="148"/>
                    </a:lnTo>
                    <a:lnTo>
                      <a:pt x="2609" y="75"/>
                    </a:lnTo>
                    <a:lnTo>
                      <a:pt x="2510" y="25"/>
                    </a:lnTo>
                    <a:lnTo>
                      <a:pt x="2436" y="1"/>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1271" name="Google Shape;1271;p26"/>
              <p:cNvSpPr/>
              <p:nvPr/>
            </p:nvSpPr>
            <p:spPr>
              <a:xfrm>
                <a:off x="8800283" y="5450757"/>
                <a:ext cx="159276" cy="150931"/>
              </a:xfrm>
              <a:custGeom>
                <a:avLst/>
                <a:gdLst/>
                <a:ahLst/>
                <a:cxnLst/>
                <a:rect l="l" t="t" r="r" b="b"/>
                <a:pathLst>
                  <a:path w="2806" h="2659" fill="none" extrusionOk="0">
                    <a:moveTo>
                      <a:pt x="0" y="1871"/>
                    </a:moveTo>
                    <a:lnTo>
                      <a:pt x="1993" y="124"/>
                    </a:lnTo>
                    <a:lnTo>
                      <a:pt x="1993" y="124"/>
                    </a:lnTo>
                    <a:lnTo>
                      <a:pt x="2067" y="50"/>
                    </a:lnTo>
                    <a:lnTo>
                      <a:pt x="2166" y="25"/>
                    </a:lnTo>
                    <a:lnTo>
                      <a:pt x="2264" y="1"/>
                    </a:lnTo>
                    <a:lnTo>
                      <a:pt x="2338" y="1"/>
                    </a:lnTo>
                    <a:lnTo>
                      <a:pt x="2436" y="1"/>
                    </a:lnTo>
                    <a:lnTo>
                      <a:pt x="2510" y="25"/>
                    </a:lnTo>
                    <a:lnTo>
                      <a:pt x="2609" y="75"/>
                    </a:lnTo>
                    <a:lnTo>
                      <a:pt x="2682" y="148"/>
                    </a:lnTo>
                    <a:lnTo>
                      <a:pt x="2682" y="148"/>
                    </a:lnTo>
                    <a:lnTo>
                      <a:pt x="2732" y="222"/>
                    </a:lnTo>
                    <a:lnTo>
                      <a:pt x="2781" y="296"/>
                    </a:lnTo>
                    <a:lnTo>
                      <a:pt x="2805" y="394"/>
                    </a:lnTo>
                    <a:lnTo>
                      <a:pt x="2805" y="468"/>
                    </a:lnTo>
                    <a:lnTo>
                      <a:pt x="2781" y="567"/>
                    </a:lnTo>
                    <a:lnTo>
                      <a:pt x="2756" y="640"/>
                    </a:lnTo>
                    <a:lnTo>
                      <a:pt x="2707" y="714"/>
                    </a:lnTo>
                    <a:lnTo>
                      <a:pt x="2633" y="788"/>
                    </a:lnTo>
                    <a:lnTo>
                      <a:pt x="517" y="2658"/>
                    </a:lnTo>
                  </a:path>
                </a:pathLst>
              </a:custGeom>
              <a:noFill/>
              <a:ln>
                <a:noFill/>
              </a:ln>
            </p:spPr>
            <p:txBody>
              <a:bodyPr spcFirstLastPara="1" wrap="square" lIns="121900" tIns="121900" rIns="121900" bIns="121900" anchor="ctr" anchorCtr="0">
                <a:noAutofit/>
              </a:bodyPr>
              <a:lstStyle/>
              <a:p>
                <a:endParaRPr sz="2489"/>
              </a:p>
            </p:txBody>
          </p:sp>
          <p:sp>
            <p:nvSpPr>
              <p:cNvPr id="1272" name="Google Shape;1272;p26"/>
              <p:cNvSpPr/>
              <p:nvPr/>
            </p:nvSpPr>
            <p:spPr>
              <a:xfrm>
                <a:off x="8597751" y="5440993"/>
                <a:ext cx="329677" cy="152294"/>
              </a:xfrm>
              <a:custGeom>
                <a:avLst/>
                <a:gdLst/>
                <a:ahLst/>
                <a:cxnLst/>
                <a:rect l="l" t="t" r="r" b="b"/>
                <a:pathLst>
                  <a:path w="5808" h="2683" extrusionOk="0">
                    <a:moveTo>
                      <a:pt x="3741" y="0"/>
                    </a:moveTo>
                    <a:lnTo>
                      <a:pt x="3642" y="25"/>
                    </a:lnTo>
                    <a:lnTo>
                      <a:pt x="3544" y="74"/>
                    </a:lnTo>
                    <a:lnTo>
                      <a:pt x="3372" y="222"/>
                    </a:lnTo>
                    <a:lnTo>
                      <a:pt x="3199" y="370"/>
                    </a:lnTo>
                    <a:lnTo>
                      <a:pt x="2978" y="542"/>
                    </a:lnTo>
                    <a:lnTo>
                      <a:pt x="2756" y="689"/>
                    </a:lnTo>
                    <a:lnTo>
                      <a:pt x="2609" y="739"/>
                    </a:lnTo>
                    <a:lnTo>
                      <a:pt x="2461" y="763"/>
                    </a:lnTo>
                    <a:lnTo>
                      <a:pt x="2313" y="788"/>
                    </a:lnTo>
                    <a:lnTo>
                      <a:pt x="2141" y="788"/>
                    </a:lnTo>
                    <a:lnTo>
                      <a:pt x="1" y="1477"/>
                    </a:lnTo>
                    <a:lnTo>
                      <a:pt x="714" y="2682"/>
                    </a:lnTo>
                    <a:lnTo>
                      <a:pt x="4676" y="2682"/>
                    </a:lnTo>
                    <a:lnTo>
                      <a:pt x="5808" y="1551"/>
                    </a:lnTo>
                    <a:lnTo>
                      <a:pt x="5808" y="1428"/>
                    </a:lnTo>
                    <a:lnTo>
                      <a:pt x="5783" y="1329"/>
                    </a:lnTo>
                    <a:lnTo>
                      <a:pt x="5734" y="1206"/>
                    </a:lnTo>
                    <a:lnTo>
                      <a:pt x="5660" y="1108"/>
                    </a:lnTo>
                    <a:lnTo>
                      <a:pt x="5561" y="1009"/>
                    </a:lnTo>
                    <a:lnTo>
                      <a:pt x="5414" y="935"/>
                    </a:lnTo>
                    <a:lnTo>
                      <a:pt x="5217" y="886"/>
                    </a:lnTo>
                    <a:lnTo>
                      <a:pt x="4996" y="862"/>
                    </a:lnTo>
                    <a:lnTo>
                      <a:pt x="4873" y="862"/>
                    </a:lnTo>
                    <a:lnTo>
                      <a:pt x="4774" y="812"/>
                    </a:lnTo>
                    <a:lnTo>
                      <a:pt x="4700" y="788"/>
                    </a:lnTo>
                    <a:lnTo>
                      <a:pt x="4626" y="739"/>
                    </a:lnTo>
                    <a:lnTo>
                      <a:pt x="4528" y="616"/>
                    </a:lnTo>
                    <a:lnTo>
                      <a:pt x="4430" y="468"/>
                    </a:lnTo>
                    <a:lnTo>
                      <a:pt x="4356" y="320"/>
                    </a:lnTo>
                    <a:lnTo>
                      <a:pt x="4257" y="197"/>
                    </a:lnTo>
                    <a:lnTo>
                      <a:pt x="4110" y="74"/>
                    </a:lnTo>
                    <a:lnTo>
                      <a:pt x="4036" y="25"/>
                    </a:lnTo>
                    <a:lnTo>
                      <a:pt x="3937"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1273" name="Google Shape;1273;p26"/>
              <p:cNvSpPr/>
              <p:nvPr/>
            </p:nvSpPr>
            <p:spPr>
              <a:xfrm>
                <a:off x="8796083" y="5440993"/>
                <a:ext cx="131348" cy="127148"/>
              </a:xfrm>
              <a:custGeom>
                <a:avLst/>
                <a:gdLst/>
                <a:ahLst/>
                <a:cxnLst/>
                <a:rect l="l" t="t" r="r" b="b"/>
                <a:pathLst>
                  <a:path w="2314" h="2240" extrusionOk="0">
                    <a:moveTo>
                      <a:pt x="222" y="0"/>
                    </a:moveTo>
                    <a:lnTo>
                      <a:pt x="99" y="50"/>
                    </a:lnTo>
                    <a:lnTo>
                      <a:pt x="1" y="123"/>
                    </a:lnTo>
                    <a:lnTo>
                      <a:pt x="99" y="222"/>
                    </a:lnTo>
                    <a:lnTo>
                      <a:pt x="173" y="345"/>
                    </a:lnTo>
                    <a:lnTo>
                      <a:pt x="320" y="566"/>
                    </a:lnTo>
                    <a:lnTo>
                      <a:pt x="394" y="689"/>
                    </a:lnTo>
                    <a:lnTo>
                      <a:pt x="493" y="763"/>
                    </a:lnTo>
                    <a:lnTo>
                      <a:pt x="640" y="837"/>
                    </a:lnTo>
                    <a:lnTo>
                      <a:pt x="813" y="862"/>
                    </a:lnTo>
                    <a:lnTo>
                      <a:pt x="1034" y="886"/>
                    </a:lnTo>
                    <a:lnTo>
                      <a:pt x="1231" y="935"/>
                    </a:lnTo>
                    <a:lnTo>
                      <a:pt x="1379" y="1009"/>
                    </a:lnTo>
                    <a:lnTo>
                      <a:pt x="1477" y="1108"/>
                    </a:lnTo>
                    <a:lnTo>
                      <a:pt x="1551" y="1206"/>
                    </a:lnTo>
                    <a:lnTo>
                      <a:pt x="1625" y="1329"/>
                    </a:lnTo>
                    <a:lnTo>
                      <a:pt x="1625" y="1428"/>
                    </a:lnTo>
                    <a:lnTo>
                      <a:pt x="1649" y="1551"/>
                    </a:lnTo>
                    <a:lnTo>
                      <a:pt x="1625" y="2240"/>
                    </a:lnTo>
                    <a:lnTo>
                      <a:pt x="2314" y="1551"/>
                    </a:lnTo>
                    <a:lnTo>
                      <a:pt x="2314" y="1428"/>
                    </a:lnTo>
                    <a:lnTo>
                      <a:pt x="2289" y="1329"/>
                    </a:lnTo>
                    <a:lnTo>
                      <a:pt x="2240" y="1206"/>
                    </a:lnTo>
                    <a:lnTo>
                      <a:pt x="2166" y="1108"/>
                    </a:lnTo>
                    <a:lnTo>
                      <a:pt x="2067" y="1009"/>
                    </a:lnTo>
                    <a:lnTo>
                      <a:pt x="1920" y="935"/>
                    </a:lnTo>
                    <a:lnTo>
                      <a:pt x="1723" y="886"/>
                    </a:lnTo>
                    <a:lnTo>
                      <a:pt x="1502" y="862"/>
                    </a:lnTo>
                    <a:lnTo>
                      <a:pt x="1379" y="862"/>
                    </a:lnTo>
                    <a:lnTo>
                      <a:pt x="1280" y="812"/>
                    </a:lnTo>
                    <a:lnTo>
                      <a:pt x="1206" y="788"/>
                    </a:lnTo>
                    <a:lnTo>
                      <a:pt x="1132" y="739"/>
                    </a:lnTo>
                    <a:lnTo>
                      <a:pt x="1034" y="616"/>
                    </a:lnTo>
                    <a:lnTo>
                      <a:pt x="936" y="468"/>
                    </a:lnTo>
                    <a:lnTo>
                      <a:pt x="862" y="320"/>
                    </a:lnTo>
                    <a:lnTo>
                      <a:pt x="763" y="197"/>
                    </a:lnTo>
                    <a:lnTo>
                      <a:pt x="616" y="74"/>
                    </a:lnTo>
                    <a:lnTo>
                      <a:pt x="542" y="25"/>
                    </a:lnTo>
                    <a:lnTo>
                      <a:pt x="44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1274" name="Google Shape;1274;p26"/>
              <p:cNvSpPr/>
              <p:nvPr/>
            </p:nvSpPr>
            <p:spPr>
              <a:xfrm>
                <a:off x="8444093" y="5421410"/>
                <a:ext cx="585278" cy="219387"/>
              </a:xfrm>
              <a:custGeom>
                <a:avLst/>
                <a:gdLst/>
                <a:ahLst/>
                <a:cxnLst/>
                <a:rect l="l" t="t" r="r" b="b"/>
                <a:pathLst>
                  <a:path w="10311" h="3865" extrusionOk="0">
                    <a:moveTo>
                      <a:pt x="5956" y="1"/>
                    </a:moveTo>
                    <a:lnTo>
                      <a:pt x="5857" y="26"/>
                    </a:lnTo>
                    <a:lnTo>
                      <a:pt x="2781" y="1010"/>
                    </a:lnTo>
                    <a:lnTo>
                      <a:pt x="2609" y="1084"/>
                    </a:lnTo>
                    <a:lnTo>
                      <a:pt x="2461" y="1157"/>
                    </a:lnTo>
                    <a:lnTo>
                      <a:pt x="2289" y="1256"/>
                    </a:lnTo>
                    <a:lnTo>
                      <a:pt x="2166" y="1354"/>
                    </a:lnTo>
                    <a:lnTo>
                      <a:pt x="2043" y="1477"/>
                    </a:lnTo>
                    <a:lnTo>
                      <a:pt x="1920" y="1600"/>
                    </a:lnTo>
                    <a:lnTo>
                      <a:pt x="1822" y="1748"/>
                    </a:lnTo>
                    <a:lnTo>
                      <a:pt x="1723" y="1896"/>
                    </a:lnTo>
                    <a:lnTo>
                      <a:pt x="1" y="1896"/>
                    </a:lnTo>
                    <a:lnTo>
                      <a:pt x="1" y="3864"/>
                    </a:lnTo>
                    <a:lnTo>
                      <a:pt x="2978" y="3864"/>
                    </a:lnTo>
                    <a:lnTo>
                      <a:pt x="7383" y="3839"/>
                    </a:lnTo>
                    <a:lnTo>
                      <a:pt x="7481" y="3839"/>
                    </a:lnTo>
                    <a:lnTo>
                      <a:pt x="7555" y="3815"/>
                    </a:lnTo>
                    <a:lnTo>
                      <a:pt x="7629" y="3790"/>
                    </a:lnTo>
                    <a:lnTo>
                      <a:pt x="7703" y="3741"/>
                    </a:lnTo>
                    <a:lnTo>
                      <a:pt x="10139" y="1600"/>
                    </a:lnTo>
                    <a:lnTo>
                      <a:pt x="10212" y="1502"/>
                    </a:lnTo>
                    <a:lnTo>
                      <a:pt x="10262" y="1428"/>
                    </a:lnTo>
                    <a:lnTo>
                      <a:pt x="10311" y="1330"/>
                    </a:lnTo>
                    <a:lnTo>
                      <a:pt x="10311" y="1231"/>
                    </a:lnTo>
                    <a:lnTo>
                      <a:pt x="10311" y="1133"/>
                    </a:lnTo>
                    <a:lnTo>
                      <a:pt x="10286" y="1034"/>
                    </a:lnTo>
                    <a:lnTo>
                      <a:pt x="10237" y="936"/>
                    </a:lnTo>
                    <a:lnTo>
                      <a:pt x="10163" y="862"/>
                    </a:lnTo>
                    <a:lnTo>
                      <a:pt x="10089" y="788"/>
                    </a:lnTo>
                    <a:lnTo>
                      <a:pt x="10016" y="739"/>
                    </a:lnTo>
                    <a:lnTo>
                      <a:pt x="9942" y="715"/>
                    </a:lnTo>
                    <a:lnTo>
                      <a:pt x="9843" y="690"/>
                    </a:lnTo>
                    <a:lnTo>
                      <a:pt x="9745" y="715"/>
                    </a:lnTo>
                    <a:lnTo>
                      <a:pt x="9671" y="739"/>
                    </a:lnTo>
                    <a:lnTo>
                      <a:pt x="9573" y="764"/>
                    </a:lnTo>
                    <a:lnTo>
                      <a:pt x="9499" y="813"/>
                    </a:lnTo>
                    <a:lnTo>
                      <a:pt x="7506" y="2560"/>
                    </a:lnTo>
                    <a:lnTo>
                      <a:pt x="7407" y="2634"/>
                    </a:lnTo>
                    <a:lnTo>
                      <a:pt x="7309" y="2658"/>
                    </a:lnTo>
                    <a:lnTo>
                      <a:pt x="7186" y="2683"/>
                    </a:lnTo>
                    <a:lnTo>
                      <a:pt x="7087" y="2658"/>
                    </a:lnTo>
                    <a:lnTo>
                      <a:pt x="4996" y="2166"/>
                    </a:lnTo>
                    <a:lnTo>
                      <a:pt x="4824" y="2117"/>
                    </a:lnTo>
                    <a:lnTo>
                      <a:pt x="4725" y="2019"/>
                    </a:lnTo>
                    <a:lnTo>
                      <a:pt x="4651" y="1896"/>
                    </a:lnTo>
                    <a:lnTo>
                      <a:pt x="4627" y="1748"/>
                    </a:lnTo>
                    <a:lnTo>
                      <a:pt x="4627" y="1625"/>
                    </a:lnTo>
                    <a:lnTo>
                      <a:pt x="4701" y="1477"/>
                    </a:lnTo>
                    <a:lnTo>
                      <a:pt x="4799" y="1379"/>
                    </a:lnTo>
                    <a:lnTo>
                      <a:pt x="4947" y="1305"/>
                    </a:lnTo>
                    <a:lnTo>
                      <a:pt x="6177" y="936"/>
                    </a:lnTo>
                    <a:lnTo>
                      <a:pt x="6275" y="887"/>
                    </a:lnTo>
                    <a:lnTo>
                      <a:pt x="6349" y="838"/>
                    </a:lnTo>
                    <a:lnTo>
                      <a:pt x="6398" y="764"/>
                    </a:lnTo>
                    <a:lnTo>
                      <a:pt x="6448" y="690"/>
                    </a:lnTo>
                    <a:lnTo>
                      <a:pt x="6497" y="616"/>
                    </a:lnTo>
                    <a:lnTo>
                      <a:pt x="6497" y="518"/>
                    </a:lnTo>
                    <a:lnTo>
                      <a:pt x="6497" y="444"/>
                    </a:lnTo>
                    <a:lnTo>
                      <a:pt x="6472" y="345"/>
                    </a:lnTo>
                    <a:lnTo>
                      <a:pt x="6472" y="321"/>
                    </a:lnTo>
                    <a:lnTo>
                      <a:pt x="6423" y="222"/>
                    </a:lnTo>
                    <a:lnTo>
                      <a:pt x="6374" y="149"/>
                    </a:lnTo>
                    <a:lnTo>
                      <a:pt x="6300" y="75"/>
                    </a:lnTo>
                    <a:lnTo>
                      <a:pt x="6226" y="26"/>
                    </a:lnTo>
                    <a:lnTo>
                      <a:pt x="6152" y="1"/>
                    </a:lnTo>
                    <a:close/>
                  </a:path>
                </a:pathLst>
              </a:custGeom>
              <a:solidFill>
                <a:srgbClr val="D8D4BE"/>
              </a:solidFill>
              <a:ln>
                <a:noFill/>
              </a:ln>
            </p:spPr>
            <p:txBody>
              <a:bodyPr spcFirstLastPara="1" wrap="square" lIns="121900" tIns="121900" rIns="121900" bIns="121900" anchor="ctr" anchorCtr="0">
                <a:noAutofit/>
              </a:bodyPr>
              <a:lstStyle/>
              <a:p>
                <a:endParaRPr sz="2489"/>
              </a:p>
            </p:txBody>
          </p:sp>
          <p:sp>
            <p:nvSpPr>
              <p:cNvPr id="1275" name="Google Shape;1275;p26"/>
              <p:cNvSpPr/>
              <p:nvPr/>
            </p:nvSpPr>
            <p:spPr>
              <a:xfrm>
                <a:off x="8444093" y="5421410"/>
                <a:ext cx="585278" cy="219387"/>
              </a:xfrm>
              <a:custGeom>
                <a:avLst/>
                <a:gdLst/>
                <a:ahLst/>
                <a:cxnLst/>
                <a:rect l="l" t="t" r="r" b="b"/>
                <a:pathLst>
                  <a:path w="10311" h="3865" fill="none" extrusionOk="0">
                    <a:moveTo>
                      <a:pt x="1" y="1896"/>
                    </a:moveTo>
                    <a:lnTo>
                      <a:pt x="1723" y="1896"/>
                    </a:lnTo>
                    <a:lnTo>
                      <a:pt x="1723" y="1896"/>
                    </a:lnTo>
                    <a:lnTo>
                      <a:pt x="1822" y="1748"/>
                    </a:lnTo>
                    <a:lnTo>
                      <a:pt x="1920" y="1600"/>
                    </a:lnTo>
                    <a:lnTo>
                      <a:pt x="2043" y="1477"/>
                    </a:lnTo>
                    <a:lnTo>
                      <a:pt x="2166" y="1354"/>
                    </a:lnTo>
                    <a:lnTo>
                      <a:pt x="2289" y="1256"/>
                    </a:lnTo>
                    <a:lnTo>
                      <a:pt x="2461" y="1157"/>
                    </a:lnTo>
                    <a:lnTo>
                      <a:pt x="2609" y="1084"/>
                    </a:lnTo>
                    <a:lnTo>
                      <a:pt x="2781" y="1010"/>
                    </a:lnTo>
                    <a:lnTo>
                      <a:pt x="5857" y="26"/>
                    </a:lnTo>
                    <a:lnTo>
                      <a:pt x="5857" y="26"/>
                    </a:lnTo>
                    <a:lnTo>
                      <a:pt x="5956" y="1"/>
                    </a:lnTo>
                    <a:lnTo>
                      <a:pt x="6054" y="1"/>
                    </a:lnTo>
                    <a:lnTo>
                      <a:pt x="6152" y="1"/>
                    </a:lnTo>
                    <a:lnTo>
                      <a:pt x="6226" y="26"/>
                    </a:lnTo>
                    <a:lnTo>
                      <a:pt x="6300" y="75"/>
                    </a:lnTo>
                    <a:lnTo>
                      <a:pt x="6374" y="149"/>
                    </a:lnTo>
                    <a:lnTo>
                      <a:pt x="6423" y="222"/>
                    </a:lnTo>
                    <a:lnTo>
                      <a:pt x="6472" y="321"/>
                    </a:lnTo>
                    <a:lnTo>
                      <a:pt x="6472" y="345"/>
                    </a:lnTo>
                    <a:lnTo>
                      <a:pt x="6472" y="345"/>
                    </a:lnTo>
                    <a:lnTo>
                      <a:pt x="6497" y="444"/>
                    </a:lnTo>
                    <a:lnTo>
                      <a:pt x="6497" y="518"/>
                    </a:lnTo>
                    <a:lnTo>
                      <a:pt x="6497" y="616"/>
                    </a:lnTo>
                    <a:lnTo>
                      <a:pt x="6448" y="690"/>
                    </a:lnTo>
                    <a:lnTo>
                      <a:pt x="6398" y="764"/>
                    </a:lnTo>
                    <a:lnTo>
                      <a:pt x="6349" y="838"/>
                    </a:lnTo>
                    <a:lnTo>
                      <a:pt x="6275" y="887"/>
                    </a:lnTo>
                    <a:lnTo>
                      <a:pt x="6177" y="936"/>
                    </a:lnTo>
                    <a:lnTo>
                      <a:pt x="4947" y="1305"/>
                    </a:lnTo>
                    <a:lnTo>
                      <a:pt x="4947" y="1305"/>
                    </a:lnTo>
                    <a:lnTo>
                      <a:pt x="4799" y="1379"/>
                    </a:lnTo>
                    <a:lnTo>
                      <a:pt x="4701" y="1477"/>
                    </a:lnTo>
                    <a:lnTo>
                      <a:pt x="4627" y="1625"/>
                    </a:lnTo>
                    <a:lnTo>
                      <a:pt x="4627" y="1748"/>
                    </a:lnTo>
                    <a:lnTo>
                      <a:pt x="4651" y="1896"/>
                    </a:lnTo>
                    <a:lnTo>
                      <a:pt x="4725" y="2019"/>
                    </a:lnTo>
                    <a:lnTo>
                      <a:pt x="4824" y="2117"/>
                    </a:lnTo>
                    <a:lnTo>
                      <a:pt x="4996" y="2166"/>
                    </a:lnTo>
                    <a:lnTo>
                      <a:pt x="7087" y="2658"/>
                    </a:lnTo>
                    <a:lnTo>
                      <a:pt x="7087" y="2658"/>
                    </a:lnTo>
                    <a:lnTo>
                      <a:pt x="7186" y="2683"/>
                    </a:lnTo>
                    <a:lnTo>
                      <a:pt x="7309" y="2658"/>
                    </a:lnTo>
                    <a:lnTo>
                      <a:pt x="7407" y="2634"/>
                    </a:lnTo>
                    <a:lnTo>
                      <a:pt x="7506" y="2560"/>
                    </a:lnTo>
                    <a:lnTo>
                      <a:pt x="9499" y="813"/>
                    </a:lnTo>
                    <a:lnTo>
                      <a:pt x="9499" y="813"/>
                    </a:lnTo>
                    <a:lnTo>
                      <a:pt x="9573" y="764"/>
                    </a:lnTo>
                    <a:lnTo>
                      <a:pt x="9671" y="739"/>
                    </a:lnTo>
                    <a:lnTo>
                      <a:pt x="9745" y="715"/>
                    </a:lnTo>
                    <a:lnTo>
                      <a:pt x="9843" y="690"/>
                    </a:lnTo>
                    <a:lnTo>
                      <a:pt x="9942" y="715"/>
                    </a:lnTo>
                    <a:lnTo>
                      <a:pt x="10016" y="739"/>
                    </a:lnTo>
                    <a:lnTo>
                      <a:pt x="10089" y="788"/>
                    </a:lnTo>
                    <a:lnTo>
                      <a:pt x="10163" y="862"/>
                    </a:lnTo>
                    <a:lnTo>
                      <a:pt x="10163" y="862"/>
                    </a:lnTo>
                    <a:lnTo>
                      <a:pt x="10237" y="936"/>
                    </a:lnTo>
                    <a:lnTo>
                      <a:pt x="10286" y="1034"/>
                    </a:lnTo>
                    <a:lnTo>
                      <a:pt x="10311" y="1133"/>
                    </a:lnTo>
                    <a:lnTo>
                      <a:pt x="10311" y="1231"/>
                    </a:lnTo>
                    <a:lnTo>
                      <a:pt x="10311" y="1330"/>
                    </a:lnTo>
                    <a:lnTo>
                      <a:pt x="10262" y="1428"/>
                    </a:lnTo>
                    <a:lnTo>
                      <a:pt x="10212" y="1502"/>
                    </a:lnTo>
                    <a:lnTo>
                      <a:pt x="10139" y="1600"/>
                    </a:lnTo>
                    <a:lnTo>
                      <a:pt x="10139" y="1600"/>
                    </a:lnTo>
                    <a:lnTo>
                      <a:pt x="7703" y="3741"/>
                    </a:lnTo>
                    <a:lnTo>
                      <a:pt x="7703" y="3741"/>
                    </a:lnTo>
                    <a:lnTo>
                      <a:pt x="7629" y="3790"/>
                    </a:lnTo>
                    <a:lnTo>
                      <a:pt x="7555" y="3815"/>
                    </a:lnTo>
                    <a:lnTo>
                      <a:pt x="7481" y="3839"/>
                    </a:lnTo>
                    <a:lnTo>
                      <a:pt x="7383" y="3839"/>
                    </a:lnTo>
                    <a:lnTo>
                      <a:pt x="2978" y="3864"/>
                    </a:lnTo>
                    <a:lnTo>
                      <a:pt x="2978" y="3864"/>
                    </a:lnTo>
                    <a:lnTo>
                      <a:pt x="1" y="3864"/>
                    </a:lnTo>
                  </a:path>
                </a:pathLst>
              </a:custGeom>
              <a:solidFill>
                <a:srgbClr val="D8D4BE"/>
              </a:solidFill>
              <a:ln>
                <a:noFill/>
              </a:ln>
            </p:spPr>
            <p:txBody>
              <a:bodyPr spcFirstLastPara="1" wrap="square" lIns="121900" tIns="121900" rIns="121900" bIns="121900" anchor="ctr" anchorCtr="0">
                <a:noAutofit/>
              </a:bodyPr>
              <a:lstStyle/>
              <a:p>
                <a:endParaRPr sz="2489"/>
              </a:p>
            </p:txBody>
          </p:sp>
          <p:sp>
            <p:nvSpPr>
              <p:cNvPr id="1276" name="Google Shape;1276;p26"/>
              <p:cNvSpPr/>
              <p:nvPr/>
            </p:nvSpPr>
            <p:spPr>
              <a:xfrm>
                <a:off x="8579587" y="5460520"/>
                <a:ext cx="449786" cy="180278"/>
              </a:xfrm>
              <a:custGeom>
                <a:avLst/>
                <a:gdLst/>
                <a:ahLst/>
                <a:cxnLst/>
                <a:rect l="l" t="t" r="r" b="b"/>
                <a:pathLst>
                  <a:path w="7924" h="3176" extrusionOk="0">
                    <a:moveTo>
                      <a:pt x="7456" y="1"/>
                    </a:moveTo>
                    <a:lnTo>
                      <a:pt x="7358" y="26"/>
                    </a:lnTo>
                    <a:lnTo>
                      <a:pt x="7284" y="50"/>
                    </a:lnTo>
                    <a:lnTo>
                      <a:pt x="7186" y="75"/>
                    </a:lnTo>
                    <a:lnTo>
                      <a:pt x="7112" y="124"/>
                    </a:lnTo>
                    <a:lnTo>
                      <a:pt x="6940" y="272"/>
                    </a:lnTo>
                    <a:lnTo>
                      <a:pt x="7013" y="444"/>
                    </a:lnTo>
                    <a:lnTo>
                      <a:pt x="7013" y="591"/>
                    </a:lnTo>
                    <a:lnTo>
                      <a:pt x="6940" y="764"/>
                    </a:lnTo>
                    <a:lnTo>
                      <a:pt x="6890" y="838"/>
                    </a:lnTo>
                    <a:lnTo>
                      <a:pt x="6841" y="911"/>
                    </a:lnTo>
                    <a:lnTo>
                      <a:pt x="4405" y="3052"/>
                    </a:lnTo>
                    <a:lnTo>
                      <a:pt x="4331" y="3101"/>
                    </a:lnTo>
                    <a:lnTo>
                      <a:pt x="4257" y="3126"/>
                    </a:lnTo>
                    <a:lnTo>
                      <a:pt x="4159" y="3150"/>
                    </a:lnTo>
                    <a:lnTo>
                      <a:pt x="4085" y="3150"/>
                    </a:lnTo>
                    <a:lnTo>
                      <a:pt x="1" y="3175"/>
                    </a:lnTo>
                    <a:lnTo>
                      <a:pt x="591" y="3175"/>
                    </a:lnTo>
                    <a:lnTo>
                      <a:pt x="4996" y="3150"/>
                    </a:lnTo>
                    <a:lnTo>
                      <a:pt x="5094" y="3150"/>
                    </a:lnTo>
                    <a:lnTo>
                      <a:pt x="5168" y="3126"/>
                    </a:lnTo>
                    <a:lnTo>
                      <a:pt x="5242" y="3101"/>
                    </a:lnTo>
                    <a:lnTo>
                      <a:pt x="5316" y="3052"/>
                    </a:lnTo>
                    <a:lnTo>
                      <a:pt x="7752" y="911"/>
                    </a:lnTo>
                    <a:lnTo>
                      <a:pt x="7825" y="813"/>
                    </a:lnTo>
                    <a:lnTo>
                      <a:pt x="7875" y="739"/>
                    </a:lnTo>
                    <a:lnTo>
                      <a:pt x="7924" y="641"/>
                    </a:lnTo>
                    <a:lnTo>
                      <a:pt x="7924" y="542"/>
                    </a:lnTo>
                    <a:lnTo>
                      <a:pt x="7924" y="444"/>
                    </a:lnTo>
                    <a:lnTo>
                      <a:pt x="7899" y="345"/>
                    </a:lnTo>
                    <a:lnTo>
                      <a:pt x="7850" y="247"/>
                    </a:lnTo>
                    <a:lnTo>
                      <a:pt x="7776" y="173"/>
                    </a:lnTo>
                    <a:lnTo>
                      <a:pt x="7702" y="99"/>
                    </a:lnTo>
                    <a:lnTo>
                      <a:pt x="7629" y="50"/>
                    </a:lnTo>
                    <a:lnTo>
                      <a:pt x="7555" y="26"/>
                    </a:lnTo>
                    <a:lnTo>
                      <a:pt x="7456" y="1"/>
                    </a:lnTo>
                    <a:close/>
                  </a:path>
                </a:pathLst>
              </a:custGeom>
              <a:solidFill>
                <a:srgbClr val="D8D4BE"/>
              </a:solidFill>
              <a:ln>
                <a:noFill/>
              </a:ln>
            </p:spPr>
            <p:txBody>
              <a:bodyPr spcFirstLastPara="1" wrap="square" lIns="121900" tIns="121900" rIns="121900" bIns="121900" anchor="ctr" anchorCtr="0">
                <a:noAutofit/>
              </a:bodyPr>
              <a:lstStyle/>
              <a:p>
                <a:endParaRPr sz="2489"/>
              </a:p>
            </p:txBody>
          </p:sp>
          <p:sp>
            <p:nvSpPr>
              <p:cNvPr id="1277" name="Google Shape;1277;p26"/>
              <p:cNvSpPr/>
              <p:nvPr/>
            </p:nvSpPr>
            <p:spPr>
              <a:xfrm>
                <a:off x="8444093" y="5528977"/>
                <a:ext cx="46148" cy="57"/>
              </a:xfrm>
              <a:custGeom>
                <a:avLst/>
                <a:gdLst/>
                <a:ahLst/>
                <a:cxnLst/>
                <a:rect l="l" t="t" r="r" b="b"/>
                <a:pathLst>
                  <a:path w="813" h="1" extrusionOk="0">
                    <a:moveTo>
                      <a:pt x="813" y="1"/>
                    </a:moveTo>
                    <a:lnTo>
                      <a:pt x="813" y="1"/>
                    </a:lnTo>
                    <a:lnTo>
                      <a:pt x="813" y="1"/>
                    </a:lnTo>
                    <a:lnTo>
                      <a:pt x="1" y="1"/>
                    </a:lnTo>
                    <a:lnTo>
                      <a:pt x="1" y="1"/>
                    </a:lnTo>
                    <a:lnTo>
                      <a:pt x="813" y="1"/>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1278" name="Google Shape;1278;p26"/>
              <p:cNvSpPr/>
              <p:nvPr/>
            </p:nvSpPr>
            <p:spPr>
              <a:xfrm>
                <a:off x="8694136" y="5052730"/>
                <a:ext cx="85257" cy="83838"/>
              </a:xfrm>
              <a:custGeom>
                <a:avLst/>
                <a:gdLst/>
                <a:ahLst/>
                <a:cxnLst/>
                <a:rect l="l" t="t" r="r" b="b"/>
                <a:pathLst>
                  <a:path w="1502" h="1477" extrusionOk="0">
                    <a:moveTo>
                      <a:pt x="591" y="0"/>
                    </a:moveTo>
                    <a:lnTo>
                      <a:pt x="468" y="49"/>
                    </a:lnTo>
                    <a:lnTo>
                      <a:pt x="320" y="123"/>
                    </a:lnTo>
                    <a:lnTo>
                      <a:pt x="222" y="197"/>
                    </a:lnTo>
                    <a:lnTo>
                      <a:pt x="123" y="320"/>
                    </a:lnTo>
                    <a:lnTo>
                      <a:pt x="50" y="443"/>
                    </a:lnTo>
                    <a:lnTo>
                      <a:pt x="25" y="591"/>
                    </a:lnTo>
                    <a:lnTo>
                      <a:pt x="0" y="738"/>
                    </a:lnTo>
                    <a:lnTo>
                      <a:pt x="25" y="886"/>
                    </a:lnTo>
                    <a:lnTo>
                      <a:pt x="50" y="1033"/>
                    </a:lnTo>
                    <a:lnTo>
                      <a:pt x="123" y="1157"/>
                    </a:lnTo>
                    <a:lnTo>
                      <a:pt x="222" y="1280"/>
                    </a:lnTo>
                    <a:lnTo>
                      <a:pt x="320" y="1353"/>
                    </a:lnTo>
                    <a:lnTo>
                      <a:pt x="468" y="1427"/>
                    </a:lnTo>
                    <a:lnTo>
                      <a:pt x="591" y="1476"/>
                    </a:lnTo>
                    <a:lnTo>
                      <a:pt x="911" y="1476"/>
                    </a:lnTo>
                    <a:lnTo>
                      <a:pt x="1034" y="1427"/>
                    </a:lnTo>
                    <a:lnTo>
                      <a:pt x="1157" y="1353"/>
                    </a:lnTo>
                    <a:lnTo>
                      <a:pt x="1280" y="1280"/>
                    </a:lnTo>
                    <a:lnTo>
                      <a:pt x="1378" y="1157"/>
                    </a:lnTo>
                    <a:lnTo>
                      <a:pt x="1427" y="1033"/>
                    </a:lnTo>
                    <a:lnTo>
                      <a:pt x="1477" y="886"/>
                    </a:lnTo>
                    <a:lnTo>
                      <a:pt x="1501" y="738"/>
                    </a:lnTo>
                    <a:lnTo>
                      <a:pt x="1477" y="591"/>
                    </a:lnTo>
                    <a:lnTo>
                      <a:pt x="1427" y="443"/>
                    </a:lnTo>
                    <a:lnTo>
                      <a:pt x="1378" y="320"/>
                    </a:lnTo>
                    <a:lnTo>
                      <a:pt x="1280" y="197"/>
                    </a:lnTo>
                    <a:lnTo>
                      <a:pt x="1157" y="123"/>
                    </a:lnTo>
                    <a:lnTo>
                      <a:pt x="1034" y="49"/>
                    </a:lnTo>
                    <a:lnTo>
                      <a:pt x="911"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1279" name="Google Shape;1279;p26"/>
              <p:cNvSpPr/>
              <p:nvPr/>
            </p:nvSpPr>
            <p:spPr>
              <a:xfrm>
                <a:off x="8677390" y="5070838"/>
                <a:ext cx="145312" cy="202585"/>
              </a:xfrm>
              <a:custGeom>
                <a:avLst/>
                <a:gdLst/>
                <a:ahLst/>
                <a:cxnLst/>
                <a:rect l="l" t="t" r="r" b="b"/>
                <a:pathLst>
                  <a:path w="2560" h="3569" extrusionOk="0">
                    <a:moveTo>
                      <a:pt x="2559" y="1"/>
                    </a:moveTo>
                    <a:lnTo>
                      <a:pt x="2461" y="26"/>
                    </a:lnTo>
                    <a:lnTo>
                      <a:pt x="2165" y="99"/>
                    </a:lnTo>
                    <a:lnTo>
                      <a:pt x="1969" y="173"/>
                    </a:lnTo>
                    <a:lnTo>
                      <a:pt x="1747" y="272"/>
                    </a:lnTo>
                    <a:lnTo>
                      <a:pt x="1526" y="395"/>
                    </a:lnTo>
                    <a:lnTo>
                      <a:pt x="1280" y="542"/>
                    </a:lnTo>
                    <a:lnTo>
                      <a:pt x="1034" y="714"/>
                    </a:lnTo>
                    <a:lnTo>
                      <a:pt x="812" y="936"/>
                    </a:lnTo>
                    <a:lnTo>
                      <a:pt x="591" y="1182"/>
                    </a:lnTo>
                    <a:lnTo>
                      <a:pt x="394" y="1477"/>
                    </a:lnTo>
                    <a:lnTo>
                      <a:pt x="222" y="1822"/>
                    </a:lnTo>
                    <a:lnTo>
                      <a:pt x="98" y="2215"/>
                    </a:lnTo>
                    <a:lnTo>
                      <a:pt x="25" y="2658"/>
                    </a:lnTo>
                    <a:lnTo>
                      <a:pt x="0" y="2904"/>
                    </a:lnTo>
                    <a:lnTo>
                      <a:pt x="0" y="3150"/>
                    </a:lnTo>
                    <a:lnTo>
                      <a:pt x="222" y="3323"/>
                    </a:lnTo>
                    <a:lnTo>
                      <a:pt x="468" y="3470"/>
                    </a:lnTo>
                    <a:lnTo>
                      <a:pt x="738" y="3544"/>
                    </a:lnTo>
                    <a:lnTo>
                      <a:pt x="886" y="3569"/>
                    </a:lnTo>
                    <a:lnTo>
                      <a:pt x="1206" y="3569"/>
                    </a:lnTo>
                    <a:lnTo>
                      <a:pt x="1353" y="3544"/>
                    </a:lnTo>
                    <a:lnTo>
                      <a:pt x="1501" y="3495"/>
                    </a:lnTo>
                    <a:lnTo>
                      <a:pt x="1624" y="3446"/>
                    </a:lnTo>
                    <a:lnTo>
                      <a:pt x="1895" y="3323"/>
                    </a:lnTo>
                    <a:lnTo>
                      <a:pt x="2116" y="3126"/>
                    </a:lnTo>
                    <a:lnTo>
                      <a:pt x="2313" y="2904"/>
                    </a:lnTo>
                    <a:lnTo>
                      <a:pt x="2436" y="2658"/>
                    </a:lnTo>
                    <a:lnTo>
                      <a:pt x="2485" y="2511"/>
                    </a:lnTo>
                    <a:lnTo>
                      <a:pt x="2534" y="2363"/>
                    </a:lnTo>
                    <a:lnTo>
                      <a:pt x="2559" y="2215"/>
                    </a:lnTo>
                    <a:lnTo>
                      <a:pt x="2559" y="2043"/>
                    </a:lnTo>
                    <a:lnTo>
                      <a:pt x="2559" y="1"/>
                    </a:lnTo>
                    <a:close/>
                  </a:path>
                </a:pathLst>
              </a:custGeom>
              <a:solidFill>
                <a:srgbClr val="EC3A3B"/>
              </a:solidFill>
              <a:ln>
                <a:noFill/>
              </a:ln>
            </p:spPr>
            <p:txBody>
              <a:bodyPr spcFirstLastPara="1" wrap="square" lIns="121900" tIns="121900" rIns="121900" bIns="121900" anchor="ctr" anchorCtr="0">
                <a:noAutofit/>
              </a:bodyPr>
              <a:lstStyle/>
              <a:p>
                <a:endParaRPr sz="2489"/>
              </a:p>
            </p:txBody>
          </p:sp>
          <p:sp>
            <p:nvSpPr>
              <p:cNvPr id="1280" name="Google Shape;1280;p26"/>
              <p:cNvSpPr/>
              <p:nvPr/>
            </p:nvSpPr>
            <p:spPr>
              <a:xfrm>
                <a:off x="8677390" y="5070838"/>
                <a:ext cx="145312" cy="202585"/>
              </a:xfrm>
              <a:custGeom>
                <a:avLst/>
                <a:gdLst/>
                <a:ahLst/>
                <a:cxnLst/>
                <a:rect l="l" t="t" r="r" b="b"/>
                <a:pathLst>
                  <a:path w="2560" h="3569" fill="none" extrusionOk="0">
                    <a:moveTo>
                      <a:pt x="0" y="3150"/>
                    </a:moveTo>
                    <a:lnTo>
                      <a:pt x="0" y="3150"/>
                    </a:lnTo>
                    <a:lnTo>
                      <a:pt x="222" y="3323"/>
                    </a:lnTo>
                    <a:lnTo>
                      <a:pt x="468" y="3470"/>
                    </a:lnTo>
                    <a:lnTo>
                      <a:pt x="738" y="3544"/>
                    </a:lnTo>
                    <a:lnTo>
                      <a:pt x="886" y="3569"/>
                    </a:lnTo>
                    <a:lnTo>
                      <a:pt x="1034" y="3569"/>
                    </a:lnTo>
                    <a:lnTo>
                      <a:pt x="1034" y="3569"/>
                    </a:lnTo>
                    <a:lnTo>
                      <a:pt x="1206" y="3569"/>
                    </a:lnTo>
                    <a:lnTo>
                      <a:pt x="1353" y="3544"/>
                    </a:lnTo>
                    <a:lnTo>
                      <a:pt x="1501" y="3495"/>
                    </a:lnTo>
                    <a:lnTo>
                      <a:pt x="1624" y="3446"/>
                    </a:lnTo>
                    <a:lnTo>
                      <a:pt x="1895" y="3323"/>
                    </a:lnTo>
                    <a:lnTo>
                      <a:pt x="2116" y="3126"/>
                    </a:lnTo>
                    <a:lnTo>
                      <a:pt x="2313" y="2904"/>
                    </a:lnTo>
                    <a:lnTo>
                      <a:pt x="2436" y="2658"/>
                    </a:lnTo>
                    <a:lnTo>
                      <a:pt x="2485" y="2511"/>
                    </a:lnTo>
                    <a:lnTo>
                      <a:pt x="2534" y="2363"/>
                    </a:lnTo>
                    <a:lnTo>
                      <a:pt x="2559" y="2215"/>
                    </a:lnTo>
                    <a:lnTo>
                      <a:pt x="2559" y="2043"/>
                    </a:lnTo>
                    <a:lnTo>
                      <a:pt x="2559" y="1"/>
                    </a:lnTo>
                    <a:lnTo>
                      <a:pt x="2559" y="1"/>
                    </a:lnTo>
                    <a:lnTo>
                      <a:pt x="2461" y="26"/>
                    </a:lnTo>
                    <a:lnTo>
                      <a:pt x="2165" y="99"/>
                    </a:lnTo>
                    <a:lnTo>
                      <a:pt x="1969" y="173"/>
                    </a:lnTo>
                    <a:lnTo>
                      <a:pt x="1747" y="272"/>
                    </a:lnTo>
                    <a:lnTo>
                      <a:pt x="1526" y="395"/>
                    </a:lnTo>
                    <a:lnTo>
                      <a:pt x="1280" y="542"/>
                    </a:lnTo>
                    <a:lnTo>
                      <a:pt x="1034" y="714"/>
                    </a:lnTo>
                    <a:lnTo>
                      <a:pt x="812" y="936"/>
                    </a:lnTo>
                    <a:lnTo>
                      <a:pt x="591" y="1182"/>
                    </a:lnTo>
                    <a:lnTo>
                      <a:pt x="394" y="1477"/>
                    </a:lnTo>
                    <a:lnTo>
                      <a:pt x="222" y="1822"/>
                    </a:lnTo>
                    <a:lnTo>
                      <a:pt x="98" y="2215"/>
                    </a:lnTo>
                    <a:lnTo>
                      <a:pt x="25" y="2658"/>
                    </a:lnTo>
                    <a:lnTo>
                      <a:pt x="0" y="2904"/>
                    </a:lnTo>
                    <a:lnTo>
                      <a:pt x="0" y="3150"/>
                    </a:lnTo>
                  </a:path>
                </a:pathLst>
              </a:custGeom>
              <a:noFill/>
              <a:ln>
                <a:noFill/>
              </a:ln>
            </p:spPr>
            <p:txBody>
              <a:bodyPr spcFirstLastPara="1" wrap="square" lIns="121900" tIns="121900" rIns="121900" bIns="121900" anchor="ctr" anchorCtr="0">
                <a:noAutofit/>
              </a:bodyPr>
              <a:lstStyle/>
              <a:p>
                <a:endParaRPr sz="2489"/>
              </a:p>
            </p:txBody>
          </p:sp>
          <p:sp>
            <p:nvSpPr>
              <p:cNvPr id="1281" name="Google Shape;1281;p26"/>
              <p:cNvSpPr/>
              <p:nvPr/>
            </p:nvSpPr>
            <p:spPr>
              <a:xfrm>
                <a:off x="8650825" y="5070838"/>
                <a:ext cx="145312" cy="202585"/>
              </a:xfrm>
              <a:custGeom>
                <a:avLst/>
                <a:gdLst/>
                <a:ahLst/>
                <a:cxnLst/>
                <a:rect l="l" t="t" r="r" b="b"/>
                <a:pathLst>
                  <a:path w="2560" h="3569" extrusionOk="0">
                    <a:moveTo>
                      <a:pt x="1" y="1"/>
                    </a:moveTo>
                    <a:lnTo>
                      <a:pt x="1" y="2043"/>
                    </a:lnTo>
                    <a:lnTo>
                      <a:pt x="1" y="2215"/>
                    </a:lnTo>
                    <a:lnTo>
                      <a:pt x="25" y="2363"/>
                    </a:lnTo>
                    <a:lnTo>
                      <a:pt x="50" y="2511"/>
                    </a:lnTo>
                    <a:lnTo>
                      <a:pt x="99" y="2658"/>
                    </a:lnTo>
                    <a:lnTo>
                      <a:pt x="247" y="2904"/>
                    </a:lnTo>
                    <a:lnTo>
                      <a:pt x="443" y="3126"/>
                    </a:lnTo>
                    <a:lnTo>
                      <a:pt x="665" y="3323"/>
                    </a:lnTo>
                    <a:lnTo>
                      <a:pt x="911" y="3446"/>
                    </a:lnTo>
                    <a:lnTo>
                      <a:pt x="1059" y="3495"/>
                    </a:lnTo>
                    <a:lnTo>
                      <a:pt x="1206" y="3544"/>
                    </a:lnTo>
                    <a:lnTo>
                      <a:pt x="1354" y="3569"/>
                    </a:lnTo>
                    <a:lnTo>
                      <a:pt x="1649" y="3569"/>
                    </a:lnTo>
                    <a:lnTo>
                      <a:pt x="1797" y="3544"/>
                    </a:lnTo>
                    <a:lnTo>
                      <a:pt x="2092" y="3470"/>
                    </a:lnTo>
                    <a:lnTo>
                      <a:pt x="2338" y="3323"/>
                    </a:lnTo>
                    <a:lnTo>
                      <a:pt x="2560" y="3150"/>
                    </a:lnTo>
                    <a:lnTo>
                      <a:pt x="2560" y="2904"/>
                    </a:lnTo>
                    <a:lnTo>
                      <a:pt x="2535" y="2658"/>
                    </a:lnTo>
                    <a:lnTo>
                      <a:pt x="2461" y="2215"/>
                    </a:lnTo>
                    <a:lnTo>
                      <a:pt x="2314" y="1822"/>
                    </a:lnTo>
                    <a:lnTo>
                      <a:pt x="2166" y="1477"/>
                    </a:lnTo>
                    <a:lnTo>
                      <a:pt x="1969" y="1182"/>
                    </a:lnTo>
                    <a:lnTo>
                      <a:pt x="1748" y="936"/>
                    </a:lnTo>
                    <a:lnTo>
                      <a:pt x="1526" y="714"/>
                    </a:lnTo>
                    <a:lnTo>
                      <a:pt x="1280" y="542"/>
                    </a:lnTo>
                    <a:lnTo>
                      <a:pt x="1034" y="395"/>
                    </a:lnTo>
                    <a:lnTo>
                      <a:pt x="813" y="272"/>
                    </a:lnTo>
                    <a:lnTo>
                      <a:pt x="591" y="173"/>
                    </a:lnTo>
                    <a:lnTo>
                      <a:pt x="394" y="99"/>
                    </a:lnTo>
                    <a:lnTo>
                      <a:pt x="99" y="26"/>
                    </a:lnTo>
                    <a:lnTo>
                      <a:pt x="1" y="1"/>
                    </a:lnTo>
                    <a:close/>
                  </a:path>
                </a:pathLst>
              </a:custGeom>
              <a:solidFill>
                <a:srgbClr val="FB7A77"/>
              </a:solidFill>
              <a:ln>
                <a:noFill/>
              </a:ln>
            </p:spPr>
            <p:txBody>
              <a:bodyPr spcFirstLastPara="1" wrap="square" lIns="121900" tIns="121900" rIns="121900" bIns="121900" anchor="ctr" anchorCtr="0">
                <a:noAutofit/>
              </a:bodyPr>
              <a:lstStyle/>
              <a:p>
                <a:endParaRPr sz="2489"/>
              </a:p>
            </p:txBody>
          </p:sp>
          <p:sp>
            <p:nvSpPr>
              <p:cNvPr id="1282" name="Google Shape;1282;p26"/>
              <p:cNvSpPr/>
              <p:nvPr/>
            </p:nvSpPr>
            <p:spPr>
              <a:xfrm>
                <a:off x="8650825" y="5070838"/>
                <a:ext cx="145312" cy="202585"/>
              </a:xfrm>
              <a:custGeom>
                <a:avLst/>
                <a:gdLst/>
                <a:ahLst/>
                <a:cxnLst/>
                <a:rect l="l" t="t" r="r" b="b"/>
                <a:pathLst>
                  <a:path w="2560" h="3569" fill="none" extrusionOk="0">
                    <a:moveTo>
                      <a:pt x="2560" y="3150"/>
                    </a:moveTo>
                    <a:lnTo>
                      <a:pt x="2560" y="3150"/>
                    </a:lnTo>
                    <a:lnTo>
                      <a:pt x="2338" y="3323"/>
                    </a:lnTo>
                    <a:lnTo>
                      <a:pt x="2092" y="3470"/>
                    </a:lnTo>
                    <a:lnTo>
                      <a:pt x="1797" y="3544"/>
                    </a:lnTo>
                    <a:lnTo>
                      <a:pt x="1649" y="3569"/>
                    </a:lnTo>
                    <a:lnTo>
                      <a:pt x="1502" y="3569"/>
                    </a:lnTo>
                    <a:lnTo>
                      <a:pt x="1502" y="3569"/>
                    </a:lnTo>
                    <a:lnTo>
                      <a:pt x="1354" y="3569"/>
                    </a:lnTo>
                    <a:lnTo>
                      <a:pt x="1206" y="3544"/>
                    </a:lnTo>
                    <a:lnTo>
                      <a:pt x="1059" y="3495"/>
                    </a:lnTo>
                    <a:lnTo>
                      <a:pt x="911" y="3446"/>
                    </a:lnTo>
                    <a:lnTo>
                      <a:pt x="665" y="3323"/>
                    </a:lnTo>
                    <a:lnTo>
                      <a:pt x="443" y="3126"/>
                    </a:lnTo>
                    <a:lnTo>
                      <a:pt x="247" y="2904"/>
                    </a:lnTo>
                    <a:lnTo>
                      <a:pt x="99" y="2658"/>
                    </a:lnTo>
                    <a:lnTo>
                      <a:pt x="50" y="2511"/>
                    </a:lnTo>
                    <a:lnTo>
                      <a:pt x="25" y="2363"/>
                    </a:lnTo>
                    <a:lnTo>
                      <a:pt x="1" y="2215"/>
                    </a:lnTo>
                    <a:lnTo>
                      <a:pt x="1" y="2043"/>
                    </a:lnTo>
                    <a:lnTo>
                      <a:pt x="1" y="1"/>
                    </a:lnTo>
                    <a:lnTo>
                      <a:pt x="1" y="1"/>
                    </a:lnTo>
                    <a:lnTo>
                      <a:pt x="99" y="26"/>
                    </a:lnTo>
                    <a:lnTo>
                      <a:pt x="394" y="99"/>
                    </a:lnTo>
                    <a:lnTo>
                      <a:pt x="591" y="173"/>
                    </a:lnTo>
                    <a:lnTo>
                      <a:pt x="813" y="272"/>
                    </a:lnTo>
                    <a:lnTo>
                      <a:pt x="1034" y="395"/>
                    </a:lnTo>
                    <a:lnTo>
                      <a:pt x="1280" y="542"/>
                    </a:lnTo>
                    <a:lnTo>
                      <a:pt x="1526" y="714"/>
                    </a:lnTo>
                    <a:lnTo>
                      <a:pt x="1748" y="936"/>
                    </a:lnTo>
                    <a:lnTo>
                      <a:pt x="1969" y="1182"/>
                    </a:lnTo>
                    <a:lnTo>
                      <a:pt x="2166" y="1477"/>
                    </a:lnTo>
                    <a:lnTo>
                      <a:pt x="2314" y="1822"/>
                    </a:lnTo>
                    <a:lnTo>
                      <a:pt x="2461" y="2215"/>
                    </a:lnTo>
                    <a:lnTo>
                      <a:pt x="2535" y="2658"/>
                    </a:lnTo>
                    <a:lnTo>
                      <a:pt x="2560" y="2904"/>
                    </a:lnTo>
                    <a:lnTo>
                      <a:pt x="2560" y="3150"/>
                    </a:lnTo>
                  </a:path>
                </a:pathLst>
              </a:custGeom>
              <a:noFill/>
              <a:ln>
                <a:noFill/>
              </a:ln>
            </p:spPr>
            <p:txBody>
              <a:bodyPr spcFirstLastPara="1" wrap="square" lIns="121900" tIns="121900" rIns="121900" bIns="121900" anchor="ctr" anchorCtr="0">
                <a:noAutofit/>
              </a:bodyPr>
              <a:lstStyle/>
              <a:p>
                <a:endParaRPr sz="2489"/>
              </a:p>
            </p:txBody>
          </p:sp>
          <p:sp>
            <p:nvSpPr>
              <p:cNvPr id="1283" name="Google Shape;1283;p26"/>
              <p:cNvSpPr/>
              <p:nvPr/>
            </p:nvSpPr>
            <p:spPr>
              <a:xfrm>
                <a:off x="8736027" y="5285972"/>
                <a:ext cx="99221" cy="104784"/>
              </a:xfrm>
              <a:custGeom>
                <a:avLst/>
                <a:gdLst/>
                <a:ahLst/>
                <a:cxnLst/>
                <a:rect l="l" t="t" r="r" b="b"/>
                <a:pathLst>
                  <a:path w="1748" h="1846" extrusionOk="0">
                    <a:moveTo>
                      <a:pt x="1748" y="0"/>
                    </a:moveTo>
                    <a:lnTo>
                      <a:pt x="1428" y="74"/>
                    </a:lnTo>
                    <a:lnTo>
                      <a:pt x="1157" y="148"/>
                    </a:lnTo>
                    <a:lnTo>
                      <a:pt x="936" y="271"/>
                    </a:lnTo>
                    <a:lnTo>
                      <a:pt x="714" y="394"/>
                    </a:lnTo>
                    <a:lnTo>
                      <a:pt x="566" y="542"/>
                    </a:lnTo>
                    <a:lnTo>
                      <a:pt x="419" y="714"/>
                    </a:lnTo>
                    <a:lnTo>
                      <a:pt x="296" y="861"/>
                    </a:lnTo>
                    <a:lnTo>
                      <a:pt x="222" y="1034"/>
                    </a:lnTo>
                    <a:lnTo>
                      <a:pt x="148" y="1181"/>
                    </a:lnTo>
                    <a:lnTo>
                      <a:pt x="99" y="1329"/>
                    </a:lnTo>
                    <a:lnTo>
                      <a:pt x="25" y="1600"/>
                    </a:lnTo>
                    <a:lnTo>
                      <a:pt x="1" y="1772"/>
                    </a:lnTo>
                    <a:lnTo>
                      <a:pt x="1" y="1846"/>
                    </a:lnTo>
                    <a:lnTo>
                      <a:pt x="320" y="1796"/>
                    </a:lnTo>
                    <a:lnTo>
                      <a:pt x="591" y="1723"/>
                    </a:lnTo>
                    <a:lnTo>
                      <a:pt x="837" y="1624"/>
                    </a:lnTo>
                    <a:lnTo>
                      <a:pt x="1034" y="1501"/>
                    </a:lnTo>
                    <a:lnTo>
                      <a:pt x="1206" y="1354"/>
                    </a:lnTo>
                    <a:lnTo>
                      <a:pt x="1329" y="1206"/>
                    </a:lnTo>
                    <a:lnTo>
                      <a:pt x="1452" y="1034"/>
                    </a:lnTo>
                    <a:lnTo>
                      <a:pt x="1551" y="886"/>
                    </a:lnTo>
                    <a:lnTo>
                      <a:pt x="1600" y="714"/>
                    </a:lnTo>
                    <a:lnTo>
                      <a:pt x="1649" y="542"/>
                    </a:lnTo>
                    <a:lnTo>
                      <a:pt x="1723" y="271"/>
                    </a:lnTo>
                    <a:lnTo>
                      <a:pt x="1748" y="74"/>
                    </a:lnTo>
                    <a:lnTo>
                      <a:pt x="1748" y="0"/>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1284" name="Google Shape;1284;p26"/>
              <p:cNvSpPr/>
              <p:nvPr/>
            </p:nvSpPr>
            <p:spPr>
              <a:xfrm>
                <a:off x="8776556" y="5508031"/>
                <a:ext cx="16802" cy="16802"/>
              </a:xfrm>
              <a:custGeom>
                <a:avLst/>
                <a:gdLst/>
                <a:ahLst/>
                <a:cxnLst/>
                <a:rect l="l" t="t" r="r" b="b"/>
                <a:pathLst>
                  <a:path w="296" h="296" extrusionOk="0">
                    <a:moveTo>
                      <a:pt x="74" y="1"/>
                    </a:moveTo>
                    <a:lnTo>
                      <a:pt x="25" y="50"/>
                    </a:lnTo>
                    <a:lnTo>
                      <a:pt x="0" y="99"/>
                    </a:lnTo>
                    <a:lnTo>
                      <a:pt x="0" y="148"/>
                    </a:lnTo>
                    <a:lnTo>
                      <a:pt x="0" y="197"/>
                    </a:lnTo>
                    <a:lnTo>
                      <a:pt x="25" y="247"/>
                    </a:lnTo>
                    <a:lnTo>
                      <a:pt x="74" y="296"/>
                    </a:lnTo>
                    <a:lnTo>
                      <a:pt x="222" y="296"/>
                    </a:lnTo>
                    <a:lnTo>
                      <a:pt x="271" y="247"/>
                    </a:lnTo>
                    <a:lnTo>
                      <a:pt x="295" y="197"/>
                    </a:lnTo>
                    <a:lnTo>
                      <a:pt x="295" y="148"/>
                    </a:lnTo>
                    <a:lnTo>
                      <a:pt x="295" y="99"/>
                    </a:lnTo>
                    <a:lnTo>
                      <a:pt x="271" y="50"/>
                    </a:lnTo>
                    <a:lnTo>
                      <a:pt x="222" y="1"/>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1285" name="Google Shape;1285;p26"/>
              <p:cNvSpPr/>
              <p:nvPr/>
            </p:nvSpPr>
            <p:spPr>
              <a:xfrm>
                <a:off x="8835193" y="5526195"/>
                <a:ext cx="16802" cy="18221"/>
              </a:xfrm>
              <a:custGeom>
                <a:avLst/>
                <a:gdLst/>
                <a:ahLst/>
                <a:cxnLst/>
                <a:rect l="l" t="t" r="r" b="b"/>
                <a:pathLst>
                  <a:path w="296" h="321" extrusionOk="0">
                    <a:moveTo>
                      <a:pt x="148" y="0"/>
                    </a:moveTo>
                    <a:lnTo>
                      <a:pt x="74" y="25"/>
                    </a:lnTo>
                    <a:lnTo>
                      <a:pt x="25" y="50"/>
                    </a:lnTo>
                    <a:lnTo>
                      <a:pt x="1" y="99"/>
                    </a:lnTo>
                    <a:lnTo>
                      <a:pt x="1" y="148"/>
                    </a:lnTo>
                    <a:lnTo>
                      <a:pt x="1" y="222"/>
                    </a:lnTo>
                    <a:lnTo>
                      <a:pt x="25" y="271"/>
                    </a:lnTo>
                    <a:lnTo>
                      <a:pt x="74" y="296"/>
                    </a:lnTo>
                    <a:lnTo>
                      <a:pt x="148" y="320"/>
                    </a:lnTo>
                    <a:lnTo>
                      <a:pt x="222" y="296"/>
                    </a:lnTo>
                    <a:lnTo>
                      <a:pt x="247" y="271"/>
                    </a:lnTo>
                    <a:lnTo>
                      <a:pt x="296" y="222"/>
                    </a:lnTo>
                    <a:lnTo>
                      <a:pt x="296" y="148"/>
                    </a:lnTo>
                    <a:lnTo>
                      <a:pt x="296" y="99"/>
                    </a:lnTo>
                    <a:lnTo>
                      <a:pt x="247" y="50"/>
                    </a:lnTo>
                    <a:lnTo>
                      <a:pt x="222" y="25"/>
                    </a:lnTo>
                    <a:lnTo>
                      <a:pt x="148"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grpSp>
      </p:grpSp>
    </p:spTree>
    <p:extLst>
      <p:ext uri="{BB962C8B-B14F-4D97-AF65-F5344CB8AC3E}">
        <p14:creationId xmlns:p14="http://schemas.microsoft.com/office/powerpoint/2010/main" val="11691341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201"/>
        <p:cNvGrpSpPr/>
        <p:nvPr/>
      </p:nvGrpSpPr>
      <p:grpSpPr>
        <a:xfrm>
          <a:off x="0" y="0"/>
          <a:ext cx="0" cy="0"/>
          <a:chOff x="0" y="0"/>
          <a:chExt cx="0" cy="0"/>
        </a:xfrm>
      </p:grpSpPr>
      <p:sp>
        <p:nvSpPr>
          <p:cNvPr id="3202" name="Google Shape;3202;p48"/>
          <p:cNvSpPr txBox="1">
            <a:spLocks noGrp="1"/>
          </p:cNvSpPr>
          <p:nvPr>
            <p:ph type="title"/>
          </p:nvPr>
        </p:nvSpPr>
        <p:spPr>
          <a:xfrm>
            <a:off x="609600" y="548633"/>
            <a:ext cx="10972800" cy="495200"/>
          </a:xfrm>
          <a:prstGeom prst="rect">
            <a:avLst/>
          </a:prstGeom>
        </p:spPr>
        <p:txBody>
          <a:bodyPr spcFirstLastPara="1" wrap="square" lIns="121900" tIns="121900" rIns="121900" bIns="121900" anchor="ctr" anchorCtr="0">
            <a:noAutofit/>
          </a:bodyPr>
          <a:lstStyle/>
          <a:p>
            <a:pPr algn="ctr"/>
            <a:r>
              <a:rPr lang="en-US" sz="3200" dirty="0">
                <a:solidFill>
                  <a:schemeClr val="accent1">
                    <a:lumMod val="50000"/>
                  </a:schemeClr>
                </a:solidFill>
                <a:latin typeface="+mn-lt"/>
              </a:rPr>
              <a:t>2. Methods of calculating costs and benefits for project</a:t>
            </a:r>
          </a:p>
        </p:txBody>
      </p:sp>
      <p:grpSp>
        <p:nvGrpSpPr>
          <p:cNvPr id="3203" name="Google Shape;3203;p48"/>
          <p:cNvGrpSpPr/>
          <p:nvPr/>
        </p:nvGrpSpPr>
        <p:grpSpPr>
          <a:xfrm>
            <a:off x="2133759" y="2681275"/>
            <a:ext cx="8220196" cy="2658821"/>
            <a:chOff x="1661796" y="1809787"/>
            <a:chExt cx="6158535" cy="2047606"/>
          </a:xfrm>
        </p:grpSpPr>
        <p:sp>
          <p:nvSpPr>
            <p:cNvPr id="3205" name="Google Shape;3205;p48"/>
            <p:cNvSpPr/>
            <p:nvPr/>
          </p:nvSpPr>
          <p:spPr>
            <a:xfrm>
              <a:off x="4719547" y="1861267"/>
              <a:ext cx="3100784" cy="1996126"/>
            </a:xfrm>
            <a:prstGeom prst="roundRect">
              <a:avLst>
                <a:gd name="adj" fmla="val 16667"/>
              </a:avLst>
            </a:prstGeom>
            <a:solidFill>
              <a:schemeClr val="accent3"/>
            </a:solidFill>
            <a:ln>
              <a:noFill/>
            </a:ln>
          </p:spPr>
          <p:txBody>
            <a:bodyPr spcFirstLastPara="1" wrap="square" lIns="121900" tIns="121900" rIns="121900" bIns="121900" anchor="ctr" anchorCtr="0">
              <a:noAutofit/>
            </a:bodyPr>
            <a:lstStyle/>
            <a:p>
              <a:endParaRPr sz="1800" dirty="0"/>
            </a:p>
          </p:txBody>
        </p:sp>
        <p:sp>
          <p:nvSpPr>
            <p:cNvPr id="3206" name="Google Shape;3206;p48"/>
            <p:cNvSpPr/>
            <p:nvPr/>
          </p:nvSpPr>
          <p:spPr>
            <a:xfrm>
              <a:off x="1661796" y="1809787"/>
              <a:ext cx="2762657" cy="2047606"/>
            </a:xfrm>
            <a:prstGeom prst="roundRect">
              <a:avLst>
                <a:gd name="adj" fmla="val 16667"/>
              </a:avLst>
            </a:prstGeom>
            <a:solidFill>
              <a:schemeClr val="accent2"/>
            </a:solidFill>
            <a:ln>
              <a:noFill/>
            </a:ln>
          </p:spPr>
          <p:txBody>
            <a:bodyPr spcFirstLastPara="1" wrap="square" lIns="121900" tIns="121900" rIns="121900" bIns="121900" anchor="ctr" anchorCtr="0">
              <a:noAutofit/>
            </a:bodyPr>
            <a:lstStyle/>
            <a:p>
              <a:endParaRPr sz="1800"/>
            </a:p>
          </p:txBody>
        </p:sp>
      </p:grpSp>
      <p:grpSp>
        <p:nvGrpSpPr>
          <p:cNvPr id="3243" name="Google Shape;3243;p48"/>
          <p:cNvGrpSpPr/>
          <p:nvPr/>
        </p:nvGrpSpPr>
        <p:grpSpPr>
          <a:xfrm>
            <a:off x="2278998" y="1671833"/>
            <a:ext cx="3311232" cy="3314695"/>
            <a:chOff x="2546387" y="1645871"/>
            <a:chExt cx="1770448" cy="2218821"/>
          </a:xfrm>
        </p:grpSpPr>
        <p:sp>
          <p:nvSpPr>
            <p:cNvPr id="3245" name="Google Shape;3245;p48"/>
            <p:cNvSpPr txBox="1"/>
            <p:nvPr/>
          </p:nvSpPr>
          <p:spPr>
            <a:xfrm flipH="1">
              <a:off x="2546387" y="2080750"/>
              <a:ext cx="1770448" cy="1783942"/>
            </a:xfrm>
            <a:prstGeom prst="rect">
              <a:avLst/>
            </a:prstGeom>
            <a:noFill/>
            <a:ln>
              <a:noFill/>
            </a:ln>
          </p:spPr>
          <p:txBody>
            <a:bodyPr spcFirstLastPara="1" wrap="square" lIns="121900" tIns="121900" rIns="121900" bIns="121900" anchor="ctr" anchorCtr="0">
              <a:noAutofit/>
            </a:bodyPr>
            <a:lstStyle/>
            <a:p>
              <a:pPr marL="342900" indent="-342900">
                <a:buSzPts val="1100"/>
                <a:buFont typeface="Wingdings" pitchFamily="2" charset="2"/>
                <a:buChar char="v"/>
              </a:pPr>
              <a:r>
                <a:rPr lang="en-US" sz="1800" dirty="0">
                  <a:solidFill>
                    <a:srgbClr val="FDFDFD"/>
                  </a:solidFill>
                  <a:latin typeface="+mn-lt"/>
                  <a:ea typeface="Roboto"/>
                  <a:cs typeface="Roboto"/>
                  <a:sym typeface="Roboto"/>
                </a:rPr>
                <a:t>Investment costs (equipment, construction,…)</a:t>
              </a:r>
            </a:p>
            <a:p>
              <a:pPr marL="342900" indent="-342900">
                <a:buSzPts val="1100"/>
                <a:buFont typeface="Wingdings" pitchFamily="2" charset="2"/>
                <a:buChar char="v"/>
              </a:pPr>
              <a:r>
                <a:rPr lang="en-US" sz="1800" dirty="0">
                  <a:solidFill>
                    <a:srgbClr val="FDFDFD"/>
                  </a:solidFill>
                  <a:latin typeface="+mn-lt"/>
                  <a:ea typeface="Roboto"/>
                  <a:cs typeface="Roboto"/>
                  <a:sym typeface="Roboto"/>
                </a:rPr>
                <a:t>Increased operating costs</a:t>
              </a:r>
            </a:p>
            <a:p>
              <a:pPr marL="342900" indent="-342900">
                <a:buSzPts val="1100"/>
                <a:buFont typeface="Wingdings" pitchFamily="2" charset="2"/>
                <a:buChar char="v"/>
              </a:pPr>
              <a:r>
                <a:rPr lang="en-US" sz="1800" dirty="0">
                  <a:solidFill>
                    <a:srgbClr val="FDFDFD"/>
                  </a:solidFill>
                  <a:latin typeface="+mn-lt"/>
                  <a:ea typeface="Roboto"/>
                  <a:cs typeface="Roboto"/>
                  <a:sym typeface="Roboto"/>
                </a:rPr>
                <a:t>Increase tax expenses because of savings</a:t>
              </a:r>
              <a:endParaRPr lang="vi-VN" sz="1800" dirty="0">
                <a:solidFill>
                  <a:srgbClr val="FDFDFD"/>
                </a:solidFill>
                <a:latin typeface="+mn-lt"/>
                <a:ea typeface="Roboto"/>
                <a:cs typeface="Roboto"/>
                <a:sym typeface="Roboto"/>
              </a:endParaRPr>
            </a:p>
          </p:txBody>
        </p:sp>
        <p:sp>
          <p:nvSpPr>
            <p:cNvPr id="3260" name="Google Shape;3260;p48"/>
            <p:cNvSpPr/>
            <p:nvPr/>
          </p:nvSpPr>
          <p:spPr>
            <a:xfrm>
              <a:off x="3050260" y="1645871"/>
              <a:ext cx="762702" cy="554013"/>
            </a:xfrm>
            <a:prstGeom prst="ellipse">
              <a:avLst/>
            </a:prstGeom>
            <a:solidFill>
              <a:schemeClr val="accent2"/>
            </a:solidFill>
            <a:ln w="38100" cap="flat" cmpd="sng">
              <a:solidFill>
                <a:srgbClr val="FDFDFD"/>
              </a:solidFill>
              <a:prstDash val="solid"/>
              <a:round/>
              <a:headEnd type="none" w="sm" len="sm"/>
              <a:tailEnd type="none" w="sm" len="sm"/>
            </a:ln>
          </p:spPr>
          <p:txBody>
            <a:bodyPr spcFirstLastPara="1" wrap="square" lIns="121900" tIns="121900" rIns="121900" bIns="121900" anchor="ctr" anchorCtr="0">
              <a:noAutofit/>
            </a:bodyPr>
            <a:lstStyle/>
            <a:p>
              <a:pPr algn="ctr"/>
              <a:r>
                <a:rPr lang="en-US" sz="1800" dirty="0">
                  <a:solidFill>
                    <a:schemeClr val="lt1"/>
                  </a:solidFill>
                  <a:latin typeface="+mn-lt"/>
                  <a:sym typeface="Fira Sans Extra Condensed Medium"/>
                </a:rPr>
                <a:t>Costs</a:t>
              </a:r>
              <a:endParaRPr sz="1800" dirty="0">
                <a:latin typeface="+mn-lt"/>
              </a:endParaRPr>
            </a:p>
          </p:txBody>
        </p:sp>
      </p:grpSp>
      <p:grpSp>
        <p:nvGrpSpPr>
          <p:cNvPr id="3261" name="Google Shape;3261;p48"/>
          <p:cNvGrpSpPr/>
          <p:nvPr/>
        </p:nvGrpSpPr>
        <p:grpSpPr>
          <a:xfrm>
            <a:off x="6600704" y="1591433"/>
            <a:ext cx="3988047" cy="4041271"/>
            <a:chOff x="4755704" y="1592050"/>
            <a:chExt cx="1878625" cy="2687086"/>
          </a:xfrm>
        </p:grpSpPr>
        <p:sp>
          <p:nvSpPr>
            <p:cNvPr id="3263" name="Google Shape;3263;p48"/>
            <p:cNvSpPr txBox="1"/>
            <p:nvPr/>
          </p:nvSpPr>
          <p:spPr>
            <a:xfrm>
              <a:off x="4755704" y="2266510"/>
              <a:ext cx="1878625" cy="2012626"/>
            </a:xfrm>
            <a:prstGeom prst="rect">
              <a:avLst/>
            </a:prstGeom>
            <a:noFill/>
            <a:ln>
              <a:noFill/>
            </a:ln>
          </p:spPr>
          <p:txBody>
            <a:bodyPr spcFirstLastPara="1" wrap="square" lIns="121900" tIns="121900" rIns="121900" bIns="121900" anchor="ctr" anchorCtr="0">
              <a:noAutofit/>
            </a:bodyPr>
            <a:lstStyle/>
            <a:p>
              <a:pPr marL="342900" indent="-342900">
                <a:buFont typeface="Wingdings" pitchFamily="2" charset="2"/>
                <a:buChar char="v"/>
              </a:pPr>
              <a:r>
                <a:rPr lang="en-US" sz="1800" dirty="0">
                  <a:solidFill>
                    <a:schemeClr val="dk2"/>
                  </a:solidFill>
                  <a:latin typeface="+mn-lt"/>
                  <a:ea typeface="Roboto"/>
                  <a:cs typeface="Roboto"/>
                  <a:sym typeface="Roboto"/>
                </a:rPr>
                <a:t>Saving Energy, materials.</a:t>
              </a:r>
            </a:p>
            <a:p>
              <a:pPr marL="342900" indent="-342900">
                <a:buFont typeface="Wingdings" pitchFamily="2" charset="2"/>
                <a:buChar char="v"/>
              </a:pPr>
              <a:r>
                <a:rPr lang="en-US" sz="1800" dirty="0">
                  <a:solidFill>
                    <a:schemeClr val="dk2"/>
                  </a:solidFill>
                  <a:latin typeface="+mn-lt"/>
                  <a:ea typeface="Roboto"/>
                  <a:cs typeface="Roboto"/>
                  <a:sym typeface="Roboto"/>
                </a:rPr>
                <a:t>Save money through maintenance, repair, etc.</a:t>
              </a:r>
            </a:p>
            <a:p>
              <a:pPr marL="342900" indent="-342900">
                <a:buFont typeface="Wingdings" pitchFamily="2" charset="2"/>
                <a:buChar char="v"/>
              </a:pPr>
              <a:r>
                <a:rPr lang="en-US" sz="1800" dirty="0">
                  <a:solidFill>
                    <a:schemeClr val="dk2"/>
                  </a:solidFill>
                  <a:latin typeface="+mn-lt"/>
                  <a:ea typeface="Roboto"/>
                  <a:cs typeface="Roboto"/>
                  <a:sym typeface="Roboto"/>
                </a:rPr>
                <a:t>Tax credits and incentives from the State and Power Companies</a:t>
              </a:r>
            </a:p>
            <a:p>
              <a:pPr marL="342900" indent="-342900">
                <a:buFont typeface="Wingdings" pitchFamily="2" charset="2"/>
                <a:buChar char="v"/>
              </a:pPr>
              <a:r>
                <a:rPr lang="en-US" sz="1800" dirty="0">
                  <a:solidFill>
                    <a:schemeClr val="dk2"/>
                  </a:solidFill>
                  <a:latin typeface="+mn-lt"/>
                  <a:ea typeface="Roboto"/>
                  <a:cs typeface="Roboto"/>
                  <a:sym typeface="Roboto"/>
                </a:rPr>
                <a:t>Recovery value of equipment when liquidated.</a:t>
              </a:r>
            </a:p>
            <a:p>
              <a:pPr marL="342900" indent="-342900">
                <a:buFont typeface="Wingdings" pitchFamily="2" charset="2"/>
                <a:buChar char="v"/>
              </a:pPr>
              <a:r>
                <a:rPr lang="en-US" sz="1800" dirty="0">
                  <a:solidFill>
                    <a:schemeClr val="dk2"/>
                  </a:solidFill>
                  <a:latin typeface="+mn-lt"/>
                  <a:ea typeface="Roboto"/>
                  <a:cs typeface="Roboto"/>
                  <a:sym typeface="Roboto"/>
                </a:rPr>
                <a:t>Other benefits</a:t>
              </a:r>
            </a:p>
            <a:p>
              <a:pPr marL="342900" indent="-342900">
                <a:buFont typeface="Wingdings" pitchFamily="2" charset="2"/>
                <a:buChar char="v"/>
              </a:pPr>
              <a:endParaRPr sz="1800" dirty="0">
                <a:solidFill>
                  <a:schemeClr val="dk2"/>
                </a:solidFill>
                <a:latin typeface="+mn-lt"/>
                <a:ea typeface="Roboto"/>
                <a:cs typeface="Roboto"/>
                <a:sym typeface="Roboto"/>
              </a:endParaRPr>
            </a:p>
          </p:txBody>
        </p:sp>
        <p:grpSp>
          <p:nvGrpSpPr>
            <p:cNvPr id="3264" name="Google Shape;3264;p48"/>
            <p:cNvGrpSpPr/>
            <p:nvPr/>
          </p:nvGrpSpPr>
          <p:grpSpPr>
            <a:xfrm>
              <a:off x="5620813" y="2333773"/>
              <a:ext cx="93756" cy="255229"/>
              <a:chOff x="-951517" y="5458223"/>
              <a:chExt cx="93756" cy="255229"/>
            </a:xfrm>
          </p:grpSpPr>
          <p:sp>
            <p:nvSpPr>
              <p:cNvPr id="3268" name="Google Shape;3268;p48"/>
              <p:cNvSpPr/>
              <p:nvPr/>
            </p:nvSpPr>
            <p:spPr>
              <a:xfrm>
                <a:off x="-915426" y="5458223"/>
                <a:ext cx="40" cy="40"/>
              </a:xfrm>
              <a:custGeom>
                <a:avLst/>
                <a:gdLst/>
                <a:ahLst/>
                <a:cxnLst/>
                <a:rect l="l" t="t" r="r" b="b"/>
                <a:pathLst>
                  <a:path w="1" h="1" extrusionOk="0">
                    <a:moveTo>
                      <a:pt x="1" y="1"/>
                    </a:moveTo>
                    <a:lnTo>
                      <a:pt x="1" y="1"/>
                    </a:lnTo>
                    <a:lnTo>
                      <a:pt x="1" y="1"/>
                    </a:lnTo>
                    <a:lnTo>
                      <a:pt x="1" y="1"/>
                    </a:lnTo>
                    <a:lnTo>
                      <a:pt x="1" y="1"/>
                    </a:lnTo>
                    <a:lnTo>
                      <a:pt x="1" y="1"/>
                    </a:lnTo>
                    <a:close/>
                  </a:path>
                </a:pathLst>
              </a:custGeom>
              <a:solidFill>
                <a:srgbClr val="9DC67D"/>
              </a:solidFill>
              <a:ln>
                <a:noFill/>
              </a:ln>
            </p:spPr>
            <p:txBody>
              <a:bodyPr spcFirstLastPara="1" wrap="square" lIns="121900" tIns="121900" rIns="121900" bIns="121900" anchor="ctr" anchorCtr="0">
                <a:noAutofit/>
              </a:bodyPr>
              <a:lstStyle/>
              <a:p>
                <a:endParaRPr sz="1800">
                  <a:latin typeface="+mn-lt"/>
                </a:endParaRPr>
              </a:p>
            </p:txBody>
          </p:sp>
          <p:sp>
            <p:nvSpPr>
              <p:cNvPr id="3269" name="Google Shape;3269;p48"/>
              <p:cNvSpPr/>
              <p:nvPr/>
            </p:nvSpPr>
            <p:spPr>
              <a:xfrm>
                <a:off x="-896865" y="5474840"/>
                <a:ext cx="40" cy="40"/>
              </a:xfrm>
              <a:custGeom>
                <a:avLst/>
                <a:gdLst/>
                <a:ahLst/>
                <a:cxnLst/>
                <a:rect l="l" t="t" r="r" b="b"/>
                <a:pathLst>
                  <a:path w="1" h="1" extrusionOk="0">
                    <a:moveTo>
                      <a:pt x="0" y="0"/>
                    </a:moveTo>
                    <a:lnTo>
                      <a:pt x="0" y="0"/>
                    </a:lnTo>
                    <a:lnTo>
                      <a:pt x="0" y="0"/>
                    </a:lnTo>
                    <a:lnTo>
                      <a:pt x="0" y="0"/>
                    </a:lnTo>
                    <a:lnTo>
                      <a:pt x="0" y="0"/>
                    </a:lnTo>
                    <a:lnTo>
                      <a:pt x="0" y="0"/>
                    </a:lnTo>
                    <a:close/>
                  </a:path>
                </a:pathLst>
              </a:custGeom>
              <a:solidFill>
                <a:srgbClr val="9DC67D"/>
              </a:solidFill>
              <a:ln>
                <a:noFill/>
              </a:ln>
            </p:spPr>
            <p:txBody>
              <a:bodyPr spcFirstLastPara="1" wrap="square" lIns="121900" tIns="121900" rIns="121900" bIns="121900" anchor="ctr" anchorCtr="0">
                <a:noAutofit/>
              </a:bodyPr>
              <a:lstStyle/>
              <a:p>
                <a:endParaRPr sz="1800">
                  <a:latin typeface="+mn-lt"/>
                </a:endParaRPr>
              </a:p>
            </p:txBody>
          </p:sp>
          <p:sp>
            <p:nvSpPr>
              <p:cNvPr id="3276" name="Google Shape;3276;p48"/>
              <p:cNvSpPr/>
              <p:nvPr/>
            </p:nvSpPr>
            <p:spPr>
              <a:xfrm>
                <a:off x="-951517" y="5580219"/>
                <a:ext cx="18561" cy="55683"/>
              </a:xfrm>
              <a:custGeom>
                <a:avLst/>
                <a:gdLst/>
                <a:ahLst/>
                <a:cxnLst/>
                <a:rect l="l" t="t" r="r" b="b"/>
                <a:pathLst>
                  <a:path w="468" h="1404" extrusionOk="0">
                    <a:moveTo>
                      <a:pt x="246" y="1"/>
                    </a:moveTo>
                    <a:lnTo>
                      <a:pt x="148" y="25"/>
                    </a:lnTo>
                    <a:lnTo>
                      <a:pt x="74" y="74"/>
                    </a:lnTo>
                    <a:lnTo>
                      <a:pt x="25" y="148"/>
                    </a:lnTo>
                    <a:lnTo>
                      <a:pt x="0" y="247"/>
                    </a:lnTo>
                    <a:lnTo>
                      <a:pt x="0" y="1157"/>
                    </a:lnTo>
                    <a:lnTo>
                      <a:pt x="25" y="1255"/>
                    </a:lnTo>
                    <a:lnTo>
                      <a:pt x="74" y="1329"/>
                    </a:lnTo>
                    <a:lnTo>
                      <a:pt x="148" y="1379"/>
                    </a:lnTo>
                    <a:lnTo>
                      <a:pt x="246" y="1403"/>
                    </a:lnTo>
                    <a:lnTo>
                      <a:pt x="320" y="1379"/>
                    </a:lnTo>
                    <a:lnTo>
                      <a:pt x="418" y="1329"/>
                    </a:lnTo>
                    <a:lnTo>
                      <a:pt x="468" y="1255"/>
                    </a:lnTo>
                    <a:lnTo>
                      <a:pt x="468" y="1157"/>
                    </a:lnTo>
                    <a:lnTo>
                      <a:pt x="468" y="247"/>
                    </a:lnTo>
                    <a:lnTo>
                      <a:pt x="468" y="148"/>
                    </a:lnTo>
                    <a:lnTo>
                      <a:pt x="418" y="74"/>
                    </a:lnTo>
                    <a:lnTo>
                      <a:pt x="320" y="25"/>
                    </a:lnTo>
                    <a:lnTo>
                      <a:pt x="246" y="1"/>
                    </a:lnTo>
                    <a:close/>
                  </a:path>
                </a:pathLst>
              </a:custGeom>
              <a:solidFill>
                <a:srgbClr val="E8E8E8"/>
              </a:solidFill>
              <a:ln>
                <a:noFill/>
              </a:ln>
            </p:spPr>
            <p:txBody>
              <a:bodyPr spcFirstLastPara="1" wrap="square" lIns="121900" tIns="121900" rIns="121900" bIns="121900" anchor="ctr" anchorCtr="0">
                <a:noAutofit/>
              </a:bodyPr>
              <a:lstStyle/>
              <a:p>
                <a:endParaRPr sz="1800">
                  <a:latin typeface="+mn-lt"/>
                </a:endParaRPr>
              </a:p>
            </p:txBody>
          </p:sp>
          <p:sp>
            <p:nvSpPr>
              <p:cNvPr id="3278" name="Google Shape;3278;p48"/>
              <p:cNvSpPr/>
              <p:nvPr/>
            </p:nvSpPr>
            <p:spPr>
              <a:xfrm>
                <a:off x="-877313" y="5657809"/>
                <a:ext cx="19552" cy="55643"/>
              </a:xfrm>
              <a:custGeom>
                <a:avLst/>
                <a:gdLst/>
                <a:ahLst/>
                <a:cxnLst/>
                <a:rect l="l" t="t" r="r" b="b"/>
                <a:pathLst>
                  <a:path w="493" h="1403" extrusionOk="0">
                    <a:moveTo>
                      <a:pt x="247" y="0"/>
                    </a:moveTo>
                    <a:lnTo>
                      <a:pt x="148" y="25"/>
                    </a:lnTo>
                    <a:lnTo>
                      <a:pt x="74" y="74"/>
                    </a:lnTo>
                    <a:lnTo>
                      <a:pt x="25" y="148"/>
                    </a:lnTo>
                    <a:lnTo>
                      <a:pt x="1" y="246"/>
                    </a:lnTo>
                    <a:lnTo>
                      <a:pt x="1" y="1157"/>
                    </a:lnTo>
                    <a:lnTo>
                      <a:pt x="25" y="1255"/>
                    </a:lnTo>
                    <a:lnTo>
                      <a:pt x="74" y="1329"/>
                    </a:lnTo>
                    <a:lnTo>
                      <a:pt x="148" y="1378"/>
                    </a:lnTo>
                    <a:lnTo>
                      <a:pt x="247" y="1403"/>
                    </a:lnTo>
                    <a:lnTo>
                      <a:pt x="345" y="1378"/>
                    </a:lnTo>
                    <a:lnTo>
                      <a:pt x="419" y="1329"/>
                    </a:lnTo>
                    <a:lnTo>
                      <a:pt x="468" y="1255"/>
                    </a:lnTo>
                    <a:lnTo>
                      <a:pt x="493" y="1157"/>
                    </a:lnTo>
                    <a:lnTo>
                      <a:pt x="493" y="246"/>
                    </a:lnTo>
                    <a:lnTo>
                      <a:pt x="468" y="148"/>
                    </a:lnTo>
                    <a:lnTo>
                      <a:pt x="419" y="74"/>
                    </a:lnTo>
                    <a:lnTo>
                      <a:pt x="345" y="25"/>
                    </a:lnTo>
                    <a:lnTo>
                      <a:pt x="247" y="0"/>
                    </a:lnTo>
                    <a:close/>
                  </a:path>
                </a:pathLst>
              </a:custGeom>
              <a:solidFill>
                <a:srgbClr val="E8E8E8"/>
              </a:solidFill>
              <a:ln>
                <a:noFill/>
              </a:ln>
            </p:spPr>
            <p:txBody>
              <a:bodyPr spcFirstLastPara="1" wrap="square" lIns="121900" tIns="121900" rIns="121900" bIns="121900" anchor="ctr" anchorCtr="0">
                <a:noAutofit/>
              </a:bodyPr>
              <a:lstStyle/>
              <a:p>
                <a:endParaRPr sz="1800">
                  <a:latin typeface="+mn-lt"/>
                </a:endParaRPr>
              </a:p>
            </p:txBody>
          </p:sp>
        </p:grpSp>
        <p:sp>
          <p:nvSpPr>
            <p:cNvPr id="3281" name="Google Shape;3281;p48"/>
            <p:cNvSpPr/>
            <p:nvPr/>
          </p:nvSpPr>
          <p:spPr>
            <a:xfrm>
              <a:off x="5131211" y="1592050"/>
              <a:ext cx="765116" cy="613203"/>
            </a:xfrm>
            <a:prstGeom prst="ellipse">
              <a:avLst/>
            </a:prstGeom>
            <a:solidFill>
              <a:schemeClr val="accent3"/>
            </a:solidFill>
            <a:ln w="38100" cap="flat" cmpd="sng">
              <a:solidFill>
                <a:srgbClr val="FDFDFD"/>
              </a:solidFill>
              <a:prstDash val="solid"/>
              <a:round/>
              <a:headEnd type="none" w="sm" len="sm"/>
              <a:tailEnd type="none" w="sm" len="sm"/>
            </a:ln>
          </p:spPr>
          <p:txBody>
            <a:bodyPr spcFirstLastPara="1" wrap="square" lIns="121900" tIns="121900" rIns="121900" bIns="121900" anchor="ctr" anchorCtr="0">
              <a:noAutofit/>
            </a:bodyPr>
            <a:lstStyle/>
            <a:p>
              <a:pPr algn="ctr"/>
              <a:r>
                <a:rPr lang="en" sz="1800" dirty="0">
                  <a:solidFill>
                    <a:schemeClr val="dk2"/>
                  </a:solidFill>
                  <a:latin typeface="+mn-lt"/>
                  <a:ea typeface="Fira Sans Extra Condensed Medium"/>
                  <a:cs typeface="Fira Sans Extra Condensed Medium"/>
                  <a:sym typeface="Fira Sans Extra Condensed Medium"/>
                </a:rPr>
                <a:t>Benefits</a:t>
              </a:r>
              <a:endParaRPr sz="1800" dirty="0">
                <a:solidFill>
                  <a:schemeClr val="dk2"/>
                </a:solidFill>
                <a:latin typeface="+mn-lt"/>
              </a:endParaRPr>
            </a:p>
          </p:txBody>
        </p:sp>
      </p:grpSp>
    </p:spTree>
    <p:extLst>
      <p:ext uri="{BB962C8B-B14F-4D97-AF65-F5344CB8AC3E}">
        <p14:creationId xmlns:p14="http://schemas.microsoft.com/office/powerpoint/2010/main" val="40062392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5968D-4B09-BC2D-73AC-A0B513FC20E4}"/>
              </a:ext>
            </a:extLst>
          </p:cNvPr>
          <p:cNvSpPr>
            <a:spLocks noGrp="1"/>
          </p:cNvSpPr>
          <p:nvPr>
            <p:ph type="title"/>
          </p:nvPr>
        </p:nvSpPr>
        <p:spPr/>
        <p:txBody>
          <a:bodyPr>
            <a:noAutofit/>
          </a:bodyPr>
          <a:lstStyle/>
          <a:p>
            <a:r>
              <a:rPr lang="en-US" dirty="0">
                <a:solidFill>
                  <a:schemeClr val="accent1">
                    <a:lumMod val="50000"/>
                  </a:schemeClr>
                </a:solidFill>
              </a:rPr>
              <a:t>Training program for business leaders</a:t>
            </a:r>
            <a:endParaRPr lang="en-VN" dirty="0">
              <a:solidFill>
                <a:schemeClr val="accent1">
                  <a:lumMod val="50000"/>
                </a:schemeClr>
              </a:solidFill>
            </a:endParaRPr>
          </a:p>
        </p:txBody>
      </p:sp>
      <p:graphicFrame>
        <p:nvGraphicFramePr>
          <p:cNvPr id="3" name="Table 2">
            <a:extLst>
              <a:ext uri="{FF2B5EF4-FFF2-40B4-BE49-F238E27FC236}">
                <a16:creationId xmlns:a16="http://schemas.microsoft.com/office/drawing/2014/main" id="{B9D89330-DF95-403F-813B-63381C1C2B19}"/>
              </a:ext>
            </a:extLst>
          </p:cNvPr>
          <p:cNvGraphicFramePr>
            <a:graphicFrameLocks noGrp="1"/>
          </p:cNvGraphicFramePr>
          <p:nvPr>
            <p:extLst>
              <p:ext uri="{D42A27DB-BD31-4B8C-83A1-F6EECF244321}">
                <p14:modId xmlns:p14="http://schemas.microsoft.com/office/powerpoint/2010/main" val="3058409360"/>
              </p:ext>
            </p:extLst>
          </p:nvPr>
        </p:nvGraphicFramePr>
        <p:xfrm>
          <a:off x="1143000" y="1269341"/>
          <a:ext cx="10286679" cy="5320817"/>
        </p:xfrm>
        <a:graphic>
          <a:graphicData uri="http://schemas.openxmlformats.org/drawingml/2006/table">
            <a:tbl>
              <a:tblPr firstRow="1" firstCol="1" lastRow="1" lastCol="1" bandRow="1" bandCol="1">
                <a:tableStyleId>{12ACAA50-B3C0-4FEF-8DD3-66675128A787}</a:tableStyleId>
              </a:tblPr>
              <a:tblGrid>
                <a:gridCol w="1314450">
                  <a:extLst>
                    <a:ext uri="{9D8B030D-6E8A-4147-A177-3AD203B41FA5}">
                      <a16:colId xmlns:a16="http://schemas.microsoft.com/office/drawing/2014/main" val="411718291"/>
                    </a:ext>
                  </a:extLst>
                </a:gridCol>
                <a:gridCol w="8972229">
                  <a:extLst>
                    <a:ext uri="{9D8B030D-6E8A-4147-A177-3AD203B41FA5}">
                      <a16:colId xmlns:a16="http://schemas.microsoft.com/office/drawing/2014/main" val="2539608027"/>
                    </a:ext>
                  </a:extLst>
                </a:gridCol>
              </a:tblGrid>
              <a:tr h="142827">
                <a:tc>
                  <a:txBody>
                    <a:bodyPr/>
                    <a:lstStyle/>
                    <a:p>
                      <a:pPr marL="635" indent="-1905">
                        <a:lnSpc>
                          <a:spcPct val="115000"/>
                        </a:lnSpc>
                        <a:spcBef>
                          <a:spcPts val="600"/>
                        </a:spcBef>
                        <a:spcAft>
                          <a:spcPts val="600"/>
                        </a:spcAft>
                      </a:pPr>
                      <a:r>
                        <a:rPr lang="en-US" sz="1600" b="1" i="0" kern="100" dirty="0">
                          <a:effectLst/>
                          <a:latin typeface="Arial" panose="020B0604020202020204" pitchFamily="34" charset="0"/>
                          <a:ea typeface="Times New Roman" panose="02020603050405020304" pitchFamily="18" charset="0"/>
                          <a:cs typeface="Arial" panose="020B0604020202020204" pitchFamily="34" charset="0"/>
                        </a:rPr>
                        <a:t>TIME</a:t>
                      </a:r>
                      <a:endParaRPr lang="en-VN" sz="14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600" b="1" kern="100" dirty="0">
                          <a:effectLst/>
                        </a:rPr>
                        <a:t>Content</a:t>
                      </a:r>
                      <a:endParaRPr lang="en-VN" sz="1400" b="1"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786" marR="46786" marT="0" marB="0" anchor="ctr"/>
                </a:tc>
                <a:extLst>
                  <a:ext uri="{0D108BD9-81ED-4DB2-BD59-A6C34878D82A}">
                    <a16:rowId xmlns:a16="http://schemas.microsoft.com/office/drawing/2014/main" val="1150129970"/>
                  </a:ext>
                </a:extLst>
              </a:tr>
              <a:tr h="142827">
                <a:tc>
                  <a:txBody>
                    <a:bodyPr/>
                    <a:lstStyle/>
                    <a:p>
                      <a:pPr marL="635" indent="-1905">
                        <a:lnSpc>
                          <a:spcPct val="115000"/>
                        </a:lnSpc>
                        <a:spcBef>
                          <a:spcPts val="600"/>
                        </a:spcBef>
                        <a:spcAft>
                          <a:spcPts val="600"/>
                        </a:spcAft>
                      </a:pPr>
                      <a:r>
                        <a:rPr lang="en-US" sz="1400" kern="100" dirty="0">
                          <a:effectLst/>
                        </a:rPr>
                        <a:t>8.00 – 8.30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Registration</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15565554"/>
                  </a:ext>
                </a:extLst>
              </a:tr>
              <a:tr h="142827">
                <a:tc>
                  <a:txBody>
                    <a:bodyPr/>
                    <a:lstStyle/>
                    <a:p>
                      <a:pPr marL="635" indent="-1905">
                        <a:lnSpc>
                          <a:spcPct val="115000"/>
                        </a:lnSpc>
                        <a:spcBef>
                          <a:spcPts val="600"/>
                        </a:spcBef>
                        <a:spcAft>
                          <a:spcPts val="600"/>
                        </a:spcAft>
                      </a:pPr>
                      <a:r>
                        <a:rPr lang="en-US" sz="1400" kern="100" dirty="0">
                          <a:effectLst/>
                        </a:rPr>
                        <a:t>8.30 – 8.40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Opening Remarks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24171751"/>
                  </a:ext>
                </a:extLst>
              </a:tr>
              <a:tr h="713094">
                <a:tc>
                  <a:txBody>
                    <a:bodyPr/>
                    <a:lstStyle/>
                    <a:p>
                      <a:pPr marL="635" indent="-1905">
                        <a:lnSpc>
                          <a:spcPct val="115000"/>
                        </a:lnSpc>
                        <a:spcBef>
                          <a:spcPts val="600"/>
                        </a:spcBef>
                        <a:spcAft>
                          <a:spcPts val="600"/>
                        </a:spcAft>
                      </a:pPr>
                      <a:r>
                        <a:rPr lang="en-US" sz="1400" kern="100" dirty="0">
                          <a:effectLst/>
                        </a:rPr>
                        <a:t>8.40 – 9.45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pPr>
                      <a:r>
                        <a:rPr lang="en-US" sz="1400" kern="100" dirty="0">
                          <a:effectLst/>
                        </a:rPr>
                        <a:t>Module 1</a:t>
                      </a:r>
                      <a:r>
                        <a:rPr lang="en-VN" sz="1200" kern="100" dirty="0">
                          <a:effectLst/>
                        </a:rPr>
                        <a:t>: </a:t>
                      </a:r>
                      <a:r>
                        <a:rPr lang="en-US" sz="1400" kern="100" dirty="0">
                          <a:effectLst/>
                        </a:rPr>
                        <a:t>Project introduction</a:t>
                      </a:r>
                      <a:endParaRPr lang="en-VN" sz="1200" kern="100" dirty="0">
                        <a:effectLst/>
                      </a:endParaRPr>
                    </a:p>
                    <a:p>
                      <a:pPr marL="635" indent="-1905">
                        <a:lnSpc>
                          <a:spcPct val="115000"/>
                        </a:lnSpc>
                        <a:spcBef>
                          <a:spcPts val="600"/>
                        </a:spcBef>
                      </a:pPr>
                      <a:r>
                        <a:rPr lang="en-US" sz="1400" kern="100" dirty="0">
                          <a:effectLst/>
                        </a:rPr>
                        <a:t>Policy introduction: energy saving, greenhouse gas emission reduction, gender issues related in EE</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578367112"/>
                  </a:ext>
                </a:extLst>
              </a:tr>
              <a:tr h="142827">
                <a:tc>
                  <a:txBody>
                    <a:bodyPr/>
                    <a:lstStyle/>
                    <a:p>
                      <a:pPr marL="635" indent="-1905">
                        <a:lnSpc>
                          <a:spcPct val="115000"/>
                        </a:lnSpc>
                        <a:spcBef>
                          <a:spcPts val="600"/>
                        </a:spcBef>
                        <a:spcAft>
                          <a:spcPts val="600"/>
                        </a:spcAft>
                      </a:pPr>
                      <a:r>
                        <a:rPr lang="en-US" sz="1400" kern="100" dirty="0">
                          <a:effectLst/>
                        </a:rPr>
                        <a:t>9.45 – 10.00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Breaks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15659367"/>
                  </a:ext>
                </a:extLst>
              </a:tr>
              <a:tr h="377319">
                <a:tc>
                  <a:txBody>
                    <a:bodyPr/>
                    <a:lstStyle/>
                    <a:p>
                      <a:pPr marL="635" indent="-1905">
                        <a:lnSpc>
                          <a:spcPct val="115000"/>
                        </a:lnSpc>
                        <a:spcBef>
                          <a:spcPts val="600"/>
                        </a:spcBef>
                        <a:spcAft>
                          <a:spcPts val="600"/>
                        </a:spcAft>
                      </a:pPr>
                      <a:r>
                        <a:rPr lang="en-US" sz="1400" kern="100" dirty="0">
                          <a:effectLst/>
                        </a:rPr>
                        <a:t>10.00– 11.00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2. Relations between energy, environment and production and business, use of clean energy</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4187103113"/>
                  </a:ext>
                </a:extLst>
              </a:tr>
              <a:tr h="609125">
                <a:tc>
                  <a:txBody>
                    <a:bodyPr/>
                    <a:lstStyle/>
                    <a:p>
                      <a:pPr marL="635" indent="-1905">
                        <a:lnSpc>
                          <a:spcPct val="115000"/>
                        </a:lnSpc>
                        <a:spcBef>
                          <a:spcPts val="600"/>
                        </a:spcBef>
                        <a:spcAft>
                          <a:spcPts val="600"/>
                        </a:spcAft>
                      </a:pPr>
                      <a:r>
                        <a:rPr lang="en-US" sz="1400" kern="100" dirty="0">
                          <a:effectLst/>
                        </a:rPr>
                        <a:t>11.00 – 11.45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3. The current situation of energy use and potential of industrial waste in Vietnam (cement, steel, seafood processing, brick and ceramic, textiles, beverages, paper and pulp, other industries (plastics...)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452271234"/>
                  </a:ext>
                </a:extLst>
              </a:tr>
              <a:tr h="142827">
                <a:tc>
                  <a:txBody>
                    <a:bodyPr/>
                    <a:lstStyle/>
                    <a:p>
                      <a:pPr marL="635" indent="-1905">
                        <a:lnSpc>
                          <a:spcPct val="115000"/>
                        </a:lnSpc>
                        <a:spcBef>
                          <a:spcPts val="600"/>
                        </a:spcBef>
                        <a:spcAft>
                          <a:spcPts val="600"/>
                        </a:spcAft>
                      </a:pPr>
                      <a:r>
                        <a:rPr lang="en-US" sz="1400" kern="100" dirty="0">
                          <a:effectLst/>
                        </a:rPr>
                        <a:t>11.45 – 12.00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Discuss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989956125"/>
                  </a:ext>
                </a:extLst>
              </a:tr>
              <a:tr h="142827">
                <a:tc>
                  <a:txBody>
                    <a:bodyPr/>
                    <a:lstStyle/>
                    <a:p>
                      <a:pPr marL="635" indent="-1905">
                        <a:lnSpc>
                          <a:spcPct val="115000"/>
                        </a:lnSpc>
                        <a:spcBef>
                          <a:spcPts val="600"/>
                        </a:spcBef>
                        <a:spcAft>
                          <a:spcPts val="600"/>
                        </a:spcAft>
                      </a:pPr>
                      <a:r>
                        <a:rPr lang="en-US" sz="1400" b="1" kern="100" dirty="0">
                          <a:effectLst/>
                        </a:rPr>
                        <a:t>12.00 – 13.30 </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b="1" kern="100" dirty="0">
                          <a:effectLst/>
                        </a:rPr>
                        <a:t>Lunch</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08719300"/>
                  </a:ext>
                </a:extLst>
              </a:tr>
              <a:tr h="382950">
                <a:tc>
                  <a:txBody>
                    <a:bodyPr/>
                    <a:lstStyle/>
                    <a:p>
                      <a:pPr marL="635" indent="-1905">
                        <a:lnSpc>
                          <a:spcPct val="115000"/>
                        </a:lnSpc>
                        <a:spcBef>
                          <a:spcPts val="600"/>
                        </a:spcBef>
                        <a:spcAft>
                          <a:spcPts val="600"/>
                        </a:spcAft>
                      </a:pPr>
                      <a:r>
                        <a:rPr lang="en-US" sz="1400" kern="100" dirty="0">
                          <a:effectLst/>
                        </a:rPr>
                        <a:t>13.30 – 14.15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pPr>
                      <a:r>
                        <a:rPr lang="en-US" sz="1400" kern="100" dirty="0">
                          <a:effectLst/>
                        </a:rPr>
                        <a:t>Module 4. 
Energy Management, Energy Management System</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964254091"/>
                  </a:ext>
                </a:extLst>
              </a:tr>
              <a:tr h="298260">
                <a:tc>
                  <a:txBody>
                    <a:bodyPr/>
                    <a:lstStyle/>
                    <a:p>
                      <a:pPr marL="635" indent="-1905">
                        <a:lnSpc>
                          <a:spcPct val="115000"/>
                        </a:lnSpc>
                        <a:spcBef>
                          <a:spcPts val="600"/>
                        </a:spcBef>
                        <a:spcAft>
                          <a:spcPts val="600"/>
                        </a:spcAft>
                      </a:pPr>
                      <a:r>
                        <a:rPr lang="en-US" sz="1400" kern="100" dirty="0">
                          <a:effectLst/>
                        </a:rPr>
                        <a:t>14.15 – 15.00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5. EE project financing and VSUEE project financing approach</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370940229"/>
                  </a:ext>
                </a:extLst>
              </a:tr>
              <a:tr h="142827">
                <a:tc>
                  <a:txBody>
                    <a:bodyPr/>
                    <a:lstStyle/>
                    <a:p>
                      <a:pPr marL="635" indent="-1905">
                        <a:lnSpc>
                          <a:spcPct val="115000"/>
                        </a:lnSpc>
                        <a:spcBef>
                          <a:spcPts val="600"/>
                        </a:spcBef>
                        <a:spcAft>
                          <a:spcPts val="600"/>
                        </a:spcAft>
                      </a:pPr>
                      <a:r>
                        <a:rPr lang="en-US" sz="1400" kern="100" dirty="0">
                          <a:effectLst/>
                        </a:rPr>
                        <a:t>15.00 – 15.15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Breaks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542078435"/>
                  </a:ext>
                </a:extLst>
              </a:tr>
              <a:tr h="763908">
                <a:tc>
                  <a:txBody>
                    <a:bodyPr/>
                    <a:lstStyle/>
                    <a:p>
                      <a:pPr marL="635" indent="-1905">
                        <a:lnSpc>
                          <a:spcPct val="115000"/>
                        </a:lnSpc>
                      </a:pPr>
                      <a:r>
                        <a:rPr lang="en-US" sz="1400" kern="100" dirty="0">
                          <a:effectLst/>
                        </a:rPr>
                        <a:t>15.15 – 16.15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pPr>
                      <a:r>
                        <a:rPr lang="en-US" sz="1400" kern="100" dirty="0">
                          <a:effectLst/>
                        </a:rPr>
                        <a:t>Component 6. Case study in EE for Manufacturing Industry: Cement, Steel, Seafood Processing, Brick and Ceramic, Textile, Beverage, Paper &amp; Pulp, Other Industries (Plastics...)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943423310"/>
                  </a:ext>
                </a:extLst>
              </a:tr>
              <a:tr h="224832">
                <a:tc>
                  <a:txBody>
                    <a:bodyPr/>
                    <a:lstStyle/>
                    <a:p>
                      <a:pPr marL="635" indent="-1905">
                        <a:lnSpc>
                          <a:spcPct val="115000"/>
                        </a:lnSpc>
                        <a:spcBef>
                          <a:spcPts val="600"/>
                        </a:spcBef>
                        <a:spcAft>
                          <a:spcPts val="600"/>
                        </a:spcAft>
                      </a:pPr>
                      <a:r>
                        <a:rPr lang="en-US" sz="1400" kern="100" dirty="0">
                          <a:effectLst/>
                        </a:rPr>
                        <a:t>16.15 – 16.45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Discuss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81961366"/>
                  </a:ext>
                </a:extLst>
              </a:tr>
              <a:tr h="259921">
                <a:tc>
                  <a:txBody>
                    <a:bodyPr/>
                    <a:lstStyle/>
                    <a:p>
                      <a:pPr marL="635" indent="-1905">
                        <a:lnSpc>
                          <a:spcPct val="115000"/>
                        </a:lnSpc>
                        <a:spcBef>
                          <a:spcPts val="600"/>
                        </a:spcBef>
                        <a:spcAft>
                          <a:spcPts val="600"/>
                        </a:spcAft>
                      </a:pPr>
                      <a:r>
                        <a:rPr lang="en-US" sz="1400" b="1" kern="100" dirty="0">
                          <a:effectLst/>
                        </a:rPr>
                        <a:t>16.45 – 17.00</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b="1" kern="100" dirty="0">
                          <a:effectLst/>
                        </a:rPr>
                        <a:t>Closing</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34601674"/>
                  </a:ext>
                </a:extLst>
              </a:tr>
            </a:tbl>
          </a:graphicData>
        </a:graphic>
      </p:graphicFrame>
    </p:spTree>
    <p:extLst>
      <p:ext uri="{BB962C8B-B14F-4D97-AF65-F5344CB8AC3E}">
        <p14:creationId xmlns:p14="http://schemas.microsoft.com/office/powerpoint/2010/main" val="16031336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grpSp>
        <p:nvGrpSpPr>
          <p:cNvPr id="368" name="Google Shape;368;p16"/>
          <p:cNvGrpSpPr/>
          <p:nvPr/>
        </p:nvGrpSpPr>
        <p:grpSpPr>
          <a:xfrm>
            <a:off x="3384151" y="1637959"/>
            <a:ext cx="5903520" cy="3740930"/>
            <a:chOff x="1688778" y="968151"/>
            <a:chExt cx="5709969" cy="3052688"/>
          </a:xfrm>
        </p:grpSpPr>
        <p:grpSp>
          <p:nvGrpSpPr>
            <p:cNvPr id="369" name="Google Shape;369;p16"/>
            <p:cNvGrpSpPr/>
            <p:nvPr/>
          </p:nvGrpSpPr>
          <p:grpSpPr>
            <a:xfrm>
              <a:off x="3224250" y="1228235"/>
              <a:ext cx="2695500" cy="2729590"/>
              <a:chOff x="-3475000" y="782863"/>
              <a:chExt cx="2695500" cy="2729590"/>
            </a:xfrm>
          </p:grpSpPr>
          <p:sp>
            <p:nvSpPr>
              <p:cNvPr id="370" name="Google Shape;370;p16"/>
              <p:cNvSpPr/>
              <p:nvPr/>
            </p:nvSpPr>
            <p:spPr>
              <a:xfrm>
                <a:off x="-3475000" y="782863"/>
                <a:ext cx="2695500" cy="2695500"/>
              </a:xfrm>
              <a:prstGeom prst="ellipse">
                <a:avLst/>
              </a:prstGeom>
              <a:solidFill>
                <a:schemeClr val="lt1"/>
              </a:solidFill>
              <a:ln w="9525" cap="flat"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371" name="Google Shape;371;p16"/>
              <p:cNvSpPr/>
              <p:nvPr/>
            </p:nvSpPr>
            <p:spPr>
              <a:xfrm>
                <a:off x="-2949575" y="3141052"/>
                <a:ext cx="1596000" cy="371400"/>
              </a:xfrm>
              <a:prstGeom prst="rect">
                <a:avLst/>
              </a:prstGeom>
              <a:solidFill>
                <a:schemeClr val="lt1"/>
              </a:solidFill>
              <a:ln>
                <a:noFill/>
              </a:ln>
            </p:spPr>
            <p:txBody>
              <a:bodyPr spcFirstLastPara="1" wrap="square" lIns="121900" tIns="121900" rIns="121900" bIns="121900" anchor="ctr" anchorCtr="0">
                <a:noAutofit/>
              </a:bodyPr>
              <a:lstStyle/>
              <a:p>
                <a:endParaRPr sz="2489"/>
              </a:p>
            </p:txBody>
          </p:sp>
        </p:grpSp>
        <p:cxnSp>
          <p:nvCxnSpPr>
            <p:cNvPr id="372" name="Google Shape;372;p16"/>
            <p:cNvCxnSpPr>
              <a:cxnSpLocks/>
            </p:cNvCxnSpPr>
            <p:nvPr/>
          </p:nvCxnSpPr>
          <p:spPr>
            <a:xfrm>
              <a:off x="2242176" y="983098"/>
              <a:ext cx="1507500" cy="371400"/>
            </a:xfrm>
            <a:prstGeom prst="bentConnector2">
              <a:avLst/>
            </a:prstGeom>
            <a:noFill/>
            <a:ln w="9525" cap="flat" cmpd="sng">
              <a:solidFill>
                <a:schemeClr val="dk2"/>
              </a:solidFill>
              <a:prstDash val="dash"/>
              <a:round/>
              <a:headEnd type="none" w="med" len="med"/>
              <a:tailEnd type="oval" w="med" len="med"/>
            </a:ln>
          </p:spPr>
        </p:cxnSp>
        <p:cxnSp>
          <p:nvCxnSpPr>
            <p:cNvPr id="373" name="Google Shape;373;p16"/>
            <p:cNvCxnSpPr/>
            <p:nvPr/>
          </p:nvCxnSpPr>
          <p:spPr>
            <a:xfrm>
              <a:off x="1883800" y="2690600"/>
              <a:ext cx="1381800" cy="600"/>
            </a:xfrm>
            <a:prstGeom prst="bentConnector3">
              <a:avLst>
                <a:gd name="adj1" fmla="val 50000"/>
              </a:avLst>
            </a:prstGeom>
            <a:noFill/>
            <a:ln w="9525" cap="flat" cmpd="sng">
              <a:solidFill>
                <a:schemeClr val="dk2"/>
              </a:solidFill>
              <a:prstDash val="dash"/>
              <a:round/>
              <a:headEnd type="none" w="med" len="med"/>
              <a:tailEnd type="oval" w="med" len="med"/>
            </a:ln>
          </p:spPr>
        </p:cxnSp>
        <p:cxnSp>
          <p:nvCxnSpPr>
            <p:cNvPr id="374" name="Google Shape;374;p16"/>
            <p:cNvCxnSpPr>
              <a:cxnSpLocks/>
            </p:cNvCxnSpPr>
            <p:nvPr/>
          </p:nvCxnSpPr>
          <p:spPr>
            <a:xfrm rot="10800000" flipH="1">
              <a:off x="1688778" y="3393539"/>
              <a:ext cx="1785300" cy="627300"/>
            </a:xfrm>
            <a:prstGeom prst="bentConnector2">
              <a:avLst/>
            </a:prstGeom>
            <a:noFill/>
            <a:ln w="9525" cap="flat" cmpd="sng">
              <a:solidFill>
                <a:schemeClr val="dk1"/>
              </a:solidFill>
              <a:prstDash val="dash"/>
              <a:round/>
              <a:headEnd type="none" w="med" len="med"/>
              <a:tailEnd type="oval" w="med" len="med"/>
            </a:ln>
          </p:spPr>
        </p:cxnSp>
        <p:cxnSp>
          <p:nvCxnSpPr>
            <p:cNvPr id="376" name="Google Shape;376;p16"/>
            <p:cNvCxnSpPr>
              <a:cxnSpLocks/>
            </p:cNvCxnSpPr>
            <p:nvPr/>
          </p:nvCxnSpPr>
          <p:spPr>
            <a:xfrm rot="10800000">
              <a:off x="5734047" y="3332538"/>
              <a:ext cx="1664700" cy="627300"/>
            </a:xfrm>
            <a:prstGeom prst="bentConnector2">
              <a:avLst/>
            </a:prstGeom>
            <a:noFill/>
            <a:ln w="9525" cap="flat" cmpd="sng">
              <a:solidFill>
                <a:schemeClr val="dk1"/>
              </a:solidFill>
              <a:prstDash val="dash"/>
              <a:round/>
              <a:headEnd type="none" w="med" len="med"/>
              <a:tailEnd type="oval" w="med" len="med"/>
            </a:ln>
          </p:spPr>
        </p:cxnSp>
        <p:cxnSp>
          <p:nvCxnSpPr>
            <p:cNvPr id="378" name="Google Shape;378;p16"/>
            <p:cNvCxnSpPr>
              <a:cxnSpLocks/>
            </p:cNvCxnSpPr>
            <p:nvPr/>
          </p:nvCxnSpPr>
          <p:spPr>
            <a:xfrm flipH="1">
              <a:off x="5214788" y="968151"/>
              <a:ext cx="1497000" cy="371400"/>
            </a:xfrm>
            <a:prstGeom prst="bentConnector2">
              <a:avLst/>
            </a:prstGeom>
            <a:noFill/>
            <a:ln w="9525" cap="flat" cmpd="sng">
              <a:solidFill>
                <a:schemeClr val="dk2"/>
              </a:solidFill>
              <a:prstDash val="dash"/>
              <a:round/>
              <a:headEnd type="none" w="med" len="med"/>
              <a:tailEnd type="oval" w="med" len="med"/>
            </a:ln>
          </p:spPr>
        </p:cxnSp>
        <p:cxnSp>
          <p:nvCxnSpPr>
            <p:cNvPr id="380" name="Google Shape;380;p16"/>
            <p:cNvCxnSpPr/>
            <p:nvPr/>
          </p:nvCxnSpPr>
          <p:spPr>
            <a:xfrm rot="10800000">
              <a:off x="5894347" y="2690600"/>
              <a:ext cx="1406100" cy="0"/>
            </a:xfrm>
            <a:prstGeom prst="straightConnector1">
              <a:avLst/>
            </a:prstGeom>
            <a:noFill/>
            <a:ln w="9525" cap="flat" cmpd="sng">
              <a:solidFill>
                <a:schemeClr val="dk2"/>
              </a:solidFill>
              <a:prstDash val="dash"/>
              <a:round/>
              <a:headEnd type="none" w="med" len="med"/>
              <a:tailEnd type="oval" w="med" len="med"/>
            </a:ln>
          </p:spPr>
        </p:cxnSp>
      </p:grpSp>
      <p:sp>
        <p:nvSpPr>
          <p:cNvPr id="381" name="Google Shape;381;p16"/>
          <p:cNvSpPr txBox="1">
            <a:spLocks noGrp="1"/>
          </p:cNvSpPr>
          <p:nvPr>
            <p:ph type="title"/>
          </p:nvPr>
        </p:nvSpPr>
        <p:spPr>
          <a:xfrm>
            <a:off x="595858" y="803580"/>
            <a:ext cx="10972800" cy="495200"/>
          </a:xfrm>
          <a:prstGeom prst="rect">
            <a:avLst/>
          </a:prstGeom>
        </p:spPr>
        <p:txBody>
          <a:bodyPr spcFirstLastPara="1" wrap="square" lIns="121900" tIns="121900" rIns="121900" bIns="121900" anchor="ctr" anchorCtr="0">
            <a:noAutofit/>
          </a:bodyPr>
          <a:lstStyle/>
          <a:p>
            <a:r>
              <a:rPr lang="en-US" dirty="0">
                <a:solidFill>
                  <a:schemeClr val="accent1">
                    <a:lumMod val="50000"/>
                  </a:schemeClr>
                </a:solidFill>
              </a:rPr>
              <a:t>Financial indicators used for project evaluation</a:t>
            </a:r>
            <a:br>
              <a:rPr lang="en-US" sz="2800" b="1" dirty="0">
                <a:solidFill>
                  <a:schemeClr val="accent2"/>
                </a:solidFill>
                <a:latin typeface="+mn-lt"/>
                <a:ea typeface="Fira Sans Extra Condensed"/>
                <a:cs typeface="Fira Sans Extra Condensed"/>
                <a:sym typeface="Fira Sans Extra Condensed"/>
              </a:rPr>
            </a:br>
            <a:endParaRPr dirty="0">
              <a:solidFill>
                <a:schemeClr val="accent1">
                  <a:lumMod val="50000"/>
                </a:schemeClr>
              </a:solidFill>
            </a:endParaRPr>
          </a:p>
        </p:txBody>
      </p:sp>
      <p:grpSp>
        <p:nvGrpSpPr>
          <p:cNvPr id="382" name="Google Shape;382;p16"/>
          <p:cNvGrpSpPr/>
          <p:nvPr/>
        </p:nvGrpSpPr>
        <p:grpSpPr>
          <a:xfrm>
            <a:off x="640152" y="1380192"/>
            <a:ext cx="4417894" cy="2226899"/>
            <a:chOff x="127363" y="1062730"/>
            <a:chExt cx="3313420" cy="1670174"/>
          </a:xfrm>
        </p:grpSpPr>
        <p:sp>
          <p:nvSpPr>
            <p:cNvPr id="383" name="Google Shape;383;p16"/>
            <p:cNvSpPr/>
            <p:nvPr/>
          </p:nvSpPr>
          <p:spPr>
            <a:xfrm>
              <a:off x="127363" y="1068573"/>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0" tIns="0" rIns="0" bIns="0" anchor="ctr" anchorCtr="0">
              <a:noAutofit/>
            </a:bodyPr>
            <a:lstStyle/>
            <a:p>
              <a:pPr algn="ctr"/>
              <a:r>
                <a:rPr lang="en" sz="2400" b="1">
                  <a:solidFill>
                    <a:schemeClr val="lt1"/>
                  </a:solidFill>
                  <a:latin typeface="Fira Sans Extra Condensed"/>
                  <a:ea typeface="Fira Sans Extra Condensed"/>
                  <a:cs typeface="Fira Sans Extra Condensed"/>
                  <a:sym typeface="Fira Sans Extra Condensed"/>
                </a:rPr>
                <a:t>1</a:t>
              </a:r>
              <a:endParaRPr sz="2489">
                <a:solidFill>
                  <a:schemeClr val="lt1"/>
                </a:solidFill>
              </a:endParaRPr>
            </a:p>
          </p:txBody>
        </p:sp>
        <p:sp>
          <p:nvSpPr>
            <p:cNvPr id="384" name="Google Shape;384;p16"/>
            <p:cNvSpPr txBox="1"/>
            <p:nvPr/>
          </p:nvSpPr>
          <p:spPr>
            <a:xfrm>
              <a:off x="652031" y="1062730"/>
              <a:ext cx="2546924" cy="258915"/>
            </a:xfrm>
            <a:prstGeom prst="rect">
              <a:avLst/>
            </a:prstGeom>
            <a:noFill/>
            <a:ln>
              <a:noFill/>
            </a:ln>
          </p:spPr>
          <p:txBody>
            <a:bodyPr spcFirstLastPara="1" wrap="square" lIns="121900" tIns="121900" rIns="121900" bIns="121900" anchor="ctr" anchorCtr="0">
              <a:noAutofit/>
            </a:bodyPr>
            <a:lstStyle/>
            <a:p>
              <a:r>
                <a:rPr lang="en" sz="2400" b="1" dirty="0">
                  <a:solidFill>
                    <a:schemeClr val="dk1"/>
                  </a:solidFill>
                  <a:latin typeface="Fira Sans Extra Condensed"/>
                  <a:ea typeface="Fira Sans Extra Condensed"/>
                  <a:cs typeface="Fira Sans Extra Condensed"/>
                  <a:sym typeface="Fira Sans Extra Condensed"/>
                </a:rPr>
                <a:t>SPP </a:t>
              </a:r>
              <a:r>
                <a:rPr lang="en" sz="1400" dirty="0">
                  <a:latin typeface="Arial" panose="020B0604020202020204" pitchFamily="34" charset="0"/>
                  <a:cs typeface="Arial" panose="020B0604020202020204" pitchFamily="34" charset="0"/>
                  <a:sym typeface="Fira Sans Extra Condensed"/>
                </a:rPr>
                <a:t>(</a:t>
              </a:r>
              <a:r>
                <a:rPr lang="en-US" sz="1400" dirty="0">
                  <a:latin typeface="Arial" panose="020B0604020202020204" pitchFamily="34" charset="0"/>
                  <a:cs typeface="Arial" panose="020B0604020202020204" pitchFamily="34" charset="0"/>
                </a:rPr>
                <a:t>Simple payback period) </a:t>
              </a:r>
              <a:endParaRPr lang="en-US" sz="1400" dirty="0"/>
            </a:p>
          </p:txBody>
        </p:sp>
        <p:sp>
          <p:nvSpPr>
            <p:cNvPr id="385" name="Google Shape;385;p16"/>
            <p:cNvSpPr txBox="1"/>
            <p:nvPr/>
          </p:nvSpPr>
          <p:spPr>
            <a:xfrm>
              <a:off x="652031" y="1377019"/>
              <a:ext cx="2788752" cy="1355885"/>
            </a:xfrm>
            <a:prstGeom prst="rect">
              <a:avLst/>
            </a:prstGeom>
            <a:noFill/>
            <a:ln>
              <a:noFill/>
            </a:ln>
          </p:spPr>
          <p:txBody>
            <a:bodyPr spcFirstLastPara="1" wrap="square" lIns="121900" tIns="121900" rIns="121900" bIns="121900" anchor="ctr" anchorCtr="0">
              <a:noAutofit/>
            </a:bodyPr>
            <a:lstStyle/>
            <a:p>
              <a:pPr lvl="0" algn="just"/>
              <a:r>
                <a:rPr lang="en-US" sz="1200" dirty="0">
                  <a:latin typeface="Arial" panose="020B0604020202020204" pitchFamily="34" charset="0"/>
                  <a:cs typeface="Arial" panose="020B0604020202020204" pitchFamily="34" charset="0"/>
                </a:rPr>
                <a:t>Time required to recover investment from cash flows</a:t>
              </a:r>
            </a:p>
            <a:p>
              <a:pPr lvl="0" algn="just"/>
              <a:r>
                <a:rPr lang="en-US" sz="1200" dirty="0">
                  <a:latin typeface="Arial" panose="020B0604020202020204" pitchFamily="34" charset="0"/>
                  <a:cs typeface="Arial" panose="020B0604020202020204" pitchFamily="34" charset="0"/>
                </a:rPr>
                <a:t>A widely used quantitative method to evaluate the cost-effectiveness of energy efficiency investments</a:t>
              </a:r>
            </a:p>
            <a:p>
              <a:pPr lvl="0" algn="just"/>
              <a:r>
                <a:rPr lang="en-US" sz="1200" dirty="0">
                  <a:latin typeface="Arial" panose="020B0604020202020204" pitchFamily="34" charset="0"/>
                  <a:cs typeface="Arial" panose="020B0604020202020204" pitchFamily="34" charset="0"/>
                </a:rPr>
                <a:t>Does not consider savings after the payback year and does not take into account the time value of money</a:t>
              </a:r>
            </a:p>
            <a:p>
              <a:pPr lvl="0" algn="just"/>
              <a:r>
                <a:rPr lang="en-US" sz="1200" dirty="0">
                  <a:latin typeface="Arial" panose="020B0604020202020204" pitchFamily="34" charset="0"/>
                  <a:cs typeface="Arial" panose="020B0604020202020204" pitchFamily="34" charset="0"/>
                </a:rPr>
                <a:t>Simple payback = Net annual savings/project capital cost</a:t>
              </a:r>
            </a:p>
          </p:txBody>
        </p:sp>
      </p:grpSp>
      <p:grpSp>
        <p:nvGrpSpPr>
          <p:cNvPr id="386" name="Google Shape;386;p16"/>
          <p:cNvGrpSpPr/>
          <p:nvPr/>
        </p:nvGrpSpPr>
        <p:grpSpPr>
          <a:xfrm>
            <a:off x="7119540" y="1333536"/>
            <a:ext cx="4334613" cy="1655822"/>
            <a:chOff x="5421753" y="915993"/>
            <a:chExt cx="3250960" cy="1241866"/>
          </a:xfrm>
        </p:grpSpPr>
        <p:sp>
          <p:nvSpPr>
            <p:cNvPr id="387" name="Google Shape;387;p16"/>
            <p:cNvSpPr/>
            <p:nvPr/>
          </p:nvSpPr>
          <p:spPr>
            <a:xfrm>
              <a:off x="8120713" y="1167125"/>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121900" tIns="121900" rIns="121900" bIns="121900" anchor="ctr" anchorCtr="0">
              <a:noAutofit/>
            </a:bodyPr>
            <a:lstStyle/>
            <a:p>
              <a:pPr algn="ctr">
                <a:buClr>
                  <a:schemeClr val="dk1"/>
                </a:buClr>
                <a:buSzPts val="1100"/>
              </a:pPr>
              <a:r>
                <a:rPr lang="en" sz="2400" b="1">
                  <a:solidFill>
                    <a:schemeClr val="lt1"/>
                  </a:solidFill>
                  <a:latin typeface="Fira Sans Extra Condensed"/>
                  <a:ea typeface="Fira Sans Extra Condensed"/>
                  <a:cs typeface="Fira Sans Extra Condensed"/>
                  <a:sym typeface="Fira Sans Extra Condensed"/>
                </a:rPr>
                <a:t>4</a:t>
              </a:r>
              <a:endParaRPr sz="2489">
                <a:solidFill>
                  <a:schemeClr val="accent2"/>
                </a:solidFill>
              </a:endParaRPr>
            </a:p>
          </p:txBody>
        </p:sp>
        <p:sp>
          <p:nvSpPr>
            <p:cNvPr id="379" name="Google Shape;379;p16"/>
            <p:cNvSpPr txBox="1"/>
            <p:nvPr/>
          </p:nvSpPr>
          <p:spPr>
            <a:xfrm>
              <a:off x="5421753" y="915993"/>
              <a:ext cx="2583139" cy="331800"/>
            </a:xfrm>
            <a:prstGeom prst="rect">
              <a:avLst/>
            </a:prstGeom>
            <a:noFill/>
            <a:ln>
              <a:noFill/>
            </a:ln>
          </p:spPr>
          <p:txBody>
            <a:bodyPr spcFirstLastPara="1" wrap="square" lIns="121900" tIns="121900" rIns="121900" bIns="121900" anchor="ctr" anchorCtr="0">
              <a:noAutofit/>
            </a:bodyPr>
            <a:lstStyle/>
            <a:p>
              <a:pPr algn="r"/>
              <a:r>
                <a:rPr lang="en" sz="2400" b="1" dirty="0">
                  <a:solidFill>
                    <a:schemeClr val="dk1"/>
                  </a:solidFill>
                  <a:latin typeface="Fira Sans Extra Condensed"/>
                  <a:ea typeface="Fira Sans Extra Condensed"/>
                  <a:cs typeface="Fira Sans Extra Condensed"/>
                  <a:sym typeface="Fira Sans Extra Condensed"/>
                </a:rPr>
                <a:t>IRR </a:t>
              </a:r>
              <a:r>
                <a:rPr lang="en" sz="1400" b="1" dirty="0">
                  <a:solidFill>
                    <a:schemeClr val="dk1"/>
                  </a:solidFill>
                  <a:latin typeface="Fira Sans Extra Condensed"/>
                  <a:ea typeface="Fira Sans Extra Condensed"/>
                  <a:cs typeface="Fira Sans Extra Condensed"/>
                  <a:sym typeface="Fira Sans Extra Condensed"/>
                </a:rPr>
                <a:t>(</a:t>
              </a:r>
              <a:r>
                <a:rPr lang="en-US" sz="1400" dirty="0">
                  <a:latin typeface="Arial" panose="020B0604020202020204" pitchFamily="34" charset="0"/>
                  <a:cs typeface="Arial" panose="020B0604020202020204" pitchFamily="34" charset="0"/>
                </a:rPr>
                <a:t>internal rate of return) </a:t>
              </a:r>
              <a:endParaRPr lang="en-US" sz="1400" dirty="0"/>
            </a:p>
          </p:txBody>
        </p:sp>
        <p:sp>
          <p:nvSpPr>
            <p:cNvPr id="388" name="Google Shape;388;p16"/>
            <p:cNvSpPr txBox="1"/>
            <p:nvPr/>
          </p:nvSpPr>
          <p:spPr>
            <a:xfrm>
              <a:off x="5642486" y="1252763"/>
              <a:ext cx="2321354" cy="905096"/>
            </a:xfrm>
            <a:prstGeom prst="rect">
              <a:avLst/>
            </a:prstGeom>
            <a:noFill/>
            <a:ln>
              <a:noFill/>
            </a:ln>
          </p:spPr>
          <p:txBody>
            <a:bodyPr spcFirstLastPara="1" wrap="square" lIns="121900" tIns="121900" rIns="121900" bIns="121900" anchor="ctr" anchorCtr="0">
              <a:noAutofit/>
            </a:bodyPr>
            <a:lstStyle/>
            <a:p>
              <a:pPr lvl="0" algn="just"/>
              <a:r>
                <a:rPr lang="en-US" sz="1200" b="0" dirty="0">
                  <a:latin typeface="Arial" panose="020B0604020202020204" pitchFamily="34" charset="0"/>
                  <a:cs typeface="Arial" panose="020B0604020202020204" pitchFamily="34" charset="0"/>
                </a:rPr>
                <a:t>The discount rate at which the net present value of the cumulative benefits of an investment equals the cost of the investment. </a:t>
              </a:r>
            </a:p>
            <a:p>
              <a:pPr lvl="0" algn="just"/>
              <a:r>
                <a:rPr lang="en-US" sz="1200" b="0" dirty="0">
                  <a:latin typeface="Arial" panose="020B0604020202020204" pitchFamily="34" charset="0"/>
                  <a:cs typeface="Arial" panose="020B0604020202020204" pitchFamily="34" charset="0"/>
                </a:rPr>
                <a:t>The higher the IRR, the more efficient the project.</a:t>
              </a:r>
            </a:p>
          </p:txBody>
        </p:sp>
      </p:grpSp>
      <p:grpSp>
        <p:nvGrpSpPr>
          <p:cNvPr id="389" name="Google Shape;389;p16"/>
          <p:cNvGrpSpPr/>
          <p:nvPr/>
        </p:nvGrpSpPr>
        <p:grpSpPr>
          <a:xfrm>
            <a:off x="641666" y="3638272"/>
            <a:ext cx="4131899" cy="1372459"/>
            <a:chOff x="471275" y="2470670"/>
            <a:chExt cx="3098924" cy="1029344"/>
          </a:xfrm>
        </p:grpSpPr>
        <p:sp>
          <p:nvSpPr>
            <p:cNvPr id="390" name="Google Shape;390;p16"/>
            <p:cNvSpPr/>
            <p:nvPr/>
          </p:nvSpPr>
          <p:spPr>
            <a:xfrm>
              <a:off x="471275" y="2605200"/>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121900" tIns="121900" rIns="121900" bIns="121900" anchor="ctr" anchorCtr="0">
              <a:noAutofit/>
            </a:bodyPr>
            <a:lstStyle/>
            <a:p>
              <a:pPr algn="ctr">
                <a:buClr>
                  <a:schemeClr val="dk1"/>
                </a:buClr>
                <a:buSzPts val="1100"/>
              </a:pPr>
              <a:r>
                <a:rPr lang="en" sz="2400" b="1">
                  <a:solidFill>
                    <a:schemeClr val="lt1"/>
                  </a:solidFill>
                  <a:latin typeface="Fira Sans Extra Condensed"/>
                  <a:ea typeface="Fira Sans Extra Condensed"/>
                  <a:cs typeface="Fira Sans Extra Condensed"/>
                  <a:sym typeface="Fira Sans Extra Condensed"/>
                </a:rPr>
                <a:t>2</a:t>
              </a:r>
              <a:endParaRPr sz="2489"/>
            </a:p>
          </p:txBody>
        </p:sp>
        <p:sp>
          <p:nvSpPr>
            <p:cNvPr id="391" name="Google Shape;391;p16"/>
            <p:cNvSpPr txBox="1"/>
            <p:nvPr/>
          </p:nvSpPr>
          <p:spPr>
            <a:xfrm>
              <a:off x="1001589" y="2470670"/>
              <a:ext cx="2367728" cy="331800"/>
            </a:xfrm>
            <a:prstGeom prst="rect">
              <a:avLst/>
            </a:prstGeom>
            <a:noFill/>
            <a:ln>
              <a:noFill/>
            </a:ln>
          </p:spPr>
          <p:txBody>
            <a:bodyPr spcFirstLastPara="1" wrap="square" lIns="121900" tIns="121900" rIns="121900" bIns="121900" anchor="ctr" anchorCtr="0">
              <a:noAutofit/>
            </a:bodyPr>
            <a:lstStyle/>
            <a:p>
              <a:r>
                <a:rPr lang="en" sz="2400" b="1" dirty="0">
                  <a:solidFill>
                    <a:schemeClr val="dk1"/>
                  </a:solidFill>
                  <a:latin typeface="Fira Sans Extra Condensed"/>
                  <a:ea typeface="Fira Sans Extra Condensed"/>
                  <a:cs typeface="Fira Sans Extra Condensed"/>
                  <a:sym typeface="Fira Sans Extra Condensed"/>
                </a:rPr>
                <a:t>ROI </a:t>
              </a:r>
              <a:r>
                <a:rPr lang="en" sz="1400" dirty="0">
                  <a:latin typeface="Arial" panose="020B0604020202020204" pitchFamily="34" charset="0"/>
                  <a:cs typeface="Arial" panose="020B0604020202020204" pitchFamily="34" charset="0"/>
                  <a:sym typeface="Fira Sans Extra Condensed"/>
                </a:rPr>
                <a:t>(</a:t>
              </a:r>
              <a:r>
                <a:rPr lang="en-US" sz="1400" dirty="0">
                  <a:latin typeface="Arial" panose="020B0604020202020204" pitchFamily="34" charset="0"/>
                  <a:cs typeface="Arial" panose="020B0604020202020204" pitchFamily="34" charset="0"/>
                </a:rPr>
                <a:t>Return on investment) </a:t>
              </a:r>
              <a:endParaRPr lang="en-US" sz="1400" dirty="0"/>
            </a:p>
          </p:txBody>
        </p:sp>
        <p:sp>
          <p:nvSpPr>
            <p:cNvPr id="392" name="Google Shape;392;p16"/>
            <p:cNvSpPr txBox="1"/>
            <p:nvPr/>
          </p:nvSpPr>
          <p:spPr>
            <a:xfrm>
              <a:off x="1005418" y="2748313"/>
              <a:ext cx="2564781" cy="751701"/>
            </a:xfrm>
            <a:prstGeom prst="rect">
              <a:avLst/>
            </a:prstGeom>
            <a:noFill/>
            <a:ln>
              <a:noFill/>
            </a:ln>
          </p:spPr>
          <p:txBody>
            <a:bodyPr spcFirstLastPara="1" wrap="square" lIns="121900" tIns="121900" rIns="121900" bIns="121900" anchor="ctr" anchorCtr="0">
              <a:noAutofit/>
            </a:bodyPr>
            <a:lstStyle/>
            <a:p>
              <a:pPr lvl="0" algn="just"/>
              <a:r>
                <a:rPr lang="en-US" sz="1200" dirty="0">
                  <a:latin typeface="Arial" panose="020B0604020202020204" pitchFamily="34" charset="0"/>
                  <a:cs typeface="Arial" panose="020B0604020202020204" pitchFamily="34" charset="0"/>
                </a:rPr>
                <a:t>Describe the “annual benefit” from the project as a percentage of the cost of capital</a:t>
              </a:r>
            </a:p>
            <a:p>
              <a:pPr lvl="0" algn="just"/>
              <a:r>
                <a:rPr lang="en-US" sz="1200" dirty="0">
                  <a:latin typeface="Arial" panose="020B0604020202020204" pitchFamily="34" charset="0"/>
                  <a:cs typeface="Arial" panose="020B0604020202020204" pitchFamily="34" charset="0"/>
                </a:rPr>
                <a:t>Does not require projects to have the same life span or compare costs</a:t>
              </a:r>
            </a:p>
            <a:p>
              <a:pPr lvl="0" algn="just"/>
              <a:r>
                <a:rPr lang="en-US" sz="1200" dirty="0">
                  <a:latin typeface="Arial" panose="020B0604020202020204" pitchFamily="34" charset="0"/>
                  <a:cs typeface="Arial" panose="020B0604020202020204" pitchFamily="34" charset="0"/>
                </a:rPr>
                <a:t>ROI = cost of capital/annual cash flow</a:t>
              </a:r>
            </a:p>
          </p:txBody>
        </p:sp>
      </p:grpSp>
      <p:grpSp>
        <p:nvGrpSpPr>
          <p:cNvPr id="393" name="Google Shape;393;p16"/>
          <p:cNvGrpSpPr/>
          <p:nvPr/>
        </p:nvGrpSpPr>
        <p:grpSpPr>
          <a:xfrm>
            <a:off x="7089086" y="3279208"/>
            <a:ext cx="4479573" cy="1636639"/>
            <a:chOff x="5313033" y="2295687"/>
            <a:chExt cx="3359680" cy="1227478"/>
          </a:xfrm>
        </p:grpSpPr>
        <p:sp>
          <p:nvSpPr>
            <p:cNvPr id="394" name="Google Shape;394;p16"/>
            <p:cNvSpPr/>
            <p:nvPr/>
          </p:nvSpPr>
          <p:spPr>
            <a:xfrm>
              <a:off x="8120713" y="2605200"/>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121900" tIns="121900" rIns="121900" bIns="121900" anchor="ctr" anchorCtr="0">
              <a:noAutofit/>
            </a:bodyPr>
            <a:lstStyle/>
            <a:p>
              <a:pPr algn="ctr">
                <a:buClr>
                  <a:schemeClr val="dk1"/>
                </a:buClr>
                <a:buSzPts val="1100"/>
              </a:pPr>
              <a:r>
                <a:rPr lang="en" sz="2400" b="1">
                  <a:solidFill>
                    <a:schemeClr val="lt1"/>
                  </a:solidFill>
                  <a:latin typeface="Fira Sans Extra Condensed"/>
                  <a:ea typeface="Fira Sans Extra Condensed"/>
                  <a:cs typeface="Fira Sans Extra Condensed"/>
                  <a:sym typeface="Fira Sans Extra Condensed"/>
                </a:rPr>
                <a:t>5</a:t>
              </a:r>
              <a:endParaRPr sz="2489"/>
            </a:p>
          </p:txBody>
        </p:sp>
        <p:sp>
          <p:nvSpPr>
            <p:cNvPr id="395" name="Google Shape;395;p16"/>
            <p:cNvSpPr txBox="1"/>
            <p:nvPr/>
          </p:nvSpPr>
          <p:spPr>
            <a:xfrm>
              <a:off x="5313033" y="2295687"/>
              <a:ext cx="2913872" cy="259779"/>
            </a:xfrm>
            <a:prstGeom prst="rect">
              <a:avLst/>
            </a:prstGeom>
            <a:noFill/>
            <a:ln>
              <a:noFill/>
            </a:ln>
          </p:spPr>
          <p:txBody>
            <a:bodyPr spcFirstLastPara="1" wrap="square" lIns="121900" tIns="121900" rIns="121900" bIns="121900" anchor="ctr" anchorCtr="0">
              <a:noAutofit/>
            </a:bodyPr>
            <a:lstStyle/>
            <a:p>
              <a:pPr algn="r"/>
              <a:r>
                <a:rPr lang="en" sz="2400" b="1" dirty="0">
                  <a:solidFill>
                    <a:schemeClr val="dk1"/>
                  </a:solidFill>
                  <a:latin typeface="Fira Sans Extra Condensed"/>
                  <a:ea typeface="Fira Sans Extra Condensed"/>
                  <a:cs typeface="Fira Sans Extra Condensed"/>
                  <a:sym typeface="Fira Sans Extra Condensed"/>
                </a:rPr>
                <a:t>0&amp;M </a:t>
              </a:r>
              <a:r>
                <a:rPr lang="en" sz="1400" b="1" dirty="0">
                  <a:solidFill>
                    <a:schemeClr val="dk1"/>
                  </a:solidFill>
                  <a:latin typeface="Fira Sans Extra Condensed"/>
                  <a:ea typeface="Fira Sans Extra Condensed"/>
                  <a:cs typeface="Fira Sans Extra Condensed"/>
                  <a:sym typeface="Fira Sans Extra Condensed"/>
                </a:rPr>
                <a:t>(</a:t>
              </a:r>
              <a:r>
                <a:rPr lang="en-US" sz="1200" b="0" i="0" dirty="0">
                  <a:solidFill>
                    <a:srgbClr val="474747"/>
                  </a:solidFill>
                  <a:effectLst/>
                  <a:latin typeface="Arial" panose="020B0604020202020204" pitchFamily="34" charset="0"/>
                </a:rPr>
                <a:t>Operation and Maintenance</a:t>
              </a:r>
              <a:r>
                <a:rPr lang="en" sz="1400" b="1" dirty="0">
                  <a:solidFill>
                    <a:schemeClr val="dk1"/>
                  </a:solidFill>
                  <a:latin typeface="Fira Sans Extra Condensed"/>
                  <a:ea typeface="Fira Sans Extra Condensed"/>
                  <a:cs typeface="Fira Sans Extra Condensed"/>
                  <a:sym typeface="Fira Sans Extra Condensed"/>
                </a:rPr>
                <a:t>) </a:t>
              </a:r>
              <a:endParaRPr sz="1400" b="1" dirty="0">
                <a:solidFill>
                  <a:schemeClr val="dk1"/>
                </a:solidFill>
                <a:latin typeface="Fira Sans Extra Condensed"/>
                <a:ea typeface="Fira Sans Extra Condensed"/>
                <a:cs typeface="Fira Sans Extra Condensed"/>
                <a:sym typeface="Fira Sans Extra Condensed"/>
              </a:endParaRPr>
            </a:p>
          </p:txBody>
        </p:sp>
        <p:sp>
          <p:nvSpPr>
            <p:cNvPr id="396" name="Google Shape;396;p16"/>
            <p:cNvSpPr txBox="1"/>
            <p:nvPr/>
          </p:nvSpPr>
          <p:spPr>
            <a:xfrm>
              <a:off x="6002612" y="2645487"/>
              <a:ext cx="1916400" cy="877678"/>
            </a:xfrm>
            <a:prstGeom prst="rect">
              <a:avLst/>
            </a:prstGeom>
            <a:noFill/>
            <a:ln>
              <a:noFill/>
            </a:ln>
          </p:spPr>
          <p:txBody>
            <a:bodyPr spcFirstLastPara="1" wrap="square" lIns="121900" tIns="121900" rIns="121900" bIns="121900" anchor="ctr" anchorCtr="0">
              <a:noAutofit/>
            </a:bodyPr>
            <a:lstStyle/>
            <a:p>
              <a:pPr lvl="0" algn="just"/>
              <a:r>
                <a:rPr lang="en-US" sz="1200" dirty="0">
                  <a:latin typeface="Arial" panose="020B0604020202020204" pitchFamily="34" charset="0"/>
                  <a:cs typeface="Arial" panose="020B0604020202020204" pitchFamily="34" charset="0"/>
                </a:rPr>
                <a:t>Operating energy costs (meaning the cost of electricity for the equipment, for example a 10kW pump or fan) per year will be higher than the initial investment cost of the equipment.</a:t>
              </a:r>
            </a:p>
          </p:txBody>
        </p:sp>
      </p:grpSp>
      <p:grpSp>
        <p:nvGrpSpPr>
          <p:cNvPr id="397" name="Google Shape;397;p16"/>
          <p:cNvGrpSpPr/>
          <p:nvPr/>
        </p:nvGrpSpPr>
        <p:grpSpPr>
          <a:xfrm>
            <a:off x="704614" y="5061451"/>
            <a:ext cx="4251683" cy="1176050"/>
            <a:chOff x="471275" y="3858705"/>
            <a:chExt cx="3188762" cy="882036"/>
          </a:xfrm>
        </p:grpSpPr>
        <p:sp>
          <p:nvSpPr>
            <p:cNvPr id="398" name="Google Shape;398;p16"/>
            <p:cNvSpPr/>
            <p:nvPr/>
          </p:nvSpPr>
          <p:spPr>
            <a:xfrm>
              <a:off x="471275" y="4071850"/>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121900" tIns="121900" rIns="121900" bIns="121900" anchor="ctr" anchorCtr="0">
              <a:noAutofit/>
            </a:bodyPr>
            <a:lstStyle/>
            <a:p>
              <a:pPr algn="ctr"/>
              <a:r>
                <a:rPr lang="en" sz="2400" b="1" dirty="0">
                  <a:solidFill>
                    <a:schemeClr val="lt1"/>
                  </a:solidFill>
                  <a:latin typeface="Fira Sans Extra Condensed"/>
                  <a:ea typeface="Fira Sans Extra Condensed"/>
                  <a:cs typeface="Fira Sans Extra Condensed"/>
                  <a:sym typeface="Fira Sans Extra Condensed"/>
                </a:rPr>
                <a:t>3</a:t>
              </a:r>
              <a:endParaRPr sz="2489" dirty="0"/>
            </a:p>
          </p:txBody>
        </p:sp>
        <p:sp>
          <p:nvSpPr>
            <p:cNvPr id="375" name="Google Shape;375;p16"/>
            <p:cNvSpPr txBox="1"/>
            <p:nvPr/>
          </p:nvSpPr>
          <p:spPr>
            <a:xfrm>
              <a:off x="1022382" y="3858705"/>
              <a:ext cx="2318256" cy="372237"/>
            </a:xfrm>
            <a:prstGeom prst="rect">
              <a:avLst/>
            </a:prstGeom>
            <a:noFill/>
            <a:ln>
              <a:noFill/>
            </a:ln>
          </p:spPr>
          <p:txBody>
            <a:bodyPr spcFirstLastPara="1" wrap="square" lIns="121900" tIns="121900" rIns="121900" bIns="121900" anchor="ctr" anchorCtr="0">
              <a:noAutofit/>
            </a:bodyPr>
            <a:lstStyle/>
            <a:p>
              <a:r>
                <a:rPr lang="en" sz="2400" b="1" dirty="0">
                  <a:solidFill>
                    <a:schemeClr val="dk1"/>
                  </a:solidFill>
                  <a:latin typeface="Fira Sans Extra Condensed"/>
                  <a:ea typeface="Fira Sans Extra Condensed"/>
                  <a:cs typeface="Fira Sans Extra Condensed"/>
                  <a:sym typeface="Fira Sans Extra Condensed"/>
                </a:rPr>
                <a:t>NPV </a:t>
              </a:r>
              <a:r>
                <a:rPr lang="en" sz="1400" dirty="0">
                  <a:solidFill>
                    <a:schemeClr val="dk1"/>
                  </a:solidFill>
                  <a:latin typeface="Fira Sans Extra Condensed"/>
                  <a:ea typeface="Fira Sans Extra Condensed"/>
                  <a:cs typeface="Fira Sans Extra Condensed"/>
                  <a:sym typeface="Fira Sans Extra Condensed"/>
                </a:rPr>
                <a:t>(</a:t>
              </a:r>
              <a:r>
                <a:rPr lang="en-US" sz="1400" dirty="0">
                  <a:latin typeface="Arial" panose="020B0604020202020204" pitchFamily="34" charset="0"/>
                  <a:cs typeface="Arial" panose="020B0604020202020204" pitchFamily="34" charset="0"/>
                </a:rPr>
                <a:t>Net present value)</a:t>
              </a:r>
              <a:r>
                <a:rPr lang="en-US" sz="2000" dirty="0">
                  <a:latin typeface="Arial" panose="020B0604020202020204" pitchFamily="34" charset="0"/>
                  <a:cs typeface="Arial" panose="020B0604020202020204" pitchFamily="34" charset="0"/>
                </a:rPr>
                <a:t> </a:t>
              </a:r>
              <a:endParaRPr lang="en-US" sz="2000" dirty="0"/>
            </a:p>
          </p:txBody>
        </p:sp>
        <p:sp>
          <p:nvSpPr>
            <p:cNvPr id="399" name="Google Shape;399;p16"/>
            <p:cNvSpPr txBox="1"/>
            <p:nvPr/>
          </p:nvSpPr>
          <p:spPr>
            <a:xfrm>
              <a:off x="1066184" y="4195546"/>
              <a:ext cx="2593853" cy="545195"/>
            </a:xfrm>
            <a:prstGeom prst="rect">
              <a:avLst/>
            </a:prstGeom>
            <a:noFill/>
            <a:ln>
              <a:noFill/>
            </a:ln>
          </p:spPr>
          <p:txBody>
            <a:bodyPr spcFirstLastPara="1" wrap="square" lIns="121900" tIns="121900" rIns="121900" bIns="121900" anchor="ctr" anchorCtr="0">
              <a:noAutofit/>
            </a:bodyPr>
            <a:lstStyle/>
            <a:p>
              <a:pPr lvl="0" algn="just"/>
              <a:r>
                <a:rPr lang="en-US" sz="1200" dirty="0">
                  <a:latin typeface="Arial" panose="020B0604020202020204" pitchFamily="34" charset="0"/>
                  <a:cs typeface="Arial" panose="020B0604020202020204" pitchFamily="34" charset="0"/>
                </a:rPr>
                <a:t>All Net benefits are amortized at the lowest attractive rate of return to determine equivalent present values.</a:t>
              </a:r>
            </a:p>
          </p:txBody>
        </p:sp>
      </p:grpSp>
      <p:grpSp>
        <p:nvGrpSpPr>
          <p:cNvPr id="400" name="Google Shape;400;p16"/>
          <p:cNvGrpSpPr/>
          <p:nvPr/>
        </p:nvGrpSpPr>
        <p:grpSpPr>
          <a:xfrm>
            <a:off x="6823356" y="4953052"/>
            <a:ext cx="4868459" cy="1867953"/>
            <a:chOff x="5021369" y="3787732"/>
            <a:chExt cx="3651344" cy="1400964"/>
          </a:xfrm>
        </p:grpSpPr>
        <p:sp>
          <p:nvSpPr>
            <p:cNvPr id="401" name="Google Shape;401;p16"/>
            <p:cNvSpPr/>
            <p:nvPr/>
          </p:nvSpPr>
          <p:spPr>
            <a:xfrm>
              <a:off x="8120713" y="4071850"/>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121900" tIns="121900" rIns="121900" bIns="121900" anchor="ctr" anchorCtr="0">
              <a:noAutofit/>
            </a:bodyPr>
            <a:lstStyle/>
            <a:p>
              <a:pPr algn="ctr">
                <a:buClr>
                  <a:schemeClr val="dk1"/>
                </a:buClr>
                <a:buSzPts val="1100"/>
              </a:pPr>
              <a:r>
                <a:rPr lang="en" sz="2400" b="1">
                  <a:solidFill>
                    <a:schemeClr val="lt1"/>
                  </a:solidFill>
                  <a:latin typeface="Fira Sans Extra Condensed"/>
                  <a:ea typeface="Fira Sans Extra Condensed"/>
                  <a:cs typeface="Fira Sans Extra Condensed"/>
                  <a:sym typeface="Fira Sans Extra Condensed"/>
                </a:rPr>
                <a:t>6</a:t>
              </a:r>
              <a:endParaRPr sz="2489"/>
            </a:p>
          </p:txBody>
        </p:sp>
        <p:sp>
          <p:nvSpPr>
            <p:cNvPr id="377" name="Google Shape;377;p16"/>
            <p:cNvSpPr txBox="1"/>
            <p:nvPr/>
          </p:nvSpPr>
          <p:spPr>
            <a:xfrm>
              <a:off x="5624127" y="3787732"/>
              <a:ext cx="2435774" cy="331800"/>
            </a:xfrm>
            <a:prstGeom prst="rect">
              <a:avLst/>
            </a:prstGeom>
            <a:noFill/>
            <a:ln>
              <a:noFill/>
            </a:ln>
          </p:spPr>
          <p:txBody>
            <a:bodyPr spcFirstLastPara="1" wrap="square" lIns="121900" tIns="121900" rIns="121900" bIns="121900" anchor="ctr" anchorCtr="0">
              <a:noAutofit/>
            </a:bodyPr>
            <a:lstStyle/>
            <a:p>
              <a:pPr algn="r"/>
              <a:r>
                <a:rPr lang="en" sz="2400" b="1" dirty="0">
                  <a:solidFill>
                    <a:schemeClr val="dk1"/>
                  </a:solidFill>
                  <a:latin typeface="Fira Sans Extra Condensed"/>
                  <a:ea typeface="Fira Sans Extra Condensed"/>
                  <a:cs typeface="Fira Sans Extra Condensed"/>
                  <a:sym typeface="Fira Sans Extra Condensed"/>
                </a:rPr>
                <a:t>LCCA </a:t>
              </a:r>
              <a:r>
                <a:rPr lang="en" sz="1400" b="1" dirty="0">
                  <a:solidFill>
                    <a:schemeClr val="dk1"/>
                  </a:solidFill>
                  <a:latin typeface="Fira Sans Extra Condensed"/>
                  <a:ea typeface="Fira Sans Extra Condensed"/>
                  <a:cs typeface="Fira Sans Extra Condensed"/>
                  <a:sym typeface="Fira Sans Extra Condensed"/>
                </a:rPr>
                <a:t>(</a:t>
              </a:r>
              <a:r>
                <a:rPr lang="en" sz="1400" dirty="0">
                  <a:latin typeface="Arial" panose="020B0604020202020204" pitchFamily="34" charset="0"/>
                  <a:cs typeface="Arial" panose="020B0604020202020204" pitchFamily="34" charset="0"/>
                  <a:sym typeface="Fira Sans Extra Condensed"/>
                </a:rPr>
                <a:t>Life cycle cost analysis</a:t>
              </a:r>
              <a:r>
                <a:rPr lang="en-US" sz="1400" b="1" dirty="0">
                  <a:solidFill>
                    <a:schemeClr val="dk1"/>
                  </a:solidFill>
                  <a:latin typeface="Fira Sans Extra Condensed"/>
                  <a:ea typeface="Fira Sans Extra Condensed"/>
                  <a:cs typeface="Fira Sans Extra Condensed"/>
                  <a:sym typeface="Fira Sans Extra Condensed"/>
                </a:rPr>
                <a:t>)</a:t>
              </a:r>
              <a:endParaRPr sz="1400" b="1" dirty="0">
                <a:solidFill>
                  <a:schemeClr val="dk1"/>
                </a:solidFill>
                <a:latin typeface="Fira Sans Extra Condensed"/>
                <a:ea typeface="Fira Sans Extra Condensed"/>
                <a:cs typeface="Fira Sans Extra Condensed"/>
                <a:sym typeface="Fira Sans Extra Condensed"/>
              </a:endParaRPr>
            </a:p>
          </p:txBody>
        </p:sp>
        <p:sp>
          <p:nvSpPr>
            <p:cNvPr id="402" name="Google Shape;402;p16"/>
            <p:cNvSpPr txBox="1"/>
            <p:nvPr/>
          </p:nvSpPr>
          <p:spPr>
            <a:xfrm>
              <a:off x="5021369" y="4152714"/>
              <a:ext cx="3219234" cy="1035982"/>
            </a:xfrm>
            <a:prstGeom prst="rect">
              <a:avLst/>
            </a:prstGeom>
            <a:noFill/>
            <a:ln>
              <a:noFill/>
            </a:ln>
          </p:spPr>
          <p:txBody>
            <a:bodyPr spcFirstLastPara="1" wrap="square" lIns="121900" tIns="121900" rIns="121900" bIns="121900" anchor="ctr" anchorCtr="0">
              <a:noAutofit/>
            </a:bodyPr>
            <a:lstStyle/>
            <a:p>
              <a:pPr lvl="0" algn="just"/>
              <a:r>
                <a:rPr lang="en-US" sz="1200" dirty="0">
                  <a:latin typeface="Arial" panose="020B0604020202020204" pitchFamily="34" charset="0"/>
                  <a:cs typeface="Arial" panose="020B0604020202020204" pitchFamily="34" charset="0"/>
                </a:rPr>
                <a:t>For example: consider comparing traditional fluorescent lamps, spotlights, to replace by CFLs or LEDs. CFLs last 5 times longer than halogen lamps, and LEDs last at least 20 times longer than halogen lamps </a:t>
              </a:r>
              <a:r>
                <a:rPr lang="en-US" sz="1200" dirty="0">
                  <a:latin typeface="Arial" panose="020B0604020202020204" pitchFamily="34" charset="0"/>
                  <a:cs typeface="Arial" panose="020B0604020202020204" pitchFamily="34" charset="0"/>
                  <a:sym typeface="Wingdings" pitchFamily="2" charset="2"/>
                </a:rPr>
                <a:t> The calculation will take into account the life cycle to compare original and replacement equipment.</a:t>
              </a:r>
              <a:endParaRPr lang="en-US" sz="1200" dirty="0">
                <a:latin typeface="Arial" panose="020B0604020202020204" pitchFamily="34" charset="0"/>
                <a:cs typeface="Arial" panose="020B0604020202020204" pitchFamily="34" charset="0"/>
              </a:endParaRPr>
            </a:p>
          </p:txBody>
        </p:sp>
      </p:grpSp>
      <p:grpSp>
        <p:nvGrpSpPr>
          <p:cNvPr id="403" name="Google Shape;403;p16"/>
          <p:cNvGrpSpPr/>
          <p:nvPr/>
        </p:nvGrpSpPr>
        <p:grpSpPr>
          <a:xfrm>
            <a:off x="4823359" y="2247462"/>
            <a:ext cx="2555369" cy="4014979"/>
            <a:chOff x="2142875" y="238125"/>
            <a:chExt cx="3334250" cy="5238750"/>
          </a:xfrm>
        </p:grpSpPr>
        <p:sp>
          <p:nvSpPr>
            <p:cNvPr id="404" name="Google Shape;404;p16"/>
            <p:cNvSpPr/>
            <p:nvPr/>
          </p:nvSpPr>
          <p:spPr>
            <a:xfrm>
              <a:off x="2142875" y="238125"/>
              <a:ext cx="3334250" cy="3565725"/>
            </a:xfrm>
            <a:custGeom>
              <a:avLst/>
              <a:gdLst/>
              <a:ahLst/>
              <a:cxnLst/>
              <a:rect l="l" t="t" r="r" b="b"/>
              <a:pathLst>
                <a:path w="133370" h="142629" extrusionOk="0">
                  <a:moveTo>
                    <a:pt x="66922" y="0"/>
                  </a:moveTo>
                  <a:lnTo>
                    <a:pt x="65111" y="21"/>
                  </a:lnTo>
                  <a:lnTo>
                    <a:pt x="63301" y="82"/>
                  </a:lnTo>
                  <a:lnTo>
                    <a:pt x="61717" y="165"/>
                  </a:lnTo>
                  <a:lnTo>
                    <a:pt x="60112" y="309"/>
                  </a:lnTo>
                  <a:lnTo>
                    <a:pt x="58528" y="473"/>
                  </a:lnTo>
                  <a:lnTo>
                    <a:pt x="56965" y="679"/>
                  </a:lnTo>
                  <a:lnTo>
                    <a:pt x="55401" y="926"/>
                  </a:lnTo>
                  <a:lnTo>
                    <a:pt x="53838" y="1193"/>
                  </a:lnTo>
                  <a:lnTo>
                    <a:pt x="52315" y="1522"/>
                  </a:lnTo>
                  <a:lnTo>
                    <a:pt x="50772" y="1872"/>
                  </a:lnTo>
                  <a:lnTo>
                    <a:pt x="49271" y="2263"/>
                  </a:lnTo>
                  <a:lnTo>
                    <a:pt x="47769" y="2695"/>
                  </a:lnTo>
                  <a:lnTo>
                    <a:pt x="46288" y="3168"/>
                  </a:lnTo>
                  <a:lnTo>
                    <a:pt x="44806" y="3662"/>
                  </a:lnTo>
                  <a:lnTo>
                    <a:pt x="43366" y="4197"/>
                  </a:lnTo>
                  <a:lnTo>
                    <a:pt x="41926" y="4752"/>
                  </a:lnTo>
                  <a:lnTo>
                    <a:pt x="40486" y="5349"/>
                  </a:lnTo>
                  <a:lnTo>
                    <a:pt x="39087" y="5987"/>
                  </a:lnTo>
                  <a:lnTo>
                    <a:pt x="37688" y="6645"/>
                  </a:lnTo>
                  <a:lnTo>
                    <a:pt x="36310" y="7344"/>
                  </a:lnTo>
                  <a:lnTo>
                    <a:pt x="34952" y="8085"/>
                  </a:lnTo>
                  <a:lnTo>
                    <a:pt x="33615" y="8826"/>
                  </a:lnTo>
                  <a:lnTo>
                    <a:pt x="32298" y="9628"/>
                  </a:lnTo>
                  <a:lnTo>
                    <a:pt x="31002" y="10430"/>
                  </a:lnTo>
                  <a:lnTo>
                    <a:pt x="29727" y="11294"/>
                  </a:lnTo>
                  <a:lnTo>
                    <a:pt x="28472" y="12158"/>
                  </a:lnTo>
                  <a:lnTo>
                    <a:pt x="27217" y="13063"/>
                  </a:lnTo>
                  <a:lnTo>
                    <a:pt x="26003" y="13989"/>
                  </a:lnTo>
                  <a:lnTo>
                    <a:pt x="24810" y="14956"/>
                  </a:lnTo>
                  <a:lnTo>
                    <a:pt x="23638" y="15944"/>
                  </a:lnTo>
                  <a:lnTo>
                    <a:pt x="22485" y="16952"/>
                  </a:lnTo>
                  <a:lnTo>
                    <a:pt x="21354" y="17980"/>
                  </a:lnTo>
                  <a:lnTo>
                    <a:pt x="20243" y="19050"/>
                  </a:lnTo>
                  <a:lnTo>
                    <a:pt x="19153" y="20140"/>
                  </a:lnTo>
                  <a:lnTo>
                    <a:pt x="18104" y="21251"/>
                  </a:lnTo>
                  <a:lnTo>
                    <a:pt x="17075" y="22383"/>
                  </a:lnTo>
                  <a:lnTo>
                    <a:pt x="16067" y="23535"/>
                  </a:lnTo>
                  <a:lnTo>
                    <a:pt x="15079" y="24707"/>
                  </a:lnTo>
                  <a:lnTo>
                    <a:pt x="14133" y="25921"/>
                  </a:lnTo>
                  <a:lnTo>
                    <a:pt x="13187" y="27135"/>
                  </a:lnTo>
                  <a:lnTo>
                    <a:pt x="12302" y="28390"/>
                  </a:lnTo>
                  <a:lnTo>
                    <a:pt x="11418" y="29645"/>
                  </a:lnTo>
                  <a:lnTo>
                    <a:pt x="10574" y="30941"/>
                  </a:lnTo>
                  <a:lnTo>
                    <a:pt x="9751" y="32237"/>
                  </a:lnTo>
                  <a:lnTo>
                    <a:pt x="8970" y="33554"/>
                  </a:lnTo>
                  <a:lnTo>
                    <a:pt x="8208" y="34911"/>
                  </a:lnTo>
                  <a:lnTo>
                    <a:pt x="7488" y="36269"/>
                  </a:lnTo>
                  <a:lnTo>
                    <a:pt x="6789" y="37647"/>
                  </a:lnTo>
                  <a:lnTo>
                    <a:pt x="6131" y="39026"/>
                  </a:lnTo>
                  <a:lnTo>
                    <a:pt x="5493" y="40445"/>
                  </a:lnTo>
                  <a:lnTo>
                    <a:pt x="4876" y="41865"/>
                  </a:lnTo>
                  <a:lnTo>
                    <a:pt x="4320" y="43305"/>
                  </a:lnTo>
                  <a:lnTo>
                    <a:pt x="3785" y="44765"/>
                  </a:lnTo>
                  <a:lnTo>
                    <a:pt x="3271" y="46247"/>
                  </a:lnTo>
                  <a:lnTo>
                    <a:pt x="2798" y="47728"/>
                  </a:lnTo>
                  <a:lnTo>
                    <a:pt x="2366" y="49230"/>
                  </a:lnTo>
                  <a:lnTo>
                    <a:pt x="1975" y="50731"/>
                  </a:lnTo>
                  <a:lnTo>
                    <a:pt x="1605" y="52254"/>
                  </a:lnTo>
                  <a:lnTo>
                    <a:pt x="1275" y="53797"/>
                  </a:lnTo>
                  <a:lnTo>
                    <a:pt x="987" y="55340"/>
                  </a:lnTo>
                  <a:lnTo>
                    <a:pt x="720" y="56903"/>
                  </a:lnTo>
                  <a:lnTo>
                    <a:pt x="514" y="58467"/>
                  </a:lnTo>
                  <a:lnTo>
                    <a:pt x="329" y="60051"/>
                  </a:lnTo>
                  <a:lnTo>
                    <a:pt x="185" y="61635"/>
                  </a:lnTo>
                  <a:lnTo>
                    <a:pt x="82" y="63219"/>
                  </a:lnTo>
                  <a:lnTo>
                    <a:pt x="21" y="64823"/>
                  </a:lnTo>
                  <a:lnTo>
                    <a:pt x="0" y="65832"/>
                  </a:lnTo>
                  <a:lnTo>
                    <a:pt x="0" y="66819"/>
                  </a:lnTo>
                  <a:lnTo>
                    <a:pt x="0" y="67806"/>
                  </a:lnTo>
                  <a:lnTo>
                    <a:pt x="41" y="68794"/>
                  </a:lnTo>
                  <a:lnTo>
                    <a:pt x="82" y="69761"/>
                  </a:lnTo>
                  <a:lnTo>
                    <a:pt x="123" y="70748"/>
                  </a:lnTo>
                  <a:lnTo>
                    <a:pt x="206" y="71715"/>
                  </a:lnTo>
                  <a:lnTo>
                    <a:pt x="288" y="72682"/>
                  </a:lnTo>
                  <a:lnTo>
                    <a:pt x="370" y="73649"/>
                  </a:lnTo>
                  <a:lnTo>
                    <a:pt x="473" y="74595"/>
                  </a:lnTo>
                  <a:lnTo>
                    <a:pt x="597" y="75562"/>
                  </a:lnTo>
                  <a:lnTo>
                    <a:pt x="741" y="76509"/>
                  </a:lnTo>
                  <a:lnTo>
                    <a:pt x="885" y="77455"/>
                  </a:lnTo>
                  <a:lnTo>
                    <a:pt x="1049" y="78401"/>
                  </a:lnTo>
                  <a:lnTo>
                    <a:pt x="1214" y="79327"/>
                  </a:lnTo>
                  <a:lnTo>
                    <a:pt x="1399" y="80253"/>
                  </a:lnTo>
                  <a:lnTo>
                    <a:pt x="1605" y="81179"/>
                  </a:lnTo>
                  <a:lnTo>
                    <a:pt x="1810" y="82104"/>
                  </a:lnTo>
                  <a:lnTo>
                    <a:pt x="2037" y="83030"/>
                  </a:lnTo>
                  <a:lnTo>
                    <a:pt x="2284" y="83935"/>
                  </a:lnTo>
                  <a:lnTo>
                    <a:pt x="2530" y="84840"/>
                  </a:lnTo>
                  <a:lnTo>
                    <a:pt x="2777" y="85746"/>
                  </a:lnTo>
                  <a:lnTo>
                    <a:pt x="3065" y="86630"/>
                  </a:lnTo>
                  <a:lnTo>
                    <a:pt x="3353" y="87515"/>
                  </a:lnTo>
                  <a:lnTo>
                    <a:pt x="3641" y="88399"/>
                  </a:lnTo>
                  <a:lnTo>
                    <a:pt x="3950" y="89284"/>
                  </a:lnTo>
                  <a:lnTo>
                    <a:pt x="4279" y="90148"/>
                  </a:lnTo>
                  <a:lnTo>
                    <a:pt x="4608" y="91012"/>
                  </a:lnTo>
                  <a:lnTo>
                    <a:pt x="4958" y="91876"/>
                  </a:lnTo>
                  <a:lnTo>
                    <a:pt x="5308" y="92740"/>
                  </a:lnTo>
                  <a:lnTo>
                    <a:pt x="5678" y="93584"/>
                  </a:lnTo>
                  <a:lnTo>
                    <a:pt x="6048" y="94427"/>
                  </a:lnTo>
                  <a:lnTo>
                    <a:pt x="6439" y="95250"/>
                  </a:lnTo>
                  <a:lnTo>
                    <a:pt x="6851" y="96093"/>
                  </a:lnTo>
                  <a:lnTo>
                    <a:pt x="7262" y="96916"/>
                  </a:lnTo>
                  <a:lnTo>
                    <a:pt x="7694" y="97719"/>
                  </a:lnTo>
                  <a:lnTo>
                    <a:pt x="8126" y="98542"/>
                  </a:lnTo>
                  <a:lnTo>
                    <a:pt x="8558" y="99323"/>
                  </a:lnTo>
                  <a:lnTo>
                    <a:pt x="9031" y="100126"/>
                  </a:lnTo>
                  <a:lnTo>
                    <a:pt x="9484" y="100907"/>
                  </a:lnTo>
                  <a:lnTo>
                    <a:pt x="9978" y="101689"/>
                  </a:lnTo>
                  <a:lnTo>
                    <a:pt x="10451" y="102471"/>
                  </a:lnTo>
                  <a:lnTo>
                    <a:pt x="10965" y="103232"/>
                  </a:lnTo>
                  <a:lnTo>
                    <a:pt x="11459" y="103993"/>
                  </a:lnTo>
                  <a:lnTo>
                    <a:pt x="11994" y="104754"/>
                  </a:lnTo>
                  <a:lnTo>
                    <a:pt x="12508" y="105495"/>
                  </a:lnTo>
                  <a:lnTo>
                    <a:pt x="13063" y="106236"/>
                  </a:lnTo>
                  <a:lnTo>
                    <a:pt x="13598" y="106956"/>
                  </a:lnTo>
                  <a:lnTo>
                    <a:pt x="14154" y="107676"/>
                  </a:lnTo>
                  <a:lnTo>
                    <a:pt x="14730" y="108396"/>
                  </a:lnTo>
                  <a:lnTo>
                    <a:pt x="15306" y="109095"/>
                  </a:lnTo>
                  <a:lnTo>
                    <a:pt x="15902" y="109795"/>
                  </a:lnTo>
                  <a:lnTo>
                    <a:pt x="16499" y="110474"/>
                  </a:lnTo>
                  <a:lnTo>
                    <a:pt x="17116" y="111152"/>
                  </a:lnTo>
                  <a:lnTo>
                    <a:pt x="17733" y="111831"/>
                  </a:lnTo>
                  <a:lnTo>
                    <a:pt x="18350" y="112490"/>
                  </a:lnTo>
                  <a:lnTo>
                    <a:pt x="18988" y="113148"/>
                  </a:lnTo>
                  <a:lnTo>
                    <a:pt x="19626" y="113806"/>
                  </a:lnTo>
                  <a:lnTo>
                    <a:pt x="20284" y="114444"/>
                  </a:lnTo>
                  <a:lnTo>
                    <a:pt x="20943" y="115061"/>
                  </a:lnTo>
                  <a:lnTo>
                    <a:pt x="21621" y="115678"/>
                  </a:lnTo>
                  <a:lnTo>
                    <a:pt x="22300" y="116296"/>
                  </a:lnTo>
                  <a:lnTo>
                    <a:pt x="23000" y="116892"/>
                  </a:lnTo>
                  <a:lnTo>
                    <a:pt x="23699" y="117489"/>
                  </a:lnTo>
                  <a:lnTo>
                    <a:pt x="24460" y="118126"/>
                  </a:lnTo>
                  <a:lnTo>
                    <a:pt x="25201" y="118785"/>
                  </a:lnTo>
                  <a:lnTo>
                    <a:pt x="25942" y="119443"/>
                  </a:lnTo>
                  <a:lnTo>
                    <a:pt x="26662" y="120122"/>
                  </a:lnTo>
                  <a:lnTo>
                    <a:pt x="27361" y="120801"/>
                  </a:lnTo>
                  <a:lnTo>
                    <a:pt x="28061" y="121500"/>
                  </a:lnTo>
                  <a:lnTo>
                    <a:pt x="28719" y="122200"/>
                  </a:lnTo>
                  <a:lnTo>
                    <a:pt x="29398" y="122920"/>
                  </a:lnTo>
                  <a:lnTo>
                    <a:pt x="30036" y="123640"/>
                  </a:lnTo>
                  <a:lnTo>
                    <a:pt x="30673" y="124380"/>
                  </a:lnTo>
                  <a:lnTo>
                    <a:pt x="31290" y="125121"/>
                  </a:lnTo>
                  <a:lnTo>
                    <a:pt x="31887" y="125862"/>
                  </a:lnTo>
                  <a:lnTo>
                    <a:pt x="32463" y="126623"/>
                  </a:lnTo>
                  <a:lnTo>
                    <a:pt x="33039" y="127405"/>
                  </a:lnTo>
                  <a:lnTo>
                    <a:pt x="33595" y="128186"/>
                  </a:lnTo>
                  <a:lnTo>
                    <a:pt x="34129" y="128968"/>
                  </a:lnTo>
                  <a:lnTo>
                    <a:pt x="34664" y="129770"/>
                  </a:lnTo>
                  <a:lnTo>
                    <a:pt x="35179" y="130573"/>
                  </a:lnTo>
                  <a:lnTo>
                    <a:pt x="35672" y="131375"/>
                  </a:lnTo>
                  <a:lnTo>
                    <a:pt x="36145" y="132198"/>
                  </a:lnTo>
                  <a:lnTo>
                    <a:pt x="36598" y="133041"/>
                  </a:lnTo>
                  <a:lnTo>
                    <a:pt x="37051" y="133864"/>
                  </a:lnTo>
                  <a:lnTo>
                    <a:pt x="37483" y="134708"/>
                  </a:lnTo>
                  <a:lnTo>
                    <a:pt x="37894" y="135572"/>
                  </a:lnTo>
                  <a:lnTo>
                    <a:pt x="38285" y="136436"/>
                  </a:lnTo>
                  <a:lnTo>
                    <a:pt x="38676" y="137300"/>
                  </a:lnTo>
                  <a:lnTo>
                    <a:pt x="39026" y="138164"/>
                  </a:lnTo>
                  <a:lnTo>
                    <a:pt x="39375" y="139049"/>
                  </a:lnTo>
                  <a:lnTo>
                    <a:pt x="39704" y="139933"/>
                  </a:lnTo>
                  <a:lnTo>
                    <a:pt x="40034" y="140818"/>
                  </a:lnTo>
                  <a:lnTo>
                    <a:pt x="40322" y="141723"/>
                  </a:lnTo>
                  <a:lnTo>
                    <a:pt x="40610" y="142628"/>
                  </a:lnTo>
                  <a:lnTo>
                    <a:pt x="93275" y="142628"/>
                  </a:lnTo>
                  <a:lnTo>
                    <a:pt x="93542" y="141723"/>
                  </a:lnTo>
                  <a:lnTo>
                    <a:pt x="93851" y="140818"/>
                  </a:lnTo>
                  <a:lnTo>
                    <a:pt x="94159" y="139933"/>
                  </a:lnTo>
                  <a:lnTo>
                    <a:pt x="94488" y="139049"/>
                  </a:lnTo>
                  <a:lnTo>
                    <a:pt x="94838" y="138164"/>
                  </a:lnTo>
                  <a:lnTo>
                    <a:pt x="95188" y="137300"/>
                  </a:lnTo>
                  <a:lnTo>
                    <a:pt x="95579" y="136436"/>
                  </a:lnTo>
                  <a:lnTo>
                    <a:pt x="95970" y="135572"/>
                  </a:lnTo>
                  <a:lnTo>
                    <a:pt x="96381" y="134708"/>
                  </a:lnTo>
                  <a:lnTo>
                    <a:pt x="96813" y="133864"/>
                  </a:lnTo>
                  <a:lnTo>
                    <a:pt x="97245" y="133041"/>
                  </a:lnTo>
                  <a:lnTo>
                    <a:pt x="97698" y="132198"/>
                  </a:lnTo>
                  <a:lnTo>
                    <a:pt x="98171" y="131375"/>
                  </a:lnTo>
                  <a:lnTo>
                    <a:pt x="98665" y="130573"/>
                  </a:lnTo>
                  <a:lnTo>
                    <a:pt x="99158" y="129770"/>
                  </a:lnTo>
                  <a:lnTo>
                    <a:pt x="99673" y="128968"/>
                  </a:lnTo>
                  <a:lnTo>
                    <a:pt x="100187" y="128186"/>
                  </a:lnTo>
                  <a:lnTo>
                    <a:pt x="100742" y="127405"/>
                  </a:lnTo>
                  <a:lnTo>
                    <a:pt x="101298" y="126623"/>
                  </a:lnTo>
                  <a:lnTo>
                    <a:pt x="101853" y="125862"/>
                  </a:lnTo>
                  <a:lnTo>
                    <a:pt x="102450" y="125121"/>
                  </a:lnTo>
                  <a:lnTo>
                    <a:pt x="103046" y="124380"/>
                  </a:lnTo>
                  <a:lnTo>
                    <a:pt x="103643" y="123640"/>
                  </a:lnTo>
                  <a:lnTo>
                    <a:pt x="104281" y="122920"/>
                  </a:lnTo>
                  <a:lnTo>
                    <a:pt x="104898" y="122200"/>
                  </a:lnTo>
                  <a:lnTo>
                    <a:pt x="105556" y="121500"/>
                  </a:lnTo>
                  <a:lnTo>
                    <a:pt x="106215" y="120801"/>
                  </a:lnTo>
                  <a:lnTo>
                    <a:pt x="106894" y="120122"/>
                  </a:lnTo>
                  <a:lnTo>
                    <a:pt x="107572" y="119443"/>
                  </a:lnTo>
                  <a:lnTo>
                    <a:pt x="108272" y="118785"/>
                  </a:lnTo>
                  <a:lnTo>
                    <a:pt x="108971" y="118126"/>
                  </a:lnTo>
                  <a:lnTo>
                    <a:pt x="109691" y="117489"/>
                  </a:lnTo>
                  <a:lnTo>
                    <a:pt x="111029" y="116337"/>
                  </a:lnTo>
                  <a:lnTo>
                    <a:pt x="112345" y="115164"/>
                  </a:lnTo>
                  <a:lnTo>
                    <a:pt x="113621" y="113930"/>
                  </a:lnTo>
                  <a:lnTo>
                    <a:pt x="114876" y="112675"/>
                  </a:lnTo>
                  <a:lnTo>
                    <a:pt x="116089" y="111379"/>
                  </a:lnTo>
                  <a:lnTo>
                    <a:pt x="117262" y="110062"/>
                  </a:lnTo>
                  <a:lnTo>
                    <a:pt x="118393" y="108704"/>
                  </a:lnTo>
                  <a:lnTo>
                    <a:pt x="119504" y="107326"/>
                  </a:lnTo>
                  <a:lnTo>
                    <a:pt x="120574" y="105906"/>
                  </a:lnTo>
                  <a:lnTo>
                    <a:pt x="121603" y="104466"/>
                  </a:lnTo>
                  <a:lnTo>
                    <a:pt x="122611" y="102985"/>
                  </a:lnTo>
                  <a:lnTo>
                    <a:pt x="123557" y="101483"/>
                  </a:lnTo>
                  <a:lnTo>
                    <a:pt x="124462" y="99961"/>
                  </a:lnTo>
                  <a:lnTo>
                    <a:pt x="125347" y="98398"/>
                  </a:lnTo>
                  <a:lnTo>
                    <a:pt x="126170" y="96814"/>
                  </a:lnTo>
                  <a:lnTo>
                    <a:pt x="126972" y="95209"/>
                  </a:lnTo>
                  <a:lnTo>
                    <a:pt x="127713" y="93584"/>
                  </a:lnTo>
                  <a:lnTo>
                    <a:pt x="128412" y="91917"/>
                  </a:lnTo>
                  <a:lnTo>
                    <a:pt x="129091" y="90251"/>
                  </a:lnTo>
                  <a:lnTo>
                    <a:pt x="129400" y="89407"/>
                  </a:lnTo>
                  <a:lnTo>
                    <a:pt x="129708" y="88543"/>
                  </a:lnTo>
                  <a:lnTo>
                    <a:pt x="129996" y="87679"/>
                  </a:lnTo>
                  <a:lnTo>
                    <a:pt x="130264" y="86836"/>
                  </a:lnTo>
                  <a:lnTo>
                    <a:pt x="130531" y="85951"/>
                  </a:lnTo>
                  <a:lnTo>
                    <a:pt x="130798" y="85087"/>
                  </a:lnTo>
                  <a:lnTo>
                    <a:pt x="131045" y="84203"/>
                  </a:lnTo>
                  <a:lnTo>
                    <a:pt x="131272" y="83339"/>
                  </a:lnTo>
                  <a:lnTo>
                    <a:pt x="131498" y="82433"/>
                  </a:lnTo>
                  <a:lnTo>
                    <a:pt x="131704" y="81549"/>
                  </a:lnTo>
                  <a:lnTo>
                    <a:pt x="131909" y="80664"/>
                  </a:lnTo>
                  <a:lnTo>
                    <a:pt x="132095" y="79759"/>
                  </a:lnTo>
                  <a:lnTo>
                    <a:pt x="132259" y="78854"/>
                  </a:lnTo>
                  <a:lnTo>
                    <a:pt x="132424" y="77949"/>
                  </a:lnTo>
                  <a:lnTo>
                    <a:pt x="132568" y="77023"/>
                  </a:lnTo>
                  <a:lnTo>
                    <a:pt x="132712" y="76118"/>
                  </a:lnTo>
                  <a:lnTo>
                    <a:pt x="132835" y="75192"/>
                  </a:lnTo>
                  <a:lnTo>
                    <a:pt x="132938" y="74266"/>
                  </a:lnTo>
                  <a:lnTo>
                    <a:pt x="133041" y="73340"/>
                  </a:lnTo>
                  <a:lnTo>
                    <a:pt x="133123" y="72415"/>
                  </a:lnTo>
                  <a:lnTo>
                    <a:pt x="133205" y="71489"/>
                  </a:lnTo>
                  <a:lnTo>
                    <a:pt x="133267" y="70543"/>
                  </a:lnTo>
                  <a:lnTo>
                    <a:pt x="133308" y="69596"/>
                  </a:lnTo>
                  <a:lnTo>
                    <a:pt x="133349" y="68650"/>
                  </a:lnTo>
                  <a:lnTo>
                    <a:pt x="133370" y="67704"/>
                  </a:lnTo>
                  <a:lnTo>
                    <a:pt x="133370" y="66757"/>
                  </a:lnTo>
                  <a:lnTo>
                    <a:pt x="133349" y="65009"/>
                  </a:lnTo>
                  <a:lnTo>
                    <a:pt x="133288" y="63239"/>
                  </a:lnTo>
                  <a:lnTo>
                    <a:pt x="133164" y="61511"/>
                  </a:lnTo>
                  <a:lnTo>
                    <a:pt x="133000" y="59783"/>
                  </a:lnTo>
                  <a:lnTo>
                    <a:pt x="132815" y="58055"/>
                  </a:lnTo>
                  <a:lnTo>
                    <a:pt x="132568" y="56368"/>
                  </a:lnTo>
                  <a:lnTo>
                    <a:pt x="132280" y="54681"/>
                  </a:lnTo>
                  <a:lnTo>
                    <a:pt x="131951" y="52994"/>
                  </a:lnTo>
                  <a:lnTo>
                    <a:pt x="131580" y="51328"/>
                  </a:lnTo>
                  <a:lnTo>
                    <a:pt x="131169" y="49682"/>
                  </a:lnTo>
                  <a:lnTo>
                    <a:pt x="130716" y="48057"/>
                  </a:lnTo>
                  <a:lnTo>
                    <a:pt x="130222" y="46452"/>
                  </a:lnTo>
                  <a:lnTo>
                    <a:pt x="129688" y="44848"/>
                  </a:lnTo>
                  <a:lnTo>
                    <a:pt x="129112" y="43264"/>
                  </a:lnTo>
                  <a:lnTo>
                    <a:pt x="128494" y="41721"/>
                  </a:lnTo>
                  <a:lnTo>
                    <a:pt x="127857" y="40178"/>
                  </a:lnTo>
                  <a:lnTo>
                    <a:pt x="127178" y="38655"/>
                  </a:lnTo>
                  <a:lnTo>
                    <a:pt x="126458" y="37154"/>
                  </a:lnTo>
                  <a:lnTo>
                    <a:pt x="125697" y="35672"/>
                  </a:lnTo>
                  <a:lnTo>
                    <a:pt x="124915" y="34212"/>
                  </a:lnTo>
                  <a:lnTo>
                    <a:pt x="124071" y="32772"/>
                  </a:lnTo>
                  <a:lnTo>
                    <a:pt x="123207" y="31352"/>
                  </a:lnTo>
                  <a:lnTo>
                    <a:pt x="122323" y="29953"/>
                  </a:lnTo>
                  <a:lnTo>
                    <a:pt x="121397" y="28596"/>
                  </a:lnTo>
                  <a:lnTo>
                    <a:pt x="120430" y="27258"/>
                  </a:lnTo>
                  <a:lnTo>
                    <a:pt x="119443" y="25921"/>
                  </a:lnTo>
                  <a:lnTo>
                    <a:pt x="118414" y="24625"/>
                  </a:lnTo>
                  <a:lnTo>
                    <a:pt x="117365" y="23370"/>
                  </a:lnTo>
                  <a:lnTo>
                    <a:pt x="116274" y="22115"/>
                  </a:lnTo>
                  <a:lnTo>
                    <a:pt x="115164" y="20902"/>
                  </a:lnTo>
                  <a:lnTo>
                    <a:pt x="114012" y="19729"/>
                  </a:lnTo>
                  <a:lnTo>
                    <a:pt x="112839" y="18556"/>
                  </a:lnTo>
                  <a:lnTo>
                    <a:pt x="111625" y="17445"/>
                  </a:lnTo>
                  <a:lnTo>
                    <a:pt x="110391" y="16334"/>
                  </a:lnTo>
                  <a:lnTo>
                    <a:pt x="109136" y="15265"/>
                  </a:lnTo>
                  <a:lnTo>
                    <a:pt x="107860" y="14236"/>
                  </a:lnTo>
                  <a:lnTo>
                    <a:pt x="106544" y="13228"/>
                  </a:lnTo>
                  <a:lnTo>
                    <a:pt x="105207" y="12241"/>
                  </a:lnTo>
                  <a:lnTo>
                    <a:pt x="103849" y="11315"/>
                  </a:lnTo>
                  <a:lnTo>
                    <a:pt x="102470" y="10389"/>
                  </a:lnTo>
                  <a:lnTo>
                    <a:pt x="101051" y="9525"/>
                  </a:lnTo>
                  <a:lnTo>
                    <a:pt x="99611" y="8682"/>
                  </a:lnTo>
                  <a:lnTo>
                    <a:pt x="98171" y="7879"/>
                  </a:lnTo>
                  <a:lnTo>
                    <a:pt x="96690" y="7097"/>
                  </a:lnTo>
                  <a:lnTo>
                    <a:pt x="95188" y="6377"/>
                  </a:lnTo>
                  <a:lnTo>
                    <a:pt x="93666" y="5678"/>
                  </a:lnTo>
                  <a:lnTo>
                    <a:pt x="92123" y="5020"/>
                  </a:lnTo>
                  <a:lnTo>
                    <a:pt x="90559" y="4382"/>
                  </a:lnTo>
                  <a:lnTo>
                    <a:pt x="88975" y="3806"/>
                  </a:lnTo>
                  <a:lnTo>
                    <a:pt x="87391" y="3250"/>
                  </a:lnTo>
                  <a:lnTo>
                    <a:pt x="85766" y="2757"/>
                  </a:lnTo>
                  <a:lnTo>
                    <a:pt x="84120" y="2284"/>
                  </a:lnTo>
                  <a:lnTo>
                    <a:pt x="82474" y="1872"/>
                  </a:lnTo>
                  <a:lnTo>
                    <a:pt x="80808" y="1481"/>
                  </a:lnTo>
                  <a:lnTo>
                    <a:pt x="79121" y="1152"/>
                  </a:lnTo>
                  <a:lnTo>
                    <a:pt x="77413" y="843"/>
                  </a:lnTo>
                  <a:lnTo>
                    <a:pt x="75706" y="597"/>
                  </a:lnTo>
                  <a:lnTo>
                    <a:pt x="73978" y="391"/>
                  </a:lnTo>
                  <a:lnTo>
                    <a:pt x="72229" y="226"/>
                  </a:lnTo>
                  <a:lnTo>
                    <a:pt x="70460" y="103"/>
                  </a:lnTo>
                  <a:lnTo>
                    <a:pt x="68691" y="21"/>
                  </a:lnTo>
                  <a:lnTo>
                    <a:pt x="66922"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405" name="Google Shape;405;p16"/>
            <p:cNvSpPr/>
            <p:nvPr/>
          </p:nvSpPr>
          <p:spPr>
            <a:xfrm>
              <a:off x="2142875" y="238125"/>
              <a:ext cx="3334250" cy="3565725"/>
            </a:xfrm>
            <a:custGeom>
              <a:avLst/>
              <a:gdLst/>
              <a:ahLst/>
              <a:cxnLst/>
              <a:rect l="l" t="t" r="r" b="b"/>
              <a:pathLst>
                <a:path w="133370" h="142629" fill="none" extrusionOk="0">
                  <a:moveTo>
                    <a:pt x="93275" y="142628"/>
                  </a:moveTo>
                  <a:lnTo>
                    <a:pt x="93275" y="142628"/>
                  </a:lnTo>
                  <a:lnTo>
                    <a:pt x="93542" y="141723"/>
                  </a:lnTo>
                  <a:lnTo>
                    <a:pt x="93851" y="140818"/>
                  </a:lnTo>
                  <a:lnTo>
                    <a:pt x="94159" y="139933"/>
                  </a:lnTo>
                  <a:lnTo>
                    <a:pt x="94488" y="139049"/>
                  </a:lnTo>
                  <a:lnTo>
                    <a:pt x="94838" y="138164"/>
                  </a:lnTo>
                  <a:lnTo>
                    <a:pt x="95188" y="137300"/>
                  </a:lnTo>
                  <a:lnTo>
                    <a:pt x="95579" y="136436"/>
                  </a:lnTo>
                  <a:lnTo>
                    <a:pt x="95970" y="135572"/>
                  </a:lnTo>
                  <a:lnTo>
                    <a:pt x="96381" y="134708"/>
                  </a:lnTo>
                  <a:lnTo>
                    <a:pt x="96813" y="133864"/>
                  </a:lnTo>
                  <a:lnTo>
                    <a:pt x="97245" y="133041"/>
                  </a:lnTo>
                  <a:lnTo>
                    <a:pt x="97698" y="132198"/>
                  </a:lnTo>
                  <a:lnTo>
                    <a:pt x="98171" y="131375"/>
                  </a:lnTo>
                  <a:lnTo>
                    <a:pt x="98665" y="130573"/>
                  </a:lnTo>
                  <a:lnTo>
                    <a:pt x="99158" y="129770"/>
                  </a:lnTo>
                  <a:lnTo>
                    <a:pt x="99673" y="128968"/>
                  </a:lnTo>
                  <a:lnTo>
                    <a:pt x="100187" y="128186"/>
                  </a:lnTo>
                  <a:lnTo>
                    <a:pt x="100742" y="127405"/>
                  </a:lnTo>
                  <a:lnTo>
                    <a:pt x="101298" y="126623"/>
                  </a:lnTo>
                  <a:lnTo>
                    <a:pt x="101853" y="125862"/>
                  </a:lnTo>
                  <a:lnTo>
                    <a:pt x="102450" y="125121"/>
                  </a:lnTo>
                  <a:lnTo>
                    <a:pt x="103046" y="124380"/>
                  </a:lnTo>
                  <a:lnTo>
                    <a:pt x="103643" y="123640"/>
                  </a:lnTo>
                  <a:lnTo>
                    <a:pt x="104281" y="122920"/>
                  </a:lnTo>
                  <a:lnTo>
                    <a:pt x="104898" y="122200"/>
                  </a:lnTo>
                  <a:lnTo>
                    <a:pt x="105556" y="121500"/>
                  </a:lnTo>
                  <a:lnTo>
                    <a:pt x="106215" y="120801"/>
                  </a:lnTo>
                  <a:lnTo>
                    <a:pt x="106894" y="120122"/>
                  </a:lnTo>
                  <a:lnTo>
                    <a:pt x="107572" y="119443"/>
                  </a:lnTo>
                  <a:lnTo>
                    <a:pt x="108272" y="118785"/>
                  </a:lnTo>
                  <a:lnTo>
                    <a:pt x="108971" y="118126"/>
                  </a:lnTo>
                  <a:lnTo>
                    <a:pt x="109691" y="117489"/>
                  </a:lnTo>
                  <a:lnTo>
                    <a:pt x="109691" y="117489"/>
                  </a:lnTo>
                  <a:lnTo>
                    <a:pt x="111029" y="116337"/>
                  </a:lnTo>
                  <a:lnTo>
                    <a:pt x="112345" y="115164"/>
                  </a:lnTo>
                  <a:lnTo>
                    <a:pt x="113621" y="113930"/>
                  </a:lnTo>
                  <a:lnTo>
                    <a:pt x="114876" y="112675"/>
                  </a:lnTo>
                  <a:lnTo>
                    <a:pt x="116089" y="111379"/>
                  </a:lnTo>
                  <a:lnTo>
                    <a:pt x="117262" y="110062"/>
                  </a:lnTo>
                  <a:lnTo>
                    <a:pt x="118393" y="108704"/>
                  </a:lnTo>
                  <a:lnTo>
                    <a:pt x="119504" y="107326"/>
                  </a:lnTo>
                  <a:lnTo>
                    <a:pt x="120574" y="105906"/>
                  </a:lnTo>
                  <a:lnTo>
                    <a:pt x="121603" y="104466"/>
                  </a:lnTo>
                  <a:lnTo>
                    <a:pt x="122611" y="102985"/>
                  </a:lnTo>
                  <a:lnTo>
                    <a:pt x="123557" y="101483"/>
                  </a:lnTo>
                  <a:lnTo>
                    <a:pt x="124462" y="99961"/>
                  </a:lnTo>
                  <a:lnTo>
                    <a:pt x="125347" y="98398"/>
                  </a:lnTo>
                  <a:lnTo>
                    <a:pt x="126170" y="96814"/>
                  </a:lnTo>
                  <a:lnTo>
                    <a:pt x="126972" y="95209"/>
                  </a:lnTo>
                  <a:lnTo>
                    <a:pt x="127713" y="93584"/>
                  </a:lnTo>
                  <a:lnTo>
                    <a:pt x="128412" y="91917"/>
                  </a:lnTo>
                  <a:lnTo>
                    <a:pt x="129091" y="90251"/>
                  </a:lnTo>
                  <a:lnTo>
                    <a:pt x="129400" y="89407"/>
                  </a:lnTo>
                  <a:lnTo>
                    <a:pt x="129708" y="88543"/>
                  </a:lnTo>
                  <a:lnTo>
                    <a:pt x="129996" y="87679"/>
                  </a:lnTo>
                  <a:lnTo>
                    <a:pt x="130264" y="86836"/>
                  </a:lnTo>
                  <a:lnTo>
                    <a:pt x="130531" y="85951"/>
                  </a:lnTo>
                  <a:lnTo>
                    <a:pt x="130798" y="85087"/>
                  </a:lnTo>
                  <a:lnTo>
                    <a:pt x="131045" y="84203"/>
                  </a:lnTo>
                  <a:lnTo>
                    <a:pt x="131272" y="83339"/>
                  </a:lnTo>
                  <a:lnTo>
                    <a:pt x="131498" y="82433"/>
                  </a:lnTo>
                  <a:lnTo>
                    <a:pt x="131704" y="81549"/>
                  </a:lnTo>
                  <a:lnTo>
                    <a:pt x="131909" y="80664"/>
                  </a:lnTo>
                  <a:lnTo>
                    <a:pt x="132095" y="79759"/>
                  </a:lnTo>
                  <a:lnTo>
                    <a:pt x="132259" y="78854"/>
                  </a:lnTo>
                  <a:lnTo>
                    <a:pt x="132424" y="77949"/>
                  </a:lnTo>
                  <a:lnTo>
                    <a:pt x="132568" y="77023"/>
                  </a:lnTo>
                  <a:lnTo>
                    <a:pt x="132712" y="76118"/>
                  </a:lnTo>
                  <a:lnTo>
                    <a:pt x="132835" y="75192"/>
                  </a:lnTo>
                  <a:lnTo>
                    <a:pt x="132938" y="74266"/>
                  </a:lnTo>
                  <a:lnTo>
                    <a:pt x="133041" y="73340"/>
                  </a:lnTo>
                  <a:lnTo>
                    <a:pt x="133123" y="72415"/>
                  </a:lnTo>
                  <a:lnTo>
                    <a:pt x="133205" y="71489"/>
                  </a:lnTo>
                  <a:lnTo>
                    <a:pt x="133267" y="70543"/>
                  </a:lnTo>
                  <a:lnTo>
                    <a:pt x="133308" y="69596"/>
                  </a:lnTo>
                  <a:lnTo>
                    <a:pt x="133349" y="68650"/>
                  </a:lnTo>
                  <a:lnTo>
                    <a:pt x="133370" y="67704"/>
                  </a:lnTo>
                  <a:lnTo>
                    <a:pt x="133370" y="66757"/>
                  </a:lnTo>
                  <a:lnTo>
                    <a:pt x="133370" y="66757"/>
                  </a:lnTo>
                  <a:lnTo>
                    <a:pt x="133349" y="65009"/>
                  </a:lnTo>
                  <a:lnTo>
                    <a:pt x="133288" y="63239"/>
                  </a:lnTo>
                  <a:lnTo>
                    <a:pt x="133164" y="61511"/>
                  </a:lnTo>
                  <a:lnTo>
                    <a:pt x="133000" y="59783"/>
                  </a:lnTo>
                  <a:lnTo>
                    <a:pt x="132815" y="58055"/>
                  </a:lnTo>
                  <a:lnTo>
                    <a:pt x="132568" y="56368"/>
                  </a:lnTo>
                  <a:lnTo>
                    <a:pt x="132280" y="54681"/>
                  </a:lnTo>
                  <a:lnTo>
                    <a:pt x="131951" y="52994"/>
                  </a:lnTo>
                  <a:lnTo>
                    <a:pt x="131580" y="51328"/>
                  </a:lnTo>
                  <a:lnTo>
                    <a:pt x="131169" y="49682"/>
                  </a:lnTo>
                  <a:lnTo>
                    <a:pt x="130716" y="48057"/>
                  </a:lnTo>
                  <a:lnTo>
                    <a:pt x="130222" y="46452"/>
                  </a:lnTo>
                  <a:lnTo>
                    <a:pt x="129688" y="44848"/>
                  </a:lnTo>
                  <a:lnTo>
                    <a:pt x="129112" y="43264"/>
                  </a:lnTo>
                  <a:lnTo>
                    <a:pt x="128494" y="41721"/>
                  </a:lnTo>
                  <a:lnTo>
                    <a:pt x="127857" y="40178"/>
                  </a:lnTo>
                  <a:lnTo>
                    <a:pt x="127178" y="38655"/>
                  </a:lnTo>
                  <a:lnTo>
                    <a:pt x="126458" y="37154"/>
                  </a:lnTo>
                  <a:lnTo>
                    <a:pt x="125697" y="35672"/>
                  </a:lnTo>
                  <a:lnTo>
                    <a:pt x="124915" y="34212"/>
                  </a:lnTo>
                  <a:lnTo>
                    <a:pt x="124071" y="32772"/>
                  </a:lnTo>
                  <a:lnTo>
                    <a:pt x="123207" y="31352"/>
                  </a:lnTo>
                  <a:lnTo>
                    <a:pt x="122323" y="29953"/>
                  </a:lnTo>
                  <a:lnTo>
                    <a:pt x="121397" y="28596"/>
                  </a:lnTo>
                  <a:lnTo>
                    <a:pt x="120430" y="27258"/>
                  </a:lnTo>
                  <a:lnTo>
                    <a:pt x="119443" y="25921"/>
                  </a:lnTo>
                  <a:lnTo>
                    <a:pt x="118414" y="24625"/>
                  </a:lnTo>
                  <a:lnTo>
                    <a:pt x="117365" y="23370"/>
                  </a:lnTo>
                  <a:lnTo>
                    <a:pt x="116274" y="22115"/>
                  </a:lnTo>
                  <a:lnTo>
                    <a:pt x="115164" y="20902"/>
                  </a:lnTo>
                  <a:lnTo>
                    <a:pt x="114012" y="19729"/>
                  </a:lnTo>
                  <a:lnTo>
                    <a:pt x="112839" y="18556"/>
                  </a:lnTo>
                  <a:lnTo>
                    <a:pt x="111625" y="17445"/>
                  </a:lnTo>
                  <a:lnTo>
                    <a:pt x="110391" y="16334"/>
                  </a:lnTo>
                  <a:lnTo>
                    <a:pt x="109136" y="15265"/>
                  </a:lnTo>
                  <a:lnTo>
                    <a:pt x="107860" y="14236"/>
                  </a:lnTo>
                  <a:lnTo>
                    <a:pt x="106544" y="13228"/>
                  </a:lnTo>
                  <a:lnTo>
                    <a:pt x="105207" y="12241"/>
                  </a:lnTo>
                  <a:lnTo>
                    <a:pt x="103849" y="11315"/>
                  </a:lnTo>
                  <a:lnTo>
                    <a:pt x="102470" y="10389"/>
                  </a:lnTo>
                  <a:lnTo>
                    <a:pt x="101051" y="9525"/>
                  </a:lnTo>
                  <a:lnTo>
                    <a:pt x="99611" y="8682"/>
                  </a:lnTo>
                  <a:lnTo>
                    <a:pt x="98171" y="7879"/>
                  </a:lnTo>
                  <a:lnTo>
                    <a:pt x="96690" y="7097"/>
                  </a:lnTo>
                  <a:lnTo>
                    <a:pt x="95188" y="6377"/>
                  </a:lnTo>
                  <a:lnTo>
                    <a:pt x="93666" y="5678"/>
                  </a:lnTo>
                  <a:lnTo>
                    <a:pt x="92123" y="5020"/>
                  </a:lnTo>
                  <a:lnTo>
                    <a:pt x="90559" y="4382"/>
                  </a:lnTo>
                  <a:lnTo>
                    <a:pt x="88975" y="3806"/>
                  </a:lnTo>
                  <a:lnTo>
                    <a:pt x="87391" y="3250"/>
                  </a:lnTo>
                  <a:lnTo>
                    <a:pt x="85766" y="2757"/>
                  </a:lnTo>
                  <a:lnTo>
                    <a:pt x="84120" y="2284"/>
                  </a:lnTo>
                  <a:lnTo>
                    <a:pt x="82474" y="1872"/>
                  </a:lnTo>
                  <a:lnTo>
                    <a:pt x="80808" y="1481"/>
                  </a:lnTo>
                  <a:lnTo>
                    <a:pt x="79121" y="1152"/>
                  </a:lnTo>
                  <a:lnTo>
                    <a:pt x="77413" y="843"/>
                  </a:lnTo>
                  <a:lnTo>
                    <a:pt x="75706" y="597"/>
                  </a:lnTo>
                  <a:lnTo>
                    <a:pt x="73978" y="391"/>
                  </a:lnTo>
                  <a:lnTo>
                    <a:pt x="72229" y="226"/>
                  </a:lnTo>
                  <a:lnTo>
                    <a:pt x="70460" y="103"/>
                  </a:lnTo>
                  <a:lnTo>
                    <a:pt x="68691" y="21"/>
                  </a:lnTo>
                  <a:lnTo>
                    <a:pt x="66922" y="0"/>
                  </a:lnTo>
                  <a:lnTo>
                    <a:pt x="65111" y="21"/>
                  </a:lnTo>
                  <a:lnTo>
                    <a:pt x="63301" y="82"/>
                  </a:lnTo>
                  <a:lnTo>
                    <a:pt x="63301" y="82"/>
                  </a:lnTo>
                  <a:lnTo>
                    <a:pt x="61717" y="165"/>
                  </a:lnTo>
                  <a:lnTo>
                    <a:pt x="60112" y="309"/>
                  </a:lnTo>
                  <a:lnTo>
                    <a:pt x="58528" y="473"/>
                  </a:lnTo>
                  <a:lnTo>
                    <a:pt x="56965" y="679"/>
                  </a:lnTo>
                  <a:lnTo>
                    <a:pt x="55401" y="926"/>
                  </a:lnTo>
                  <a:lnTo>
                    <a:pt x="53838" y="1193"/>
                  </a:lnTo>
                  <a:lnTo>
                    <a:pt x="52315" y="1522"/>
                  </a:lnTo>
                  <a:lnTo>
                    <a:pt x="50772" y="1872"/>
                  </a:lnTo>
                  <a:lnTo>
                    <a:pt x="49271" y="2263"/>
                  </a:lnTo>
                  <a:lnTo>
                    <a:pt x="47769" y="2695"/>
                  </a:lnTo>
                  <a:lnTo>
                    <a:pt x="46288" y="3168"/>
                  </a:lnTo>
                  <a:lnTo>
                    <a:pt x="44806" y="3662"/>
                  </a:lnTo>
                  <a:lnTo>
                    <a:pt x="43366" y="4197"/>
                  </a:lnTo>
                  <a:lnTo>
                    <a:pt x="41926" y="4752"/>
                  </a:lnTo>
                  <a:lnTo>
                    <a:pt x="40486" y="5349"/>
                  </a:lnTo>
                  <a:lnTo>
                    <a:pt x="39087" y="5987"/>
                  </a:lnTo>
                  <a:lnTo>
                    <a:pt x="37688" y="6645"/>
                  </a:lnTo>
                  <a:lnTo>
                    <a:pt x="36310" y="7344"/>
                  </a:lnTo>
                  <a:lnTo>
                    <a:pt x="34952" y="8085"/>
                  </a:lnTo>
                  <a:lnTo>
                    <a:pt x="33615" y="8826"/>
                  </a:lnTo>
                  <a:lnTo>
                    <a:pt x="32298" y="9628"/>
                  </a:lnTo>
                  <a:lnTo>
                    <a:pt x="31002" y="10430"/>
                  </a:lnTo>
                  <a:lnTo>
                    <a:pt x="29727" y="11294"/>
                  </a:lnTo>
                  <a:lnTo>
                    <a:pt x="28472" y="12158"/>
                  </a:lnTo>
                  <a:lnTo>
                    <a:pt x="27217" y="13063"/>
                  </a:lnTo>
                  <a:lnTo>
                    <a:pt x="26003" y="13989"/>
                  </a:lnTo>
                  <a:lnTo>
                    <a:pt x="24810" y="14956"/>
                  </a:lnTo>
                  <a:lnTo>
                    <a:pt x="23638" y="15944"/>
                  </a:lnTo>
                  <a:lnTo>
                    <a:pt x="22485" y="16952"/>
                  </a:lnTo>
                  <a:lnTo>
                    <a:pt x="21354" y="17980"/>
                  </a:lnTo>
                  <a:lnTo>
                    <a:pt x="20243" y="19050"/>
                  </a:lnTo>
                  <a:lnTo>
                    <a:pt x="19153" y="20140"/>
                  </a:lnTo>
                  <a:lnTo>
                    <a:pt x="18104" y="21251"/>
                  </a:lnTo>
                  <a:lnTo>
                    <a:pt x="17075" y="22383"/>
                  </a:lnTo>
                  <a:lnTo>
                    <a:pt x="16067" y="23535"/>
                  </a:lnTo>
                  <a:lnTo>
                    <a:pt x="15079" y="24707"/>
                  </a:lnTo>
                  <a:lnTo>
                    <a:pt x="14133" y="25921"/>
                  </a:lnTo>
                  <a:lnTo>
                    <a:pt x="13187" y="27135"/>
                  </a:lnTo>
                  <a:lnTo>
                    <a:pt x="12302" y="28390"/>
                  </a:lnTo>
                  <a:lnTo>
                    <a:pt x="11418" y="29645"/>
                  </a:lnTo>
                  <a:lnTo>
                    <a:pt x="10574" y="30941"/>
                  </a:lnTo>
                  <a:lnTo>
                    <a:pt x="9751" y="32237"/>
                  </a:lnTo>
                  <a:lnTo>
                    <a:pt x="8970" y="33554"/>
                  </a:lnTo>
                  <a:lnTo>
                    <a:pt x="8208" y="34911"/>
                  </a:lnTo>
                  <a:lnTo>
                    <a:pt x="7488" y="36269"/>
                  </a:lnTo>
                  <a:lnTo>
                    <a:pt x="6789" y="37647"/>
                  </a:lnTo>
                  <a:lnTo>
                    <a:pt x="6131" y="39026"/>
                  </a:lnTo>
                  <a:lnTo>
                    <a:pt x="5493" y="40445"/>
                  </a:lnTo>
                  <a:lnTo>
                    <a:pt x="4876" y="41865"/>
                  </a:lnTo>
                  <a:lnTo>
                    <a:pt x="4320" y="43305"/>
                  </a:lnTo>
                  <a:lnTo>
                    <a:pt x="3785" y="44765"/>
                  </a:lnTo>
                  <a:lnTo>
                    <a:pt x="3271" y="46247"/>
                  </a:lnTo>
                  <a:lnTo>
                    <a:pt x="2798" y="47728"/>
                  </a:lnTo>
                  <a:lnTo>
                    <a:pt x="2366" y="49230"/>
                  </a:lnTo>
                  <a:lnTo>
                    <a:pt x="1975" y="50731"/>
                  </a:lnTo>
                  <a:lnTo>
                    <a:pt x="1605" y="52254"/>
                  </a:lnTo>
                  <a:lnTo>
                    <a:pt x="1275" y="53797"/>
                  </a:lnTo>
                  <a:lnTo>
                    <a:pt x="987" y="55340"/>
                  </a:lnTo>
                  <a:lnTo>
                    <a:pt x="720" y="56903"/>
                  </a:lnTo>
                  <a:lnTo>
                    <a:pt x="514" y="58467"/>
                  </a:lnTo>
                  <a:lnTo>
                    <a:pt x="329" y="60051"/>
                  </a:lnTo>
                  <a:lnTo>
                    <a:pt x="185" y="61635"/>
                  </a:lnTo>
                  <a:lnTo>
                    <a:pt x="82" y="63219"/>
                  </a:lnTo>
                  <a:lnTo>
                    <a:pt x="21" y="64823"/>
                  </a:lnTo>
                  <a:lnTo>
                    <a:pt x="21" y="64823"/>
                  </a:lnTo>
                  <a:lnTo>
                    <a:pt x="0" y="65832"/>
                  </a:lnTo>
                  <a:lnTo>
                    <a:pt x="0" y="66819"/>
                  </a:lnTo>
                  <a:lnTo>
                    <a:pt x="0" y="67806"/>
                  </a:lnTo>
                  <a:lnTo>
                    <a:pt x="41" y="68794"/>
                  </a:lnTo>
                  <a:lnTo>
                    <a:pt x="82" y="69761"/>
                  </a:lnTo>
                  <a:lnTo>
                    <a:pt x="123" y="70748"/>
                  </a:lnTo>
                  <a:lnTo>
                    <a:pt x="206" y="71715"/>
                  </a:lnTo>
                  <a:lnTo>
                    <a:pt x="288" y="72682"/>
                  </a:lnTo>
                  <a:lnTo>
                    <a:pt x="370" y="73649"/>
                  </a:lnTo>
                  <a:lnTo>
                    <a:pt x="473" y="74595"/>
                  </a:lnTo>
                  <a:lnTo>
                    <a:pt x="597" y="75562"/>
                  </a:lnTo>
                  <a:lnTo>
                    <a:pt x="741" y="76509"/>
                  </a:lnTo>
                  <a:lnTo>
                    <a:pt x="885" y="77455"/>
                  </a:lnTo>
                  <a:lnTo>
                    <a:pt x="1049" y="78401"/>
                  </a:lnTo>
                  <a:lnTo>
                    <a:pt x="1214" y="79327"/>
                  </a:lnTo>
                  <a:lnTo>
                    <a:pt x="1399" y="80253"/>
                  </a:lnTo>
                  <a:lnTo>
                    <a:pt x="1605" y="81179"/>
                  </a:lnTo>
                  <a:lnTo>
                    <a:pt x="1810" y="82104"/>
                  </a:lnTo>
                  <a:lnTo>
                    <a:pt x="2037" y="83030"/>
                  </a:lnTo>
                  <a:lnTo>
                    <a:pt x="2284" y="83935"/>
                  </a:lnTo>
                  <a:lnTo>
                    <a:pt x="2530" y="84840"/>
                  </a:lnTo>
                  <a:lnTo>
                    <a:pt x="2777" y="85746"/>
                  </a:lnTo>
                  <a:lnTo>
                    <a:pt x="3065" y="86630"/>
                  </a:lnTo>
                  <a:lnTo>
                    <a:pt x="3353" y="87515"/>
                  </a:lnTo>
                  <a:lnTo>
                    <a:pt x="3641" y="88399"/>
                  </a:lnTo>
                  <a:lnTo>
                    <a:pt x="3950" y="89284"/>
                  </a:lnTo>
                  <a:lnTo>
                    <a:pt x="4279" y="90148"/>
                  </a:lnTo>
                  <a:lnTo>
                    <a:pt x="4608" y="91012"/>
                  </a:lnTo>
                  <a:lnTo>
                    <a:pt x="4958" y="91876"/>
                  </a:lnTo>
                  <a:lnTo>
                    <a:pt x="5308" y="92740"/>
                  </a:lnTo>
                  <a:lnTo>
                    <a:pt x="5678" y="93584"/>
                  </a:lnTo>
                  <a:lnTo>
                    <a:pt x="6048" y="94427"/>
                  </a:lnTo>
                  <a:lnTo>
                    <a:pt x="6439" y="95250"/>
                  </a:lnTo>
                  <a:lnTo>
                    <a:pt x="6851" y="96093"/>
                  </a:lnTo>
                  <a:lnTo>
                    <a:pt x="7262" y="96916"/>
                  </a:lnTo>
                  <a:lnTo>
                    <a:pt x="7694" y="97719"/>
                  </a:lnTo>
                  <a:lnTo>
                    <a:pt x="8126" y="98542"/>
                  </a:lnTo>
                  <a:lnTo>
                    <a:pt x="8558" y="99323"/>
                  </a:lnTo>
                  <a:lnTo>
                    <a:pt x="9031" y="100126"/>
                  </a:lnTo>
                  <a:lnTo>
                    <a:pt x="9484" y="100907"/>
                  </a:lnTo>
                  <a:lnTo>
                    <a:pt x="9978" y="101689"/>
                  </a:lnTo>
                  <a:lnTo>
                    <a:pt x="10451" y="102471"/>
                  </a:lnTo>
                  <a:lnTo>
                    <a:pt x="10965" y="103232"/>
                  </a:lnTo>
                  <a:lnTo>
                    <a:pt x="11459" y="103993"/>
                  </a:lnTo>
                  <a:lnTo>
                    <a:pt x="11994" y="104754"/>
                  </a:lnTo>
                  <a:lnTo>
                    <a:pt x="12508" y="105495"/>
                  </a:lnTo>
                  <a:lnTo>
                    <a:pt x="13063" y="106236"/>
                  </a:lnTo>
                  <a:lnTo>
                    <a:pt x="13598" y="106956"/>
                  </a:lnTo>
                  <a:lnTo>
                    <a:pt x="14154" y="107676"/>
                  </a:lnTo>
                  <a:lnTo>
                    <a:pt x="14730" y="108396"/>
                  </a:lnTo>
                  <a:lnTo>
                    <a:pt x="15306" y="109095"/>
                  </a:lnTo>
                  <a:lnTo>
                    <a:pt x="15902" y="109795"/>
                  </a:lnTo>
                  <a:lnTo>
                    <a:pt x="16499" y="110474"/>
                  </a:lnTo>
                  <a:lnTo>
                    <a:pt x="17116" y="111152"/>
                  </a:lnTo>
                  <a:lnTo>
                    <a:pt x="17733" y="111831"/>
                  </a:lnTo>
                  <a:lnTo>
                    <a:pt x="18350" y="112490"/>
                  </a:lnTo>
                  <a:lnTo>
                    <a:pt x="18988" y="113148"/>
                  </a:lnTo>
                  <a:lnTo>
                    <a:pt x="19626" y="113806"/>
                  </a:lnTo>
                  <a:lnTo>
                    <a:pt x="20284" y="114444"/>
                  </a:lnTo>
                  <a:lnTo>
                    <a:pt x="20943" y="115061"/>
                  </a:lnTo>
                  <a:lnTo>
                    <a:pt x="21621" y="115678"/>
                  </a:lnTo>
                  <a:lnTo>
                    <a:pt x="22300" y="116296"/>
                  </a:lnTo>
                  <a:lnTo>
                    <a:pt x="23000" y="116892"/>
                  </a:lnTo>
                  <a:lnTo>
                    <a:pt x="23699" y="117489"/>
                  </a:lnTo>
                  <a:lnTo>
                    <a:pt x="23699" y="117489"/>
                  </a:lnTo>
                  <a:lnTo>
                    <a:pt x="24460" y="118126"/>
                  </a:lnTo>
                  <a:lnTo>
                    <a:pt x="25201" y="118785"/>
                  </a:lnTo>
                  <a:lnTo>
                    <a:pt x="25942" y="119443"/>
                  </a:lnTo>
                  <a:lnTo>
                    <a:pt x="26662" y="120122"/>
                  </a:lnTo>
                  <a:lnTo>
                    <a:pt x="27361" y="120801"/>
                  </a:lnTo>
                  <a:lnTo>
                    <a:pt x="28061" y="121500"/>
                  </a:lnTo>
                  <a:lnTo>
                    <a:pt x="28719" y="122200"/>
                  </a:lnTo>
                  <a:lnTo>
                    <a:pt x="29398" y="122920"/>
                  </a:lnTo>
                  <a:lnTo>
                    <a:pt x="30036" y="123640"/>
                  </a:lnTo>
                  <a:lnTo>
                    <a:pt x="30673" y="124380"/>
                  </a:lnTo>
                  <a:lnTo>
                    <a:pt x="31290" y="125121"/>
                  </a:lnTo>
                  <a:lnTo>
                    <a:pt x="31887" y="125862"/>
                  </a:lnTo>
                  <a:lnTo>
                    <a:pt x="32463" y="126623"/>
                  </a:lnTo>
                  <a:lnTo>
                    <a:pt x="33039" y="127405"/>
                  </a:lnTo>
                  <a:lnTo>
                    <a:pt x="33595" y="128186"/>
                  </a:lnTo>
                  <a:lnTo>
                    <a:pt x="34129" y="128968"/>
                  </a:lnTo>
                  <a:lnTo>
                    <a:pt x="34664" y="129770"/>
                  </a:lnTo>
                  <a:lnTo>
                    <a:pt x="35179" y="130573"/>
                  </a:lnTo>
                  <a:lnTo>
                    <a:pt x="35672" y="131375"/>
                  </a:lnTo>
                  <a:lnTo>
                    <a:pt x="36145" y="132198"/>
                  </a:lnTo>
                  <a:lnTo>
                    <a:pt x="36598" y="133041"/>
                  </a:lnTo>
                  <a:lnTo>
                    <a:pt x="37051" y="133864"/>
                  </a:lnTo>
                  <a:lnTo>
                    <a:pt x="37483" y="134708"/>
                  </a:lnTo>
                  <a:lnTo>
                    <a:pt x="37894" y="135572"/>
                  </a:lnTo>
                  <a:lnTo>
                    <a:pt x="38285" y="136436"/>
                  </a:lnTo>
                  <a:lnTo>
                    <a:pt x="38676" y="137300"/>
                  </a:lnTo>
                  <a:lnTo>
                    <a:pt x="39026" y="138164"/>
                  </a:lnTo>
                  <a:lnTo>
                    <a:pt x="39375" y="139049"/>
                  </a:lnTo>
                  <a:lnTo>
                    <a:pt x="39704" y="139933"/>
                  </a:lnTo>
                  <a:lnTo>
                    <a:pt x="40034" y="140818"/>
                  </a:lnTo>
                  <a:lnTo>
                    <a:pt x="40322" y="141723"/>
                  </a:lnTo>
                  <a:lnTo>
                    <a:pt x="40610" y="142628"/>
                  </a:lnTo>
                  <a:lnTo>
                    <a:pt x="93275" y="142628"/>
                  </a:lnTo>
                </a:path>
              </a:pathLst>
            </a:custGeom>
            <a:noFill/>
            <a:ln>
              <a:noFill/>
            </a:ln>
          </p:spPr>
          <p:txBody>
            <a:bodyPr spcFirstLastPara="1" wrap="square" lIns="121900" tIns="121900" rIns="121900" bIns="121900" anchor="ctr" anchorCtr="0">
              <a:noAutofit/>
            </a:bodyPr>
            <a:lstStyle/>
            <a:p>
              <a:endParaRPr sz="2489"/>
            </a:p>
          </p:txBody>
        </p:sp>
        <p:sp>
          <p:nvSpPr>
            <p:cNvPr id="406" name="Google Shape;406;p16"/>
            <p:cNvSpPr/>
            <p:nvPr/>
          </p:nvSpPr>
          <p:spPr>
            <a:xfrm>
              <a:off x="3165300" y="1822700"/>
              <a:ext cx="1309450" cy="2005325"/>
            </a:xfrm>
            <a:custGeom>
              <a:avLst/>
              <a:gdLst/>
              <a:ahLst/>
              <a:cxnLst/>
              <a:rect l="l" t="t" r="r" b="b"/>
              <a:pathLst>
                <a:path w="52378" h="80213" extrusionOk="0">
                  <a:moveTo>
                    <a:pt x="16170" y="0"/>
                  </a:moveTo>
                  <a:lnTo>
                    <a:pt x="15718" y="42"/>
                  </a:lnTo>
                  <a:lnTo>
                    <a:pt x="15265" y="103"/>
                  </a:lnTo>
                  <a:lnTo>
                    <a:pt x="14813" y="186"/>
                  </a:lnTo>
                  <a:lnTo>
                    <a:pt x="14381" y="288"/>
                  </a:lnTo>
                  <a:lnTo>
                    <a:pt x="13949" y="412"/>
                  </a:lnTo>
                  <a:lnTo>
                    <a:pt x="13517" y="556"/>
                  </a:lnTo>
                  <a:lnTo>
                    <a:pt x="13105" y="720"/>
                  </a:lnTo>
                  <a:lnTo>
                    <a:pt x="12714" y="906"/>
                  </a:lnTo>
                  <a:lnTo>
                    <a:pt x="12323" y="1132"/>
                  </a:lnTo>
                  <a:lnTo>
                    <a:pt x="11953" y="1358"/>
                  </a:lnTo>
                  <a:lnTo>
                    <a:pt x="11583" y="1626"/>
                  </a:lnTo>
                  <a:lnTo>
                    <a:pt x="11254" y="1914"/>
                  </a:lnTo>
                  <a:lnTo>
                    <a:pt x="10925" y="2222"/>
                  </a:lnTo>
                  <a:lnTo>
                    <a:pt x="10616" y="2551"/>
                  </a:lnTo>
                  <a:lnTo>
                    <a:pt x="10328" y="2901"/>
                  </a:lnTo>
                  <a:lnTo>
                    <a:pt x="10143" y="3066"/>
                  </a:lnTo>
                  <a:lnTo>
                    <a:pt x="9958" y="3230"/>
                  </a:lnTo>
                  <a:lnTo>
                    <a:pt x="9752" y="3395"/>
                  </a:lnTo>
                  <a:lnTo>
                    <a:pt x="9526" y="3539"/>
                  </a:lnTo>
                  <a:lnTo>
                    <a:pt x="9299" y="3662"/>
                  </a:lnTo>
                  <a:lnTo>
                    <a:pt x="9073" y="3786"/>
                  </a:lnTo>
                  <a:lnTo>
                    <a:pt x="8826" y="3889"/>
                  </a:lnTo>
                  <a:lnTo>
                    <a:pt x="8579" y="3991"/>
                  </a:lnTo>
                  <a:lnTo>
                    <a:pt x="8332" y="4074"/>
                  </a:lnTo>
                  <a:lnTo>
                    <a:pt x="8065" y="4135"/>
                  </a:lnTo>
                  <a:lnTo>
                    <a:pt x="7551" y="4259"/>
                  </a:lnTo>
                  <a:lnTo>
                    <a:pt x="7016" y="4321"/>
                  </a:lnTo>
                  <a:lnTo>
                    <a:pt x="6460" y="4341"/>
                  </a:lnTo>
                  <a:lnTo>
                    <a:pt x="6090" y="4321"/>
                  </a:lnTo>
                  <a:lnTo>
                    <a:pt x="5679" y="4259"/>
                  </a:lnTo>
                  <a:lnTo>
                    <a:pt x="5247" y="4135"/>
                  </a:lnTo>
                  <a:lnTo>
                    <a:pt x="4835" y="3991"/>
                  </a:lnTo>
                  <a:lnTo>
                    <a:pt x="4629" y="3889"/>
                  </a:lnTo>
                  <a:lnTo>
                    <a:pt x="4444" y="3786"/>
                  </a:lnTo>
                  <a:lnTo>
                    <a:pt x="4259" y="3662"/>
                  </a:lnTo>
                  <a:lnTo>
                    <a:pt x="4095" y="3539"/>
                  </a:lnTo>
                  <a:lnTo>
                    <a:pt x="3930" y="3395"/>
                  </a:lnTo>
                  <a:lnTo>
                    <a:pt x="3786" y="3230"/>
                  </a:lnTo>
                  <a:lnTo>
                    <a:pt x="3663" y="3066"/>
                  </a:lnTo>
                  <a:lnTo>
                    <a:pt x="3560" y="2901"/>
                  </a:lnTo>
                  <a:lnTo>
                    <a:pt x="3375" y="2716"/>
                  </a:lnTo>
                  <a:lnTo>
                    <a:pt x="3128" y="2551"/>
                  </a:lnTo>
                  <a:lnTo>
                    <a:pt x="2840" y="2407"/>
                  </a:lnTo>
                  <a:lnTo>
                    <a:pt x="2552" y="2284"/>
                  </a:lnTo>
                  <a:lnTo>
                    <a:pt x="2387" y="2243"/>
                  </a:lnTo>
                  <a:lnTo>
                    <a:pt x="2222" y="2222"/>
                  </a:lnTo>
                  <a:lnTo>
                    <a:pt x="1873" y="2222"/>
                  </a:lnTo>
                  <a:lnTo>
                    <a:pt x="1688" y="2243"/>
                  </a:lnTo>
                  <a:lnTo>
                    <a:pt x="1523" y="2284"/>
                  </a:lnTo>
                  <a:lnTo>
                    <a:pt x="1338" y="2325"/>
                  </a:lnTo>
                  <a:lnTo>
                    <a:pt x="1153" y="2407"/>
                  </a:lnTo>
                  <a:lnTo>
                    <a:pt x="988" y="2510"/>
                  </a:lnTo>
                  <a:lnTo>
                    <a:pt x="824" y="2613"/>
                  </a:lnTo>
                  <a:lnTo>
                    <a:pt x="659" y="2737"/>
                  </a:lnTo>
                  <a:lnTo>
                    <a:pt x="536" y="2860"/>
                  </a:lnTo>
                  <a:lnTo>
                    <a:pt x="412" y="2983"/>
                  </a:lnTo>
                  <a:lnTo>
                    <a:pt x="289" y="3127"/>
                  </a:lnTo>
                  <a:lnTo>
                    <a:pt x="206" y="3292"/>
                  </a:lnTo>
                  <a:lnTo>
                    <a:pt x="124" y="3436"/>
                  </a:lnTo>
                  <a:lnTo>
                    <a:pt x="62" y="3601"/>
                  </a:lnTo>
                  <a:lnTo>
                    <a:pt x="21" y="3765"/>
                  </a:lnTo>
                  <a:lnTo>
                    <a:pt x="1" y="3930"/>
                  </a:lnTo>
                  <a:lnTo>
                    <a:pt x="1" y="4115"/>
                  </a:lnTo>
                  <a:lnTo>
                    <a:pt x="21" y="4279"/>
                  </a:lnTo>
                  <a:lnTo>
                    <a:pt x="42" y="4465"/>
                  </a:lnTo>
                  <a:lnTo>
                    <a:pt x="104" y="4650"/>
                  </a:lnTo>
                  <a:lnTo>
                    <a:pt x="186" y="4835"/>
                  </a:lnTo>
                  <a:lnTo>
                    <a:pt x="19524" y="80212"/>
                  </a:lnTo>
                  <a:lnTo>
                    <a:pt x="23865" y="80212"/>
                  </a:lnTo>
                  <a:lnTo>
                    <a:pt x="4527" y="8209"/>
                  </a:lnTo>
                  <a:lnTo>
                    <a:pt x="6440" y="8209"/>
                  </a:lnTo>
                  <a:lnTo>
                    <a:pt x="6892" y="8168"/>
                  </a:lnTo>
                  <a:lnTo>
                    <a:pt x="7345" y="8106"/>
                  </a:lnTo>
                  <a:lnTo>
                    <a:pt x="7798" y="8024"/>
                  </a:lnTo>
                  <a:lnTo>
                    <a:pt x="8230" y="7921"/>
                  </a:lnTo>
                  <a:lnTo>
                    <a:pt x="8682" y="7797"/>
                  </a:lnTo>
                  <a:lnTo>
                    <a:pt x="9114" y="7653"/>
                  </a:lnTo>
                  <a:lnTo>
                    <a:pt x="9546" y="7489"/>
                  </a:lnTo>
                  <a:lnTo>
                    <a:pt x="9978" y="7283"/>
                  </a:lnTo>
                  <a:lnTo>
                    <a:pt x="10390" y="7077"/>
                  </a:lnTo>
                  <a:lnTo>
                    <a:pt x="10801" y="6830"/>
                  </a:lnTo>
                  <a:lnTo>
                    <a:pt x="11213" y="6584"/>
                  </a:lnTo>
                  <a:lnTo>
                    <a:pt x="11624" y="6296"/>
                  </a:lnTo>
                  <a:lnTo>
                    <a:pt x="11994" y="5987"/>
                  </a:lnTo>
                  <a:lnTo>
                    <a:pt x="12385" y="5658"/>
                  </a:lnTo>
                  <a:lnTo>
                    <a:pt x="12755" y="5308"/>
                  </a:lnTo>
                  <a:lnTo>
                    <a:pt x="13105" y="4979"/>
                  </a:lnTo>
                  <a:lnTo>
                    <a:pt x="13476" y="4670"/>
                  </a:lnTo>
                  <a:lnTo>
                    <a:pt x="13866" y="4423"/>
                  </a:lnTo>
                  <a:lnTo>
                    <a:pt x="14052" y="4321"/>
                  </a:lnTo>
                  <a:lnTo>
                    <a:pt x="14257" y="4218"/>
                  </a:lnTo>
                  <a:lnTo>
                    <a:pt x="14463" y="4135"/>
                  </a:lnTo>
                  <a:lnTo>
                    <a:pt x="14669" y="4074"/>
                  </a:lnTo>
                  <a:lnTo>
                    <a:pt x="14895" y="4012"/>
                  </a:lnTo>
                  <a:lnTo>
                    <a:pt x="15121" y="3950"/>
                  </a:lnTo>
                  <a:lnTo>
                    <a:pt x="15368" y="3909"/>
                  </a:lnTo>
                  <a:lnTo>
                    <a:pt x="15615" y="3889"/>
                  </a:lnTo>
                  <a:lnTo>
                    <a:pt x="16129" y="3868"/>
                  </a:lnTo>
                  <a:lnTo>
                    <a:pt x="16644" y="3889"/>
                  </a:lnTo>
                  <a:lnTo>
                    <a:pt x="16891" y="3909"/>
                  </a:lnTo>
                  <a:lnTo>
                    <a:pt x="17137" y="3950"/>
                  </a:lnTo>
                  <a:lnTo>
                    <a:pt x="17364" y="4012"/>
                  </a:lnTo>
                  <a:lnTo>
                    <a:pt x="17590" y="4074"/>
                  </a:lnTo>
                  <a:lnTo>
                    <a:pt x="17796" y="4135"/>
                  </a:lnTo>
                  <a:lnTo>
                    <a:pt x="18001" y="4218"/>
                  </a:lnTo>
                  <a:lnTo>
                    <a:pt x="18207" y="4321"/>
                  </a:lnTo>
                  <a:lnTo>
                    <a:pt x="18392" y="4423"/>
                  </a:lnTo>
                  <a:lnTo>
                    <a:pt x="18783" y="4670"/>
                  </a:lnTo>
                  <a:lnTo>
                    <a:pt x="19153" y="4979"/>
                  </a:lnTo>
                  <a:lnTo>
                    <a:pt x="19524" y="5308"/>
                  </a:lnTo>
                  <a:lnTo>
                    <a:pt x="19832" y="5658"/>
                  </a:lnTo>
                  <a:lnTo>
                    <a:pt x="20182" y="5987"/>
                  </a:lnTo>
                  <a:lnTo>
                    <a:pt x="20532" y="6296"/>
                  </a:lnTo>
                  <a:lnTo>
                    <a:pt x="20882" y="6584"/>
                  </a:lnTo>
                  <a:lnTo>
                    <a:pt x="21252" y="6830"/>
                  </a:lnTo>
                  <a:lnTo>
                    <a:pt x="21643" y="7077"/>
                  </a:lnTo>
                  <a:lnTo>
                    <a:pt x="22034" y="7283"/>
                  </a:lnTo>
                  <a:lnTo>
                    <a:pt x="22424" y="7489"/>
                  </a:lnTo>
                  <a:lnTo>
                    <a:pt x="22836" y="7653"/>
                  </a:lnTo>
                  <a:lnTo>
                    <a:pt x="23247" y="7797"/>
                  </a:lnTo>
                  <a:lnTo>
                    <a:pt x="23659" y="7921"/>
                  </a:lnTo>
                  <a:lnTo>
                    <a:pt x="24091" y="8024"/>
                  </a:lnTo>
                  <a:lnTo>
                    <a:pt x="24502" y="8106"/>
                  </a:lnTo>
                  <a:lnTo>
                    <a:pt x="24934" y="8168"/>
                  </a:lnTo>
                  <a:lnTo>
                    <a:pt x="25366" y="8209"/>
                  </a:lnTo>
                  <a:lnTo>
                    <a:pt x="26230" y="8209"/>
                  </a:lnTo>
                  <a:lnTo>
                    <a:pt x="26662" y="8168"/>
                  </a:lnTo>
                  <a:lnTo>
                    <a:pt x="27074" y="8106"/>
                  </a:lnTo>
                  <a:lnTo>
                    <a:pt x="27506" y="8024"/>
                  </a:lnTo>
                  <a:lnTo>
                    <a:pt x="27938" y="7921"/>
                  </a:lnTo>
                  <a:lnTo>
                    <a:pt x="28349" y="7797"/>
                  </a:lnTo>
                  <a:lnTo>
                    <a:pt x="28761" y="7653"/>
                  </a:lnTo>
                  <a:lnTo>
                    <a:pt x="29152" y="7489"/>
                  </a:lnTo>
                  <a:lnTo>
                    <a:pt x="29563" y="7283"/>
                  </a:lnTo>
                  <a:lnTo>
                    <a:pt x="29954" y="7077"/>
                  </a:lnTo>
                  <a:lnTo>
                    <a:pt x="30324" y="6830"/>
                  </a:lnTo>
                  <a:lnTo>
                    <a:pt x="30694" y="6584"/>
                  </a:lnTo>
                  <a:lnTo>
                    <a:pt x="31065" y="6296"/>
                  </a:lnTo>
                  <a:lnTo>
                    <a:pt x="31415" y="5987"/>
                  </a:lnTo>
                  <a:lnTo>
                    <a:pt x="31744" y="5658"/>
                  </a:lnTo>
                  <a:lnTo>
                    <a:pt x="32073" y="5308"/>
                  </a:lnTo>
                  <a:lnTo>
                    <a:pt x="32443" y="4979"/>
                  </a:lnTo>
                  <a:lnTo>
                    <a:pt x="32813" y="4670"/>
                  </a:lnTo>
                  <a:lnTo>
                    <a:pt x="33184" y="4423"/>
                  </a:lnTo>
                  <a:lnTo>
                    <a:pt x="33389" y="4321"/>
                  </a:lnTo>
                  <a:lnTo>
                    <a:pt x="33595" y="4218"/>
                  </a:lnTo>
                  <a:lnTo>
                    <a:pt x="33801" y="4135"/>
                  </a:lnTo>
                  <a:lnTo>
                    <a:pt x="34007" y="4074"/>
                  </a:lnTo>
                  <a:lnTo>
                    <a:pt x="34233" y="4012"/>
                  </a:lnTo>
                  <a:lnTo>
                    <a:pt x="34459" y="3950"/>
                  </a:lnTo>
                  <a:lnTo>
                    <a:pt x="34686" y="3909"/>
                  </a:lnTo>
                  <a:lnTo>
                    <a:pt x="34932" y="3889"/>
                  </a:lnTo>
                  <a:lnTo>
                    <a:pt x="35467" y="3868"/>
                  </a:lnTo>
                  <a:lnTo>
                    <a:pt x="35838" y="3889"/>
                  </a:lnTo>
                  <a:lnTo>
                    <a:pt x="36249" y="3950"/>
                  </a:lnTo>
                  <a:lnTo>
                    <a:pt x="36702" y="4074"/>
                  </a:lnTo>
                  <a:lnTo>
                    <a:pt x="37154" y="4218"/>
                  </a:lnTo>
                  <a:lnTo>
                    <a:pt x="37607" y="4423"/>
                  </a:lnTo>
                  <a:lnTo>
                    <a:pt x="38039" y="4670"/>
                  </a:lnTo>
                  <a:lnTo>
                    <a:pt x="38245" y="4814"/>
                  </a:lnTo>
                  <a:lnTo>
                    <a:pt x="38450" y="4979"/>
                  </a:lnTo>
                  <a:lnTo>
                    <a:pt x="38656" y="5144"/>
                  </a:lnTo>
                  <a:lnTo>
                    <a:pt x="38841" y="5308"/>
                  </a:lnTo>
                  <a:lnTo>
                    <a:pt x="39211" y="5658"/>
                  </a:lnTo>
                  <a:lnTo>
                    <a:pt x="39561" y="5987"/>
                  </a:lnTo>
                  <a:lnTo>
                    <a:pt x="39931" y="6296"/>
                  </a:lnTo>
                  <a:lnTo>
                    <a:pt x="40302" y="6584"/>
                  </a:lnTo>
                  <a:lnTo>
                    <a:pt x="40672" y="6830"/>
                  </a:lnTo>
                  <a:lnTo>
                    <a:pt x="41063" y="7077"/>
                  </a:lnTo>
                  <a:lnTo>
                    <a:pt x="41454" y="7283"/>
                  </a:lnTo>
                  <a:lnTo>
                    <a:pt x="41865" y="7489"/>
                  </a:lnTo>
                  <a:lnTo>
                    <a:pt x="42277" y="7653"/>
                  </a:lnTo>
                  <a:lnTo>
                    <a:pt x="42709" y="7797"/>
                  </a:lnTo>
                  <a:lnTo>
                    <a:pt x="43141" y="7921"/>
                  </a:lnTo>
                  <a:lnTo>
                    <a:pt x="43593" y="8024"/>
                  </a:lnTo>
                  <a:lnTo>
                    <a:pt x="44066" y="8106"/>
                  </a:lnTo>
                  <a:lnTo>
                    <a:pt x="44560" y="8168"/>
                  </a:lnTo>
                  <a:lnTo>
                    <a:pt x="45075" y="8209"/>
                  </a:lnTo>
                  <a:lnTo>
                    <a:pt x="47049" y="8209"/>
                  </a:lnTo>
                  <a:lnTo>
                    <a:pt x="28205" y="80212"/>
                  </a:lnTo>
                  <a:lnTo>
                    <a:pt x="32567" y="80212"/>
                  </a:lnTo>
                  <a:lnTo>
                    <a:pt x="52378" y="4835"/>
                  </a:lnTo>
                  <a:lnTo>
                    <a:pt x="52357" y="4465"/>
                  </a:lnTo>
                  <a:lnTo>
                    <a:pt x="52357" y="4115"/>
                  </a:lnTo>
                  <a:lnTo>
                    <a:pt x="52316" y="3765"/>
                  </a:lnTo>
                  <a:lnTo>
                    <a:pt x="52254" y="3436"/>
                  </a:lnTo>
                  <a:lnTo>
                    <a:pt x="52193" y="3292"/>
                  </a:lnTo>
                  <a:lnTo>
                    <a:pt x="52131" y="3127"/>
                  </a:lnTo>
                  <a:lnTo>
                    <a:pt x="52049" y="2983"/>
                  </a:lnTo>
                  <a:lnTo>
                    <a:pt x="51966" y="2860"/>
                  </a:lnTo>
                  <a:lnTo>
                    <a:pt x="51843" y="2737"/>
                  </a:lnTo>
                  <a:lnTo>
                    <a:pt x="51719" y="2613"/>
                  </a:lnTo>
                  <a:lnTo>
                    <a:pt x="51575" y="2510"/>
                  </a:lnTo>
                  <a:lnTo>
                    <a:pt x="51411" y="2407"/>
                  </a:lnTo>
                  <a:lnTo>
                    <a:pt x="51226" y="2325"/>
                  </a:lnTo>
                  <a:lnTo>
                    <a:pt x="51040" y="2284"/>
                  </a:lnTo>
                  <a:lnTo>
                    <a:pt x="50855" y="2243"/>
                  </a:lnTo>
                  <a:lnTo>
                    <a:pt x="50691" y="2222"/>
                  </a:lnTo>
                  <a:lnTo>
                    <a:pt x="50341" y="2222"/>
                  </a:lnTo>
                  <a:lnTo>
                    <a:pt x="50176" y="2243"/>
                  </a:lnTo>
                  <a:lnTo>
                    <a:pt x="50012" y="2284"/>
                  </a:lnTo>
                  <a:lnTo>
                    <a:pt x="49703" y="2407"/>
                  </a:lnTo>
                  <a:lnTo>
                    <a:pt x="49436" y="2551"/>
                  </a:lnTo>
                  <a:lnTo>
                    <a:pt x="49189" y="2716"/>
                  </a:lnTo>
                  <a:lnTo>
                    <a:pt x="48983" y="2901"/>
                  </a:lnTo>
                  <a:lnTo>
                    <a:pt x="48634" y="3230"/>
                  </a:lnTo>
                  <a:lnTo>
                    <a:pt x="48263" y="3539"/>
                  </a:lnTo>
                  <a:lnTo>
                    <a:pt x="47893" y="3786"/>
                  </a:lnTo>
                  <a:lnTo>
                    <a:pt x="47543" y="3991"/>
                  </a:lnTo>
                  <a:lnTo>
                    <a:pt x="47173" y="4135"/>
                  </a:lnTo>
                  <a:lnTo>
                    <a:pt x="46803" y="4259"/>
                  </a:lnTo>
                  <a:lnTo>
                    <a:pt x="46453" y="4321"/>
                  </a:lnTo>
                  <a:lnTo>
                    <a:pt x="46083" y="4341"/>
                  </a:lnTo>
                  <a:lnTo>
                    <a:pt x="45568" y="4321"/>
                  </a:lnTo>
                  <a:lnTo>
                    <a:pt x="45075" y="4259"/>
                  </a:lnTo>
                  <a:lnTo>
                    <a:pt x="44601" y="4135"/>
                  </a:lnTo>
                  <a:lnTo>
                    <a:pt x="44149" y="3991"/>
                  </a:lnTo>
                  <a:lnTo>
                    <a:pt x="43696" y="3786"/>
                  </a:lnTo>
                  <a:lnTo>
                    <a:pt x="43244" y="3539"/>
                  </a:lnTo>
                  <a:lnTo>
                    <a:pt x="42750" y="3230"/>
                  </a:lnTo>
                  <a:lnTo>
                    <a:pt x="42215" y="2901"/>
                  </a:lnTo>
                  <a:lnTo>
                    <a:pt x="41865" y="2551"/>
                  </a:lnTo>
                  <a:lnTo>
                    <a:pt x="41495" y="2222"/>
                  </a:lnTo>
                  <a:lnTo>
                    <a:pt x="41125" y="1914"/>
                  </a:lnTo>
                  <a:lnTo>
                    <a:pt x="40775" y="1626"/>
                  </a:lnTo>
                  <a:lnTo>
                    <a:pt x="40405" y="1358"/>
                  </a:lnTo>
                  <a:lnTo>
                    <a:pt x="40014" y="1132"/>
                  </a:lnTo>
                  <a:lnTo>
                    <a:pt x="39643" y="906"/>
                  </a:lnTo>
                  <a:lnTo>
                    <a:pt x="39273" y="720"/>
                  </a:lnTo>
                  <a:lnTo>
                    <a:pt x="38882" y="556"/>
                  </a:lnTo>
                  <a:lnTo>
                    <a:pt x="38471" y="412"/>
                  </a:lnTo>
                  <a:lnTo>
                    <a:pt x="38080" y="288"/>
                  </a:lnTo>
                  <a:lnTo>
                    <a:pt x="37668" y="186"/>
                  </a:lnTo>
                  <a:lnTo>
                    <a:pt x="37257" y="103"/>
                  </a:lnTo>
                  <a:lnTo>
                    <a:pt x="36825" y="42"/>
                  </a:lnTo>
                  <a:lnTo>
                    <a:pt x="36393" y="0"/>
                  </a:lnTo>
                  <a:lnTo>
                    <a:pt x="35488" y="0"/>
                  </a:lnTo>
                  <a:lnTo>
                    <a:pt x="35056" y="42"/>
                  </a:lnTo>
                  <a:lnTo>
                    <a:pt x="34624" y="103"/>
                  </a:lnTo>
                  <a:lnTo>
                    <a:pt x="34212" y="186"/>
                  </a:lnTo>
                  <a:lnTo>
                    <a:pt x="33801" y="288"/>
                  </a:lnTo>
                  <a:lnTo>
                    <a:pt x="33410" y="412"/>
                  </a:lnTo>
                  <a:lnTo>
                    <a:pt x="32999" y="556"/>
                  </a:lnTo>
                  <a:lnTo>
                    <a:pt x="32628" y="720"/>
                  </a:lnTo>
                  <a:lnTo>
                    <a:pt x="32237" y="906"/>
                  </a:lnTo>
                  <a:lnTo>
                    <a:pt x="31867" y="1132"/>
                  </a:lnTo>
                  <a:lnTo>
                    <a:pt x="31476" y="1358"/>
                  </a:lnTo>
                  <a:lnTo>
                    <a:pt x="31127" y="1626"/>
                  </a:lnTo>
                  <a:lnTo>
                    <a:pt x="30756" y="1914"/>
                  </a:lnTo>
                  <a:lnTo>
                    <a:pt x="30386" y="2222"/>
                  </a:lnTo>
                  <a:lnTo>
                    <a:pt x="30016" y="2551"/>
                  </a:lnTo>
                  <a:lnTo>
                    <a:pt x="29666" y="2901"/>
                  </a:lnTo>
                  <a:lnTo>
                    <a:pt x="29296" y="3230"/>
                  </a:lnTo>
                  <a:lnTo>
                    <a:pt x="28884" y="3539"/>
                  </a:lnTo>
                  <a:lnTo>
                    <a:pt x="28493" y="3786"/>
                  </a:lnTo>
                  <a:lnTo>
                    <a:pt x="28061" y="3991"/>
                  </a:lnTo>
                  <a:lnTo>
                    <a:pt x="27629" y="4135"/>
                  </a:lnTo>
                  <a:lnTo>
                    <a:pt x="27177" y="4259"/>
                  </a:lnTo>
                  <a:lnTo>
                    <a:pt x="26724" y="4321"/>
                  </a:lnTo>
                  <a:lnTo>
                    <a:pt x="26271" y="4341"/>
                  </a:lnTo>
                  <a:lnTo>
                    <a:pt x="25819" y="4321"/>
                  </a:lnTo>
                  <a:lnTo>
                    <a:pt x="25366" y="4259"/>
                  </a:lnTo>
                  <a:lnTo>
                    <a:pt x="24934" y="4135"/>
                  </a:lnTo>
                  <a:lnTo>
                    <a:pt x="24502" y="3991"/>
                  </a:lnTo>
                  <a:lnTo>
                    <a:pt x="24070" y="3786"/>
                  </a:lnTo>
                  <a:lnTo>
                    <a:pt x="23659" y="3539"/>
                  </a:lnTo>
                  <a:lnTo>
                    <a:pt x="23268" y="3230"/>
                  </a:lnTo>
                  <a:lnTo>
                    <a:pt x="22898" y="2901"/>
                  </a:lnTo>
                  <a:lnTo>
                    <a:pt x="22610" y="2551"/>
                  </a:lnTo>
                  <a:lnTo>
                    <a:pt x="22301" y="2222"/>
                  </a:lnTo>
                  <a:lnTo>
                    <a:pt x="21992" y="1914"/>
                  </a:lnTo>
                  <a:lnTo>
                    <a:pt x="21643" y="1626"/>
                  </a:lnTo>
                  <a:lnTo>
                    <a:pt x="21293" y="1358"/>
                  </a:lnTo>
                  <a:lnTo>
                    <a:pt x="20902" y="1132"/>
                  </a:lnTo>
                  <a:lnTo>
                    <a:pt x="20511" y="906"/>
                  </a:lnTo>
                  <a:lnTo>
                    <a:pt x="20120" y="720"/>
                  </a:lnTo>
                  <a:lnTo>
                    <a:pt x="19709" y="556"/>
                  </a:lnTo>
                  <a:lnTo>
                    <a:pt x="19277" y="412"/>
                  </a:lnTo>
                  <a:lnTo>
                    <a:pt x="18845" y="288"/>
                  </a:lnTo>
                  <a:lnTo>
                    <a:pt x="18413" y="186"/>
                  </a:lnTo>
                  <a:lnTo>
                    <a:pt x="17960" y="103"/>
                  </a:lnTo>
                  <a:lnTo>
                    <a:pt x="17528" y="42"/>
                  </a:lnTo>
                  <a:lnTo>
                    <a:pt x="17076" y="0"/>
                  </a:lnTo>
                  <a:close/>
                </a:path>
              </a:pathLst>
            </a:custGeom>
            <a:solidFill>
              <a:schemeClr val="lt1"/>
            </a:solidFill>
            <a:ln>
              <a:noFill/>
            </a:ln>
          </p:spPr>
          <p:txBody>
            <a:bodyPr spcFirstLastPara="1" wrap="square" lIns="121900" tIns="121900" rIns="121900" bIns="121900" anchor="ctr" anchorCtr="0">
              <a:noAutofit/>
            </a:bodyPr>
            <a:lstStyle/>
            <a:p>
              <a:endParaRPr sz="2489"/>
            </a:p>
          </p:txBody>
        </p:sp>
        <p:sp>
          <p:nvSpPr>
            <p:cNvPr id="407" name="Google Shape;407;p16"/>
            <p:cNvSpPr/>
            <p:nvPr/>
          </p:nvSpPr>
          <p:spPr>
            <a:xfrm>
              <a:off x="3435825" y="5223300"/>
              <a:ext cx="748850" cy="253575"/>
            </a:xfrm>
            <a:custGeom>
              <a:avLst/>
              <a:gdLst/>
              <a:ahLst/>
              <a:cxnLst/>
              <a:rect l="l" t="t" r="r" b="b"/>
              <a:pathLst>
                <a:path w="29954" h="10143" extrusionOk="0">
                  <a:moveTo>
                    <a:pt x="1" y="1"/>
                  </a:moveTo>
                  <a:lnTo>
                    <a:pt x="227" y="536"/>
                  </a:lnTo>
                  <a:lnTo>
                    <a:pt x="494" y="1071"/>
                  </a:lnTo>
                  <a:lnTo>
                    <a:pt x="762" y="1585"/>
                  </a:lnTo>
                  <a:lnTo>
                    <a:pt x="1050" y="2099"/>
                  </a:lnTo>
                  <a:lnTo>
                    <a:pt x="1358" y="2593"/>
                  </a:lnTo>
                  <a:lnTo>
                    <a:pt x="1688" y="3087"/>
                  </a:lnTo>
                  <a:lnTo>
                    <a:pt x="2037" y="3560"/>
                  </a:lnTo>
                  <a:lnTo>
                    <a:pt x="2408" y="4033"/>
                  </a:lnTo>
                  <a:lnTo>
                    <a:pt x="2778" y="4486"/>
                  </a:lnTo>
                  <a:lnTo>
                    <a:pt x="3169" y="4918"/>
                  </a:lnTo>
                  <a:lnTo>
                    <a:pt x="3580" y="5350"/>
                  </a:lnTo>
                  <a:lnTo>
                    <a:pt x="4012" y="5761"/>
                  </a:lnTo>
                  <a:lnTo>
                    <a:pt x="4444" y="6152"/>
                  </a:lnTo>
                  <a:lnTo>
                    <a:pt x="4897" y="6543"/>
                  </a:lnTo>
                  <a:lnTo>
                    <a:pt x="5370" y="6893"/>
                  </a:lnTo>
                  <a:lnTo>
                    <a:pt x="5864" y="7242"/>
                  </a:lnTo>
                  <a:lnTo>
                    <a:pt x="6358" y="7571"/>
                  </a:lnTo>
                  <a:lnTo>
                    <a:pt x="6851" y="7880"/>
                  </a:lnTo>
                  <a:lnTo>
                    <a:pt x="7366" y="8189"/>
                  </a:lnTo>
                  <a:lnTo>
                    <a:pt x="7900" y="8456"/>
                  </a:lnTo>
                  <a:lnTo>
                    <a:pt x="8435" y="8724"/>
                  </a:lnTo>
                  <a:lnTo>
                    <a:pt x="8991" y="8950"/>
                  </a:lnTo>
                  <a:lnTo>
                    <a:pt x="9546" y="9176"/>
                  </a:lnTo>
                  <a:lnTo>
                    <a:pt x="10122" y="9382"/>
                  </a:lnTo>
                  <a:lnTo>
                    <a:pt x="10698" y="9546"/>
                  </a:lnTo>
                  <a:lnTo>
                    <a:pt x="11295" y="9711"/>
                  </a:lnTo>
                  <a:lnTo>
                    <a:pt x="11891" y="9834"/>
                  </a:lnTo>
                  <a:lnTo>
                    <a:pt x="12488" y="9937"/>
                  </a:lnTo>
                  <a:lnTo>
                    <a:pt x="13105" y="10040"/>
                  </a:lnTo>
                  <a:lnTo>
                    <a:pt x="13722" y="10102"/>
                  </a:lnTo>
                  <a:lnTo>
                    <a:pt x="14340" y="10122"/>
                  </a:lnTo>
                  <a:lnTo>
                    <a:pt x="14977" y="10143"/>
                  </a:lnTo>
                  <a:lnTo>
                    <a:pt x="15615" y="10122"/>
                  </a:lnTo>
                  <a:lnTo>
                    <a:pt x="16232" y="10102"/>
                  </a:lnTo>
                  <a:lnTo>
                    <a:pt x="16849" y="10040"/>
                  </a:lnTo>
                  <a:lnTo>
                    <a:pt x="17467" y="9937"/>
                  </a:lnTo>
                  <a:lnTo>
                    <a:pt x="18063" y="9834"/>
                  </a:lnTo>
                  <a:lnTo>
                    <a:pt x="18660" y="9711"/>
                  </a:lnTo>
                  <a:lnTo>
                    <a:pt x="19256" y="9546"/>
                  </a:lnTo>
                  <a:lnTo>
                    <a:pt x="19832" y="9382"/>
                  </a:lnTo>
                  <a:lnTo>
                    <a:pt x="20388" y="9176"/>
                  </a:lnTo>
                  <a:lnTo>
                    <a:pt x="20964" y="8950"/>
                  </a:lnTo>
                  <a:lnTo>
                    <a:pt x="21499" y="8724"/>
                  </a:lnTo>
                  <a:lnTo>
                    <a:pt x="22054" y="8456"/>
                  </a:lnTo>
                  <a:lnTo>
                    <a:pt x="22568" y="8189"/>
                  </a:lnTo>
                  <a:lnTo>
                    <a:pt x="23103" y="7880"/>
                  </a:lnTo>
                  <a:lnTo>
                    <a:pt x="23597" y="7571"/>
                  </a:lnTo>
                  <a:lnTo>
                    <a:pt x="24091" y="7242"/>
                  </a:lnTo>
                  <a:lnTo>
                    <a:pt x="24564" y="6893"/>
                  </a:lnTo>
                  <a:lnTo>
                    <a:pt x="25037" y="6543"/>
                  </a:lnTo>
                  <a:lnTo>
                    <a:pt x="25490" y="6152"/>
                  </a:lnTo>
                  <a:lnTo>
                    <a:pt x="25942" y="5761"/>
                  </a:lnTo>
                  <a:lnTo>
                    <a:pt x="26354" y="5350"/>
                  </a:lnTo>
                  <a:lnTo>
                    <a:pt x="26765" y="4918"/>
                  </a:lnTo>
                  <a:lnTo>
                    <a:pt x="27156" y="4486"/>
                  </a:lnTo>
                  <a:lnTo>
                    <a:pt x="27547" y="4033"/>
                  </a:lnTo>
                  <a:lnTo>
                    <a:pt x="27897" y="3560"/>
                  </a:lnTo>
                  <a:lnTo>
                    <a:pt x="28246" y="3087"/>
                  </a:lnTo>
                  <a:lnTo>
                    <a:pt x="28576" y="2593"/>
                  </a:lnTo>
                  <a:lnTo>
                    <a:pt x="28884" y="2099"/>
                  </a:lnTo>
                  <a:lnTo>
                    <a:pt x="29193" y="1585"/>
                  </a:lnTo>
                  <a:lnTo>
                    <a:pt x="29460" y="1071"/>
                  </a:lnTo>
                  <a:lnTo>
                    <a:pt x="29707" y="536"/>
                  </a:lnTo>
                  <a:lnTo>
                    <a:pt x="29954" y="1"/>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408" name="Google Shape;408;p16"/>
            <p:cNvSpPr/>
            <p:nvPr/>
          </p:nvSpPr>
          <p:spPr>
            <a:xfrm>
              <a:off x="3158100" y="3791475"/>
              <a:ext cx="1316650" cy="1431850"/>
            </a:xfrm>
            <a:custGeom>
              <a:avLst/>
              <a:gdLst/>
              <a:ahLst/>
              <a:cxnLst/>
              <a:rect l="l" t="t" r="r" b="b"/>
              <a:pathLst>
                <a:path w="52666" h="57274" extrusionOk="0">
                  <a:moveTo>
                    <a:pt x="1" y="0"/>
                  </a:moveTo>
                  <a:lnTo>
                    <a:pt x="1" y="48572"/>
                  </a:lnTo>
                  <a:lnTo>
                    <a:pt x="1" y="49024"/>
                  </a:lnTo>
                  <a:lnTo>
                    <a:pt x="42" y="49477"/>
                  </a:lnTo>
                  <a:lnTo>
                    <a:pt x="83" y="49909"/>
                  </a:lnTo>
                  <a:lnTo>
                    <a:pt x="165" y="50341"/>
                  </a:lnTo>
                  <a:lnTo>
                    <a:pt x="268" y="50752"/>
                  </a:lnTo>
                  <a:lnTo>
                    <a:pt x="371" y="51164"/>
                  </a:lnTo>
                  <a:lnTo>
                    <a:pt x="515" y="51575"/>
                  </a:lnTo>
                  <a:lnTo>
                    <a:pt x="680" y="51966"/>
                  </a:lnTo>
                  <a:lnTo>
                    <a:pt x="844" y="52357"/>
                  </a:lnTo>
                  <a:lnTo>
                    <a:pt x="1029" y="52727"/>
                  </a:lnTo>
                  <a:lnTo>
                    <a:pt x="1235" y="53098"/>
                  </a:lnTo>
                  <a:lnTo>
                    <a:pt x="1461" y="53447"/>
                  </a:lnTo>
                  <a:lnTo>
                    <a:pt x="1708" y="53797"/>
                  </a:lnTo>
                  <a:lnTo>
                    <a:pt x="1976" y="54126"/>
                  </a:lnTo>
                  <a:lnTo>
                    <a:pt x="2243" y="54435"/>
                  </a:lnTo>
                  <a:lnTo>
                    <a:pt x="2531" y="54743"/>
                  </a:lnTo>
                  <a:lnTo>
                    <a:pt x="2840" y="55031"/>
                  </a:lnTo>
                  <a:lnTo>
                    <a:pt x="3148" y="55299"/>
                  </a:lnTo>
                  <a:lnTo>
                    <a:pt x="3477" y="55546"/>
                  </a:lnTo>
                  <a:lnTo>
                    <a:pt x="3807" y="55793"/>
                  </a:lnTo>
                  <a:lnTo>
                    <a:pt x="4156" y="56019"/>
                  </a:lnTo>
                  <a:lnTo>
                    <a:pt x="4527" y="56225"/>
                  </a:lnTo>
                  <a:lnTo>
                    <a:pt x="4897" y="56410"/>
                  </a:lnTo>
                  <a:lnTo>
                    <a:pt x="5288" y="56595"/>
                  </a:lnTo>
                  <a:lnTo>
                    <a:pt x="5679" y="56739"/>
                  </a:lnTo>
                  <a:lnTo>
                    <a:pt x="6090" y="56883"/>
                  </a:lnTo>
                  <a:lnTo>
                    <a:pt x="6501" y="57006"/>
                  </a:lnTo>
                  <a:lnTo>
                    <a:pt x="6934" y="57089"/>
                  </a:lnTo>
                  <a:lnTo>
                    <a:pt x="7366" y="57171"/>
                  </a:lnTo>
                  <a:lnTo>
                    <a:pt x="7798" y="57233"/>
                  </a:lnTo>
                  <a:lnTo>
                    <a:pt x="8230" y="57253"/>
                  </a:lnTo>
                  <a:lnTo>
                    <a:pt x="8682" y="57274"/>
                  </a:lnTo>
                  <a:lnTo>
                    <a:pt x="43964" y="57274"/>
                  </a:lnTo>
                  <a:lnTo>
                    <a:pt x="44416" y="57253"/>
                  </a:lnTo>
                  <a:lnTo>
                    <a:pt x="44848" y="57233"/>
                  </a:lnTo>
                  <a:lnTo>
                    <a:pt x="45301" y="57171"/>
                  </a:lnTo>
                  <a:lnTo>
                    <a:pt x="45712" y="57089"/>
                  </a:lnTo>
                  <a:lnTo>
                    <a:pt x="46144" y="57006"/>
                  </a:lnTo>
                  <a:lnTo>
                    <a:pt x="46556" y="56883"/>
                  </a:lnTo>
                  <a:lnTo>
                    <a:pt x="46967" y="56739"/>
                  </a:lnTo>
                  <a:lnTo>
                    <a:pt x="47358" y="56595"/>
                  </a:lnTo>
                  <a:lnTo>
                    <a:pt x="47749" y="56410"/>
                  </a:lnTo>
                  <a:lnTo>
                    <a:pt x="48119" y="56225"/>
                  </a:lnTo>
                  <a:lnTo>
                    <a:pt x="48489" y="56019"/>
                  </a:lnTo>
                  <a:lnTo>
                    <a:pt x="48839" y="55793"/>
                  </a:lnTo>
                  <a:lnTo>
                    <a:pt x="49168" y="55546"/>
                  </a:lnTo>
                  <a:lnTo>
                    <a:pt x="49498" y="55299"/>
                  </a:lnTo>
                  <a:lnTo>
                    <a:pt x="49827" y="55031"/>
                  </a:lnTo>
                  <a:lnTo>
                    <a:pt x="50115" y="54743"/>
                  </a:lnTo>
                  <a:lnTo>
                    <a:pt x="50403" y="54435"/>
                  </a:lnTo>
                  <a:lnTo>
                    <a:pt x="50670" y="54126"/>
                  </a:lnTo>
                  <a:lnTo>
                    <a:pt x="50938" y="53797"/>
                  </a:lnTo>
                  <a:lnTo>
                    <a:pt x="51184" y="53447"/>
                  </a:lnTo>
                  <a:lnTo>
                    <a:pt x="51411" y="53098"/>
                  </a:lnTo>
                  <a:lnTo>
                    <a:pt x="51616" y="52727"/>
                  </a:lnTo>
                  <a:lnTo>
                    <a:pt x="51802" y="52357"/>
                  </a:lnTo>
                  <a:lnTo>
                    <a:pt x="51987" y="51966"/>
                  </a:lnTo>
                  <a:lnTo>
                    <a:pt x="52131" y="51575"/>
                  </a:lnTo>
                  <a:lnTo>
                    <a:pt x="52275" y="51164"/>
                  </a:lnTo>
                  <a:lnTo>
                    <a:pt x="52378" y="50752"/>
                  </a:lnTo>
                  <a:lnTo>
                    <a:pt x="52481" y="50341"/>
                  </a:lnTo>
                  <a:lnTo>
                    <a:pt x="52563" y="49909"/>
                  </a:lnTo>
                  <a:lnTo>
                    <a:pt x="52604" y="49477"/>
                  </a:lnTo>
                  <a:lnTo>
                    <a:pt x="52645" y="49024"/>
                  </a:lnTo>
                  <a:lnTo>
                    <a:pt x="52666" y="48572"/>
                  </a:lnTo>
                  <a:lnTo>
                    <a:pt x="52666" y="0"/>
                  </a:lnTo>
                  <a:close/>
                </a:path>
              </a:pathLst>
            </a:custGeom>
            <a:solidFill>
              <a:schemeClr val="accent6"/>
            </a:solidFill>
            <a:ln>
              <a:noFill/>
            </a:ln>
          </p:spPr>
          <p:txBody>
            <a:bodyPr spcFirstLastPara="1" wrap="square" lIns="121900" tIns="121900" rIns="121900" bIns="121900" anchor="ctr" anchorCtr="0">
              <a:noAutofit/>
            </a:bodyPr>
            <a:lstStyle/>
            <a:p>
              <a:endParaRPr sz="2489"/>
            </a:p>
          </p:txBody>
        </p:sp>
        <p:sp>
          <p:nvSpPr>
            <p:cNvPr id="409" name="Google Shape;409;p16"/>
            <p:cNvSpPr/>
            <p:nvPr/>
          </p:nvSpPr>
          <p:spPr>
            <a:xfrm>
              <a:off x="3024900" y="4117550"/>
              <a:ext cx="1570200" cy="265925"/>
            </a:xfrm>
            <a:custGeom>
              <a:avLst/>
              <a:gdLst/>
              <a:ahLst/>
              <a:cxnLst/>
              <a:rect l="l" t="t" r="r" b="b"/>
              <a:pathLst>
                <a:path w="62808" h="10637" extrusionOk="0">
                  <a:moveTo>
                    <a:pt x="5329" y="0"/>
                  </a:moveTo>
                  <a:lnTo>
                    <a:pt x="5041" y="21"/>
                  </a:lnTo>
                  <a:lnTo>
                    <a:pt x="4773" y="41"/>
                  </a:lnTo>
                  <a:lnTo>
                    <a:pt x="4526" y="62"/>
                  </a:lnTo>
                  <a:lnTo>
                    <a:pt x="4259" y="124"/>
                  </a:lnTo>
                  <a:lnTo>
                    <a:pt x="4012" y="165"/>
                  </a:lnTo>
                  <a:lnTo>
                    <a:pt x="3745" y="247"/>
                  </a:lnTo>
                  <a:lnTo>
                    <a:pt x="3498" y="329"/>
                  </a:lnTo>
                  <a:lnTo>
                    <a:pt x="3271" y="432"/>
                  </a:lnTo>
                  <a:lnTo>
                    <a:pt x="3025" y="535"/>
                  </a:lnTo>
                  <a:lnTo>
                    <a:pt x="2798" y="659"/>
                  </a:lnTo>
                  <a:lnTo>
                    <a:pt x="2366" y="926"/>
                  </a:lnTo>
                  <a:lnTo>
                    <a:pt x="1955" y="1235"/>
                  </a:lnTo>
                  <a:lnTo>
                    <a:pt x="1585" y="1584"/>
                  </a:lnTo>
                  <a:lnTo>
                    <a:pt x="1235" y="1955"/>
                  </a:lnTo>
                  <a:lnTo>
                    <a:pt x="926" y="2366"/>
                  </a:lnTo>
                  <a:lnTo>
                    <a:pt x="659" y="2798"/>
                  </a:lnTo>
                  <a:lnTo>
                    <a:pt x="535" y="3024"/>
                  </a:lnTo>
                  <a:lnTo>
                    <a:pt x="432" y="3271"/>
                  </a:lnTo>
                  <a:lnTo>
                    <a:pt x="330" y="3498"/>
                  </a:lnTo>
                  <a:lnTo>
                    <a:pt x="247" y="3744"/>
                  </a:lnTo>
                  <a:lnTo>
                    <a:pt x="165" y="4012"/>
                  </a:lnTo>
                  <a:lnTo>
                    <a:pt x="124" y="4259"/>
                  </a:lnTo>
                  <a:lnTo>
                    <a:pt x="62" y="4526"/>
                  </a:lnTo>
                  <a:lnTo>
                    <a:pt x="42" y="4773"/>
                  </a:lnTo>
                  <a:lnTo>
                    <a:pt x="21" y="5041"/>
                  </a:lnTo>
                  <a:lnTo>
                    <a:pt x="0" y="5329"/>
                  </a:lnTo>
                  <a:lnTo>
                    <a:pt x="21" y="5596"/>
                  </a:lnTo>
                  <a:lnTo>
                    <a:pt x="42" y="5863"/>
                  </a:lnTo>
                  <a:lnTo>
                    <a:pt x="62" y="6110"/>
                  </a:lnTo>
                  <a:lnTo>
                    <a:pt x="124" y="6378"/>
                  </a:lnTo>
                  <a:lnTo>
                    <a:pt x="165" y="6645"/>
                  </a:lnTo>
                  <a:lnTo>
                    <a:pt x="247" y="6892"/>
                  </a:lnTo>
                  <a:lnTo>
                    <a:pt x="330" y="7139"/>
                  </a:lnTo>
                  <a:lnTo>
                    <a:pt x="432" y="7365"/>
                  </a:lnTo>
                  <a:lnTo>
                    <a:pt x="535" y="7612"/>
                  </a:lnTo>
                  <a:lnTo>
                    <a:pt x="659" y="7838"/>
                  </a:lnTo>
                  <a:lnTo>
                    <a:pt x="926" y="8270"/>
                  </a:lnTo>
                  <a:lnTo>
                    <a:pt x="1235" y="8682"/>
                  </a:lnTo>
                  <a:lnTo>
                    <a:pt x="1585" y="9073"/>
                  </a:lnTo>
                  <a:lnTo>
                    <a:pt x="1955" y="9402"/>
                  </a:lnTo>
                  <a:lnTo>
                    <a:pt x="2366" y="9710"/>
                  </a:lnTo>
                  <a:lnTo>
                    <a:pt x="2798" y="9978"/>
                  </a:lnTo>
                  <a:lnTo>
                    <a:pt x="3025" y="10101"/>
                  </a:lnTo>
                  <a:lnTo>
                    <a:pt x="3271" y="10204"/>
                  </a:lnTo>
                  <a:lnTo>
                    <a:pt x="3498" y="10307"/>
                  </a:lnTo>
                  <a:lnTo>
                    <a:pt x="3745" y="10389"/>
                  </a:lnTo>
                  <a:lnTo>
                    <a:pt x="4012" y="10472"/>
                  </a:lnTo>
                  <a:lnTo>
                    <a:pt x="4259" y="10533"/>
                  </a:lnTo>
                  <a:lnTo>
                    <a:pt x="4526" y="10574"/>
                  </a:lnTo>
                  <a:lnTo>
                    <a:pt x="4773" y="10616"/>
                  </a:lnTo>
                  <a:lnTo>
                    <a:pt x="5041" y="10636"/>
                  </a:lnTo>
                  <a:lnTo>
                    <a:pt x="57767" y="10636"/>
                  </a:lnTo>
                  <a:lnTo>
                    <a:pt x="58035" y="10616"/>
                  </a:lnTo>
                  <a:lnTo>
                    <a:pt x="58302" y="10574"/>
                  </a:lnTo>
                  <a:lnTo>
                    <a:pt x="58570" y="10533"/>
                  </a:lnTo>
                  <a:lnTo>
                    <a:pt x="58817" y="10472"/>
                  </a:lnTo>
                  <a:lnTo>
                    <a:pt x="59063" y="10389"/>
                  </a:lnTo>
                  <a:lnTo>
                    <a:pt x="59310" y="10307"/>
                  </a:lnTo>
                  <a:lnTo>
                    <a:pt x="59557" y="10204"/>
                  </a:lnTo>
                  <a:lnTo>
                    <a:pt x="59783" y="10101"/>
                  </a:lnTo>
                  <a:lnTo>
                    <a:pt x="60010" y="9978"/>
                  </a:lnTo>
                  <a:lnTo>
                    <a:pt x="60462" y="9710"/>
                  </a:lnTo>
                  <a:lnTo>
                    <a:pt x="60874" y="9402"/>
                  </a:lnTo>
                  <a:lnTo>
                    <a:pt x="61244" y="9073"/>
                  </a:lnTo>
                  <a:lnTo>
                    <a:pt x="61594" y="8682"/>
                  </a:lnTo>
                  <a:lnTo>
                    <a:pt x="61902" y="8270"/>
                  </a:lnTo>
                  <a:lnTo>
                    <a:pt x="62170" y="7838"/>
                  </a:lnTo>
                  <a:lnTo>
                    <a:pt x="62293" y="7612"/>
                  </a:lnTo>
                  <a:lnTo>
                    <a:pt x="62396" y="7365"/>
                  </a:lnTo>
                  <a:lnTo>
                    <a:pt x="62499" y="7139"/>
                  </a:lnTo>
                  <a:lnTo>
                    <a:pt x="62581" y="6892"/>
                  </a:lnTo>
                  <a:lnTo>
                    <a:pt x="62643" y="6645"/>
                  </a:lnTo>
                  <a:lnTo>
                    <a:pt x="62705" y="6378"/>
                  </a:lnTo>
                  <a:lnTo>
                    <a:pt x="62746" y="6110"/>
                  </a:lnTo>
                  <a:lnTo>
                    <a:pt x="62787" y="5863"/>
                  </a:lnTo>
                  <a:lnTo>
                    <a:pt x="62808" y="5596"/>
                  </a:lnTo>
                  <a:lnTo>
                    <a:pt x="62808" y="5329"/>
                  </a:lnTo>
                  <a:lnTo>
                    <a:pt x="62808" y="5041"/>
                  </a:lnTo>
                  <a:lnTo>
                    <a:pt x="62787" y="4773"/>
                  </a:lnTo>
                  <a:lnTo>
                    <a:pt x="62746" y="4526"/>
                  </a:lnTo>
                  <a:lnTo>
                    <a:pt x="62705" y="4259"/>
                  </a:lnTo>
                  <a:lnTo>
                    <a:pt x="62643" y="4012"/>
                  </a:lnTo>
                  <a:lnTo>
                    <a:pt x="62581" y="3744"/>
                  </a:lnTo>
                  <a:lnTo>
                    <a:pt x="62499" y="3498"/>
                  </a:lnTo>
                  <a:lnTo>
                    <a:pt x="62396" y="3271"/>
                  </a:lnTo>
                  <a:lnTo>
                    <a:pt x="62293" y="3024"/>
                  </a:lnTo>
                  <a:lnTo>
                    <a:pt x="62170" y="2798"/>
                  </a:lnTo>
                  <a:lnTo>
                    <a:pt x="61902" y="2366"/>
                  </a:lnTo>
                  <a:lnTo>
                    <a:pt x="61594" y="1955"/>
                  </a:lnTo>
                  <a:lnTo>
                    <a:pt x="61244" y="1584"/>
                  </a:lnTo>
                  <a:lnTo>
                    <a:pt x="60874" y="1235"/>
                  </a:lnTo>
                  <a:lnTo>
                    <a:pt x="60462" y="926"/>
                  </a:lnTo>
                  <a:lnTo>
                    <a:pt x="60010" y="659"/>
                  </a:lnTo>
                  <a:lnTo>
                    <a:pt x="59783" y="535"/>
                  </a:lnTo>
                  <a:lnTo>
                    <a:pt x="59557" y="432"/>
                  </a:lnTo>
                  <a:lnTo>
                    <a:pt x="59310" y="329"/>
                  </a:lnTo>
                  <a:lnTo>
                    <a:pt x="59063" y="247"/>
                  </a:lnTo>
                  <a:lnTo>
                    <a:pt x="58817" y="165"/>
                  </a:lnTo>
                  <a:lnTo>
                    <a:pt x="58570" y="124"/>
                  </a:lnTo>
                  <a:lnTo>
                    <a:pt x="58302" y="62"/>
                  </a:lnTo>
                  <a:lnTo>
                    <a:pt x="58035" y="41"/>
                  </a:lnTo>
                  <a:lnTo>
                    <a:pt x="57767" y="21"/>
                  </a:lnTo>
                  <a:lnTo>
                    <a:pt x="57500"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410" name="Google Shape;410;p16"/>
            <p:cNvSpPr/>
            <p:nvPr/>
          </p:nvSpPr>
          <p:spPr>
            <a:xfrm>
              <a:off x="3024900" y="4669900"/>
              <a:ext cx="1570200" cy="265925"/>
            </a:xfrm>
            <a:custGeom>
              <a:avLst/>
              <a:gdLst/>
              <a:ahLst/>
              <a:cxnLst/>
              <a:rect l="l" t="t" r="r" b="b"/>
              <a:pathLst>
                <a:path w="62808" h="10637" extrusionOk="0">
                  <a:moveTo>
                    <a:pt x="5329" y="1"/>
                  </a:moveTo>
                  <a:lnTo>
                    <a:pt x="5041" y="22"/>
                  </a:lnTo>
                  <a:lnTo>
                    <a:pt x="4773" y="42"/>
                  </a:lnTo>
                  <a:lnTo>
                    <a:pt x="4526" y="63"/>
                  </a:lnTo>
                  <a:lnTo>
                    <a:pt x="4259" y="124"/>
                  </a:lnTo>
                  <a:lnTo>
                    <a:pt x="4012" y="186"/>
                  </a:lnTo>
                  <a:lnTo>
                    <a:pt x="3745" y="248"/>
                  </a:lnTo>
                  <a:lnTo>
                    <a:pt x="3498" y="330"/>
                  </a:lnTo>
                  <a:lnTo>
                    <a:pt x="3271" y="433"/>
                  </a:lnTo>
                  <a:lnTo>
                    <a:pt x="3025" y="536"/>
                  </a:lnTo>
                  <a:lnTo>
                    <a:pt x="2798" y="659"/>
                  </a:lnTo>
                  <a:lnTo>
                    <a:pt x="2366" y="927"/>
                  </a:lnTo>
                  <a:lnTo>
                    <a:pt x="1955" y="1235"/>
                  </a:lnTo>
                  <a:lnTo>
                    <a:pt x="1585" y="1585"/>
                  </a:lnTo>
                  <a:lnTo>
                    <a:pt x="1235" y="1955"/>
                  </a:lnTo>
                  <a:lnTo>
                    <a:pt x="926" y="2367"/>
                  </a:lnTo>
                  <a:lnTo>
                    <a:pt x="659" y="2799"/>
                  </a:lnTo>
                  <a:lnTo>
                    <a:pt x="535" y="3046"/>
                  </a:lnTo>
                  <a:lnTo>
                    <a:pt x="432" y="3272"/>
                  </a:lnTo>
                  <a:lnTo>
                    <a:pt x="330" y="3519"/>
                  </a:lnTo>
                  <a:lnTo>
                    <a:pt x="247" y="3766"/>
                  </a:lnTo>
                  <a:lnTo>
                    <a:pt x="165" y="4013"/>
                  </a:lnTo>
                  <a:lnTo>
                    <a:pt x="124" y="4259"/>
                  </a:lnTo>
                  <a:lnTo>
                    <a:pt x="62" y="4527"/>
                  </a:lnTo>
                  <a:lnTo>
                    <a:pt x="42" y="4794"/>
                  </a:lnTo>
                  <a:lnTo>
                    <a:pt x="21" y="5062"/>
                  </a:lnTo>
                  <a:lnTo>
                    <a:pt x="0" y="5329"/>
                  </a:lnTo>
                  <a:lnTo>
                    <a:pt x="21" y="5597"/>
                  </a:lnTo>
                  <a:lnTo>
                    <a:pt x="42" y="5864"/>
                  </a:lnTo>
                  <a:lnTo>
                    <a:pt x="62" y="6132"/>
                  </a:lnTo>
                  <a:lnTo>
                    <a:pt x="124" y="6378"/>
                  </a:lnTo>
                  <a:lnTo>
                    <a:pt x="165" y="6646"/>
                  </a:lnTo>
                  <a:lnTo>
                    <a:pt x="247" y="6893"/>
                  </a:lnTo>
                  <a:lnTo>
                    <a:pt x="330" y="7140"/>
                  </a:lnTo>
                  <a:lnTo>
                    <a:pt x="432" y="7386"/>
                  </a:lnTo>
                  <a:lnTo>
                    <a:pt x="535" y="7613"/>
                  </a:lnTo>
                  <a:lnTo>
                    <a:pt x="659" y="7839"/>
                  </a:lnTo>
                  <a:lnTo>
                    <a:pt x="926" y="8271"/>
                  </a:lnTo>
                  <a:lnTo>
                    <a:pt x="1235" y="8683"/>
                  </a:lnTo>
                  <a:lnTo>
                    <a:pt x="1585" y="9073"/>
                  </a:lnTo>
                  <a:lnTo>
                    <a:pt x="1955" y="9423"/>
                  </a:lnTo>
                  <a:lnTo>
                    <a:pt x="2366" y="9732"/>
                  </a:lnTo>
                  <a:lnTo>
                    <a:pt x="2798" y="9999"/>
                  </a:lnTo>
                  <a:lnTo>
                    <a:pt x="3025" y="10102"/>
                  </a:lnTo>
                  <a:lnTo>
                    <a:pt x="3271" y="10225"/>
                  </a:lnTo>
                  <a:lnTo>
                    <a:pt x="3498" y="10308"/>
                  </a:lnTo>
                  <a:lnTo>
                    <a:pt x="3745" y="10390"/>
                  </a:lnTo>
                  <a:lnTo>
                    <a:pt x="4012" y="10472"/>
                  </a:lnTo>
                  <a:lnTo>
                    <a:pt x="4259" y="10534"/>
                  </a:lnTo>
                  <a:lnTo>
                    <a:pt x="4526" y="10575"/>
                  </a:lnTo>
                  <a:lnTo>
                    <a:pt x="4773" y="10616"/>
                  </a:lnTo>
                  <a:lnTo>
                    <a:pt x="5041" y="10637"/>
                  </a:lnTo>
                  <a:lnTo>
                    <a:pt x="57767" y="10637"/>
                  </a:lnTo>
                  <a:lnTo>
                    <a:pt x="58035" y="10616"/>
                  </a:lnTo>
                  <a:lnTo>
                    <a:pt x="58302" y="10575"/>
                  </a:lnTo>
                  <a:lnTo>
                    <a:pt x="58570" y="10534"/>
                  </a:lnTo>
                  <a:lnTo>
                    <a:pt x="58817" y="10472"/>
                  </a:lnTo>
                  <a:lnTo>
                    <a:pt x="59063" y="10390"/>
                  </a:lnTo>
                  <a:lnTo>
                    <a:pt x="59310" y="10308"/>
                  </a:lnTo>
                  <a:lnTo>
                    <a:pt x="59557" y="10225"/>
                  </a:lnTo>
                  <a:lnTo>
                    <a:pt x="59783" y="10102"/>
                  </a:lnTo>
                  <a:lnTo>
                    <a:pt x="60010" y="9999"/>
                  </a:lnTo>
                  <a:lnTo>
                    <a:pt x="60462" y="9732"/>
                  </a:lnTo>
                  <a:lnTo>
                    <a:pt x="60874" y="9423"/>
                  </a:lnTo>
                  <a:lnTo>
                    <a:pt x="61244" y="9073"/>
                  </a:lnTo>
                  <a:lnTo>
                    <a:pt x="61594" y="8683"/>
                  </a:lnTo>
                  <a:lnTo>
                    <a:pt x="61902" y="8271"/>
                  </a:lnTo>
                  <a:lnTo>
                    <a:pt x="62170" y="7839"/>
                  </a:lnTo>
                  <a:lnTo>
                    <a:pt x="62293" y="7613"/>
                  </a:lnTo>
                  <a:lnTo>
                    <a:pt x="62396" y="7386"/>
                  </a:lnTo>
                  <a:lnTo>
                    <a:pt x="62499" y="7140"/>
                  </a:lnTo>
                  <a:lnTo>
                    <a:pt x="62581" y="6893"/>
                  </a:lnTo>
                  <a:lnTo>
                    <a:pt x="62643" y="6646"/>
                  </a:lnTo>
                  <a:lnTo>
                    <a:pt x="62705" y="6378"/>
                  </a:lnTo>
                  <a:lnTo>
                    <a:pt x="62746" y="6132"/>
                  </a:lnTo>
                  <a:lnTo>
                    <a:pt x="62787" y="5864"/>
                  </a:lnTo>
                  <a:lnTo>
                    <a:pt x="62808" y="5597"/>
                  </a:lnTo>
                  <a:lnTo>
                    <a:pt x="62808" y="5329"/>
                  </a:lnTo>
                  <a:lnTo>
                    <a:pt x="62808" y="5062"/>
                  </a:lnTo>
                  <a:lnTo>
                    <a:pt x="62787" y="4794"/>
                  </a:lnTo>
                  <a:lnTo>
                    <a:pt x="62746" y="4527"/>
                  </a:lnTo>
                  <a:lnTo>
                    <a:pt x="62705" y="4259"/>
                  </a:lnTo>
                  <a:lnTo>
                    <a:pt x="62643" y="4013"/>
                  </a:lnTo>
                  <a:lnTo>
                    <a:pt x="62581" y="3766"/>
                  </a:lnTo>
                  <a:lnTo>
                    <a:pt x="62499" y="3519"/>
                  </a:lnTo>
                  <a:lnTo>
                    <a:pt x="62396" y="3272"/>
                  </a:lnTo>
                  <a:lnTo>
                    <a:pt x="62293" y="3046"/>
                  </a:lnTo>
                  <a:lnTo>
                    <a:pt x="62170" y="2799"/>
                  </a:lnTo>
                  <a:lnTo>
                    <a:pt x="61902" y="2367"/>
                  </a:lnTo>
                  <a:lnTo>
                    <a:pt x="61594" y="1955"/>
                  </a:lnTo>
                  <a:lnTo>
                    <a:pt x="61244" y="1585"/>
                  </a:lnTo>
                  <a:lnTo>
                    <a:pt x="60874" y="1235"/>
                  </a:lnTo>
                  <a:lnTo>
                    <a:pt x="60462" y="927"/>
                  </a:lnTo>
                  <a:lnTo>
                    <a:pt x="60010" y="659"/>
                  </a:lnTo>
                  <a:lnTo>
                    <a:pt x="59783" y="536"/>
                  </a:lnTo>
                  <a:lnTo>
                    <a:pt x="59557" y="433"/>
                  </a:lnTo>
                  <a:lnTo>
                    <a:pt x="59310" y="330"/>
                  </a:lnTo>
                  <a:lnTo>
                    <a:pt x="59063" y="248"/>
                  </a:lnTo>
                  <a:lnTo>
                    <a:pt x="58817" y="186"/>
                  </a:lnTo>
                  <a:lnTo>
                    <a:pt x="58570" y="124"/>
                  </a:lnTo>
                  <a:lnTo>
                    <a:pt x="58302" y="63"/>
                  </a:lnTo>
                  <a:lnTo>
                    <a:pt x="58035" y="42"/>
                  </a:lnTo>
                  <a:lnTo>
                    <a:pt x="57767" y="22"/>
                  </a:lnTo>
                  <a:lnTo>
                    <a:pt x="57500" y="1"/>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411" name="Google Shape;411;p16"/>
            <p:cNvSpPr/>
            <p:nvPr/>
          </p:nvSpPr>
          <p:spPr>
            <a:xfrm>
              <a:off x="4192375" y="578575"/>
              <a:ext cx="963825" cy="1089350"/>
            </a:xfrm>
            <a:custGeom>
              <a:avLst/>
              <a:gdLst/>
              <a:ahLst/>
              <a:cxnLst/>
              <a:rect l="l" t="t" r="r" b="b"/>
              <a:pathLst>
                <a:path w="38553" h="43574" extrusionOk="0">
                  <a:moveTo>
                    <a:pt x="4506" y="1"/>
                  </a:moveTo>
                  <a:lnTo>
                    <a:pt x="4177" y="21"/>
                  </a:lnTo>
                  <a:lnTo>
                    <a:pt x="3868" y="42"/>
                  </a:lnTo>
                  <a:lnTo>
                    <a:pt x="3539" y="104"/>
                  </a:lnTo>
                  <a:lnTo>
                    <a:pt x="3230" y="186"/>
                  </a:lnTo>
                  <a:lnTo>
                    <a:pt x="2922" y="289"/>
                  </a:lnTo>
                  <a:lnTo>
                    <a:pt x="2613" y="412"/>
                  </a:lnTo>
                  <a:lnTo>
                    <a:pt x="2325" y="577"/>
                  </a:lnTo>
                  <a:lnTo>
                    <a:pt x="2037" y="742"/>
                  </a:lnTo>
                  <a:lnTo>
                    <a:pt x="1770" y="927"/>
                  </a:lnTo>
                  <a:lnTo>
                    <a:pt x="1523" y="1132"/>
                  </a:lnTo>
                  <a:lnTo>
                    <a:pt x="1276" y="1359"/>
                  </a:lnTo>
                  <a:lnTo>
                    <a:pt x="1070" y="1606"/>
                  </a:lnTo>
                  <a:lnTo>
                    <a:pt x="844" y="1873"/>
                  </a:lnTo>
                  <a:lnTo>
                    <a:pt x="659" y="2140"/>
                  </a:lnTo>
                  <a:lnTo>
                    <a:pt x="494" y="2449"/>
                  </a:lnTo>
                  <a:lnTo>
                    <a:pt x="350" y="2758"/>
                  </a:lnTo>
                  <a:lnTo>
                    <a:pt x="186" y="3190"/>
                  </a:lnTo>
                  <a:lnTo>
                    <a:pt x="83" y="3642"/>
                  </a:lnTo>
                  <a:lnTo>
                    <a:pt x="21" y="4074"/>
                  </a:lnTo>
                  <a:lnTo>
                    <a:pt x="0" y="4527"/>
                  </a:lnTo>
                  <a:lnTo>
                    <a:pt x="21" y="4959"/>
                  </a:lnTo>
                  <a:lnTo>
                    <a:pt x="83" y="5391"/>
                  </a:lnTo>
                  <a:lnTo>
                    <a:pt x="186" y="5802"/>
                  </a:lnTo>
                  <a:lnTo>
                    <a:pt x="330" y="6214"/>
                  </a:lnTo>
                  <a:lnTo>
                    <a:pt x="515" y="6605"/>
                  </a:lnTo>
                  <a:lnTo>
                    <a:pt x="721" y="6995"/>
                  </a:lnTo>
                  <a:lnTo>
                    <a:pt x="988" y="7345"/>
                  </a:lnTo>
                  <a:lnTo>
                    <a:pt x="1276" y="7674"/>
                  </a:lnTo>
                  <a:lnTo>
                    <a:pt x="1585" y="7962"/>
                  </a:lnTo>
                  <a:lnTo>
                    <a:pt x="1955" y="8250"/>
                  </a:lnTo>
                  <a:lnTo>
                    <a:pt x="2325" y="8477"/>
                  </a:lnTo>
                  <a:lnTo>
                    <a:pt x="2757" y="8682"/>
                  </a:lnTo>
                  <a:lnTo>
                    <a:pt x="3992" y="9238"/>
                  </a:lnTo>
                  <a:lnTo>
                    <a:pt x="5205" y="9814"/>
                  </a:lnTo>
                  <a:lnTo>
                    <a:pt x="6419" y="10431"/>
                  </a:lnTo>
                  <a:lnTo>
                    <a:pt x="7592" y="11069"/>
                  </a:lnTo>
                  <a:lnTo>
                    <a:pt x="8744" y="11768"/>
                  </a:lnTo>
                  <a:lnTo>
                    <a:pt x="9875" y="12468"/>
                  </a:lnTo>
                  <a:lnTo>
                    <a:pt x="11007" y="13229"/>
                  </a:lnTo>
                  <a:lnTo>
                    <a:pt x="12076" y="14011"/>
                  </a:lnTo>
                  <a:lnTo>
                    <a:pt x="13146" y="14813"/>
                  </a:lnTo>
                  <a:lnTo>
                    <a:pt x="14195" y="15656"/>
                  </a:lnTo>
                  <a:lnTo>
                    <a:pt x="15203" y="16521"/>
                  </a:lnTo>
                  <a:lnTo>
                    <a:pt x="16191" y="17405"/>
                  </a:lnTo>
                  <a:lnTo>
                    <a:pt x="17158" y="18331"/>
                  </a:lnTo>
                  <a:lnTo>
                    <a:pt x="18104" y="19277"/>
                  </a:lnTo>
                  <a:lnTo>
                    <a:pt x="19009" y="20265"/>
                  </a:lnTo>
                  <a:lnTo>
                    <a:pt x="19894" y="21252"/>
                  </a:lnTo>
                  <a:lnTo>
                    <a:pt x="20737" y="22281"/>
                  </a:lnTo>
                  <a:lnTo>
                    <a:pt x="21560" y="23330"/>
                  </a:lnTo>
                  <a:lnTo>
                    <a:pt x="22363" y="24400"/>
                  </a:lnTo>
                  <a:lnTo>
                    <a:pt x="23124" y="25511"/>
                  </a:lnTo>
                  <a:lnTo>
                    <a:pt x="23844" y="26622"/>
                  </a:lnTo>
                  <a:lnTo>
                    <a:pt x="24543" y="27753"/>
                  </a:lnTo>
                  <a:lnTo>
                    <a:pt x="25222" y="28926"/>
                  </a:lnTo>
                  <a:lnTo>
                    <a:pt x="25839" y="30098"/>
                  </a:lnTo>
                  <a:lnTo>
                    <a:pt x="26456" y="31291"/>
                  </a:lnTo>
                  <a:lnTo>
                    <a:pt x="27012" y="32505"/>
                  </a:lnTo>
                  <a:lnTo>
                    <a:pt x="27547" y="33740"/>
                  </a:lnTo>
                  <a:lnTo>
                    <a:pt x="28040" y="34994"/>
                  </a:lnTo>
                  <a:lnTo>
                    <a:pt x="28514" y="36270"/>
                  </a:lnTo>
                  <a:lnTo>
                    <a:pt x="28925" y="37545"/>
                  </a:lnTo>
                  <a:lnTo>
                    <a:pt x="29316" y="38842"/>
                  </a:lnTo>
                  <a:lnTo>
                    <a:pt x="29666" y="40158"/>
                  </a:lnTo>
                  <a:lnTo>
                    <a:pt x="29769" y="40528"/>
                  </a:lnTo>
                  <a:lnTo>
                    <a:pt x="29913" y="40899"/>
                  </a:lnTo>
                  <a:lnTo>
                    <a:pt x="30077" y="41228"/>
                  </a:lnTo>
                  <a:lnTo>
                    <a:pt x="30283" y="41557"/>
                  </a:lnTo>
                  <a:lnTo>
                    <a:pt x="30509" y="41866"/>
                  </a:lnTo>
                  <a:lnTo>
                    <a:pt x="30735" y="42133"/>
                  </a:lnTo>
                  <a:lnTo>
                    <a:pt x="31003" y="42401"/>
                  </a:lnTo>
                  <a:lnTo>
                    <a:pt x="31291" y="42627"/>
                  </a:lnTo>
                  <a:lnTo>
                    <a:pt x="31579" y="42853"/>
                  </a:lnTo>
                  <a:lnTo>
                    <a:pt x="31908" y="43038"/>
                  </a:lnTo>
                  <a:lnTo>
                    <a:pt x="32237" y="43203"/>
                  </a:lnTo>
                  <a:lnTo>
                    <a:pt x="32587" y="43326"/>
                  </a:lnTo>
                  <a:lnTo>
                    <a:pt x="32937" y="43429"/>
                  </a:lnTo>
                  <a:lnTo>
                    <a:pt x="33286" y="43511"/>
                  </a:lnTo>
                  <a:lnTo>
                    <a:pt x="33657" y="43553"/>
                  </a:lnTo>
                  <a:lnTo>
                    <a:pt x="34048" y="43573"/>
                  </a:lnTo>
                  <a:lnTo>
                    <a:pt x="34315" y="43573"/>
                  </a:lnTo>
                  <a:lnTo>
                    <a:pt x="34582" y="43532"/>
                  </a:lnTo>
                  <a:lnTo>
                    <a:pt x="34870" y="43491"/>
                  </a:lnTo>
                  <a:lnTo>
                    <a:pt x="35138" y="43429"/>
                  </a:lnTo>
                  <a:lnTo>
                    <a:pt x="35591" y="43306"/>
                  </a:lnTo>
                  <a:lnTo>
                    <a:pt x="36002" y="43121"/>
                  </a:lnTo>
                  <a:lnTo>
                    <a:pt x="36393" y="42915"/>
                  </a:lnTo>
                  <a:lnTo>
                    <a:pt x="36763" y="42668"/>
                  </a:lnTo>
                  <a:lnTo>
                    <a:pt x="37092" y="42380"/>
                  </a:lnTo>
                  <a:lnTo>
                    <a:pt x="37401" y="42071"/>
                  </a:lnTo>
                  <a:lnTo>
                    <a:pt x="37689" y="41742"/>
                  </a:lnTo>
                  <a:lnTo>
                    <a:pt x="37915" y="41372"/>
                  </a:lnTo>
                  <a:lnTo>
                    <a:pt x="38121" y="41002"/>
                  </a:lnTo>
                  <a:lnTo>
                    <a:pt x="38285" y="40590"/>
                  </a:lnTo>
                  <a:lnTo>
                    <a:pt x="38429" y="40179"/>
                  </a:lnTo>
                  <a:lnTo>
                    <a:pt x="38512" y="39747"/>
                  </a:lnTo>
                  <a:lnTo>
                    <a:pt x="38553" y="39315"/>
                  </a:lnTo>
                  <a:lnTo>
                    <a:pt x="38553" y="38862"/>
                  </a:lnTo>
                  <a:lnTo>
                    <a:pt x="38512" y="38409"/>
                  </a:lnTo>
                  <a:lnTo>
                    <a:pt x="38429" y="37957"/>
                  </a:lnTo>
                  <a:lnTo>
                    <a:pt x="38018" y="36393"/>
                  </a:lnTo>
                  <a:lnTo>
                    <a:pt x="37545" y="34850"/>
                  </a:lnTo>
                  <a:lnTo>
                    <a:pt x="37051" y="33308"/>
                  </a:lnTo>
                  <a:lnTo>
                    <a:pt x="36496" y="31806"/>
                  </a:lnTo>
                  <a:lnTo>
                    <a:pt x="35899" y="30304"/>
                  </a:lnTo>
                  <a:lnTo>
                    <a:pt x="35261" y="28823"/>
                  </a:lnTo>
                  <a:lnTo>
                    <a:pt x="34582" y="27383"/>
                  </a:lnTo>
                  <a:lnTo>
                    <a:pt x="33862" y="25943"/>
                  </a:lnTo>
                  <a:lnTo>
                    <a:pt x="33122" y="24544"/>
                  </a:lnTo>
                  <a:lnTo>
                    <a:pt x="32320" y="23145"/>
                  </a:lnTo>
                  <a:lnTo>
                    <a:pt x="31476" y="21787"/>
                  </a:lnTo>
                  <a:lnTo>
                    <a:pt x="30612" y="20450"/>
                  </a:lnTo>
                  <a:lnTo>
                    <a:pt x="29707" y="19154"/>
                  </a:lnTo>
                  <a:lnTo>
                    <a:pt x="28761" y="17858"/>
                  </a:lnTo>
                  <a:lnTo>
                    <a:pt x="27773" y="16603"/>
                  </a:lnTo>
                  <a:lnTo>
                    <a:pt x="26744" y="15389"/>
                  </a:lnTo>
                  <a:lnTo>
                    <a:pt x="25695" y="14196"/>
                  </a:lnTo>
                  <a:lnTo>
                    <a:pt x="24605" y="13023"/>
                  </a:lnTo>
                  <a:lnTo>
                    <a:pt x="23494" y="11892"/>
                  </a:lnTo>
                  <a:lnTo>
                    <a:pt x="22342" y="10781"/>
                  </a:lnTo>
                  <a:lnTo>
                    <a:pt x="21149" y="9711"/>
                  </a:lnTo>
                  <a:lnTo>
                    <a:pt x="19935" y="8682"/>
                  </a:lnTo>
                  <a:lnTo>
                    <a:pt x="18701" y="7674"/>
                  </a:lnTo>
                  <a:lnTo>
                    <a:pt x="17425" y="6707"/>
                  </a:lnTo>
                  <a:lnTo>
                    <a:pt x="16129" y="5782"/>
                  </a:lnTo>
                  <a:lnTo>
                    <a:pt x="14792" y="4897"/>
                  </a:lnTo>
                  <a:lnTo>
                    <a:pt x="13434" y="4033"/>
                  </a:lnTo>
                  <a:lnTo>
                    <a:pt x="12056" y="3231"/>
                  </a:lnTo>
                  <a:lnTo>
                    <a:pt x="10636" y="2449"/>
                  </a:lnTo>
                  <a:lnTo>
                    <a:pt x="9217" y="1708"/>
                  </a:lnTo>
                  <a:lnTo>
                    <a:pt x="7756" y="1009"/>
                  </a:lnTo>
                  <a:lnTo>
                    <a:pt x="6275" y="351"/>
                  </a:lnTo>
                  <a:lnTo>
                    <a:pt x="5843" y="207"/>
                  </a:lnTo>
                  <a:lnTo>
                    <a:pt x="5390" y="83"/>
                  </a:lnTo>
                  <a:lnTo>
                    <a:pt x="4958" y="21"/>
                  </a:lnTo>
                  <a:lnTo>
                    <a:pt x="4506" y="1"/>
                  </a:lnTo>
                  <a:close/>
                </a:path>
              </a:pathLst>
            </a:custGeom>
            <a:solidFill>
              <a:schemeClr val="lt1"/>
            </a:solidFill>
            <a:ln>
              <a:noFill/>
            </a:ln>
          </p:spPr>
          <p:txBody>
            <a:bodyPr spcFirstLastPara="1" wrap="square" lIns="121900" tIns="121900" rIns="121900" bIns="121900" anchor="ctr" anchorCtr="0">
              <a:noAutofit/>
            </a:bodyPr>
            <a:lstStyle/>
            <a:p>
              <a:endParaRPr sz="2489"/>
            </a:p>
          </p:txBody>
        </p:sp>
        <p:sp>
          <p:nvSpPr>
            <p:cNvPr id="412" name="Google Shape;412;p16"/>
            <p:cNvSpPr/>
            <p:nvPr/>
          </p:nvSpPr>
          <p:spPr>
            <a:xfrm>
              <a:off x="4192375" y="578575"/>
              <a:ext cx="963825" cy="1089350"/>
            </a:xfrm>
            <a:custGeom>
              <a:avLst/>
              <a:gdLst/>
              <a:ahLst/>
              <a:cxnLst/>
              <a:rect l="l" t="t" r="r" b="b"/>
              <a:pathLst>
                <a:path w="38553" h="43574" fill="none" extrusionOk="0">
                  <a:moveTo>
                    <a:pt x="4506" y="1"/>
                  </a:moveTo>
                  <a:lnTo>
                    <a:pt x="4506" y="1"/>
                  </a:lnTo>
                  <a:lnTo>
                    <a:pt x="4177" y="21"/>
                  </a:lnTo>
                  <a:lnTo>
                    <a:pt x="3868" y="42"/>
                  </a:lnTo>
                  <a:lnTo>
                    <a:pt x="3539" y="104"/>
                  </a:lnTo>
                  <a:lnTo>
                    <a:pt x="3230" y="186"/>
                  </a:lnTo>
                  <a:lnTo>
                    <a:pt x="2922" y="289"/>
                  </a:lnTo>
                  <a:lnTo>
                    <a:pt x="2613" y="412"/>
                  </a:lnTo>
                  <a:lnTo>
                    <a:pt x="2325" y="577"/>
                  </a:lnTo>
                  <a:lnTo>
                    <a:pt x="2037" y="742"/>
                  </a:lnTo>
                  <a:lnTo>
                    <a:pt x="1770" y="927"/>
                  </a:lnTo>
                  <a:lnTo>
                    <a:pt x="1523" y="1132"/>
                  </a:lnTo>
                  <a:lnTo>
                    <a:pt x="1276" y="1359"/>
                  </a:lnTo>
                  <a:lnTo>
                    <a:pt x="1070" y="1606"/>
                  </a:lnTo>
                  <a:lnTo>
                    <a:pt x="844" y="1873"/>
                  </a:lnTo>
                  <a:lnTo>
                    <a:pt x="659" y="2140"/>
                  </a:lnTo>
                  <a:lnTo>
                    <a:pt x="494" y="2449"/>
                  </a:lnTo>
                  <a:lnTo>
                    <a:pt x="350" y="2758"/>
                  </a:lnTo>
                  <a:lnTo>
                    <a:pt x="350" y="2758"/>
                  </a:lnTo>
                  <a:lnTo>
                    <a:pt x="186" y="3190"/>
                  </a:lnTo>
                  <a:lnTo>
                    <a:pt x="83" y="3642"/>
                  </a:lnTo>
                  <a:lnTo>
                    <a:pt x="21" y="4074"/>
                  </a:lnTo>
                  <a:lnTo>
                    <a:pt x="0" y="4527"/>
                  </a:lnTo>
                  <a:lnTo>
                    <a:pt x="21" y="4959"/>
                  </a:lnTo>
                  <a:lnTo>
                    <a:pt x="83" y="5391"/>
                  </a:lnTo>
                  <a:lnTo>
                    <a:pt x="186" y="5802"/>
                  </a:lnTo>
                  <a:lnTo>
                    <a:pt x="330" y="6214"/>
                  </a:lnTo>
                  <a:lnTo>
                    <a:pt x="515" y="6605"/>
                  </a:lnTo>
                  <a:lnTo>
                    <a:pt x="721" y="6995"/>
                  </a:lnTo>
                  <a:lnTo>
                    <a:pt x="988" y="7345"/>
                  </a:lnTo>
                  <a:lnTo>
                    <a:pt x="1276" y="7674"/>
                  </a:lnTo>
                  <a:lnTo>
                    <a:pt x="1585" y="7962"/>
                  </a:lnTo>
                  <a:lnTo>
                    <a:pt x="1955" y="8250"/>
                  </a:lnTo>
                  <a:lnTo>
                    <a:pt x="2325" y="8477"/>
                  </a:lnTo>
                  <a:lnTo>
                    <a:pt x="2757" y="8682"/>
                  </a:lnTo>
                  <a:lnTo>
                    <a:pt x="2757" y="8682"/>
                  </a:lnTo>
                  <a:lnTo>
                    <a:pt x="3992" y="9238"/>
                  </a:lnTo>
                  <a:lnTo>
                    <a:pt x="5205" y="9814"/>
                  </a:lnTo>
                  <a:lnTo>
                    <a:pt x="6419" y="10431"/>
                  </a:lnTo>
                  <a:lnTo>
                    <a:pt x="7592" y="11069"/>
                  </a:lnTo>
                  <a:lnTo>
                    <a:pt x="8744" y="11768"/>
                  </a:lnTo>
                  <a:lnTo>
                    <a:pt x="9875" y="12468"/>
                  </a:lnTo>
                  <a:lnTo>
                    <a:pt x="11007" y="13229"/>
                  </a:lnTo>
                  <a:lnTo>
                    <a:pt x="12076" y="14011"/>
                  </a:lnTo>
                  <a:lnTo>
                    <a:pt x="13146" y="14813"/>
                  </a:lnTo>
                  <a:lnTo>
                    <a:pt x="14195" y="15656"/>
                  </a:lnTo>
                  <a:lnTo>
                    <a:pt x="15203" y="16521"/>
                  </a:lnTo>
                  <a:lnTo>
                    <a:pt x="16191" y="17405"/>
                  </a:lnTo>
                  <a:lnTo>
                    <a:pt x="17158" y="18331"/>
                  </a:lnTo>
                  <a:lnTo>
                    <a:pt x="18104" y="19277"/>
                  </a:lnTo>
                  <a:lnTo>
                    <a:pt x="19009" y="20265"/>
                  </a:lnTo>
                  <a:lnTo>
                    <a:pt x="19894" y="21252"/>
                  </a:lnTo>
                  <a:lnTo>
                    <a:pt x="20737" y="22281"/>
                  </a:lnTo>
                  <a:lnTo>
                    <a:pt x="21560" y="23330"/>
                  </a:lnTo>
                  <a:lnTo>
                    <a:pt x="22363" y="24400"/>
                  </a:lnTo>
                  <a:lnTo>
                    <a:pt x="23124" y="25511"/>
                  </a:lnTo>
                  <a:lnTo>
                    <a:pt x="23844" y="26622"/>
                  </a:lnTo>
                  <a:lnTo>
                    <a:pt x="24543" y="27753"/>
                  </a:lnTo>
                  <a:lnTo>
                    <a:pt x="25222" y="28926"/>
                  </a:lnTo>
                  <a:lnTo>
                    <a:pt x="25839" y="30098"/>
                  </a:lnTo>
                  <a:lnTo>
                    <a:pt x="26456" y="31291"/>
                  </a:lnTo>
                  <a:lnTo>
                    <a:pt x="27012" y="32505"/>
                  </a:lnTo>
                  <a:lnTo>
                    <a:pt x="27547" y="33740"/>
                  </a:lnTo>
                  <a:lnTo>
                    <a:pt x="28040" y="34994"/>
                  </a:lnTo>
                  <a:lnTo>
                    <a:pt x="28514" y="36270"/>
                  </a:lnTo>
                  <a:lnTo>
                    <a:pt x="28925" y="37545"/>
                  </a:lnTo>
                  <a:lnTo>
                    <a:pt x="29316" y="38842"/>
                  </a:lnTo>
                  <a:lnTo>
                    <a:pt x="29666" y="40158"/>
                  </a:lnTo>
                  <a:lnTo>
                    <a:pt x="29666" y="40158"/>
                  </a:lnTo>
                  <a:lnTo>
                    <a:pt x="29769" y="40528"/>
                  </a:lnTo>
                  <a:lnTo>
                    <a:pt x="29913" y="40899"/>
                  </a:lnTo>
                  <a:lnTo>
                    <a:pt x="30077" y="41228"/>
                  </a:lnTo>
                  <a:lnTo>
                    <a:pt x="30283" y="41557"/>
                  </a:lnTo>
                  <a:lnTo>
                    <a:pt x="30509" y="41866"/>
                  </a:lnTo>
                  <a:lnTo>
                    <a:pt x="30735" y="42133"/>
                  </a:lnTo>
                  <a:lnTo>
                    <a:pt x="31003" y="42401"/>
                  </a:lnTo>
                  <a:lnTo>
                    <a:pt x="31291" y="42627"/>
                  </a:lnTo>
                  <a:lnTo>
                    <a:pt x="31579" y="42853"/>
                  </a:lnTo>
                  <a:lnTo>
                    <a:pt x="31908" y="43038"/>
                  </a:lnTo>
                  <a:lnTo>
                    <a:pt x="32237" y="43203"/>
                  </a:lnTo>
                  <a:lnTo>
                    <a:pt x="32587" y="43326"/>
                  </a:lnTo>
                  <a:lnTo>
                    <a:pt x="32937" y="43429"/>
                  </a:lnTo>
                  <a:lnTo>
                    <a:pt x="33286" y="43511"/>
                  </a:lnTo>
                  <a:lnTo>
                    <a:pt x="33657" y="43553"/>
                  </a:lnTo>
                  <a:lnTo>
                    <a:pt x="34048" y="43573"/>
                  </a:lnTo>
                  <a:lnTo>
                    <a:pt x="34048" y="43573"/>
                  </a:lnTo>
                  <a:lnTo>
                    <a:pt x="34315" y="43573"/>
                  </a:lnTo>
                  <a:lnTo>
                    <a:pt x="34582" y="43532"/>
                  </a:lnTo>
                  <a:lnTo>
                    <a:pt x="34870" y="43491"/>
                  </a:lnTo>
                  <a:lnTo>
                    <a:pt x="35138" y="43429"/>
                  </a:lnTo>
                  <a:lnTo>
                    <a:pt x="35138" y="43429"/>
                  </a:lnTo>
                  <a:lnTo>
                    <a:pt x="35591" y="43306"/>
                  </a:lnTo>
                  <a:lnTo>
                    <a:pt x="36002" y="43121"/>
                  </a:lnTo>
                  <a:lnTo>
                    <a:pt x="36393" y="42915"/>
                  </a:lnTo>
                  <a:lnTo>
                    <a:pt x="36763" y="42668"/>
                  </a:lnTo>
                  <a:lnTo>
                    <a:pt x="37092" y="42380"/>
                  </a:lnTo>
                  <a:lnTo>
                    <a:pt x="37401" y="42071"/>
                  </a:lnTo>
                  <a:lnTo>
                    <a:pt x="37689" y="41742"/>
                  </a:lnTo>
                  <a:lnTo>
                    <a:pt x="37915" y="41372"/>
                  </a:lnTo>
                  <a:lnTo>
                    <a:pt x="38121" y="41002"/>
                  </a:lnTo>
                  <a:lnTo>
                    <a:pt x="38285" y="40590"/>
                  </a:lnTo>
                  <a:lnTo>
                    <a:pt x="38429" y="40179"/>
                  </a:lnTo>
                  <a:lnTo>
                    <a:pt x="38512" y="39747"/>
                  </a:lnTo>
                  <a:lnTo>
                    <a:pt x="38553" y="39315"/>
                  </a:lnTo>
                  <a:lnTo>
                    <a:pt x="38553" y="38862"/>
                  </a:lnTo>
                  <a:lnTo>
                    <a:pt x="38512" y="38409"/>
                  </a:lnTo>
                  <a:lnTo>
                    <a:pt x="38429" y="37957"/>
                  </a:lnTo>
                  <a:lnTo>
                    <a:pt x="38429" y="37957"/>
                  </a:lnTo>
                  <a:lnTo>
                    <a:pt x="38018" y="36393"/>
                  </a:lnTo>
                  <a:lnTo>
                    <a:pt x="37545" y="34850"/>
                  </a:lnTo>
                  <a:lnTo>
                    <a:pt x="37051" y="33308"/>
                  </a:lnTo>
                  <a:lnTo>
                    <a:pt x="36496" y="31806"/>
                  </a:lnTo>
                  <a:lnTo>
                    <a:pt x="35899" y="30304"/>
                  </a:lnTo>
                  <a:lnTo>
                    <a:pt x="35261" y="28823"/>
                  </a:lnTo>
                  <a:lnTo>
                    <a:pt x="34582" y="27383"/>
                  </a:lnTo>
                  <a:lnTo>
                    <a:pt x="33862" y="25943"/>
                  </a:lnTo>
                  <a:lnTo>
                    <a:pt x="33122" y="24544"/>
                  </a:lnTo>
                  <a:lnTo>
                    <a:pt x="32320" y="23145"/>
                  </a:lnTo>
                  <a:lnTo>
                    <a:pt x="31476" y="21787"/>
                  </a:lnTo>
                  <a:lnTo>
                    <a:pt x="30612" y="20450"/>
                  </a:lnTo>
                  <a:lnTo>
                    <a:pt x="29707" y="19154"/>
                  </a:lnTo>
                  <a:lnTo>
                    <a:pt x="28761" y="17858"/>
                  </a:lnTo>
                  <a:lnTo>
                    <a:pt x="27773" y="16603"/>
                  </a:lnTo>
                  <a:lnTo>
                    <a:pt x="26744" y="15389"/>
                  </a:lnTo>
                  <a:lnTo>
                    <a:pt x="25695" y="14196"/>
                  </a:lnTo>
                  <a:lnTo>
                    <a:pt x="24605" y="13023"/>
                  </a:lnTo>
                  <a:lnTo>
                    <a:pt x="23494" y="11892"/>
                  </a:lnTo>
                  <a:lnTo>
                    <a:pt x="22342" y="10781"/>
                  </a:lnTo>
                  <a:lnTo>
                    <a:pt x="21149" y="9711"/>
                  </a:lnTo>
                  <a:lnTo>
                    <a:pt x="19935" y="8682"/>
                  </a:lnTo>
                  <a:lnTo>
                    <a:pt x="18701" y="7674"/>
                  </a:lnTo>
                  <a:lnTo>
                    <a:pt x="17425" y="6707"/>
                  </a:lnTo>
                  <a:lnTo>
                    <a:pt x="16129" y="5782"/>
                  </a:lnTo>
                  <a:lnTo>
                    <a:pt x="14792" y="4897"/>
                  </a:lnTo>
                  <a:lnTo>
                    <a:pt x="13434" y="4033"/>
                  </a:lnTo>
                  <a:lnTo>
                    <a:pt x="12056" y="3231"/>
                  </a:lnTo>
                  <a:lnTo>
                    <a:pt x="10636" y="2449"/>
                  </a:lnTo>
                  <a:lnTo>
                    <a:pt x="9217" y="1708"/>
                  </a:lnTo>
                  <a:lnTo>
                    <a:pt x="7756" y="1009"/>
                  </a:lnTo>
                  <a:lnTo>
                    <a:pt x="6275" y="351"/>
                  </a:lnTo>
                  <a:lnTo>
                    <a:pt x="6275" y="351"/>
                  </a:lnTo>
                  <a:lnTo>
                    <a:pt x="5843" y="207"/>
                  </a:lnTo>
                  <a:lnTo>
                    <a:pt x="5390" y="83"/>
                  </a:lnTo>
                  <a:lnTo>
                    <a:pt x="4958" y="21"/>
                  </a:lnTo>
                  <a:lnTo>
                    <a:pt x="4506" y="1"/>
                  </a:lnTo>
                </a:path>
              </a:pathLst>
            </a:custGeom>
            <a:solidFill>
              <a:schemeClr val="lt1"/>
            </a:solidFill>
            <a:ln>
              <a:noFill/>
            </a:ln>
          </p:spPr>
          <p:txBody>
            <a:bodyPr spcFirstLastPara="1" wrap="square" lIns="121900" tIns="121900" rIns="121900" bIns="121900" anchor="ctr" anchorCtr="0">
              <a:noAutofit/>
            </a:bodyPr>
            <a:lstStyle/>
            <a:p>
              <a:endParaRPr sz="2489"/>
            </a:p>
          </p:txBody>
        </p:sp>
      </p:grpSp>
    </p:spTree>
    <p:extLst>
      <p:ext uri="{BB962C8B-B14F-4D97-AF65-F5344CB8AC3E}">
        <p14:creationId xmlns:p14="http://schemas.microsoft.com/office/powerpoint/2010/main" val="18080921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6F601-031A-494F-9ACB-D111063E4BC7}"/>
              </a:ext>
            </a:extLst>
          </p:cNvPr>
          <p:cNvSpPr>
            <a:spLocks noGrp="1"/>
          </p:cNvSpPr>
          <p:nvPr>
            <p:ph type="title"/>
          </p:nvPr>
        </p:nvSpPr>
        <p:spPr/>
        <p:txBody>
          <a:bodyPr>
            <a:noAutofit/>
          </a:bodyPr>
          <a:lstStyle/>
          <a:p>
            <a:r>
              <a:rPr lang="en-US" dirty="0">
                <a:solidFill>
                  <a:schemeClr val="accent1">
                    <a:lumMod val="50000"/>
                  </a:schemeClr>
                </a:solidFill>
              </a:rPr>
              <a:t>Financial indicators used to evaluate the project</a:t>
            </a:r>
          </a:p>
        </p:txBody>
      </p:sp>
      <p:sp>
        <p:nvSpPr>
          <p:cNvPr id="3" name="Rectangle 3">
            <a:extLst>
              <a:ext uri="{FF2B5EF4-FFF2-40B4-BE49-F238E27FC236}">
                <a16:creationId xmlns:a16="http://schemas.microsoft.com/office/drawing/2014/main" id="{B7696AA7-0B05-48CB-B44D-A7103E88957A}"/>
              </a:ext>
            </a:extLst>
          </p:cNvPr>
          <p:cNvSpPr txBox="1">
            <a:spLocks noChangeArrowheads="1"/>
          </p:cNvSpPr>
          <p:nvPr/>
        </p:nvSpPr>
        <p:spPr>
          <a:xfrm>
            <a:off x="915146" y="1435328"/>
            <a:ext cx="10361707" cy="2407075"/>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US" sz="2000" b="1" i="1" dirty="0"/>
              <a:t>What financial performance evaluation criteria do you usually use to make investment decisions?</a:t>
            </a:r>
          </a:p>
          <a:p>
            <a:pPr marL="342900" indent="-342900" algn="just">
              <a:buFont typeface="Arial" panose="020B0604020202020204" pitchFamily="34" charset="0"/>
              <a:buChar char="•"/>
            </a:pPr>
            <a:r>
              <a:rPr lang="en-US" sz="2000" dirty="0"/>
              <a:t>Payback period – the length of time required for income from the project to offset or recover the project investment costs.</a:t>
            </a:r>
          </a:p>
          <a:p>
            <a:pPr marL="342900" indent="-342900" algn="just">
              <a:buFont typeface="Arial" panose="020B0604020202020204" pitchFamily="34" charset="0"/>
              <a:buChar char="•"/>
            </a:pPr>
            <a:r>
              <a:rPr lang="en-US" sz="2000" dirty="0"/>
              <a:t>A project with a pay-back period shorter than the project life is a feasible project.</a:t>
            </a:r>
          </a:p>
          <a:p>
            <a:pPr marL="342900" indent="-342900" algn="just">
              <a:buFont typeface="Arial" panose="020B0604020202020204" pitchFamily="34" charset="0"/>
              <a:buChar char="•"/>
            </a:pPr>
            <a:r>
              <a:rPr lang="en-US" sz="2000" dirty="0"/>
              <a:t>Simple payback period: does not calculate the time value of money. Usually only applied to projects with short payback periods (less than 3 years).</a:t>
            </a:r>
            <a:r>
              <a:rPr lang="en-GB" sz="2000" dirty="0">
                <a:solidFill>
                  <a:srgbClr val="002060"/>
                </a:solidFill>
                <a:ea typeface="ＭＳ Ｐゴシック" charset="-128"/>
              </a:rPr>
              <a:t>				      </a:t>
            </a:r>
          </a:p>
        </p:txBody>
      </p:sp>
      <p:grpSp>
        <p:nvGrpSpPr>
          <p:cNvPr id="13" name="Group 12">
            <a:extLst>
              <a:ext uri="{FF2B5EF4-FFF2-40B4-BE49-F238E27FC236}">
                <a16:creationId xmlns:a16="http://schemas.microsoft.com/office/drawing/2014/main" id="{C0F1EB58-03AF-4C8E-993F-1C5D7823610A}"/>
              </a:ext>
            </a:extLst>
          </p:cNvPr>
          <p:cNvGrpSpPr/>
          <p:nvPr/>
        </p:nvGrpSpPr>
        <p:grpSpPr>
          <a:xfrm>
            <a:off x="3116622" y="5019697"/>
            <a:ext cx="7334865" cy="1430782"/>
            <a:chOff x="1890713" y="2438400"/>
            <a:chExt cx="7924800" cy="2147888"/>
          </a:xfrm>
        </p:grpSpPr>
        <p:sp>
          <p:nvSpPr>
            <p:cNvPr id="14" name="Pentagon 16">
              <a:extLst>
                <a:ext uri="{FF2B5EF4-FFF2-40B4-BE49-F238E27FC236}">
                  <a16:creationId xmlns:a16="http://schemas.microsoft.com/office/drawing/2014/main" id="{DF8C9FF7-2818-40EF-8987-7F8961248A5A}"/>
                </a:ext>
              </a:extLst>
            </p:cNvPr>
            <p:cNvSpPr/>
            <p:nvPr/>
          </p:nvSpPr>
          <p:spPr>
            <a:xfrm>
              <a:off x="1890713" y="2438400"/>
              <a:ext cx="4071937" cy="928688"/>
            </a:xfrm>
            <a:prstGeom prst="homePlate">
              <a:avLst/>
            </a:prstGeom>
          </p:spPr>
          <p:style>
            <a:lnRef idx="2">
              <a:schemeClr val="accent6"/>
            </a:lnRef>
            <a:fillRef idx="1">
              <a:schemeClr val="lt1"/>
            </a:fillRef>
            <a:effectRef idx="0">
              <a:schemeClr val="accent6"/>
            </a:effectRef>
            <a:fontRef idx="minor">
              <a:schemeClr val="dk1"/>
            </a:fontRef>
          </p:style>
          <p:txBody>
            <a:bodyPr anchor="ctr"/>
            <a:lstStyle/>
            <a:p>
              <a:pPr algn="ctr" eaLnBrk="1" fontAlgn="auto" hangingPunct="1">
                <a:spcBef>
                  <a:spcPts val="0"/>
                </a:spcBef>
                <a:spcAft>
                  <a:spcPts val="0"/>
                </a:spcAft>
                <a:defRPr/>
              </a:pPr>
              <a:r>
                <a:rPr lang="en-US" sz="2000" dirty="0"/>
                <a:t>Total value brought?</a:t>
              </a:r>
              <a:endParaRPr lang="en-US" sz="2000" dirty="0">
                <a:solidFill>
                  <a:schemeClr val="tx1"/>
                </a:solidFill>
              </a:endParaRPr>
            </a:p>
          </p:txBody>
        </p:sp>
        <p:sp>
          <p:nvSpPr>
            <p:cNvPr id="15" name="Pentagon 19">
              <a:extLst>
                <a:ext uri="{FF2B5EF4-FFF2-40B4-BE49-F238E27FC236}">
                  <a16:creationId xmlns:a16="http://schemas.microsoft.com/office/drawing/2014/main" id="{7F3B24E7-E04B-4F92-B9D9-D6E3A25E3E41}"/>
                </a:ext>
              </a:extLst>
            </p:cNvPr>
            <p:cNvSpPr/>
            <p:nvPr/>
          </p:nvSpPr>
          <p:spPr>
            <a:xfrm>
              <a:off x="1890713" y="3657600"/>
              <a:ext cx="4071937" cy="928688"/>
            </a:xfrm>
            <a:prstGeom prst="homePlate">
              <a:avLst/>
            </a:prstGeom>
          </p:spPr>
          <p:style>
            <a:lnRef idx="2">
              <a:schemeClr val="accent6"/>
            </a:lnRef>
            <a:fillRef idx="1">
              <a:schemeClr val="lt1"/>
            </a:fillRef>
            <a:effectRef idx="0">
              <a:schemeClr val="accent6"/>
            </a:effectRef>
            <a:fontRef idx="minor">
              <a:schemeClr val="dk1"/>
            </a:fontRef>
          </p:style>
          <p:txBody>
            <a:bodyPr anchor="ctr"/>
            <a:lstStyle/>
            <a:p>
              <a:pPr algn="ctr" eaLnBrk="1" fontAlgn="auto" hangingPunct="1">
                <a:spcBef>
                  <a:spcPts val="0"/>
                </a:spcBef>
                <a:spcAft>
                  <a:spcPts val="0"/>
                </a:spcAft>
                <a:defRPr/>
              </a:pPr>
              <a:r>
                <a:rPr lang="en-US" sz="2000" dirty="0"/>
                <a:t>Profitability per capital?</a:t>
              </a:r>
              <a:endParaRPr lang="en-US" sz="2000" dirty="0">
                <a:solidFill>
                  <a:schemeClr val="tx1"/>
                </a:solidFill>
              </a:endParaRPr>
            </a:p>
          </p:txBody>
        </p:sp>
        <p:sp>
          <p:nvSpPr>
            <p:cNvPr id="16" name="Rounded Rectangle 22">
              <a:extLst>
                <a:ext uri="{FF2B5EF4-FFF2-40B4-BE49-F238E27FC236}">
                  <a16:creationId xmlns:a16="http://schemas.microsoft.com/office/drawing/2014/main" id="{02F39FCD-663D-44DC-A605-C4078F2A8212}"/>
                </a:ext>
              </a:extLst>
            </p:cNvPr>
            <p:cNvSpPr/>
            <p:nvPr/>
          </p:nvSpPr>
          <p:spPr>
            <a:xfrm>
              <a:off x="6172200" y="2438400"/>
              <a:ext cx="3643313" cy="928688"/>
            </a:xfrm>
            <a:prstGeom prst="roundRect">
              <a:avLst/>
            </a:prstGeom>
            <a:solidFill>
              <a:srgbClr val="C00000"/>
            </a:solidFill>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2000" b="1" dirty="0">
                  <a:effectLst/>
                  <a:ea typeface="Times New Roman" panose="02020603050405020304" pitchFamily="18" charset="0"/>
                </a:rPr>
                <a:t>Net Present Value </a:t>
              </a:r>
              <a:r>
                <a:rPr lang="en-US" sz="2000" dirty="0"/>
                <a:t>(NPV)</a:t>
              </a:r>
            </a:p>
          </p:txBody>
        </p:sp>
        <p:sp>
          <p:nvSpPr>
            <p:cNvPr id="17" name="Rounded Rectangle 23">
              <a:extLst>
                <a:ext uri="{FF2B5EF4-FFF2-40B4-BE49-F238E27FC236}">
                  <a16:creationId xmlns:a16="http://schemas.microsoft.com/office/drawing/2014/main" id="{538CF2A4-64C7-4D76-84C3-257F36E27290}"/>
                </a:ext>
              </a:extLst>
            </p:cNvPr>
            <p:cNvSpPr/>
            <p:nvPr/>
          </p:nvSpPr>
          <p:spPr>
            <a:xfrm>
              <a:off x="6172200" y="3657600"/>
              <a:ext cx="3643313" cy="928688"/>
            </a:xfrm>
            <a:prstGeom prst="roundRect">
              <a:avLst/>
            </a:prstGeom>
            <a:solidFill>
              <a:schemeClr val="accent1">
                <a:lumMod val="50000"/>
              </a:schemeClr>
            </a:solidFill>
          </p:spPr>
          <p:style>
            <a:lnRef idx="3">
              <a:schemeClr val="lt1"/>
            </a:lnRef>
            <a:fillRef idx="1">
              <a:schemeClr val="accent1"/>
            </a:fillRef>
            <a:effectRef idx="1">
              <a:schemeClr val="accent1"/>
            </a:effectRef>
            <a:fontRef idx="minor">
              <a:schemeClr val="lt1"/>
            </a:fontRef>
          </p:style>
          <p:txBody>
            <a:bodyPr anchor="ctr"/>
            <a:lstStyle/>
            <a:p>
              <a:pPr algn="ctr">
                <a:defRPr/>
              </a:pPr>
              <a:r>
                <a:rPr lang="vi-VN" sz="2000" b="1" dirty="0">
                  <a:effectLst/>
                  <a:ea typeface="Times New Roman" panose="02020603050405020304" pitchFamily="18" charset="0"/>
                </a:rPr>
                <a:t>Internal Rate of Return</a:t>
              </a:r>
              <a:r>
                <a:rPr lang="en-US" sz="2000" b="1" dirty="0">
                  <a:effectLst/>
                  <a:ea typeface="Times New Roman" panose="02020603050405020304" pitchFamily="18" charset="0"/>
                </a:rPr>
                <a:t> </a:t>
              </a:r>
              <a:r>
                <a:rPr lang="en-US" sz="2000" b="1" dirty="0"/>
                <a:t>(IRR)</a:t>
              </a:r>
            </a:p>
          </p:txBody>
        </p:sp>
      </p:grpSp>
      <p:sp>
        <p:nvSpPr>
          <p:cNvPr id="18" name="PubOvalCallout">
            <a:extLst>
              <a:ext uri="{FF2B5EF4-FFF2-40B4-BE49-F238E27FC236}">
                <a16:creationId xmlns:a16="http://schemas.microsoft.com/office/drawing/2014/main" id="{5786D44D-5421-49DB-AA00-FB94FC439F39}"/>
              </a:ext>
            </a:extLst>
          </p:cNvPr>
          <p:cNvSpPr>
            <a:spLocks noEditPoints="1" noChangeArrowheads="1"/>
          </p:cNvSpPr>
          <p:nvPr/>
        </p:nvSpPr>
        <p:spPr bwMode="auto">
          <a:xfrm>
            <a:off x="3443545" y="4219134"/>
            <a:ext cx="2652455" cy="791298"/>
          </a:xfrm>
          <a:custGeom>
            <a:avLst/>
            <a:gdLst>
              <a:gd name="T0" fmla="*/ 2147483646 w 21600"/>
              <a:gd name="T1" fmla="*/ 0 h 21600"/>
              <a:gd name="T2" fmla="*/ 0 w 21600"/>
              <a:gd name="T3" fmla="*/ 2147483646 h 21600"/>
              <a:gd name="T4" fmla="*/ 2147483646 w 21600"/>
              <a:gd name="T5" fmla="*/ 2147483646 h 21600"/>
              <a:gd name="T6" fmla="*/ 2147483646 w 21600"/>
              <a:gd name="T7" fmla="*/ 2147483646 h 21600"/>
              <a:gd name="T8" fmla="*/ 2147483646 w 21600"/>
              <a:gd name="T9" fmla="*/ 2147483646 h 21600"/>
              <a:gd name="T10" fmla="*/ 17694720 60000 65536"/>
              <a:gd name="T11" fmla="*/ 11796480 60000 65536"/>
              <a:gd name="T12" fmla="*/ 5898240 60000 65536"/>
              <a:gd name="T13" fmla="*/ 5898240 60000 65536"/>
              <a:gd name="T14" fmla="*/ 0 60000 65536"/>
              <a:gd name="T15" fmla="*/ 3163 w 21600"/>
              <a:gd name="T16" fmla="*/ 2374 h 21600"/>
              <a:gd name="T17" fmla="*/ 18437 w 21600"/>
              <a:gd name="T18" fmla="*/ 13836 h 21600"/>
            </a:gdLst>
            <a:ahLst/>
            <a:cxnLst>
              <a:cxn ang="T10">
                <a:pos x="T0" y="T1"/>
              </a:cxn>
              <a:cxn ang="T11">
                <a:pos x="T2" y="T3"/>
              </a:cxn>
              <a:cxn ang="T12">
                <a:pos x="T4" y="T5"/>
              </a:cxn>
              <a:cxn ang="T13">
                <a:pos x="T6" y="T7"/>
              </a:cxn>
              <a:cxn ang="T14">
                <a:pos x="T8" y="T9"/>
              </a:cxn>
            </a:cxnLst>
            <a:rect l="T15" t="T16" r="T17" b="T18"/>
            <a:pathLst>
              <a:path w="21600" h="21600">
                <a:moveTo>
                  <a:pt x="11611" y="21600"/>
                </a:moveTo>
                <a:lnTo>
                  <a:pt x="9590" y="16158"/>
                </a:lnTo>
                <a:cubicBezTo>
                  <a:pt x="9991" y="16192"/>
                  <a:pt x="10395" y="16210"/>
                  <a:pt x="10800" y="16210"/>
                </a:cubicBezTo>
                <a:cubicBezTo>
                  <a:pt x="16764" y="16210"/>
                  <a:pt x="21600" y="12581"/>
                  <a:pt x="21600" y="8105"/>
                </a:cubicBezTo>
                <a:cubicBezTo>
                  <a:pt x="21600" y="3628"/>
                  <a:pt x="16764" y="0"/>
                  <a:pt x="10800" y="0"/>
                </a:cubicBezTo>
                <a:cubicBezTo>
                  <a:pt x="4835" y="0"/>
                  <a:pt x="0" y="3628"/>
                  <a:pt x="0" y="8105"/>
                </a:cubicBezTo>
                <a:cubicBezTo>
                  <a:pt x="-1" y="10568"/>
                  <a:pt x="1493" y="12898"/>
                  <a:pt x="4057" y="14436"/>
                </a:cubicBezTo>
                <a:lnTo>
                  <a:pt x="11611" y="21600"/>
                </a:lnTo>
                <a:close/>
              </a:path>
            </a:pathLst>
          </a:custGeom>
          <a:solidFill>
            <a:srgbClr val="CCCCFF"/>
          </a:solidFill>
          <a:ln w="9525">
            <a:solidFill>
              <a:srgbClr val="000000"/>
            </a:solidFill>
            <a:miter lim="800000"/>
            <a:headEnd/>
            <a:tailEnd/>
          </a:ln>
        </p:spPr>
        <p:txBody>
          <a:bodyPr lIns="0" tIns="0" rIns="0" bIns="0"/>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r>
              <a:rPr lang="en-US" sz="2000" dirty="0">
                <a:latin typeface="+mn-lt"/>
              </a:rPr>
              <a:t>Investors want to know</a:t>
            </a:r>
            <a:endParaRPr lang="en-US" altLang="en-US" sz="2000" b="1" i="1" dirty="0">
              <a:solidFill>
                <a:schemeClr val="tx1"/>
              </a:solidFill>
              <a:latin typeface="+mn-lt"/>
              <a:ea typeface="ＭＳ Ｐゴシック" panose="020B0600070205080204" pitchFamily="34" charset="-128"/>
            </a:endParaRPr>
          </a:p>
        </p:txBody>
      </p:sp>
    </p:spTree>
    <p:extLst>
      <p:ext uri="{BB962C8B-B14F-4D97-AF65-F5344CB8AC3E}">
        <p14:creationId xmlns:p14="http://schemas.microsoft.com/office/powerpoint/2010/main" val="10703695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DC063E-DF63-44BE-9751-72F10B030A0F}"/>
              </a:ext>
            </a:extLst>
          </p:cNvPr>
          <p:cNvSpPr>
            <a:spLocks noGrp="1"/>
          </p:cNvSpPr>
          <p:nvPr>
            <p:ph type="title"/>
          </p:nvPr>
        </p:nvSpPr>
        <p:spPr/>
        <p:txBody>
          <a:bodyPr>
            <a:noAutofit/>
          </a:bodyPr>
          <a:lstStyle/>
          <a:p>
            <a:r>
              <a:rPr lang="en-US" dirty="0">
                <a:solidFill>
                  <a:schemeClr val="accent1">
                    <a:lumMod val="50000"/>
                  </a:schemeClr>
                </a:solidFill>
              </a:rPr>
              <a:t>Evaluation by NPV and IRR</a:t>
            </a:r>
          </a:p>
        </p:txBody>
      </p:sp>
      <p:sp>
        <p:nvSpPr>
          <p:cNvPr id="4" name="Content Placeholder 22">
            <a:extLst>
              <a:ext uri="{FF2B5EF4-FFF2-40B4-BE49-F238E27FC236}">
                <a16:creationId xmlns:a16="http://schemas.microsoft.com/office/drawing/2014/main" id="{0224B3E8-0D07-4C12-B629-1105F82B617A}"/>
              </a:ext>
            </a:extLst>
          </p:cNvPr>
          <p:cNvSpPr txBox="1">
            <a:spLocks/>
          </p:cNvSpPr>
          <p:nvPr/>
        </p:nvSpPr>
        <p:spPr bwMode="auto">
          <a:xfrm>
            <a:off x="8700182" y="2967156"/>
            <a:ext cx="2857500" cy="1643063"/>
          </a:xfrm>
          <a:prstGeom prst="rect">
            <a:avLst/>
          </a:prstGeom>
          <a:noFill/>
          <a:ln w="9525">
            <a:noFill/>
            <a:miter lim="800000"/>
            <a:headEnd/>
            <a:tailEnd/>
          </a:ln>
        </p:spPr>
        <p:txBody>
          <a:bodyPr/>
          <a:lstStyle/>
          <a:p>
            <a:pPr marL="342900" indent="-342900" eaLnBrk="0" hangingPunct="0">
              <a:lnSpc>
                <a:spcPct val="150000"/>
              </a:lnSpc>
              <a:spcBef>
                <a:spcPct val="20000"/>
              </a:spcBef>
              <a:buClr>
                <a:schemeClr val="tx2"/>
              </a:buClr>
              <a:buSzPct val="66000"/>
              <a:defRPr/>
            </a:pPr>
            <a:r>
              <a:rPr lang="en-US" sz="1800" b="1" kern="0" dirty="0">
                <a:solidFill>
                  <a:srgbClr val="008000"/>
                </a:solidFill>
                <a:latin typeface="Arial" panose="020B0604020202020204" pitchFamily="34" charset="0"/>
              </a:rPr>
              <a:t>B</a:t>
            </a:r>
            <a:r>
              <a:rPr lang="en-US" sz="1800" b="1" kern="0" baseline="-25000" dirty="0">
                <a:solidFill>
                  <a:srgbClr val="008000"/>
                </a:solidFill>
                <a:latin typeface="Arial" panose="020B0604020202020204" pitchFamily="34" charset="0"/>
              </a:rPr>
              <a:t>t</a:t>
            </a:r>
            <a:r>
              <a:rPr lang="en-US" sz="1800" kern="0" dirty="0">
                <a:latin typeface="Arial" panose="020B0604020202020204" pitchFamily="34" charset="0"/>
              </a:rPr>
              <a:t>: Annual benefit</a:t>
            </a:r>
          </a:p>
          <a:p>
            <a:pPr marL="342900" indent="-342900" eaLnBrk="0" hangingPunct="0">
              <a:lnSpc>
                <a:spcPct val="150000"/>
              </a:lnSpc>
              <a:spcBef>
                <a:spcPct val="20000"/>
              </a:spcBef>
              <a:buClr>
                <a:schemeClr val="tx2"/>
              </a:buClr>
              <a:buSzPct val="66000"/>
              <a:defRPr/>
            </a:pPr>
            <a:r>
              <a:rPr lang="en-US" sz="1800" b="1" kern="0" dirty="0">
                <a:solidFill>
                  <a:srgbClr val="FF0000"/>
                </a:solidFill>
                <a:latin typeface="Arial" panose="020B0604020202020204" pitchFamily="34" charset="0"/>
              </a:rPr>
              <a:t>C</a:t>
            </a:r>
            <a:r>
              <a:rPr lang="en-US" sz="1800" b="1" kern="0" baseline="-25000" dirty="0">
                <a:solidFill>
                  <a:srgbClr val="FF0000"/>
                </a:solidFill>
                <a:latin typeface="Arial" panose="020B0604020202020204" pitchFamily="34" charset="0"/>
              </a:rPr>
              <a:t>t</a:t>
            </a:r>
            <a:r>
              <a:rPr lang="en-US" sz="1800" kern="0" dirty="0">
                <a:latin typeface="Arial" panose="020B0604020202020204" pitchFamily="34" charset="0"/>
              </a:rPr>
              <a:t>: </a:t>
            </a:r>
            <a:r>
              <a:rPr lang="en-US" sz="1800" dirty="0">
                <a:latin typeface="Arial" panose="020B0604020202020204" pitchFamily="34" charset="0"/>
              </a:rPr>
              <a:t>Annual cost</a:t>
            </a:r>
            <a:endParaRPr lang="en-US" sz="1800" kern="0" dirty="0">
              <a:latin typeface="Arial" panose="020B0604020202020204" pitchFamily="34" charset="0"/>
            </a:endParaRPr>
          </a:p>
          <a:p>
            <a:pPr marL="342900" indent="-342900" eaLnBrk="0" hangingPunct="0">
              <a:lnSpc>
                <a:spcPct val="150000"/>
              </a:lnSpc>
              <a:spcBef>
                <a:spcPct val="20000"/>
              </a:spcBef>
              <a:buClr>
                <a:schemeClr val="tx2"/>
              </a:buClr>
              <a:buSzPct val="66000"/>
              <a:defRPr/>
            </a:pPr>
            <a:r>
              <a:rPr lang="en-US" sz="1800" b="1" i="1" kern="0" dirty="0" err="1">
                <a:latin typeface="Arial" panose="020B0604020202020204" pitchFamily="34" charset="0"/>
              </a:rPr>
              <a:t>i</a:t>
            </a:r>
            <a:r>
              <a:rPr lang="en-US" sz="1800" b="1" kern="0" dirty="0">
                <a:latin typeface="Arial" panose="020B0604020202020204" pitchFamily="34" charset="0"/>
              </a:rPr>
              <a:t> </a:t>
            </a:r>
            <a:r>
              <a:rPr lang="en-US" sz="1800" kern="0" dirty="0">
                <a:latin typeface="Arial" panose="020B0604020202020204" pitchFamily="34" charset="0"/>
              </a:rPr>
              <a:t>: Discount rate</a:t>
            </a:r>
          </a:p>
          <a:p>
            <a:pPr marL="342900" indent="-342900" eaLnBrk="0" hangingPunct="0">
              <a:lnSpc>
                <a:spcPct val="150000"/>
              </a:lnSpc>
              <a:spcBef>
                <a:spcPct val="20000"/>
              </a:spcBef>
              <a:buClr>
                <a:schemeClr val="tx2"/>
              </a:buClr>
              <a:buSzPct val="66000"/>
              <a:defRPr/>
            </a:pPr>
            <a:endParaRPr lang="en-US" sz="1800" kern="0" dirty="0">
              <a:latin typeface="Arial" panose="020B0604020202020204" pitchFamily="34" charset="0"/>
            </a:endParaRPr>
          </a:p>
        </p:txBody>
      </p:sp>
      <p:grpSp>
        <p:nvGrpSpPr>
          <p:cNvPr id="36" name="Group 35">
            <a:extLst>
              <a:ext uri="{FF2B5EF4-FFF2-40B4-BE49-F238E27FC236}">
                <a16:creationId xmlns:a16="http://schemas.microsoft.com/office/drawing/2014/main" id="{E157789D-7327-5FC6-B8D2-6E3FCAD5B5F5}"/>
              </a:ext>
            </a:extLst>
          </p:cNvPr>
          <p:cNvGrpSpPr/>
          <p:nvPr/>
        </p:nvGrpSpPr>
        <p:grpSpPr>
          <a:xfrm>
            <a:off x="2641161" y="4763151"/>
            <a:ext cx="4286250" cy="1295400"/>
            <a:chOff x="2682364" y="4361749"/>
            <a:chExt cx="4286250" cy="1295400"/>
          </a:xfrm>
        </p:grpSpPr>
        <p:sp>
          <p:nvSpPr>
            <p:cNvPr id="3" name="Content Placeholder 21">
              <a:extLst>
                <a:ext uri="{FF2B5EF4-FFF2-40B4-BE49-F238E27FC236}">
                  <a16:creationId xmlns:a16="http://schemas.microsoft.com/office/drawing/2014/main" id="{3E838B6D-AF73-494A-9E0E-9BC24CF523D8}"/>
                </a:ext>
              </a:extLst>
            </p:cNvPr>
            <p:cNvSpPr txBox="1">
              <a:spLocks/>
            </p:cNvSpPr>
            <p:nvPr/>
          </p:nvSpPr>
          <p:spPr>
            <a:xfrm>
              <a:off x="2682364" y="4361749"/>
              <a:ext cx="4286250" cy="1295400"/>
            </a:xfrm>
            <a:prstGeom prst="rect">
              <a:avLst/>
            </a:prstGeom>
          </p:spPr>
          <p:style>
            <a:lnRef idx="2">
              <a:schemeClr val="accent2"/>
            </a:lnRef>
            <a:fillRef idx="1">
              <a:schemeClr val="lt1"/>
            </a:fillRef>
            <a:effectRef idx="0">
              <a:schemeClr val="accent2"/>
            </a:effectRef>
            <a:fontRef idx="minor">
              <a:schemeClr val="dk1"/>
            </a:fontRef>
          </p:style>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9pPr>
            </a:lstStyle>
            <a:p>
              <a:pPr algn="ctr">
                <a:buFontTx/>
                <a:buNone/>
                <a:defRPr/>
              </a:pPr>
              <a:r>
                <a:rPr lang="en-US" sz="1800" b="1" dirty="0">
                  <a:solidFill>
                    <a:srgbClr val="FF0000"/>
                  </a:solidFill>
                  <a:latin typeface="Arial" panose="020B0604020202020204" pitchFamily="34" charset="0"/>
                </a:rPr>
                <a:t>NPV</a:t>
              </a:r>
            </a:p>
            <a:p>
              <a:pPr>
                <a:buFontTx/>
                <a:buNone/>
                <a:defRPr/>
              </a:pPr>
              <a:r>
                <a:rPr lang="en-US" sz="1800" dirty="0">
                  <a:latin typeface="Arial" panose="020B0604020202020204" pitchFamily="34" charset="0"/>
                </a:rPr>
                <a:t> </a:t>
              </a:r>
            </a:p>
            <a:p>
              <a:pPr>
                <a:buFontTx/>
                <a:buNone/>
                <a:defRPr/>
              </a:pPr>
              <a:endParaRPr lang="en-US" sz="1800" dirty="0">
                <a:latin typeface="Arial" panose="020B0604020202020204" pitchFamily="34" charset="0"/>
              </a:endParaRPr>
            </a:p>
          </p:txBody>
        </p:sp>
        <p:graphicFrame>
          <p:nvGraphicFramePr>
            <p:cNvPr id="5" name="Object 2">
              <a:extLst>
                <a:ext uri="{FF2B5EF4-FFF2-40B4-BE49-F238E27FC236}">
                  <a16:creationId xmlns:a16="http://schemas.microsoft.com/office/drawing/2014/main" id="{D007E95E-54B2-4EEF-A086-ED7E65E2494E}"/>
                </a:ext>
              </a:extLst>
            </p:cNvPr>
            <p:cNvGraphicFramePr>
              <a:graphicFrameLocks noChangeAspect="1"/>
            </p:cNvGraphicFramePr>
            <p:nvPr>
              <p:extLst>
                <p:ext uri="{D42A27DB-BD31-4B8C-83A1-F6EECF244321}">
                  <p14:modId xmlns:p14="http://schemas.microsoft.com/office/powerpoint/2010/main" val="2911480592"/>
                </p:ext>
              </p:extLst>
            </p:nvPr>
          </p:nvGraphicFramePr>
          <p:xfrm>
            <a:off x="2852227" y="4666549"/>
            <a:ext cx="4017963" cy="863600"/>
          </p:xfrm>
          <a:graphic>
            <a:graphicData uri="http://schemas.openxmlformats.org/presentationml/2006/ole">
              <mc:AlternateContent xmlns:mc="http://schemas.openxmlformats.org/markup-compatibility/2006">
                <mc:Choice xmlns:v="urn:schemas-microsoft-com:vml" Requires="v">
                  <p:oleObj name="Equation" r:id="rId3" imgW="1904760" imgH="431640" progId="Equation.DSMT4">
                    <p:embed/>
                  </p:oleObj>
                </mc:Choice>
                <mc:Fallback>
                  <p:oleObj name="Equation" r:id="rId3" imgW="1904760" imgH="431640" progId="Equation.DSMT4">
                    <p:embed/>
                    <p:pic>
                      <p:nvPicPr>
                        <p:cNvPr id="5" name="Object 2">
                          <a:extLst>
                            <a:ext uri="{FF2B5EF4-FFF2-40B4-BE49-F238E27FC236}">
                              <a16:creationId xmlns:a16="http://schemas.microsoft.com/office/drawing/2014/main" id="{D007E95E-54B2-4EEF-A086-ED7E65E2494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2227" y="4666549"/>
                          <a:ext cx="4017963" cy="863600"/>
                        </a:xfrm>
                        <a:prstGeom prst="rect">
                          <a:avLst/>
                        </a:prstGeom>
                        <a:noFill/>
                        <a:ln>
                          <a:noFill/>
                        </a:ln>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rgbClr val="FFCC00"/>
                              </a:solidFill>
                              <a:miter lim="800000"/>
                              <a:headEnd/>
                              <a:tailEnd/>
                            </a14:hiddenLine>
                          </a:ext>
                        </a:extLst>
                      </p:spPr>
                    </p:pic>
                  </p:oleObj>
                </mc:Fallback>
              </mc:AlternateContent>
            </a:graphicData>
          </a:graphic>
        </p:graphicFrame>
      </p:grpSp>
      <p:grpSp>
        <p:nvGrpSpPr>
          <p:cNvPr id="6" name="Group 38">
            <a:extLst>
              <a:ext uri="{FF2B5EF4-FFF2-40B4-BE49-F238E27FC236}">
                <a16:creationId xmlns:a16="http://schemas.microsoft.com/office/drawing/2014/main" id="{9A972104-9A97-48FD-A226-D34297D38D10}"/>
              </a:ext>
            </a:extLst>
          </p:cNvPr>
          <p:cNvGrpSpPr>
            <a:grpSpLocks/>
          </p:cNvGrpSpPr>
          <p:nvPr/>
        </p:nvGrpSpPr>
        <p:grpSpPr bwMode="auto">
          <a:xfrm>
            <a:off x="2270391" y="2961041"/>
            <a:ext cx="5711916" cy="2071687"/>
            <a:chOff x="304800" y="976314"/>
            <a:chExt cx="5658352" cy="2071686"/>
          </a:xfrm>
        </p:grpSpPr>
        <p:grpSp>
          <p:nvGrpSpPr>
            <p:cNvPr id="7" name="Group 29">
              <a:extLst>
                <a:ext uri="{FF2B5EF4-FFF2-40B4-BE49-F238E27FC236}">
                  <a16:creationId xmlns:a16="http://schemas.microsoft.com/office/drawing/2014/main" id="{CC8B9CAD-0CB4-4EB7-BC64-B9D9AFA714E0}"/>
                </a:ext>
              </a:extLst>
            </p:cNvPr>
            <p:cNvGrpSpPr>
              <a:grpSpLocks/>
            </p:cNvGrpSpPr>
            <p:nvPr/>
          </p:nvGrpSpPr>
          <p:grpSpPr bwMode="auto">
            <a:xfrm>
              <a:off x="304800" y="976314"/>
              <a:ext cx="5658352" cy="2071686"/>
              <a:chOff x="357158" y="1357298"/>
              <a:chExt cx="5606108" cy="2071752"/>
            </a:xfrm>
          </p:grpSpPr>
          <p:grpSp>
            <p:nvGrpSpPr>
              <p:cNvPr id="13" name="Group 20">
                <a:extLst>
                  <a:ext uri="{FF2B5EF4-FFF2-40B4-BE49-F238E27FC236}">
                    <a16:creationId xmlns:a16="http://schemas.microsoft.com/office/drawing/2014/main" id="{0293B1A2-A80B-4C8F-A8E7-B011D6B910E8}"/>
                  </a:ext>
                </a:extLst>
              </p:cNvPr>
              <p:cNvGrpSpPr>
                <a:grpSpLocks/>
              </p:cNvGrpSpPr>
              <p:nvPr/>
            </p:nvGrpSpPr>
            <p:grpSpPr bwMode="auto">
              <a:xfrm>
                <a:off x="357158" y="1643055"/>
                <a:ext cx="5286568" cy="1785995"/>
                <a:chOff x="2732880" y="2486031"/>
                <a:chExt cx="3687078" cy="1671990"/>
              </a:xfrm>
            </p:grpSpPr>
            <p:cxnSp>
              <p:nvCxnSpPr>
                <p:cNvPr id="19" name="Straight Connector 18">
                  <a:extLst>
                    <a:ext uri="{FF2B5EF4-FFF2-40B4-BE49-F238E27FC236}">
                      <a16:creationId xmlns:a16="http://schemas.microsoft.com/office/drawing/2014/main" id="{79158EE0-2CCA-4C18-A642-674DDD6ECF76}"/>
                    </a:ext>
                  </a:extLst>
                </p:cNvPr>
                <p:cNvCxnSpPr/>
                <p:nvPr/>
              </p:nvCxnSpPr>
              <p:spPr>
                <a:xfrm>
                  <a:off x="2742660" y="3065656"/>
                  <a:ext cx="1839749" cy="0"/>
                </a:xfrm>
                <a:prstGeom prst="line">
                  <a:avLst/>
                </a:prstGeom>
                <a:ln w="25400">
                  <a:solidFill>
                    <a:srgbClr val="003399"/>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650F4483-EFBC-4C16-8235-6406B4B16729}"/>
                    </a:ext>
                  </a:extLst>
                </p:cNvPr>
                <p:cNvCxnSpPr/>
                <p:nvPr/>
              </p:nvCxnSpPr>
              <p:spPr>
                <a:xfrm>
                  <a:off x="5790798" y="3056738"/>
                  <a:ext cx="629188" cy="0"/>
                </a:xfrm>
                <a:prstGeom prst="line">
                  <a:avLst/>
                </a:prstGeom>
                <a:ln w="25400">
                  <a:solidFill>
                    <a:srgbClr val="003399"/>
                  </a:solidFill>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50B1BABA-0E43-46CF-B357-723FCC603DC7}"/>
                    </a:ext>
                  </a:extLst>
                </p:cNvPr>
                <p:cNvCxnSpPr/>
                <p:nvPr/>
              </p:nvCxnSpPr>
              <p:spPr>
                <a:xfrm rot="5400000">
                  <a:off x="2185754" y="3609809"/>
                  <a:ext cx="1095338" cy="108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B63E7E09-6512-427F-96B8-E70CE8E363A4}"/>
                    </a:ext>
                  </a:extLst>
                </p:cNvPr>
                <p:cNvCxnSpPr/>
                <p:nvPr/>
              </p:nvCxnSpPr>
              <p:spPr>
                <a:xfrm rot="4860000">
                  <a:off x="3179760" y="3208379"/>
                  <a:ext cx="297242" cy="326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4F50C140-B549-4226-A0AB-5555364BA0B1}"/>
                    </a:ext>
                  </a:extLst>
                </p:cNvPr>
                <p:cNvCxnSpPr/>
                <p:nvPr/>
              </p:nvCxnSpPr>
              <p:spPr>
                <a:xfrm rot="5400000" flipH="1" flipV="1">
                  <a:off x="3056956" y="2771585"/>
                  <a:ext cx="572191" cy="1086"/>
                </a:xfrm>
                <a:prstGeom prst="straightConnector1">
                  <a:avLst/>
                </a:prstGeom>
                <a:ln w="25400">
                  <a:solidFill>
                    <a:srgbClr val="00800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4733F2DA-1EEF-4E87-B749-D4D9E91F21A6}"/>
                    </a:ext>
                  </a:extLst>
                </p:cNvPr>
                <p:cNvCxnSpPr/>
                <p:nvPr/>
              </p:nvCxnSpPr>
              <p:spPr>
                <a:xfrm rot="5400000" flipH="1" flipV="1">
                  <a:off x="3685600" y="2771042"/>
                  <a:ext cx="572191" cy="2173"/>
                </a:xfrm>
                <a:prstGeom prst="straightConnector1">
                  <a:avLst/>
                </a:prstGeom>
                <a:ln w="25400">
                  <a:solidFill>
                    <a:srgbClr val="00800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1FA8C962-F3CE-402D-ADF3-50B7348B823D}"/>
                    </a:ext>
                  </a:extLst>
                </p:cNvPr>
                <p:cNvCxnSpPr/>
                <p:nvPr/>
              </p:nvCxnSpPr>
              <p:spPr>
                <a:xfrm rot="5400000" flipH="1" flipV="1">
                  <a:off x="4285448" y="2771042"/>
                  <a:ext cx="572191" cy="2173"/>
                </a:xfrm>
                <a:prstGeom prst="straightConnector1">
                  <a:avLst/>
                </a:prstGeom>
                <a:ln w="25400">
                  <a:solidFill>
                    <a:srgbClr val="00800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E1761AA4-F38C-4941-A646-81DA7F00A5AB}"/>
                    </a:ext>
                  </a:extLst>
                </p:cNvPr>
                <p:cNvCxnSpPr/>
                <p:nvPr/>
              </p:nvCxnSpPr>
              <p:spPr>
                <a:xfrm rot="5400000" flipH="1" flipV="1">
                  <a:off x="5514483" y="2771042"/>
                  <a:ext cx="572191" cy="2173"/>
                </a:xfrm>
                <a:prstGeom prst="straightConnector1">
                  <a:avLst/>
                </a:prstGeom>
                <a:ln w="25400">
                  <a:solidFill>
                    <a:srgbClr val="0080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187647FE-50BF-4E6B-81C5-A6CEE6C7B524}"/>
                    </a:ext>
                  </a:extLst>
                </p:cNvPr>
                <p:cNvCxnSpPr/>
                <p:nvPr/>
              </p:nvCxnSpPr>
              <p:spPr>
                <a:xfrm rot="5400000" flipH="1" flipV="1">
                  <a:off x="6114331" y="2771042"/>
                  <a:ext cx="572191" cy="2173"/>
                </a:xfrm>
                <a:prstGeom prst="straightConnector1">
                  <a:avLst/>
                </a:prstGeom>
                <a:ln w="25400">
                  <a:solidFill>
                    <a:srgbClr val="008000"/>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A3BEE8FB-CBF3-431B-96FD-DF5ABC6EC3C6}"/>
                    </a:ext>
                  </a:extLst>
                </p:cNvPr>
                <p:cNvCxnSpPr/>
                <p:nvPr/>
              </p:nvCxnSpPr>
              <p:spPr>
                <a:xfrm flipV="1">
                  <a:off x="4582410" y="3056738"/>
                  <a:ext cx="1208389" cy="8917"/>
                </a:xfrm>
                <a:prstGeom prst="line">
                  <a:avLst/>
                </a:prstGeom>
                <a:ln w="25400">
                  <a:solidFill>
                    <a:srgbClr val="003399"/>
                  </a:solidFill>
                  <a:prstDash val="dash"/>
                </a:ln>
              </p:spPr>
              <p:style>
                <a:lnRef idx="1">
                  <a:schemeClr val="accent1"/>
                </a:lnRef>
                <a:fillRef idx="0">
                  <a:schemeClr val="accent1"/>
                </a:fillRef>
                <a:effectRef idx="0">
                  <a:schemeClr val="accent1"/>
                </a:effectRef>
                <a:fontRef idx="minor">
                  <a:schemeClr val="tx1"/>
                </a:fontRef>
              </p:style>
            </p:cxnSp>
          </p:grpSp>
          <p:sp>
            <p:nvSpPr>
              <p:cNvPr id="14" name="TextBox 23">
                <a:extLst>
                  <a:ext uri="{FF2B5EF4-FFF2-40B4-BE49-F238E27FC236}">
                    <a16:creationId xmlns:a16="http://schemas.microsoft.com/office/drawing/2014/main" id="{033DABF9-BC6C-4291-9118-839FA6D22961}"/>
                  </a:ext>
                </a:extLst>
              </p:cNvPr>
              <p:cNvSpPr txBox="1">
                <a:spLocks noChangeArrowheads="1"/>
              </p:cNvSpPr>
              <p:nvPr/>
            </p:nvSpPr>
            <p:spPr bwMode="auto">
              <a:xfrm>
                <a:off x="357158" y="2438420"/>
                <a:ext cx="395215" cy="369344"/>
              </a:xfrm>
              <a:prstGeom prst="rect">
                <a:avLst/>
              </a:prstGeom>
              <a:noFill/>
              <a:ln w="9525">
                <a:noFill/>
                <a:miter lim="800000"/>
                <a:headEnd/>
                <a:tailEnd/>
              </a:ln>
            </p:spPr>
            <p:txBody>
              <a:bodyPr wrap="none">
                <a:spAutoFit/>
              </a:bodyPr>
              <a:lstStyle/>
              <a:p>
                <a:r>
                  <a:rPr lang="en-US" sz="1800" b="1">
                    <a:solidFill>
                      <a:srgbClr val="FF0000"/>
                    </a:solidFill>
                    <a:latin typeface="Arial" panose="020B0604020202020204" pitchFamily="34" charset="0"/>
                  </a:rPr>
                  <a:t>C</a:t>
                </a:r>
                <a:r>
                  <a:rPr lang="en-US" sz="1800" b="1" baseline="-25000">
                    <a:solidFill>
                      <a:srgbClr val="FF0000"/>
                    </a:solidFill>
                    <a:latin typeface="Arial" panose="020B0604020202020204" pitchFamily="34" charset="0"/>
                  </a:rPr>
                  <a:t>t</a:t>
                </a:r>
              </a:p>
            </p:txBody>
          </p:sp>
          <p:sp>
            <p:nvSpPr>
              <p:cNvPr id="15" name="TextBox 24">
                <a:extLst>
                  <a:ext uri="{FF2B5EF4-FFF2-40B4-BE49-F238E27FC236}">
                    <a16:creationId xmlns:a16="http://schemas.microsoft.com/office/drawing/2014/main" id="{6041CEDB-1A4F-4860-9EFD-7C89E067328C}"/>
                  </a:ext>
                </a:extLst>
              </p:cNvPr>
              <p:cNvSpPr txBox="1">
                <a:spLocks noChangeArrowheads="1"/>
              </p:cNvSpPr>
              <p:nvPr/>
            </p:nvSpPr>
            <p:spPr bwMode="auto">
              <a:xfrm>
                <a:off x="642910" y="1357298"/>
                <a:ext cx="395215" cy="369344"/>
              </a:xfrm>
              <a:prstGeom prst="rect">
                <a:avLst/>
              </a:prstGeom>
              <a:noFill/>
              <a:ln w="9525">
                <a:noFill/>
                <a:miter lim="800000"/>
                <a:headEnd/>
                <a:tailEnd/>
              </a:ln>
            </p:spPr>
            <p:txBody>
              <a:bodyPr wrap="none">
                <a:spAutoFit/>
              </a:bodyPr>
              <a:lstStyle/>
              <a:p>
                <a:r>
                  <a:rPr lang="en-US" sz="1800" b="1">
                    <a:solidFill>
                      <a:srgbClr val="008000"/>
                    </a:solidFill>
                    <a:latin typeface="Arial" panose="020B0604020202020204" pitchFamily="34" charset="0"/>
                  </a:rPr>
                  <a:t>B</a:t>
                </a:r>
                <a:r>
                  <a:rPr lang="en-US" sz="1800" b="1" baseline="-25000">
                    <a:solidFill>
                      <a:srgbClr val="008000"/>
                    </a:solidFill>
                    <a:latin typeface="Arial" panose="020B0604020202020204" pitchFamily="34" charset="0"/>
                  </a:rPr>
                  <a:t>t</a:t>
                </a:r>
              </a:p>
            </p:txBody>
          </p:sp>
          <p:sp>
            <p:nvSpPr>
              <p:cNvPr id="16" name="TextBox 25">
                <a:extLst>
                  <a:ext uri="{FF2B5EF4-FFF2-40B4-BE49-F238E27FC236}">
                    <a16:creationId xmlns:a16="http://schemas.microsoft.com/office/drawing/2014/main" id="{4718E602-2E16-44B7-8B58-F292CEA0D1A6}"/>
                  </a:ext>
                </a:extLst>
              </p:cNvPr>
              <p:cNvSpPr txBox="1">
                <a:spLocks noChangeArrowheads="1"/>
              </p:cNvSpPr>
              <p:nvPr/>
            </p:nvSpPr>
            <p:spPr bwMode="auto">
              <a:xfrm>
                <a:off x="1185386" y="1915420"/>
                <a:ext cx="307110" cy="369344"/>
              </a:xfrm>
              <a:prstGeom prst="rect">
                <a:avLst/>
              </a:prstGeom>
              <a:noFill/>
              <a:ln w="9525">
                <a:noFill/>
                <a:miter lim="800000"/>
                <a:headEnd/>
                <a:tailEnd/>
              </a:ln>
            </p:spPr>
            <p:txBody>
              <a:bodyPr wrap="none">
                <a:spAutoFit/>
              </a:bodyPr>
              <a:lstStyle/>
              <a:p>
                <a:r>
                  <a:rPr lang="en-US" sz="1800" b="1">
                    <a:solidFill>
                      <a:srgbClr val="003399"/>
                    </a:solidFill>
                    <a:latin typeface="Arial" panose="020B0604020202020204" pitchFamily="34" charset="0"/>
                  </a:rPr>
                  <a:t>1</a:t>
                </a:r>
                <a:endParaRPr lang="en-US" sz="1800" b="1" baseline="-25000">
                  <a:solidFill>
                    <a:srgbClr val="003399"/>
                  </a:solidFill>
                  <a:latin typeface="Arial" panose="020B0604020202020204" pitchFamily="34" charset="0"/>
                </a:endParaRPr>
              </a:p>
            </p:txBody>
          </p:sp>
          <p:sp>
            <p:nvSpPr>
              <p:cNvPr id="17" name="TextBox 26">
                <a:extLst>
                  <a:ext uri="{FF2B5EF4-FFF2-40B4-BE49-F238E27FC236}">
                    <a16:creationId xmlns:a16="http://schemas.microsoft.com/office/drawing/2014/main" id="{EF92793C-9B0C-4187-8D00-2E41F914C702}"/>
                  </a:ext>
                </a:extLst>
              </p:cNvPr>
              <p:cNvSpPr txBox="1">
                <a:spLocks noChangeArrowheads="1"/>
              </p:cNvSpPr>
              <p:nvPr/>
            </p:nvSpPr>
            <p:spPr bwMode="auto">
              <a:xfrm>
                <a:off x="2143108" y="1915420"/>
                <a:ext cx="307110" cy="369344"/>
              </a:xfrm>
              <a:prstGeom prst="rect">
                <a:avLst/>
              </a:prstGeom>
              <a:noFill/>
              <a:ln w="9525">
                <a:noFill/>
                <a:miter lim="800000"/>
                <a:headEnd/>
                <a:tailEnd/>
              </a:ln>
            </p:spPr>
            <p:txBody>
              <a:bodyPr wrap="none">
                <a:spAutoFit/>
              </a:bodyPr>
              <a:lstStyle/>
              <a:p>
                <a:r>
                  <a:rPr lang="en-US" sz="1800" b="1">
                    <a:solidFill>
                      <a:srgbClr val="003399"/>
                    </a:solidFill>
                    <a:latin typeface="Arial" panose="020B0604020202020204" pitchFamily="34" charset="0"/>
                  </a:rPr>
                  <a:t>2</a:t>
                </a:r>
                <a:endParaRPr lang="en-US" sz="1800" b="1" baseline="-25000">
                  <a:solidFill>
                    <a:srgbClr val="003399"/>
                  </a:solidFill>
                  <a:latin typeface="Arial" panose="020B0604020202020204" pitchFamily="34" charset="0"/>
                </a:endParaRPr>
              </a:p>
            </p:txBody>
          </p:sp>
          <p:sp>
            <p:nvSpPr>
              <p:cNvPr id="18" name="TextBox 27">
                <a:extLst>
                  <a:ext uri="{FF2B5EF4-FFF2-40B4-BE49-F238E27FC236}">
                    <a16:creationId xmlns:a16="http://schemas.microsoft.com/office/drawing/2014/main" id="{903C74AF-0F8C-49B5-9047-E949C54E226F}"/>
                  </a:ext>
                </a:extLst>
              </p:cNvPr>
              <p:cNvSpPr txBox="1">
                <a:spLocks noChangeArrowheads="1"/>
              </p:cNvSpPr>
              <p:nvPr/>
            </p:nvSpPr>
            <p:spPr bwMode="auto">
              <a:xfrm>
                <a:off x="5643570" y="1915420"/>
                <a:ext cx="319696" cy="369344"/>
              </a:xfrm>
              <a:prstGeom prst="rect">
                <a:avLst/>
              </a:prstGeom>
              <a:noFill/>
              <a:ln w="9525">
                <a:noFill/>
                <a:miter lim="800000"/>
                <a:headEnd/>
                <a:tailEnd/>
              </a:ln>
            </p:spPr>
            <p:txBody>
              <a:bodyPr wrap="none">
                <a:spAutoFit/>
              </a:bodyPr>
              <a:lstStyle/>
              <a:p>
                <a:r>
                  <a:rPr lang="en-US" sz="1800" b="1">
                    <a:solidFill>
                      <a:srgbClr val="003399"/>
                    </a:solidFill>
                    <a:latin typeface="Arial" panose="020B0604020202020204" pitchFamily="34" charset="0"/>
                  </a:rPr>
                  <a:t>n</a:t>
                </a:r>
                <a:endParaRPr lang="en-US" sz="1800" b="1" baseline="-25000">
                  <a:solidFill>
                    <a:srgbClr val="003399"/>
                  </a:solidFill>
                  <a:latin typeface="Arial" panose="020B0604020202020204" pitchFamily="34" charset="0"/>
                </a:endParaRPr>
              </a:p>
            </p:txBody>
          </p:sp>
        </p:grpSp>
        <p:grpSp>
          <p:nvGrpSpPr>
            <p:cNvPr id="8" name="Group 37">
              <a:extLst>
                <a:ext uri="{FF2B5EF4-FFF2-40B4-BE49-F238E27FC236}">
                  <a16:creationId xmlns:a16="http://schemas.microsoft.com/office/drawing/2014/main" id="{8CADF92E-1DA1-420F-8ECE-12D10A60F5D4}"/>
                </a:ext>
              </a:extLst>
            </p:cNvPr>
            <p:cNvGrpSpPr>
              <a:grpSpLocks/>
            </p:cNvGrpSpPr>
            <p:nvPr/>
          </p:nvGrpSpPr>
          <p:grpSpPr bwMode="auto">
            <a:xfrm>
              <a:off x="2061157" y="1906793"/>
              <a:ext cx="3573885" cy="317504"/>
              <a:chOff x="2061157" y="1906793"/>
              <a:chExt cx="3573885" cy="317504"/>
            </a:xfrm>
          </p:grpSpPr>
          <p:cxnSp>
            <p:nvCxnSpPr>
              <p:cNvPr id="9" name="Straight Arrow Connector 8">
                <a:extLst>
                  <a:ext uri="{FF2B5EF4-FFF2-40B4-BE49-F238E27FC236}">
                    <a16:creationId xmlns:a16="http://schemas.microsoft.com/office/drawing/2014/main" id="{C33E2CBA-7722-4364-85E0-AAB590279897}"/>
                  </a:ext>
                </a:extLst>
              </p:cNvPr>
              <p:cNvCxnSpPr/>
              <p:nvPr/>
            </p:nvCxnSpPr>
            <p:spPr bwMode="auto">
              <a:xfrm rot="4860000">
                <a:off x="1926249" y="2041749"/>
                <a:ext cx="317500" cy="4717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15D8D538-F7F9-47D8-B402-DA38C55E2AB5}"/>
                  </a:ext>
                </a:extLst>
              </p:cNvPr>
              <p:cNvCxnSpPr/>
              <p:nvPr/>
            </p:nvCxnSpPr>
            <p:spPr bwMode="auto">
              <a:xfrm rot="4860000">
                <a:off x="2785682" y="2040964"/>
                <a:ext cx="317500" cy="4875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A97869DA-7259-4992-9EAD-99D37A43D830}"/>
                  </a:ext>
                </a:extLst>
              </p:cNvPr>
              <p:cNvCxnSpPr/>
              <p:nvPr/>
            </p:nvCxnSpPr>
            <p:spPr bwMode="auto">
              <a:xfrm rot="4860000">
                <a:off x="4592614" y="2040963"/>
                <a:ext cx="317500" cy="4875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A45BB8AC-2F63-497D-A67E-6BB387672206}"/>
                  </a:ext>
                </a:extLst>
              </p:cNvPr>
              <p:cNvCxnSpPr/>
              <p:nvPr/>
            </p:nvCxnSpPr>
            <p:spPr bwMode="auto">
              <a:xfrm rot="4860000">
                <a:off x="5452048" y="2041749"/>
                <a:ext cx="317500" cy="4717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sp>
        <p:nvSpPr>
          <p:cNvPr id="29" name="Content Placeholder 22">
            <a:extLst>
              <a:ext uri="{FF2B5EF4-FFF2-40B4-BE49-F238E27FC236}">
                <a16:creationId xmlns:a16="http://schemas.microsoft.com/office/drawing/2014/main" id="{3F373956-9EF7-4039-9EF8-D572E91B3A83}"/>
              </a:ext>
            </a:extLst>
          </p:cNvPr>
          <p:cNvSpPr txBox="1">
            <a:spLocks/>
          </p:cNvSpPr>
          <p:nvPr/>
        </p:nvSpPr>
        <p:spPr>
          <a:xfrm>
            <a:off x="7321540" y="4763151"/>
            <a:ext cx="3900487" cy="1295399"/>
          </a:xfrm>
          <a:prstGeom prst="rect">
            <a:avLst/>
          </a:prstGeom>
          <a:ln w="25400" cap="flat" cmpd="sng" algn="ctr">
            <a:solidFill>
              <a:srgbClr val="003399"/>
            </a:solidFill>
            <a:prstDash val="solid"/>
          </a:ln>
        </p:spPr>
        <p:style>
          <a:lnRef idx="2">
            <a:schemeClr val="accent1"/>
          </a:lnRef>
          <a:fillRef idx="1">
            <a:schemeClr val="lt1"/>
          </a:fillRef>
          <a:effectRef idx="0">
            <a:schemeClr val="accent1"/>
          </a:effectRef>
          <a:fontRef idx="minor">
            <a:schemeClr val="dk1"/>
          </a:fontRef>
        </p:style>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9pPr>
          </a:lstStyle>
          <a:p>
            <a:pPr algn="ctr">
              <a:buFontTx/>
              <a:buNone/>
              <a:defRPr/>
            </a:pPr>
            <a:r>
              <a:rPr lang="en-US" sz="1800" b="1" dirty="0">
                <a:solidFill>
                  <a:srgbClr val="FF0000"/>
                </a:solidFill>
                <a:latin typeface="Arial" panose="020B0604020202020204" pitchFamily="34" charset="0"/>
              </a:rPr>
              <a:t>IRR</a:t>
            </a:r>
          </a:p>
          <a:p>
            <a:pPr algn="ctr">
              <a:buFontTx/>
              <a:buNone/>
              <a:defRPr/>
            </a:pPr>
            <a:r>
              <a:rPr lang="en-US" sz="1800" dirty="0">
                <a:solidFill>
                  <a:schemeClr val="tx1"/>
                </a:solidFill>
                <a:latin typeface="Arial" panose="020B0604020202020204" pitchFamily="34" charset="0"/>
              </a:rPr>
              <a:t>NPV= 0 </a:t>
            </a:r>
            <a:r>
              <a:rPr lang="en-US" sz="1800" dirty="0">
                <a:solidFill>
                  <a:schemeClr val="tx1"/>
                </a:solidFill>
                <a:latin typeface="Arial" panose="020B0604020202020204" pitchFamily="34" charset="0"/>
                <a:sym typeface="Wingdings" pitchFamily="2" charset="2"/>
              </a:rPr>
              <a:t> IRR value</a:t>
            </a:r>
            <a:endParaRPr lang="en-US" sz="1800" dirty="0">
              <a:solidFill>
                <a:schemeClr val="tx1"/>
              </a:solidFill>
              <a:latin typeface="Arial" panose="020B0604020202020204" pitchFamily="34" charset="0"/>
            </a:endParaRPr>
          </a:p>
        </p:txBody>
      </p:sp>
      <p:sp>
        <p:nvSpPr>
          <p:cNvPr id="30" name="Content Placeholder 22">
            <a:extLst>
              <a:ext uri="{FF2B5EF4-FFF2-40B4-BE49-F238E27FC236}">
                <a16:creationId xmlns:a16="http://schemas.microsoft.com/office/drawing/2014/main" id="{FD92FAC8-8FC0-4EDB-BEAD-DDC230091036}"/>
              </a:ext>
            </a:extLst>
          </p:cNvPr>
          <p:cNvSpPr txBox="1">
            <a:spLocks/>
          </p:cNvSpPr>
          <p:nvPr/>
        </p:nvSpPr>
        <p:spPr bwMode="auto">
          <a:xfrm>
            <a:off x="2641161" y="6237693"/>
            <a:ext cx="9360758" cy="484675"/>
          </a:xfrm>
          <a:prstGeom prst="rect">
            <a:avLst/>
          </a:prstGeom>
          <a:ln w="12700" cap="flat" cmpd="sng" algn="ctr">
            <a:solidFill>
              <a:srgbClr val="00B050"/>
            </a:solidFill>
            <a:prstDash val="solid"/>
            <a:miter lim="800000"/>
            <a:headEnd/>
            <a:tailEnd/>
          </a:ln>
        </p:spPr>
        <p:style>
          <a:lnRef idx="2">
            <a:schemeClr val="accent1"/>
          </a:lnRef>
          <a:fillRef idx="1">
            <a:schemeClr val="lt1"/>
          </a:fillRef>
          <a:effectRef idx="0">
            <a:schemeClr val="accent1"/>
          </a:effectRef>
          <a:fontRef idx="minor">
            <a:schemeClr val="dk1"/>
          </a:fontRef>
        </p:style>
        <p:txBody>
          <a:bodyPr/>
          <a:lstStyle/>
          <a:p>
            <a:pPr marL="633413" indent="-633413">
              <a:spcBef>
                <a:spcPct val="20000"/>
              </a:spcBef>
              <a:defRPr/>
            </a:pPr>
            <a:r>
              <a:rPr lang="en-US" sz="1800" kern="0" dirty="0">
                <a:solidFill>
                  <a:srgbClr val="003399"/>
                </a:solidFill>
                <a:latin typeface="Arial" panose="020B0604020202020204" pitchFamily="34" charset="0"/>
              </a:rPr>
              <a:t>IRR (Internal Rate of Return: </a:t>
            </a:r>
            <a:r>
              <a:rPr lang="en-US" sz="1800" dirty="0">
                <a:solidFill>
                  <a:srgbClr val="003399"/>
                </a:solidFill>
                <a:latin typeface="Arial" panose="020B0604020202020204" pitchFamily="34" charset="0"/>
              </a:rPr>
              <a:t>is the appropriate discount rate, at which </a:t>
            </a:r>
            <a:r>
              <a:rPr lang="en-US" sz="1800" kern="0" dirty="0">
                <a:solidFill>
                  <a:srgbClr val="003399"/>
                </a:solidFill>
                <a:latin typeface="Arial" panose="020B0604020202020204" pitchFamily="34" charset="0"/>
              </a:rPr>
              <a:t>NPV = 0   </a:t>
            </a:r>
          </a:p>
          <a:p>
            <a:pPr marL="342900" indent="-342900" algn="ctr">
              <a:spcBef>
                <a:spcPct val="20000"/>
              </a:spcBef>
              <a:defRPr/>
            </a:pPr>
            <a:endParaRPr lang="en-US" sz="1800" kern="0" dirty="0">
              <a:solidFill>
                <a:srgbClr val="003399"/>
              </a:solidFill>
              <a:latin typeface="Arial" panose="020B0604020202020204" pitchFamily="34" charset="0"/>
            </a:endParaRPr>
          </a:p>
        </p:txBody>
      </p:sp>
      <p:grpSp>
        <p:nvGrpSpPr>
          <p:cNvPr id="31" name="Group 30">
            <a:extLst>
              <a:ext uri="{FF2B5EF4-FFF2-40B4-BE49-F238E27FC236}">
                <a16:creationId xmlns:a16="http://schemas.microsoft.com/office/drawing/2014/main" id="{42D6A9B7-9606-9C84-49A6-8F97B617794E}"/>
              </a:ext>
            </a:extLst>
          </p:cNvPr>
          <p:cNvGrpSpPr/>
          <p:nvPr/>
        </p:nvGrpSpPr>
        <p:grpSpPr>
          <a:xfrm>
            <a:off x="1884332" y="1382867"/>
            <a:ext cx="7924800" cy="1238150"/>
            <a:chOff x="1890713" y="2438400"/>
            <a:chExt cx="7924800" cy="2147888"/>
          </a:xfrm>
        </p:grpSpPr>
        <p:sp>
          <p:nvSpPr>
            <p:cNvPr id="32" name="Pentagon 16">
              <a:extLst>
                <a:ext uri="{FF2B5EF4-FFF2-40B4-BE49-F238E27FC236}">
                  <a16:creationId xmlns:a16="http://schemas.microsoft.com/office/drawing/2014/main" id="{AA32CCB4-010C-15E4-2C30-9F227B851698}"/>
                </a:ext>
              </a:extLst>
            </p:cNvPr>
            <p:cNvSpPr/>
            <p:nvPr/>
          </p:nvSpPr>
          <p:spPr>
            <a:xfrm>
              <a:off x="1929457" y="2438400"/>
              <a:ext cx="4071937" cy="928688"/>
            </a:xfrm>
            <a:prstGeom prst="homePlat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n-US" sz="1800" dirty="0">
                  <a:solidFill>
                    <a:schemeClr val="tx1"/>
                  </a:solidFill>
                  <a:latin typeface="Arial" panose="020B0604020202020204" pitchFamily="34" charset="0"/>
                </a:rPr>
                <a:t>Total value brought?</a:t>
              </a:r>
            </a:p>
          </p:txBody>
        </p:sp>
        <p:sp>
          <p:nvSpPr>
            <p:cNvPr id="33" name="Pentagon 19">
              <a:extLst>
                <a:ext uri="{FF2B5EF4-FFF2-40B4-BE49-F238E27FC236}">
                  <a16:creationId xmlns:a16="http://schemas.microsoft.com/office/drawing/2014/main" id="{9E4B88F2-A062-9C0B-070D-4E3F08EF8012}"/>
                </a:ext>
              </a:extLst>
            </p:cNvPr>
            <p:cNvSpPr/>
            <p:nvPr/>
          </p:nvSpPr>
          <p:spPr>
            <a:xfrm>
              <a:off x="1890713" y="3657600"/>
              <a:ext cx="4071937" cy="928688"/>
            </a:xfrm>
            <a:prstGeom prst="homePlat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n-US" sz="1800" dirty="0">
                  <a:solidFill>
                    <a:schemeClr val="tx1"/>
                  </a:solidFill>
                  <a:latin typeface="Arial" panose="020B0604020202020204" pitchFamily="34" charset="0"/>
                </a:rPr>
                <a:t>Profitability per dollar of capital?</a:t>
              </a:r>
            </a:p>
          </p:txBody>
        </p:sp>
        <p:sp>
          <p:nvSpPr>
            <p:cNvPr id="34" name="Rounded Rectangle 22">
              <a:extLst>
                <a:ext uri="{FF2B5EF4-FFF2-40B4-BE49-F238E27FC236}">
                  <a16:creationId xmlns:a16="http://schemas.microsoft.com/office/drawing/2014/main" id="{2DD8A66F-3769-19AB-EC8A-B96882D1C40C}"/>
                </a:ext>
              </a:extLst>
            </p:cNvPr>
            <p:cNvSpPr/>
            <p:nvPr/>
          </p:nvSpPr>
          <p:spPr>
            <a:xfrm>
              <a:off x="6172200" y="2438400"/>
              <a:ext cx="3643313" cy="928688"/>
            </a:xfrm>
            <a:prstGeom prst="roundRect">
              <a:avLst/>
            </a:prstGeom>
            <a:solidFill>
              <a:srgbClr val="C00000"/>
            </a:solidFill>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1800" dirty="0">
                  <a:latin typeface="Arial" panose="020B0604020202020204" pitchFamily="34" charset="0"/>
                </a:rPr>
                <a:t>Net present value (NPV)</a:t>
              </a:r>
            </a:p>
          </p:txBody>
        </p:sp>
        <p:sp>
          <p:nvSpPr>
            <p:cNvPr id="35" name="Rounded Rectangle 23">
              <a:extLst>
                <a:ext uri="{FF2B5EF4-FFF2-40B4-BE49-F238E27FC236}">
                  <a16:creationId xmlns:a16="http://schemas.microsoft.com/office/drawing/2014/main" id="{7ED44405-7F5B-2ABD-2B0A-1E93AB6F04DB}"/>
                </a:ext>
              </a:extLst>
            </p:cNvPr>
            <p:cNvSpPr/>
            <p:nvPr/>
          </p:nvSpPr>
          <p:spPr>
            <a:xfrm>
              <a:off x="6172200" y="3657600"/>
              <a:ext cx="3643313" cy="928688"/>
            </a:xfrm>
            <a:prstGeom prst="roundRect">
              <a:avLst/>
            </a:prstGeom>
            <a:solidFill>
              <a:schemeClr val="accent1">
                <a:lumMod val="50000"/>
              </a:schemeClr>
            </a:solidFill>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1800" dirty="0">
                  <a:latin typeface="Arial" panose="020B0604020202020204" pitchFamily="34" charset="0"/>
                </a:rPr>
                <a:t>Internal Rate of Return </a:t>
              </a:r>
              <a:r>
                <a:rPr lang="en-US" sz="1800" b="1" dirty="0">
                  <a:latin typeface="Arial" panose="020B0604020202020204" pitchFamily="34" charset="0"/>
                </a:rPr>
                <a:t>(IRR)</a:t>
              </a:r>
            </a:p>
          </p:txBody>
        </p:sp>
      </p:grpSp>
    </p:spTree>
    <p:extLst>
      <p:ext uri="{BB962C8B-B14F-4D97-AF65-F5344CB8AC3E}">
        <p14:creationId xmlns:p14="http://schemas.microsoft.com/office/powerpoint/2010/main" val="2660988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
                                            <p:bg/>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9">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9">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0">
                                            <p:bg/>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9" grpId="0" build="p" animBg="1"/>
      <p:bldP spid="30"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2E0A62-C25F-4940-A5C8-069A0A1ADCA2}"/>
              </a:ext>
            </a:extLst>
          </p:cNvPr>
          <p:cNvSpPr>
            <a:spLocks noGrp="1"/>
          </p:cNvSpPr>
          <p:nvPr>
            <p:ph type="title"/>
          </p:nvPr>
        </p:nvSpPr>
        <p:spPr/>
        <p:txBody>
          <a:bodyPr>
            <a:noAutofit/>
          </a:bodyPr>
          <a:lstStyle/>
          <a:p>
            <a:r>
              <a:rPr lang="en-US" dirty="0">
                <a:solidFill>
                  <a:schemeClr val="accent1">
                    <a:lumMod val="50000"/>
                  </a:schemeClr>
                </a:solidFill>
              </a:rPr>
              <a:t>Evaluation of EE projects based on NPV</a:t>
            </a:r>
          </a:p>
        </p:txBody>
      </p:sp>
      <p:sp>
        <p:nvSpPr>
          <p:cNvPr id="4" name="TextBox 3">
            <a:extLst>
              <a:ext uri="{FF2B5EF4-FFF2-40B4-BE49-F238E27FC236}">
                <a16:creationId xmlns:a16="http://schemas.microsoft.com/office/drawing/2014/main" id="{8387B3D5-081D-4B86-BC2E-60E0451878BE}"/>
              </a:ext>
            </a:extLst>
          </p:cNvPr>
          <p:cNvSpPr txBox="1"/>
          <p:nvPr/>
        </p:nvSpPr>
        <p:spPr>
          <a:xfrm>
            <a:off x="914400" y="1503564"/>
            <a:ext cx="10668000" cy="4349845"/>
          </a:xfrm>
          <a:prstGeom prst="rect">
            <a:avLst/>
          </a:prstGeom>
          <a:noFill/>
        </p:spPr>
        <p:txBody>
          <a:bodyPr wrap="square">
            <a:spAutoFit/>
          </a:bodyPr>
          <a:lstStyle/>
          <a:p>
            <a:pPr marL="560388" indent="-560388">
              <a:lnSpc>
                <a:spcPct val="150000"/>
              </a:lnSpc>
              <a:spcBef>
                <a:spcPts val="600"/>
              </a:spcBef>
              <a:buFont typeface="Arial" panose="020B0604020202020204" pitchFamily="34" charset="0"/>
              <a:buChar char="•"/>
              <a:defRPr/>
            </a:pPr>
            <a:r>
              <a:rPr lang="en-US" sz="1800" dirty="0">
                <a:solidFill>
                  <a:schemeClr val="tx1"/>
                </a:solidFill>
                <a:cs typeface="Arial" pitchFamily="34" charset="0"/>
              </a:rPr>
              <a:t>NPV &gt; 0: The larger the NPV of a project, the higher the financial efficiency of the project.</a:t>
            </a:r>
          </a:p>
          <a:p>
            <a:pPr marL="560388" indent="-560388">
              <a:lnSpc>
                <a:spcPct val="150000"/>
              </a:lnSpc>
              <a:spcBef>
                <a:spcPts val="600"/>
              </a:spcBef>
              <a:buFont typeface="Arial" panose="020B0604020202020204" pitchFamily="34" charset="0"/>
              <a:buChar char="•"/>
              <a:defRPr/>
            </a:pPr>
            <a:r>
              <a:rPr lang="en-US" sz="1800" dirty="0">
                <a:solidFill>
                  <a:schemeClr val="tx1"/>
                </a:solidFill>
                <a:cs typeface="Arial" pitchFamily="34" charset="0"/>
              </a:rPr>
              <a:t>NPV ≤ 0: the project did not achieve financial efficiency</a:t>
            </a:r>
            <a:endParaRPr lang="en-US" sz="1800" dirty="0">
              <a:solidFill>
                <a:schemeClr val="tx1"/>
              </a:solidFill>
            </a:endParaRPr>
          </a:p>
          <a:p>
            <a:pPr marL="560388" indent="-560388">
              <a:lnSpc>
                <a:spcPct val="150000"/>
              </a:lnSpc>
              <a:spcBef>
                <a:spcPts val="600"/>
              </a:spcBef>
              <a:defRPr/>
            </a:pPr>
            <a:r>
              <a:rPr lang="en-US" sz="1800" b="1" dirty="0">
                <a:solidFill>
                  <a:schemeClr val="tx1"/>
                </a:solidFill>
              </a:rPr>
              <a:t>The selected option is the option with the largest NPV and NPV &gt;0</a:t>
            </a:r>
          </a:p>
          <a:p>
            <a:pPr marL="342900" indent="-342900">
              <a:lnSpc>
                <a:spcPct val="150000"/>
              </a:lnSpc>
              <a:buFont typeface="Wingdings" panose="05000000000000000000" pitchFamily="2" charset="2"/>
              <a:buChar char="q"/>
            </a:pPr>
            <a:r>
              <a:rPr lang="en-US" sz="1800" b="1" dirty="0">
                <a:solidFill>
                  <a:schemeClr val="tx1"/>
                </a:solidFill>
              </a:rPr>
              <a:t>Projects have equal lifespans</a:t>
            </a:r>
          </a:p>
          <a:p>
            <a:pPr>
              <a:lnSpc>
                <a:spcPct val="150000"/>
              </a:lnSpc>
            </a:pPr>
            <a:r>
              <a:rPr lang="en-US" sz="1800" dirty="0">
                <a:solidFill>
                  <a:schemeClr val="tx1"/>
                </a:solidFill>
              </a:rPr>
              <a:t>-    Directly compare the NPV value of projects</a:t>
            </a:r>
          </a:p>
          <a:p>
            <a:pPr marL="342900" indent="-342900">
              <a:lnSpc>
                <a:spcPct val="150000"/>
              </a:lnSpc>
              <a:buFont typeface="Wingdings" panose="05000000000000000000" pitchFamily="2" charset="2"/>
              <a:buChar char="q"/>
            </a:pPr>
            <a:r>
              <a:rPr lang="en-US" sz="1800" b="1" dirty="0">
                <a:solidFill>
                  <a:schemeClr val="tx1"/>
                </a:solidFill>
              </a:rPr>
              <a:t>Projects have different lifespans</a:t>
            </a:r>
          </a:p>
          <a:p>
            <a:pPr marL="685800" lvl="1" indent="-342900">
              <a:lnSpc>
                <a:spcPct val="150000"/>
              </a:lnSpc>
              <a:buFontTx/>
              <a:buChar char="-"/>
            </a:pPr>
            <a:r>
              <a:rPr lang="en-US" sz="1800" dirty="0">
                <a:solidFill>
                  <a:schemeClr val="tx1"/>
                </a:solidFill>
              </a:rPr>
              <a:t>Find the least common multiple of the project lives</a:t>
            </a:r>
          </a:p>
          <a:p>
            <a:pPr marL="685800" lvl="1" indent="-342900">
              <a:lnSpc>
                <a:spcPct val="150000"/>
              </a:lnSpc>
              <a:buFontTx/>
              <a:buChar char="-"/>
            </a:pPr>
            <a:r>
              <a:rPr lang="en-US" sz="1800" dirty="0">
                <a:solidFill>
                  <a:schemeClr val="tx1"/>
                </a:solidFill>
              </a:rPr>
              <a:t>Iterate through the projects to the life equal to the least common multiple</a:t>
            </a:r>
          </a:p>
          <a:p>
            <a:pPr marL="685800" lvl="1" indent="-342900">
              <a:lnSpc>
                <a:spcPct val="150000"/>
              </a:lnSpc>
              <a:buFontTx/>
              <a:buChar char="-"/>
            </a:pPr>
            <a:r>
              <a:rPr lang="en-US" sz="1800" dirty="0">
                <a:solidFill>
                  <a:schemeClr val="tx1"/>
                </a:solidFill>
              </a:rPr>
              <a:t>Compare the projects with the new lifespans</a:t>
            </a:r>
          </a:p>
          <a:p>
            <a:pPr marL="685800" lvl="1" indent="-342900">
              <a:lnSpc>
                <a:spcPct val="150000"/>
              </a:lnSpc>
              <a:buFontTx/>
              <a:buChar char="-"/>
            </a:pPr>
            <a:r>
              <a:rPr lang="en-US" sz="1800" dirty="0">
                <a:solidFill>
                  <a:schemeClr val="tx1"/>
                </a:solidFill>
              </a:rPr>
              <a:t>Note: can compare pairs of projects</a:t>
            </a:r>
          </a:p>
        </p:txBody>
      </p:sp>
    </p:spTree>
    <p:extLst>
      <p:ext uri="{BB962C8B-B14F-4D97-AF65-F5344CB8AC3E}">
        <p14:creationId xmlns:p14="http://schemas.microsoft.com/office/powerpoint/2010/main" val="2280997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0F4D8-DFFC-4B6A-8CC3-A8F4DAE4BCA7}"/>
              </a:ext>
            </a:extLst>
          </p:cNvPr>
          <p:cNvSpPr>
            <a:spLocks noGrp="1"/>
          </p:cNvSpPr>
          <p:nvPr>
            <p:ph type="title"/>
          </p:nvPr>
        </p:nvSpPr>
        <p:spPr/>
        <p:txBody>
          <a:bodyPr>
            <a:noAutofit/>
          </a:bodyPr>
          <a:lstStyle/>
          <a:p>
            <a:r>
              <a:rPr lang="en-US" dirty="0">
                <a:solidFill>
                  <a:schemeClr val="accent1">
                    <a:lumMod val="50000"/>
                  </a:schemeClr>
                </a:solidFill>
              </a:rPr>
              <a:t>Evaluation of EE projects based on IRR</a:t>
            </a:r>
          </a:p>
        </p:txBody>
      </p:sp>
      <p:sp>
        <p:nvSpPr>
          <p:cNvPr id="6" name="Rectangle 3">
            <a:extLst>
              <a:ext uri="{FF2B5EF4-FFF2-40B4-BE49-F238E27FC236}">
                <a16:creationId xmlns:a16="http://schemas.microsoft.com/office/drawing/2014/main" id="{EC35EF71-B718-48C1-ACB2-FCD163F7D2E9}"/>
              </a:ext>
            </a:extLst>
          </p:cNvPr>
          <p:cNvSpPr txBox="1">
            <a:spLocks noChangeArrowheads="1"/>
          </p:cNvSpPr>
          <p:nvPr/>
        </p:nvSpPr>
        <p:spPr bwMode="auto">
          <a:xfrm>
            <a:off x="7578586" y="1634538"/>
            <a:ext cx="4812196"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rgbClr val="7F7F7F"/>
                </a:solidFill>
                <a:latin typeface="Arial" panose="020B0604020202020204" pitchFamily="34" charset="0"/>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rgbClr val="7F7F7F"/>
                </a:solidFill>
                <a:latin typeface="Arial" panose="020B0604020202020204" pitchFamily="34" charset="0"/>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rgbClr val="7F7F7F"/>
                </a:solidFill>
                <a:latin typeface="Arial" panose="020B0604020202020204" pitchFamily="34" charset="0"/>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rgbClr val="7F7F7F"/>
                </a:solidFill>
                <a:latin typeface="Arial" panose="020B0604020202020204" pitchFamily="34" charset="0"/>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rgbClr val="7F7F7F"/>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buFont typeface="Wingdings" panose="05000000000000000000" pitchFamily="2" charset="2"/>
              <a:buChar char="v"/>
            </a:pPr>
            <a:r>
              <a:rPr lang="en-US" altLang="en-US" sz="1800" dirty="0">
                <a:solidFill>
                  <a:srgbClr val="000000"/>
                </a:solidFill>
                <a:ea typeface="ＭＳ Ｐゴシック" panose="020B0600070205080204" pitchFamily="34" charset="-128"/>
              </a:rPr>
              <a:t>IRR : Internal Rate of Return</a:t>
            </a:r>
          </a:p>
          <a:p>
            <a:pPr eaLnBrk="1" hangingPunct="1">
              <a:buFont typeface="Wingdings" panose="05000000000000000000" pitchFamily="2" charset="2"/>
              <a:buNone/>
            </a:pPr>
            <a:r>
              <a:rPr lang="en-US" altLang="en-US" sz="1800" dirty="0">
                <a:solidFill>
                  <a:srgbClr val="000000"/>
                </a:solidFill>
                <a:ea typeface="ＭＳ Ｐゴシック" panose="020B0600070205080204" pitchFamily="34" charset="-128"/>
              </a:rPr>
              <a:t>With i1 we have NPV1;  NPV1 &gt;0</a:t>
            </a:r>
          </a:p>
          <a:p>
            <a:pPr eaLnBrk="1" hangingPunct="1">
              <a:buFont typeface="Wingdings" panose="05000000000000000000" pitchFamily="2" charset="2"/>
              <a:buNone/>
            </a:pPr>
            <a:r>
              <a:rPr lang="en-US" altLang="en-US" sz="1800" dirty="0">
                <a:solidFill>
                  <a:srgbClr val="000000"/>
                </a:solidFill>
                <a:ea typeface="ＭＳ Ｐゴシック" panose="020B0600070205080204" pitchFamily="34" charset="-128"/>
              </a:rPr>
              <a:t>With i2 we have NPV; NPV2 &lt;0</a:t>
            </a:r>
          </a:p>
          <a:p>
            <a:pPr eaLnBrk="1" hangingPunct="1">
              <a:buFont typeface="Wingdings" panose="05000000000000000000" pitchFamily="2" charset="2"/>
              <a:buNone/>
            </a:pPr>
            <a:r>
              <a:rPr lang="en-US" altLang="en-US" sz="1800" dirty="0">
                <a:solidFill>
                  <a:srgbClr val="000000"/>
                </a:solidFill>
                <a:ea typeface="ＭＳ Ｐゴシック" panose="020B0600070205080204" pitchFamily="34" charset="-128"/>
              </a:rPr>
              <a:t> We have:</a:t>
            </a:r>
            <a:br>
              <a:rPr lang="en-US" altLang="en-US" sz="1800" dirty="0">
                <a:solidFill>
                  <a:srgbClr val="000000"/>
                </a:solidFill>
                <a:ea typeface="ＭＳ Ｐゴシック" panose="020B0600070205080204" pitchFamily="34" charset="-128"/>
              </a:rPr>
            </a:br>
            <a:endParaRPr lang="en-US" altLang="en-US" sz="1800" dirty="0">
              <a:solidFill>
                <a:srgbClr val="000000"/>
              </a:solidFill>
              <a:ea typeface="ＭＳ Ｐゴシック" panose="020B0600070205080204" pitchFamily="34" charset="-128"/>
            </a:endParaRPr>
          </a:p>
          <a:p>
            <a:pPr eaLnBrk="1" hangingPunct="1">
              <a:buFont typeface="Wingdings" panose="05000000000000000000" pitchFamily="2" charset="2"/>
              <a:buNone/>
            </a:pPr>
            <a:endParaRPr lang="en-US" altLang="en-US" sz="1800" dirty="0">
              <a:solidFill>
                <a:srgbClr val="000000"/>
              </a:solidFill>
              <a:ea typeface="ＭＳ Ｐゴシック" panose="020B0600070205080204" pitchFamily="34" charset="-128"/>
            </a:endParaRPr>
          </a:p>
          <a:p>
            <a:pPr eaLnBrk="1" hangingPunct="1">
              <a:buFont typeface="Wingdings" panose="05000000000000000000" pitchFamily="2" charset="2"/>
              <a:buNone/>
            </a:pPr>
            <a:endParaRPr lang="en-US" altLang="en-US" sz="1800" dirty="0">
              <a:solidFill>
                <a:srgbClr val="000000"/>
              </a:solidFill>
              <a:ea typeface="ＭＳ Ｐゴシック" panose="020B0600070205080204" pitchFamily="34" charset="-128"/>
            </a:endParaRPr>
          </a:p>
          <a:p>
            <a:pPr eaLnBrk="1" hangingPunct="1">
              <a:buFont typeface="Wingdings" panose="05000000000000000000" pitchFamily="2" charset="2"/>
              <a:buNone/>
            </a:pPr>
            <a:r>
              <a:rPr lang="en-US" altLang="en-US" sz="1800" dirty="0">
                <a:solidFill>
                  <a:srgbClr val="000000"/>
                </a:solidFill>
                <a:ea typeface="ＭＳ Ｐゴシック" panose="020B0600070205080204" pitchFamily="34" charset="-128"/>
              </a:rPr>
              <a:t>Project with IRR </a:t>
            </a:r>
            <a:r>
              <a:rPr lang="en-US" altLang="en-US" sz="1800" dirty="0">
                <a:solidFill>
                  <a:srgbClr val="000000"/>
                </a:solidFill>
                <a:ea typeface="ＭＳ Ｐゴシック" panose="020B0600070205080204" pitchFamily="34" charset="-128"/>
                <a:sym typeface="Symbol" panose="05050102010706020507" pitchFamily="18" charset="2"/>
              </a:rPr>
              <a:t> </a:t>
            </a:r>
            <a:r>
              <a:rPr lang="en-US" altLang="en-US" sz="1800" dirty="0" err="1">
                <a:solidFill>
                  <a:srgbClr val="000000"/>
                </a:solidFill>
                <a:ea typeface="ＭＳ Ｐゴシック" panose="020B0600070205080204" pitchFamily="34" charset="-128"/>
                <a:sym typeface="Symbol" panose="05050102010706020507" pitchFamily="18" charset="2"/>
              </a:rPr>
              <a:t>i</a:t>
            </a:r>
            <a:r>
              <a:rPr lang="en-US" altLang="en-US" sz="1800" dirty="0">
                <a:solidFill>
                  <a:srgbClr val="000000"/>
                </a:solidFill>
                <a:ea typeface="ＭＳ Ｐゴシック" panose="020B0600070205080204" pitchFamily="34" charset="-128"/>
                <a:sym typeface="Symbol" panose="05050102010706020507" pitchFamily="18" charset="2"/>
              </a:rPr>
              <a:t>* feasible project</a:t>
            </a:r>
          </a:p>
          <a:p>
            <a:pPr eaLnBrk="1" hangingPunct="1">
              <a:buFont typeface="Wingdings" panose="05000000000000000000" pitchFamily="2" charset="2"/>
              <a:buNone/>
            </a:pPr>
            <a:r>
              <a:rPr lang="en-US" altLang="en-US" sz="1800" dirty="0">
                <a:solidFill>
                  <a:srgbClr val="000000"/>
                </a:solidFill>
                <a:ea typeface="ＭＳ Ｐゴシック" panose="020B0600070205080204" pitchFamily="34" charset="-128"/>
                <a:sym typeface="Symbol" panose="05050102010706020507" pitchFamily="18" charset="2"/>
              </a:rPr>
              <a:t>The project with the largest IRR is the optimal project.</a:t>
            </a:r>
          </a:p>
        </p:txBody>
      </p:sp>
      <p:graphicFrame>
        <p:nvGraphicFramePr>
          <p:cNvPr id="7" name="Object 6">
            <a:extLst>
              <a:ext uri="{FF2B5EF4-FFF2-40B4-BE49-F238E27FC236}">
                <a16:creationId xmlns:a16="http://schemas.microsoft.com/office/drawing/2014/main" id="{F4EFC8CD-9D73-483B-B49F-BE67095DB01F}"/>
              </a:ext>
            </a:extLst>
          </p:cNvPr>
          <p:cNvGraphicFramePr>
            <a:graphicFrameLocks noChangeAspect="1"/>
          </p:cNvGraphicFramePr>
          <p:nvPr>
            <p:extLst>
              <p:ext uri="{D42A27DB-BD31-4B8C-83A1-F6EECF244321}">
                <p14:modId xmlns:p14="http://schemas.microsoft.com/office/powerpoint/2010/main" val="1184209252"/>
              </p:ext>
            </p:extLst>
          </p:nvPr>
        </p:nvGraphicFramePr>
        <p:xfrm>
          <a:off x="7654786" y="3166475"/>
          <a:ext cx="4360862" cy="925513"/>
        </p:xfrm>
        <a:graphic>
          <a:graphicData uri="http://schemas.openxmlformats.org/presentationml/2006/ole">
            <mc:AlternateContent xmlns:mc="http://schemas.openxmlformats.org/markup-compatibility/2006">
              <mc:Choice xmlns:v="urn:schemas-microsoft-com:vml" Requires="v">
                <p:oleObj name="Equation" r:id="rId2" imgW="2094591" imgH="444307" progId="Equation.DSMT4">
                  <p:embed/>
                </p:oleObj>
              </mc:Choice>
              <mc:Fallback>
                <p:oleObj name="Equation" r:id="rId2" imgW="2094591" imgH="444307" progId="Equation.DSMT4">
                  <p:embed/>
                  <p:pic>
                    <p:nvPicPr>
                      <p:cNvPr id="7" name="Object 6">
                        <a:extLst>
                          <a:ext uri="{FF2B5EF4-FFF2-40B4-BE49-F238E27FC236}">
                            <a16:creationId xmlns:a16="http://schemas.microsoft.com/office/drawing/2014/main" id="{F4EFC8CD-9D73-483B-B49F-BE67095DB0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54786" y="3166475"/>
                        <a:ext cx="4360862" cy="925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 name="Line 4">
            <a:extLst>
              <a:ext uri="{FF2B5EF4-FFF2-40B4-BE49-F238E27FC236}">
                <a16:creationId xmlns:a16="http://schemas.microsoft.com/office/drawing/2014/main" id="{C2359FEF-0432-4A9B-BA97-F8FB4AC156AF}"/>
              </a:ext>
            </a:extLst>
          </p:cNvPr>
          <p:cNvSpPr>
            <a:spLocks noChangeShapeType="1"/>
          </p:cNvSpPr>
          <p:nvPr/>
        </p:nvSpPr>
        <p:spPr bwMode="auto">
          <a:xfrm>
            <a:off x="1861103" y="4377738"/>
            <a:ext cx="4191000" cy="0"/>
          </a:xfrm>
          <a:prstGeom prst="line">
            <a:avLst/>
          </a:prstGeom>
          <a:noFill/>
          <a:ln w="12700">
            <a:solidFill>
              <a:schemeClr val="tx1"/>
            </a:solidFill>
            <a:round/>
            <a:headEnd type="none" w="sm" len="sm"/>
            <a:tailEnd type="none" w="sm" len="sm"/>
          </a:ln>
        </p:spPr>
        <p:txBody>
          <a:bodyPr/>
          <a:lstStyle/>
          <a:p>
            <a:endParaRPr lang="en-US" sz="2000"/>
          </a:p>
        </p:txBody>
      </p:sp>
      <p:sp>
        <p:nvSpPr>
          <p:cNvPr id="9" name="Freeform 5">
            <a:extLst>
              <a:ext uri="{FF2B5EF4-FFF2-40B4-BE49-F238E27FC236}">
                <a16:creationId xmlns:a16="http://schemas.microsoft.com/office/drawing/2014/main" id="{C22399B6-1AB8-4657-A026-0E433EE1A199}"/>
              </a:ext>
            </a:extLst>
          </p:cNvPr>
          <p:cNvSpPr>
            <a:spLocks/>
          </p:cNvSpPr>
          <p:nvPr/>
        </p:nvSpPr>
        <p:spPr bwMode="auto">
          <a:xfrm>
            <a:off x="2573890" y="2528301"/>
            <a:ext cx="2332038" cy="2201863"/>
          </a:xfrm>
          <a:custGeom>
            <a:avLst/>
            <a:gdLst>
              <a:gd name="T0" fmla="*/ 0 w 1469"/>
              <a:gd name="T1" fmla="*/ 0 h 1387"/>
              <a:gd name="T2" fmla="*/ 2147483647 w 1469"/>
              <a:gd name="T3" fmla="*/ 2147483647 h 1387"/>
              <a:gd name="T4" fmla="*/ 2147483647 w 1469"/>
              <a:gd name="T5" fmla="*/ 2147483647 h 1387"/>
              <a:gd name="T6" fmla="*/ 2147483647 w 1469"/>
              <a:gd name="T7" fmla="*/ 2147483647 h 1387"/>
              <a:gd name="T8" fmla="*/ 2147483647 w 1469"/>
              <a:gd name="T9" fmla="*/ 2147483647 h 1387"/>
              <a:gd name="T10" fmla="*/ 2147483647 w 1469"/>
              <a:gd name="T11" fmla="*/ 2147483647 h 1387"/>
              <a:gd name="T12" fmla="*/ 2147483647 w 1469"/>
              <a:gd name="T13" fmla="*/ 2147483647 h 1387"/>
              <a:gd name="T14" fmla="*/ 2147483647 w 1469"/>
              <a:gd name="T15" fmla="*/ 2147483647 h 1387"/>
              <a:gd name="T16" fmla="*/ 2147483647 w 1469"/>
              <a:gd name="T17" fmla="*/ 2147483647 h 1387"/>
              <a:gd name="T18" fmla="*/ 2147483647 w 1469"/>
              <a:gd name="T19" fmla="*/ 2147483647 h 1387"/>
              <a:gd name="T20" fmla="*/ 2147483647 w 1469"/>
              <a:gd name="T21" fmla="*/ 2147483647 h 1387"/>
              <a:gd name="T22" fmla="*/ 2147483647 w 1469"/>
              <a:gd name="T23" fmla="*/ 2147483647 h 138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69"/>
              <a:gd name="T37" fmla="*/ 0 h 1387"/>
              <a:gd name="T38" fmla="*/ 1469 w 1469"/>
              <a:gd name="T39" fmla="*/ 1387 h 138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69" h="1387">
                <a:moveTo>
                  <a:pt x="0" y="0"/>
                </a:moveTo>
                <a:cubicBezTo>
                  <a:pt x="14" y="137"/>
                  <a:pt x="35" y="163"/>
                  <a:pt x="94" y="282"/>
                </a:cubicBezTo>
                <a:cubicBezTo>
                  <a:pt x="118" y="330"/>
                  <a:pt x="188" y="412"/>
                  <a:pt x="188" y="412"/>
                </a:cubicBezTo>
                <a:cubicBezTo>
                  <a:pt x="215" y="526"/>
                  <a:pt x="294" y="626"/>
                  <a:pt x="364" y="717"/>
                </a:cubicBezTo>
                <a:cubicBezTo>
                  <a:pt x="390" y="751"/>
                  <a:pt x="411" y="788"/>
                  <a:pt x="435" y="823"/>
                </a:cubicBezTo>
                <a:cubicBezTo>
                  <a:pt x="492" y="906"/>
                  <a:pt x="577" y="965"/>
                  <a:pt x="646" y="1035"/>
                </a:cubicBezTo>
                <a:cubicBezTo>
                  <a:pt x="660" y="1049"/>
                  <a:pt x="667" y="1068"/>
                  <a:pt x="681" y="1082"/>
                </a:cubicBezTo>
                <a:cubicBezTo>
                  <a:pt x="721" y="1122"/>
                  <a:pt x="778" y="1142"/>
                  <a:pt x="823" y="1176"/>
                </a:cubicBezTo>
                <a:cubicBezTo>
                  <a:pt x="872" y="1212"/>
                  <a:pt x="855" y="1234"/>
                  <a:pt x="928" y="1258"/>
                </a:cubicBezTo>
                <a:cubicBezTo>
                  <a:pt x="975" y="1274"/>
                  <a:pt x="1024" y="1295"/>
                  <a:pt x="1069" y="1317"/>
                </a:cubicBezTo>
                <a:cubicBezTo>
                  <a:pt x="1121" y="1343"/>
                  <a:pt x="1099" y="1353"/>
                  <a:pt x="1175" y="1364"/>
                </a:cubicBezTo>
                <a:cubicBezTo>
                  <a:pt x="1273" y="1378"/>
                  <a:pt x="1370" y="1387"/>
                  <a:pt x="1469" y="1387"/>
                </a:cubicBezTo>
              </a:path>
            </a:pathLst>
          </a:custGeom>
          <a:noFill/>
          <a:ln w="12700">
            <a:solidFill>
              <a:schemeClr val="tx1"/>
            </a:solidFill>
            <a:round/>
            <a:headEnd type="none" w="sm" len="sm"/>
            <a:tailEnd type="none" w="sm" len="sm"/>
          </a:ln>
        </p:spPr>
        <p:txBody>
          <a:bodyPr/>
          <a:lstStyle/>
          <a:p>
            <a:endParaRPr lang="en-US" sz="2000"/>
          </a:p>
        </p:txBody>
      </p:sp>
      <p:sp>
        <p:nvSpPr>
          <p:cNvPr id="10" name="Line 6">
            <a:extLst>
              <a:ext uri="{FF2B5EF4-FFF2-40B4-BE49-F238E27FC236}">
                <a16:creationId xmlns:a16="http://schemas.microsoft.com/office/drawing/2014/main" id="{3F05A32B-8A8D-4DF4-B269-5EA427CEDA03}"/>
              </a:ext>
            </a:extLst>
          </p:cNvPr>
          <p:cNvSpPr>
            <a:spLocks noChangeShapeType="1"/>
          </p:cNvSpPr>
          <p:nvPr/>
        </p:nvSpPr>
        <p:spPr bwMode="auto">
          <a:xfrm flipV="1">
            <a:off x="3842303" y="3539538"/>
            <a:ext cx="1066800" cy="838200"/>
          </a:xfrm>
          <a:prstGeom prst="line">
            <a:avLst/>
          </a:prstGeom>
          <a:noFill/>
          <a:ln w="12700">
            <a:solidFill>
              <a:schemeClr val="tx1"/>
            </a:solidFill>
            <a:round/>
            <a:headEnd type="none" w="sm" len="sm"/>
            <a:tailEnd type="triangle" w="sm" len="sm"/>
          </a:ln>
        </p:spPr>
        <p:txBody>
          <a:bodyPr/>
          <a:lstStyle/>
          <a:p>
            <a:endParaRPr lang="en-US" sz="2000"/>
          </a:p>
        </p:txBody>
      </p:sp>
      <p:sp>
        <p:nvSpPr>
          <p:cNvPr id="11" name="Oval 10">
            <a:extLst>
              <a:ext uri="{FF2B5EF4-FFF2-40B4-BE49-F238E27FC236}">
                <a16:creationId xmlns:a16="http://schemas.microsoft.com/office/drawing/2014/main" id="{642D5C28-9749-4BD4-91BA-BF80CA16F434}"/>
              </a:ext>
            </a:extLst>
          </p:cNvPr>
          <p:cNvSpPr>
            <a:spLocks noChangeArrowheads="1"/>
          </p:cNvSpPr>
          <p:nvPr/>
        </p:nvSpPr>
        <p:spPr bwMode="auto">
          <a:xfrm>
            <a:off x="5366303" y="2625138"/>
            <a:ext cx="1981200" cy="609600"/>
          </a:xfrm>
          <a:prstGeom prst="ellipse">
            <a:avLst/>
          </a:prstGeom>
          <a:solidFill>
            <a:schemeClr val="accent1"/>
          </a:solidFill>
          <a:ln w="12700">
            <a:solidFill>
              <a:schemeClr val="tx1"/>
            </a:solidFill>
            <a:round/>
            <a:headEnd type="none" w="sm" len="sm"/>
            <a:tailEnd type="none" w="sm" len="sm"/>
          </a:ln>
        </p:spPr>
        <p:txBody>
          <a:bodyPr wrap="none" anchor="ctr"/>
          <a:lstStyle/>
          <a:p>
            <a:pPr algn="ctr" eaLnBrk="0" hangingPunct="0"/>
            <a:r>
              <a:rPr lang="en-US" sz="2000">
                <a:solidFill>
                  <a:srgbClr val="FF0000"/>
                </a:solidFill>
              </a:rPr>
              <a:t>IRR</a:t>
            </a:r>
          </a:p>
        </p:txBody>
      </p:sp>
      <p:sp>
        <p:nvSpPr>
          <p:cNvPr id="12" name="Oval 11">
            <a:extLst>
              <a:ext uri="{FF2B5EF4-FFF2-40B4-BE49-F238E27FC236}">
                <a16:creationId xmlns:a16="http://schemas.microsoft.com/office/drawing/2014/main" id="{8AFB356A-0EAB-46AE-A207-8D76D2773089}"/>
              </a:ext>
            </a:extLst>
          </p:cNvPr>
          <p:cNvSpPr>
            <a:spLocks noChangeArrowheads="1"/>
          </p:cNvSpPr>
          <p:nvPr/>
        </p:nvSpPr>
        <p:spPr bwMode="auto">
          <a:xfrm>
            <a:off x="489503" y="2091738"/>
            <a:ext cx="1219200" cy="685800"/>
          </a:xfrm>
          <a:prstGeom prst="ellipse">
            <a:avLst/>
          </a:prstGeom>
          <a:solidFill>
            <a:schemeClr val="accent1"/>
          </a:solidFill>
          <a:ln w="12700">
            <a:solidFill>
              <a:schemeClr val="tx1"/>
            </a:solidFill>
            <a:round/>
            <a:headEnd type="none" w="sm" len="sm"/>
            <a:tailEnd type="none" w="sm" len="sm"/>
          </a:ln>
        </p:spPr>
        <p:txBody>
          <a:bodyPr wrap="none" anchor="ctr"/>
          <a:lstStyle/>
          <a:p>
            <a:pPr algn="ctr" eaLnBrk="0" hangingPunct="0"/>
            <a:r>
              <a:rPr lang="en-US" sz="2000">
                <a:solidFill>
                  <a:srgbClr val="FF0000"/>
                </a:solidFill>
              </a:rPr>
              <a:t>NPV</a:t>
            </a:r>
          </a:p>
        </p:txBody>
      </p:sp>
      <p:sp>
        <p:nvSpPr>
          <p:cNvPr id="13" name="Oval 12">
            <a:extLst>
              <a:ext uri="{FF2B5EF4-FFF2-40B4-BE49-F238E27FC236}">
                <a16:creationId xmlns:a16="http://schemas.microsoft.com/office/drawing/2014/main" id="{33204BF7-EDD7-4A35-9ACB-542C69ABDA45}"/>
              </a:ext>
            </a:extLst>
          </p:cNvPr>
          <p:cNvSpPr>
            <a:spLocks noChangeArrowheads="1"/>
          </p:cNvSpPr>
          <p:nvPr/>
        </p:nvSpPr>
        <p:spPr bwMode="auto">
          <a:xfrm>
            <a:off x="5594903" y="4530138"/>
            <a:ext cx="1676400" cy="533400"/>
          </a:xfrm>
          <a:prstGeom prst="ellipse">
            <a:avLst/>
          </a:prstGeom>
          <a:solidFill>
            <a:schemeClr val="accent1"/>
          </a:solidFill>
          <a:ln w="12700">
            <a:solidFill>
              <a:schemeClr val="tx1"/>
            </a:solidFill>
            <a:round/>
            <a:headEnd type="none" w="sm" len="sm"/>
            <a:tailEnd type="none" w="sm" len="sm"/>
          </a:ln>
        </p:spPr>
        <p:txBody>
          <a:bodyPr wrap="none" anchor="ctr"/>
          <a:lstStyle/>
          <a:p>
            <a:pPr algn="ctr" eaLnBrk="0" hangingPunct="0"/>
            <a:r>
              <a:rPr lang="en-US" sz="2000">
                <a:solidFill>
                  <a:srgbClr val="FF0000"/>
                </a:solidFill>
              </a:rPr>
              <a:t>i</a:t>
            </a:r>
          </a:p>
        </p:txBody>
      </p:sp>
      <p:sp>
        <p:nvSpPr>
          <p:cNvPr id="14" name="Line 10">
            <a:extLst>
              <a:ext uri="{FF2B5EF4-FFF2-40B4-BE49-F238E27FC236}">
                <a16:creationId xmlns:a16="http://schemas.microsoft.com/office/drawing/2014/main" id="{7219C1A2-D0CF-4AE6-ADC4-D4FD05DDF9E9}"/>
              </a:ext>
            </a:extLst>
          </p:cNvPr>
          <p:cNvSpPr>
            <a:spLocks noChangeShapeType="1"/>
          </p:cNvSpPr>
          <p:nvPr/>
        </p:nvSpPr>
        <p:spPr bwMode="auto">
          <a:xfrm>
            <a:off x="1861103" y="3844338"/>
            <a:ext cx="1371600" cy="0"/>
          </a:xfrm>
          <a:prstGeom prst="line">
            <a:avLst/>
          </a:prstGeom>
          <a:noFill/>
          <a:ln w="12700">
            <a:solidFill>
              <a:schemeClr val="tx1"/>
            </a:solidFill>
            <a:round/>
            <a:headEnd type="none" w="sm" len="sm"/>
            <a:tailEnd type="none" w="sm" len="sm"/>
          </a:ln>
        </p:spPr>
        <p:txBody>
          <a:bodyPr/>
          <a:lstStyle/>
          <a:p>
            <a:endParaRPr lang="en-US" sz="2000"/>
          </a:p>
        </p:txBody>
      </p:sp>
      <p:sp>
        <p:nvSpPr>
          <p:cNvPr id="15" name="Line 11">
            <a:extLst>
              <a:ext uri="{FF2B5EF4-FFF2-40B4-BE49-F238E27FC236}">
                <a16:creationId xmlns:a16="http://schemas.microsoft.com/office/drawing/2014/main" id="{A9845241-D6BA-4211-B9E9-00515C03BBB7}"/>
              </a:ext>
            </a:extLst>
          </p:cNvPr>
          <p:cNvSpPr>
            <a:spLocks noChangeShapeType="1"/>
          </p:cNvSpPr>
          <p:nvPr/>
        </p:nvSpPr>
        <p:spPr bwMode="auto">
          <a:xfrm>
            <a:off x="1861103" y="2396538"/>
            <a:ext cx="0" cy="2819400"/>
          </a:xfrm>
          <a:prstGeom prst="line">
            <a:avLst/>
          </a:prstGeom>
          <a:noFill/>
          <a:ln w="12700">
            <a:solidFill>
              <a:schemeClr val="tx1"/>
            </a:solidFill>
            <a:round/>
            <a:headEnd type="none" w="sm" len="sm"/>
            <a:tailEnd type="none" w="sm" len="sm"/>
          </a:ln>
        </p:spPr>
        <p:txBody>
          <a:bodyPr/>
          <a:lstStyle/>
          <a:p>
            <a:endParaRPr lang="en-US" sz="2000"/>
          </a:p>
        </p:txBody>
      </p:sp>
      <p:sp>
        <p:nvSpPr>
          <p:cNvPr id="16" name="Line 12">
            <a:extLst>
              <a:ext uri="{FF2B5EF4-FFF2-40B4-BE49-F238E27FC236}">
                <a16:creationId xmlns:a16="http://schemas.microsoft.com/office/drawing/2014/main" id="{BCE745C4-C7B7-46DD-886E-1FBF1FEB3319}"/>
              </a:ext>
            </a:extLst>
          </p:cNvPr>
          <p:cNvSpPr>
            <a:spLocks noChangeShapeType="1"/>
          </p:cNvSpPr>
          <p:nvPr/>
        </p:nvSpPr>
        <p:spPr bwMode="auto">
          <a:xfrm>
            <a:off x="3232703" y="3844338"/>
            <a:ext cx="0" cy="533400"/>
          </a:xfrm>
          <a:prstGeom prst="line">
            <a:avLst/>
          </a:prstGeom>
          <a:noFill/>
          <a:ln w="12700">
            <a:solidFill>
              <a:schemeClr val="tx1"/>
            </a:solidFill>
            <a:round/>
            <a:headEnd type="none" w="sm" len="sm"/>
            <a:tailEnd type="none" w="sm" len="sm"/>
          </a:ln>
        </p:spPr>
        <p:txBody>
          <a:bodyPr/>
          <a:lstStyle/>
          <a:p>
            <a:endParaRPr lang="en-US" sz="2000"/>
          </a:p>
        </p:txBody>
      </p:sp>
      <p:sp>
        <p:nvSpPr>
          <p:cNvPr id="17" name="Line 13">
            <a:extLst>
              <a:ext uri="{FF2B5EF4-FFF2-40B4-BE49-F238E27FC236}">
                <a16:creationId xmlns:a16="http://schemas.microsoft.com/office/drawing/2014/main" id="{555F4B51-415A-4F43-9AD3-6EE2DAAF11BA}"/>
              </a:ext>
            </a:extLst>
          </p:cNvPr>
          <p:cNvSpPr>
            <a:spLocks noChangeShapeType="1"/>
          </p:cNvSpPr>
          <p:nvPr/>
        </p:nvSpPr>
        <p:spPr bwMode="auto">
          <a:xfrm>
            <a:off x="4375703" y="4377738"/>
            <a:ext cx="0" cy="304800"/>
          </a:xfrm>
          <a:prstGeom prst="line">
            <a:avLst/>
          </a:prstGeom>
          <a:noFill/>
          <a:ln w="12700">
            <a:solidFill>
              <a:schemeClr val="tx1"/>
            </a:solidFill>
            <a:round/>
            <a:headEnd type="none" w="sm" len="sm"/>
            <a:tailEnd type="none" w="sm" len="sm"/>
          </a:ln>
        </p:spPr>
        <p:txBody>
          <a:bodyPr/>
          <a:lstStyle/>
          <a:p>
            <a:endParaRPr lang="en-US" sz="2000"/>
          </a:p>
        </p:txBody>
      </p:sp>
      <p:sp>
        <p:nvSpPr>
          <p:cNvPr id="18" name="Line 14">
            <a:extLst>
              <a:ext uri="{FF2B5EF4-FFF2-40B4-BE49-F238E27FC236}">
                <a16:creationId xmlns:a16="http://schemas.microsoft.com/office/drawing/2014/main" id="{A6253A1C-82AA-450A-A46C-BD1C6B280985}"/>
              </a:ext>
            </a:extLst>
          </p:cNvPr>
          <p:cNvSpPr>
            <a:spLocks noChangeShapeType="1"/>
          </p:cNvSpPr>
          <p:nvPr/>
        </p:nvSpPr>
        <p:spPr bwMode="auto">
          <a:xfrm>
            <a:off x="1861103" y="4682538"/>
            <a:ext cx="2514600" cy="0"/>
          </a:xfrm>
          <a:prstGeom prst="line">
            <a:avLst/>
          </a:prstGeom>
          <a:noFill/>
          <a:ln w="12700">
            <a:solidFill>
              <a:schemeClr val="tx1"/>
            </a:solidFill>
            <a:round/>
            <a:headEnd type="none" w="sm" len="sm"/>
            <a:tailEnd type="none" w="sm" len="sm"/>
          </a:ln>
        </p:spPr>
        <p:txBody>
          <a:bodyPr/>
          <a:lstStyle/>
          <a:p>
            <a:endParaRPr lang="en-US" sz="2000"/>
          </a:p>
        </p:txBody>
      </p:sp>
      <p:sp>
        <p:nvSpPr>
          <p:cNvPr id="19" name="Oval 18">
            <a:extLst>
              <a:ext uri="{FF2B5EF4-FFF2-40B4-BE49-F238E27FC236}">
                <a16:creationId xmlns:a16="http://schemas.microsoft.com/office/drawing/2014/main" id="{5397B882-07A5-450C-946F-CC388534C665}"/>
              </a:ext>
            </a:extLst>
          </p:cNvPr>
          <p:cNvSpPr>
            <a:spLocks noChangeArrowheads="1"/>
          </p:cNvSpPr>
          <p:nvPr/>
        </p:nvSpPr>
        <p:spPr bwMode="auto">
          <a:xfrm>
            <a:off x="489503" y="3539538"/>
            <a:ext cx="1219200" cy="685800"/>
          </a:xfrm>
          <a:prstGeom prst="ellipse">
            <a:avLst/>
          </a:prstGeom>
          <a:solidFill>
            <a:schemeClr val="accent1"/>
          </a:solidFill>
          <a:ln w="12700">
            <a:solidFill>
              <a:schemeClr val="tx1"/>
            </a:solidFill>
            <a:round/>
            <a:headEnd type="none" w="sm" len="sm"/>
            <a:tailEnd type="none" w="sm" len="sm"/>
          </a:ln>
        </p:spPr>
        <p:txBody>
          <a:bodyPr wrap="none" anchor="ctr"/>
          <a:lstStyle/>
          <a:p>
            <a:pPr algn="ctr" eaLnBrk="0" hangingPunct="0"/>
            <a:r>
              <a:rPr lang="en-US" sz="2000">
                <a:solidFill>
                  <a:srgbClr val="FF0000"/>
                </a:solidFill>
              </a:rPr>
              <a:t>NPV1</a:t>
            </a:r>
          </a:p>
        </p:txBody>
      </p:sp>
      <p:sp>
        <p:nvSpPr>
          <p:cNvPr id="20" name="Oval 19">
            <a:extLst>
              <a:ext uri="{FF2B5EF4-FFF2-40B4-BE49-F238E27FC236}">
                <a16:creationId xmlns:a16="http://schemas.microsoft.com/office/drawing/2014/main" id="{3CC7025B-11E3-4996-AC0F-597175D05E26}"/>
              </a:ext>
            </a:extLst>
          </p:cNvPr>
          <p:cNvSpPr>
            <a:spLocks noChangeArrowheads="1"/>
          </p:cNvSpPr>
          <p:nvPr/>
        </p:nvSpPr>
        <p:spPr bwMode="auto">
          <a:xfrm>
            <a:off x="489503" y="4606338"/>
            <a:ext cx="1219200" cy="685800"/>
          </a:xfrm>
          <a:prstGeom prst="ellipse">
            <a:avLst/>
          </a:prstGeom>
          <a:solidFill>
            <a:schemeClr val="accent1"/>
          </a:solidFill>
          <a:ln w="12700">
            <a:solidFill>
              <a:schemeClr val="tx1"/>
            </a:solidFill>
            <a:round/>
            <a:headEnd type="none" w="sm" len="sm"/>
            <a:tailEnd type="none" w="sm" len="sm"/>
          </a:ln>
        </p:spPr>
        <p:txBody>
          <a:bodyPr wrap="none" anchor="ctr"/>
          <a:lstStyle/>
          <a:p>
            <a:pPr algn="ctr" eaLnBrk="0" hangingPunct="0"/>
            <a:r>
              <a:rPr lang="en-US" sz="2000">
                <a:solidFill>
                  <a:srgbClr val="FF0000"/>
                </a:solidFill>
              </a:rPr>
              <a:t>NPV2</a:t>
            </a:r>
          </a:p>
        </p:txBody>
      </p:sp>
    </p:spTree>
    <p:extLst>
      <p:ext uri="{BB962C8B-B14F-4D97-AF65-F5344CB8AC3E}">
        <p14:creationId xmlns:p14="http://schemas.microsoft.com/office/powerpoint/2010/main" val="15993966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CF1BAD-05ED-4AC0-95FF-5F2EA52CCAC0}"/>
              </a:ext>
            </a:extLst>
          </p:cNvPr>
          <p:cNvSpPr>
            <a:spLocks noGrp="1"/>
          </p:cNvSpPr>
          <p:nvPr>
            <p:ph type="title"/>
          </p:nvPr>
        </p:nvSpPr>
        <p:spPr/>
        <p:txBody>
          <a:bodyPr>
            <a:noAutofit/>
          </a:bodyPr>
          <a:lstStyle/>
          <a:p>
            <a:r>
              <a:rPr lang="en-US" dirty="0">
                <a:solidFill>
                  <a:schemeClr val="accent1">
                    <a:lumMod val="50000"/>
                  </a:schemeClr>
                </a:solidFill>
              </a:rPr>
              <a:t>Evaluation of EE projects based on IRR</a:t>
            </a:r>
          </a:p>
        </p:txBody>
      </p:sp>
      <p:sp>
        <p:nvSpPr>
          <p:cNvPr id="3" name="Content Placeholder 6">
            <a:extLst>
              <a:ext uri="{FF2B5EF4-FFF2-40B4-BE49-F238E27FC236}">
                <a16:creationId xmlns:a16="http://schemas.microsoft.com/office/drawing/2014/main" id="{3ADBBA30-333A-4018-BABA-66D58955AF07}"/>
              </a:ext>
            </a:extLst>
          </p:cNvPr>
          <p:cNvSpPr txBox="1">
            <a:spLocks/>
          </p:cNvSpPr>
          <p:nvPr/>
        </p:nvSpPr>
        <p:spPr>
          <a:xfrm>
            <a:off x="513475" y="1441874"/>
            <a:ext cx="11068925" cy="4512365"/>
          </a:xfrm>
          <a:prstGeom prst="rect">
            <a:avLst/>
          </a:prstGeom>
          <a:ln>
            <a:noFill/>
          </a:ln>
        </p:spPr>
        <p:txBody>
          <a:bodyPr>
            <a:normAutofit fontScale="92500" lnSpcReduction="1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457200" indent="-457200">
              <a:lnSpc>
                <a:spcPct val="150000"/>
              </a:lnSpc>
              <a:spcBef>
                <a:spcPts val="600"/>
              </a:spcBef>
              <a:buFont typeface="Arial" panose="020B0604020202020204" pitchFamily="34" charset="0"/>
              <a:buChar char="•"/>
              <a:defRPr/>
            </a:pPr>
            <a:r>
              <a:rPr lang="en-US" sz="1800" dirty="0">
                <a:cs typeface="Arial" pitchFamily="34" charset="0"/>
              </a:rPr>
              <a:t>IRR </a:t>
            </a:r>
            <a:r>
              <a:rPr lang="en-US" sz="1800" dirty="0"/>
              <a:t>≥</a:t>
            </a:r>
            <a:r>
              <a:rPr lang="en-US" sz="1800" dirty="0">
                <a:cs typeface="Arial" pitchFamily="34" charset="0"/>
              </a:rPr>
              <a:t> MARR - The larger the IRR of a project, the higher the financial efficiency of the project.</a:t>
            </a:r>
          </a:p>
          <a:p>
            <a:pPr marL="457200" indent="-457200">
              <a:lnSpc>
                <a:spcPct val="150000"/>
              </a:lnSpc>
              <a:spcBef>
                <a:spcPts val="600"/>
              </a:spcBef>
              <a:buFont typeface="Arial" panose="020B0604020202020204" pitchFamily="34" charset="0"/>
              <a:buChar char="•"/>
              <a:defRPr/>
            </a:pPr>
            <a:r>
              <a:rPr lang="en-US" sz="1800" dirty="0">
                <a:cs typeface="Arial" pitchFamily="34" charset="0"/>
              </a:rPr>
              <a:t>IRR &lt; MARR -</a:t>
            </a:r>
            <a:r>
              <a:rPr lang="en-US" sz="1800" dirty="0">
                <a:solidFill>
                  <a:schemeClr val="tx1"/>
                </a:solidFill>
                <a:cs typeface="Arial" pitchFamily="34" charset="0"/>
              </a:rPr>
              <a:t> the project did not achieve financial efficiency</a:t>
            </a:r>
            <a:endParaRPr lang="en-US" sz="1800" dirty="0">
              <a:cs typeface="Arial" pitchFamily="34" charset="0"/>
            </a:endParaRPr>
          </a:p>
          <a:p>
            <a:pPr>
              <a:lnSpc>
                <a:spcPct val="150000"/>
              </a:lnSpc>
              <a:spcBef>
                <a:spcPts val="600"/>
              </a:spcBef>
              <a:defRPr/>
            </a:pPr>
            <a:r>
              <a:rPr lang="en-US" sz="1800" b="1" dirty="0">
                <a:solidFill>
                  <a:schemeClr val="tx1"/>
                </a:solidFill>
              </a:rPr>
              <a:t>The selected option is the option with the largest</a:t>
            </a:r>
            <a:r>
              <a:rPr lang="en-US" sz="1800" b="1" dirty="0"/>
              <a:t> IRR ≥ MARR</a:t>
            </a:r>
          </a:p>
          <a:p>
            <a:pPr>
              <a:lnSpc>
                <a:spcPct val="150000"/>
              </a:lnSpc>
              <a:spcBef>
                <a:spcPts val="600"/>
              </a:spcBef>
              <a:defRPr/>
            </a:pPr>
            <a:r>
              <a:rPr lang="en-US" sz="1800" dirty="0"/>
              <a:t>MARR: Minimum Acceptable Rate of Return</a:t>
            </a:r>
          </a:p>
          <a:p>
            <a:pPr>
              <a:lnSpc>
                <a:spcPct val="150000"/>
              </a:lnSpc>
            </a:pPr>
            <a:r>
              <a:rPr lang="en-US" sz="1800" b="1" dirty="0">
                <a:solidFill>
                  <a:schemeClr val="tx1"/>
                </a:solidFill>
              </a:rPr>
              <a:t>Projects have equal lifespans</a:t>
            </a:r>
          </a:p>
          <a:p>
            <a:pPr marL="457200" lvl="1" indent="-457200">
              <a:lnSpc>
                <a:spcPct val="150000"/>
              </a:lnSpc>
              <a:buFont typeface="Wingdings" panose="05000000000000000000" pitchFamily="2" charset="2"/>
              <a:buChar char="q"/>
            </a:pPr>
            <a:r>
              <a:rPr lang="en-US" sz="1800" dirty="0">
                <a:solidFill>
                  <a:schemeClr val="tx1"/>
                </a:solidFill>
              </a:rPr>
              <a:t>Directly compare the IRR value of projects</a:t>
            </a:r>
            <a:endParaRPr lang="en-US" sz="1800" dirty="0"/>
          </a:p>
          <a:p>
            <a:pPr>
              <a:lnSpc>
                <a:spcPct val="150000"/>
              </a:lnSpc>
            </a:pPr>
            <a:r>
              <a:rPr lang="en-US" sz="1800" b="1" dirty="0">
                <a:solidFill>
                  <a:schemeClr val="tx1"/>
                </a:solidFill>
              </a:rPr>
              <a:t>Projects have different lifespans</a:t>
            </a:r>
          </a:p>
          <a:p>
            <a:pPr marL="457200" lvl="1" indent="-457200">
              <a:lnSpc>
                <a:spcPct val="150000"/>
              </a:lnSpc>
              <a:buFont typeface="Wingdings" panose="05000000000000000000" pitchFamily="2" charset="2"/>
              <a:buChar char="q"/>
            </a:pPr>
            <a:r>
              <a:rPr lang="en-US" sz="1800" dirty="0"/>
              <a:t>Compare each pair of projects</a:t>
            </a:r>
          </a:p>
          <a:p>
            <a:pPr marL="457200" lvl="1" indent="-457200">
              <a:lnSpc>
                <a:spcPct val="150000"/>
              </a:lnSpc>
              <a:buFont typeface="Wingdings" panose="05000000000000000000" pitchFamily="2" charset="2"/>
              <a:buChar char="q"/>
            </a:pPr>
            <a:r>
              <a:rPr lang="en-US" sz="1800" dirty="0"/>
              <a:t>Take projects with large investments and subtract projects with small investments</a:t>
            </a:r>
          </a:p>
          <a:p>
            <a:pPr marL="457200" lvl="1" indent="-457200">
              <a:lnSpc>
                <a:spcPct val="150000"/>
              </a:lnSpc>
              <a:buFont typeface="Wingdings" panose="05000000000000000000" pitchFamily="2" charset="2"/>
              <a:buChar char="q"/>
            </a:pPr>
            <a:r>
              <a:rPr lang="en-US" sz="1800" dirty="0"/>
              <a:t>If the new project has IRR greater than MARR, then the project with large investment is better, conversely, the project with small investment is better.</a:t>
            </a:r>
          </a:p>
          <a:p>
            <a:pPr marL="457200" lvl="1" indent="-457200">
              <a:lnSpc>
                <a:spcPct val="150000"/>
              </a:lnSpc>
              <a:buFont typeface="Wingdings" panose="05000000000000000000" pitchFamily="2" charset="2"/>
              <a:buChar char="q"/>
            </a:pPr>
            <a:endParaRPr lang="en-US" sz="1800" dirty="0"/>
          </a:p>
          <a:p>
            <a:pPr>
              <a:lnSpc>
                <a:spcPct val="150000"/>
              </a:lnSpc>
              <a:spcBef>
                <a:spcPts val="600"/>
              </a:spcBef>
              <a:defRPr/>
            </a:pPr>
            <a:endParaRPr lang="en-US" sz="1800" dirty="0"/>
          </a:p>
        </p:txBody>
      </p:sp>
    </p:spTree>
    <p:extLst>
      <p:ext uri="{BB962C8B-B14F-4D97-AF65-F5344CB8AC3E}">
        <p14:creationId xmlns:p14="http://schemas.microsoft.com/office/powerpoint/2010/main" val="14918807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7DB4DA-C751-499E-97DB-4CA8AA2BF486}"/>
              </a:ext>
            </a:extLst>
          </p:cNvPr>
          <p:cNvSpPr>
            <a:spLocks noGrp="1"/>
          </p:cNvSpPr>
          <p:nvPr>
            <p:ph type="title"/>
          </p:nvPr>
        </p:nvSpPr>
        <p:spPr>
          <a:xfrm>
            <a:off x="1228622" y="614471"/>
            <a:ext cx="9458632" cy="495200"/>
          </a:xfrm>
        </p:spPr>
        <p:txBody>
          <a:bodyPr>
            <a:normAutofit fontScale="90000"/>
          </a:bodyPr>
          <a:lstStyle/>
          <a:p>
            <a:r>
              <a:rPr lang="en-US" sz="2800" dirty="0">
                <a:solidFill>
                  <a:schemeClr val="accent1">
                    <a:lumMod val="50000"/>
                  </a:schemeClr>
                </a:solidFill>
              </a:rPr>
              <a:t>Financial indicators used to evaluate the project</a:t>
            </a:r>
            <a:endParaRPr lang="en-US" dirty="0">
              <a:solidFill>
                <a:schemeClr val="accent1">
                  <a:lumMod val="50000"/>
                </a:schemeClr>
              </a:solidFill>
            </a:endParaRPr>
          </a:p>
        </p:txBody>
      </p:sp>
      <p:graphicFrame>
        <p:nvGraphicFramePr>
          <p:cNvPr id="5" name="Table 5">
            <a:extLst>
              <a:ext uri="{FF2B5EF4-FFF2-40B4-BE49-F238E27FC236}">
                <a16:creationId xmlns:a16="http://schemas.microsoft.com/office/drawing/2014/main" id="{2AE5529A-4E2E-4992-95F5-C49FC9323432}"/>
              </a:ext>
            </a:extLst>
          </p:cNvPr>
          <p:cNvGraphicFramePr>
            <a:graphicFrameLocks noGrp="1"/>
          </p:cNvGraphicFramePr>
          <p:nvPr>
            <p:extLst>
              <p:ext uri="{D42A27DB-BD31-4B8C-83A1-F6EECF244321}">
                <p14:modId xmlns:p14="http://schemas.microsoft.com/office/powerpoint/2010/main" val="1277026876"/>
              </p:ext>
            </p:extLst>
          </p:nvPr>
        </p:nvGraphicFramePr>
        <p:xfrm>
          <a:off x="117578" y="1287471"/>
          <a:ext cx="11680721" cy="5816693"/>
        </p:xfrm>
        <a:graphic>
          <a:graphicData uri="http://schemas.openxmlformats.org/drawingml/2006/table">
            <a:tbl>
              <a:tblPr firstRow="1" bandRow="1">
                <a:tableStyleId>{12ACAA50-B3C0-4FEF-8DD3-66675128A787}</a:tableStyleId>
              </a:tblPr>
              <a:tblGrid>
                <a:gridCol w="1235311">
                  <a:extLst>
                    <a:ext uri="{9D8B030D-6E8A-4147-A177-3AD203B41FA5}">
                      <a16:colId xmlns:a16="http://schemas.microsoft.com/office/drawing/2014/main" val="83932005"/>
                    </a:ext>
                  </a:extLst>
                </a:gridCol>
                <a:gridCol w="2361163">
                  <a:extLst>
                    <a:ext uri="{9D8B030D-6E8A-4147-A177-3AD203B41FA5}">
                      <a16:colId xmlns:a16="http://schemas.microsoft.com/office/drawing/2014/main" val="3874337431"/>
                    </a:ext>
                  </a:extLst>
                </a:gridCol>
                <a:gridCol w="3189916">
                  <a:extLst>
                    <a:ext uri="{9D8B030D-6E8A-4147-A177-3AD203B41FA5}">
                      <a16:colId xmlns:a16="http://schemas.microsoft.com/office/drawing/2014/main" val="2257747013"/>
                    </a:ext>
                  </a:extLst>
                </a:gridCol>
                <a:gridCol w="2329890">
                  <a:extLst>
                    <a:ext uri="{9D8B030D-6E8A-4147-A177-3AD203B41FA5}">
                      <a16:colId xmlns:a16="http://schemas.microsoft.com/office/drawing/2014/main" val="1548757473"/>
                    </a:ext>
                  </a:extLst>
                </a:gridCol>
                <a:gridCol w="2564441">
                  <a:extLst>
                    <a:ext uri="{9D8B030D-6E8A-4147-A177-3AD203B41FA5}">
                      <a16:colId xmlns:a16="http://schemas.microsoft.com/office/drawing/2014/main" val="2390172225"/>
                    </a:ext>
                  </a:extLst>
                </a:gridCol>
              </a:tblGrid>
              <a:tr h="372021">
                <a:tc>
                  <a:txBody>
                    <a:bodyPr/>
                    <a:lstStyle/>
                    <a:p>
                      <a:pPr algn="ctr"/>
                      <a:r>
                        <a:rPr lang="en-US" sz="1400" b="1" dirty="0"/>
                        <a:t>Indicator</a:t>
                      </a:r>
                    </a:p>
                  </a:txBody>
                  <a:tcPr/>
                </a:tc>
                <a:tc>
                  <a:txBody>
                    <a:bodyPr/>
                    <a:lstStyle/>
                    <a:p>
                      <a:pPr algn="ctr"/>
                      <a:r>
                        <a:rPr lang="en-US" sz="1400" b="1" dirty="0"/>
                        <a:t>Definition</a:t>
                      </a:r>
                    </a:p>
                  </a:txBody>
                  <a:tcPr/>
                </a:tc>
                <a:tc>
                  <a:txBody>
                    <a:bodyPr/>
                    <a:lstStyle/>
                    <a:p>
                      <a:pPr algn="ctr"/>
                      <a:r>
                        <a:rPr lang="en-US" sz="1400" b="1" i="0" u="none" strike="noStrike" cap="none" dirty="0">
                          <a:solidFill>
                            <a:schemeClr val="dk1"/>
                          </a:solidFill>
                          <a:latin typeface="Arial"/>
                          <a:ea typeface="Fira Sans Extra Condensed"/>
                          <a:cs typeface="Fira Sans Extra Condensed"/>
                          <a:sym typeface="Fira Sans Extra Condensed"/>
                        </a:rPr>
                        <a:t>Advantage</a:t>
                      </a:r>
                    </a:p>
                  </a:txBody>
                  <a:tcPr/>
                </a:tc>
                <a:tc>
                  <a:txBody>
                    <a:bodyPr/>
                    <a:lstStyle/>
                    <a:p>
                      <a:pPr algn="ctr"/>
                      <a:r>
                        <a:rPr lang="en-US" sz="1400" b="1" i="0" u="none" strike="noStrike" cap="none" dirty="0">
                          <a:solidFill>
                            <a:schemeClr val="dk1"/>
                          </a:solidFill>
                          <a:latin typeface="Arial"/>
                          <a:ea typeface="Fira Sans Extra Condensed"/>
                          <a:cs typeface="Fira Sans Extra Condensed"/>
                          <a:sym typeface="Fira Sans Extra Condensed"/>
                        </a:rPr>
                        <a:t>Disadvantage</a:t>
                      </a:r>
                    </a:p>
                  </a:txBody>
                  <a:tcPr/>
                </a:tc>
                <a:tc>
                  <a:txBody>
                    <a:bodyPr/>
                    <a:lstStyle/>
                    <a:p>
                      <a:pPr algn="ctr"/>
                      <a:r>
                        <a:rPr lang="en-US" sz="1400" b="1" dirty="0"/>
                        <a:t>Suggested Applications</a:t>
                      </a:r>
                    </a:p>
                  </a:txBody>
                  <a:tcPr/>
                </a:tc>
                <a:extLst>
                  <a:ext uri="{0D108BD9-81ED-4DB2-BD59-A6C34878D82A}">
                    <a16:rowId xmlns:a16="http://schemas.microsoft.com/office/drawing/2014/main" val="3348239338"/>
                  </a:ext>
                </a:extLst>
              </a:tr>
              <a:tr h="1329872">
                <a:tc>
                  <a:txBody>
                    <a:bodyPr/>
                    <a:lstStyle/>
                    <a:p>
                      <a:r>
                        <a:rPr lang="en-US" sz="1200" b="1" dirty="0"/>
                        <a:t>NPV (Net Present Value</a:t>
                      </a:r>
                    </a:p>
                  </a:txBody>
                  <a:tcPr/>
                </a:tc>
                <a:tc>
                  <a:txBody>
                    <a:bodyPr/>
                    <a:lstStyle/>
                    <a:p>
                      <a:r>
                        <a:rPr lang="en-US" sz="1200" dirty="0"/>
                        <a:t>NPV is the net present value, which measures the difference between the total present value of cash inflows and cash outflows over the life of a project, after discounting at an appropriate rate.</a:t>
                      </a:r>
                    </a:p>
                  </a:txBody>
                  <a:tcPr/>
                </a:tc>
                <a:tc>
                  <a:txBody>
                    <a:bodyPr/>
                    <a:lstStyle/>
                    <a:p>
                      <a:pPr marL="171450" indent="-171450">
                        <a:buFontTx/>
                        <a:buChar char="-"/>
                      </a:pPr>
                      <a:r>
                        <a:rPr lang="en-US" sz="1200" dirty="0"/>
                        <a:t>Takes into account the full range of cash flows over the life of the project. </a:t>
                      </a:r>
                    </a:p>
                    <a:p>
                      <a:pPr marL="171450" indent="-171450">
                        <a:buFontTx/>
                        <a:buChar char="-"/>
                      </a:pPr>
                      <a:r>
                        <a:rPr lang="en-US" sz="1200" dirty="0"/>
                        <a:t>Reflects the time value of money. </a:t>
                      </a:r>
                    </a:p>
                    <a:p>
                      <a:pPr marL="171450" indent="-171450">
                        <a:buFontTx/>
                        <a:buChar char="-"/>
                      </a:pPr>
                      <a:r>
                        <a:rPr lang="en-US" sz="1200" dirty="0"/>
                        <a:t>Easily compares different projects</a:t>
                      </a:r>
                    </a:p>
                  </a:txBody>
                  <a:tcPr/>
                </a:tc>
                <a:tc>
                  <a:txBody>
                    <a:bodyPr/>
                    <a:lstStyle/>
                    <a:p>
                      <a:pPr marL="171450" indent="-171450">
                        <a:buFontTx/>
                        <a:buChar char="-"/>
                      </a:pPr>
                      <a:r>
                        <a:rPr lang="en-US" sz="1200" dirty="0"/>
                        <a:t>Need to choose an appropriate discount rate, otherwise it may lead to misleading results. </a:t>
                      </a:r>
                    </a:p>
                    <a:p>
                      <a:pPr marL="171450" indent="-171450">
                        <a:buFontTx/>
                        <a:buChar char="-"/>
                      </a:pPr>
                      <a:r>
                        <a:rPr lang="en-US" sz="1200" dirty="0"/>
                        <a:t>Cannot be applied to projects with too long or uncertain time and cash flows.</a:t>
                      </a:r>
                    </a:p>
                  </a:txBody>
                  <a:tcPr/>
                </a:tc>
                <a:tc>
                  <a:txBody>
                    <a:bodyPr/>
                    <a:lstStyle/>
                    <a:p>
                      <a:r>
                        <a:rPr lang="en-US" sz="1200" dirty="0"/>
                        <a:t>- Used in long-term projects, when cash flows can be forecasted and a reasonable discount rate can be determined.</a:t>
                      </a:r>
                    </a:p>
                  </a:txBody>
                  <a:tcPr/>
                </a:tc>
                <a:extLst>
                  <a:ext uri="{0D108BD9-81ED-4DB2-BD59-A6C34878D82A}">
                    <a16:rowId xmlns:a16="http://schemas.microsoft.com/office/drawing/2014/main" val="1669616953"/>
                  </a:ext>
                </a:extLst>
              </a:tr>
              <a:tr h="1126698">
                <a:tc>
                  <a:txBody>
                    <a:bodyPr/>
                    <a:lstStyle/>
                    <a:p>
                      <a:r>
                        <a:rPr lang="en-US" sz="1200" b="1" dirty="0"/>
                        <a:t>IRR (Internal Rate of Return)</a:t>
                      </a:r>
                    </a:p>
                  </a:txBody>
                  <a:tcPr/>
                </a:tc>
                <a:tc>
                  <a:txBody>
                    <a:bodyPr/>
                    <a:lstStyle/>
                    <a:p>
                      <a:r>
                        <a:rPr lang="en-US" sz="1200" dirty="0"/>
                        <a:t>IRR is the internal rate of return, which is the discount rate that makes the net present value (NPV) of the project equal to 0. It reflects the profitability of the project</a:t>
                      </a:r>
                    </a:p>
                  </a:txBody>
                  <a:tcPr/>
                </a:tc>
                <a:tc>
                  <a:txBody>
                    <a:bodyPr/>
                    <a:lstStyle/>
                    <a:p>
                      <a:pPr marL="171450" indent="-171450">
                        <a:buFontTx/>
                        <a:buChar char="-"/>
                      </a:pPr>
                      <a:r>
                        <a:rPr lang="en-US" sz="1200" dirty="0"/>
                        <a:t>Easy to understand, easy to use. </a:t>
                      </a:r>
                    </a:p>
                    <a:p>
                      <a:pPr marL="171450" indent="-171450">
                        <a:buFontTx/>
                        <a:buChar char="-"/>
                      </a:pPr>
                      <a:r>
                        <a:rPr lang="en-US" sz="1200" dirty="0"/>
                        <a:t>Shows the project's profit margin, helping to evaluate the project's attractiveness. </a:t>
                      </a:r>
                    </a:p>
                    <a:p>
                      <a:pPr marL="171450" indent="-171450">
                        <a:buFontTx/>
                        <a:buChar char="-"/>
                      </a:pPr>
                      <a:r>
                        <a:rPr lang="en-US" sz="1200" dirty="0"/>
                        <a:t>Suitable for investors requiring high profitability.</a:t>
                      </a:r>
                    </a:p>
                  </a:txBody>
                  <a:tcPr/>
                </a:tc>
                <a:tc>
                  <a:txBody>
                    <a:bodyPr/>
                    <a:lstStyle/>
                    <a:p>
                      <a:pPr marL="171450" indent="-171450">
                        <a:buFontTx/>
                        <a:buChar char="-"/>
                      </a:pPr>
                      <a:r>
                        <a:rPr lang="en-US" sz="1200" dirty="0"/>
                        <a:t>Cannot be applied if there are many inconsistent cash flows in and out. </a:t>
                      </a:r>
                    </a:p>
                    <a:p>
                      <a:pPr marL="171450" indent="-171450">
                        <a:buFontTx/>
                        <a:buChar char="-"/>
                      </a:pPr>
                      <a:r>
                        <a:rPr lang="en-US" sz="1200" dirty="0"/>
                        <a:t>IRR can have multiple values ​​in some special situations (uneven cash flows).</a:t>
                      </a:r>
                    </a:p>
                  </a:txBody>
                  <a:tcPr/>
                </a:tc>
                <a:tc>
                  <a:txBody>
                    <a:bodyPr/>
                    <a:lstStyle/>
                    <a:p>
                      <a:pPr marL="171450" indent="-171450">
                        <a:buFontTx/>
                        <a:buChar char="-"/>
                      </a:pPr>
                      <a:r>
                        <a:rPr lang="en-US" sz="1200" dirty="0"/>
                        <a:t>Used to compare investment projects of different sizes and times. </a:t>
                      </a:r>
                    </a:p>
                    <a:p>
                      <a:pPr marL="171450" indent="-171450">
                        <a:buFontTx/>
                        <a:buChar char="-"/>
                      </a:pPr>
                      <a:r>
                        <a:rPr lang="en-US" sz="1200" dirty="0"/>
                        <a:t>Suitable for investors interested in rates of return.</a:t>
                      </a:r>
                    </a:p>
                  </a:txBody>
                  <a:tcPr/>
                </a:tc>
                <a:extLst>
                  <a:ext uri="{0D108BD9-81ED-4DB2-BD59-A6C34878D82A}">
                    <a16:rowId xmlns:a16="http://schemas.microsoft.com/office/drawing/2014/main" val="572701904"/>
                  </a:ext>
                </a:extLst>
              </a:tr>
              <a:tr h="1329872">
                <a:tc>
                  <a:txBody>
                    <a:bodyPr/>
                    <a:lstStyle/>
                    <a:p>
                      <a:r>
                        <a:rPr lang="en-US" sz="1200" b="1" dirty="0"/>
                        <a:t>Payback Period</a:t>
                      </a:r>
                    </a:p>
                  </a:txBody>
                  <a:tcPr/>
                </a:tc>
                <a:tc>
                  <a:txBody>
                    <a:bodyPr/>
                    <a:lstStyle/>
                    <a:p>
                      <a:r>
                        <a:rPr lang="en-US" sz="1200" dirty="0"/>
                        <a:t>Payback period is the period of time required to recover the initial investment from the cash flows received during the project.</a:t>
                      </a:r>
                    </a:p>
                  </a:txBody>
                  <a:tcPr/>
                </a:tc>
                <a:tc>
                  <a:txBody>
                    <a:bodyPr/>
                    <a:lstStyle/>
                    <a:p>
                      <a:pPr marL="171450" indent="-171450">
                        <a:buFontTx/>
                        <a:buChar char="-"/>
                      </a:pPr>
                      <a:r>
                        <a:rPr lang="en-US" sz="1200" dirty="0"/>
                        <a:t>Easy to understand and calculate. </a:t>
                      </a:r>
                    </a:p>
                    <a:p>
                      <a:pPr marL="171450" indent="-171450">
                        <a:buFontTx/>
                        <a:buChar char="-"/>
                      </a:pPr>
                      <a:r>
                        <a:rPr lang="en-US" sz="1200" dirty="0"/>
                        <a:t>Reflects the ability to recover capital quickly. </a:t>
                      </a:r>
                    </a:p>
                    <a:p>
                      <a:pPr marL="171450" indent="-171450">
                        <a:buFontTx/>
                        <a:buChar char="-"/>
                      </a:pPr>
                      <a:r>
                        <a:rPr lang="en-US" sz="1200" dirty="0"/>
                        <a:t>Simple and cost-effective analysis.</a:t>
                      </a:r>
                    </a:p>
                  </a:txBody>
                  <a:tcPr/>
                </a:tc>
                <a:tc>
                  <a:txBody>
                    <a:bodyPr/>
                    <a:lstStyle/>
                    <a:p>
                      <a:pPr marL="171450" indent="-171450">
                        <a:buFontTx/>
                        <a:buChar char="-"/>
                      </a:pPr>
                      <a:r>
                        <a:rPr lang="en-US" sz="1200" dirty="0"/>
                        <a:t>Does not take into account the time value of money. </a:t>
                      </a:r>
                    </a:p>
                    <a:p>
                      <a:pPr marL="171450" indent="-171450">
                        <a:buFontTx/>
                        <a:buChar char="-"/>
                      </a:pPr>
                      <a:r>
                        <a:rPr lang="en-US" sz="1200" dirty="0"/>
                        <a:t>Does not fully reflect long-term financial feasibility. </a:t>
                      </a:r>
                    </a:p>
                    <a:p>
                      <a:pPr marL="171450" indent="-171450">
                        <a:buFontTx/>
                        <a:buChar char="-"/>
                      </a:pPr>
                      <a:r>
                        <a:rPr lang="en-US" sz="1200" dirty="0"/>
                        <a:t>Does not measure profits after the payback period.</a:t>
                      </a:r>
                    </a:p>
                  </a:txBody>
                  <a:tcPr/>
                </a:tc>
                <a:tc>
                  <a:txBody>
                    <a:bodyPr/>
                    <a:lstStyle/>
                    <a:p>
                      <a:pPr marL="171450" indent="-171450">
                        <a:buFontTx/>
                        <a:buChar char="-"/>
                      </a:pPr>
                      <a:r>
                        <a:rPr lang="en-US" sz="1200" dirty="0"/>
                        <a:t>Suitable for short-term projects or when quick decisions are needed. </a:t>
                      </a:r>
                    </a:p>
                    <a:p>
                      <a:pPr marL="171450" indent="-171450">
                        <a:buFontTx/>
                        <a:buChar char="-"/>
                      </a:pPr>
                      <a:r>
                        <a:rPr lang="en-US" sz="1200" dirty="0"/>
                        <a:t>Used when wanting to evaluate the liquidity of the project.</a:t>
                      </a:r>
                    </a:p>
                  </a:txBody>
                  <a:tcPr/>
                </a:tc>
                <a:extLst>
                  <a:ext uri="{0D108BD9-81ED-4DB2-BD59-A6C34878D82A}">
                    <a16:rowId xmlns:a16="http://schemas.microsoft.com/office/drawing/2014/main" val="995319929"/>
                  </a:ext>
                </a:extLst>
              </a:tr>
              <a:tr h="1329872">
                <a:tc>
                  <a:txBody>
                    <a:bodyPr/>
                    <a:lstStyle/>
                    <a:p>
                      <a:r>
                        <a:rPr lang="en-US" sz="1200" b="1" dirty="0"/>
                        <a:t>LCC - Life Cycle Costing</a:t>
                      </a:r>
                    </a:p>
                  </a:txBody>
                  <a:tcPr/>
                </a:tc>
                <a:tc>
                  <a:txBody>
                    <a:bodyPr/>
                    <a:lstStyle/>
                    <a:p>
                      <a:r>
                        <a:rPr lang="en-US" sz="1200" dirty="0"/>
                        <a:t>LCC is a method of calculating the total cost of a project throughout its life cycle, from design, construction, operation to maintenance and disposal.</a:t>
                      </a:r>
                    </a:p>
                  </a:txBody>
                  <a:tcPr/>
                </a:tc>
                <a:tc>
                  <a:txBody>
                    <a:bodyPr/>
                    <a:lstStyle/>
                    <a:p>
                      <a:r>
                        <a:rPr lang="en-US" sz="1200" dirty="0"/>
                        <a:t>- Calculates the total cost over the life of the project. </a:t>
                      </a:r>
                    </a:p>
                    <a:p>
                      <a:pPr marL="171450" indent="-171450">
                        <a:buFontTx/>
                        <a:buChar char="-"/>
                      </a:pPr>
                      <a:r>
                        <a:rPr lang="en-US" sz="1200" dirty="0"/>
                        <a:t>Useful in making long-term cost decisions. </a:t>
                      </a:r>
                    </a:p>
                    <a:p>
                      <a:pPr marL="171450" indent="-171450">
                        <a:buFontTx/>
                        <a:buChar char="-"/>
                      </a:pPr>
                      <a:r>
                        <a:rPr lang="en-US" sz="1200" dirty="0"/>
                        <a:t>Can identify hidden costs that are not immediately visible.</a:t>
                      </a:r>
                    </a:p>
                  </a:txBody>
                  <a:tcPr/>
                </a:tc>
                <a:tc>
                  <a:txBody>
                    <a:bodyPr/>
                    <a:lstStyle/>
                    <a:p>
                      <a:r>
                        <a:rPr lang="en-US" sz="1200" dirty="0"/>
                        <a:t>- Complex and requires a lot of long-term forecasting data. - Can be difficult to determine accurate future costs.</a:t>
                      </a:r>
                    </a:p>
                  </a:txBody>
                  <a:tcPr/>
                </a:tc>
                <a:tc>
                  <a:txBody>
                    <a:bodyPr/>
                    <a:lstStyle/>
                    <a:p>
                      <a:pPr marL="171450" indent="-171450">
                        <a:buFontTx/>
                        <a:buChar char="-"/>
                      </a:pPr>
                      <a:r>
                        <a:rPr lang="en-US" sz="1200" dirty="0"/>
                        <a:t>Used in projects that require long-term sustainability, such as infrastructure, manufacturing plants. </a:t>
                      </a:r>
                    </a:p>
                    <a:p>
                      <a:pPr marL="171450" indent="-171450">
                        <a:buFontTx/>
                        <a:buChar char="-"/>
                      </a:pPr>
                      <a:r>
                        <a:rPr lang="en-US" sz="1200" dirty="0"/>
                        <a:t>Suitable for long-term maintenance and operations decisions. </a:t>
                      </a:r>
                    </a:p>
                  </a:txBody>
                  <a:tcPr/>
                </a:tc>
                <a:extLst>
                  <a:ext uri="{0D108BD9-81ED-4DB2-BD59-A6C34878D82A}">
                    <a16:rowId xmlns:a16="http://schemas.microsoft.com/office/drawing/2014/main" val="2306776454"/>
                  </a:ext>
                </a:extLst>
              </a:tr>
            </a:tbl>
          </a:graphicData>
        </a:graphic>
      </p:graphicFrame>
    </p:spTree>
    <p:extLst>
      <p:ext uri="{BB962C8B-B14F-4D97-AF65-F5344CB8AC3E}">
        <p14:creationId xmlns:p14="http://schemas.microsoft.com/office/powerpoint/2010/main" val="25658306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16A3999-E785-4DCA-B895-7B3CF8FCB0B8}"/>
              </a:ext>
            </a:extLst>
          </p:cNvPr>
          <p:cNvSpPr>
            <a:spLocks noGrp="1"/>
          </p:cNvSpPr>
          <p:nvPr>
            <p:ph type="title"/>
          </p:nvPr>
        </p:nvSpPr>
        <p:spPr>
          <a:xfrm>
            <a:off x="609600" y="689171"/>
            <a:ext cx="10972800" cy="495200"/>
          </a:xfrm>
        </p:spPr>
        <p:txBody>
          <a:bodyPr>
            <a:normAutofit fontScale="90000"/>
          </a:bodyPr>
          <a:lstStyle/>
          <a:p>
            <a:r>
              <a:rPr lang="en-US" sz="2800" dirty="0"/>
              <a:t>Financial indicators used to evaluate the project</a:t>
            </a:r>
            <a:endParaRPr lang="en-US" dirty="0"/>
          </a:p>
        </p:txBody>
      </p:sp>
      <p:sp>
        <p:nvSpPr>
          <p:cNvPr id="5" name="TextBox 4">
            <a:extLst>
              <a:ext uri="{FF2B5EF4-FFF2-40B4-BE49-F238E27FC236}">
                <a16:creationId xmlns:a16="http://schemas.microsoft.com/office/drawing/2014/main" id="{F54117AA-8EDB-4F02-8802-D58AF05CC37A}"/>
              </a:ext>
            </a:extLst>
          </p:cNvPr>
          <p:cNvSpPr txBox="1"/>
          <p:nvPr/>
        </p:nvSpPr>
        <p:spPr>
          <a:xfrm>
            <a:off x="609600" y="1519062"/>
            <a:ext cx="10972800" cy="4402167"/>
          </a:xfrm>
          <a:prstGeom prst="rect">
            <a:avLst/>
          </a:prstGeom>
          <a:noFill/>
        </p:spPr>
        <p:txBody>
          <a:bodyPr wrap="square">
            <a:spAutoFit/>
          </a:bodyPr>
          <a:lstStyle/>
          <a:p>
            <a:pPr marL="342900" indent="-342900" algn="just">
              <a:buFont typeface="Wingdings" pitchFamily="2" charset="2"/>
              <a:buChar char="v"/>
            </a:pPr>
            <a:r>
              <a:rPr lang="en-US" dirty="0"/>
              <a:t>NPV is the most powerful financial analysis indicator because it takes into account the full cash flows of the project and reflects the time value of money, which helps to make a more accurate decision about the feasibility of the project. However, it requires choosing an appropriate discount rate. </a:t>
            </a:r>
          </a:p>
          <a:p>
            <a:pPr marL="342900" indent="-342900" algn="just">
              <a:buFont typeface="Wingdings" pitchFamily="2" charset="2"/>
              <a:buChar char="v"/>
            </a:pPr>
            <a:r>
              <a:rPr lang="en-US" dirty="0"/>
              <a:t>IRR is very useful in measuring the profitability of a project, especially when comparing projects with different profitability rates. However, it can be problematic when the cash flows are unstable or inconsistent. </a:t>
            </a:r>
          </a:p>
          <a:p>
            <a:pPr marL="342900" indent="-342900" algn="just">
              <a:buFont typeface="Wingdings" pitchFamily="2" charset="2"/>
              <a:buChar char="v"/>
            </a:pPr>
            <a:r>
              <a:rPr lang="en-US" dirty="0"/>
              <a:t>Payback period is simple and easy to use, especially in short-term projects or when quick decisions are needed. However, it does not take into account the time value of money and does not fully reflect long-term profitability. </a:t>
            </a:r>
          </a:p>
          <a:p>
            <a:pPr marL="342900" indent="-342900" algn="just">
              <a:buFont typeface="Wingdings" pitchFamily="2" charset="2"/>
              <a:buChar char="v"/>
            </a:pPr>
            <a:r>
              <a:rPr lang="en-US" dirty="0"/>
              <a:t>Life cycle analysis (LCC) is a good method to evaluate the overall cost over the life of a project, which is useful in projects that require long-term sustainability, but requires a lot of forecast data and can be complicated in determining future costs. </a:t>
            </a:r>
          </a:p>
          <a:p>
            <a:pPr marL="342900" indent="-342900" algn="just">
              <a:buFont typeface="Wingdings" pitchFamily="2" charset="2"/>
              <a:buChar char="v"/>
            </a:pPr>
            <a:r>
              <a:rPr lang="en-US" b="1" i="1" dirty="0"/>
              <a:t>Depending on the goals and characteristics of each project, these indicators can be used independently or in combination to make optimal financial decisions. </a:t>
            </a:r>
            <a:endParaRPr lang="vi-VN" b="1" i="1" dirty="0"/>
          </a:p>
        </p:txBody>
      </p:sp>
    </p:spTree>
    <p:extLst>
      <p:ext uri="{BB962C8B-B14F-4D97-AF65-F5344CB8AC3E}">
        <p14:creationId xmlns:p14="http://schemas.microsoft.com/office/powerpoint/2010/main" val="30761303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8B6F4D-37E4-7B63-1C03-7A7ACF709E29}"/>
              </a:ext>
            </a:extLst>
          </p:cNvPr>
          <p:cNvSpPr>
            <a:spLocks noGrp="1"/>
          </p:cNvSpPr>
          <p:nvPr>
            <p:ph type="title"/>
          </p:nvPr>
        </p:nvSpPr>
        <p:spPr/>
        <p:txBody>
          <a:bodyPr>
            <a:noAutofit/>
          </a:bodyPr>
          <a:lstStyle/>
          <a:p>
            <a:pPr rtl="0"/>
            <a:r>
              <a:rPr lang="en-US" sz="2800" b="1" dirty="0">
                <a:solidFill>
                  <a:schemeClr val="accent1">
                    <a:lumMod val="50000"/>
                  </a:schemeClr>
                </a:solidFill>
                <a:effectLst/>
                <a:latin typeface="Arial" panose="020B0604020202020204" pitchFamily="34" charset="0"/>
                <a:ea typeface="Calibri" panose="020F0502020204030204" pitchFamily="34" charset="0"/>
                <a:cs typeface="Arial" panose="020B0604020202020204" pitchFamily="34" charset="0"/>
              </a:rPr>
              <a:t>3. </a:t>
            </a:r>
            <a:r>
              <a:rPr lang="vi-VN" sz="2800" b="1" dirty="0">
                <a:solidFill>
                  <a:schemeClr val="accent1">
                    <a:lumMod val="50000"/>
                  </a:schemeClr>
                </a:solidFill>
                <a:effectLst/>
                <a:latin typeface="Arial" panose="020B0604020202020204" pitchFamily="34" charset="0"/>
                <a:ea typeface="Calibri" panose="020F0502020204030204" pitchFamily="34" charset="0"/>
                <a:cs typeface="Arial" panose="020B0604020202020204" pitchFamily="34" charset="0"/>
              </a:rPr>
              <a:t>HOW TO APPROACH THE FUND FROM PROJECT VSUEE</a:t>
            </a:r>
            <a:endParaRPr lang="vi-VN" b="1" dirty="0">
              <a:solidFill>
                <a:schemeClr val="accent1">
                  <a:lumMod val="50000"/>
                </a:schemeClr>
              </a:solidFill>
              <a:latin typeface="+mn-lt"/>
            </a:endParaRPr>
          </a:p>
        </p:txBody>
      </p:sp>
      <p:sp>
        <p:nvSpPr>
          <p:cNvPr id="4" name="TextBox 3">
            <a:extLst>
              <a:ext uri="{FF2B5EF4-FFF2-40B4-BE49-F238E27FC236}">
                <a16:creationId xmlns:a16="http://schemas.microsoft.com/office/drawing/2014/main" id="{9E20732A-77B8-862F-8CC1-9E98D6379916}"/>
              </a:ext>
            </a:extLst>
          </p:cNvPr>
          <p:cNvSpPr txBox="1"/>
          <p:nvPr/>
        </p:nvSpPr>
        <p:spPr>
          <a:xfrm>
            <a:off x="7316124" y="4390139"/>
            <a:ext cx="3736574" cy="338554"/>
          </a:xfrm>
          <a:prstGeom prst="rect">
            <a:avLst/>
          </a:prstGeom>
          <a:noFill/>
        </p:spPr>
        <p:txBody>
          <a:bodyPr wrap="square" lIns="0" rtlCol="0" anchor="ctr">
            <a:spAutoFit/>
          </a:bodyPr>
          <a:lstStyle/>
          <a:p>
            <a:pPr algn="l" rtl="0"/>
            <a:r>
              <a:rPr lang="en-US" altLang="ko-KR" sz="1600" b="1" dirty="0">
                <a:solidFill>
                  <a:schemeClr val="accent1">
                    <a:lumMod val="50000"/>
                  </a:schemeClr>
                </a:solidFill>
                <a:cs typeface="Arial" pitchFamily="34" charset="0"/>
              </a:rPr>
              <a:t>75millionUSD GCF guarantee limit</a:t>
            </a:r>
            <a:endParaRPr lang="ko-KR" altLang="en-US" sz="1600" b="1" dirty="0">
              <a:solidFill>
                <a:schemeClr val="accent1">
                  <a:lumMod val="50000"/>
                </a:schemeClr>
              </a:solidFill>
              <a:cs typeface="Arial" pitchFamily="34" charset="0"/>
            </a:endParaRPr>
          </a:p>
        </p:txBody>
      </p:sp>
      <p:sp>
        <p:nvSpPr>
          <p:cNvPr id="5" name="TextBox 4">
            <a:extLst>
              <a:ext uri="{FF2B5EF4-FFF2-40B4-BE49-F238E27FC236}">
                <a16:creationId xmlns:a16="http://schemas.microsoft.com/office/drawing/2014/main" id="{24696875-8444-C667-59A9-E90A39BF74E8}"/>
              </a:ext>
            </a:extLst>
          </p:cNvPr>
          <p:cNvSpPr txBox="1"/>
          <p:nvPr/>
        </p:nvSpPr>
        <p:spPr>
          <a:xfrm>
            <a:off x="7316124" y="5305677"/>
            <a:ext cx="3736574" cy="830997"/>
          </a:xfrm>
          <a:prstGeom prst="rect">
            <a:avLst/>
          </a:prstGeom>
          <a:noFill/>
        </p:spPr>
        <p:txBody>
          <a:bodyPr wrap="square" lIns="0" rtlCol="0" anchor="ctr">
            <a:spAutoFit/>
          </a:bodyPr>
          <a:lstStyle/>
          <a:p>
            <a:pPr algn="l" rtl="0"/>
            <a:r>
              <a:rPr lang="en-US" sz="1600" b="1" dirty="0">
                <a:solidFill>
                  <a:srgbClr val="0070C0"/>
                </a:solidFill>
                <a:cs typeface="Arial" pitchFamily="34" charset="0"/>
              </a:rPr>
              <a:t>15 years of project implementation in which guarantee issuance is carried out in the first 5 years.</a:t>
            </a:r>
            <a:endParaRPr lang="en-SG" altLang="ko-KR" sz="1600" b="1" dirty="0">
              <a:solidFill>
                <a:srgbClr val="0070C0"/>
              </a:solidFill>
              <a:cs typeface="Arial" pitchFamily="34" charset="0"/>
            </a:endParaRPr>
          </a:p>
        </p:txBody>
      </p:sp>
      <p:sp>
        <p:nvSpPr>
          <p:cNvPr id="8" name="TextBox 7">
            <a:extLst>
              <a:ext uri="{FF2B5EF4-FFF2-40B4-BE49-F238E27FC236}">
                <a16:creationId xmlns:a16="http://schemas.microsoft.com/office/drawing/2014/main" id="{E1E659CF-CF3A-8F0E-C943-BCF8BC1C0BE4}"/>
              </a:ext>
            </a:extLst>
          </p:cNvPr>
          <p:cNvSpPr txBox="1"/>
          <p:nvPr/>
        </p:nvSpPr>
        <p:spPr>
          <a:xfrm>
            <a:off x="5507462" y="1291398"/>
            <a:ext cx="6074938" cy="2632003"/>
          </a:xfrm>
          <a:prstGeom prst="rect">
            <a:avLst/>
          </a:prstGeom>
          <a:solidFill>
            <a:schemeClr val="bg1"/>
          </a:solidFill>
        </p:spPr>
        <p:txBody>
          <a:bodyPr wrap="square" rtlCol="0" anchor="ctr">
            <a:spAutoFit/>
          </a:bodyPr>
          <a:lstStyle/>
          <a:p>
            <a:pPr algn="l" rtl="0">
              <a:lnSpc>
                <a:spcPct val="150000"/>
              </a:lnSpc>
            </a:pPr>
            <a:r>
              <a:rPr lang="en-US" sz="1600" dirty="0"/>
              <a:t>Saigon - Hanoi Commercial Joint Stock Bank (SHB) was selected by the World Bank and MOIT as the Program Implementing Unit (RSF - PIE Fund Management Unit). SHB will issue risk sharing guarantees for loans from financial institutions with the purpose of investing in energy efficiency (eligible sub-projects) of IEs or ESCOs according to the provisions of the Guidelines for implementing the RSF issued by the MOIT</a:t>
            </a:r>
            <a:endParaRPr lang="en-GB" altLang="ko-KR" sz="1800" dirty="0">
              <a:solidFill>
                <a:srgbClr val="0070C0"/>
              </a:solidFill>
              <a:cs typeface="Arial" pitchFamily="34" charset="0"/>
            </a:endParaRPr>
          </a:p>
        </p:txBody>
      </p:sp>
      <p:pic>
        <p:nvPicPr>
          <p:cNvPr id="9" name="Picture 2">
            <a:extLst>
              <a:ext uri="{FF2B5EF4-FFF2-40B4-BE49-F238E27FC236}">
                <a16:creationId xmlns:a16="http://schemas.microsoft.com/office/drawing/2014/main" id="{F9A274C8-CF4A-6E3B-BB41-BFED393E72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416351"/>
            <a:ext cx="4523117" cy="4893016"/>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grpSp>
        <p:nvGrpSpPr>
          <p:cNvPr id="3" name="Group 2">
            <a:extLst>
              <a:ext uri="{FF2B5EF4-FFF2-40B4-BE49-F238E27FC236}">
                <a16:creationId xmlns:a16="http://schemas.microsoft.com/office/drawing/2014/main" id="{1C988B13-FD0F-DB60-B06A-1E64A238CBED}"/>
              </a:ext>
            </a:extLst>
          </p:cNvPr>
          <p:cNvGrpSpPr/>
          <p:nvPr/>
        </p:nvGrpSpPr>
        <p:grpSpPr>
          <a:xfrm>
            <a:off x="6466305" y="4170967"/>
            <a:ext cx="595619" cy="960323"/>
            <a:chOff x="6466305" y="3923828"/>
            <a:chExt cx="595619" cy="960323"/>
          </a:xfrm>
        </p:grpSpPr>
        <p:sp>
          <p:nvSpPr>
            <p:cNvPr id="6" name="자유형: 도형 63">
              <a:extLst>
                <a:ext uri="{FF2B5EF4-FFF2-40B4-BE49-F238E27FC236}">
                  <a16:creationId xmlns:a16="http://schemas.microsoft.com/office/drawing/2014/main" id="{F01F1C40-19F9-6B94-0048-2CFB7C6DB46E}"/>
                </a:ext>
              </a:extLst>
            </p:cNvPr>
            <p:cNvSpPr/>
            <p:nvPr/>
          </p:nvSpPr>
          <p:spPr>
            <a:xfrm>
              <a:off x="6466305" y="3923828"/>
              <a:ext cx="595619" cy="960323"/>
            </a:xfrm>
            <a:custGeom>
              <a:avLst/>
              <a:gdLst>
                <a:gd name="connsiteX0" fmla="*/ 174993 w 595618"/>
                <a:gd name="connsiteY0" fmla="*/ 874235 h 960323"/>
                <a:gd name="connsiteX1" fmla="*/ 174993 w 595618"/>
                <a:gd name="connsiteY1" fmla="*/ 874235 h 960323"/>
                <a:gd name="connsiteX2" fmla="*/ 174993 w 595618"/>
                <a:gd name="connsiteY2" fmla="*/ 874236 h 960323"/>
                <a:gd name="connsiteX3" fmla="*/ 195623 w 595618"/>
                <a:gd name="connsiteY3" fmla="*/ 853606 h 960323"/>
                <a:gd name="connsiteX4" fmla="*/ 406790 w 595618"/>
                <a:gd name="connsiteY4" fmla="*/ 853606 h 960323"/>
                <a:gd name="connsiteX5" fmla="*/ 427420 w 595618"/>
                <a:gd name="connsiteY5" fmla="*/ 874236 h 960323"/>
                <a:gd name="connsiteX6" fmla="*/ 427419 w 595618"/>
                <a:gd name="connsiteY6" fmla="*/ 874236 h 960323"/>
                <a:gd name="connsiteX7" fmla="*/ 406789 w 595618"/>
                <a:gd name="connsiteY7" fmla="*/ 894866 h 960323"/>
                <a:gd name="connsiteX8" fmla="*/ 386267 w 595618"/>
                <a:gd name="connsiteY8" fmla="*/ 894866 h 960323"/>
                <a:gd name="connsiteX9" fmla="*/ 381464 w 595618"/>
                <a:gd name="connsiteY9" fmla="*/ 915092 h 960323"/>
                <a:gd name="connsiteX10" fmla="*/ 301207 w 595618"/>
                <a:gd name="connsiteY10" fmla="*/ 960323 h 960323"/>
                <a:gd name="connsiteX11" fmla="*/ 220949 w 595618"/>
                <a:gd name="connsiteY11" fmla="*/ 915092 h 960323"/>
                <a:gd name="connsiteX12" fmla="*/ 216146 w 595618"/>
                <a:gd name="connsiteY12" fmla="*/ 894865 h 960323"/>
                <a:gd name="connsiteX13" fmla="*/ 195623 w 595618"/>
                <a:gd name="connsiteY13" fmla="*/ 894865 h 960323"/>
                <a:gd name="connsiteX14" fmla="*/ 181035 w 595618"/>
                <a:gd name="connsiteY14" fmla="*/ 888823 h 960323"/>
                <a:gd name="connsiteX15" fmla="*/ 174993 w 595618"/>
                <a:gd name="connsiteY15" fmla="*/ 874235 h 960323"/>
                <a:gd name="connsiteX16" fmla="*/ 181035 w 595618"/>
                <a:gd name="connsiteY16" fmla="*/ 859648 h 960323"/>
                <a:gd name="connsiteX17" fmla="*/ 195623 w 595618"/>
                <a:gd name="connsiteY17" fmla="*/ 853606 h 960323"/>
                <a:gd name="connsiteX18" fmla="*/ 195623 w 595618"/>
                <a:gd name="connsiteY18" fmla="*/ 777570 h 960323"/>
                <a:gd name="connsiteX19" fmla="*/ 406790 w 595618"/>
                <a:gd name="connsiteY19" fmla="*/ 777570 h 960323"/>
                <a:gd name="connsiteX20" fmla="*/ 427420 w 595618"/>
                <a:gd name="connsiteY20" fmla="*/ 798200 h 960323"/>
                <a:gd name="connsiteX21" fmla="*/ 427419 w 595618"/>
                <a:gd name="connsiteY21" fmla="*/ 798200 h 960323"/>
                <a:gd name="connsiteX22" fmla="*/ 421377 w 595618"/>
                <a:gd name="connsiteY22" fmla="*/ 812788 h 960323"/>
                <a:gd name="connsiteX23" fmla="*/ 414785 w 595618"/>
                <a:gd name="connsiteY23" fmla="*/ 815518 h 960323"/>
                <a:gd name="connsiteX24" fmla="*/ 421378 w 595618"/>
                <a:gd name="connsiteY24" fmla="*/ 818249 h 960323"/>
                <a:gd name="connsiteX25" fmla="*/ 427420 w 595618"/>
                <a:gd name="connsiteY25" fmla="*/ 832837 h 960323"/>
                <a:gd name="connsiteX26" fmla="*/ 427419 w 595618"/>
                <a:gd name="connsiteY26" fmla="*/ 832837 h 960323"/>
                <a:gd name="connsiteX27" fmla="*/ 406789 w 595618"/>
                <a:gd name="connsiteY27" fmla="*/ 853467 h 960323"/>
                <a:gd name="connsiteX28" fmla="*/ 195623 w 595618"/>
                <a:gd name="connsiteY28" fmla="*/ 853466 h 960323"/>
                <a:gd name="connsiteX29" fmla="*/ 181035 w 595618"/>
                <a:gd name="connsiteY29" fmla="*/ 847424 h 960323"/>
                <a:gd name="connsiteX30" fmla="*/ 174993 w 595618"/>
                <a:gd name="connsiteY30" fmla="*/ 832836 h 960323"/>
                <a:gd name="connsiteX31" fmla="*/ 181035 w 595618"/>
                <a:gd name="connsiteY31" fmla="*/ 818249 h 960323"/>
                <a:gd name="connsiteX32" fmla="*/ 187629 w 595618"/>
                <a:gd name="connsiteY32" fmla="*/ 815518 h 960323"/>
                <a:gd name="connsiteX33" fmla="*/ 181035 w 595618"/>
                <a:gd name="connsiteY33" fmla="*/ 812787 h 960323"/>
                <a:gd name="connsiteX34" fmla="*/ 174993 w 595618"/>
                <a:gd name="connsiteY34" fmla="*/ 798199 h 960323"/>
                <a:gd name="connsiteX35" fmla="*/ 181035 w 595618"/>
                <a:gd name="connsiteY35" fmla="*/ 783612 h 960323"/>
                <a:gd name="connsiteX36" fmla="*/ 195623 w 595618"/>
                <a:gd name="connsiteY36" fmla="*/ 777570 h 960323"/>
                <a:gd name="connsiteX37" fmla="*/ 195623 w 595618"/>
                <a:gd name="connsiteY37" fmla="*/ 736171 h 960323"/>
                <a:gd name="connsiteX38" fmla="*/ 406790 w 595618"/>
                <a:gd name="connsiteY38" fmla="*/ 736171 h 960323"/>
                <a:gd name="connsiteX39" fmla="*/ 427420 w 595618"/>
                <a:gd name="connsiteY39" fmla="*/ 756801 h 960323"/>
                <a:gd name="connsiteX40" fmla="*/ 427419 w 595618"/>
                <a:gd name="connsiteY40" fmla="*/ 756801 h 960323"/>
                <a:gd name="connsiteX41" fmla="*/ 406789 w 595618"/>
                <a:gd name="connsiteY41" fmla="*/ 777431 h 960323"/>
                <a:gd name="connsiteX42" fmla="*/ 195623 w 595618"/>
                <a:gd name="connsiteY42" fmla="*/ 777430 h 960323"/>
                <a:gd name="connsiteX43" fmla="*/ 181035 w 595618"/>
                <a:gd name="connsiteY43" fmla="*/ 771388 h 960323"/>
                <a:gd name="connsiteX44" fmla="*/ 174993 w 595618"/>
                <a:gd name="connsiteY44" fmla="*/ 756800 h 960323"/>
                <a:gd name="connsiteX45" fmla="*/ 181035 w 595618"/>
                <a:gd name="connsiteY45" fmla="*/ 742213 h 960323"/>
                <a:gd name="connsiteX46" fmla="*/ 195623 w 595618"/>
                <a:gd name="connsiteY46" fmla="*/ 736171 h 960323"/>
                <a:gd name="connsiteX47" fmla="*/ 297809 w 595618"/>
                <a:gd name="connsiteY47" fmla="*/ 0 h 960323"/>
                <a:gd name="connsiteX48" fmla="*/ 595618 w 595618"/>
                <a:gd name="connsiteY48" fmla="*/ 297809 h 960323"/>
                <a:gd name="connsiteX49" fmla="*/ 561660 w 595618"/>
                <a:gd name="connsiteY49" fmla="*/ 433175 h 960323"/>
                <a:gd name="connsiteX50" fmla="*/ 564963 w 595618"/>
                <a:gd name="connsiteY50" fmla="*/ 433175 h 960323"/>
                <a:gd name="connsiteX51" fmla="*/ 550267 w 595618"/>
                <a:gd name="connsiteY51" fmla="*/ 454166 h 960323"/>
                <a:gd name="connsiteX52" fmla="*/ 534207 w 595618"/>
                <a:gd name="connsiteY52" fmla="*/ 477103 h 960323"/>
                <a:gd name="connsiteX53" fmla="*/ 415175 w 595618"/>
                <a:gd name="connsiteY53" fmla="*/ 727664 h 960323"/>
                <a:gd name="connsiteX54" fmla="*/ 190775 w 595618"/>
                <a:gd name="connsiteY54" fmla="*/ 727664 h 960323"/>
                <a:gd name="connsiteX55" fmla="*/ 75295 w 595618"/>
                <a:gd name="connsiteY55" fmla="*/ 493931 h 960323"/>
                <a:gd name="connsiteX56" fmla="*/ 0 w 595618"/>
                <a:gd name="connsiteY56" fmla="*/ 297809 h 960323"/>
                <a:gd name="connsiteX57" fmla="*/ 297809 w 595618"/>
                <a:gd name="connsiteY57" fmla="*/ 0 h 960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595618" h="960323">
                  <a:moveTo>
                    <a:pt x="174993" y="874235"/>
                  </a:moveTo>
                  <a:lnTo>
                    <a:pt x="174993" y="874235"/>
                  </a:lnTo>
                  <a:lnTo>
                    <a:pt x="174993" y="874236"/>
                  </a:lnTo>
                  <a:close/>
                  <a:moveTo>
                    <a:pt x="195623" y="853606"/>
                  </a:moveTo>
                  <a:lnTo>
                    <a:pt x="406790" y="853606"/>
                  </a:lnTo>
                  <a:cubicBezTo>
                    <a:pt x="418184" y="853606"/>
                    <a:pt x="427420" y="862842"/>
                    <a:pt x="427420" y="874236"/>
                  </a:cubicBezTo>
                  <a:lnTo>
                    <a:pt x="427419" y="874236"/>
                  </a:lnTo>
                  <a:cubicBezTo>
                    <a:pt x="427419" y="885630"/>
                    <a:pt x="418183" y="894866"/>
                    <a:pt x="406789" y="894866"/>
                  </a:cubicBezTo>
                  <a:lnTo>
                    <a:pt x="386267" y="894866"/>
                  </a:lnTo>
                  <a:lnTo>
                    <a:pt x="381464" y="915092"/>
                  </a:lnTo>
                  <a:cubicBezTo>
                    <a:pt x="368241" y="941672"/>
                    <a:pt x="337286" y="960323"/>
                    <a:pt x="301207" y="960323"/>
                  </a:cubicBezTo>
                  <a:cubicBezTo>
                    <a:pt x="265128" y="960323"/>
                    <a:pt x="234172" y="941672"/>
                    <a:pt x="220949" y="915092"/>
                  </a:cubicBezTo>
                  <a:lnTo>
                    <a:pt x="216146" y="894865"/>
                  </a:lnTo>
                  <a:lnTo>
                    <a:pt x="195623" y="894865"/>
                  </a:lnTo>
                  <a:cubicBezTo>
                    <a:pt x="189926" y="894865"/>
                    <a:pt x="184768" y="892556"/>
                    <a:pt x="181035" y="888823"/>
                  </a:cubicBezTo>
                  <a:lnTo>
                    <a:pt x="174993" y="874235"/>
                  </a:lnTo>
                  <a:lnTo>
                    <a:pt x="181035" y="859648"/>
                  </a:lnTo>
                  <a:cubicBezTo>
                    <a:pt x="184768" y="855915"/>
                    <a:pt x="189926" y="853606"/>
                    <a:pt x="195623" y="853606"/>
                  </a:cubicBezTo>
                  <a:close/>
                  <a:moveTo>
                    <a:pt x="195623" y="777570"/>
                  </a:moveTo>
                  <a:lnTo>
                    <a:pt x="406790" y="777570"/>
                  </a:lnTo>
                  <a:cubicBezTo>
                    <a:pt x="418184" y="777570"/>
                    <a:pt x="427420" y="786806"/>
                    <a:pt x="427420" y="798200"/>
                  </a:cubicBezTo>
                  <a:lnTo>
                    <a:pt x="427419" y="798200"/>
                  </a:lnTo>
                  <a:cubicBezTo>
                    <a:pt x="427419" y="803897"/>
                    <a:pt x="425110" y="809054"/>
                    <a:pt x="421377" y="812788"/>
                  </a:cubicBezTo>
                  <a:lnTo>
                    <a:pt x="414785" y="815518"/>
                  </a:lnTo>
                  <a:lnTo>
                    <a:pt x="421378" y="818249"/>
                  </a:lnTo>
                  <a:cubicBezTo>
                    <a:pt x="425111" y="821982"/>
                    <a:pt x="427420" y="827140"/>
                    <a:pt x="427420" y="832837"/>
                  </a:cubicBezTo>
                  <a:lnTo>
                    <a:pt x="427419" y="832837"/>
                  </a:lnTo>
                  <a:cubicBezTo>
                    <a:pt x="427419" y="844231"/>
                    <a:pt x="418183" y="853467"/>
                    <a:pt x="406789" y="853467"/>
                  </a:cubicBezTo>
                  <a:lnTo>
                    <a:pt x="195623" y="853466"/>
                  </a:lnTo>
                  <a:cubicBezTo>
                    <a:pt x="189926" y="853466"/>
                    <a:pt x="184768" y="851157"/>
                    <a:pt x="181035" y="847424"/>
                  </a:cubicBezTo>
                  <a:lnTo>
                    <a:pt x="174993" y="832836"/>
                  </a:lnTo>
                  <a:lnTo>
                    <a:pt x="181035" y="818249"/>
                  </a:lnTo>
                  <a:lnTo>
                    <a:pt x="187629" y="815518"/>
                  </a:lnTo>
                  <a:lnTo>
                    <a:pt x="181035" y="812787"/>
                  </a:lnTo>
                  <a:lnTo>
                    <a:pt x="174993" y="798199"/>
                  </a:lnTo>
                  <a:lnTo>
                    <a:pt x="181035" y="783612"/>
                  </a:lnTo>
                  <a:cubicBezTo>
                    <a:pt x="184768" y="779879"/>
                    <a:pt x="189926" y="777570"/>
                    <a:pt x="195623" y="777570"/>
                  </a:cubicBezTo>
                  <a:close/>
                  <a:moveTo>
                    <a:pt x="195623" y="736171"/>
                  </a:moveTo>
                  <a:lnTo>
                    <a:pt x="406790" y="736171"/>
                  </a:lnTo>
                  <a:cubicBezTo>
                    <a:pt x="418184" y="736171"/>
                    <a:pt x="427420" y="745407"/>
                    <a:pt x="427420" y="756801"/>
                  </a:cubicBezTo>
                  <a:lnTo>
                    <a:pt x="427419" y="756801"/>
                  </a:lnTo>
                  <a:cubicBezTo>
                    <a:pt x="427419" y="768195"/>
                    <a:pt x="418183" y="777431"/>
                    <a:pt x="406789" y="777431"/>
                  </a:cubicBezTo>
                  <a:lnTo>
                    <a:pt x="195623" y="777430"/>
                  </a:lnTo>
                  <a:cubicBezTo>
                    <a:pt x="189926" y="777430"/>
                    <a:pt x="184768" y="775121"/>
                    <a:pt x="181035" y="771388"/>
                  </a:cubicBezTo>
                  <a:lnTo>
                    <a:pt x="174993" y="756800"/>
                  </a:lnTo>
                  <a:lnTo>
                    <a:pt x="181035" y="742213"/>
                  </a:lnTo>
                  <a:cubicBezTo>
                    <a:pt x="184768" y="738480"/>
                    <a:pt x="189926" y="736171"/>
                    <a:pt x="195623" y="736171"/>
                  </a:cubicBezTo>
                  <a:close/>
                  <a:moveTo>
                    <a:pt x="297809" y="0"/>
                  </a:moveTo>
                  <a:cubicBezTo>
                    <a:pt x="462285" y="0"/>
                    <a:pt x="595618" y="133334"/>
                    <a:pt x="595618" y="297809"/>
                  </a:cubicBezTo>
                  <a:cubicBezTo>
                    <a:pt x="595618" y="346795"/>
                    <a:pt x="583791" y="393018"/>
                    <a:pt x="561660" y="433175"/>
                  </a:cubicBezTo>
                  <a:lnTo>
                    <a:pt x="564963" y="433175"/>
                  </a:lnTo>
                  <a:lnTo>
                    <a:pt x="550267" y="454166"/>
                  </a:lnTo>
                  <a:cubicBezTo>
                    <a:pt x="546078" y="462612"/>
                    <a:pt x="540762" y="470335"/>
                    <a:pt x="534207" y="477103"/>
                  </a:cubicBezTo>
                  <a:cubicBezTo>
                    <a:pt x="477913" y="557557"/>
                    <a:pt x="431141" y="646031"/>
                    <a:pt x="415175" y="727664"/>
                  </a:cubicBezTo>
                  <a:lnTo>
                    <a:pt x="190775" y="727664"/>
                  </a:lnTo>
                  <a:cubicBezTo>
                    <a:pt x="178298" y="652103"/>
                    <a:pt x="126191" y="569216"/>
                    <a:pt x="75295" y="493931"/>
                  </a:cubicBezTo>
                  <a:cubicBezTo>
                    <a:pt x="28091" y="442238"/>
                    <a:pt x="0" y="373304"/>
                    <a:pt x="0" y="297809"/>
                  </a:cubicBezTo>
                  <a:cubicBezTo>
                    <a:pt x="0" y="133334"/>
                    <a:pt x="133333" y="0"/>
                    <a:pt x="297809" y="0"/>
                  </a:cubicBez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0"/>
              <a:endParaRPr lang="ko-KR" altLang="en-US" sz="1600" dirty="0"/>
            </a:p>
          </p:txBody>
        </p:sp>
        <p:sp>
          <p:nvSpPr>
            <p:cNvPr id="11" name="Rectangle 21">
              <a:extLst>
                <a:ext uri="{FF2B5EF4-FFF2-40B4-BE49-F238E27FC236}">
                  <a16:creationId xmlns:a16="http://schemas.microsoft.com/office/drawing/2014/main" id="{A0785D1D-077D-E0EC-91FF-85C3EA4E0F47}"/>
                </a:ext>
              </a:extLst>
            </p:cNvPr>
            <p:cNvSpPr/>
            <p:nvPr/>
          </p:nvSpPr>
          <p:spPr>
            <a:xfrm>
              <a:off x="6523866" y="4079111"/>
              <a:ext cx="485545" cy="213361"/>
            </a:xfrm>
            <a:custGeom>
              <a:avLst/>
              <a:gdLst/>
              <a:ahLst/>
              <a:cxnLst/>
              <a:rect l="l" t="t" r="r" b="b"/>
              <a:pathLst>
                <a:path w="4560938" h="2554996">
                  <a:moveTo>
                    <a:pt x="2315585" y="1351978"/>
                  </a:moveTo>
                  <a:lnTo>
                    <a:pt x="2315585" y="1608128"/>
                  </a:lnTo>
                  <a:cubicBezTo>
                    <a:pt x="2332000" y="1604085"/>
                    <a:pt x="2347685" y="1596777"/>
                    <a:pt x="2361832" y="1586519"/>
                  </a:cubicBezTo>
                  <a:cubicBezTo>
                    <a:pt x="2403345" y="1556419"/>
                    <a:pt x="2424829" y="1505846"/>
                    <a:pt x="2417675" y="1455070"/>
                  </a:cubicBezTo>
                  <a:cubicBezTo>
                    <a:pt x="2409025" y="1388817"/>
                    <a:pt x="2368208" y="1366470"/>
                    <a:pt x="2315585" y="1351978"/>
                  </a:cubicBezTo>
                  <a:close/>
                  <a:moveTo>
                    <a:pt x="3612086" y="989467"/>
                  </a:moveTo>
                  <a:cubicBezTo>
                    <a:pt x="3453010" y="989467"/>
                    <a:pt x="3324054" y="1118423"/>
                    <a:pt x="3324054" y="1277499"/>
                  </a:cubicBezTo>
                  <a:cubicBezTo>
                    <a:pt x="3324054" y="1436575"/>
                    <a:pt x="3453010" y="1565531"/>
                    <a:pt x="3612086" y="1565531"/>
                  </a:cubicBezTo>
                  <a:cubicBezTo>
                    <a:pt x="3771162" y="1565531"/>
                    <a:pt x="3900118" y="1436575"/>
                    <a:pt x="3900118" y="1277499"/>
                  </a:cubicBezTo>
                  <a:cubicBezTo>
                    <a:pt x="3900118" y="1118423"/>
                    <a:pt x="3771162" y="989467"/>
                    <a:pt x="3612086" y="989467"/>
                  </a:cubicBezTo>
                  <a:close/>
                  <a:moveTo>
                    <a:pt x="948854" y="989467"/>
                  </a:moveTo>
                  <a:cubicBezTo>
                    <a:pt x="789778" y="989467"/>
                    <a:pt x="660822" y="1118423"/>
                    <a:pt x="660822" y="1277499"/>
                  </a:cubicBezTo>
                  <a:cubicBezTo>
                    <a:pt x="660822" y="1436575"/>
                    <a:pt x="789778" y="1565531"/>
                    <a:pt x="948854" y="1565531"/>
                  </a:cubicBezTo>
                  <a:cubicBezTo>
                    <a:pt x="1107930" y="1565531"/>
                    <a:pt x="1236886" y="1436575"/>
                    <a:pt x="1236886" y="1277499"/>
                  </a:cubicBezTo>
                  <a:cubicBezTo>
                    <a:pt x="1236886" y="1118423"/>
                    <a:pt x="1107930" y="989467"/>
                    <a:pt x="948854" y="989467"/>
                  </a:cubicBezTo>
                  <a:close/>
                  <a:moveTo>
                    <a:pt x="2247651" y="946230"/>
                  </a:moveTo>
                  <a:cubicBezTo>
                    <a:pt x="2230469" y="950266"/>
                    <a:pt x="2214012" y="957763"/>
                    <a:pt x="2199233" y="968479"/>
                  </a:cubicBezTo>
                  <a:cubicBezTo>
                    <a:pt x="2157721" y="998579"/>
                    <a:pt x="2136236" y="1049152"/>
                    <a:pt x="2143390" y="1099928"/>
                  </a:cubicBezTo>
                  <a:cubicBezTo>
                    <a:pt x="2157154" y="1167662"/>
                    <a:pt x="2197550" y="1197656"/>
                    <a:pt x="2247651" y="1217102"/>
                  </a:cubicBezTo>
                  <a:close/>
                  <a:moveTo>
                    <a:pt x="2247651" y="785264"/>
                  </a:moveTo>
                  <a:lnTo>
                    <a:pt x="2315585" y="785264"/>
                  </a:lnTo>
                  <a:lnTo>
                    <a:pt x="2315585" y="832380"/>
                  </a:lnTo>
                  <a:cubicBezTo>
                    <a:pt x="2341411" y="835890"/>
                    <a:pt x="2366862" y="843587"/>
                    <a:pt x="2390991" y="855423"/>
                  </a:cubicBezTo>
                  <a:cubicBezTo>
                    <a:pt x="2474360" y="896319"/>
                    <a:pt x="2528313" y="979930"/>
                    <a:pt x="2531223" y="1072743"/>
                  </a:cubicBezTo>
                  <a:lnTo>
                    <a:pt x="2418963" y="1076264"/>
                  </a:lnTo>
                  <a:cubicBezTo>
                    <a:pt x="2417356" y="1025012"/>
                    <a:pt x="2387564" y="978842"/>
                    <a:pt x="2341528" y="956260"/>
                  </a:cubicBezTo>
                  <a:cubicBezTo>
                    <a:pt x="2333151" y="952151"/>
                    <a:pt x="2324486" y="948946"/>
                    <a:pt x="2315585" y="946938"/>
                  </a:cubicBezTo>
                  <a:lnTo>
                    <a:pt x="2315585" y="1239083"/>
                  </a:lnTo>
                  <a:cubicBezTo>
                    <a:pt x="2404308" y="1264638"/>
                    <a:pt x="2499083" y="1293869"/>
                    <a:pt x="2528899" y="1441205"/>
                  </a:cubicBezTo>
                  <a:cubicBezTo>
                    <a:pt x="2541347" y="1532528"/>
                    <a:pt x="2502457" y="1623287"/>
                    <a:pt x="2427762" y="1677447"/>
                  </a:cubicBezTo>
                  <a:cubicBezTo>
                    <a:pt x="2394006" y="1701923"/>
                    <a:pt x="2355419" y="1717125"/>
                    <a:pt x="2315585" y="1722661"/>
                  </a:cubicBezTo>
                  <a:lnTo>
                    <a:pt x="2315585" y="1769734"/>
                  </a:lnTo>
                  <a:lnTo>
                    <a:pt x="2247651" y="1769734"/>
                  </a:lnTo>
                  <a:lnTo>
                    <a:pt x="2247651" y="1722944"/>
                  </a:lnTo>
                  <a:cubicBezTo>
                    <a:pt x="2221084" y="1719537"/>
                    <a:pt x="2194881" y="1711743"/>
                    <a:pt x="2170074" y="1699575"/>
                  </a:cubicBezTo>
                  <a:cubicBezTo>
                    <a:pt x="2086705" y="1658679"/>
                    <a:pt x="2032752" y="1575069"/>
                    <a:pt x="2029842" y="1482255"/>
                  </a:cubicBezTo>
                  <a:lnTo>
                    <a:pt x="2142102" y="1478734"/>
                  </a:lnTo>
                  <a:cubicBezTo>
                    <a:pt x="2143709" y="1529986"/>
                    <a:pt x="2173501" y="1576156"/>
                    <a:pt x="2219537" y="1598738"/>
                  </a:cubicBezTo>
                  <a:cubicBezTo>
                    <a:pt x="2228602" y="1603184"/>
                    <a:pt x="2238004" y="1606573"/>
                    <a:pt x="2247651" y="1608616"/>
                  </a:cubicBezTo>
                  <a:lnTo>
                    <a:pt x="2247651" y="1335176"/>
                  </a:lnTo>
                  <a:cubicBezTo>
                    <a:pt x="2162261" y="1314127"/>
                    <a:pt x="2069489" y="1278142"/>
                    <a:pt x="2032173" y="1115597"/>
                  </a:cubicBezTo>
                  <a:cubicBezTo>
                    <a:pt x="2019217" y="1023646"/>
                    <a:pt x="2058125" y="932061"/>
                    <a:pt x="2133303" y="877552"/>
                  </a:cubicBezTo>
                  <a:cubicBezTo>
                    <a:pt x="2167670" y="852632"/>
                    <a:pt x="2207046" y="837325"/>
                    <a:pt x="2247651" y="832077"/>
                  </a:cubicBezTo>
                  <a:close/>
                  <a:moveTo>
                    <a:pt x="2280470" y="617534"/>
                  </a:moveTo>
                  <a:cubicBezTo>
                    <a:pt x="1915981" y="617534"/>
                    <a:pt x="1620504" y="913011"/>
                    <a:pt x="1620504" y="1277500"/>
                  </a:cubicBezTo>
                  <a:cubicBezTo>
                    <a:pt x="1620504" y="1641989"/>
                    <a:pt x="1915981" y="1937466"/>
                    <a:pt x="2280470" y="1937466"/>
                  </a:cubicBezTo>
                  <a:cubicBezTo>
                    <a:pt x="2644959" y="1937466"/>
                    <a:pt x="2940436" y="1641989"/>
                    <a:pt x="2940436" y="1277500"/>
                  </a:cubicBezTo>
                  <a:cubicBezTo>
                    <a:pt x="2940436" y="913011"/>
                    <a:pt x="2644959" y="617534"/>
                    <a:pt x="2280470" y="617534"/>
                  </a:cubicBezTo>
                  <a:close/>
                  <a:moveTo>
                    <a:pt x="284505" y="265281"/>
                  </a:moveTo>
                  <a:lnTo>
                    <a:pt x="4276434" y="265281"/>
                  </a:lnTo>
                  <a:lnTo>
                    <a:pt x="4276434" y="2289716"/>
                  </a:lnTo>
                  <a:lnTo>
                    <a:pt x="284505" y="2289716"/>
                  </a:lnTo>
                  <a:close/>
                  <a:moveTo>
                    <a:pt x="180344" y="148161"/>
                  </a:moveTo>
                  <a:lnTo>
                    <a:pt x="180344" y="2406836"/>
                  </a:lnTo>
                  <a:lnTo>
                    <a:pt x="4380595" y="2406836"/>
                  </a:lnTo>
                  <a:lnTo>
                    <a:pt x="4380595" y="148161"/>
                  </a:lnTo>
                  <a:close/>
                  <a:moveTo>
                    <a:pt x="0" y="0"/>
                  </a:moveTo>
                  <a:lnTo>
                    <a:pt x="4560938" y="0"/>
                  </a:lnTo>
                  <a:lnTo>
                    <a:pt x="4560938" y="2554996"/>
                  </a:lnTo>
                  <a:lnTo>
                    <a:pt x="0" y="255499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ko-KR" altLang="en-US" sz="1600"/>
            </a:p>
          </p:txBody>
        </p:sp>
      </p:grpSp>
      <p:sp>
        <p:nvSpPr>
          <p:cNvPr id="12" name="Rectangle 15">
            <a:extLst>
              <a:ext uri="{FF2B5EF4-FFF2-40B4-BE49-F238E27FC236}">
                <a16:creationId xmlns:a16="http://schemas.microsoft.com/office/drawing/2014/main" id="{F9773354-EB95-EA48-C74B-A9B4BBAC26FA}"/>
              </a:ext>
            </a:extLst>
          </p:cNvPr>
          <p:cNvSpPr/>
          <p:nvPr/>
        </p:nvSpPr>
        <p:spPr>
          <a:xfrm rot="5400000">
            <a:off x="6947096" y="5886894"/>
            <a:ext cx="380587" cy="357469"/>
          </a:xfrm>
          <a:custGeom>
            <a:avLst/>
            <a:gdLst/>
            <a:ahLst/>
            <a:cxnLst/>
            <a:rect l="l" t="t" r="r" b="b"/>
            <a:pathLst>
              <a:path w="3244313" h="3240000">
                <a:moveTo>
                  <a:pt x="2055482" y="677891"/>
                </a:moveTo>
                <a:lnTo>
                  <a:pt x="2055482" y="209891"/>
                </a:lnTo>
                <a:lnTo>
                  <a:pt x="2919482" y="209891"/>
                </a:lnTo>
                <a:lnTo>
                  <a:pt x="2919482" y="677891"/>
                </a:lnTo>
                <a:close/>
                <a:moveTo>
                  <a:pt x="1695482" y="1397971"/>
                </a:moveTo>
                <a:lnTo>
                  <a:pt x="1695482" y="929971"/>
                </a:lnTo>
                <a:lnTo>
                  <a:pt x="2919482" y="929971"/>
                </a:lnTo>
                <a:lnTo>
                  <a:pt x="2919482" y="1397971"/>
                </a:lnTo>
                <a:close/>
                <a:moveTo>
                  <a:pt x="1335482" y="2118051"/>
                </a:moveTo>
                <a:lnTo>
                  <a:pt x="1335482" y="1650051"/>
                </a:lnTo>
                <a:lnTo>
                  <a:pt x="2919482" y="1650051"/>
                </a:lnTo>
                <a:lnTo>
                  <a:pt x="2919482" y="2118051"/>
                </a:lnTo>
                <a:close/>
                <a:moveTo>
                  <a:pt x="975482" y="2838131"/>
                </a:moveTo>
                <a:lnTo>
                  <a:pt x="975482" y="2370131"/>
                </a:lnTo>
                <a:lnTo>
                  <a:pt x="2919482" y="2370131"/>
                </a:lnTo>
                <a:lnTo>
                  <a:pt x="2919482" y="2838131"/>
                </a:lnTo>
                <a:close/>
                <a:moveTo>
                  <a:pt x="10788" y="2651034"/>
                </a:moveTo>
                <a:lnTo>
                  <a:pt x="1168116" y="646484"/>
                </a:lnTo>
                <a:lnTo>
                  <a:pt x="1038664" y="571745"/>
                </a:lnTo>
                <a:lnTo>
                  <a:pt x="1533856" y="311959"/>
                </a:lnTo>
                <a:lnTo>
                  <a:pt x="1556471" y="870701"/>
                </a:lnTo>
                <a:lnTo>
                  <a:pt x="1427019" y="795962"/>
                </a:lnTo>
                <a:lnTo>
                  <a:pt x="269691" y="2800512"/>
                </a:lnTo>
                <a:close/>
                <a:moveTo>
                  <a:pt x="0" y="3240000"/>
                </a:moveTo>
                <a:lnTo>
                  <a:pt x="0" y="3060000"/>
                </a:lnTo>
                <a:lnTo>
                  <a:pt x="3064313" y="3060000"/>
                </a:lnTo>
                <a:lnTo>
                  <a:pt x="3064313" y="0"/>
                </a:lnTo>
                <a:lnTo>
                  <a:pt x="3244313" y="0"/>
                </a:lnTo>
                <a:lnTo>
                  <a:pt x="3244313" y="3240000"/>
                </a:lnTo>
                <a:lnTo>
                  <a:pt x="3240000" y="3240000"/>
                </a:lnTo>
                <a:lnTo>
                  <a:pt x="3064313" y="3240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endParaRPr lang="ko-KR" altLang="en-US" sz="1600"/>
          </a:p>
        </p:txBody>
      </p:sp>
      <p:grpSp>
        <p:nvGrpSpPr>
          <p:cNvPr id="10" name="Group 9">
            <a:extLst>
              <a:ext uri="{FF2B5EF4-FFF2-40B4-BE49-F238E27FC236}">
                <a16:creationId xmlns:a16="http://schemas.microsoft.com/office/drawing/2014/main" id="{D9E80747-F1CE-3E4E-9AC4-768233E4FAC1}"/>
              </a:ext>
            </a:extLst>
          </p:cNvPr>
          <p:cNvGrpSpPr/>
          <p:nvPr/>
        </p:nvGrpSpPr>
        <p:grpSpPr>
          <a:xfrm>
            <a:off x="6466305" y="5295599"/>
            <a:ext cx="595619" cy="960323"/>
            <a:chOff x="6466305" y="5048460"/>
            <a:chExt cx="595619" cy="960323"/>
          </a:xfrm>
        </p:grpSpPr>
        <p:sp>
          <p:nvSpPr>
            <p:cNvPr id="7" name="자유형: 도형 64">
              <a:extLst>
                <a:ext uri="{FF2B5EF4-FFF2-40B4-BE49-F238E27FC236}">
                  <a16:creationId xmlns:a16="http://schemas.microsoft.com/office/drawing/2014/main" id="{A38CE6B3-98E4-123B-FD42-39EAAD7ADAA4}"/>
                </a:ext>
              </a:extLst>
            </p:cNvPr>
            <p:cNvSpPr/>
            <p:nvPr/>
          </p:nvSpPr>
          <p:spPr>
            <a:xfrm>
              <a:off x="6466305" y="5048460"/>
              <a:ext cx="595619" cy="960323"/>
            </a:xfrm>
            <a:custGeom>
              <a:avLst/>
              <a:gdLst>
                <a:gd name="connsiteX0" fmla="*/ 174993 w 595618"/>
                <a:gd name="connsiteY0" fmla="*/ 874235 h 960323"/>
                <a:gd name="connsiteX1" fmla="*/ 174993 w 595618"/>
                <a:gd name="connsiteY1" fmla="*/ 874235 h 960323"/>
                <a:gd name="connsiteX2" fmla="*/ 174993 w 595618"/>
                <a:gd name="connsiteY2" fmla="*/ 874236 h 960323"/>
                <a:gd name="connsiteX3" fmla="*/ 195623 w 595618"/>
                <a:gd name="connsiteY3" fmla="*/ 853606 h 960323"/>
                <a:gd name="connsiteX4" fmla="*/ 406790 w 595618"/>
                <a:gd name="connsiteY4" fmla="*/ 853606 h 960323"/>
                <a:gd name="connsiteX5" fmla="*/ 427420 w 595618"/>
                <a:gd name="connsiteY5" fmla="*/ 874236 h 960323"/>
                <a:gd name="connsiteX6" fmla="*/ 427419 w 595618"/>
                <a:gd name="connsiteY6" fmla="*/ 874236 h 960323"/>
                <a:gd name="connsiteX7" fmla="*/ 406789 w 595618"/>
                <a:gd name="connsiteY7" fmla="*/ 894866 h 960323"/>
                <a:gd name="connsiteX8" fmla="*/ 386267 w 595618"/>
                <a:gd name="connsiteY8" fmla="*/ 894866 h 960323"/>
                <a:gd name="connsiteX9" fmla="*/ 381464 w 595618"/>
                <a:gd name="connsiteY9" fmla="*/ 915092 h 960323"/>
                <a:gd name="connsiteX10" fmla="*/ 301207 w 595618"/>
                <a:gd name="connsiteY10" fmla="*/ 960323 h 960323"/>
                <a:gd name="connsiteX11" fmla="*/ 220949 w 595618"/>
                <a:gd name="connsiteY11" fmla="*/ 915092 h 960323"/>
                <a:gd name="connsiteX12" fmla="*/ 216146 w 595618"/>
                <a:gd name="connsiteY12" fmla="*/ 894865 h 960323"/>
                <a:gd name="connsiteX13" fmla="*/ 195623 w 595618"/>
                <a:gd name="connsiteY13" fmla="*/ 894865 h 960323"/>
                <a:gd name="connsiteX14" fmla="*/ 181035 w 595618"/>
                <a:gd name="connsiteY14" fmla="*/ 888823 h 960323"/>
                <a:gd name="connsiteX15" fmla="*/ 174993 w 595618"/>
                <a:gd name="connsiteY15" fmla="*/ 874235 h 960323"/>
                <a:gd name="connsiteX16" fmla="*/ 181035 w 595618"/>
                <a:gd name="connsiteY16" fmla="*/ 859648 h 960323"/>
                <a:gd name="connsiteX17" fmla="*/ 195623 w 595618"/>
                <a:gd name="connsiteY17" fmla="*/ 853606 h 960323"/>
                <a:gd name="connsiteX18" fmla="*/ 195623 w 595618"/>
                <a:gd name="connsiteY18" fmla="*/ 777570 h 960323"/>
                <a:gd name="connsiteX19" fmla="*/ 406790 w 595618"/>
                <a:gd name="connsiteY19" fmla="*/ 777570 h 960323"/>
                <a:gd name="connsiteX20" fmla="*/ 427420 w 595618"/>
                <a:gd name="connsiteY20" fmla="*/ 798200 h 960323"/>
                <a:gd name="connsiteX21" fmla="*/ 427419 w 595618"/>
                <a:gd name="connsiteY21" fmla="*/ 798200 h 960323"/>
                <a:gd name="connsiteX22" fmla="*/ 421377 w 595618"/>
                <a:gd name="connsiteY22" fmla="*/ 812788 h 960323"/>
                <a:gd name="connsiteX23" fmla="*/ 414785 w 595618"/>
                <a:gd name="connsiteY23" fmla="*/ 815518 h 960323"/>
                <a:gd name="connsiteX24" fmla="*/ 421378 w 595618"/>
                <a:gd name="connsiteY24" fmla="*/ 818249 h 960323"/>
                <a:gd name="connsiteX25" fmla="*/ 427420 w 595618"/>
                <a:gd name="connsiteY25" fmla="*/ 832837 h 960323"/>
                <a:gd name="connsiteX26" fmla="*/ 427419 w 595618"/>
                <a:gd name="connsiteY26" fmla="*/ 832837 h 960323"/>
                <a:gd name="connsiteX27" fmla="*/ 406789 w 595618"/>
                <a:gd name="connsiteY27" fmla="*/ 853467 h 960323"/>
                <a:gd name="connsiteX28" fmla="*/ 195623 w 595618"/>
                <a:gd name="connsiteY28" fmla="*/ 853466 h 960323"/>
                <a:gd name="connsiteX29" fmla="*/ 181035 w 595618"/>
                <a:gd name="connsiteY29" fmla="*/ 847424 h 960323"/>
                <a:gd name="connsiteX30" fmla="*/ 174993 w 595618"/>
                <a:gd name="connsiteY30" fmla="*/ 832836 h 960323"/>
                <a:gd name="connsiteX31" fmla="*/ 181035 w 595618"/>
                <a:gd name="connsiteY31" fmla="*/ 818249 h 960323"/>
                <a:gd name="connsiteX32" fmla="*/ 187629 w 595618"/>
                <a:gd name="connsiteY32" fmla="*/ 815518 h 960323"/>
                <a:gd name="connsiteX33" fmla="*/ 181035 w 595618"/>
                <a:gd name="connsiteY33" fmla="*/ 812787 h 960323"/>
                <a:gd name="connsiteX34" fmla="*/ 174993 w 595618"/>
                <a:gd name="connsiteY34" fmla="*/ 798199 h 960323"/>
                <a:gd name="connsiteX35" fmla="*/ 181035 w 595618"/>
                <a:gd name="connsiteY35" fmla="*/ 783612 h 960323"/>
                <a:gd name="connsiteX36" fmla="*/ 195623 w 595618"/>
                <a:gd name="connsiteY36" fmla="*/ 777570 h 960323"/>
                <a:gd name="connsiteX37" fmla="*/ 195623 w 595618"/>
                <a:gd name="connsiteY37" fmla="*/ 736171 h 960323"/>
                <a:gd name="connsiteX38" fmla="*/ 406790 w 595618"/>
                <a:gd name="connsiteY38" fmla="*/ 736171 h 960323"/>
                <a:gd name="connsiteX39" fmla="*/ 427420 w 595618"/>
                <a:gd name="connsiteY39" fmla="*/ 756801 h 960323"/>
                <a:gd name="connsiteX40" fmla="*/ 427419 w 595618"/>
                <a:gd name="connsiteY40" fmla="*/ 756801 h 960323"/>
                <a:gd name="connsiteX41" fmla="*/ 406789 w 595618"/>
                <a:gd name="connsiteY41" fmla="*/ 777431 h 960323"/>
                <a:gd name="connsiteX42" fmla="*/ 195623 w 595618"/>
                <a:gd name="connsiteY42" fmla="*/ 777430 h 960323"/>
                <a:gd name="connsiteX43" fmla="*/ 181035 w 595618"/>
                <a:gd name="connsiteY43" fmla="*/ 771388 h 960323"/>
                <a:gd name="connsiteX44" fmla="*/ 174993 w 595618"/>
                <a:gd name="connsiteY44" fmla="*/ 756800 h 960323"/>
                <a:gd name="connsiteX45" fmla="*/ 181035 w 595618"/>
                <a:gd name="connsiteY45" fmla="*/ 742213 h 960323"/>
                <a:gd name="connsiteX46" fmla="*/ 195623 w 595618"/>
                <a:gd name="connsiteY46" fmla="*/ 736171 h 960323"/>
                <a:gd name="connsiteX47" fmla="*/ 297809 w 595618"/>
                <a:gd name="connsiteY47" fmla="*/ 0 h 960323"/>
                <a:gd name="connsiteX48" fmla="*/ 595618 w 595618"/>
                <a:gd name="connsiteY48" fmla="*/ 297809 h 960323"/>
                <a:gd name="connsiteX49" fmla="*/ 561660 w 595618"/>
                <a:gd name="connsiteY49" fmla="*/ 433175 h 960323"/>
                <a:gd name="connsiteX50" fmla="*/ 564963 w 595618"/>
                <a:gd name="connsiteY50" fmla="*/ 433175 h 960323"/>
                <a:gd name="connsiteX51" fmla="*/ 550267 w 595618"/>
                <a:gd name="connsiteY51" fmla="*/ 454166 h 960323"/>
                <a:gd name="connsiteX52" fmla="*/ 534207 w 595618"/>
                <a:gd name="connsiteY52" fmla="*/ 477103 h 960323"/>
                <a:gd name="connsiteX53" fmla="*/ 415175 w 595618"/>
                <a:gd name="connsiteY53" fmla="*/ 727664 h 960323"/>
                <a:gd name="connsiteX54" fmla="*/ 190775 w 595618"/>
                <a:gd name="connsiteY54" fmla="*/ 727664 h 960323"/>
                <a:gd name="connsiteX55" fmla="*/ 75295 w 595618"/>
                <a:gd name="connsiteY55" fmla="*/ 493931 h 960323"/>
                <a:gd name="connsiteX56" fmla="*/ 0 w 595618"/>
                <a:gd name="connsiteY56" fmla="*/ 297809 h 960323"/>
                <a:gd name="connsiteX57" fmla="*/ 297809 w 595618"/>
                <a:gd name="connsiteY57" fmla="*/ 0 h 960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595618" h="960323">
                  <a:moveTo>
                    <a:pt x="174993" y="874235"/>
                  </a:moveTo>
                  <a:lnTo>
                    <a:pt x="174993" y="874235"/>
                  </a:lnTo>
                  <a:lnTo>
                    <a:pt x="174993" y="874236"/>
                  </a:lnTo>
                  <a:close/>
                  <a:moveTo>
                    <a:pt x="195623" y="853606"/>
                  </a:moveTo>
                  <a:lnTo>
                    <a:pt x="406790" y="853606"/>
                  </a:lnTo>
                  <a:cubicBezTo>
                    <a:pt x="418184" y="853606"/>
                    <a:pt x="427420" y="862842"/>
                    <a:pt x="427420" y="874236"/>
                  </a:cubicBezTo>
                  <a:lnTo>
                    <a:pt x="427419" y="874236"/>
                  </a:lnTo>
                  <a:cubicBezTo>
                    <a:pt x="427419" y="885630"/>
                    <a:pt x="418183" y="894866"/>
                    <a:pt x="406789" y="894866"/>
                  </a:cubicBezTo>
                  <a:lnTo>
                    <a:pt x="386267" y="894866"/>
                  </a:lnTo>
                  <a:lnTo>
                    <a:pt x="381464" y="915092"/>
                  </a:lnTo>
                  <a:cubicBezTo>
                    <a:pt x="368241" y="941672"/>
                    <a:pt x="337286" y="960323"/>
                    <a:pt x="301207" y="960323"/>
                  </a:cubicBezTo>
                  <a:cubicBezTo>
                    <a:pt x="265128" y="960323"/>
                    <a:pt x="234172" y="941672"/>
                    <a:pt x="220949" y="915092"/>
                  </a:cubicBezTo>
                  <a:lnTo>
                    <a:pt x="216146" y="894865"/>
                  </a:lnTo>
                  <a:lnTo>
                    <a:pt x="195623" y="894865"/>
                  </a:lnTo>
                  <a:cubicBezTo>
                    <a:pt x="189926" y="894865"/>
                    <a:pt x="184768" y="892556"/>
                    <a:pt x="181035" y="888823"/>
                  </a:cubicBezTo>
                  <a:lnTo>
                    <a:pt x="174993" y="874235"/>
                  </a:lnTo>
                  <a:lnTo>
                    <a:pt x="181035" y="859648"/>
                  </a:lnTo>
                  <a:cubicBezTo>
                    <a:pt x="184768" y="855915"/>
                    <a:pt x="189926" y="853606"/>
                    <a:pt x="195623" y="853606"/>
                  </a:cubicBezTo>
                  <a:close/>
                  <a:moveTo>
                    <a:pt x="195623" y="777570"/>
                  </a:moveTo>
                  <a:lnTo>
                    <a:pt x="406790" y="777570"/>
                  </a:lnTo>
                  <a:cubicBezTo>
                    <a:pt x="418184" y="777570"/>
                    <a:pt x="427420" y="786806"/>
                    <a:pt x="427420" y="798200"/>
                  </a:cubicBezTo>
                  <a:lnTo>
                    <a:pt x="427419" y="798200"/>
                  </a:lnTo>
                  <a:cubicBezTo>
                    <a:pt x="427419" y="803897"/>
                    <a:pt x="425110" y="809054"/>
                    <a:pt x="421377" y="812788"/>
                  </a:cubicBezTo>
                  <a:lnTo>
                    <a:pt x="414785" y="815518"/>
                  </a:lnTo>
                  <a:lnTo>
                    <a:pt x="421378" y="818249"/>
                  </a:lnTo>
                  <a:cubicBezTo>
                    <a:pt x="425111" y="821982"/>
                    <a:pt x="427420" y="827140"/>
                    <a:pt x="427420" y="832837"/>
                  </a:cubicBezTo>
                  <a:lnTo>
                    <a:pt x="427419" y="832837"/>
                  </a:lnTo>
                  <a:cubicBezTo>
                    <a:pt x="427419" y="844231"/>
                    <a:pt x="418183" y="853467"/>
                    <a:pt x="406789" y="853467"/>
                  </a:cubicBezTo>
                  <a:lnTo>
                    <a:pt x="195623" y="853466"/>
                  </a:lnTo>
                  <a:cubicBezTo>
                    <a:pt x="189926" y="853466"/>
                    <a:pt x="184768" y="851157"/>
                    <a:pt x="181035" y="847424"/>
                  </a:cubicBezTo>
                  <a:lnTo>
                    <a:pt x="174993" y="832836"/>
                  </a:lnTo>
                  <a:lnTo>
                    <a:pt x="181035" y="818249"/>
                  </a:lnTo>
                  <a:lnTo>
                    <a:pt x="187629" y="815518"/>
                  </a:lnTo>
                  <a:lnTo>
                    <a:pt x="181035" y="812787"/>
                  </a:lnTo>
                  <a:lnTo>
                    <a:pt x="174993" y="798199"/>
                  </a:lnTo>
                  <a:lnTo>
                    <a:pt x="181035" y="783612"/>
                  </a:lnTo>
                  <a:cubicBezTo>
                    <a:pt x="184768" y="779879"/>
                    <a:pt x="189926" y="777570"/>
                    <a:pt x="195623" y="777570"/>
                  </a:cubicBezTo>
                  <a:close/>
                  <a:moveTo>
                    <a:pt x="195623" y="736171"/>
                  </a:moveTo>
                  <a:lnTo>
                    <a:pt x="406790" y="736171"/>
                  </a:lnTo>
                  <a:cubicBezTo>
                    <a:pt x="418184" y="736171"/>
                    <a:pt x="427420" y="745407"/>
                    <a:pt x="427420" y="756801"/>
                  </a:cubicBezTo>
                  <a:lnTo>
                    <a:pt x="427419" y="756801"/>
                  </a:lnTo>
                  <a:cubicBezTo>
                    <a:pt x="427419" y="768195"/>
                    <a:pt x="418183" y="777431"/>
                    <a:pt x="406789" y="777431"/>
                  </a:cubicBezTo>
                  <a:lnTo>
                    <a:pt x="195623" y="777430"/>
                  </a:lnTo>
                  <a:cubicBezTo>
                    <a:pt x="189926" y="777430"/>
                    <a:pt x="184768" y="775121"/>
                    <a:pt x="181035" y="771388"/>
                  </a:cubicBezTo>
                  <a:lnTo>
                    <a:pt x="174993" y="756800"/>
                  </a:lnTo>
                  <a:lnTo>
                    <a:pt x="181035" y="742213"/>
                  </a:lnTo>
                  <a:cubicBezTo>
                    <a:pt x="184768" y="738480"/>
                    <a:pt x="189926" y="736171"/>
                    <a:pt x="195623" y="736171"/>
                  </a:cubicBezTo>
                  <a:close/>
                  <a:moveTo>
                    <a:pt x="297809" y="0"/>
                  </a:moveTo>
                  <a:cubicBezTo>
                    <a:pt x="462285" y="0"/>
                    <a:pt x="595618" y="133334"/>
                    <a:pt x="595618" y="297809"/>
                  </a:cubicBezTo>
                  <a:cubicBezTo>
                    <a:pt x="595618" y="346795"/>
                    <a:pt x="583791" y="393018"/>
                    <a:pt x="561660" y="433175"/>
                  </a:cubicBezTo>
                  <a:lnTo>
                    <a:pt x="564963" y="433175"/>
                  </a:lnTo>
                  <a:lnTo>
                    <a:pt x="550267" y="454166"/>
                  </a:lnTo>
                  <a:cubicBezTo>
                    <a:pt x="546078" y="462612"/>
                    <a:pt x="540762" y="470335"/>
                    <a:pt x="534207" y="477103"/>
                  </a:cubicBezTo>
                  <a:cubicBezTo>
                    <a:pt x="477913" y="557557"/>
                    <a:pt x="431141" y="646031"/>
                    <a:pt x="415175" y="727664"/>
                  </a:cubicBezTo>
                  <a:lnTo>
                    <a:pt x="190775" y="727664"/>
                  </a:lnTo>
                  <a:cubicBezTo>
                    <a:pt x="178298" y="652103"/>
                    <a:pt x="126191" y="569216"/>
                    <a:pt x="75295" y="493931"/>
                  </a:cubicBezTo>
                  <a:cubicBezTo>
                    <a:pt x="28091" y="442238"/>
                    <a:pt x="0" y="373304"/>
                    <a:pt x="0" y="297809"/>
                  </a:cubicBezTo>
                  <a:cubicBezTo>
                    <a:pt x="0" y="133334"/>
                    <a:pt x="133333" y="0"/>
                    <a:pt x="297809"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0"/>
              <a:endParaRPr lang="ko-KR" altLang="en-US" sz="1600" dirty="0"/>
            </a:p>
          </p:txBody>
        </p:sp>
        <p:sp>
          <p:nvSpPr>
            <p:cNvPr id="13" name="Diamond 5">
              <a:extLst>
                <a:ext uri="{FF2B5EF4-FFF2-40B4-BE49-F238E27FC236}">
                  <a16:creationId xmlns:a16="http://schemas.microsoft.com/office/drawing/2014/main" id="{86242490-4857-5543-545E-BDDEE35B88B3}"/>
                </a:ext>
              </a:extLst>
            </p:cNvPr>
            <p:cNvSpPr/>
            <p:nvPr/>
          </p:nvSpPr>
          <p:spPr>
            <a:xfrm>
              <a:off x="6590039" y="5107077"/>
              <a:ext cx="361691" cy="332183"/>
            </a:xfrm>
            <a:custGeom>
              <a:avLst/>
              <a:gdLst/>
              <a:ahLst/>
              <a:cxnLst/>
              <a:rect l="l" t="t" r="r" b="b"/>
              <a:pathLst>
                <a:path w="3240001" h="3249575">
                  <a:moveTo>
                    <a:pt x="1275349" y="2002569"/>
                  </a:moveTo>
                  <a:lnTo>
                    <a:pt x="1625117" y="2233002"/>
                  </a:lnTo>
                  <a:lnTo>
                    <a:pt x="1968772" y="2006596"/>
                  </a:lnTo>
                  <a:lnTo>
                    <a:pt x="3240001" y="3249575"/>
                  </a:lnTo>
                  <a:lnTo>
                    <a:pt x="0" y="3249575"/>
                  </a:lnTo>
                  <a:close/>
                  <a:moveTo>
                    <a:pt x="1067116" y="1473605"/>
                  </a:moveTo>
                  <a:lnTo>
                    <a:pt x="1067116" y="1581605"/>
                  </a:lnTo>
                  <a:lnTo>
                    <a:pt x="2183116" y="1581605"/>
                  </a:lnTo>
                  <a:lnTo>
                    <a:pt x="2183116" y="1473605"/>
                  </a:lnTo>
                  <a:close/>
                  <a:moveTo>
                    <a:pt x="1067116" y="1267205"/>
                  </a:moveTo>
                  <a:lnTo>
                    <a:pt x="1067116" y="1375205"/>
                  </a:lnTo>
                  <a:lnTo>
                    <a:pt x="2183116" y="1375205"/>
                  </a:lnTo>
                  <a:lnTo>
                    <a:pt x="2183116" y="1267205"/>
                  </a:lnTo>
                  <a:close/>
                  <a:moveTo>
                    <a:pt x="3240001" y="1172196"/>
                  </a:moveTo>
                  <a:lnTo>
                    <a:pt x="3240001" y="3142550"/>
                  </a:lnTo>
                  <a:lnTo>
                    <a:pt x="2026252" y="1968728"/>
                  </a:lnTo>
                  <a:lnTo>
                    <a:pt x="3049854" y="1294362"/>
                  </a:lnTo>
                  <a:close/>
                  <a:moveTo>
                    <a:pt x="0" y="1172196"/>
                  </a:moveTo>
                  <a:lnTo>
                    <a:pt x="602850" y="1559516"/>
                  </a:lnTo>
                  <a:lnTo>
                    <a:pt x="1217896" y="1964719"/>
                  </a:lnTo>
                  <a:lnTo>
                    <a:pt x="0" y="3142550"/>
                  </a:lnTo>
                  <a:close/>
                  <a:moveTo>
                    <a:pt x="1067116" y="1060805"/>
                  </a:moveTo>
                  <a:lnTo>
                    <a:pt x="1067116" y="1168805"/>
                  </a:lnTo>
                  <a:lnTo>
                    <a:pt x="2183116" y="1168805"/>
                  </a:lnTo>
                  <a:lnTo>
                    <a:pt x="2183116" y="1060805"/>
                  </a:lnTo>
                  <a:close/>
                  <a:moveTo>
                    <a:pt x="869032" y="816137"/>
                  </a:moveTo>
                  <a:lnTo>
                    <a:pt x="2381200" y="816137"/>
                  </a:lnTo>
                  <a:lnTo>
                    <a:pt x="2381200" y="1623491"/>
                  </a:lnTo>
                  <a:lnTo>
                    <a:pt x="1668045" y="2093329"/>
                  </a:lnTo>
                  <a:lnTo>
                    <a:pt x="1625116" y="2121611"/>
                  </a:lnTo>
                  <a:lnTo>
                    <a:pt x="869032" y="1623491"/>
                  </a:lnTo>
                  <a:close/>
                  <a:moveTo>
                    <a:pt x="1625116" y="0"/>
                  </a:moveTo>
                  <a:lnTo>
                    <a:pt x="3235286" y="1060806"/>
                  </a:lnTo>
                  <a:lnTo>
                    <a:pt x="2489212" y="1552331"/>
                  </a:lnTo>
                  <a:lnTo>
                    <a:pt x="2489212" y="708008"/>
                  </a:lnTo>
                  <a:lnTo>
                    <a:pt x="761020" y="708008"/>
                  </a:lnTo>
                  <a:lnTo>
                    <a:pt x="761020" y="1552331"/>
                  </a:lnTo>
                  <a:lnTo>
                    <a:pt x="14946" y="106080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endParaRPr lang="ko-KR" altLang="en-US" sz="1600"/>
            </a:p>
          </p:txBody>
        </p:sp>
      </p:grpSp>
      <p:pic>
        <p:nvPicPr>
          <p:cNvPr id="14" name="Picture 13">
            <a:extLst>
              <a:ext uri="{FF2B5EF4-FFF2-40B4-BE49-F238E27FC236}">
                <a16:creationId xmlns:a16="http://schemas.microsoft.com/office/drawing/2014/main" id="{B757BC7A-8792-8D7C-E210-DA4147F4FC6A}"/>
              </a:ext>
            </a:extLst>
          </p:cNvPr>
          <p:cNvPicPr>
            <a:picLocks noChangeAspect="1"/>
          </p:cNvPicPr>
          <p:nvPr/>
        </p:nvPicPr>
        <p:blipFill>
          <a:blip r:embed="rId3"/>
          <a:stretch>
            <a:fillRect/>
          </a:stretch>
        </p:blipFill>
        <p:spPr>
          <a:xfrm>
            <a:off x="1512263" y="4656318"/>
            <a:ext cx="653513" cy="304798"/>
          </a:xfrm>
          <a:prstGeom prst="rect">
            <a:avLst/>
          </a:prstGeom>
        </p:spPr>
      </p:pic>
    </p:spTree>
    <p:extLst>
      <p:ext uri="{BB962C8B-B14F-4D97-AF65-F5344CB8AC3E}">
        <p14:creationId xmlns:p14="http://schemas.microsoft.com/office/powerpoint/2010/main" val="15474629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2E8463-E3BB-5C96-21CA-850EB19215C9}"/>
              </a:ext>
            </a:extLst>
          </p:cNvPr>
          <p:cNvSpPr>
            <a:spLocks noGrp="1"/>
          </p:cNvSpPr>
          <p:nvPr>
            <p:ph type="title"/>
          </p:nvPr>
        </p:nvSpPr>
        <p:spPr>
          <a:xfrm>
            <a:off x="609600" y="520454"/>
            <a:ext cx="11283444" cy="638442"/>
          </a:xfrm>
        </p:spPr>
        <p:txBody>
          <a:bodyPr>
            <a:noAutofit/>
          </a:bodyPr>
          <a:lstStyle/>
          <a:p>
            <a:pPr rtl="0"/>
            <a:r>
              <a:rPr lang="en-US" sz="2800" dirty="0">
                <a:solidFill>
                  <a:schemeClr val="accent1">
                    <a:lumMod val="50000"/>
                  </a:schemeClr>
                </a:solidFill>
                <a:latin typeface="+mn-lt"/>
              </a:rPr>
              <a:t>3. CONDITIONS FOR ISSUANCE OF RISK SHARING GUARANTEE</a:t>
            </a:r>
            <a:endParaRPr lang="en-VN" sz="2800" dirty="0">
              <a:solidFill>
                <a:schemeClr val="accent1">
                  <a:lumMod val="50000"/>
                </a:schemeClr>
              </a:solidFill>
              <a:latin typeface="+mn-lt"/>
            </a:endParaRPr>
          </a:p>
        </p:txBody>
      </p:sp>
      <p:grpSp>
        <p:nvGrpSpPr>
          <p:cNvPr id="4" name="Group 3">
            <a:extLst>
              <a:ext uri="{FF2B5EF4-FFF2-40B4-BE49-F238E27FC236}">
                <a16:creationId xmlns:a16="http://schemas.microsoft.com/office/drawing/2014/main" id="{133E96AD-38CD-4CC9-6056-CA10249C3DCF}"/>
              </a:ext>
            </a:extLst>
          </p:cNvPr>
          <p:cNvGrpSpPr/>
          <p:nvPr/>
        </p:nvGrpSpPr>
        <p:grpSpPr>
          <a:xfrm>
            <a:off x="8255796" y="1356629"/>
            <a:ext cx="3637248" cy="4924898"/>
            <a:chOff x="8288136" y="1260764"/>
            <a:chExt cx="3394485" cy="5024654"/>
          </a:xfrm>
        </p:grpSpPr>
        <p:sp>
          <p:nvSpPr>
            <p:cNvPr id="5" name="Freeform 15">
              <a:extLst>
                <a:ext uri="{FF2B5EF4-FFF2-40B4-BE49-F238E27FC236}">
                  <a16:creationId xmlns:a16="http://schemas.microsoft.com/office/drawing/2014/main" id="{D2A7A082-6D21-1B32-40C3-6ECFA360F6A9}"/>
                </a:ext>
              </a:extLst>
            </p:cNvPr>
            <p:cNvSpPr>
              <a:spLocks noChangeArrowheads="1"/>
            </p:cNvSpPr>
            <p:nvPr/>
          </p:nvSpPr>
          <p:spPr bwMode="auto">
            <a:xfrm>
              <a:off x="8288136" y="1778712"/>
              <a:ext cx="3394485" cy="4506706"/>
            </a:xfrm>
            <a:custGeom>
              <a:avLst/>
              <a:gdLst>
                <a:gd name="T0" fmla="*/ 2751 w 2793"/>
                <a:gd name="T1" fmla="*/ 3089 h 3411"/>
                <a:gd name="T2" fmla="*/ 2751 w 2793"/>
                <a:gd name="T3" fmla="*/ 3089 h 3411"/>
                <a:gd name="T4" fmla="*/ 2470 w 2793"/>
                <a:gd name="T5" fmla="*/ 3370 h 3411"/>
                <a:gd name="T6" fmla="*/ 322 w 2793"/>
                <a:gd name="T7" fmla="*/ 3370 h 3411"/>
                <a:gd name="T8" fmla="*/ 322 w 2793"/>
                <a:gd name="T9" fmla="*/ 3370 h 3411"/>
                <a:gd name="T10" fmla="*/ 41 w 2793"/>
                <a:gd name="T11" fmla="*/ 3089 h 3411"/>
                <a:gd name="T12" fmla="*/ 41 w 2793"/>
                <a:gd name="T13" fmla="*/ 935 h 3411"/>
                <a:gd name="T14" fmla="*/ 2751 w 2793"/>
                <a:gd name="T15" fmla="*/ 935 h 3411"/>
                <a:gd name="T16" fmla="*/ 2751 w 2793"/>
                <a:gd name="T17" fmla="*/ 3089 h 3411"/>
                <a:gd name="T18" fmla="*/ 2470 w 2793"/>
                <a:gd name="T19" fmla="*/ 0 h 3411"/>
                <a:gd name="T20" fmla="*/ 1725 w 2793"/>
                <a:gd name="T21" fmla="*/ 0 h 3411"/>
                <a:gd name="T22" fmla="*/ 1725 w 2793"/>
                <a:gd name="T23" fmla="*/ 0 h 3411"/>
                <a:gd name="T24" fmla="*/ 1396 w 2793"/>
                <a:gd name="T25" fmla="*/ 239 h 3411"/>
                <a:gd name="T26" fmla="*/ 1396 w 2793"/>
                <a:gd name="T27" fmla="*/ 239 h 3411"/>
                <a:gd name="T28" fmla="*/ 1067 w 2793"/>
                <a:gd name="T29" fmla="*/ 0 h 3411"/>
                <a:gd name="T30" fmla="*/ 322 w 2793"/>
                <a:gd name="T31" fmla="*/ 0 h 3411"/>
                <a:gd name="T32" fmla="*/ 322 w 2793"/>
                <a:gd name="T33" fmla="*/ 0 h 3411"/>
                <a:gd name="T34" fmla="*/ 0 w 2793"/>
                <a:gd name="T35" fmla="*/ 321 h 3411"/>
                <a:gd name="T36" fmla="*/ 0 w 2793"/>
                <a:gd name="T37" fmla="*/ 3089 h 3411"/>
                <a:gd name="T38" fmla="*/ 0 w 2793"/>
                <a:gd name="T39" fmla="*/ 3089 h 3411"/>
                <a:gd name="T40" fmla="*/ 322 w 2793"/>
                <a:gd name="T41" fmla="*/ 3410 h 3411"/>
                <a:gd name="T42" fmla="*/ 2470 w 2793"/>
                <a:gd name="T43" fmla="*/ 3410 h 3411"/>
                <a:gd name="T44" fmla="*/ 2470 w 2793"/>
                <a:gd name="T45" fmla="*/ 3410 h 3411"/>
                <a:gd name="T46" fmla="*/ 2792 w 2793"/>
                <a:gd name="T47" fmla="*/ 3089 h 3411"/>
                <a:gd name="T48" fmla="*/ 2792 w 2793"/>
                <a:gd name="T49" fmla="*/ 321 h 3411"/>
                <a:gd name="T50" fmla="*/ 2792 w 2793"/>
                <a:gd name="T51" fmla="*/ 321 h 3411"/>
                <a:gd name="T52" fmla="*/ 2470 w 2793"/>
                <a:gd name="T53" fmla="*/ 0 h 3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793" h="3411">
                  <a:moveTo>
                    <a:pt x="2751" y="3089"/>
                  </a:moveTo>
                  <a:lnTo>
                    <a:pt x="2751" y="3089"/>
                  </a:lnTo>
                  <a:cubicBezTo>
                    <a:pt x="2751" y="3244"/>
                    <a:pt x="2625" y="3370"/>
                    <a:pt x="2470" y="3370"/>
                  </a:cubicBezTo>
                  <a:lnTo>
                    <a:pt x="322" y="3370"/>
                  </a:lnTo>
                  <a:lnTo>
                    <a:pt x="322" y="3370"/>
                  </a:lnTo>
                  <a:cubicBezTo>
                    <a:pt x="167" y="3370"/>
                    <a:pt x="41" y="3244"/>
                    <a:pt x="41" y="3089"/>
                  </a:cubicBezTo>
                  <a:lnTo>
                    <a:pt x="41" y="935"/>
                  </a:lnTo>
                  <a:lnTo>
                    <a:pt x="2751" y="935"/>
                  </a:lnTo>
                  <a:lnTo>
                    <a:pt x="2751" y="3089"/>
                  </a:lnTo>
                  <a:close/>
                  <a:moveTo>
                    <a:pt x="2470" y="0"/>
                  </a:moveTo>
                  <a:lnTo>
                    <a:pt x="1725" y="0"/>
                  </a:lnTo>
                  <a:lnTo>
                    <a:pt x="1725" y="0"/>
                  </a:lnTo>
                  <a:cubicBezTo>
                    <a:pt x="1679" y="139"/>
                    <a:pt x="1549" y="239"/>
                    <a:pt x="1396" y="239"/>
                  </a:cubicBezTo>
                  <a:lnTo>
                    <a:pt x="1396" y="239"/>
                  </a:lnTo>
                  <a:cubicBezTo>
                    <a:pt x="1242" y="239"/>
                    <a:pt x="1112" y="139"/>
                    <a:pt x="1067" y="0"/>
                  </a:cubicBezTo>
                  <a:lnTo>
                    <a:pt x="322" y="0"/>
                  </a:lnTo>
                  <a:lnTo>
                    <a:pt x="322" y="0"/>
                  </a:lnTo>
                  <a:cubicBezTo>
                    <a:pt x="144" y="0"/>
                    <a:pt x="0" y="145"/>
                    <a:pt x="0" y="321"/>
                  </a:cubicBezTo>
                  <a:lnTo>
                    <a:pt x="0" y="3089"/>
                  </a:lnTo>
                  <a:lnTo>
                    <a:pt x="0" y="3089"/>
                  </a:lnTo>
                  <a:cubicBezTo>
                    <a:pt x="0" y="3266"/>
                    <a:pt x="144" y="3410"/>
                    <a:pt x="322" y="3410"/>
                  </a:cubicBezTo>
                  <a:lnTo>
                    <a:pt x="2470" y="3410"/>
                  </a:lnTo>
                  <a:lnTo>
                    <a:pt x="2470" y="3410"/>
                  </a:lnTo>
                  <a:cubicBezTo>
                    <a:pt x="2648" y="3410"/>
                    <a:pt x="2792" y="3266"/>
                    <a:pt x="2792" y="3089"/>
                  </a:cubicBezTo>
                  <a:lnTo>
                    <a:pt x="2792" y="321"/>
                  </a:lnTo>
                  <a:lnTo>
                    <a:pt x="2792" y="321"/>
                  </a:lnTo>
                  <a:cubicBezTo>
                    <a:pt x="2792" y="145"/>
                    <a:pt x="2648" y="0"/>
                    <a:pt x="2470" y="0"/>
                  </a:cubicBezTo>
                  <a:close/>
                </a:path>
              </a:pathLst>
            </a:custGeom>
            <a:solidFill>
              <a:srgbClr val="00B0F0"/>
            </a:solidFill>
            <a:ln>
              <a:noFill/>
            </a:ln>
            <a:effectLst/>
          </p:spPr>
          <p:txBody>
            <a:bodyPr wrap="none" anchor="ctr"/>
            <a:lstStyle/>
            <a:p>
              <a:pPr algn="l" rtl="0"/>
              <a:endParaRPr lang="en-US"/>
            </a:p>
          </p:txBody>
        </p:sp>
        <p:sp>
          <p:nvSpPr>
            <p:cNvPr id="6" name="Freeform 19">
              <a:extLst>
                <a:ext uri="{FF2B5EF4-FFF2-40B4-BE49-F238E27FC236}">
                  <a16:creationId xmlns:a16="http://schemas.microsoft.com/office/drawing/2014/main" id="{31B0E52A-0FE0-B75B-F8B4-4CB2CCE993C7}"/>
                </a:ext>
              </a:extLst>
            </p:cNvPr>
            <p:cNvSpPr>
              <a:spLocks noChangeArrowheads="1"/>
            </p:cNvSpPr>
            <p:nvPr/>
          </p:nvSpPr>
          <p:spPr bwMode="auto">
            <a:xfrm>
              <a:off x="9623529" y="1260764"/>
              <a:ext cx="712229" cy="774139"/>
            </a:xfrm>
            <a:custGeom>
              <a:avLst/>
              <a:gdLst>
                <a:gd name="T0" fmla="*/ 305 w 611"/>
                <a:gd name="T1" fmla="*/ 0 h 611"/>
                <a:gd name="T2" fmla="*/ 305 w 611"/>
                <a:gd name="T3" fmla="*/ 0 h 611"/>
                <a:gd name="T4" fmla="*/ 0 w 611"/>
                <a:gd name="T5" fmla="*/ 305 h 611"/>
                <a:gd name="T6" fmla="*/ 0 w 611"/>
                <a:gd name="T7" fmla="*/ 305 h 611"/>
                <a:gd name="T8" fmla="*/ 305 w 611"/>
                <a:gd name="T9" fmla="*/ 610 h 611"/>
                <a:gd name="T10" fmla="*/ 305 w 611"/>
                <a:gd name="T11" fmla="*/ 610 h 611"/>
                <a:gd name="T12" fmla="*/ 610 w 611"/>
                <a:gd name="T13" fmla="*/ 305 h 611"/>
                <a:gd name="T14" fmla="*/ 610 w 611"/>
                <a:gd name="T15" fmla="*/ 305 h 611"/>
                <a:gd name="T16" fmla="*/ 305 w 611"/>
                <a:gd name="T17" fmla="*/ 0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1">
                  <a:moveTo>
                    <a:pt x="305" y="0"/>
                  </a:moveTo>
                  <a:lnTo>
                    <a:pt x="305" y="0"/>
                  </a:lnTo>
                  <a:cubicBezTo>
                    <a:pt x="136" y="0"/>
                    <a:pt x="0" y="136"/>
                    <a:pt x="0" y="305"/>
                  </a:cubicBezTo>
                  <a:lnTo>
                    <a:pt x="0" y="305"/>
                  </a:lnTo>
                  <a:cubicBezTo>
                    <a:pt x="0" y="474"/>
                    <a:pt x="136" y="610"/>
                    <a:pt x="305" y="610"/>
                  </a:cubicBezTo>
                  <a:lnTo>
                    <a:pt x="305" y="610"/>
                  </a:lnTo>
                  <a:cubicBezTo>
                    <a:pt x="473" y="610"/>
                    <a:pt x="610" y="474"/>
                    <a:pt x="610" y="305"/>
                  </a:cubicBezTo>
                  <a:lnTo>
                    <a:pt x="610" y="305"/>
                  </a:lnTo>
                  <a:cubicBezTo>
                    <a:pt x="610" y="136"/>
                    <a:pt x="473" y="0"/>
                    <a:pt x="305" y="0"/>
                  </a:cubicBezTo>
                </a:path>
              </a:pathLst>
            </a:custGeom>
            <a:solidFill>
              <a:srgbClr val="00B0F0"/>
            </a:solidFill>
            <a:ln>
              <a:noFill/>
            </a:ln>
            <a:effectLst/>
          </p:spPr>
          <p:txBody>
            <a:bodyPr wrap="none" anchor="ctr"/>
            <a:lstStyle/>
            <a:p>
              <a:pPr algn="l" rtl="0"/>
              <a:endParaRPr lang="en-US"/>
            </a:p>
          </p:txBody>
        </p:sp>
        <p:sp>
          <p:nvSpPr>
            <p:cNvPr id="7" name="TextBox 6">
              <a:extLst>
                <a:ext uri="{FF2B5EF4-FFF2-40B4-BE49-F238E27FC236}">
                  <a16:creationId xmlns:a16="http://schemas.microsoft.com/office/drawing/2014/main" id="{99F60ECC-CC75-7420-722A-A3766F93FCA3}"/>
                </a:ext>
              </a:extLst>
            </p:cNvPr>
            <p:cNvSpPr txBox="1"/>
            <p:nvPr/>
          </p:nvSpPr>
          <p:spPr>
            <a:xfrm>
              <a:off x="8910860" y="2034264"/>
              <a:ext cx="2127330" cy="973433"/>
            </a:xfrm>
            <a:prstGeom prst="rect">
              <a:avLst/>
            </a:prstGeom>
            <a:noFill/>
          </p:spPr>
          <p:txBody>
            <a:bodyPr wrap="none" rtlCol="0" anchor="b" anchorCtr="0">
              <a:spAutoFit/>
            </a:bodyPr>
            <a:lstStyle/>
            <a:p>
              <a:pPr algn="ctr" rtl="0"/>
              <a:r>
                <a:rPr lang="en-US" sz="2800" b="1" dirty="0"/>
                <a:t>LIMIT</a:t>
              </a:r>
            </a:p>
            <a:p>
              <a:pPr algn="ctr" rtl="0"/>
              <a:r>
                <a:rPr lang="en-US" sz="2800" b="1" dirty="0"/>
                <a:t>LOAN</a:t>
              </a:r>
            </a:p>
          </p:txBody>
        </p:sp>
        <p:sp>
          <p:nvSpPr>
            <p:cNvPr id="8" name="TextBox 7">
              <a:extLst>
                <a:ext uri="{FF2B5EF4-FFF2-40B4-BE49-F238E27FC236}">
                  <a16:creationId xmlns:a16="http://schemas.microsoft.com/office/drawing/2014/main" id="{3468E012-B12F-54C5-3758-B41038C5CE03}"/>
                </a:ext>
              </a:extLst>
            </p:cNvPr>
            <p:cNvSpPr txBox="1"/>
            <p:nvPr/>
          </p:nvSpPr>
          <p:spPr>
            <a:xfrm>
              <a:off x="9775063" y="1356629"/>
              <a:ext cx="404038" cy="592908"/>
            </a:xfrm>
            <a:prstGeom prst="rect">
              <a:avLst/>
            </a:prstGeom>
            <a:noFill/>
          </p:spPr>
          <p:txBody>
            <a:bodyPr wrap="none" rtlCol="0" anchor="b" anchorCtr="0">
              <a:spAutoFit/>
            </a:bodyPr>
            <a:lstStyle/>
            <a:p>
              <a:pPr algn="ctr" rtl="0"/>
              <a:r>
                <a:rPr lang="en-US" sz="3200" dirty="0">
                  <a:solidFill>
                    <a:schemeClr val="bg1"/>
                  </a:solidFill>
                  <a:latin typeface="Poppins" pitchFamily="2" charset="77"/>
                  <a:ea typeface="League Spartan" charset="0"/>
                  <a:cs typeface="Poppins" pitchFamily="2" charset="77"/>
                </a:rPr>
                <a:t>3</a:t>
              </a:r>
            </a:p>
          </p:txBody>
        </p:sp>
      </p:grpSp>
      <p:grpSp>
        <p:nvGrpSpPr>
          <p:cNvPr id="9" name="Group 8">
            <a:extLst>
              <a:ext uri="{FF2B5EF4-FFF2-40B4-BE49-F238E27FC236}">
                <a16:creationId xmlns:a16="http://schemas.microsoft.com/office/drawing/2014/main" id="{E009C072-717D-9EF0-17AB-0E618CAAEE80}"/>
              </a:ext>
            </a:extLst>
          </p:cNvPr>
          <p:cNvGrpSpPr/>
          <p:nvPr/>
        </p:nvGrpSpPr>
        <p:grpSpPr>
          <a:xfrm>
            <a:off x="198833" y="1356628"/>
            <a:ext cx="3657918" cy="4924900"/>
            <a:chOff x="259294" y="1260764"/>
            <a:chExt cx="3391693" cy="5024655"/>
          </a:xfrm>
        </p:grpSpPr>
        <p:sp>
          <p:nvSpPr>
            <p:cNvPr id="10" name="Freeform 16">
              <a:extLst>
                <a:ext uri="{FF2B5EF4-FFF2-40B4-BE49-F238E27FC236}">
                  <a16:creationId xmlns:a16="http://schemas.microsoft.com/office/drawing/2014/main" id="{6D27E442-5A59-7749-27CA-5B04319EAF97}"/>
                </a:ext>
              </a:extLst>
            </p:cNvPr>
            <p:cNvSpPr>
              <a:spLocks noChangeArrowheads="1"/>
            </p:cNvSpPr>
            <p:nvPr/>
          </p:nvSpPr>
          <p:spPr bwMode="auto">
            <a:xfrm>
              <a:off x="259294" y="1778713"/>
              <a:ext cx="3391693" cy="4506706"/>
            </a:xfrm>
            <a:custGeom>
              <a:avLst/>
              <a:gdLst>
                <a:gd name="T0" fmla="*/ 2752 w 2794"/>
                <a:gd name="T1" fmla="*/ 3089 h 3411"/>
                <a:gd name="T2" fmla="*/ 2752 w 2794"/>
                <a:gd name="T3" fmla="*/ 3089 h 3411"/>
                <a:gd name="T4" fmla="*/ 2471 w 2794"/>
                <a:gd name="T5" fmla="*/ 3370 h 3411"/>
                <a:gd name="T6" fmla="*/ 322 w 2794"/>
                <a:gd name="T7" fmla="*/ 3370 h 3411"/>
                <a:gd name="T8" fmla="*/ 322 w 2794"/>
                <a:gd name="T9" fmla="*/ 3370 h 3411"/>
                <a:gd name="T10" fmla="*/ 41 w 2794"/>
                <a:gd name="T11" fmla="*/ 3089 h 3411"/>
                <a:gd name="T12" fmla="*/ 41 w 2794"/>
                <a:gd name="T13" fmla="*/ 935 h 3411"/>
                <a:gd name="T14" fmla="*/ 2752 w 2794"/>
                <a:gd name="T15" fmla="*/ 935 h 3411"/>
                <a:gd name="T16" fmla="*/ 2752 w 2794"/>
                <a:gd name="T17" fmla="*/ 3089 h 3411"/>
                <a:gd name="T18" fmla="*/ 2471 w 2794"/>
                <a:gd name="T19" fmla="*/ 0 h 3411"/>
                <a:gd name="T20" fmla="*/ 1726 w 2794"/>
                <a:gd name="T21" fmla="*/ 0 h 3411"/>
                <a:gd name="T22" fmla="*/ 1726 w 2794"/>
                <a:gd name="T23" fmla="*/ 0 h 3411"/>
                <a:gd name="T24" fmla="*/ 1396 w 2794"/>
                <a:gd name="T25" fmla="*/ 239 h 3411"/>
                <a:gd name="T26" fmla="*/ 1396 w 2794"/>
                <a:gd name="T27" fmla="*/ 239 h 3411"/>
                <a:gd name="T28" fmla="*/ 1067 w 2794"/>
                <a:gd name="T29" fmla="*/ 0 h 3411"/>
                <a:gd name="T30" fmla="*/ 322 w 2794"/>
                <a:gd name="T31" fmla="*/ 0 h 3411"/>
                <a:gd name="T32" fmla="*/ 322 w 2794"/>
                <a:gd name="T33" fmla="*/ 0 h 3411"/>
                <a:gd name="T34" fmla="*/ 0 w 2794"/>
                <a:gd name="T35" fmla="*/ 321 h 3411"/>
                <a:gd name="T36" fmla="*/ 0 w 2794"/>
                <a:gd name="T37" fmla="*/ 3089 h 3411"/>
                <a:gd name="T38" fmla="*/ 0 w 2794"/>
                <a:gd name="T39" fmla="*/ 3089 h 3411"/>
                <a:gd name="T40" fmla="*/ 322 w 2794"/>
                <a:gd name="T41" fmla="*/ 3410 h 3411"/>
                <a:gd name="T42" fmla="*/ 2471 w 2794"/>
                <a:gd name="T43" fmla="*/ 3410 h 3411"/>
                <a:gd name="T44" fmla="*/ 2471 w 2794"/>
                <a:gd name="T45" fmla="*/ 3410 h 3411"/>
                <a:gd name="T46" fmla="*/ 2793 w 2794"/>
                <a:gd name="T47" fmla="*/ 3089 h 3411"/>
                <a:gd name="T48" fmla="*/ 2793 w 2794"/>
                <a:gd name="T49" fmla="*/ 321 h 3411"/>
                <a:gd name="T50" fmla="*/ 2793 w 2794"/>
                <a:gd name="T51" fmla="*/ 321 h 3411"/>
                <a:gd name="T52" fmla="*/ 2471 w 2794"/>
                <a:gd name="T53" fmla="*/ 0 h 3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794" h="3411">
                  <a:moveTo>
                    <a:pt x="2752" y="3089"/>
                  </a:moveTo>
                  <a:lnTo>
                    <a:pt x="2752" y="3089"/>
                  </a:lnTo>
                  <a:cubicBezTo>
                    <a:pt x="2752" y="3244"/>
                    <a:pt x="2626" y="3370"/>
                    <a:pt x="2471" y="3370"/>
                  </a:cubicBezTo>
                  <a:lnTo>
                    <a:pt x="322" y="3370"/>
                  </a:lnTo>
                  <a:lnTo>
                    <a:pt x="322" y="3370"/>
                  </a:lnTo>
                  <a:cubicBezTo>
                    <a:pt x="167" y="3370"/>
                    <a:pt x="41" y="3244"/>
                    <a:pt x="41" y="3089"/>
                  </a:cubicBezTo>
                  <a:lnTo>
                    <a:pt x="41" y="935"/>
                  </a:lnTo>
                  <a:lnTo>
                    <a:pt x="2752" y="935"/>
                  </a:lnTo>
                  <a:lnTo>
                    <a:pt x="2752" y="3089"/>
                  </a:lnTo>
                  <a:close/>
                  <a:moveTo>
                    <a:pt x="2471" y="0"/>
                  </a:moveTo>
                  <a:lnTo>
                    <a:pt x="1726" y="0"/>
                  </a:lnTo>
                  <a:lnTo>
                    <a:pt x="1726" y="0"/>
                  </a:lnTo>
                  <a:cubicBezTo>
                    <a:pt x="1681" y="139"/>
                    <a:pt x="1550" y="239"/>
                    <a:pt x="1396" y="239"/>
                  </a:cubicBezTo>
                  <a:lnTo>
                    <a:pt x="1396" y="239"/>
                  </a:lnTo>
                  <a:cubicBezTo>
                    <a:pt x="1243" y="239"/>
                    <a:pt x="1113" y="139"/>
                    <a:pt x="1067" y="0"/>
                  </a:cubicBezTo>
                  <a:lnTo>
                    <a:pt x="322" y="0"/>
                  </a:lnTo>
                  <a:lnTo>
                    <a:pt x="322" y="0"/>
                  </a:lnTo>
                  <a:cubicBezTo>
                    <a:pt x="144" y="0"/>
                    <a:pt x="0" y="145"/>
                    <a:pt x="0" y="321"/>
                  </a:cubicBezTo>
                  <a:lnTo>
                    <a:pt x="0" y="3089"/>
                  </a:lnTo>
                  <a:lnTo>
                    <a:pt x="0" y="3089"/>
                  </a:lnTo>
                  <a:cubicBezTo>
                    <a:pt x="0" y="3266"/>
                    <a:pt x="144" y="3410"/>
                    <a:pt x="322" y="3410"/>
                  </a:cubicBezTo>
                  <a:lnTo>
                    <a:pt x="2471" y="3410"/>
                  </a:lnTo>
                  <a:lnTo>
                    <a:pt x="2471" y="3410"/>
                  </a:lnTo>
                  <a:cubicBezTo>
                    <a:pt x="2649" y="3410"/>
                    <a:pt x="2793" y="3266"/>
                    <a:pt x="2793" y="3089"/>
                  </a:cubicBezTo>
                  <a:lnTo>
                    <a:pt x="2793" y="321"/>
                  </a:lnTo>
                  <a:lnTo>
                    <a:pt x="2793" y="321"/>
                  </a:lnTo>
                  <a:cubicBezTo>
                    <a:pt x="2793" y="145"/>
                    <a:pt x="2649" y="0"/>
                    <a:pt x="2471" y="0"/>
                  </a:cubicBezTo>
                  <a:close/>
                </a:path>
              </a:pathLst>
            </a:custGeom>
            <a:solidFill>
              <a:schemeClr val="accent1">
                <a:lumMod val="75000"/>
              </a:schemeClr>
            </a:solidFill>
            <a:ln>
              <a:noFill/>
            </a:ln>
            <a:effectLst/>
          </p:spPr>
          <p:txBody>
            <a:bodyPr wrap="none" anchor="ctr"/>
            <a:lstStyle/>
            <a:p>
              <a:pPr algn="l" rtl="0"/>
              <a:endParaRPr lang="en-US"/>
            </a:p>
          </p:txBody>
        </p:sp>
        <p:sp>
          <p:nvSpPr>
            <p:cNvPr id="11" name="Freeform 17">
              <a:extLst>
                <a:ext uri="{FF2B5EF4-FFF2-40B4-BE49-F238E27FC236}">
                  <a16:creationId xmlns:a16="http://schemas.microsoft.com/office/drawing/2014/main" id="{09D9019D-C804-93BE-73EC-79E73BFBB932}"/>
                </a:ext>
              </a:extLst>
            </p:cNvPr>
            <p:cNvSpPr>
              <a:spLocks noChangeArrowheads="1"/>
            </p:cNvSpPr>
            <p:nvPr/>
          </p:nvSpPr>
          <p:spPr bwMode="auto">
            <a:xfrm>
              <a:off x="1594273" y="1260764"/>
              <a:ext cx="712233" cy="774139"/>
            </a:xfrm>
            <a:custGeom>
              <a:avLst/>
              <a:gdLst>
                <a:gd name="T0" fmla="*/ 305 w 612"/>
                <a:gd name="T1" fmla="*/ 0 h 611"/>
                <a:gd name="T2" fmla="*/ 305 w 612"/>
                <a:gd name="T3" fmla="*/ 0 h 611"/>
                <a:gd name="T4" fmla="*/ 0 w 612"/>
                <a:gd name="T5" fmla="*/ 305 h 611"/>
                <a:gd name="T6" fmla="*/ 0 w 612"/>
                <a:gd name="T7" fmla="*/ 305 h 611"/>
                <a:gd name="T8" fmla="*/ 305 w 612"/>
                <a:gd name="T9" fmla="*/ 610 h 611"/>
                <a:gd name="T10" fmla="*/ 305 w 612"/>
                <a:gd name="T11" fmla="*/ 610 h 611"/>
                <a:gd name="T12" fmla="*/ 611 w 612"/>
                <a:gd name="T13" fmla="*/ 305 h 611"/>
                <a:gd name="T14" fmla="*/ 611 w 612"/>
                <a:gd name="T15" fmla="*/ 305 h 611"/>
                <a:gd name="T16" fmla="*/ 305 w 612"/>
                <a:gd name="T17" fmla="*/ 0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2" h="611">
                  <a:moveTo>
                    <a:pt x="305" y="0"/>
                  </a:moveTo>
                  <a:lnTo>
                    <a:pt x="305" y="0"/>
                  </a:lnTo>
                  <a:cubicBezTo>
                    <a:pt x="137" y="0"/>
                    <a:pt x="0" y="136"/>
                    <a:pt x="0" y="305"/>
                  </a:cubicBezTo>
                  <a:lnTo>
                    <a:pt x="0" y="305"/>
                  </a:lnTo>
                  <a:cubicBezTo>
                    <a:pt x="0" y="474"/>
                    <a:pt x="137" y="610"/>
                    <a:pt x="305" y="610"/>
                  </a:cubicBezTo>
                  <a:lnTo>
                    <a:pt x="305" y="610"/>
                  </a:lnTo>
                  <a:cubicBezTo>
                    <a:pt x="474" y="610"/>
                    <a:pt x="611" y="474"/>
                    <a:pt x="611" y="305"/>
                  </a:cubicBezTo>
                  <a:lnTo>
                    <a:pt x="611" y="305"/>
                  </a:lnTo>
                  <a:cubicBezTo>
                    <a:pt x="611" y="136"/>
                    <a:pt x="474" y="0"/>
                    <a:pt x="305" y="0"/>
                  </a:cubicBezTo>
                </a:path>
              </a:pathLst>
            </a:custGeom>
            <a:solidFill>
              <a:schemeClr val="accent1">
                <a:lumMod val="75000"/>
              </a:schemeClr>
            </a:solidFill>
            <a:ln>
              <a:noFill/>
            </a:ln>
            <a:effectLst/>
          </p:spPr>
          <p:txBody>
            <a:bodyPr wrap="none" anchor="ctr"/>
            <a:lstStyle/>
            <a:p>
              <a:pPr algn="l" rtl="0"/>
              <a:endParaRPr lang="en-US" dirty="0"/>
            </a:p>
          </p:txBody>
        </p:sp>
        <p:sp>
          <p:nvSpPr>
            <p:cNvPr id="12" name="TextBox 11">
              <a:extLst>
                <a:ext uri="{FF2B5EF4-FFF2-40B4-BE49-F238E27FC236}">
                  <a16:creationId xmlns:a16="http://schemas.microsoft.com/office/drawing/2014/main" id="{7F0C9462-B3DF-B2A3-F108-7945BCA31031}"/>
                </a:ext>
              </a:extLst>
            </p:cNvPr>
            <p:cNvSpPr txBox="1"/>
            <p:nvPr/>
          </p:nvSpPr>
          <p:spPr>
            <a:xfrm>
              <a:off x="1184825" y="2389152"/>
              <a:ext cx="1519333" cy="533818"/>
            </a:xfrm>
            <a:prstGeom prst="rect">
              <a:avLst/>
            </a:prstGeom>
            <a:noFill/>
          </p:spPr>
          <p:txBody>
            <a:bodyPr wrap="none" rtlCol="0" anchor="b" anchorCtr="0">
              <a:spAutoFit/>
            </a:bodyPr>
            <a:lstStyle/>
            <a:p>
              <a:pPr algn="ctr" rtl="0"/>
              <a:r>
                <a:rPr lang="en-US" sz="2800" dirty="0">
                  <a:ea typeface="League Spartan" charset="0"/>
                  <a:cs typeface="Poppins" pitchFamily="2" charset="77"/>
                </a:rPr>
                <a:t>IE/ESCO</a:t>
              </a:r>
              <a:endParaRPr lang="en-US" sz="2800" dirty="0">
                <a:latin typeface="Poppins" pitchFamily="2" charset="77"/>
                <a:ea typeface="League Spartan" charset="0"/>
                <a:cs typeface="Poppins" pitchFamily="2" charset="77"/>
              </a:endParaRPr>
            </a:p>
          </p:txBody>
        </p:sp>
        <p:sp>
          <p:nvSpPr>
            <p:cNvPr id="13" name="TextBox 12">
              <a:extLst>
                <a:ext uri="{FF2B5EF4-FFF2-40B4-BE49-F238E27FC236}">
                  <a16:creationId xmlns:a16="http://schemas.microsoft.com/office/drawing/2014/main" id="{4613E3A7-4C88-E5D6-B77E-D6EFE369542F}"/>
                </a:ext>
              </a:extLst>
            </p:cNvPr>
            <p:cNvSpPr txBox="1"/>
            <p:nvPr/>
          </p:nvSpPr>
          <p:spPr>
            <a:xfrm>
              <a:off x="1798713" y="1352918"/>
              <a:ext cx="293105" cy="596620"/>
            </a:xfrm>
            <a:prstGeom prst="rect">
              <a:avLst/>
            </a:prstGeom>
            <a:noFill/>
          </p:spPr>
          <p:txBody>
            <a:bodyPr wrap="none" rtlCol="0" anchor="b" anchorCtr="0">
              <a:spAutoFit/>
            </a:bodyPr>
            <a:lstStyle/>
            <a:p>
              <a:pPr algn="ctr" rtl="0"/>
              <a:r>
                <a:rPr lang="en-US" sz="3200" dirty="0">
                  <a:solidFill>
                    <a:schemeClr val="bg1"/>
                  </a:solidFill>
                  <a:latin typeface="Poppins" pitchFamily="2" charset="77"/>
                  <a:ea typeface="League Spartan" charset="0"/>
                  <a:cs typeface="Poppins" pitchFamily="2" charset="77"/>
                </a:rPr>
                <a:t>1</a:t>
              </a:r>
            </a:p>
          </p:txBody>
        </p:sp>
        <p:sp>
          <p:nvSpPr>
            <p:cNvPr id="14" name="Subtitle 2">
              <a:extLst>
                <a:ext uri="{FF2B5EF4-FFF2-40B4-BE49-F238E27FC236}">
                  <a16:creationId xmlns:a16="http://schemas.microsoft.com/office/drawing/2014/main" id="{7367731C-B9A6-CD52-460E-1D9F321D5352}"/>
                </a:ext>
              </a:extLst>
            </p:cNvPr>
            <p:cNvSpPr txBox="1">
              <a:spLocks/>
            </p:cNvSpPr>
            <p:nvPr/>
          </p:nvSpPr>
          <p:spPr>
            <a:xfrm>
              <a:off x="311234" y="2950815"/>
              <a:ext cx="3322336" cy="2824592"/>
            </a:xfrm>
            <a:prstGeom prst="rect">
              <a:avLst/>
            </a:prstGeom>
          </p:spPr>
          <p:txBody>
            <a:bodyPr vert="horz" wrap="square" lIns="91440" tIns="45720" rIns="91440" bIns="4572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lnSpc>
                  <a:spcPts val="3000"/>
                </a:lnSpc>
                <a:spcBef>
                  <a:spcPts val="100"/>
                </a:spcBef>
                <a:buFont typeface="Wingdings" pitchFamily="2" charset="2"/>
                <a:buChar char="v"/>
              </a:pPr>
              <a:r>
                <a:rPr lang="en-US" sz="1600" dirty="0">
                  <a:solidFill>
                    <a:srgbClr val="000000"/>
                  </a:solidFill>
                  <a:latin typeface="Arial"/>
                  <a:cs typeface="Arial"/>
                </a:rPr>
                <a:t>Meet lending regulations </a:t>
              </a:r>
            </a:p>
            <a:p>
              <a:pPr marL="285750" indent="-285750" algn="l">
                <a:lnSpc>
                  <a:spcPts val="3000"/>
                </a:lnSpc>
                <a:spcBef>
                  <a:spcPts val="100"/>
                </a:spcBef>
                <a:buFont typeface="Wingdings" pitchFamily="2" charset="2"/>
                <a:buChar char="v"/>
              </a:pPr>
              <a:r>
                <a:rPr lang="en-US" sz="1600" dirty="0">
                  <a:solidFill>
                    <a:srgbClr val="000000"/>
                  </a:solidFill>
                  <a:latin typeface="Arial"/>
                  <a:cs typeface="Arial"/>
                </a:rPr>
                <a:t>There is no cross-ownership with the Financial Institution</a:t>
              </a:r>
            </a:p>
            <a:p>
              <a:pPr marL="285750" indent="-285750" algn="l">
                <a:lnSpc>
                  <a:spcPts val="3000"/>
                </a:lnSpc>
                <a:spcBef>
                  <a:spcPts val="100"/>
                </a:spcBef>
                <a:buFont typeface="Wingdings" pitchFamily="2" charset="2"/>
                <a:buChar char="v"/>
              </a:pPr>
              <a:r>
                <a:rPr lang="en-US" sz="1600" dirty="0">
                  <a:solidFill>
                    <a:srgbClr val="000000"/>
                  </a:solidFill>
                  <a:latin typeface="Arial"/>
                  <a:cs typeface="Arial"/>
                </a:rPr>
                <a:t> Do not violate sanctions (fraud, corruption, etc.) of the World Bank </a:t>
              </a:r>
            </a:p>
            <a:p>
              <a:pPr marL="285750" indent="-285750" algn="l">
                <a:lnSpc>
                  <a:spcPts val="3000"/>
                </a:lnSpc>
                <a:spcBef>
                  <a:spcPts val="100"/>
                </a:spcBef>
                <a:buFont typeface="Wingdings" pitchFamily="2" charset="2"/>
                <a:buChar char="v"/>
              </a:pPr>
              <a:r>
                <a:rPr lang="en-US" sz="1600" dirty="0">
                  <a:solidFill>
                    <a:srgbClr val="000000"/>
                  </a:solidFill>
                  <a:latin typeface="Arial"/>
                  <a:cs typeface="Arial"/>
                </a:rPr>
                <a:t>VTC &gt;= 20% of total project investment cost</a:t>
              </a:r>
            </a:p>
          </p:txBody>
        </p:sp>
      </p:grpSp>
      <p:grpSp>
        <p:nvGrpSpPr>
          <p:cNvPr id="15" name="Group 14">
            <a:extLst>
              <a:ext uri="{FF2B5EF4-FFF2-40B4-BE49-F238E27FC236}">
                <a16:creationId xmlns:a16="http://schemas.microsoft.com/office/drawing/2014/main" id="{F25B6223-0194-362E-7E7D-433542D34EFD}"/>
              </a:ext>
            </a:extLst>
          </p:cNvPr>
          <p:cNvGrpSpPr/>
          <p:nvPr/>
        </p:nvGrpSpPr>
        <p:grpSpPr>
          <a:xfrm>
            <a:off x="4105066" y="1356628"/>
            <a:ext cx="3895232" cy="4924900"/>
            <a:chOff x="4204814" y="1260764"/>
            <a:chExt cx="3473525" cy="5024651"/>
          </a:xfrm>
        </p:grpSpPr>
        <p:sp>
          <p:nvSpPr>
            <p:cNvPr id="16" name="Freeform 14">
              <a:extLst>
                <a:ext uri="{FF2B5EF4-FFF2-40B4-BE49-F238E27FC236}">
                  <a16:creationId xmlns:a16="http://schemas.microsoft.com/office/drawing/2014/main" id="{A695D7A3-3F5B-8975-0C28-9D6CAE90BC59}"/>
                </a:ext>
              </a:extLst>
            </p:cNvPr>
            <p:cNvSpPr>
              <a:spLocks noChangeArrowheads="1"/>
            </p:cNvSpPr>
            <p:nvPr/>
          </p:nvSpPr>
          <p:spPr bwMode="auto">
            <a:xfrm>
              <a:off x="4204814" y="1778712"/>
              <a:ext cx="3473525" cy="4506703"/>
            </a:xfrm>
            <a:custGeom>
              <a:avLst/>
              <a:gdLst>
                <a:gd name="T0" fmla="*/ 2751 w 2793"/>
                <a:gd name="T1" fmla="*/ 3089 h 3411"/>
                <a:gd name="T2" fmla="*/ 2751 w 2793"/>
                <a:gd name="T3" fmla="*/ 3089 h 3411"/>
                <a:gd name="T4" fmla="*/ 2471 w 2793"/>
                <a:gd name="T5" fmla="*/ 3370 h 3411"/>
                <a:gd name="T6" fmla="*/ 321 w 2793"/>
                <a:gd name="T7" fmla="*/ 3370 h 3411"/>
                <a:gd name="T8" fmla="*/ 321 w 2793"/>
                <a:gd name="T9" fmla="*/ 3370 h 3411"/>
                <a:gd name="T10" fmla="*/ 41 w 2793"/>
                <a:gd name="T11" fmla="*/ 3089 h 3411"/>
                <a:gd name="T12" fmla="*/ 41 w 2793"/>
                <a:gd name="T13" fmla="*/ 935 h 3411"/>
                <a:gd name="T14" fmla="*/ 2751 w 2793"/>
                <a:gd name="T15" fmla="*/ 935 h 3411"/>
                <a:gd name="T16" fmla="*/ 2751 w 2793"/>
                <a:gd name="T17" fmla="*/ 3089 h 3411"/>
                <a:gd name="T18" fmla="*/ 2471 w 2793"/>
                <a:gd name="T19" fmla="*/ 0 h 3411"/>
                <a:gd name="T20" fmla="*/ 1725 w 2793"/>
                <a:gd name="T21" fmla="*/ 0 h 3411"/>
                <a:gd name="T22" fmla="*/ 1725 w 2793"/>
                <a:gd name="T23" fmla="*/ 0 h 3411"/>
                <a:gd name="T24" fmla="*/ 1396 w 2793"/>
                <a:gd name="T25" fmla="*/ 239 h 3411"/>
                <a:gd name="T26" fmla="*/ 1396 w 2793"/>
                <a:gd name="T27" fmla="*/ 239 h 3411"/>
                <a:gd name="T28" fmla="*/ 1067 w 2793"/>
                <a:gd name="T29" fmla="*/ 0 h 3411"/>
                <a:gd name="T30" fmla="*/ 321 w 2793"/>
                <a:gd name="T31" fmla="*/ 0 h 3411"/>
                <a:gd name="T32" fmla="*/ 321 w 2793"/>
                <a:gd name="T33" fmla="*/ 0 h 3411"/>
                <a:gd name="T34" fmla="*/ 0 w 2793"/>
                <a:gd name="T35" fmla="*/ 321 h 3411"/>
                <a:gd name="T36" fmla="*/ 0 w 2793"/>
                <a:gd name="T37" fmla="*/ 3089 h 3411"/>
                <a:gd name="T38" fmla="*/ 0 w 2793"/>
                <a:gd name="T39" fmla="*/ 3089 h 3411"/>
                <a:gd name="T40" fmla="*/ 321 w 2793"/>
                <a:gd name="T41" fmla="*/ 3410 h 3411"/>
                <a:gd name="T42" fmla="*/ 2471 w 2793"/>
                <a:gd name="T43" fmla="*/ 3410 h 3411"/>
                <a:gd name="T44" fmla="*/ 2471 w 2793"/>
                <a:gd name="T45" fmla="*/ 3410 h 3411"/>
                <a:gd name="T46" fmla="*/ 2792 w 2793"/>
                <a:gd name="T47" fmla="*/ 3089 h 3411"/>
                <a:gd name="T48" fmla="*/ 2792 w 2793"/>
                <a:gd name="T49" fmla="*/ 321 h 3411"/>
                <a:gd name="T50" fmla="*/ 2792 w 2793"/>
                <a:gd name="T51" fmla="*/ 321 h 3411"/>
                <a:gd name="T52" fmla="*/ 2471 w 2793"/>
                <a:gd name="T53" fmla="*/ 0 h 3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793" h="3411">
                  <a:moveTo>
                    <a:pt x="2751" y="3089"/>
                  </a:moveTo>
                  <a:lnTo>
                    <a:pt x="2751" y="3089"/>
                  </a:lnTo>
                  <a:cubicBezTo>
                    <a:pt x="2751" y="3244"/>
                    <a:pt x="2625" y="3370"/>
                    <a:pt x="2471" y="3370"/>
                  </a:cubicBezTo>
                  <a:lnTo>
                    <a:pt x="321" y="3370"/>
                  </a:lnTo>
                  <a:lnTo>
                    <a:pt x="321" y="3370"/>
                  </a:lnTo>
                  <a:cubicBezTo>
                    <a:pt x="167" y="3370"/>
                    <a:pt x="41" y="3244"/>
                    <a:pt x="41" y="3089"/>
                  </a:cubicBezTo>
                  <a:lnTo>
                    <a:pt x="41" y="935"/>
                  </a:lnTo>
                  <a:lnTo>
                    <a:pt x="2751" y="935"/>
                  </a:lnTo>
                  <a:lnTo>
                    <a:pt x="2751" y="3089"/>
                  </a:lnTo>
                  <a:close/>
                  <a:moveTo>
                    <a:pt x="2471" y="0"/>
                  </a:moveTo>
                  <a:lnTo>
                    <a:pt x="1725" y="0"/>
                  </a:lnTo>
                  <a:lnTo>
                    <a:pt x="1725" y="0"/>
                  </a:lnTo>
                  <a:cubicBezTo>
                    <a:pt x="1680" y="139"/>
                    <a:pt x="1550" y="239"/>
                    <a:pt x="1396" y="239"/>
                  </a:cubicBezTo>
                  <a:lnTo>
                    <a:pt x="1396" y="239"/>
                  </a:lnTo>
                  <a:cubicBezTo>
                    <a:pt x="1242" y="239"/>
                    <a:pt x="1112" y="139"/>
                    <a:pt x="1067" y="0"/>
                  </a:cubicBezTo>
                  <a:lnTo>
                    <a:pt x="321" y="0"/>
                  </a:lnTo>
                  <a:lnTo>
                    <a:pt x="321" y="0"/>
                  </a:lnTo>
                  <a:cubicBezTo>
                    <a:pt x="144" y="0"/>
                    <a:pt x="0" y="145"/>
                    <a:pt x="0" y="321"/>
                  </a:cubicBezTo>
                  <a:lnTo>
                    <a:pt x="0" y="3089"/>
                  </a:lnTo>
                  <a:lnTo>
                    <a:pt x="0" y="3089"/>
                  </a:lnTo>
                  <a:cubicBezTo>
                    <a:pt x="0" y="3266"/>
                    <a:pt x="144" y="3410"/>
                    <a:pt x="321" y="3410"/>
                  </a:cubicBezTo>
                  <a:lnTo>
                    <a:pt x="2471" y="3410"/>
                  </a:lnTo>
                  <a:lnTo>
                    <a:pt x="2471" y="3410"/>
                  </a:lnTo>
                  <a:cubicBezTo>
                    <a:pt x="2648" y="3410"/>
                    <a:pt x="2792" y="3266"/>
                    <a:pt x="2792" y="3089"/>
                  </a:cubicBezTo>
                  <a:lnTo>
                    <a:pt x="2792" y="321"/>
                  </a:lnTo>
                  <a:lnTo>
                    <a:pt x="2792" y="321"/>
                  </a:lnTo>
                  <a:cubicBezTo>
                    <a:pt x="2792" y="145"/>
                    <a:pt x="2648" y="0"/>
                    <a:pt x="2471" y="0"/>
                  </a:cubicBezTo>
                  <a:close/>
                </a:path>
              </a:pathLst>
            </a:custGeom>
            <a:solidFill>
              <a:schemeClr val="accent2"/>
            </a:solidFill>
            <a:ln>
              <a:noFill/>
            </a:ln>
            <a:effectLst/>
          </p:spPr>
          <p:txBody>
            <a:bodyPr wrap="none" anchor="ctr"/>
            <a:lstStyle/>
            <a:p>
              <a:pPr algn="l" rtl="0"/>
              <a:endParaRPr lang="en-US"/>
            </a:p>
          </p:txBody>
        </p:sp>
        <p:sp>
          <p:nvSpPr>
            <p:cNvPr id="17" name="Freeform 18">
              <a:extLst>
                <a:ext uri="{FF2B5EF4-FFF2-40B4-BE49-F238E27FC236}">
                  <a16:creationId xmlns:a16="http://schemas.microsoft.com/office/drawing/2014/main" id="{0CA37B41-0C4F-4262-3815-1165B0F431B2}"/>
                </a:ext>
              </a:extLst>
            </p:cNvPr>
            <p:cNvSpPr>
              <a:spLocks noChangeArrowheads="1"/>
            </p:cNvSpPr>
            <p:nvPr/>
          </p:nvSpPr>
          <p:spPr bwMode="auto">
            <a:xfrm>
              <a:off x="5606340" y="1260764"/>
              <a:ext cx="680543" cy="774139"/>
            </a:xfrm>
            <a:custGeom>
              <a:avLst/>
              <a:gdLst>
                <a:gd name="T0" fmla="*/ 305 w 611"/>
                <a:gd name="T1" fmla="*/ 0 h 611"/>
                <a:gd name="T2" fmla="*/ 305 w 611"/>
                <a:gd name="T3" fmla="*/ 0 h 611"/>
                <a:gd name="T4" fmla="*/ 0 w 611"/>
                <a:gd name="T5" fmla="*/ 305 h 611"/>
                <a:gd name="T6" fmla="*/ 0 w 611"/>
                <a:gd name="T7" fmla="*/ 305 h 611"/>
                <a:gd name="T8" fmla="*/ 305 w 611"/>
                <a:gd name="T9" fmla="*/ 610 h 611"/>
                <a:gd name="T10" fmla="*/ 305 w 611"/>
                <a:gd name="T11" fmla="*/ 610 h 611"/>
                <a:gd name="T12" fmla="*/ 610 w 611"/>
                <a:gd name="T13" fmla="*/ 305 h 611"/>
                <a:gd name="T14" fmla="*/ 610 w 611"/>
                <a:gd name="T15" fmla="*/ 305 h 611"/>
                <a:gd name="T16" fmla="*/ 305 w 611"/>
                <a:gd name="T17" fmla="*/ 0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1">
                  <a:moveTo>
                    <a:pt x="305" y="0"/>
                  </a:moveTo>
                  <a:lnTo>
                    <a:pt x="305" y="0"/>
                  </a:lnTo>
                  <a:cubicBezTo>
                    <a:pt x="136" y="0"/>
                    <a:pt x="0" y="136"/>
                    <a:pt x="0" y="305"/>
                  </a:cubicBezTo>
                  <a:lnTo>
                    <a:pt x="0" y="305"/>
                  </a:lnTo>
                  <a:cubicBezTo>
                    <a:pt x="0" y="474"/>
                    <a:pt x="136" y="610"/>
                    <a:pt x="305" y="610"/>
                  </a:cubicBezTo>
                  <a:lnTo>
                    <a:pt x="305" y="610"/>
                  </a:lnTo>
                  <a:cubicBezTo>
                    <a:pt x="474" y="610"/>
                    <a:pt x="610" y="474"/>
                    <a:pt x="610" y="305"/>
                  </a:cubicBezTo>
                  <a:lnTo>
                    <a:pt x="610" y="305"/>
                  </a:lnTo>
                  <a:cubicBezTo>
                    <a:pt x="610" y="136"/>
                    <a:pt x="474" y="0"/>
                    <a:pt x="305" y="0"/>
                  </a:cubicBezTo>
                </a:path>
              </a:pathLst>
            </a:custGeom>
            <a:solidFill>
              <a:schemeClr val="accent2"/>
            </a:solidFill>
            <a:ln>
              <a:noFill/>
            </a:ln>
            <a:effectLst/>
          </p:spPr>
          <p:txBody>
            <a:bodyPr wrap="none" anchor="ctr"/>
            <a:lstStyle/>
            <a:p>
              <a:pPr algn="l" rtl="0"/>
              <a:endParaRPr lang="en-US"/>
            </a:p>
          </p:txBody>
        </p:sp>
        <p:sp>
          <p:nvSpPr>
            <p:cNvPr id="18" name="TextBox 17">
              <a:extLst>
                <a:ext uri="{FF2B5EF4-FFF2-40B4-BE49-F238E27FC236}">
                  <a16:creationId xmlns:a16="http://schemas.microsoft.com/office/drawing/2014/main" id="{EE2C7484-6DF8-B690-6CEB-F90D1907A3CD}"/>
                </a:ext>
              </a:extLst>
            </p:cNvPr>
            <p:cNvSpPr txBox="1"/>
            <p:nvPr/>
          </p:nvSpPr>
          <p:spPr>
            <a:xfrm>
              <a:off x="5355507" y="2316200"/>
              <a:ext cx="1213896" cy="533818"/>
            </a:xfrm>
            <a:prstGeom prst="rect">
              <a:avLst/>
            </a:prstGeom>
            <a:noFill/>
          </p:spPr>
          <p:txBody>
            <a:bodyPr wrap="none" rtlCol="0" anchor="b" anchorCtr="0">
              <a:spAutoFit/>
            </a:bodyPr>
            <a:lstStyle/>
            <a:p>
              <a:pPr algn="ctr" rtl="0"/>
              <a:r>
                <a:rPr lang="en-US" sz="2800" b="1" dirty="0"/>
                <a:t>PROJECT</a:t>
              </a:r>
            </a:p>
          </p:txBody>
        </p:sp>
        <p:sp>
          <p:nvSpPr>
            <p:cNvPr id="19" name="TextBox 18">
              <a:extLst>
                <a:ext uri="{FF2B5EF4-FFF2-40B4-BE49-F238E27FC236}">
                  <a16:creationId xmlns:a16="http://schemas.microsoft.com/office/drawing/2014/main" id="{0146092B-970D-175D-8F3D-10559C218D4E}"/>
                </a:ext>
              </a:extLst>
            </p:cNvPr>
            <p:cNvSpPr txBox="1"/>
            <p:nvPr/>
          </p:nvSpPr>
          <p:spPr>
            <a:xfrm>
              <a:off x="5775053" y="1352917"/>
              <a:ext cx="374804" cy="596619"/>
            </a:xfrm>
            <a:prstGeom prst="rect">
              <a:avLst/>
            </a:prstGeom>
            <a:noFill/>
          </p:spPr>
          <p:txBody>
            <a:bodyPr wrap="none" rtlCol="0" anchor="b" anchorCtr="0">
              <a:spAutoFit/>
            </a:bodyPr>
            <a:lstStyle/>
            <a:p>
              <a:pPr algn="ctr" rtl="0"/>
              <a:r>
                <a:rPr lang="en-US" sz="3200" dirty="0">
                  <a:solidFill>
                    <a:schemeClr val="bg1"/>
                  </a:solidFill>
                  <a:latin typeface="Poppins" pitchFamily="2" charset="77"/>
                  <a:ea typeface="League Spartan" charset="0"/>
                  <a:cs typeface="Poppins" pitchFamily="2" charset="77"/>
                </a:rPr>
                <a:t>2</a:t>
              </a:r>
            </a:p>
          </p:txBody>
        </p:sp>
        <p:sp>
          <p:nvSpPr>
            <p:cNvPr id="20" name="Subtitle 2">
              <a:extLst>
                <a:ext uri="{FF2B5EF4-FFF2-40B4-BE49-F238E27FC236}">
                  <a16:creationId xmlns:a16="http://schemas.microsoft.com/office/drawing/2014/main" id="{FA708C5A-558A-B59D-8D40-EA6230CB2E8E}"/>
                </a:ext>
              </a:extLst>
            </p:cNvPr>
            <p:cNvSpPr txBox="1">
              <a:spLocks/>
            </p:cNvSpPr>
            <p:nvPr/>
          </p:nvSpPr>
          <p:spPr>
            <a:xfrm>
              <a:off x="4211219" y="2950814"/>
              <a:ext cx="3467120" cy="3154627"/>
            </a:xfrm>
            <a:prstGeom prst="rect">
              <a:avLst/>
            </a:prstGeom>
          </p:spPr>
          <p:txBody>
            <a:bodyPr vert="horz" wrap="square" lIns="91440" tIns="45720" rIns="91440" bIns="4572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rtl="0">
                <a:lnSpc>
                  <a:spcPts val="2500"/>
                </a:lnSpc>
              </a:pPr>
              <a:r>
                <a:rPr lang="en-US" altLang="en-US" sz="1600" noProof="1">
                  <a:solidFill>
                    <a:schemeClr val="tx1"/>
                  </a:solidFill>
                  <a:latin typeface="+mn-lt"/>
                </a:rPr>
                <a:t>- </a:t>
              </a:r>
              <a:r>
                <a:rPr lang="en-US" sz="1600" dirty="0">
                  <a:solidFill>
                    <a:srgbClr val="000000"/>
                  </a:solidFill>
                  <a:latin typeface="Arial"/>
                  <a:cs typeface="Arial"/>
                </a:rPr>
                <a:t>Achieve energy efficiency (minimum 10% savings or less than 10% for specific industries with advanced energy technology) </a:t>
              </a:r>
            </a:p>
            <a:p>
              <a:pPr algn="l" rtl="0">
                <a:lnSpc>
                  <a:spcPts val="2500"/>
                </a:lnSpc>
              </a:pPr>
              <a:r>
                <a:rPr lang="en-US" sz="1600" dirty="0">
                  <a:solidFill>
                    <a:srgbClr val="000000"/>
                  </a:solidFill>
                  <a:latin typeface="Arial"/>
                  <a:cs typeface="Arial"/>
                </a:rPr>
                <a:t>- Payback period within 10 years</a:t>
              </a:r>
            </a:p>
            <a:p>
              <a:pPr algn="l" rtl="0">
                <a:lnSpc>
                  <a:spcPts val="2500"/>
                </a:lnSpc>
              </a:pPr>
              <a:r>
                <a:rPr lang="en-US" sz="1600" dirty="0">
                  <a:solidFill>
                    <a:srgbClr val="000000"/>
                  </a:solidFill>
                  <a:latin typeface="Arial"/>
                  <a:cs typeface="Arial"/>
                </a:rPr>
                <a:t>- Internal rate of return (IRR) &gt;10%</a:t>
              </a:r>
            </a:p>
            <a:p>
              <a:pPr algn="l" rtl="0">
                <a:lnSpc>
                  <a:spcPts val="2500"/>
                </a:lnSpc>
              </a:pPr>
              <a:r>
                <a:rPr lang="en-US" sz="1600" dirty="0">
                  <a:solidFill>
                    <a:srgbClr val="000000"/>
                  </a:solidFill>
                  <a:latin typeface="Arial"/>
                  <a:cs typeface="Arial"/>
                </a:rPr>
                <a:t> - Comply with environmental &amp; social requirements according to regulations of the World Bank and Vietnamese law.</a:t>
              </a:r>
              <a:endParaRPr lang="vi-VN" altLang="en-US" sz="1600" noProof="1">
                <a:solidFill>
                  <a:srgbClr val="000000"/>
                </a:solidFill>
                <a:latin typeface="Arial"/>
                <a:cs typeface="Arial"/>
              </a:endParaRPr>
            </a:p>
          </p:txBody>
        </p:sp>
      </p:grpSp>
      <p:sp>
        <p:nvSpPr>
          <p:cNvPr id="21" name="Rectangle 20">
            <a:extLst>
              <a:ext uri="{FF2B5EF4-FFF2-40B4-BE49-F238E27FC236}">
                <a16:creationId xmlns:a16="http://schemas.microsoft.com/office/drawing/2014/main" id="{3801AD39-FFF8-42FC-1160-AE28115C81E9}"/>
              </a:ext>
            </a:extLst>
          </p:cNvPr>
          <p:cNvSpPr/>
          <p:nvPr/>
        </p:nvSpPr>
        <p:spPr>
          <a:xfrm>
            <a:off x="8318933" y="3151923"/>
            <a:ext cx="3731681" cy="2850524"/>
          </a:xfrm>
          <a:prstGeom prst="rect">
            <a:avLst/>
          </a:prstGeom>
        </p:spPr>
        <p:txBody>
          <a:bodyPr wrap="square">
            <a:spAutoFit/>
          </a:bodyPr>
          <a:lstStyle/>
          <a:p>
            <a:pPr marL="285750" indent="-285750" algn="l" rtl="0">
              <a:lnSpc>
                <a:spcPct val="130000"/>
              </a:lnSpc>
              <a:spcBef>
                <a:spcPts val="600"/>
              </a:spcBef>
              <a:buFont typeface="Wingdings" pitchFamily="2" charset="2"/>
              <a:buChar char="v"/>
              <a:defRPr/>
            </a:pPr>
            <a:r>
              <a:rPr lang="en-US" sz="1600" dirty="0"/>
              <a:t>From 250,000 USD to 15,000,000 USD</a:t>
            </a:r>
          </a:p>
          <a:p>
            <a:pPr marL="285750" indent="-285750" algn="l" rtl="0">
              <a:lnSpc>
                <a:spcPct val="130000"/>
              </a:lnSpc>
              <a:spcBef>
                <a:spcPts val="600"/>
              </a:spcBef>
              <a:buFont typeface="Wingdings" pitchFamily="2" charset="2"/>
              <a:buChar char="v"/>
              <a:defRPr/>
            </a:pPr>
            <a:r>
              <a:rPr lang="en-US" sz="1600" dirty="0"/>
              <a:t> Total guaranteed loan of an IE/ESCO</a:t>
            </a:r>
            <a:endParaRPr lang="en-US" sz="1600" b="1" dirty="0"/>
          </a:p>
          <a:p>
            <a:pPr marL="285750" indent="-285750">
              <a:lnSpc>
                <a:spcPct val="130000"/>
              </a:lnSpc>
              <a:spcBef>
                <a:spcPts val="600"/>
              </a:spcBef>
              <a:buFont typeface="Wingdings" pitchFamily="2" charset="2"/>
              <a:buChar char="v"/>
              <a:defRPr/>
            </a:pPr>
            <a:r>
              <a:rPr lang="en-US" sz="1600" b="1" dirty="0"/>
              <a:t>&lt;= 50,000,000 USD </a:t>
            </a:r>
          </a:p>
          <a:p>
            <a:pPr marL="285750" indent="-285750">
              <a:lnSpc>
                <a:spcPct val="130000"/>
              </a:lnSpc>
              <a:spcBef>
                <a:spcPts val="600"/>
              </a:spcBef>
              <a:buFont typeface="Wingdings" pitchFamily="2" charset="2"/>
              <a:buChar char="v"/>
              <a:defRPr/>
            </a:pPr>
            <a:r>
              <a:rPr lang="en-US" sz="1600" dirty="0"/>
              <a:t>Total guaranteed loan of a Financial Institution </a:t>
            </a:r>
            <a:r>
              <a:rPr lang="en-US" sz="1600" b="1" dirty="0"/>
              <a:t>&lt;= 50,000,000 USD </a:t>
            </a:r>
            <a:r>
              <a:rPr lang="en-US" sz="1600" dirty="0"/>
              <a:t>(equivalent converted VND value)</a:t>
            </a:r>
            <a:endParaRPr lang="en-US" altLang="en-US" sz="1600" b="1" dirty="0"/>
          </a:p>
        </p:txBody>
      </p:sp>
    </p:spTree>
    <p:extLst>
      <p:ext uri="{BB962C8B-B14F-4D97-AF65-F5344CB8AC3E}">
        <p14:creationId xmlns:p14="http://schemas.microsoft.com/office/powerpoint/2010/main" val="2961747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395CBAB7-BF0F-C777-C14C-A9B03D5D2EE7}"/>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D8A09638-55E4-3C4B-2438-3697AE9A1A49}"/>
              </a:ext>
            </a:extLst>
          </p:cNvPr>
          <p:cNvGrpSpPr/>
          <p:nvPr/>
        </p:nvGrpSpPr>
        <p:grpSpPr>
          <a:xfrm>
            <a:off x="6190735" y="1656222"/>
            <a:ext cx="5486761" cy="4546744"/>
            <a:chOff x="1079350" y="238125"/>
            <a:chExt cx="5461275" cy="4525625"/>
          </a:xfrm>
        </p:grpSpPr>
        <p:sp>
          <p:nvSpPr>
            <p:cNvPr id="49" name="Google Shape;49;p15">
              <a:extLst>
                <a:ext uri="{FF2B5EF4-FFF2-40B4-BE49-F238E27FC236}">
                  <a16:creationId xmlns:a16="http://schemas.microsoft.com/office/drawing/2014/main" id="{B4A54162-0A90-8410-05D2-BFEF6B67A670}"/>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DF303C03-DA4B-C36F-929F-A51F5D1C6F67}"/>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051DAD8D-22C8-DDC2-BBB1-B0B5AD91FB4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E83287FC-B063-BB89-8B4F-C12A1CAD6C32}"/>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4C45C0E6-87C2-B9EA-B409-1A09B8617F5C}"/>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09619F6F-DD5B-2C07-AB94-104A7855C2A8}"/>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5619285F-2DA7-C8C0-4DC0-8411757F47B4}"/>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0285AA0F-553A-C727-7F9A-3C2F1CFB2C1E}"/>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15CD5EBA-009E-315A-4D81-EF84A3B6146E}"/>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894B56AC-A469-BFD4-3042-CB11BF56E5AC}"/>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CCE212CD-8442-AC6E-3380-C15B24A29CF0}"/>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E20D385E-3EE0-F8B2-9D0D-CC6440FD73A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B55821BB-30C3-65A6-9E24-00320447FFB9}"/>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CB855D1C-D1E7-F918-79C3-650451140735}"/>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1B76CE0B-107D-2725-3927-E45274A8AC30}"/>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924DD486-880C-8F64-0215-B46DAE081942}"/>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FBE365A4-5D18-3E47-9C27-EAB2A1A420AB}"/>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C85156DD-F82D-4670-3E45-26E02225FE8F}"/>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5466F0C2-3FBB-F81C-E4B1-347FD83BD5BC}"/>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40F444B3-6D1F-BAF0-9E6D-759F3E7A7CFB}"/>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7F03FA78-2547-4EE3-CC8E-AEC6D6BB93E0}"/>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5B4E4ED8-8193-7506-3511-4148CC80C200}"/>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00F89B39-827A-8516-306B-F1D13AF4D5F7}"/>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A363CDCA-5063-B734-2007-7E338C9BBDBC}"/>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F4BFF61E-EFFF-E002-A928-6A5CADF1573D}"/>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F1306193-9F86-6011-DD8F-F6F87FFC64E5}"/>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20662E86-A370-D15D-F166-F81BF263C452}"/>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DB79EAB4-6E64-34E2-93B0-C8F237189DE5}"/>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9AE19976-0DE1-DFFE-AE1F-B4B46EE2B3F4}"/>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C9E6BC47-F013-7B7B-9192-C3203D531BE8}"/>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EF96C6DD-7559-60C7-844B-72133A8C7CF8}"/>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1C813534-FDCB-3447-0F31-1063007379F3}"/>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FC684EA5-A824-7191-5CBC-123B468EC2F6}"/>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CFC1A667-24C8-D03F-B84F-5BFE684EFD98}"/>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55156B71-F74C-B0BD-67E4-74790B1A0C33}"/>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6485DEB6-6AD8-A953-00CC-CB8D08CEA1F4}"/>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EC970C09-E5F0-0414-8F92-3A317A045756}"/>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CA49D1B9-67B6-0895-953A-DFAF1C58367D}"/>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1AB5831A-E292-8442-9D76-5688419254C1}"/>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37D77746-87CC-9540-9867-6835646A8128}"/>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58E39B01-6A1C-1893-8D35-FC05146034E9}"/>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1C91DA41-2AAF-7456-40F5-CE81F0556A8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81937AA2-16D4-E2DC-8639-127CB0262FC2}"/>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CFCB46F2-CAB0-23C4-1085-EEF9F15F41AA}"/>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238B3028-2E7E-FF92-A360-287033276A60}"/>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2582C657-5C79-7A09-47FE-73011C341F3D}"/>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F73EEE09-96B8-0510-45FD-D42E443B472C}"/>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A75E18F3-F05D-A35D-9120-85FA489B7531}"/>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751AF8CC-10C5-C36E-EDE9-A51AA08404D9}"/>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B5CC0426-CD22-8981-98BA-E4A9C5567AEC}"/>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022C27DA-3B13-CF83-011A-F81CAE426325}"/>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78173040-9B6B-02A5-3BF4-EAFF5052707E}"/>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45D7DC67-C3F5-658C-AC77-9F97FF864758}"/>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C24817BC-C7F8-CF23-D86B-EDE901B57357}"/>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59C0CF2A-802B-6523-B26C-2F31C29AAA2F}"/>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408114EF-3E7D-F82D-491C-D2FE51047C34}"/>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D0D7B781-9076-936A-BEFC-3E9BE9826209}"/>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72725941-1CB8-80B2-0A70-718A8D3D611A}"/>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49E845E-CD77-F805-C5CC-9731AD00C089}"/>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9931648-781B-2B8F-5254-F477F821269D}"/>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4A376A9E-86B7-29E4-FFFD-8F2E1E5BFB0B}"/>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F90EBF2D-5753-02C6-F323-0A09FC2BCBC8}"/>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AF12EC21-FA24-9895-C35A-1BB74E4E1A30}"/>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1D18EF95-E2DE-A2B8-430B-2678B8A8904E}"/>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5FF60BED-05B4-B8BA-8211-474DD723AC43}"/>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D2779476-3573-089E-A088-759E28A818B9}"/>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F6025222-8981-78DE-9712-EC5B886154AF}"/>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6B15EFC1-2369-BF45-7D44-AB4E2849AD80}"/>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72BCE5FE-EA75-7B35-27C4-A7BBFA0CF2AC}"/>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B49E7F02-636A-41F0-EC76-84612B0058F1}"/>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4E95E94E-B750-5F63-6A8F-2ACCF977BFCF}"/>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64B05EBD-6139-0ACA-FC3E-7BF03F645DED}"/>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FEABB03F-58DD-305F-519C-51C6A9895D8D}"/>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A8EF35FB-7FBD-0426-C490-9583972C4E76}"/>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8E5456D2-5BA6-034D-13ED-F65CB2171725}"/>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638E09AA-E121-599E-C939-46CD4B70A459}"/>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32E8E6CA-2868-C9CB-827F-5762C4CC4AAF}"/>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353BE3A6-2B96-3A01-A859-40E1AE2BB31C}"/>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A62DA6F-716D-9EBC-4C55-7C859B2745DF}"/>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1B238343-882E-77ED-6BF3-8C1F056A56FD}"/>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F08BE158-A31D-BD5C-BFB0-6CCF21AD4220}"/>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2A0A9382-697F-7501-7FEC-3B8C4D79E28A}"/>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64DDCE9B-D92F-E8D7-099E-0F8D28CE8AD9}"/>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92342E84-772C-8F94-E4DC-A0793383EE72}"/>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B7CAE5FE-D0BF-C994-6CAE-5851D0562007}"/>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275D1B94-52FA-11F7-753D-503F90B03776}"/>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C1651C48-062A-88F1-AF90-25064E5DB0E3}"/>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373249B0-8D83-BB94-FC9D-5ACE7422751D}"/>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710E318E-CCAF-D48B-BE50-EEEF6FC7F302}"/>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DE695CCE-E75A-613D-8080-816C4D2F2A37}"/>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399EFB0C-D8DC-09A1-94D5-D8B4CA429115}"/>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7D6B3057-B632-37BA-82EB-38B487C3D4D3}"/>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D8F2B2D0-BE0D-0E07-3E42-D9CB910D045F}"/>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10CC51B6-A507-CF50-8427-85A8C45BBA3D}"/>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239E5A90-256A-C27C-0339-92D37CFFBEAE}"/>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9480D99-DC21-2E30-4CA5-8D1F81CDCB52}"/>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AA396C9E-AD08-9CC0-7682-C03DAEBC2F95}"/>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73D2AB1F-F7A9-4C15-7794-57AB1F986B20}"/>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ABFFDFE3-E4A3-C81E-C955-4DC07256B52F}"/>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7C180E7F-934D-18E2-8F2A-EEF0283C66BE}"/>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A7C945B5-CE2A-0F1F-A3FF-BBC078BDE5DA}"/>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35DE1912-FFAF-2D75-20A1-CA4BABC83FF9}"/>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96FB8263-D297-A982-C690-E448A94D1E8A}"/>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DFEB8754-5BBD-FFF8-391F-7A51BD56BF80}"/>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A5CD3C78-8075-455B-EB3C-7CEA49FEC6ED}"/>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9D844D7D-D930-D23C-1547-E909C8E7C3FB}"/>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E813864E-7A1F-31DF-69A1-B3609D71D610}"/>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C83DC898-7815-C1FB-ED3D-123C328A7574}"/>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CB882E36-C7D6-7BFC-BB01-E6FD36BD535E}"/>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B3DE6A03-D68D-1FB8-E245-B4A45B861E35}"/>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18797EA8-EA53-9280-AF9B-B26DD869904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C9257B53-78CB-6D51-B25F-E0DA940CFDF0}"/>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7D6CCC25-E32B-0C06-278C-06547B556F62}"/>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7C1FDA1C-C9B3-359C-2EA1-00F493FE5654}"/>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14E5CA93-1356-34CE-48D8-6D0C93AF2E2C}"/>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593C3565-FD94-4846-301F-33F118833EAC}"/>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45D0F645-386C-89CD-9795-68C0F16D9449}"/>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B1EC673F-296C-F40E-D683-5995D1C7455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60537742-9546-9CB9-43A6-DD1CB72A2DBB}"/>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CA91C7F2-439A-A3E4-9F1C-A33B0C3DABFA}"/>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84B7FE58-79BA-C212-FE91-D8F0A0274BEC}"/>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E9F7ACC4-7ADB-A7D7-6B5D-CAA8B6578919}"/>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482A02D2-AE4B-5F1E-DC6E-72D0EB62C74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EEC31C21-575C-5666-2C6A-A8AC8AB5BF0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25939B64-E7DA-BE02-65B6-A4FCEB6C3082}"/>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685E0856-F43B-0365-A6D2-D565B447CAD6}"/>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F4083ADE-58A6-2EBC-DF01-26B75169BCE0}"/>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4A066E2F-8809-10BA-B2E5-11557B2B780E}"/>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201AD2A7-FDE0-F1CC-8090-8A1ECA3C4820}"/>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AC56BF81-16B7-96E2-92CF-959FB00CE3A3}"/>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4281E7C3-7EA6-7644-D21F-7A1C0EF67651}"/>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4F9CA5BC-1DBD-0D24-5E0D-6FC0D16D1528}"/>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6CEA69B3-A04A-E46C-7F5D-2DF76909D515}"/>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91E5D1F9-AAD7-FC10-DB41-971BE680AA7D}"/>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6CCD5C8F-5370-C042-0647-531F9025E912}"/>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C4053FB7-C452-A510-F678-28033A591906}"/>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F8ABA053-53F6-293A-80F1-0B4084836B0E}"/>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1E18A1D2-4224-6FAC-AAFA-455B75C6AA7D}"/>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EA916847-94E1-7FF6-E3FC-3A9A859AF087}"/>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373421E9-D39B-BCB7-C811-15729E7ADBB2}"/>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E2E08554-DB9B-F2E2-4261-65F3BE89F1BB}"/>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2631B545-2E10-9A4D-7AC7-837D3F64CAAD}"/>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2807313F-311B-A4EE-E4ED-9723FAE679E9}"/>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E4E83423-F950-F0C9-04EF-F3DFD41B013B}"/>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CB6A3A78-407B-891A-83B0-4FB471ECA036}"/>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9A8021A8-DBD9-16AF-0BF7-50483F261C52}"/>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E7951DAB-AB89-AEF9-44B4-C90BC3222846}"/>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3126DB6A-3DEB-BE70-BA81-FC57ACEC2CC7}"/>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621539F3-9D0F-EE37-A3B3-5CDB242A13DF}"/>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2077BACB-434A-1696-FB15-C17BDFED77C8}"/>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7AFACC2C-CF34-00F7-C3EC-96B625B1E8C2}"/>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C05EC6AE-00DF-25FC-C4EC-40331A2CB6B7}"/>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B098FEC3-0F1B-DF80-1FF0-4E304BAD7BD9}"/>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F1678BD4-24DC-6ED5-1234-DB83EFF3A1F5}"/>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9A9C4224-0B6F-773D-1970-586EBFF24D72}"/>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E6B9A524-C48F-A897-1D0A-6C01B68DF134}"/>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4718582A-2F0C-B664-C810-D919A2EB6FE2}"/>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67C2AC2C-5EC0-5DCB-CDD9-2734BEA24669}"/>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F2CF1B3F-D92E-C7B7-4FB1-90998C29822D}"/>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9A7D2634-0EA7-739F-A708-EB6F043394F3}"/>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B1EE7149-D148-3EDE-5DE8-BF94A8877F93}"/>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0B911AED-BF79-BE05-754D-E31AF5268CF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63D3EF53-232D-3F22-1FE6-B12E07E12672}"/>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F87C9A16-4CB5-7C01-DAEC-47DB0F2A5842}"/>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034164A6-01EF-B8F2-CF67-7A538FE64D6F}"/>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E0B7F859-F1AA-B4AC-D43A-A8E69D7A47E0}"/>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7FB7C715-2468-A79F-F52F-169984EC0E44}"/>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1C3A053B-8E83-D631-CF1C-8C75F27D2ABD}"/>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7D079D9D-491A-9839-4B9E-398D8FED2E31}"/>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5FA45DFC-7789-92D3-3069-F457337FB3FE}"/>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AF384349-E02D-C126-4070-9504A71E93B6}"/>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07FE9257-7E9C-6DF1-BD00-8D6E25B1685C}"/>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90500E53-400D-D28E-2BA2-50C09B054A0E}"/>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6B63001A-2AE0-FE0D-3C80-D8D9DF1F7972}"/>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0BAD177F-5F6A-D8A1-E922-DA3F281B7EE5}"/>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B48C9B0-2F85-8B69-E82B-73494FBAF433}"/>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E52F71AB-70D3-067A-FC84-2A37E61C2510}"/>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AF20C97A-9E7D-2E66-A485-028C68645A26}"/>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71201B0E-F34D-C04B-62F3-EBB3AB4F5225}"/>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FADE45FC-BAFD-1A7E-B8F0-F6AE92D4EEC6}"/>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67AD53C8-F5A9-76BC-BE6F-B2ABFAEB429E}"/>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24D14305-9B0A-9A29-0CBA-46B999BB9DA4}"/>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C6DC4D65-70D2-6643-701E-C483C339CD88}"/>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BA8A1705-E2DA-0B05-ACB5-E3E32F1EE4C5}"/>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E51A4C86-3B37-8E84-4982-F2EF2352E0EB}"/>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8BE0D674-AC25-E83E-5C12-7A21C535AD4A}"/>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E3AD323C-5CF1-903C-736A-8A032DD4FB04}"/>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7A1D2C45-AA95-164A-DEC0-DE067156EF2F}"/>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4BC620BA-258B-771F-52E0-AB61597817E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BE2A4B4A-5F37-A3BC-D481-4CFC10B22AE2}"/>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B889ADF5-94FD-5FB8-D47D-0644B3229316}"/>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F2F5DD37-91C6-DEC4-A91C-2040A4964887}"/>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55BF5723-1474-FC8E-9607-34BE26196D5E}"/>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3CF42BC-F704-95E8-F381-7B28106AF180}"/>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276150B2-877A-8717-77D5-8FFFDA001A9C}"/>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6E499141-147D-877E-428E-BFB323F46F72}"/>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15B64693-B55F-C98F-D2B6-152B2573B75E}"/>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D8C5C6A2-5FED-8EF2-C3C5-B8AC1A74911C}"/>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5BF7DD64-A1EB-97C9-C15D-B516A2460BED}"/>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2FF96044-72CB-7E04-717D-3AD53C877004}"/>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23D353AF-BE5F-5B21-977C-A3F5B1511F93}"/>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40C52F4D-CEBA-0F9C-B462-76792AE358B5}"/>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18DACD79-485E-7C7B-6C58-9F440CB72216}"/>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904FEB89-29C6-AE34-3089-4528F67F0E79}"/>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197553F0-DB51-B6B1-08C3-088C43412773}"/>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C940882B-88B4-2AD5-36E0-9954D376D7A8}"/>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91E421CE-BE0E-F736-4F7C-C992E2C416D2}"/>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C122B640-E235-06B8-7179-1D5E127F5F91}"/>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D965169-67D7-83FE-EDB5-6772C9142575}"/>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7987DB43-F664-A7F1-AB60-6215C7F2DF26}"/>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CFA554D6-4E56-0BE0-B7BE-2AC468975EA7}"/>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317AEE94-40D7-9321-0C13-7B2EEFD3F9B2}"/>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E1D6F0E4-00B8-0F83-61FA-790CF8BE6A10}"/>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81CCBAAD-D970-C16F-85BB-EAF1B70DC611}"/>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ED553F22-6CF5-535D-8167-50CE4C3BF248}"/>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08FCA209-82C5-FFB4-47B2-7A5E306B3D19}"/>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36934D57-E05E-809C-6881-5BD3BC496F0C}"/>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E9E51957-9FA3-1ED0-47FA-8AA6A95FBFFF}"/>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4EF73099-965F-5553-5708-985486303905}"/>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C1397DE9-97AE-5A31-80A2-CE5ACBA990D0}"/>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0FB058D2-E2DE-FAAE-3ACB-912A3C41FC6F}"/>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DB8F1AD1-5259-F5D8-0645-8C84E49D36AB}"/>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9136D560-B1DB-49CA-9825-83A5767875E4}"/>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A2DE79D4-94CC-1AA1-C5E3-8618FF6FE348}"/>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F6213737-45B5-8280-1C40-EAAEEE876BE3}"/>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ADBF2836-86EC-372C-5B1F-1FAD9C7B1779}"/>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674739F8-FA4F-BAFB-8E43-3D06AF8705D7}"/>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A0F4AAD8-2814-EDB4-54E0-7C0493DB851E}"/>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3BF4D558-D9DA-C7BB-DA77-15CCBF5D1C56}"/>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52DA9D80-DDA2-78FE-2C6D-0EBFB5904524}"/>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2EBC58D5-38E2-CC2A-FAF6-73F95AD59DF0}"/>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1F2D5EEB-7A88-4593-F76B-71FBC16E22AF}"/>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EC75D832-90F9-35AB-D69F-BD9349DABA47}"/>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A0F0147C-D880-E465-47E6-A1B7B3EA3370}"/>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0E5F9AE7-034D-583D-A691-8D55D369FF03}"/>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7CE9227C-B5CB-5D56-DEDD-764864636B3D}"/>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46A78360-E055-CD7C-7AE2-229B708D478D}"/>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694C7AA5-50AE-18ED-3C89-D2E7962D478A}"/>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37088D76-27AF-5957-7655-EAC9CB22FCE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8C4AE969-AB98-28EE-ACE9-246C7623A5DA}"/>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FE66D30A-6355-AF2E-84CE-FFAB1B68481E}"/>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23936610-61CF-4A1D-00A8-5DAF9BD1BEBD}"/>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0E61D1F1-7EFB-B17E-0B3F-8FEECDE408E7}"/>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3B1DD5D7-C7F2-0849-9E80-E30DC10271FF}"/>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C8CD16D2-9B90-34A6-09F8-E0B452A02F3F}"/>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ECD99DB1-589D-A3AC-67BA-0CFD37F154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9661DFDD-2D94-38FA-3709-0CD7383E2572}"/>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E2A329F4-DE2F-E33B-D010-B1DF2F273985}"/>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D028BB17-8E2A-BD7C-9D03-C7B1B9F46AA7}"/>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01D52ECC-88B5-1FFB-E615-1860752B345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26D90E3-0C14-0FAE-4187-BBE6F7D7698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A0B6D7BF-A71F-0B0F-2B1A-A8F0C70B6D11}"/>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3C8D1E8B-B7BB-6676-D8F5-9B3D55116FD8}"/>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CE02C41B-6903-6B89-D8C3-E65D8F094CD6}"/>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855E335E-A75C-29B3-EE28-39371C3FD7A8}"/>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D06E1E3B-D603-1ECE-0B31-B9C1D55B98ED}"/>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C87A030E-E179-7BF5-1C87-5D8F914B604E}"/>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51808DAB-5A1A-A8DE-412C-D43A9EC727D7}"/>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72B08B49-9213-A627-FD38-DA067C5B06AC}"/>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78A6D63F-44C3-54F2-9595-42F8413B7BC2}"/>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CE639C9F-FF3B-2D06-2390-91FA98EDE0D2}"/>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01CF4427-3506-4ADE-900E-CD7CE4E968DA}"/>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F6000677-B862-2CA1-19A9-39DD56B9675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2E274E19-08F2-CC56-924D-B778D88B1EC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4A0A354E-0A17-6EE4-43E1-79674127C59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15AB4387-490F-C288-5391-0AEFF6CCFDE2}"/>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99153B6A-23AA-ED6A-6AA2-748836747B9F}"/>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8F817F5C-FA5E-C4CE-9E24-7E2168AC5113}"/>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D5439F28-ADE9-0183-4EE0-0E94ECCBB01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7FAA4377-9782-B9AD-B19B-5549065AB68E}"/>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60DA737B-5C36-90F1-444B-B5C4CC0A8431}"/>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7C7DA8BF-97B7-E0C3-A52A-70577E56B657}"/>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209CD6B6-0529-245B-9327-DC55950FC243}"/>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E055F398-1A87-F10C-5D8C-84DC6FF6EE8C}"/>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E416790D-B0D7-7FB1-94ED-BE6A47D1014F}"/>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26379E72-71DF-7F13-6B1E-9A7CC0358EED}"/>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EE4AF38C-9CCB-FBB4-EA0F-49650ECD18CC}"/>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A3CD4E9F-70B0-E1D9-AB3C-528C0A20B3C5}"/>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57EC3C6C-514C-7C9A-C7C3-0BEFC290DEBC}"/>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25B83836-BC10-04FC-D6C6-9BEA6E2C59F0}"/>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4F7BD1D-BBB8-81B4-AE24-889C215CFFFD}"/>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9185C6C-09D1-ACD0-04C2-85862AE17BF9}"/>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168896AE-CD9C-3C2D-E146-9C5D8F40FF9E}"/>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CD101DF9-7748-A6AB-C40E-9075FFE06EB9}"/>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FB4A0703-08D7-E0B2-863C-038E0630438F}"/>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5AABC999-4AC6-C62E-D8DB-19BB47482E05}"/>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05D8835-E93E-2FF8-F510-A9662C2ECC38}"/>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BE352B46-EF15-575D-95B8-05EF8E9E00F9}"/>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9E4F8F47-EBEB-AC10-D32C-FD0CF21651BA}"/>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E5C01DEB-E7F8-0DCC-429B-0E063AB0418D}"/>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1E38B7D4-4F0F-6F48-4260-042B3365C0E8}"/>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A5275960-414E-C212-E358-CCF37D9BEB55}"/>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6C36A381-58C1-B0DC-7B57-F12F6F9CF4EA}"/>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CE48086C-F14E-AA3A-2FF1-F399549087C6}"/>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9A6EA7D7-14A5-5A40-5710-3DF5E5ED16C0}"/>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69903C-BB55-1292-5649-D019FD5E515D}"/>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F562523D-1BE5-C532-7F24-55F725C4DDA6}"/>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7C1F21FA-7525-6042-1050-C2C2FF1A6CAD}"/>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03A368BD-54EA-81D2-EF82-1E9A63D27737}"/>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38C2669F-0E03-CB24-FEA6-2FD0FC4E13B0}"/>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71D612F2-F7D8-62DB-BACD-7862DCBE8C53}"/>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720B7958-B31B-499E-DE5D-603E3C71E289}"/>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1F08064B-F9E6-659E-F599-DE2315FD473E}"/>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0FF31333-7571-E854-9208-3E28E8533F04}"/>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723DE875-C557-0244-C3DB-DF6EE3AFD109}"/>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1EC149B9-420F-E67F-EDEB-5A135F5D9F1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791CD1CA-2AEF-5880-EFA6-3F9EA02BCF37}"/>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CD436849-281F-95C0-216D-A10DF4AB6B40}"/>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4CC62246-28A7-9C09-6D25-2E97B4C4BB72}"/>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CFDE4436-0674-D47D-B75C-3BE7C81532BA}"/>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34A7FA1C-E19E-860B-0754-39794794C4D9}"/>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59ED23BE-7A0C-B787-D664-C781AE705CE7}"/>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155B0EE-8FBA-89E1-3974-68D4E2C8E03C}"/>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B258E3E-DF2D-4E93-D18A-AB190B9622F4}"/>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2C8050AF-F762-66AD-06D1-4B4269369E2A}"/>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4" name="TextBox 3">
            <a:extLst>
              <a:ext uri="{FF2B5EF4-FFF2-40B4-BE49-F238E27FC236}">
                <a16:creationId xmlns:a16="http://schemas.microsoft.com/office/drawing/2014/main" id="{1CC75E93-DF82-08B2-70B6-FC242832B11E}"/>
              </a:ext>
            </a:extLst>
          </p:cNvPr>
          <p:cNvSpPr txBox="1"/>
          <p:nvPr/>
        </p:nvSpPr>
        <p:spPr>
          <a:xfrm>
            <a:off x="546998" y="3512561"/>
            <a:ext cx="5643737" cy="1458604"/>
          </a:xfrm>
          <a:prstGeom prst="rect">
            <a:avLst/>
          </a:prstGeom>
          <a:noFill/>
        </p:spPr>
        <p:txBody>
          <a:bodyPr wrap="square">
            <a:spAutoFit/>
          </a:bodyPr>
          <a:lstStyle/>
          <a:p>
            <a:pPr>
              <a:lnSpc>
                <a:spcPct val="115000"/>
              </a:lnSpc>
              <a:spcAft>
                <a:spcPts val="1000"/>
              </a:spcAft>
              <a:defRPr/>
            </a:pPr>
            <a:r>
              <a:rPr lang="en-US" altLang="en-US" sz="2400" b="1" u="sng" kern="0" dirty="0">
                <a:solidFill>
                  <a:schemeClr val="accent1">
                    <a:lumMod val="50000"/>
                  </a:schemeClr>
                </a:solidFill>
                <a:latin typeface="+mn-lt"/>
                <a:ea typeface="+mj-ea"/>
                <a:cs typeface="Arial" panose="020B0604020202020204" pitchFamily="34" charset="0"/>
              </a:rPr>
              <a:t>MODULE 5</a:t>
            </a:r>
            <a:r>
              <a:rPr lang="en-US" altLang="en-US" sz="2400" b="1" kern="0" dirty="0">
                <a:solidFill>
                  <a:schemeClr val="accent1">
                    <a:lumMod val="50000"/>
                  </a:schemeClr>
                </a:solidFill>
                <a:latin typeface="+mn-lt"/>
                <a:ea typeface="+mj-ea"/>
                <a:cs typeface="Arial" panose="020B0604020202020204" pitchFamily="34" charset="0"/>
              </a:rPr>
              <a:t>:</a:t>
            </a:r>
          </a:p>
          <a:p>
            <a:pPr>
              <a:lnSpc>
                <a:spcPct val="115000"/>
              </a:lnSpc>
              <a:spcAft>
                <a:spcPts val="1000"/>
              </a:spcAft>
              <a:defRPr/>
            </a:pPr>
            <a:r>
              <a:rPr lang="en-US" sz="2400" b="1" dirty="0">
                <a:solidFill>
                  <a:schemeClr val="accent1">
                    <a:lumMod val="50000"/>
                  </a:schemeClr>
                </a:solidFill>
                <a:latin typeface="+mn-lt"/>
                <a:ea typeface="Times New Roman" panose="02020603050405020304" pitchFamily="18" charset="0"/>
              </a:rPr>
              <a:t>Financing for the EE project and VSUEE project financing approach</a:t>
            </a:r>
            <a:endParaRPr lang="en-US" altLang="en-US" sz="2400" b="1" kern="0" dirty="0">
              <a:solidFill>
                <a:schemeClr val="accent1">
                  <a:lumMod val="50000"/>
                </a:schemeClr>
              </a:solidFill>
              <a:latin typeface="+mn-lt"/>
              <a:ea typeface="+mj-ea"/>
              <a:cs typeface="Arial" panose="020B0604020202020204" pitchFamily="34" charset="0"/>
            </a:endParaRPr>
          </a:p>
        </p:txBody>
      </p:sp>
      <p:sp>
        <p:nvSpPr>
          <p:cNvPr id="7" name="Google Shape;46;p15">
            <a:extLst>
              <a:ext uri="{FF2B5EF4-FFF2-40B4-BE49-F238E27FC236}">
                <a16:creationId xmlns:a16="http://schemas.microsoft.com/office/drawing/2014/main" id="{E1F4D75E-3705-4879-5FC6-845AA3F71C17}"/>
              </a:ext>
            </a:extLst>
          </p:cNvPr>
          <p:cNvSpPr txBox="1">
            <a:spLocks/>
          </p:cNvSpPr>
          <p:nvPr/>
        </p:nvSpPr>
        <p:spPr>
          <a:xfrm>
            <a:off x="546998" y="571751"/>
            <a:ext cx="7430018"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4800" b="1" dirty="0">
                <a:solidFill>
                  <a:schemeClr val="accent1">
                    <a:lumMod val="50000"/>
                  </a:schemeClr>
                </a:solidFill>
              </a:rPr>
              <a:t>TRAINING PROGRAME for IEs</a:t>
            </a:r>
          </a:p>
        </p:txBody>
      </p:sp>
      <p:sp>
        <p:nvSpPr>
          <p:cNvPr id="8" name="TextBox 7">
            <a:extLst>
              <a:ext uri="{FF2B5EF4-FFF2-40B4-BE49-F238E27FC236}">
                <a16:creationId xmlns:a16="http://schemas.microsoft.com/office/drawing/2014/main" id="{716D368D-90BA-FF71-5A55-DF8E00D6FD2C}"/>
              </a:ext>
            </a:extLst>
          </p:cNvPr>
          <p:cNvSpPr txBox="1"/>
          <p:nvPr/>
        </p:nvSpPr>
        <p:spPr>
          <a:xfrm>
            <a:off x="546998" y="2430862"/>
            <a:ext cx="5383324" cy="400110"/>
          </a:xfrm>
          <a:prstGeom prst="rect">
            <a:avLst/>
          </a:prstGeom>
          <a:noFill/>
        </p:spPr>
        <p:txBody>
          <a:bodyPr wrap="square" rtlCol="0" anchor="ctr">
            <a:spAutoFit/>
          </a:bodyPr>
          <a:lstStyle/>
          <a:p>
            <a:r>
              <a:rPr lang="en-US" altLang="ko-KR" sz="2000" b="1" dirty="0">
                <a:solidFill>
                  <a:srgbClr val="0070C0"/>
                </a:solidFill>
                <a:cs typeface="Arial" pitchFamily="34" charset="0"/>
              </a:rPr>
              <a:t>for: Enterprise leaders</a:t>
            </a:r>
            <a:endParaRPr lang="ko-KR" altLang="en-US" sz="2000" b="1" dirty="0">
              <a:solidFill>
                <a:srgbClr val="0070C0"/>
              </a:solidFill>
              <a:cs typeface="Arial" pitchFamily="34" charset="0"/>
            </a:endParaRPr>
          </a:p>
        </p:txBody>
      </p:sp>
    </p:spTree>
    <p:extLst>
      <p:ext uri="{BB962C8B-B14F-4D97-AF65-F5344CB8AC3E}">
        <p14:creationId xmlns:p14="http://schemas.microsoft.com/office/powerpoint/2010/main" val="2083232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45F28D-1C98-62D9-44F1-BB16076E3276}"/>
              </a:ext>
            </a:extLst>
          </p:cNvPr>
          <p:cNvSpPr>
            <a:spLocks noGrp="1"/>
          </p:cNvSpPr>
          <p:nvPr>
            <p:ph type="title"/>
          </p:nvPr>
        </p:nvSpPr>
        <p:spPr/>
        <p:txBody>
          <a:bodyPr>
            <a:noAutofit/>
          </a:bodyPr>
          <a:lstStyle/>
          <a:p>
            <a:pPr rtl="0"/>
            <a:r>
              <a:rPr lang="en-US" sz="2400" b="1" dirty="0">
                <a:solidFill>
                  <a:schemeClr val="accent1">
                    <a:lumMod val="50000"/>
                  </a:schemeClr>
                </a:solidFill>
                <a:latin typeface="+mn-lt"/>
              </a:rPr>
              <a:t>3. APPROVAL PROCESS FOR ISSUING RISK SHARING GUARANTEE</a:t>
            </a:r>
            <a:endParaRPr lang="en-VN" sz="2800" dirty="0">
              <a:solidFill>
                <a:schemeClr val="accent1">
                  <a:lumMod val="50000"/>
                </a:schemeClr>
              </a:solidFill>
            </a:endParaRPr>
          </a:p>
        </p:txBody>
      </p:sp>
      <p:grpSp>
        <p:nvGrpSpPr>
          <p:cNvPr id="4" name="Group 3">
            <a:extLst>
              <a:ext uri="{FF2B5EF4-FFF2-40B4-BE49-F238E27FC236}">
                <a16:creationId xmlns:a16="http://schemas.microsoft.com/office/drawing/2014/main" id="{6501A6BB-4199-3DCE-DF22-BC78EFE19FBE}"/>
              </a:ext>
            </a:extLst>
          </p:cNvPr>
          <p:cNvGrpSpPr/>
          <p:nvPr/>
        </p:nvGrpSpPr>
        <p:grpSpPr>
          <a:xfrm>
            <a:off x="309910" y="1285394"/>
            <a:ext cx="11839796" cy="4444926"/>
            <a:chOff x="1206109" y="3237459"/>
            <a:chExt cx="22250101" cy="10372458"/>
          </a:xfrm>
        </p:grpSpPr>
        <p:sp>
          <p:nvSpPr>
            <p:cNvPr id="5" name="Freeform 4">
              <a:extLst>
                <a:ext uri="{FF2B5EF4-FFF2-40B4-BE49-F238E27FC236}">
                  <a16:creationId xmlns:a16="http://schemas.microsoft.com/office/drawing/2014/main" id="{F8E98EE9-E5EE-B336-A946-D6470C26EF5B}"/>
                </a:ext>
              </a:extLst>
            </p:cNvPr>
            <p:cNvSpPr>
              <a:spLocks noChangeArrowheads="1"/>
            </p:cNvSpPr>
            <p:nvPr/>
          </p:nvSpPr>
          <p:spPr bwMode="auto">
            <a:xfrm>
              <a:off x="5096338" y="6152831"/>
              <a:ext cx="4174715" cy="2090504"/>
            </a:xfrm>
            <a:custGeom>
              <a:avLst/>
              <a:gdLst>
                <a:gd name="T0" fmla="*/ 2908 w 2922"/>
                <a:gd name="T1" fmla="*/ 1465 h 1466"/>
                <a:gd name="T2" fmla="*/ 0 w 2922"/>
                <a:gd name="T3" fmla="*/ 28 h 1466"/>
                <a:gd name="T4" fmla="*/ 13 w 2922"/>
                <a:gd name="T5" fmla="*/ 0 h 1466"/>
                <a:gd name="T6" fmla="*/ 2921 w 2922"/>
                <a:gd name="T7" fmla="*/ 1438 h 1466"/>
                <a:gd name="T8" fmla="*/ 2908 w 2922"/>
                <a:gd name="T9" fmla="*/ 1465 h 1466"/>
              </a:gdLst>
              <a:ahLst/>
              <a:cxnLst>
                <a:cxn ang="0">
                  <a:pos x="T0" y="T1"/>
                </a:cxn>
                <a:cxn ang="0">
                  <a:pos x="T2" y="T3"/>
                </a:cxn>
                <a:cxn ang="0">
                  <a:pos x="T4" y="T5"/>
                </a:cxn>
                <a:cxn ang="0">
                  <a:pos x="T6" y="T7"/>
                </a:cxn>
                <a:cxn ang="0">
                  <a:pos x="T8" y="T9"/>
                </a:cxn>
              </a:cxnLst>
              <a:rect l="0" t="0" r="r" b="b"/>
              <a:pathLst>
                <a:path w="2922" h="1466">
                  <a:moveTo>
                    <a:pt x="2908" y="1465"/>
                  </a:moveTo>
                  <a:lnTo>
                    <a:pt x="0" y="28"/>
                  </a:lnTo>
                  <a:lnTo>
                    <a:pt x="13" y="0"/>
                  </a:lnTo>
                  <a:lnTo>
                    <a:pt x="2921" y="1438"/>
                  </a:lnTo>
                  <a:lnTo>
                    <a:pt x="2908" y="1465"/>
                  </a:lnTo>
                </a:path>
              </a:pathLst>
            </a:custGeom>
            <a:solidFill>
              <a:schemeClr val="accent1"/>
            </a:solidFill>
            <a:ln>
              <a:noFill/>
            </a:ln>
            <a:effectLst/>
          </p:spPr>
          <p:txBody>
            <a:bodyPr wrap="none" anchor="ctr"/>
            <a:lstStyle/>
            <a:p>
              <a:pPr algn="l" rtl="0"/>
              <a:endParaRPr lang="en-US" sz="1600">
                <a:latin typeface="+mn-lt"/>
              </a:endParaRPr>
            </a:p>
          </p:txBody>
        </p:sp>
        <p:sp>
          <p:nvSpPr>
            <p:cNvPr id="6" name="Freeform 5">
              <a:extLst>
                <a:ext uri="{FF2B5EF4-FFF2-40B4-BE49-F238E27FC236}">
                  <a16:creationId xmlns:a16="http://schemas.microsoft.com/office/drawing/2014/main" id="{F7F57264-462E-B384-2259-7655810BC7EA}"/>
                </a:ext>
              </a:extLst>
            </p:cNvPr>
            <p:cNvSpPr>
              <a:spLocks noChangeArrowheads="1"/>
            </p:cNvSpPr>
            <p:nvPr/>
          </p:nvSpPr>
          <p:spPr bwMode="auto">
            <a:xfrm>
              <a:off x="14866724" y="6226515"/>
              <a:ext cx="4174713" cy="2090504"/>
            </a:xfrm>
            <a:custGeom>
              <a:avLst/>
              <a:gdLst>
                <a:gd name="T0" fmla="*/ 2908 w 2924"/>
                <a:gd name="T1" fmla="*/ 1465 h 1466"/>
                <a:gd name="T2" fmla="*/ 0 w 2924"/>
                <a:gd name="T3" fmla="*/ 28 h 1466"/>
                <a:gd name="T4" fmla="*/ 14 w 2924"/>
                <a:gd name="T5" fmla="*/ 0 h 1466"/>
                <a:gd name="T6" fmla="*/ 2923 w 2924"/>
                <a:gd name="T7" fmla="*/ 1438 h 1466"/>
                <a:gd name="T8" fmla="*/ 2908 w 2924"/>
                <a:gd name="T9" fmla="*/ 1465 h 1466"/>
              </a:gdLst>
              <a:ahLst/>
              <a:cxnLst>
                <a:cxn ang="0">
                  <a:pos x="T0" y="T1"/>
                </a:cxn>
                <a:cxn ang="0">
                  <a:pos x="T2" y="T3"/>
                </a:cxn>
                <a:cxn ang="0">
                  <a:pos x="T4" y="T5"/>
                </a:cxn>
                <a:cxn ang="0">
                  <a:pos x="T6" y="T7"/>
                </a:cxn>
                <a:cxn ang="0">
                  <a:pos x="T8" y="T9"/>
                </a:cxn>
              </a:cxnLst>
              <a:rect l="0" t="0" r="r" b="b"/>
              <a:pathLst>
                <a:path w="2924" h="1466">
                  <a:moveTo>
                    <a:pt x="2908" y="1465"/>
                  </a:moveTo>
                  <a:lnTo>
                    <a:pt x="0" y="28"/>
                  </a:lnTo>
                  <a:lnTo>
                    <a:pt x="14" y="0"/>
                  </a:lnTo>
                  <a:lnTo>
                    <a:pt x="2923" y="1438"/>
                  </a:lnTo>
                  <a:lnTo>
                    <a:pt x="2908" y="1465"/>
                  </a:lnTo>
                </a:path>
              </a:pathLst>
            </a:custGeom>
            <a:ln w="9525" cap="flat" cmpd="sng" algn="ctr">
              <a:solidFill>
                <a:schemeClr val="accent5"/>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txBody>
            <a:bodyPr wrap="none" anchor="ctr"/>
            <a:lstStyle/>
            <a:p>
              <a:pPr algn="l" rtl="0"/>
              <a:endParaRPr lang="en-US" sz="1600" dirty="0"/>
            </a:p>
          </p:txBody>
        </p:sp>
        <p:sp>
          <p:nvSpPr>
            <p:cNvPr id="7" name="Freeform 6">
              <a:extLst>
                <a:ext uri="{FF2B5EF4-FFF2-40B4-BE49-F238E27FC236}">
                  <a16:creationId xmlns:a16="http://schemas.microsoft.com/office/drawing/2014/main" id="{A26ED17C-2847-9BE6-392B-B4889DF762F6}"/>
                </a:ext>
              </a:extLst>
            </p:cNvPr>
            <p:cNvSpPr>
              <a:spLocks noChangeArrowheads="1"/>
            </p:cNvSpPr>
            <p:nvPr/>
          </p:nvSpPr>
          <p:spPr bwMode="auto">
            <a:xfrm>
              <a:off x="10141854" y="6152831"/>
              <a:ext cx="4174715" cy="2090504"/>
            </a:xfrm>
            <a:custGeom>
              <a:avLst/>
              <a:gdLst>
                <a:gd name="T0" fmla="*/ 14 w 2923"/>
                <a:gd name="T1" fmla="*/ 1465 h 1466"/>
                <a:gd name="T2" fmla="*/ 0 w 2923"/>
                <a:gd name="T3" fmla="*/ 1438 h 1466"/>
                <a:gd name="T4" fmla="*/ 2908 w 2923"/>
                <a:gd name="T5" fmla="*/ 0 h 1466"/>
                <a:gd name="T6" fmla="*/ 2922 w 2923"/>
                <a:gd name="T7" fmla="*/ 28 h 1466"/>
                <a:gd name="T8" fmla="*/ 14 w 2923"/>
                <a:gd name="T9" fmla="*/ 1465 h 1466"/>
              </a:gdLst>
              <a:ahLst/>
              <a:cxnLst>
                <a:cxn ang="0">
                  <a:pos x="T0" y="T1"/>
                </a:cxn>
                <a:cxn ang="0">
                  <a:pos x="T2" y="T3"/>
                </a:cxn>
                <a:cxn ang="0">
                  <a:pos x="T4" y="T5"/>
                </a:cxn>
                <a:cxn ang="0">
                  <a:pos x="T6" y="T7"/>
                </a:cxn>
                <a:cxn ang="0">
                  <a:pos x="T8" y="T9"/>
                </a:cxn>
              </a:cxnLst>
              <a:rect l="0" t="0" r="r" b="b"/>
              <a:pathLst>
                <a:path w="2923" h="1466">
                  <a:moveTo>
                    <a:pt x="14" y="1465"/>
                  </a:moveTo>
                  <a:lnTo>
                    <a:pt x="0" y="1438"/>
                  </a:lnTo>
                  <a:lnTo>
                    <a:pt x="2908" y="0"/>
                  </a:lnTo>
                  <a:lnTo>
                    <a:pt x="2922" y="28"/>
                  </a:lnTo>
                  <a:lnTo>
                    <a:pt x="14" y="1465"/>
                  </a:lnTo>
                </a:path>
              </a:pathLst>
            </a:custGeom>
            <a:solidFill>
              <a:schemeClr val="accent2"/>
            </a:solidFill>
            <a:ln>
              <a:noFill/>
            </a:ln>
            <a:effectLst/>
          </p:spPr>
          <p:txBody>
            <a:bodyPr wrap="none" anchor="ctr"/>
            <a:lstStyle/>
            <a:p>
              <a:pPr algn="l" rtl="0"/>
              <a:endParaRPr lang="en-US" sz="1600">
                <a:latin typeface="+mn-lt"/>
              </a:endParaRPr>
            </a:p>
          </p:txBody>
        </p:sp>
        <p:sp>
          <p:nvSpPr>
            <p:cNvPr id="8" name="Freeform 7">
              <a:extLst>
                <a:ext uri="{FF2B5EF4-FFF2-40B4-BE49-F238E27FC236}">
                  <a16:creationId xmlns:a16="http://schemas.microsoft.com/office/drawing/2014/main" id="{38D2FCD8-4532-64B5-B4D4-DE8BAB9E9DA5}"/>
                </a:ext>
              </a:extLst>
            </p:cNvPr>
            <p:cNvSpPr>
              <a:spLocks noChangeArrowheads="1"/>
            </p:cNvSpPr>
            <p:nvPr/>
          </p:nvSpPr>
          <p:spPr bwMode="auto">
            <a:xfrm>
              <a:off x="6774486" y="6171723"/>
              <a:ext cx="100747" cy="396690"/>
            </a:xfrm>
            <a:custGeom>
              <a:avLst/>
              <a:gdLst>
                <a:gd name="T0" fmla="*/ 67 w 69"/>
                <a:gd name="T1" fmla="*/ 10 h 278"/>
                <a:gd name="T2" fmla="*/ 67 w 69"/>
                <a:gd name="T3" fmla="*/ 12 h 278"/>
                <a:gd name="T4" fmla="*/ 64 w 69"/>
                <a:gd name="T5" fmla="*/ 22 h 278"/>
                <a:gd name="T6" fmla="*/ 62 w 69"/>
                <a:gd name="T7" fmla="*/ 25 h 278"/>
                <a:gd name="T8" fmla="*/ 59 w 69"/>
                <a:gd name="T9" fmla="*/ 32 h 278"/>
                <a:gd name="T10" fmla="*/ 57 w 69"/>
                <a:gd name="T11" fmla="*/ 36 h 278"/>
                <a:gd name="T12" fmla="*/ 52 w 69"/>
                <a:gd name="T13" fmla="*/ 42 h 278"/>
                <a:gd name="T14" fmla="*/ 49 w 69"/>
                <a:gd name="T15" fmla="*/ 47 h 278"/>
                <a:gd name="T16" fmla="*/ 44 w 69"/>
                <a:gd name="T17" fmla="*/ 52 h 278"/>
                <a:gd name="T18" fmla="*/ 38 w 69"/>
                <a:gd name="T19" fmla="*/ 57 h 278"/>
                <a:gd name="T20" fmla="*/ 31 w 69"/>
                <a:gd name="T21" fmla="*/ 63 h 278"/>
                <a:gd name="T22" fmla="*/ 29 w 69"/>
                <a:gd name="T23" fmla="*/ 65 h 278"/>
                <a:gd name="T24" fmla="*/ 17 w 69"/>
                <a:gd name="T25" fmla="*/ 73 h 278"/>
                <a:gd name="T26" fmla="*/ 14 w 69"/>
                <a:gd name="T27" fmla="*/ 75 h 278"/>
                <a:gd name="T28" fmla="*/ 0 w 69"/>
                <a:gd name="T29" fmla="*/ 82 h 278"/>
                <a:gd name="T30" fmla="*/ 0 w 69"/>
                <a:gd name="T31" fmla="*/ 277 h 278"/>
                <a:gd name="T32" fmla="*/ 14 w 69"/>
                <a:gd name="T33" fmla="*/ 268 h 278"/>
                <a:gd name="T34" fmla="*/ 17 w 69"/>
                <a:gd name="T35" fmla="*/ 267 h 278"/>
                <a:gd name="T36" fmla="*/ 19 w 69"/>
                <a:gd name="T37" fmla="*/ 266 h 278"/>
                <a:gd name="T38" fmla="*/ 29 w 69"/>
                <a:gd name="T39" fmla="*/ 259 h 278"/>
                <a:gd name="T40" fmla="*/ 31 w 69"/>
                <a:gd name="T41" fmla="*/ 258 h 278"/>
                <a:gd name="T42" fmla="*/ 35 w 69"/>
                <a:gd name="T43" fmla="*/ 254 h 278"/>
                <a:gd name="T44" fmla="*/ 38 w 69"/>
                <a:gd name="T45" fmla="*/ 251 h 278"/>
                <a:gd name="T46" fmla="*/ 44 w 69"/>
                <a:gd name="T47" fmla="*/ 246 h 278"/>
                <a:gd name="T48" fmla="*/ 46 w 69"/>
                <a:gd name="T49" fmla="*/ 243 h 278"/>
                <a:gd name="T50" fmla="*/ 49 w 69"/>
                <a:gd name="T51" fmla="*/ 240 h 278"/>
                <a:gd name="T52" fmla="*/ 52 w 69"/>
                <a:gd name="T53" fmla="*/ 236 h 278"/>
                <a:gd name="T54" fmla="*/ 54 w 69"/>
                <a:gd name="T55" fmla="*/ 234 h 278"/>
                <a:gd name="T56" fmla="*/ 57 w 69"/>
                <a:gd name="T57" fmla="*/ 230 h 278"/>
                <a:gd name="T58" fmla="*/ 59 w 69"/>
                <a:gd name="T59" fmla="*/ 226 h 278"/>
                <a:gd name="T60" fmla="*/ 60 w 69"/>
                <a:gd name="T61" fmla="*/ 225 h 278"/>
                <a:gd name="T62" fmla="*/ 62 w 69"/>
                <a:gd name="T63" fmla="*/ 219 h 278"/>
                <a:gd name="T64" fmla="*/ 64 w 69"/>
                <a:gd name="T65" fmla="*/ 216 h 278"/>
                <a:gd name="T66" fmla="*/ 64 w 69"/>
                <a:gd name="T67" fmla="*/ 215 h 278"/>
                <a:gd name="T68" fmla="*/ 67 w 69"/>
                <a:gd name="T69" fmla="*/ 206 h 278"/>
                <a:gd name="T70" fmla="*/ 67 w 69"/>
                <a:gd name="T71" fmla="*/ 204 h 278"/>
                <a:gd name="T72" fmla="*/ 68 w 69"/>
                <a:gd name="T73" fmla="*/ 196 h 278"/>
                <a:gd name="T74" fmla="*/ 68 w 69"/>
                <a:gd name="T75" fmla="*/ 195 h 278"/>
                <a:gd name="T76" fmla="*/ 68 w 69"/>
                <a:gd name="T77" fmla="*/ 0 h 278"/>
                <a:gd name="T78" fmla="*/ 67 w 69"/>
                <a:gd name="T79" fmla="*/ 1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 h="278">
                  <a:moveTo>
                    <a:pt x="67" y="10"/>
                  </a:moveTo>
                  <a:cubicBezTo>
                    <a:pt x="67" y="10"/>
                    <a:pt x="67" y="11"/>
                    <a:pt x="67" y="12"/>
                  </a:cubicBezTo>
                  <a:cubicBezTo>
                    <a:pt x="66" y="15"/>
                    <a:pt x="65" y="19"/>
                    <a:pt x="64" y="22"/>
                  </a:cubicBezTo>
                  <a:cubicBezTo>
                    <a:pt x="63" y="23"/>
                    <a:pt x="63" y="24"/>
                    <a:pt x="62" y="25"/>
                  </a:cubicBezTo>
                  <a:cubicBezTo>
                    <a:pt x="62" y="28"/>
                    <a:pt x="60" y="30"/>
                    <a:pt x="59" y="32"/>
                  </a:cubicBezTo>
                  <a:cubicBezTo>
                    <a:pt x="58" y="33"/>
                    <a:pt x="57" y="34"/>
                    <a:pt x="57" y="36"/>
                  </a:cubicBezTo>
                  <a:cubicBezTo>
                    <a:pt x="55" y="38"/>
                    <a:pt x="53" y="40"/>
                    <a:pt x="52" y="42"/>
                  </a:cubicBezTo>
                  <a:cubicBezTo>
                    <a:pt x="51" y="43"/>
                    <a:pt x="50" y="45"/>
                    <a:pt x="49" y="47"/>
                  </a:cubicBezTo>
                  <a:cubicBezTo>
                    <a:pt x="47" y="48"/>
                    <a:pt x="46" y="50"/>
                    <a:pt x="44" y="52"/>
                  </a:cubicBezTo>
                  <a:cubicBezTo>
                    <a:pt x="42" y="53"/>
                    <a:pt x="40" y="55"/>
                    <a:pt x="38" y="57"/>
                  </a:cubicBezTo>
                  <a:cubicBezTo>
                    <a:pt x="36" y="59"/>
                    <a:pt x="33" y="61"/>
                    <a:pt x="31" y="63"/>
                  </a:cubicBezTo>
                  <a:cubicBezTo>
                    <a:pt x="30" y="64"/>
                    <a:pt x="30" y="64"/>
                    <a:pt x="29" y="65"/>
                  </a:cubicBezTo>
                  <a:cubicBezTo>
                    <a:pt x="25" y="67"/>
                    <a:pt x="21" y="70"/>
                    <a:pt x="17" y="73"/>
                  </a:cubicBezTo>
                  <a:cubicBezTo>
                    <a:pt x="16" y="73"/>
                    <a:pt x="15" y="74"/>
                    <a:pt x="14" y="75"/>
                  </a:cubicBezTo>
                  <a:cubicBezTo>
                    <a:pt x="10" y="77"/>
                    <a:pt x="5" y="80"/>
                    <a:pt x="0" y="82"/>
                  </a:cubicBezTo>
                  <a:lnTo>
                    <a:pt x="0" y="277"/>
                  </a:lnTo>
                  <a:cubicBezTo>
                    <a:pt x="5" y="274"/>
                    <a:pt x="10" y="272"/>
                    <a:pt x="14" y="268"/>
                  </a:cubicBezTo>
                  <a:cubicBezTo>
                    <a:pt x="15" y="268"/>
                    <a:pt x="16" y="267"/>
                    <a:pt x="17" y="267"/>
                  </a:cubicBezTo>
                  <a:lnTo>
                    <a:pt x="19" y="266"/>
                  </a:lnTo>
                  <a:cubicBezTo>
                    <a:pt x="23" y="263"/>
                    <a:pt x="26" y="261"/>
                    <a:pt x="29" y="259"/>
                  </a:cubicBezTo>
                  <a:cubicBezTo>
                    <a:pt x="30" y="258"/>
                    <a:pt x="30" y="258"/>
                    <a:pt x="31" y="258"/>
                  </a:cubicBezTo>
                  <a:cubicBezTo>
                    <a:pt x="32" y="256"/>
                    <a:pt x="34" y="255"/>
                    <a:pt x="35" y="254"/>
                  </a:cubicBezTo>
                  <a:cubicBezTo>
                    <a:pt x="36" y="253"/>
                    <a:pt x="37" y="252"/>
                    <a:pt x="38" y="251"/>
                  </a:cubicBezTo>
                  <a:cubicBezTo>
                    <a:pt x="40" y="250"/>
                    <a:pt x="42" y="248"/>
                    <a:pt x="44" y="246"/>
                  </a:cubicBezTo>
                  <a:cubicBezTo>
                    <a:pt x="44" y="245"/>
                    <a:pt x="46" y="245"/>
                    <a:pt x="46" y="243"/>
                  </a:cubicBezTo>
                  <a:cubicBezTo>
                    <a:pt x="47" y="243"/>
                    <a:pt x="47" y="242"/>
                    <a:pt x="49" y="240"/>
                  </a:cubicBezTo>
                  <a:cubicBezTo>
                    <a:pt x="50" y="239"/>
                    <a:pt x="51" y="238"/>
                    <a:pt x="52" y="236"/>
                  </a:cubicBezTo>
                  <a:cubicBezTo>
                    <a:pt x="53" y="236"/>
                    <a:pt x="53" y="235"/>
                    <a:pt x="54" y="234"/>
                  </a:cubicBezTo>
                  <a:cubicBezTo>
                    <a:pt x="55" y="232"/>
                    <a:pt x="55" y="231"/>
                    <a:pt x="57" y="230"/>
                  </a:cubicBezTo>
                  <a:cubicBezTo>
                    <a:pt x="57" y="229"/>
                    <a:pt x="58" y="227"/>
                    <a:pt x="59" y="226"/>
                  </a:cubicBezTo>
                  <a:lnTo>
                    <a:pt x="60" y="225"/>
                  </a:lnTo>
                  <a:cubicBezTo>
                    <a:pt x="61" y="223"/>
                    <a:pt x="62" y="221"/>
                    <a:pt x="62" y="219"/>
                  </a:cubicBezTo>
                  <a:cubicBezTo>
                    <a:pt x="63" y="219"/>
                    <a:pt x="63" y="217"/>
                    <a:pt x="64" y="216"/>
                  </a:cubicBezTo>
                  <a:lnTo>
                    <a:pt x="64" y="215"/>
                  </a:lnTo>
                  <a:cubicBezTo>
                    <a:pt x="65" y="212"/>
                    <a:pt x="66" y="209"/>
                    <a:pt x="67" y="206"/>
                  </a:cubicBezTo>
                  <a:cubicBezTo>
                    <a:pt x="67" y="206"/>
                    <a:pt x="67" y="205"/>
                    <a:pt x="67" y="204"/>
                  </a:cubicBezTo>
                  <a:cubicBezTo>
                    <a:pt x="68" y="202"/>
                    <a:pt x="68" y="199"/>
                    <a:pt x="68" y="196"/>
                  </a:cubicBezTo>
                  <a:cubicBezTo>
                    <a:pt x="68" y="195"/>
                    <a:pt x="68" y="195"/>
                    <a:pt x="68" y="195"/>
                  </a:cubicBezTo>
                  <a:lnTo>
                    <a:pt x="68" y="0"/>
                  </a:lnTo>
                  <a:cubicBezTo>
                    <a:pt x="68" y="4"/>
                    <a:pt x="68" y="7"/>
                    <a:pt x="67" y="10"/>
                  </a:cubicBezTo>
                </a:path>
              </a:pathLst>
            </a:custGeom>
            <a:solidFill>
              <a:schemeClr val="bg1">
                <a:lumMod val="65000"/>
              </a:schemeClr>
            </a:solidFill>
            <a:ln>
              <a:noFill/>
            </a:ln>
            <a:effectLst/>
          </p:spPr>
          <p:txBody>
            <a:bodyPr wrap="none" anchor="ctr"/>
            <a:lstStyle/>
            <a:p>
              <a:pPr algn="l" rtl="0"/>
              <a:endParaRPr lang="en-US" sz="1600">
                <a:latin typeface="+mn-lt"/>
              </a:endParaRPr>
            </a:p>
          </p:txBody>
        </p:sp>
        <p:sp>
          <p:nvSpPr>
            <p:cNvPr id="9" name="Freeform 8">
              <a:extLst>
                <a:ext uri="{FF2B5EF4-FFF2-40B4-BE49-F238E27FC236}">
                  <a16:creationId xmlns:a16="http://schemas.microsoft.com/office/drawing/2014/main" id="{AF48F08B-C927-173B-DC52-5267E68D9728}"/>
                </a:ext>
              </a:extLst>
            </p:cNvPr>
            <p:cNvSpPr>
              <a:spLocks noChangeArrowheads="1"/>
            </p:cNvSpPr>
            <p:nvPr/>
          </p:nvSpPr>
          <p:spPr bwMode="auto">
            <a:xfrm>
              <a:off x="2329013" y="6171723"/>
              <a:ext cx="100747" cy="396690"/>
            </a:xfrm>
            <a:custGeom>
              <a:avLst/>
              <a:gdLst>
                <a:gd name="T0" fmla="*/ 0 w 69"/>
                <a:gd name="T1" fmla="*/ 195 h 278"/>
                <a:gd name="T2" fmla="*/ 0 w 69"/>
                <a:gd name="T3" fmla="*/ 0 h 278"/>
                <a:gd name="T4" fmla="*/ 68 w 69"/>
                <a:gd name="T5" fmla="*/ 82 h 278"/>
                <a:gd name="T6" fmla="*/ 68 w 69"/>
                <a:gd name="T7" fmla="*/ 277 h 278"/>
                <a:gd name="T8" fmla="*/ 0 w 69"/>
                <a:gd name="T9" fmla="*/ 195 h 278"/>
              </a:gdLst>
              <a:ahLst/>
              <a:cxnLst>
                <a:cxn ang="0">
                  <a:pos x="T0" y="T1"/>
                </a:cxn>
                <a:cxn ang="0">
                  <a:pos x="T2" y="T3"/>
                </a:cxn>
                <a:cxn ang="0">
                  <a:pos x="T4" y="T5"/>
                </a:cxn>
                <a:cxn ang="0">
                  <a:pos x="T6" y="T7"/>
                </a:cxn>
                <a:cxn ang="0">
                  <a:pos x="T8" y="T9"/>
                </a:cxn>
              </a:cxnLst>
              <a:rect l="0" t="0" r="r" b="b"/>
              <a:pathLst>
                <a:path w="69" h="278">
                  <a:moveTo>
                    <a:pt x="0" y="195"/>
                  </a:moveTo>
                  <a:lnTo>
                    <a:pt x="0" y="0"/>
                  </a:lnTo>
                  <a:cubicBezTo>
                    <a:pt x="0" y="30"/>
                    <a:pt x="22" y="59"/>
                    <a:pt x="68" y="82"/>
                  </a:cubicBezTo>
                  <a:lnTo>
                    <a:pt x="68" y="277"/>
                  </a:lnTo>
                  <a:cubicBezTo>
                    <a:pt x="22" y="254"/>
                    <a:pt x="0" y="224"/>
                    <a:pt x="0" y="195"/>
                  </a:cubicBezTo>
                </a:path>
              </a:pathLst>
            </a:custGeom>
            <a:solidFill>
              <a:schemeClr val="bg1">
                <a:lumMod val="65000"/>
              </a:schemeClr>
            </a:solidFill>
            <a:ln>
              <a:noFill/>
            </a:ln>
            <a:effectLst/>
          </p:spPr>
          <p:txBody>
            <a:bodyPr wrap="none" anchor="ctr"/>
            <a:lstStyle/>
            <a:p>
              <a:pPr algn="l" rtl="0"/>
              <a:endParaRPr lang="en-US" sz="1600">
                <a:latin typeface="+mn-lt"/>
              </a:endParaRPr>
            </a:p>
          </p:txBody>
        </p:sp>
        <p:sp>
          <p:nvSpPr>
            <p:cNvPr id="10" name="Freeform 9">
              <a:extLst>
                <a:ext uri="{FF2B5EF4-FFF2-40B4-BE49-F238E27FC236}">
                  <a16:creationId xmlns:a16="http://schemas.microsoft.com/office/drawing/2014/main" id="{7E918461-F859-1FB5-ED37-339FAD6654B1}"/>
                </a:ext>
              </a:extLst>
            </p:cNvPr>
            <p:cNvSpPr>
              <a:spLocks noChangeArrowheads="1"/>
            </p:cNvSpPr>
            <p:nvPr/>
          </p:nvSpPr>
          <p:spPr bwMode="auto">
            <a:xfrm>
              <a:off x="4835102" y="6285064"/>
              <a:ext cx="1939384" cy="1246747"/>
            </a:xfrm>
            <a:custGeom>
              <a:avLst/>
              <a:gdLst>
                <a:gd name="T0" fmla="*/ 1359 w 1360"/>
                <a:gd name="T1" fmla="*/ 0 h 875"/>
                <a:gd name="T2" fmla="*/ 1359 w 1360"/>
                <a:gd name="T3" fmla="*/ 195 h 875"/>
                <a:gd name="T4" fmla="*/ 0 w 1360"/>
                <a:gd name="T5" fmla="*/ 874 h 875"/>
                <a:gd name="T6" fmla="*/ 0 w 1360"/>
                <a:gd name="T7" fmla="*/ 679 h 875"/>
                <a:gd name="T8" fmla="*/ 1359 w 1360"/>
                <a:gd name="T9" fmla="*/ 0 h 875"/>
              </a:gdLst>
              <a:ahLst/>
              <a:cxnLst>
                <a:cxn ang="0">
                  <a:pos x="T0" y="T1"/>
                </a:cxn>
                <a:cxn ang="0">
                  <a:pos x="T2" y="T3"/>
                </a:cxn>
                <a:cxn ang="0">
                  <a:pos x="T4" y="T5"/>
                </a:cxn>
                <a:cxn ang="0">
                  <a:pos x="T6" y="T7"/>
                </a:cxn>
                <a:cxn ang="0">
                  <a:pos x="T8" y="T9"/>
                </a:cxn>
              </a:cxnLst>
              <a:rect l="0" t="0" r="r" b="b"/>
              <a:pathLst>
                <a:path w="1360" h="875">
                  <a:moveTo>
                    <a:pt x="1359" y="0"/>
                  </a:moveTo>
                  <a:lnTo>
                    <a:pt x="1359" y="195"/>
                  </a:lnTo>
                  <a:lnTo>
                    <a:pt x="0" y="874"/>
                  </a:lnTo>
                  <a:lnTo>
                    <a:pt x="0" y="679"/>
                  </a:lnTo>
                  <a:lnTo>
                    <a:pt x="1359" y="0"/>
                  </a:lnTo>
                </a:path>
              </a:pathLst>
            </a:custGeom>
            <a:solidFill>
              <a:schemeClr val="bg1">
                <a:lumMod val="75000"/>
              </a:schemeClr>
            </a:solidFill>
            <a:ln>
              <a:noFill/>
            </a:ln>
            <a:effectLst/>
          </p:spPr>
          <p:txBody>
            <a:bodyPr wrap="none" anchor="ctr"/>
            <a:lstStyle/>
            <a:p>
              <a:pPr algn="l" rtl="0"/>
              <a:endParaRPr lang="en-US" sz="1600">
                <a:latin typeface="+mn-lt"/>
              </a:endParaRPr>
            </a:p>
          </p:txBody>
        </p:sp>
        <p:sp>
          <p:nvSpPr>
            <p:cNvPr id="11" name="Freeform 10">
              <a:extLst>
                <a:ext uri="{FF2B5EF4-FFF2-40B4-BE49-F238E27FC236}">
                  <a16:creationId xmlns:a16="http://schemas.microsoft.com/office/drawing/2014/main" id="{56647D3A-0B8D-32A7-989D-82B3FBE9088B}"/>
                </a:ext>
              </a:extLst>
            </p:cNvPr>
            <p:cNvSpPr>
              <a:spLocks noChangeArrowheads="1"/>
            </p:cNvSpPr>
            <p:nvPr/>
          </p:nvSpPr>
          <p:spPr bwMode="auto">
            <a:xfrm>
              <a:off x="2429760" y="6285064"/>
              <a:ext cx="1939384" cy="1246747"/>
            </a:xfrm>
            <a:custGeom>
              <a:avLst/>
              <a:gdLst>
                <a:gd name="T0" fmla="*/ 1358 w 1359"/>
                <a:gd name="T1" fmla="*/ 679 h 875"/>
                <a:gd name="T2" fmla="*/ 1358 w 1359"/>
                <a:gd name="T3" fmla="*/ 874 h 875"/>
                <a:gd name="T4" fmla="*/ 0 w 1359"/>
                <a:gd name="T5" fmla="*/ 195 h 875"/>
                <a:gd name="T6" fmla="*/ 0 w 1359"/>
                <a:gd name="T7" fmla="*/ 0 h 875"/>
                <a:gd name="T8" fmla="*/ 1358 w 1359"/>
                <a:gd name="T9" fmla="*/ 679 h 875"/>
              </a:gdLst>
              <a:ahLst/>
              <a:cxnLst>
                <a:cxn ang="0">
                  <a:pos x="T0" y="T1"/>
                </a:cxn>
                <a:cxn ang="0">
                  <a:pos x="T2" y="T3"/>
                </a:cxn>
                <a:cxn ang="0">
                  <a:pos x="T4" y="T5"/>
                </a:cxn>
                <a:cxn ang="0">
                  <a:pos x="T6" y="T7"/>
                </a:cxn>
                <a:cxn ang="0">
                  <a:pos x="T8" y="T9"/>
                </a:cxn>
              </a:cxnLst>
              <a:rect l="0" t="0" r="r" b="b"/>
              <a:pathLst>
                <a:path w="1359" h="875">
                  <a:moveTo>
                    <a:pt x="1358" y="679"/>
                  </a:moveTo>
                  <a:lnTo>
                    <a:pt x="1358" y="874"/>
                  </a:lnTo>
                  <a:lnTo>
                    <a:pt x="0" y="195"/>
                  </a:lnTo>
                  <a:lnTo>
                    <a:pt x="0" y="0"/>
                  </a:lnTo>
                  <a:lnTo>
                    <a:pt x="1358" y="679"/>
                  </a:lnTo>
                </a:path>
              </a:pathLst>
            </a:custGeom>
            <a:solidFill>
              <a:schemeClr val="bg1">
                <a:lumMod val="75000"/>
              </a:schemeClr>
            </a:solidFill>
            <a:ln>
              <a:noFill/>
            </a:ln>
            <a:effectLst/>
          </p:spPr>
          <p:txBody>
            <a:bodyPr wrap="none" anchor="ctr"/>
            <a:lstStyle/>
            <a:p>
              <a:pPr algn="l" rtl="0"/>
              <a:endParaRPr lang="en-US" sz="1600">
                <a:latin typeface="+mn-lt"/>
              </a:endParaRPr>
            </a:p>
          </p:txBody>
        </p:sp>
        <p:sp>
          <p:nvSpPr>
            <p:cNvPr id="12" name="Freeform 11">
              <a:extLst>
                <a:ext uri="{FF2B5EF4-FFF2-40B4-BE49-F238E27FC236}">
                  <a16:creationId xmlns:a16="http://schemas.microsoft.com/office/drawing/2014/main" id="{CF133321-C0FB-7721-3AE4-8DB3B18C5FDC}"/>
                </a:ext>
              </a:extLst>
            </p:cNvPr>
            <p:cNvSpPr>
              <a:spLocks noChangeArrowheads="1"/>
            </p:cNvSpPr>
            <p:nvPr/>
          </p:nvSpPr>
          <p:spPr bwMode="auto">
            <a:xfrm>
              <a:off x="2334766" y="5038316"/>
              <a:ext cx="4609186" cy="2273109"/>
            </a:xfrm>
            <a:custGeom>
              <a:avLst/>
              <a:gdLst>
                <a:gd name="T0" fmla="*/ 1614 w 3228"/>
                <a:gd name="T1" fmla="*/ 0 h 1592"/>
                <a:gd name="T2" fmla="*/ 1777 w 3228"/>
                <a:gd name="T3" fmla="*/ 34 h 1592"/>
                <a:gd name="T4" fmla="*/ 3136 w 3228"/>
                <a:gd name="T5" fmla="*/ 713 h 1592"/>
                <a:gd name="T6" fmla="*/ 3136 w 3228"/>
                <a:gd name="T7" fmla="*/ 877 h 1592"/>
                <a:gd name="T8" fmla="*/ 1777 w 3228"/>
                <a:gd name="T9" fmla="*/ 1556 h 1592"/>
                <a:gd name="T10" fmla="*/ 1614 w 3228"/>
                <a:gd name="T11" fmla="*/ 1591 h 1592"/>
                <a:gd name="T12" fmla="*/ 1449 w 3228"/>
                <a:gd name="T13" fmla="*/ 1556 h 1592"/>
                <a:gd name="T14" fmla="*/ 91 w 3228"/>
                <a:gd name="T15" fmla="*/ 877 h 1592"/>
                <a:gd name="T16" fmla="*/ 91 w 3228"/>
                <a:gd name="T17" fmla="*/ 713 h 1592"/>
                <a:gd name="T18" fmla="*/ 1449 w 3228"/>
                <a:gd name="T19" fmla="*/ 34 h 1592"/>
                <a:gd name="T20" fmla="*/ 1614 w 3228"/>
                <a:gd name="T21" fmla="*/ 0 h 1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28" h="1592">
                  <a:moveTo>
                    <a:pt x="1614" y="0"/>
                  </a:moveTo>
                  <a:cubicBezTo>
                    <a:pt x="1673" y="0"/>
                    <a:pt x="1732" y="12"/>
                    <a:pt x="1777" y="34"/>
                  </a:cubicBezTo>
                  <a:lnTo>
                    <a:pt x="3136" y="713"/>
                  </a:lnTo>
                  <a:cubicBezTo>
                    <a:pt x="3227" y="758"/>
                    <a:pt x="3227" y="832"/>
                    <a:pt x="3136" y="877"/>
                  </a:cubicBezTo>
                  <a:lnTo>
                    <a:pt x="1777" y="1556"/>
                  </a:lnTo>
                  <a:cubicBezTo>
                    <a:pt x="1732" y="1579"/>
                    <a:pt x="1673" y="1591"/>
                    <a:pt x="1614" y="1591"/>
                  </a:cubicBezTo>
                  <a:cubicBezTo>
                    <a:pt x="1554" y="1591"/>
                    <a:pt x="1495" y="1579"/>
                    <a:pt x="1449" y="1556"/>
                  </a:cubicBezTo>
                  <a:lnTo>
                    <a:pt x="91" y="877"/>
                  </a:lnTo>
                  <a:cubicBezTo>
                    <a:pt x="0" y="832"/>
                    <a:pt x="0" y="758"/>
                    <a:pt x="91" y="713"/>
                  </a:cubicBezTo>
                  <a:lnTo>
                    <a:pt x="1449" y="34"/>
                  </a:lnTo>
                  <a:cubicBezTo>
                    <a:pt x="1495" y="12"/>
                    <a:pt x="1554" y="0"/>
                    <a:pt x="1614" y="0"/>
                  </a:cubicBezTo>
                </a:path>
              </a:pathLst>
            </a:custGeom>
            <a:solidFill>
              <a:schemeClr val="bg1">
                <a:lumMod val="95000"/>
              </a:schemeClr>
            </a:solidFill>
            <a:ln>
              <a:noFill/>
            </a:ln>
            <a:effectLst/>
          </p:spPr>
          <p:txBody>
            <a:bodyPr wrap="none" anchor="ctr"/>
            <a:lstStyle/>
            <a:p>
              <a:pPr algn="l" rtl="0"/>
              <a:endParaRPr lang="en-US" sz="1600">
                <a:latin typeface="+mn-lt"/>
              </a:endParaRPr>
            </a:p>
          </p:txBody>
        </p:sp>
        <p:sp>
          <p:nvSpPr>
            <p:cNvPr id="13" name="Freeform 12">
              <a:extLst>
                <a:ext uri="{FF2B5EF4-FFF2-40B4-BE49-F238E27FC236}">
                  <a16:creationId xmlns:a16="http://schemas.microsoft.com/office/drawing/2014/main" id="{19900CFD-72E6-5656-F1B7-D408D17F93A3}"/>
                </a:ext>
              </a:extLst>
            </p:cNvPr>
            <p:cNvSpPr>
              <a:spLocks noChangeArrowheads="1"/>
            </p:cNvSpPr>
            <p:nvPr/>
          </p:nvSpPr>
          <p:spPr bwMode="auto">
            <a:xfrm>
              <a:off x="4369146" y="7254756"/>
              <a:ext cx="472250" cy="327429"/>
            </a:xfrm>
            <a:custGeom>
              <a:avLst/>
              <a:gdLst>
                <a:gd name="T0" fmla="*/ 300 w 329"/>
                <a:gd name="T1" fmla="*/ 12 h 230"/>
                <a:gd name="T2" fmla="*/ 276 w 329"/>
                <a:gd name="T3" fmla="*/ 20 h 230"/>
                <a:gd name="T4" fmla="*/ 254 w 329"/>
                <a:gd name="T5" fmla="*/ 26 h 230"/>
                <a:gd name="T6" fmla="*/ 230 w 329"/>
                <a:gd name="T7" fmla="*/ 30 h 230"/>
                <a:gd name="T8" fmla="*/ 205 w 329"/>
                <a:gd name="T9" fmla="*/ 33 h 230"/>
                <a:gd name="T10" fmla="*/ 183 w 329"/>
                <a:gd name="T11" fmla="*/ 34 h 230"/>
                <a:gd name="T12" fmla="*/ 148 w 329"/>
                <a:gd name="T13" fmla="*/ 34 h 230"/>
                <a:gd name="T14" fmla="*/ 122 w 329"/>
                <a:gd name="T15" fmla="*/ 32 h 230"/>
                <a:gd name="T16" fmla="*/ 100 w 329"/>
                <a:gd name="T17" fmla="*/ 30 h 230"/>
                <a:gd name="T18" fmla="*/ 79 w 329"/>
                <a:gd name="T19" fmla="*/ 26 h 230"/>
                <a:gd name="T20" fmla="*/ 60 w 329"/>
                <a:gd name="T21" fmla="*/ 22 h 230"/>
                <a:gd name="T22" fmla="*/ 40 w 329"/>
                <a:gd name="T23" fmla="*/ 16 h 230"/>
                <a:gd name="T24" fmla="*/ 18 w 329"/>
                <a:gd name="T25" fmla="*/ 8 h 230"/>
                <a:gd name="T26" fmla="*/ 0 w 329"/>
                <a:gd name="T27" fmla="*/ 195 h 230"/>
                <a:gd name="T28" fmla="*/ 20 w 329"/>
                <a:gd name="T29" fmla="*/ 204 h 230"/>
                <a:gd name="T30" fmla="*/ 42 w 329"/>
                <a:gd name="T31" fmla="*/ 212 h 230"/>
                <a:gd name="T32" fmla="*/ 60 w 329"/>
                <a:gd name="T33" fmla="*/ 216 h 230"/>
                <a:gd name="T34" fmla="*/ 71 w 329"/>
                <a:gd name="T35" fmla="*/ 219 h 230"/>
                <a:gd name="T36" fmla="*/ 83 w 329"/>
                <a:gd name="T37" fmla="*/ 221 h 230"/>
                <a:gd name="T38" fmla="*/ 100 w 329"/>
                <a:gd name="T39" fmla="*/ 224 h 230"/>
                <a:gd name="T40" fmla="*/ 120 w 329"/>
                <a:gd name="T41" fmla="*/ 227 h 230"/>
                <a:gd name="T42" fmla="*/ 139 w 329"/>
                <a:gd name="T43" fmla="*/ 228 h 230"/>
                <a:gd name="T44" fmla="*/ 148 w 329"/>
                <a:gd name="T45" fmla="*/ 228 h 230"/>
                <a:gd name="T46" fmla="*/ 165 w 329"/>
                <a:gd name="T47" fmla="*/ 229 h 230"/>
                <a:gd name="T48" fmla="*/ 183 w 329"/>
                <a:gd name="T49" fmla="*/ 228 h 230"/>
                <a:gd name="T50" fmla="*/ 202 w 329"/>
                <a:gd name="T51" fmla="*/ 227 h 230"/>
                <a:gd name="T52" fmla="*/ 229 w 329"/>
                <a:gd name="T53" fmla="*/ 224 h 230"/>
                <a:gd name="T54" fmla="*/ 252 w 329"/>
                <a:gd name="T55" fmla="*/ 220 h 230"/>
                <a:gd name="T56" fmla="*/ 273 w 329"/>
                <a:gd name="T57" fmla="*/ 215 h 230"/>
                <a:gd name="T58" fmla="*/ 293 w 329"/>
                <a:gd name="T59" fmla="*/ 209 h 230"/>
                <a:gd name="T60" fmla="*/ 314 w 329"/>
                <a:gd name="T61" fmla="*/ 202 h 230"/>
                <a:gd name="T62" fmla="*/ 328 w 329"/>
                <a:gd name="T63" fmla="*/ 195 h 230"/>
                <a:gd name="T64" fmla="*/ 314 w 329"/>
                <a:gd name="T65" fmla="*/ 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9" h="230">
                  <a:moveTo>
                    <a:pt x="314" y="7"/>
                  </a:moveTo>
                  <a:cubicBezTo>
                    <a:pt x="309" y="9"/>
                    <a:pt x="304" y="11"/>
                    <a:pt x="300" y="12"/>
                  </a:cubicBezTo>
                  <a:cubicBezTo>
                    <a:pt x="298" y="13"/>
                    <a:pt x="296" y="14"/>
                    <a:pt x="293" y="15"/>
                  </a:cubicBezTo>
                  <a:cubicBezTo>
                    <a:pt x="288" y="17"/>
                    <a:pt x="282" y="19"/>
                    <a:pt x="276" y="20"/>
                  </a:cubicBezTo>
                  <a:cubicBezTo>
                    <a:pt x="275" y="21"/>
                    <a:pt x="273" y="21"/>
                    <a:pt x="273" y="21"/>
                  </a:cubicBezTo>
                  <a:cubicBezTo>
                    <a:pt x="267" y="23"/>
                    <a:pt x="260" y="24"/>
                    <a:pt x="254" y="26"/>
                  </a:cubicBezTo>
                  <a:cubicBezTo>
                    <a:pt x="253" y="26"/>
                    <a:pt x="252" y="26"/>
                    <a:pt x="252" y="26"/>
                  </a:cubicBezTo>
                  <a:cubicBezTo>
                    <a:pt x="245" y="27"/>
                    <a:pt x="237" y="29"/>
                    <a:pt x="230" y="30"/>
                  </a:cubicBezTo>
                  <a:lnTo>
                    <a:pt x="229" y="30"/>
                  </a:lnTo>
                  <a:cubicBezTo>
                    <a:pt x="221" y="31"/>
                    <a:pt x="213" y="32"/>
                    <a:pt x="205" y="33"/>
                  </a:cubicBezTo>
                  <a:cubicBezTo>
                    <a:pt x="202" y="33"/>
                    <a:pt x="199" y="33"/>
                    <a:pt x="195" y="34"/>
                  </a:cubicBezTo>
                  <a:cubicBezTo>
                    <a:pt x="191" y="34"/>
                    <a:pt x="187" y="34"/>
                    <a:pt x="183" y="34"/>
                  </a:cubicBezTo>
                  <a:cubicBezTo>
                    <a:pt x="177" y="34"/>
                    <a:pt x="171" y="35"/>
                    <a:pt x="165" y="35"/>
                  </a:cubicBezTo>
                  <a:cubicBezTo>
                    <a:pt x="159" y="35"/>
                    <a:pt x="154" y="34"/>
                    <a:pt x="148" y="34"/>
                  </a:cubicBezTo>
                  <a:cubicBezTo>
                    <a:pt x="145" y="34"/>
                    <a:pt x="143" y="34"/>
                    <a:pt x="141" y="34"/>
                  </a:cubicBezTo>
                  <a:cubicBezTo>
                    <a:pt x="135" y="34"/>
                    <a:pt x="128" y="33"/>
                    <a:pt x="122" y="32"/>
                  </a:cubicBezTo>
                  <a:cubicBezTo>
                    <a:pt x="121" y="32"/>
                    <a:pt x="120" y="32"/>
                    <a:pt x="120" y="32"/>
                  </a:cubicBezTo>
                  <a:cubicBezTo>
                    <a:pt x="113" y="32"/>
                    <a:pt x="106" y="31"/>
                    <a:pt x="100" y="30"/>
                  </a:cubicBezTo>
                  <a:cubicBezTo>
                    <a:pt x="97" y="29"/>
                    <a:pt x="96" y="29"/>
                    <a:pt x="93" y="29"/>
                  </a:cubicBezTo>
                  <a:cubicBezTo>
                    <a:pt x="89" y="28"/>
                    <a:pt x="84" y="27"/>
                    <a:pt x="79" y="26"/>
                  </a:cubicBezTo>
                  <a:cubicBezTo>
                    <a:pt x="77" y="26"/>
                    <a:pt x="74" y="25"/>
                    <a:pt x="71" y="24"/>
                  </a:cubicBezTo>
                  <a:cubicBezTo>
                    <a:pt x="67" y="24"/>
                    <a:pt x="63" y="23"/>
                    <a:pt x="60" y="22"/>
                  </a:cubicBezTo>
                  <a:cubicBezTo>
                    <a:pt x="56" y="21"/>
                    <a:pt x="52" y="20"/>
                    <a:pt x="50" y="19"/>
                  </a:cubicBezTo>
                  <a:cubicBezTo>
                    <a:pt x="46" y="18"/>
                    <a:pt x="43" y="17"/>
                    <a:pt x="40" y="16"/>
                  </a:cubicBezTo>
                  <a:cubicBezTo>
                    <a:pt x="33" y="14"/>
                    <a:pt x="26" y="12"/>
                    <a:pt x="20" y="9"/>
                  </a:cubicBezTo>
                  <a:cubicBezTo>
                    <a:pt x="20" y="9"/>
                    <a:pt x="19" y="9"/>
                    <a:pt x="18" y="8"/>
                  </a:cubicBezTo>
                  <a:cubicBezTo>
                    <a:pt x="12" y="6"/>
                    <a:pt x="6" y="4"/>
                    <a:pt x="0" y="0"/>
                  </a:cubicBezTo>
                  <a:lnTo>
                    <a:pt x="0" y="195"/>
                  </a:lnTo>
                  <a:cubicBezTo>
                    <a:pt x="6" y="197"/>
                    <a:pt x="12" y="200"/>
                    <a:pt x="18" y="203"/>
                  </a:cubicBezTo>
                  <a:cubicBezTo>
                    <a:pt x="19" y="203"/>
                    <a:pt x="20" y="204"/>
                    <a:pt x="20" y="204"/>
                  </a:cubicBezTo>
                  <a:cubicBezTo>
                    <a:pt x="26" y="206"/>
                    <a:pt x="33" y="208"/>
                    <a:pt x="40" y="210"/>
                  </a:cubicBezTo>
                  <a:cubicBezTo>
                    <a:pt x="41" y="211"/>
                    <a:pt x="41" y="211"/>
                    <a:pt x="42" y="212"/>
                  </a:cubicBezTo>
                  <a:cubicBezTo>
                    <a:pt x="45" y="212"/>
                    <a:pt x="47" y="213"/>
                    <a:pt x="50" y="213"/>
                  </a:cubicBezTo>
                  <a:cubicBezTo>
                    <a:pt x="52" y="214"/>
                    <a:pt x="56" y="215"/>
                    <a:pt x="60" y="216"/>
                  </a:cubicBezTo>
                  <a:cubicBezTo>
                    <a:pt x="61" y="216"/>
                    <a:pt x="62" y="217"/>
                    <a:pt x="63" y="217"/>
                  </a:cubicBezTo>
                  <a:cubicBezTo>
                    <a:pt x="65" y="218"/>
                    <a:pt x="68" y="218"/>
                    <a:pt x="71" y="219"/>
                  </a:cubicBezTo>
                  <a:cubicBezTo>
                    <a:pt x="74" y="219"/>
                    <a:pt x="77" y="220"/>
                    <a:pt x="79" y="221"/>
                  </a:cubicBezTo>
                  <a:cubicBezTo>
                    <a:pt x="81" y="221"/>
                    <a:pt x="81" y="221"/>
                    <a:pt x="83" y="221"/>
                  </a:cubicBezTo>
                  <a:cubicBezTo>
                    <a:pt x="86" y="222"/>
                    <a:pt x="89" y="223"/>
                    <a:pt x="93" y="223"/>
                  </a:cubicBezTo>
                  <a:cubicBezTo>
                    <a:pt x="96" y="223"/>
                    <a:pt x="97" y="224"/>
                    <a:pt x="100" y="224"/>
                  </a:cubicBezTo>
                  <a:lnTo>
                    <a:pt x="101" y="224"/>
                  </a:lnTo>
                  <a:cubicBezTo>
                    <a:pt x="107" y="225"/>
                    <a:pt x="114" y="226"/>
                    <a:pt x="120" y="227"/>
                  </a:cubicBezTo>
                  <a:cubicBezTo>
                    <a:pt x="120" y="227"/>
                    <a:pt x="121" y="227"/>
                    <a:pt x="122" y="227"/>
                  </a:cubicBezTo>
                  <a:cubicBezTo>
                    <a:pt x="128" y="227"/>
                    <a:pt x="133" y="227"/>
                    <a:pt x="139" y="228"/>
                  </a:cubicBezTo>
                  <a:cubicBezTo>
                    <a:pt x="139" y="228"/>
                    <a:pt x="140" y="228"/>
                    <a:pt x="141" y="228"/>
                  </a:cubicBezTo>
                  <a:cubicBezTo>
                    <a:pt x="143" y="228"/>
                    <a:pt x="145" y="228"/>
                    <a:pt x="148" y="228"/>
                  </a:cubicBezTo>
                  <a:cubicBezTo>
                    <a:pt x="152" y="229"/>
                    <a:pt x="155" y="229"/>
                    <a:pt x="158" y="229"/>
                  </a:cubicBezTo>
                  <a:cubicBezTo>
                    <a:pt x="160" y="229"/>
                    <a:pt x="163" y="229"/>
                    <a:pt x="165" y="229"/>
                  </a:cubicBezTo>
                  <a:cubicBezTo>
                    <a:pt x="169" y="229"/>
                    <a:pt x="174" y="229"/>
                    <a:pt x="180" y="229"/>
                  </a:cubicBezTo>
                  <a:cubicBezTo>
                    <a:pt x="180" y="229"/>
                    <a:pt x="182" y="228"/>
                    <a:pt x="183" y="228"/>
                  </a:cubicBezTo>
                  <a:cubicBezTo>
                    <a:pt x="187" y="228"/>
                    <a:pt x="191" y="228"/>
                    <a:pt x="195" y="227"/>
                  </a:cubicBezTo>
                  <a:cubicBezTo>
                    <a:pt x="198" y="227"/>
                    <a:pt x="200" y="227"/>
                    <a:pt x="202" y="227"/>
                  </a:cubicBezTo>
                  <a:cubicBezTo>
                    <a:pt x="204" y="227"/>
                    <a:pt x="204" y="227"/>
                    <a:pt x="205" y="227"/>
                  </a:cubicBezTo>
                  <a:cubicBezTo>
                    <a:pt x="213" y="226"/>
                    <a:pt x="221" y="225"/>
                    <a:pt x="229" y="224"/>
                  </a:cubicBezTo>
                  <a:lnTo>
                    <a:pt x="230" y="224"/>
                  </a:lnTo>
                  <a:cubicBezTo>
                    <a:pt x="237" y="223"/>
                    <a:pt x="245" y="222"/>
                    <a:pt x="252" y="220"/>
                  </a:cubicBezTo>
                  <a:cubicBezTo>
                    <a:pt x="252" y="220"/>
                    <a:pt x="253" y="220"/>
                    <a:pt x="254" y="219"/>
                  </a:cubicBezTo>
                  <a:cubicBezTo>
                    <a:pt x="260" y="218"/>
                    <a:pt x="267" y="217"/>
                    <a:pt x="273" y="215"/>
                  </a:cubicBezTo>
                  <a:cubicBezTo>
                    <a:pt x="274" y="215"/>
                    <a:pt x="275" y="214"/>
                    <a:pt x="276" y="214"/>
                  </a:cubicBezTo>
                  <a:cubicBezTo>
                    <a:pt x="282" y="213"/>
                    <a:pt x="288" y="211"/>
                    <a:pt x="293" y="209"/>
                  </a:cubicBezTo>
                  <a:cubicBezTo>
                    <a:pt x="296" y="208"/>
                    <a:pt x="298" y="207"/>
                    <a:pt x="300" y="207"/>
                  </a:cubicBezTo>
                  <a:cubicBezTo>
                    <a:pt x="304" y="205"/>
                    <a:pt x="309" y="204"/>
                    <a:pt x="314" y="202"/>
                  </a:cubicBezTo>
                  <a:cubicBezTo>
                    <a:pt x="314" y="201"/>
                    <a:pt x="315" y="201"/>
                    <a:pt x="315" y="200"/>
                  </a:cubicBezTo>
                  <a:cubicBezTo>
                    <a:pt x="320" y="199"/>
                    <a:pt x="324" y="197"/>
                    <a:pt x="328" y="195"/>
                  </a:cubicBezTo>
                  <a:lnTo>
                    <a:pt x="328" y="0"/>
                  </a:lnTo>
                  <a:cubicBezTo>
                    <a:pt x="323" y="3"/>
                    <a:pt x="319" y="5"/>
                    <a:pt x="314" y="7"/>
                  </a:cubicBezTo>
                </a:path>
              </a:pathLst>
            </a:custGeom>
            <a:solidFill>
              <a:schemeClr val="bg1">
                <a:lumMod val="65000"/>
              </a:schemeClr>
            </a:solidFill>
            <a:ln>
              <a:noFill/>
            </a:ln>
            <a:effectLst/>
          </p:spPr>
          <p:txBody>
            <a:bodyPr wrap="none" anchor="ctr"/>
            <a:lstStyle/>
            <a:p>
              <a:pPr algn="l" rtl="0"/>
              <a:endParaRPr lang="en-US" sz="1600">
                <a:latin typeface="+mn-lt"/>
              </a:endParaRPr>
            </a:p>
          </p:txBody>
        </p:sp>
        <p:sp>
          <p:nvSpPr>
            <p:cNvPr id="14" name="Freeform 13">
              <a:extLst>
                <a:ext uri="{FF2B5EF4-FFF2-40B4-BE49-F238E27FC236}">
                  <a16:creationId xmlns:a16="http://schemas.microsoft.com/office/drawing/2014/main" id="{D48B50DB-B833-7694-732B-E3CE47B67E0B}"/>
                </a:ext>
              </a:extLst>
            </p:cNvPr>
            <p:cNvSpPr>
              <a:spLocks noChangeArrowheads="1"/>
            </p:cNvSpPr>
            <p:nvPr/>
          </p:nvSpPr>
          <p:spPr bwMode="auto">
            <a:xfrm>
              <a:off x="4003936" y="6026896"/>
              <a:ext cx="1196374" cy="283354"/>
            </a:xfrm>
            <a:custGeom>
              <a:avLst/>
              <a:gdLst>
                <a:gd name="T0" fmla="*/ 839 w 840"/>
                <a:gd name="T1" fmla="*/ 99 h 200"/>
                <a:gd name="T2" fmla="*/ 420 w 840"/>
                <a:gd name="T3" fmla="*/ 199 h 200"/>
                <a:gd name="T4" fmla="*/ 0 w 840"/>
                <a:gd name="T5" fmla="*/ 99 h 200"/>
                <a:gd name="T6" fmla="*/ 420 w 840"/>
                <a:gd name="T7" fmla="*/ 0 h 200"/>
                <a:gd name="T8" fmla="*/ 839 w 840"/>
                <a:gd name="T9" fmla="*/ 99 h 200"/>
              </a:gdLst>
              <a:ahLst/>
              <a:cxnLst>
                <a:cxn ang="0">
                  <a:pos x="T0" y="T1"/>
                </a:cxn>
                <a:cxn ang="0">
                  <a:pos x="T2" y="T3"/>
                </a:cxn>
                <a:cxn ang="0">
                  <a:pos x="T4" y="T5"/>
                </a:cxn>
                <a:cxn ang="0">
                  <a:pos x="T6" y="T7"/>
                </a:cxn>
                <a:cxn ang="0">
                  <a:pos x="T8" y="T9"/>
                </a:cxn>
              </a:cxnLst>
              <a:rect l="0" t="0" r="r" b="b"/>
              <a:pathLst>
                <a:path w="840" h="200">
                  <a:moveTo>
                    <a:pt x="839" y="99"/>
                  </a:moveTo>
                  <a:cubicBezTo>
                    <a:pt x="839" y="154"/>
                    <a:pt x="651" y="199"/>
                    <a:pt x="420" y="199"/>
                  </a:cubicBezTo>
                  <a:cubicBezTo>
                    <a:pt x="188" y="199"/>
                    <a:pt x="0" y="154"/>
                    <a:pt x="0" y="99"/>
                  </a:cubicBezTo>
                  <a:cubicBezTo>
                    <a:pt x="0" y="45"/>
                    <a:pt x="188" y="0"/>
                    <a:pt x="420" y="0"/>
                  </a:cubicBezTo>
                  <a:cubicBezTo>
                    <a:pt x="651" y="0"/>
                    <a:pt x="839" y="45"/>
                    <a:pt x="839" y="99"/>
                  </a:cubicBezTo>
                </a:path>
              </a:pathLst>
            </a:custGeom>
            <a:solidFill>
              <a:schemeClr val="bg1">
                <a:lumMod val="75000"/>
              </a:schemeClr>
            </a:solidFill>
            <a:ln>
              <a:noFill/>
            </a:ln>
            <a:effectLst/>
          </p:spPr>
          <p:txBody>
            <a:bodyPr wrap="none" anchor="ctr"/>
            <a:lstStyle/>
            <a:p>
              <a:pPr algn="l" rtl="0"/>
              <a:endParaRPr lang="en-US" sz="1600">
                <a:latin typeface="+mn-lt"/>
              </a:endParaRPr>
            </a:p>
          </p:txBody>
        </p:sp>
        <p:sp>
          <p:nvSpPr>
            <p:cNvPr id="15" name="Freeform 14">
              <a:extLst>
                <a:ext uri="{FF2B5EF4-FFF2-40B4-BE49-F238E27FC236}">
                  <a16:creationId xmlns:a16="http://schemas.microsoft.com/office/drawing/2014/main" id="{3DC37AC7-A8D2-3FD5-87C7-6F9082F063DC}"/>
                </a:ext>
              </a:extLst>
            </p:cNvPr>
            <p:cNvSpPr>
              <a:spLocks noChangeArrowheads="1"/>
            </p:cNvSpPr>
            <p:nvPr/>
          </p:nvSpPr>
          <p:spPr bwMode="auto">
            <a:xfrm>
              <a:off x="3330187" y="3237459"/>
              <a:ext cx="2543868" cy="2934264"/>
            </a:xfrm>
            <a:custGeom>
              <a:avLst/>
              <a:gdLst>
                <a:gd name="T0" fmla="*/ 1779 w 1780"/>
                <a:gd name="T1" fmla="*/ 890 h 2054"/>
                <a:gd name="T2" fmla="*/ 890 w 1780"/>
                <a:gd name="T3" fmla="*/ 0 h 2054"/>
                <a:gd name="T4" fmla="*/ 0 w 1780"/>
                <a:gd name="T5" fmla="*/ 890 h 2054"/>
                <a:gd name="T6" fmla="*/ 722 w 1780"/>
                <a:gd name="T7" fmla="*/ 1763 h 2054"/>
                <a:gd name="T8" fmla="*/ 890 w 1780"/>
                <a:gd name="T9" fmla="*/ 2053 h 2054"/>
                <a:gd name="T10" fmla="*/ 1057 w 1780"/>
                <a:gd name="T11" fmla="*/ 1763 h 2054"/>
                <a:gd name="T12" fmla="*/ 1779 w 1780"/>
                <a:gd name="T13" fmla="*/ 890 h 2054"/>
              </a:gdLst>
              <a:ahLst/>
              <a:cxnLst>
                <a:cxn ang="0">
                  <a:pos x="T0" y="T1"/>
                </a:cxn>
                <a:cxn ang="0">
                  <a:pos x="T2" y="T3"/>
                </a:cxn>
                <a:cxn ang="0">
                  <a:pos x="T4" y="T5"/>
                </a:cxn>
                <a:cxn ang="0">
                  <a:pos x="T6" y="T7"/>
                </a:cxn>
                <a:cxn ang="0">
                  <a:pos x="T8" y="T9"/>
                </a:cxn>
                <a:cxn ang="0">
                  <a:pos x="T10" y="T11"/>
                </a:cxn>
                <a:cxn ang="0">
                  <a:pos x="T12" y="T13"/>
                </a:cxn>
              </a:cxnLst>
              <a:rect l="0" t="0" r="r" b="b"/>
              <a:pathLst>
                <a:path w="1780" h="2054">
                  <a:moveTo>
                    <a:pt x="1779" y="890"/>
                  </a:moveTo>
                  <a:cubicBezTo>
                    <a:pt x="1779" y="398"/>
                    <a:pt x="1380" y="0"/>
                    <a:pt x="890" y="0"/>
                  </a:cubicBezTo>
                  <a:cubicBezTo>
                    <a:pt x="398" y="0"/>
                    <a:pt x="0" y="398"/>
                    <a:pt x="0" y="890"/>
                  </a:cubicBezTo>
                  <a:cubicBezTo>
                    <a:pt x="0" y="1324"/>
                    <a:pt x="311" y="1685"/>
                    <a:pt x="722" y="1763"/>
                  </a:cubicBezTo>
                  <a:lnTo>
                    <a:pt x="890" y="2053"/>
                  </a:lnTo>
                  <a:lnTo>
                    <a:pt x="1057" y="1763"/>
                  </a:lnTo>
                  <a:cubicBezTo>
                    <a:pt x="1468" y="1685"/>
                    <a:pt x="1779" y="1324"/>
                    <a:pt x="1779" y="890"/>
                  </a:cubicBezTo>
                </a:path>
              </a:pathLst>
            </a:custGeom>
            <a:solidFill>
              <a:schemeClr val="accent1">
                <a:lumMod val="75000"/>
              </a:schemeClr>
            </a:solidFill>
            <a:ln>
              <a:noFill/>
            </a:ln>
            <a:effectLst/>
          </p:spPr>
          <p:txBody>
            <a:bodyPr wrap="none" anchor="ctr"/>
            <a:lstStyle/>
            <a:p>
              <a:pPr algn="l" rtl="0"/>
              <a:endParaRPr lang="en-US" sz="1600">
                <a:latin typeface="+mn-lt"/>
              </a:endParaRPr>
            </a:p>
          </p:txBody>
        </p:sp>
        <p:sp>
          <p:nvSpPr>
            <p:cNvPr id="16" name="TextBox 15">
              <a:extLst>
                <a:ext uri="{FF2B5EF4-FFF2-40B4-BE49-F238E27FC236}">
                  <a16:creationId xmlns:a16="http://schemas.microsoft.com/office/drawing/2014/main" id="{C6BB835F-9B82-EBB4-3852-B16D933E4F51}"/>
                </a:ext>
              </a:extLst>
            </p:cNvPr>
            <p:cNvSpPr txBox="1"/>
            <p:nvPr/>
          </p:nvSpPr>
          <p:spPr>
            <a:xfrm>
              <a:off x="4362043" y="4156504"/>
              <a:ext cx="560923" cy="790033"/>
            </a:xfrm>
            <a:prstGeom prst="rect">
              <a:avLst/>
            </a:prstGeom>
            <a:noFill/>
          </p:spPr>
          <p:txBody>
            <a:bodyPr wrap="none" rtlCol="0" anchor="ctr">
              <a:spAutoFit/>
            </a:bodyPr>
            <a:lstStyle/>
            <a:p>
              <a:pPr algn="ctr" rtl="0"/>
              <a:r>
                <a:rPr lang="en-US" sz="1600" b="1" dirty="0">
                  <a:solidFill>
                    <a:schemeClr val="bg1"/>
                  </a:solidFill>
                  <a:latin typeface="+mn-lt"/>
                  <a:cs typeface="Poppins" pitchFamily="2" charset="77"/>
                </a:rPr>
                <a:t>1</a:t>
              </a:r>
            </a:p>
          </p:txBody>
        </p:sp>
        <p:sp>
          <p:nvSpPr>
            <p:cNvPr id="17" name="Subtitle 2">
              <a:extLst>
                <a:ext uri="{FF2B5EF4-FFF2-40B4-BE49-F238E27FC236}">
                  <a16:creationId xmlns:a16="http://schemas.microsoft.com/office/drawing/2014/main" id="{94AE0D23-EE5B-6C60-5DE8-F8C3746BB6FB}"/>
                </a:ext>
              </a:extLst>
            </p:cNvPr>
            <p:cNvSpPr txBox="1">
              <a:spLocks/>
            </p:cNvSpPr>
            <p:nvPr/>
          </p:nvSpPr>
          <p:spPr>
            <a:xfrm>
              <a:off x="1206109" y="8855353"/>
              <a:ext cx="4997946" cy="4754564"/>
            </a:xfrm>
            <a:prstGeom prst="rect">
              <a:avLst/>
            </a:prstGeom>
          </p:spPr>
          <p:txBody>
            <a:bodyPr vert="horz" wrap="square" lIns="91440" tIns="45720" rIns="91440" bIns="4572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rtl="0">
                <a:lnSpc>
                  <a:spcPts val="1750"/>
                </a:lnSpc>
                <a:buFont typeface="Arial" panose="020B0604020202020204" pitchFamily="34" charset="0"/>
                <a:buChar char="•"/>
              </a:pPr>
              <a:r>
                <a:rPr lang="en-US" sz="1600" dirty="0">
                  <a:solidFill>
                    <a:schemeClr val="tx1"/>
                  </a:solidFill>
                  <a:latin typeface="+mn-lt"/>
                </a:rPr>
                <a:t>Application for guarantee</a:t>
              </a:r>
            </a:p>
            <a:p>
              <a:pPr marL="285750" indent="-285750" algn="l" rtl="0">
                <a:lnSpc>
                  <a:spcPts val="1750"/>
                </a:lnSpc>
                <a:buFont typeface="Arial" panose="020B0604020202020204" pitchFamily="34" charset="0"/>
                <a:buChar char="•"/>
              </a:pPr>
              <a:r>
                <a:rPr lang="en-US" sz="1600" dirty="0">
                  <a:solidFill>
                    <a:schemeClr val="tx1"/>
                  </a:solidFill>
                  <a:latin typeface="+mn-lt"/>
                </a:rPr>
                <a:t>Copy of all information provided by the IE to the financial institution for loan application </a:t>
              </a:r>
            </a:p>
            <a:p>
              <a:pPr marL="285750" indent="-285750" algn="l" rtl="0">
                <a:lnSpc>
                  <a:spcPts val="1750"/>
                </a:lnSpc>
                <a:buFont typeface="Arial" panose="020B0604020202020204" pitchFamily="34" charset="0"/>
                <a:buChar char="•"/>
              </a:pPr>
              <a:r>
                <a:rPr lang="en-US" sz="1600" dirty="0">
                  <a:solidFill>
                    <a:schemeClr val="tx1"/>
                  </a:solidFill>
                  <a:latin typeface="+mn-lt"/>
                </a:rPr>
                <a:t>Evidence of compliance with eligibility criteria</a:t>
              </a:r>
            </a:p>
          </p:txBody>
        </p:sp>
        <p:sp>
          <p:nvSpPr>
            <p:cNvPr id="18" name="TextBox 17">
              <a:extLst>
                <a:ext uri="{FF2B5EF4-FFF2-40B4-BE49-F238E27FC236}">
                  <a16:creationId xmlns:a16="http://schemas.microsoft.com/office/drawing/2014/main" id="{534E31A1-6554-3901-6867-6BC009925F6C}"/>
                </a:ext>
              </a:extLst>
            </p:cNvPr>
            <p:cNvSpPr txBox="1"/>
            <p:nvPr/>
          </p:nvSpPr>
          <p:spPr>
            <a:xfrm>
              <a:off x="1316721" y="7267547"/>
              <a:ext cx="5055521" cy="1364602"/>
            </a:xfrm>
            <a:prstGeom prst="rect">
              <a:avLst/>
            </a:prstGeom>
            <a:noFill/>
          </p:spPr>
          <p:txBody>
            <a:bodyPr wrap="none" rtlCol="0" anchor="b" anchorCtr="0">
              <a:spAutoFit/>
            </a:bodyPr>
            <a:lstStyle/>
            <a:p>
              <a:pPr algn="ctr" rtl="0"/>
              <a:r>
                <a:rPr lang="en-US" sz="1600" b="1" dirty="0">
                  <a:latin typeface="+mn-lt"/>
                  <a:cs typeface="Poppins" pitchFamily="2" charset="77"/>
                </a:rPr>
                <a:t>FINANCIAL INSTITUTION </a:t>
              </a:r>
            </a:p>
            <a:p>
              <a:pPr algn="ctr" rtl="0"/>
              <a:r>
                <a:rPr lang="en-US" sz="1600" b="1" dirty="0">
                  <a:latin typeface="+mn-lt"/>
                  <a:cs typeface="Poppins" pitchFamily="2" charset="77"/>
                </a:rPr>
                <a:t>SUBMIT APPLICATIONS</a:t>
              </a:r>
            </a:p>
          </p:txBody>
        </p:sp>
        <p:sp>
          <p:nvSpPr>
            <p:cNvPr id="19" name="Freeform 18">
              <a:extLst>
                <a:ext uri="{FF2B5EF4-FFF2-40B4-BE49-F238E27FC236}">
                  <a16:creationId xmlns:a16="http://schemas.microsoft.com/office/drawing/2014/main" id="{56CE0950-9433-906F-4430-572E927F73C8}"/>
                </a:ext>
              </a:extLst>
            </p:cNvPr>
            <p:cNvSpPr>
              <a:spLocks noChangeArrowheads="1"/>
            </p:cNvSpPr>
            <p:nvPr/>
          </p:nvSpPr>
          <p:spPr bwMode="auto">
            <a:xfrm>
              <a:off x="11822068" y="8224448"/>
              <a:ext cx="100747" cy="396690"/>
            </a:xfrm>
            <a:custGeom>
              <a:avLst/>
              <a:gdLst>
                <a:gd name="T0" fmla="*/ 67 w 69"/>
                <a:gd name="T1" fmla="*/ 10 h 277"/>
                <a:gd name="T2" fmla="*/ 67 w 69"/>
                <a:gd name="T3" fmla="*/ 11 h 277"/>
                <a:gd name="T4" fmla="*/ 64 w 69"/>
                <a:gd name="T5" fmla="*/ 21 h 277"/>
                <a:gd name="T6" fmla="*/ 63 w 69"/>
                <a:gd name="T7" fmla="*/ 24 h 277"/>
                <a:gd name="T8" fmla="*/ 59 w 69"/>
                <a:gd name="T9" fmla="*/ 32 h 277"/>
                <a:gd name="T10" fmla="*/ 56 w 69"/>
                <a:gd name="T11" fmla="*/ 35 h 277"/>
                <a:gd name="T12" fmla="*/ 52 w 69"/>
                <a:gd name="T13" fmla="*/ 41 h 277"/>
                <a:gd name="T14" fmla="*/ 49 w 69"/>
                <a:gd name="T15" fmla="*/ 46 h 277"/>
                <a:gd name="T16" fmla="*/ 44 w 69"/>
                <a:gd name="T17" fmla="*/ 51 h 277"/>
                <a:gd name="T18" fmla="*/ 38 w 69"/>
                <a:gd name="T19" fmla="*/ 57 h 277"/>
                <a:gd name="T20" fmla="*/ 31 w 69"/>
                <a:gd name="T21" fmla="*/ 63 h 277"/>
                <a:gd name="T22" fmla="*/ 29 w 69"/>
                <a:gd name="T23" fmla="*/ 64 h 277"/>
                <a:gd name="T24" fmla="*/ 17 w 69"/>
                <a:gd name="T25" fmla="*/ 73 h 277"/>
                <a:gd name="T26" fmla="*/ 14 w 69"/>
                <a:gd name="T27" fmla="*/ 74 h 277"/>
                <a:gd name="T28" fmla="*/ 0 w 69"/>
                <a:gd name="T29" fmla="*/ 82 h 277"/>
                <a:gd name="T30" fmla="*/ 0 w 69"/>
                <a:gd name="T31" fmla="*/ 276 h 277"/>
                <a:gd name="T32" fmla="*/ 14 w 69"/>
                <a:gd name="T33" fmla="*/ 268 h 277"/>
                <a:gd name="T34" fmla="*/ 17 w 69"/>
                <a:gd name="T35" fmla="*/ 266 h 277"/>
                <a:gd name="T36" fmla="*/ 20 w 69"/>
                <a:gd name="T37" fmla="*/ 265 h 277"/>
                <a:gd name="T38" fmla="*/ 29 w 69"/>
                <a:gd name="T39" fmla="*/ 259 h 277"/>
                <a:gd name="T40" fmla="*/ 31 w 69"/>
                <a:gd name="T41" fmla="*/ 257 h 277"/>
                <a:gd name="T42" fmla="*/ 36 w 69"/>
                <a:gd name="T43" fmla="*/ 254 h 277"/>
                <a:gd name="T44" fmla="*/ 38 w 69"/>
                <a:gd name="T45" fmla="*/ 251 h 277"/>
                <a:gd name="T46" fmla="*/ 44 w 69"/>
                <a:gd name="T47" fmla="*/ 246 h 277"/>
                <a:gd name="T48" fmla="*/ 46 w 69"/>
                <a:gd name="T49" fmla="*/ 243 h 277"/>
                <a:gd name="T50" fmla="*/ 49 w 69"/>
                <a:gd name="T51" fmla="*/ 240 h 277"/>
                <a:gd name="T52" fmla="*/ 52 w 69"/>
                <a:gd name="T53" fmla="*/ 236 h 277"/>
                <a:gd name="T54" fmla="*/ 54 w 69"/>
                <a:gd name="T55" fmla="*/ 234 h 277"/>
                <a:gd name="T56" fmla="*/ 56 w 69"/>
                <a:gd name="T57" fmla="*/ 230 h 277"/>
                <a:gd name="T58" fmla="*/ 59 w 69"/>
                <a:gd name="T59" fmla="*/ 225 h 277"/>
                <a:gd name="T60" fmla="*/ 60 w 69"/>
                <a:gd name="T61" fmla="*/ 224 h 277"/>
                <a:gd name="T62" fmla="*/ 63 w 69"/>
                <a:gd name="T63" fmla="*/ 219 h 277"/>
                <a:gd name="T64" fmla="*/ 64 w 69"/>
                <a:gd name="T65" fmla="*/ 216 h 277"/>
                <a:gd name="T66" fmla="*/ 65 w 69"/>
                <a:gd name="T67" fmla="*/ 215 h 277"/>
                <a:gd name="T68" fmla="*/ 67 w 69"/>
                <a:gd name="T69" fmla="*/ 205 h 277"/>
                <a:gd name="T70" fmla="*/ 67 w 69"/>
                <a:gd name="T71" fmla="*/ 204 h 277"/>
                <a:gd name="T72" fmla="*/ 68 w 69"/>
                <a:gd name="T73" fmla="*/ 196 h 277"/>
                <a:gd name="T74" fmla="*/ 68 w 69"/>
                <a:gd name="T75" fmla="*/ 194 h 277"/>
                <a:gd name="T76" fmla="*/ 68 w 69"/>
                <a:gd name="T77" fmla="*/ 0 h 277"/>
                <a:gd name="T78" fmla="*/ 67 w 69"/>
                <a:gd name="T79" fmla="*/ 10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 h="277">
                  <a:moveTo>
                    <a:pt x="67" y="10"/>
                  </a:moveTo>
                  <a:lnTo>
                    <a:pt x="67" y="11"/>
                  </a:lnTo>
                  <a:cubicBezTo>
                    <a:pt x="66" y="14"/>
                    <a:pt x="65" y="18"/>
                    <a:pt x="64" y="21"/>
                  </a:cubicBezTo>
                  <a:cubicBezTo>
                    <a:pt x="64" y="23"/>
                    <a:pt x="63" y="24"/>
                    <a:pt x="63" y="24"/>
                  </a:cubicBezTo>
                  <a:cubicBezTo>
                    <a:pt x="61" y="27"/>
                    <a:pt x="61" y="29"/>
                    <a:pt x="59" y="32"/>
                  </a:cubicBezTo>
                  <a:cubicBezTo>
                    <a:pt x="59" y="33"/>
                    <a:pt x="58" y="34"/>
                    <a:pt x="56" y="35"/>
                  </a:cubicBezTo>
                  <a:cubicBezTo>
                    <a:pt x="55" y="38"/>
                    <a:pt x="54" y="40"/>
                    <a:pt x="52" y="41"/>
                  </a:cubicBezTo>
                  <a:cubicBezTo>
                    <a:pt x="52" y="43"/>
                    <a:pt x="50" y="45"/>
                    <a:pt x="49" y="46"/>
                  </a:cubicBezTo>
                  <a:cubicBezTo>
                    <a:pt x="47" y="47"/>
                    <a:pt x="46" y="49"/>
                    <a:pt x="44" y="51"/>
                  </a:cubicBezTo>
                  <a:cubicBezTo>
                    <a:pt x="43" y="53"/>
                    <a:pt x="41" y="55"/>
                    <a:pt x="38" y="57"/>
                  </a:cubicBezTo>
                  <a:cubicBezTo>
                    <a:pt x="36" y="59"/>
                    <a:pt x="34" y="60"/>
                    <a:pt x="31" y="63"/>
                  </a:cubicBezTo>
                  <a:cubicBezTo>
                    <a:pt x="30" y="63"/>
                    <a:pt x="30" y="63"/>
                    <a:pt x="29" y="64"/>
                  </a:cubicBezTo>
                  <a:cubicBezTo>
                    <a:pt x="25" y="67"/>
                    <a:pt x="22" y="70"/>
                    <a:pt x="17" y="73"/>
                  </a:cubicBezTo>
                  <a:cubicBezTo>
                    <a:pt x="16" y="73"/>
                    <a:pt x="15" y="73"/>
                    <a:pt x="14" y="74"/>
                  </a:cubicBezTo>
                  <a:cubicBezTo>
                    <a:pt x="10" y="77"/>
                    <a:pt x="5" y="80"/>
                    <a:pt x="0" y="82"/>
                  </a:cubicBezTo>
                  <a:lnTo>
                    <a:pt x="0" y="276"/>
                  </a:lnTo>
                  <a:cubicBezTo>
                    <a:pt x="5" y="274"/>
                    <a:pt x="10" y="271"/>
                    <a:pt x="14" y="268"/>
                  </a:cubicBezTo>
                  <a:cubicBezTo>
                    <a:pt x="15" y="268"/>
                    <a:pt x="16" y="267"/>
                    <a:pt x="17" y="266"/>
                  </a:cubicBezTo>
                  <a:cubicBezTo>
                    <a:pt x="18" y="266"/>
                    <a:pt x="19" y="266"/>
                    <a:pt x="20" y="265"/>
                  </a:cubicBezTo>
                  <a:cubicBezTo>
                    <a:pt x="23" y="263"/>
                    <a:pt x="26" y="260"/>
                    <a:pt x="29" y="259"/>
                  </a:cubicBezTo>
                  <a:cubicBezTo>
                    <a:pt x="30" y="258"/>
                    <a:pt x="30" y="257"/>
                    <a:pt x="31" y="257"/>
                  </a:cubicBezTo>
                  <a:cubicBezTo>
                    <a:pt x="33" y="255"/>
                    <a:pt x="34" y="254"/>
                    <a:pt x="36" y="254"/>
                  </a:cubicBezTo>
                  <a:cubicBezTo>
                    <a:pt x="37" y="253"/>
                    <a:pt x="38" y="252"/>
                    <a:pt x="38" y="251"/>
                  </a:cubicBezTo>
                  <a:cubicBezTo>
                    <a:pt x="41" y="249"/>
                    <a:pt x="43" y="248"/>
                    <a:pt x="44" y="246"/>
                  </a:cubicBezTo>
                  <a:cubicBezTo>
                    <a:pt x="45" y="244"/>
                    <a:pt x="46" y="244"/>
                    <a:pt x="46" y="243"/>
                  </a:cubicBezTo>
                  <a:cubicBezTo>
                    <a:pt x="47" y="242"/>
                    <a:pt x="48" y="241"/>
                    <a:pt x="49" y="240"/>
                  </a:cubicBezTo>
                  <a:cubicBezTo>
                    <a:pt x="50" y="239"/>
                    <a:pt x="52" y="237"/>
                    <a:pt x="52" y="236"/>
                  </a:cubicBezTo>
                  <a:cubicBezTo>
                    <a:pt x="53" y="235"/>
                    <a:pt x="54" y="234"/>
                    <a:pt x="54" y="234"/>
                  </a:cubicBezTo>
                  <a:cubicBezTo>
                    <a:pt x="55" y="232"/>
                    <a:pt x="56" y="231"/>
                    <a:pt x="56" y="230"/>
                  </a:cubicBezTo>
                  <a:cubicBezTo>
                    <a:pt x="58" y="229"/>
                    <a:pt x="59" y="227"/>
                    <a:pt x="59" y="225"/>
                  </a:cubicBezTo>
                  <a:cubicBezTo>
                    <a:pt x="60" y="225"/>
                    <a:pt x="60" y="225"/>
                    <a:pt x="60" y="224"/>
                  </a:cubicBezTo>
                  <a:cubicBezTo>
                    <a:pt x="61" y="223"/>
                    <a:pt x="62" y="220"/>
                    <a:pt x="63" y="219"/>
                  </a:cubicBezTo>
                  <a:cubicBezTo>
                    <a:pt x="63" y="218"/>
                    <a:pt x="64" y="216"/>
                    <a:pt x="64" y="216"/>
                  </a:cubicBezTo>
                  <a:cubicBezTo>
                    <a:pt x="64" y="215"/>
                    <a:pt x="65" y="215"/>
                    <a:pt x="65" y="215"/>
                  </a:cubicBezTo>
                  <a:cubicBezTo>
                    <a:pt x="66" y="212"/>
                    <a:pt x="66" y="208"/>
                    <a:pt x="67" y="205"/>
                  </a:cubicBezTo>
                  <a:lnTo>
                    <a:pt x="67" y="204"/>
                  </a:lnTo>
                  <a:cubicBezTo>
                    <a:pt x="67" y="201"/>
                    <a:pt x="68" y="198"/>
                    <a:pt x="68" y="196"/>
                  </a:cubicBezTo>
                  <a:cubicBezTo>
                    <a:pt x="68" y="195"/>
                    <a:pt x="68" y="194"/>
                    <a:pt x="68" y="194"/>
                  </a:cubicBezTo>
                  <a:lnTo>
                    <a:pt x="68" y="0"/>
                  </a:lnTo>
                  <a:cubicBezTo>
                    <a:pt x="68" y="3"/>
                    <a:pt x="67" y="7"/>
                    <a:pt x="67" y="10"/>
                  </a:cubicBezTo>
                </a:path>
              </a:pathLst>
            </a:custGeom>
            <a:solidFill>
              <a:schemeClr val="bg1">
                <a:lumMod val="65000"/>
              </a:schemeClr>
            </a:solidFill>
            <a:ln>
              <a:noFill/>
            </a:ln>
            <a:effectLst/>
          </p:spPr>
          <p:txBody>
            <a:bodyPr wrap="none" anchor="ctr"/>
            <a:lstStyle/>
            <a:p>
              <a:pPr algn="l" rtl="0"/>
              <a:endParaRPr lang="en-US" sz="1600">
                <a:latin typeface="+mn-lt"/>
              </a:endParaRPr>
            </a:p>
          </p:txBody>
        </p:sp>
        <p:sp>
          <p:nvSpPr>
            <p:cNvPr id="20" name="Freeform 19">
              <a:extLst>
                <a:ext uri="{FF2B5EF4-FFF2-40B4-BE49-F238E27FC236}">
                  <a16:creationId xmlns:a16="http://schemas.microsoft.com/office/drawing/2014/main" id="{2DEB8C59-43C1-6D2B-2C88-D58B4D24920C}"/>
                </a:ext>
              </a:extLst>
            </p:cNvPr>
            <p:cNvSpPr>
              <a:spLocks noChangeArrowheads="1"/>
            </p:cNvSpPr>
            <p:nvPr/>
          </p:nvSpPr>
          <p:spPr bwMode="auto">
            <a:xfrm>
              <a:off x="7376595" y="8224448"/>
              <a:ext cx="100747" cy="396690"/>
            </a:xfrm>
            <a:custGeom>
              <a:avLst/>
              <a:gdLst>
                <a:gd name="T0" fmla="*/ 0 w 69"/>
                <a:gd name="T1" fmla="*/ 194 h 277"/>
                <a:gd name="T2" fmla="*/ 0 w 69"/>
                <a:gd name="T3" fmla="*/ 0 h 277"/>
                <a:gd name="T4" fmla="*/ 68 w 69"/>
                <a:gd name="T5" fmla="*/ 82 h 277"/>
                <a:gd name="T6" fmla="*/ 68 w 69"/>
                <a:gd name="T7" fmla="*/ 276 h 277"/>
                <a:gd name="T8" fmla="*/ 0 w 69"/>
                <a:gd name="T9" fmla="*/ 194 h 277"/>
              </a:gdLst>
              <a:ahLst/>
              <a:cxnLst>
                <a:cxn ang="0">
                  <a:pos x="T0" y="T1"/>
                </a:cxn>
                <a:cxn ang="0">
                  <a:pos x="T2" y="T3"/>
                </a:cxn>
                <a:cxn ang="0">
                  <a:pos x="T4" y="T5"/>
                </a:cxn>
                <a:cxn ang="0">
                  <a:pos x="T6" y="T7"/>
                </a:cxn>
                <a:cxn ang="0">
                  <a:pos x="T8" y="T9"/>
                </a:cxn>
              </a:cxnLst>
              <a:rect l="0" t="0" r="r" b="b"/>
              <a:pathLst>
                <a:path w="69" h="277">
                  <a:moveTo>
                    <a:pt x="0" y="194"/>
                  </a:moveTo>
                  <a:lnTo>
                    <a:pt x="0" y="0"/>
                  </a:lnTo>
                  <a:cubicBezTo>
                    <a:pt x="0" y="30"/>
                    <a:pt x="23" y="59"/>
                    <a:pt x="68" y="82"/>
                  </a:cubicBezTo>
                  <a:lnTo>
                    <a:pt x="68" y="276"/>
                  </a:lnTo>
                  <a:cubicBezTo>
                    <a:pt x="23" y="254"/>
                    <a:pt x="0" y="224"/>
                    <a:pt x="0" y="194"/>
                  </a:cubicBezTo>
                </a:path>
              </a:pathLst>
            </a:custGeom>
            <a:solidFill>
              <a:schemeClr val="bg1">
                <a:lumMod val="65000"/>
              </a:schemeClr>
            </a:solidFill>
            <a:ln>
              <a:noFill/>
            </a:ln>
            <a:effectLst/>
          </p:spPr>
          <p:txBody>
            <a:bodyPr wrap="none" anchor="ctr"/>
            <a:lstStyle/>
            <a:p>
              <a:pPr algn="l" rtl="0"/>
              <a:endParaRPr lang="en-US" sz="1600">
                <a:latin typeface="+mn-lt"/>
              </a:endParaRPr>
            </a:p>
          </p:txBody>
        </p:sp>
        <p:sp>
          <p:nvSpPr>
            <p:cNvPr id="21" name="Freeform 20">
              <a:extLst>
                <a:ext uri="{FF2B5EF4-FFF2-40B4-BE49-F238E27FC236}">
                  <a16:creationId xmlns:a16="http://schemas.microsoft.com/office/drawing/2014/main" id="{17D5D22F-EECC-A0F0-593A-DF3B581FE491}"/>
                </a:ext>
              </a:extLst>
            </p:cNvPr>
            <p:cNvSpPr>
              <a:spLocks noChangeArrowheads="1"/>
            </p:cNvSpPr>
            <p:nvPr/>
          </p:nvSpPr>
          <p:spPr bwMode="auto">
            <a:xfrm>
              <a:off x="9882684" y="8337788"/>
              <a:ext cx="1939384" cy="1246747"/>
            </a:xfrm>
            <a:custGeom>
              <a:avLst/>
              <a:gdLst>
                <a:gd name="T0" fmla="*/ 1358 w 1359"/>
                <a:gd name="T1" fmla="*/ 0 h 874"/>
                <a:gd name="T2" fmla="*/ 1358 w 1359"/>
                <a:gd name="T3" fmla="*/ 194 h 874"/>
                <a:gd name="T4" fmla="*/ 0 w 1359"/>
                <a:gd name="T5" fmla="*/ 873 h 874"/>
                <a:gd name="T6" fmla="*/ 0 w 1359"/>
                <a:gd name="T7" fmla="*/ 679 h 874"/>
                <a:gd name="T8" fmla="*/ 1358 w 1359"/>
                <a:gd name="T9" fmla="*/ 0 h 874"/>
              </a:gdLst>
              <a:ahLst/>
              <a:cxnLst>
                <a:cxn ang="0">
                  <a:pos x="T0" y="T1"/>
                </a:cxn>
                <a:cxn ang="0">
                  <a:pos x="T2" y="T3"/>
                </a:cxn>
                <a:cxn ang="0">
                  <a:pos x="T4" y="T5"/>
                </a:cxn>
                <a:cxn ang="0">
                  <a:pos x="T6" y="T7"/>
                </a:cxn>
                <a:cxn ang="0">
                  <a:pos x="T8" y="T9"/>
                </a:cxn>
              </a:cxnLst>
              <a:rect l="0" t="0" r="r" b="b"/>
              <a:pathLst>
                <a:path w="1359" h="874">
                  <a:moveTo>
                    <a:pt x="1358" y="0"/>
                  </a:moveTo>
                  <a:lnTo>
                    <a:pt x="1358" y="194"/>
                  </a:lnTo>
                  <a:lnTo>
                    <a:pt x="0" y="873"/>
                  </a:lnTo>
                  <a:lnTo>
                    <a:pt x="0" y="679"/>
                  </a:lnTo>
                  <a:lnTo>
                    <a:pt x="1358" y="0"/>
                  </a:lnTo>
                </a:path>
              </a:pathLst>
            </a:custGeom>
            <a:solidFill>
              <a:schemeClr val="bg1">
                <a:lumMod val="75000"/>
              </a:schemeClr>
            </a:solidFill>
            <a:ln>
              <a:noFill/>
            </a:ln>
            <a:effectLst/>
          </p:spPr>
          <p:txBody>
            <a:bodyPr wrap="none" anchor="ctr"/>
            <a:lstStyle/>
            <a:p>
              <a:pPr algn="l" rtl="0"/>
              <a:endParaRPr lang="en-US" sz="1600">
                <a:latin typeface="+mn-lt"/>
              </a:endParaRPr>
            </a:p>
          </p:txBody>
        </p:sp>
        <p:sp>
          <p:nvSpPr>
            <p:cNvPr id="22" name="Freeform 21">
              <a:extLst>
                <a:ext uri="{FF2B5EF4-FFF2-40B4-BE49-F238E27FC236}">
                  <a16:creationId xmlns:a16="http://schemas.microsoft.com/office/drawing/2014/main" id="{9B6779FE-19F1-BAFF-F83A-CC49BD81885F}"/>
                </a:ext>
              </a:extLst>
            </p:cNvPr>
            <p:cNvSpPr>
              <a:spLocks noChangeArrowheads="1"/>
            </p:cNvSpPr>
            <p:nvPr/>
          </p:nvSpPr>
          <p:spPr bwMode="auto">
            <a:xfrm>
              <a:off x="7471043" y="8337788"/>
              <a:ext cx="1939384" cy="1246747"/>
            </a:xfrm>
            <a:custGeom>
              <a:avLst/>
              <a:gdLst>
                <a:gd name="T0" fmla="*/ 1359 w 1360"/>
                <a:gd name="T1" fmla="*/ 679 h 874"/>
                <a:gd name="T2" fmla="*/ 1359 w 1360"/>
                <a:gd name="T3" fmla="*/ 873 h 874"/>
                <a:gd name="T4" fmla="*/ 0 w 1360"/>
                <a:gd name="T5" fmla="*/ 194 h 874"/>
                <a:gd name="T6" fmla="*/ 0 w 1360"/>
                <a:gd name="T7" fmla="*/ 0 h 874"/>
                <a:gd name="T8" fmla="*/ 1359 w 1360"/>
                <a:gd name="T9" fmla="*/ 679 h 874"/>
              </a:gdLst>
              <a:ahLst/>
              <a:cxnLst>
                <a:cxn ang="0">
                  <a:pos x="T0" y="T1"/>
                </a:cxn>
                <a:cxn ang="0">
                  <a:pos x="T2" y="T3"/>
                </a:cxn>
                <a:cxn ang="0">
                  <a:pos x="T4" y="T5"/>
                </a:cxn>
                <a:cxn ang="0">
                  <a:pos x="T6" y="T7"/>
                </a:cxn>
                <a:cxn ang="0">
                  <a:pos x="T8" y="T9"/>
                </a:cxn>
              </a:cxnLst>
              <a:rect l="0" t="0" r="r" b="b"/>
              <a:pathLst>
                <a:path w="1360" h="874">
                  <a:moveTo>
                    <a:pt x="1359" y="679"/>
                  </a:moveTo>
                  <a:lnTo>
                    <a:pt x="1359" y="873"/>
                  </a:lnTo>
                  <a:lnTo>
                    <a:pt x="0" y="194"/>
                  </a:lnTo>
                  <a:lnTo>
                    <a:pt x="0" y="0"/>
                  </a:lnTo>
                  <a:lnTo>
                    <a:pt x="1359" y="679"/>
                  </a:lnTo>
                </a:path>
              </a:pathLst>
            </a:custGeom>
            <a:solidFill>
              <a:schemeClr val="bg1">
                <a:lumMod val="75000"/>
              </a:schemeClr>
            </a:solidFill>
            <a:ln>
              <a:noFill/>
            </a:ln>
            <a:effectLst/>
          </p:spPr>
          <p:txBody>
            <a:bodyPr wrap="none" anchor="ctr"/>
            <a:lstStyle/>
            <a:p>
              <a:pPr algn="l" rtl="0"/>
              <a:endParaRPr lang="en-US" sz="1600">
                <a:latin typeface="+mn-lt"/>
              </a:endParaRPr>
            </a:p>
          </p:txBody>
        </p:sp>
        <p:sp>
          <p:nvSpPr>
            <p:cNvPr id="23" name="Freeform 22">
              <a:extLst>
                <a:ext uri="{FF2B5EF4-FFF2-40B4-BE49-F238E27FC236}">
                  <a16:creationId xmlns:a16="http://schemas.microsoft.com/office/drawing/2014/main" id="{08F5E67C-D2EA-4DD9-D3CF-18BDE3BD34F7}"/>
                </a:ext>
              </a:extLst>
            </p:cNvPr>
            <p:cNvSpPr>
              <a:spLocks noChangeArrowheads="1"/>
            </p:cNvSpPr>
            <p:nvPr/>
          </p:nvSpPr>
          <p:spPr bwMode="auto">
            <a:xfrm>
              <a:off x="7382348" y="7091042"/>
              <a:ext cx="4609188" cy="2273109"/>
            </a:xfrm>
            <a:custGeom>
              <a:avLst/>
              <a:gdLst>
                <a:gd name="T0" fmla="*/ 1611 w 3226"/>
                <a:gd name="T1" fmla="*/ 0 h 1591"/>
                <a:gd name="T2" fmla="*/ 1776 w 3226"/>
                <a:gd name="T3" fmla="*/ 33 h 1591"/>
                <a:gd name="T4" fmla="*/ 3134 w 3226"/>
                <a:gd name="T5" fmla="*/ 713 h 1591"/>
                <a:gd name="T6" fmla="*/ 3134 w 3226"/>
                <a:gd name="T7" fmla="*/ 877 h 1591"/>
                <a:gd name="T8" fmla="*/ 1776 w 3226"/>
                <a:gd name="T9" fmla="*/ 1556 h 1591"/>
                <a:gd name="T10" fmla="*/ 1611 w 3226"/>
                <a:gd name="T11" fmla="*/ 1590 h 1591"/>
                <a:gd name="T12" fmla="*/ 1448 w 3226"/>
                <a:gd name="T13" fmla="*/ 1556 h 1591"/>
                <a:gd name="T14" fmla="*/ 89 w 3226"/>
                <a:gd name="T15" fmla="*/ 877 h 1591"/>
                <a:gd name="T16" fmla="*/ 89 w 3226"/>
                <a:gd name="T17" fmla="*/ 713 h 1591"/>
                <a:gd name="T18" fmla="*/ 1448 w 3226"/>
                <a:gd name="T19" fmla="*/ 33 h 1591"/>
                <a:gd name="T20" fmla="*/ 1611 w 3226"/>
                <a:gd name="T21" fmla="*/ 0 h 1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26" h="1591">
                  <a:moveTo>
                    <a:pt x="1611" y="0"/>
                  </a:moveTo>
                  <a:cubicBezTo>
                    <a:pt x="1672" y="0"/>
                    <a:pt x="1731" y="11"/>
                    <a:pt x="1776" y="33"/>
                  </a:cubicBezTo>
                  <a:lnTo>
                    <a:pt x="3134" y="713"/>
                  </a:lnTo>
                  <a:cubicBezTo>
                    <a:pt x="3225" y="758"/>
                    <a:pt x="3225" y="831"/>
                    <a:pt x="3134" y="877"/>
                  </a:cubicBezTo>
                  <a:lnTo>
                    <a:pt x="1776" y="1556"/>
                  </a:lnTo>
                  <a:cubicBezTo>
                    <a:pt x="1731" y="1579"/>
                    <a:pt x="1672" y="1590"/>
                    <a:pt x="1611" y="1590"/>
                  </a:cubicBezTo>
                  <a:cubicBezTo>
                    <a:pt x="1552" y="1590"/>
                    <a:pt x="1493" y="1579"/>
                    <a:pt x="1448" y="1556"/>
                  </a:cubicBezTo>
                  <a:lnTo>
                    <a:pt x="89" y="877"/>
                  </a:lnTo>
                  <a:cubicBezTo>
                    <a:pt x="0" y="831"/>
                    <a:pt x="0" y="758"/>
                    <a:pt x="89" y="713"/>
                  </a:cubicBezTo>
                  <a:lnTo>
                    <a:pt x="1448" y="33"/>
                  </a:lnTo>
                  <a:cubicBezTo>
                    <a:pt x="1493" y="11"/>
                    <a:pt x="1552" y="0"/>
                    <a:pt x="1611" y="0"/>
                  </a:cubicBezTo>
                </a:path>
              </a:pathLst>
            </a:custGeom>
            <a:solidFill>
              <a:schemeClr val="bg1">
                <a:lumMod val="95000"/>
              </a:schemeClr>
            </a:solidFill>
            <a:ln>
              <a:noFill/>
            </a:ln>
            <a:effectLst/>
          </p:spPr>
          <p:txBody>
            <a:bodyPr wrap="none" anchor="ctr"/>
            <a:lstStyle/>
            <a:p>
              <a:pPr algn="l" rtl="0"/>
              <a:endParaRPr lang="en-US" sz="1600">
                <a:latin typeface="+mn-lt"/>
              </a:endParaRPr>
            </a:p>
          </p:txBody>
        </p:sp>
        <p:sp>
          <p:nvSpPr>
            <p:cNvPr id="24" name="Freeform 23">
              <a:extLst>
                <a:ext uri="{FF2B5EF4-FFF2-40B4-BE49-F238E27FC236}">
                  <a16:creationId xmlns:a16="http://schemas.microsoft.com/office/drawing/2014/main" id="{59B11156-FD77-970A-AC4F-A45E48FE8A13}"/>
                </a:ext>
              </a:extLst>
            </p:cNvPr>
            <p:cNvSpPr>
              <a:spLocks noChangeArrowheads="1"/>
            </p:cNvSpPr>
            <p:nvPr/>
          </p:nvSpPr>
          <p:spPr bwMode="auto">
            <a:xfrm>
              <a:off x="9410429" y="9307480"/>
              <a:ext cx="472255" cy="327429"/>
            </a:xfrm>
            <a:custGeom>
              <a:avLst/>
              <a:gdLst>
                <a:gd name="T0" fmla="*/ 300 w 329"/>
                <a:gd name="T1" fmla="*/ 12 h 229"/>
                <a:gd name="T2" fmla="*/ 275 w 329"/>
                <a:gd name="T3" fmla="*/ 20 h 229"/>
                <a:gd name="T4" fmla="*/ 253 w 329"/>
                <a:gd name="T5" fmla="*/ 25 h 229"/>
                <a:gd name="T6" fmla="*/ 230 w 329"/>
                <a:gd name="T7" fmla="*/ 29 h 229"/>
                <a:gd name="T8" fmla="*/ 204 w 329"/>
                <a:gd name="T9" fmla="*/ 32 h 229"/>
                <a:gd name="T10" fmla="*/ 183 w 329"/>
                <a:gd name="T11" fmla="*/ 34 h 229"/>
                <a:gd name="T12" fmla="*/ 148 w 329"/>
                <a:gd name="T13" fmla="*/ 34 h 229"/>
                <a:gd name="T14" fmla="*/ 121 w 329"/>
                <a:gd name="T15" fmla="*/ 32 h 229"/>
                <a:gd name="T16" fmla="*/ 99 w 329"/>
                <a:gd name="T17" fmla="*/ 30 h 229"/>
                <a:gd name="T18" fmla="*/ 79 w 329"/>
                <a:gd name="T19" fmla="*/ 26 h 229"/>
                <a:gd name="T20" fmla="*/ 59 w 329"/>
                <a:gd name="T21" fmla="*/ 22 h 229"/>
                <a:gd name="T22" fmla="*/ 39 w 329"/>
                <a:gd name="T23" fmla="*/ 16 h 229"/>
                <a:gd name="T24" fmla="*/ 17 w 329"/>
                <a:gd name="T25" fmla="*/ 8 h 229"/>
                <a:gd name="T26" fmla="*/ 0 w 329"/>
                <a:gd name="T27" fmla="*/ 194 h 229"/>
                <a:gd name="T28" fmla="*/ 18 w 329"/>
                <a:gd name="T29" fmla="*/ 203 h 229"/>
                <a:gd name="T30" fmla="*/ 39 w 329"/>
                <a:gd name="T31" fmla="*/ 210 h 229"/>
                <a:gd name="T32" fmla="*/ 48 w 329"/>
                <a:gd name="T33" fmla="*/ 213 h 229"/>
                <a:gd name="T34" fmla="*/ 63 w 329"/>
                <a:gd name="T35" fmla="*/ 217 h 229"/>
                <a:gd name="T36" fmla="*/ 79 w 329"/>
                <a:gd name="T37" fmla="*/ 221 h 229"/>
                <a:gd name="T38" fmla="*/ 93 w 329"/>
                <a:gd name="T39" fmla="*/ 222 h 229"/>
                <a:gd name="T40" fmla="*/ 100 w 329"/>
                <a:gd name="T41" fmla="*/ 224 h 229"/>
                <a:gd name="T42" fmla="*/ 120 w 329"/>
                <a:gd name="T43" fmla="*/ 226 h 229"/>
                <a:gd name="T44" fmla="*/ 138 w 329"/>
                <a:gd name="T45" fmla="*/ 228 h 229"/>
                <a:gd name="T46" fmla="*/ 148 w 329"/>
                <a:gd name="T47" fmla="*/ 228 h 229"/>
                <a:gd name="T48" fmla="*/ 163 w 329"/>
                <a:gd name="T49" fmla="*/ 228 h 229"/>
                <a:gd name="T50" fmla="*/ 183 w 329"/>
                <a:gd name="T51" fmla="*/ 228 h 229"/>
                <a:gd name="T52" fmla="*/ 202 w 329"/>
                <a:gd name="T53" fmla="*/ 227 h 229"/>
                <a:gd name="T54" fmla="*/ 228 w 329"/>
                <a:gd name="T55" fmla="*/ 223 h 229"/>
                <a:gd name="T56" fmla="*/ 251 w 329"/>
                <a:gd name="T57" fmla="*/ 220 h 229"/>
                <a:gd name="T58" fmla="*/ 272 w 329"/>
                <a:gd name="T59" fmla="*/ 215 h 229"/>
                <a:gd name="T60" fmla="*/ 293 w 329"/>
                <a:gd name="T61" fmla="*/ 209 h 229"/>
                <a:gd name="T62" fmla="*/ 313 w 329"/>
                <a:gd name="T63" fmla="*/ 201 h 229"/>
                <a:gd name="T64" fmla="*/ 328 w 329"/>
                <a:gd name="T65" fmla="*/ 194 h 229"/>
                <a:gd name="T66" fmla="*/ 313 w 329"/>
                <a:gd name="T67" fmla="*/ 7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9" h="229">
                  <a:moveTo>
                    <a:pt x="313" y="7"/>
                  </a:moveTo>
                  <a:cubicBezTo>
                    <a:pt x="308" y="9"/>
                    <a:pt x="304" y="10"/>
                    <a:pt x="300" y="12"/>
                  </a:cubicBezTo>
                  <a:cubicBezTo>
                    <a:pt x="298" y="13"/>
                    <a:pt x="295" y="14"/>
                    <a:pt x="293" y="14"/>
                  </a:cubicBezTo>
                  <a:cubicBezTo>
                    <a:pt x="287" y="16"/>
                    <a:pt x="281" y="18"/>
                    <a:pt x="275" y="20"/>
                  </a:cubicBezTo>
                  <a:cubicBezTo>
                    <a:pt x="274" y="20"/>
                    <a:pt x="273" y="20"/>
                    <a:pt x="272" y="20"/>
                  </a:cubicBezTo>
                  <a:cubicBezTo>
                    <a:pt x="266" y="22"/>
                    <a:pt x="259" y="23"/>
                    <a:pt x="253" y="25"/>
                  </a:cubicBezTo>
                  <a:cubicBezTo>
                    <a:pt x="253" y="25"/>
                    <a:pt x="252" y="25"/>
                    <a:pt x="251" y="25"/>
                  </a:cubicBezTo>
                  <a:cubicBezTo>
                    <a:pt x="244" y="27"/>
                    <a:pt x="237" y="28"/>
                    <a:pt x="230" y="29"/>
                  </a:cubicBezTo>
                  <a:cubicBezTo>
                    <a:pt x="229" y="30"/>
                    <a:pt x="228" y="30"/>
                    <a:pt x="228" y="30"/>
                  </a:cubicBezTo>
                  <a:cubicBezTo>
                    <a:pt x="220" y="31"/>
                    <a:pt x="212" y="32"/>
                    <a:pt x="204" y="32"/>
                  </a:cubicBezTo>
                  <a:cubicBezTo>
                    <a:pt x="201" y="33"/>
                    <a:pt x="198" y="33"/>
                    <a:pt x="195" y="33"/>
                  </a:cubicBezTo>
                  <a:cubicBezTo>
                    <a:pt x="190" y="33"/>
                    <a:pt x="186" y="33"/>
                    <a:pt x="183" y="34"/>
                  </a:cubicBezTo>
                  <a:cubicBezTo>
                    <a:pt x="176" y="34"/>
                    <a:pt x="170" y="34"/>
                    <a:pt x="163" y="34"/>
                  </a:cubicBezTo>
                  <a:cubicBezTo>
                    <a:pt x="159" y="34"/>
                    <a:pt x="153" y="34"/>
                    <a:pt x="148" y="34"/>
                  </a:cubicBezTo>
                  <a:cubicBezTo>
                    <a:pt x="145" y="33"/>
                    <a:pt x="143" y="33"/>
                    <a:pt x="140" y="33"/>
                  </a:cubicBezTo>
                  <a:cubicBezTo>
                    <a:pt x="133" y="33"/>
                    <a:pt x="127" y="33"/>
                    <a:pt x="121" y="32"/>
                  </a:cubicBezTo>
                  <a:lnTo>
                    <a:pt x="120" y="32"/>
                  </a:lnTo>
                  <a:cubicBezTo>
                    <a:pt x="113" y="32"/>
                    <a:pt x="105" y="30"/>
                    <a:pt x="99" y="30"/>
                  </a:cubicBezTo>
                  <a:cubicBezTo>
                    <a:pt x="97" y="29"/>
                    <a:pt x="94" y="28"/>
                    <a:pt x="93" y="28"/>
                  </a:cubicBezTo>
                  <a:cubicBezTo>
                    <a:pt x="88" y="28"/>
                    <a:pt x="83" y="27"/>
                    <a:pt x="79" y="26"/>
                  </a:cubicBezTo>
                  <a:cubicBezTo>
                    <a:pt x="76" y="25"/>
                    <a:pt x="73" y="25"/>
                    <a:pt x="70" y="24"/>
                  </a:cubicBezTo>
                  <a:cubicBezTo>
                    <a:pt x="67" y="23"/>
                    <a:pt x="63" y="22"/>
                    <a:pt x="59" y="22"/>
                  </a:cubicBezTo>
                  <a:cubicBezTo>
                    <a:pt x="56" y="20"/>
                    <a:pt x="52" y="20"/>
                    <a:pt x="48" y="19"/>
                  </a:cubicBezTo>
                  <a:cubicBezTo>
                    <a:pt x="46" y="18"/>
                    <a:pt x="42" y="17"/>
                    <a:pt x="39" y="16"/>
                  </a:cubicBezTo>
                  <a:cubicBezTo>
                    <a:pt x="33" y="14"/>
                    <a:pt x="26" y="11"/>
                    <a:pt x="19" y="9"/>
                  </a:cubicBezTo>
                  <a:cubicBezTo>
                    <a:pt x="19" y="9"/>
                    <a:pt x="18" y="8"/>
                    <a:pt x="17" y="8"/>
                  </a:cubicBezTo>
                  <a:cubicBezTo>
                    <a:pt x="11" y="6"/>
                    <a:pt x="6" y="3"/>
                    <a:pt x="0" y="0"/>
                  </a:cubicBezTo>
                  <a:lnTo>
                    <a:pt x="0" y="194"/>
                  </a:lnTo>
                  <a:cubicBezTo>
                    <a:pt x="6" y="197"/>
                    <a:pt x="11" y="200"/>
                    <a:pt x="17" y="202"/>
                  </a:cubicBezTo>
                  <a:cubicBezTo>
                    <a:pt x="18" y="202"/>
                    <a:pt x="18" y="203"/>
                    <a:pt x="18" y="203"/>
                  </a:cubicBezTo>
                  <a:cubicBezTo>
                    <a:pt x="19" y="203"/>
                    <a:pt x="19" y="203"/>
                    <a:pt x="19" y="203"/>
                  </a:cubicBezTo>
                  <a:cubicBezTo>
                    <a:pt x="26" y="206"/>
                    <a:pt x="33" y="208"/>
                    <a:pt x="39" y="210"/>
                  </a:cubicBezTo>
                  <a:cubicBezTo>
                    <a:pt x="40" y="211"/>
                    <a:pt x="41" y="211"/>
                    <a:pt x="42" y="211"/>
                  </a:cubicBezTo>
                  <a:cubicBezTo>
                    <a:pt x="44" y="212"/>
                    <a:pt x="46" y="212"/>
                    <a:pt x="48" y="213"/>
                  </a:cubicBezTo>
                  <a:cubicBezTo>
                    <a:pt x="52" y="214"/>
                    <a:pt x="56" y="215"/>
                    <a:pt x="59" y="216"/>
                  </a:cubicBezTo>
                  <a:cubicBezTo>
                    <a:pt x="60" y="216"/>
                    <a:pt x="61" y="216"/>
                    <a:pt x="63" y="217"/>
                  </a:cubicBezTo>
                  <a:cubicBezTo>
                    <a:pt x="65" y="217"/>
                    <a:pt x="68" y="218"/>
                    <a:pt x="70" y="219"/>
                  </a:cubicBezTo>
                  <a:cubicBezTo>
                    <a:pt x="73" y="219"/>
                    <a:pt x="76" y="220"/>
                    <a:pt x="79" y="221"/>
                  </a:cubicBezTo>
                  <a:cubicBezTo>
                    <a:pt x="80" y="221"/>
                    <a:pt x="81" y="221"/>
                    <a:pt x="82" y="221"/>
                  </a:cubicBezTo>
                  <a:cubicBezTo>
                    <a:pt x="85" y="222"/>
                    <a:pt x="89" y="222"/>
                    <a:pt x="93" y="222"/>
                  </a:cubicBezTo>
                  <a:cubicBezTo>
                    <a:pt x="94" y="223"/>
                    <a:pt x="97" y="223"/>
                    <a:pt x="99" y="223"/>
                  </a:cubicBezTo>
                  <a:lnTo>
                    <a:pt x="100" y="224"/>
                  </a:lnTo>
                  <a:cubicBezTo>
                    <a:pt x="107" y="225"/>
                    <a:pt x="113" y="225"/>
                    <a:pt x="119" y="226"/>
                  </a:cubicBezTo>
                  <a:cubicBezTo>
                    <a:pt x="120" y="226"/>
                    <a:pt x="120" y="226"/>
                    <a:pt x="120" y="226"/>
                  </a:cubicBezTo>
                  <a:cubicBezTo>
                    <a:pt x="120" y="226"/>
                    <a:pt x="121" y="226"/>
                    <a:pt x="121" y="227"/>
                  </a:cubicBezTo>
                  <a:cubicBezTo>
                    <a:pt x="127" y="227"/>
                    <a:pt x="132" y="227"/>
                    <a:pt x="138" y="228"/>
                  </a:cubicBezTo>
                  <a:cubicBezTo>
                    <a:pt x="138" y="228"/>
                    <a:pt x="139" y="228"/>
                    <a:pt x="140" y="228"/>
                  </a:cubicBezTo>
                  <a:cubicBezTo>
                    <a:pt x="143" y="228"/>
                    <a:pt x="145" y="228"/>
                    <a:pt x="148" y="228"/>
                  </a:cubicBezTo>
                  <a:cubicBezTo>
                    <a:pt x="151" y="228"/>
                    <a:pt x="154" y="228"/>
                    <a:pt x="158" y="228"/>
                  </a:cubicBezTo>
                  <a:cubicBezTo>
                    <a:pt x="160" y="228"/>
                    <a:pt x="162" y="228"/>
                    <a:pt x="163" y="228"/>
                  </a:cubicBezTo>
                  <a:cubicBezTo>
                    <a:pt x="169" y="228"/>
                    <a:pt x="174" y="228"/>
                    <a:pt x="179" y="228"/>
                  </a:cubicBezTo>
                  <a:cubicBezTo>
                    <a:pt x="180" y="228"/>
                    <a:pt x="181" y="228"/>
                    <a:pt x="183" y="228"/>
                  </a:cubicBezTo>
                  <a:cubicBezTo>
                    <a:pt x="186" y="228"/>
                    <a:pt x="190" y="227"/>
                    <a:pt x="195" y="227"/>
                  </a:cubicBezTo>
                  <a:cubicBezTo>
                    <a:pt x="197" y="227"/>
                    <a:pt x="200" y="227"/>
                    <a:pt x="202" y="227"/>
                  </a:cubicBezTo>
                  <a:cubicBezTo>
                    <a:pt x="203" y="227"/>
                    <a:pt x="204" y="227"/>
                    <a:pt x="204" y="227"/>
                  </a:cubicBezTo>
                  <a:cubicBezTo>
                    <a:pt x="212" y="226"/>
                    <a:pt x="220" y="225"/>
                    <a:pt x="228" y="223"/>
                  </a:cubicBezTo>
                  <a:cubicBezTo>
                    <a:pt x="228" y="223"/>
                    <a:pt x="229" y="223"/>
                    <a:pt x="230" y="223"/>
                  </a:cubicBezTo>
                  <a:cubicBezTo>
                    <a:pt x="237" y="222"/>
                    <a:pt x="244" y="221"/>
                    <a:pt x="251" y="220"/>
                  </a:cubicBezTo>
                  <a:cubicBezTo>
                    <a:pt x="252" y="220"/>
                    <a:pt x="253" y="219"/>
                    <a:pt x="253" y="219"/>
                  </a:cubicBezTo>
                  <a:cubicBezTo>
                    <a:pt x="259" y="218"/>
                    <a:pt x="266" y="217"/>
                    <a:pt x="272" y="215"/>
                  </a:cubicBezTo>
                  <a:cubicBezTo>
                    <a:pt x="273" y="214"/>
                    <a:pt x="274" y="214"/>
                    <a:pt x="275" y="214"/>
                  </a:cubicBezTo>
                  <a:cubicBezTo>
                    <a:pt x="281" y="212"/>
                    <a:pt x="287" y="211"/>
                    <a:pt x="293" y="209"/>
                  </a:cubicBezTo>
                  <a:cubicBezTo>
                    <a:pt x="295" y="208"/>
                    <a:pt x="298" y="207"/>
                    <a:pt x="300" y="206"/>
                  </a:cubicBezTo>
                  <a:cubicBezTo>
                    <a:pt x="304" y="205"/>
                    <a:pt x="308" y="203"/>
                    <a:pt x="313" y="201"/>
                  </a:cubicBezTo>
                  <a:lnTo>
                    <a:pt x="315" y="200"/>
                  </a:lnTo>
                  <a:cubicBezTo>
                    <a:pt x="319" y="198"/>
                    <a:pt x="324" y="197"/>
                    <a:pt x="328" y="194"/>
                  </a:cubicBezTo>
                  <a:lnTo>
                    <a:pt x="328" y="0"/>
                  </a:lnTo>
                  <a:cubicBezTo>
                    <a:pt x="323" y="3"/>
                    <a:pt x="318" y="4"/>
                    <a:pt x="313" y="7"/>
                  </a:cubicBezTo>
                </a:path>
              </a:pathLst>
            </a:custGeom>
            <a:solidFill>
              <a:schemeClr val="bg1">
                <a:lumMod val="65000"/>
              </a:schemeClr>
            </a:solidFill>
            <a:ln>
              <a:noFill/>
            </a:ln>
            <a:effectLst/>
          </p:spPr>
          <p:txBody>
            <a:bodyPr wrap="none" anchor="ctr"/>
            <a:lstStyle/>
            <a:p>
              <a:pPr algn="l" rtl="0"/>
              <a:endParaRPr lang="en-US" sz="1600">
                <a:latin typeface="+mn-lt"/>
              </a:endParaRPr>
            </a:p>
          </p:txBody>
        </p:sp>
        <p:sp>
          <p:nvSpPr>
            <p:cNvPr id="25" name="Freeform 24">
              <a:extLst>
                <a:ext uri="{FF2B5EF4-FFF2-40B4-BE49-F238E27FC236}">
                  <a16:creationId xmlns:a16="http://schemas.microsoft.com/office/drawing/2014/main" id="{73AC5080-0671-5E7E-DE37-959C1DF14DFF}"/>
                </a:ext>
              </a:extLst>
            </p:cNvPr>
            <p:cNvSpPr>
              <a:spLocks noChangeArrowheads="1"/>
            </p:cNvSpPr>
            <p:nvPr/>
          </p:nvSpPr>
          <p:spPr bwMode="auto">
            <a:xfrm>
              <a:off x="9045219" y="8079621"/>
              <a:ext cx="1196374" cy="283354"/>
            </a:xfrm>
            <a:custGeom>
              <a:avLst/>
              <a:gdLst>
                <a:gd name="T0" fmla="*/ 839 w 840"/>
                <a:gd name="T1" fmla="*/ 99 h 199"/>
                <a:gd name="T2" fmla="*/ 419 w 840"/>
                <a:gd name="T3" fmla="*/ 198 h 199"/>
                <a:gd name="T4" fmla="*/ 0 w 840"/>
                <a:gd name="T5" fmla="*/ 99 h 199"/>
                <a:gd name="T6" fmla="*/ 419 w 840"/>
                <a:gd name="T7" fmla="*/ 0 h 199"/>
                <a:gd name="T8" fmla="*/ 839 w 840"/>
                <a:gd name="T9" fmla="*/ 99 h 199"/>
              </a:gdLst>
              <a:ahLst/>
              <a:cxnLst>
                <a:cxn ang="0">
                  <a:pos x="T0" y="T1"/>
                </a:cxn>
                <a:cxn ang="0">
                  <a:pos x="T2" y="T3"/>
                </a:cxn>
                <a:cxn ang="0">
                  <a:pos x="T4" y="T5"/>
                </a:cxn>
                <a:cxn ang="0">
                  <a:pos x="T6" y="T7"/>
                </a:cxn>
                <a:cxn ang="0">
                  <a:pos x="T8" y="T9"/>
                </a:cxn>
              </a:cxnLst>
              <a:rect l="0" t="0" r="r" b="b"/>
              <a:pathLst>
                <a:path w="840" h="199">
                  <a:moveTo>
                    <a:pt x="839" y="99"/>
                  </a:moveTo>
                  <a:cubicBezTo>
                    <a:pt x="839" y="154"/>
                    <a:pt x="651" y="198"/>
                    <a:pt x="419" y="198"/>
                  </a:cubicBezTo>
                  <a:cubicBezTo>
                    <a:pt x="188" y="198"/>
                    <a:pt x="0" y="154"/>
                    <a:pt x="0" y="99"/>
                  </a:cubicBezTo>
                  <a:cubicBezTo>
                    <a:pt x="0" y="44"/>
                    <a:pt x="188" y="0"/>
                    <a:pt x="419" y="0"/>
                  </a:cubicBezTo>
                  <a:cubicBezTo>
                    <a:pt x="651" y="0"/>
                    <a:pt x="839" y="44"/>
                    <a:pt x="839" y="99"/>
                  </a:cubicBezTo>
                </a:path>
              </a:pathLst>
            </a:custGeom>
            <a:solidFill>
              <a:schemeClr val="bg1">
                <a:lumMod val="75000"/>
              </a:schemeClr>
            </a:solidFill>
            <a:ln>
              <a:noFill/>
            </a:ln>
            <a:effectLst/>
          </p:spPr>
          <p:txBody>
            <a:bodyPr wrap="none" anchor="ctr"/>
            <a:lstStyle/>
            <a:p>
              <a:pPr algn="l" rtl="0"/>
              <a:endParaRPr lang="en-US" sz="1600">
                <a:latin typeface="+mn-lt"/>
              </a:endParaRPr>
            </a:p>
          </p:txBody>
        </p:sp>
        <p:sp>
          <p:nvSpPr>
            <p:cNvPr id="26" name="Freeform 25">
              <a:extLst>
                <a:ext uri="{FF2B5EF4-FFF2-40B4-BE49-F238E27FC236}">
                  <a16:creationId xmlns:a16="http://schemas.microsoft.com/office/drawing/2014/main" id="{EF23F2AD-B78C-A4E7-DC34-859CCF047ED4}"/>
                </a:ext>
              </a:extLst>
            </p:cNvPr>
            <p:cNvSpPr>
              <a:spLocks noChangeArrowheads="1"/>
            </p:cNvSpPr>
            <p:nvPr/>
          </p:nvSpPr>
          <p:spPr bwMode="auto">
            <a:xfrm>
              <a:off x="8377769" y="5290184"/>
              <a:ext cx="2543868" cy="2934264"/>
            </a:xfrm>
            <a:custGeom>
              <a:avLst/>
              <a:gdLst>
                <a:gd name="T0" fmla="*/ 1779 w 1780"/>
                <a:gd name="T1" fmla="*/ 889 h 2054"/>
                <a:gd name="T2" fmla="*/ 889 w 1780"/>
                <a:gd name="T3" fmla="*/ 0 h 2054"/>
                <a:gd name="T4" fmla="*/ 0 w 1780"/>
                <a:gd name="T5" fmla="*/ 889 h 2054"/>
                <a:gd name="T6" fmla="*/ 722 w 1780"/>
                <a:gd name="T7" fmla="*/ 1763 h 2054"/>
                <a:gd name="T8" fmla="*/ 889 w 1780"/>
                <a:gd name="T9" fmla="*/ 2053 h 2054"/>
                <a:gd name="T10" fmla="*/ 1057 w 1780"/>
                <a:gd name="T11" fmla="*/ 1763 h 2054"/>
                <a:gd name="T12" fmla="*/ 1779 w 1780"/>
                <a:gd name="T13" fmla="*/ 889 h 2054"/>
              </a:gdLst>
              <a:ahLst/>
              <a:cxnLst>
                <a:cxn ang="0">
                  <a:pos x="T0" y="T1"/>
                </a:cxn>
                <a:cxn ang="0">
                  <a:pos x="T2" y="T3"/>
                </a:cxn>
                <a:cxn ang="0">
                  <a:pos x="T4" y="T5"/>
                </a:cxn>
                <a:cxn ang="0">
                  <a:pos x="T6" y="T7"/>
                </a:cxn>
                <a:cxn ang="0">
                  <a:pos x="T8" y="T9"/>
                </a:cxn>
                <a:cxn ang="0">
                  <a:pos x="T10" y="T11"/>
                </a:cxn>
                <a:cxn ang="0">
                  <a:pos x="T12" y="T13"/>
                </a:cxn>
              </a:cxnLst>
              <a:rect l="0" t="0" r="r" b="b"/>
              <a:pathLst>
                <a:path w="1780" h="2054">
                  <a:moveTo>
                    <a:pt x="1779" y="889"/>
                  </a:moveTo>
                  <a:cubicBezTo>
                    <a:pt x="1779" y="398"/>
                    <a:pt x="1381" y="0"/>
                    <a:pt x="889" y="0"/>
                  </a:cubicBezTo>
                  <a:cubicBezTo>
                    <a:pt x="399" y="0"/>
                    <a:pt x="0" y="398"/>
                    <a:pt x="0" y="889"/>
                  </a:cubicBezTo>
                  <a:cubicBezTo>
                    <a:pt x="0" y="1323"/>
                    <a:pt x="311" y="1685"/>
                    <a:pt x="722" y="1763"/>
                  </a:cubicBezTo>
                  <a:lnTo>
                    <a:pt x="889" y="2053"/>
                  </a:lnTo>
                  <a:lnTo>
                    <a:pt x="1057" y="1763"/>
                  </a:lnTo>
                  <a:cubicBezTo>
                    <a:pt x="1468" y="1685"/>
                    <a:pt x="1779" y="1323"/>
                    <a:pt x="1779" y="889"/>
                  </a:cubicBezTo>
                </a:path>
              </a:pathLst>
            </a:custGeom>
            <a:solidFill>
              <a:schemeClr val="accent2"/>
            </a:solidFill>
            <a:ln>
              <a:noFill/>
            </a:ln>
            <a:effectLst/>
          </p:spPr>
          <p:txBody>
            <a:bodyPr wrap="none" anchor="ctr"/>
            <a:lstStyle/>
            <a:p>
              <a:pPr algn="l" rtl="0"/>
              <a:endParaRPr lang="en-US" sz="1600">
                <a:latin typeface="+mn-lt"/>
              </a:endParaRPr>
            </a:p>
          </p:txBody>
        </p:sp>
        <p:sp>
          <p:nvSpPr>
            <p:cNvPr id="27" name="TextBox 26">
              <a:extLst>
                <a:ext uri="{FF2B5EF4-FFF2-40B4-BE49-F238E27FC236}">
                  <a16:creationId xmlns:a16="http://schemas.microsoft.com/office/drawing/2014/main" id="{0561C21D-3004-864A-71F9-DFF20318605E}"/>
                </a:ext>
              </a:extLst>
            </p:cNvPr>
            <p:cNvSpPr txBox="1"/>
            <p:nvPr/>
          </p:nvSpPr>
          <p:spPr>
            <a:xfrm>
              <a:off x="9404135" y="6225719"/>
              <a:ext cx="560923" cy="790033"/>
            </a:xfrm>
            <a:prstGeom prst="rect">
              <a:avLst/>
            </a:prstGeom>
            <a:noFill/>
          </p:spPr>
          <p:txBody>
            <a:bodyPr wrap="none" rtlCol="0" anchor="ctr">
              <a:spAutoFit/>
            </a:bodyPr>
            <a:lstStyle/>
            <a:p>
              <a:pPr algn="ctr" rtl="0"/>
              <a:r>
                <a:rPr lang="en-US" sz="1600" b="1" dirty="0">
                  <a:solidFill>
                    <a:schemeClr val="bg1"/>
                  </a:solidFill>
                  <a:latin typeface="+mn-lt"/>
                  <a:cs typeface="Poppins" pitchFamily="2" charset="77"/>
                </a:rPr>
                <a:t>2</a:t>
              </a:r>
            </a:p>
          </p:txBody>
        </p:sp>
        <p:sp>
          <p:nvSpPr>
            <p:cNvPr id="28" name="Subtitle 2">
              <a:extLst>
                <a:ext uri="{FF2B5EF4-FFF2-40B4-BE49-F238E27FC236}">
                  <a16:creationId xmlns:a16="http://schemas.microsoft.com/office/drawing/2014/main" id="{1719B050-37BB-F5FF-4C83-6490E6BA45E4}"/>
                </a:ext>
              </a:extLst>
            </p:cNvPr>
            <p:cNvSpPr txBox="1">
              <a:spLocks/>
            </p:cNvSpPr>
            <p:nvPr/>
          </p:nvSpPr>
          <p:spPr>
            <a:xfrm>
              <a:off x="7505148" y="11235724"/>
              <a:ext cx="4301706" cy="782850"/>
            </a:xfrm>
            <a:prstGeom prst="rect">
              <a:avLst/>
            </a:prstGeom>
          </p:spPr>
          <p:txBody>
            <a:bodyPr vert="horz" wrap="square" lIns="91440" tIns="45720" rIns="91440" bIns="4572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rtl="0">
                <a:lnSpc>
                  <a:spcPts val="1750"/>
                </a:lnSpc>
              </a:pPr>
              <a:endParaRPr lang="en-US" sz="1600" dirty="0">
                <a:solidFill>
                  <a:schemeClr val="tx1"/>
                </a:solidFill>
                <a:latin typeface="+mn-lt"/>
                <a:ea typeface="Lato Light" panose="020F0502020204030203" pitchFamily="34" charset="0"/>
                <a:cs typeface="Mukta ExtraLight" panose="020B0000000000000000" pitchFamily="34" charset="77"/>
              </a:endParaRPr>
            </a:p>
          </p:txBody>
        </p:sp>
        <p:sp>
          <p:nvSpPr>
            <p:cNvPr id="29" name="TextBox 28">
              <a:extLst>
                <a:ext uri="{FF2B5EF4-FFF2-40B4-BE49-F238E27FC236}">
                  <a16:creationId xmlns:a16="http://schemas.microsoft.com/office/drawing/2014/main" id="{FAC294AE-8900-066F-735B-0865E6C257AE}"/>
                </a:ext>
              </a:extLst>
            </p:cNvPr>
            <p:cNvSpPr txBox="1"/>
            <p:nvPr/>
          </p:nvSpPr>
          <p:spPr>
            <a:xfrm>
              <a:off x="6351503" y="9425892"/>
              <a:ext cx="5771524" cy="1364602"/>
            </a:xfrm>
            <a:prstGeom prst="rect">
              <a:avLst/>
            </a:prstGeom>
            <a:noFill/>
          </p:spPr>
          <p:txBody>
            <a:bodyPr wrap="square" rtlCol="0" anchor="b" anchorCtr="0">
              <a:spAutoFit/>
            </a:bodyPr>
            <a:lstStyle/>
            <a:p>
              <a:pPr algn="ctr" rtl="0"/>
              <a:r>
                <a:rPr lang="en-US" sz="1600" b="1" dirty="0">
                  <a:latin typeface="+mn-lt"/>
                </a:rPr>
                <a:t>SHB REVIEWS DOCUMENTS </a:t>
              </a:r>
            </a:p>
            <a:p>
              <a:pPr algn="ctr" rtl="0"/>
              <a:r>
                <a:rPr lang="en-US" sz="1600" b="1" dirty="0">
                  <a:latin typeface="+mn-lt"/>
                </a:rPr>
                <a:t>(10 days</a:t>
              </a:r>
              <a:r>
                <a:rPr lang="en-US" sz="1600" dirty="0">
                  <a:latin typeface="+mn-lt"/>
                </a:rPr>
                <a:t>)</a:t>
              </a:r>
              <a:endParaRPr lang="en-US" sz="1600" dirty="0">
                <a:latin typeface="+mn-lt"/>
                <a:ea typeface="League Spartan" charset="0"/>
                <a:cs typeface="Poppins" pitchFamily="2" charset="77"/>
              </a:endParaRPr>
            </a:p>
          </p:txBody>
        </p:sp>
        <p:sp>
          <p:nvSpPr>
            <p:cNvPr id="30" name="Freeform 29">
              <a:extLst>
                <a:ext uri="{FF2B5EF4-FFF2-40B4-BE49-F238E27FC236}">
                  <a16:creationId xmlns:a16="http://schemas.microsoft.com/office/drawing/2014/main" id="{415982E4-D0EE-7499-FCE1-1104FA411EEF}"/>
                </a:ext>
              </a:extLst>
            </p:cNvPr>
            <p:cNvSpPr>
              <a:spLocks noChangeArrowheads="1"/>
            </p:cNvSpPr>
            <p:nvPr/>
          </p:nvSpPr>
          <p:spPr bwMode="auto">
            <a:xfrm>
              <a:off x="16869647" y="6171723"/>
              <a:ext cx="100747" cy="396690"/>
            </a:xfrm>
            <a:custGeom>
              <a:avLst/>
              <a:gdLst>
                <a:gd name="T0" fmla="*/ 68 w 70"/>
                <a:gd name="T1" fmla="*/ 10 h 278"/>
                <a:gd name="T2" fmla="*/ 68 w 70"/>
                <a:gd name="T3" fmla="*/ 12 h 278"/>
                <a:gd name="T4" fmla="*/ 64 w 70"/>
                <a:gd name="T5" fmla="*/ 22 h 278"/>
                <a:gd name="T6" fmla="*/ 63 w 70"/>
                <a:gd name="T7" fmla="*/ 25 h 278"/>
                <a:gd name="T8" fmla="*/ 60 w 70"/>
                <a:gd name="T9" fmla="*/ 32 h 278"/>
                <a:gd name="T10" fmla="*/ 57 w 70"/>
                <a:gd name="T11" fmla="*/ 36 h 278"/>
                <a:gd name="T12" fmla="*/ 53 w 70"/>
                <a:gd name="T13" fmla="*/ 42 h 278"/>
                <a:gd name="T14" fmla="*/ 49 w 70"/>
                <a:gd name="T15" fmla="*/ 47 h 278"/>
                <a:gd name="T16" fmla="*/ 44 w 70"/>
                <a:gd name="T17" fmla="*/ 52 h 278"/>
                <a:gd name="T18" fmla="*/ 39 w 70"/>
                <a:gd name="T19" fmla="*/ 57 h 278"/>
                <a:gd name="T20" fmla="*/ 32 w 70"/>
                <a:gd name="T21" fmla="*/ 63 h 278"/>
                <a:gd name="T22" fmla="*/ 30 w 70"/>
                <a:gd name="T23" fmla="*/ 65 h 278"/>
                <a:gd name="T24" fmla="*/ 17 w 70"/>
                <a:gd name="T25" fmla="*/ 73 h 278"/>
                <a:gd name="T26" fmla="*/ 15 w 70"/>
                <a:gd name="T27" fmla="*/ 75 h 278"/>
                <a:gd name="T28" fmla="*/ 0 w 70"/>
                <a:gd name="T29" fmla="*/ 82 h 278"/>
                <a:gd name="T30" fmla="*/ 0 w 70"/>
                <a:gd name="T31" fmla="*/ 277 h 278"/>
                <a:gd name="T32" fmla="*/ 15 w 70"/>
                <a:gd name="T33" fmla="*/ 268 h 278"/>
                <a:gd name="T34" fmla="*/ 17 w 70"/>
                <a:gd name="T35" fmla="*/ 267 h 278"/>
                <a:gd name="T36" fmla="*/ 20 w 70"/>
                <a:gd name="T37" fmla="*/ 266 h 278"/>
                <a:gd name="T38" fmla="*/ 30 w 70"/>
                <a:gd name="T39" fmla="*/ 259 h 278"/>
                <a:gd name="T40" fmla="*/ 32 w 70"/>
                <a:gd name="T41" fmla="*/ 258 h 278"/>
                <a:gd name="T42" fmla="*/ 36 w 70"/>
                <a:gd name="T43" fmla="*/ 254 h 278"/>
                <a:gd name="T44" fmla="*/ 39 w 70"/>
                <a:gd name="T45" fmla="*/ 251 h 278"/>
                <a:gd name="T46" fmla="*/ 44 w 70"/>
                <a:gd name="T47" fmla="*/ 246 h 278"/>
                <a:gd name="T48" fmla="*/ 47 w 70"/>
                <a:gd name="T49" fmla="*/ 243 h 278"/>
                <a:gd name="T50" fmla="*/ 49 w 70"/>
                <a:gd name="T51" fmla="*/ 240 h 278"/>
                <a:gd name="T52" fmla="*/ 53 w 70"/>
                <a:gd name="T53" fmla="*/ 236 h 278"/>
                <a:gd name="T54" fmla="*/ 55 w 70"/>
                <a:gd name="T55" fmla="*/ 234 h 278"/>
                <a:gd name="T56" fmla="*/ 57 w 70"/>
                <a:gd name="T57" fmla="*/ 230 h 278"/>
                <a:gd name="T58" fmla="*/ 60 w 70"/>
                <a:gd name="T59" fmla="*/ 226 h 278"/>
                <a:gd name="T60" fmla="*/ 61 w 70"/>
                <a:gd name="T61" fmla="*/ 225 h 278"/>
                <a:gd name="T62" fmla="*/ 63 w 70"/>
                <a:gd name="T63" fmla="*/ 219 h 278"/>
                <a:gd name="T64" fmla="*/ 64 w 70"/>
                <a:gd name="T65" fmla="*/ 216 h 278"/>
                <a:gd name="T66" fmla="*/ 64 w 70"/>
                <a:gd name="T67" fmla="*/ 215 h 278"/>
                <a:gd name="T68" fmla="*/ 68 w 70"/>
                <a:gd name="T69" fmla="*/ 206 h 278"/>
                <a:gd name="T70" fmla="*/ 68 w 70"/>
                <a:gd name="T71" fmla="*/ 204 h 278"/>
                <a:gd name="T72" fmla="*/ 69 w 70"/>
                <a:gd name="T73" fmla="*/ 196 h 278"/>
                <a:gd name="T74" fmla="*/ 69 w 70"/>
                <a:gd name="T75" fmla="*/ 195 h 278"/>
                <a:gd name="T76" fmla="*/ 69 w 70"/>
                <a:gd name="T77" fmla="*/ 0 h 278"/>
                <a:gd name="T78" fmla="*/ 68 w 70"/>
                <a:gd name="T79" fmla="*/ 1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 h="278">
                  <a:moveTo>
                    <a:pt x="68" y="10"/>
                  </a:moveTo>
                  <a:cubicBezTo>
                    <a:pt x="68" y="10"/>
                    <a:pt x="68" y="11"/>
                    <a:pt x="68" y="12"/>
                  </a:cubicBezTo>
                  <a:cubicBezTo>
                    <a:pt x="67" y="15"/>
                    <a:pt x="66" y="19"/>
                    <a:pt x="64" y="22"/>
                  </a:cubicBezTo>
                  <a:cubicBezTo>
                    <a:pt x="64" y="23"/>
                    <a:pt x="63" y="24"/>
                    <a:pt x="63" y="25"/>
                  </a:cubicBezTo>
                  <a:cubicBezTo>
                    <a:pt x="62" y="28"/>
                    <a:pt x="61" y="30"/>
                    <a:pt x="60" y="32"/>
                  </a:cubicBezTo>
                  <a:cubicBezTo>
                    <a:pt x="59" y="33"/>
                    <a:pt x="58" y="34"/>
                    <a:pt x="57" y="36"/>
                  </a:cubicBezTo>
                  <a:cubicBezTo>
                    <a:pt x="56" y="38"/>
                    <a:pt x="54" y="40"/>
                    <a:pt x="53" y="42"/>
                  </a:cubicBezTo>
                  <a:cubicBezTo>
                    <a:pt x="52" y="43"/>
                    <a:pt x="51" y="45"/>
                    <a:pt x="49" y="47"/>
                  </a:cubicBezTo>
                  <a:cubicBezTo>
                    <a:pt x="47" y="48"/>
                    <a:pt x="46" y="50"/>
                    <a:pt x="44" y="52"/>
                  </a:cubicBezTo>
                  <a:cubicBezTo>
                    <a:pt x="42" y="53"/>
                    <a:pt x="41" y="55"/>
                    <a:pt x="39" y="57"/>
                  </a:cubicBezTo>
                  <a:cubicBezTo>
                    <a:pt x="36" y="59"/>
                    <a:pt x="34" y="61"/>
                    <a:pt x="32" y="63"/>
                  </a:cubicBezTo>
                  <a:cubicBezTo>
                    <a:pt x="31" y="64"/>
                    <a:pt x="30" y="64"/>
                    <a:pt x="30" y="65"/>
                  </a:cubicBezTo>
                  <a:cubicBezTo>
                    <a:pt x="26" y="67"/>
                    <a:pt x="22" y="70"/>
                    <a:pt x="17" y="73"/>
                  </a:cubicBezTo>
                  <a:cubicBezTo>
                    <a:pt x="17" y="73"/>
                    <a:pt x="16" y="74"/>
                    <a:pt x="15" y="75"/>
                  </a:cubicBezTo>
                  <a:cubicBezTo>
                    <a:pt x="10" y="77"/>
                    <a:pt x="6" y="80"/>
                    <a:pt x="0" y="82"/>
                  </a:cubicBezTo>
                  <a:lnTo>
                    <a:pt x="0" y="277"/>
                  </a:lnTo>
                  <a:cubicBezTo>
                    <a:pt x="6" y="274"/>
                    <a:pt x="10" y="272"/>
                    <a:pt x="15" y="268"/>
                  </a:cubicBezTo>
                  <a:cubicBezTo>
                    <a:pt x="16" y="268"/>
                    <a:pt x="17" y="267"/>
                    <a:pt x="17" y="267"/>
                  </a:cubicBezTo>
                  <a:cubicBezTo>
                    <a:pt x="19" y="267"/>
                    <a:pt x="19" y="266"/>
                    <a:pt x="20" y="266"/>
                  </a:cubicBezTo>
                  <a:cubicBezTo>
                    <a:pt x="23" y="263"/>
                    <a:pt x="27" y="261"/>
                    <a:pt x="30" y="259"/>
                  </a:cubicBezTo>
                  <a:cubicBezTo>
                    <a:pt x="30" y="258"/>
                    <a:pt x="31" y="258"/>
                    <a:pt x="32" y="258"/>
                  </a:cubicBezTo>
                  <a:cubicBezTo>
                    <a:pt x="33" y="256"/>
                    <a:pt x="35" y="255"/>
                    <a:pt x="36" y="254"/>
                  </a:cubicBezTo>
                  <a:cubicBezTo>
                    <a:pt x="37" y="253"/>
                    <a:pt x="38" y="252"/>
                    <a:pt x="39" y="251"/>
                  </a:cubicBezTo>
                  <a:cubicBezTo>
                    <a:pt x="41" y="250"/>
                    <a:pt x="42" y="248"/>
                    <a:pt x="44" y="246"/>
                  </a:cubicBezTo>
                  <a:cubicBezTo>
                    <a:pt x="45" y="245"/>
                    <a:pt x="46" y="245"/>
                    <a:pt x="47" y="243"/>
                  </a:cubicBezTo>
                  <a:cubicBezTo>
                    <a:pt x="47" y="243"/>
                    <a:pt x="49" y="242"/>
                    <a:pt x="49" y="240"/>
                  </a:cubicBezTo>
                  <a:cubicBezTo>
                    <a:pt x="51" y="239"/>
                    <a:pt x="52" y="238"/>
                    <a:pt x="53" y="236"/>
                  </a:cubicBezTo>
                  <a:cubicBezTo>
                    <a:pt x="53" y="236"/>
                    <a:pt x="54" y="235"/>
                    <a:pt x="55" y="234"/>
                  </a:cubicBezTo>
                  <a:cubicBezTo>
                    <a:pt x="55" y="232"/>
                    <a:pt x="57" y="231"/>
                    <a:pt x="57" y="230"/>
                  </a:cubicBezTo>
                  <a:cubicBezTo>
                    <a:pt x="58" y="229"/>
                    <a:pt x="59" y="227"/>
                    <a:pt x="60" y="226"/>
                  </a:cubicBezTo>
                  <a:cubicBezTo>
                    <a:pt x="60" y="226"/>
                    <a:pt x="60" y="225"/>
                    <a:pt x="61" y="225"/>
                  </a:cubicBezTo>
                  <a:cubicBezTo>
                    <a:pt x="62" y="223"/>
                    <a:pt x="62" y="221"/>
                    <a:pt x="63" y="219"/>
                  </a:cubicBezTo>
                  <a:cubicBezTo>
                    <a:pt x="63" y="219"/>
                    <a:pt x="64" y="217"/>
                    <a:pt x="64" y="216"/>
                  </a:cubicBezTo>
                  <a:lnTo>
                    <a:pt x="64" y="215"/>
                  </a:lnTo>
                  <a:cubicBezTo>
                    <a:pt x="66" y="212"/>
                    <a:pt x="67" y="209"/>
                    <a:pt x="68" y="206"/>
                  </a:cubicBezTo>
                  <a:cubicBezTo>
                    <a:pt x="68" y="206"/>
                    <a:pt x="68" y="205"/>
                    <a:pt x="68" y="204"/>
                  </a:cubicBezTo>
                  <a:cubicBezTo>
                    <a:pt x="68" y="202"/>
                    <a:pt x="68" y="199"/>
                    <a:pt x="69" y="196"/>
                  </a:cubicBezTo>
                  <a:cubicBezTo>
                    <a:pt x="69" y="195"/>
                    <a:pt x="69" y="195"/>
                    <a:pt x="69" y="195"/>
                  </a:cubicBezTo>
                  <a:lnTo>
                    <a:pt x="69" y="0"/>
                  </a:lnTo>
                  <a:cubicBezTo>
                    <a:pt x="69" y="4"/>
                    <a:pt x="68" y="7"/>
                    <a:pt x="68" y="10"/>
                  </a:cubicBezTo>
                </a:path>
              </a:pathLst>
            </a:custGeom>
            <a:solidFill>
              <a:schemeClr val="bg1">
                <a:lumMod val="65000"/>
              </a:schemeClr>
            </a:solidFill>
            <a:ln>
              <a:noFill/>
            </a:ln>
            <a:effectLst/>
          </p:spPr>
          <p:txBody>
            <a:bodyPr wrap="none" anchor="ctr"/>
            <a:lstStyle/>
            <a:p>
              <a:pPr algn="l" rtl="0"/>
              <a:endParaRPr lang="en-US" sz="1600">
                <a:latin typeface="+mn-lt"/>
              </a:endParaRPr>
            </a:p>
          </p:txBody>
        </p:sp>
        <p:sp>
          <p:nvSpPr>
            <p:cNvPr id="31" name="Freeform 30">
              <a:extLst>
                <a:ext uri="{FF2B5EF4-FFF2-40B4-BE49-F238E27FC236}">
                  <a16:creationId xmlns:a16="http://schemas.microsoft.com/office/drawing/2014/main" id="{EF80F63A-5282-8CA3-51EE-C829F2C095AC}"/>
                </a:ext>
              </a:extLst>
            </p:cNvPr>
            <p:cNvSpPr>
              <a:spLocks noChangeArrowheads="1"/>
            </p:cNvSpPr>
            <p:nvPr/>
          </p:nvSpPr>
          <p:spPr bwMode="auto">
            <a:xfrm>
              <a:off x="12424174" y="6171723"/>
              <a:ext cx="100747" cy="396690"/>
            </a:xfrm>
            <a:custGeom>
              <a:avLst/>
              <a:gdLst>
                <a:gd name="T0" fmla="*/ 0 w 70"/>
                <a:gd name="T1" fmla="*/ 195 h 278"/>
                <a:gd name="T2" fmla="*/ 0 w 70"/>
                <a:gd name="T3" fmla="*/ 0 h 278"/>
                <a:gd name="T4" fmla="*/ 69 w 70"/>
                <a:gd name="T5" fmla="*/ 82 h 278"/>
                <a:gd name="T6" fmla="*/ 69 w 70"/>
                <a:gd name="T7" fmla="*/ 277 h 278"/>
                <a:gd name="T8" fmla="*/ 0 w 70"/>
                <a:gd name="T9" fmla="*/ 195 h 278"/>
              </a:gdLst>
              <a:ahLst/>
              <a:cxnLst>
                <a:cxn ang="0">
                  <a:pos x="T0" y="T1"/>
                </a:cxn>
                <a:cxn ang="0">
                  <a:pos x="T2" y="T3"/>
                </a:cxn>
                <a:cxn ang="0">
                  <a:pos x="T4" y="T5"/>
                </a:cxn>
                <a:cxn ang="0">
                  <a:pos x="T6" y="T7"/>
                </a:cxn>
                <a:cxn ang="0">
                  <a:pos x="T8" y="T9"/>
                </a:cxn>
              </a:cxnLst>
              <a:rect l="0" t="0" r="r" b="b"/>
              <a:pathLst>
                <a:path w="70" h="278">
                  <a:moveTo>
                    <a:pt x="0" y="195"/>
                  </a:moveTo>
                  <a:lnTo>
                    <a:pt x="0" y="0"/>
                  </a:lnTo>
                  <a:cubicBezTo>
                    <a:pt x="0" y="30"/>
                    <a:pt x="23" y="59"/>
                    <a:pt x="69" y="82"/>
                  </a:cubicBezTo>
                  <a:lnTo>
                    <a:pt x="69" y="277"/>
                  </a:lnTo>
                  <a:cubicBezTo>
                    <a:pt x="23" y="254"/>
                    <a:pt x="0" y="224"/>
                    <a:pt x="0" y="195"/>
                  </a:cubicBezTo>
                </a:path>
              </a:pathLst>
            </a:custGeom>
            <a:solidFill>
              <a:schemeClr val="bg1">
                <a:lumMod val="65000"/>
              </a:schemeClr>
            </a:solidFill>
            <a:ln>
              <a:noFill/>
            </a:ln>
            <a:effectLst/>
          </p:spPr>
          <p:txBody>
            <a:bodyPr wrap="none" anchor="ctr"/>
            <a:lstStyle/>
            <a:p>
              <a:pPr algn="l" rtl="0"/>
              <a:endParaRPr lang="en-US" sz="1600">
                <a:latin typeface="+mn-lt"/>
              </a:endParaRPr>
            </a:p>
          </p:txBody>
        </p:sp>
        <p:sp>
          <p:nvSpPr>
            <p:cNvPr id="32" name="Freeform 31">
              <a:extLst>
                <a:ext uri="{FF2B5EF4-FFF2-40B4-BE49-F238E27FC236}">
                  <a16:creationId xmlns:a16="http://schemas.microsoft.com/office/drawing/2014/main" id="{C1897F51-4FE6-E8EA-A020-26CC2AEC3667}"/>
                </a:ext>
              </a:extLst>
            </p:cNvPr>
            <p:cNvSpPr>
              <a:spLocks noChangeArrowheads="1"/>
            </p:cNvSpPr>
            <p:nvPr/>
          </p:nvSpPr>
          <p:spPr bwMode="auto">
            <a:xfrm>
              <a:off x="14967499" y="6285064"/>
              <a:ext cx="1939383" cy="1246746"/>
            </a:xfrm>
            <a:custGeom>
              <a:avLst/>
              <a:gdLst>
                <a:gd name="T0" fmla="*/ 1358 w 1359"/>
                <a:gd name="T1" fmla="*/ 0 h 875"/>
                <a:gd name="T2" fmla="*/ 1358 w 1359"/>
                <a:gd name="T3" fmla="*/ 195 h 875"/>
                <a:gd name="T4" fmla="*/ 0 w 1359"/>
                <a:gd name="T5" fmla="*/ 874 h 875"/>
                <a:gd name="T6" fmla="*/ 0 w 1359"/>
                <a:gd name="T7" fmla="*/ 679 h 875"/>
                <a:gd name="T8" fmla="*/ 1358 w 1359"/>
                <a:gd name="T9" fmla="*/ 0 h 875"/>
              </a:gdLst>
              <a:ahLst/>
              <a:cxnLst>
                <a:cxn ang="0">
                  <a:pos x="T0" y="T1"/>
                </a:cxn>
                <a:cxn ang="0">
                  <a:pos x="T2" y="T3"/>
                </a:cxn>
                <a:cxn ang="0">
                  <a:pos x="T4" y="T5"/>
                </a:cxn>
                <a:cxn ang="0">
                  <a:pos x="T6" y="T7"/>
                </a:cxn>
                <a:cxn ang="0">
                  <a:pos x="T8" y="T9"/>
                </a:cxn>
              </a:cxnLst>
              <a:rect l="0" t="0" r="r" b="b"/>
              <a:pathLst>
                <a:path w="1359" h="875">
                  <a:moveTo>
                    <a:pt x="1358" y="0"/>
                  </a:moveTo>
                  <a:lnTo>
                    <a:pt x="1358" y="195"/>
                  </a:lnTo>
                  <a:lnTo>
                    <a:pt x="0" y="874"/>
                  </a:lnTo>
                  <a:lnTo>
                    <a:pt x="0" y="679"/>
                  </a:lnTo>
                  <a:lnTo>
                    <a:pt x="1358" y="0"/>
                  </a:lnTo>
                </a:path>
              </a:pathLst>
            </a:custGeom>
            <a:solidFill>
              <a:schemeClr val="bg1">
                <a:lumMod val="75000"/>
              </a:schemeClr>
            </a:solidFill>
            <a:ln>
              <a:noFill/>
            </a:ln>
            <a:effectLst/>
          </p:spPr>
          <p:txBody>
            <a:bodyPr wrap="none" anchor="ctr"/>
            <a:lstStyle/>
            <a:p>
              <a:pPr algn="l" rtl="0"/>
              <a:endParaRPr lang="en-US" sz="1600">
                <a:latin typeface="+mn-lt"/>
              </a:endParaRPr>
            </a:p>
          </p:txBody>
        </p:sp>
        <p:sp>
          <p:nvSpPr>
            <p:cNvPr id="33" name="Freeform 32">
              <a:extLst>
                <a:ext uri="{FF2B5EF4-FFF2-40B4-BE49-F238E27FC236}">
                  <a16:creationId xmlns:a16="http://schemas.microsoft.com/office/drawing/2014/main" id="{6729E2AD-7072-2EA0-B1C8-554AE7F0DCBA}"/>
                </a:ext>
              </a:extLst>
            </p:cNvPr>
            <p:cNvSpPr>
              <a:spLocks noChangeArrowheads="1"/>
            </p:cNvSpPr>
            <p:nvPr/>
          </p:nvSpPr>
          <p:spPr bwMode="auto">
            <a:xfrm>
              <a:off x="12524921" y="6285064"/>
              <a:ext cx="1939384" cy="1246747"/>
            </a:xfrm>
            <a:custGeom>
              <a:avLst/>
              <a:gdLst>
                <a:gd name="T0" fmla="*/ 1358 w 1359"/>
                <a:gd name="T1" fmla="*/ 679 h 875"/>
                <a:gd name="T2" fmla="*/ 1358 w 1359"/>
                <a:gd name="T3" fmla="*/ 874 h 875"/>
                <a:gd name="T4" fmla="*/ 0 w 1359"/>
                <a:gd name="T5" fmla="*/ 195 h 875"/>
                <a:gd name="T6" fmla="*/ 0 w 1359"/>
                <a:gd name="T7" fmla="*/ 0 h 875"/>
                <a:gd name="T8" fmla="*/ 1358 w 1359"/>
                <a:gd name="T9" fmla="*/ 679 h 875"/>
              </a:gdLst>
              <a:ahLst/>
              <a:cxnLst>
                <a:cxn ang="0">
                  <a:pos x="T0" y="T1"/>
                </a:cxn>
                <a:cxn ang="0">
                  <a:pos x="T2" y="T3"/>
                </a:cxn>
                <a:cxn ang="0">
                  <a:pos x="T4" y="T5"/>
                </a:cxn>
                <a:cxn ang="0">
                  <a:pos x="T6" y="T7"/>
                </a:cxn>
                <a:cxn ang="0">
                  <a:pos x="T8" y="T9"/>
                </a:cxn>
              </a:cxnLst>
              <a:rect l="0" t="0" r="r" b="b"/>
              <a:pathLst>
                <a:path w="1359" h="875">
                  <a:moveTo>
                    <a:pt x="1358" y="679"/>
                  </a:moveTo>
                  <a:lnTo>
                    <a:pt x="1358" y="874"/>
                  </a:lnTo>
                  <a:lnTo>
                    <a:pt x="0" y="195"/>
                  </a:lnTo>
                  <a:lnTo>
                    <a:pt x="0" y="0"/>
                  </a:lnTo>
                  <a:lnTo>
                    <a:pt x="1358" y="679"/>
                  </a:lnTo>
                </a:path>
              </a:pathLst>
            </a:custGeom>
            <a:solidFill>
              <a:schemeClr val="bg1">
                <a:lumMod val="75000"/>
              </a:schemeClr>
            </a:solidFill>
            <a:ln>
              <a:noFill/>
            </a:ln>
            <a:effectLst/>
          </p:spPr>
          <p:txBody>
            <a:bodyPr wrap="none" anchor="ctr"/>
            <a:lstStyle/>
            <a:p>
              <a:pPr algn="l" rtl="0"/>
              <a:endParaRPr lang="en-US" sz="1600">
                <a:latin typeface="+mn-lt"/>
              </a:endParaRPr>
            </a:p>
          </p:txBody>
        </p:sp>
        <p:sp>
          <p:nvSpPr>
            <p:cNvPr id="34" name="Freeform 33">
              <a:extLst>
                <a:ext uri="{FF2B5EF4-FFF2-40B4-BE49-F238E27FC236}">
                  <a16:creationId xmlns:a16="http://schemas.microsoft.com/office/drawing/2014/main" id="{47E30A73-047C-713D-05D4-B563B02AB033}"/>
                </a:ext>
              </a:extLst>
            </p:cNvPr>
            <p:cNvSpPr>
              <a:spLocks noChangeArrowheads="1"/>
            </p:cNvSpPr>
            <p:nvPr/>
          </p:nvSpPr>
          <p:spPr bwMode="auto">
            <a:xfrm>
              <a:off x="12392692" y="5038316"/>
              <a:ext cx="4609187" cy="2273108"/>
            </a:xfrm>
            <a:custGeom>
              <a:avLst/>
              <a:gdLst>
                <a:gd name="T0" fmla="*/ 1613 w 3227"/>
                <a:gd name="T1" fmla="*/ 0 h 1592"/>
                <a:gd name="T2" fmla="*/ 1777 w 3227"/>
                <a:gd name="T3" fmla="*/ 34 h 1592"/>
                <a:gd name="T4" fmla="*/ 3135 w 3227"/>
                <a:gd name="T5" fmla="*/ 713 h 1592"/>
                <a:gd name="T6" fmla="*/ 3135 w 3227"/>
                <a:gd name="T7" fmla="*/ 877 h 1592"/>
                <a:gd name="T8" fmla="*/ 1777 w 3227"/>
                <a:gd name="T9" fmla="*/ 1556 h 1592"/>
                <a:gd name="T10" fmla="*/ 1613 w 3227"/>
                <a:gd name="T11" fmla="*/ 1591 h 1592"/>
                <a:gd name="T12" fmla="*/ 1449 w 3227"/>
                <a:gd name="T13" fmla="*/ 1556 h 1592"/>
                <a:gd name="T14" fmla="*/ 91 w 3227"/>
                <a:gd name="T15" fmla="*/ 877 h 1592"/>
                <a:gd name="T16" fmla="*/ 91 w 3227"/>
                <a:gd name="T17" fmla="*/ 713 h 1592"/>
                <a:gd name="T18" fmla="*/ 1449 w 3227"/>
                <a:gd name="T19" fmla="*/ 34 h 1592"/>
                <a:gd name="T20" fmla="*/ 1613 w 3227"/>
                <a:gd name="T21" fmla="*/ 0 h 1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27" h="1592">
                  <a:moveTo>
                    <a:pt x="1613" y="0"/>
                  </a:moveTo>
                  <a:cubicBezTo>
                    <a:pt x="1672" y="0"/>
                    <a:pt x="1732" y="12"/>
                    <a:pt x="1777" y="34"/>
                  </a:cubicBezTo>
                  <a:lnTo>
                    <a:pt x="3135" y="713"/>
                  </a:lnTo>
                  <a:cubicBezTo>
                    <a:pt x="3226" y="758"/>
                    <a:pt x="3226" y="832"/>
                    <a:pt x="3135" y="877"/>
                  </a:cubicBezTo>
                  <a:lnTo>
                    <a:pt x="1777" y="1556"/>
                  </a:lnTo>
                  <a:cubicBezTo>
                    <a:pt x="1732" y="1579"/>
                    <a:pt x="1672" y="1591"/>
                    <a:pt x="1613" y="1591"/>
                  </a:cubicBezTo>
                  <a:cubicBezTo>
                    <a:pt x="1554" y="1591"/>
                    <a:pt x="1494" y="1579"/>
                    <a:pt x="1449" y="1556"/>
                  </a:cubicBezTo>
                  <a:lnTo>
                    <a:pt x="91" y="877"/>
                  </a:lnTo>
                  <a:cubicBezTo>
                    <a:pt x="0" y="832"/>
                    <a:pt x="0" y="758"/>
                    <a:pt x="91" y="713"/>
                  </a:cubicBezTo>
                  <a:lnTo>
                    <a:pt x="1449" y="34"/>
                  </a:lnTo>
                  <a:cubicBezTo>
                    <a:pt x="1494" y="12"/>
                    <a:pt x="1554" y="0"/>
                    <a:pt x="1613" y="0"/>
                  </a:cubicBezTo>
                </a:path>
              </a:pathLst>
            </a:custGeom>
            <a:solidFill>
              <a:schemeClr val="bg1">
                <a:lumMod val="95000"/>
              </a:schemeClr>
            </a:solidFill>
            <a:ln>
              <a:noFill/>
            </a:ln>
            <a:effectLst/>
          </p:spPr>
          <p:txBody>
            <a:bodyPr wrap="none" anchor="ctr"/>
            <a:lstStyle/>
            <a:p>
              <a:pPr algn="l" rtl="0"/>
              <a:endParaRPr lang="en-US" sz="1600">
                <a:latin typeface="+mn-lt"/>
              </a:endParaRPr>
            </a:p>
          </p:txBody>
        </p:sp>
        <p:sp>
          <p:nvSpPr>
            <p:cNvPr id="35" name="Freeform 34">
              <a:extLst>
                <a:ext uri="{FF2B5EF4-FFF2-40B4-BE49-F238E27FC236}">
                  <a16:creationId xmlns:a16="http://schemas.microsoft.com/office/drawing/2014/main" id="{B76EFEC1-525C-4E0C-7CC0-F83FA5AFB852}"/>
                </a:ext>
              </a:extLst>
            </p:cNvPr>
            <p:cNvSpPr>
              <a:spLocks noChangeArrowheads="1"/>
            </p:cNvSpPr>
            <p:nvPr/>
          </p:nvSpPr>
          <p:spPr bwMode="auto">
            <a:xfrm>
              <a:off x="14464305" y="7254756"/>
              <a:ext cx="472255" cy="327429"/>
            </a:xfrm>
            <a:custGeom>
              <a:avLst/>
              <a:gdLst>
                <a:gd name="T0" fmla="*/ 300 w 329"/>
                <a:gd name="T1" fmla="*/ 12 h 230"/>
                <a:gd name="T2" fmla="*/ 275 w 329"/>
                <a:gd name="T3" fmla="*/ 20 h 230"/>
                <a:gd name="T4" fmla="*/ 254 w 329"/>
                <a:gd name="T5" fmla="*/ 26 h 230"/>
                <a:gd name="T6" fmla="*/ 230 w 329"/>
                <a:gd name="T7" fmla="*/ 30 h 230"/>
                <a:gd name="T8" fmla="*/ 205 w 329"/>
                <a:gd name="T9" fmla="*/ 33 h 230"/>
                <a:gd name="T10" fmla="*/ 182 w 329"/>
                <a:gd name="T11" fmla="*/ 34 h 230"/>
                <a:gd name="T12" fmla="*/ 148 w 329"/>
                <a:gd name="T13" fmla="*/ 34 h 230"/>
                <a:gd name="T14" fmla="*/ 121 w 329"/>
                <a:gd name="T15" fmla="*/ 32 h 230"/>
                <a:gd name="T16" fmla="*/ 99 w 329"/>
                <a:gd name="T17" fmla="*/ 30 h 230"/>
                <a:gd name="T18" fmla="*/ 79 w 329"/>
                <a:gd name="T19" fmla="*/ 26 h 230"/>
                <a:gd name="T20" fmla="*/ 60 w 329"/>
                <a:gd name="T21" fmla="*/ 22 h 230"/>
                <a:gd name="T22" fmla="*/ 40 w 329"/>
                <a:gd name="T23" fmla="*/ 16 h 230"/>
                <a:gd name="T24" fmla="*/ 18 w 329"/>
                <a:gd name="T25" fmla="*/ 8 h 230"/>
                <a:gd name="T26" fmla="*/ 0 w 329"/>
                <a:gd name="T27" fmla="*/ 195 h 230"/>
                <a:gd name="T28" fmla="*/ 20 w 329"/>
                <a:gd name="T29" fmla="*/ 204 h 230"/>
                <a:gd name="T30" fmla="*/ 42 w 329"/>
                <a:gd name="T31" fmla="*/ 212 h 230"/>
                <a:gd name="T32" fmla="*/ 60 w 329"/>
                <a:gd name="T33" fmla="*/ 216 h 230"/>
                <a:gd name="T34" fmla="*/ 71 w 329"/>
                <a:gd name="T35" fmla="*/ 219 h 230"/>
                <a:gd name="T36" fmla="*/ 82 w 329"/>
                <a:gd name="T37" fmla="*/ 221 h 230"/>
                <a:gd name="T38" fmla="*/ 99 w 329"/>
                <a:gd name="T39" fmla="*/ 224 h 230"/>
                <a:gd name="T40" fmla="*/ 119 w 329"/>
                <a:gd name="T41" fmla="*/ 227 h 230"/>
                <a:gd name="T42" fmla="*/ 138 w 329"/>
                <a:gd name="T43" fmla="*/ 228 h 230"/>
                <a:gd name="T44" fmla="*/ 148 w 329"/>
                <a:gd name="T45" fmla="*/ 228 h 230"/>
                <a:gd name="T46" fmla="*/ 164 w 329"/>
                <a:gd name="T47" fmla="*/ 229 h 230"/>
                <a:gd name="T48" fmla="*/ 182 w 329"/>
                <a:gd name="T49" fmla="*/ 228 h 230"/>
                <a:gd name="T50" fmla="*/ 202 w 329"/>
                <a:gd name="T51" fmla="*/ 227 h 230"/>
                <a:gd name="T52" fmla="*/ 228 w 329"/>
                <a:gd name="T53" fmla="*/ 224 h 230"/>
                <a:gd name="T54" fmla="*/ 230 w 329"/>
                <a:gd name="T55" fmla="*/ 224 h 230"/>
                <a:gd name="T56" fmla="*/ 254 w 329"/>
                <a:gd name="T57" fmla="*/ 219 h 230"/>
                <a:gd name="T58" fmla="*/ 275 w 329"/>
                <a:gd name="T59" fmla="*/ 214 h 230"/>
                <a:gd name="T60" fmla="*/ 300 w 329"/>
                <a:gd name="T61" fmla="*/ 207 h 230"/>
                <a:gd name="T62" fmla="*/ 315 w 329"/>
                <a:gd name="T63" fmla="*/ 200 h 230"/>
                <a:gd name="T64" fmla="*/ 328 w 329"/>
                <a:gd name="T65" fmla="*/ 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9" h="230">
                  <a:moveTo>
                    <a:pt x="313" y="7"/>
                  </a:moveTo>
                  <a:cubicBezTo>
                    <a:pt x="309" y="9"/>
                    <a:pt x="305" y="11"/>
                    <a:pt x="300" y="12"/>
                  </a:cubicBezTo>
                  <a:cubicBezTo>
                    <a:pt x="298" y="13"/>
                    <a:pt x="296" y="14"/>
                    <a:pt x="293" y="15"/>
                  </a:cubicBezTo>
                  <a:cubicBezTo>
                    <a:pt x="288" y="17"/>
                    <a:pt x="281" y="19"/>
                    <a:pt x="275" y="20"/>
                  </a:cubicBezTo>
                  <a:cubicBezTo>
                    <a:pt x="274" y="21"/>
                    <a:pt x="274" y="21"/>
                    <a:pt x="272" y="21"/>
                  </a:cubicBezTo>
                  <a:cubicBezTo>
                    <a:pt x="266" y="23"/>
                    <a:pt x="260" y="24"/>
                    <a:pt x="254" y="26"/>
                  </a:cubicBezTo>
                  <a:cubicBezTo>
                    <a:pt x="253" y="26"/>
                    <a:pt x="252" y="26"/>
                    <a:pt x="251" y="26"/>
                  </a:cubicBezTo>
                  <a:cubicBezTo>
                    <a:pt x="244" y="27"/>
                    <a:pt x="238" y="29"/>
                    <a:pt x="230" y="30"/>
                  </a:cubicBezTo>
                  <a:cubicBezTo>
                    <a:pt x="229" y="30"/>
                    <a:pt x="229" y="30"/>
                    <a:pt x="228" y="30"/>
                  </a:cubicBezTo>
                  <a:cubicBezTo>
                    <a:pt x="220" y="31"/>
                    <a:pt x="213" y="32"/>
                    <a:pt x="205" y="33"/>
                  </a:cubicBezTo>
                  <a:cubicBezTo>
                    <a:pt x="201" y="33"/>
                    <a:pt x="198" y="33"/>
                    <a:pt x="195" y="34"/>
                  </a:cubicBezTo>
                  <a:cubicBezTo>
                    <a:pt x="191" y="34"/>
                    <a:pt x="187" y="34"/>
                    <a:pt x="182" y="34"/>
                  </a:cubicBezTo>
                  <a:cubicBezTo>
                    <a:pt x="176" y="34"/>
                    <a:pt x="170" y="35"/>
                    <a:pt x="164" y="35"/>
                  </a:cubicBezTo>
                  <a:cubicBezTo>
                    <a:pt x="159" y="35"/>
                    <a:pt x="153" y="34"/>
                    <a:pt x="148" y="34"/>
                  </a:cubicBezTo>
                  <a:cubicBezTo>
                    <a:pt x="145" y="34"/>
                    <a:pt x="143" y="34"/>
                    <a:pt x="140" y="34"/>
                  </a:cubicBezTo>
                  <a:cubicBezTo>
                    <a:pt x="134" y="34"/>
                    <a:pt x="128" y="33"/>
                    <a:pt x="121" y="32"/>
                  </a:cubicBezTo>
                  <a:cubicBezTo>
                    <a:pt x="121" y="32"/>
                    <a:pt x="120" y="32"/>
                    <a:pt x="119" y="32"/>
                  </a:cubicBezTo>
                  <a:cubicBezTo>
                    <a:pt x="113" y="32"/>
                    <a:pt x="106" y="31"/>
                    <a:pt x="99" y="30"/>
                  </a:cubicBezTo>
                  <a:cubicBezTo>
                    <a:pt x="97" y="29"/>
                    <a:pt x="95" y="29"/>
                    <a:pt x="93" y="29"/>
                  </a:cubicBezTo>
                  <a:cubicBezTo>
                    <a:pt x="88" y="28"/>
                    <a:pt x="84" y="27"/>
                    <a:pt x="79" y="26"/>
                  </a:cubicBezTo>
                  <a:cubicBezTo>
                    <a:pt x="77" y="26"/>
                    <a:pt x="73" y="25"/>
                    <a:pt x="71" y="24"/>
                  </a:cubicBezTo>
                  <a:cubicBezTo>
                    <a:pt x="67" y="24"/>
                    <a:pt x="63" y="23"/>
                    <a:pt x="60" y="22"/>
                  </a:cubicBezTo>
                  <a:cubicBezTo>
                    <a:pt x="56" y="21"/>
                    <a:pt x="52" y="20"/>
                    <a:pt x="49" y="19"/>
                  </a:cubicBezTo>
                  <a:cubicBezTo>
                    <a:pt x="46" y="18"/>
                    <a:pt x="43" y="17"/>
                    <a:pt x="40" y="16"/>
                  </a:cubicBezTo>
                  <a:cubicBezTo>
                    <a:pt x="33" y="14"/>
                    <a:pt x="27" y="12"/>
                    <a:pt x="20" y="9"/>
                  </a:cubicBezTo>
                  <a:cubicBezTo>
                    <a:pt x="19" y="9"/>
                    <a:pt x="19" y="9"/>
                    <a:pt x="18" y="8"/>
                  </a:cubicBezTo>
                  <a:cubicBezTo>
                    <a:pt x="12" y="6"/>
                    <a:pt x="6" y="4"/>
                    <a:pt x="0" y="0"/>
                  </a:cubicBezTo>
                  <a:lnTo>
                    <a:pt x="0" y="195"/>
                  </a:lnTo>
                  <a:cubicBezTo>
                    <a:pt x="6" y="197"/>
                    <a:pt x="12" y="200"/>
                    <a:pt x="18" y="203"/>
                  </a:cubicBezTo>
                  <a:cubicBezTo>
                    <a:pt x="19" y="203"/>
                    <a:pt x="19" y="204"/>
                    <a:pt x="20" y="204"/>
                  </a:cubicBezTo>
                  <a:cubicBezTo>
                    <a:pt x="27" y="206"/>
                    <a:pt x="33" y="208"/>
                    <a:pt x="40" y="210"/>
                  </a:cubicBezTo>
                  <a:cubicBezTo>
                    <a:pt x="41" y="211"/>
                    <a:pt x="41" y="211"/>
                    <a:pt x="42" y="212"/>
                  </a:cubicBezTo>
                  <a:cubicBezTo>
                    <a:pt x="44" y="212"/>
                    <a:pt x="47" y="213"/>
                    <a:pt x="49" y="213"/>
                  </a:cubicBezTo>
                  <a:cubicBezTo>
                    <a:pt x="52" y="214"/>
                    <a:pt x="56" y="215"/>
                    <a:pt x="60" y="216"/>
                  </a:cubicBezTo>
                  <a:cubicBezTo>
                    <a:pt x="61" y="216"/>
                    <a:pt x="61" y="217"/>
                    <a:pt x="62" y="217"/>
                  </a:cubicBezTo>
                  <a:cubicBezTo>
                    <a:pt x="66" y="218"/>
                    <a:pt x="68" y="218"/>
                    <a:pt x="71" y="219"/>
                  </a:cubicBezTo>
                  <a:cubicBezTo>
                    <a:pt x="73" y="219"/>
                    <a:pt x="77" y="220"/>
                    <a:pt x="79" y="221"/>
                  </a:cubicBezTo>
                  <a:cubicBezTo>
                    <a:pt x="80" y="221"/>
                    <a:pt x="81" y="221"/>
                    <a:pt x="82" y="221"/>
                  </a:cubicBezTo>
                  <a:cubicBezTo>
                    <a:pt x="85" y="222"/>
                    <a:pt x="89" y="223"/>
                    <a:pt x="93" y="223"/>
                  </a:cubicBezTo>
                  <a:cubicBezTo>
                    <a:pt x="95" y="223"/>
                    <a:pt x="97" y="224"/>
                    <a:pt x="99" y="224"/>
                  </a:cubicBezTo>
                  <a:cubicBezTo>
                    <a:pt x="100" y="224"/>
                    <a:pt x="101" y="224"/>
                    <a:pt x="101" y="224"/>
                  </a:cubicBezTo>
                  <a:cubicBezTo>
                    <a:pt x="107" y="225"/>
                    <a:pt x="113" y="226"/>
                    <a:pt x="119" y="227"/>
                  </a:cubicBezTo>
                  <a:cubicBezTo>
                    <a:pt x="120" y="227"/>
                    <a:pt x="121" y="227"/>
                    <a:pt x="121" y="227"/>
                  </a:cubicBezTo>
                  <a:cubicBezTo>
                    <a:pt x="127" y="227"/>
                    <a:pt x="133" y="227"/>
                    <a:pt x="138" y="228"/>
                  </a:cubicBezTo>
                  <a:cubicBezTo>
                    <a:pt x="139" y="228"/>
                    <a:pt x="140" y="228"/>
                    <a:pt x="140" y="228"/>
                  </a:cubicBezTo>
                  <a:cubicBezTo>
                    <a:pt x="143" y="228"/>
                    <a:pt x="145" y="228"/>
                    <a:pt x="148" y="228"/>
                  </a:cubicBezTo>
                  <a:cubicBezTo>
                    <a:pt x="151" y="229"/>
                    <a:pt x="155" y="229"/>
                    <a:pt x="158" y="229"/>
                  </a:cubicBezTo>
                  <a:cubicBezTo>
                    <a:pt x="160" y="229"/>
                    <a:pt x="162" y="229"/>
                    <a:pt x="164" y="229"/>
                  </a:cubicBezTo>
                  <a:cubicBezTo>
                    <a:pt x="169" y="229"/>
                    <a:pt x="174" y="229"/>
                    <a:pt x="179" y="229"/>
                  </a:cubicBezTo>
                  <a:cubicBezTo>
                    <a:pt x="181" y="229"/>
                    <a:pt x="181" y="228"/>
                    <a:pt x="182" y="228"/>
                  </a:cubicBezTo>
                  <a:cubicBezTo>
                    <a:pt x="187" y="228"/>
                    <a:pt x="191" y="228"/>
                    <a:pt x="195" y="227"/>
                  </a:cubicBezTo>
                  <a:cubicBezTo>
                    <a:pt x="197" y="227"/>
                    <a:pt x="200" y="227"/>
                    <a:pt x="202" y="227"/>
                  </a:cubicBezTo>
                  <a:cubicBezTo>
                    <a:pt x="203" y="227"/>
                    <a:pt x="204" y="227"/>
                    <a:pt x="205" y="227"/>
                  </a:cubicBezTo>
                  <a:cubicBezTo>
                    <a:pt x="213" y="226"/>
                    <a:pt x="220" y="225"/>
                    <a:pt x="228" y="224"/>
                  </a:cubicBezTo>
                  <a:cubicBezTo>
                    <a:pt x="229" y="224"/>
                    <a:pt x="229" y="224"/>
                    <a:pt x="229" y="224"/>
                  </a:cubicBezTo>
                  <a:lnTo>
                    <a:pt x="230" y="224"/>
                  </a:lnTo>
                  <a:cubicBezTo>
                    <a:pt x="238" y="223"/>
                    <a:pt x="244" y="222"/>
                    <a:pt x="251" y="220"/>
                  </a:cubicBezTo>
                  <a:cubicBezTo>
                    <a:pt x="252" y="220"/>
                    <a:pt x="253" y="220"/>
                    <a:pt x="254" y="219"/>
                  </a:cubicBezTo>
                  <a:cubicBezTo>
                    <a:pt x="260" y="218"/>
                    <a:pt x="266" y="217"/>
                    <a:pt x="272" y="215"/>
                  </a:cubicBezTo>
                  <a:cubicBezTo>
                    <a:pt x="274" y="215"/>
                    <a:pt x="274" y="214"/>
                    <a:pt x="275" y="214"/>
                  </a:cubicBezTo>
                  <a:cubicBezTo>
                    <a:pt x="281" y="213"/>
                    <a:pt x="288" y="211"/>
                    <a:pt x="293" y="209"/>
                  </a:cubicBezTo>
                  <a:cubicBezTo>
                    <a:pt x="296" y="208"/>
                    <a:pt x="298" y="207"/>
                    <a:pt x="300" y="207"/>
                  </a:cubicBezTo>
                  <a:cubicBezTo>
                    <a:pt x="305" y="205"/>
                    <a:pt x="309" y="204"/>
                    <a:pt x="313" y="202"/>
                  </a:cubicBezTo>
                  <a:cubicBezTo>
                    <a:pt x="314" y="201"/>
                    <a:pt x="314" y="201"/>
                    <a:pt x="315" y="200"/>
                  </a:cubicBezTo>
                  <a:cubicBezTo>
                    <a:pt x="320" y="199"/>
                    <a:pt x="324" y="197"/>
                    <a:pt x="328" y="195"/>
                  </a:cubicBezTo>
                  <a:lnTo>
                    <a:pt x="328" y="0"/>
                  </a:lnTo>
                  <a:cubicBezTo>
                    <a:pt x="323" y="3"/>
                    <a:pt x="318" y="5"/>
                    <a:pt x="313" y="7"/>
                  </a:cubicBezTo>
                </a:path>
              </a:pathLst>
            </a:custGeom>
            <a:solidFill>
              <a:schemeClr val="bg1">
                <a:lumMod val="65000"/>
              </a:schemeClr>
            </a:solidFill>
            <a:ln>
              <a:noFill/>
            </a:ln>
            <a:effectLst/>
          </p:spPr>
          <p:txBody>
            <a:bodyPr wrap="none" anchor="ctr"/>
            <a:lstStyle/>
            <a:p>
              <a:pPr algn="l" rtl="0"/>
              <a:endParaRPr lang="en-US" sz="1600">
                <a:latin typeface="+mn-lt"/>
              </a:endParaRPr>
            </a:p>
          </p:txBody>
        </p:sp>
        <p:sp>
          <p:nvSpPr>
            <p:cNvPr id="36" name="Freeform 35">
              <a:extLst>
                <a:ext uri="{FF2B5EF4-FFF2-40B4-BE49-F238E27FC236}">
                  <a16:creationId xmlns:a16="http://schemas.microsoft.com/office/drawing/2014/main" id="{8F4294E8-C605-D5B1-CE7B-2F323990AA2A}"/>
                </a:ext>
              </a:extLst>
            </p:cNvPr>
            <p:cNvSpPr>
              <a:spLocks noChangeArrowheads="1"/>
            </p:cNvSpPr>
            <p:nvPr/>
          </p:nvSpPr>
          <p:spPr bwMode="auto">
            <a:xfrm>
              <a:off x="14099097" y="6026896"/>
              <a:ext cx="1196374" cy="283354"/>
            </a:xfrm>
            <a:custGeom>
              <a:avLst/>
              <a:gdLst>
                <a:gd name="T0" fmla="*/ 839 w 840"/>
                <a:gd name="T1" fmla="*/ 99 h 200"/>
                <a:gd name="T2" fmla="*/ 419 w 840"/>
                <a:gd name="T3" fmla="*/ 199 h 200"/>
                <a:gd name="T4" fmla="*/ 0 w 840"/>
                <a:gd name="T5" fmla="*/ 99 h 200"/>
                <a:gd name="T6" fmla="*/ 419 w 840"/>
                <a:gd name="T7" fmla="*/ 0 h 200"/>
                <a:gd name="T8" fmla="*/ 839 w 840"/>
                <a:gd name="T9" fmla="*/ 99 h 200"/>
              </a:gdLst>
              <a:ahLst/>
              <a:cxnLst>
                <a:cxn ang="0">
                  <a:pos x="T0" y="T1"/>
                </a:cxn>
                <a:cxn ang="0">
                  <a:pos x="T2" y="T3"/>
                </a:cxn>
                <a:cxn ang="0">
                  <a:pos x="T4" y="T5"/>
                </a:cxn>
                <a:cxn ang="0">
                  <a:pos x="T6" y="T7"/>
                </a:cxn>
                <a:cxn ang="0">
                  <a:pos x="T8" y="T9"/>
                </a:cxn>
              </a:cxnLst>
              <a:rect l="0" t="0" r="r" b="b"/>
              <a:pathLst>
                <a:path w="840" h="200">
                  <a:moveTo>
                    <a:pt x="839" y="99"/>
                  </a:moveTo>
                  <a:cubicBezTo>
                    <a:pt x="839" y="154"/>
                    <a:pt x="651" y="199"/>
                    <a:pt x="419" y="199"/>
                  </a:cubicBezTo>
                  <a:cubicBezTo>
                    <a:pt x="187" y="199"/>
                    <a:pt x="0" y="154"/>
                    <a:pt x="0" y="99"/>
                  </a:cubicBezTo>
                  <a:cubicBezTo>
                    <a:pt x="0" y="45"/>
                    <a:pt x="187" y="0"/>
                    <a:pt x="419" y="0"/>
                  </a:cubicBezTo>
                  <a:cubicBezTo>
                    <a:pt x="651" y="0"/>
                    <a:pt x="839" y="45"/>
                    <a:pt x="839" y="99"/>
                  </a:cubicBezTo>
                </a:path>
              </a:pathLst>
            </a:custGeom>
            <a:solidFill>
              <a:schemeClr val="bg1">
                <a:lumMod val="75000"/>
              </a:schemeClr>
            </a:solidFill>
            <a:ln>
              <a:noFill/>
            </a:ln>
            <a:effectLst/>
          </p:spPr>
          <p:txBody>
            <a:bodyPr wrap="none" anchor="ctr"/>
            <a:lstStyle/>
            <a:p>
              <a:pPr algn="l" rtl="0"/>
              <a:endParaRPr lang="en-US" sz="1600">
                <a:latin typeface="+mn-lt"/>
              </a:endParaRPr>
            </a:p>
          </p:txBody>
        </p:sp>
        <p:sp>
          <p:nvSpPr>
            <p:cNvPr id="37" name="Freeform 36">
              <a:extLst>
                <a:ext uri="{FF2B5EF4-FFF2-40B4-BE49-F238E27FC236}">
                  <a16:creationId xmlns:a16="http://schemas.microsoft.com/office/drawing/2014/main" id="{9069ECFB-A583-50C7-247E-B5A34BB9E99B}"/>
                </a:ext>
              </a:extLst>
            </p:cNvPr>
            <p:cNvSpPr>
              <a:spLocks noChangeArrowheads="1"/>
            </p:cNvSpPr>
            <p:nvPr/>
          </p:nvSpPr>
          <p:spPr bwMode="auto">
            <a:xfrm>
              <a:off x="13425352" y="3237459"/>
              <a:ext cx="2543868" cy="2934264"/>
            </a:xfrm>
            <a:custGeom>
              <a:avLst/>
              <a:gdLst>
                <a:gd name="T0" fmla="*/ 1779 w 1780"/>
                <a:gd name="T1" fmla="*/ 890 h 2054"/>
                <a:gd name="T2" fmla="*/ 890 w 1780"/>
                <a:gd name="T3" fmla="*/ 0 h 2054"/>
                <a:gd name="T4" fmla="*/ 0 w 1780"/>
                <a:gd name="T5" fmla="*/ 890 h 2054"/>
                <a:gd name="T6" fmla="*/ 723 w 1780"/>
                <a:gd name="T7" fmla="*/ 1763 h 2054"/>
                <a:gd name="T8" fmla="*/ 890 w 1780"/>
                <a:gd name="T9" fmla="*/ 2053 h 2054"/>
                <a:gd name="T10" fmla="*/ 1058 w 1780"/>
                <a:gd name="T11" fmla="*/ 1763 h 2054"/>
                <a:gd name="T12" fmla="*/ 1779 w 1780"/>
                <a:gd name="T13" fmla="*/ 890 h 2054"/>
              </a:gdLst>
              <a:ahLst/>
              <a:cxnLst>
                <a:cxn ang="0">
                  <a:pos x="T0" y="T1"/>
                </a:cxn>
                <a:cxn ang="0">
                  <a:pos x="T2" y="T3"/>
                </a:cxn>
                <a:cxn ang="0">
                  <a:pos x="T4" y="T5"/>
                </a:cxn>
                <a:cxn ang="0">
                  <a:pos x="T6" y="T7"/>
                </a:cxn>
                <a:cxn ang="0">
                  <a:pos x="T8" y="T9"/>
                </a:cxn>
                <a:cxn ang="0">
                  <a:pos x="T10" y="T11"/>
                </a:cxn>
                <a:cxn ang="0">
                  <a:pos x="T12" y="T13"/>
                </a:cxn>
              </a:cxnLst>
              <a:rect l="0" t="0" r="r" b="b"/>
              <a:pathLst>
                <a:path w="1780" h="2054">
                  <a:moveTo>
                    <a:pt x="1779" y="890"/>
                  </a:moveTo>
                  <a:cubicBezTo>
                    <a:pt x="1779" y="398"/>
                    <a:pt x="1381" y="0"/>
                    <a:pt x="890" y="0"/>
                  </a:cubicBezTo>
                  <a:cubicBezTo>
                    <a:pt x="399" y="0"/>
                    <a:pt x="0" y="398"/>
                    <a:pt x="0" y="890"/>
                  </a:cubicBezTo>
                  <a:cubicBezTo>
                    <a:pt x="0" y="1324"/>
                    <a:pt x="311" y="1685"/>
                    <a:pt x="723" y="1763"/>
                  </a:cubicBezTo>
                  <a:lnTo>
                    <a:pt x="890" y="2053"/>
                  </a:lnTo>
                  <a:lnTo>
                    <a:pt x="1058" y="1763"/>
                  </a:lnTo>
                  <a:cubicBezTo>
                    <a:pt x="1469" y="1685"/>
                    <a:pt x="1779" y="1324"/>
                    <a:pt x="1779" y="890"/>
                  </a:cubicBezTo>
                </a:path>
              </a:pathLst>
            </a:custGeom>
            <a:solidFill>
              <a:srgbClr val="00B0F0"/>
            </a:solidFill>
            <a:ln>
              <a:noFill/>
            </a:ln>
            <a:effectLst/>
          </p:spPr>
          <p:txBody>
            <a:bodyPr wrap="none" anchor="ctr"/>
            <a:lstStyle/>
            <a:p>
              <a:pPr algn="l" rtl="0"/>
              <a:endParaRPr lang="en-US" sz="1600">
                <a:latin typeface="+mn-lt"/>
              </a:endParaRPr>
            </a:p>
          </p:txBody>
        </p:sp>
        <p:sp>
          <p:nvSpPr>
            <p:cNvPr id="38" name="TextBox 37">
              <a:extLst>
                <a:ext uri="{FF2B5EF4-FFF2-40B4-BE49-F238E27FC236}">
                  <a16:creationId xmlns:a16="http://schemas.microsoft.com/office/drawing/2014/main" id="{CE652F6C-169B-ED2B-5A51-66F7300390F1}"/>
                </a:ext>
              </a:extLst>
            </p:cNvPr>
            <p:cNvSpPr txBox="1"/>
            <p:nvPr/>
          </p:nvSpPr>
          <p:spPr>
            <a:xfrm>
              <a:off x="14454059" y="4156504"/>
              <a:ext cx="560923" cy="790033"/>
            </a:xfrm>
            <a:prstGeom prst="rect">
              <a:avLst/>
            </a:prstGeom>
            <a:noFill/>
          </p:spPr>
          <p:txBody>
            <a:bodyPr wrap="none" rtlCol="0" anchor="ctr">
              <a:spAutoFit/>
            </a:bodyPr>
            <a:lstStyle/>
            <a:p>
              <a:pPr algn="ctr" rtl="0"/>
              <a:r>
                <a:rPr lang="en-US" sz="1600" b="1" dirty="0">
                  <a:solidFill>
                    <a:schemeClr val="bg1"/>
                  </a:solidFill>
                  <a:latin typeface="+mn-lt"/>
                  <a:cs typeface="Poppins" pitchFamily="2" charset="77"/>
                </a:rPr>
                <a:t>3</a:t>
              </a:r>
            </a:p>
          </p:txBody>
        </p:sp>
        <p:sp>
          <p:nvSpPr>
            <p:cNvPr id="39" name="TextBox 38">
              <a:extLst>
                <a:ext uri="{FF2B5EF4-FFF2-40B4-BE49-F238E27FC236}">
                  <a16:creationId xmlns:a16="http://schemas.microsoft.com/office/drawing/2014/main" id="{0426CF90-B850-421D-5809-38998314A066}"/>
                </a:ext>
              </a:extLst>
            </p:cNvPr>
            <p:cNvSpPr txBox="1"/>
            <p:nvPr/>
          </p:nvSpPr>
          <p:spPr>
            <a:xfrm>
              <a:off x="12998503" y="7649502"/>
              <a:ext cx="3422763" cy="1364602"/>
            </a:xfrm>
            <a:prstGeom prst="rect">
              <a:avLst/>
            </a:prstGeom>
            <a:noFill/>
          </p:spPr>
          <p:txBody>
            <a:bodyPr wrap="none" rtlCol="0" anchor="b" anchorCtr="0">
              <a:spAutoFit/>
            </a:bodyPr>
            <a:lstStyle/>
            <a:p>
              <a:pPr algn="ctr" rtl="0"/>
              <a:r>
                <a:rPr lang="en-US" sz="1600" dirty="0">
                  <a:latin typeface="+mn-lt"/>
                  <a:ea typeface="League Spartan" charset="0"/>
                  <a:cs typeface="Poppins" pitchFamily="2" charset="77"/>
                </a:rPr>
                <a:t>SHB APPROVED</a:t>
              </a:r>
            </a:p>
            <a:p>
              <a:pPr algn="ctr" rtl="0"/>
              <a:r>
                <a:rPr lang="en-US" sz="1600" dirty="0">
                  <a:latin typeface="+mn-lt"/>
                  <a:ea typeface="League Spartan" charset="0"/>
                  <a:cs typeface="Poppins" pitchFamily="2" charset="77"/>
                </a:rPr>
                <a:t>(5 days)</a:t>
              </a:r>
            </a:p>
          </p:txBody>
        </p:sp>
        <p:sp>
          <p:nvSpPr>
            <p:cNvPr id="40" name="Freeform 39">
              <a:extLst>
                <a:ext uri="{FF2B5EF4-FFF2-40B4-BE49-F238E27FC236}">
                  <a16:creationId xmlns:a16="http://schemas.microsoft.com/office/drawing/2014/main" id="{DC66057E-D789-A4CA-BF06-FC3AC069D887}"/>
                </a:ext>
              </a:extLst>
            </p:cNvPr>
            <p:cNvSpPr>
              <a:spLocks noChangeArrowheads="1"/>
            </p:cNvSpPr>
            <p:nvPr/>
          </p:nvSpPr>
          <p:spPr bwMode="auto">
            <a:xfrm>
              <a:off x="21917233" y="8224448"/>
              <a:ext cx="100747" cy="396690"/>
            </a:xfrm>
            <a:custGeom>
              <a:avLst/>
              <a:gdLst>
                <a:gd name="T0" fmla="*/ 67 w 69"/>
                <a:gd name="T1" fmla="*/ 10 h 277"/>
                <a:gd name="T2" fmla="*/ 66 w 69"/>
                <a:gd name="T3" fmla="*/ 11 h 277"/>
                <a:gd name="T4" fmla="*/ 64 w 69"/>
                <a:gd name="T5" fmla="*/ 21 h 277"/>
                <a:gd name="T6" fmla="*/ 62 w 69"/>
                <a:gd name="T7" fmla="*/ 24 h 277"/>
                <a:gd name="T8" fmla="*/ 59 w 69"/>
                <a:gd name="T9" fmla="*/ 32 h 277"/>
                <a:gd name="T10" fmla="*/ 56 w 69"/>
                <a:gd name="T11" fmla="*/ 35 h 277"/>
                <a:gd name="T12" fmla="*/ 53 w 69"/>
                <a:gd name="T13" fmla="*/ 41 h 277"/>
                <a:gd name="T14" fmla="*/ 49 w 69"/>
                <a:gd name="T15" fmla="*/ 46 h 277"/>
                <a:gd name="T16" fmla="*/ 43 w 69"/>
                <a:gd name="T17" fmla="*/ 51 h 277"/>
                <a:gd name="T18" fmla="*/ 38 w 69"/>
                <a:gd name="T19" fmla="*/ 57 h 277"/>
                <a:gd name="T20" fmla="*/ 31 w 69"/>
                <a:gd name="T21" fmla="*/ 63 h 277"/>
                <a:gd name="T22" fmla="*/ 29 w 69"/>
                <a:gd name="T23" fmla="*/ 64 h 277"/>
                <a:gd name="T24" fmla="*/ 17 w 69"/>
                <a:gd name="T25" fmla="*/ 73 h 277"/>
                <a:gd name="T26" fmla="*/ 14 w 69"/>
                <a:gd name="T27" fmla="*/ 74 h 277"/>
                <a:gd name="T28" fmla="*/ 0 w 69"/>
                <a:gd name="T29" fmla="*/ 82 h 277"/>
                <a:gd name="T30" fmla="*/ 0 w 69"/>
                <a:gd name="T31" fmla="*/ 276 h 277"/>
                <a:gd name="T32" fmla="*/ 14 w 69"/>
                <a:gd name="T33" fmla="*/ 268 h 277"/>
                <a:gd name="T34" fmla="*/ 17 w 69"/>
                <a:gd name="T35" fmla="*/ 266 h 277"/>
                <a:gd name="T36" fmla="*/ 19 w 69"/>
                <a:gd name="T37" fmla="*/ 265 h 277"/>
                <a:gd name="T38" fmla="*/ 29 w 69"/>
                <a:gd name="T39" fmla="*/ 259 h 277"/>
                <a:gd name="T40" fmla="*/ 31 w 69"/>
                <a:gd name="T41" fmla="*/ 257 h 277"/>
                <a:gd name="T42" fmla="*/ 35 w 69"/>
                <a:gd name="T43" fmla="*/ 254 h 277"/>
                <a:gd name="T44" fmla="*/ 38 w 69"/>
                <a:gd name="T45" fmla="*/ 251 h 277"/>
                <a:gd name="T46" fmla="*/ 43 w 69"/>
                <a:gd name="T47" fmla="*/ 246 h 277"/>
                <a:gd name="T48" fmla="*/ 46 w 69"/>
                <a:gd name="T49" fmla="*/ 243 h 277"/>
                <a:gd name="T50" fmla="*/ 49 w 69"/>
                <a:gd name="T51" fmla="*/ 240 h 277"/>
                <a:gd name="T52" fmla="*/ 53 w 69"/>
                <a:gd name="T53" fmla="*/ 236 h 277"/>
                <a:gd name="T54" fmla="*/ 54 w 69"/>
                <a:gd name="T55" fmla="*/ 234 h 277"/>
                <a:gd name="T56" fmla="*/ 56 w 69"/>
                <a:gd name="T57" fmla="*/ 230 h 277"/>
                <a:gd name="T58" fmla="*/ 59 w 69"/>
                <a:gd name="T59" fmla="*/ 225 h 277"/>
                <a:gd name="T60" fmla="*/ 60 w 69"/>
                <a:gd name="T61" fmla="*/ 224 h 277"/>
                <a:gd name="T62" fmla="*/ 62 w 69"/>
                <a:gd name="T63" fmla="*/ 219 h 277"/>
                <a:gd name="T64" fmla="*/ 64 w 69"/>
                <a:gd name="T65" fmla="*/ 216 h 277"/>
                <a:gd name="T66" fmla="*/ 64 w 69"/>
                <a:gd name="T67" fmla="*/ 215 h 277"/>
                <a:gd name="T68" fmla="*/ 66 w 69"/>
                <a:gd name="T69" fmla="*/ 205 h 277"/>
                <a:gd name="T70" fmla="*/ 67 w 69"/>
                <a:gd name="T71" fmla="*/ 204 h 277"/>
                <a:gd name="T72" fmla="*/ 68 w 69"/>
                <a:gd name="T73" fmla="*/ 196 h 277"/>
                <a:gd name="T74" fmla="*/ 68 w 69"/>
                <a:gd name="T75" fmla="*/ 194 h 277"/>
                <a:gd name="T76" fmla="*/ 68 w 69"/>
                <a:gd name="T77" fmla="*/ 0 h 277"/>
                <a:gd name="T78" fmla="*/ 67 w 69"/>
                <a:gd name="T79" fmla="*/ 10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 h="277">
                  <a:moveTo>
                    <a:pt x="67" y="10"/>
                  </a:moveTo>
                  <a:cubicBezTo>
                    <a:pt x="66" y="10"/>
                    <a:pt x="66" y="11"/>
                    <a:pt x="66" y="11"/>
                  </a:cubicBezTo>
                  <a:cubicBezTo>
                    <a:pt x="66" y="14"/>
                    <a:pt x="65" y="18"/>
                    <a:pt x="64" y="21"/>
                  </a:cubicBezTo>
                  <a:cubicBezTo>
                    <a:pt x="64" y="23"/>
                    <a:pt x="63" y="24"/>
                    <a:pt x="62" y="24"/>
                  </a:cubicBezTo>
                  <a:cubicBezTo>
                    <a:pt x="61" y="27"/>
                    <a:pt x="60" y="29"/>
                    <a:pt x="59" y="32"/>
                  </a:cubicBezTo>
                  <a:cubicBezTo>
                    <a:pt x="58" y="33"/>
                    <a:pt x="58" y="34"/>
                    <a:pt x="56" y="35"/>
                  </a:cubicBezTo>
                  <a:cubicBezTo>
                    <a:pt x="55" y="38"/>
                    <a:pt x="54" y="40"/>
                    <a:pt x="53" y="41"/>
                  </a:cubicBezTo>
                  <a:cubicBezTo>
                    <a:pt x="51" y="43"/>
                    <a:pt x="50" y="45"/>
                    <a:pt x="49" y="46"/>
                  </a:cubicBezTo>
                  <a:cubicBezTo>
                    <a:pt x="47" y="47"/>
                    <a:pt x="45" y="49"/>
                    <a:pt x="43" y="51"/>
                  </a:cubicBezTo>
                  <a:cubicBezTo>
                    <a:pt x="42" y="53"/>
                    <a:pt x="40" y="55"/>
                    <a:pt x="38" y="57"/>
                  </a:cubicBezTo>
                  <a:cubicBezTo>
                    <a:pt x="36" y="59"/>
                    <a:pt x="34" y="60"/>
                    <a:pt x="31" y="63"/>
                  </a:cubicBezTo>
                  <a:cubicBezTo>
                    <a:pt x="30" y="63"/>
                    <a:pt x="29" y="63"/>
                    <a:pt x="29" y="64"/>
                  </a:cubicBezTo>
                  <a:cubicBezTo>
                    <a:pt x="25" y="67"/>
                    <a:pt x="21" y="70"/>
                    <a:pt x="17" y="73"/>
                  </a:cubicBezTo>
                  <a:cubicBezTo>
                    <a:pt x="16" y="73"/>
                    <a:pt x="15" y="73"/>
                    <a:pt x="14" y="74"/>
                  </a:cubicBezTo>
                  <a:cubicBezTo>
                    <a:pt x="10" y="77"/>
                    <a:pt x="5" y="80"/>
                    <a:pt x="0" y="82"/>
                  </a:cubicBezTo>
                  <a:lnTo>
                    <a:pt x="0" y="276"/>
                  </a:lnTo>
                  <a:cubicBezTo>
                    <a:pt x="5" y="274"/>
                    <a:pt x="10" y="271"/>
                    <a:pt x="14" y="268"/>
                  </a:cubicBezTo>
                  <a:cubicBezTo>
                    <a:pt x="15" y="268"/>
                    <a:pt x="16" y="267"/>
                    <a:pt x="17" y="266"/>
                  </a:cubicBezTo>
                  <a:cubicBezTo>
                    <a:pt x="18" y="266"/>
                    <a:pt x="18" y="266"/>
                    <a:pt x="19" y="265"/>
                  </a:cubicBezTo>
                  <a:cubicBezTo>
                    <a:pt x="23" y="263"/>
                    <a:pt x="25" y="260"/>
                    <a:pt x="29" y="259"/>
                  </a:cubicBezTo>
                  <a:cubicBezTo>
                    <a:pt x="29" y="258"/>
                    <a:pt x="30" y="257"/>
                    <a:pt x="31" y="257"/>
                  </a:cubicBezTo>
                  <a:cubicBezTo>
                    <a:pt x="32" y="255"/>
                    <a:pt x="34" y="254"/>
                    <a:pt x="35" y="254"/>
                  </a:cubicBezTo>
                  <a:cubicBezTo>
                    <a:pt x="37" y="253"/>
                    <a:pt x="37" y="252"/>
                    <a:pt x="38" y="251"/>
                  </a:cubicBezTo>
                  <a:cubicBezTo>
                    <a:pt x="40" y="249"/>
                    <a:pt x="42" y="248"/>
                    <a:pt x="43" y="246"/>
                  </a:cubicBezTo>
                  <a:cubicBezTo>
                    <a:pt x="45" y="244"/>
                    <a:pt x="45" y="244"/>
                    <a:pt x="46" y="243"/>
                  </a:cubicBezTo>
                  <a:cubicBezTo>
                    <a:pt x="47" y="242"/>
                    <a:pt x="48" y="241"/>
                    <a:pt x="49" y="240"/>
                  </a:cubicBezTo>
                  <a:cubicBezTo>
                    <a:pt x="50" y="239"/>
                    <a:pt x="51" y="237"/>
                    <a:pt x="53" y="236"/>
                  </a:cubicBezTo>
                  <a:cubicBezTo>
                    <a:pt x="53" y="235"/>
                    <a:pt x="54" y="234"/>
                    <a:pt x="54" y="234"/>
                  </a:cubicBezTo>
                  <a:cubicBezTo>
                    <a:pt x="55" y="232"/>
                    <a:pt x="56" y="231"/>
                    <a:pt x="56" y="230"/>
                  </a:cubicBezTo>
                  <a:cubicBezTo>
                    <a:pt x="58" y="229"/>
                    <a:pt x="58" y="227"/>
                    <a:pt x="59" y="225"/>
                  </a:cubicBezTo>
                  <a:cubicBezTo>
                    <a:pt x="59" y="225"/>
                    <a:pt x="60" y="225"/>
                    <a:pt x="60" y="224"/>
                  </a:cubicBezTo>
                  <a:cubicBezTo>
                    <a:pt x="61" y="223"/>
                    <a:pt x="62" y="220"/>
                    <a:pt x="62" y="219"/>
                  </a:cubicBezTo>
                  <a:cubicBezTo>
                    <a:pt x="63" y="218"/>
                    <a:pt x="64" y="216"/>
                    <a:pt x="64" y="216"/>
                  </a:cubicBezTo>
                  <a:cubicBezTo>
                    <a:pt x="64" y="215"/>
                    <a:pt x="64" y="215"/>
                    <a:pt x="64" y="215"/>
                  </a:cubicBezTo>
                  <a:cubicBezTo>
                    <a:pt x="65" y="212"/>
                    <a:pt x="66" y="208"/>
                    <a:pt x="66" y="205"/>
                  </a:cubicBezTo>
                  <a:lnTo>
                    <a:pt x="67" y="204"/>
                  </a:lnTo>
                  <a:cubicBezTo>
                    <a:pt x="67" y="201"/>
                    <a:pt x="68" y="198"/>
                    <a:pt x="68" y="196"/>
                  </a:cubicBezTo>
                  <a:cubicBezTo>
                    <a:pt x="68" y="195"/>
                    <a:pt x="68" y="194"/>
                    <a:pt x="68" y="194"/>
                  </a:cubicBezTo>
                  <a:lnTo>
                    <a:pt x="68" y="0"/>
                  </a:lnTo>
                  <a:cubicBezTo>
                    <a:pt x="68" y="3"/>
                    <a:pt x="67" y="7"/>
                    <a:pt x="67" y="10"/>
                  </a:cubicBezTo>
                </a:path>
              </a:pathLst>
            </a:custGeom>
            <a:solidFill>
              <a:schemeClr val="bg1">
                <a:lumMod val="65000"/>
              </a:schemeClr>
            </a:solidFill>
            <a:ln>
              <a:noFill/>
            </a:ln>
            <a:effectLst/>
          </p:spPr>
          <p:txBody>
            <a:bodyPr wrap="none" anchor="ctr"/>
            <a:lstStyle/>
            <a:p>
              <a:pPr algn="l" rtl="0"/>
              <a:endParaRPr lang="en-US" sz="1600">
                <a:latin typeface="+mn-lt"/>
              </a:endParaRPr>
            </a:p>
          </p:txBody>
        </p:sp>
        <p:sp>
          <p:nvSpPr>
            <p:cNvPr id="41" name="Freeform 40">
              <a:extLst>
                <a:ext uri="{FF2B5EF4-FFF2-40B4-BE49-F238E27FC236}">
                  <a16:creationId xmlns:a16="http://schemas.microsoft.com/office/drawing/2014/main" id="{DA6034BC-97A7-3A82-93D9-9F505C708E2A}"/>
                </a:ext>
              </a:extLst>
            </p:cNvPr>
            <p:cNvSpPr>
              <a:spLocks noChangeArrowheads="1"/>
            </p:cNvSpPr>
            <p:nvPr/>
          </p:nvSpPr>
          <p:spPr bwMode="auto">
            <a:xfrm>
              <a:off x="17478056" y="8224448"/>
              <a:ext cx="100747" cy="396690"/>
            </a:xfrm>
            <a:custGeom>
              <a:avLst/>
              <a:gdLst>
                <a:gd name="T0" fmla="*/ 0 w 69"/>
                <a:gd name="T1" fmla="*/ 194 h 277"/>
                <a:gd name="T2" fmla="*/ 0 w 69"/>
                <a:gd name="T3" fmla="*/ 0 h 277"/>
                <a:gd name="T4" fmla="*/ 68 w 69"/>
                <a:gd name="T5" fmla="*/ 82 h 277"/>
                <a:gd name="T6" fmla="*/ 68 w 69"/>
                <a:gd name="T7" fmla="*/ 276 h 277"/>
                <a:gd name="T8" fmla="*/ 0 w 69"/>
                <a:gd name="T9" fmla="*/ 194 h 277"/>
              </a:gdLst>
              <a:ahLst/>
              <a:cxnLst>
                <a:cxn ang="0">
                  <a:pos x="T0" y="T1"/>
                </a:cxn>
                <a:cxn ang="0">
                  <a:pos x="T2" y="T3"/>
                </a:cxn>
                <a:cxn ang="0">
                  <a:pos x="T4" y="T5"/>
                </a:cxn>
                <a:cxn ang="0">
                  <a:pos x="T6" y="T7"/>
                </a:cxn>
                <a:cxn ang="0">
                  <a:pos x="T8" y="T9"/>
                </a:cxn>
              </a:cxnLst>
              <a:rect l="0" t="0" r="r" b="b"/>
              <a:pathLst>
                <a:path w="69" h="277">
                  <a:moveTo>
                    <a:pt x="0" y="194"/>
                  </a:moveTo>
                  <a:lnTo>
                    <a:pt x="0" y="0"/>
                  </a:lnTo>
                  <a:cubicBezTo>
                    <a:pt x="0" y="30"/>
                    <a:pt x="23" y="59"/>
                    <a:pt x="68" y="82"/>
                  </a:cubicBezTo>
                  <a:lnTo>
                    <a:pt x="68" y="276"/>
                  </a:lnTo>
                  <a:cubicBezTo>
                    <a:pt x="23" y="254"/>
                    <a:pt x="0" y="224"/>
                    <a:pt x="0" y="194"/>
                  </a:cubicBezTo>
                </a:path>
              </a:pathLst>
            </a:custGeom>
            <a:solidFill>
              <a:schemeClr val="bg1">
                <a:lumMod val="65000"/>
              </a:schemeClr>
            </a:solidFill>
            <a:ln>
              <a:noFill/>
            </a:ln>
            <a:effectLst/>
          </p:spPr>
          <p:txBody>
            <a:bodyPr wrap="none" anchor="ctr"/>
            <a:lstStyle/>
            <a:p>
              <a:pPr algn="l" rtl="0"/>
              <a:endParaRPr lang="en-US" sz="1600">
                <a:latin typeface="+mn-lt"/>
              </a:endParaRPr>
            </a:p>
          </p:txBody>
        </p:sp>
        <p:sp>
          <p:nvSpPr>
            <p:cNvPr id="42" name="Freeform 41">
              <a:extLst>
                <a:ext uri="{FF2B5EF4-FFF2-40B4-BE49-F238E27FC236}">
                  <a16:creationId xmlns:a16="http://schemas.microsoft.com/office/drawing/2014/main" id="{642DD3CC-5402-8F2E-2167-B3E6E79958A2}"/>
                </a:ext>
              </a:extLst>
            </p:cNvPr>
            <p:cNvSpPr>
              <a:spLocks noChangeArrowheads="1"/>
            </p:cNvSpPr>
            <p:nvPr/>
          </p:nvSpPr>
          <p:spPr bwMode="auto">
            <a:xfrm>
              <a:off x="19984143" y="8337788"/>
              <a:ext cx="1939384" cy="1246747"/>
            </a:xfrm>
            <a:custGeom>
              <a:avLst/>
              <a:gdLst>
                <a:gd name="T0" fmla="*/ 1358 w 1359"/>
                <a:gd name="T1" fmla="*/ 0 h 874"/>
                <a:gd name="T2" fmla="*/ 1358 w 1359"/>
                <a:gd name="T3" fmla="*/ 194 h 874"/>
                <a:gd name="T4" fmla="*/ 0 w 1359"/>
                <a:gd name="T5" fmla="*/ 873 h 874"/>
                <a:gd name="T6" fmla="*/ 0 w 1359"/>
                <a:gd name="T7" fmla="*/ 679 h 874"/>
                <a:gd name="T8" fmla="*/ 1358 w 1359"/>
                <a:gd name="T9" fmla="*/ 0 h 874"/>
              </a:gdLst>
              <a:ahLst/>
              <a:cxnLst>
                <a:cxn ang="0">
                  <a:pos x="T0" y="T1"/>
                </a:cxn>
                <a:cxn ang="0">
                  <a:pos x="T2" y="T3"/>
                </a:cxn>
                <a:cxn ang="0">
                  <a:pos x="T4" y="T5"/>
                </a:cxn>
                <a:cxn ang="0">
                  <a:pos x="T6" y="T7"/>
                </a:cxn>
                <a:cxn ang="0">
                  <a:pos x="T8" y="T9"/>
                </a:cxn>
              </a:cxnLst>
              <a:rect l="0" t="0" r="r" b="b"/>
              <a:pathLst>
                <a:path w="1359" h="874">
                  <a:moveTo>
                    <a:pt x="1358" y="0"/>
                  </a:moveTo>
                  <a:lnTo>
                    <a:pt x="1358" y="194"/>
                  </a:lnTo>
                  <a:lnTo>
                    <a:pt x="0" y="873"/>
                  </a:lnTo>
                  <a:lnTo>
                    <a:pt x="0" y="679"/>
                  </a:lnTo>
                  <a:lnTo>
                    <a:pt x="1358" y="0"/>
                  </a:lnTo>
                </a:path>
              </a:pathLst>
            </a:custGeom>
            <a:solidFill>
              <a:schemeClr val="bg1">
                <a:lumMod val="75000"/>
              </a:schemeClr>
            </a:solidFill>
            <a:ln>
              <a:noFill/>
            </a:ln>
            <a:effectLst/>
          </p:spPr>
          <p:txBody>
            <a:bodyPr wrap="none" anchor="ctr"/>
            <a:lstStyle/>
            <a:p>
              <a:pPr algn="l" rtl="0"/>
              <a:endParaRPr lang="en-US" sz="1600">
                <a:latin typeface="+mn-lt"/>
              </a:endParaRPr>
            </a:p>
          </p:txBody>
        </p:sp>
        <p:sp>
          <p:nvSpPr>
            <p:cNvPr id="43" name="Freeform 42">
              <a:extLst>
                <a:ext uri="{FF2B5EF4-FFF2-40B4-BE49-F238E27FC236}">
                  <a16:creationId xmlns:a16="http://schemas.microsoft.com/office/drawing/2014/main" id="{57B25973-5748-0D0E-231B-CBAD2248FC24}"/>
                </a:ext>
              </a:extLst>
            </p:cNvPr>
            <p:cNvSpPr>
              <a:spLocks noChangeArrowheads="1"/>
            </p:cNvSpPr>
            <p:nvPr/>
          </p:nvSpPr>
          <p:spPr bwMode="auto">
            <a:xfrm>
              <a:off x="17572508" y="8337788"/>
              <a:ext cx="1939384" cy="1246747"/>
            </a:xfrm>
            <a:custGeom>
              <a:avLst/>
              <a:gdLst>
                <a:gd name="T0" fmla="*/ 1358 w 1359"/>
                <a:gd name="T1" fmla="*/ 679 h 874"/>
                <a:gd name="T2" fmla="*/ 1358 w 1359"/>
                <a:gd name="T3" fmla="*/ 873 h 874"/>
                <a:gd name="T4" fmla="*/ 0 w 1359"/>
                <a:gd name="T5" fmla="*/ 194 h 874"/>
                <a:gd name="T6" fmla="*/ 0 w 1359"/>
                <a:gd name="T7" fmla="*/ 0 h 874"/>
                <a:gd name="T8" fmla="*/ 1358 w 1359"/>
                <a:gd name="T9" fmla="*/ 679 h 874"/>
              </a:gdLst>
              <a:ahLst/>
              <a:cxnLst>
                <a:cxn ang="0">
                  <a:pos x="T0" y="T1"/>
                </a:cxn>
                <a:cxn ang="0">
                  <a:pos x="T2" y="T3"/>
                </a:cxn>
                <a:cxn ang="0">
                  <a:pos x="T4" y="T5"/>
                </a:cxn>
                <a:cxn ang="0">
                  <a:pos x="T6" y="T7"/>
                </a:cxn>
                <a:cxn ang="0">
                  <a:pos x="T8" y="T9"/>
                </a:cxn>
              </a:cxnLst>
              <a:rect l="0" t="0" r="r" b="b"/>
              <a:pathLst>
                <a:path w="1359" h="874">
                  <a:moveTo>
                    <a:pt x="1358" y="679"/>
                  </a:moveTo>
                  <a:lnTo>
                    <a:pt x="1358" y="873"/>
                  </a:lnTo>
                  <a:lnTo>
                    <a:pt x="0" y="194"/>
                  </a:lnTo>
                  <a:lnTo>
                    <a:pt x="0" y="0"/>
                  </a:lnTo>
                  <a:lnTo>
                    <a:pt x="1358" y="679"/>
                  </a:lnTo>
                </a:path>
              </a:pathLst>
            </a:custGeom>
            <a:solidFill>
              <a:schemeClr val="bg1">
                <a:lumMod val="75000"/>
              </a:schemeClr>
            </a:solidFill>
            <a:ln>
              <a:noFill/>
            </a:ln>
            <a:effectLst/>
          </p:spPr>
          <p:txBody>
            <a:bodyPr wrap="none" anchor="ctr"/>
            <a:lstStyle/>
            <a:p>
              <a:pPr algn="l" rtl="0"/>
              <a:endParaRPr lang="en-US" sz="1600">
                <a:latin typeface="+mn-lt"/>
              </a:endParaRPr>
            </a:p>
          </p:txBody>
        </p:sp>
        <p:sp>
          <p:nvSpPr>
            <p:cNvPr id="44" name="Freeform 43">
              <a:extLst>
                <a:ext uri="{FF2B5EF4-FFF2-40B4-BE49-F238E27FC236}">
                  <a16:creationId xmlns:a16="http://schemas.microsoft.com/office/drawing/2014/main" id="{AA2183FA-43B1-B821-9671-911FF575AF20}"/>
                </a:ext>
              </a:extLst>
            </p:cNvPr>
            <p:cNvSpPr>
              <a:spLocks noChangeArrowheads="1"/>
            </p:cNvSpPr>
            <p:nvPr/>
          </p:nvSpPr>
          <p:spPr bwMode="auto">
            <a:xfrm>
              <a:off x="17440275" y="7091041"/>
              <a:ext cx="4609187" cy="2273108"/>
            </a:xfrm>
            <a:custGeom>
              <a:avLst/>
              <a:gdLst>
                <a:gd name="T0" fmla="*/ 1614 w 3227"/>
                <a:gd name="T1" fmla="*/ 0 h 1591"/>
                <a:gd name="T2" fmla="*/ 1778 w 3227"/>
                <a:gd name="T3" fmla="*/ 33 h 1591"/>
                <a:gd name="T4" fmla="*/ 3136 w 3227"/>
                <a:gd name="T5" fmla="*/ 713 h 1591"/>
                <a:gd name="T6" fmla="*/ 3136 w 3227"/>
                <a:gd name="T7" fmla="*/ 877 h 1591"/>
                <a:gd name="T8" fmla="*/ 1778 w 3227"/>
                <a:gd name="T9" fmla="*/ 1556 h 1591"/>
                <a:gd name="T10" fmla="*/ 1614 w 3227"/>
                <a:gd name="T11" fmla="*/ 1590 h 1591"/>
                <a:gd name="T12" fmla="*/ 1449 w 3227"/>
                <a:gd name="T13" fmla="*/ 1556 h 1591"/>
                <a:gd name="T14" fmla="*/ 91 w 3227"/>
                <a:gd name="T15" fmla="*/ 877 h 1591"/>
                <a:gd name="T16" fmla="*/ 91 w 3227"/>
                <a:gd name="T17" fmla="*/ 713 h 1591"/>
                <a:gd name="T18" fmla="*/ 1449 w 3227"/>
                <a:gd name="T19" fmla="*/ 33 h 1591"/>
                <a:gd name="T20" fmla="*/ 1614 w 3227"/>
                <a:gd name="T21" fmla="*/ 0 h 1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27" h="1591">
                  <a:moveTo>
                    <a:pt x="1614" y="0"/>
                  </a:moveTo>
                  <a:cubicBezTo>
                    <a:pt x="1673" y="0"/>
                    <a:pt x="1732" y="11"/>
                    <a:pt x="1778" y="33"/>
                  </a:cubicBezTo>
                  <a:lnTo>
                    <a:pt x="3136" y="713"/>
                  </a:lnTo>
                  <a:cubicBezTo>
                    <a:pt x="3226" y="758"/>
                    <a:pt x="3226" y="831"/>
                    <a:pt x="3136" y="877"/>
                  </a:cubicBezTo>
                  <a:lnTo>
                    <a:pt x="1778" y="1556"/>
                  </a:lnTo>
                  <a:cubicBezTo>
                    <a:pt x="1732" y="1579"/>
                    <a:pt x="1673" y="1590"/>
                    <a:pt x="1614" y="1590"/>
                  </a:cubicBezTo>
                  <a:cubicBezTo>
                    <a:pt x="1554" y="1590"/>
                    <a:pt x="1495" y="1579"/>
                    <a:pt x="1449" y="1556"/>
                  </a:cubicBezTo>
                  <a:lnTo>
                    <a:pt x="91" y="877"/>
                  </a:lnTo>
                  <a:cubicBezTo>
                    <a:pt x="0" y="831"/>
                    <a:pt x="0" y="758"/>
                    <a:pt x="91" y="713"/>
                  </a:cubicBezTo>
                  <a:lnTo>
                    <a:pt x="1449" y="33"/>
                  </a:lnTo>
                  <a:cubicBezTo>
                    <a:pt x="1495" y="11"/>
                    <a:pt x="1554" y="0"/>
                    <a:pt x="1614" y="0"/>
                  </a:cubicBezTo>
                </a:path>
              </a:pathLst>
            </a:custGeom>
            <a:solidFill>
              <a:schemeClr val="bg1">
                <a:lumMod val="95000"/>
              </a:schemeClr>
            </a:solidFill>
            <a:ln>
              <a:noFill/>
            </a:ln>
            <a:effectLst/>
          </p:spPr>
          <p:txBody>
            <a:bodyPr wrap="none" anchor="ctr"/>
            <a:lstStyle/>
            <a:p>
              <a:pPr algn="l" rtl="0"/>
              <a:endParaRPr lang="en-US" sz="1600">
                <a:latin typeface="+mn-lt"/>
              </a:endParaRPr>
            </a:p>
          </p:txBody>
        </p:sp>
        <p:sp>
          <p:nvSpPr>
            <p:cNvPr id="45" name="Freeform 44">
              <a:extLst>
                <a:ext uri="{FF2B5EF4-FFF2-40B4-BE49-F238E27FC236}">
                  <a16:creationId xmlns:a16="http://schemas.microsoft.com/office/drawing/2014/main" id="{D958C2A2-F682-3FFE-7723-ACADCAE692AE}"/>
                </a:ext>
              </a:extLst>
            </p:cNvPr>
            <p:cNvSpPr>
              <a:spLocks noChangeArrowheads="1"/>
            </p:cNvSpPr>
            <p:nvPr/>
          </p:nvSpPr>
          <p:spPr bwMode="auto">
            <a:xfrm>
              <a:off x="19511893" y="9307480"/>
              <a:ext cx="472250" cy="327429"/>
            </a:xfrm>
            <a:custGeom>
              <a:avLst/>
              <a:gdLst>
                <a:gd name="T0" fmla="*/ 300 w 330"/>
                <a:gd name="T1" fmla="*/ 12 h 229"/>
                <a:gd name="T2" fmla="*/ 275 w 330"/>
                <a:gd name="T3" fmla="*/ 20 h 229"/>
                <a:gd name="T4" fmla="*/ 254 w 330"/>
                <a:gd name="T5" fmla="*/ 25 h 229"/>
                <a:gd name="T6" fmla="*/ 230 w 330"/>
                <a:gd name="T7" fmla="*/ 29 h 229"/>
                <a:gd name="T8" fmla="*/ 205 w 330"/>
                <a:gd name="T9" fmla="*/ 32 h 229"/>
                <a:gd name="T10" fmla="*/ 183 w 330"/>
                <a:gd name="T11" fmla="*/ 34 h 229"/>
                <a:gd name="T12" fmla="*/ 148 w 330"/>
                <a:gd name="T13" fmla="*/ 34 h 229"/>
                <a:gd name="T14" fmla="*/ 122 w 330"/>
                <a:gd name="T15" fmla="*/ 32 h 229"/>
                <a:gd name="T16" fmla="*/ 100 w 330"/>
                <a:gd name="T17" fmla="*/ 30 h 229"/>
                <a:gd name="T18" fmla="*/ 80 w 330"/>
                <a:gd name="T19" fmla="*/ 26 h 229"/>
                <a:gd name="T20" fmla="*/ 60 w 330"/>
                <a:gd name="T21" fmla="*/ 22 h 229"/>
                <a:gd name="T22" fmla="*/ 40 w 330"/>
                <a:gd name="T23" fmla="*/ 16 h 229"/>
                <a:gd name="T24" fmla="*/ 18 w 330"/>
                <a:gd name="T25" fmla="*/ 8 h 229"/>
                <a:gd name="T26" fmla="*/ 0 w 330"/>
                <a:gd name="T27" fmla="*/ 194 h 229"/>
                <a:gd name="T28" fmla="*/ 18 w 330"/>
                <a:gd name="T29" fmla="*/ 203 h 229"/>
                <a:gd name="T30" fmla="*/ 40 w 330"/>
                <a:gd name="T31" fmla="*/ 210 h 229"/>
                <a:gd name="T32" fmla="*/ 49 w 330"/>
                <a:gd name="T33" fmla="*/ 213 h 229"/>
                <a:gd name="T34" fmla="*/ 63 w 330"/>
                <a:gd name="T35" fmla="*/ 217 h 229"/>
                <a:gd name="T36" fmla="*/ 80 w 330"/>
                <a:gd name="T37" fmla="*/ 221 h 229"/>
                <a:gd name="T38" fmla="*/ 93 w 330"/>
                <a:gd name="T39" fmla="*/ 222 h 229"/>
                <a:gd name="T40" fmla="*/ 101 w 330"/>
                <a:gd name="T41" fmla="*/ 224 h 229"/>
                <a:gd name="T42" fmla="*/ 122 w 330"/>
                <a:gd name="T43" fmla="*/ 227 h 229"/>
                <a:gd name="T44" fmla="*/ 141 w 330"/>
                <a:gd name="T45" fmla="*/ 228 h 229"/>
                <a:gd name="T46" fmla="*/ 159 w 330"/>
                <a:gd name="T47" fmla="*/ 228 h 229"/>
                <a:gd name="T48" fmla="*/ 179 w 330"/>
                <a:gd name="T49" fmla="*/ 228 h 229"/>
                <a:gd name="T50" fmla="*/ 195 w 330"/>
                <a:gd name="T51" fmla="*/ 227 h 229"/>
                <a:gd name="T52" fmla="*/ 205 w 330"/>
                <a:gd name="T53" fmla="*/ 227 h 229"/>
                <a:gd name="T54" fmla="*/ 230 w 330"/>
                <a:gd name="T55" fmla="*/ 223 h 229"/>
                <a:gd name="T56" fmla="*/ 254 w 330"/>
                <a:gd name="T57" fmla="*/ 219 h 229"/>
                <a:gd name="T58" fmla="*/ 273 w 330"/>
                <a:gd name="T59" fmla="*/ 215 h 229"/>
                <a:gd name="T60" fmla="*/ 294 w 330"/>
                <a:gd name="T61" fmla="*/ 209 h 229"/>
                <a:gd name="T62" fmla="*/ 313 w 330"/>
                <a:gd name="T63" fmla="*/ 201 h 229"/>
                <a:gd name="T64" fmla="*/ 329 w 330"/>
                <a:gd name="T65" fmla="*/ 194 h 229"/>
                <a:gd name="T66" fmla="*/ 313 w 330"/>
                <a:gd name="T67" fmla="*/ 7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0" h="229">
                  <a:moveTo>
                    <a:pt x="313" y="7"/>
                  </a:moveTo>
                  <a:cubicBezTo>
                    <a:pt x="309" y="9"/>
                    <a:pt x="305" y="10"/>
                    <a:pt x="300" y="12"/>
                  </a:cubicBezTo>
                  <a:cubicBezTo>
                    <a:pt x="298" y="13"/>
                    <a:pt x="296" y="14"/>
                    <a:pt x="294" y="14"/>
                  </a:cubicBezTo>
                  <a:cubicBezTo>
                    <a:pt x="288" y="16"/>
                    <a:pt x="282" y="18"/>
                    <a:pt x="275" y="20"/>
                  </a:cubicBezTo>
                  <a:cubicBezTo>
                    <a:pt x="275" y="20"/>
                    <a:pt x="274" y="20"/>
                    <a:pt x="272" y="20"/>
                  </a:cubicBezTo>
                  <a:cubicBezTo>
                    <a:pt x="267" y="22"/>
                    <a:pt x="260" y="23"/>
                    <a:pt x="254" y="25"/>
                  </a:cubicBezTo>
                  <a:cubicBezTo>
                    <a:pt x="253" y="25"/>
                    <a:pt x="253" y="25"/>
                    <a:pt x="252" y="25"/>
                  </a:cubicBezTo>
                  <a:cubicBezTo>
                    <a:pt x="245" y="27"/>
                    <a:pt x="237" y="28"/>
                    <a:pt x="230" y="29"/>
                  </a:cubicBezTo>
                  <a:cubicBezTo>
                    <a:pt x="230" y="30"/>
                    <a:pt x="229" y="30"/>
                    <a:pt x="229" y="30"/>
                  </a:cubicBezTo>
                  <a:cubicBezTo>
                    <a:pt x="221" y="31"/>
                    <a:pt x="213" y="32"/>
                    <a:pt x="205" y="32"/>
                  </a:cubicBezTo>
                  <a:cubicBezTo>
                    <a:pt x="202" y="33"/>
                    <a:pt x="198" y="33"/>
                    <a:pt x="195" y="33"/>
                  </a:cubicBezTo>
                  <a:cubicBezTo>
                    <a:pt x="191" y="33"/>
                    <a:pt x="187" y="33"/>
                    <a:pt x="183" y="34"/>
                  </a:cubicBezTo>
                  <a:cubicBezTo>
                    <a:pt x="177" y="34"/>
                    <a:pt x="171" y="34"/>
                    <a:pt x="165" y="34"/>
                  </a:cubicBezTo>
                  <a:cubicBezTo>
                    <a:pt x="159" y="34"/>
                    <a:pt x="154" y="34"/>
                    <a:pt x="148" y="34"/>
                  </a:cubicBezTo>
                  <a:cubicBezTo>
                    <a:pt x="146" y="33"/>
                    <a:pt x="143" y="33"/>
                    <a:pt x="141" y="33"/>
                  </a:cubicBezTo>
                  <a:cubicBezTo>
                    <a:pt x="134" y="33"/>
                    <a:pt x="128" y="33"/>
                    <a:pt x="122" y="32"/>
                  </a:cubicBezTo>
                  <a:cubicBezTo>
                    <a:pt x="121" y="32"/>
                    <a:pt x="121" y="32"/>
                    <a:pt x="120" y="32"/>
                  </a:cubicBezTo>
                  <a:cubicBezTo>
                    <a:pt x="113" y="32"/>
                    <a:pt x="107" y="30"/>
                    <a:pt x="100" y="30"/>
                  </a:cubicBezTo>
                  <a:cubicBezTo>
                    <a:pt x="98" y="29"/>
                    <a:pt x="95" y="28"/>
                    <a:pt x="93" y="28"/>
                  </a:cubicBezTo>
                  <a:cubicBezTo>
                    <a:pt x="88" y="28"/>
                    <a:pt x="84" y="27"/>
                    <a:pt x="80" y="26"/>
                  </a:cubicBezTo>
                  <a:cubicBezTo>
                    <a:pt x="77" y="25"/>
                    <a:pt x="74" y="25"/>
                    <a:pt x="71" y="24"/>
                  </a:cubicBezTo>
                  <a:cubicBezTo>
                    <a:pt x="68" y="23"/>
                    <a:pt x="64" y="22"/>
                    <a:pt x="60" y="22"/>
                  </a:cubicBezTo>
                  <a:cubicBezTo>
                    <a:pt x="57" y="20"/>
                    <a:pt x="53" y="20"/>
                    <a:pt x="49" y="19"/>
                  </a:cubicBezTo>
                  <a:cubicBezTo>
                    <a:pt x="46" y="18"/>
                    <a:pt x="43" y="17"/>
                    <a:pt x="40" y="16"/>
                  </a:cubicBezTo>
                  <a:cubicBezTo>
                    <a:pt x="33" y="14"/>
                    <a:pt x="27" y="11"/>
                    <a:pt x="20" y="9"/>
                  </a:cubicBezTo>
                  <a:lnTo>
                    <a:pt x="18" y="8"/>
                  </a:lnTo>
                  <a:cubicBezTo>
                    <a:pt x="12" y="6"/>
                    <a:pt x="6" y="3"/>
                    <a:pt x="0" y="0"/>
                  </a:cubicBezTo>
                  <a:lnTo>
                    <a:pt x="0" y="194"/>
                  </a:lnTo>
                  <a:cubicBezTo>
                    <a:pt x="6" y="197"/>
                    <a:pt x="12" y="200"/>
                    <a:pt x="18" y="202"/>
                  </a:cubicBezTo>
                  <a:lnTo>
                    <a:pt x="18" y="203"/>
                  </a:lnTo>
                  <a:cubicBezTo>
                    <a:pt x="19" y="203"/>
                    <a:pt x="20" y="203"/>
                    <a:pt x="20" y="203"/>
                  </a:cubicBezTo>
                  <a:cubicBezTo>
                    <a:pt x="27" y="206"/>
                    <a:pt x="33" y="208"/>
                    <a:pt x="40" y="210"/>
                  </a:cubicBezTo>
                  <a:cubicBezTo>
                    <a:pt x="41" y="211"/>
                    <a:pt x="42" y="211"/>
                    <a:pt x="42" y="211"/>
                  </a:cubicBezTo>
                  <a:cubicBezTo>
                    <a:pt x="45" y="212"/>
                    <a:pt x="47" y="212"/>
                    <a:pt x="49" y="213"/>
                  </a:cubicBezTo>
                  <a:cubicBezTo>
                    <a:pt x="53" y="214"/>
                    <a:pt x="57" y="215"/>
                    <a:pt x="60" y="216"/>
                  </a:cubicBezTo>
                  <a:cubicBezTo>
                    <a:pt x="61" y="216"/>
                    <a:pt x="62" y="216"/>
                    <a:pt x="63" y="217"/>
                  </a:cubicBezTo>
                  <a:cubicBezTo>
                    <a:pt x="66" y="217"/>
                    <a:pt x="69" y="218"/>
                    <a:pt x="71" y="219"/>
                  </a:cubicBezTo>
                  <a:cubicBezTo>
                    <a:pt x="74" y="219"/>
                    <a:pt x="77" y="220"/>
                    <a:pt x="80" y="221"/>
                  </a:cubicBezTo>
                  <a:cubicBezTo>
                    <a:pt x="80" y="221"/>
                    <a:pt x="81" y="221"/>
                    <a:pt x="82" y="221"/>
                  </a:cubicBezTo>
                  <a:cubicBezTo>
                    <a:pt x="86" y="222"/>
                    <a:pt x="90" y="222"/>
                    <a:pt x="93" y="222"/>
                  </a:cubicBezTo>
                  <a:cubicBezTo>
                    <a:pt x="95" y="223"/>
                    <a:pt x="98" y="223"/>
                    <a:pt x="100" y="223"/>
                  </a:cubicBezTo>
                  <a:cubicBezTo>
                    <a:pt x="100" y="223"/>
                    <a:pt x="100" y="224"/>
                    <a:pt x="101" y="224"/>
                  </a:cubicBezTo>
                  <a:cubicBezTo>
                    <a:pt x="107" y="225"/>
                    <a:pt x="113" y="225"/>
                    <a:pt x="120" y="226"/>
                  </a:cubicBezTo>
                  <a:cubicBezTo>
                    <a:pt x="121" y="226"/>
                    <a:pt x="121" y="226"/>
                    <a:pt x="122" y="227"/>
                  </a:cubicBezTo>
                  <a:cubicBezTo>
                    <a:pt x="127" y="227"/>
                    <a:pt x="133" y="227"/>
                    <a:pt x="139" y="228"/>
                  </a:cubicBezTo>
                  <a:cubicBezTo>
                    <a:pt x="140" y="228"/>
                    <a:pt x="140" y="228"/>
                    <a:pt x="141" y="228"/>
                  </a:cubicBezTo>
                  <a:cubicBezTo>
                    <a:pt x="143" y="228"/>
                    <a:pt x="146" y="228"/>
                    <a:pt x="148" y="228"/>
                  </a:cubicBezTo>
                  <a:cubicBezTo>
                    <a:pt x="152" y="228"/>
                    <a:pt x="155" y="228"/>
                    <a:pt x="159" y="228"/>
                  </a:cubicBezTo>
                  <a:cubicBezTo>
                    <a:pt x="161" y="228"/>
                    <a:pt x="162" y="228"/>
                    <a:pt x="165" y="228"/>
                  </a:cubicBezTo>
                  <a:cubicBezTo>
                    <a:pt x="170" y="228"/>
                    <a:pt x="174" y="228"/>
                    <a:pt x="179" y="228"/>
                  </a:cubicBezTo>
                  <a:cubicBezTo>
                    <a:pt x="181" y="228"/>
                    <a:pt x="182" y="228"/>
                    <a:pt x="183" y="228"/>
                  </a:cubicBezTo>
                  <a:cubicBezTo>
                    <a:pt x="187" y="228"/>
                    <a:pt x="191" y="227"/>
                    <a:pt x="195" y="227"/>
                  </a:cubicBezTo>
                  <a:cubicBezTo>
                    <a:pt x="198" y="227"/>
                    <a:pt x="200" y="227"/>
                    <a:pt x="203" y="227"/>
                  </a:cubicBezTo>
                  <a:lnTo>
                    <a:pt x="205" y="227"/>
                  </a:lnTo>
                  <a:cubicBezTo>
                    <a:pt x="213" y="226"/>
                    <a:pt x="221" y="225"/>
                    <a:pt x="229" y="223"/>
                  </a:cubicBezTo>
                  <a:lnTo>
                    <a:pt x="230" y="223"/>
                  </a:lnTo>
                  <a:cubicBezTo>
                    <a:pt x="237" y="222"/>
                    <a:pt x="245" y="221"/>
                    <a:pt x="252" y="220"/>
                  </a:cubicBezTo>
                  <a:cubicBezTo>
                    <a:pt x="253" y="220"/>
                    <a:pt x="253" y="219"/>
                    <a:pt x="254" y="219"/>
                  </a:cubicBezTo>
                  <a:cubicBezTo>
                    <a:pt x="260" y="218"/>
                    <a:pt x="267" y="217"/>
                    <a:pt x="272" y="215"/>
                  </a:cubicBezTo>
                  <a:cubicBezTo>
                    <a:pt x="273" y="215"/>
                    <a:pt x="273" y="215"/>
                    <a:pt x="273" y="215"/>
                  </a:cubicBezTo>
                  <a:cubicBezTo>
                    <a:pt x="274" y="214"/>
                    <a:pt x="275" y="214"/>
                    <a:pt x="275" y="214"/>
                  </a:cubicBezTo>
                  <a:cubicBezTo>
                    <a:pt x="282" y="212"/>
                    <a:pt x="288" y="211"/>
                    <a:pt x="294" y="209"/>
                  </a:cubicBezTo>
                  <a:cubicBezTo>
                    <a:pt x="296" y="208"/>
                    <a:pt x="298" y="207"/>
                    <a:pt x="300" y="206"/>
                  </a:cubicBezTo>
                  <a:cubicBezTo>
                    <a:pt x="305" y="205"/>
                    <a:pt x="309" y="203"/>
                    <a:pt x="313" y="201"/>
                  </a:cubicBezTo>
                  <a:cubicBezTo>
                    <a:pt x="314" y="201"/>
                    <a:pt x="315" y="200"/>
                    <a:pt x="316" y="200"/>
                  </a:cubicBezTo>
                  <a:cubicBezTo>
                    <a:pt x="320" y="198"/>
                    <a:pt x="324" y="197"/>
                    <a:pt x="329" y="194"/>
                  </a:cubicBezTo>
                  <a:lnTo>
                    <a:pt x="329" y="0"/>
                  </a:lnTo>
                  <a:cubicBezTo>
                    <a:pt x="324" y="3"/>
                    <a:pt x="319" y="4"/>
                    <a:pt x="313" y="7"/>
                  </a:cubicBezTo>
                </a:path>
              </a:pathLst>
            </a:custGeom>
            <a:solidFill>
              <a:schemeClr val="bg1">
                <a:lumMod val="65000"/>
              </a:schemeClr>
            </a:solidFill>
            <a:ln>
              <a:noFill/>
            </a:ln>
            <a:effectLst/>
          </p:spPr>
          <p:txBody>
            <a:bodyPr wrap="none" anchor="ctr"/>
            <a:lstStyle/>
            <a:p>
              <a:pPr algn="l" rtl="0"/>
              <a:endParaRPr lang="en-US" sz="1600">
                <a:latin typeface="+mn-lt"/>
              </a:endParaRPr>
            </a:p>
          </p:txBody>
        </p:sp>
        <p:sp>
          <p:nvSpPr>
            <p:cNvPr id="46" name="Freeform 45">
              <a:extLst>
                <a:ext uri="{FF2B5EF4-FFF2-40B4-BE49-F238E27FC236}">
                  <a16:creationId xmlns:a16="http://schemas.microsoft.com/office/drawing/2014/main" id="{894C925A-B6AB-5C2B-FABB-F59775CE290A}"/>
                </a:ext>
              </a:extLst>
            </p:cNvPr>
            <p:cNvSpPr>
              <a:spLocks noChangeArrowheads="1"/>
            </p:cNvSpPr>
            <p:nvPr/>
          </p:nvSpPr>
          <p:spPr bwMode="auto">
            <a:xfrm>
              <a:off x="19146684" y="8079621"/>
              <a:ext cx="1196374" cy="283354"/>
            </a:xfrm>
            <a:custGeom>
              <a:avLst/>
              <a:gdLst>
                <a:gd name="T0" fmla="*/ 839 w 840"/>
                <a:gd name="T1" fmla="*/ 99 h 199"/>
                <a:gd name="T2" fmla="*/ 419 w 840"/>
                <a:gd name="T3" fmla="*/ 198 h 199"/>
                <a:gd name="T4" fmla="*/ 0 w 840"/>
                <a:gd name="T5" fmla="*/ 99 h 199"/>
                <a:gd name="T6" fmla="*/ 419 w 840"/>
                <a:gd name="T7" fmla="*/ 0 h 199"/>
                <a:gd name="T8" fmla="*/ 839 w 840"/>
                <a:gd name="T9" fmla="*/ 99 h 199"/>
              </a:gdLst>
              <a:ahLst/>
              <a:cxnLst>
                <a:cxn ang="0">
                  <a:pos x="T0" y="T1"/>
                </a:cxn>
                <a:cxn ang="0">
                  <a:pos x="T2" y="T3"/>
                </a:cxn>
                <a:cxn ang="0">
                  <a:pos x="T4" y="T5"/>
                </a:cxn>
                <a:cxn ang="0">
                  <a:pos x="T6" y="T7"/>
                </a:cxn>
                <a:cxn ang="0">
                  <a:pos x="T8" y="T9"/>
                </a:cxn>
              </a:cxnLst>
              <a:rect l="0" t="0" r="r" b="b"/>
              <a:pathLst>
                <a:path w="840" h="199">
                  <a:moveTo>
                    <a:pt x="839" y="99"/>
                  </a:moveTo>
                  <a:cubicBezTo>
                    <a:pt x="839" y="154"/>
                    <a:pt x="651" y="198"/>
                    <a:pt x="419" y="198"/>
                  </a:cubicBezTo>
                  <a:cubicBezTo>
                    <a:pt x="187" y="198"/>
                    <a:pt x="0" y="154"/>
                    <a:pt x="0" y="99"/>
                  </a:cubicBezTo>
                  <a:cubicBezTo>
                    <a:pt x="0" y="44"/>
                    <a:pt x="187" y="0"/>
                    <a:pt x="419" y="0"/>
                  </a:cubicBezTo>
                  <a:cubicBezTo>
                    <a:pt x="651" y="0"/>
                    <a:pt x="839" y="44"/>
                    <a:pt x="839" y="99"/>
                  </a:cubicBezTo>
                </a:path>
              </a:pathLst>
            </a:custGeom>
            <a:solidFill>
              <a:schemeClr val="bg1">
                <a:lumMod val="75000"/>
              </a:schemeClr>
            </a:solidFill>
            <a:ln>
              <a:noFill/>
            </a:ln>
            <a:effectLst/>
          </p:spPr>
          <p:txBody>
            <a:bodyPr wrap="none" anchor="ctr"/>
            <a:lstStyle/>
            <a:p>
              <a:pPr algn="l" rtl="0"/>
              <a:endParaRPr lang="en-US" sz="1600">
                <a:latin typeface="+mn-lt"/>
              </a:endParaRPr>
            </a:p>
          </p:txBody>
        </p:sp>
        <p:sp>
          <p:nvSpPr>
            <p:cNvPr id="47" name="Freeform 46">
              <a:extLst>
                <a:ext uri="{FF2B5EF4-FFF2-40B4-BE49-F238E27FC236}">
                  <a16:creationId xmlns:a16="http://schemas.microsoft.com/office/drawing/2014/main" id="{EACA64CE-C1B5-E9FD-8959-2BAD0E25CF02}"/>
                </a:ext>
              </a:extLst>
            </p:cNvPr>
            <p:cNvSpPr>
              <a:spLocks noChangeArrowheads="1"/>
            </p:cNvSpPr>
            <p:nvPr/>
          </p:nvSpPr>
          <p:spPr bwMode="auto">
            <a:xfrm>
              <a:off x="18472935" y="5290184"/>
              <a:ext cx="2543868" cy="2934264"/>
            </a:xfrm>
            <a:custGeom>
              <a:avLst/>
              <a:gdLst>
                <a:gd name="T0" fmla="*/ 1779 w 1780"/>
                <a:gd name="T1" fmla="*/ 889 h 2054"/>
                <a:gd name="T2" fmla="*/ 889 w 1780"/>
                <a:gd name="T3" fmla="*/ 0 h 2054"/>
                <a:gd name="T4" fmla="*/ 0 w 1780"/>
                <a:gd name="T5" fmla="*/ 889 h 2054"/>
                <a:gd name="T6" fmla="*/ 722 w 1780"/>
                <a:gd name="T7" fmla="*/ 1763 h 2054"/>
                <a:gd name="T8" fmla="*/ 889 w 1780"/>
                <a:gd name="T9" fmla="*/ 2053 h 2054"/>
                <a:gd name="T10" fmla="*/ 1057 w 1780"/>
                <a:gd name="T11" fmla="*/ 1763 h 2054"/>
                <a:gd name="T12" fmla="*/ 1779 w 1780"/>
                <a:gd name="T13" fmla="*/ 889 h 2054"/>
              </a:gdLst>
              <a:ahLst/>
              <a:cxnLst>
                <a:cxn ang="0">
                  <a:pos x="T0" y="T1"/>
                </a:cxn>
                <a:cxn ang="0">
                  <a:pos x="T2" y="T3"/>
                </a:cxn>
                <a:cxn ang="0">
                  <a:pos x="T4" y="T5"/>
                </a:cxn>
                <a:cxn ang="0">
                  <a:pos x="T6" y="T7"/>
                </a:cxn>
                <a:cxn ang="0">
                  <a:pos x="T8" y="T9"/>
                </a:cxn>
                <a:cxn ang="0">
                  <a:pos x="T10" y="T11"/>
                </a:cxn>
                <a:cxn ang="0">
                  <a:pos x="T12" y="T13"/>
                </a:cxn>
              </a:cxnLst>
              <a:rect l="0" t="0" r="r" b="b"/>
              <a:pathLst>
                <a:path w="1780" h="2054">
                  <a:moveTo>
                    <a:pt x="1779" y="889"/>
                  </a:moveTo>
                  <a:cubicBezTo>
                    <a:pt x="1779" y="398"/>
                    <a:pt x="1381" y="0"/>
                    <a:pt x="889" y="0"/>
                  </a:cubicBezTo>
                  <a:cubicBezTo>
                    <a:pt x="398" y="0"/>
                    <a:pt x="0" y="398"/>
                    <a:pt x="0" y="889"/>
                  </a:cubicBezTo>
                  <a:cubicBezTo>
                    <a:pt x="0" y="1323"/>
                    <a:pt x="311" y="1685"/>
                    <a:pt x="722" y="1763"/>
                  </a:cubicBezTo>
                  <a:lnTo>
                    <a:pt x="889" y="2053"/>
                  </a:lnTo>
                  <a:lnTo>
                    <a:pt x="1057" y="1763"/>
                  </a:lnTo>
                  <a:cubicBezTo>
                    <a:pt x="1468" y="1685"/>
                    <a:pt x="1779" y="1323"/>
                    <a:pt x="1779" y="889"/>
                  </a:cubicBezTo>
                </a:path>
              </a:pathLst>
            </a:custGeom>
            <a:solidFill>
              <a:srgbClr val="0070C0"/>
            </a:solidFill>
            <a:ln>
              <a:noFill/>
            </a:ln>
            <a:effectLst/>
          </p:spPr>
          <p:txBody>
            <a:bodyPr wrap="none" anchor="ctr"/>
            <a:lstStyle/>
            <a:p>
              <a:pPr algn="l" rtl="0"/>
              <a:endParaRPr lang="en-US" sz="1600">
                <a:latin typeface="+mn-lt"/>
              </a:endParaRPr>
            </a:p>
          </p:txBody>
        </p:sp>
        <p:sp>
          <p:nvSpPr>
            <p:cNvPr id="48" name="TextBox 47">
              <a:extLst>
                <a:ext uri="{FF2B5EF4-FFF2-40B4-BE49-F238E27FC236}">
                  <a16:creationId xmlns:a16="http://schemas.microsoft.com/office/drawing/2014/main" id="{A3378521-3583-4925-8376-129546537ED9}"/>
                </a:ext>
              </a:extLst>
            </p:cNvPr>
            <p:cNvSpPr txBox="1"/>
            <p:nvPr/>
          </p:nvSpPr>
          <p:spPr>
            <a:xfrm>
              <a:off x="19467555" y="6225719"/>
              <a:ext cx="560923" cy="790033"/>
            </a:xfrm>
            <a:prstGeom prst="rect">
              <a:avLst/>
            </a:prstGeom>
            <a:noFill/>
          </p:spPr>
          <p:txBody>
            <a:bodyPr wrap="none" rtlCol="0" anchor="ctr">
              <a:spAutoFit/>
            </a:bodyPr>
            <a:lstStyle/>
            <a:p>
              <a:pPr algn="ctr" rtl="0"/>
              <a:r>
                <a:rPr lang="en-US" sz="1600" b="1" dirty="0">
                  <a:solidFill>
                    <a:schemeClr val="bg1"/>
                  </a:solidFill>
                  <a:latin typeface="+mn-lt"/>
                  <a:cs typeface="Poppins" pitchFamily="2" charset="77"/>
                </a:rPr>
                <a:t>4</a:t>
              </a:r>
            </a:p>
          </p:txBody>
        </p:sp>
        <p:sp>
          <p:nvSpPr>
            <p:cNvPr id="49" name="TextBox 48">
              <a:extLst>
                <a:ext uri="{FF2B5EF4-FFF2-40B4-BE49-F238E27FC236}">
                  <a16:creationId xmlns:a16="http://schemas.microsoft.com/office/drawing/2014/main" id="{070E50E5-7CA4-473D-A8A1-2A100B7AC7F4}"/>
                </a:ext>
              </a:extLst>
            </p:cNvPr>
            <p:cNvSpPr txBox="1"/>
            <p:nvPr/>
          </p:nvSpPr>
          <p:spPr>
            <a:xfrm>
              <a:off x="17186666" y="9667510"/>
              <a:ext cx="6269544" cy="1364602"/>
            </a:xfrm>
            <a:prstGeom prst="rect">
              <a:avLst/>
            </a:prstGeom>
            <a:noFill/>
          </p:spPr>
          <p:txBody>
            <a:bodyPr wrap="none" rtlCol="0" anchor="b" anchorCtr="0">
              <a:spAutoFit/>
            </a:bodyPr>
            <a:lstStyle/>
            <a:p>
              <a:pPr algn="ctr" rtl="0"/>
              <a:r>
                <a:rPr lang="en-US" sz="1600" dirty="0">
                  <a:latin typeface="+mn-lt"/>
                  <a:ea typeface="League Spartan" charset="0"/>
                  <a:cs typeface="Poppins" pitchFamily="2" charset="77"/>
                </a:rPr>
                <a:t>PAYMENT OF GUARANTEE FEE</a:t>
              </a:r>
            </a:p>
            <a:p>
              <a:pPr algn="ctr" rtl="0"/>
              <a:r>
                <a:rPr lang="en-US" sz="1600" dirty="0">
                  <a:latin typeface="+mn-lt"/>
                  <a:ea typeface="League Spartan" charset="0"/>
                  <a:cs typeface="Poppins" pitchFamily="2" charset="77"/>
                </a:rPr>
                <a:t>(90 days)</a:t>
              </a:r>
            </a:p>
          </p:txBody>
        </p:sp>
        <p:sp>
          <p:nvSpPr>
            <p:cNvPr id="50" name="Freeform 55">
              <a:extLst>
                <a:ext uri="{FF2B5EF4-FFF2-40B4-BE49-F238E27FC236}">
                  <a16:creationId xmlns:a16="http://schemas.microsoft.com/office/drawing/2014/main" id="{EB054CA9-8B2C-5F8F-B649-BDAD28185147}"/>
                </a:ext>
              </a:extLst>
            </p:cNvPr>
            <p:cNvSpPr>
              <a:spLocks noChangeArrowheads="1"/>
            </p:cNvSpPr>
            <p:nvPr/>
          </p:nvSpPr>
          <p:spPr bwMode="auto">
            <a:xfrm>
              <a:off x="5001049" y="6237343"/>
              <a:ext cx="4174715" cy="2090504"/>
            </a:xfrm>
            <a:custGeom>
              <a:avLst/>
              <a:gdLst>
                <a:gd name="T0" fmla="*/ 2908 w 2922"/>
                <a:gd name="T1" fmla="*/ 1465 h 1466"/>
                <a:gd name="T2" fmla="*/ 0 w 2922"/>
                <a:gd name="T3" fmla="*/ 28 h 1466"/>
                <a:gd name="T4" fmla="*/ 13 w 2922"/>
                <a:gd name="T5" fmla="*/ 0 h 1466"/>
                <a:gd name="T6" fmla="*/ 2921 w 2922"/>
                <a:gd name="T7" fmla="*/ 1438 h 1466"/>
                <a:gd name="T8" fmla="*/ 2908 w 2922"/>
                <a:gd name="T9" fmla="*/ 1465 h 1466"/>
              </a:gdLst>
              <a:ahLst/>
              <a:cxnLst>
                <a:cxn ang="0">
                  <a:pos x="T0" y="T1"/>
                </a:cxn>
                <a:cxn ang="0">
                  <a:pos x="T2" y="T3"/>
                </a:cxn>
                <a:cxn ang="0">
                  <a:pos x="T4" y="T5"/>
                </a:cxn>
                <a:cxn ang="0">
                  <a:pos x="T6" y="T7"/>
                </a:cxn>
                <a:cxn ang="0">
                  <a:pos x="T8" y="T9"/>
                </a:cxn>
              </a:cxnLst>
              <a:rect l="0" t="0" r="r" b="b"/>
              <a:pathLst>
                <a:path w="2922" h="1466">
                  <a:moveTo>
                    <a:pt x="2908" y="1465"/>
                  </a:moveTo>
                  <a:lnTo>
                    <a:pt x="0" y="28"/>
                  </a:lnTo>
                  <a:lnTo>
                    <a:pt x="13" y="0"/>
                  </a:lnTo>
                  <a:lnTo>
                    <a:pt x="2921" y="1438"/>
                  </a:lnTo>
                  <a:lnTo>
                    <a:pt x="2908" y="1465"/>
                  </a:lnTo>
                </a:path>
              </a:pathLst>
            </a:custGeom>
            <a:solidFill>
              <a:schemeClr val="accent1"/>
            </a:solidFill>
            <a:ln>
              <a:noFill/>
            </a:ln>
            <a:effectLst/>
          </p:spPr>
          <p:txBody>
            <a:bodyPr wrap="none" anchor="ctr"/>
            <a:lstStyle/>
            <a:p>
              <a:pPr algn="l" rtl="0"/>
              <a:endParaRPr lang="en-US" sz="1600">
                <a:latin typeface="+mn-lt"/>
              </a:endParaRPr>
            </a:p>
          </p:txBody>
        </p:sp>
        <p:sp>
          <p:nvSpPr>
            <p:cNvPr id="51" name="Freeform 57">
              <a:extLst>
                <a:ext uri="{FF2B5EF4-FFF2-40B4-BE49-F238E27FC236}">
                  <a16:creationId xmlns:a16="http://schemas.microsoft.com/office/drawing/2014/main" id="{CF25EF8D-A96C-EC56-D1DC-DB173CC690DD}"/>
                </a:ext>
              </a:extLst>
            </p:cNvPr>
            <p:cNvSpPr>
              <a:spLocks noChangeArrowheads="1"/>
            </p:cNvSpPr>
            <p:nvPr/>
          </p:nvSpPr>
          <p:spPr bwMode="auto">
            <a:xfrm>
              <a:off x="10046564" y="6237343"/>
              <a:ext cx="4174715" cy="2090504"/>
            </a:xfrm>
            <a:custGeom>
              <a:avLst/>
              <a:gdLst>
                <a:gd name="T0" fmla="*/ 14 w 2923"/>
                <a:gd name="T1" fmla="*/ 1465 h 1466"/>
                <a:gd name="T2" fmla="*/ 0 w 2923"/>
                <a:gd name="T3" fmla="*/ 1438 h 1466"/>
                <a:gd name="T4" fmla="*/ 2908 w 2923"/>
                <a:gd name="T5" fmla="*/ 0 h 1466"/>
                <a:gd name="T6" fmla="*/ 2922 w 2923"/>
                <a:gd name="T7" fmla="*/ 28 h 1466"/>
                <a:gd name="T8" fmla="*/ 14 w 2923"/>
                <a:gd name="T9" fmla="*/ 1465 h 1466"/>
              </a:gdLst>
              <a:ahLst/>
              <a:cxnLst>
                <a:cxn ang="0">
                  <a:pos x="T0" y="T1"/>
                </a:cxn>
                <a:cxn ang="0">
                  <a:pos x="T2" y="T3"/>
                </a:cxn>
                <a:cxn ang="0">
                  <a:pos x="T4" y="T5"/>
                </a:cxn>
                <a:cxn ang="0">
                  <a:pos x="T6" y="T7"/>
                </a:cxn>
                <a:cxn ang="0">
                  <a:pos x="T8" y="T9"/>
                </a:cxn>
              </a:cxnLst>
              <a:rect l="0" t="0" r="r" b="b"/>
              <a:pathLst>
                <a:path w="2923" h="1466">
                  <a:moveTo>
                    <a:pt x="14" y="1465"/>
                  </a:moveTo>
                  <a:lnTo>
                    <a:pt x="0" y="1438"/>
                  </a:lnTo>
                  <a:lnTo>
                    <a:pt x="2908" y="0"/>
                  </a:lnTo>
                  <a:lnTo>
                    <a:pt x="2922" y="28"/>
                  </a:lnTo>
                  <a:lnTo>
                    <a:pt x="14" y="1465"/>
                  </a:lnTo>
                </a:path>
              </a:pathLst>
            </a:custGeom>
            <a:solidFill>
              <a:schemeClr val="accent2"/>
            </a:solidFill>
            <a:ln>
              <a:noFill/>
            </a:ln>
            <a:effectLst/>
          </p:spPr>
          <p:txBody>
            <a:bodyPr wrap="none" anchor="ctr"/>
            <a:lstStyle/>
            <a:p>
              <a:pPr algn="l" rtl="0"/>
              <a:endParaRPr lang="en-US" sz="1600">
                <a:latin typeface="+mn-lt"/>
              </a:endParaRPr>
            </a:p>
          </p:txBody>
        </p:sp>
        <p:sp>
          <p:nvSpPr>
            <p:cNvPr id="52" name="Freeform 62">
              <a:extLst>
                <a:ext uri="{FF2B5EF4-FFF2-40B4-BE49-F238E27FC236}">
                  <a16:creationId xmlns:a16="http://schemas.microsoft.com/office/drawing/2014/main" id="{25800AFE-23CD-AC8E-08AA-70A3C8C4F110}"/>
                </a:ext>
              </a:extLst>
            </p:cNvPr>
            <p:cNvSpPr>
              <a:spLocks noChangeArrowheads="1"/>
            </p:cNvSpPr>
            <p:nvPr/>
          </p:nvSpPr>
          <p:spPr bwMode="auto">
            <a:xfrm>
              <a:off x="2239476" y="5122828"/>
              <a:ext cx="4609186" cy="2273109"/>
            </a:xfrm>
            <a:custGeom>
              <a:avLst/>
              <a:gdLst>
                <a:gd name="T0" fmla="*/ 1614 w 3228"/>
                <a:gd name="T1" fmla="*/ 0 h 1592"/>
                <a:gd name="T2" fmla="*/ 1777 w 3228"/>
                <a:gd name="T3" fmla="*/ 34 h 1592"/>
                <a:gd name="T4" fmla="*/ 3136 w 3228"/>
                <a:gd name="T5" fmla="*/ 713 h 1592"/>
                <a:gd name="T6" fmla="*/ 3136 w 3228"/>
                <a:gd name="T7" fmla="*/ 877 h 1592"/>
                <a:gd name="T8" fmla="*/ 1777 w 3228"/>
                <a:gd name="T9" fmla="*/ 1556 h 1592"/>
                <a:gd name="T10" fmla="*/ 1614 w 3228"/>
                <a:gd name="T11" fmla="*/ 1591 h 1592"/>
                <a:gd name="T12" fmla="*/ 1449 w 3228"/>
                <a:gd name="T13" fmla="*/ 1556 h 1592"/>
                <a:gd name="T14" fmla="*/ 91 w 3228"/>
                <a:gd name="T15" fmla="*/ 877 h 1592"/>
                <a:gd name="T16" fmla="*/ 91 w 3228"/>
                <a:gd name="T17" fmla="*/ 713 h 1592"/>
                <a:gd name="T18" fmla="*/ 1449 w 3228"/>
                <a:gd name="T19" fmla="*/ 34 h 1592"/>
                <a:gd name="T20" fmla="*/ 1614 w 3228"/>
                <a:gd name="T21" fmla="*/ 0 h 1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28" h="1592">
                  <a:moveTo>
                    <a:pt x="1614" y="0"/>
                  </a:moveTo>
                  <a:cubicBezTo>
                    <a:pt x="1673" y="0"/>
                    <a:pt x="1732" y="12"/>
                    <a:pt x="1777" y="34"/>
                  </a:cubicBezTo>
                  <a:lnTo>
                    <a:pt x="3136" y="713"/>
                  </a:lnTo>
                  <a:cubicBezTo>
                    <a:pt x="3227" y="758"/>
                    <a:pt x="3227" y="832"/>
                    <a:pt x="3136" y="877"/>
                  </a:cubicBezTo>
                  <a:lnTo>
                    <a:pt x="1777" y="1556"/>
                  </a:lnTo>
                  <a:cubicBezTo>
                    <a:pt x="1732" y="1579"/>
                    <a:pt x="1673" y="1591"/>
                    <a:pt x="1614" y="1591"/>
                  </a:cubicBezTo>
                  <a:cubicBezTo>
                    <a:pt x="1554" y="1591"/>
                    <a:pt x="1495" y="1579"/>
                    <a:pt x="1449" y="1556"/>
                  </a:cubicBezTo>
                  <a:lnTo>
                    <a:pt x="91" y="877"/>
                  </a:lnTo>
                  <a:cubicBezTo>
                    <a:pt x="0" y="832"/>
                    <a:pt x="0" y="758"/>
                    <a:pt x="91" y="713"/>
                  </a:cubicBezTo>
                  <a:lnTo>
                    <a:pt x="1449" y="34"/>
                  </a:lnTo>
                  <a:cubicBezTo>
                    <a:pt x="1495" y="12"/>
                    <a:pt x="1554" y="0"/>
                    <a:pt x="1614" y="0"/>
                  </a:cubicBezTo>
                </a:path>
              </a:pathLst>
            </a:custGeom>
            <a:solidFill>
              <a:schemeClr val="bg1">
                <a:lumMod val="95000"/>
              </a:schemeClr>
            </a:solidFill>
            <a:ln>
              <a:noFill/>
            </a:ln>
            <a:effectLst/>
          </p:spPr>
          <p:txBody>
            <a:bodyPr wrap="none" anchor="ctr"/>
            <a:lstStyle/>
            <a:p>
              <a:pPr algn="l" rtl="0"/>
              <a:endParaRPr lang="en-US" sz="1600">
                <a:latin typeface="+mn-lt"/>
              </a:endParaRPr>
            </a:p>
          </p:txBody>
        </p:sp>
        <p:sp>
          <p:nvSpPr>
            <p:cNvPr id="54" name="Freeform 76">
              <a:extLst>
                <a:ext uri="{FF2B5EF4-FFF2-40B4-BE49-F238E27FC236}">
                  <a16:creationId xmlns:a16="http://schemas.microsoft.com/office/drawing/2014/main" id="{1A8B5EB1-18AC-C457-F41D-65022175E00E}"/>
                </a:ext>
              </a:extLst>
            </p:cNvPr>
            <p:cNvSpPr>
              <a:spLocks noChangeArrowheads="1"/>
            </p:cNvSpPr>
            <p:nvPr/>
          </p:nvSpPr>
          <p:spPr bwMode="auto">
            <a:xfrm>
              <a:off x="8282478" y="5374697"/>
              <a:ext cx="2543867" cy="2934264"/>
            </a:xfrm>
            <a:custGeom>
              <a:avLst/>
              <a:gdLst>
                <a:gd name="T0" fmla="*/ 1779 w 1780"/>
                <a:gd name="T1" fmla="*/ 889 h 2054"/>
                <a:gd name="T2" fmla="*/ 889 w 1780"/>
                <a:gd name="T3" fmla="*/ 0 h 2054"/>
                <a:gd name="T4" fmla="*/ 0 w 1780"/>
                <a:gd name="T5" fmla="*/ 889 h 2054"/>
                <a:gd name="T6" fmla="*/ 722 w 1780"/>
                <a:gd name="T7" fmla="*/ 1763 h 2054"/>
                <a:gd name="T8" fmla="*/ 889 w 1780"/>
                <a:gd name="T9" fmla="*/ 2053 h 2054"/>
                <a:gd name="T10" fmla="*/ 1057 w 1780"/>
                <a:gd name="T11" fmla="*/ 1763 h 2054"/>
                <a:gd name="T12" fmla="*/ 1779 w 1780"/>
                <a:gd name="T13" fmla="*/ 889 h 2054"/>
              </a:gdLst>
              <a:ahLst/>
              <a:cxnLst>
                <a:cxn ang="0">
                  <a:pos x="T0" y="T1"/>
                </a:cxn>
                <a:cxn ang="0">
                  <a:pos x="T2" y="T3"/>
                </a:cxn>
                <a:cxn ang="0">
                  <a:pos x="T4" y="T5"/>
                </a:cxn>
                <a:cxn ang="0">
                  <a:pos x="T6" y="T7"/>
                </a:cxn>
                <a:cxn ang="0">
                  <a:pos x="T8" y="T9"/>
                </a:cxn>
                <a:cxn ang="0">
                  <a:pos x="T10" y="T11"/>
                </a:cxn>
                <a:cxn ang="0">
                  <a:pos x="T12" y="T13"/>
                </a:cxn>
              </a:cxnLst>
              <a:rect l="0" t="0" r="r" b="b"/>
              <a:pathLst>
                <a:path w="1780" h="2054">
                  <a:moveTo>
                    <a:pt x="1779" y="889"/>
                  </a:moveTo>
                  <a:cubicBezTo>
                    <a:pt x="1779" y="398"/>
                    <a:pt x="1381" y="0"/>
                    <a:pt x="889" y="0"/>
                  </a:cubicBezTo>
                  <a:cubicBezTo>
                    <a:pt x="399" y="0"/>
                    <a:pt x="0" y="398"/>
                    <a:pt x="0" y="889"/>
                  </a:cubicBezTo>
                  <a:cubicBezTo>
                    <a:pt x="0" y="1323"/>
                    <a:pt x="311" y="1685"/>
                    <a:pt x="722" y="1763"/>
                  </a:cubicBezTo>
                  <a:lnTo>
                    <a:pt x="889" y="2053"/>
                  </a:lnTo>
                  <a:lnTo>
                    <a:pt x="1057" y="1763"/>
                  </a:lnTo>
                  <a:cubicBezTo>
                    <a:pt x="1468" y="1685"/>
                    <a:pt x="1779" y="1323"/>
                    <a:pt x="1779" y="889"/>
                  </a:cubicBezTo>
                </a:path>
              </a:pathLst>
            </a:custGeom>
            <a:solidFill>
              <a:schemeClr val="accent2"/>
            </a:solidFill>
            <a:ln>
              <a:noFill/>
            </a:ln>
            <a:effectLst/>
          </p:spPr>
          <p:txBody>
            <a:bodyPr wrap="none" anchor="ctr"/>
            <a:lstStyle/>
            <a:p>
              <a:pPr algn="l" rtl="0"/>
              <a:endParaRPr lang="en-US" sz="1600">
                <a:latin typeface="+mn-lt"/>
              </a:endParaRPr>
            </a:p>
          </p:txBody>
        </p:sp>
        <p:sp>
          <p:nvSpPr>
            <p:cNvPr id="55" name="TextBox 54">
              <a:extLst>
                <a:ext uri="{FF2B5EF4-FFF2-40B4-BE49-F238E27FC236}">
                  <a16:creationId xmlns:a16="http://schemas.microsoft.com/office/drawing/2014/main" id="{FF564A8E-85D5-2B8F-D041-8698A11846F4}"/>
                </a:ext>
              </a:extLst>
            </p:cNvPr>
            <p:cNvSpPr txBox="1"/>
            <p:nvPr/>
          </p:nvSpPr>
          <p:spPr>
            <a:xfrm>
              <a:off x="9308845" y="6310231"/>
              <a:ext cx="560923" cy="790033"/>
            </a:xfrm>
            <a:prstGeom prst="rect">
              <a:avLst/>
            </a:prstGeom>
            <a:noFill/>
          </p:spPr>
          <p:txBody>
            <a:bodyPr wrap="none" rtlCol="0" anchor="ctr">
              <a:spAutoFit/>
            </a:bodyPr>
            <a:lstStyle/>
            <a:p>
              <a:pPr algn="ctr" rtl="0"/>
              <a:r>
                <a:rPr lang="en-US" sz="1600" b="1" dirty="0">
                  <a:solidFill>
                    <a:schemeClr val="bg1"/>
                  </a:solidFill>
                  <a:latin typeface="+mn-lt"/>
                  <a:cs typeface="Poppins" pitchFamily="2" charset="77"/>
                </a:rPr>
                <a:t>2</a:t>
              </a:r>
            </a:p>
          </p:txBody>
        </p:sp>
        <p:sp>
          <p:nvSpPr>
            <p:cNvPr id="56" name="Freeform 84">
              <a:extLst>
                <a:ext uri="{FF2B5EF4-FFF2-40B4-BE49-F238E27FC236}">
                  <a16:creationId xmlns:a16="http://schemas.microsoft.com/office/drawing/2014/main" id="{9F58318B-515C-DECC-3D36-CA1FDDAFCEFB}"/>
                </a:ext>
              </a:extLst>
            </p:cNvPr>
            <p:cNvSpPr>
              <a:spLocks noChangeArrowheads="1"/>
            </p:cNvSpPr>
            <p:nvPr/>
          </p:nvSpPr>
          <p:spPr bwMode="auto">
            <a:xfrm>
              <a:off x="12297402" y="5122828"/>
              <a:ext cx="4609188" cy="2273109"/>
            </a:xfrm>
            <a:custGeom>
              <a:avLst/>
              <a:gdLst>
                <a:gd name="T0" fmla="*/ 1613 w 3227"/>
                <a:gd name="T1" fmla="*/ 0 h 1592"/>
                <a:gd name="T2" fmla="*/ 1777 w 3227"/>
                <a:gd name="T3" fmla="*/ 34 h 1592"/>
                <a:gd name="T4" fmla="*/ 3135 w 3227"/>
                <a:gd name="T5" fmla="*/ 713 h 1592"/>
                <a:gd name="T6" fmla="*/ 3135 w 3227"/>
                <a:gd name="T7" fmla="*/ 877 h 1592"/>
                <a:gd name="T8" fmla="*/ 1777 w 3227"/>
                <a:gd name="T9" fmla="*/ 1556 h 1592"/>
                <a:gd name="T10" fmla="*/ 1613 w 3227"/>
                <a:gd name="T11" fmla="*/ 1591 h 1592"/>
                <a:gd name="T12" fmla="*/ 1449 w 3227"/>
                <a:gd name="T13" fmla="*/ 1556 h 1592"/>
                <a:gd name="T14" fmla="*/ 91 w 3227"/>
                <a:gd name="T15" fmla="*/ 877 h 1592"/>
                <a:gd name="T16" fmla="*/ 91 w 3227"/>
                <a:gd name="T17" fmla="*/ 713 h 1592"/>
                <a:gd name="T18" fmla="*/ 1449 w 3227"/>
                <a:gd name="T19" fmla="*/ 34 h 1592"/>
                <a:gd name="T20" fmla="*/ 1613 w 3227"/>
                <a:gd name="T21" fmla="*/ 0 h 1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27" h="1592">
                  <a:moveTo>
                    <a:pt x="1613" y="0"/>
                  </a:moveTo>
                  <a:cubicBezTo>
                    <a:pt x="1672" y="0"/>
                    <a:pt x="1732" y="12"/>
                    <a:pt x="1777" y="34"/>
                  </a:cubicBezTo>
                  <a:lnTo>
                    <a:pt x="3135" y="713"/>
                  </a:lnTo>
                  <a:cubicBezTo>
                    <a:pt x="3226" y="758"/>
                    <a:pt x="3226" y="832"/>
                    <a:pt x="3135" y="877"/>
                  </a:cubicBezTo>
                  <a:lnTo>
                    <a:pt x="1777" y="1556"/>
                  </a:lnTo>
                  <a:cubicBezTo>
                    <a:pt x="1732" y="1579"/>
                    <a:pt x="1672" y="1591"/>
                    <a:pt x="1613" y="1591"/>
                  </a:cubicBezTo>
                  <a:cubicBezTo>
                    <a:pt x="1554" y="1591"/>
                    <a:pt x="1494" y="1579"/>
                    <a:pt x="1449" y="1556"/>
                  </a:cubicBezTo>
                  <a:lnTo>
                    <a:pt x="91" y="877"/>
                  </a:lnTo>
                  <a:cubicBezTo>
                    <a:pt x="0" y="832"/>
                    <a:pt x="0" y="758"/>
                    <a:pt x="91" y="713"/>
                  </a:cubicBezTo>
                  <a:lnTo>
                    <a:pt x="1449" y="34"/>
                  </a:lnTo>
                  <a:cubicBezTo>
                    <a:pt x="1494" y="12"/>
                    <a:pt x="1554" y="0"/>
                    <a:pt x="1613" y="0"/>
                  </a:cubicBezTo>
                </a:path>
              </a:pathLst>
            </a:custGeom>
            <a:solidFill>
              <a:schemeClr val="bg1">
                <a:lumMod val="95000"/>
              </a:schemeClr>
            </a:solidFill>
            <a:ln>
              <a:noFill/>
            </a:ln>
            <a:effectLst/>
          </p:spPr>
          <p:txBody>
            <a:bodyPr wrap="none" anchor="ctr"/>
            <a:lstStyle/>
            <a:p>
              <a:pPr algn="l" rtl="0"/>
              <a:endParaRPr lang="en-US" sz="1600">
                <a:latin typeface="+mn-lt"/>
              </a:endParaRPr>
            </a:p>
          </p:txBody>
        </p:sp>
      </p:grpSp>
      <p:sp>
        <p:nvSpPr>
          <p:cNvPr id="57" name="Subtitle 2">
            <a:extLst>
              <a:ext uri="{FF2B5EF4-FFF2-40B4-BE49-F238E27FC236}">
                <a16:creationId xmlns:a16="http://schemas.microsoft.com/office/drawing/2014/main" id="{7E56CA90-B102-8C37-21DF-C13CEBE7AD52}"/>
              </a:ext>
            </a:extLst>
          </p:cNvPr>
          <p:cNvSpPr txBox="1">
            <a:spLocks/>
          </p:cNvSpPr>
          <p:nvPr/>
        </p:nvSpPr>
        <p:spPr>
          <a:xfrm>
            <a:off x="3272973" y="4538476"/>
            <a:ext cx="2659522" cy="1295739"/>
          </a:xfrm>
          <a:prstGeom prst="rect">
            <a:avLst/>
          </a:prstGeom>
        </p:spPr>
        <p:txBody>
          <a:bodyPr vert="horz" wrap="square" lIns="91440" tIns="45720" rIns="91440" bIns="4572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lnSpc>
                <a:spcPts val="1750"/>
              </a:lnSpc>
              <a:buFont typeface="Arial" panose="020B0604020202020204" pitchFamily="34" charset="0"/>
              <a:buChar char="•"/>
            </a:pPr>
            <a:r>
              <a:rPr lang="en-US" sz="1600" dirty="0">
                <a:solidFill>
                  <a:schemeClr val="tx1"/>
                </a:solidFill>
                <a:latin typeface="+mn-lt"/>
                <a:ea typeface="Lato Light" panose="020F0502020204030203" pitchFamily="34" charset="0"/>
                <a:cs typeface="Mukta ExtraLight" panose="020B0000000000000000" pitchFamily="34" charset="77"/>
              </a:rPr>
              <a:t>Evaluate the validity of documents</a:t>
            </a:r>
          </a:p>
          <a:p>
            <a:pPr marL="285750" indent="-285750" algn="l">
              <a:lnSpc>
                <a:spcPts val="1750"/>
              </a:lnSpc>
              <a:buFont typeface="Arial" panose="020B0604020202020204" pitchFamily="34" charset="0"/>
              <a:buChar char="•"/>
            </a:pPr>
            <a:r>
              <a:rPr lang="en-US" sz="1600" dirty="0">
                <a:solidFill>
                  <a:schemeClr val="tx1"/>
                </a:solidFill>
                <a:latin typeface="+mn-lt"/>
                <a:ea typeface="Lato Light" panose="020F0502020204030203" pitchFamily="34" charset="0"/>
                <a:cs typeface="Mukta ExtraLight" panose="020B0000000000000000" pitchFamily="34" charset="77"/>
              </a:rPr>
              <a:t>Request additional information (if additional 5 days are needed)</a:t>
            </a:r>
          </a:p>
        </p:txBody>
      </p:sp>
      <p:sp>
        <p:nvSpPr>
          <p:cNvPr id="58" name="Subtitle 2">
            <a:extLst>
              <a:ext uri="{FF2B5EF4-FFF2-40B4-BE49-F238E27FC236}">
                <a16:creationId xmlns:a16="http://schemas.microsoft.com/office/drawing/2014/main" id="{0AB00AFF-2EE2-9376-8E2A-BBDB2E859959}"/>
              </a:ext>
            </a:extLst>
          </p:cNvPr>
          <p:cNvSpPr txBox="1">
            <a:spLocks/>
          </p:cNvSpPr>
          <p:nvPr/>
        </p:nvSpPr>
        <p:spPr>
          <a:xfrm>
            <a:off x="6029273" y="3826692"/>
            <a:ext cx="2948974" cy="1865126"/>
          </a:xfrm>
          <a:prstGeom prst="rect">
            <a:avLst/>
          </a:prstGeom>
        </p:spPr>
        <p:txBody>
          <a:bodyPr vert="horz" wrap="square" lIns="91440" tIns="45720" rIns="91440" bIns="4572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lnSpc>
                <a:spcPct val="100000"/>
              </a:lnSpc>
              <a:buFont typeface="Arial" panose="020B0604020202020204" pitchFamily="34" charset="0"/>
              <a:buChar char="•"/>
            </a:pPr>
            <a:r>
              <a:rPr lang="en-US" sz="1600" dirty="0">
                <a:solidFill>
                  <a:schemeClr val="tx1"/>
                </a:solidFill>
                <a:latin typeface="+mn-lt"/>
                <a:ea typeface="Lato Light" panose="020F0502020204030203" pitchFamily="34" charset="0"/>
                <a:cs typeface="Mukta ExtraLight" panose="020B0000000000000000" pitchFamily="34" charset="77"/>
              </a:rPr>
              <a:t>Appraisal and approval according to documents provided by the financial institution </a:t>
            </a:r>
          </a:p>
          <a:p>
            <a:pPr marL="285750" indent="-285750" algn="l">
              <a:lnSpc>
                <a:spcPct val="100000"/>
              </a:lnSpc>
              <a:buFont typeface="Arial" panose="020B0604020202020204" pitchFamily="34" charset="0"/>
              <a:buChar char="•"/>
            </a:pPr>
            <a:r>
              <a:rPr lang="en-US" sz="1600" dirty="0">
                <a:solidFill>
                  <a:schemeClr val="tx1"/>
                </a:solidFill>
                <a:latin typeface="+mn-lt"/>
                <a:ea typeface="Lato Light" panose="020F0502020204030203" pitchFamily="34" charset="0"/>
                <a:cs typeface="Mukta ExtraLight" panose="020B0000000000000000" pitchFamily="34" charset="77"/>
              </a:rPr>
              <a:t>Appraise projects that meet minimum conditions as prescribed in the manual</a:t>
            </a:r>
          </a:p>
        </p:txBody>
      </p:sp>
      <p:sp>
        <p:nvSpPr>
          <p:cNvPr id="59" name="Subtitle 2">
            <a:extLst>
              <a:ext uri="{FF2B5EF4-FFF2-40B4-BE49-F238E27FC236}">
                <a16:creationId xmlns:a16="http://schemas.microsoft.com/office/drawing/2014/main" id="{5FD161D6-53A9-47F3-3DB1-60C4863F1B41}"/>
              </a:ext>
            </a:extLst>
          </p:cNvPr>
          <p:cNvSpPr txBox="1">
            <a:spLocks/>
          </p:cNvSpPr>
          <p:nvPr/>
        </p:nvSpPr>
        <p:spPr>
          <a:xfrm>
            <a:off x="8913874" y="4739575"/>
            <a:ext cx="3213930" cy="1757404"/>
          </a:xfrm>
          <a:prstGeom prst="rect">
            <a:avLst/>
          </a:prstGeom>
        </p:spPr>
        <p:txBody>
          <a:bodyPr vert="horz" wrap="square" lIns="91440" tIns="45720" rIns="91440" bIns="4572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lnSpc>
                <a:spcPts val="1750"/>
              </a:lnSpc>
              <a:buFont typeface="Arial" panose="020B0604020202020204" pitchFamily="34" charset="0"/>
              <a:buChar char="•"/>
            </a:pPr>
            <a:r>
              <a:rPr lang="en-US" sz="1600" dirty="0">
                <a:solidFill>
                  <a:schemeClr val="tx1"/>
                </a:solidFill>
                <a:latin typeface="+mn-lt"/>
                <a:ea typeface="Lato Light" panose="020F0502020204030203" pitchFamily="34" charset="0"/>
                <a:cs typeface="Mukta ExtraLight" panose="020B0000000000000000" pitchFamily="34" charset="77"/>
              </a:rPr>
              <a:t>The financial institution pays the capital arrangement fee and initial guarantee fee </a:t>
            </a:r>
          </a:p>
          <a:p>
            <a:pPr marL="285750" indent="-285750" algn="l">
              <a:lnSpc>
                <a:spcPts val="1750"/>
              </a:lnSpc>
              <a:buFont typeface="Arial" panose="020B0604020202020204" pitchFamily="34" charset="0"/>
              <a:buChar char="•"/>
            </a:pPr>
            <a:r>
              <a:rPr lang="en-US" sz="1600" dirty="0">
                <a:solidFill>
                  <a:schemeClr val="tx1"/>
                </a:solidFill>
                <a:latin typeface="+mn-lt"/>
                <a:ea typeface="Lato Light" panose="020F0502020204030203" pitchFamily="34" charset="0"/>
                <a:cs typeface="Mukta ExtraLight" panose="020B0000000000000000" pitchFamily="34" charset="77"/>
              </a:rPr>
              <a:t>The RSF Management Unit sends a letter notifying the validity of the guarantee to the Financial Institution</a:t>
            </a:r>
          </a:p>
        </p:txBody>
      </p:sp>
    </p:spTree>
    <p:extLst>
      <p:ext uri="{BB962C8B-B14F-4D97-AF65-F5344CB8AC3E}">
        <p14:creationId xmlns:p14="http://schemas.microsoft.com/office/powerpoint/2010/main" val="2255474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circle(in)">
                                      <p:cBhvr>
                                        <p:cTn id="10" dur="2000"/>
                                        <p:tgtEl>
                                          <p:spTgt spid="57"/>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circle(in)">
                                      <p:cBhvr>
                                        <p:cTn id="13" dur="2000"/>
                                        <p:tgtEl>
                                          <p:spTgt spid="58"/>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circle(in)">
                                      <p:cBhvr>
                                        <p:cTn id="16" dur="2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5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01DBF8-2FEC-28D9-034A-1F001B50D116}"/>
              </a:ext>
            </a:extLst>
          </p:cNvPr>
          <p:cNvSpPr>
            <a:spLocks noGrp="1"/>
          </p:cNvSpPr>
          <p:nvPr>
            <p:ph type="title"/>
          </p:nvPr>
        </p:nvSpPr>
        <p:spPr/>
        <p:txBody>
          <a:bodyPr>
            <a:normAutofit fontScale="90000"/>
          </a:bodyPr>
          <a:lstStyle/>
          <a:p>
            <a:pPr rtl="0"/>
            <a:r>
              <a:rPr lang="en-US" sz="2800" b="1" dirty="0">
                <a:solidFill>
                  <a:schemeClr val="accent1">
                    <a:lumMod val="50000"/>
                  </a:schemeClr>
                </a:solidFill>
                <a:latin typeface="+mn-lt"/>
              </a:rPr>
              <a:t>3. ELIGIBILITY OF IE/ESCO TO PARTICIPATE IN THE PROJECT</a:t>
            </a:r>
            <a:endParaRPr lang="en-VN" dirty="0">
              <a:solidFill>
                <a:schemeClr val="accent1">
                  <a:lumMod val="50000"/>
                </a:schemeClr>
              </a:solidFill>
            </a:endParaRPr>
          </a:p>
        </p:txBody>
      </p:sp>
      <p:sp>
        <p:nvSpPr>
          <p:cNvPr id="3" name="Text Placeholder 1">
            <a:extLst>
              <a:ext uri="{FF2B5EF4-FFF2-40B4-BE49-F238E27FC236}">
                <a16:creationId xmlns:a16="http://schemas.microsoft.com/office/drawing/2014/main" id="{15DBC561-16EE-7900-BDE6-0CB6766D1188}"/>
              </a:ext>
            </a:extLst>
          </p:cNvPr>
          <p:cNvSpPr txBox="1">
            <a:spLocks/>
          </p:cNvSpPr>
          <p:nvPr/>
        </p:nvSpPr>
        <p:spPr>
          <a:xfrm>
            <a:off x="323530" y="456741"/>
            <a:ext cx="11573197" cy="7242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l" rtl="0"/>
            <a:endParaRPr lang="en-US" sz="2600" b="1" dirty="0">
              <a:latin typeface="+mn-lt"/>
            </a:endParaRPr>
          </a:p>
        </p:txBody>
      </p:sp>
      <p:sp>
        <p:nvSpPr>
          <p:cNvPr id="4" name="Content Placeholder 2">
            <a:extLst>
              <a:ext uri="{FF2B5EF4-FFF2-40B4-BE49-F238E27FC236}">
                <a16:creationId xmlns:a16="http://schemas.microsoft.com/office/drawing/2014/main" id="{595C72BA-164D-609C-8BEB-26DAA27A5543}"/>
              </a:ext>
            </a:extLst>
          </p:cNvPr>
          <p:cNvSpPr txBox="1">
            <a:spLocks/>
          </p:cNvSpPr>
          <p:nvPr/>
        </p:nvSpPr>
        <p:spPr>
          <a:xfrm>
            <a:off x="597351" y="1454275"/>
            <a:ext cx="11025554" cy="41910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indent="-457200" algn="l" rtl="0">
              <a:lnSpc>
                <a:spcPct val="100000"/>
              </a:lnSpc>
              <a:spcAft>
                <a:spcPts val="600"/>
              </a:spcAft>
              <a:buFontTx/>
              <a:buChar char="-"/>
              <a:defRPr/>
            </a:pPr>
            <a:endParaRPr lang="en-US" sz="1800" dirty="0"/>
          </a:p>
        </p:txBody>
      </p:sp>
      <p:sp>
        <p:nvSpPr>
          <p:cNvPr id="5" name="Content Placeholder 2">
            <a:extLst>
              <a:ext uri="{FF2B5EF4-FFF2-40B4-BE49-F238E27FC236}">
                <a16:creationId xmlns:a16="http://schemas.microsoft.com/office/drawing/2014/main" id="{66062EF0-DC5C-4E30-EFDC-03F028A3D6DB}"/>
              </a:ext>
            </a:extLst>
          </p:cNvPr>
          <p:cNvSpPr txBox="1">
            <a:spLocks/>
          </p:cNvSpPr>
          <p:nvPr/>
        </p:nvSpPr>
        <p:spPr>
          <a:xfrm>
            <a:off x="583223" y="1454275"/>
            <a:ext cx="11025554" cy="471706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lvl="1" indent="-285750" algn="l" rtl="0">
              <a:lnSpc>
                <a:spcPct val="150000"/>
              </a:lnSpc>
              <a:spcAft>
                <a:spcPts val="600"/>
              </a:spcAft>
              <a:buFont typeface="Wingdings" pitchFamily="2" charset="2"/>
              <a:buChar char="v"/>
              <a:defRPr/>
            </a:pPr>
            <a:r>
              <a:rPr lang="vi-VN" sz="2000" dirty="0"/>
              <a:t>Registered and operating in accordance with relevant Vietnamese laws and regulations;</a:t>
            </a:r>
            <a:endParaRPr lang="en-US" sz="2000" dirty="0"/>
          </a:p>
          <a:p>
            <a:pPr marL="514350" lvl="1" indent="-285750" algn="l" rtl="0">
              <a:lnSpc>
                <a:spcPct val="150000"/>
              </a:lnSpc>
              <a:spcAft>
                <a:spcPts val="600"/>
              </a:spcAft>
              <a:buFont typeface="Wingdings" pitchFamily="2" charset="2"/>
              <a:buChar char="v"/>
              <a:defRPr/>
            </a:pPr>
            <a:r>
              <a:rPr lang="en-US" sz="2000" dirty="0"/>
              <a:t>Provide satisfactory collateral for the loan as determined by the Financial Institution; </a:t>
            </a:r>
          </a:p>
          <a:p>
            <a:pPr marL="514350" lvl="1" indent="-285750" algn="l" rtl="0">
              <a:lnSpc>
                <a:spcPct val="150000"/>
              </a:lnSpc>
              <a:spcAft>
                <a:spcPts val="600"/>
              </a:spcAft>
              <a:buFont typeface="Wingdings" pitchFamily="2" charset="2"/>
              <a:buChar char="v"/>
              <a:defRPr/>
            </a:pPr>
            <a:r>
              <a:rPr lang="en-US" sz="2000" dirty="0"/>
              <a:t>Have a business plan and loan purpose that meet the requirements for the proposed loan; </a:t>
            </a:r>
          </a:p>
          <a:p>
            <a:pPr marL="514350" lvl="1" indent="-285750" algn="l" rtl="0">
              <a:lnSpc>
                <a:spcPct val="150000"/>
              </a:lnSpc>
              <a:spcAft>
                <a:spcPts val="600"/>
              </a:spcAft>
              <a:buFont typeface="Wingdings" pitchFamily="2" charset="2"/>
              <a:buChar char="v"/>
              <a:defRPr/>
            </a:pPr>
            <a:r>
              <a:rPr lang="en-US" sz="2000" dirty="0"/>
              <a:t>Must demonstrate financial ability to repay debt within the loan term; </a:t>
            </a:r>
          </a:p>
          <a:p>
            <a:pPr marL="514350" lvl="1" indent="-285750" algn="l" rtl="0">
              <a:lnSpc>
                <a:spcPct val="150000"/>
              </a:lnSpc>
              <a:spcAft>
                <a:spcPts val="600"/>
              </a:spcAft>
              <a:buFont typeface="Wingdings" pitchFamily="2" charset="2"/>
              <a:buChar char="v"/>
              <a:defRPr/>
            </a:pPr>
            <a:r>
              <a:rPr lang="en-US" sz="2000" dirty="0"/>
              <a:t>Enterprise is fulfilling all current debt obligations; </a:t>
            </a:r>
          </a:p>
          <a:p>
            <a:pPr marL="514350" lvl="1" indent="-285750" algn="l" rtl="0">
              <a:lnSpc>
                <a:spcPct val="150000"/>
              </a:lnSpc>
              <a:spcAft>
                <a:spcPts val="600"/>
              </a:spcAft>
              <a:buFont typeface="Wingdings" pitchFamily="2" charset="2"/>
              <a:buChar char="v"/>
              <a:defRPr/>
            </a:pPr>
            <a:r>
              <a:rPr lang="en-US" sz="2000" dirty="0"/>
              <a:t>Not violate any sanctions of the World Bank; </a:t>
            </a:r>
          </a:p>
          <a:p>
            <a:pPr marL="514350" lvl="1" indent="-285750" algn="l" rtl="0">
              <a:lnSpc>
                <a:spcPct val="150000"/>
              </a:lnSpc>
              <a:spcAft>
                <a:spcPts val="600"/>
              </a:spcAft>
              <a:buFont typeface="Wingdings" pitchFamily="2" charset="2"/>
              <a:buChar char="v"/>
              <a:defRPr/>
            </a:pPr>
            <a:r>
              <a:rPr lang="en-US" sz="2000" dirty="0"/>
              <a:t>There is no cross-ownership with financial institutions providing loan capital; </a:t>
            </a:r>
          </a:p>
          <a:p>
            <a:pPr marL="514350" lvl="1" indent="-285750" algn="l" rtl="0">
              <a:lnSpc>
                <a:spcPct val="150000"/>
              </a:lnSpc>
              <a:spcAft>
                <a:spcPts val="600"/>
              </a:spcAft>
              <a:buFont typeface="Wingdings" pitchFamily="2" charset="2"/>
              <a:buChar char="v"/>
              <a:defRPr/>
            </a:pPr>
            <a:r>
              <a:rPr lang="en-US" sz="2000" dirty="0"/>
              <a:t>Meets minimum energy efficiency requirements.</a:t>
            </a:r>
          </a:p>
        </p:txBody>
      </p:sp>
    </p:spTree>
    <p:extLst>
      <p:ext uri="{BB962C8B-B14F-4D97-AF65-F5344CB8AC3E}">
        <p14:creationId xmlns:p14="http://schemas.microsoft.com/office/powerpoint/2010/main" val="4940963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5FFF54-41E8-01EE-5440-BDDB125C5F77}"/>
              </a:ext>
            </a:extLst>
          </p:cNvPr>
          <p:cNvSpPr>
            <a:spLocks noGrp="1"/>
          </p:cNvSpPr>
          <p:nvPr>
            <p:ph type="title"/>
          </p:nvPr>
        </p:nvSpPr>
        <p:spPr/>
        <p:txBody>
          <a:bodyPr>
            <a:normAutofit fontScale="90000"/>
          </a:bodyPr>
          <a:lstStyle/>
          <a:p>
            <a:pPr algn="l" rtl="0"/>
            <a:r>
              <a:rPr lang="en-US" sz="2800" b="1" dirty="0">
                <a:solidFill>
                  <a:schemeClr val="accent1">
                    <a:lumMod val="50000"/>
                  </a:schemeClr>
                </a:solidFill>
                <a:latin typeface="+mn-lt"/>
              </a:rPr>
              <a:t>3. MAIN DUTIES OF IE/ESCO WHEN PARTICIPATING IN THE PROJECT</a:t>
            </a:r>
            <a:endParaRPr lang="en-VN" dirty="0">
              <a:solidFill>
                <a:schemeClr val="accent1">
                  <a:lumMod val="50000"/>
                </a:schemeClr>
              </a:solidFill>
            </a:endParaRPr>
          </a:p>
        </p:txBody>
      </p:sp>
      <p:sp>
        <p:nvSpPr>
          <p:cNvPr id="3" name="Text Placeholder 1">
            <a:extLst>
              <a:ext uri="{FF2B5EF4-FFF2-40B4-BE49-F238E27FC236}">
                <a16:creationId xmlns:a16="http://schemas.microsoft.com/office/drawing/2014/main" id="{F829B59A-DA56-718B-A646-1197278941FE}"/>
              </a:ext>
            </a:extLst>
          </p:cNvPr>
          <p:cNvSpPr txBox="1">
            <a:spLocks/>
          </p:cNvSpPr>
          <p:nvPr/>
        </p:nvSpPr>
        <p:spPr>
          <a:xfrm>
            <a:off x="323530" y="456741"/>
            <a:ext cx="11573197" cy="7242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l" rtl="0"/>
            <a:endParaRPr lang="en-US" sz="2600" b="1" dirty="0">
              <a:latin typeface="+mn-lt"/>
            </a:endParaRPr>
          </a:p>
        </p:txBody>
      </p:sp>
      <p:sp>
        <p:nvSpPr>
          <p:cNvPr id="4" name="Content Placeholder 2">
            <a:extLst>
              <a:ext uri="{FF2B5EF4-FFF2-40B4-BE49-F238E27FC236}">
                <a16:creationId xmlns:a16="http://schemas.microsoft.com/office/drawing/2014/main" id="{0D8E760E-DED8-3671-B6B0-DB0E843D862A}"/>
              </a:ext>
            </a:extLst>
          </p:cNvPr>
          <p:cNvSpPr txBox="1">
            <a:spLocks/>
          </p:cNvSpPr>
          <p:nvPr/>
        </p:nvSpPr>
        <p:spPr>
          <a:xfrm>
            <a:off x="509954" y="1592298"/>
            <a:ext cx="11025554" cy="41910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indent="-457200" algn="l" rtl="0">
              <a:lnSpc>
                <a:spcPct val="100000"/>
              </a:lnSpc>
              <a:spcAft>
                <a:spcPts val="600"/>
              </a:spcAft>
              <a:buFontTx/>
              <a:buChar char="-"/>
              <a:defRPr/>
            </a:pPr>
            <a:endParaRPr lang="en-US" sz="1800" dirty="0"/>
          </a:p>
        </p:txBody>
      </p:sp>
      <p:sp>
        <p:nvSpPr>
          <p:cNvPr id="5" name="Content Placeholder 2">
            <a:extLst>
              <a:ext uri="{FF2B5EF4-FFF2-40B4-BE49-F238E27FC236}">
                <a16:creationId xmlns:a16="http://schemas.microsoft.com/office/drawing/2014/main" id="{DECCD357-F16E-E637-904F-B856404E77F6}"/>
              </a:ext>
            </a:extLst>
          </p:cNvPr>
          <p:cNvSpPr txBox="1">
            <a:spLocks/>
          </p:cNvSpPr>
          <p:nvPr/>
        </p:nvSpPr>
        <p:spPr>
          <a:xfrm>
            <a:off x="662354" y="1744698"/>
            <a:ext cx="11025554" cy="41910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lvl="1" indent="-285750" algn="l" rtl="0">
              <a:lnSpc>
                <a:spcPct val="100000"/>
              </a:lnSpc>
              <a:spcAft>
                <a:spcPts val="600"/>
              </a:spcAft>
              <a:defRPr/>
            </a:pPr>
            <a:endParaRPr lang="en-US" sz="1800" dirty="0"/>
          </a:p>
        </p:txBody>
      </p:sp>
      <p:sp>
        <p:nvSpPr>
          <p:cNvPr id="6" name="Content Placeholder 2">
            <a:extLst>
              <a:ext uri="{FF2B5EF4-FFF2-40B4-BE49-F238E27FC236}">
                <a16:creationId xmlns:a16="http://schemas.microsoft.com/office/drawing/2014/main" id="{04692D86-0177-5453-47A1-31D376B0EDC1}"/>
              </a:ext>
            </a:extLst>
          </p:cNvPr>
          <p:cNvSpPr txBox="1">
            <a:spLocks/>
          </p:cNvSpPr>
          <p:nvPr/>
        </p:nvSpPr>
        <p:spPr>
          <a:xfrm>
            <a:off x="556846" y="1299866"/>
            <a:ext cx="11025554" cy="47758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lvl="1" indent="-285750" algn="l" rtl="0">
              <a:lnSpc>
                <a:spcPct val="150000"/>
              </a:lnSpc>
              <a:spcAft>
                <a:spcPts val="600"/>
              </a:spcAft>
              <a:buFont typeface="Wingdings" pitchFamily="2" charset="2"/>
              <a:buChar char="v"/>
              <a:defRPr/>
            </a:pPr>
            <a:r>
              <a:rPr lang="en-US" sz="1800" dirty="0"/>
              <a:t>Prepare feasibility studies and provide information, including: Making document for feasibility studies, environmental management plans, resettlement action plans, and ethnic minority development plans (if request)..., and other documents as prescribed;</a:t>
            </a:r>
          </a:p>
          <a:p>
            <a:pPr marL="514350" lvl="1" indent="-285750" algn="l" rtl="0">
              <a:lnSpc>
                <a:spcPct val="150000"/>
              </a:lnSpc>
              <a:spcAft>
                <a:spcPts val="600"/>
              </a:spcAft>
              <a:buFont typeface="Wingdings" pitchFamily="2" charset="2"/>
              <a:buChar char="v"/>
              <a:defRPr/>
            </a:pPr>
            <a:r>
              <a:rPr lang="en-US" sz="1800" dirty="0"/>
              <a:t> Comply with the loan requirements of the project bank: provide at least 20% of the total investment cost of the subproject, have loan collateral (can use assets purchased from the subproject if requested by the bank); </a:t>
            </a:r>
          </a:p>
          <a:p>
            <a:pPr marL="514350" lvl="1" indent="-285750" algn="l" rtl="0">
              <a:lnSpc>
                <a:spcPct val="150000"/>
              </a:lnSpc>
              <a:spcAft>
                <a:spcPts val="600"/>
              </a:spcAft>
              <a:buFont typeface="Wingdings" pitchFamily="2" charset="2"/>
              <a:buChar char="v"/>
              <a:defRPr/>
            </a:pPr>
            <a:r>
              <a:rPr lang="en-US" sz="1800" dirty="0"/>
              <a:t>Loan process: Submit loan application and sign loan agreement with bank participating in the project; </a:t>
            </a:r>
          </a:p>
          <a:p>
            <a:pPr marL="514350" lvl="1" indent="-285750" algn="l" rtl="0">
              <a:lnSpc>
                <a:spcPct val="150000"/>
              </a:lnSpc>
              <a:spcAft>
                <a:spcPts val="600"/>
              </a:spcAft>
              <a:buFont typeface="Wingdings" pitchFamily="2" charset="2"/>
              <a:buChar char="v"/>
              <a:defRPr/>
            </a:pPr>
            <a:r>
              <a:rPr lang="en-US" sz="1800" dirty="0"/>
              <a:t>Implement social and environmental safety policies;</a:t>
            </a:r>
          </a:p>
          <a:p>
            <a:pPr marL="514350" lvl="1" indent="-285750" algn="l" rtl="0">
              <a:lnSpc>
                <a:spcPct val="150000"/>
              </a:lnSpc>
              <a:spcAft>
                <a:spcPts val="600"/>
              </a:spcAft>
              <a:buFont typeface="Wingdings" pitchFamily="2" charset="2"/>
              <a:buChar char="v"/>
              <a:defRPr/>
            </a:pPr>
            <a:r>
              <a:rPr lang="en-US" sz="1800" dirty="0"/>
              <a:t> Participate in seminars and training courses under the project; provide information related to the subproject as requested.</a:t>
            </a:r>
          </a:p>
        </p:txBody>
      </p:sp>
    </p:spTree>
    <p:extLst>
      <p:ext uri="{BB962C8B-B14F-4D97-AF65-F5344CB8AC3E}">
        <p14:creationId xmlns:p14="http://schemas.microsoft.com/office/powerpoint/2010/main" val="41097240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A9881-AB53-BC01-0C18-93BA3A7A59C7}"/>
              </a:ext>
            </a:extLst>
          </p:cNvPr>
          <p:cNvSpPr>
            <a:spLocks noGrp="1"/>
          </p:cNvSpPr>
          <p:nvPr>
            <p:ph type="title"/>
          </p:nvPr>
        </p:nvSpPr>
        <p:spPr/>
        <p:txBody>
          <a:bodyPr>
            <a:normAutofit fontScale="90000"/>
          </a:bodyPr>
          <a:lstStyle/>
          <a:p>
            <a:pPr rtl="0"/>
            <a:r>
              <a:rPr lang="en-US" dirty="0">
                <a:solidFill>
                  <a:schemeClr val="accent1">
                    <a:lumMod val="50000"/>
                  </a:schemeClr>
                </a:solidFill>
              </a:rPr>
              <a:t>3. VALIDITY OF ENERGY SAVING SUBPROJECT</a:t>
            </a:r>
            <a:endParaRPr lang="en-VN" dirty="0">
              <a:solidFill>
                <a:schemeClr val="accent1">
                  <a:lumMod val="50000"/>
                </a:schemeClr>
              </a:solidFill>
            </a:endParaRPr>
          </a:p>
        </p:txBody>
      </p:sp>
      <p:sp>
        <p:nvSpPr>
          <p:cNvPr id="4" name="Content Placeholder 2">
            <a:extLst>
              <a:ext uri="{FF2B5EF4-FFF2-40B4-BE49-F238E27FC236}">
                <a16:creationId xmlns:a16="http://schemas.microsoft.com/office/drawing/2014/main" id="{BFAC7B07-A375-3AA8-12BD-64CB8807BA86}"/>
              </a:ext>
            </a:extLst>
          </p:cNvPr>
          <p:cNvSpPr txBox="1">
            <a:spLocks/>
          </p:cNvSpPr>
          <p:nvPr/>
        </p:nvSpPr>
        <p:spPr>
          <a:xfrm>
            <a:off x="509954" y="1592298"/>
            <a:ext cx="11025554" cy="41910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indent="-457200" algn="l" rtl="0">
              <a:lnSpc>
                <a:spcPct val="100000"/>
              </a:lnSpc>
              <a:spcAft>
                <a:spcPts val="600"/>
              </a:spcAft>
              <a:buFontTx/>
              <a:buChar char="-"/>
              <a:defRPr/>
            </a:pPr>
            <a:endParaRPr lang="en-US" sz="1800" dirty="0"/>
          </a:p>
        </p:txBody>
      </p:sp>
      <p:sp>
        <p:nvSpPr>
          <p:cNvPr id="5" name="Content Placeholder 2">
            <a:extLst>
              <a:ext uri="{FF2B5EF4-FFF2-40B4-BE49-F238E27FC236}">
                <a16:creationId xmlns:a16="http://schemas.microsoft.com/office/drawing/2014/main" id="{6DAAD7E3-913B-949D-9845-69E87C30BA90}"/>
              </a:ext>
            </a:extLst>
          </p:cNvPr>
          <p:cNvSpPr txBox="1">
            <a:spLocks/>
          </p:cNvSpPr>
          <p:nvPr/>
        </p:nvSpPr>
        <p:spPr>
          <a:xfrm>
            <a:off x="521151" y="1311216"/>
            <a:ext cx="11177954" cy="49170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lvl="1" indent="-285750">
              <a:lnSpc>
                <a:spcPct val="150000"/>
              </a:lnSpc>
              <a:spcAft>
                <a:spcPts val="600"/>
              </a:spcAft>
              <a:buFont typeface="Wingdings" pitchFamily="2" charset="2"/>
              <a:buChar char="v"/>
              <a:defRPr/>
            </a:pPr>
            <a:r>
              <a:rPr lang="en-US" sz="1800" b="1" dirty="0"/>
              <a:t>Industrial enterprises/ESCOs and financial institutions participating in the project must ensure that the proposed subprojects meet the following technical, environmental and social, energy efficiency and economic criteria: </a:t>
            </a:r>
          </a:p>
          <a:p>
            <a:pPr marL="514350" lvl="1" indent="-285750">
              <a:lnSpc>
                <a:spcPct val="150000"/>
              </a:lnSpc>
              <a:spcAft>
                <a:spcPts val="600"/>
              </a:spcAft>
              <a:buFont typeface="Wingdings" pitchFamily="2" charset="2"/>
              <a:buChar char="v"/>
              <a:defRPr/>
            </a:pPr>
            <a:r>
              <a:rPr lang="en-US" sz="1800" i="1" dirty="0"/>
              <a:t>Technically valid</a:t>
            </a:r>
            <a:r>
              <a:rPr lang="en-US" sz="1800" dirty="0"/>
              <a:t>: invest in renovating and upgrading (adjusting, replacing) existing components and systems to achieve energy efficiency; </a:t>
            </a:r>
          </a:p>
          <a:p>
            <a:pPr marL="514350" lvl="1" indent="-285750">
              <a:lnSpc>
                <a:spcPct val="150000"/>
              </a:lnSpc>
              <a:spcAft>
                <a:spcPts val="600"/>
              </a:spcAft>
              <a:buFont typeface="Wingdings" pitchFamily="2" charset="2"/>
              <a:buChar char="v"/>
              <a:defRPr/>
            </a:pPr>
            <a:r>
              <a:rPr lang="en-US" sz="1800" i="1" dirty="0"/>
              <a:t>Economically valid</a:t>
            </a:r>
            <a:r>
              <a:rPr lang="en-US" sz="1800" dirty="0"/>
              <a:t>: Minimum energy savings achieved is 10% (lower energy savings may be acceptable for specific industries with advanced energy technology, heat and exhaust gas recovery projects emissions are considered valid without having to prove the minimum energy conservation rate); Payback period is within 10 years and has an IRR higher than 10%; </a:t>
            </a:r>
          </a:p>
          <a:p>
            <a:pPr marL="514350" lvl="1" indent="-285750">
              <a:lnSpc>
                <a:spcPct val="150000"/>
              </a:lnSpc>
              <a:spcAft>
                <a:spcPts val="600"/>
              </a:spcAft>
              <a:buFont typeface="Wingdings" pitchFamily="2" charset="2"/>
              <a:buChar char="v"/>
              <a:defRPr/>
            </a:pPr>
            <a:r>
              <a:rPr lang="en-US" sz="1800" i="1" dirty="0"/>
              <a:t>Environmental and social validity</a:t>
            </a:r>
            <a:r>
              <a:rPr lang="en-US" sz="1800" dirty="0"/>
              <a:t>: requires environmental and social approvals from state, provincial and local environmental authorities.</a:t>
            </a:r>
          </a:p>
        </p:txBody>
      </p:sp>
    </p:spTree>
    <p:extLst>
      <p:ext uri="{BB962C8B-B14F-4D97-AF65-F5344CB8AC3E}">
        <p14:creationId xmlns:p14="http://schemas.microsoft.com/office/powerpoint/2010/main" val="21985191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5" name="TextBox 4">
            <a:extLst>
              <a:ext uri="{FF2B5EF4-FFF2-40B4-BE49-F238E27FC236}">
                <a16:creationId xmlns:a16="http://schemas.microsoft.com/office/drawing/2014/main" id="{4C741257-EDD4-9F13-F9B0-B0D8137AD44A}"/>
              </a:ext>
            </a:extLst>
          </p:cNvPr>
          <p:cNvSpPr txBox="1"/>
          <p:nvPr/>
        </p:nvSpPr>
        <p:spPr>
          <a:xfrm>
            <a:off x="9716098" y="655034"/>
            <a:ext cx="2523741" cy="430887"/>
          </a:xfrm>
          <a:prstGeom prst="rect">
            <a:avLst/>
          </a:prstGeom>
          <a:noFill/>
        </p:spPr>
        <p:txBody>
          <a:bodyPr wrap="square">
            <a:spAutoFit/>
          </a:bodyPr>
          <a:lstStyle/>
          <a:p>
            <a:r>
              <a:rPr lang="en-US" altLang="ko-KR" sz="1050" dirty="0" err="1">
                <a:solidFill>
                  <a:srgbClr val="0070C0"/>
                </a:solidFill>
                <a:latin typeface="+mn-lt"/>
                <a:cs typeface="Arial" pitchFamily="34" charset="0"/>
              </a:rPr>
              <a:t>Dự</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án</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Thúc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đẩy</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tiết</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kiệm</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năng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lượng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trong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các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ngành</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công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nghiệp</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Việt</a:t>
            </a:r>
            <a:r>
              <a:rPr lang="en-US" altLang="ko-KR" sz="1050" dirty="0">
                <a:solidFill>
                  <a:srgbClr val="0070C0"/>
                </a:solidFill>
                <a:latin typeface="+mn-lt"/>
                <a:cs typeface="Arial" pitchFamily="34" charset="0"/>
              </a:rPr>
              <a:t> Nam</a:t>
            </a:r>
            <a:endParaRPr lang="en-VN" sz="1050" dirty="0"/>
          </a:p>
        </p:txBody>
      </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a:t>
            </a:r>
          </a:p>
        </p:txBody>
      </p:sp>
    </p:spTree>
    <p:extLst>
      <p:ext uri="{BB962C8B-B14F-4D97-AF65-F5344CB8AC3E}">
        <p14:creationId xmlns:p14="http://schemas.microsoft.com/office/powerpoint/2010/main" val="15748900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100"/>
        <p:cNvGrpSpPr/>
        <p:nvPr/>
      </p:nvGrpSpPr>
      <p:grpSpPr>
        <a:xfrm>
          <a:off x="0" y="0"/>
          <a:ext cx="0" cy="0"/>
          <a:chOff x="0" y="0"/>
          <a:chExt cx="0" cy="0"/>
        </a:xfrm>
      </p:grpSpPr>
      <p:sp>
        <p:nvSpPr>
          <p:cNvPr id="2101" name="Google Shape;2101;p36"/>
          <p:cNvSpPr txBox="1">
            <a:spLocks noGrp="1"/>
          </p:cNvSpPr>
          <p:nvPr>
            <p:ph type="title"/>
          </p:nvPr>
        </p:nvSpPr>
        <p:spPr>
          <a:xfrm>
            <a:off x="609600" y="548633"/>
            <a:ext cx="10972800" cy="495200"/>
          </a:xfrm>
          <a:prstGeom prst="rect">
            <a:avLst/>
          </a:prstGeom>
        </p:spPr>
        <p:txBody>
          <a:bodyPr spcFirstLastPara="1" wrap="square" lIns="121900" tIns="121900" rIns="121900" bIns="121900" anchor="ctr" anchorCtr="0">
            <a:noAutofit/>
          </a:bodyPr>
          <a:lstStyle/>
          <a:p>
            <a:r>
              <a:rPr lang="en-US" sz="3200" dirty="0">
                <a:solidFill>
                  <a:schemeClr val="accent1">
                    <a:lumMod val="50000"/>
                  </a:schemeClr>
                </a:solidFill>
              </a:rPr>
              <a:t>Content</a:t>
            </a:r>
            <a:endParaRPr sz="3200" dirty="0">
              <a:solidFill>
                <a:schemeClr val="accent1">
                  <a:lumMod val="50000"/>
                </a:schemeClr>
              </a:solidFill>
            </a:endParaRPr>
          </a:p>
        </p:txBody>
      </p:sp>
      <p:grpSp>
        <p:nvGrpSpPr>
          <p:cNvPr id="2102" name="Google Shape;2102;p36"/>
          <p:cNvGrpSpPr/>
          <p:nvPr/>
        </p:nvGrpSpPr>
        <p:grpSpPr>
          <a:xfrm>
            <a:off x="3702035" y="1240311"/>
            <a:ext cx="4787932" cy="5009643"/>
            <a:chOff x="2776526" y="930233"/>
            <a:chExt cx="3590949" cy="3757232"/>
          </a:xfrm>
        </p:grpSpPr>
        <p:sp>
          <p:nvSpPr>
            <p:cNvPr id="2103" name="Google Shape;2103;p36"/>
            <p:cNvSpPr/>
            <p:nvPr/>
          </p:nvSpPr>
          <p:spPr>
            <a:xfrm>
              <a:off x="2776526" y="2876498"/>
              <a:ext cx="3581715" cy="1810966"/>
            </a:xfrm>
            <a:custGeom>
              <a:avLst/>
              <a:gdLst/>
              <a:ahLst/>
              <a:cxnLst/>
              <a:rect l="l" t="t" r="r" b="b"/>
              <a:pathLst>
                <a:path w="199761" h="101002" extrusionOk="0">
                  <a:moveTo>
                    <a:pt x="0" y="1"/>
                  </a:moveTo>
                  <a:lnTo>
                    <a:pt x="0" y="1108"/>
                  </a:lnTo>
                  <a:lnTo>
                    <a:pt x="0" y="2422"/>
                  </a:lnTo>
                  <a:lnTo>
                    <a:pt x="26" y="3710"/>
                  </a:lnTo>
                  <a:lnTo>
                    <a:pt x="77" y="4972"/>
                  </a:lnTo>
                  <a:lnTo>
                    <a:pt x="129" y="6260"/>
                  </a:lnTo>
                  <a:lnTo>
                    <a:pt x="206" y="7522"/>
                  </a:lnTo>
                  <a:lnTo>
                    <a:pt x="283" y="8810"/>
                  </a:lnTo>
                  <a:lnTo>
                    <a:pt x="386" y="10073"/>
                  </a:lnTo>
                  <a:lnTo>
                    <a:pt x="515" y="11335"/>
                  </a:lnTo>
                  <a:lnTo>
                    <a:pt x="644" y="12597"/>
                  </a:lnTo>
                  <a:lnTo>
                    <a:pt x="799" y="13833"/>
                  </a:lnTo>
                  <a:lnTo>
                    <a:pt x="953" y="15096"/>
                  </a:lnTo>
                  <a:lnTo>
                    <a:pt x="1133" y="16332"/>
                  </a:lnTo>
                  <a:lnTo>
                    <a:pt x="1339" y="17568"/>
                  </a:lnTo>
                  <a:lnTo>
                    <a:pt x="1546" y="18805"/>
                  </a:lnTo>
                  <a:lnTo>
                    <a:pt x="1777" y="20016"/>
                  </a:lnTo>
                  <a:lnTo>
                    <a:pt x="2009" y="21252"/>
                  </a:lnTo>
                  <a:lnTo>
                    <a:pt x="2267" y="22463"/>
                  </a:lnTo>
                  <a:lnTo>
                    <a:pt x="2550" y="23673"/>
                  </a:lnTo>
                  <a:lnTo>
                    <a:pt x="2833" y="24884"/>
                  </a:lnTo>
                  <a:lnTo>
                    <a:pt x="3143" y="26069"/>
                  </a:lnTo>
                  <a:lnTo>
                    <a:pt x="3787" y="28464"/>
                  </a:lnTo>
                  <a:lnTo>
                    <a:pt x="4482" y="30809"/>
                  </a:lnTo>
                  <a:lnTo>
                    <a:pt x="5229" y="33153"/>
                  </a:lnTo>
                  <a:lnTo>
                    <a:pt x="6053" y="35471"/>
                  </a:lnTo>
                  <a:lnTo>
                    <a:pt x="6929" y="37738"/>
                  </a:lnTo>
                  <a:lnTo>
                    <a:pt x="7831" y="40005"/>
                  </a:lnTo>
                  <a:lnTo>
                    <a:pt x="8810" y="42220"/>
                  </a:lnTo>
                  <a:lnTo>
                    <a:pt x="9840" y="44409"/>
                  </a:lnTo>
                  <a:lnTo>
                    <a:pt x="10922" y="46599"/>
                  </a:lnTo>
                  <a:lnTo>
                    <a:pt x="12055" y="48737"/>
                  </a:lnTo>
                  <a:lnTo>
                    <a:pt x="13214" y="50823"/>
                  </a:lnTo>
                  <a:lnTo>
                    <a:pt x="14451" y="52910"/>
                  </a:lnTo>
                  <a:lnTo>
                    <a:pt x="15739" y="54945"/>
                  </a:lnTo>
                  <a:lnTo>
                    <a:pt x="17052" y="56954"/>
                  </a:lnTo>
                  <a:lnTo>
                    <a:pt x="18418" y="58937"/>
                  </a:lnTo>
                  <a:lnTo>
                    <a:pt x="19834" y="60869"/>
                  </a:lnTo>
                  <a:lnTo>
                    <a:pt x="21303" y="62776"/>
                  </a:lnTo>
                  <a:lnTo>
                    <a:pt x="22797" y="64656"/>
                  </a:lnTo>
                  <a:lnTo>
                    <a:pt x="24342" y="66485"/>
                  </a:lnTo>
                  <a:lnTo>
                    <a:pt x="25939" y="68288"/>
                  </a:lnTo>
                  <a:lnTo>
                    <a:pt x="27562" y="70040"/>
                  </a:lnTo>
                  <a:lnTo>
                    <a:pt x="29236" y="71740"/>
                  </a:lnTo>
                  <a:lnTo>
                    <a:pt x="30962" y="73414"/>
                  </a:lnTo>
                  <a:lnTo>
                    <a:pt x="32714" y="75063"/>
                  </a:lnTo>
                  <a:lnTo>
                    <a:pt x="34517" y="76634"/>
                  </a:lnTo>
                  <a:lnTo>
                    <a:pt x="36346" y="78179"/>
                  </a:lnTo>
                  <a:lnTo>
                    <a:pt x="38201" y="79699"/>
                  </a:lnTo>
                  <a:lnTo>
                    <a:pt x="40107" y="81168"/>
                  </a:lnTo>
                  <a:lnTo>
                    <a:pt x="42064" y="82559"/>
                  </a:lnTo>
                  <a:lnTo>
                    <a:pt x="44022" y="83950"/>
                  </a:lnTo>
                  <a:lnTo>
                    <a:pt x="46031" y="85263"/>
                  </a:lnTo>
                  <a:lnTo>
                    <a:pt x="48092" y="86551"/>
                  </a:lnTo>
                  <a:lnTo>
                    <a:pt x="50153" y="87762"/>
                  </a:lnTo>
                  <a:lnTo>
                    <a:pt x="52265" y="88947"/>
                  </a:lnTo>
                  <a:lnTo>
                    <a:pt x="54403" y="90080"/>
                  </a:lnTo>
                  <a:lnTo>
                    <a:pt x="56567" y="91162"/>
                  </a:lnTo>
                  <a:lnTo>
                    <a:pt x="58756" y="92167"/>
                  </a:lnTo>
                  <a:lnTo>
                    <a:pt x="60997" y="93145"/>
                  </a:lnTo>
                  <a:lnTo>
                    <a:pt x="63238" y="94073"/>
                  </a:lnTo>
                  <a:lnTo>
                    <a:pt x="65531" y="94949"/>
                  </a:lnTo>
                  <a:lnTo>
                    <a:pt x="67849" y="95747"/>
                  </a:lnTo>
                  <a:lnTo>
                    <a:pt x="70167" y="96520"/>
                  </a:lnTo>
                  <a:lnTo>
                    <a:pt x="72537" y="97215"/>
                  </a:lnTo>
                  <a:lnTo>
                    <a:pt x="74907" y="97859"/>
                  </a:lnTo>
                  <a:lnTo>
                    <a:pt x="76118" y="98143"/>
                  </a:lnTo>
                  <a:lnTo>
                    <a:pt x="77303" y="98452"/>
                  </a:lnTo>
                  <a:lnTo>
                    <a:pt x="78513" y="98709"/>
                  </a:lnTo>
                  <a:lnTo>
                    <a:pt x="79750" y="98967"/>
                  </a:lnTo>
                  <a:lnTo>
                    <a:pt x="80960" y="99199"/>
                  </a:lnTo>
                  <a:lnTo>
                    <a:pt x="82197" y="99431"/>
                  </a:lnTo>
                  <a:lnTo>
                    <a:pt x="83433" y="99663"/>
                  </a:lnTo>
                  <a:lnTo>
                    <a:pt x="84670" y="99843"/>
                  </a:lnTo>
                  <a:lnTo>
                    <a:pt x="85906" y="100023"/>
                  </a:lnTo>
                  <a:lnTo>
                    <a:pt x="87143" y="100203"/>
                  </a:lnTo>
                  <a:lnTo>
                    <a:pt x="88405" y="100358"/>
                  </a:lnTo>
                  <a:lnTo>
                    <a:pt x="89667" y="100487"/>
                  </a:lnTo>
                  <a:lnTo>
                    <a:pt x="90929" y="100616"/>
                  </a:lnTo>
                  <a:lnTo>
                    <a:pt x="92191" y="100719"/>
                  </a:lnTo>
                  <a:lnTo>
                    <a:pt x="93454" y="100796"/>
                  </a:lnTo>
                  <a:lnTo>
                    <a:pt x="94742" y="100873"/>
                  </a:lnTo>
                  <a:lnTo>
                    <a:pt x="96004" y="100925"/>
                  </a:lnTo>
                  <a:lnTo>
                    <a:pt x="97292" y="100976"/>
                  </a:lnTo>
                  <a:lnTo>
                    <a:pt x="98580" y="101002"/>
                  </a:lnTo>
                  <a:lnTo>
                    <a:pt x="101155" y="101002"/>
                  </a:lnTo>
                  <a:lnTo>
                    <a:pt x="102443" y="100976"/>
                  </a:lnTo>
                  <a:lnTo>
                    <a:pt x="103731" y="100925"/>
                  </a:lnTo>
                  <a:lnTo>
                    <a:pt x="105019" y="100873"/>
                  </a:lnTo>
                  <a:lnTo>
                    <a:pt x="106282" y="100796"/>
                  </a:lnTo>
                  <a:lnTo>
                    <a:pt x="107544" y="100719"/>
                  </a:lnTo>
                  <a:lnTo>
                    <a:pt x="108832" y="100616"/>
                  </a:lnTo>
                  <a:lnTo>
                    <a:pt x="110094" y="100487"/>
                  </a:lnTo>
                  <a:lnTo>
                    <a:pt x="111330" y="100358"/>
                  </a:lnTo>
                  <a:lnTo>
                    <a:pt x="112592" y="100203"/>
                  </a:lnTo>
                  <a:lnTo>
                    <a:pt x="113829" y="100023"/>
                  </a:lnTo>
                  <a:lnTo>
                    <a:pt x="115091" y="99843"/>
                  </a:lnTo>
                  <a:lnTo>
                    <a:pt x="116328" y="99663"/>
                  </a:lnTo>
                  <a:lnTo>
                    <a:pt x="117538" y="99431"/>
                  </a:lnTo>
                  <a:lnTo>
                    <a:pt x="118775" y="99199"/>
                  </a:lnTo>
                  <a:lnTo>
                    <a:pt x="120011" y="98967"/>
                  </a:lnTo>
                  <a:lnTo>
                    <a:pt x="121222" y="98709"/>
                  </a:lnTo>
                  <a:lnTo>
                    <a:pt x="122432" y="98452"/>
                  </a:lnTo>
                  <a:lnTo>
                    <a:pt x="123643" y="98143"/>
                  </a:lnTo>
                  <a:lnTo>
                    <a:pt x="124828" y="97859"/>
                  </a:lnTo>
                  <a:lnTo>
                    <a:pt x="127224" y="97215"/>
                  </a:lnTo>
                  <a:lnTo>
                    <a:pt x="129568" y="96520"/>
                  </a:lnTo>
                  <a:lnTo>
                    <a:pt x="131912" y="95747"/>
                  </a:lnTo>
                  <a:lnTo>
                    <a:pt x="134204" y="94949"/>
                  </a:lnTo>
                  <a:lnTo>
                    <a:pt x="136497" y="94073"/>
                  </a:lnTo>
                  <a:lnTo>
                    <a:pt x="138738" y="93145"/>
                  </a:lnTo>
                  <a:lnTo>
                    <a:pt x="140979" y="92167"/>
                  </a:lnTo>
                  <a:lnTo>
                    <a:pt x="143168" y="91162"/>
                  </a:lnTo>
                  <a:lnTo>
                    <a:pt x="145332" y="90080"/>
                  </a:lnTo>
                  <a:lnTo>
                    <a:pt x="147470" y="88947"/>
                  </a:lnTo>
                  <a:lnTo>
                    <a:pt x="149582" y="87762"/>
                  </a:lnTo>
                  <a:lnTo>
                    <a:pt x="151669" y="86551"/>
                  </a:lnTo>
                  <a:lnTo>
                    <a:pt x="153704" y="85263"/>
                  </a:lnTo>
                  <a:lnTo>
                    <a:pt x="155713" y="83950"/>
                  </a:lnTo>
                  <a:lnTo>
                    <a:pt x="157696" y="82559"/>
                  </a:lnTo>
                  <a:lnTo>
                    <a:pt x="159628" y="81168"/>
                  </a:lnTo>
                  <a:lnTo>
                    <a:pt x="161535" y="79699"/>
                  </a:lnTo>
                  <a:lnTo>
                    <a:pt x="163415" y="78179"/>
                  </a:lnTo>
                  <a:lnTo>
                    <a:pt x="165244" y="76634"/>
                  </a:lnTo>
                  <a:lnTo>
                    <a:pt x="167021" y="75063"/>
                  </a:lnTo>
                  <a:lnTo>
                    <a:pt x="168773" y="73414"/>
                  </a:lnTo>
                  <a:lnTo>
                    <a:pt x="170499" y="71740"/>
                  </a:lnTo>
                  <a:lnTo>
                    <a:pt x="172173" y="70040"/>
                  </a:lnTo>
                  <a:lnTo>
                    <a:pt x="173796" y="68288"/>
                  </a:lnTo>
                  <a:lnTo>
                    <a:pt x="175393" y="66485"/>
                  </a:lnTo>
                  <a:lnTo>
                    <a:pt x="176938" y="64656"/>
                  </a:lnTo>
                  <a:lnTo>
                    <a:pt x="178458" y="62776"/>
                  </a:lnTo>
                  <a:lnTo>
                    <a:pt x="179901" y="60869"/>
                  </a:lnTo>
                  <a:lnTo>
                    <a:pt x="181317" y="58937"/>
                  </a:lnTo>
                  <a:lnTo>
                    <a:pt x="182683" y="56954"/>
                  </a:lnTo>
                  <a:lnTo>
                    <a:pt x="184022" y="54945"/>
                  </a:lnTo>
                  <a:lnTo>
                    <a:pt x="185284" y="52910"/>
                  </a:lnTo>
                  <a:lnTo>
                    <a:pt x="186521" y="50823"/>
                  </a:lnTo>
                  <a:lnTo>
                    <a:pt x="187706" y="48737"/>
                  </a:lnTo>
                  <a:lnTo>
                    <a:pt x="188813" y="46599"/>
                  </a:lnTo>
                  <a:lnTo>
                    <a:pt x="189895" y="44409"/>
                  </a:lnTo>
                  <a:lnTo>
                    <a:pt x="190926" y="42220"/>
                  </a:lnTo>
                  <a:lnTo>
                    <a:pt x="191904" y="40005"/>
                  </a:lnTo>
                  <a:lnTo>
                    <a:pt x="192832" y="37738"/>
                  </a:lnTo>
                  <a:lnTo>
                    <a:pt x="193682" y="35471"/>
                  </a:lnTo>
                  <a:lnTo>
                    <a:pt x="194506" y="33153"/>
                  </a:lnTo>
                  <a:lnTo>
                    <a:pt x="195253" y="30809"/>
                  </a:lnTo>
                  <a:lnTo>
                    <a:pt x="195949" y="28464"/>
                  </a:lnTo>
                  <a:lnTo>
                    <a:pt x="196592" y="26069"/>
                  </a:lnTo>
                  <a:lnTo>
                    <a:pt x="196902" y="24884"/>
                  </a:lnTo>
                  <a:lnTo>
                    <a:pt x="197185" y="23673"/>
                  </a:lnTo>
                  <a:lnTo>
                    <a:pt x="197468" y="22463"/>
                  </a:lnTo>
                  <a:lnTo>
                    <a:pt x="197726" y="21252"/>
                  </a:lnTo>
                  <a:lnTo>
                    <a:pt x="197958" y="20016"/>
                  </a:lnTo>
                  <a:lnTo>
                    <a:pt x="198190" y="18805"/>
                  </a:lnTo>
                  <a:lnTo>
                    <a:pt x="198396" y="17568"/>
                  </a:lnTo>
                  <a:lnTo>
                    <a:pt x="198602" y="16332"/>
                  </a:lnTo>
                  <a:lnTo>
                    <a:pt x="198782" y="15096"/>
                  </a:lnTo>
                  <a:lnTo>
                    <a:pt x="198937" y="13833"/>
                  </a:lnTo>
                  <a:lnTo>
                    <a:pt x="199091" y="12597"/>
                  </a:lnTo>
                  <a:lnTo>
                    <a:pt x="199246" y="11335"/>
                  </a:lnTo>
                  <a:lnTo>
                    <a:pt x="199349" y="10073"/>
                  </a:lnTo>
                  <a:lnTo>
                    <a:pt x="199452" y="8810"/>
                  </a:lnTo>
                  <a:lnTo>
                    <a:pt x="199555" y="7522"/>
                  </a:lnTo>
                  <a:lnTo>
                    <a:pt x="199632" y="6260"/>
                  </a:lnTo>
                  <a:lnTo>
                    <a:pt x="199684" y="4972"/>
                  </a:lnTo>
                  <a:lnTo>
                    <a:pt x="199709" y="3710"/>
                  </a:lnTo>
                  <a:lnTo>
                    <a:pt x="199735" y="2422"/>
                  </a:lnTo>
                  <a:lnTo>
                    <a:pt x="199761" y="1108"/>
                  </a:lnTo>
                  <a:lnTo>
                    <a:pt x="199709"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104" name="Google Shape;2104;p36"/>
            <p:cNvSpPr/>
            <p:nvPr/>
          </p:nvSpPr>
          <p:spPr>
            <a:xfrm>
              <a:off x="2776526" y="2876498"/>
              <a:ext cx="3581715" cy="1810966"/>
            </a:xfrm>
            <a:custGeom>
              <a:avLst/>
              <a:gdLst/>
              <a:ahLst/>
              <a:cxnLst/>
              <a:rect l="l" t="t" r="r" b="b"/>
              <a:pathLst>
                <a:path w="199761" h="101002" fill="none" extrusionOk="0">
                  <a:moveTo>
                    <a:pt x="199709" y="1"/>
                  </a:moveTo>
                  <a:lnTo>
                    <a:pt x="0" y="1"/>
                  </a:lnTo>
                  <a:lnTo>
                    <a:pt x="0" y="1"/>
                  </a:lnTo>
                  <a:lnTo>
                    <a:pt x="0" y="1108"/>
                  </a:lnTo>
                  <a:lnTo>
                    <a:pt x="0" y="1108"/>
                  </a:lnTo>
                  <a:lnTo>
                    <a:pt x="0" y="2422"/>
                  </a:lnTo>
                  <a:lnTo>
                    <a:pt x="26" y="3710"/>
                  </a:lnTo>
                  <a:lnTo>
                    <a:pt x="77" y="4972"/>
                  </a:lnTo>
                  <a:lnTo>
                    <a:pt x="129" y="6260"/>
                  </a:lnTo>
                  <a:lnTo>
                    <a:pt x="206" y="7522"/>
                  </a:lnTo>
                  <a:lnTo>
                    <a:pt x="283" y="8810"/>
                  </a:lnTo>
                  <a:lnTo>
                    <a:pt x="386" y="10073"/>
                  </a:lnTo>
                  <a:lnTo>
                    <a:pt x="515" y="11335"/>
                  </a:lnTo>
                  <a:lnTo>
                    <a:pt x="644" y="12597"/>
                  </a:lnTo>
                  <a:lnTo>
                    <a:pt x="799" y="13833"/>
                  </a:lnTo>
                  <a:lnTo>
                    <a:pt x="953" y="15096"/>
                  </a:lnTo>
                  <a:lnTo>
                    <a:pt x="1133" y="16332"/>
                  </a:lnTo>
                  <a:lnTo>
                    <a:pt x="1339" y="17568"/>
                  </a:lnTo>
                  <a:lnTo>
                    <a:pt x="1546" y="18805"/>
                  </a:lnTo>
                  <a:lnTo>
                    <a:pt x="1777" y="20016"/>
                  </a:lnTo>
                  <a:lnTo>
                    <a:pt x="2009" y="21252"/>
                  </a:lnTo>
                  <a:lnTo>
                    <a:pt x="2267" y="22463"/>
                  </a:lnTo>
                  <a:lnTo>
                    <a:pt x="2550" y="23673"/>
                  </a:lnTo>
                  <a:lnTo>
                    <a:pt x="2833" y="24884"/>
                  </a:lnTo>
                  <a:lnTo>
                    <a:pt x="3143" y="26069"/>
                  </a:lnTo>
                  <a:lnTo>
                    <a:pt x="3787" y="28464"/>
                  </a:lnTo>
                  <a:lnTo>
                    <a:pt x="4482" y="30809"/>
                  </a:lnTo>
                  <a:lnTo>
                    <a:pt x="5229" y="33153"/>
                  </a:lnTo>
                  <a:lnTo>
                    <a:pt x="6053" y="35471"/>
                  </a:lnTo>
                  <a:lnTo>
                    <a:pt x="6929" y="37738"/>
                  </a:lnTo>
                  <a:lnTo>
                    <a:pt x="7831" y="40005"/>
                  </a:lnTo>
                  <a:lnTo>
                    <a:pt x="8810" y="42220"/>
                  </a:lnTo>
                  <a:lnTo>
                    <a:pt x="9840" y="44409"/>
                  </a:lnTo>
                  <a:lnTo>
                    <a:pt x="10922" y="46599"/>
                  </a:lnTo>
                  <a:lnTo>
                    <a:pt x="12055" y="48737"/>
                  </a:lnTo>
                  <a:lnTo>
                    <a:pt x="13214" y="50823"/>
                  </a:lnTo>
                  <a:lnTo>
                    <a:pt x="14451" y="52910"/>
                  </a:lnTo>
                  <a:lnTo>
                    <a:pt x="15739" y="54945"/>
                  </a:lnTo>
                  <a:lnTo>
                    <a:pt x="17052" y="56954"/>
                  </a:lnTo>
                  <a:lnTo>
                    <a:pt x="18418" y="58937"/>
                  </a:lnTo>
                  <a:lnTo>
                    <a:pt x="19834" y="60869"/>
                  </a:lnTo>
                  <a:lnTo>
                    <a:pt x="21303" y="62776"/>
                  </a:lnTo>
                  <a:lnTo>
                    <a:pt x="22797" y="64656"/>
                  </a:lnTo>
                  <a:lnTo>
                    <a:pt x="24342" y="66485"/>
                  </a:lnTo>
                  <a:lnTo>
                    <a:pt x="25939" y="68288"/>
                  </a:lnTo>
                  <a:lnTo>
                    <a:pt x="27562" y="70040"/>
                  </a:lnTo>
                  <a:lnTo>
                    <a:pt x="29236" y="71740"/>
                  </a:lnTo>
                  <a:lnTo>
                    <a:pt x="30962" y="73414"/>
                  </a:lnTo>
                  <a:lnTo>
                    <a:pt x="32714" y="75063"/>
                  </a:lnTo>
                  <a:lnTo>
                    <a:pt x="34517" y="76634"/>
                  </a:lnTo>
                  <a:lnTo>
                    <a:pt x="36346" y="78179"/>
                  </a:lnTo>
                  <a:lnTo>
                    <a:pt x="38201" y="79699"/>
                  </a:lnTo>
                  <a:lnTo>
                    <a:pt x="40107" y="81168"/>
                  </a:lnTo>
                  <a:lnTo>
                    <a:pt x="42064" y="82559"/>
                  </a:lnTo>
                  <a:lnTo>
                    <a:pt x="44022" y="83950"/>
                  </a:lnTo>
                  <a:lnTo>
                    <a:pt x="46031" y="85263"/>
                  </a:lnTo>
                  <a:lnTo>
                    <a:pt x="48092" y="86551"/>
                  </a:lnTo>
                  <a:lnTo>
                    <a:pt x="50153" y="87762"/>
                  </a:lnTo>
                  <a:lnTo>
                    <a:pt x="52265" y="88947"/>
                  </a:lnTo>
                  <a:lnTo>
                    <a:pt x="54403" y="90080"/>
                  </a:lnTo>
                  <a:lnTo>
                    <a:pt x="56567" y="91162"/>
                  </a:lnTo>
                  <a:lnTo>
                    <a:pt x="58756" y="92167"/>
                  </a:lnTo>
                  <a:lnTo>
                    <a:pt x="60997" y="93145"/>
                  </a:lnTo>
                  <a:lnTo>
                    <a:pt x="63238" y="94073"/>
                  </a:lnTo>
                  <a:lnTo>
                    <a:pt x="65531" y="94949"/>
                  </a:lnTo>
                  <a:lnTo>
                    <a:pt x="67849" y="95747"/>
                  </a:lnTo>
                  <a:lnTo>
                    <a:pt x="70167" y="96520"/>
                  </a:lnTo>
                  <a:lnTo>
                    <a:pt x="72537" y="97215"/>
                  </a:lnTo>
                  <a:lnTo>
                    <a:pt x="74907" y="97859"/>
                  </a:lnTo>
                  <a:lnTo>
                    <a:pt x="76118" y="98143"/>
                  </a:lnTo>
                  <a:lnTo>
                    <a:pt x="77303" y="98452"/>
                  </a:lnTo>
                  <a:lnTo>
                    <a:pt x="78513" y="98709"/>
                  </a:lnTo>
                  <a:lnTo>
                    <a:pt x="79750" y="98967"/>
                  </a:lnTo>
                  <a:lnTo>
                    <a:pt x="80960" y="99199"/>
                  </a:lnTo>
                  <a:lnTo>
                    <a:pt x="82197" y="99431"/>
                  </a:lnTo>
                  <a:lnTo>
                    <a:pt x="83433" y="99663"/>
                  </a:lnTo>
                  <a:lnTo>
                    <a:pt x="84670" y="99843"/>
                  </a:lnTo>
                  <a:lnTo>
                    <a:pt x="85906" y="100023"/>
                  </a:lnTo>
                  <a:lnTo>
                    <a:pt x="87143" y="100203"/>
                  </a:lnTo>
                  <a:lnTo>
                    <a:pt x="88405" y="100358"/>
                  </a:lnTo>
                  <a:lnTo>
                    <a:pt x="89667" y="100487"/>
                  </a:lnTo>
                  <a:lnTo>
                    <a:pt x="90929" y="100616"/>
                  </a:lnTo>
                  <a:lnTo>
                    <a:pt x="92191" y="100719"/>
                  </a:lnTo>
                  <a:lnTo>
                    <a:pt x="93454" y="100796"/>
                  </a:lnTo>
                  <a:lnTo>
                    <a:pt x="94742" y="100873"/>
                  </a:lnTo>
                  <a:lnTo>
                    <a:pt x="96004" y="100925"/>
                  </a:lnTo>
                  <a:lnTo>
                    <a:pt x="97292" y="100976"/>
                  </a:lnTo>
                  <a:lnTo>
                    <a:pt x="98580" y="101002"/>
                  </a:lnTo>
                  <a:lnTo>
                    <a:pt x="99868" y="101002"/>
                  </a:lnTo>
                  <a:lnTo>
                    <a:pt x="99868" y="101002"/>
                  </a:lnTo>
                  <a:lnTo>
                    <a:pt x="101155" y="101002"/>
                  </a:lnTo>
                  <a:lnTo>
                    <a:pt x="102443" y="100976"/>
                  </a:lnTo>
                  <a:lnTo>
                    <a:pt x="103731" y="100925"/>
                  </a:lnTo>
                  <a:lnTo>
                    <a:pt x="105019" y="100873"/>
                  </a:lnTo>
                  <a:lnTo>
                    <a:pt x="106282" y="100796"/>
                  </a:lnTo>
                  <a:lnTo>
                    <a:pt x="107544" y="100719"/>
                  </a:lnTo>
                  <a:lnTo>
                    <a:pt x="108832" y="100616"/>
                  </a:lnTo>
                  <a:lnTo>
                    <a:pt x="110094" y="100487"/>
                  </a:lnTo>
                  <a:lnTo>
                    <a:pt x="111330" y="100358"/>
                  </a:lnTo>
                  <a:lnTo>
                    <a:pt x="112592" y="100203"/>
                  </a:lnTo>
                  <a:lnTo>
                    <a:pt x="113829" y="100023"/>
                  </a:lnTo>
                  <a:lnTo>
                    <a:pt x="115091" y="99843"/>
                  </a:lnTo>
                  <a:lnTo>
                    <a:pt x="116328" y="99663"/>
                  </a:lnTo>
                  <a:lnTo>
                    <a:pt x="117538" y="99431"/>
                  </a:lnTo>
                  <a:lnTo>
                    <a:pt x="118775" y="99199"/>
                  </a:lnTo>
                  <a:lnTo>
                    <a:pt x="120011" y="98967"/>
                  </a:lnTo>
                  <a:lnTo>
                    <a:pt x="121222" y="98709"/>
                  </a:lnTo>
                  <a:lnTo>
                    <a:pt x="122432" y="98452"/>
                  </a:lnTo>
                  <a:lnTo>
                    <a:pt x="123643" y="98143"/>
                  </a:lnTo>
                  <a:lnTo>
                    <a:pt x="124828" y="97859"/>
                  </a:lnTo>
                  <a:lnTo>
                    <a:pt x="127224" y="97215"/>
                  </a:lnTo>
                  <a:lnTo>
                    <a:pt x="129568" y="96520"/>
                  </a:lnTo>
                  <a:lnTo>
                    <a:pt x="131912" y="95747"/>
                  </a:lnTo>
                  <a:lnTo>
                    <a:pt x="134204" y="94949"/>
                  </a:lnTo>
                  <a:lnTo>
                    <a:pt x="136497" y="94073"/>
                  </a:lnTo>
                  <a:lnTo>
                    <a:pt x="138738" y="93145"/>
                  </a:lnTo>
                  <a:lnTo>
                    <a:pt x="140979" y="92167"/>
                  </a:lnTo>
                  <a:lnTo>
                    <a:pt x="143168" y="91162"/>
                  </a:lnTo>
                  <a:lnTo>
                    <a:pt x="145332" y="90080"/>
                  </a:lnTo>
                  <a:lnTo>
                    <a:pt x="147470" y="88947"/>
                  </a:lnTo>
                  <a:lnTo>
                    <a:pt x="149582" y="87762"/>
                  </a:lnTo>
                  <a:lnTo>
                    <a:pt x="151669" y="86551"/>
                  </a:lnTo>
                  <a:lnTo>
                    <a:pt x="153704" y="85263"/>
                  </a:lnTo>
                  <a:lnTo>
                    <a:pt x="155713" y="83950"/>
                  </a:lnTo>
                  <a:lnTo>
                    <a:pt x="157696" y="82559"/>
                  </a:lnTo>
                  <a:lnTo>
                    <a:pt x="159628" y="81168"/>
                  </a:lnTo>
                  <a:lnTo>
                    <a:pt x="161535" y="79699"/>
                  </a:lnTo>
                  <a:lnTo>
                    <a:pt x="163415" y="78179"/>
                  </a:lnTo>
                  <a:lnTo>
                    <a:pt x="165244" y="76634"/>
                  </a:lnTo>
                  <a:lnTo>
                    <a:pt x="167021" y="75063"/>
                  </a:lnTo>
                  <a:lnTo>
                    <a:pt x="168773" y="73414"/>
                  </a:lnTo>
                  <a:lnTo>
                    <a:pt x="170499" y="71740"/>
                  </a:lnTo>
                  <a:lnTo>
                    <a:pt x="172173" y="70040"/>
                  </a:lnTo>
                  <a:lnTo>
                    <a:pt x="173796" y="68288"/>
                  </a:lnTo>
                  <a:lnTo>
                    <a:pt x="175393" y="66485"/>
                  </a:lnTo>
                  <a:lnTo>
                    <a:pt x="176938" y="64656"/>
                  </a:lnTo>
                  <a:lnTo>
                    <a:pt x="178458" y="62776"/>
                  </a:lnTo>
                  <a:lnTo>
                    <a:pt x="179901" y="60869"/>
                  </a:lnTo>
                  <a:lnTo>
                    <a:pt x="181317" y="58937"/>
                  </a:lnTo>
                  <a:lnTo>
                    <a:pt x="182683" y="56954"/>
                  </a:lnTo>
                  <a:lnTo>
                    <a:pt x="184022" y="54945"/>
                  </a:lnTo>
                  <a:lnTo>
                    <a:pt x="185284" y="52910"/>
                  </a:lnTo>
                  <a:lnTo>
                    <a:pt x="186521" y="50823"/>
                  </a:lnTo>
                  <a:lnTo>
                    <a:pt x="187706" y="48737"/>
                  </a:lnTo>
                  <a:lnTo>
                    <a:pt x="188813" y="46599"/>
                  </a:lnTo>
                  <a:lnTo>
                    <a:pt x="189895" y="44409"/>
                  </a:lnTo>
                  <a:lnTo>
                    <a:pt x="190926" y="42220"/>
                  </a:lnTo>
                  <a:lnTo>
                    <a:pt x="191904" y="40005"/>
                  </a:lnTo>
                  <a:lnTo>
                    <a:pt x="192832" y="37738"/>
                  </a:lnTo>
                  <a:lnTo>
                    <a:pt x="193682" y="35471"/>
                  </a:lnTo>
                  <a:lnTo>
                    <a:pt x="194506" y="33153"/>
                  </a:lnTo>
                  <a:lnTo>
                    <a:pt x="195253" y="30809"/>
                  </a:lnTo>
                  <a:lnTo>
                    <a:pt x="195949" y="28464"/>
                  </a:lnTo>
                  <a:lnTo>
                    <a:pt x="196592" y="26069"/>
                  </a:lnTo>
                  <a:lnTo>
                    <a:pt x="196902" y="24884"/>
                  </a:lnTo>
                  <a:lnTo>
                    <a:pt x="197185" y="23673"/>
                  </a:lnTo>
                  <a:lnTo>
                    <a:pt x="197468" y="22463"/>
                  </a:lnTo>
                  <a:lnTo>
                    <a:pt x="197726" y="21252"/>
                  </a:lnTo>
                  <a:lnTo>
                    <a:pt x="197958" y="20016"/>
                  </a:lnTo>
                  <a:lnTo>
                    <a:pt x="198190" y="18805"/>
                  </a:lnTo>
                  <a:lnTo>
                    <a:pt x="198396" y="17568"/>
                  </a:lnTo>
                  <a:lnTo>
                    <a:pt x="198602" y="16332"/>
                  </a:lnTo>
                  <a:lnTo>
                    <a:pt x="198782" y="15096"/>
                  </a:lnTo>
                  <a:lnTo>
                    <a:pt x="198937" y="13833"/>
                  </a:lnTo>
                  <a:lnTo>
                    <a:pt x="199091" y="12597"/>
                  </a:lnTo>
                  <a:lnTo>
                    <a:pt x="199246" y="11335"/>
                  </a:lnTo>
                  <a:lnTo>
                    <a:pt x="199349" y="10073"/>
                  </a:lnTo>
                  <a:lnTo>
                    <a:pt x="199452" y="8810"/>
                  </a:lnTo>
                  <a:lnTo>
                    <a:pt x="199555" y="7522"/>
                  </a:lnTo>
                  <a:lnTo>
                    <a:pt x="199632" y="6260"/>
                  </a:lnTo>
                  <a:lnTo>
                    <a:pt x="199684" y="4972"/>
                  </a:lnTo>
                  <a:lnTo>
                    <a:pt x="199709" y="3710"/>
                  </a:lnTo>
                  <a:lnTo>
                    <a:pt x="199735" y="2422"/>
                  </a:lnTo>
                  <a:lnTo>
                    <a:pt x="199761" y="1108"/>
                  </a:lnTo>
                </a:path>
              </a:pathLst>
            </a:custGeom>
            <a:noFill/>
            <a:ln>
              <a:noFill/>
            </a:ln>
          </p:spPr>
          <p:txBody>
            <a:bodyPr spcFirstLastPara="1" wrap="square" lIns="121900" tIns="121900" rIns="121900" bIns="121900" anchor="ctr" anchorCtr="0">
              <a:noAutofit/>
            </a:bodyPr>
            <a:lstStyle/>
            <a:p>
              <a:endParaRPr sz="2489"/>
            </a:p>
          </p:txBody>
        </p:sp>
        <p:sp>
          <p:nvSpPr>
            <p:cNvPr id="2105" name="Google Shape;2105;p36"/>
            <p:cNvSpPr/>
            <p:nvPr/>
          </p:nvSpPr>
          <p:spPr>
            <a:xfrm>
              <a:off x="2776526" y="2680219"/>
              <a:ext cx="3581715" cy="361648"/>
            </a:xfrm>
            <a:custGeom>
              <a:avLst/>
              <a:gdLst/>
              <a:ahLst/>
              <a:cxnLst/>
              <a:rect l="l" t="t" r="r" b="b"/>
              <a:pathLst>
                <a:path w="199761" h="20170" extrusionOk="0">
                  <a:moveTo>
                    <a:pt x="99893" y="0"/>
                  </a:moveTo>
                  <a:lnTo>
                    <a:pt x="94742" y="26"/>
                  </a:lnTo>
                  <a:lnTo>
                    <a:pt x="89667" y="52"/>
                  </a:lnTo>
                  <a:lnTo>
                    <a:pt x="84670" y="129"/>
                  </a:lnTo>
                  <a:lnTo>
                    <a:pt x="79750" y="206"/>
                  </a:lnTo>
                  <a:lnTo>
                    <a:pt x="74933" y="335"/>
                  </a:lnTo>
                  <a:lnTo>
                    <a:pt x="70193" y="464"/>
                  </a:lnTo>
                  <a:lnTo>
                    <a:pt x="65557" y="618"/>
                  </a:lnTo>
                  <a:lnTo>
                    <a:pt x="61023" y="799"/>
                  </a:lnTo>
                  <a:lnTo>
                    <a:pt x="56592" y="1005"/>
                  </a:lnTo>
                  <a:lnTo>
                    <a:pt x="52291" y="1211"/>
                  </a:lnTo>
                  <a:lnTo>
                    <a:pt x="48092" y="1468"/>
                  </a:lnTo>
                  <a:lnTo>
                    <a:pt x="44048" y="1726"/>
                  </a:lnTo>
                  <a:lnTo>
                    <a:pt x="40132" y="2009"/>
                  </a:lnTo>
                  <a:lnTo>
                    <a:pt x="36346" y="2318"/>
                  </a:lnTo>
                  <a:lnTo>
                    <a:pt x="32740" y="2628"/>
                  </a:lnTo>
                  <a:lnTo>
                    <a:pt x="29262" y="2962"/>
                  </a:lnTo>
                  <a:lnTo>
                    <a:pt x="25965" y="3297"/>
                  </a:lnTo>
                  <a:lnTo>
                    <a:pt x="22822" y="3684"/>
                  </a:lnTo>
                  <a:lnTo>
                    <a:pt x="19860" y="4044"/>
                  </a:lnTo>
                  <a:lnTo>
                    <a:pt x="17078" y="4456"/>
                  </a:lnTo>
                  <a:lnTo>
                    <a:pt x="14477" y="4869"/>
                  </a:lnTo>
                  <a:lnTo>
                    <a:pt x="12055" y="5281"/>
                  </a:lnTo>
                  <a:lnTo>
                    <a:pt x="9866" y="5719"/>
                  </a:lnTo>
                  <a:lnTo>
                    <a:pt x="7856" y="6157"/>
                  </a:lnTo>
                  <a:lnTo>
                    <a:pt x="6929" y="6388"/>
                  </a:lnTo>
                  <a:lnTo>
                    <a:pt x="6079" y="6620"/>
                  </a:lnTo>
                  <a:lnTo>
                    <a:pt x="5255" y="6852"/>
                  </a:lnTo>
                  <a:lnTo>
                    <a:pt x="4508" y="7084"/>
                  </a:lnTo>
                  <a:lnTo>
                    <a:pt x="3812" y="7316"/>
                  </a:lnTo>
                  <a:lnTo>
                    <a:pt x="3168" y="7573"/>
                  </a:lnTo>
                  <a:lnTo>
                    <a:pt x="2576" y="7805"/>
                  </a:lnTo>
                  <a:lnTo>
                    <a:pt x="2035" y="8063"/>
                  </a:lnTo>
                  <a:lnTo>
                    <a:pt x="1571" y="8295"/>
                  </a:lnTo>
                  <a:lnTo>
                    <a:pt x="1159" y="8552"/>
                  </a:lnTo>
                  <a:lnTo>
                    <a:pt x="824" y="8810"/>
                  </a:lnTo>
                  <a:lnTo>
                    <a:pt x="515" y="9067"/>
                  </a:lnTo>
                  <a:lnTo>
                    <a:pt x="309" y="9299"/>
                  </a:lnTo>
                  <a:lnTo>
                    <a:pt x="129" y="9557"/>
                  </a:lnTo>
                  <a:lnTo>
                    <a:pt x="52" y="9840"/>
                  </a:lnTo>
                  <a:lnTo>
                    <a:pt x="26" y="9969"/>
                  </a:lnTo>
                  <a:lnTo>
                    <a:pt x="0" y="10098"/>
                  </a:lnTo>
                  <a:lnTo>
                    <a:pt x="26" y="10226"/>
                  </a:lnTo>
                  <a:lnTo>
                    <a:pt x="52" y="10355"/>
                  </a:lnTo>
                  <a:lnTo>
                    <a:pt x="129" y="10613"/>
                  </a:lnTo>
                  <a:lnTo>
                    <a:pt x="309" y="10870"/>
                  </a:lnTo>
                  <a:lnTo>
                    <a:pt x="515" y="11128"/>
                  </a:lnTo>
                  <a:lnTo>
                    <a:pt x="824" y="11360"/>
                  </a:lnTo>
                  <a:lnTo>
                    <a:pt x="1159" y="11617"/>
                  </a:lnTo>
                  <a:lnTo>
                    <a:pt x="1571" y="11875"/>
                  </a:lnTo>
                  <a:lnTo>
                    <a:pt x="2035" y="12107"/>
                  </a:lnTo>
                  <a:lnTo>
                    <a:pt x="2576" y="12364"/>
                  </a:lnTo>
                  <a:lnTo>
                    <a:pt x="3168" y="12596"/>
                  </a:lnTo>
                  <a:lnTo>
                    <a:pt x="3812" y="12854"/>
                  </a:lnTo>
                  <a:lnTo>
                    <a:pt x="4508" y="13086"/>
                  </a:lnTo>
                  <a:lnTo>
                    <a:pt x="5255" y="13318"/>
                  </a:lnTo>
                  <a:lnTo>
                    <a:pt x="6079" y="13549"/>
                  </a:lnTo>
                  <a:lnTo>
                    <a:pt x="6929" y="13781"/>
                  </a:lnTo>
                  <a:lnTo>
                    <a:pt x="7856" y="14013"/>
                  </a:lnTo>
                  <a:lnTo>
                    <a:pt x="9866" y="14451"/>
                  </a:lnTo>
                  <a:lnTo>
                    <a:pt x="12055" y="14889"/>
                  </a:lnTo>
                  <a:lnTo>
                    <a:pt x="14477" y="15327"/>
                  </a:lnTo>
                  <a:lnTo>
                    <a:pt x="17078" y="15713"/>
                  </a:lnTo>
                  <a:lnTo>
                    <a:pt x="19860" y="16125"/>
                  </a:lnTo>
                  <a:lnTo>
                    <a:pt x="22822" y="16512"/>
                  </a:lnTo>
                  <a:lnTo>
                    <a:pt x="25965" y="16872"/>
                  </a:lnTo>
                  <a:lnTo>
                    <a:pt x="29262" y="17207"/>
                  </a:lnTo>
                  <a:lnTo>
                    <a:pt x="32740" y="17542"/>
                  </a:lnTo>
                  <a:lnTo>
                    <a:pt x="36346" y="17877"/>
                  </a:lnTo>
                  <a:lnTo>
                    <a:pt x="40132" y="18160"/>
                  </a:lnTo>
                  <a:lnTo>
                    <a:pt x="44048" y="18444"/>
                  </a:lnTo>
                  <a:lnTo>
                    <a:pt x="48092" y="18701"/>
                  </a:lnTo>
                  <a:lnTo>
                    <a:pt x="52291" y="18959"/>
                  </a:lnTo>
                  <a:lnTo>
                    <a:pt x="56592" y="19165"/>
                  </a:lnTo>
                  <a:lnTo>
                    <a:pt x="61023" y="19371"/>
                  </a:lnTo>
                  <a:lnTo>
                    <a:pt x="65557" y="19551"/>
                  </a:lnTo>
                  <a:lnTo>
                    <a:pt x="70193" y="19706"/>
                  </a:lnTo>
                  <a:lnTo>
                    <a:pt x="74933" y="19860"/>
                  </a:lnTo>
                  <a:lnTo>
                    <a:pt x="79750" y="19963"/>
                  </a:lnTo>
                  <a:lnTo>
                    <a:pt x="84670" y="20041"/>
                  </a:lnTo>
                  <a:lnTo>
                    <a:pt x="89667" y="20118"/>
                  </a:lnTo>
                  <a:lnTo>
                    <a:pt x="94742" y="20144"/>
                  </a:lnTo>
                  <a:lnTo>
                    <a:pt x="99893" y="20169"/>
                  </a:lnTo>
                  <a:lnTo>
                    <a:pt x="105019" y="20144"/>
                  </a:lnTo>
                  <a:lnTo>
                    <a:pt x="110094" y="20118"/>
                  </a:lnTo>
                  <a:lnTo>
                    <a:pt x="115091" y="20041"/>
                  </a:lnTo>
                  <a:lnTo>
                    <a:pt x="120011" y="19963"/>
                  </a:lnTo>
                  <a:lnTo>
                    <a:pt x="124854" y="19860"/>
                  </a:lnTo>
                  <a:lnTo>
                    <a:pt x="129593" y="19706"/>
                  </a:lnTo>
                  <a:lnTo>
                    <a:pt x="134230" y="19551"/>
                  </a:lnTo>
                  <a:lnTo>
                    <a:pt x="138764" y="19371"/>
                  </a:lnTo>
                  <a:lnTo>
                    <a:pt x="143194" y="19165"/>
                  </a:lnTo>
                  <a:lnTo>
                    <a:pt x="147496" y="18959"/>
                  </a:lnTo>
                  <a:lnTo>
                    <a:pt x="151669" y="18701"/>
                  </a:lnTo>
                  <a:lnTo>
                    <a:pt x="155739" y="18444"/>
                  </a:lnTo>
                  <a:lnTo>
                    <a:pt x="159654" y="18160"/>
                  </a:lnTo>
                  <a:lnTo>
                    <a:pt x="163415" y="17877"/>
                  </a:lnTo>
                  <a:lnTo>
                    <a:pt x="167047" y="17542"/>
                  </a:lnTo>
                  <a:lnTo>
                    <a:pt x="170524" y="17207"/>
                  </a:lnTo>
                  <a:lnTo>
                    <a:pt x="173822" y="16872"/>
                  </a:lnTo>
                  <a:lnTo>
                    <a:pt x="176964" y="16512"/>
                  </a:lnTo>
                  <a:lnTo>
                    <a:pt x="179926" y="16125"/>
                  </a:lnTo>
                  <a:lnTo>
                    <a:pt x="182708" y="15713"/>
                  </a:lnTo>
                  <a:lnTo>
                    <a:pt x="185310" y="15327"/>
                  </a:lnTo>
                  <a:lnTo>
                    <a:pt x="187706" y="14889"/>
                  </a:lnTo>
                  <a:lnTo>
                    <a:pt x="189921" y="14451"/>
                  </a:lnTo>
                  <a:lnTo>
                    <a:pt x="191930" y="14013"/>
                  </a:lnTo>
                  <a:lnTo>
                    <a:pt x="192832" y="13781"/>
                  </a:lnTo>
                  <a:lnTo>
                    <a:pt x="193707" y="13549"/>
                  </a:lnTo>
                  <a:lnTo>
                    <a:pt x="194532" y="13318"/>
                  </a:lnTo>
                  <a:lnTo>
                    <a:pt x="195279" y="13086"/>
                  </a:lnTo>
                  <a:lnTo>
                    <a:pt x="195974" y="12854"/>
                  </a:lnTo>
                  <a:lnTo>
                    <a:pt x="196618" y="12596"/>
                  </a:lnTo>
                  <a:lnTo>
                    <a:pt x="197211" y="12364"/>
                  </a:lnTo>
                  <a:lnTo>
                    <a:pt x="197726" y="12107"/>
                  </a:lnTo>
                  <a:lnTo>
                    <a:pt x="198215" y="11875"/>
                  </a:lnTo>
                  <a:lnTo>
                    <a:pt x="198627" y="11617"/>
                  </a:lnTo>
                  <a:lnTo>
                    <a:pt x="198962" y="11360"/>
                  </a:lnTo>
                  <a:lnTo>
                    <a:pt x="199246" y="11128"/>
                  </a:lnTo>
                  <a:lnTo>
                    <a:pt x="199477" y="10870"/>
                  </a:lnTo>
                  <a:lnTo>
                    <a:pt x="199632" y="10613"/>
                  </a:lnTo>
                  <a:lnTo>
                    <a:pt x="199735" y="10355"/>
                  </a:lnTo>
                  <a:lnTo>
                    <a:pt x="199761" y="10226"/>
                  </a:lnTo>
                  <a:lnTo>
                    <a:pt x="199761" y="10098"/>
                  </a:lnTo>
                  <a:lnTo>
                    <a:pt x="199761" y="9969"/>
                  </a:lnTo>
                  <a:lnTo>
                    <a:pt x="199735" y="9840"/>
                  </a:lnTo>
                  <a:lnTo>
                    <a:pt x="199632" y="9557"/>
                  </a:lnTo>
                  <a:lnTo>
                    <a:pt x="199477" y="9299"/>
                  </a:lnTo>
                  <a:lnTo>
                    <a:pt x="199246" y="9067"/>
                  </a:lnTo>
                  <a:lnTo>
                    <a:pt x="198962" y="8810"/>
                  </a:lnTo>
                  <a:lnTo>
                    <a:pt x="198627" y="8552"/>
                  </a:lnTo>
                  <a:lnTo>
                    <a:pt x="198215" y="8295"/>
                  </a:lnTo>
                  <a:lnTo>
                    <a:pt x="197726" y="8063"/>
                  </a:lnTo>
                  <a:lnTo>
                    <a:pt x="197211" y="7805"/>
                  </a:lnTo>
                  <a:lnTo>
                    <a:pt x="196618" y="7573"/>
                  </a:lnTo>
                  <a:lnTo>
                    <a:pt x="195974" y="7316"/>
                  </a:lnTo>
                  <a:lnTo>
                    <a:pt x="195279" y="7084"/>
                  </a:lnTo>
                  <a:lnTo>
                    <a:pt x="194532" y="6852"/>
                  </a:lnTo>
                  <a:lnTo>
                    <a:pt x="193707" y="6620"/>
                  </a:lnTo>
                  <a:lnTo>
                    <a:pt x="192832" y="6388"/>
                  </a:lnTo>
                  <a:lnTo>
                    <a:pt x="191930" y="6157"/>
                  </a:lnTo>
                  <a:lnTo>
                    <a:pt x="189921" y="5719"/>
                  </a:lnTo>
                  <a:lnTo>
                    <a:pt x="187706" y="5281"/>
                  </a:lnTo>
                  <a:lnTo>
                    <a:pt x="185310" y="4869"/>
                  </a:lnTo>
                  <a:lnTo>
                    <a:pt x="182708" y="4456"/>
                  </a:lnTo>
                  <a:lnTo>
                    <a:pt x="179926" y="4044"/>
                  </a:lnTo>
                  <a:lnTo>
                    <a:pt x="176964" y="3684"/>
                  </a:lnTo>
                  <a:lnTo>
                    <a:pt x="173822" y="3297"/>
                  </a:lnTo>
                  <a:lnTo>
                    <a:pt x="170524" y="2962"/>
                  </a:lnTo>
                  <a:lnTo>
                    <a:pt x="167047" y="2628"/>
                  </a:lnTo>
                  <a:lnTo>
                    <a:pt x="163415" y="2318"/>
                  </a:lnTo>
                  <a:lnTo>
                    <a:pt x="159654" y="2009"/>
                  </a:lnTo>
                  <a:lnTo>
                    <a:pt x="155739" y="1726"/>
                  </a:lnTo>
                  <a:lnTo>
                    <a:pt x="151669" y="1468"/>
                  </a:lnTo>
                  <a:lnTo>
                    <a:pt x="147496" y="1211"/>
                  </a:lnTo>
                  <a:lnTo>
                    <a:pt x="143194" y="1005"/>
                  </a:lnTo>
                  <a:lnTo>
                    <a:pt x="138764" y="799"/>
                  </a:lnTo>
                  <a:lnTo>
                    <a:pt x="134230" y="618"/>
                  </a:lnTo>
                  <a:lnTo>
                    <a:pt x="129593" y="464"/>
                  </a:lnTo>
                  <a:lnTo>
                    <a:pt x="124854" y="335"/>
                  </a:lnTo>
                  <a:lnTo>
                    <a:pt x="120011" y="206"/>
                  </a:lnTo>
                  <a:lnTo>
                    <a:pt x="115091" y="129"/>
                  </a:lnTo>
                  <a:lnTo>
                    <a:pt x="110094" y="52"/>
                  </a:lnTo>
                  <a:lnTo>
                    <a:pt x="105019" y="26"/>
                  </a:lnTo>
                  <a:lnTo>
                    <a:pt x="99893" y="0"/>
                  </a:lnTo>
                  <a:close/>
                </a:path>
              </a:pathLst>
            </a:custGeom>
            <a:solidFill>
              <a:schemeClr val="accent6"/>
            </a:solidFill>
            <a:ln>
              <a:noFill/>
            </a:ln>
          </p:spPr>
          <p:txBody>
            <a:bodyPr spcFirstLastPara="1" wrap="square" lIns="121900" tIns="121900" rIns="121900" bIns="121900" anchor="ctr" anchorCtr="0">
              <a:noAutofit/>
            </a:bodyPr>
            <a:lstStyle/>
            <a:p>
              <a:endParaRPr sz="2489"/>
            </a:p>
          </p:txBody>
        </p:sp>
        <p:sp>
          <p:nvSpPr>
            <p:cNvPr id="2106" name="Google Shape;2106;p36"/>
            <p:cNvSpPr/>
            <p:nvPr/>
          </p:nvSpPr>
          <p:spPr>
            <a:xfrm>
              <a:off x="3660044" y="3019221"/>
              <a:ext cx="1147735" cy="1489051"/>
            </a:xfrm>
            <a:custGeom>
              <a:avLst/>
              <a:gdLst/>
              <a:ahLst/>
              <a:cxnLst/>
              <a:rect l="l" t="t" r="r" b="b"/>
              <a:pathLst>
                <a:path w="64012" h="83048" extrusionOk="0">
                  <a:moveTo>
                    <a:pt x="2139" y="0"/>
                  </a:moveTo>
                  <a:lnTo>
                    <a:pt x="2036" y="515"/>
                  </a:lnTo>
                  <a:lnTo>
                    <a:pt x="1933" y="1082"/>
                  </a:lnTo>
                  <a:lnTo>
                    <a:pt x="1753" y="2216"/>
                  </a:lnTo>
                  <a:lnTo>
                    <a:pt x="1598" y="3272"/>
                  </a:lnTo>
                  <a:lnTo>
                    <a:pt x="1495" y="3710"/>
                  </a:lnTo>
                  <a:lnTo>
                    <a:pt x="1392" y="4122"/>
                  </a:lnTo>
                  <a:lnTo>
                    <a:pt x="1263" y="4457"/>
                  </a:lnTo>
                  <a:lnTo>
                    <a:pt x="1057" y="4843"/>
                  </a:lnTo>
                  <a:lnTo>
                    <a:pt x="593" y="5719"/>
                  </a:lnTo>
                  <a:lnTo>
                    <a:pt x="362" y="6157"/>
                  </a:lnTo>
                  <a:lnTo>
                    <a:pt x="181" y="6569"/>
                  </a:lnTo>
                  <a:lnTo>
                    <a:pt x="104" y="6775"/>
                  </a:lnTo>
                  <a:lnTo>
                    <a:pt x="52" y="6981"/>
                  </a:lnTo>
                  <a:lnTo>
                    <a:pt x="27" y="7161"/>
                  </a:lnTo>
                  <a:lnTo>
                    <a:pt x="1" y="7342"/>
                  </a:lnTo>
                  <a:lnTo>
                    <a:pt x="27" y="7625"/>
                  </a:lnTo>
                  <a:lnTo>
                    <a:pt x="78" y="7934"/>
                  </a:lnTo>
                  <a:lnTo>
                    <a:pt x="155" y="8243"/>
                  </a:lnTo>
                  <a:lnTo>
                    <a:pt x="259" y="8552"/>
                  </a:lnTo>
                  <a:lnTo>
                    <a:pt x="362" y="8861"/>
                  </a:lnTo>
                  <a:lnTo>
                    <a:pt x="516" y="9196"/>
                  </a:lnTo>
                  <a:lnTo>
                    <a:pt x="825" y="9892"/>
                  </a:lnTo>
                  <a:lnTo>
                    <a:pt x="1212" y="10587"/>
                  </a:lnTo>
                  <a:lnTo>
                    <a:pt x="1649" y="11308"/>
                  </a:lnTo>
                  <a:lnTo>
                    <a:pt x="2113" y="12030"/>
                  </a:lnTo>
                  <a:lnTo>
                    <a:pt x="2603" y="12751"/>
                  </a:lnTo>
                  <a:lnTo>
                    <a:pt x="3556" y="14219"/>
                  </a:lnTo>
                  <a:lnTo>
                    <a:pt x="4019" y="14915"/>
                  </a:lnTo>
                  <a:lnTo>
                    <a:pt x="4457" y="15610"/>
                  </a:lnTo>
                  <a:lnTo>
                    <a:pt x="4844" y="16280"/>
                  </a:lnTo>
                  <a:lnTo>
                    <a:pt x="5178" y="16950"/>
                  </a:lnTo>
                  <a:lnTo>
                    <a:pt x="5436" y="17542"/>
                  </a:lnTo>
                  <a:lnTo>
                    <a:pt x="5539" y="17851"/>
                  </a:lnTo>
                  <a:lnTo>
                    <a:pt x="5616" y="18135"/>
                  </a:lnTo>
                  <a:lnTo>
                    <a:pt x="5642" y="18289"/>
                  </a:lnTo>
                  <a:lnTo>
                    <a:pt x="5668" y="18470"/>
                  </a:lnTo>
                  <a:lnTo>
                    <a:pt x="5642" y="18882"/>
                  </a:lnTo>
                  <a:lnTo>
                    <a:pt x="5513" y="19809"/>
                  </a:lnTo>
                  <a:lnTo>
                    <a:pt x="5436" y="20298"/>
                  </a:lnTo>
                  <a:lnTo>
                    <a:pt x="5436" y="20736"/>
                  </a:lnTo>
                  <a:lnTo>
                    <a:pt x="5436" y="20942"/>
                  </a:lnTo>
                  <a:lnTo>
                    <a:pt x="5462" y="21123"/>
                  </a:lnTo>
                  <a:lnTo>
                    <a:pt x="5513" y="21303"/>
                  </a:lnTo>
                  <a:lnTo>
                    <a:pt x="5565" y="21432"/>
                  </a:lnTo>
                  <a:lnTo>
                    <a:pt x="5668" y="21561"/>
                  </a:lnTo>
                  <a:lnTo>
                    <a:pt x="5797" y="21689"/>
                  </a:lnTo>
                  <a:lnTo>
                    <a:pt x="5951" y="21792"/>
                  </a:lnTo>
                  <a:lnTo>
                    <a:pt x="6157" y="21921"/>
                  </a:lnTo>
                  <a:lnTo>
                    <a:pt x="6569" y="22127"/>
                  </a:lnTo>
                  <a:lnTo>
                    <a:pt x="7033" y="22333"/>
                  </a:lnTo>
                  <a:lnTo>
                    <a:pt x="7497" y="22488"/>
                  </a:lnTo>
                  <a:lnTo>
                    <a:pt x="7935" y="22617"/>
                  </a:lnTo>
                  <a:lnTo>
                    <a:pt x="8450" y="22771"/>
                  </a:lnTo>
                  <a:lnTo>
                    <a:pt x="8553" y="22823"/>
                  </a:lnTo>
                  <a:lnTo>
                    <a:pt x="8759" y="22952"/>
                  </a:lnTo>
                  <a:lnTo>
                    <a:pt x="9326" y="23389"/>
                  </a:lnTo>
                  <a:lnTo>
                    <a:pt x="10124" y="24059"/>
                  </a:lnTo>
                  <a:lnTo>
                    <a:pt x="11000" y="24858"/>
                  </a:lnTo>
                  <a:lnTo>
                    <a:pt x="11438" y="25296"/>
                  </a:lnTo>
                  <a:lnTo>
                    <a:pt x="11876" y="25759"/>
                  </a:lnTo>
                  <a:lnTo>
                    <a:pt x="12288" y="26223"/>
                  </a:lnTo>
                  <a:lnTo>
                    <a:pt x="12674" y="26661"/>
                  </a:lnTo>
                  <a:lnTo>
                    <a:pt x="13009" y="27125"/>
                  </a:lnTo>
                  <a:lnTo>
                    <a:pt x="13293" y="27537"/>
                  </a:lnTo>
                  <a:lnTo>
                    <a:pt x="13524" y="27923"/>
                  </a:lnTo>
                  <a:lnTo>
                    <a:pt x="13602" y="28129"/>
                  </a:lnTo>
                  <a:lnTo>
                    <a:pt x="13653" y="28309"/>
                  </a:lnTo>
                  <a:lnTo>
                    <a:pt x="13730" y="28696"/>
                  </a:lnTo>
                  <a:lnTo>
                    <a:pt x="13782" y="29134"/>
                  </a:lnTo>
                  <a:lnTo>
                    <a:pt x="13782" y="29572"/>
                  </a:lnTo>
                  <a:lnTo>
                    <a:pt x="13756" y="30061"/>
                  </a:lnTo>
                  <a:lnTo>
                    <a:pt x="13705" y="30551"/>
                  </a:lnTo>
                  <a:lnTo>
                    <a:pt x="13602" y="31066"/>
                  </a:lnTo>
                  <a:lnTo>
                    <a:pt x="13499" y="31581"/>
                  </a:lnTo>
                  <a:lnTo>
                    <a:pt x="13344" y="32148"/>
                  </a:lnTo>
                  <a:lnTo>
                    <a:pt x="13009" y="33255"/>
                  </a:lnTo>
                  <a:lnTo>
                    <a:pt x="12623" y="34440"/>
                  </a:lnTo>
                  <a:lnTo>
                    <a:pt x="11721" y="36836"/>
                  </a:lnTo>
                  <a:lnTo>
                    <a:pt x="11283" y="38046"/>
                  </a:lnTo>
                  <a:lnTo>
                    <a:pt x="10871" y="39231"/>
                  </a:lnTo>
                  <a:lnTo>
                    <a:pt x="10511" y="40365"/>
                  </a:lnTo>
                  <a:lnTo>
                    <a:pt x="10356" y="40931"/>
                  </a:lnTo>
                  <a:lnTo>
                    <a:pt x="10227" y="41472"/>
                  </a:lnTo>
                  <a:lnTo>
                    <a:pt x="10124" y="42013"/>
                  </a:lnTo>
                  <a:lnTo>
                    <a:pt x="10047" y="42528"/>
                  </a:lnTo>
                  <a:lnTo>
                    <a:pt x="9995" y="43018"/>
                  </a:lnTo>
                  <a:lnTo>
                    <a:pt x="9995" y="43507"/>
                  </a:lnTo>
                  <a:lnTo>
                    <a:pt x="10021" y="43945"/>
                  </a:lnTo>
                  <a:lnTo>
                    <a:pt x="10098" y="44383"/>
                  </a:lnTo>
                  <a:lnTo>
                    <a:pt x="10201" y="44795"/>
                  </a:lnTo>
                  <a:lnTo>
                    <a:pt x="10356" y="45156"/>
                  </a:lnTo>
                  <a:lnTo>
                    <a:pt x="10408" y="45259"/>
                  </a:lnTo>
                  <a:lnTo>
                    <a:pt x="10485" y="45336"/>
                  </a:lnTo>
                  <a:lnTo>
                    <a:pt x="10588" y="45388"/>
                  </a:lnTo>
                  <a:lnTo>
                    <a:pt x="10717" y="45439"/>
                  </a:lnTo>
                  <a:lnTo>
                    <a:pt x="11000" y="45542"/>
                  </a:lnTo>
                  <a:lnTo>
                    <a:pt x="11335" y="45645"/>
                  </a:lnTo>
                  <a:lnTo>
                    <a:pt x="11644" y="45748"/>
                  </a:lnTo>
                  <a:lnTo>
                    <a:pt x="11927" y="45851"/>
                  </a:lnTo>
                  <a:lnTo>
                    <a:pt x="12056" y="45903"/>
                  </a:lnTo>
                  <a:lnTo>
                    <a:pt x="12159" y="45980"/>
                  </a:lnTo>
                  <a:lnTo>
                    <a:pt x="12236" y="46057"/>
                  </a:lnTo>
                  <a:lnTo>
                    <a:pt x="12288" y="46135"/>
                  </a:lnTo>
                  <a:lnTo>
                    <a:pt x="12339" y="46315"/>
                  </a:lnTo>
                  <a:lnTo>
                    <a:pt x="12365" y="46521"/>
                  </a:lnTo>
                  <a:lnTo>
                    <a:pt x="12365" y="46701"/>
                  </a:lnTo>
                  <a:lnTo>
                    <a:pt x="12365" y="46933"/>
                  </a:lnTo>
                  <a:lnTo>
                    <a:pt x="12314" y="47139"/>
                  </a:lnTo>
                  <a:lnTo>
                    <a:pt x="12262" y="47371"/>
                  </a:lnTo>
                  <a:lnTo>
                    <a:pt x="12108" y="47835"/>
                  </a:lnTo>
                  <a:lnTo>
                    <a:pt x="11902" y="48299"/>
                  </a:lnTo>
                  <a:lnTo>
                    <a:pt x="11644" y="48814"/>
                  </a:lnTo>
                  <a:lnTo>
                    <a:pt x="11361" y="49329"/>
                  </a:lnTo>
                  <a:lnTo>
                    <a:pt x="11052" y="49844"/>
                  </a:lnTo>
                  <a:lnTo>
                    <a:pt x="10433" y="50874"/>
                  </a:lnTo>
                  <a:lnTo>
                    <a:pt x="10150" y="51390"/>
                  </a:lnTo>
                  <a:lnTo>
                    <a:pt x="9892" y="51879"/>
                  </a:lnTo>
                  <a:lnTo>
                    <a:pt x="9661" y="52368"/>
                  </a:lnTo>
                  <a:lnTo>
                    <a:pt x="9506" y="52832"/>
                  </a:lnTo>
                  <a:lnTo>
                    <a:pt x="9429" y="53038"/>
                  </a:lnTo>
                  <a:lnTo>
                    <a:pt x="9377" y="53244"/>
                  </a:lnTo>
                  <a:lnTo>
                    <a:pt x="9377" y="53450"/>
                  </a:lnTo>
                  <a:lnTo>
                    <a:pt x="9351" y="53656"/>
                  </a:lnTo>
                  <a:lnTo>
                    <a:pt x="9403" y="53940"/>
                  </a:lnTo>
                  <a:lnTo>
                    <a:pt x="9480" y="54223"/>
                  </a:lnTo>
                  <a:lnTo>
                    <a:pt x="9609" y="54558"/>
                  </a:lnTo>
                  <a:lnTo>
                    <a:pt x="9764" y="54867"/>
                  </a:lnTo>
                  <a:lnTo>
                    <a:pt x="9944" y="55228"/>
                  </a:lnTo>
                  <a:lnTo>
                    <a:pt x="10150" y="55563"/>
                  </a:lnTo>
                  <a:lnTo>
                    <a:pt x="10614" y="56284"/>
                  </a:lnTo>
                  <a:lnTo>
                    <a:pt x="11052" y="56979"/>
                  </a:lnTo>
                  <a:lnTo>
                    <a:pt x="11464" y="57675"/>
                  </a:lnTo>
                  <a:lnTo>
                    <a:pt x="11618" y="58010"/>
                  </a:lnTo>
                  <a:lnTo>
                    <a:pt x="11747" y="58319"/>
                  </a:lnTo>
                  <a:lnTo>
                    <a:pt x="11850" y="58628"/>
                  </a:lnTo>
                  <a:lnTo>
                    <a:pt x="11902" y="58911"/>
                  </a:lnTo>
                  <a:lnTo>
                    <a:pt x="11902" y="59298"/>
                  </a:lnTo>
                  <a:lnTo>
                    <a:pt x="11850" y="59710"/>
                  </a:lnTo>
                  <a:lnTo>
                    <a:pt x="11747" y="60173"/>
                  </a:lnTo>
                  <a:lnTo>
                    <a:pt x="11618" y="60637"/>
                  </a:lnTo>
                  <a:lnTo>
                    <a:pt x="11464" y="61127"/>
                  </a:lnTo>
                  <a:lnTo>
                    <a:pt x="11283" y="61642"/>
                  </a:lnTo>
                  <a:lnTo>
                    <a:pt x="10871" y="62698"/>
                  </a:lnTo>
                  <a:lnTo>
                    <a:pt x="10459" y="63728"/>
                  </a:lnTo>
                  <a:lnTo>
                    <a:pt x="10253" y="64243"/>
                  </a:lnTo>
                  <a:lnTo>
                    <a:pt x="10073" y="64759"/>
                  </a:lnTo>
                  <a:lnTo>
                    <a:pt x="9944" y="65222"/>
                  </a:lnTo>
                  <a:lnTo>
                    <a:pt x="9841" y="65686"/>
                  </a:lnTo>
                  <a:lnTo>
                    <a:pt x="9764" y="66098"/>
                  </a:lnTo>
                  <a:lnTo>
                    <a:pt x="9738" y="66484"/>
                  </a:lnTo>
                  <a:lnTo>
                    <a:pt x="9764" y="66948"/>
                  </a:lnTo>
                  <a:lnTo>
                    <a:pt x="9841" y="67463"/>
                  </a:lnTo>
                  <a:lnTo>
                    <a:pt x="9944" y="68004"/>
                  </a:lnTo>
                  <a:lnTo>
                    <a:pt x="10073" y="68571"/>
                  </a:lnTo>
                  <a:lnTo>
                    <a:pt x="10227" y="69163"/>
                  </a:lnTo>
                  <a:lnTo>
                    <a:pt x="10408" y="69782"/>
                  </a:lnTo>
                  <a:lnTo>
                    <a:pt x="10845" y="71044"/>
                  </a:lnTo>
                  <a:lnTo>
                    <a:pt x="11309" y="72280"/>
                  </a:lnTo>
                  <a:lnTo>
                    <a:pt x="11799" y="73439"/>
                  </a:lnTo>
                  <a:lnTo>
                    <a:pt x="12288" y="74495"/>
                  </a:lnTo>
                  <a:lnTo>
                    <a:pt x="12726" y="75371"/>
                  </a:lnTo>
                  <a:lnTo>
                    <a:pt x="13138" y="76093"/>
                  </a:lnTo>
                  <a:lnTo>
                    <a:pt x="13627" y="76943"/>
                  </a:lnTo>
                  <a:lnTo>
                    <a:pt x="14220" y="77844"/>
                  </a:lnTo>
                  <a:lnTo>
                    <a:pt x="14864" y="78746"/>
                  </a:lnTo>
                  <a:lnTo>
                    <a:pt x="15534" y="79647"/>
                  </a:lnTo>
                  <a:lnTo>
                    <a:pt x="15894" y="80059"/>
                  </a:lnTo>
                  <a:lnTo>
                    <a:pt x="16229" y="80446"/>
                  </a:lnTo>
                  <a:lnTo>
                    <a:pt x="16564" y="80806"/>
                  </a:lnTo>
                  <a:lnTo>
                    <a:pt x="16899" y="81116"/>
                  </a:lnTo>
                  <a:lnTo>
                    <a:pt x="17234" y="81373"/>
                  </a:lnTo>
                  <a:lnTo>
                    <a:pt x="17569" y="81605"/>
                  </a:lnTo>
                  <a:lnTo>
                    <a:pt x="17826" y="81760"/>
                  </a:lnTo>
                  <a:lnTo>
                    <a:pt x="18109" y="81914"/>
                  </a:lnTo>
                  <a:lnTo>
                    <a:pt x="18805" y="82223"/>
                  </a:lnTo>
                  <a:lnTo>
                    <a:pt x="19603" y="82532"/>
                  </a:lnTo>
                  <a:lnTo>
                    <a:pt x="20016" y="82661"/>
                  </a:lnTo>
                  <a:lnTo>
                    <a:pt x="20454" y="82790"/>
                  </a:lnTo>
                  <a:lnTo>
                    <a:pt x="20866" y="82867"/>
                  </a:lnTo>
                  <a:lnTo>
                    <a:pt x="21278" y="82970"/>
                  </a:lnTo>
                  <a:lnTo>
                    <a:pt x="21690" y="83022"/>
                  </a:lnTo>
                  <a:lnTo>
                    <a:pt x="22102" y="83047"/>
                  </a:lnTo>
                  <a:lnTo>
                    <a:pt x="22463" y="83047"/>
                  </a:lnTo>
                  <a:lnTo>
                    <a:pt x="22823" y="83022"/>
                  </a:lnTo>
                  <a:lnTo>
                    <a:pt x="23132" y="82970"/>
                  </a:lnTo>
                  <a:lnTo>
                    <a:pt x="23390" y="82867"/>
                  </a:lnTo>
                  <a:lnTo>
                    <a:pt x="23570" y="82764"/>
                  </a:lnTo>
                  <a:lnTo>
                    <a:pt x="23751" y="82584"/>
                  </a:lnTo>
                  <a:lnTo>
                    <a:pt x="23905" y="82352"/>
                  </a:lnTo>
                  <a:lnTo>
                    <a:pt x="24060" y="82094"/>
                  </a:lnTo>
                  <a:lnTo>
                    <a:pt x="24189" y="81837"/>
                  </a:lnTo>
                  <a:lnTo>
                    <a:pt x="24266" y="81553"/>
                  </a:lnTo>
                  <a:lnTo>
                    <a:pt x="24343" y="81322"/>
                  </a:lnTo>
                  <a:lnTo>
                    <a:pt x="24343" y="81116"/>
                  </a:lnTo>
                  <a:lnTo>
                    <a:pt x="24317" y="80961"/>
                  </a:lnTo>
                  <a:lnTo>
                    <a:pt x="24292" y="80832"/>
                  </a:lnTo>
                  <a:lnTo>
                    <a:pt x="24163" y="80549"/>
                  </a:lnTo>
                  <a:lnTo>
                    <a:pt x="23983" y="80291"/>
                  </a:lnTo>
                  <a:lnTo>
                    <a:pt x="23751" y="80008"/>
                  </a:lnTo>
                  <a:lnTo>
                    <a:pt x="23493" y="79725"/>
                  </a:lnTo>
                  <a:lnTo>
                    <a:pt x="23210" y="79441"/>
                  </a:lnTo>
                  <a:lnTo>
                    <a:pt x="22592" y="78849"/>
                  </a:lnTo>
                  <a:lnTo>
                    <a:pt x="21948" y="78282"/>
                  </a:lnTo>
                  <a:lnTo>
                    <a:pt x="21664" y="77999"/>
                  </a:lnTo>
                  <a:lnTo>
                    <a:pt x="21407" y="77715"/>
                  </a:lnTo>
                  <a:lnTo>
                    <a:pt x="21149" y="77432"/>
                  </a:lnTo>
                  <a:lnTo>
                    <a:pt x="20969" y="77174"/>
                  </a:lnTo>
                  <a:lnTo>
                    <a:pt x="20840" y="76891"/>
                  </a:lnTo>
                  <a:lnTo>
                    <a:pt x="20788" y="76762"/>
                  </a:lnTo>
                  <a:lnTo>
                    <a:pt x="20763" y="76633"/>
                  </a:lnTo>
                  <a:lnTo>
                    <a:pt x="20737" y="76427"/>
                  </a:lnTo>
                  <a:lnTo>
                    <a:pt x="20788" y="76221"/>
                  </a:lnTo>
                  <a:lnTo>
                    <a:pt x="20840" y="75990"/>
                  </a:lnTo>
                  <a:lnTo>
                    <a:pt x="20943" y="75732"/>
                  </a:lnTo>
                  <a:lnTo>
                    <a:pt x="21175" y="75268"/>
                  </a:lnTo>
                  <a:lnTo>
                    <a:pt x="21355" y="74882"/>
                  </a:lnTo>
                  <a:lnTo>
                    <a:pt x="21458" y="74650"/>
                  </a:lnTo>
                  <a:lnTo>
                    <a:pt x="21613" y="74392"/>
                  </a:lnTo>
                  <a:lnTo>
                    <a:pt x="21973" y="73852"/>
                  </a:lnTo>
                  <a:lnTo>
                    <a:pt x="22308" y="73311"/>
                  </a:lnTo>
                  <a:lnTo>
                    <a:pt x="22437" y="73053"/>
                  </a:lnTo>
                  <a:lnTo>
                    <a:pt x="22566" y="72821"/>
                  </a:lnTo>
                  <a:lnTo>
                    <a:pt x="22798" y="72332"/>
                  </a:lnTo>
                  <a:lnTo>
                    <a:pt x="23055" y="71688"/>
                  </a:lnTo>
                  <a:lnTo>
                    <a:pt x="23158" y="71379"/>
                  </a:lnTo>
                  <a:lnTo>
                    <a:pt x="23236" y="71070"/>
                  </a:lnTo>
                  <a:lnTo>
                    <a:pt x="23236" y="70941"/>
                  </a:lnTo>
                  <a:lnTo>
                    <a:pt x="23236" y="70812"/>
                  </a:lnTo>
                  <a:lnTo>
                    <a:pt x="23210" y="70709"/>
                  </a:lnTo>
                  <a:lnTo>
                    <a:pt x="23158" y="70606"/>
                  </a:lnTo>
                  <a:lnTo>
                    <a:pt x="23081" y="70503"/>
                  </a:lnTo>
                  <a:lnTo>
                    <a:pt x="22952" y="70400"/>
                  </a:lnTo>
                  <a:lnTo>
                    <a:pt x="22798" y="70348"/>
                  </a:lnTo>
                  <a:lnTo>
                    <a:pt x="22643" y="70297"/>
                  </a:lnTo>
                  <a:lnTo>
                    <a:pt x="22231" y="70219"/>
                  </a:lnTo>
                  <a:lnTo>
                    <a:pt x="21793" y="70194"/>
                  </a:lnTo>
                  <a:lnTo>
                    <a:pt x="21329" y="70168"/>
                  </a:lnTo>
                  <a:lnTo>
                    <a:pt x="20917" y="70142"/>
                  </a:lnTo>
                  <a:lnTo>
                    <a:pt x="20711" y="70116"/>
                  </a:lnTo>
                  <a:lnTo>
                    <a:pt x="20557" y="70065"/>
                  </a:lnTo>
                  <a:lnTo>
                    <a:pt x="20402" y="70013"/>
                  </a:lnTo>
                  <a:lnTo>
                    <a:pt x="20273" y="69936"/>
                  </a:lnTo>
                  <a:lnTo>
                    <a:pt x="20067" y="69756"/>
                  </a:lnTo>
                  <a:lnTo>
                    <a:pt x="19861" y="69524"/>
                  </a:lnTo>
                  <a:lnTo>
                    <a:pt x="19655" y="69266"/>
                  </a:lnTo>
                  <a:lnTo>
                    <a:pt x="19475" y="68957"/>
                  </a:lnTo>
                  <a:lnTo>
                    <a:pt x="19320" y="68648"/>
                  </a:lnTo>
                  <a:lnTo>
                    <a:pt x="19191" y="68339"/>
                  </a:lnTo>
                  <a:lnTo>
                    <a:pt x="19140" y="68056"/>
                  </a:lnTo>
                  <a:lnTo>
                    <a:pt x="19140" y="67927"/>
                  </a:lnTo>
                  <a:lnTo>
                    <a:pt x="19166" y="67798"/>
                  </a:lnTo>
                  <a:lnTo>
                    <a:pt x="19217" y="67644"/>
                  </a:lnTo>
                  <a:lnTo>
                    <a:pt x="19320" y="67515"/>
                  </a:lnTo>
                  <a:lnTo>
                    <a:pt x="19449" y="67386"/>
                  </a:lnTo>
                  <a:lnTo>
                    <a:pt x="19629" y="67257"/>
                  </a:lnTo>
                  <a:lnTo>
                    <a:pt x="20016" y="67025"/>
                  </a:lnTo>
                  <a:lnTo>
                    <a:pt x="20479" y="66819"/>
                  </a:lnTo>
                  <a:lnTo>
                    <a:pt x="20943" y="66613"/>
                  </a:lnTo>
                  <a:lnTo>
                    <a:pt x="21381" y="66407"/>
                  </a:lnTo>
                  <a:lnTo>
                    <a:pt x="21767" y="66175"/>
                  </a:lnTo>
                  <a:lnTo>
                    <a:pt x="21922" y="66072"/>
                  </a:lnTo>
                  <a:lnTo>
                    <a:pt x="22025" y="65943"/>
                  </a:lnTo>
                  <a:lnTo>
                    <a:pt x="22282" y="65609"/>
                  </a:lnTo>
                  <a:lnTo>
                    <a:pt x="22411" y="65377"/>
                  </a:lnTo>
                  <a:lnTo>
                    <a:pt x="22540" y="65145"/>
                  </a:lnTo>
                  <a:lnTo>
                    <a:pt x="22643" y="64887"/>
                  </a:lnTo>
                  <a:lnTo>
                    <a:pt x="22720" y="64656"/>
                  </a:lnTo>
                  <a:lnTo>
                    <a:pt x="22746" y="64449"/>
                  </a:lnTo>
                  <a:lnTo>
                    <a:pt x="22746" y="64346"/>
                  </a:lnTo>
                  <a:lnTo>
                    <a:pt x="22720" y="64269"/>
                  </a:lnTo>
                  <a:lnTo>
                    <a:pt x="22643" y="64140"/>
                  </a:lnTo>
                  <a:lnTo>
                    <a:pt x="22540" y="64037"/>
                  </a:lnTo>
                  <a:lnTo>
                    <a:pt x="22411" y="63934"/>
                  </a:lnTo>
                  <a:lnTo>
                    <a:pt x="22257" y="63857"/>
                  </a:lnTo>
                  <a:lnTo>
                    <a:pt x="21870" y="63728"/>
                  </a:lnTo>
                  <a:lnTo>
                    <a:pt x="21458" y="63599"/>
                  </a:lnTo>
                  <a:lnTo>
                    <a:pt x="21020" y="63471"/>
                  </a:lnTo>
                  <a:lnTo>
                    <a:pt x="20634" y="63342"/>
                  </a:lnTo>
                  <a:lnTo>
                    <a:pt x="20479" y="63265"/>
                  </a:lnTo>
                  <a:lnTo>
                    <a:pt x="20351" y="63161"/>
                  </a:lnTo>
                  <a:lnTo>
                    <a:pt x="20222" y="63058"/>
                  </a:lnTo>
                  <a:lnTo>
                    <a:pt x="20170" y="62955"/>
                  </a:lnTo>
                  <a:lnTo>
                    <a:pt x="20119" y="62775"/>
                  </a:lnTo>
                  <a:lnTo>
                    <a:pt x="20119" y="62569"/>
                  </a:lnTo>
                  <a:lnTo>
                    <a:pt x="20144" y="62337"/>
                  </a:lnTo>
                  <a:lnTo>
                    <a:pt x="20222" y="62105"/>
                  </a:lnTo>
                  <a:lnTo>
                    <a:pt x="20299" y="61848"/>
                  </a:lnTo>
                  <a:lnTo>
                    <a:pt x="20402" y="61642"/>
                  </a:lnTo>
                  <a:lnTo>
                    <a:pt x="20505" y="61461"/>
                  </a:lnTo>
                  <a:lnTo>
                    <a:pt x="20634" y="61358"/>
                  </a:lnTo>
                  <a:lnTo>
                    <a:pt x="20814" y="61255"/>
                  </a:lnTo>
                  <a:lnTo>
                    <a:pt x="20994" y="61204"/>
                  </a:lnTo>
                  <a:lnTo>
                    <a:pt x="21226" y="61152"/>
                  </a:lnTo>
                  <a:lnTo>
                    <a:pt x="21716" y="61152"/>
                  </a:lnTo>
                  <a:lnTo>
                    <a:pt x="21999" y="61178"/>
                  </a:lnTo>
                  <a:lnTo>
                    <a:pt x="22566" y="61255"/>
                  </a:lnTo>
                  <a:lnTo>
                    <a:pt x="23673" y="61461"/>
                  </a:lnTo>
                  <a:lnTo>
                    <a:pt x="24189" y="61513"/>
                  </a:lnTo>
                  <a:lnTo>
                    <a:pt x="24420" y="61539"/>
                  </a:lnTo>
                  <a:lnTo>
                    <a:pt x="24601" y="61513"/>
                  </a:lnTo>
                  <a:lnTo>
                    <a:pt x="25296" y="61436"/>
                  </a:lnTo>
                  <a:lnTo>
                    <a:pt x="26095" y="61307"/>
                  </a:lnTo>
                  <a:lnTo>
                    <a:pt x="26996" y="61152"/>
                  </a:lnTo>
                  <a:lnTo>
                    <a:pt x="27898" y="60946"/>
                  </a:lnTo>
                  <a:lnTo>
                    <a:pt x="28799" y="60714"/>
                  </a:lnTo>
                  <a:lnTo>
                    <a:pt x="29649" y="60457"/>
                  </a:lnTo>
                  <a:lnTo>
                    <a:pt x="30036" y="60328"/>
                  </a:lnTo>
                  <a:lnTo>
                    <a:pt x="30397" y="60173"/>
                  </a:lnTo>
                  <a:lnTo>
                    <a:pt x="30731" y="60019"/>
                  </a:lnTo>
                  <a:lnTo>
                    <a:pt x="31015" y="59839"/>
                  </a:lnTo>
                  <a:lnTo>
                    <a:pt x="31195" y="59736"/>
                  </a:lnTo>
                  <a:lnTo>
                    <a:pt x="31350" y="59581"/>
                  </a:lnTo>
                  <a:lnTo>
                    <a:pt x="31710" y="59220"/>
                  </a:lnTo>
                  <a:lnTo>
                    <a:pt x="32071" y="58782"/>
                  </a:lnTo>
                  <a:lnTo>
                    <a:pt x="32406" y="58319"/>
                  </a:lnTo>
                  <a:lnTo>
                    <a:pt x="33075" y="57366"/>
                  </a:lnTo>
                  <a:lnTo>
                    <a:pt x="33385" y="56954"/>
                  </a:lnTo>
                  <a:lnTo>
                    <a:pt x="33694" y="56619"/>
                  </a:lnTo>
                  <a:lnTo>
                    <a:pt x="34286" y="56052"/>
                  </a:lnTo>
                  <a:lnTo>
                    <a:pt x="34982" y="55408"/>
                  </a:lnTo>
                  <a:lnTo>
                    <a:pt x="36630" y="54017"/>
                  </a:lnTo>
                  <a:lnTo>
                    <a:pt x="38279" y="52626"/>
                  </a:lnTo>
                  <a:lnTo>
                    <a:pt x="39644" y="51493"/>
                  </a:lnTo>
                  <a:lnTo>
                    <a:pt x="40056" y="51158"/>
                  </a:lnTo>
                  <a:lnTo>
                    <a:pt x="40571" y="50797"/>
                  </a:lnTo>
                  <a:lnTo>
                    <a:pt x="40829" y="50591"/>
                  </a:lnTo>
                  <a:lnTo>
                    <a:pt x="41061" y="50385"/>
                  </a:lnTo>
                  <a:lnTo>
                    <a:pt x="41267" y="50179"/>
                  </a:lnTo>
                  <a:lnTo>
                    <a:pt x="41370" y="49973"/>
                  </a:lnTo>
                  <a:lnTo>
                    <a:pt x="41473" y="49690"/>
                  </a:lnTo>
                  <a:lnTo>
                    <a:pt x="41550" y="49355"/>
                  </a:lnTo>
                  <a:lnTo>
                    <a:pt x="41602" y="48994"/>
                  </a:lnTo>
                  <a:lnTo>
                    <a:pt x="41627" y="48582"/>
                  </a:lnTo>
                  <a:lnTo>
                    <a:pt x="41627" y="48170"/>
                  </a:lnTo>
                  <a:lnTo>
                    <a:pt x="41602" y="47732"/>
                  </a:lnTo>
                  <a:lnTo>
                    <a:pt x="41550" y="46830"/>
                  </a:lnTo>
                  <a:lnTo>
                    <a:pt x="41447" y="45929"/>
                  </a:lnTo>
                  <a:lnTo>
                    <a:pt x="41318" y="45053"/>
                  </a:lnTo>
                  <a:lnTo>
                    <a:pt x="41241" y="44254"/>
                  </a:lnTo>
                  <a:lnTo>
                    <a:pt x="41190" y="43585"/>
                  </a:lnTo>
                  <a:lnTo>
                    <a:pt x="41190" y="43559"/>
                  </a:lnTo>
                  <a:lnTo>
                    <a:pt x="41447" y="43224"/>
                  </a:lnTo>
                  <a:lnTo>
                    <a:pt x="41730" y="42838"/>
                  </a:lnTo>
                  <a:lnTo>
                    <a:pt x="42349" y="41936"/>
                  </a:lnTo>
                  <a:lnTo>
                    <a:pt x="42684" y="41524"/>
                  </a:lnTo>
                  <a:lnTo>
                    <a:pt x="43018" y="41137"/>
                  </a:lnTo>
                  <a:lnTo>
                    <a:pt x="43199" y="40983"/>
                  </a:lnTo>
                  <a:lnTo>
                    <a:pt x="43379" y="40828"/>
                  </a:lnTo>
                  <a:lnTo>
                    <a:pt x="43534" y="40725"/>
                  </a:lnTo>
                  <a:lnTo>
                    <a:pt x="43714" y="40674"/>
                  </a:lnTo>
                  <a:lnTo>
                    <a:pt x="43997" y="40597"/>
                  </a:lnTo>
                  <a:lnTo>
                    <a:pt x="44281" y="40597"/>
                  </a:lnTo>
                  <a:lnTo>
                    <a:pt x="44615" y="40622"/>
                  </a:lnTo>
                  <a:lnTo>
                    <a:pt x="44976" y="40700"/>
                  </a:lnTo>
                  <a:lnTo>
                    <a:pt x="45337" y="40803"/>
                  </a:lnTo>
                  <a:lnTo>
                    <a:pt x="45723" y="40906"/>
                  </a:lnTo>
                  <a:lnTo>
                    <a:pt x="46496" y="41189"/>
                  </a:lnTo>
                  <a:lnTo>
                    <a:pt x="47294" y="41498"/>
                  </a:lnTo>
                  <a:lnTo>
                    <a:pt x="48041" y="41756"/>
                  </a:lnTo>
                  <a:lnTo>
                    <a:pt x="48402" y="41859"/>
                  </a:lnTo>
                  <a:lnTo>
                    <a:pt x="48737" y="41910"/>
                  </a:lnTo>
                  <a:lnTo>
                    <a:pt x="49046" y="41962"/>
                  </a:lnTo>
                  <a:lnTo>
                    <a:pt x="49329" y="41936"/>
                  </a:lnTo>
                  <a:lnTo>
                    <a:pt x="49587" y="41910"/>
                  </a:lnTo>
                  <a:lnTo>
                    <a:pt x="49845" y="41833"/>
                  </a:lnTo>
                  <a:lnTo>
                    <a:pt x="50437" y="41653"/>
                  </a:lnTo>
                  <a:lnTo>
                    <a:pt x="51055" y="41395"/>
                  </a:lnTo>
                  <a:lnTo>
                    <a:pt x="51699" y="41112"/>
                  </a:lnTo>
                  <a:lnTo>
                    <a:pt x="52317" y="40777"/>
                  </a:lnTo>
                  <a:lnTo>
                    <a:pt x="52884" y="40416"/>
                  </a:lnTo>
                  <a:lnTo>
                    <a:pt x="53116" y="40236"/>
                  </a:lnTo>
                  <a:lnTo>
                    <a:pt x="53348" y="40030"/>
                  </a:lnTo>
                  <a:lnTo>
                    <a:pt x="53554" y="39850"/>
                  </a:lnTo>
                  <a:lnTo>
                    <a:pt x="53708" y="39669"/>
                  </a:lnTo>
                  <a:lnTo>
                    <a:pt x="53889" y="39437"/>
                  </a:lnTo>
                  <a:lnTo>
                    <a:pt x="54069" y="39180"/>
                  </a:lnTo>
                  <a:lnTo>
                    <a:pt x="54224" y="38922"/>
                  </a:lnTo>
                  <a:lnTo>
                    <a:pt x="54378" y="38613"/>
                  </a:lnTo>
                  <a:lnTo>
                    <a:pt x="54636" y="37969"/>
                  </a:lnTo>
                  <a:lnTo>
                    <a:pt x="54868" y="37248"/>
                  </a:lnTo>
                  <a:lnTo>
                    <a:pt x="55074" y="36449"/>
                  </a:lnTo>
                  <a:lnTo>
                    <a:pt x="55280" y="35651"/>
                  </a:lnTo>
                  <a:lnTo>
                    <a:pt x="55615" y="33951"/>
                  </a:lnTo>
                  <a:lnTo>
                    <a:pt x="55949" y="32225"/>
                  </a:lnTo>
                  <a:lnTo>
                    <a:pt x="56130" y="31401"/>
                  </a:lnTo>
                  <a:lnTo>
                    <a:pt x="56310" y="30628"/>
                  </a:lnTo>
                  <a:lnTo>
                    <a:pt x="56516" y="29881"/>
                  </a:lnTo>
                  <a:lnTo>
                    <a:pt x="56748" y="29185"/>
                  </a:lnTo>
                  <a:lnTo>
                    <a:pt x="56851" y="28876"/>
                  </a:lnTo>
                  <a:lnTo>
                    <a:pt x="57006" y="28593"/>
                  </a:lnTo>
                  <a:lnTo>
                    <a:pt x="57134" y="28309"/>
                  </a:lnTo>
                  <a:lnTo>
                    <a:pt x="57289" y="28052"/>
                  </a:lnTo>
                  <a:lnTo>
                    <a:pt x="57495" y="27794"/>
                  </a:lnTo>
                  <a:lnTo>
                    <a:pt x="57753" y="27511"/>
                  </a:lnTo>
                  <a:lnTo>
                    <a:pt x="58036" y="27228"/>
                  </a:lnTo>
                  <a:lnTo>
                    <a:pt x="58371" y="26944"/>
                  </a:lnTo>
                  <a:lnTo>
                    <a:pt x="59092" y="26352"/>
                  </a:lnTo>
                  <a:lnTo>
                    <a:pt x="59891" y="25785"/>
                  </a:lnTo>
                  <a:lnTo>
                    <a:pt x="60689" y="25193"/>
                  </a:lnTo>
                  <a:lnTo>
                    <a:pt x="61436" y="24626"/>
                  </a:lnTo>
                  <a:lnTo>
                    <a:pt x="61771" y="24343"/>
                  </a:lnTo>
                  <a:lnTo>
                    <a:pt x="62080" y="24059"/>
                  </a:lnTo>
                  <a:lnTo>
                    <a:pt x="62338" y="23802"/>
                  </a:lnTo>
                  <a:lnTo>
                    <a:pt x="62544" y="23544"/>
                  </a:lnTo>
                  <a:lnTo>
                    <a:pt x="63033" y="22823"/>
                  </a:lnTo>
                  <a:lnTo>
                    <a:pt x="63316" y="22385"/>
                  </a:lnTo>
                  <a:lnTo>
                    <a:pt x="63574" y="21921"/>
                  </a:lnTo>
                  <a:lnTo>
                    <a:pt x="63780" y="21458"/>
                  </a:lnTo>
                  <a:lnTo>
                    <a:pt x="63883" y="21226"/>
                  </a:lnTo>
                  <a:lnTo>
                    <a:pt x="63935" y="20994"/>
                  </a:lnTo>
                  <a:lnTo>
                    <a:pt x="63986" y="20788"/>
                  </a:lnTo>
                  <a:lnTo>
                    <a:pt x="64012" y="20582"/>
                  </a:lnTo>
                  <a:lnTo>
                    <a:pt x="64012" y="20401"/>
                  </a:lnTo>
                  <a:lnTo>
                    <a:pt x="63960" y="20221"/>
                  </a:lnTo>
                  <a:lnTo>
                    <a:pt x="63883" y="20067"/>
                  </a:lnTo>
                  <a:lnTo>
                    <a:pt x="63754" y="19886"/>
                  </a:lnTo>
                  <a:lnTo>
                    <a:pt x="63574" y="19757"/>
                  </a:lnTo>
                  <a:lnTo>
                    <a:pt x="63368" y="19629"/>
                  </a:lnTo>
                  <a:lnTo>
                    <a:pt x="63110" y="19500"/>
                  </a:lnTo>
                  <a:lnTo>
                    <a:pt x="62853" y="19371"/>
                  </a:lnTo>
                  <a:lnTo>
                    <a:pt x="62286" y="19165"/>
                  </a:lnTo>
                  <a:lnTo>
                    <a:pt x="61719" y="18959"/>
                  </a:lnTo>
                  <a:lnTo>
                    <a:pt x="61178" y="18753"/>
                  </a:lnTo>
                  <a:lnTo>
                    <a:pt x="60921" y="18624"/>
                  </a:lnTo>
                  <a:lnTo>
                    <a:pt x="60715" y="18521"/>
                  </a:lnTo>
                  <a:lnTo>
                    <a:pt x="60509" y="18392"/>
                  </a:lnTo>
                  <a:lnTo>
                    <a:pt x="60380" y="18238"/>
                  </a:lnTo>
                  <a:lnTo>
                    <a:pt x="60225" y="18057"/>
                  </a:lnTo>
                  <a:lnTo>
                    <a:pt x="60097" y="17800"/>
                  </a:lnTo>
                  <a:lnTo>
                    <a:pt x="59994" y="17542"/>
                  </a:lnTo>
                  <a:lnTo>
                    <a:pt x="59891" y="17233"/>
                  </a:lnTo>
                  <a:lnTo>
                    <a:pt x="59710" y="16563"/>
                  </a:lnTo>
                  <a:lnTo>
                    <a:pt x="59556" y="15868"/>
                  </a:lnTo>
                  <a:lnTo>
                    <a:pt x="59401" y="15172"/>
                  </a:lnTo>
                  <a:lnTo>
                    <a:pt x="59298" y="14837"/>
                  </a:lnTo>
                  <a:lnTo>
                    <a:pt x="59195" y="14528"/>
                  </a:lnTo>
                  <a:lnTo>
                    <a:pt x="59092" y="14219"/>
                  </a:lnTo>
                  <a:lnTo>
                    <a:pt x="58963" y="13962"/>
                  </a:lnTo>
                  <a:lnTo>
                    <a:pt x="58809" y="13756"/>
                  </a:lnTo>
                  <a:lnTo>
                    <a:pt x="58654" y="13575"/>
                  </a:lnTo>
                  <a:lnTo>
                    <a:pt x="58474" y="13446"/>
                  </a:lnTo>
                  <a:lnTo>
                    <a:pt x="58293" y="13318"/>
                  </a:lnTo>
                  <a:lnTo>
                    <a:pt x="58087" y="13215"/>
                  </a:lnTo>
                  <a:lnTo>
                    <a:pt x="57881" y="13112"/>
                  </a:lnTo>
                  <a:lnTo>
                    <a:pt x="57392" y="12957"/>
                  </a:lnTo>
                  <a:lnTo>
                    <a:pt x="56877" y="12803"/>
                  </a:lnTo>
                  <a:lnTo>
                    <a:pt x="56310" y="12699"/>
                  </a:lnTo>
                  <a:lnTo>
                    <a:pt x="55718" y="12596"/>
                  </a:lnTo>
                  <a:lnTo>
                    <a:pt x="54455" y="12442"/>
                  </a:lnTo>
                  <a:lnTo>
                    <a:pt x="53193" y="12339"/>
                  </a:lnTo>
                  <a:lnTo>
                    <a:pt x="51957" y="12210"/>
                  </a:lnTo>
                  <a:lnTo>
                    <a:pt x="51390" y="12133"/>
                  </a:lnTo>
                  <a:lnTo>
                    <a:pt x="50875" y="12056"/>
                  </a:lnTo>
                  <a:lnTo>
                    <a:pt x="50411" y="11927"/>
                  </a:lnTo>
                  <a:lnTo>
                    <a:pt x="49973" y="11798"/>
                  </a:lnTo>
                  <a:lnTo>
                    <a:pt x="49716" y="11669"/>
                  </a:lnTo>
                  <a:lnTo>
                    <a:pt x="49432" y="11515"/>
                  </a:lnTo>
                  <a:lnTo>
                    <a:pt x="48814" y="11128"/>
                  </a:lnTo>
                  <a:lnTo>
                    <a:pt x="48222" y="10716"/>
                  </a:lnTo>
                  <a:lnTo>
                    <a:pt x="47707" y="10381"/>
                  </a:lnTo>
                  <a:lnTo>
                    <a:pt x="47269" y="10124"/>
                  </a:lnTo>
                  <a:lnTo>
                    <a:pt x="46702" y="9866"/>
                  </a:lnTo>
                  <a:lnTo>
                    <a:pt x="46109" y="9557"/>
                  </a:lnTo>
                  <a:lnTo>
                    <a:pt x="45466" y="9274"/>
                  </a:lnTo>
                  <a:lnTo>
                    <a:pt x="44873" y="8939"/>
                  </a:lnTo>
                  <a:lnTo>
                    <a:pt x="44590" y="8758"/>
                  </a:lnTo>
                  <a:lnTo>
                    <a:pt x="44332" y="8578"/>
                  </a:lnTo>
                  <a:lnTo>
                    <a:pt x="44100" y="8398"/>
                  </a:lnTo>
                  <a:lnTo>
                    <a:pt x="43894" y="8217"/>
                  </a:lnTo>
                  <a:lnTo>
                    <a:pt x="43740" y="8011"/>
                  </a:lnTo>
                  <a:lnTo>
                    <a:pt x="43611" y="7805"/>
                  </a:lnTo>
                  <a:lnTo>
                    <a:pt x="43534" y="7599"/>
                  </a:lnTo>
                  <a:lnTo>
                    <a:pt x="43508" y="7342"/>
                  </a:lnTo>
                  <a:lnTo>
                    <a:pt x="43482" y="7032"/>
                  </a:lnTo>
                  <a:lnTo>
                    <a:pt x="43508" y="6749"/>
                  </a:lnTo>
                  <a:lnTo>
                    <a:pt x="43559" y="6414"/>
                  </a:lnTo>
                  <a:lnTo>
                    <a:pt x="43611" y="6079"/>
                  </a:lnTo>
                  <a:lnTo>
                    <a:pt x="43791" y="5384"/>
                  </a:lnTo>
                  <a:lnTo>
                    <a:pt x="43971" y="4663"/>
                  </a:lnTo>
                  <a:lnTo>
                    <a:pt x="44126" y="3993"/>
                  </a:lnTo>
                  <a:lnTo>
                    <a:pt x="44203" y="3658"/>
                  </a:lnTo>
                  <a:lnTo>
                    <a:pt x="44229" y="3375"/>
                  </a:lnTo>
                  <a:lnTo>
                    <a:pt x="44255" y="3091"/>
                  </a:lnTo>
                  <a:lnTo>
                    <a:pt x="44255" y="2834"/>
                  </a:lnTo>
                  <a:lnTo>
                    <a:pt x="44152" y="2113"/>
                  </a:lnTo>
                  <a:lnTo>
                    <a:pt x="43997" y="1237"/>
                  </a:lnTo>
                  <a:lnTo>
                    <a:pt x="38356" y="1185"/>
                  </a:lnTo>
                  <a:lnTo>
                    <a:pt x="32844" y="1108"/>
                  </a:lnTo>
                  <a:lnTo>
                    <a:pt x="27408" y="979"/>
                  </a:lnTo>
                  <a:lnTo>
                    <a:pt x="22102" y="850"/>
                  </a:lnTo>
                  <a:lnTo>
                    <a:pt x="16899" y="670"/>
                  </a:lnTo>
                  <a:lnTo>
                    <a:pt x="11850" y="464"/>
                  </a:lnTo>
                  <a:lnTo>
                    <a:pt x="6930" y="258"/>
                  </a:lnTo>
                  <a:lnTo>
                    <a:pt x="2139" y="0"/>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107" name="Google Shape;2107;p36"/>
            <p:cNvSpPr/>
            <p:nvPr/>
          </p:nvSpPr>
          <p:spPr>
            <a:xfrm>
              <a:off x="5101975" y="2876498"/>
              <a:ext cx="1265499" cy="1406393"/>
            </a:xfrm>
            <a:custGeom>
              <a:avLst/>
              <a:gdLst/>
              <a:ahLst/>
              <a:cxnLst/>
              <a:rect l="l" t="t" r="r" b="b"/>
              <a:pathLst>
                <a:path w="70580" h="78438" extrusionOk="0">
                  <a:moveTo>
                    <a:pt x="69704" y="1"/>
                  </a:moveTo>
                  <a:lnTo>
                    <a:pt x="69524" y="207"/>
                  </a:lnTo>
                  <a:lnTo>
                    <a:pt x="69292" y="387"/>
                  </a:lnTo>
                  <a:lnTo>
                    <a:pt x="69034" y="593"/>
                  </a:lnTo>
                  <a:lnTo>
                    <a:pt x="68751" y="773"/>
                  </a:lnTo>
                  <a:lnTo>
                    <a:pt x="68442" y="980"/>
                  </a:lnTo>
                  <a:lnTo>
                    <a:pt x="68081" y="1160"/>
                  </a:lnTo>
                  <a:lnTo>
                    <a:pt x="67257" y="1520"/>
                  </a:lnTo>
                  <a:lnTo>
                    <a:pt x="66304" y="1881"/>
                  </a:lnTo>
                  <a:lnTo>
                    <a:pt x="65222" y="2242"/>
                  </a:lnTo>
                  <a:lnTo>
                    <a:pt x="64011" y="2602"/>
                  </a:lnTo>
                  <a:lnTo>
                    <a:pt x="62672" y="2963"/>
                  </a:lnTo>
                  <a:lnTo>
                    <a:pt x="61204" y="3298"/>
                  </a:lnTo>
                  <a:lnTo>
                    <a:pt x="59632" y="3633"/>
                  </a:lnTo>
                  <a:lnTo>
                    <a:pt x="57932" y="3968"/>
                  </a:lnTo>
                  <a:lnTo>
                    <a:pt x="56103" y="4277"/>
                  </a:lnTo>
                  <a:lnTo>
                    <a:pt x="54197" y="4586"/>
                  </a:lnTo>
                  <a:lnTo>
                    <a:pt x="52162" y="4895"/>
                  </a:lnTo>
                  <a:lnTo>
                    <a:pt x="49999" y="5204"/>
                  </a:lnTo>
                  <a:lnTo>
                    <a:pt x="47758" y="5487"/>
                  </a:lnTo>
                  <a:lnTo>
                    <a:pt x="45413" y="5771"/>
                  </a:lnTo>
                  <a:lnTo>
                    <a:pt x="42966" y="6054"/>
                  </a:lnTo>
                  <a:lnTo>
                    <a:pt x="40442" y="6312"/>
                  </a:lnTo>
                  <a:lnTo>
                    <a:pt x="37815" y="6569"/>
                  </a:lnTo>
                  <a:lnTo>
                    <a:pt x="35084" y="6801"/>
                  </a:lnTo>
                  <a:lnTo>
                    <a:pt x="32276" y="7033"/>
                  </a:lnTo>
                  <a:lnTo>
                    <a:pt x="29391" y="7265"/>
                  </a:lnTo>
                  <a:lnTo>
                    <a:pt x="26403" y="7471"/>
                  </a:lnTo>
                  <a:lnTo>
                    <a:pt x="23364" y="7677"/>
                  </a:lnTo>
                  <a:lnTo>
                    <a:pt x="20221" y="7857"/>
                  </a:lnTo>
                  <a:lnTo>
                    <a:pt x="17027" y="8038"/>
                  </a:lnTo>
                  <a:lnTo>
                    <a:pt x="13756" y="8218"/>
                  </a:lnTo>
                  <a:lnTo>
                    <a:pt x="6981" y="8527"/>
                  </a:lnTo>
                  <a:lnTo>
                    <a:pt x="0" y="8759"/>
                  </a:lnTo>
                  <a:lnTo>
                    <a:pt x="284" y="9403"/>
                  </a:lnTo>
                  <a:lnTo>
                    <a:pt x="593" y="10047"/>
                  </a:lnTo>
                  <a:lnTo>
                    <a:pt x="928" y="10691"/>
                  </a:lnTo>
                  <a:lnTo>
                    <a:pt x="1263" y="11335"/>
                  </a:lnTo>
                  <a:lnTo>
                    <a:pt x="1623" y="11953"/>
                  </a:lnTo>
                  <a:lnTo>
                    <a:pt x="2010" y="12597"/>
                  </a:lnTo>
                  <a:lnTo>
                    <a:pt x="2396" y="13189"/>
                  </a:lnTo>
                  <a:lnTo>
                    <a:pt x="2782" y="13782"/>
                  </a:lnTo>
                  <a:lnTo>
                    <a:pt x="3195" y="14349"/>
                  </a:lnTo>
                  <a:lnTo>
                    <a:pt x="3581" y="14889"/>
                  </a:lnTo>
                  <a:lnTo>
                    <a:pt x="3993" y="15405"/>
                  </a:lnTo>
                  <a:lnTo>
                    <a:pt x="4405" y="15894"/>
                  </a:lnTo>
                  <a:lnTo>
                    <a:pt x="4817" y="16332"/>
                  </a:lnTo>
                  <a:lnTo>
                    <a:pt x="5204" y="16718"/>
                  </a:lnTo>
                  <a:lnTo>
                    <a:pt x="5616" y="17079"/>
                  </a:lnTo>
                  <a:lnTo>
                    <a:pt x="6002" y="17388"/>
                  </a:lnTo>
                  <a:lnTo>
                    <a:pt x="6183" y="17491"/>
                  </a:lnTo>
                  <a:lnTo>
                    <a:pt x="6389" y="17594"/>
                  </a:lnTo>
                  <a:lnTo>
                    <a:pt x="6852" y="17826"/>
                  </a:lnTo>
                  <a:lnTo>
                    <a:pt x="7419" y="18006"/>
                  </a:lnTo>
                  <a:lnTo>
                    <a:pt x="8011" y="18161"/>
                  </a:lnTo>
                  <a:lnTo>
                    <a:pt x="8604" y="18264"/>
                  </a:lnTo>
                  <a:lnTo>
                    <a:pt x="8887" y="18290"/>
                  </a:lnTo>
                  <a:lnTo>
                    <a:pt x="9171" y="18315"/>
                  </a:lnTo>
                  <a:lnTo>
                    <a:pt x="9428" y="18315"/>
                  </a:lnTo>
                  <a:lnTo>
                    <a:pt x="9686" y="18290"/>
                  </a:lnTo>
                  <a:lnTo>
                    <a:pt x="9892" y="18238"/>
                  </a:lnTo>
                  <a:lnTo>
                    <a:pt x="10098" y="18187"/>
                  </a:lnTo>
                  <a:lnTo>
                    <a:pt x="10149" y="18135"/>
                  </a:lnTo>
                  <a:lnTo>
                    <a:pt x="10201" y="18058"/>
                  </a:lnTo>
                  <a:lnTo>
                    <a:pt x="10278" y="17878"/>
                  </a:lnTo>
                  <a:lnTo>
                    <a:pt x="10356" y="17697"/>
                  </a:lnTo>
                  <a:lnTo>
                    <a:pt x="10407" y="17620"/>
                  </a:lnTo>
                  <a:lnTo>
                    <a:pt x="10459" y="17568"/>
                  </a:lnTo>
                  <a:lnTo>
                    <a:pt x="10639" y="17517"/>
                  </a:lnTo>
                  <a:lnTo>
                    <a:pt x="10819" y="17465"/>
                  </a:lnTo>
                  <a:lnTo>
                    <a:pt x="11000" y="17440"/>
                  </a:lnTo>
                  <a:lnTo>
                    <a:pt x="11206" y="17440"/>
                  </a:lnTo>
                  <a:lnTo>
                    <a:pt x="11618" y="17465"/>
                  </a:lnTo>
                  <a:lnTo>
                    <a:pt x="12081" y="17543"/>
                  </a:lnTo>
                  <a:lnTo>
                    <a:pt x="12571" y="17646"/>
                  </a:lnTo>
                  <a:lnTo>
                    <a:pt x="13060" y="17800"/>
                  </a:lnTo>
                  <a:lnTo>
                    <a:pt x="14116" y="18135"/>
                  </a:lnTo>
                  <a:lnTo>
                    <a:pt x="15147" y="18521"/>
                  </a:lnTo>
                  <a:lnTo>
                    <a:pt x="15662" y="18676"/>
                  </a:lnTo>
                  <a:lnTo>
                    <a:pt x="16151" y="18831"/>
                  </a:lnTo>
                  <a:lnTo>
                    <a:pt x="16615" y="18959"/>
                  </a:lnTo>
                  <a:lnTo>
                    <a:pt x="17053" y="19037"/>
                  </a:lnTo>
                  <a:lnTo>
                    <a:pt x="17465" y="19062"/>
                  </a:lnTo>
                  <a:lnTo>
                    <a:pt x="17671" y="19037"/>
                  </a:lnTo>
                  <a:lnTo>
                    <a:pt x="17826" y="19037"/>
                  </a:lnTo>
                  <a:lnTo>
                    <a:pt x="17980" y="18985"/>
                  </a:lnTo>
                  <a:lnTo>
                    <a:pt x="18135" y="18934"/>
                  </a:lnTo>
                  <a:lnTo>
                    <a:pt x="18444" y="18753"/>
                  </a:lnTo>
                  <a:lnTo>
                    <a:pt x="18753" y="18521"/>
                  </a:lnTo>
                  <a:lnTo>
                    <a:pt x="19088" y="18238"/>
                  </a:lnTo>
                  <a:lnTo>
                    <a:pt x="19423" y="17981"/>
                  </a:lnTo>
                  <a:lnTo>
                    <a:pt x="19758" y="17749"/>
                  </a:lnTo>
                  <a:lnTo>
                    <a:pt x="20067" y="17568"/>
                  </a:lnTo>
                  <a:lnTo>
                    <a:pt x="20221" y="17517"/>
                  </a:lnTo>
                  <a:lnTo>
                    <a:pt x="20350" y="17465"/>
                  </a:lnTo>
                  <a:lnTo>
                    <a:pt x="20556" y="17440"/>
                  </a:lnTo>
                  <a:lnTo>
                    <a:pt x="21329" y="17440"/>
                  </a:lnTo>
                  <a:lnTo>
                    <a:pt x="21896" y="17491"/>
                  </a:lnTo>
                  <a:lnTo>
                    <a:pt x="22488" y="17594"/>
                  </a:lnTo>
                  <a:lnTo>
                    <a:pt x="23080" y="17723"/>
                  </a:lnTo>
                  <a:lnTo>
                    <a:pt x="23647" y="17903"/>
                  </a:lnTo>
                  <a:lnTo>
                    <a:pt x="24137" y="18084"/>
                  </a:lnTo>
                  <a:lnTo>
                    <a:pt x="24343" y="18187"/>
                  </a:lnTo>
                  <a:lnTo>
                    <a:pt x="24523" y="18290"/>
                  </a:lnTo>
                  <a:lnTo>
                    <a:pt x="24652" y="18393"/>
                  </a:lnTo>
                  <a:lnTo>
                    <a:pt x="24781" y="18521"/>
                  </a:lnTo>
                  <a:lnTo>
                    <a:pt x="25012" y="18856"/>
                  </a:lnTo>
                  <a:lnTo>
                    <a:pt x="25244" y="19243"/>
                  </a:lnTo>
                  <a:lnTo>
                    <a:pt x="25450" y="19655"/>
                  </a:lnTo>
                  <a:lnTo>
                    <a:pt x="25682" y="20067"/>
                  </a:lnTo>
                  <a:lnTo>
                    <a:pt x="25888" y="20479"/>
                  </a:lnTo>
                  <a:lnTo>
                    <a:pt x="26120" y="20788"/>
                  </a:lnTo>
                  <a:lnTo>
                    <a:pt x="26249" y="20943"/>
                  </a:lnTo>
                  <a:lnTo>
                    <a:pt x="26378" y="21046"/>
                  </a:lnTo>
                  <a:lnTo>
                    <a:pt x="26635" y="21200"/>
                  </a:lnTo>
                  <a:lnTo>
                    <a:pt x="26970" y="21329"/>
                  </a:lnTo>
                  <a:lnTo>
                    <a:pt x="27331" y="21458"/>
                  </a:lnTo>
                  <a:lnTo>
                    <a:pt x="27743" y="21535"/>
                  </a:lnTo>
                  <a:lnTo>
                    <a:pt x="28670" y="21690"/>
                  </a:lnTo>
                  <a:lnTo>
                    <a:pt x="29623" y="21793"/>
                  </a:lnTo>
                  <a:lnTo>
                    <a:pt x="30551" y="21947"/>
                  </a:lnTo>
                  <a:lnTo>
                    <a:pt x="30963" y="22050"/>
                  </a:lnTo>
                  <a:lnTo>
                    <a:pt x="31375" y="22154"/>
                  </a:lnTo>
                  <a:lnTo>
                    <a:pt x="31735" y="22308"/>
                  </a:lnTo>
                  <a:lnTo>
                    <a:pt x="32045" y="22463"/>
                  </a:lnTo>
                  <a:lnTo>
                    <a:pt x="32173" y="22566"/>
                  </a:lnTo>
                  <a:lnTo>
                    <a:pt x="32276" y="22669"/>
                  </a:lnTo>
                  <a:lnTo>
                    <a:pt x="32379" y="22797"/>
                  </a:lnTo>
                  <a:lnTo>
                    <a:pt x="32457" y="22901"/>
                  </a:lnTo>
                  <a:lnTo>
                    <a:pt x="32534" y="23081"/>
                  </a:lnTo>
                  <a:lnTo>
                    <a:pt x="32611" y="23287"/>
                  </a:lnTo>
                  <a:lnTo>
                    <a:pt x="32637" y="23493"/>
                  </a:lnTo>
                  <a:lnTo>
                    <a:pt x="32637" y="23699"/>
                  </a:lnTo>
                  <a:lnTo>
                    <a:pt x="32637" y="23931"/>
                  </a:lnTo>
                  <a:lnTo>
                    <a:pt x="32611" y="24163"/>
                  </a:lnTo>
                  <a:lnTo>
                    <a:pt x="32508" y="24678"/>
                  </a:lnTo>
                  <a:lnTo>
                    <a:pt x="32328" y="25193"/>
                  </a:lnTo>
                  <a:lnTo>
                    <a:pt x="32122" y="25734"/>
                  </a:lnTo>
                  <a:lnTo>
                    <a:pt x="31864" y="26301"/>
                  </a:lnTo>
                  <a:lnTo>
                    <a:pt x="31607" y="26867"/>
                  </a:lnTo>
                  <a:lnTo>
                    <a:pt x="31040" y="28027"/>
                  </a:lnTo>
                  <a:lnTo>
                    <a:pt x="30782" y="28593"/>
                  </a:lnTo>
                  <a:lnTo>
                    <a:pt x="30525" y="29134"/>
                  </a:lnTo>
                  <a:lnTo>
                    <a:pt x="30319" y="29649"/>
                  </a:lnTo>
                  <a:lnTo>
                    <a:pt x="30164" y="30139"/>
                  </a:lnTo>
                  <a:lnTo>
                    <a:pt x="30061" y="30602"/>
                  </a:lnTo>
                  <a:lnTo>
                    <a:pt x="30035" y="30809"/>
                  </a:lnTo>
                  <a:lnTo>
                    <a:pt x="30010" y="31015"/>
                  </a:lnTo>
                  <a:lnTo>
                    <a:pt x="30035" y="31375"/>
                  </a:lnTo>
                  <a:lnTo>
                    <a:pt x="30087" y="31736"/>
                  </a:lnTo>
                  <a:lnTo>
                    <a:pt x="30164" y="32097"/>
                  </a:lnTo>
                  <a:lnTo>
                    <a:pt x="30241" y="32483"/>
                  </a:lnTo>
                  <a:lnTo>
                    <a:pt x="30370" y="32895"/>
                  </a:lnTo>
                  <a:lnTo>
                    <a:pt x="30499" y="33307"/>
                  </a:lnTo>
                  <a:lnTo>
                    <a:pt x="30834" y="34157"/>
                  </a:lnTo>
                  <a:lnTo>
                    <a:pt x="31220" y="35033"/>
                  </a:lnTo>
                  <a:lnTo>
                    <a:pt x="31632" y="35960"/>
                  </a:lnTo>
                  <a:lnTo>
                    <a:pt x="32534" y="37815"/>
                  </a:lnTo>
                  <a:lnTo>
                    <a:pt x="32972" y="38768"/>
                  </a:lnTo>
                  <a:lnTo>
                    <a:pt x="33410" y="39695"/>
                  </a:lnTo>
                  <a:lnTo>
                    <a:pt x="33770" y="40597"/>
                  </a:lnTo>
                  <a:lnTo>
                    <a:pt x="34105" y="41473"/>
                  </a:lnTo>
                  <a:lnTo>
                    <a:pt x="34234" y="41911"/>
                  </a:lnTo>
                  <a:lnTo>
                    <a:pt x="34363" y="42323"/>
                  </a:lnTo>
                  <a:lnTo>
                    <a:pt x="34466" y="42735"/>
                  </a:lnTo>
                  <a:lnTo>
                    <a:pt x="34517" y="43147"/>
                  </a:lnTo>
                  <a:lnTo>
                    <a:pt x="34569" y="43534"/>
                  </a:lnTo>
                  <a:lnTo>
                    <a:pt x="34595" y="43894"/>
                  </a:lnTo>
                  <a:lnTo>
                    <a:pt x="34569" y="44255"/>
                  </a:lnTo>
                  <a:lnTo>
                    <a:pt x="34543" y="44590"/>
                  </a:lnTo>
                  <a:lnTo>
                    <a:pt x="34492" y="44770"/>
                  </a:lnTo>
                  <a:lnTo>
                    <a:pt x="34440" y="44950"/>
                  </a:lnTo>
                  <a:lnTo>
                    <a:pt x="34260" y="45337"/>
                  </a:lnTo>
                  <a:lnTo>
                    <a:pt x="34002" y="45723"/>
                  </a:lnTo>
                  <a:lnTo>
                    <a:pt x="33719" y="46135"/>
                  </a:lnTo>
                  <a:lnTo>
                    <a:pt x="33384" y="46547"/>
                  </a:lnTo>
                  <a:lnTo>
                    <a:pt x="32998" y="46934"/>
                  </a:lnTo>
                  <a:lnTo>
                    <a:pt x="32199" y="47758"/>
                  </a:lnTo>
                  <a:lnTo>
                    <a:pt x="31349" y="48557"/>
                  </a:lnTo>
                  <a:lnTo>
                    <a:pt x="30576" y="49355"/>
                  </a:lnTo>
                  <a:lnTo>
                    <a:pt x="30241" y="49741"/>
                  </a:lnTo>
                  <a:lnTo>
                    <a:pt x="29958" y="50102"/>
                  </a:lnTo>
                  <a:lnTo>
                    <a:pt x="29701" y="50488"/>
                  </a:lnTo>
                  <a:lnTo>
                    <a:pt x="29520" y="50823"/>
                  </a:lnTo>
                  <a:lnTo>
                    <a:pt x="29417" y="51158"/>
                  </a:lnTo>
                  <a:lnTo>
                    <a:pt x="29288" y="51570"/>
                  </a:lnTo>
                  <a:lnTo>
                    <a:pt x="29211" y="52008"/>
                  </a:lnTo>
                  <a:lnTo>
                    <a:pt x="29134" y="52472"/>
                  </a:lnTo>
                  <a:lnTo>
                    <a:pt x="29082" y="52961"/>
                  </a:lnTo>
                  <a:lnTo>
                    <a:pt x="29057" y="53399"/>
                  </a:lnTo>
                  <a:lnTo>
                    <a:pt x="29082" y="53811"/>
                  </a:lnTo>
                  <a:lnTo>
                    <a:pt x="29134" y="54146"/>
                  </a:lnTo>
                  <a:lnTo>
                    <a:pt x="29185" y="54352"/>
                  </a:lnTo>
                  <a:lnTo>
                    <a:pt x="29288" y="54558"/>
                  </a:lnTo>
                  <a:lnTo>
                    <a:pt x="29417" y="54764"/>
                  </a:lnTo>
                  <a:lnTo>
                    <a:pt x="29572" y="54971"/>
                  </a:lnTo>
                  <a:lnTo>
                    <a:pt x="29907" y="55408"/>
                  </a:lnTo>
                  <a:lnTo>
                    <a:pt x="30293" y="55872"/>
                  </a:lnTo>
                  <a:lnTo>
                    <a:pt x="30679" y="56310"/>
                  </a:lnTo>
                  <a:lnTo>
                    <a:pt x="31040" y="56748"/>
                  </a:lnTo>
                  <a:lnTo>
                    <a:pt x="31169" y="56980"/>
                  </a:lnTo>
                  <a:lnTo>
                    <a:pt x="31298" y="57186"/>
                  </a:lnTo>
                  <a:lnTo>
                    <a:pt x="31375" y="57392"/>
                  </a:lnTo>
                  <a:lnTo>
                    <a:pt x="31452" y="57572"/>
                  </a:lnTo>
                  <a:lnTo>
                    <a:pt x="31478" y="57778"/>
                  </a:lnTo>
                  <a:lnTo>
                    <a:pt x="31478" y="57984"/>
                  </a:lnTo>
                  <a:lnTo>
                    <a:pt x="31478" y="58397"/>
                  </a:lnTo>
                  <a:lnTo>
                    <a:pt x="31426" y="58860"/>
                  </a:lnTo>
                  <a:lnTo>
                    <a:pt x="31323" y="59350"/>
                  </a:lnTo>
                  <a:lnTo>
                    <a:pt x="31220" y="59891"/>
                  </a:lnTo>
                  <a:lnTo>
                    <a:pt x="31066" y="60406"/>
                  </a:lnTo>
                  <a:lnTo>
                    <a:pt x="30731" y="61513"/>
                  </a:lnTo>
                  <a:lnTo>
                    <a:pt x="30370" y="62621"/>
                  </a:lnTo>
                  <a:lnTo>
                    <a:pt x="30216" y="63136"/>
                  </a:lnTo>
                  <a:lnTo>
                    <a:pt x="30087" y="63651"/>
                  </a:lnTo>
                  <a:lnTo>
                    <a:pt x="29984" y="64167"/>
                  </a:lnTo>
                  <a:lnTo>
                    <a:pt x="29907" y="64630"/>
                  </a:lnTo>
                  <a:lnTo>
                    <a:pt x="29881" y="65068"/>
                  </a:lnTo>
                  <a:lnTo>
                    <a:pt x="29907" y="65454"/>
                  </a:lnTo>
                  <a:lnTo>
                    <a:pt x="29958" y="65764"/>
                  </a:lnTo>
                  <a:lnTo>
                    <a:pt x="30061" y="66098"/>
                  </a:lnTo>
                  <a:lnTo>
                    <a:pt x="30216" y="66459"/>
                  </a:lnTo>
                  <a:lnTo>
                    <a:pt x="30370" y="66820"/>
                  </a:lnTo>
                  <a:lnTo>
                    <a:pt x="30808" y="67567"/>
                  </a:lnTo>
                  <a:lnTo>
                    <a:pt x="31272" y="68365"/>
                  </a:lnTo>
                  <a:lnTo>
                    <a:pt x="31735" y="69138"/>
                  </a:lnTo>
                  <a:lnTo>
                    <a:pt x="32173" y="69911"/>
                  </a:lnTo>
                  <a:lnTo>
                    <a:pt x="32354" y="70271"/>
                  </a:lnTo>
                  <a:lnTo>
                    <a:pt x="32482" y="70606"/>
                  </a:lnTo>
                  <a:lnTo>
                    <a:pt x="32586" y="70941"/>
                  </a:lnTo>
                  <a:lnTo>
                    <a:pt x="32663" y="71250"/>
                  </a:lnTo>
                  <a:lnTo>
                    <a:pt x="32663" y="71585"/>
                  </a:lnTo>
                  <a:lnTo>
                    <a:pt x="32611" y="71972"/>
                  </a:lnTo>
                  <a:lnTo>
                    <a:pt x="32534" y="72358"/>
                  </a:lnTo>
                  <a:lnTo>
                    <a:pt x="32405" y="72796"/>
                  </a:lnTo>
                  <a:lnTo>
                    <a:pt x="32096" y="73697"/>
                  </a:lnTo>
                  <a:lnTo>
                    <a:pt x="31735" y="74625"/>
                  </a:lnTo>
                  <a:lnTo>
                    <a:pt x="31581" y="75114"/>
                  </a:lnTo>
                  <a:lnTo>
                    <a:pt x="31426" y="75578"/>
                  </a:lnTo>
                  <a:lnTo>
                    <a:pt x="31298" y="76016"/>
                  </a:lnTo>
                  <a:lnTo>
                    <a:pt x="31195" y="76428"/>
                  </a:lnTo>
                  <a:lnTo>
                    <a:pt x="31169" y="76840"/>
                  </a:lnTo>
                  <a:lnTo>
                    <a:pt x="31169" y="77201"/>
                  </a:lnTo>
                  <a:lnTo>
                    <a:pt x="31195" y="77381"/>
                  </a:lnTo>
                  <a:lnTo>
                    <a:pt x="31220" y="77535"/>
                  </a:lnTo>
                  <a:lnTo>
                    <a:pt x="31298" y="77664"/>
                  </a:lnTo>
                  <a:lnTo>
                    <a:pt x="31375" y="77819"/>
                  </a:lnTo>
                  <a:lnTo>
                    <a:pt x="31452" y="77922"/>
                  </a:lnTo>
                  <a:lnTo>
                    <a:pt x="31581" y="77999"/>
                  </a:lnTo>
                  <a:lnTo>
                    <a:pt x="31735" y="78076"/>
                  </a:lnTo>
                  <a:lnTo>
                    <a:pt x="31916" y="78154"/>
                  </a:lnTo>
                  <a:lnTo>
                    <a:pt x="32354" y="78257"/>
                  </a:lnTo>
                  <a:lnTo>
                    <a:pt x="32817" y="78360"/>
                  </a:lnTo>
                  <a:lnTo>
                    <a:pt x="33281" y="78411"/>
                  </a:lnTo>
                  <a:lnTo>
                    <a:pt x="33745" y="78437"/>
                  </a:lnTo>
                  <a:lnTo>
                    <a:pt x="34440" y="78437"/>
                  </a:lnTo>
                  <a:lnTo>
                    <a:pt x="36011" y="77098"/>
                  </a:lnTo>
                  <a:lnTo>
                    <a:pt x="37583" y="75707"/>
                  </a:lnTo>
                  <a:lnTo>
                    <a:pt x="39128" y="74290"/>
                  </a:lnTo>
                  <a:lnTo>
                    <a:pt x="40622" y="72847"/>
                  </a:lnTo>
                  <a:lnTo>
                    <a:pt x="42116" y="71379"/>
                  </a:lnTo>
                  <a:lnTo>
                    <a:pt x="43559" y="69859"/>
                  </a:lnTo>
                  <a:lnTo>
                    <a:pt x="44976" y="68314"/>
                  </a:lnTo>
                  <a:lnTo>
                    <a:pt x="46367" y="66742"/>
                  </a:lnTo>
                  <a:lnTo>
                    <a:pt x="47706" y="65145"/>
                  </a:lnTo>
                  <a:lnTo>
                    <a:pt x="49046" y="63497"/>
                  </a:lnTo>
                  <a:lnTo>
                    <a:pt x="50333" y="61848"/>
                  </a:lnTo>
                  <a:lnTo>
                    <a:pt x="51570" y="60148"/>
                  </a:lnTo>
                  <a:lnTo>
                    <a:pt x="52806" y="58422"/>
                  </a:lnTo>
                  <a:lnTo>
                    <a:pt x="53991" y="56671"/>
                  </a:lnTo>
                  <a:lnTo>
                    <a:pt x="55125" y="54893"/>
                  </a:lnTo>
                  <a:lnTo>
                    <a:pt x="56258" y="53090"/>
                  </a:lnTo>
                  <a:lnTo>
                    <a:pt x="57314" y="51261"/>
                  </a:lnTo>
                  <a:lnTo>
                    <a:pt x="58370" y="49381"/>
                  </a:lnTo>
                  <a:lnTo>
                    <a:pt x="59375" y="47500"/>
                  </a:lnTo>
                  <a:lnTo>
                    <a:pt x="60328" y="45594"/>
                  </a:lnTo>
                  <a:lnTo>
                    <a:pt x="61255" y="43637"/>
                  </a:lnTo>
                  <a:lnTo>
                    <a:pt x="62157" y="41679"/>
                  </a:lnTo>
                  <a:lnTo>
                    <a:pt x="62981" y="39695"/>
                  </a:lnTo>
                  <a:lnTo>
                    <a:pt x="63805" y="37686"/>
                  </a:lnTo>
                  <a:lnTo>
                    <a:pt x="64552" y="35651"/>
                  </a:lnTo>
                  <a:lnTo>
                    <a:pt x="65274" y="33565"/>
                  </a:lnTo>
                  <a:lnTo>
                    <a:pt x="65969" y="31504"/>
                  </a:lnTo>
                  <a:lnTo>
                    <a:pt x="66587" y="29392"/>
                  </a:lnTo>
                  <a:lnTo>
                    <a:pt x="67180" y="27254"/>
                  </a:lnTo>
                  <a:lnTo>
                    <a:pt x="67721" y="25090"/>
                  </a:lnTo>
                  <a:lnTo>
                    <a:pt x="68236" y="22926"/>
                  </a:lnTo>
                  <a:lnTo>
                    <a:pt x="68700" y="20737"/>
                  </a:lnTo>
                  <a:lnTo>
                    <a:pt x="68931" y="19423"/>
                  </a:lnTo>
                  <a:lnTo>
                    <a:pt x="69163" y="18135"/>
                  </a:lnTo>
                  <a:lnTo>
                    <a:pt x="69369" y="16821"/>
                  </a:lnTo>
                  <a:lnTo>
                    <a:pt x="69575" y="15508"/>
                  </a:lnTo>
                  <a:lnTo>
                    <a:pt x="69756" y="14220"/>
                  </a:lnTo>
                  <a:lnTo>
                    <a:pt x="69910" y="12906"/>
                  </a:lnTo>
                  <a:lnTo>
                    <a:pt x="70065" y="11618"/>
                  </a:lnTo>
                  <a:lnTo>
                    <a:pt x="70168" y="10330"/>
                  </a:lnTo>
                  <a:lnTo>
                    <a:pt x="70297" y="9016"/>
                  </a:lnTo>
                  <a:lnTo>
                    <a:pt x="70374" y="7728"/>
                  </a:lnTo>
                  <a:lnTo>
                    <a:pt x="70451" y="6440"/>
                  </a:lnTo>
                  <a:lnTo>
                    <a:pt x="70503" y="5153"/>
                  </a:lnTo>
                  <a:lnTo>
                    <a:pt x="70554" y="3865"/>
                  </a:lnTo>
                  <a:lnTo>
                    <a:pt x="70580" y="2577"/>
                  </a:lnTo>
                  <a:lnTo>
                    <a:pt x="70580" y="1289"/>
                  </a:lnTo>
                  <a:lnTo>
                    <a:pt x="7058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108" name="Google Shape;2108;p36"/>
            <p:cNvSpPr/>
            <p:nvPr/>
          </p:nvSpPr>
          <p:spPr>
            <a:xfrm>
              <a:off x="4592548" y="956088"/>
              <a:ext cx="976378" cy="547313"/>
            </a:xfrm>
            <a:custGeom>
              <a:avLst/>
              <a:gdLst/>
              <a:ahLst/>
              <a:cxnLst/>
              <a:rect l="l" t="t" r="r" b="b"/>
              <a:pathLst>
                <a:path w="54455" h="30525" extrusionOk="0">
                  <a:moveTo>
                    <a:pt x="21226" y="1"/>
                  </a:moveTo>
                  <a:lnTo>
                    <a:pt x="20376" y="26"/>
                  </a:lnTo>
                  <a:lnTo>
                    <a:pt x="19577" y="104"/>
                  </a:lnTo>
                  <a:lnTo>
                    <a:pt x="18830" y="207"/>
                  </a:lnTo>
                  <a:lnTo>
                    <a:pt x="18135" y="387"/>
                  </a:lnTo>
                  <a:lnTo>
                    <a:pt x="17465" y="567"/>
                  </a:lnTo>
                  <a:lnTo>
                    <a:pt x="16847" y="799"/>
                  </a:lnTo>
                  <a:lnTo>
                    <a:pt x="16254" y="1082"/>
                  </a:lnTo>
                  <a:lnTo>
                    <a:pt x="15713" y="1366"/>
                  </a:lnTo>
                  <a:lnTo>
                    <a:pt x="15198" y="1701"/>
                  </a:lnTo>
                  <a:lnTo>
                    <a:pt x="14734" y="2035"/>
                  </a:lnTo>
                  <a:lnTo>
                    <a:pt x="14297" y="2396"/>
                  </a:lnTo>
                  <a:lnTo>
                    <a:pt x="13884" y="2782"/>
                  </a:lnTo>
                  <a:lnTo>
                    <a:pt x="13524" y="3169"/>
                  </a:lnTo>
                  <a:lnTo>
                    <a:pt x="13189" y="3581"/>
                  </a:lnTo>
                  <a:lnTo>
                    <a:pt x="12880" y="3993"/>
                  </a:lnTo>
                  <a:lnTo>
                    <a:pt x="12596" y="4405"/>
                  </a:lnTo>
                  <a:lnTo>
                    <a:pt x="12339" y="4817"/>
                  </a:lnTo>
                  <a:lnTo>
                    <a:pt x="12107" y="5204"/>
                  </a:lnTo>
                  <a:lnTo>
                    <a:pt x="11901" y="5616"/>
                  </a:lnTo>
                  <a:lnTo>
                    <a:pt x="11721" y="6002"/>
                  </a:lnTo>
                  <a:lnTo>
                    <a:pt x="11412" y="6749"/>
                  </a:lnTo>
                  <a:lnTo>
                    <a:pt x="11205" y="7419"/>
                  </a:lnTo>
                  <a:lnTo>
                    <a:pt x="11051" y="7986"/>
                  </a:lnTo>
                  <a:lnTo>
                    <a:pt x="10948" y="8424"/>
                  </a:lnTo>
                  <a:lnTo>
                    <a:pt x="10896" y="8784"/>
                  </a:lnTo>
                  <a:lnTo>
                    <a:pt x="10510" y="8656"/>
                  </a:lnTo>
                  <a:lnTo>
                    <a:pt x="10124" y="8527"/>
                  </a:lnTo>
                  <a:lnTo>
                    <a:pt x="9711" y="8398"/>
                  </a:lnTo>
                  <a:lnTo>
                    <a:pt x="9274" y="8321"/>
                  </a:lnTo>
                  <a:lnTo>
                    <a:pt x="8836" y="8269"/>
                  </a:lnTo>
                  <a:lnTo>
                    <a:pt x="8398" y="8218"/>
                  </a:lnTo>
                  <a:lnTo>
                    <a:pt x="7470" y="8218"/>
                  </a:lnTo>
                  <a:lnTo>
                    <a:pt x="7007" y="8243"/>
                  </a:lnTo>
                  <a:lnTo>
                    <a:pt x="6543" y="8295"/>
                  </a:lnTo>
                  <a:lnTo>
                    <a:pt x="6079" y="8372"/>
                  </a:lnTo>
                  <a:lnTo>
                    <a:pt x="5590" y="8475"/>
                  </a:lnTo>
                  <a:lnTo>
                    <a:pt x="5126" y="8604"/>
                  </a:lnTo>
                  <a:lnTo>
                    <a:pt x="4688" y="8733"/>
                  </a:lnTo>
                  <a:lnTo>
                    <a:pt x="4251" y="8913"/>
                  </a:lnTo>
                  <a:lnTo>
                    <a:pt x="3813" y="9119"/>
                  </a:lnTo>
                  <a:lnTo>
                    <a:pt x="3375" y="9325"/>
                  </a:lnTo>
                  <a:lnTo>
                    <a:pt x="2963" y="9583"/>
                  </a:lnTo>
                  <a:lnTo>
                    <a:pt x="2576" y="9840"/>
                  </a:lnTo>
                  <a:lnTo>
                    <a:pt x="2216" y="10150"/>
                  </a:lnTo>
                  <a:lnTo>
                    <a:pt x="1855" y="10459"/>
                  </a:lnTo>
                  <a:lnTo>
                    <a:pt x="1546" y="10819"/>
                  </a:lnTo>
                  <a:lnTo>
                    <a:pt x="1237" y="11180"/>
                  </a:lnTo>
                  <a:lnTo>
                    <a:pt x="953" y="11592"/>
                  </a:lnTo>
                  <a:lnTo>
                    <a:pt x="722" y="12030"/>
                  </a:lnTo>
                  <a:lnTo>
                    <a:pt x="515" y="12468"/>
                  </a:lnTo>
                  <a:lnTo>
                    <a:pt x="335" y="12957"/>
                  </a:lnTo>
                  <a:lnTo>
                    <a:pt x="181" y="13447"/>
                  </a:lnTo>
                  <a:lnTo>
                    <a:pt x="78" y="13988"/>
                  </a:lnTo>
                  <a:lnTo>
                    <a:pt x="26" y="14554"/>
                  </a:lnTo>
                  <a:lnTo>
                    <a:pt x="0" y="15147"/>
                  </a:lnTo>
                  <a:lnTo>
                    <a:pt x="26" y="15765"/>
                  </a:lnTo>
                  <a:lnTo>
                    <a:pt x="78" y="16358"/>
                  </a:lnTo>
                  <a:lnTo>
                    <a:pt x="155" y="16950"/>
                  </a:lnTo>
                  <a:lnTo>
                    <a:pt x="258" y="17491"/>
                  </a:lnTo>
                  <a:lnTo>
                    <a:pt x="387" y="17980"/>
                  </a:lnTo>
                  <a:lnTo>
                    <a:pt x="515" y="18470"/>
                  </a:lnTo>
                  <a:lnTo>
                    <a:pt x="696" y="18908"/>
                  </a:lnTo>
                  <a:lnTo>
                    <a:pt x="876" y="19320"/>
                  </a:lnTo>
                  <a:lnTo>
                    <a:pt x="1056" y="19706"/>
                  </a:lnTo>
                  <a:lnTo>
                    <a:pt x="1288" y="20067"/>
                  </a:lnTo>
                  <a:lnTo>
                    <a:pt x="1520" y="20427"/>
                  </a:lnTo>
                  <a:lnTo>
                    <a:pt x="1752" y="20737"/>
                  </a:lnTo>
                  <a:lnTo>
                    <a:pt x="2009" y="21046"/>
                  </a:lnTo>
                  <a:lnTo>
                    <a:pt x="2267" y="21329"/>
                  </a:lnTo>
                  <a:lnTo>
                    <a:pt x="2550" y="21587"/>
                  </a:lnTo>
                  <a:lnTo>
                    <a:pt x="2834" y="21818"/>
                  </a:lnTo>
                  <a:lnTo>
                    <a:pt x="3117" y="22050"/>
                  </a:lnTo>
                  <a:lnTo>
                    <a:pt x="3710" y="22488"/>
                  </a:lnTo>
                  <a:lnTo>
                    <a:pt x="4328" y="22875"/>
                  </a:lnTo>
                  <a:lnTo>
                    <a:pt x="4972" y="23261"/>
                  </a:lnTo>
                  <a:lnTo>
                    <a:pt x="5590" y="23596"/>
                  </a:lnTo>
                  <a:lnTo>
                    <a:pt x="6234" y="23956"/>
                  </a:lnTo>
                  <a:lnTo>
                    <a:pt x="6826" y="24317"/>
                  </a:lnTo>
                  <a:lnTo>
                    <a:pt x="7419" y="24729"/>
                  </a:lnTo>
                  <a:lnTo>
                    <a:pt x="7676" y="24935"/>
                  </a:lnTo>
                  <a:lnTo>
                    <a:pt x="7960" y="25167"/>
                  </a:lnTo>
                  <a:lnTo>
                    <a:pt x="8449" y="25631"/>
                  </a:lnTo>
                  <a:lnTo>
                    <a:pt x="8861" y="26094"/>
                  </a:lnTo>
                  <a:lnTo>
                    <a:pt x="9196" y="26558"/>
                  </a:lnTo>
                  <a:lnTo>
                    <a:pt x="9480" y="27022"/>
                  </a:lnTo>
                  <a:lnTo>
                    <a:pt x="9711" y="27485"/>
                  </a:lnTo>
                  <a:lnTo>
                    <a:pt x="9892" y="27923"/>
                  </a:lnTo>
                  <a:lnTo>
                    <a:pt x="10021" y="28361"/>
                  </a:lnTo>
                  <a:lnTo>
                    <a:pt x="10098" y="28773"/>
                  </a:lnTo>
                  <a:lnTo>
                    <a:pt x="10175" y="29134"/>
                  </a:lnTo>
                  <a:lnTo>
                    <a:pt x="10201" y="29469"/>
                  </a:lnTo>
                  <a:lnTo>
                    <a:pt x="10201" y="29778"/>
                  </a:lnTo>
                  <a:lnTo>
                    <a:pt x="10201" y="30036"/>
                  </a:lnTo>
                  <a:lnTo>
                    <a:pt x="10175" y="30396"/>
                  </a:lnTo>
                  <a:lnTo>
                    <a:pt x="10149" y="30525"/>
                  </a:lnTo>
                  <a:lnTo>
                    <a:pt x="19448" y="30525"/>
                  </a:lnTo>
                  <a:lnTo>
                    <a:pt x="19423" y="30293"/>
                  </a:lnTo>
                  <a:lnTo>
                    <a:pt x="19474" y="29701"/>
                  </a:lnTo>
                  <a:lnTo>
                    <a:pt x="19526" y="29289"/>
                  </a:lnTo>
                  <a:lnTo>
                    <a:pt x="19603" y="28851"/>
                  </a:lnTo>
                  <a:lnTo>
                    <a:pt x="19706" y="28387"/>
                  </a:lnTo>
                  <a:lnTo>
                    <a:pt x="19860" y="27898"/>
                  </a:lnTo>
                  <a:lnTo>
                    <a:pt x="20067" y="27408"/>
                  </a:lnTo>
                  <a:lnTo>
                    <a:pt x="20195" y="27176"/>
                  </a:lnTo>
                  <a:lnTo>
                    <a:pt x="20350" y="26944"/>
                  </a:lnTo>
                  <a:lnTo>
                    <a:pt x="20504" y="26738"/>
                  </a:lnTo>
                  <a:lnTo>
                    <a:pt x="20685" y="26532"/>
                  </a:lnTo>
                  <a:lnTo>
                    <a:pt x="20865" y="26326"/>
                  </a:lnTo>
                  <a:lnTo>
                    <a:pt x="21097" y="26146"/>
                  </a:lnTo>
                  <a:lnTo>
                    <a:pt x="21329" y="25991"/>
                  </a:lnTo>
                  <a:lnTo>
                    <a:pt x="21586" y="25863"/>
                  </a:lnTo>
                  <a:lnTo>
                    <a:pt x="21844" y="25734"/>
                  </a:lnTo>
                  <a:lnTo>
                    <a:pt x="22153" y="25631"/>
                  </a:lnTo>
                  <a:lnTo>
                    <a:pt x="22462" y="25554"/>
                  </a:lnTo>
                  <a:lnTo>
                    <a:pt x="22823" y="25528"/>
                  </a:lnTo>
                  <a:lnTo>
                    <a:pt x="23183" y="25502"/>
                  </a:lnTo>
                  <a:lnTo>
                    <a:pt x="23595" y="25528"/>
                  </a:lnTo>
                  <a:lnTo>
                    <a:pt x="24136" y="25554"/>
                  </a:lnTo>
                  <a:lnTo>
                    <a:pt x="24652" y="25579"/>
                  </a:lnTo>
                  <a:lnTo>
                    <a:pt x="25141" y="25579"/>
                  </a:lnTo>
                  <a:lnTo>
                    <a:pt x="25605" y="25554"/>
                  </a:lnTo>
                  <a:lnTo>
                    <a:pt x="25656" y="25914"/>
                  </a:lnTo>
                  <a:lnTo>
                    <a:pt x="25733" y="26275"/>
                  </a:lnTo>
                  <a:lnTo>
                    <a:pt x="25862" y="26610"/>
                  </a:lnTo>
                  <a:lnTo>
                    <a:pt x="25991" y="26919"/>
                  </a:lnTo>
                  <a:lnTo>
                    <a:pt x="26171" y="27228"/>
                  </a:lnTo>
                  <a:lnTo>
                    <a:pt x="26352" y="27511"/>
                  </a:lnTo>
                  <a:lnTo>
                    <a:pt x="26584" y="27769"/>
                  </a:lnTo>
                  <a:lnTo>
                    <a:pt x="26815" y="28001"/>
                  </a:lnTo>
                  <a:lnTo>
                    <a:pt x="27073" y="28232"/>
                  </a:lnTo>
                  <a:lnTo>
                    <a:pt x="27356" y="28439"/>
                  </a:lnTo>
                  <a:lnTo>
                    <a:pt x="27665" y="28593"/>
                  </a:lnTo>
                  <a:lnTo>
                    <a:pt x="27975" y="28748"/>
                  </a:lnTo>
                  <a:lnTo>
                    <a:pt x="28309" y="28851"/>
                  </a:lnTo>
                  <a:lnTo>
                    <a:pt x="28644" y="28954"/>
                  </a:lnTo>
                  <a:lnTo>
                    <a:pt x="29005" y="29005"/>
                  </a:lnTo>
                  <a:lnTo>
                    <a:pt x="29623" y="29005"/>
                  </a:lnTo>
                  <a:lnTo>
                    <a:pt x="29881" y="28979"/>
                  </a:lnTo>
                  <a:lnTo>
                    <a:pt x="30113" y="28928"/>
                  </a:lnTo>
                  <a:lnTo>
                    <a:pt x="30370" y="28876"/>
                  </a:lnTo>
                  <a:lnTo>
                    <a:pt x="30602" y="28799"/>
                  </a:lnTo>
                  <a:lnTo>
                    <a:pt x="30808" y="28722"/>
                  </a:lnTo>
                  <a:lnTo>
                    <a:pt x="31246" y="28516"/>
                  </a:lnTo>
                  <a:lnTo>
                    <a:pt x="31632" y="28258"/>
                  </a:lnTo>
                  <a:lnTo>
                    <a:pt x="31993" y="27949"/>
                  </a:lnTo>
                  <a:lnTo>
                    <a:pt x="32328" y="27588"/>
                  </a:lnTo>
                  <a:lnTo>
                    <a:pt x="32585" y="27202"/>
                  </a:lnTo>
                  <a:lnTo>
                    <a:pt x="32843" y="27485"/>
                  </a:lnTo>
                  <a:lnTo>
                    <a:pt x="33126" y="27769"/>
                  </a:lnTo>
                  <a:lnTo>
                    <a:pt x="33435" y="28026"/>
                  </a:lnTo>
                  <a:lnTo>
                    <a:pt x="33770" y="28284"/>
                  </a:lnTo>
                  <a:lnTo>
                    <a:pt x="34105" y="28542"/>
                  </a:lnTo>
                  <a:lnTo>
                    <a:pt x="34492" y="28773"/>
                  </a:lnTo>
                  <a:lnTo>
                    <a:pt x="34878" y="28979"/>
                  </a:lnTo>
                  <a:lnTo>
                    <a:pt x="35290" y="29186"/>
                  </a:lnTo>
                  <a:lnTo>
                    <a:pt x="35754" y="29366"/>
                  </a:lnTo>
                  <a:lnTo>
                    <a:pt x="36243" y="29546"/>
                  </a:lnTo>
                  <a:lnTo>
                    <a:pt x="36758" y="29701"/>
                  </a:lnTo>
                  <a:lnTo>
                    <a:pt x="37299" y="29830"/>
                  </a:lnTo>
                  <a:lnTo>
                    <a:pt x="37866" y="29933"/>
                  </a:lnTo>
                  <a:lnTo>
                    <a:pt x="38458" y="30010"/>
                  </a:lnTo>
                  <a:lnTo>
                    <a:pt x="39102" y="30087"/>
                  </a:lnTo>
                  <a:lnTo>
                    <a:pt x="39772" y="30113"/>
                  </a:lnTo>
                  <a:lnTo>
                    <a:pt x="40365" y="30113"/>
                  </a:lnTo>
                  <a:lnTo>
                    <a:pt x="40931" y="30061"/>
                  </a:lnTo>
                  <a:lnTo>
                    <a:pt x="41472" y="29984"/>
                  </a:lnTo>
                  <a:lnTo>
                    <a:pt x="41987" y="29855"/>
                  </a:lnTo>
                  <a:lnTo>
                    <a:pt x="42503" y="29701"/>
                  </a:lnTo>
                  <a:lnTo>
                    <a:pt x="42992" y="29520"/>
                  </a:lnTo>
                  <a:lnTo>
                    <a:pt x="43456" y="29289"/>
                  </a:lnTo>
                  <a:lnTo>
                    <a:pt x="43894" y="29031"/>
                  </a:lnTo>
                  <a:lnTo>
                    <a:pt x="44306" y="28773"/>
                  </a:lnTo>
                  <a:lnTo>
                    <a:pt x="44692" y="28464"/>
                  </a:lnTo>
                  <a:lnTo>
                    <a:pt x="45078" y="28129"/>
                  </a:lnTo>
                  <a:lnTo>
                    <a:pt x="45413" y="27795"/>
                  </a:lnTo>
                  <a:lnTo>
                    <a:pt x="45722" y="27408"/>
                  </a:lnTo>
                  <a:lnTo>
                    <a:pt x="46006" y="27022"/>
                  </a:lnTo>
                  <a:lnTo>
                    <a:pt x="46263" y="26610"/>
                  </a:lnTo>
                  <a:lnTo>
                    <a:pt x="46495" y="26172"/>
                  </a:lnTo>
                  <a:lnTo>
                    <a:pt x="46779" y="26404"/>
                  </a:lnTo>
                  <a:lnTo>
                    <a:pt x="47036" y="26584"/>
                  </a:lnTo>
                  <a:lnTo>
                    <a:pt x="47345" y="26764"/>
                  </a:lnTo>
                  <a:lnTo>
                    <a:pt x="47654" y="26893"/>
                  </a:lnTo>
                  <a:lnTo>
                    <a:pt x="47989" y="27022"/>
                  </a:lnTo>
                  <a:lnTo>
                    <a:pt x="48324" y="27099"/>
                  </a:lnTo>
                  <a:lnTo>
                    <a:pt x="48685" y="27151"/>
                  </a:lnTo>
                  <a:lnTo>
                    <a:pt x="49045" y="27176"/>
                  </a:lnTo>
                  <a:lnTo>
                    <a:pt x="49432" y="27151"/>
                  </a:lnTo>
                  <a:lnTo>
                    <a:pt x="49792" y="27099"/>
                  </a:lnTo>
                  <a:lnTo>
                    <a:pt x="50179" y="26996"/>
                  </a:lnTo>
                  <a:lnTo>
                    <a:pt x="50514" y="26867"/>
                  </a:lnTo>
                  <a:lnTo>
                    <a:pt x="50848" y="26713"/>
                  </a:lnTo>
                  <a:lnTo>
                    <a:pt x="51158" y="26507"/>
                  </a:lnTo>
                  <a:lnTo>
                    <a:pt x="51467" y="26301"/>
                  </a:lnTo>
                  <a:lnTo>
                    <a:pt x="51724" y="26043"/>
                  </a:lnTo>
                  <a:lnTo>
                    <a:pt x="51982" y="25785"/>
                  </a:lnTo>
                  <a:lnTo>
                    <a:pt x="52188" y="25502"/>
                  </a:lnTo>
                  <a:lnTo>
                    <a:pt x="52368" y="25167"/>
                  </a:lnTo>
                  <a:lnTo>
                    <a:pt x="52549" y="24832"/>
                  </a:lnTo>
                  <a:lnTo>
                    <a:pt x="52677" y="24497"/>
                  </a:lnTo>
                  <a:lnTo>
                    <a:pt x="52755" y="24137"/>
                  </a:lnTo>
                  <a:lnTo>
                    <a:pt x="52806" y="23750"/>
                  </a:lnTo>
                  <a:lnTo>
                    <a:pt x="52832" y="23364"/>
                  </a:lnTo>
                  <a:lnTo>
                    <a:pt x="52832" y="23029"/>
                  </a:lnTo>
                  <a:lnTo>
                    <a:pt x="52780" y="22694"/>
                  </a:lnTo>
                  <a:lnTo>
                    <a:pt x="52703" y="22385"/>
                  </a:lnTo>
                  <a:lnTo>
                    <a:pt x="52600" y="22076"/>
                  </a:lnTo>
                  <a:lnTo>
                    <a:pt x="52497" y="21793"/>
                  </a:lnTo>
                  <a:lnTo>
                    <a:pt x="52343" y="21509"/>
                  </a:lnTo>
                  <a:lnTo>
                    <a:pt x="52188" y="21252"/>
                  </a:lnTo>
                  <a:lnTo>
                    <a:pt x="51982" y="20994"/>
                  </a:lnTo>
                  <a:lnTo>
                    <a:pt x="52265" y="20788"/>
                  </a:lnTo>
                  <a:lnTo>
                    <a:pt x="52549" y="20556"/>
                  </a:lnTo>
                  <a:lnTo>
                    <a:pt x="52806" y="20324"/>
                  </a:lnTo>
                  <a:lnTo>
                    <a:pt x="53038" y="20067"/>
                  </a:lnTo>
                  <a:lnTo>
                    <a:pt x="53270" y="19783"/>
                  </a:lnTo>
                  <a:lnTo>
                    <a:pt x="53476" y="19500"/>
                  </a:lnTo>
                  <a:lnTo>
                    <a:pt x="53682" y="19217"/>
                  </a:lnTo>
                  <a:lnTo>
                    <a:pt x="53862" y="18908"/>
                  </a:lnTo>
                  <a:lnTo>
                    <a:pt x="54017" y="18573"/>
                  </a:lnTo>
                  <a:lnTo>
                    <a:pt x="54146" y="18212"/>
                  </a:lnTo>
                  <a:lnTo>
                    <a:pt x="54249" y="17852"/>
                  </a:lnTo>
                  <a:lnTo>
                    <a:pt x="54326" y="17491"/>
                  </a:lnTo>
                  <a:lnTo>
                    <a:pt x="54403" y="17105"/>
                  </a:lnTo>
                  <a:lnTo>
                    <a:pt x="54429" y="16692"/>
                  </a:lnTo>
                  <a:lnTo>
                    <a:pt x="54455" y="16254"/>
                  </a:lnTo>
                  <a:lnTo>
                    <a:pt x="54429" y="15817"/>
                  </a:lnTo>
                  <a:lnTo>
                    <a:pt x="54377" y="15327"/>
                  </a:lnTo>
                  <a:lnTo>
                    <a:pt x="54300" y="14838"/>
                  </a:lnTo>
                  <a:lnTo>
                    <a:pt x="54197" y="14400"/>
                  </a:lnTo>
                  <a:lnTo>
                    <a:pt x="54043" y="13988"/>
                  </a:lnTo>
                  <a:lnTo>
                    <a:pt x="53888" y="13601"/>
                  </a:lnTo>
                  <a:lnTo>
                    <a:pt x="53708" y="13266"/>
                  </a:lnTo>
                  <a:lnTo>
                    <a:pt x="53502" y="12932"/>
                  </a:lnTo>
                  <a:lnTo>
                    <a:pt x="53270" y="12622"/>
                  </a:lnTo>
                  <a:lnTo>
                    <a:pt x="53012" y="12339"/>
                  </a:lnTo>
                  <a:lnTo>
                    <a:pt x="52780" y="12082"/>
                  </a:lnTo>
                  <a:lnTo>
                    <a:pt x="52497" y="11824"/>
                  </a:lnTo>
                  <a:lnTo>
                    <a:pt x="52214" y="11618"/>
                  </a:lnTo>
                  <a:lnTo>
                    <a:pt x="51930" y="11412"/>
                  </a:lnTo>
                  <a:lnTo>
                    <a:pt x="51647" y="11231"/>
                  </a:lnTo>
                  <a:lnTo>
                    <a:pt x="51364" y="11077"/>
                  </a:lnTo>
                  <a:lnTo>
                    <a:pt x="51055" y="10948"/>
                  </a:lnTo>
                  <a:lnTo>
                    <a:pt x="50462" y="10691"/>
                  </a:lnTo>
                  <a:lnTo>
                    <a:pt x="49921" y="10510"/>
                  </a:lnTo>
                  <a:lnTo>
                    <a:pt x="49380" y="10381"/>
                  </a:lnTo>
                  <a:lnTo>
                    <a:pt x="48917" y="10278"/>
                  </a:lnTo>
                  <a:lnTo>
                    <a:pt x="48530" y="10227"/>
                  </a:lnTo>
                  <a:lnTo>
                    <a:pt x="48221" y="10201"/>
                  </a:lnTo>
                  <a:lnTo>
                    <a:pt x="47963" y="10175"/>
                  </a:lnTo>
                  <a:lnTo>
                    <a:pt x="47912" y="9918"/>
                  </a:lnTo>
                  <a:lnTo>
                    <a:pt x="47835" y="9583"/>
                  </a:lnTo>
                  <a:lnTo>
                    <a:pt x="47706" y="9196"/>
                  </a:lnTo>
                  <a:lnTo>
                    <a:pt x="47526" y="8681"/>
                  </a:lnTo>
                  <a:lnTo>
                    <a:pt x="47294" y="8140"/>
                  </a:lnTo>
                  <a:lnTo>
                    <a:pt x="47010" y="7548"/>
                  </a:lnTo>
                  <a:lnTo>
                    <a:pt x="46650" y="6904"/>
                  </a:lnTo>
                  <a:lnTo>
                    <a:pt x="46444" y="6595"/>
                  </a:lnTo>
                  <a:lnTo>
                    <a:pt x="46238" y="6260"/>
                  </a:lnTo>
                  <a:lnTo>
                    <a:pt x="45980" y="5951"/>
                  </a:lnTo>
                  <a:lnTo>
                    <a:pt x="45722" y="5616"/>
                  </a:lnTo>
                  <a:lnTo>
                    <a:pt x="45439" y="5307"/>
                  </a:lnTo>
                  <a:lnTo>
                    <a:pt x="45104" y="4998"/>
                  </a:lnTo>
                  <a:lnTo>
                    <a:pt x="44769" y="4714"/>
                  </a:lnTo>
                  <a:lnTo>
                    <a:pt x="44409" y="4431"/>
                  </a:lnTo>
                  <a:lnTo>
                    <a:pt x="44022" y="4148"/>
                  </a:lnTo>
                  <a:lnTo>
                    <a:pt x="43636" y="3890"/>
                  </a:lnTo>
                  <a:lnTo>
                    <a:pt x="43198" y="3658"/>
                  </a:lnTo>
                  <a:lnTo>
                    <a:pt x="42709" y="3452"/>
                  </a:lnTo>
                  <a:lnTo>
                    <a:pt x="42219" y="3246"/>
                  </a:lnTo>
                  <a:lnTo>
                    <a:pt x="41704" y="3066"/>
                  </a:lnTo>
                  <a:lnTo>
                    <a:pt x="41163" y="2937"/>
                  </a:lnTo>
                  <a:lnTo>
                    <a:pt x="40571" y="2808"/>
                  </a:lnTo>
                  <a:lnTo>
                    <a:pt x="40055" y="2731"/>
                  </a:lnTo>
                  <a:lnTo>
                    <a:pt x="39540" y="2679"/>
                  </a:lnTo>
                  <a:lnTo>
                    <a:pt x="39051" y="2654"/>
                  </a:lnTo>
                  <a:lnTo>
                    <a:pt x="38587" y="2679"/>
                  </a:lnTo>
                  <a:lnTo>
                    <a:pt x="38124" y="2705"/>
                  </a:lnTo>
                  <a:lnTo>
                    <a:pt x="37686" y="2757"/>
                  </a:lnTo>
                  <a:lnTo>
                    <a:pt x="37248" y="2834"/>
                  </a:lnTo>
                  <a:lnTo>
                    <a:pt x="36836" y="2937"/>
                  </a:lnTo>
                  <a:lnTo>
                    <a:pt x="36423" y="3066"/>
                  </a:lnTo>
                  <a:lnTo>
                    <a:pt x="36063" y="3195"/>
                  </a:lnTo>
                  <a:lnTo>
                    <a:pt x="35676" y="3349"/>
                  </a:lnTo>
                  <a:lnTo>
                    <a:pt x="35316" y="3530"/>
                  </a:lnTo>
                  <a:lnTo>
                    <a:pt x="34981" y="3710"/>
                  </a:lnTo>
                  <a:lnTo>
                    <a:pt x="34672" y="3890"/>
                  </a:lnTo>
                  <a:lnTo>
                    <a:pt x="34363" y="4096"/>
                  </a:lnTo>
                  <a:lnTo>
                    <a:pt x="34054" y="4328"/>
                  </a:lnTo>
                  <a:lnTo>
                    <a:pt x="33770" y="3993"/>
                  </a:lnTo>
                  <a:lnTo>
                    <a:pt x="33461" y="3684"/>
                  </a:lnTo>
                  <a:lnTo>
                    <a:pt x="33126" y="3426"/>
                  </a:lnTo>
                  <a:lnTo>
                    <a:pt x="32740" y="3195"/>
                  </a:lnTo>
                  <a:lnTo>
                    <a:pt x="32354" y="3040"/>
                  </a:lnTo>
                  <a:lnTo>
                    <a:pt x="31916" y="2886"/>
                  </a:lnTo>
                  <a:lnTo>
                    <a:pt x="31478" y="2808"/>
                  </a:lnTo>
                  <a:lnTo>
                    <a:pt x="31014" y="2782"/>
                  </a:lnTo>
                  <a:lnTo>
                    <a:pt x="30705" y="2808"/>
                  </a:lnTo>
                  <a:lnTo>
                    <a:pt x="30422" y="2834"/>
                  </a:lnTo>
                  <a:lnTo>
                    <a:pt x="30138" y="2886"/>
                  </a:lnTo>
                  <a:lnTo>
                    <a:pt x="29855" y="2989"/>
                  </a:lnTo>
                  <a:lnTo>
                    <a:pt x="29572" y="3092"/>
                  </a:lnTo>
                  <a:lnTo>
                    <a:pt x="29314" y="3195"/>
                  </a:lnTo>
                  <a:lnTo>
                    <a:pt x="29056" y="3349"/>
                  </a:lnTo>
                  <a:lnTo>
                    <a:pt x="28825" y="3504"/>
                  </a:lnTo>
                  <a:lnTo>
                    <a:pt x="28412" y="2989"/>
                  </a:lnTo>
                  <a:lnTo>
                    <a:pt x="27975" y="2525"/>
                  </a:lnTo>
                  <a:lnTo>
                    <a:pt x="27511" y="2087"/>
                  </a:lnTo>
                  <a:lnTo>
                    <a:pt x="27021" y="1726"/>
                  </a:lnTo>
                  <a:lnTo>
                    <a:pt x="26532" y="1391"/>
                  </a:lnTo>
                  <a:lnTo>
                    <a:pt x="26043" y="1108"/>
                  </a:lnTo>
                  <a:lnTo>
                    <a:pt x="25527" y="876"/>
                  </a:lnTo>
                  <a:lnTo>
                    <a:pt x="25012" y="644"/>
                  </a:lnTo>
                  <a:lnTo>
                    <a:pt x="24523" y="490"/>
                  </a:lnTo>
                  <a:lnTo>
                    <a:pt x="24008" y="335"/>
                  </a:lnTo>
                  <a:lnTo>
                    <a:pt x="23492" y="232"/>
                  </a:lnTo>
                  <a:lnTo>
                    <a:pt x="23003" y="129"/>
                  </a:lnTo>
                  <a:lnTo>
                    <a:pt x="22539" y="78"/>
                  </a:lnTo>
                  <a:lnTo>
                    <a:pt x="22076" y="26"/>
                  </a:lnTo>
                  <a:lnTo>
                    <a:pt x="21638" y="1"/>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09" name="Google Shape;2109;p36"/>
            <p:cNvSpPr/>
            <p:nvPr/>
          </p:nvSpPr>
          <p:spPr>
            <a:xfrm>
              <a:off x="4706152" y="1012890"/>
              <a:ext cx="74840" cy="75306"/>
            </a:xfrm>
            <a:custGeom>
              <a:avLst/>
              <a:gdLst/>
              <a:ahLst/>
              <a:cxnLst/>
              <a:rect l="l" t="t" r="r" b="b"/>
              <a:pathLst>
                <a:path w="4174" h="4200" extrusionOk="0">
                  <a:moveTo>
                    <a:pt x="2087" y="1"/>
                  </a:moveTo>
                  <a:lnTo>
                    <a:pt x="1881" y="27"/>
                  </a:lnTo>
                  <a:lnTo>
                    <a:pt x="1675" y="52"/>
                  </a:lnTo>
                  <a:lnTo>
                    <a:pt x="1469" y="104"/>
                  </a:lnTo>
                  <a:lnTo>
                    <a:pt x="1263" y="181"/>
                  </a:lnTo>
                  <a:lnTo>
                    <a:pt x="1083" y="258"/>
                  </a:lnTo>
                  <a:lnTo>
                    <a:pt x="903" y="362"/>
                  </a:lnTo>
                  <a:lnTo>
                    <a:pt x="748" y="490"/>
                  </a:lnTo>
                  <a:lnTo>
                    <a:pt x="593" y="619"/>
                  </a:lnTo>
                  <a:lnTo>
                    <a:pt x="465" y="774"/>
                  </a:lnTo>
                  <a:lnTo>
                    <a:pt x="362" y="928"/>
                  </a:lnTo>
                  <a:lnTo>
                    <a:pt x="233" y="1109"/>
                  </a:lnTo>
                  <a:lnTo>
                    <a:pt x="156" y="1289"/>
                  </a:lnTo>
                  <a:lnTo>
                    <a:pt x="78" y="1469"/>
                  </a:lnTo>
                  <a:lnTo>
                    <a:pt x="27" y="1675"/>
                  </a:lnTo>
                  <a:lnTo>
                    <a:pt x="1" y="1881"/>
                  </a:lnTo>
                  <a:lnTo>
                    <a:pt x="1" y="2113"/>
                  </a:lnTo>
                  <a:lnTo>
                    <a:pt x="1" y="2319"/>
                  </a:lnTo>
                  <a:lnTo>
                    <a:pt x="27" y="2525"/>
                  </a:lnTo>
                  <a:lnTo>
                    <a:pt x="78" y="2731"/>
                  </a:lnTo>
                  <a:lnTo>
                    <a:pt x="156" y="2912"/>
                  </a:lnTo>
                  <a:lnTo>
                    <a:pt x="233" y="3092"/>
                  </a:lnTo>
                  <a:lnTo>
                    <a:pt x="362" y="3272"/>
                  </a:lnTo>
                  <a:lnTo>
                    <a:pt x="465" y="3427"/>
                  </a:lnTo>
                  <a:lnTo>
                    <a:pt x="593" y="3581"/>
                  </a:lnTo>
                  <a:lnTo>
                    <a:pt x="748" y="3710"/>
                  </a:lnTo>
                  <a:lnTo>
                    <a:pt x="903" y="3839"/>
                  </a:lnTo>
                  <a:lnTo>
                    <a:pt x="1083" y="3942"/>
                  </a:lnTo>
                  <a:lnTo>
                    <a:pt x="1263" y="4045"/>
                  </a:lnTo>
                  <a:lnTo>
                    <a:pt x="1469" y="4097"/>
                  </a:lnTo>
                  <a:lnTo>
                    <a:pt x="1675" y="4148"/>
                  </a:lnTo>
                  <a:lnTo>
                    <a:pt x="1881" y="4200"/>
                  </a:lnTo>
                  <a:lnTo>
                    <a:pt x="2294" y="4200"/>
                  </a:lnTo>
                  <a:lnTo>
                    <a:pt x="2500" y="4148"/>
                  </a:lnTo>
                  <a:lnTo>
                    <a:pt x="2706" y="4097"/>
                  </a:lnTo>
                  <a:lnTo>
                    <a:pt x="2912" y="4045"/>
                  </a:lnTo>
                  <a:lnTo>
                    <a:pt x="3092" y="3942"/>
                  </a:lnTo>
                  <a:lnTo>
                    <a:pt x="3272" y="3839"/>
                  </a:lnTo>
                  <a:lnTo>
                    <a:pt x="3427" y="3710"/>
                  </a:lnTo>
                  <a:lnTo>
                    <a:pt x="3581" y="3581"/>
                  </a:lnTo>
                  <a:lnTo>
                    <a:pt x="3710" y="3427"/>
                  </a:lnTo>
                  <a:lnTo>
                    <a:pt x="3839" y="3272"/>
                  </a:lnTo>
                  <a:lnTo>
                    <a:pt x="3942" y="3092"/>
                  </a:lnTo>
                  <a:lnTo>
                    <a:pt x="4019" y="2912"/>
                  </a:lnTo>
                  <a:lnTo>
                    <a:pt x="4097" y="2731"/>
                  </a:lnTo>
                  <a:lnTo>
                    <a:pt x="4148" y="2525"/>
                  </a:lnTo>
                  <a:lnTo>
                    <a:pt x="4174" y="2319"/>
                  </a:lnTo>
                  <a:lnTo>
                    <a:pt x="4174" y="2113"/>
                  </a:lnTo>
                  <a:lnTo>
                    <a:pt x="4174" y="1881"/>
                  </a:lnTo>
                  <a:lnTo>
                    <a:pt x="4148" y="1675"/>
                  </a:lnTo>
                  <a:lnTo>
                    <a:pt x="4097" y="1469"/>
                  </a:lnTo>
                  <a:lnTo>
                    <a:pt x="4019" y="1289"/>
                  </a:lnTo>
                  <a:lnTo>
                    <a:pt x="3942" y="1109"/>
                  </a:lnTo>
                  <a:lnTo>
                    <a:pt x="3839" y="928"/>
                  </a:lnTo>
                  <a:lnTo>
                    <a:pt x="3710" y="774"/>
                  </a:lnTo>
                  <a:lnTo>
                    <a:pt x="3581" y="619"/>
                  </a:lnTo>
                  <a:lnTo>
                    <a:pt x="3427" y="490"/>
                  </a:lnTo>
                  <a:lnTo>
                    <a:pt x="3272" y="362"/>
                  </a:lnTo>
                  <a:lnTo>
                    <a:pt x="3092" y="258"/>
                  </a:lnTo>
                  <a:lnTo>
                    <a:pt x="2912" y="181"/>
                  </a:lnTo>
                  <a:lnTo>
                    <a:pt x="2706" y="104"/>
                  </a:lnTo>
                  <a:lnTo>
                    <a:pt x="2500" y="52"/>
                  </a:lnTo>
                  <a:lnTo>
                    <a:pt x="2294" y="27"/>
                  </a:lnTo>
                  <a:lnTo>
                    <a:pt x="2087" y="1"/>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0" name="Google Shape;2110;p36"/>
            <p:cNvSpPr/>
            <p:nvPr/>
          </p:nvSpPr>
          <p:spPr>
            <a:xfrm>
              <a:off x="5469612" y="1074318"/>
              <a:ext cx="52212" cy="52212"/>
            </a:xfrm>
            <a:custGeom>
              <a:avLst/>
              <a:gdLst/>
              <a:ahLst/>
              <a:cxnLst/>
              <a:rect l="l" t="t" r="r" b="b"/>
              <a:pathLst>
                <a:path w="2912" h="2912" extrusionOk="0">
                  <a:moveTo>
                    <a:pt x="1469" y="1"/>
                  </a:moveTo>
                  <a:lnTo>
                    <a:pt x="1160" y="52"/>
                  </a:lnTo>
                  <a:lnTo>
                    <a:pt x="902" y="130"/>
                  </a:lnTo>
                  <a:lnTo>
                    <a:pt x="645" y="258"/>
                  </a:lnTo>
                  <a:lnTo>
                    <a:pt x="438" y="439"/>
                  </a:lnTo>
                  <a:lnTo>
                    <a:pt x="258" y="645"/>
                  </a:lnTo>
                  <a:lnTo>
                    <a:pt x="129" y="902"/>
                  </a:lnTo>
                  <a:lnTo>
                    <a:pt x="26" y="1160"/>
                  </a:lnTo>
                  <a:lnTo>
                    <a:pt x="1" y="1469"/>
                  </a:lnTo>
                  <a:lnTo>
                    <a:pt x="26" y="1752"/>
                  </a:lnTo>
                  <a:lnTo>
                    <a:pt x="129" y="2036"/>
                  </a:lnTo>
                  <a:lnTo>
                    <a:pt x="258" y="2268"/>
                  </a:lnTo>
                  <a:lnTo>
                    <a:pt x="438" y="2499"/>
                  </a:lnTo>
                  <a:lnTo>
                    <a:pt x="645" y="2680"/>
                  </a:lnTo>
                  <a:lnTo>
                    <a:pt x="902" y="2809"/>
                  </a:lnTo>
                  <a:lnTo>
                    <a:pt x="1160" y="2886"/>
                  </a:lnTo>
                  <a:lnTo>
                    <a:pt x="1469" y="2912"/>
                  </a:lnTo>
                  <a:lnTo>
                    <a:pt x="1752" y="2886"/>
                  </a:lnTo>
                  <a:lnTo>
                    <a:pt x="2036" y="2809"/>
                  </a:lnTo>
                  <a:lnTo>
                    <a:pt x="2267" y="2680"/>
                  </a:lnTo>
                  <a:lnTo>
                    <a:pt x="2499" y="2499"/>
                  </a:lnTo>
                  <a:lnTo>
                    <a:pt x="2680" y="2268"/>
                  </a:lnTo>
                  <a:lnTo>
                    <a:pt x="2808" y="2036"/>
                  </a:lnTo>
                  <a:lnTo>
                    <a:pt x="2886" y="1752"/>
                  </a:lnTo>
                  <a:lnTo>
                    <a:pt x="2911" y="1469"/>
                  </a:lnTo>
                  <a:lnTo>
                    <a:pt x="2886" y="1160"/>
                  </a:lnTo>
                  <a:lnTo>
                    <a:pt x="2808" y="902"/>
                  </a:lnTo>
                  <a:lnTo>
                    <a:pt x="2680" y="645"/>
                  </a:lnTo>
                  <a:lnTo>
                    <a:pt x="2499" y="439"/>
                  </a:lnTo>
                  <a:lnTo>
                    <a:pt x="2267" y="258"/>
                  </a:lnTo>
                  <a:lnTo>
                    <a:pt x="2036" y="130"/>
                  </a:lnTo>
                  <a:lnTo>
                    <a:pt x="1752" y="52"/>
                  </a:lnTo>
                  <a:lnTo>
                    <a:pt x="1469" y="1"/>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1" name="Google Shape;2111;p36"/>
            <p:cNvSpPr/>
            <p:nvPr/>
          </p:nvSpPr>
          <p:spPr>
            <a:xfrm>
              <a:off x="5417417" y="930233"/>
              <a:ext cx="109014" cy="109014"/>
            </a:xfrm>
            <a:custGeom>
              <a:avLst/>
              <a:gdLst/>
              <a:ahLst/>
              <a:cxnLst/>
              <a:rect l="l" t="t" r="r" b="b"/>
              <a:pathLst>
                <a:path w="6080" h="6080" extrusionOk="0">
                  <a:moveTo>
                    <a:pt x="2731" y="0"/>
                  </a:moveTo>
                  <a:lnTo>
                    <a:pt x="2448" y="52"/>
                  </a:lnTo>
                  <a:lnTo>
                    <a:pt x="2139" y="129"/>
                  </a:lnTo>
                  <a:lnTo>
                    <a:pt x="1855" y="232"/>
                  </a:lnTo>
                  <a:lnTo>
                    <a:pt x="1598" y="361"/>
                  </a:lnTo>
                  <a:lnTo>
                    <a:pt x="1340" y="515"/>
                  </a:lnTo>
                  <a:lnTo>
                    <a:pt x="1108" y="695"/>
                  </a:lnTo>
                  <a:lnTo>
                    <a:pt x="902" y="876"/>
                  </a:lnTo>
                  <a:lnTo>
                    <a:pt x="696" y="1108"/>
                  </a:lnTo>
                  <a:lnTo>
                    <a:pt x="516" y="1339"/>
                  </a:lnTo>
                  <a:lnTo>
                    <a:pt x="387" y="1571"/>
                  </a:lnTo>
                  <a:lnTo>
                    <a:pt x="258" y="1855"/>
                  </a:lnTo>
                  <a:lnTo>
                    <a:pt x="155" y="2138"/>
                  </a:lnTo>
                  <a:lnTo>
                    <a:pt x="78" y="2421"/>
                  </a:lnTo>
                  <a:lnTo>
                    <a:pt x="27" y="2730"/>
                  </a:lnTo>
                  <a:lnTo>
                    <a:pt x="1" y="3040"/>
                  </a:lnTo>
                  <a:lnTo>
                    <a:pt x="27" y="3349"/>
                  </a:lnTo>
                  <a:lnTo>
                    <a:pt x="78" y="3632"/>
                  </a:lnTo>
                  <a:lnTo>
                    <a:pt x="155" y="3941"/>
                  </a:lnTo>
                  <a:lnTo>
                    <a:pt x="258" y="4224"/>
                  </a:lnTo>
                  <a:lnTo>
                    <a:pt x="387" y="4482"/>
                  </a:lnTo>
                  <a:lnTo>
                    <a:pt x="516" y="4740"/>
                  </a:lnTo>
                  <a:lnTo>
                    <a:pt x="696" y="4972"/>
                  </a:lnTo>
                  <a:lnTo>
                    <a:pt x="902" y="5178"/>
                  </a:lnTo>
                  <a:lnTo>
                    <a:pt x="1108" y="5384"/>
                  </a:lnTo>
                  <a:lnTo>
                    <a:pt x="1340" y="5564"/>
                  </a:lnTo>
                  <a:lnTo>
                    <a:pt x="1598" y="5693"/>
                  </a:lnTo>
                  <a:lnTo>
                    <a:pt x="1855" y="5822"/>
                  </a:lnTo>
                  <a:lnTo>
                    <a:pt x="2139" y="5925"/>
                  </a:lnTo>
                  <a:lnTo>
                    <a:pt x="2448" y="6002"/>
                  </a:lnTo>
                  <a:lnTo>
                    <a:pt x="2731" y="6053"/>
                  </a:lnTo>
                  <a:lnTo>
                    <a:pt x="3040" y="6079"/>
                  </a:lnTo>
                  <a:lnTo>
                    <a:pt x="3349" y="6053"/>
                  </a:lnTo>
                  <a:lnTo>
                    <a:pt x="3659" y="6002"/>
                  </a:lnTo>
                  <a:lnTo>
                    <a:pt x="3942" y="5925"/>
                  </a:lnTo>
                  <a:lnTo>
                    <a:pt x="4225" y="5822"/>
                  </a:lnTo>
                  <a:lnTo>
                    <a:pt x="4509" y="5693"/>
                  </a:lnTo>
                  <a:lnTo>
                    <a:pt x="4740" y="5564"/>
                  </a:lnTo>
                  <a:lnTo>
                    <a:pt x="4972" y="5384"/>
                  </a:lnTo>
                  <a:lnTo>
                    <a:pt x="5204" y="5178"/>
                  </a:lnTo>
                  <a:lnTo>
                    <a:pt x="5384" y="4972"/>
                  </a:lnTo>
                  <a:lnTo>
                    <a:pt x="5565" y="4740"/>
                  </a:lnTo>
                  <a:lnTo>
                    <a:pt x="5719" y="4482"/>
                  </a:lnTo>
                  <a:lnTo>
                    <a:pt x="5848" y="4224"/>
                  </a:lnTo>
                  <a:lnTo>
                    <a:pt x="5951" y="3941"/>
                  </a:lnTo>
                  <a:lnTo>
                    <a:pt x="6028" y="3632"/>
                  </a:lnTo>
                  <a:lnTo>
                    <a:pt x="6080" y="3349"/>
                  </a:lnTo>
                  <a:lnTo>
                    <a:pt x="6080" y="3040"/>
                  </a:lnTo>
                  <a:lnTo>
                    <a:pt x="6080" y="2730"/>
                  </a:lnTo>
                  <a:lnTo>
                    <a:pt x="6028" y="2421"/>
                  </a:lnTo>
                  <a:lnTo>
                    <a:pt x="5951" y="2138"/>
                  </a:lnTo>
                  <a:lnTo>
                    <a:pt x="5848" y="1855"/>
                  </a:lnTo>
                  <a:lnTo>
                    <a:pt x="5719" y="1571"/>
                  </a:lnTo>
                  <a:lnTo>
                    <a:pt x="5565" y="1339"/>
                  </a:lnTo>
                  <a:lnTo>
                    <a:pt x="5384" y="1108"/>
                  </a:lnTo>
                  <a:lnTo>
                    <a:pt x="5204" y="876"/>
                  </a:lnTo>
                  <a:lnTo>
                    <a:pt x="4972" y="695"/>
                  </a:lnTo>
                  <a:lnTo>
                    <a:pt x="4740" y="515"/>
                  </a:lnTo>
                  <a:lnTo>
                    <a:pt x="4509" y="361"/>
                  </a:lnTo>
                  <a:lnTo>
                    <a:pt x="4225" y="232"/>
                  </a:lnTo>
                  <a:lnTo>
                    <a:pt x="3942" y="129"/>
                  </a:lnTo>
                  <a:lnTo>
                    <a:pt x="3659" y="52"/>
                  </a:lnTo>
                  <a:lnTo>
                    <a:pt x="3349" y="0"/>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2" name="Google Shape;2112;p36"/>
            <p:cNvSpPr/>
            <p:nvPr/>
          </p:nvSpPr>
          <p:spPr>
            <a:xfrm>
              <a:off x="5568908" y="1296023"/>
              <a:ext cx="109014" cy="109014"/>
            </a:xfrm>
            <a:custGeom>
              <a:avLst/>
              <a:gdLst/>
              <a:ahLst/>
              <a:cxnLst/>
              <a:rect l="l" t="t" r="r" b="b"/>
              <a:pathLst>
                <a:path w="6080" h="6080" extrusionOk="0">
                  <a:moveTo>
                    <a:pt x="3040" y="0"/>
                  </a:moveTo>
                  <a:lnTo>
                    <a:pt x="2731" y="26"/>
                  </a:lnTo>
                  <a:lnTo>
                    <a:pt x="2422" y="52"/>
                  </a:lnTo>
                  <a:lnTo>
                    <a:pt x="2139" y="129"/>
                  </a:lnTo>
                  <a:lnTo>
                    <a:pt x="1855" y="232"/>
                  </a:lnTo>
                  <a:lnTo>
                    <a:pt x="1598" y="361"/>
                  </a:lnTo>
                  <a:lnTo>
                    <a:pt x="1340" y="515"/>
                  </a:lnTo>
                  <a:lnTo>
                    <a:pt x="1108" y="696"/>
                  </a:lnTo>
                  <a:lnTo>
                    <a:pt x="877" y="876"/>
                  </a:lnTo>
                  <a:lnTo>
                    <a:pt x="696" y="1108"/>
                  </a:lnTo>
                  <a:lnTo>
                    <a:pt x="516" y="1340"/>
                  </a:lnTo>
                  <a:lnTo>
                    <a:pt x="361" y="1597"/>
                  </a:lnTo>
                  <a:lnTo>
                    <a:pt x="233" y="1855"/>
                  </a:lnTo>
                  <a:lnTo>
                    <a:pt x="130" y="2138"/>
                  </a:lnTo>
                  <a:lnTo>
                    <a:pt x="52" y="2422"/>
                  </a:lnTo>
                  <a:lnTo>
                    <a:pt x="1" y="2731"/>
                  </a:lnTo>
                  <a:lnTo>
                    <a:pt x="1" y="3040"/>
                  </a:lnTo>
                  <a:lnTo>
                    <a:pt x="1" y="3349"/>
                  </a:lnTo>
                  <a:lnTo>
                    <a:pt x="52" y="3658"/>
                  </a:lnTo>
                  <a:lnTo>
                    <a:pt x="130" y="3941"/>
                  </a:lnTo>
                  <a:lnTo>
                    <a:pt x="233" y="4225"/>
                  </a:lnTo>
                  <a:lnTo>
                    <a:pt x="361" y="4482"/>
                  </a:lnTo>
                  <a:lnTo>
                    <a:pt x="516" y="4740"/>
                  </a:lnTo>
                  <a:lnTo>
                    <a:pt x="696" y="4972"/>
                  </a:lnTo>
                  <a:lnTo>
                    <a:pt x="877" y="5178"/>
                  </a:lnTo>
                  <a:lnTo>
                    <a:pt x="1108" y="5384"/>
                  </a:lnTo>
                  <a:lnTo>
                    <a:pt x="1340" y="5564"/>
                  </a:lnTo>
                  <a:lnTo>
                    <a:pt x="1598" y="5719"/>
                  </a:lnTo>
                  <a:lnTo>
                    <a:pt x="1855" y="5847"/>
                  </a:lnTo>
                  <a:lnTo>
                    <a:pt x="2139" y="5951"/>
                  </a:lnTo>
                  <a:lnTo>
                    <a:pt x="2422" y="6028"/>
                  </a:lnTo>
                  <a:lnTo>
                    <a:pt x="2731" y="6054"/>
                  </a:lnTo>
                  <a:lnTo>
                    <a:pt x="3040" y="6079"/>
                  </a:lnTo>
                  <a:lnTo>
                    <a:pt x="3349" y="6054"/>
                  </a:lnTo>
                  <a:lnTo>
                    <a:pt x="3659" y="6028"/>
                  </a:lnTo>
                  <a:lnTo>
                    <a:pt x="3942" y="5951"/>
                  </a:lnTo>
                  <a:lnTo>
                    <a:pt x="4225" y="5847"/>
                  </a:lnTo>
                  <a:lnTo>
                    <a:pt x="4483" y="5719"/>
                  </a:lnTo>
                  <a:lnTo>
                    <a:pt x="4740" y="5564"/>
                  </a:lnTo>
                  <a:lnTo>
                    <a:pt x="4972" y="5384"/>
                  </a:lnTo>
                  <a:lnTo>
                    <a:pt x="5178" y="5178"/>
                  </a:lnTo>
                  <a:lnTo>
                    <a:pt x="5384" y="4972"/>
                  </a:lnTo>
                  <a:lnTo>
                    <a:pt x="5565" y="4740"/>
                  </a:lnTo>
                  <a:lnTo>
                    <a:pt x="5719" y="4482"/>
                  </a:lnTo>
                  <a:lnTo>
                    <a:pt x="5848" y="4225"/>
                  </a:lnTo>
                  <a:lnTo>
                    <a:pt x="5951" y="3941"/>
                  </a:lnTo>
                  <a:lnTo>
                    <a:pt x="6003" y="3658"/>
                  </a:lnTo>
                  <a:lnTo>
                    <a:pt x="6054" y="3349"/>
                  </a:lnTo>
                  <a:lnTo>
                    <a:pt x="6080" y="3040"/>
                  </a:lnTo>
                  <a:lnTo>
                    <a:pt x="6054" y="2731"/>
                  </a:lnTo>
                  <a:lnTo>
                    <a:pt x="6003" y="2422"/>
                  </a:lnTo>
                  <a:lnTo>
                    <a:pt x="5951" y="2138"/>
                  </a:lnTo>
                  <a:lnTo>
                    <a:pt x="5848" y="1855"/>
                  </a:lnTo>
                  <a:lnTo>
                    <a:pt x="5719" y="1597"/>
                  </a:lnTo>
                  <a:lnTo>
                    <a:pt x="5565" y="1340"/>
                  </a:lnTo>
                  <a:lnTo>
                    <a:pt x="5384" y="1108"/>
                  </a:lnTo>
                  <a:lnTo>
                    <a:pt x="5178" y="876"/>
                  </a:lnTo>
                  <a:lnTo>
                    <a:pt x="4972" y="696"/>
                  </a:lnTo>
                  <a:lnTo>
                    <a:pt x="4740" y="515"/>
                  </a:lnTo>
                  <a:lnTo>
                    <a:pt x="4483" y="361"/>
                  </a:lnTo>
                  <a:lnTo>
                    <a:pt x="4225" y="232"/>
                  </a:lnTo>
                  <a:lnTo>
                    <a:pt x="3942" y="129"/>
                  </a:lnTo>
                  <a:lnTo>
                    <a:pt x="3659" y="52"/>
                  </a:lnTo>
                  <a:lnTo>
                    <a:pt x="3349" y="26"/>
                  </a:lnTo>
                  <a:lnTo>
                    <a:pt x="3040" y="0"/>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3" name="Google Shape;2113;p36"/>
            <p:cNvSpPr/>
            <p:nvPr/>
          </p:nvSpPr>
          <p:spPr>
            <a:xfrm>
              <a:off x="4592548" y="956088"/>
              <a:ext cx="976378" cy="547313"/>
            </a:xfrm>
            <a:custGeom>
              <a:avLst/>
              <a:gdLst/>
              <a:ahLst/>
              <a:cxnLst/>
              <a:rect l="l" t="t" r="r" b="b"/>
              <a:pathLst>
                <a:path w="54455" h="30525" extrusionOk="0">
                  <a:moveTo>
                    <a:pt x="21226" y="1"/>
                  </a:moveTo>
                  <a:lnTo>
                    <a:pt x="20376" y="26"/>
                  </a:lnTo>
                  <a:lnTo>
                    <a:pt x="19577" y="104"/>
                  </a:lnTo>
                  <a:lnTo>
                    <a:pt x="18830" y="207"/>
                  </a:lnTo>
                  <a:lnTo>
                    <a:pt x="18135" y="387"/>
                  </a:lnTo>
                  <a:lnTo>
                    <a:pt x="17465" y="567"/>
                  </a:lnTo>
                  <a:lnTo>
                    <a:pt x="16847" y="799"/>
                  </a:lnTo>
                  <a:lnTo>
                    <a:pt x="16254" y="1082"/>
                  </a:lnTo>
                  <a:lnTo>
                    <a:pt x="15713" y="1366"/>
                  </a:lnTo>
                  <a:lnTo>
                    <a:pt x="15198" y="1701"/>
                  </a:lnTo>
                  <a:lnTo>
                    <a:pt x="14734" y="2035"/>
                  </a:lnTo>
                  <a:lnTo>
                    <a:pt x="14297" y="2396"/>
                  </a:lnTo>
                  <a:lnTo>
                    <a:pt x="13884" y="2782"/>
                  </a:lnTo>
                  <a:lnTo>
                    <a:pt x="13524" y="3169"/>
                  </a:lnTo>
                  <a:lnTo>
                    <a:pt x="13189" y="3581"/>
                  </a:lnTo>
                  <a:lnTo>
                    <a:pt x="12880" y="3993"/>
                  </a:lnTo>
                  <a:lnTo>
                    <a:pt x="12596" y="4405"/>
                  </a:lnTo>
                  <a:lnTo>
                    <a:pt x="12339" y="4817"/>
                  </a:lnTo>
                  <a:lnTo>
                    <a:pt x="12107" y="5204"/>
                  </a:lnTo>
                  <a:lnTo>
                    <a:pt x="11901" y="5616"/>
                  </a:lnTo>
                  <a:lnTo>
                    <a:pt x="11721" y="6002"/>
                  </a:lnTo>
                  <a:lnTo>
                    <a:pt x="11412" y="6749"/>
                  </a:lnTo>
                  <a:lnTo>
                    <a:pt x="11205" y="7419"/>
                  </a:lnTo>
                  <a:lnTo>
                    <a:pt x="11051" y="7986"/>
                  </a:lnTo>
                  <a:lnTo>
                    <a:pt x="10948" y="8424"/>
                  </a:lnTo>
                  <a:lnTo>
                    <a:pt x="10896" y="8784"/>
                  </a:lnTo>
                  <a:lnTo>
                    <a:pt x="10510" y="8656"/>
                  </a:lnTo>
                  <a:lnTo>
                    <a:pt x="10124" y="8527"/>
                  </a:lnTo>
                  <a:lnTo>
                    <a:pt x="9711" y="8398"/>
                  </a:lnTo>
                  <a:lnTo>
                    <a:pt x="9274" y="8321"/>
                  </a:lnTo>
                  <a:lnTo>
                    <a:pt x="8836" y="8269"/>
                  </a:lnTo>
                  <a:lnTo>
                    <a:pt x="8398" y="8218"/>
                  </a:lnTo>
                  <a:lnTo>
                    <a:pt x="7470" y="8218"/>
                  </a:lnTo>
                  <a:lnTo>
                    <a:pt x="7007" y="8243"/>
                  </a:lnTo>
                  <a:lnTo>
                    <a:pt x="6543" y="8295"/>
                  </a:lnTo>
                  <a:lnTo>
                    <a:pt x="6079" y="8372"/>
                  </a:lnTo>
                  <a:lnTo>
                    <a:pt x="5590" y="8475"/>
                  </a:lnTo>
                  <a:lnTo>
                    <a:pt x="5126" y="8604"/>
                  </a:lnTo>
                  <a:lnTo>
                    <a:pt x="4688" y="8733"/>
                  </a:lnTo>
                  <a:lnTo>
                    <a:pt x="4251" y="8913"/>
                  </a:lnTo>
                  <a:lnTo>
                    <a:pt x="3813" y="9119"/>
                  </a:lnTo>
                  <a:lnTo>
                    <a:pt x="3375" y="9325"/>
                  </a:lnTo>
                  <a:lnTo>
                    <a:pt x="2963" y="9583"/>
                  </a:lnTo>
                  <a:lnTo>
                    <a:pt x="2576" y="9840"/>
                  </a:lnTo>
                  <a:lnTo>
                    <a:pt x="2216" y="10150"/>
                  </a:lnTo>
                  <a:lnTo>
                    <a:pt x="1855" y="10459"/>
                  </a:lnTo>
                  <a:lnTo>
                    <a:pt x="1546" y="10819"/>
                  </a:lnTo>
                  <a:lnTo>
                    <a:pt x="1237" y="11180"/>
                  </a:lnTo>
                  <a:lnTo>
                    <a:pt x="953" y="11592"/>
                  </a:lnTo>
                  <a:lnTo>
                    <a:pt x="722" y="12030"/>
                  </a:lnTo>
                  <a:lnTo>
                    <a:pt x="515" y="12468"/>
                  </a:lnTo>
                  <a:lnTo>
                    <a:pt x="335" y="12957"/>
                  </a:lnTo>
                  <a:lnTo>
                    <a:pt x="181" y="13447"/>
                  </a:lnTo>
                  <a:lnTo>
                    <a:pt x="78" y="13988"/>
                  </a:lnTo>
                  <a:lnTo>
                    <a:pt x="26" y="14554"/>
                  </a:lnTo>
                  <a:lnTo>
                    <a:pt x="0" y="15147"/>
                  </a:lnTo>
                  <a:lnTo>
                    <a:pt x="26" y="15765"/>
                  </a:lnTo>
                  <a:lnTo>
                    <a:pt x="78" y="16358"/>
                  </a:lnTo>
                  <a:lnTo>
                    <a:pt x="155" y="16950"/>
                  </a:lnTo>
                  <a:lnTo>
                    <a:pt x="258" y="17491"/>
                  </a:lnTo>
                  <a:lnTo>
                    <a:pt x="387" y="17980"/>
                  </a:lnTo>
                  <a:lnTo>
                    <a:pt x="515" y="18470"/>
                  </a:lnTo>
                  <a:lnTo>
                    <a:pt x="696" y="18908"/>
                  </a:lnTo>
                  <a:lnTo>
                    <a:pt x="876" y="19320"/>
                  </a:lnTo>
                  <a:lnTo>
                    <a:pt x="1056" y="19706"/>
                  </a:lnTo>
                  <a:lnTo>
                    <a:pt x="1288" y="20067"/>
                  </a:lnTo>
                  <a:lnTo>
                    <a:pt x="1520" y="20427"/>
                  </a:lnTo>
                  <a:lnTo>
                    <a:pt x="1752" y="20737"/>
                  </a:lnTo>
                  <a:lnTo>
                    <a:pt x="2009" y="21046"/>
                  </a:lnTo>
                  <a:lnTo>
                    <a:pt x="2267" y="21329"/>
                  </a:lnTo>
                  <a:lnTo>
                    <a:pt x="2550" y="21587"/>
                  </a:lnTo>
                  <a:lnTo>
                    <a:pt x="2834" y="21818"/>
                  </a:lnTo>
                  <a:lnTo>
                    <a:pt x="3117" y="22050"/>
                  </a:lnTo>
                  <a:lnTo>
                    <a:pt x="3710" y="22488"/>
                  </a:lnTo>
                  <a:lnTo>
                    <a:pt x="4328" y="22875"/>
                  </a:lnTo>
                  <a:lnTo>
                    <a:pt x="4972" y="23261"/>
                  </a:lnTo>
                  <a:lnTo>
                    <a:pt x="5590" y="23596"/>
                  </a:lnTo>
                  <a:lnTo>
                    <a:pt x="6234" y="23956"/>
                  </a:lnTo>
                  <a:lnTo>
                    <a:pt x="6826" y="24317"/>
                  </a:lnTo>
                  <a:lnTo>
                    <a:pt x="7419" y="24729"/>
                  </a:lnTo>
                  <a:lnTo>
                    <a:pt x="7676" y="24935"/>
                  </a:lnTo>
                  <a:lnTo>
                    <a:pt x="7960" y="25167"/>
                  </a:lnTo>
                  <a:lnTo>
                    <a:pt x="8449" y="25631"/>
                  </a:lnTo>
                  <a:lnTo>
                    <a:pt x="8861" y="26094"/>
                  </a:lnTo>
                  <a:lnTo>
                    <a:pt x="9196" y="26558"/>
                  </a:lnTo>
                  <a:lnTo>
                    <a:pt x="9480" y="27022"/>
                  </a:lnTo>
                  <a:lnTo>
                    <a:pt x="9711" y="27485"/>
                  </a:lnTo>
                  <a:lnTo>
                    <a:pt x="9892" y="27923"/>
                  </a:lnTo>
                  <a:lnTo>
                    <a:pt x="10021" y="28361"/>
                  </a:lnTo>
                  <a:lnTo>
                    <a:pt x="10098" y="28773"/>
                  </a:lnTo>
                  <a:lnTo>
                    <a:pt x="10175" y="29134"/>
                  </a:lnTo>
                  <a:lnTo>
                    <a:pt x="10201" y="29469"/>
                  </a:lnTo>
                  <a:lnTo>
                    <a:pt x="10201" y="29778"/>
                  </a:lnTo>
                  <a:lnTo>
                    <a:pt x="10201" y="30036"/>
                  </a:lnTo>
                  <a:lnTo>
                    <a:pt x="10175" y="30396"/>
                  </a:lnTo>
                  <a:lnTo>
                    <a:pt x="10149" y="30525"/>
                  </a:lnTo>
                  <a:lnTo>
                    <a:pt x="19448" y="30525"/>
                  </a:lnTo>
                  <a:lnTo>
                    <a:pt x="19423" y="30293"/>
                  </a:lnTo>
                  <a:lnTo>
                    <a:pt x="19474" y="29701"/>
                  </a:lnTo>
                  <a:lnTo>
                    <a:pt x="19526" y="29289"/>
                  </a:lnTo>
                  <a:lnTo>
                    <a:pt x="19603" y="28851"/>
                  </a:lnTo>
                  <a:lnTo>
                    <a:pt x="19706" y="28387"/>
                  </a:lnTo>
                  <a:lnTo>
                    <a:pt x="19860" y="27898"/>
                  </a:lnTo>
                  <a:lnTo>
                    <a:pt x="20067" y="27408"/>
                  </a:lnTo>
                  <a:lnTo>
                    <a:pt x="20195" y="27176"/>
                  </a:lnTo>
                  <a:lnTo>
                    <a:pt x="20350" y="26944"/>
                  </a:lnTo>
                  <a:lnTo>
                    <a:pt x="20504" y="26738"/>
                  </a:lnTo>
                  <a:lnTo>
                    <a:pt x="20685" y="26532"/>
                  </a:lnTo>
                  <a:lnTo>
                    <a:pt x="20865" y="26326"/>
                  </a:lnTo>
                  <a:lnTo>
                    <a:pt x="21097" y="26146"/>
                  </a:lnTo>
                  <a:lnTo>
                    <a:pt x="21329" y="25991"/>
                  </a:lnTo>
                  <a:lnTo>
                    <a:pt x="21586" y="25863"/>
                  </a:lnTo>
                  <a:lnTo>
                    <a:pt x="21844" y="25734"/>
                  </a:lnTo>
                  <a:lnTo>
                    <a:pt x="22153" y="25631"/>
                  </a:lnTo>
                  <a:lnTo>
                    <a:pt x="22462" y="25554"/>
                  </a:lnTo>
                  <a:lnTo>
                    <a:pt x="22823" y="25528"/>
                  </a:lnTo>
                  <a:lnTo>
                    <a:pt x="23183" y="25502"/>
                  </a:lnTo>
                  <a:lnTo>
                    <a:pt x="23595" y="25528"/>
                  </a:lnTo>
                  <a:lnTo>
                    <a:pt x="24136" y="25554"/>
                  </a:lnTo>
                  <a:lnTo>
                    <a:pt x="24652" y="25579"/>
                  </a:lnTo>
                  <a:lnTo>
                    <a:pt x="25141" y="25579"/>
                  </a:lnTo>
                  <a:lnTo>
                    <a:pt x="25605" y="25554"/>
                  </a:lnTo>
                  <a:lnTo>
                    <a:pt x="25656" y="25914"/>
                  </a:lnTo>
                  <a:lnTo>
                    <a:pt x="25733" y="26275"/>
                  </a:lnTo>
                  <a:lnTo>
                    <a:pt x="25862" y="26610"/>
                  </a:lnTo>
                  <a:lnTo>
                    <a:pt x="25991" y="26919"/>
                  </a:lnTo>
                  <a:lnTo>
                    <a:pt x="26171" y="27228"/>
                  </a:lnTo>
                  <a:lnTo>
                    <a:pt x="26352" y="27511"/>
                  </a:lnTo>
                  <a:lnTo>
                    <a:pt x="26584" y="27769"/>
                  </a:lnTo>
                  <a:lnTo>
                    <a:pt x="26815" y="28001"/>
                  </a:lnTo>
                  <a:lnTo>
                    <a:pt x="27073" y="28232"/>
                  </a:lnTo>
                  <a:lnTo>
                    <a:pt x="27356" y="28439"/>
                  </a:lnTo>
                  <a:lnTo>
                    <a:pt x="27665" y="28593"/>
                  </a:lnTo>
                  <a:lnTo>
                    <a:pt x="27975" y="28748"/>
                  </a:lnTo>
                  <a:lnTo>
                    <a:pt x="28309" y="28851"/>
                  </a:lnTo>
                  <a:lnTo>
                    <a:pt x="28644" y="28954"/>
                  </a:lnTo>
                  <a:lnTo>
                    <a:pt x="29005" y="29005"/>
                  </a:lnTo>
                  <a:lnTo>
                    <a:pt x="29623" y="29005"/>
                  </a:lnTo>
                  <a:lnTo>
                    <a:pt x="29881" y="28979"/>
                  </a:lnTo>
                  <a:lnTo>
                    <a:pt x="30113" y="28928"/>
                  </a:lnTo>
                  <a:lnTo>
                    <a:pt x="30370" y="28876"/>
                  </a:lnTo>
                  <a:lnTo>
                    <a:pt x="30602" y="28799"/>
                  </a:lnTo>
                  <a:lnTo>
                    <a:pt x="30808" y="28722"/>
                  </a:lnTo>
                  <a:lnTo>
                    <a:pt x="31246" y="28516"/>
                  </a:lnTo>
                  <a:lnTo>
                    <a:pt x="31632" y="28258"/>
                  </a:lnTo>
                  <a:lnTo>
                    <a:pt x="31993" y="27949"/>
                  </a:lnTo>
                  <a:lnTo>
                    <a:pt x="32328" y="27588"/>
                  </a:lnTo>
                  <a:lnTo>
                    <a:pt x="32585" y="27202"/>
                  </a:lnTo>
                  <a:lnTo>
                    <a:pt x="32843" y="27485"/>
                  </a:lnTo>
                  <a:lnTo>
                    <a:pt x="33126" y="27769"/>
                  </a:lnTo>
                  <a:lnTo>
                    <a:pt x="33435" y="28026"/>
                  </a:lnTo>
                  <a:lnTo>
                    <a:pt x="33770" y="28284"/>
                  </a:lnTo>
                  <a:lnTo>
                    <a:pt x="34105" y="28542"/>
                  </a:lnTo>
                  <a:lnTo>
                    <a:pt x="34492" y="28773"/>
                  </a:lnTo>
                  <a:lnTo>
                    <a:pt x="34878" y="28979"/>
                  </a:lnTo>
                  <a:lnTo>
                    <a:pt x="35290" y="29186"/>
                  </a:lnTo>
                  <a:lnTo>
                    <a:pt x="35754" y="29366"/>
                  </a:lnTo>
                  <a:lnTo>
                    <a:pt x="36243" y="29546"/>
                  </a:lnTo>
                  <a:lnTo>
                    <a:pt x="36758" y="29701"/>
                  </a:lnTo>
                  <a:lnTo>
                    <a:pt x="37299" y="29830"/>
                  </a:lnTo>
                  <a:lnTo>
                    <a:pt x="37866" y="29933"/>
                  </a:lnTo>
                  <a:lnTo>
                    <a:pt x="38458" y="30010"/>
                  </a:lnTo>
                  <a:lnTo>
                    <a:pt x="39102" y="30087"/>
                  </a:lnTo>
                  <a:lnTo>
                    <a:pt x="39772" y="30113"/>
                  </a:lnTo>
                  <a:lnTo>
                    <a:pt x="40365" y="30113"/>
                  </a:lnTo>
                  <a:lnTo>
                    <a:pt x="40931" y="30061"/>
                  </a:lnTo>
                  <a:lnTo>
                    <a:pt x="41472" y="29984"/>
                  </a:lnTo>
                  <a:lnTo>
                    <a:pt x="41987" y="29855"/>
                  </a:lnTo>
                  <a:lnTo>
                    <a:pt x="42503" y="29701"/>
                  </a:lnTo>
                  <a:lnTo>
                    <a:pt x="42992" y="29520"/>
                  </a:lnTo>
                  <a:lnTo>
                    <a:pt x="43456" y="29289"/>
                  </a:lnTo>
                  <a:lnTo>
                    <a:pt x="43894" y="29031"/>
                  </a:lnTo>
                  <a:lnTo>
                    <a:pt x="44306" y="28773"/>
                  </a:lnTo>
                  <a:lnTo>
                    <a:pt x="44692" y="28464"/>
                  </a:lnTo>
                  <a:lnTo>
                    <a:pt x="45078" y="28129"/>
                  </a:lnTo>
                  <a:lnTo>
                    <a:pt x="45413" y="27795"/>
                  </a:lnTo>
                  <a:lnTo>
                    <a:pt x="45722" y="27408"/>
                  </a:lnTo>
                  <a:lnTo>
                    <a:pt x="46006" y="27022"/>
                  </a:lnTo>
                  <a:lnTo>
                    <a:pt x="46263" y="26610"/>
                  </a:lnTo>
                  <a:lnTo>
                    <a:pt x="46495" y="26172"/>
                  </a:lnTo>
                  <a:lnTo>
                    <a:pt x="46779" y="26404"/>
                  </a:lnTo>
                  <a:lnTo>
                    <a:pt x="47036" y="26584"/>
                  </a:lnTo>
                  <a:lnTo>
                    <a:pt x="47345" y="26764"/>
                  </a:lnTo>
                  <a:lnTo>
                    <a:pt x="47654" y="26893"/>
                  </a:lnTo>
                  <a:lnTo>
                    <a:pt x="47989" y="27022"/>
                  </a:lnTo>
                  <a:lnTo>
                    <a:pt x="48324" y="27099"/>
                  </a:lnTo>
                  <a:lnTo>
                    <a:pt x="48685" y="27151"/>
                  </a:lnTo>
                  <a:lnTo>
                    <a:pt x="49045" y="27176"/>
                  </a:lnTo>
                  <a:lnTo>
                    <a:pt x="49432" y="27151"/>
                  </a:lnTo>
                  <a:lnTo>
                    <a:pt x="49792" y="27099"/>
                  </a:lnTo>
                  <a:lnTo>
                    <a:pt x="50179" y="26996"/>
                  </a:lnTo>
                  <a:lnTo>
                    <a:pt x="50514" y="26867"/>
                  </a:lnTo>
                  <a:lnTo>
                    <a:pt x="50848" y="26713"/>
                  </a:lnTo>
                  <a:lnTo>
                    <a:pt x="51158" y="26507"/>
                  </a:lnTo>
                  <a:lnTo>
                    <a:pt x="51467" y="26301"/>
                  </a:lnTo>
                  <a:lnTo>
                    <a:pt x="51724" y="26043"/>
                  </a:lnTo>
                  <a:lnTo>
                    <a:pt x="51982" y="25785"/>
                  </a:lnTo>
                  <a:lnTo>
                    <a:pt x="52188" y="25502"/>
                  </a:lnTo>
                  <a:lnTo>
                    <a:pt x="52368" y="25167"/>
                  </a:lnTo>
                  <a:lnTo>
                    <a:pt x="52549" y="24832"/>
                  </a:lnTo>
                  <a:lnTo>
                    <a:pt x="52677" y="24497"/>
                  </a:lnTo>
                  <a:lnTo>
                    <a:pt x="52755" y="24137"/>
                  </a:lnTo>
                  <a:lnTo>
                    <a:pt x="52806" y="23750"/>
                  </a:lnTo>
                  <a:lnTo>
                    <a:pt x="52832" y="23364"/>
                  </a:lnTo>
                  <a:lnTo>
                    <a:pt x="52832" y="23029"/>
                  </a:lnTo>
                  <a:lnTo>
                    <a:pt x="52780" y="22694"/>
                  </a:lnTo>
                  <a:lnTo>
                    <a:pt x="52703" y="22385"/>
                  </a:lnTo>
                  <a:lnTo>
                    <a:pt x="52600" y="22076"/>
                  </a:lnTo>
                  <a:lnTo>
                    <a:pt x="52497" y="21793"/>
                  </a:lnTo>
                  <a:lnTo>
                    <a:pt x="52343" y="21509"/>
                  </a:lnTo>
                  <a:lnTo>
                    <a:pt x="52188" y="21252"/>
                  </a:lnTo>
                  <a:lnTo>
                    <a:pt x="51982" y="20994"/>
                  </a:lnTo>
                  <a:lnTo>
                    <a:pt x="52265" y="20788"/>
                  </a:lnTo>
                  <a:lnTo>
                    <a:pt x="52549" y="20556"/>
                  </a:lnTo>
                  <a:lnTo>
                    <a:pt x="52806" y="20324"/>
                  </a:lnTo>
                  <a:lnTo>
                    <a:pt x="53038" y="20067"/>
                  </a:lnTo>
                  <a:lnTo>
                    <a:pt x="53270" y="19783"/>
                  </a:lnTo>
                  <a:lnTo>
                    <a:pt x="53476" y="19500"/>
                  </a:lnTo>
                  <a:lnTo>
                    <a:pt x="53682" y="19217"/>
                  </a:lnTo>
                  <a:lnTo>
                    <a:pt x="53862" y="18908"/>
                  </a:lnTo>
                  <a:lnTo>
                    <a:pt x="54017" y="18573"/>
                  </a:lnTo>
                  <a:lnTo>
                    <a:pt x="54146" y="18212"/>
                  </a:lnTo>
                  <a:lnTo>
                    <a:pt x="54249" y="17852"/>
                  </a:lnTo>
                  <a:lnTo>
                    <a:pt x="54326" y="17491"/>
                  </a:lnTo>
                  <a:lnTo>
                    <a:pt x="54403" y="17105"/>
                  </a:lnTo>
                  <a:lnTo>
                    <a:pt x="54429" y="16692"/>
                  </a:lnTo>
                  <a:lnTo>
                    <a:pt x="54455" y="16254"/>
                  </a:lnTo>
                  <a:lnTo>
                    <a:pt x="54429" y="15817"/>
                  </a:lnTo>
                  <a:lnTo>
                    <a:pt x="54377" y="15327"/>
                  </a:lnTo>
                  <a:lnTo>
                    <a:pt x="54300" y="14838"/>
                  </a:lnTo>
                  <a:lnTo>
                    <a:pt x="54197" y="14400"/>
                  </a:lnTo>
                  <a:lnTo>
                    <a:pt x="54043" y="13988"/>
                  </a:lnTo>
                  <a:lnTo>
                    <a:pt x="53888" y="13601"/>
                  </a:lnTo>
                  <a:lnTo>
                    <a:pt x="53708" y="13266"/>
                  </a:lnTo>
                  <a:lnTo>
                    <a:pt x="53502" y="12932"/>
                  </a:lnTo>
                  <a:lnTo>
                    <a:pt x="53270" y="12622"/>
                  </a:lnTo>
                  <a:lnTo>
                    <a:pt x="53012" y="12339"/>
                  </a:lnTo>
                  <a:lnTo>
                    <a:pt x="52780" y="12082"/>
                  </a:lnTo>
                  <a:lnTo>
                    <a:pt x="52497" y="11824"/>
                  </a:lnTo>
                  <a:lnTo>
                    <a:pt x="52214" y="11618"/>
                  </a:lnTo>
                  <a:lnTo>
                    <a:pt x="51930" y="11412"/>
                  </a:lnTo>
                  <a:lnTo>
                    <a:pt x="51647" y="11231"/>
                  </a:lnTo>
                  <a:lnTo>
                    <a:pt x="51364" y="11077"/>
                  </a:lnTo>
                  <a:lnTo>
                    <a:pt x="51055" y="10948"/>
                  </a:lnTo>
                  <a:lnTo>
                    <a:pt x="50462" y="10691"/>
                  </a:lnTo>
                  <a:lnTo>
                    <a:pt x="49921" y="10510"/>
                  </a:lnTo>
                  <a:lnTo>
                    <a:pt x="49380" y="10381"/>
                  </a:lnTo>
                  <a:lnTo>
                    <a:pt x="48917" y="10278"/>
                  </a:lnTo>
                  <a:lnTo>
                    <a:pt x="48530" y="10227"/>
                  </a:lnTo>
                  <a:lnTo>
                    <a:pt x="48221" y="10201"/>
                  </a:lnTo>
                  <a:lnTo>
                    <a:pt x="47963" y="10175"/>
                  </a:lnTo>
                  <a:lnTo>
                    <a:pt x="47912" y="9918"/>
                  </a:lnTo>
                  <a:lnTo>
                    <a:pt x="47835" y="9583"/>
                  </a:lnTo>
                  <a:lnTo>
                    <a:pt x="47706" y="9196"/>
                  </a:lnTo>
                  <a:lnTo>
                    <a:pt x="47526" y="8681"/>
                  </a:lnTo>
                  <a:lnTo>
                    <a:pt x="47294" y="8140"/>
                  </a:lnTo>
                  <a:lnTo>
                    <a:pt x="47010" y="7548"/>
                  </a:lnTo>
                  <a:lnTo>
                    <a:pt x="46650" y="6904"/>
                  </a:lnTo>
                  <a:lnTo>
                    <a:pt x="46444" y="6595"/>
                  </a:lnTo>
                  <a:lnTo>
                    <a:pt x="46238" y="6260"/>
                  </a:lnTo>
                  <a:lnTo>
                    <a:pt x="45980" y="5951"/>
                  </a:lnTo>
                  <a:lnTo>
                    <a:pt x="45722" y="5616"/>
                  </a:lnTo>
                  <a:lnTo>
                    <a:pt x="45439" y="5307"/>
                  </a:lnTo>
                  <a:lnTo>
                    <a:pt x="45104" y="4998"/>
                  </a:lnTo>
                  <a:lnTo>
                    <a:pt x="44769" y="4714"/>
                  </a:lnTo>
                  <a:lnTo>
                    <a:pt x="44409" y="4431"/>
                  </a:lnTo>
                  <a:lnTo>
                    <a:pt x="44022" y="4148"/>
                  </a:lnTo>
                  <a:lnTo>
                    <a:pt x="43636" y="3890"/>
                  </a:lnTo>
                  <a:lnTo>
                    <a:pt x="43198" y="3658"/>
                  </a:lnTo>
                  <a:lnTo>
                    <a:pt x="42709" y="3452"/>
                  </a:lnTo>
                  <a:lnTo>
                    <a:pt x="42219" y="3246"/>
                  </a:lnTo>
                  <a:lnTo>
                    <a:pt x="41704" y="3066"/>
                  </a:lnTo>
                  <a:lnTo>
                    <a:pt x="41163" y="2937"/>
                  </a:lnTo>
                  <a:lnTo>
                    <a:pt x="40571" y="2808"/>
                  </a:lnTo>
                  <a:lnTo>
                    <a:pt x="40055" y="2731"/>
                  </a:lnTo>
                  <a:lnTo>
                    <a:pt x="39540" y="2679"/>
                  </a:lnTo>
                  <a:lnTo>
                    <a:pt x="39051" y="2654"/>
                  </a:lnTo>
                  <a:lnTo>
                    <a:pt x="38587" y="2679"/>
                  </a:lnTo>
                  <a:lnTo>
                    <a:pt x="38124" y="2705"/>
                  </a:lnTo>
                  <a:lnTo>
                    <a:pt x="37686" y="2757"/>
                  </a:lnTo>
                  <a:lnTo>
                    <a:pt x="37248" y="2834"/>
                  </a:lnTo>
                  <a:lnTo>
                    <a:pt x="36836" y="2937"/>
                  </a:lnTo>
                  <a:lnTo>
                    <a:pt x="36423" y="3066"/>
                  </a:lnTo>
                  <a:lnTo>
                    <a:pt x="36063" y="3195"/>
                  </a:lnTo>
                  <a:lnTo>
                    <a:pt x="35676" y="3349"/>
                  </a:lnTo>
                  <a:lnTo>
                    <a:pt x="35316" y="3530"/>
                  </a:lnTo>
                  <a:lnTo>
                    <a:pt x="34981" y="3710"/>
                  </a:lnTo>
                  <a:lnTo>
                    <a:pt x="34672" y="3890"/>
                  </a:lnTo>
                  <a:lnTo>
                    <a:pt x="34363" y="4096"/>
                  </a:lnTo>
                  <a:lnTo>
                    <a:pt x="34054" y="4328"/>
                  </a:lnTo>
                  <a:lnTo>
                    <a:pt x="33770" y="3993"/>
                  </a:lnTo>
                  <a:lnTo>
                    <a:pt x="33461" y="3684"/>
                  </a:lnTo>
                  <a:lnTo>
                    <a:pt x="33126" y="3426"/>
                  </a:lnTo>
                  <a:lnTo>
                    <a:pt x="32740" y="3195"/>
                  </a:lnTo>
                  <a:lnTo>
                    <a:pt x="32354" y="3040"/>
                  </a:lnTo>
                  <a:lnTo>
                    <a:pt x="31916" y="2886"/>
                  </a:lnTo>
                  <a:lnTo>
                    <a:pt x="31478" y="2808"/>
                  </a:lnTo>
                  <a:lnTo>
                    <a:pt x="31014" y="2782"/>
                  </a:lnTo>
                  <a:lnTo>
                    <a:pt x="30705" y="2808"/>
                  </a:lnTo>
                  <a:lnTo>
                    <a:pt x="30422" y="2834"/>
                  </a:lnTo>
                  <a:lnTo>
                    <a:pt x="30138" y="2886"/>
                  </a:lnTo>
                  <a:lnTo>
                    <a:pt x="29855" y="2989"/>
                  </a:lnTo>
                  <a:lnTo>
                    <a:pt x="29572" y="3092"/>
                  </a:lnTo>
                  <a:lnTo>
                    <a:pt x="29314" y="3195"/>
                  </a:lnTo>
                  <a:lnTo>
                    <a:pt x="29056" y="3349"/>
                  </a:lnTo>
                  <a:lnTo>
                    <a:pt x="28825" y="3504"/>
                  </a:lnTo>
                  <a:lnTo>
                    <a:pt x="28412" y="2989"/>
                  </a:lnTo>
                  <a:lnTo>
                    <a:pt x="27975" y="2525"/>
                  </a:lnTo>
                  <a:lnTo>
                    <a:pt x="27511" y="2087"/>
                  </a:lnTo>
                  <a:lnTo>
                    <a:pt x="27021" y="1726"/>
                  </a:lnTo>
                  <a:lnTo>
                    <a:pt x="26532" y="1391"/>
                  </a:lnTo>
                  <a:lnTo>
                    <a:pt x="26043" y="1108"/>
                  </a:lnTo>
                  <a:lnTo>
                    <a:pt x="25527" y="876"/>
                  </a:lnTo>
                  <a:lnTo>
                    <a:pt x="25012" y="644"/>
                  </a:lnTo>
                  <a:lnTo>
                    <a:pt x="24523" y="490"/>
                  </a:lnTo>
                  <a:lnTo>
                    <a:pt x="24008" y="335"/>
                  </a:lnTo>
                  <a:lnTo>
                    <a:pt x="23492" y="232"/>
                  </a:lnTo>
                  <a:lnTo>
                    <a:pt x="23003" y="129"/>
                  </a:lnTo>
                  <a:lnTo>
                    <a:pt x="22539" y="78"/>
                  </a:lnTo>
                  <a:lnTo>
                    <a:pt x="22076" y="26"/>
                  </a:lnTo>
                  <a:lnTo>
                    <a:pt x="21638"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4" name="Google Shape;2114;p36"/>
            <p:cNvSpPr/>
            <p:nvPr/>
          </p:nvSpPr>
          <p:spPr>
            <a:xfrm>
              <a:off x="4706152" y="1012890"/>
              <a:ext cx="74840" cy="75306"/>
            </a:xfrm>
            <a:custGeom>
              <a:avLst/>
              <a:gdLst/>
              <a:ahLst/>
              <a:cxnLst/>
              <a:rect l="l" t="t" r="r" b="b"/>
              <a:pathLst>
                <a:path w="4174" h="4200" extrusionOk="0">
                  <a:moveTo>
                    <a:pt x="2087" y="1"/>
                  </a:moveTo>
                  <a:lnTo>
                    <a:pt x="1881" y="27"/>
                  </a:lnTo>
                  <a:lnTo>
                    <a:pt x="1675" y="52"/>
                  </a:lnTo>
                  <a:lnTo>
                    <a:pt x="1469" y="104"/>
                  </a:lnTo>
                  <a:lnTo>
                    <a:pt x="1263" y="181"/>
                  </a:lnTo>
                  <a:lnTo>
                    <a:pt x="1083" y="258"/>
                  </a:lnTo>
                  <a:lnTo>
                    <a:pt x="903" y="362"/>
                  </a:lnTo>
                  <a:lnTo>
                    <a:pt x="748" y="490"/>
                  </a:lnTo>
                  <a:lnTo>
                    <a:pt x="593" y="619"/>
                  </a:lnTo>
                  <a:lnTo>
                    <a:pt x="465" y="774"/>
                  </a:lnTo>
                  <a:lnTo>
                    <a:pt x="362" y="928"/>
                  </a:lnTo>
                  <a:lnTo>
                    <a:pt x="233" y="1109"/>
                  </a:lnTo>
                  <a:lnTo>
                    <a:pt x="156" y="1289"/>
                  </a:lnTo>
                  <a:lnTo>
                    <a:pt x="78" y="1469"/>
                  </a:lnTo>
                  <a:lnTo>
                    <a:pt x="27" y="1675"/>
                  </a:lnTo>
                  <a:lnTo>
                    <a:pt x="1" y="1881"/>
                  </a:lnTo>
                  <a:lnTo>
                    <a:pt x="1" y="2113"/>
                  </a:lnTo>
                  <a:lnTo>
                    <a:pt x="1" y="2319"/>
                  </a:lnTo>
                  <a:lnTo>
                    <a:pt x="27" y="2525"/>
                  </a:lnTo>
                  <a:lnTo>
                    <a:pt x="78" y="2731"/>
                  </a:lnTo>
                  <a:lnTo>
                    <a:pt x="156" y="2912"/>
                  </a:lnTo>
                  <a:lnTo>
                    <a:pt x="233" y="3092"/>
                  </a:lnTo>
                  <a:lnTo>
                    <a:pt x="362" y="3272"/>
                  </a:lnTo>
                  <a:lnTo>
                    <a:pt x="465" y="3427"/>
                  </a:lnTo>
                  <a:lnTo>
                    <a:pt x="593" y="3581"/>
                  </a:lnTo>
                  <a:lnTo>
                    <a:pt x="748" y="3710"/>
                  </a:lnTo>
                  <a:lnTo>
                    <a:pt x="903" y="3839"/>
                  </a:lnTo>
                  <a:lnTo>
                    <a:pt x="1083" y="3942"/>
                  </a:lnTo>
                  <a:lnTo>
                    <a:pt x="1263" y="4045"/>
                  </a:lnTo>
                  <a:lnTo>
                    <a:pt x="1469" y="4097"/>
                  </a:lnTo>
                  <a:lnTo>
                    <a:pt x="1675" y="4148"/>
                  </a:lnTo>
                  <a:lnTo>
                    <a:pt x="1881" y="4200"/>
                  </a:lnTo>
                  <a:lnTo>
                    <a:pt x="2294" y="4200"/>
                  </a:lnTo>
                  <a:lnTo>
                    <a:pt x="2500" y="4148"/>
                  </a:lnTo>
                  <a:lnTo>
                    <a:pt x="2706" y="4097"/>
                  </a:lnTo>
                  <a:lnTo>
                    <a:pt x="2912" y="4045"/>
                  </a:lnTo>
                  <a:lnTo>
                    <a:pt x="3092" y="3942"/>
                  </a:lnTo>
                  <a:lnTo>
                    <a:pt x="3272" y="3839"/>
                  </a:lnTo>
                  <a:lnTo>
                    <a:pt x="3427" y="3710"/>
                  </a:lnTo>
                  <a:lnTo>
                    <a:pt x="3581" y="3581"/>
                  </a:lnTo>
                  <a:lnTo>
                    <a:pt x="3710" y="3427"/>
                  </a:lnTo>
                  <a:lnTo>
                    <a:pt x="3839" y="3272"/>
                  </a:lnTo>
                  <a:lnTo>
                    <a:pt x="3942" y="3092"/>
                  </a:lnTo>
                  <a:lnTo>
                    <a:pt x="4019" y="2912"/>
                  </a:lnTo>
                  <a:lnTo>
                    <a:pt x="4097" y="2731"/>
                  </a:lnTo>
                  <a:lnTo>
                    <a:pt x="4148" y="2525"/>
                  </a:lnTo>
                  <a:lnTo>
                    <a:pt x="4174" y="2319"/>
                  </a:lnTo>
                  <a:lnTo>
                    <a:pt x="4174" y="2113"/>
                  </a:lnTo>
                  <a:lnTo>
                    <a:pt x="4174" y="1881"/>
                  </a:lnTo>
                  <a:lnTo>
                    <a:pt x="4148" y="1675"/>
                  </a:lnTo>
                  <a:lnTo>
                    <a:pt x="4097" y="1469"/>
                  </a:lnTo>
                  <a:lnTo>
                    <a:pt x="4019" y="1289"/>
                  </a:lnTo>
                  <a:lnTo>
                    <a:pt x="3942" y="1109"/>
                  </a:lnTo>
                  <a:lnTo>
                    <a:pt x="3839" y="928"/>
                  </a:lnTo>
                  <a:lnTo>
                    <a:pt x="3710" y="774"/>
                  </a:lnTo>
                  <a:lnTo>
                    <a:pt x="3581" y="619"/>
                  </a:lnTo>
                  <a:lnTo>
                    <a:pt x="3427" y="490"/>
                  </a:lnTo>
                  <a:lnTo>
                    <a:pt x="3272" y="362"/>
                  </a:lnTo>
                  <a:lnTo>
                    <a:pt x="3092" y="258"/>
                  </a:lnTo>
                  <a:lnTo>
                    <a:pt x="2912" y="181"/>
                  </a:lnTo>
                  <a:lnTo>
                    <a:pt x="2706" y="104"/>
                  </a:lnTo>
                  <a:lnTo>
                    <a:pt x="2500" y="52"/>
                  </a:lnTo>
                  <a:lnTo>
                    <a:pt x="2294" y="27"/>
                  </a:lnTo>
                  <a:lnTo>
                    <a:pt x="2087"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5" name="Google Shape;2115;p36"/>
            <p:cNvSpPr/>
            <p:nvPr/>
          </p:nvSpPr>
          <p:spPr>
            <a:xfrm>
              <a:off x="5469612" y="1074318"/>
              <a:ext cx="52212" cy="52212"/>
            </a:xfrm>
            <a:custGeom>
              <a:avLst/>
              <a:gdLst/>
              <a:ahLst/>
              <a:cxnLst/>
              <a:rect l="l" t="t" r="r" b="b"/>
              <a:pathLst>
                <a:path w="2912" h="2912" extrusionOk="0">
                  <a:moveTo>
                    <a:pt x="1469" y="1"/>
                  </a:moveTo>
                  <a:lnTo>
                    <a:pt x="1160" y="52"/>
                  </a:lnTo>
                  <a:lnTo>
                    <a:pt x="902" y="130"/>
                  </a:lnTo>
                  <a:lnTo>
                    <a:pt x="645" y="258"/>
                  </a:lnTo>
                  <a:lnTo>
                    <a:pt x="438" y="439"/>
                  </a:lnTo>
                  <a:lnTo>
                    <a:pt x="258" y="645"/>
                  </a:lnTo>
                  <a:lnTo>
                    <a:pt x="129" y="902"/>
                  </a:lnTo>
                  <a:lnTo>
                    <a:pt x="26" y="1160"/>
                  </a:lnTo>
                  <a:lnTo>
                    <a:pt x="1" y="1469"/>
                  </a:lnTo>
                  <a:lnTo>
                    <a:pt x="26" y="1752"/>
                  </a:lnTo>
                  <a:lnTo>
                    <a:pt x="129" y="2036"/>
                  </a:lnTo>
                  <a:lnTo>
                    <a:pt x="258" y="2268"/>
                  </a:lnTo>
                  <a:lnTo>
                    <a:pt x="438" y="2499"/>
                  </a:lnTo>
                  <a:lnTo>
                    <a:pt x="645" y="2680"/>
                  </a:lnTo>
                  <a:lnTo>
                    <a:pt x="902" y="2809"/>
                  </a:lnTo>
                  <a:lnTo>
                    <a:pt x="1160" y="2886"/>
                  </a:lnTo>
                  <a:lnTo>
                    <a:pt x="1469" y="2912"/>
                  </a:lnTo>
                  <a:lnTo>
                    <a:pt x="1752" y="2886"/>
                  </a:lnTo>
                  <a:lnTo>
                    <a:pt x="2036" y="2809"/>
                  </a:lnTo>
                  <a:lnTo>
                    <a:pt x="2267" y="2680"/>
                  </a:lnTo>
                  <a:lnTo>
                    <a:pt x="2499" y="2499"/>
                  </a:lnTo>
                  <a:lnTo>
                    <a:pt x="2680" y="2268"/>
                  </a:lnTo>
                  <a:lnTo>
                    <a:pt x="2808" y="2036"/>
                  </a:lnTo>
                  <a:lnTo>
                    <a:pt x="2886" y="1752"/>
                  </a:lnTo>
                  <a:lnTo>
                    <a:pt x="2911" y="1469"/>
                  </a:lnTo>
                  <a:lnTo>
                    <a:pt x="2886" y="1160"/>
                  </a:lnTo>
                  <a:lnTo>
                    <a:pt x="2808" y="902"/>
                  </a:lnTo>
                  <a:lnTo>
                    <a:pt x="2680" y="645"/>
                  </a:lnTo>
                  <a:lnTo>
                    <a:pt x="2499" y="439"/>
                  </a:lnTo>
                  <a:lnTo>
                    <a:pt x="2267" y="258"/>
                  </a:lnTo>
                  <a:lnTo>
                    <a:pt x="2036" y="130"/>
                  </a:lnTo>
                  <a:lnTo>
                    <a:pt x="1752" y="52"/>
                  </a:lnTo>
                  <a:lnTo>
                    <a:pt x="1469"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6" name="Google Shape;2116;p36"/>
            <p:cNvSpPr/>
            <p:nvPr/>
          </p:nvSpPr>
          <p:spPr>
            <a:xfrm>
              <a:off x="5417417" y="930233"/>
              <a:ext cx="109014" cy="109014"/>
            </a:xfrm>
            <a:custGeom>
              <a:avLst/>
              <a:gdLst/>
              <a:ahLst/>
              <a:cxnLst/>
              <a:rect l="l" t="t" r="r" b="b"/>
              <a:pathLst>
                <a:path w="6080" h="6080" extrusionOk="0">
                  <a:moveTo>
                    <a:pt x="2731" y="0"/>
                  </a:moveTo>
                  <a:lnTo>
                    <a:pt x="2448" y="52"/>
                  </a:lnTo>
                  <a:lnTo>
                    <a:pt x="2139" y="129"/>
                  </a:lnTo>
                  <a:lnTo>
                    <a:pt x="1855" y="232"/>
                  </a:lnTo>
                  <a:lnTo>
                    <a:pt x="1598" y="361"/>
                  </a:lnTo>
                  <a:lnTo>
                    <a:pt x="1340" y="515"/>
                  </a:lnTo>
                  <a:lnTo>
                    <a:pt x="1108" y="695"/>
                  </a:lnTo>
                  <a:lnTo>
                    <a:pt x="902" y="876"/>
                  </a:lnTo>
                  <a:lnTo>
                    <a:pt x="696" y="1108"/>
                  </a:lnTo>
                  <a:lnTo>
                    <a:pt x="516" y="1339"/>
                  </a:lnTo>
                  <a:lnTo>
                    <a:pt x="387" y="1571"/>
                  </a:lnTo>
                  <a:lnTo>
                    <a:pt x="258" y="1855"/>
                  </a:lnTo>
                  <a:lnTo>
                    <a:pt x="155" y="2138"/>
                  </a:lnTo>
                  <a:lnTo>
                    <a:pt x="78" y="2421"/>
                  </a:lnTo>
                  <a:lnTo>
                    <a:pt x="27" y="2730"/>
                  </a:lnTo>
                  <a:lnTo>
                    <a:pt x="1" y="3040"/>
                  </a:lnTo>
                  <a:lnTo>
                    <a:pt x="27" y="3349"/>
                  </a:lnTo>
                  <a:lnTo>
                    <a:pt x="78" y="3632"/>
                  </a:lnTo>
                  <a:lnTo>
                    <a:pt x="155" y="3941"/>
                  </a:lnTo>
                  <a:lnTo>
                    <a:pt x="258" y="4224"/>
                  </a:lnTo>
                  <a:lnTo>
                    <a:pt x="387" y="4482"/>
                  </a:lnTo>
                  <a:lnTo>
                    <a:pt x="516" y="4740"/>
                  </a:lnTo>
                  <a:lnTo>
                    <a:pt x="696" y="4972"/>
                  </a:lnTo>
                  <a:lnTo>
                    <a:pt x="902" y="5178"/>
                  </a:lnTo>
                  <a:lnTo>
                    <a:pt x="1108" y="5384"/>
                  </a:lnTo>
                  <a:lnTo>
                    <a:pt x="1340" y="5564"/>
                  </a:lnTo>
                  <a:lnTo>
                    <a:pt x="1598" y="5693"/>
                  </a:lnTo>
                  <a:lnTo>
                    <a:pt x="1855" y="5822"/>
                  </a:lnTo>
                  <a:lnTo>
                    <a:pt x="2139" y="5925"/>
                  </a:lnTo>
                  <a:lnTo>
                    <a:pt x="2448" y="6002"/>
                  </a:lnTo>
                  <a:lnTo>
                    <a:pt x="2731" y="6053"/>
                  </a:lnTo>
                  <a:lnTo>
                    <a:pt x="3040" y="6079"/>
                  </a:lnTo>
                  <a:lnTo>
                    <a:pt x="3349" y="6053"/>
                  </a:lnTo>
                  <a:lnTo>
                    <a:pt x="3659" y="6002"/>
                  </a:lnTo>
                  <a:lnTo>
                    <a:pt x="3942" y="5925"/>
                  </a:lnTo>
                  <a:lnTo>
                    <a:pt x="4225" y="5822"/>
                  </a:lnTo>
                  <a:lnTo>
                    <a:pt x="4509" y="5693"/>
                  </a:lnTo>
                  <a:lnTo>
                    <a:pt x="4740" y="5564"/>
                  </a:lnTo>
                  <a:lnTo>
                    <a:pt x="4972" y="5384"/>
                  </a:lnTo>
                  <a:lnTo>
                    <a:pt x="5204" y="5178"/>
                  </a:lnTo>
                  <a:lnTo>
                    <a:pt x="5384" y="4972"/>
                  </a:lnTo>
                  <a:lnTo>
                    <a:pt x="5565" y="4740"/>
                  </a:lnTo>
                  <a:lnTo>
                    <a:pt x="5719" y="4482"/>
                  </a:lnTo>
                  <a:lnTo>
                    <a:pt x="5848" y="4224"/>
                  </a:lnTo>
                  <a:lnTo>
                    <a:pt x="5951" y="3941"/>
                  </a:lnTo>
                  <a:lnTo>
                    <a:pt x="6028" y="3632"/>
                  </a:lnTo>
                  <a:lnTo>
                    <a:pt x="6080" y="3349"/>
                  </a:lnTo>
                  <a:lnTo>
                    <a:pt x="6080" y="3040"/>
                  </a:lnTo>
                  <a:lnTo>
                    <a:pt x="6080" y="2730"/>
                  </a:lnTo>
                  <a:lnTo>
                    <a:pt x="6028" y="2421"/>
                  </a:lnTo>
                  <a:lnTo>
                    <a:pt x="5951" y="2138"/>
                  </a:lnTo>
                  <a:lnTo>
                    <a:pt x="5848" y="1855"/>
                  </a:lnTo>
                  <a:lnTo>
                    <a:pt x="5719" y="1571"/>
                  </a:lnTo>
                  <a:lnTo>
                    <a:pt x="5565" y="1339"/>
                  </a:lnTo>
                  <a:lnTo>
                    <a:pt x="5384" y="1108"/>
                  </a:lnTo>
                  <a:lnTo>
                    <a:pt x="5204" y="876"/>
                  </a:lnTo>
                  <a:lnTo>
                    <a:pt x="4972" y="695"/>
                  </a:lnTo>
                  <a:lnTo>
                    <a:pt x="4740" y="515"/>
                  </a:lnTo>
                  <a:lnTo>
                    <a:pt x="4509" y="361"/>
                  </a:lnTo>
                  <a:lnTo>
                    <a:pt x="4225" y="232"/>
                  </a:lnTo>
                  <a:lnTo>
                    <a:pt x="3942" y="129"/>
                  </a:lnTo>
                  <a:lnTo>
                    <a:pt x="3659" y="52"/>
                  </a:lnTo>
                  <a:lnTo>
                    <a:pt x="3349" y="0"/>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7" name="Google Shape;2117;p36"/>
            <p:cNvSpPr/>
            <p:nvPr/>
          </p:nvSpPr>
          <p:spPr>
            <a:xfrm>
              <a:off x="5568908" y="1296023"/>
              <a:ext cx="109014" cy="109014"/>
            </a:xfrm>
            <a:custGeom>
              <a:avLst/>
              <a:gdLst/>
              <a:ahLst/>
              <a:cxnLst/>
              <a:rect l="l" t="t" r="r" b="b"/>
              <a:pathLst>
                <a:path w="6080" h="6080" extrusionOk="0">
                  <a:moveTo>
                    <a:pt x="3040" y="0"/>
                  </a:moveTo>
                  <a:lnTo>
                    <a:pt x="2731" y="26"/>
                  </a:lnTo>
                  <a:lnTo>
                    <a:pt x="2422" y="52"/>
                  </a:lnTo>
                  <a:lnTo>
                    <a:pt x="2139" y="129"/>
                  </a:lnTo>
                  <a:lnTo>
                    <a:pt x="1855" y="232"/>
                  </a:lnTo>
                  <a:lnTo>
                    <a:pt x="1598" y="361"/>
                  </a:lnTo>
                  <a:lnTo>
                    <a:pt x="1340" y="515"/>
                  </a:lnTo>
                  <a:lnTo>
                    <a:pt x="1108" y="696"/>
                  </a:lnTo>
                  <a:lnTo>
                    <a:pt x="877" y="876"/>
                  </a:lnTo>
                  <a:lnTo>
                    <a:pt x="696" y="1108"/>
                  </a:lnTo>
                  <a:lnTo>
                    <a:pt x="516" y="1340"/>
                  </a:lnTo>
                  <a:lnTo>
                    <a:pt x="361" y="1597"/>
                  </a:lnTo>
                  <a:lnTo>
                    <a:pt x="233" y="1855"/>
                  </a:lnTo>
                  <a:lnTo>
                    <a:pt x="130" y="2138"/>
                  </a:lnTo>
                  <a:lnTo>
                    <a:pt x="52" y="2422"/>
                  </a:lnTo>
                  <a:lnTo>
                    <a:pt x="1" y="2731"/>
                  </a:lnTo>
                  <a:lnTo>
                    <a:pt x="1" y="3040"/>
                  </a:lnTo>
                  <a:lnTo>
                    <a:pt x="1" y="3349"/>
                  </a:lnTo>
                  <a:lnTo>
                    <a:pt x="52" y="3658"/>
                  </a:lnTo>
                  <a:lnTo>
                    <a:pt x="130" y="3941"/>
                  </a:lnTo>
                  <a:lnTo>
                    <a:pt x="233" y="4225"/>
                  </a:lnTo>
                  <a:lnTo>
                    <a:pt x="361" y="4482"/>
                  </a:lnTo>
                  <a:lnTo>
                    <a:pt x="516" y="4740"/>
                  </a:lnTo>
                  <a:lnTo>
                    <a:pt x="696" y="4972"/>
                  </a:lnTo>
                  <a:lnTo>
                    <a:pt x="877" y="5178"/>
                  </a:lnTo>
                  <a:lnTo>
                    <a:pt x="1108" y="5384"/>
                  </a:lnTo>
                  <a:lnTo>
                    <a:pt x="1340" y="5564"/>
                  </a:lnTo>
                  <a:lnTo>
                    <a:pt x="1598" y="5719"/>
                  </a:lnTo>
                  <a:lnTo>
                    <a:pt x="1855" y="5847"/>
                  </a:lnTo>
                  <a:lnTo>
                    <a:pt x="2139" y="5951"/>
                  </a:lnTo>
                  <a:lnTo>
                    <a:pt x="2422" y="6028"/>
                  </a:lnTo>
                  <a:lnTo>
                    <a:pt x="2731" y="6054"/>
                  </a:lnTo>
                  <a:lnTo>
                    <a:pt x="3040" y="6079"/>
                  </a:lnTo>
                  <a:lnTo>
                    <a:pt x="3349" y="6054"/>
                  </a:lnTo>
                  <a:lnTo>
                    <a:pt x="3659" y="6028"/>
                  </a:lnTo>
                  <a:lnTo>
                    <a:pt x="3942" y="5951"/>
                  </a:lnTo>
                  <a:lnTo>
                    <a:pt x="4225" y="5847"/>
                  </a:lnTo>
                  <a:lnTo>
                    <a:pt x="4483" y="5719"/>
                  </a:lnTo>
                  <a:lnTo>
                    <a:pt x="4740" y="5564"/>
                  </a:lnTo>
                  <a:lnTo>
                    <a:pt x="4972" y="5384"/>
                  </a:lnTo>
                  <a:lnTo>
                    <a:pt x="5178" y="5178"/>
                  </a:lnTo>
                  <a:lnTo>
                    <a:pt x="5384" y="4972"/>
                  </a:lnTo>
                  <a:lnTo>
                    <a:pt x="5565" y="4740"/>
                  </a:lnTo>
                  <a:lnTo>
                    <a:pt x="5719" y="4482"/>
                  </a:lnTo>
                  <a:lnTo>
                    <a:pt x="5848" y="4225"/>
                  </a:lnTo>
                  <a:lnTo>
                    <a:pt x="5951" y="3941"/>
                  </a:lnTo>
                  <a:lnTo>
                    <a:pt x="6003" y="3658"/>
                  </a:lnTo>
                  <a:lnTo>
                    <a:pt x="6054" y="3349"/>
                  </a:lnTo>
                  <a:lnTo>
                    <a:pt x="6080" y="3040"/>
                  </a:lnTo>
                  <a:lnTo>
                    <a:pt x="6054" y="2731"/>
                  </a:lnTo>
                  <a:lnTo>
                    <a:pt x="6003" y="2422"/>
                  </a:lnTo>
                  <a:lnTo>
                    <a:pt x="5951" y="2138"/>
                  </a:lnTo>
                  <a:lnTo>
                    <a:pt x="5848" y="1855"/>
                  </a:lnTo>
                  <a:lnTo>
                    <a:pt x="5719" y="1597"/>
                  </a:lnTo>
                  <a:lnTo>
                    <a:pt x="5565" y="1340"/>
                  </a:lnTo>
                  <a:lnTo>
                    <a:pt x="5384" y="1108"/>
                  </a:lnTo>
                  <a:lnTo>
                    <a:pt x="5178" y="876"/>
                  </a:lnTo>
                  <a:lnTo>
                    <a:pt x="4972" y="696"/>
                  </a:lnTo>
                  <a:lnTo>
                    <a:pt x="4740" y="515"/>
                  </a:lnTo>
                  <a:lnTo>
                    <a:pt x="4483" y="361"/>
                  </a:lnTo>
                  <a:lnTo>
                    <a:pt x="4225" y="232"/>
                  </a:lnTo>
                  <a:lnTo>
                    <a:pt x="3942" y="129"/>
                  </a:lnTo>
                  <a:lnTo>
                    <a:pt x="3659" y="52"/>
                  </a:lnTo>
                  <a:lnTo>
                    <a:pt x="3349" y="26"/>
                  </a:lnTo>
                  <a:lnTo>
                    <a:pt x="3040" y="0"/>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8" name="Google Shape;2118;p36"/>
            <p:cNvSpPr/>
            <p:nvPr/>
          </p:nvSpPr>
          <p:spPr>
            <a:xfrm>
              <a:off x="4439210" y="1499689"/>
              <a:ext cx="824439" cy="1360672"/>
            </a:xfrm>
            <a:custGeom>
              <a:avLst/>
              <a:gdLst/>
              <a:ahLst/>
              <a:cxnLst/>
              <a:rect l="l" t="t" r="r" b="b"/>
              <a:pathLst>
                <a:path w="45981" h="75888" extrusionOk="0">
                  <a:moveTo>
                    <a:pt x="11695" y="1"/>
                  </a:moveTo>
                  <a:lnTo>
                    <a:pt x="11721" y="2345"/>
                  </a:lnTo>
                  <a:lnTo>
                    <a:pt x="11695" y="4921"/>
                  </a:lnTo>
                  <a:lnTo>
                    <a:pt x="11643" y="8167"/>
                  </a:lnTo>
                  <a:lnTo>
                    <a:pt x="11566" y="9944"/>
                  </a:lnTo>
                  <a:lnTo>
                    <a:pt x="11489" y="11824"/>
                  </a:lnTo>
                  <a:lnTo>
                    <a:pt x="11386" y="13731"/>
                  </a:lnTo>
                  <a:lnTo>
                    <a:pt x="11257" y="15662"/>
                  </a:lnTo>
                  <a:lnTo>
                    <a:pt x="11102" y="17594"/>
                  </a:lnTo>
                  <a:lnTo>
                    <a:pt x="10922" y="19475"/>
                  </a:lnTo>
                  <a:lnTo>
                    <a:pt x="10690" y="21304"/>
                  </a:lnTo>
                  <a:lnTo>
                    <a:pt x="10433" y="23030"/>
                  </a:lnTo>
                  <a:lnTo>
                    <a:pt x="10098" y="24987"/>
                  </a:lnTo>
                  <a:lnTo>
                    <a:pt x="9583" y="27460"/>
                  </a:lnTo>
                  <a:lnTo>
                    <a:pt x="8990" y="30345"/>
                  </a:lnTo>
                  <a:lnTo>
                    <a:pt x="8269" y="33617"/>
                  </a:lnTo>
                  <a:lnTo>
                    <a:pt x="6672" y="40984"/>
                  </a:lnTo>
                  <a:lnTo>
                    <a:pt x="4920" y="48943"/>
                  </a:lnTo>
                  <a:lnTo>
                    <a:pt x="4070" y="52987"/>
                  </a:lnTo>
                  <a:lnTo>
                    <a:pt x="3220" y="57006"/>
                  </a:lnTo>
                  <a:lnTo>
                    <a:pt x="2422" y="60870"/>
                  </a:lnTo>
                  <a:lnTo>
                    <a:pt x="1726" y="64553"/>
                  </a:lnTo>
                  <a:lnTo>
                    <a:pt x="1108" y="67953"/>
                  </a:lnTo>
                  <a:lnTo>
                    <a:pt x="825" y="69525"/>
                  </a:lnTo>
                  <a:lnTo>
                    <a:pt x="593" y="71019"/>
                  </a:lnTo>
                  <a:lnTo>
                    <a:pt x="387" y="72410"/>
                  </a:lnTo>
                  <a:lnTo>
                    <a:pt x="232" y="73698"/>
                  </a:lnTo>
                  <a:lnTo>
                    <a:pt x="103" y="74857"/>
                  </a:lnTo>
                  <a:lnTo>
                    <a:pt x="0" y="75887"/>
                  </a:lnTo>
                  <a:lnTo>
                    <a:pt x="45980" y="75887"/>
                  </a:lnTo>
                  <a:lnTo>
                    <a:pt x="45903" y="74857"/>
                  </a:lnTo>
                  <a:lnTo>
                    <a:pt x="45774" y="73698"/>
                  </a:lnTo>
                  <a:lnTo>
                    <a:pt x="45594" y="72410"/>
                  </a:lnTo>
                  <a:lnTo>
                    <a:pt x="45413" y="71019"/>
                  </a:lnTo>
                  <a:lnTo>
                    <a:pt x="45156" y="69525"/>
                  </a:lnTo>
                  <a:lnTo>
                    <a:pt x="44898" y="67953"/>
                  </a:lnTo>
                  <a:lnTo>
                    <a:pt x="44280" y="64553"/>
                  </a:lnTo>
                  <a:lnTo>
                    <a:pt x="43559" y="60870"/>
                  </a:lnTo>
                  <a:lnTo>
                    <a:pt x="42786" y="57006"/>
                  </a:lnTo>
                  <a:lnTo>
                    <a:pt x="41936" y="52987"/>
                  </a:lnTo>
                  <a:lnTo>
                    <a:pt x="41060" y="48943"/>
                  </a:lnTo>
                  <a:lnTo>
                    <a:pt x="39334" y="40984"/>
                  </a:lnTo>
                  <a:lnTo>
                    <a:pt x="37711" y="33617"/>
                  </a:lnTo>
                  <a:lnTo>
                    <a:pt x="37016" y="30345"/>
                  </a:lnTo>
                  <a:lnTo>
                    <a:pt x="36398" y="27460"/>
                  </a:lnTo>
                  <a:lnTo>
                    <a:pt x="35908" y="24987"/>
                  </a:lnTo>
                  <a:lnTo>
                    <a:pt x="35548" y="23030"/>
                  </a:lnTo>
                  <a:lnTo>
                    <a:pt x="35290" y="21304"/>
                  </a:lnTo>
                  <a:lnTo>
                    <a:pt x="35058" y="19475"/>
                  </a:lnTo>
                  <a:lnTo>
                    <a:pt x="34878" y="17594"/>
                  </a:lnTo>
                  <a:lnTo>
                    <a:pt x="34723" y="15662"/>
                  </a:lnTo>
                  <a:lnTo>
                    <a:pt x="34595" y="13731"/>
                  </a:lnTo>
                  <a:lnTo>
                    <a:pt x="34492" y="11824"/>
                  </a:lnTo>
                  <a:lnTo>
                    <a:pt x="34414" y="9944"/>
                  </a:lnTo>
                  <a:lnTo>
                    <a:pt x="34363" y="8167"/>
                  </a:lnTo>
                  <a:lnTo>
                    <a:pt x="34285" y="4921"/>
                  </a:lnTo>
                  <a:lnTo>
                    <a:pt x="34285" y="2345"/>
                  </a:lnTo>
                  <a:lnTo>
                    <a:pt x="34285" y="1"/>
                  </a:lnTo>
                  <a:close/>
                </a:path>
              </a:pathLst>
            </a:custGeom>
            <a:solidFill>
              <a:srgbClr val="3F7482"/>
            </a:solidFill>
            <a:ln>
              <a:noFill/>
            </a:ln>
          </p:spPr>
          <p:txBody>
            <a:bodyPr spcFirstLastPara="1" wrap="square" lIns="121900" tIns="121900" rIns="121900" bIns="121900" anchor="ctr" anchorCtr="0">
              <a:noAutofit/>
            </a:bodyPr>
            <a:lstStyle/>
            <a:p>
              <a:endParaRPr sz="2489"/>
            </a:p>
          </p:txBody>
        </p:sp>
        <p:sp>
          <p:nvSpPr>
            <p:cNvPr id="2119" name="Google Shape;2119;p36"/>
            <p:cNvSpPr/>
            <p:nvPr/>
          </p:nvSpPr>
          <p:spPr>
            <a:xfrm>
              <a:off x="4439210" y="1499689"/>
              <a:ext cx="824439" cy="1360672"/>
            </a:xfrm>
            <a:custGeom>
              <a:avLst/>
              <a:gdLst/>
              <a:ahLst/>
              <a:cxnLst/>
              <a:rect l="l" t="t" r="r" b="b"/>
              <a:pathLst>
                <a:path w="45981" h="75888" extrusionOk="0">
                  <a:moveTo>
                    <a:pt x="11695" y="1"/>
                  </a:moveTo>
                  <a:lnTo>
                    <a:pt x="11721" y="2345"/>
                  </a:lnTo>
                  <a:lnTo>
                    <a:pt x="11695" y="4921"/>
                  </a:lnTo>
                  <a:lnTo>
                    <a:pt x="11643" y="8167"/>
                  </a:lnTo>
                  <a:lnTo>
                    <a:pt x="11566" y="9944"/>
                  </a:lnTo>
                  <a:lnTo>
                    <a:pt x="11489" y="11824"/>
                  </a:lnTo>
                  <a:lnTo>
                    <a:pt x="11386" y="13731"/>
                  </a:lnTo>
                  <a:lnTo>
                    <a:pt x="11257" y="15662"/>
                  </a:lnTo>
                  <a:lnTo>
                    <a:pt x="11102" y="17594"/>
                  </a:lnTo>
                  <a:lnTo>
                    <a:pt x="10922" y="19475"/>
                  </a:lnTo>
                  <a:lnTo>
                    <a:pt x="10690" y="21304"/>
                  </a:lnTo>
                  <a:lnTo>
                    <a:pt x="10433" y="23030"/>
                  </a:lnTo>
                  <a:lnTo>
                    <a:pt x="10098" y="24987"/>
                  </a:lnTo>
                  <a:lnTo>
                    <a:pt x="9583" y="27460"/>
                  </a:lnTo>
                  <a:lnTo>
                    <a:pt x="8990" y="30345"/>
                  </a:lnTo>
                  <a:lnTo>
                    <a:pt x="8269" y="33617"/>
                  </a:lnTo>
                  <a:lnTo>
                    <a:pt x="6672" y="40984"/>
                  </a:lnTo>
                  <a:lnTo>
                    <a:pt x="4920" y="48943"/>
                  </a:lnTo>
                  <a:lnTo>
                    <a:pt x="4070" y="52987"/>
                  </a:lnTo>
                  <a:lnTo>
                    <a:pt x="3220" y="57006"/>
                  </a:lnTo>
                  <a:lnTo>
                    <a:pt x="2422" y="60870"/>
                  </a:lnTo>
                  <a:lnTo>
                    <a:pt x="1726" y="64553"/>
                  </a:lnTo>
                  <a:lnTo>
                    <a:pt x="1108" y="67953"/>
                  </a:lnTo>
                  <a:lnTo>
                    <a:pt x="825" y="69525"/>
                  </a:lnTo>
                  <a:lnTo>
                    <a:pt x="593" y="71019"/>
                  </a:lnTo>
                  <a:lnTo>
                    <a:pt x="387" y="72410"/>
                  </a:lnTo>
                  <a:lnTo>
                    <a:pt x="232" y="73698"/>
                  </a:lnTo>
                  <a:lnTo>
                    <a:pt x="103" y="74857"/>
                  </a:lnTo>
                  <a:lnTo>
                    <a:pt x="0" y="75887"/>
                  </a:lnTo>
                  <a:lnTo>
                    <a:pt x="45980" y="75887"/>
                  </a:lnTo>
                  <a:lnTo>
                    <a:pt x="45903" y="74857"/>
                  </a:lnTo>
                  <a:lnTo>
                    <a:pt x="45774" y="73698"/>
                  </a:lnTo>
                  <a:lnTo>
                    <a:pt x="45594" y="72410"/>
                  </a:lnTo>
                  <a:lnTo>
                    <a:pt x="45413" y="71019"/>
                  </a:lnTo>
                  <a:lnTo>
                    <a:pt x="45156" y="69525"/>
                  </a:lnTo>
                  <a:lnTo>
                    <a:pt x="44898" y="67953"/>
                  </a:lnTo>
                  <a:lnTo>
                    <a:pt x="44280" y="64553"/>
                  </a:lnTo>
                  <a:lnTo>
                    <a:pt x="43559" y="60870"/>
                  </a:lnTo>
                  <a:lnTo>
                    <a:pt x="42786" y="57006"/>
                  </a:lnTo>
                  <a:lnTo>
                    <a:pt x="41936" y="52987"/>
                  </a:lnTo>
                  <a:lnTo>
                    <a:pt x="41060" y="48943"/>
                  </a:lnTo>
                  <a:lnTo>
                    <a:pt x="39334" y="40984"/>
                  </a:lnTo>
                  <a:lnTo>
                    <a:pt x="37711" y="33617"/>
                  </a:lnTo>
                  <a:lnTo>
                    <a:pt x="37016" y="30345"/>
                  </a:lnTo>
                  <a:lnTo>
                    <a:pt x="36398" y="27460"/>
                  </a:lnTo>
                  <a:lnTo>
                    <a:pt x="35908" y="24987"/>
                  </a:lnTo>
                  <a:lnTo>
                    <a:pt x="35548" y="23030"/>
                  </a:lnTo>
                  <a:lnTo>
                    <a:pt x="35290" y="21304"/>
                  </a:lnTo>
                  <a:lnTo>
                    <a:pt x="35058" y="19475"/>
                  </a:lnTo>
                  <a:lnTo>
                    <a:pt x="34878" y="17594"/>
                  </a:lnTo>
                  <a:lnTo>
                    <a:pt x="34723" y="15662"/>
                  </a:lnTo>
                  <a:lnTo>
                    <a:pt x="34595" y="13731"/>
                  </a:lnTo>
                  <a:lnTo>
                    <a:pt x="34492" y="11824"/>
                  </a:lnTo>
                  <a:lnTo>
                    <a:pt x="34414" y="9944"/>
                  </a:lnTo>
                  <a:lnTo>
                    <a:pt x="34363" y="8167"/>
                  </a:lnTo>
                  <a:lnTo>
                    <a:pt x="34285" y="4921"/>
                  </a:lnTo>
                  <a:lnTo>
                    <a:pt x="34285" y="2345"/>
                  </a:lnTo>
                  <a:lnTo>
                    <a:pt x="34285"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20" name="Google Shape;2120;p36"/>
            <p:cNvSpPr/>
            <p:nvPr/>
          </p:nvSpPr>
          <p:spPr>
            <a:xfrm>
              <a:off x="4625790" y="1468760"/>
              <a:ext cx="451728" cy="30947"/>
            </a:xfrm>
            <a:custGeom>
              <a:avLst/>
              <a:gdLst/>
              <a:ahLst/>
              <a:cxnLst/>
              <a:rect l="l" t="t" r="r" b="b"/>
              <a:pathLst>
                <a:path w="25194" h="1726" extrusionOk="0">
                  <a:moveTo>
                    <a:pt x="851" y="0"/>
                  </a:moveTo>
                  <a:lnTo>
                    <a:pt x="671" y="26"/>
                  </a:lnTo>
                  <a:lnTo>
                    <a:pt x="516" y="77"/>
                  </a:lnTo>
                  <a:lnTo>
                    <a:pt x="362" y="155"/>
                  </a:lnTo>
                  <a:lnTo>
                    <a:pt x="233" y="258"/>
                  </a:lnTo>
                  <a:lnTo>
                    <a:pt x="130" y="386"/>
                  </a:lnTo>
                  <a:lnTo>
                    <a:pt x="52" y="541"/>
                  </a:lnTo>
                  <a:lnTo>
                    <a:pt x="1" y="696"/>
                  </a:lnTo>
                  <a:lnTo>
                    <a:pt x="1" y="876"/>
                  </a:lnTo>
                  <a:lnTo>
                    <a:pt x="1" y="1030"/>
                  </a:lnTo>
                  <a:lnTo>
                    <a:pt x="52" y="1185"/>
                  </a:lnTo>
                  <a:lnTo>
                    <a:pt x="130" y="1340"/>
                  </a:lnTo>
                  <a:lnTo>
                    <a:pt x="233" y="1468"/>
                  </a:lnTo>
                  <a:lnTo>
                    <a:pt x="362" y="1571"/>
                  </a:lnTo>
                  <a:lnTo>
                    <a:pt x="516" y="1649"/>
                  </a:lnTo>
                  <a:lnTo>
                    <a:pt x="671" y="1700"/>
                  </a:lnTo>
                  <a:lnTo>
                    <a:pt x="851" y="1726"/>
                  </a:lnTo>
                  <a:lnTo>
                    <a:pt x="24343" y="1726"/>
                  </a:lnTo>
                  <a:lnTo>
                    <a:pt x="24498" y="1700"/>
                  </a:lnTo>
                  <a:lnTo>
                    <a:pt x="24678" y="1649"/>
                  </a:lnTo>
                  <a:lnTo>
                    <a:pt x="24807" y="1571"/>
                  </a:lnTo>
                  <a:lnTo>
                    <a:pt x="24936" y="1468"/>
                  </a:lnTo>
                  <a:lnTo>
                    <a:pt x="25039" y="1340"/>
                  </a:lnTo>
                  <a:lnTo>
                    <a:pt x="25116" y="1185"/>
                  </a:lnTo>
                  <a:lnTo>
                    <a:pt x="25167" y="1030"/>
                  </a:lnTo>
                  <a:lnTo>
                    <a:pt x="25193" y="876"/>
                  </a:lnTo>
                  <a:lnTo>
                    <a:pt x="25167" y="696"/>
                  </a:lnTo>
                  <a:lnTo>
                    <a:pt x="25116" y="541"/>
                  </a:lnTo>
                  <a:lnTo>
                    <a:pt x="25039" y="386"/>
                  </a:lnTo>
                  <a:lnTo>
                    <a:pt x="24936" y="258"/>
                  </a:lnTo>
                  <a:lnTo>
                    <a:pt x="24807" y="155"/>
                  </a:lnTo>
                  <a:lnTo>
                    <a:pt x="24678" y="77"/>
                  </a:lnTo>
                  <a:lnTo>
                    <a:pt x="24498" y="26"/>
                  </a:lnTo>
                  <a:lnTo>
                    <a:pt x="24343"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21" name="Google Shape;2121;p36"/>
            <p:cNvSpPr/>
            <p:nvPr/>
          </p:nvSpPr>
          <p:spPr>
            <a:xfrm>
              <a:off x="4625790" y="1625791"/>
              <a:ext cx="451728" cy="30965"/>
            </a:xfrm>
            <a:custGeom>
              <a:avLst/>
              <a:gdLst/>
              <a:ahLst/>
              <a:cxnLst/>
              <a:rect l="l" t="t" r="r" b="b"/>
              <a:pathLst>
                <a:path w="25194" h="1727" extrusionOk="0">
                  <a:moveTo>
                    <a:pt x="851" y="0"/>
                  </a:moveTo>
                  <a:lnTo>
                    <a:pt x="671" y="26"/>
                  </a:lnTo>
                  <a:lnTo>
                    <a:pt x="516" y="77"/>
                  </a:lnTo>
                  <a:lnTo>
                    <a:pt x="362" y="155"/>
                  </a:lnTo>
                  <a:lnTo>
                    <a:pt x="233" y="258"/>
                  </a:lnTo>
                  <a:lnTo>
                    <a:pt x="130" y="387"/>
                  </a:lnTo>
                  <a:lnTo>
                    <a:pt x="52" y="541"/>
                  </a:lnTo>
                  <a:lnTo>
                    <a:pt x="1" y="696"/>
                  </a:lnTo>
                  <a:lnTo>
                    <a:pt x="1" y="876"/>
                  </a:lnTo>
                  <a:lnTo>
                    <a:pt x="1" y="1031"/>
                  </a:lnTo>
                  <a:lnTo>
                    <a:pt x="52" y="1185"/>
                  </a:lnTo>
                  <a:lnTo>
                    <a:pt x="130" y="1340"/>
                  </a:lnTo>
                  <a:lnTo>
                    <a:pt x="233" y="1468"/>
                  </a:lnTo>
                  <a:lnTo>
                    <a:pt x="362" y="1571"/>
                  </a:lnTo>
                  <a:lnTo>
                    <a:pt x="516" y="1649"/>
                  </a:lnTo>
                  <a:lnTo>
                    <a:pt x="671" y="1700"/>
                  </a:lnTo>
                  <a:lnTo>
                    <a:pt x="851" y="1726"/>
                  </a:lnTo>
                  <a:lnTo>
                    <a:pt x="24343" y="1726"/>
                  </a:lnTo>
                  <a:lnTo>
                    <a:pt x="24498" y="1700"/>
                  </a:lnTo>
                  <a:lnTo>
                    <a:pt x="24678" y="1649"/>
                  </a:lnTo>
                  <a:lnTo>
                    <a:pt x="24807" y="1571"/>
                  </a:lnTo>
                  <a:lnTo>
                    <a:pt x="24936" y="1468"/>
                  </a:lnTo>
                  <a:lnTo>
                    <a:pt x="25039" y="1340"/>
                  </a:lnTo>
                  <a:lnTo>
                    <a:pt x="25116" y="1185"/>
                  </a:lnTo>
                  <a:lnTo>
                    <a:pt x="25167" y="1031"/>
                  </a:lnTo>
                  <a:lnTo>
                    <a:pt x="25193" y="876"/>
                  </a:lnTo>
                  <a:lnTo>
                    <a:pt x="25167" y="696"/>
                  </a:lnTo>
                  <a:lnTo>
                    <a:pt x="25116" y="541"/>
                  </a:lnTo>
                  <a:lnTo>
                    <a:pt x="25039" y="387"/>
                  </a:lnTo>
                  <a:lnTo>
                    <a:pt x="24936" y="258"/>
                  </a:lnTo>
                  <a:lnTo>
                    <a:pt x="24807" y="155"/>
                  </a:lnTo>
                  <a:lnTo>
                    <a:pt x="24678" y="77"/>
                  </a:lnTo>
                  <a:lnTo>
                    <a:pt x="24498" y="26"/>
                  </a:lnTo>
                  <a:lnTo>
                    <a:pt x="24343"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22" name="Google Shape;2122;p36"/>
            <p:cNvSpPr/>
            <p:nvPr/>
          </p:nvSpPr>
          <p:spPr>
            <a:xfrm>
              <a:off x="4886743" y="2384625"/>
              <a:ext cx="148747" cy="161209"/>
            </a:xfrm>
            <a:custGeom>
              <a:avLst/>
              <a:gdLst/>
              <a:ahLst/>
              <a:cxnLst/>
              <a:rect l="l" t="t" r="r" b="b"/>
              <a:pathLst>
                <a:path w="8296" h="8991" extrusionOk="0">
                  <a:moveTo>
                    <a:pt x="2061" y="0"/>
                  </a:moveTo>
                  <a:lnTo>
                    <a:pt x="2087" y="284"/>
                  </a:lnTo>
                  <a:lnTo>
                    <a:pt x="2087" y="567"/>
                  </a:lnTo>
                  <a:lnTo>
                    <a:pt x="2036" y="850"/>
                  </a:lnTo>
                  <a:lnTo>
                    <a:pt x="2010" y="1134"/>
                  </a:lnTo>
                  <a:lnTo>
                    <a:pt x="1933" y="1391"/>
                  </a:lnTo>
                  <a:lnTo>
                    <a:pt x="1855" y="1649"/>
                  </a:lnTo>
                  <a:lnTo>
                    <a:pt x="1752" y="1906"/>
                  </a:lnTo>
                  <a:lnTo>
                    <a:pt x="1624" y="2164"/>
                  </a:lnTo>
                  <a:lnTo>
                    <a:pt x="1495" y="2396"/>
                  </a:lnTo>
                  <a:lnTo>
                    <a:pt x="1366" y="2602"/>
                  </a:lnTo>
                  <a:lnTo>
                    <a:pt x="1211" y="2834"/>
                  </a:lnTo>
                  <a:lnTo>
                    <a:pt x="1031" y="3014"/>
                  </a:lnTo>
                  <a:lnTo>
                    <a:pt x="851" y="3220"/>
                  </a:lnTo>
                  <a:lnTo>
                    <a:pt x="645" y="3400"/>
                  </a:lnTo>
                  <a:lnTo>
                    <a:pt x="439" y="3555"/>
                  </a:lnTo>
                  <a:lnTo>
                    <a:pt x="207" y="3710"/>
                  </a:lnTo>
                  <a:lnTo>
                    <a:pt x="1" y="3838"/>
                  </a:lnTo>
                  <a:lnTo>
                    <a:pt x="3272" y="8861"/>
                  </a:lnTo>
                  <a:lnTo>
                    <a:pt x="3324" y="8939"/>
                  </a:lnTo>
                  <a:lnTo>
                    <a:pt x="3375" y="8964"/>
                  </a:lnTo>
                  <a:lnTo>
                    <a:pt x="3427" y="8990"/>
                  </a:lnTo>
                  <a:lnTo>
                    <a:pt x="3478" y="8990"/>
                  </a:lnTo>
                  <a:lnTo>
                    <a:pt x="4019" y="8630"/>
                  </a:lnTo>
                  <a:lnTo>
                    <a:pt x="4509" y="8243"/>
                  </a:lnTo>
                  <a:lnTo>
                    <a:pt x="4998" y="7831"/>
                  </a:lnTo>
                  <a:lnTo>
                    <a:pt x="5462" y="7393"/>
                  </a:lnTo>
                  <a:lnTo>
                    <a:pt x="5874" y="6929"/>
                  </a:lnTo>
                  <a:lnTo>
                    <a:pt x="6260" y="6440"/>
                  </a:lnTo>
                  <a:lnTo>
                    <a:pt x="6647" y="5899"/>
                  </a:lnTo>
                  <a:lnTo>
                    <a:pt x="6956" y="5358"/>
                  </a:lnTo>
                  <a:lnTo>
                    <a:pt x="7265" y="4791"/>
                  </a:lnTo>
                  <a:lnTo>
                    <a:pt x="7522" y="4225"/>
                  </a:lnTo>
                  <a:lnTo>
                    <a:pt x="7754" y="3607"/>
                  </a:lnTo>
                  <a:lnTo>
                    <a:pt x="7935" y="2988"/>
                  </a:lnTo>
                  <a:lnTo>
                    <a:pt x="8089" y="2344"/>
                  </a:lnTo>
                  <a:lnTo>
                    <a:pt x="8218" y="1700"/>
                  </a:lnTo>
                  <a:lnTo>
                    <a:pt x="8269" y="1031"/>
                  </a:lnTo>
                  <a:lnTo>
                    <a:pt x="8295" y="361"/>
                  </a:lnTo>
                  <a:lnTo>
                    <a:pt x="5178" y="181"/>
                  </a:lnTo>
                  <a:lnTo>
                    <a:pt x="2061"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3" name="Google Shape;2123;p36"/>
            <p:cNvSpPr/>
            <p:nvPr/>
          </p:nvSpPr>
          <p:spPr>
            <a:xfrm>
              <a:off x="4762040" y="2205880"/>
              <a:ext cx="176915" cy="122874"/>
            </a:xfrm>
            <a:custGeom>
              <a:avLst/>
              <a:gdLst/>
              <a:ahLst/>
              <a:cxnLst/>
              <a:rect l="l" t="t" r="r" b="b"/>
              <a:pathLst>
                <a:path w="9867" h="6853" extrusionOk="0">
                  <a:moveTo>
                    <a:pt x="4998" y="1"/>
                  </a:moveTo>
                  <a:lnTo>
                    <a:pt x="4328" y="26"/>
                  </a:lnTo>
                  <a:lnTo>
                    <a:pt x="3659" y="104"/>
                  </a:lnTo>
                  <a:lnTo>
                    <a:pt x="3015" y="207"/>
                  </a:lnTo>
                  <a:lnTo>
                    <a:pt x="2371" y="335"/>
                  </a:lnTo>
                  <a:lnTo>
                    <a:pt x="1752" y="541"/>
                  </a:lnTo>
                  <a:lnTo>
                    <a:pt x="1160" y="748"/>
                  </a:lnTo>
                  <a:lnTo>
                    <a:pt x="568" y="1005"/>
                  </a:lnTo>
                  <a:lnTo>
                    <a:pt x="1" y="1314"/>
                  </a:lnTo>
                  <a:lnTo>
                    <a:pt x="1418" y="4070"/>
                  </a:lnTo>
                  <a:lnTo>
                    <a:pt x="2809" y="6852"/>
                  </a:lnTo>
                  <a:lnTo>
                    <a:pt x="3066" y="6724"/>
                  </a:lnTo>
                  <a:lnTo>
                    <a:pt x="3324" y="6595"/>
                  </a:lnTo>
                  <a:lnTo>
                    <a:pt x="3581" y="6492"/>
                  </a:lnTo>
                  <a:lnTo>
                    <a:pt x="3839" y="6389"/>
                  </a:lnTo>
                  <a:lnTo>
                    <a:pt x="4122" y="6312"/>
                  </a:lnTo>
                  <a:lnTo>
                    <a:pt x="4406" y="6260"/>
                  </a:lnTo>
                  <a:lnTo>
                    <a:pt x="4689" y="6234"/>
                  </a:lnTo>
                  <a:lnTo>
                    <a:pt x="5281" y="6234"/>
                  </a:lnTo>
                  <a:lnTo>
                    <a:pt x="5539" y="6260"/>
                  </a:lnTo>
                  <a:lnTo>
                    <a:pt x="5822" y="6312"/>
                  </a:lnTo>
                  <a:lnTo>
                    <a:pt x="6080" y="6389"/>
                  </a:lnTo>
                  <a:lnTo>
                    <a:pt x="6338" y="6466"/>
                  </a:lnTo>
                  <a:lnTo>
                    <a:pt x="6595" y="6569"/>
                  </a:lnTo>
                  <a:lnTo>
                    <a:pt x="6827" y="6672"/>
                  </a:lnTo>
                  <a:lnTo>
                    <a:pt x="7059" y="6801"/>
                  </a:lnTo>
                  <a:lnTo>
                    <a:pt x="8476" y="4019"/>
                  </a:lnTo>
                  <a:lnTo>
                    <a:pt x="9867" y="1237"/>
                  </a:lnTo>
                  <a:lnTo>
                    <a:pt x="9326" y="954"/>
                  </a:lnTo>
                  <a:lnTo>
                    <a:pt x="8759" y="722"/>
                  </a:lnTo>
                  <a:lnTo>
                    <a:pt x="8166" y="490"/>
                  </a:lnTo>
                  <a:lnTo>
                    <a:pt x="7548" y="335"/>
                  </a:lnTo>
                  <a:lnTo>
                    <a:pt x="6930" y="181"/>
                  </a:lnTo>
                  <a:lnTo>
                    <a:pt x="6286" y="78"/>
                  </a:lnTo>
                  <a:lnTo>
                    <a:pt x="5642" y="26"/>
                  </a:lnTo>
                  <a:lnTo>
                    <a:pt x="4998"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4" name="Google Shape;2124;p36"/>
            <p:cNvSpPr/>
            <p:nvPr/>
          </p:nvSpPr>
          <p:spPr>
            <a:xfrm>
              <a:off x="4667370" y="2386471"/>
              <a:ext cx="150110" cy="160276"/>
            </a:xfrm>
            <a:custGeom>
              <a:avLst/>
              <a:gdLst/>
              <a:ahLst/>
              <a:cxnLst/>
              <a:rect l="l" t="t" r="r" b="b"/>
              <a:pathLst>
                <a:path w="8372" h="8939" extrusionOk="0">
                  <a:moveTo>
                    <a:pt x="5822" y="0"/>
                  </a:moveTo>
                  <a:lnTo>
                    <a:pt x="618" y="284"/>
                  </a:lnTo>
                  <a:lnTo>
                    <a:pt x="232" y="309"/>
                  </a:lnTo>
                  <a:lnTo>
                    <a:pt x="103" y="361"/>
                  </a:lnTo>
                  <a:lnTo>
                    <a:pt x="0" y="387"/>
                  </a:lnTo>
                  <a:lnTo>
                    <a:pt x="52" y="1082"/>
                  </a:lnTo>
                  <a:lnTo>
                    <a:pt x="129" y="1726"/>
                  </a:lnTo>
                  <a:lnTo>
                    <a:pt x="232" y="2370"/>
                  </a:lnTo>
                  <a:lnTo>
                    <a:pt x="412" y="3014"/>
                  </a:lnTo>
                  <a:lnTo>
                    <a:pt x="593" y="3632"/>
                  </a:lnTo>
                  <a:lnTo>
                    <a:pt x="825" y="4225"/>
                  </a:lnTo>
                  <a:lnTo>
                    <a:pt x="1108" y="4817"/>
                  </a:lnTo>
                  <a:lnTo>
                    <a:pt x="1417" y="5384"/>
                  </a:lnTo>
                  <a:lnTo>
                    <a:pt x="1752" y="5899"/>
                  </a:lnTo>
                  <a:lnTo>
                    <a:pt x="2112" y="6414"/>
                  </a:lnTo>
                  <a:lnTo>
                    <a:pt x="2525" y="6904"/>
                  </a:lnTo>
                  <a:lnTo>
                    <a:pt x="2937" y="7367"/>
                  </a:lnTo>
                  <a:lnTo>
                    <a:pt x="3400" y="7805"/>
                  </a:lnTo>
                  <a:lnTo>
                    <a:pt x="3890" y="8217"/>
                  </a:lnTo>
                  <a:lnTo>
                    <a:pt x="4379" y="8604"/>
                  </a:lnTo>
                  <a:lnTo>
                    <a:pt x="4920" y="8939"/>
                  </a:lnTo>
                  <a:lnTo>
                    <a:pt x="4997" y="8913"/>
                  </a:lnTo>
                  <a:lnTo>
                    <a:pt x="5075" y="8810"/>
                  </a:lnTo>
                  <a:lnTo>
                    <a:pt x="8346" y="3813"/>
                  </a:lnTo>
                  <a:lnTo>
                    <a:pt x="8372" y="3761"/>
                  </a:lnTo>
                  <a:lnTo>
                    <a:pt x="8140" y="3632"/>
                  </a:lnTo>
                  <a:lnTo>
                    <a:pt x="7908" y="3478"/>
                  </a:lnTo>
                  <a:lnTo>
                    <a:pt x="7702" y="3323"/>
                  </a:lnTo>
                  <a:lnTo>
                    <a:pt x="7496" y="3143"/>
                  </a:lnTo>
                  <a:lnTo>
                    <a:pt x="7290" y="2937"/>
                  </a:lnTo>
                  <a:lnTo>
                    <a:pt x="7135" y="2731"/>
                  </a:lnTo>
                  <a:lnTo>
                    <a:pt x="6955" y="2525"/>
                  </a:lnTo>
                  <a:lnTo>
                    <a:pt x="6826" y="2293"/>
                  </a:lnTo>
                  <a:lnTo>
                    <a:pt x="6672" y="2061"/>
                  </a:lnTo>
                  <a:lnTo>
                    <a:pt x="6569" y="1829"/>
                  </a:lnTo>
                  <a:lnTo>
                    <a:pt x="6466" y="1572"/>
                  </a:lnTo>
                  <a:lnTo>
                    <a:pt x="6388" y="1314"/>
                  </a:lnTo>
                  <a:lnTo>
                    <a:pt x="6311" y="1031"/>
                  </a:lnTo>
                  <a:lnTo>
                    <a:pt x="6260" y="747"/>
                  </a:lnTo>
                  <a:lnTo>
                    <a:pt x="6234" y="464"/>
                  </a:lnTo>
                  <a:lnTo>
                    <a:pt x="6234" y="181"/>
                  </a:lnTo>
                  <a:lnTo>
                    <a:pt x="623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5" name="Google Shape;2125;p36"/>
            <p:cNvSpPr/>
            <p:nvPr/>
          </p:nvSpPr>
          <p:spPr>
            <a:xfrm>
              <a:off x="4800374" y="2338903"/>
              <a:ext cx="102560" cy="102075"/>
            </a:xfrm>
            <a:custGeom>
              <a:avLst/>
              <a:gdLst/>
              <a:ahLst/>
              <a:cxnLst/>
              <a:rect l="l" t="t" r="r" b="b"/>
              <a:pathLst>
                <a:path w="5720" h="5693" extrusionOk="0">
                  <a:moveTo>
                    <a:pt x="2551" y="0"/>
                  </a:moveTo>
                  <a:lnTo>
                    <a:pt x="2268" y="52"/>
                  </a:lnTo>
                  <a:lnTo>
                    <a:pt x="2010" y="129"/>
                  </a:lnTo>
                  <a:lnTo>
                    <a:pt x="1752" y="206"/>
                  </a:lnTo>
                  <a:lnTo>
                    <a:pt x="1495" y="335"/>
                  </a:lnTo>
                  <a:lnTo>
                    <a:pt x="1263" y="490"/>
                  </a:lnTo>
                  <a:lnTo>
                    <a:pt x="1031" y="644"/>
                  </a:lnTo>
                  <a:lnTo>
                    <a:pt x="825" y="824"/>
                  </a:lnTo>
                  <a:lnTo>
                    <a:pt x="645" y="1031"/>
                  </a:lnTo>
                  <a:lnTo>
                    <a:pt x="490" y="1262"/>
                  </a:lnTo>
                  <a:lnTo>
                    <a:pt x="336" y="1494"/>
                  </a:lnTo>
                  <a:lnTo>
                    <a:pt x="233" y="1726"/>
                  </a:lnTo>
                  <a:lnTo>
                    <a:pt x="130" y="2009"/>
                  </a:lnTo>
                  <a:lnTo>
                    <a:pt x="52" y="2267"/>
                  </a:lnTo>
                  <a:lnTo>
                    <a:pt x="1" y="2550"/>
                  </a:lnTo>
                  <a:lnTo>
                    <a:pt x="1" y="2859"/>
                  </a:lnTo>
                  <a:lnTo>
                    <a:pt x="1" y="3143"/>
                  </a:lnTo>
                  <a:lnTo>
                    <a:pt x="52" y="3426"/>
                  </a:lnTo>
                  <a:lnTo>
                    <a:pt x="130" y="3684"/>
                  </a:lnTo>
                  <a:lnTo>
                    <a:pt x="233" y="3967"/>
                  </a:lnTo>
                  <a:lnTo>
                    <a:pt x="336" y="4199"/>
                  </a:lnTo>
                  <a:lnTo>
                    <a:pt x="490" y="4456"/>
                  </a:lnTo>
                  <a:lnTo>
                    <a:pt x="645" y="4663"/>
                  </a:lnTo>
                  <a:lnTo>
                    <a:pt x="825" y="4869"/>
                  </a:lnTo>
                  <a:lnTo>
                    <a:pt x="1031" y="5049"/>
                  </a:lnTo>
                  <a:lnTo>
                    <a:pt x="1263" y="5203"/>
                  </a:lnTo>
                  <a:lnTo>
                    <a:pt x="1495" y="5358"/>
                  </a:lnTo>
                  <a:lnTo>
                    <a:pt x="1752" y="5487"/>
                  </a:lnTo>
                  <a:lnTo>
                    <a:pt x="2010" y="5564"/>
                  </a:lnTo>
                  <a:lnTo>
                    <a:pt x="2268" y="5641"/>
                  </a:lnTo>
                  <a:lnTo>
                    <a:pt x="2551" y="5693"/>
                  </a:lnTo>
                  <a:lnTo>
                    <a:pt x="3143" y="5693"/>
                  </a:lnTo>
                  <a:lnTo>
                    <a:pt x="3427" y="5641"/>
                  </a:lnTo>
                  <a:lnTo>
                    <a:pt x="3710" y="5564"/>
                  </a:lnTo>
                  <a:lnTo>
                    <a:pt x="3968" y="5487"/>
                  </a:lnTo>
                  <a:lnTo>
                    <a:pt x="4225" y="5358"/>
                  </a:lnTo>
                  <a:lnTo>
                    <a:pt x="4457" y="5203"/>
                  </a:lnTo>
                  <a:lnTo>
                    <a:pt x="4663" y="5049"/>
                  </a:lnTo>
                  <a:lnTo>
                    <a:pt x="4869" y="4869"/>
                  </a:lnTo>
                  <a:lnTo>
                    <a:pt x="5050" y="4663"/>
                  </a:lnTo>
                  <a:lnTo>
                    <a:pt x="5230" y="4456"/>
                  </a:lnTo>
                  <a:lnTo>
                    <a:pt x="5359" y="4199"/>
                  </a:lnTo>
                  <a:lnTo>
                    <a:pt x="5487" y="3967"/>
                  </a:lnTo>
                  <a:lnTo>
                    <a:pt x="5591" y="3684"/>
                  </a:lnTo>
                  <a:lnTo>
                    <a:pt x="5642" y="3426"/>
                  </a:lnTo>
                  <a:lnTo>
                    <a:pt x="5694" y="3143"/>
                  </a:lnTo>
                  <a:lnTo>
                    <a:pt x="5719" y="2859"/>
                  </a:lnTo>
                  <a:lnTo>
                    <a:pt x="5694" y="2550"/>
                  </a:lnTo>
                  <a:lnTo>
                    <a:pt x="5642" y="2267"/>
                  </a:lnTo>
                  <a:lnTo>
                    <a:pt x="5591" y="2009"/>
                  </a:lnTo>
                  <a:lnTo>
                    <a:pt x="5487" y="1726"/>
                  </a:lnTo>
                  <a:lnTo>
                    <a:pt x="5359" y="1494"/>
                  </a:lnTo>
                  <a:lnTo>
                    <a:pt x="5230" y="1262"/>
                  </a:lnTo>
                  <a:lnTo>
                    <a:pt x="5050" y="1031"/>
                  </a:lnTo>
                  <a:lnTo>
                    <a:pt x="4869" y="824"/>
                  </a:lnTo>
                  <a:lnTo>
                    <a:pt x="4663" y="644"/>
                  </a:lnTo>
                  <a:lnTo>
                    <a:pt x="4457" y="490"/>
                  </a:lnTo>
                  <a:lnTo>
                    <a:pt x="4225" y="335"/>
                  </a:lnTo>
                  <a:lnTo>
                    <a:pt x="3968" y="206"/>
                  </a:lnTo>
                  <a:lnTo>
                    <a:pt x="3710" y="129"/>
                  </a:lnTo>
                  <a:lnTo>
                    <a:pt x="3427" y="52"/>
                  </a:lnTo>
                  <a:lnTo>
                    <a:pt x="3143"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6" name="Google Shape;2126;p36"/>
            <p:cNvSpPr/>
            <p:nvPr/>
          </p:nvSpPr>
          <p:spPr>
            <a:xfrm>
              <a:off x="4645190" y="2183719"/>
              <a:ext cx="412928" cy="412444"/>
            </a:xfrm>
            <a:custGeom>
              <a:avLst/>
              <a:gdLst/>
              <a:ahLst/>
              <a:cxnLst/>
              <a:rect l="l" t="t" r="r" b="b"/>
              <a:pathLst>
                <a:path w="23030" h="23003" fill="none" extrusionOk="0">
                  <a:moveTo>
                    <a:pt x="23029" y="11514"/>
                  </a:moveTo>
                  <a:lnTo>
                    <a:pt x="23029" y="11514"/>
                  </a:lnTo>
                  <a:lnTo>
                    <a:pt x="23004" y="12107"/>
                  </a:lnTo>
                  <a:lnTo>
                    <a:pt x="22952" y="12674"/>
                  </a:lnTo>
                  <a:lnTo>
                    <a:pt x="22875" y="13266"/>
                  </a:lnTo>
                  <a:lnTo>
                    <a:pt x="22797" y="13833"/>
                  </a:lnTo>
                  <a:lnTo>
                    <a:pt x="22669" y="14374"/>
                  </a:lnTo>
                  <a:lnTo>
                    <a:pt x="22514" y="14915"/>
                  </a:lnTo>
                  <a:lnTo>
                    <a:pt x="22334" y="15456"/>
                  </a:lnTo>
                  <a:lnTo>
                    <a:pt x="22128" y="15971"/>
                  </a:lnTo>
                  <a:lnTo>
                    <a:pt x="21896" y="16486"/>
                  </a:lnTo>
                  <a:lnTo>
                    <a:pt x="21638" y="17001"/>
                  </a:lnTo>
                  <a:lnTo>
                    <a:pt x="21355" y="17465"/>
                  </a:lnTo>
                  <a:lnTo>
                    <a:pt x="21046" y="17928"/>
                  </a:lnTo>
                  <a:lnTo>
                    <a:pt x="20737" y="18392"/>
                  </a:lnTo>
                  <a:lnTo>
                    <a:pt x="20402" y="18830"/>
                  </a:lnTo>
                  <a:lnTo>
                    <a:pt x="20041" y="19242"/>
                  </a:lnTo>
                  <a:lnTo>
                    <a:pt x="19655" y="19629"/>
                  </a:lnTo>
                  <a:lnTo>
                    <a:pt x="19243" y="20015"/>
                  </a:lnTo>
                  <a:lnTo>
                    <a:pt x="18831" y="20376"/>
                  </a:lnTo>
                  <a:lnTo>
                    <a:pt x="18393" y="20736"/>
                  </a:lnTo>
                  <a:lnTo>
                    <a:pt x="17955" y="21045"/>
                  </a:lnTo>
                  <a:lnTo>
                    <a:pt x="17465" y="21354"/>
                  </a:lnTo>
                  <a:lnTo>
                    <a:pt x="17002" y="21612"/>
                  </a:lnTo>
                  <a:lnTo>
                    <a:pt x="16512" y="21870"/>
                  </a:lnTo>
                  <a:lnTo>
                    <a:pt x="15997" y="22101"/>
                  </a:lnTo>
                  <a:lnTo>
                    <a:pt x="15456" y="22307"/>
                  </a:lnTo>
                  <a:lnTo>
                    <a:pt x="14941" y="22488"/>
                  </a:lnTo>
                  <a:lnTo>
                    <a:pt x="14374" y="22642"/>
                  </a:lnTo>
                  <a:lnTo>
                    <a:pt x="13833" y="22771"/>
                  </a:lnTo>
                  <a:lnTo>
                    <a:pt x="13267" y="22874"/>
                  </a:lnTo>
                  <a:lnTo>
                    <a:pt x="12674" y="22951"/>
                  </a:lnTo>
                  <a:lnTo>
                    <a:pt x="12108" y="23003"/>
                  </a:lnTo>
                  <a:lnTo>
                    <a:pt x="11515" y="23003"/>
                  </a:lnTo>
                  <a:lnTo>
                    <a:pt x="11515" y="23003"/>
                  </a:lnTo>
                  <a:lnTo>
                    <a:pt x="10923" y="23003"/>
                  </a:lnTo>
                  <a:lnTo>
                    <a:pt x="10330" y="22951"/>
                  </a:lnTo>
                  <a:lnTo>
                    <a:pt x="9763" y="22874"/>
                  </a:lnTo>
                  <a:lnTo>
                    <a:pt x="9197" y="22771"/>
                  </a:lnTo>
                  <a:lnTo>
                    <a:pt x="8630" y="22642"/>
                  </a:lnTo>
                  <a:lnTo>
                    <a:pt x="8089" y="22488"/>
                  </a:lnTo>
                  <a:lnTo>
                    <a:pt x="7548" y="22307"/>
                  </a:lnTo>
                  <a:lnTo>
                    <a:pt x="7033" y="22101"/>
                  </a:lnTo>
                  <a:lnTo>
                    <a:pt x="6518" y="21870"/>
                  </a:lnTo>
                  <a:lnTo>
                    <a:pt x="6028" y="21612"/>
                  </a:lnTo>
                  <a:lnTo>
                    <a:pt x="5539" y="21354"/>
                  </a:lnTo>
                  <a:lnTo>
                    <a:pt x="5075" y="21045"/>
                  </a:lnTo>
                  <a:lnTo>
                    <a:pt x="4612" y="20736"/>
                  </a:lnTo>
                  <a:lnTo>
                    <a:pt x="4200" y="20376"/>
                  </a:lnTo>
                  <a:lnTo>
                    <a:pt x="3762" y="20015"/>
                  </a:lnTo>
                  <a:lnTo>
                    <a:pt x="3375" y="19629"/>
                  </a:lnTo>
                  <a:lnTo>
                    <a:pt x="2989" y="19242"/>
                  </a:lnTo>
                  <a:lnTo>
                    <a:pt x="2628" y="18830"/>
                  </a:lnTo>
                  <a:lnTo>
                    <a:pt x="2293" y="18392"/>
                  </a:lnTo>
                  <a:lnTo>
                    <a:pt x="1958" y="17928"/>
                  </a:lnTo>
                  <a:lnTo>
                    <a:pt x="1675" y="17465"/>
                  </a:lnTo>
                  <a:lnTo>
                    <a:pt x="1392" y="16975"/>
                  </a:lnTo>
                  <a:lnTo>
                    <a:pt x="1134" y="16486"/>
                  </a:lnTo>
                  <a:lnTo>
                    <a:pt x="902" y="15971"/>
                  </a:lnTo>
                  <a:lnTo>
                    <a:pt x="696" y="15456"/>
                  </a:lnTo>
                  <a:lnTo>
                    <a:pt x="516" y="14915"/>
                  </a:lnTo>
                  <a:lnTo>
                    <a:pt x="361" y="14374"/>
                  </a:lnTo>
                  <a:lnTo>
                    <a:pt x="233" y="13833"/>
                  </a:lnTo>
                  <a:lnTo>
                    <a:pt x="130" y="13266"/>
                  </a:lnTo>
                  <a:lnTo>
                    <a:pt x="52" y="12674"/>
                  </a:lnTo>
                  <a:lnTo>
                    <a:pt x="27" y="12081"/>
                  </a:lnTo>
                  <a:lnTo>
                    <a:pt x="1" y="11489"/>
                  </a:lnTo>
                  <a:lnTo>
                    <a:pt x="1" y="11489"/>
                  </a:lnTo>
                  <a:lnTo>
                    <a:pt x="27" y="10896"/>
                  </a:lnTo>
                  <a:lnTo>
                    <a:pt x="52" y="10329"/>
                  </a:lnTo>
                  <a:lnTo>
                    <a:pt x="130" y="9737"/>
                  </a:lnTo>
                  <a:lnTo>
                    <a:pt x="233" y="9170"/>
                  </a:lnTo>
                  <a:lnTo>
                    <a:pt x="361" y="8629"/>
                  </a:lnTo>
                  <a:lnTo>
                    <a:pt x="516" y="8088"/>
                  </a:lnTo>
                  <a:lnTo>
                    <a:pt x="696" y="7548"/>
                  </a:lnTo>
                  <a:lnTo>
                    <a:pt x="902" y="7032"/>
                  </a:lnTo>
                  <a:lnTo>
                    <a:pt x="1134" y="6517"/>
                  </a:lnTo>
                  <a:lnTo>
                    <a:pt x="1392" y="6028"/>
                  </a:lnTo>
                  <a:lnTo>
                    <a:pt x="1675" y="5538"/>
                  </a:lnTo>
                  <a:lnTo>
                    <a:pt x="1958" y="5075"/>
                  </a:lnTo>
                  <a:lnTo>
                    <a:pt x="2293" y="4611"/>
                  </a:lnTo>
                  <a:lnTo>
                    <a:pt x="2628" y="4173"/>
                  </a:lnTo>
                  <a:lnTo>
                    <a:pt x="2989" y="3761"/>
                  </a:lnTo>
                  <a:lnTo>
                    <a:pt x="3375" y="3375"/>
                  </a:lnTo>
                  <a:lnTo>
                    <a:pt x="3762" y="2988"/>
                  </a:lnTo>
                  <a:lnTo>
                    <a:pt x="4200" y="2628"/>
                  </a:lnTo>
                  <a:lnTo>
                    <a:pt x="4612" y="2267"/>
                  </a:lnTo>
                  <a:lnTo>
                    <a:pt x="5075" y="1958"/>
                  </a:lnTo>
                  <a:lnTo>
                    <a:pt x="5539" y="1649"/>
                  </a:lnTo>
                  <a:lnTo>
                    <a:pt x="6028" y="1391"/>
                  </a:lnTo>
                  <a:lnTo>
                    <a:pt x="6518" y="1134"/>
                  </a:lnTo>
                  <a:lnTo>
                    <a:pt x="7033" y="902"/>
                  </a:lnTo>
                  <a:lnTo>
                    <a:pt x="7548" y="696"/>
                  </a:lnTo>
                  <a:lnTo>
                    <a:pt x="8089" y="515"/>
                  </a:lnTo>
                  <a:lnTo>
                    <a:pt x="8630" y="361"/>
                  </a:lnTo>
                  <a:lnTo>
                    <a:pt x="9197" y="232"/>
                  </a:lnTo>
                  <a:lnTo>
                    <a:pt x="9763" y="129"/>
                  </a:lnTo>
                  <a:lnTo>
                    <a:pt x="10330" y="52"/>
                  </a:lnTo>
                  <a:lnTo>
                    <a:pt x="10923" y="0"/>
                  </a:lnTo>
                  <a:lnTo>
                    <a:pt x="11515" y="0"/>
                  </a:lnTo>
                  <a:lnTo>
                    <a:pt x="11515" y="0"/>
                  </a:lnTo>
                  <a:lnTo>
                    <a:pt x="12108" y="0"/>
                  </a:lnTo>
                  <a:lnTo>
                    <a:pt x="12700" y="52"/>
                  </a:lnTo>
                  <a:lnTo>
                    <a:pt x="13267" y="129"/>
                  </a:lnTo>
                  <a:lnTo>
                    <a:pt x="13833" y="232"/>
                  </a:lnTo>
                  <a:lnTo>
                    <a:pt x="14400" y="361"/>
                  </a:lnTo>
                  <a:lnTo>
                    <a:pt x="14941" y="515"/>
                  </a:lnTo>
                  <a:lnTo>
                    <a:pt x="15456" y="696"/>
                  </a:lnTo>
                  <a:lnTo>
                    <a:pt x="15997" y="902"/>
                  </a:lnTo>
                  <a:lnTo>
                    <a:pt x="16512" y="1134"/>
                  </a:lnTo>
                  <a:lnTo>
                    <a:pt x="17002" y="1391"/>
                  </a:lnTo>
                  <a:lnTo>
                    <a:pt x="17491" y="1649"/>
                  </a:lnTo>
                  <a:lnTo>
                    <a:pt x="17955" y="1958"/>
                  </a:lnTo>
                  <a:lnTo>
                    <a:pt x="18393" y="2267"/>
                  </a:lnTo>
                  <a:lnTo>
                    <a:pt x="18831" y="2628"/>
                  </a:lnTo>
                  <a:lnTo>
                    <a:pt x="19243" y="2988"/>
                  </a:lnTo>
                  <a:lnTo>
                    <a:pt x="19655" y="3375"/>
                  </a:lnTo>
                  <a:lnTo>
                    <a:pt x="20041" y="3761"/>
                  </a:lnTo>
                  <a:lnTo>
                    <a:pt x="20402" y="4173"/>
                  </a:lnTo>
                  <a:lnTo>
                    <a:pt x="20737" y="4611"/>
                  </a:lnTo>
                  <a:lnTo>
                    <a:pt x="21046" y="5075"/>
                  </a:lnTo>
                  <a:lnTo>
                    <a:pt x="21355" y="5538"/>
                  </a:lnTo>
                  <a:lnTo>
                    <a:pt x="21638" y="6028"/>
                  </a:lnTo>
                  <a:lnTo>
                    <a:pt x="21896" y="6517"/>
                  </a:lnTo>
                  <a:lnTo>
                    <a:pt x="22128" y="7032"/>
                  </a:lnTo>
                  <a:lnTo>
                    <a:pt x="22334" y="7548"/>
                  </a:lnTo>
                  <a:lnTo>
                    <a:pt x="22514" y="8088"/>
                  </a:lnTo>
                  <a:lnTo>
                    <a:pt x="22669" y="8629"/>
                  </a:lnTo>
                  <a:lnTo>
                    <a:pt x="22797" y="9170"/>
                  </a:lnTo>
                  <a:lnTo>
                    <a:pt x="22901" y="9737"/>
                  </a:lnTo>
                  <a:lnTo>
                    <a:pt x="22952" y="10329"/>
                  </a:lnTo>
                  <a:lnTo>
                    <a:pt x="23004" y="10922"/>
                  </a:lnTo>
                  <a:lnTo>
                    <a:pt x="23029" y="11514"/>
                  </a:lnTo>
                  <a:lnTo>
                    <a:pt x="23029" y="11514"/>
                  </a:lnTo>
                  <a:close/>
                </a:path>
              </a:pathLst>
            </a:custGeom>
            <a:solidFill>
              <a:schemeClr val="lt2"/>
            </a:solidFill>
            <a:ln w="9525" cap="rnd"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2127" name="Google Shape;2127;p36"/>
            <p:cNvSpPr/>
            <p:nvPr/>
          </p:nvSpPr>
          <p:spPr>
            <a:xfrm>
              <a:off x="5536114" y="2514402"/>
              <a:ext cx="218943" cy="340867"/>
            </a:xfrm>
            <a:custGeom>
              <a:avLst/>
              <a:gdLst/>
              <a:ahLst/>
              <a:cxnLst/>
              <a:rect l="l" t="t" r="r" b="b"/>
              <a:pathLst>
                <a:path w="12211" h="19011" extrusionOk="0">
                  <a:moveTo>
                    <a:pt x="1" y="1"/>
                  </a:moveTo>
                  <a:lnTo>
                    <a:pt x="1" y="19011"/>
                  </a:lnTo>
                  <a:lnTo>
                    <a:pt x="12211" y="19011"/>
                  </a:lnTo>
                  <a:lnTo>
                    <a:pt x="12211"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28" name="Google Shape;2128;p36"/>
            <p:cNvSpPr/>
            <p:nvPr/>
          </p:nvSpPr>
          <p:spPr>
            <a:xfrm>
              <a:off x="5531040" y="2508861"/>
              <a:ext cx="229092" cy="10632"/>
            </a:xfrm>
            <a:custGeom>
              <a:avLst/>
              <a:gdLst/>
              <a:ahLst/>
              <a:cxnLst/>
              <a:rect l="l" t="t" r="r" b="b"/>
              <a:pathLst>
                <a:path w="12777" h="593" extrusionOk="0">
                  <a:moveTo>
                    <a:pt x="284" y="0"/>
                  </a:moveTo>
                  <a:lnTo>
                    <a:pt x="155" y="26"/>
                  </a:lnTo>
                  <a:lnTo>
                    <a:pt x="78" y="104"/>
                  </a:lnTo>
                  <a:lnTo>
                    <a:pt x="26" y="181"/>
                  </a:lnTo>
                  <a:lnTo>
                    <a:pt x="1" y="310"/>
                  </a:lnTo>
                  <a:lnTo>
                    <a:pt x="26" y="413"/>
                  </a:lnTo>
                  <a:lnTo>
                    <a:pt x="78" y="516"/>
                  </a:lnTo>
                  <a:lnTo>
                    <a:pt x="155" y="567"/>
                  </a:lnTo>
                  <a:lnTo>
                    <a:pt x="284" y="593"/>
                  </a:lnTo>
                  <a:lnTo>
                    <a:pt x="12494" y="593"/>
                  </a:lnTo>
                  <a:lnTo>
                    <a:pt x="12597" y="567"/>
                  </a:lnTo>
                  <a:lnTo>
                    <a:pt x="12674" y="516"/>
                  </a:lnTo>
                  <a:lnTo>
                    <a:pt x="12751" y="413"/>
                  </a:lnTo>
                  <a:lnTo>
                    <a:pt x="12777" y="310"/>
                  </a:lnTo>
                  <a:lnTo>
                    <a:pt x="12751" y="181"/>
                  </a:lnTo>
                  <a:lnTo>
                    <a:pt x="12674" y="104"/>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29" name="Google Shape;2129;p36"/>
            <p:cNvSpPr/>
            <p:nvPr/>
          </p:nvSpPr>
          <p:spPr>
            <a:xfrm>
              <a:off x="5531040" y="2577211"/>
              <a:ext cx="229092" cy="10650"/>
            </a:xfrm>
            <a:custGeom>
              <a:avLst/>
              <a:gdLst/>
              <a:ahLst/>
              <a:cxnLst/>
              <a:rect l="l" t="t" r="r" b="b"/>
              <a:pathLst>
                <a:path w="12777" h="594" extrusionOk="0">
                  <a:moveTo>
                    <a:pt x="284" y="1"/>
                  </a:moveTo>
                  <a:lnTo>
                    <a:pt x="155" y="27"/>
                  </a:lnTo>
                  <a:lnTo>
                    <a:pt x="78" y="78"/>
                  </a:lnTo>
                  <a:lnTo>
                    <a:pt x="26" y="181"/>
                  </a:lnTo>
                  <a:lnTo>
                    <a:pt x="1" y="284"/>
                  </a:lnTo>
                  <a:lnTo>
                    <a:pt x="26" y="413"/>
                  </a:lnTo>
                  <a:lnTo>
                    <a:pt x="78" y="490"/>
                  </a:lnTo>
                  <a:lnTo>
                    <a:pt x="155" y="568"/>
                  </a:lnTo>
                  <a:lnTo>
                    <a:pt x="284" y="593"/>
                  </a:lnTo>
                  <a:lnTo>
                    <a:pt x="12494" y="593"/>
                  </a:lnTo>
                  <a:lnTo>
                    <a:pt x="12597" y="568"/>
                  </a:lnTo>
                  <a:lnTo>
                    <a:pt x="12674" y="490"/>
                  </a:lnTo>
                  <a:lnTo>
                    <a:pt x="12751" y="413"/>
                  </a:lnTo>
                  <a:lnTo>
                    <a:pt x="12777" y="284"/>
                  </a:lnTo>
                  <a:lnTo>
                    <a:pt x="12751" y="181"/>
                  </a:lnTo>
                  <a:lnTo>
                    <a:pt x="12674" y="78"/>
                  </a:lnTo>
                  <a:lnTo>
                    <a:pt x="12597" y="27"/>
                  </a:lnTo>
                  <a:lnTo>
                    <a:pt x="12494"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0" name="Google Shape;2130;p36"/>
            <p:cNvSpPr/>
            <p:nvPr/>
          </p:nvSpPr>
          <p:spPr>
            <a:xfrm>
              <a:off x="5531040" y="2645578"/>
              <a:ext cx="229092" cy="10166"/>
            </a:xfrm>
            <a:custGeom>
              <a:avLst/>
              <a:gdLst/>
              <a:ahLst/>
              <a:cxnLst/>
              <a:rect l="l" t="t" r="r" b="b"/>
              <a:pathLst>
                <a:path w="12777" h="567" extrusionOk="0">
                  <a:moveTo>
                    <a:pt x="284" y="0"/>
                  </a:moveTo>
                  <a:lnTo>
                    <a:pt x="155" y="26"/>
                  </a:lnTo>
                  <a:lnTo>
                    <a:pt x="78" y="77"/>
                  </a:lnTo>
                  <a:lnTo>
                    <a:pt x="26" y="180"/>
                  </a:lnTo>
                  <a:lnTo>
                    <a:pt x="1" y="284"/>
                  </a:lnTo>
                  <a:lnTo>
                    <a:pt x="26" y="387"/>
                  </a:lnTo>
                  <a:lnTo>
                    <a:pt x="78" y="490"/>
                  </a:lnTo>
                  <a:lnTo>
                    <a:pt x="155" y="541"/>
                  </a:lnTo>
                  <a:lnTo>
                    <a:pt x="284" y="567"/>
                  </a:lnTo>
                  <a:lnTo>
                    <a:pt x="12494" y="567"/>
                  </a:lnTo>
                  <a:lnTo>
                    <a:pt x="12597" y="541"/>
                  </a:lnTo>
                  <a:lnTo>
                    <a:pt x="12674" y="490"/>
                  </a:lnTo>
                  <a:lnTo>
                    <a:pt x="12751" y="387"/>
                  </a:lnTo>
                  <a:lnTo>
                    <a:pt x="12777" y="284"/>
                  </a:lnTo>
                  <a:lnTo>
                    <a:pt x="12751" y="180"/>
                  </a:lnTo>
                  <a:lnTo>
                    <a:pt x="12674" y="77"/>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1" name="Google Shape;2131;p36"/>
            <p:cNvSpPr/>
            <p:nvPr/>
          </p:nvSpPr>
          <p:spPr>
            <a:xfrm>
              <a:off x="5531040" y="2713461"/>
              <a:ext cx="229092" cy="10650"/>
            </a:xfrm>
            <a:custGeom>
              <a:avLst/>
              <a:gdLst/>
              <a:ahLst/>
              <a:cxnLst/>
              <a:rect l="l" t="t" r="r" b="b"/>
              <a:pathLst>
                <a:path w="12777" h="594" extrusionOk="0">
                  <a:moveTo>
                    <a:pt x="284" y="1"/>
                  </a:moveTo>
                  <a:lnTo>
                    <a:pt x="155" y="27"/>
                  </a:lnTo>
                  <a:lnTo>
                    <a:pt x="78" y="104"/>
                  </a:lnTo>
                  <a:lnTo>
                    <a:pt x="26" y="181"/>
                  </a:lnTo>
                  <a:lnTo>
                    <a:pt x="1" y="310"/>
                  </a:lnTo>
                  <a:lnTo>
                    <a:pt x="26" y="413"/>
                  </a:lnTo>
                  <a:lnTo>
                    <a:pt x="78" y="516"/>
                  </a:lnTo>
                  <a:lnTo>
                    <a:pt x="155" y="567"/>
                  </a:lnTo>
                  <a:lnTo>
                    <a:pt x="284" y="593"/>
                  </a:lnTo>
                  <a:lnTo>
                    <a:pt x="12494" y="593"/>
                  </a:lnTo>
                  <a:lnTo>
                    <a:pt x="12597" y="567"/>
                  </a:lnTo>
                  <a:lnTo>
                    <a:pt x="12674" y="516"/>
                  </a:lnTo>
                  <a:lnTo>
                    <a:pt x="12751" y="413"/>
                  </a:lnTo>
                  <a:lnTo>
                    <a:pt x="12777" y="310"/>
                  </a:lnTo>
                  <a:lnTo>
                    <a:pt x="12751" y="181"/>
                  </a:lnTo>
                  <a:lnTo>
                    <a:pt x="12674" y="104"/>
                  </a:lnTo>
                  <a:lnTo>
                    <a:pt x="12597" y="27"/>
                  </a:lnTo>
                  <a:lnTo>
                    <a:pt x="12494"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2" name="Google Shape;2132;p36"/>
            <p:cNvSpPr/>
            <p:nvPr/>
          </p:nvSpPr>
          <p:spPr>
            <a:xfrm>
              <a:off x="5531040" y="2781828"/>
              <a:ext cx="229092" cy="10632"/>
            </a:xfrm>
            <a:custGeom>
              <a:avLst/>
              <a:gdLst/>
              <a:ahLst/>
              <a:cxnLst/>
              <a:rect l="l" t="t" r="r" b="b"/>
              <a:pathLst>
                <a:path w="12777" h="593" extrusionOk="0">
                  <a:moveTo>
                    <a:pt x="284" y="0"/>
                  </a:moveTo>
                  <a:lnTo>
                    <a:pt x="155" y="26"/>
                  </a:lnTo>
                  <a:lnTo>
                    <a:pt x="78" y="77"/>
                  </a:lnTo>
                  <a:lnTo>
                    <a:pt x="26" y="180"/>
                  </a:lnTo>
                  <a:lnTo>
                    <a:pt x="1" y="283"/>
                  </a:lnTo>
                  <a:lnTo>
                    <a:pt x="26" y="412"/>
                  </a:lnTo>
                  <a:lnTo>
                    <a:pt x="78" y="490"/>
                  </a:lnTo>
                  <a:lnTo>
                    <a:pt x="155" y="567"/>
                  </a:lnTo>
                  <a:lnTo>
                    <a:pt x="284" y="593"/>
                  </a:lnTo>
                  <a:lnTo>
                    <a:pt x="12494" y="593"/>
                  </a:lnTo>
                  <a:lnTo>
                    <a:pt x="12597" y="567"/>
                  </a:lnTo>
                  <a:lnTo>
                    <a:pt x="12674" y="490"/>
                  </a:lnTo>
                  <a:lnTo>
                    <a:pt x="12751" y="412"/>
                  </a:lnTo>
                  <a:lnTo>
                    <a:pt x="12777" y="283"/>
                  </a:lnTo>
                  <a:lnTo>
                    <a:pt x="12751" y="180"/>
                  </a:lnTo>
                  <a:lnTo>
                    <a:pt x="12674" y="77"/>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3" name="Google Shape;2133;p36"/>
            <p:cNvSpPr/>
            <p:nvPr/>
          </p:nvSpPr>
          <p:spPr>
            <a:xfrm>
              <a:off x="5531040" y="2850177"/>
              <a:ext cx="229092" cy="10184"/>
            </a:xfrm>
            <a:custGeom>
              <a:avLst/>
              <a:gdLst/>
              <a:ahLst/>
              <a:cxnLst/>
              <a:rect l="l" t="t" r="r" b="b"/>
              <a:pathLst>
                <a:path w="12777" h="568" extrusionOk="0">
                  <a:moveTo>
                    <a:pt x="284" y="0"/>
                  </a:moveTo>
                  <a:lnTo>
                    <a:pt x="155" y="26"/>
                  </a:lnTo>
                  <a:lnTo>
                    <a:pt x="78" y="78"/>
                  </a:lnTo>
                  <a:lnTo>
                    <a:pt x="26" y="181"/>
                  </a:lnTo>
                  <a:lnTo>
                    <a:pt x="1" y="284"/>
                  </a:lnTo>
                  <a:lnTo>
                    <a:pt x="26" y="387"/>
                  </a:lnTo>
                  <a:lnTo>
                    <a:pt x="78" y="490"/>
                  </a:lnTo>
                  <a:lnTo>
                    <a:pt x="155" y="541"/>
                  </a:lnTo>
                  <a:lnTo>
                    <a:pt x="284" y="567"/>
                  </a:lnTo>
                  <a:lnTo>
                    <a:pt x="12494" y="567"/>
                  </a:lnTo>
                  <a:lnTo>
                    <a:pt x="12597" y="541"/>
                  </a:lnTo>
                  <a:lnTo>
                    <a:pt x="12674" y="490"/>
                  </a:lnTo>
                  <a:lnTo>
                    <a:pt x="12751" y="387"/>
                  </a:lnTo>
                  <a:lnTo>
                    <a:pt x="12777" y="284"/>
                  </a:lnTo>
                  <a:lnTo>
                    <a:pt x="12751" y="181"/>
                  </a:lnTo>
                  <a:lnTo>
                    <a:pt x="12674" y="78"/>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4" name="Google Shape;2134;p36"/>
            <p:cNvSpPr/>
            <p:nvPr/>
          </p:nvSpPr>
          <p:spPr>
            <a:xfrm>
              <a:off x="5658970" y="2690367"/>
              <a:ext cx="57286" cy="61912"/>
            </a:xfrm>
            <a:custGeom>
              <a:avLst/>
              <a:gdLst/>
              <a:ahLst/>
              <a:cxnLst/>
              <a:rect l="l" t="t" r="r" b="b"/>
              <a:pathLst>
                <a:path w="3195" h="3453" extrusionOk="0">
                  <a:moveTo>
                    <a:pt x="799" y="1"/>
                  </a:moveTo>
                  <a:lnTo>
                    <a:pt x="799" y="104"/>
                  </a:lnTo>
                  <a:lnTo>
                    <a:pt x="774" y="336"/>
                  </a:lnTo>
                  <a:lnTo>
                    <a:pt x="748" y="542"/>
                  </a:lnTo>
                  <a:lnTo>
                    <a:pt x="670" y="722"/>
                  </a:lnTo>
                  <a:lnTo>
                    <a:pt x="567" y="928"/>
                  </a:lnTo>
                  <a:lnTo>
                    <a:pt x="464" y="1083"/>
                  </a:lnTo>
                  <a:lnTo>
                    <a:pt x="336" y="1237"/>
                  </a:lnTo>
                  <a:lnTo>
                    <a:pt x="155" y="1366"/>
                  </a:lnTo>
                  <a:lnTo>
                    <a:pt x="1" y="1469"/>
                  </a:lnTo>
                  <a:lnTo>
                    <a:pt x="1263" y="3401"/>
                  </a:lnTo>
                  <a:lnTo>
                    <a:pt x="1289" y="3453"/>
                  </a:lnTo>
                  <a:lnTo>
                    <a:pt x="1340" y="3453"/>
                  </a:lnTo>
                  <a:lnTo>
                    <a:pt x="1727" y="3169"/>
                  </a:lnTo>
                  <a:lnTo>
                    <a:pt x="2087" y="2834"/>
                  </a:lnTo>
                  <a:lnTo>
                    <a:pt x="2422" y="2474"/>
                  </a:lnTo>
                  <a:lnTo>
                    <a:pt x="2680" y="2062"/>
                  </a:lnTo>
                  <a:lnTo>
                    <a:pt x="2783" y="1855"/>
                  </a:lnTo>
                  <a:lnTo>
                    <a:pt x="2886" y="1624"/>
                  </a:lnTo>
                  <a:lnTo>
                    <a:pt x="2989" y="1392"/>
                  </a:lnTo>
                  <a:lnTo>
                    <a:pt x="3066" y="1160"/>
                  </a:lnTo>
                  <a:lnTo>
                    <a:pt x="3118" y="902"/>
                  </a:lnTo>
                  <a:lnTo>
                    <a:pt x="3143" y="645"/>
                  </a:lnTo>
                  <a:lnTo>
                    <a:pt x="3195" y="387"/>
                  </a:lnTo>
                  <a:lnTo>
                    <a:pt x="3195" y="130"/>
                  </a:lnTo>
                  <a:lnTo>
                    <a:pt x="799"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5" name="Google Shape;2135;p36"/>
            <p:cNvSpPr/>
            <p:nvPr/>
          </p:nvSpPr>
          <p:spPr>
            <a:xfrm>
              <a:off x="5610936" y="2621552"/>
              <a:ext cx="68385" cy="47138"/>
            </a:xfrm>
            <a:custGeom>
              <a:avLst/>
              <a:gdLst/>
              <a:ahLst/>
              <a:cxnLst/>
              <a:rect l="l" t="t" r="r" b="b"/>
              <a:pathLst>
                <a:path w="3814" h="2629" extrusionOk="0">
                  <a:moveTo>
                    <a:pt x="1675" y="1"/>
                  </a:moveTo>
                  <a:lnTo>
                    <a:pt x="1418" y="26"/>
                  </a:lnTo>
                  <a:lnTo>
                    <a:pt x="1160" y="78"/>
                  </a:lnTo>
                  <a:lnTo>
                    <a:pt x="928" y="129"/>
                  </a:lnTo>
                  <a:lnTo>
                    <a:pt x="671" y="207"/>
                  </a:lnTo>
                  <a:lnTo>
                    <a:pt x="439" y="284"/>
                  </a:lnTo>
                  <a:lnTo>
                    <a:pt x="1" y="516"/>
                  </a:lnTo>
                  <a:lnTo>
                    <a:pt x="1083" y="2628"/>
                  </a:lnTo>
                  <a:lnTo>
                    <a:pt x="1289" y="2525"/>
                  </a:lnTo>
                  <a:lnTo>
                    <a:pt x="1469" y="2474"/>
                  </a:lnTo>
                  <a:lnTo>
                    <a:pt x="1701" y="2422"/>
                  </a:lnTo>
                  <a:lnTo>
                    <a:pt x="1933" y="2396"/>
                  </a:lnTo>
                  <a:lnTo>
                    <a:pt x="2139" y="2422"/>
                  </a:lnTo>
                  <a:lnTo>
                    <a:pt x="2345" y="2448"/>
                  </a:lnTo>
                  <a:lnTo>
                    <a:pt x="2551" y="2525"/>
                  </a:lnTo>
                  <a:lnTo>
                    <a:pt x="2731" y="2628"/>
                  </a:lnTo>
                  <a:lnTo>
                    <a:pt x="3813" y="490"/>
                  </a:lnTo>
                  <a:lnTo>
                    <a:pt x="3375" y="284"/>
                  </a:lnTo>
                  <a:lnTo>
                    <a:pt x="2912" y="129"/>
                  </a:lnTo>
                  <a:lnTo>
                    <a:pt x="2680" y="78"/>
                  </a:lnTo>
                  <a:lnTo>
                    <a:pt x="2422" y="26"/>
                  </a:lnTo>
                  <a:lnTo>
                    <a:pt x="2165"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6" name="Google Shape;2136;p36"/>
            <p:cNvSpPr/>
            <p:nvPr/>
          </p:nvSpPr>
          <p:spPr>
            <a:xfrm>
              <a:off x="5574448" y="2691299"/>
              <a:ext cx="57753" cy="61446"/>
            </a:xfrm>
            <a:custGeom>
              <a:avLst/>
              <a:gdLst/>
              <a:ahLst/>
              <a:cxnLst/>
              <a:rect l="l" t="t" r="r" b="b"/>
              <a:pathLst>
                <a:path w="3221" h="3427" extrusionOk="0">
                  <a:moveTo>
                    <a:pt x="2242" y="0"/>
                  </a:moveTo>
                  <a:lnTo>
                    <a:pt x="233" y="103"/>
                  </a:lnTo>
                  <a:lnTo>
                    <a:pt x="104" y="103"/>
                  </a:lnTo>
                  <a:lnTo>
                    <a:pt x="1" y="129"/>
                  </a:lnTo>
                  <a:lnTo>
                    <a:pt x="27" y="387"/>
                  </a:lnTo>
                  <a:lnTo>
                    <a:pt x="52" y="644"/>
                  </a:lnTo>
                  <a:lnTo>
                    <a:pt x="104" y="902"/>
                  </a:lnTo>
                  <a:lnTo>
                    <a:pt x="155" y="1134"/>
                  </a:lnTo>
                  <a:lnTo>
                    <a:pt x="233" y="1391"/>
                  </a:lnTo>
                  <a:lnTo>
                    <a:pt x="336" y="1623"/>
                  </a:lnTo>
                  <a:lnTo>
                    <a:pt x="542" y="2061"/>
                  </a:lnTo>
                  <a:lnTo>
                    <a:pt x="825" y="2447"/>
                  </a:lnTo>
                  <a:lnTo>
                    <a:pt x="1134" y="2834"/>
                  </a:lnTo>
                  <a:lnTo>
                    <a:pt x="1495" y="3143"/>
                  </a:lnTo>
                  <a:lnTo>
                    <a:pt x="1907" y="3426"/>
                  </a:lnTo>
                  <a:lnTo>
                    <a:pt x="1959" y="3375"/>
                  </a:lnTo>
                  <a:lnTo>
                    <a:pt x="3221" y="1443"/>
                  </a:lnTo>
                  <a:lnTo>
                    <a:pt x="3040" y="1314"/>
                  </a:lnTo>
                  <a:lnTo>
                    <a:pt x="2886" y="1185"/>
                  </a:lnTo>
                  <a:lnTo>
                    <a:pt x="2757" y="1031"/>
                  </a:lnTo>
                  <a:lnTo>
                    <a:pt x="2628" y="876"/>
                  </a:lnTo>
                  <a:lnTo>
                    <a:pt x="2525" y="696"/>
                  </a:lnTo>
                  <a:lnTo>
                    <a:pt x="2474" y="490"/>
                  </a:lnTo>
                  <a:lnTo>
                    <a:pt x="2422" y="284"/>
                  </a:lnTo>
                  <a:lnTo>
                    <a:pt x="2396" y="52"/>
                  </a:lnTo>
                  <a:lnTo>
                    <a:pt x="2396"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7" name="Google Shape;2137;p36"/>
            <p:cNvSpPr/>
            <p:nvPr/>
          </p:nvSpPr>
          <p:spPr>
            <a:xfrm>
              <a:off x="5625728" y="2672813"/>
              <a:ext cx="39267" cy="39285"/>
            </a:xfrm>
            <a:custGeom>
              <a:avLst/>
              <a:gdLst/>
              <a:ahLst/>
              <a:cxnLst/>
              <a:rect l="l" t="t" r="r" b="b"/>
              <a:pathLst>
                <a:path w="2190" h="2191" extrusionOk="0">
                  <a:moveTo>
                    <a:pt x="1108" y="1"/>
                  </a:moveTo>
                  <a:lnTo>
                    <a:pt x="876" y="27"/>
                  </a:lnTo>
                  <a:lnTo>
                    <a:pt x="670" y="78"/>
                  </a:lnTo>
                  <a:lnTo>
                    <a:pt x="490" y="181"/>
                  </a:lnTo>
                  <a:lnTo>
                    <a:pt x="335" y="310"/>
                  </a:lnTo>
                  <a:lnTo>
                    <a:pt x="180" y="465"/>
                  </a:lnTo>
                  <a:lnTo>
                    <a:pt x="77" y="671"/>
                  </a:lnTo>
                  <a:lnTo>
                    <a:pt x="26" y="877"/>
                  </a:lnTo>
                  <a:lnTo>
                    <a:pt x="0" y="1083"/>
                  </a:lnTo>
                  <a:lnTo>
                    <a:pt x="26" y="1315"/>
                  </a:lnTo>
                  <a:lnTo>
                    <a:pt x="77" y="1521"/>
                  </a:lnTo>
                  <a:lnTo>
                    <a:pt x="180" y="1701"/>
                  </a:lnTo>
                  <a:lnTo>
                    <a:pt x="335" y="1856"/>
                  </a:lnTo>
                  <a:lnTo>
                    <a:pt x="490" y="2010"/>
                  </a:lnTo>
                  <a:lnTo>
                    <a:pt x="670" y="2113"/>
                  </a:lnTo>
                  <a:lnTo>
                    <a:pt x="876" y="2165"/>
                  </a:lnTo>
                  <a:lnTo>
                    <a:pt x="1108" y="2190"/>
                  </a:lnTo>
                  <a:lnTo>
                    <a:pt x="1314" y="2165"/>
                  </a:lnTo>
                  <a:lnTo>
                    <a:pt x="1520" y="2113"/>
                  </a:lnTo>
                  <a:lnTo>
                    <a:pt x="1726" y="2010"/>
                  </a:lnTo>
                  <a:lnTo>
                    <a:pt x="1881" y="1856"/>
                  </a:lnTo>
                  <a:lnTo>
                    <a:pt x="2009" y="1701"/>
                  </a:lnTo>
                  <a:lnTo>
                    <a:pt x="2112" y="1521"/>
                  </a:lnTo>
                  <a:lnTo>
                    <a:pt x="2164" y="1315"/>
                  </a:lnTo>
                  <a:lnTo>
                    <a:pt x="2190" y="1083"/>
                  </a:lnTo>
                  <a:lnTo>
                    <a:pt x="2164" y="877"/>
                  </a:lnTo>
                  <a:lnTo>
                    <a:pt x="2112" y="671"/>
                  </a:lnTo>
                  <a:lnTo>
                    <a:pt x="2009" y="465"/>
                  </a:lnTo>
                  <a:lnTo>
                    <a:pt x="1881" y="310"/>
                  </a:lnTo>
                  <a:lnTo>
                    <a:pt x="1726" y="181"/>
                  </a:lnTo>
                  <a:lnTo>
                    <a:pt x="1520" y="78"/>
                  </a:lnTo>
                  <a:lnTo>
                    <a:pt x="1314" y="27"/>
                  </a:lnTo>
                  <a:lnTo>
                    <a:pt x="1108"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8" name="Google Shape;2138;p36"/>
            <p:cNvSpPr/>
            <p:nvPr/>
          </p:nvSpPr>
          <p:spPr>
            <a:xfrm>
              <a:off x="5566147" y="2613250"/>
              <a:ext cx="158429" cy="158429"/>
            </a:xfrm>
            <a:custGeom>
              <a:avLst/>
              <a:gdLst/>
              <a:ahLst/>
              <a:cxnLst/>
              <a:rect l="l" t="t" r="r" b="b"/>
              <a:pathLst>
                <a:path w="8836" h="8836" fill="none" extrusionOk="0">
                  <a:moveTo>
                    <a:pt x="8836" y="4405"/>
                  </a:moveTo>
                  <a:lnTo>
                    <a:pt x="8836" y="4405"/>
                  </a:lnTo>
                  <a:lnTo>
                    <a:pt x="8836" y="4869"/>
                  </a:lnTo>
                  <a:lnTo>
                    <a:pt x="8758" y="5306"/>
                  </a:lnTo>
                  <a:lnTo>
                    <a:pt x="8655" y="5719"/>
                  </a:lnTo>
                  <a:lnTo>
                    <a:pt x="8501" y="6131"/>
                  </a:lnTo>
                  <a:lnTo>
                    <a:pt x="8320" y="6517"/>
                  </a:lnTo>
                  <a:lnTo>
                    <a:pt x="8089" y="6878"/>
                  </a:lnTo>
                  <a:lnTo>
                    <a:pt x="7831" y="7238"/>
                  </a:lnTo>
                  <a:lnTo>
                    <a:pt x="7548" y="7547"/>
                  </a:lnTo>
                  <a:lnTo>
                    <a:pt x="7238" y="7831"/>
                  </a:lnTo>
                  <a:lnTo>
                    <a:pt x="6904" y="8088"/>
                  </a:lnTo>
                  <a:lnTo>
                    <a:pt x="6543" y="8294"/>
                  </a:lnTo>
                  <a:lnTo>
                    <a:pt x="6157" y="8501"/>
                  </a:lnTo>
                  <a:lnTo>
                    <a:pt x="5744" y="8629"/>
                  </a:lnTo>
                  <a:lnTo>
                    <a:pt x="5307" y="8758"/>
                  </a:lnTo>
                  <a:lnTo>
                    <a:pt x="4869" y="8810"/>
                  </a:lnTo>
                  <a:lnTo>
                    <a:pt x="4431" y="8835"/>
                  </a:lnTo>
                  <a:lnTo>
                    <a:pt x="4431" y="8835"/>
                  </a:lnTo>
                  <a:lnTo>
                    <a:pt x="3967" y="8810"/>
                  </a:lnTo>
                  <a:lnTo>
                    <a:pt x="3529" y="8758"/>
                  </a:lnTo>
                  <a:lnTo>
                    <a:pt x="3117" y="8629"/>
                  </a:lnTo>
                  <a:lnTo>
                    <a:pt x="2705" y="8501"/>
                  </a:lnTo>
                  <a:lnTo>
                    <a:pt x="2319" y="8294"/>
                  </a:lnTo>
                  <a:lnTo>
                    <a:pt x="1958" y="8088"/>
                  </a:lnTo>
                  <a:lnTo>
                    <a:pt x="1597" y="7831"/>
                  </a:lnTo>
                  <a:lnTo>
                    <a:pt x="1288" y="7547"/>
                  </a:lnTo>
                  <a:lnTo>
                    <a:pt x="1005" y="7238"/>
                  </a:lnTo>
                  <a:lnTo>
                    <a:pt x="747" y="6878"/>
                  </a:lnTo>
                  <a:lnTo>
                    <a:pt x="541" y="6517"/>
                  </a:lnTo>
                  <a:lnTo>
                    <a:pt x="335" y="6131"/>
                  </a:lnTo>
                  <a:lnTo>
                    <a:pt x="206" y="5719"/>
                  </a:lnTo>
                  <a:lnTo>
                    <a:pt x="77" y="5306"/>
                  </a:lnTo>
                  <a:lnTo>
                    <a:pt x="26" y="4869"/>
                  </a:lnTo>
                  <a:lnTo>
                    <a:pt x="0" y="4405"/>
                  </a:lnTo>
                  <a:lnTo>
                    <a:pt x="0" y="4405"/>
                  </a:lnTo>
                  <a:lnTo>
                    <a:pt x="26" y="3967"/>
                  </a:lnTo>
                  <a:lnTo>
                    <a:pt x="77" y="3529"/>
                  </a:lnTo>
                  <a:lnTo>
                    <a:pt x="206" y="3091"/>
                  </a:lnTo>
                  <a:lnTo>
                    <a:pt x="335" y="2679"/>
                  </a:lnTo>
                  <a:lnTo>
                    <a:pt x="541" y="2293"/>
                  </a:lnTo>
                  <a:lnTo>
                    <a:pt x="747" y="1932"/>
                  </a:lnTo>
                  <a:lnTo>
                    <a:pt x="1005" y="1597"/>
                  </a:lnTo>
                  <a:lnTo>
                    <a:pt x="1288" y="1288"/>
                  </a:lnTo>
                  <a:lnTo>
                    <a:pt x="1597" y="1005"/>
                  </a:lnTo>
                  <a:lnTo>
                    <a:pt x="1958" y="747"/>
                  </a:lnTo>
                  <a:lnTo>
                    <a:pt x="2319" y="515"/>
                  </a:lnTo>
                  <a:lnTo>
                    <a:pt x="2705" y="335"/>
                  </a:lnTo>
                  <a:lnTo>
                    <a:pt x="3117" y="180"/>
                  </a:lnTo>
                  <a:lnTo>
                    <a:pt x="3529" y="77"/>
                  </a:lnTo>
                  <a:lnTo>
                    <a:pt x="3967" y="0"/>
                  </a:lnTo>
                  <a:lnTo>
                    <a:pt x="4431" y="0"/>
                  </a:lnTo>
                  <a:lnTo>
                    <a:pt x="4431" y="0"/>
                  </a:lnTo>
                  <a:lnTo>
                    <a:pt x="4869" y="0"/>
                  </a:lnTo>
                  <a:lnTo>
                    <a:pt x="5307" y="77"/>
                  </a:lnTo>
                  <a:lnTo>
                    <a:pt x="5744" y="180"/>
                  </a:lnTo>
                  <a:lnTo>
                    <a:pt x="6157" y="335"/>
                  </a:lnTo>
                  <a:lnTo>
                    <a:pt x="6543" y="515"/>
                  </a:lnTo>
                  <a:lnTo>
                    <a:pt x="6904" y="747"/>
                  </a:lnTo>
                  <a:lnTo>
                    <a:pt x="7238" y="1005"/>
                  </a:lnTo>
                  <a:lnTo>
                    <a:pt x="7548" y="1288"/>
                  </a:lnTo>
                  <a:lnTo>
                    <a:pt x="7831" y="1597"/>
                  </a:lnTo>
                  <a:lnTo>
                    <a:pt x="8089" y="1932"/>
                  </a:lnTo>
                  <a:lnTo>
                    <a:pt x="8320" y="2293"/>
                  </a:lnTo>
                  <a:lnTo>
                    <a:pt x="8501" y="2679"/>
                  </a:lnTo>
                  <a:lnTo>
                    <a:pt x="8655" y="3091"/>
                  </a:lnTo>
                  <a:lnTo>
                    <a:pt x="8758" y="3529"/>
                  </a:lnTo>
                  <a:lnTo>
                    <a:pt x="8836" y="3967"/>
                  </a:lnTo>
                  <a:lnTo>
                    <a:pt x="8836" y="4405"/>
                  </a:lnTo>
                  <a:lnTo>
                    <a:pt x="8836" y="4405"/>
                  </a:lnTo>
                  <a:close/>
                </a:path>
              </a:pathLst>
            </a:custGeom>
            <a:solidFill>
              <a:schemeClr val="accent3"/>
            </a:solidFill>
            <a:ln w="9525" cap="rnd" cmpd="sng">
              <a:solidFill>
                <a:schemeClr val="accent3"/>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2139" name="Google Shape;2139;p36"/>
            <p:cNvSpPr/>
            <p:nvPr/>
          </p:nvSpPr>
          <p:spPr>
            <a:xfrm>
              <a:off x="5263632" y="2180025"/>
              <a:ext cx="465104" cy="260953"/>
            </a:xfrm>
            <a:custGeom>
              <a:avLst/>
              <a:gdLst/>
              <a:ahLst/>
              <a:cxnLst/>
              <a:rect l="l" t="t" r="r" b="b"/>
              <a:pathLst>
                <a:path w="25940" h="14554" extrusionOk="0">
                  <a:moveTo>
                    <a:pt x="9737" y="0"/>
                  </a:moveTo>
                  <a:lnTo>
                    <a:pt x="9351" y="52"/>
                  </a:lnTo>
                  <a:lnTo>
                    <a:pt x="8990" y="103"/>
                  </a:lnTo>
                  <a:lnTo>
                    <a:pt x="8655" y="180"/>
                  </a:lnTo>
                  <a:lnTo>
                    <a:pt x="8346" y="283"/>
                  </a:lnTo>
                  <a:lnTo>
                    <a:pt x="8037" y="386"/>
                  </a:lnTo>
                  <a:lnTo>
                    <a:pt x="7754" y="515"/>
                  </a:lnTo>
                  <a:lnTo>
                    <a:pt x="7496" y="644"/>
                  </a:lnTo>
                  <a:lnTo>
                    <a:pt x="7264" y="799"/>
                  </a:lnTo>
                  <a:lnTo>
                    <a:pt x="7032" y="979"/>
                  </a:lnTo>
                  <a:lnTo>
                    <a:pt x="6826" y="1133"/>
                  </a:lnTo>
                  <a:lnTo>
                    <a:pt x="6646" y="1314"/>
                  </a:lnTo>
                  <a:lnTo>
                    <a:pt x="6285" y="1700"/>
                  </a:lnTo>
                  <a:lnTo>
                    <a:pt x="6002" y="2087"/>
                  </a:lnTo>
                  <a:lnTo>
                    <a:pt x="5770" y="2473"/>
                  </a:lnTo>
                  <a:lnTo>
                    <a:pt x="5590" y="2859"/>
                  </a:lnTo>
                  <a:lnTo>
                    <a:pt x="5461" y="3220"/>
                  </a:lnTo>
                  <a:lnTo>
                    <a:pt x="5358" y="3529"/>
                  </a:lnTo>
                  <a:lnTo>
                    <a:pt x="5229" y="4018"/>
                  </a:lnTo>
                  <a:lnTo>
                    <a:pt x="5203" y="4199"/>
                  </a:lnTo>
                  <a:lnTo>
                    <a:pt x="4843" y="4070"/>
                  </a:lnTo>
                  <a:lnTo>
                    <a:pt x="4431" y="3967"/>
                  </a:lnTo>
                  <a:lnTo>
                    <a:pt x="4018" y="3915"/>
                  </a:lnTo>
                  <a:lnTo>
                    <a:pt x="3581" y="3915"/>
                  </a:lnTo>
                  <a:lnTo>
                    <a:pt x="3117" y="3941"/>
                  </a:lnTo>
                  <a:lnTo>
                    <a:pt x="2679" y="4044"/>
                  </a:lnTo>
                  <a:lnTo>
                    <a:pt x="2241" y="4173"/>
                  </a:lnTo>
                  <a:lnTo>
                    <a:pt x="1829" y="4353"/>
                  </a:lnTo>
                  <a:lnTo>
                    <a:pt x="1417" y="4559"/>
                  </a:lnTo>
                  <a:lnTo>
                    <a:pt x="1056" y="4843"/>
                  </a:lnTo>
                  <a:lnTo>
                    <a:pt x="902" y="4997"/>
                  </a:lnTo>
                  <a:lnTo>
                    <a:pt x="747" y="5152"/>
                  </a:lnTo>
                  <a:lnTo>
                    <a:pt x="593" y="5332"/>
                  </a:lnTo>
                  <a:lnTo>
                    <a:pt x="464" y="5512"/>
                  </a:lnTo>
                  <a:lnTo>
                    <a:pt x="361" y="5719"/>
                  </a:lnTo>
                  <a:lnTo>
                    <a:pt x="258" y="5950"/>
                  </a:lnTo>
                  <a:lnTo>
                    <a:pt x="180" y="6182"/>
                  </a:lnTo>
                  <a:lnTo>
                    <a:pt x="103" y="6414"/>
                  </a:lnTo>
                  <a:lnTo>
                    <a:pt x="52" y="6672"/>
                  </a:lnTo>
                  <a:lnTo>
                    <a:pt x="26" y="6929"/>
                  </a:lnTo>
                  <a:lnTo>
                    <a:pt x="0" y="7213"/>
                  </a:lnTo>
                  <a:lnTo>
                    <a:pt x="26" y="7496"/>
                  </a:lnTo>
                  <a:lnTo>
                    <a:pt x="77" y="8063"/>
                  </a:lnTo>
                  <a:lnTo>
                    <a:pt x="206" y="8578"/>
                  </a:lnTo>
                  <a:lnTo>
                    <a:pt x="335" y="9016"/>
                  </a:lnTo>
                  <a:lnTo>
                    <a:pt x="515" y="9402"/>
                  </a:lnTo>
                  <a:lnTo>
                    <a:pt x="721" y="9737"/>
                  </a:lnTo>
                  <a:lnTo>
                    <a:pt x="979" y="10020"/>
                  </a:lnTo>
                  <a:lnTo>
                    <a:pt x="1236" y="10278"/>
                  </a:lnTo>
                  <a:lnTo>
                    <a:pt x="1494" y="10510"/>
                  </a:lnTo>
                  <a:lnTo>
                    <a:pt x="1777" y="10716"/>
                  </a:lnTo>
                  <a:lnTo>
                    <a:pt x="2087" y="10896"/>
                  </a:lnTo>
                  <a:lnTo>
                    <a:pt x="2679" y="11257"/>
                  </a:lnTo>
                  <a:lnTo>
                    <a:pt x="3271" y="11592"/>
                  </a:lnTo>
                  <a:lnTo>
                    <a:pt x="3555" y="11772"/>
                  </a:lnTo>
                  <a:lnTo>
                    <a:pt x="3812" y="11978"/>
                  </a:lnTo>
                  <a:lnTo>
                    <a:pt x="4044" y="12210"/>
                  </a:lnTo>
                  <a:lnTo>
                    <a:pt x="4225" y="12442"/>
                  </a:lnTo>
                  <a:lnTo>
                    <a:pt x="4405" y="12648"/>
                  </a:lnTo>
                  <a:lnTo>
                    <a:pt x="4534" y="12880"/>
                  </a:lnTo>
                  <a:lnTo>
                    <a:pt x="4637" y="13086"/>
                  </a:lnTo>
                  <a:lnTo>
                    <a:pt x="4714" y="13317"/>
                  </a:lnTo>
                  <a:lnTo>
                    <a:pt x="4791" y="13524"/>
                  </a:lnTo>
                  <a:lnTo>
                    <a:pt x="4817" y="13704"/>
                  </a:lnTo>
                  <a:lnTo>
                    <a:pt x="4869" y="14039"/>
                  </a:lnTo>
                  <a:lnTo>
                    <a:pt x="4869" y="14322"/>
                  </a:lnTo>
                  <a:lnTo>
                    <a:pt x="4843" y="14554"/>
                  </a:lnTo>
                  <a:lnTo>
                    <a:pt x="9273" y="14554"/>
                  </a:lnTo>
                  <a:lnTo>
                    <a:pt x="9273" y="14451"/>
                  </a:lnTo>
                  <a:lnTo>
                    <a:pt x="9299" y="14142"/>
                  </a:lnTo>
                  <a:lnTo>
                    <a:pt x="9351" y="13755"/>
                  </a:lnTo>
                  <a:lnTo>
                    <a:pt x="9402" y="13524"/>
                  </a:lnTo>
                  <a:lnTo>
                    <a:pt x="9479" y="13292"/>
                  </a:lnTo>
                  <a:lnTo>
                    <a:pt x="9582" y="13060"/>
                  </a:lnTo>
                  <a:lnTo>
                    <a:pt x="9711" y="12828"/>
                  </a:lnTo>
                  <a:lnTo>
                    <a:pt x="9866" y="12648"/>
                  </a:lnTo>
                  <a:lnTo>
                    <a:pt x="10072" y="12467"/>
                  </a:lnTo>
                  <a:lnTo>
                    <a:pt x="10304" y="12313"/>
                  </a:lnTo>
                  <a:lnTo>
                    <a:pt x="10561" y="12210"/>
                  </a:lnTo>
                  <a:lnTo>
                    <a:pt x="10896" y="12158"/>
                  </a:lnTo>
                  <a:lnTo>
                    <a:pt x="11257" y="12158"/>
                  </a:lnTo>
                  <a:lnTo>
                    <a:pt x="11772" y="12184"/>
                  </a:lnTo>
                  <a:lnTo>
                    <a:pt x="12210" y="12184"/>
                  </a:lnTo>
                  <a:lnTo>
                    <a:pt x="12236" y="12339"/>
                  </a:lnTo>
                  <a:lnTo>
                    <a:pt x="12287" y="12519"/>
                  </a:lnTo>
                  <a:lnTo>
                    <a:pt x="12390" y="12828"/>
                  </a:lnTo>
                  <a:lnTo>
                    <a:pt x="12570" y="13111"/>
                  </a:lnTo>
                  <a:lnTo>
                    <a:pt x="12777" y="13343"/>
                  </a:lnTo>
                  <a:lnTo>
                    <a:pt x="13060" y="13549"/>
                  </a:lnTo>
                  <a:lnTo>
                    <a:pt x="13343" y="13704"/>
                  </a:lnTo>
                  <a:lnTo>
                    <a:pt x="13498" y="13755"/>
                  </a:lnTo>
                  <a:lnTo>
                    <a:pt x="13652" y="13781"/>
                  </a:lnTo>
                  <a:lnTo>
                    <a:pt x="13833" y="13807"/>
                  </a:lnTo>
                  <a:lnTo>
                    <a:pt x="14013" y="13833"/>
                  </a:lnTo>
                  <a:lnTo>
                    <a:pt x="14245" y="13807"/>
                  </a:lnTo>
                  <a:lnTo>
                    <a:pt x="14477" y="13755"/>
                  </a:lnTo>
                  <a:lnTo>
                    <a:pt x="14683" y="13678"/>
                  </a:lnTo>
                  <a:lnTo>
                    <a:pt x="14889" y="13575"/>
                  </a:lnTo>
                  <a:lnTo>
                    <a:pt x="15095" y="13472"/>
                  </a:lnTo>
                  <a:lnTo>
                    <a:pt x="15249" y="13317"/>
                  </a:lnTo>
                  <a:lnTo>
                    <a:pt x="15404" y="13137"/>
                  </a:lnTo>
                  <a:lnTo>
                    <a:pt x="15533" y="12957"/>
                  </a:lnTo>
                  <a:lnTo>
                    <a:pt x="15790" y="13214"/>
                  </a:lnTo>
                  <a:lnTo>
                    <a:pt x="16099" y="13472"/>
                  </a:lnTo>
                  <a:lnTo>
                    <a:pt x="16434" y="13704"/>
                  </a:lnTo>
                  <a:lnTo>
                    <a:pt x="16821" y="13910"/>
                  </a:lnTo>
                  <a:lnTo>
                    <a:pt x="17284" y="14090"/>
                  </a:lnTo>
                  <a:lnTo>
                    <a:pt x="17774" y="14219"/>
                  </a:lnTo>
                  <a:lnTo>
                    <a:pt x="18340" y="14296"/>
                  </a:lnTo>
                  <a:lnTo>
                    <a:pt x="18959" y="14348"/>
                  </a:lnTo>
                  <a:lnTo>
                    <a:pt x="19242" y="14348"/>
                  </a:lnTo>
                  <a:lnTo>
                    <a:pt x="19500" y="14322"/>
                  </a:lnTo>
                  <a:lnTo>
                    <a:pt x="19783" y="14271"/>
                  </a:lnTo>
                  <a:lnTo>
                    <a:pt x="20015" y="14219"/>
                  </a:lnTo>
                  <a:lnTo>
                    <a:pt x="20272" y="14142"/>
                  </a:lnTo>
                  <a:lnTo>
                    <a:pt x="20504" y="14064"/>
                  </a:lnTo>
                  <a:lnTo>
                    <a:pt x="20710" y="13961"/>
                  </a:lnTo>
                  <a:lnTo>
                    <a:pt x="20916" y="13833"/>
                  </a:lnTo>
                  <a:lnTo>
                    <a:pt x="21122" y="13704"/>
                  </a:lnTo>
                  <a:lnTo>
                    <a:pt x="21303" y="13549"/>
                  </a:lnTo>
                  <a:lnTo>
                    <a:pt x="21483" y="13395"/>
                  </a:lnTo>
                  <a:lnTo>
                    <a:pt x="21638" y="13240"/>
                  </a:lnTo>
                  <a:lnTo>
                    <a:pt x="21792" y="13060"/>
                  </a:lnTo>
                  <a:lnTo>
                    <a:pt x="21947" y="12880"/>
                  </a:lnTo>
                  <a:lnTo>
                    <a:pt x="22050" y="12673"/>
                  </a:lnTo>
                  <a:lnTo>
                    <a:pt x="22179" y="12467"/>
                  </a:lnTo>
                  <a:lnTo>
                    <a:pt x="22436" y="12673"/>
                  </a:lnTo>
                  <a:lnTo>
                    <a:pt x="22719" y="12828"/>
                  </a:lnTo>
                  <a:lnTo>
                    <a:pt x="22874" y="12880"/>
                  </a:lnTo>
                  <a:lnTo>
                    <a:pt x="23029" y="12905"/>
                  </a:lnTo>
                  <a:lnTo>
                    <a:pt x="23209" y="12931"/>
                  </a:lnTo>
                  <a:lnTo>
                    <a:pt x="23570" y="12931"/>
                  </a:lnTo>
                  <a:lnTo>
                    <a:pt x="23750" y="12905"/>
                  </a:lnTo>
                  <a:lnTo>
                    <a:pt x="23904" y="12854"/>
                  </a:lnTo>
                  <a:lnTo>
                    <a:pt x="24085" y="12802"/>
                  </a:lnTo>
                  <a:lnTo>
                    <a:pt x="24239" y="12725"/>
                  </a:lnTo>
                  <a:lnTo>
                    <a:pt x="24394" y="12622"/>
                  </a:lnTo>
                  <a:lnTo>
                    <a:pt x="24523" y="12519"/>
                  </a:lnTo>
                  <a:lnTo>
                    <a:pt x="24651" y="12416"/>
                  </a:lnTo>
                  <a:lnTo>
                    <a:pt x="24780" y="12287"/>
                  </a:lnTo>
                  <a:lnTo>
                    <a:pt x="24883" y="12133"/>
                  </a:lnTo>
                  <a:lnTo>
                    <a:pt x="24961" y="12004"/>
                  </a:lnTo>
                  <a:lnTo>
                    <a:pt x="25038" y="11849"/>
                  </a:lnTo>
                  <a:lnTo>
                    <a:pt x="25115" y="11669"/>
                  </a:lnTo>
                  <a:lnTo>
                    <a:pt x="25141" y="11489"/>
                  </a:lnTo>
                  <a:lnTo>
                    <a:pt x="25167" y="11308"/>
                  </a:lnTo>
                  <a:lnTo>
                    <a:pt x="25192" y="11128"/>
                  </a:lnTo>
                  <a:lnTo>
                    <a:pt x="25167" y="10819"/>
                  </a:lnTo>
                  <a:lnTo>
                    <a:pt x="25089" y="10535"/>
                  </a:lnTo>
                  <a:lnTo>
                    <a:pt x="24961" y="10252"/>
                  </a:lnTo>
                  <a:lnTo>
                    <a:pt x="24780" y="9995"/>
                  </a:lnTo>
                  <a:lnTo>
                    <a:pt x="25038" y="9788"/>
                  </a:lnTo>
                  <a:lnTo>
                    <a:pt x="25295" y="9557"/>
                  </a:lnTo>
                  <a:lnTo>
                    <a:pt x="25501" y="9299"/>
                  </a:lnTo>
                  <a:lnTo>
                    <a:pt x="25682" y="9016"/>
                  </a:lnTo>
                  <a:lnTo>
                    <a:pt x="25811" y="8681"/>
                  </a:lnTo>
                  <a:lnTo>
                    <a:pt x="25888" y="8320"/>
                  </a:lnTo>
                  <a:lnTo>
                    <a:pt x="25939" y="7960"/>
                  </a:lnTo>
                  <a:lnTo>
                    <a:pt x="25939" y="7547"/>
                  </a:lnTo>
                  <a:lnTo>
                    <a:pt x="25914" y="7290"/>
                  </a:lnTo>
                  <a:lnTo>
                    <a:pt x="25888" y="7084"/>
                  </a:lnTo>
                  <a:lnTo>
                    <a:pt x="25836" y="6852"/>
                  </a:lnTo>
                  <a:lnTo>
                    <a:pt x="25759" y="6672"/>
                  </a:lnTo>
                  <a:lnTo>
                    <a:pt x="25682" y="6491"/>
                  </a:lnTo>
                  <a:lnTo>
                    <a:pt x="25604" y="6311"/>
                  </a:lnTo>
                  <a:lnTo>
                    <a:pt x="25398" y="6002"/>
                  </a:lnTo>
                  <a:lnTo>
                    <a:pt x="25141" y="5744"/>
                  </a:lnTo>
                  <a:lnTo>
                    <a:pt x="24883" y="5538"/>
                  </a:lnTo>
                  <a:lnTo>
                    <a:pt x="24626" y="5358"/>
                  </a:lnTo>
                  <a:lnTo>
                    <a:pt x="24342" y="5203"/>
                  </a:lnTo>
                  <a:lnTo>
                    <a:pt x="24059" y="5100"/>
                  </a:lnTo>
                  <a:lnTo>
                    <a:pt x="23801" y="5023"/>
                  </a:lnTo>
                  <a:lnTo>
                    <a:pt x="23312" y="4894"/>
                  </a:lnTo>
                  <a:lnTo>
                    <a:pt x="22977" y="4868"/>
                  </a:lnTo>
                  <a:lnTo>
                    <a:pt x="22874" y="4843"/>
                  </a:lnTo>
                  <a:lnTo>
                    <a:pt x="22848" y="4714"/>
                  </a:lnTo>
                  <a:lnTo>
                    <a:pt x="22745" y="4379"/>
                  </a:lnTo>
                  <a:lnTo>
                    <a:pt x="22668" y="4147"/>
                  </a:lnTo>
                  <a:lnTo>
                    <a:pt x="22539" y="3890"/>
                  </a:lnTo>
                  <a:lnTo>
                    <a:pt x="22410" y="3581"/>
                  </a:lnTo>
                  <a:lnTo>
                    <a:pt x="22256" y="3297"/>
                  </a:lnTo>
                  <a:lnTo>
                    <a:pt x="22050" y="2988"/>
                  </a:lnTo>
                  <a:lnTo>
                    <a:pt x="21792" y="2679"/>
                  </a:lnTo>
                  <a:lnTo>
                    <a:pt x="21509" y="2396"/>
                  </a:lnTo>
                  <a:lnTo>
                    <a:pt x="21174" y="2112"/>
                  </a:lnTo>
                  <a:lnTo>
                    <a:pt x="20788" y="1855"/>
                  </a:lnTo>
                  <a:lnTo>
                    <a:pt x="20375" y="1649"/>
                  </a:lnTo>
                  <a:lnTo>
                    <a:pt x="20144" y="1546"/>
                  </a:lnTo>
                  <a:lnTo>
                    <a:pt x="19886" y="1468"/>
                  </a:lnTo>
                  <a:lnTo>
                    <a:pt x="19628" y="1391"/>
                  </a:lnTo>
                  <a:lnTo>
                    <a:pt x="19345" y="1340"/>
                  </a:lnTo>
                  <a:lnTo>
                    <a:pt x="18856" y="1288"/>
                  </a:lnTo>
                  <a:lnTo>
                    <a:pt x="18392" y="1288"/>
                  </a:lnTo>
                  <a:lnTo>
                    <a:pt x="17954" y="1314"/>
                  </a:lnTo>
                  <a:lnTo>
                    <a:pt x="17568" y="1391"/>
                  </a:lnTo>
                  <a:lnTo>
                    <a:pt x="17181" y="1520"/>
                  </a:lnTo>
                  <a:lnTo>
                    <a:pt x="16846" y="1674"/>
                  </a:lnTo>
                  <a:lnTo>
                    <a:pt x="16537" y="1855"/>
                  </a:lnTo>
                  <a:lnTo>
                    <a:pt x="16228" y="2061"/>
                  </a:lnTo>
                  <a:lnTo>
                    <a:pt x="16099" y="1906"/>
                  </a:lnTo>
                  <a:lnTo>
                    <a:pt x="15945" y="1752"/>
                  </a:lnTo>
                  <a:lnTo>
                    <a:pt x="15790" y="1623"/>
                  </a:lnTo>
                  <a:lnTo>
                    <a:pt x="15610" y="1520"/>
                  </a:lnTo>
                  <a:lnTo>
                    <a:pt x="15430" y="1443"/>
                  </a:lnTo>
                  <a:lnTo>
                    <a:pt x="15224" y="1391"/>
                  </a:lnTo>
                  <a:lnTo>
                    <a:pt x="15018" y="1340"/>
                  </a:lnTo>
                  <a:lnTo>
                    <a:pt x="14786" y="1340"/>
                  </a:lnTo>
                  <a:lnTo>
                    <a:pt x="14502" y="1365"/>
                  </a:lnTo>
                  <a:lnTo>
                    <a:pt x="14219" y="1417"/>
                  </a:lnTo>
                  <a:lnTo>
                    <a:pt x="13987" y="1520"/>
                  </a:lnTo>
                  <a:lnTo>
                    <a:pt x="13730" y="1674"/>
                  </a:lnTo>
                  <a:lnTo>
                    <a:pt x="13549" y="1417"/>
                  </a:lnTo>
                  <a:lnTo>
                    <a:pt x="13343" y="1211"/>
                  </a:lnTo>
                  <a:lnTo>
                    <a:pt x="13111" y="1005"/>
                  </a:lnTo>
                  <a:lnTo>
                    <a:pt x="12880" y="824"/>
                  </a:lnTo>
                  <a:lnTo>
                    <a:pt x="12648" y="670"/>
                  </a:lnTo>
                  <a:lnTo>
                    <a:pt x="12416" y="541"/>
                  </a:lnTo>
                  <a:lnTo>
                    <a:pt x="12184" y="412"/>
                  </a:lnTo>
                  <a:lnTo>
                    <a:pt x="11926" y="309"/>
                  </a:lnTo>
                  <a:lnTo>
                    <a:pt x="11437" y="155"/>
                  </a:lnTo>
                  <a:lnTo>
                    <a:pt x="10973" y="77"/>
                  </a:lnTo>
                  <a:lnTo>
                    <a:pt x="10535" y="26"/>
                  </a:lnTo>
                  <a:lnTo>
                    <a:pt x="10123" y="0"/>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0" name="Google Shape;2140;p36"/>
            <p:cNvSpPr/>
            <p:nvPr/>
          </p:nvSpPr>
          <p:spPr>
            <a:xfrm>
              <a:off x="5318121" y="2207261"/>
              <a:ext cx="35591" cy="35591"/>
            </a:xfrm>
            <a:custGeom>
              <a:avLst/>
              <a:gdLst/>
              <a:ahLst/>
              <a:cxnLst/>
              <a:rect l="l" t="t" r="r" b="b"/>
              <a:pathLst>
                <a:path w="1985" h="1985" extrusionOk="0">
                  <a:moveTo>
                    <a:pt x="979" y="1"/>
                  </a:moveTo>
                  <a:lnTo>
                    <a:pt x="773" y="27"/>
                  </a:lnTo>
                  <a:lnTo>
                    <a:pt x="593" y="78"/>
                  </a:lnTo>
                  <a:lnTo>
                    <a:pt x="439" y="155"/>
                  </a:lnTo>
                  <a:lnTo>
                    <a:pt x="284" y="284"/>
                  </a:lnTo>
                  <a:lnTo>
                    <a:pt x="155" y="439"/>
                  </a:lnTo>
                  <a:lnTo>
                    <a:pt x="78" y="593"/>
                  </a:lnTo>
                  <a:lnTo>
                    <a:pt x="1" y="799"/>
                  </a:lnTo>
                  <a:lnTo>
                    <a:pt x="1" y="1005"/>
                  </a:lnTo>
                  <a:lnTo>
                    <a:pt x="1" y="1186"/>
                  </a:lnTo>
                  <a:lnTo>
                    <a:pt x="78" y="1392"/>
                  </a:lnTo>
                  <a:lnTo>
                    <a:pt x="155" y="1546"/>
                  </a:lnTo>
                  <a:lnTo>
                    <a:pt x="284" y="1701"/>
                  </a:lnTo>
                  <a:lnTo>
                    <a:pt x="439" y="1830"/>
                  </a:lnTo>
                  <a:lnTo>
                    <a:pt x="593" y="1907"/>
                  </a:lnTo>
                  <a:lnTo>
                    <a:pt x="773" y="1984"/>
                  </a:lnTo>
                  <a:lnTo>
                    <a:pt x="1186" y="1984"/>
                  </a:lnTo>
                  <a:lnTo>
                    <a:pt x="1366" y="1907"/>
                  </a:lnTo>
                  <a:lnTo>
                    <a:pt x="1546" y="1830"/>
                  </a:lnTo>
                  <a:lnTo>
                    <a:pt x="1701" y="1701"/>
                  </a:lnTo>
                  <a:lnTo>
                    <a:pt x="1804" y="1546"/>
                  </a:lnTo>
                  <a:lnTo>
                    <a:pt x="1907" y="1392"/>
                  </a:lnTo>
                  <a:lnTo>
                    <a:pt x="1958" y="1186"/>
                  </a:lnTo>
                  <a:lnTo>
                    <a:pt x="1984" y="1005"/>
                  </a:lnTo>
                  <a:lnTo>
                    <a:pt x="1958" y="799"/>
                  </a:lnTo>
                  <a:lnTo>
                    <a:pt x="1907" y="593"/>
                  </a:lnTo>
                  <a:lnTo>
                    <a:pt x="1804" y="439"/>
                  </a:lnTo>
                  <a:lnTo>
                    <a:pt x="1701" y="284"/>
                  </a:lnTo>
                  <a:lnTo>
                    <a:pt x="1546" y="155"/>
                  </a:lnTo>
                  <a:lnTo>
                    <a:pt x="1366" y="78"/>
                  </a:lnTo>
                  <a:lnTo>
                    <a:pt x="1186" y="27"/>
                  </a:lnTo>
                  <a:lnTo>
                    <a:pt x="979" y="1"/>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1" name="Google Shape;2141;p36"/>
            <p:cNvSpPr/>
            <p:nvPr/>
          </p:nvSpPr>
          <p:spPr>
            <a:xfrm>
              <a:off x="5524119" y="2430346"/>
              <a:ext cx="35573" cy="36039"/>
            </a:xfrm>
            <a:custGeom>
              <a:avLst/>
              <a:gdLst/>
              <a:ahLst/>
              <a:cxnLst/>
              <a:rect l="l" t="t" r="r" b="b"/>
              <a:pathLst>
                <a:path w="1984" h="2010" extrusionOk="0">
                  <a:moveTo>
                    <a:pt x="1005" y="0"/>
                  </a:moveTo>
                  <a:lnTo>
                    <a:pt x="799" y="26"/>
                  </a:lnTo>
                  <a:lnTo>
                    <a:pt x="618" y="78"/>
                  </a:lnTo>
                  <a:lnTo>
                    <a:pt x="438" y="181"/>
                  </a:lnTo>
                  <a:lnTo>
                    <a:pt x="283" y="310"/>
                  </a:lnTo>
                  <a:lnTo>
                    <a:pt x="155" y="438"/>
                  </a:lnTo>
                  <a:lnTo>
                    <a:pt x="77" y="619"/>
                  </a:lnTo>
                  <a:lnTo>
                    <a:pt x="26" y="799"/>
                  </a:lnTo>
                  <a:lnTo>
                    <a:pt x="0" y="1005"/>
                  </a:lnTo>
                  <a:lnTo>
                    <a:pt x="26" y="1211"/>
                  </a:lnTo>
                  <a:lnTo>
                    <a:pt x="77" y="1391"/>
                  </a:lnTo>
                  <a:lnTo>
                    <a:pt x="155" y="1572"/>
                  </a:lnTo>
                  <a:lnTo>
                    <a:pt x="283" y="1726"/>
                  </a:lnTo>
                  <a:lnTo>
                    <a:pt x="438" y="1829"/>
                  </a:lnTo>
                  <a:lnTo>
                    <a:pt x="618" y="1932"/>
                  </a:lnTo>
                  <a:lnTo>
                    <a:pt x="799" y="1984"/>
                  </a:lnTo>
                  <a:lnTo>
                    <a:pt x="1005" y="2010"/>
                  </a:lnTo>
                  <a:lnTo>
                    <a:pt x="1185" y="1984"/>
                  </a:lnTo>
                  <a:lnTo>
                    <a:pt x="1391" y="1932"/>
                  </a:lnTo>
                  <a:lnTo>
                    <a:pt x="1546" y="1829"/>
                  </a:lnTo>
                  <a:lnTo>
                    <a:pt x="1700" y="1726"/>
                  </a:lnTo>
                  <a:lnTo>
                    <a:pt x="1829" y="1572"/>
                  </a:lnTo>
                  <a:lnTo>
                    <a:pt x="1906" y="1391"/>
                  </a:lnTo>
                  <a:lnTo>
                    <a:pt x="1984" y="1211"/>
                  </a:lnTo>
                  <a:lnTo>
                    <a:pt x="1984" y="1005"/>
                  </a:lnTo>
                  <a:lnTo>
                    <a:pt x="1984" y="799"/>
                  </a:lnTo>
                  <a:lnTo>
                    <a:pt x="1906" y="619"/>
                  </a:lnTo>
                  <a:lnTo>
                    <a:pt x="1829" y="438"/>
                  </a:lnTo>
                  <a:lnTo>
                    <a:pt x="1700" y="310"/>
                  </a:lnTo>
                  <a:lnTo>
                    <a:pt x="1546" y="181"/>
                  </a:lnTo>
                  <a:lnTo>
                    <a:pt x="1391" y="78"/>
                  </a:lnTo>
                  <a:lnTo>
                    <a:pt x="1185" y="26"/>
                  </a:lnTo>
                  <a:lnTo>
                    <a:pt x="1005" y="0"/>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2" name="Google Shape;2142;p36"/>
            <p:cNvSpPr/>
            <p:nvPr/>
          </p:nvSpPr>
          <p:spPr>
            <a:xfrm>
              <a:off x="5681598" y="2236361"/>
              <a:ext cx="24959" cy="24959"/>
            </a:xfrm>
            <a:custGeom>
              <a:avLst/>
              <a:gdLst/>
              <a:ahLst/>
              <a:cxnLst/>
              <a:rect l="l" t="t" r="r" b="b"/>
              <a:pathLst>
                <a:path w="1392" h="1392" extrusionOk="0">
                  <a:moveTo>
                    <a:pt x="696" y="1"/>
                  </a:moveTo>
                  <a:lnTo>
                    <a:pt x="568" y="26"/>
                  </a:lnTo>
                  <a:lnTo>
                    <a:pt x="439" y="52"/>
                  </a:lnTo>
                  <a:lnTo>
                    <a:pt x="310" y="129"/>
                  </a:lnTo>
                  <a:lnTo>
                    <a:pt x="207" y="207"/>
                  </a:lnTo>
                  <a:lnTo>
                    <a:pt x="130" y="310"/>
                  </a:lnTo>
                  <a:lnTo>
                    <a:pt x="78" y="439"/>
                  </a:lnTo>
                  <a:lnTo>
                    <a:pt x="27" y="567"/>
                  </a:lnTo>
                  <a:lnTo>
                    <a:pt x="1" y="696"/>
                  </a:lnTo>
                  <a:lnTo>
                    <a:pt x="27" y="851"/>
                  </a:lnTo>
                  <a:lnTo>
                    <a:pt x="78" y="979"/>
                  </a:lnTo>
                  <a:lnTo>
                    <a:pt x="130" y="1083"/>
                  </a:lnTo>
                  <a:lnTo>
                    <a:pt x="207" y="1186"/>
                  </a:lnTo>
                  <a:lnTo>
                    <a:pt x="310" y="1263"/>
                  </a:lnTo>
                  <a:lnTo>
                    <a:pt x="439" y="1340"/>
                  </a:lnTo>
                  <a:lnTo>
                    <a:pt x="568" y="1366"/>
                  </a:lnTo>
                  <a:lnTo>
                    <a:pt x="696" y="1392"/>
                  </a:lnTo>
                  <a:lnTo>
                    <a:pt x="851" y="1366"/>
                  </a:lnTo>
                  <a:lnTo>
                    <a:pt x="980" y="1340"/>
                  </a:lnTo>
                  <a:lnTo>
                    <a:pt x="1083" y="1263"/>
                  </a:lnTo>
                  <a:lnTo>
                    <a:pt x="1186" y="1186"/>
                  </a:lnTo>
                  <a:lnTo>
                    <a:pt x="1289" y="1083"/>
                  </a:lnTo>
                  <a:lnTo>
                    <a:pt x="1340" y="979"/>
                  </a:lnTo>
                  <a:lnTo>
                    <a:pt x="1392" y="851"/>
                  </a:lnTo>
                  <a:lnTo>
                    <a:pt x="1392" y="696"/>
                  </a:lnTo>
                  <a:lnTo>
                    <a:pt x="1392" y="567"/>
                  </a:lnTo>
                  <a:lnTo>
                    <a:pt x="1340" y="439"/>
                  </a:lnTo>
                  <a:lnTo>
                    <a:pt x="1289" y="310"/>
                  </a:lnTo>
                  <a:lnTo>
                    <a:pt x="1186" y="207"/>
                  </a:lnTo>
                  <a:lnTo>
                    <a:pt x="1083" y="129"/>
                  </a:lnTo>
                  <a:lnTo>
                    <a:pt x="980" y="52"/>
                  </a:lnTo>
                  <a:lnTo>
                    <a:pt x="851" y="26"/>
                  </a:lnTo>
                  <a:lnTo>
                    <a:pt x="696" y="1"/>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3" name="Google Shape;2143;p36"/>
            <p:cNvSpPr/>
            <p:nvPr/>
          </p:nvSpPr>
          <p:spPr>
            <a:xfrm>
              <a:off x="5318121" y="2448366"/>
              <a:ext cx="145036" cy="450778"/>
            </a:xfrm>
            <a:custGeom>
              <a:avLst/>
              <a:gdLst/>
              <a:ahLst/>
              <a:cxnLst/>
              <a:rect l="l" t="t" r="r" b="b"/>
              <a:pathLst>
                <a:path w="8089" h="25141" extrusionOk="0">
                  <a:moveTo>
                    <a:pt x="1366" y="0"/>
                  </a:moveTo>
                  <a:lnTo>
                    <a:pt x="1" y="25141"/>
                  </a:lnTo>
                  <a:lnTo>
                    <a:pt x="8089" y="25141"/>
                  </a:lnTo>
                  <a:lnTo>
                    <a:pt x="6698"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44" name="Google Shape;2144;p36"/>
            <p:cNvSpPr/>
            <p:nvPr/>
          </p:nvSpPr>
          <p:spPr>
            <a:xfrm>
              <a:off x="5335208" y="2431727"/>
              <a:ext cx="109481" cy="16657"/>
            </a:xfrm>
            <a:custGeom>
              <a:avLst/>
              <a:gdLst/>
              <a:ahLst/>
              <a:cxnLst/>
              <a:rect l="l" t="t" r="r" b="b"/>
              <a:pathLst>
                <a:path w="6106" h="929" extrusionOk="0">
                  <a:moveTo>
                    <a:pt x="464" y="1"/>
                  </a:moveTo>
                  <a:lnTo>
                    <a:pt x="361" y="26"/>
                  </a:lnTo>
                  <a:lnTo>
                    <a:pt x="284" y="52"/>
                  </a:lnTo>
                  <a:lnTo>
                    <a:pt x="207" y="78"/>
                  </a:lnTo>
                  <a:lnTo>
                    <a:pt x="130" y="130"/>
                  </a:lnTo>
                  <a:lnTo>
                    <a:pt x="78" y="207"/>
                  </a:lnTo>
                  <a:lnTo>
                    <a:pt x="52" y="284"/>
                  </a:lnTo>
                  <a:lnTo>
                    <a:pt x="1" y="387"/>
                  </a:lnTo>
                  <a:lnTo>
                    <a:pt x="1" y="464"/>
                  </a:lnTo>
                  <a:lnTo>
                    <a:pt x="1" y="567"/>
                  </a:lnTo>
                  <a:lnTo>
                    <a:pt x="52" y="645"/>
                  </a:lnTo>
                  <a:lnTo>
                    <a:pt x="78" y="722"/>
                  </a:lnTo>
                  <a:lnTo>
                    <a:pt x="130" y="799"/>
                  </a:lnTo>
                  <a:lnTo>
                    <a:pt x="207" y="851"/>
                  </a:lnTo>
                  <a:lnTo>
                    <a:pt x="284" y="902"/>
                  </a:lnTo>
                  <a:lnTo>
                    <a:pt x="361" y="928"/>
                  </a:lnTo>
                  <a:lnTo>
                    <a:pt x="5745" y="928"/>
                  </a:lnTo>
                  <a:lnTo>
                    <a:pt x="5822" y="902"/>
                  </a:lnTo>
                  <a:lnTo>
                    <a:pt x="5900" y="851"/>
                  </a:lnTo>
                  <a:lnTo>
                    <a:pt x="5977" y="799"/>
                  </a:lnTo>
                  <a:lnTo>
                    <a:pt x="6028" y="722"/>
                  </a:lnTo>
                  <a:lnTo>
                    <a:pt x="6080" y="645"/>
                  </a:lnTo>
                  <a:lnTo>
                    <a:pt x="6106" y="567"/>
                  </a:lnTo>
                  <a:lnTo>
                    <a:pt x="6106" y="464"/>
                  </a:lnTo>
                  <a:lnTo>
                    <a:pt x="6106" y="387"/>
                  </a:lnTo>
                  <a:lnTo>
                    <a:pt x="6080" y="284"/>
                  </a:lnTo>
                  <a:lnTo>
                    <a:pt x="6028" y="207"/>
                  </a:lnTo>
                  <a:lnTo>
                    <a:pt x="5977" y="130"/>
                  </a:lnTo>
                  <a:lnTo>
                    <a:pt x="5900" y="78"/>
                  </a:lnTo>
                  <a:lnTo>
                    <a:pt x="5822" y="52"/>
                  </a:lnTo>
                  <a:lnTo>
                    <a:pt x="5745" y="26"/>
                  </a:lnTo>
                  <a:lnTo>
                    <a:pt x="5642" y="1"/>
                  </a:lnTo>
                  <a:close/>
                </a:path>
              </a:pathLst>
            </a:custGeom>
            <a:solidFill>
              <a:srgbClr val="10404F"/>
            </a:solidFill>
            <a:ln>
              <a:noFill/>
            </a:ln>
          </p:spPr>
          <p:txBody>
            <a:bodyPr spcFirstLastPara="1" wrap="square" lIns="121900" tIns="121900" rIns="121900" bIns="121900" anchor="ctr" anchorCtr="0">
              <a:noAutofit/>
            </a:bodyPr>
            <a:lstStyle/>
            <a:p>
              <a:endParaRPr sz="2489"/>
            </a:p>
          </p:txBody>
        </p:sp>
        <p:sp>
          <p:nvSpPr>
            <p:cNvPr id="2145" name="Google Shape;2145;p36"/>
            <p:cNvSpPr/>
            <p:nvPr/>
          </p:nvSpPr>
          <p:spPr>
            <a:xfrm>
              <a:off x="4942631" y="2564283"/>
              <a:ext cx="572720" cy="334861"/>
            </a:xfrm>
            <a:custGeom>
              <a:avLst/>
              <a:gdLst/>
              <a:ahLst/>
              <a:cxnLst/>
              <a:rect l="l" t="t" r="r" b="b"/>
              <a:pathLst>
                <a:path w="31942" h="18676" extrusionOk="0">
                  <a:moveTo>
                    <a:pt x="15971" y="1"/>
                  </a:moveTo>
                  <a:lnTo>
                    <a:pt x="15147" y="26"/>
                  </a:lnTo>
                  <a:lnTo>
                    <a:pt x="14348" y="104"/>
                  </a:lnTo>
                  <a:lnTo>
                    <a:pt x="13550" y="207"/>
                  </a:lnTo>
                  <a:lnTo>
                    <a:pt x="12751" y="335"/>
                  </a:lnTo>
                  <a:lnTo>
                    <a:pt x="11979" y="516"/>
                  </a:lnTo>
                  <a:lnTo>
                    <a:pt x="11231" y="722"/>
                  </a:lnTo>
                  <a:lnTo>
                    <a:pt x="10484" y="979"/>
                  </a:lnTo>
                  <a:lnTo>
                    <a:pt x="9763" y="1263"/>
                  </a:lnTo>
                  <a:lnTo>
                    <a:pt x="9042" y="1572"/>
                  </a:lnTo>
                  <a:lnTo>
                    <a:pt x="8372" y="1933"/>
                  </a:lnTo>
                  <a:lnTo>
                    <a:pt x="7703" y="2319"/>
                  </a:lnTo>
                  <a:lnTo>
                    <a:pt x="7033" y="2731"/>
                  </a:lnTo>
                  <a:lnTo>
                    <a:pt x="6415" y="3169"/>
                  </a:lnTo>
                  <a:lnTo>
                    <a:pt x="5822" y="3658"/>
                  </a:lnTo>
                  <a:lnTo>
                    <a:pt x="5230" y="4148"/>
                  </a:lnTo>
                  <a:lnTo>
                    <a:pt x="4689" y="4689"/>
                  </a:lnTo>
                  <a:lnTo>
                    <a:pt x="4148" y="5230"/>
                  </a:lnTo>
                  <a:lnTo>
                    <a:pt x="3658" y="5822"/>
                  </a:lnTo>
                  <a:lnTo>
                    <a:pt x="3169" y="6415"/>
                  </a:lnTo>
                  <a:lnTo>
                    <a:pt x="2731" y="7059"/>
                  </a:lnTo>
                  <a:lnTo>
                    <a:pt x="2319" y="7703"/>
                  </a:lnTo>
                  <a:lnTo>
                    <a:pt x="1933" y="8372"/>
                  </a:lnTo>
                  <a:lnTo>
                    <a:pt x="1572" y="9042"/>
                  </a:lnTo>
                  <a:lnTo>
                    <a:pt x="1263" y="9763"/>
                  </a:lnTo>
                  <a:lnTo>
                    <a:pt x="979" y="10485"/>
                  </a:lnTo>
                  <a:lnTo>
                    <a:pt x="722" y="11232"/>
                  </a:lnTo>
                  <a:lnTo>
                    <a:pt x="516" y="11979"/>
                  </a:lnTo>
                  <a:lnTo>
                    <a:pt x="335" y="12751"/>
                  </a:lnTo>
                  <a:lnTo>
                    <a:pt x="181" y="13550"/>
                  </a:lnTo>
                  <a:lnTo>
                    <a:pt x="78" y="14348"/>
                  </a:lnTo>
                  <a:lnTo>
                    <a:pt x="26" y="15147"/>
                  </a:lnTo>
                  <a:lnTo>
                    <a:pt x="1" y="15971"/>
                  </a:lnTo>
                  <a:lnTo>
                    <a:pt x="1" y="18676"/>
                  </a:lnTo>
                  <a:lnTo>
                    <a:pt x="31942" y="18676"/>
                  </a:lnTo>
                  <a:lnTo>
                    <a:pt x="31942" y="15971"/>
                  </a:lnTo>
                  <a:lnTo>
                    <a:pt x="31916" y="15147"/>
                  </a:lnTo>
                  <a:lnTo>
                    <a:pt x="31864" y="14348"/>
                  </a:lnTo>
                  <a:lnTo>
                    <a:pt x="31761" y="13550"/>
                  </a:lnTo>
                  <a:lnTo>
                    <a:pt x="31607" y="12751"/>
                  </a:lnTo>
                  <a:lnTo>
                    <a:pt x="31427" y="11979"/>
                  </a:lnTo>
                  <a:lnTo>
                    <a:pt x="31220" y="11232"/>
                  </a:lnTo>
                  <a:lnTo>
                    <a:pt x="30963" y="10485"/>
                  </a:lnTo>
                  <a:lnTo>
                    <a:pt x="30680" y="9763"/>
                  </a:lnTo>
                  <a:lnTo>
                    <a:pt x="30370" y="9042"/>
                  </a:lnTo>
                  <a:lnTo>
                    <a:pt x="30010" y="8372"/>
                  </a:lnTo>
                  <a:lnTo>
                    <a:pt x="29623" y="7703"/>
                  </a:lnTo>
                  <a:lnTo>
                    <a:pt x="29211" y="7059"/>
                  </a:lnTo>
                  <a:lnTo>
                    <a:pt x="28773" y="6415"/>
                  </a:lnTo>
                  <a:lnTo>
                    <a:pt x="28284" y="5822"/>
                  </a:lnTo>
                  <a:lnTo>
                    <a:pt x="27795" y="5230"/>
                  </a:lnTo>
                  <a:lnTo>
                    <a:pt x="27254" y="4689"/>
                  </a:lnTo>
                  <a:lnTo>
                    <a:pt x="26713" y="4148"/>
                  </a:lnTo>
                  <a:lnTo>
                    <a:pt x="26120" y="3658"/>
                  </a:lnTo>
                  <a:lnTo>
                    <a:pt x="25528" y="3169"/>
                  </a:lnTo>
                  <a:lnTo>
                    <a:pt x="24910" y="2731"/>
                  </a:lnTo>
                  <a:lnTo>
                    <a:pt x="24240" y="2319"/>
                  </a:lnTo>
                  <a:lnTo>
                    <a:pt x="23570" y="1933"/>
                  </a:lnTo>
                  <a:lnTo>
                    <a:pt x="22900" y="1572"/>
                  </a:lnTo>
                  <a:lnTo>
                    <a:pt x="22179" y="1263"/>
                  </a:lnTo>
                  <a:lnTo>
                    <a:pt x="21458" y="979"/>
                  </a:lnTo>
                  <a:lnTo>
                    <a:pt x="20711" y="722"/>
                  </a:lnTo>
                  <a:lnTo>
                    <a:pt x="19964" y="516"/>
                  </a:lnTo>
                  <a:lnTo>
                    <a:pt x="19191" y="335"/>
                  </a:lnTo>
                  <a:lnTo>
                    <a:pt x="18392" y="207"/>
                  </a:lnTo>
                  <a:lnTo>
                    <a:pt x="17594" y="104"/>
                  </a:lnTo>
                  <a:lnTo>
                    <a:pt x="16795" y="26"/>
                  </a:lnTo>
                  <a:lnTo>
                    <a:pt x="15971"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46" name="Google Shape;2146;p36"/>
            <p:cNvSpPr/>
            <p:nvPr/>
          </p:nvSpPr>
          <p:spPr>
            <a:xfrm>
              <a:off x="5362928" y="2801676"/>
              <a:ext cx="54973" cy="54991"/>
            </a:xfrm>
            <a:custGeom>
              <a:avLst/>
              <a:gdLst/>
              <a:ahLst/>
              <a:cxnLst/>
              <a:rect l="l" t="t" r="r" b="b"/>
              <a:pathLst>
                <a:path w="3066" h="3067" extrusionOk="0">
                  <a:moveTo>
                    <a:pt x="1391" y="1"/>
                  </a:moveTo>
                  <a:lnTo>
                    <a:pt x="1237" y="26"/>
                  </a:lnTo>
                  <a:lnTo>
                    <a:pt x="928" y="104"/>
                  </a:lnTo>
                  <a:lnTo>
                    <a:pt x="670" y="258"/>
                  </a:lnTo>
                  <a:lnTo>
                    <a:pt x="464" y="439"/>
                  </a:lnTo>
                  <a:lnTo>
                    <a:pt x="258" y="670"/>
                  </a:lnTo>
                  <a:lnTo>
                    <a:pt x="129" y="928"/>
                  </a:lnTo>
                  <a:lnTo>
                    <a:pt x="26" y="1211"/>
                  </a:lnTo>
                  <a:lnTo>
                    <a:pt x="0" y="1366"/>
                  </a:lnTo>
                  <a:lnTo>
                    <a:pt x="0" y="1521"/>
                  </a:lnTo>
                  <a:lnTo>
                    <a:pt x="0" y="1701"/>
                  </a:lnTo>
                  <a:lnTo>
                    <a:pt x="26" y="1830"/>
                  </a:lnTo>
                  <a:lnTo>
                    <a:pt x="129" y="2139"/>
                  </a:lnTo>
                  <a:lnTo>
                    <a:pt x="258" y="2396"/>
                  </a:lnTo>
                  <a:lnTo>
                    <a:pt x="464" y="2628"/>
                  </a:lnTo>
                  <a:lnTo>
                    <a:pt x="670" y="2808"/>
                  </a:lnTo>
                  <a:lnTo>
                    <a:pt x="928" y="2937"/>
                  </a:lnTo>
                  <a:lnTo>
                    <a:pt x="1237" y="3040"/>
                  </a:lnTo>
                  <a:lnTo>
                    <a:pt x="1391" y="3066"/>
                  </a:lnTo>
                  <a:lnTo>
                    <a:pt x="1700" y="3066"/>
                  </a:lnTo>
                  <a:lnTo>
                    <a:pt x="1855" y="3040"/>
                  </a:lnTo>
                  <a:lnTo>
                    <a:pt x="2138" y="2937"/>
                  </a:lnTo>
                  <a:lnTo>
                    <a:pt x="2396" y="2808"/>
                  </a:lnTo>
                  <a:lnTo>
                    <a:pt x="2628" y="2628"/>
                  </a:lnTo>
                  <a:lnTo>
                    <a:pt x="2808" y="2396"/>
                  </a:lnTo>
                  <a:lnTo>
                    <a:pt x="2963" y="2139"/>
                  </a:lnTo>
                  <a:lnTo>
                    <a:pt x="3040" y="1830"/>
                  </a:lnTo>
                  <a:lnTo>
                    <a:pt x="3066" y="1701"/>
                  </a:lnTo>
                  <a:lnTo>
                    <a:pt x="3066" y="1521"/>
                  </a:lnTo>
                  <a:lnTo>
                    <a:pt x="3066" y="1366"/>
                  </a:lnTo>
                  <a:lnTo>
                    <a:pt x="3040" y="1211"/>
                  </a:lnTo>
                  <a:lnTo>
                    <a:pt x="2963" y="928"/>
                  </a:lnTo>
                  <a:lnTo>
                    <a:pt x="2808" y="670"/>
                  </a:lnTo>
                  <a:lnTo>
                    <a:pt x="2628" y="439"/>
                  </a:lnTo>
                  <a:lnTo>
                    <a:pt x="2396" y="258"/>
                  </a:lnTo>
                  <a:lnTo>
                    <a:pt x="2138" y="104"/>
                  </a:lnTo>
                  <a:lnTo>
                    <a:pt x="1855" y="26"/>
                  </a:lnTo>
                  <a:lnTo>
                    <a:pt x="1700" y="1"/>
                  </a:lnTo>
                  <a:close/>
                </a:path>
              </a:pathLst>
            </a:custGeom>
            <a:solidFill>
              <a:srgbClr val="B3B3B3"/>
            </a:solidFill>
            <a:ln>
              <a:noFill/>
            </a:ln>
          </p:spPr>
          <p:txBody>
            <a:bodyPr spcFirstLastPara="1" wrap="square" lIns="121900" tIns="121900" rIns="121900" bIns="121900" anchor="ctr" anchorCtr="0">
              <a:noAutofit/>
            </a:bodyPr>
            <a:lstStyle/>
            <a:p>
              <a:endParaRPr sz="2489"/>
            </a:p>
          </p:txBody>
        </p:sp>
        <p:sp>
          <p:nvSpPr>
            <p:cNvPr id="2147" name="Google Shape;2147;p36"/>
            <p:cNvSpPr/>
            <p:nvPr/>
          </p:nvSpPr>
          <p:spPr>
            <a:xfrm>
              <a:off x="5365689" y="2804922"/>
              <a:ext cx="49433" cy="106701"/>
            </a:xfrm>
            <a:custGeom>
              <a:avLst/>
              <a:gdLst/>
              <a:ahLst/>
              <a:cxnLst/>
              <a:rect l="l" t="t" r="r" b="b"/>
              <a:pathLst>
                <a:path w="2757" h="5951" extrusionOk="0">
                  <a:moveTo>
                    <a:pt x="1392" y="0"/>
                  </a:moveTo>
                  <a:lnTo>
                    <a:pt x="1108" y="26"/>
                  </a:lnTo>
                  <a:lnTo>
                    <a:pt x="851" y="103"/>
                  </a:lnTo>
                  <a:lnTo>
                    <a:pt x="619" y="232"/>
                  </a:lnTo>
                  <a:lnTo>
                    <a:pt x="413" y="386"/>
                  </a:lnTo>
                  <a:lnTo>
                    <a:pt x="233" y="593"/>
                  </a:lnTo>
                  <a:lnTo>
                    <a:pt x="104" y="824"/>
                  </a:lnTo>
                  <a:lnTo>
                    <a:pt x="27" y="1082"/>
                  </a:lnTo>
                  <a:lnTo>
                    <a:pt x="1" y="1365"/>
                  </a:lnTo>
                  <a:lnTo>
                    <a:pt x="1" y="5950"/>
                  </a:lnTo>
                  <a:lnTo>
                    <a:pt x="2757" y="5950"/>
                  </a:lnTo>
                  <a:lnTo>
                    <a:pt x="2757" y="1365"/>
                  </a:lnTo>
                  <a:lnTo>
                    <a:pt x="2731" y="1082"/>
                  </a:lnTo>
                  <a:lnTo>
                    <a:pt x="2654" y="824"/>
                  </a:lnTo>
                  <a:lnTo>
                    <a:pt x="2525" y="593"/>
                  </a:lnTo>
                  <a:lnTo>
                    <a:pt x="2371" y="386"/>
                  </a:lnTo>
                  <a:lnTo>
                    <a:pt x="2165" y="232"/>
                  </a:lnTo>
                  <a:lnTo>
                    <a:pt x="1933" y="103"/>
                  </a:lnTo>
                  <a:lnTo>
                    <a:pt x="1675" y="26"/>
                  </a:lnTo>
                  <a:lnTo>
                    <a:pt x="1392"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48" name="Google Shape;2148;p36"/>
            <p:cNvSpPr/>
            <p:nvPr/>
          </p:nvSpPr>
          <p:spPr>
            <a:xfrm>
              <a:off x="5361530" y="2909758"/>
              <a:ext cx="56838" cy="5092"/>
            </a:xfrm>
            <a:custGeom>
              <a:avLst/>
              <a:gdLst/>
              <a:ahLst/>
              <a:cxnLst/>
              <a:rect l="l" t="t" r="r" b="b"/>
              <a:pathLst>
                <a:path w="3170" h="284" extrusionOk="0">
                  <a:moveTo>
                    <a:pt x="130" y="0"/>
                  </a:moveTo>
                  <a:lnTo>
                    <a:pt x="78" y="26"/>
                  </a:lnTo>
                  <a:lnTo>
                    <a:pt x="52" y="52"/>
                  </a:lnTo>
                  <a:lnTo>
                    <a:pt x="1" y="78"/>
                  </a:lnTo>
                  <a:lnTo>
                    <a:pt x="1" y="129"/>
                  </a:lnTo>
                  <a:lnTo>
                    <a:pt x="1" y="206"/>
                  </a:lnTo>
                  <a:lnTo>
                    <a:pt x="52" y="232"/>
                  </a:lnTo>
                  <a:lnTo>
                    <a:pt x="78" y="258"/>
                  </a:lnTo>
                  <a:lnTo>
                    <a:pt x="130" y="284"/>
                  </a:lnTo>
                  <a:lnTo>
                    <a:pt x="3041" y="284"/>
                  </a:lnTo>
                  <a:lnTo>
                    <a:pt x="3092" y="258"/>
                  </a:lnTo>
                  <a:lnTo>
                    <a:pt x="3144" y="232"/>
                  </a:lnTo>
                  <a:lnTo>
                    <a:pt x="3169" y="206"/>
                  </a:lnTo>
                  <a:lnTo>
                    <a:pt x="3169" y="129"/>
                  </a:lnTo>
                  <a:lnTo>
                    <a:pt x="3169" y="78"/>
                  </a:lnTo>
                  <a:lnTo>
                    <a:pt x="3144" y="52"/>
                  </a:lnTo>
                  <a:lnTo>
                    <a:pt x="3092" y="26"/>
                  </a:lnTo>
                  <a:lnTo>
                    <a:pt x="3041"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2149" name="Google Shape;2149;p36"/>
            <p:cNvSpPr/>
            <p:nvPr/>
          </p:nvSpPr>
          <p:spPr>
            <a:xfrm>
              <a:off x="5201737" y="2801676"/>
              <a:ext cx="55440" cy="54991"/>
            </a:xfrm>
            <a:custGeom>
              <a:avLst/>
              <a:gdLst/>
              <a:ahLst/>
              <a:cxnLst/>
              <a:rect l="l" t="t" r="r" b="b"/>
              <a:pathLst>
                <a:path w="3092" h="3067" extrusionOk="0">
                  <a:moveTo>
                    <a:pt x="1391" y="1"/>
                  </a:moveTo>
                  <a:lnTo>
                    <a:pt x="1237" y="26"/>
                  </a:lnTo>
                  <a:lnTo>
                    <a:pt x="953" y="104"/>
                  </a:lnTo>
                  <a:lnTo>
                    <a:pt x="696" y="258"/>
                  </a:lnTo>
                  <a:lnTo>
                    <a:pt x="464" y="439"/>
                  </a:lnTo>
                  <a:lnTo>
                    <a:pt x="284" y="670"/>
                  </a:lnTo>
                  <a:lnTo>
                    <a:pt x="129" y="928"/>
                  </a:lnTo>
                  <a:lnTo>
                    <a:pt x="52" y="1211"/>
                  </a:lnTo>
                  <a:lnTo>
                    <a:pt x="26" y="1366"/>
                  </a:lnTo>
                  <a:lnTo>
                    <a:pt x="0" y="1521"/>
                  </a:lnTo>
                  <a:lnTo>
                    <a:pt x="26" y="1701"/>
                  </a:lnTo>
                  <a:lnTo>
                    <a:pt x="52" y="1830"/>
                  </a:lnTo>
                  <a:lnTo>
                    <a:pt x="129" y="2139"/>
                  </a:lnTo>
                  <a:lnTo>
                    <a:pt x="284" y="2396"/>
                  </a:lnTo>
                  <a:lnTo>
                    <a:pt x="464" y="2628"/>
                  </a:lnTo>
                  <a:lnTo>
                    <a:pt x="696" y="2808"/>
                  </a:lnTo>
                  <a:lnTo>
                    <a:pt x="953" y="2937"/>
                  </a:lnTo>
                  <a:lnTo>
                    <a:pt x="1237" y="3040"/>
                  </a:lnTo>
                  <a:lnTo>
                    <a:pt x="1391" y="3066"/>
                  </a:lnTo>
                  <a:lnTo>
                    <a:pt x="1700" y="3066"/>
                  </a:lnTo>
                  <a:lnTo>
                    <a:pt x="1855" y="3040"/>
                  </a:lnTo>
                  <a:lnTo>
                    <a:pt x="2138" y="2937"/>
                  </a:lnTo>
                  <a:lnTo>
                    <a:pt x="2396" y="2808"/>
                  </a:lnTo>
                  <a:lnTo>
                    <a:pt x="2628" y="2628"/>
                  </a:lnTo>
                  <a:lnTo>
                    <a:pt x="2808" y="2396"/>
                  </a:lnTo>
                  <a:lnTo>
                    <a:pt x="2963" y="2139"/>
                  </a:lnTo>
                  <a:lnTo>
                    <a:pt x="3040" y="1830"/>
                  </a:lnTo>
                  <a:lnTo>
                    <a:pt x="3066" y="1701"/>
                  </a:lnTo>
                  <a:lnTo>
                    <a:pt x="3091" y="1521"/>
                  </a:lnTo>
                  <a:lnTo>
                    <a:pt x="3066" y="1366"/>
                  </a:lnTo>
                  <a:lnTo>
                    <a:pt x="3040" y="1211"/>
                  </a:lnTo>
                  <a:lnTo>
                    <a:pt x="2963" y="928"/>
                  </a:lnTo>
                  <a:lnTo>
                    <a:pt x="2808" y="670"/>
                  </a:lnTo>
                  <a:lnTo>
                    <a:pt x="2628" y="439"/>
                  </a:lnTo>
                  <a:lnTo>
                    <a:pt x="2396" y="258"/>
                  </a:lnTo>
                  <a:lnTo>
                    <a:pt x="2138" y="104"/>
                  </a:lnTo>
                  <a:lnTo>
                    <a:pt x="1855" y="26"/>
                  </a:lnTo>
                  <a:lnTo>
                    <a:pt x="1700" y="1"/>
                  </a:lnTo>
                  <a:close/>
                </a:path>
              </a:pathLst>
            </a:custGeom>
            <a:solidFill>
              <a:srgbClr val="B3B3B3"/>
            </a:solidFill>
            <a:ln>
              <a:noFill/>
            </a:ln>
          </p:spPr>
          <p:txBody>
            <a:bodyPr spcFirstLastPara="1" wrap="square" lIns="121900" tIns="121900" rIns="121900" bIns="121900" anchor="ctr" anchorCtr="0">
              <a:noAutofit/>
            </a:bodyPr>
            <a:lstStyle/>
            <a:p>
              <a:endParaRPr sz="2489"/>
            </a:p>
          </p:txBody>
        </p:sp>
        <p:sp>
          <p:nvSpPr>
            <p:cNvPr id="2150" name="Google Shape;2150;p36"/>
            <p:cNvSpPr/>
            <p:nvPr/>
          </p:nvSpPr>
          <p:spPr>
            <a:xfrm>
              <a:off x="5204499" y="2804922"/>
              <a:ext cx="49899" cy="106701"/>
            </a:xfrm>
            <a:custGeom>
              <a:avLst/>
              <a:gdLst/>
              <a:ahLst/>
              <a:cxnLst/>
              <a:rect l="l" t="t" r="r" b="b"/>
              <a:pathLst>
                <a:path w="2783" h="5951" extrusionOk="0">
                  <a:moveTo>
                    <a:pt x="1392" y="0"/>
                  </a:moveTo>
                  <a:lnTo>
                    <a:pt x="1109" y="26"/>
                  </a:lnTo>
                  <a:lnTo>
                    <a:pt x="851" y="103"/>
                  </a:lnTo>
                  <a:lnTo>
                    <a:pt x="619" y="232"/>
                  </a:lnTo>
                  <a:lnTo>
                    <a:pt x="413" y="386"/>
                  </a:lnTo>
                  <a:lnTo>
                    <a:pt x="259" y="593"/>
                  </a:lnTo>
                  <a:lnTo>
                    <a:pt x="130" y="824"/>
                  </a:lnTo>
                  <a:lnTo>
                    <a:pt x="27" y="1082"/>
                  </a:lnTo>
                  <a:lnTo>
                    <a:pt x="1" y="1365"/>
                  </a:lnTo>
                  <a:lnTo>
                    <a:pt x="1" y="5950"/>
                  </a:lnTo>
                  <a:lnTo>
                    <a:pt x="2783" y="5950"/>
                  </a:lnTo>
                  <a:lnTo>
                    <a:pt x="2783" y="1365"/>
                  </a:lnTo>
                  <a:lnTo>
                    <a:pt x="2757" y="1082"/>
                  </a:lnTo>
                  <a:lnTo>
                    <a:pt x="2680" y="824"/>
                  </a:lnTo>
                  <a:lnTo>
                    <a:pt x="2551" y="593"/>
                  </a:lnTo>
                  <a:lnTo>
                    <a:pt x="2371" y="386"/>
                  </a:lnTo>
                  <a:lnTo>
                    <a:pt x="2165" y="232"/>
                  </a:lnTo>
                  <a:lnTo>
                    <a:pt x="1933" y="103"/>
                  </a:lnTo>
                  <a:lnTo>
                    <a:pt x="1675" y="26"/>
                  </a:lnTo>
                  <a:lnTo>
                    <a:pt x="1392"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51" name="Google Shape;2151;p36"/>
            <p:cNvSpPr/>
            <p:nvPr/>
          </p:nvSpPr>
          <p:spPr>
            <a:xfrm>
              <a:off x="5200357" y="2909758"/>
              <a:ext cx="57286" cy="5092"/>
            </a:xfrm>
            <a:custGeom>
              <a:avLst/>
              <a:gdLst/>
              <a:ahLst/>
              <a:cxnLst/>
              <a:rect l="l" t="t" r="r" b="b"/>
              <a:pathLst>
                <a:path w="3195" h="284" extrusionOk="0">
                  <a:moveTo>
                    <a:pt x="155" y="0"/>
                  </a:moveTo>
                  <a:lnTo>
                    <a:pt x="103" y="26"/>
                  </a:lnTo>
                  <a:lnTo>
                    <a:pt x="52" y="52"/>
                  </a:lnTo>
                  <a:lnTo>
                    <a:pt x="26" y="78"/>
                  </a:lnTo>
                  <a:lnTo>
                    <a:pt x="0" y="129"/>
                  </a:lnTo>
                  <a:lnTo>
                    <a:pt x="26" y="206"/>
                  </a:lnTo>
                  <a:lnTo>
                    <a:pt x="52" y="232"/>
                  </a:lnTo>
                  <a:lnTo>
                    <a:pt x="103" y="258"/>
                  </a:lnTo>
                  <a:lnTo>
                    <a:pt x="155" y="284"/>
                  </a:lnTo>
                  <a:lnTo>
                    <a:pt x="3040" y="284"/>
                  </a:lnTo>
                  <a:lnTo>
                    <a:pt x="3091" y="258"/>
                  </a:lnTo>
                  <a:lnTo>
                    <a:pt x="3143" y="232"/>
                  </a:lnTo>
                  <a:lnTo>
                    <a:pt x="3168" y="206"/>
                  </a:lnTo>
                  <a:lnTo>
                    <a:pt x="3194" y="129"/>
                  </a:lnTo>
                  <a:lnTo>
                    <a:pt x="3168" y="78"/>
                  </a:lnTo>
                  <a:lnTo>
                    <a:pt x="3143" y="52"/>
                  </a:lnTo>
                  <a:lnTo>
                    <a:pt x="3091" y="26"/>
                  </a:lnTo>
                  <a:lnTo>
                    <a:pt x="3040"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2152" name="Google Shape;2152;p36"/>
            <p:cNvSpPr/>
            <p:nvPr/>
          </p:nvSpPr>
          <p:spPr>
            <a:xfrm>
              <a:off x="5041013" y="2801676"/>
              <a:ext cx="54973" cy="54991"/>
            </a:xfrm>
            <a:custGeom>
              <a:avLst/>
              <a:gdLst/>
              <a:ahLst/>
              <a:cxnLst/>
              <a:rect l="l" t="t" r="r" b="b"/>
              <a:pathLst>
                <a:path w="3066" h="3067" extrusionOk="0">
                  <a:moveTo>
                    <a:pt x="1365" y="1"/>
                  </a:moveTo>
                  <a:lnTo>
                    <a:pt x="1211" y="26"/>
                  </a:lnTo>
                  <a:lnTo>
                    <a:pt x="928" y="104"/>
                  </a:lnTo>
                  <a:lnTo>
                    <a:pt x="670" y="258"/>
                  </a:lnTo>
                  <a:lnTo>
                    <a:pt x="438" y="439"/>
                  </a:lnTo>
                  <a:lnTo>
                    <a:pt x="258" y="670"/>
                  </a:lnTo>
                  <a:lnTo>
                    <a:pt x="103" y="928"/>
                  </a:lnTo>
                  <a:lnTo>
                    <a:pt x="26" y="1211"/>
                  </a:lnTo>
                  <a:lnTo>
                    <a:pt x="0" y="1366"/>
                  </a:lnTo>
                  <a:lnTo>
                    <a:pt x="0" y="1521"/>
                  </a:lnTo>
                  <a:lnTo>
                    <a:pt x="0" y="1701"/>
                  </a:lnTo>
                  <a:lnTo>
                    <a:pt x="26" y="1830"/>
                  </a:lnTo>
                  <a:lnTo>
                    <a:pt x="103" y="2139"/>
                  </a:lnTo>
                  <a:lnTo>
                    <a:pt x="258" y="2396"/>
                  </a:lnTo>
                  <a:lnTo>
                    <a:pt x="438" y="2628"/>
                  </a:lnTo>
                  <a:lnTo>
                    <a:pt x="670" y="2808"/>
                  </a:lnTo>
                  <a:lnTo>
                    <a:pt x="928" y="2937"/>
                  </a:lnTo>
                  <a:lnTo>
                    <a:pt x="1211" y="3040"/>
                  </a:lnTo>
                  <a:lnTo>
                    <a:pt x="1365" y="3066"/>
                  </a:lnTo>
                  <a:lnTo>
                    <a:pt x="1675" y="3066"/>
                  </a:lnTo>
                  <a:lnTo>
                    <a:pt x="1829" y="3040"/>
                  </a:lnTo>
                  <a:lnTo>
                    <a:pt x="2138" y="2937"/>
                  </a:lnTo>
                  <a:lnTo>
                    <a:pt x="2396" y="2808"/>
                  </a:lnTo>
                  <a:lnTo>
                    <a:pt x="2628" y="2628"/>
                  </a:lnTo>
                  <a:lnTo>
                    <a:pt x="2808" y="2396"/>
                  </a:lnTo>
                  <a:lnTo>
                    <a:pt x="2937" y="2139"/>
                  </a:lnTo>
                  <a:lnTo>
                    <a:pt x="3040" y="1830"/>
                  </a:lnTo>
                  <a:lnTo>
                    <a:pt x="3066" y="1701"/>
                  </a:lnTo>
                  <a:lnTo>
                    <a:pt x="3066" y="1521"/>
                  </a:lnTo>
                  <a:lnTo>
                    <a:pt x="3066" y="1366"/>
                  </a:lnTo>
                  <a:lnTo>
                    <a:pt x="3040" y="1211"/>
                  </a:lnTo>
                  <a:lnTo>
                    <a:pt x="2937" y="928"/>
                  </a:lnTo>
                  <a:lnTo>
                    <a:pt x="2808" y="670"/>
                  </a:lnTo>
                  <a:lnTo>
                    <a:pt x="2628" y="439"/>
                  </a:lnTo>
                  <a:lnTo>
                    <a:pt x="2396" y="258"/>
                  </a:lnTo>
                  <a:lnTo>
                    <a:pt x="2138" y="104"/>
                  </a:lnTo>
                  <a:lnTo>
                    <a:pt x="1829" y="26"/>
                  </a:lnTo>
                  <a:lnTo>
                    <a:pt x="1675" y="1"/>
                  </a:lnTo>
                  <a:close/>
                </a:path>
              </a:pathLst>
            </a:custGeom>
            <a:solidFill>
              <a:srgbClr val="B3B3B3"/>
            </a:solidFill>
            <a:ln>
              <a:noFill/>
            </a:ln>
          </p:spPr>
          <p:txBody>
            <a:bodyPr spcFirstLastPara="1" wrap="square" lIns="121900" tIns="121900" rIns="121900" bIns="121900" anchor="ctr" anchorCtr="0">
              <a:noAutofit/>
            </a:bodyPr>
            <a:lstStyle/>
            <a:p>
              <a:endParaRPr sz="2489"/>
            </a:p>
          </p:txBody>
        </p:sp>
        <p:sp>
          <p:nvSpPr>
            <p:cNvPr id="2153" name="Google Shape;2153;p36"/>
            <p:cNvSpPr/>
            <p:nvPr/>
          </p:nvSpPr>
          <p:spPr>
            <a:xfrm>
              <a:off x="5043774" y="2804922"/>
              <a:ext cx="49433" cy="106701"/>
            </a:xfrm>
            <a:custGeom>
              <a:avLst/>
              <a:gdLst/>
              <a:ahLst/>
              <a:cxnLst/>
              <a:rect l="l" t="t" r="r" b="b"/>
              <a:pathLst>
                <a:path w="2757" h="5951" extrusionOk="0">
                  <a:moveTo>
                    <a:pt x="1366" y="0"/>
                  </a:moveTo>
                  <a:lnTo>
                    <a:pt x="1108" y="26"/>
                  </a:lnTo>
                  <a:lnTo>
                    <a:pt x="851" y="103"/>
                  </a:lnTo>
                  <a:lnTo>
                    <a:pt x="593" y="232"/>
                  </a:lnTo>
                  <a:lnTo>
                    <a:pt x="387" y="386"/>
                  </a:lnTo>
                  <a:lnTo>
                    <a:pt x="233" y="593"/>
                  </a:lnTo>
                  <a:lnTo>
                    <a:pt x="104" y="824"/>
                  </a:lnTo>
                  <a:lnTo>
                    <a:pt x="27" y="1082"/>
                  </a:lnTo>
                  <a:lnTo>
                    <a:pt x="1" y="1365"/>
                  </a:lnTo>
                  <a:lnTo>
                    <a:pt x="1" y="5950"/>
                  </a:lnTo>
                  <a:lnTo>
                    <a:pt x="2757" y="5950"/>
                  </a:lnTo>
                  <a:lnTo>
                    <a:pt x="2757" y="1365"/>
                  </a:lnTo>
                  <a:lnTo>
                    <a:pt x="2731" y="1082"/>
                  </a:lnTo>
                  <a:lnTo>
                    <a:pt x="2654" y="824"/>
                  </a:lnTo>
                  <a:lnTo>
                    <a:pt x="2525" y="593"/>
                  </a:lnTo>
                  <a:lnTo>
                    <a:pt x="2345" y="386"/>
                  </a:lnTo>
                  <a:lnTo>
                    <a:pt x="2139" y="232"/>
                  </a:lnTo>
                  <a:lnTo>
                    <a:pt x="1907" y="103"/>
                  </a:lnTo>
                  <a:lnTo>
                    <a:pt x="1649" y="26"/>
                  </a:lnTo>
                  <a:lnTo>
                    <a:pt x="1366"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54" name="Google Shape;2154;p36"/>
            <p:cNvSpPr/>
            <p:nvPr/>
          </p:nvSpPr>
          <p:spPr>
            <a:xfrm>
              <a:off x="5039614" y="2909758"/>
              <a:ext cx="56838" cy="5092"/>
            </a:xfrm>
            <a:custGeom>
              <a:avLst/>
              <a:gdLst/>
              <a:ahLst/>
              <a:cxnLst/>
              <a:rect l="l" t="t" r="r" b="b"/>
              <a:pathLst>
                <a:path w="3170" h="284" extrusionOk="0">
                  <a:moveTo>
                    <a:pt x="130" y="0"/>
                  </a:moveTo>
                  <a:lnTo>
                    <a:pt x="78" y="26"/>
                  </a:lnTo>
                  <a:lnTo>
                    <a:pt x="27" y="52"/>
                  </a:lnTo>
                  <a:lnTo>
                    <a:pt x="1" y="78"/>
                  </a:lnTo>
                  <a:lnTo>
                    <a:pt x="1" y="129"/>
                  </a:lnTo>
                  <a:lnTo>
                    <a:pt x="1" y="206"/>
                  </a:lnTo>
                  <a:lnTo>
                    <a:pt x="27" y="232"/>
                  </a:lnTo>
                  <a:lnTo>
                    <a:pt x="78" y="258"/>
                  </a:lnTo>
                  <a:lnTo>
                    <a:pt x="130" y="284"/>
                  </a:lnTo>
                  <a:lnTo>
                    <a:pt x="3041" y="284"/>
                  </a:lnTo>
                  <a:lnTo>
                    <a:pt x="3092" y="258"/>
                  </a:lnTo>
                  <a:lnTo>
                    <a:pt x="3118" y="232"/>
                  </a:lnTo>
                  <a:lnTo>
                    <a:pt x="3144" y="206"/>
                  </a:lnTo>
                  <a:lnTo>
                    <a:pt x="3169" y="129"/>
                  </a:lnTo>
                  <a:lnTo>
                    <a:pt x="3144" y="78"/>
                  </a:lnTo>
                  <a:lnTo>
                    <a:pt x="3118" y="52"/>
                  </a:lnTo>
                  <a:lnTo>
                    <a:pt x="3092" y="26"/>
                  </a:lnTo>
                  <a:lnTo>
                    <a:pt x="3041"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2155" name="Google Shape;2155;p36"/>
            <p:cNvSpPr/>
            <p:nvPr/>
          </p:nvSpPr>
          <p:spPr>
            <a:xfrm>
              <a:off x="3423584" y="1068312"/>
              <a:ext cx="687723" cy="385226"/>
            </a:xfrm>
            <a:custGeom>
              <a:avLst/>
              <a:gdLst/>
              <a:ahLst/>
              <a:cxnLst/>
              <a:rect l="l" t="t" r="r" b="b"/>
              <a:pathLst>
                <a:path w="38356" h="21485" extrusionOk="0">
                  <a:moveTo>
                    <a:pt x="14966" y="1"/>
                  </a:moveTo>
                  <a:lnTo>
                    <a:pt x="14374" y="27"/>
                  </a:lnTo>
                  <a:lnTo>
                    <a:pt x="13807" y="78"/>
                  </a:lnTo>
                  <a:lnTo>
                    <a:pt x="13266" y="156"/>
                  </a:lnTo>
                  <a:lnTo>
                    <a:pt x="12777" y="259"/>
                  </a:lnTo>
                  <a:lnTo>
                    <a:pt x="12313" y="413"/>
                  </a:lnTo>
                  <a:lnTo>
                    <a:pt x="11875" y="568"/>
                  </a:lnTo>
                  <a:lnTo>
                    <a:pt x="11463" y="748"/>
                  </a:lnTo>
                  <a:lnTo>
                    <a:pt x="11077" y="954"/>
                  </a:lnTo>
                  <a:lnTo>
                    <a:pt x="10716" y="1186"/>
                  </a:lnTo>
                  <a:lnTo>
                    <a:pt x="10381" y="1443"/>
                  </a:lnTo>
                  <a:lnTo>
                    <a:pt x="10072" y="1675"/>
                  </a:lnTo>
                  <a:lnTo>
                    <a:pt x="9789" y="1959"/>
                  </a:lnTo>
                  <a:lnTo>
                    <a:pt x="9531" y="2242"/>
                  </a:lnTo>
                  <a:lnTo>
                    <a:pt x="9299" y="2525"/>
                  </a:lnTo>
                  <a:lnTo>
                    <a:pt x="9067" y="2809"/>
                  </a:lnTo>
                  <a:lnTo>
                    <a:pt x="8887" y="3092"/>
                  </a:lnTo>
                  <a:lnTo>
                    <a:pt x="8527" y="3659"/>
                  </a:lnTo>
                  <a:lnTo>
                    <a:pt x="8269" y="4225"/>
                  </a:lnTo>
                  <a:lnTo>
                    <a:pt x="8063" y="4741"/>
                  </a:lnTo>
                  <a:lnTo>
                    <a:pt x="7908" y="5230"/>
                  </a:lnTo>
                  <a:lnTo>
                    <a:pt x="7780" y="5616"/>
                  </a:lnTo>
                  <a:lnTo>
                    <a:pt x="7728" y="5926"/>
                  </a:lnTo>
                  <a:lnTo>
                    <a:pt x="7676" y="6183"/>
                  </a:lnTo>
                  <a:lnTo>
                    <a:pt x="7419" y="6080"/>
                  </a:lnTo>
                  <a:lnTo>
                    <a:pt x="7136" y="6003"/>
                  </a:lnTo>
                  <a:lnTo>
                    <a:pt x="6852" y="5926"/>
                  </a:lnTo>
                  <a:lnTo>
                    <a:pt x="6543" y="5848"/>
                  </a:lnTo>
                  <a:lnTo>
                    <a:pt x="6234" y="5823"/>
                  </a:lnTo>
                  <a:lnTo>
                    <a:pt x="5925" y="5797"/>
                  </a:lnTo>
                  <a:lnTo>
                    <a:pt x="5590" y="5771"/>
                  </a:lnTo>
                  <a:lnTo>
                    <a:pt x="5281" y="5771"/>
                  </a:lnTo>
                  <a:lnTo>
                    <a:pt x="4946" y="5797"/>
                  </a:lnTo>
                  <a:lnTo>
                    <a:pt x="4611" y="5848"/>
                  </a:lnTo>
                  <a:lnTo>
                    <a:pt x="4276" y="5900"/>
                  </a:lnTo>
                  <a:lnTo>
                    <a:pt x="3967" y="5951"/>
                  </a:lnTo>
                  <a:lnTo>
                    <a:pt x="3632" y="6054"/>
                  </a:lnTo>
                  <a:lnTo>
                    <a:pt x="3297" y="6157"/>
                  </a:lnTo>
                  <a:lnTo>
                    <a:pt x="2988" y="6286"/>
                  </a:lnTo>
                  <a:lnTo>
                    <a:pt x="2679" y="6415"/>
                  </a:lnTo>
                  <a:lnTo>
                    <a:pt x="2396" y="6570"/>
                  </a:lnTo>
                  <a:lnTo>
                    <a:pt x="2113" y="6750"/>
                  </a:lnTo>
                  <a:lnTo>
                    <a:pt x="1829" y="6930"/>
                  </a:lnTo>
                  <a:lnTo>
                    <a:pt x="1572" y="7136"/>
                  </a:lnTo>
                  <a:lnTo>
                    <a:pt x="1314" y="7368"/>
                  </a:lnTo>
                  <a:lnTo>
                    <a:pt x="1082" y="7626"/>
                  </a:lnTo>
                  <a:lnTo>
                    <a:pt x="876" y="7883"/>
                  </a:lnTo>
                  <a:lnTo>
                    <a:pt x="696" y="8167"/>
                  </a:lnTo>
                  <a:lnTo>
                    <a:pt x="516" y="8450"/>
                  </a:lnTo>
                  <a:lnTo>
                    <a:pt x="361" y="8785"/>
                  </a:lnTo>
                  <a:lnTo>
                    <a:pt x="232" y="9120"/>
                  </a:lnTo>
                  <a:lnTo>
                    <a:pt x="129" y="9480"/>
                  </a:lnTo>
                  <a:lnTo>
                    <a:pt x="78" y="9841"/>
                  </a:lnTo>
                  <a:lnTo>
                    <a:pt x="26" y="10253"/>
                  </a:lnTo>
                  <a:lnTo>
                    <a:pt x="0" y="10665"/>
                  </a:lnTo>
                  <a:lnTo>
                    <a:pt x="26" y="11077"/>
                  </a:lnTo>
                  <a:lnTo>
                    <a:pt x="52" y="11515"/>
                  </a:lnTo>
                  <a:lnTo>
                    <a:pt x="129" y="11927"/>
                  </a:lnTo>
                  <a:lnTo>
                    <a:pt x="206" y="12314"/>
                  </a:lnTo>
                  <a:lnTo>
                    <a:pt x="284" y="12649"/>
                  </a:lnTo>
                  <a:lnTo>
                    <a:pt x="387" y="12984"/>
                  </a:lnTo>
                  <a:lnTo>
                    <a:pt x="490" y="13318"/>
                  </a:lnTo>
                  <a:lnTo>
                    <a:pt x="619" y="13602"/>
                  </a:lnTo>
                  <a:lnTo>
                    <a:pt x="773" y="13885"/>
                  </a:lnTo>
                  <a:lnTo>
                    <a:pt x="902" y="14143"/>
                  </a:lnTo>
                  <a:lnTo>
                    <a:pt x="1082" y="14375"/>
                  </a:lnTo>
                  <a:lnTo>
                    <a:pt x="1237" y="14606"/>
                  </a:lnTo>
                  <a:lnTo>
                    <a:pt x="1417" y="14812"/>
                  </a:lnTo>
                  <a:lnTo>
                    <a:pt x="1803" y="15199"/>
                  </a:lnTo>
                  <a:lnTo>
                    <a:pt x="2216" y="15534"/>
                  </a:lnTo>
                  <a:lnTo>
                    <a:pt x="2628" y="15843"/>
                  </a:lnTo>
                  <a:lnTo>
                    <a:pt x="3066" y="16100"/>
                  </a:lnTo>
                  <a:lnTo>
                    <a:pt x="3941" y="16616"/>
                  </a:lnTo>
                  <a:lnTo>
                    <a:pt x="4379" y="16873"/>
                  </a:lnTo>
                  <a:lnTo>
                    <a:pt x="4817" y="17131"/>
                  </a:lnTo>
                  <a:lnTo>
                    <a:pt x="5229" y="17414"/>
                  </a:lnTo>
                  <a:lnTo>
                    <a:pt x="5616" y="17723"/>
                  </a:lnTo>
                  <a:lnTo>
                    <a:pt x="5951" y="18032"/>
                  </a:lnTo>
                  <a:lnTo>
                    <a:pt x="6260" y="18367"/>
                  </a:lnTo>
                  <a:lnTo>
                    <a:pt x="6492" y="18702"/>
                  </a:lnTo>
                  <a:lnTo>
                    <a:pt x="6698" y="19037"/>
                  </a:lnTo>
                  <a:lnTo>
                    <a:pt x="6852" y="19346"/>
                  </a:lnTo>
                  <a:lnTo>
                    <a:pt x="6981" y="19655"/>
                  </a:lnTo>
                  <a:lnTo>
                    <a:pt x="7058" y="19964"/>
                  </a:lnTo>
                  <a:lnTo>
                    <a:pt x="7136" y="20248"/>
                  </a:lnTo>
                  <a:lnTo>
                    <a:pt x="7161" y="20505"/>
                  </a:lnTo>
                  <a:lnTo>
                    <a:pt x="7187" y="20763"/>
                  </a:lnTo>
                  <a:lnTo>
                    <a:pt x="7187" y="21149"/>
                  </a:lnTo>
                  <a:lnTo>
                    <a:pt x="7187" y="21407"/>
                  </a:lnTo>
                  <a:lnTo>
                    <a:pt x="7161" y="21484"/>
                  </a:lnTo>
                  <a:lnTo>
                    <a:pt x="13704" y="21484"/>
                  </a:lnTo>
                  <a:lnTo>
                    <a:pt x="13704" y="21329"/>
                  </a:lnTo>
                  <a:lnTo>
                    <a:pt x="13730" y="20917"/>
                  </a:lnTo>
                  <a:lnTo>
                    <a:pt x="13756" y="20634"/>
                  </a:lnTo>
                  <a:lnTo>
                    <a:pt x="13807" y="20299"/>
                  </a:lnTo>
                  <a:lnTo>
                    <a:pt x="13884" y="19964"/>
                  </a:lnTo>
                  <a:lnTo>
                    <a:pt x="13987" y="19629"/>
                  </a:lnTo>
                  <a:lnTo>
                    <a:pt x="14142" y="19295"/>
                  </a:lnTo>
                  <a:lnTo>
                    <a:pt x="14322" y="18960"/>
                  </a:lnTo>
                  <a:lnTo>
                    <a:pt x="14580" y="18676"/>
                  </a:lnTo>
                  <a:lnTo>
                    <a:pt x="14709" y="18547"/>
                  </a:lnTo>
                  <a:lnTo>
                    <a:pt x="14863" y="18419"/>
                  </a:lnTo>
                  <a:lnTo>
                    <a:pt x="15018" y="18290"/>
                  </a:lnTo>
                  <a:lnTo>
                    <a:pt x="15198" y="18187"/>
                  </a:lnTo>
                  <a:lnTo>
                    <a:pt x="15404" y="18110"/>
                  </a:lnTo>
                  <a:lnTo>
                    <a:pt x="15610" y="18058"/>
                  </a:lnTo>
                  <a:lnTo>
                    <a:pt x="15842" y="18007"/>
                  </a:lnTo>
                  <a:lnTo>
                    <a:pt x="16074" y="17955"/>
                  </a:lnTo>
                  <a:lnTo>
                    <a:pt x="16332" y="17955"/>
                  </a:lnTo>
                  <a:lnTo>
                    <a:pt x="16615" y="17981"/>
                  </a:lnTo>
                  <a:lnTo>
                    <a:pt x="17362" y="18007"/>
                  </a:lnTo>
                  <a:lnTo>
                    <a:pt x="18032" y="18007"/>
                  </a:lnTo>
                  <a:lnTo>
                    <a:pt x="18083" y="18238"/>
                  </a:lnTo>
                  <a:lnTo>
                    <a:pt x="18135" y="18496"/>
                  </a:lnTo>
                  <a:lnTo>
                    <a:pt x="18212" y="18728"/>
                  </a:lnTo>
                  <a:lnTo>
                    <a:pt x="18315" y="18960"/>
                  </a:lnTo>
                  <a:lnTo>
                    <a:pt x="18418" y="19166"/>
                  </a:lnTo>
                  <a:lnTo>
                    <a:pt x="18573" y="19372"/>
                  </a:lnTo>
                  <a:lnTo>
                    <a:pt x="18727" y="19552"/>
                  </a:lnTo>
                  <a:lnTo>
                    <a:pt x="18882" y="19732"/>
                  </a:lnTo>
                  <a:lnTo>
                    <a:pt x="19062" y="19887"/>
                  </a:lnTo>
                  <a:lnTo>
                    <a:pt x="19268" y="20016"/>
                  </a:lnTo>
                  <a:lnTo>
                    <a:pt x="19474" y="20145"/>
                  </a:lnTo>
                  <a:lnTo>
                    <a:pt x="19706" y="20248"/>
                  </a:lnTo>
                  <a:lnTo>
                    <a:pt x="19938" y="20325"/>
                  </a:lnTo>
                  <a:lnTo>
                    <a:pt x="20170" y="20376"/>
                  </a:lnTo>
                  <a:lnTo>
                    <a:pt x="20427" y="20402"/>
                  </a:lnTo>
                  <a:lnTo>
                    <a:pt x="20685" y="20428"/>
                  </a:lnTo>
                  <a:lnTo>
                    <a:pt x="21045" y="20402"/>
                  </a:lnTo>
                  <a:lnTo>
                    <a:pt x="21380" y="20325"/>
                  </a:lnTo>
                  <a:lnTo>
                    <a:pt x="21715" y="20222"/>
                  </a:lnTo>
                  <a:lnTo>
                    <a:pt x="21998" y="20067"/>
                  </a:lnTo>
                  <a:lnTo>
                    <a:pt x="22282" y="19887"/>
                  </a:lnTo>
                  <a:lnTo>
                    <a:pt x="22539" y="19681"/>
                  </a:lnTo>
                  <a:lnTo>
                    <a:pt x="22771" y="19423"/>
                  </a:lnTo>
                  <a:lnTo>
                    <a:pt x="22952" y="19140"/>
                  </a:lnTo>
                  <a:lnTo>
                    <a:pt x="23338" y="19552"/>
                  </a:lnTo>
                  <a:lnTo>
                    <a:pt x="23544" y="19732"/>
                  </a:lnTo>
                  <a:lnTo>
                    <a:pt x="23776" y="19913"/>
                  </a:lnTo>
                  <a:lnTo>
                    <a:pt x="24033" y="20093"/>
                  </a:lnTo>
                  <a:lnTo>
                    <a:pt x="24291" y="20248"/>
                  </a:lnTo>
                  <a:lnTo>
                    <a:pt x="24574" y="20402"/>
                  </a:lnTo>
                  <a:lnTo>
                    <a:pt x="24858" y="20557"/>
                  </a:lnTo>
                  <a:lnTo>
                    <a:pt x="25193" y="20685"/>
                  </a:lnTo>
                  <a:lnTo>
                    <a:pt x="25527" y="20789"/>
                  </a:lnTo>
                  <a:lnTo>
                    <a:pt x="25888" y="20917"/>
                  </a:lnTo>
                  <a:lnTo>
                    <a:pt x="26274" y="20995"/>
                  </a:lnTo>
                  <a:lnTo>
                    <a:pt x="26661" y="21072"/>
                  </a:lnTo>
                  <a:lnTo>
                    <a:pt x="27099" y="21123"/>
                  </a:lnTo>
                  <a:lnTo>
                    <a:pt x="27537" y="21175"/>
                  </a:lnTo>
                  <a:lnTo>
                    <a:pt x="28026" y="21201"/>
                  </a:lnTo>
                  <a:lnTo>
                    <a:pt x="28438" y="21201"/>
                  </a:lnTo>
                  <a:lnTo>
                    <a:pt x="28825" y="21149"/>
                  </a:lnTo>
                  <a:lnTo>
                    <a:pt x="29211" y="21098"/>
                  </a:lnTo>
                  <a:lnTo>
                    <a:pt x="29572" y="21020"/>
                  </a:lnTo>
                  <a:lnTo>
                    <a:pt x="29932" y="20917"/>
                  </a:lnTo>
                  <a:lnTo>
                    <a:pt x="30267" y="20763"/>
                  </a:lnTo>
                  <a:lnTo>
                    <a:pt x="30602" y="20608"/>
                  </a:lnTo>
                  <a:lnTo>
                    <a:pt x="30911" y="20454"/>
                  </a:lnTo>
                  <a:lnTo>
                    <a:pt x="31194" y="20248"/>
                  </a:lnTo>
                  <a:lnTo>
                    <a:pt x="31478" y="20042"/>
                  </a:lnTo>
                  <a:lnTo>
                    <a:pt x="31735" y="19810"/>
                  </a:lnTo>
                  <a:lnTo>
                    <a:pt x="31993" y="19552"/>
                  </a:lnTo>
                  <a:lnTo>
                    <a:pt x="32199" y="19295"/>
                  </a:lnTo>
                  <a:lnTo>
                    <a:pt x="32405" y="19011"/>
                  </a:lnTo>
                  <a:lnTo>
                    <a:pt x="32585" y="18728"/>
                  </a:lnTo>
                  <a:lnTo>
                    <a:pt x="32766" y="18419"/>
                  </a:lnTo>
                  <a:lnTo>
                    <a:pt x="32946" y="18573"/>
                  </a:lnTo>
                  <a:lnTo>
                    <a:pt x="33126" y="18728"/>
                  </a:lnTo>
                  <a:lnTo>
                    <a:pt x="33332" y="18831"/>
                  </a:lnTo>
                  <a:lnTo>
                    <a:pt x="33564" y="18934"/>
                  </a:lnTo>
                  <a:lnTo>
                    <a:pt x="33796" y="19011"/>
                  </a:lnTo>
                  <a:lnTo>
                    <a:pt x="34028" y="19063"/>
                  </a:lnTo>
                  <a:lnTo>
                    <a:pt x="34286" y="19114"/>
                  </a:lnTo>
                  <a:lnTo>
                    <a:pt x="34801" y="19114"/>
                  </a:lnTo>
                  <a:lnTo>
                    <a:pt x="35084" y="19063"/>
                  </a:lnTo>
                  <a:lnTo>
                    <a:pt x="35342" y="19011"/>
                  </a:lnTo>
                  <a:lnTo>
                    <a:pt x="35573" y="18908"/>
                  </a:lnTo>
                  <a:lnTo>
                    <a:pt x="35805" y="18805"/>
                  </a:lnTo>
                  <a:lnTo>
                    <a:pt x="36037" y="18676"/>
                  </a:lnTo>
                  <a:lnTo>
                    <a:pt x="36243" y="18522"/>
                  </a:lnTo>
                  <a:lnTo>
                    <a:pt x="36424" y="18341"/>
                  </a:lnTo>
                  <a:lnTo>
                    <a:pt x="36604" y="18161"/>
                  </a:lnTo>
                  <a:lnTo>
                    <a:pt x="36758" y="17955"/>
                  </a:lnTo>
                  <a:lnTo>
                    <a:pt x="36887" y="17723"/>
                  </a:lnTo>
                  <a:lnTo>
                    <a:pt x="36990" y="17491"/>
                  </a:lnTo>
                  <a:lnTo>
                    <a:pt x="37093" y="17234"/>
                  </a:lnTo>
                  <a:lnTo>
                    <a:pt x="37145" y="16976"/>
                  </a:lnTo>
                  <a:lnTo>
                    <a:pt x="37196" y="16719"/>
                  </a:lnTo>
                  <a:lnTo>
                    <a:pt x="37222" y="16435"/>
                  </a:lnTo>
                  <a:lnTo>
                    <a:pt x="37196" y="16203"/>
                  </a:lnTo>
                  <a:lnTo>
                    <a:pt x="37171" y="15972"/>
                  </a:lnTo>
                  <a:lnTo>
                    <a:pt x="37119" y="15766"/>
                  </a:lnTo>
                  <a:lnTo>
                    <a:pt x="37042" y="15559"/>
                  </a:lnTo>
                  <a:lnTo>
                    <a:pt x="36964" y="15353"/>
                  </a:lnTo>
                  <a:lnTo>
                    <a:pt x="36861" y="15147"/>
                  </a:lnTo>
                  <a:lnTo>
                    <a:pt x="36733" y="14967"/>
                  </a:lnTo>
                  <a:lnTo>
                    <a:pt x="36604" y="14787"/>
                  </a:lnTo>
                  <a:lnTo>
                    <a:pt x="37016" y="14478"/>
                  </a:lnTo>
                  <a:lnTo>
                    <a:pt x="37351" y="14117"/>
                  </a:lnTo>
                  <a:lnTo>
                    <a:pt x="37505" y="13937"/>
                  </a:lnTo>
                  <a:lnTo>
                    <a:pt x="37660" y="13731"/>
                  </a:lnTo>
                  <a:lnTo>
                    <a:pt x="37789" y="13524"/>
                  </a:lnTo>
                  <a:lnTo>
                    <a:pt x="37918" y="13293"/>
                  </a:lnTo>
                  <a:lnTo>
                    <a:pt x="38021" y="13061"/>
                  </a:lnTo>
                  <a:lnTo>
                    <a:pt x="38124" y="12829"/>
                  </a:lnTo>
                  <a:lnTo>
                    <a:pt x="38201" y="12571"/>
                  </a:lnTo>
                  <a:lnTo>
                    <a:pt x="38252" y="12314"/>
                  </a:lnTo>
                  <a:lnTo>
                    <a:pt x="38304" y="12030"/>
                  </a:lnTo>
                  <a:lnTo>
                    <a:pt x="38330" y="11747"/>
                  </a:lnTo>
                  <a:lnTo>
                    <a:pt x="38355" y="11438"/>
                  </a:lnTo>
                  <a:lnTo>
                    <a:pt x="38330" y="11129"/>
                  </a:lnTo>
                  <a:lnTo>
                    <a:pt x="38304" y="10768"/>
                  </a:lnTo>
                  <a:lnTo>
                    <a:pt x="38227" y="10459"/>
                  </a:lnTo>
                  <a:lnTo>
                    <a:pt x="38149" y="10150"/>
                  </a:lnTo>
                  <a:lnTo>
                    <a:pt x="38072" y="9841"/>
                  </a:lnTo>
                  <a:lnTo>
                    <a:pt x="37943" y="9583"/>
                  </a:lnTo>
                  <a:lnTo>
                    <a:pt x="37814" y="9326"/>
                  </a:lnTo>
                  <a:lnTo>
                    <a:pt x="37660" y="9094"/>
                  </a:lnTo>
                  <a:lnTo>
                    <a:pt x="37505" y="8888"/>
                  </a:lnTo>
                  <a:lnTo>
                    <a:pt x="37351" y="8682"/>
                  </a:lnTo>
                  <a:lnTo>
                    <a:pt x="37171" y="8501"/>
                  </a:lnTo>
                  <a:lnTo>
                    <a:pt x="36964" y="8321"/>
                  </a:lnTo>
                  <a:lnTo>
                    <a:pt x="36784" y="8167"/>
                  </a:lnTo>
                  <a:lnTo>
                    <a:pt x="36372" y="7909"/>
                  </a:lnTo>
                  <a:lnTo>
                    <a:pt x="35960" y="7703"/>
                  </a:lnTo>
                  <a:lnTo>
                    <a:pt x="35548" y="7523"/>
                  </a:lnTo>
                  <a:lnTo>
                    <a:pt x="35161" y="7394"/>
                  </a:lnTo>
                  <a:lnTo>
                    <a:pt x="34775" y="7317"/>
                  </a:lnTo>
                  <a:lnTo>
                    <a:pt x="34440" y="7239"/>
                  </a:lnTo>
                  <a:lnTo>
                    <a:pt x="33951" y="7188"/>
                  </a:lnTo>
                  <a:lnTo>
                    <a:pt x="33770" y="7162"/>
                  </a:lnTo>
                  <a:lnTo>
                    <a:pt x="33745" y="6982"/>
                  </a:lnTo>
                  <a:lnTo>
                    <a:pt x="33590" y="6466"/>
                  </a:lnTo>
                  <a:lnTo>
                    <a:pt x="33487" y="6106"/>
                  </a:lnTo>
                  <a:lnTo>
                    <a:pt x="33307" y="5719"/>
                  </a:lnTo>
                  <a:lnTo>
                    <a:pt x="33126" y="5307"/>
                  </a:lnTo>
                  <a:lnTo>
                    <a:pt x="32869" y="4869"/>
                  </a:lnTo>
                  <a:lnTo>
                    <a:pt x="32560" y="4406"/>
                  </a:lnTo>
                  <a:lnTo>
                    <a:pt x="32199" y="3968"/>
                  </a:lnTo>
                  <a:lnTo>
                    <a:pt x="31993" y="3736"/>
                  </a:lnTo>
                  <a:lnTo>
                    <a:pt x="31761" y="3530"/>
                  </a:lnTo>
                  <a:lnTo>
                    <a:pt x="31529" y="3324"/>
                  </a:lnTo>
                  <a:lnTo>
                    <a:pt x="31272" y="3118"/>
                  </a:lnTo>
                  <a:lnTo>
                    <a:pt x="31014" y="2912"/>
                  </a:lnTo>
                  <a:lnTo>
                    <a:pt x="30731" y="2731"/>
                  </a:lnTo>
                  <a:lnTo>
                    <a:pt x="30422" y="2577"/>
                  </a:lnTo>
                  <a:lnTo>
                    <a:pt x="30087" y="2422"/>
                  </a:lnTo>
                  <a:lnTo>
                    <a:pt x="29752" y="2294"/>
                  </a:lnTo>
                  <a:lnTo>
                    <a:pt x="29366" y="2165"/>
                  </a:lnTo>
                  <a:lnTo>
                    <a:pt x="28979" y="2062"/>
                  </a:lnTo>
                  <a:lnTo>
                    <a:pt x="28567" y="1984"/>
                  </a:lnTo>
                  <a:lnTo>
                    <a:pt x="28206" y="1933"/>
                  </a:lnTo>
                  <a:lnTo>
                    <a:pt x="27846" y="1881"/>
                  </a:lnTo>
                  <a:lnTo>
                    <a:pt x="27176" y="1881"/>
                  </a:lnTo>
                  <a:lnTo>
                    <a:pt x="26841" y="1907"/>
                  </a:lnTo>
                  <a:lnTo>
                    <a:pt x="26532" y="1933"/>
                  </a:lnTo>
                  <a:lnTo>
                    <a:pt x="26223" y="2010"/>
                  </a:lnTo>
                  <a:lnTo>
                    <a:pt x="25940" y="2062"/>
                  </a:lnTo>
                  <a:lnTo>
                    <a:pt x="25656" y="2165"/>
                  </a:lnTo>
                  <a:lnTo>
                    <a:pt x="25399" y="2242"/>
                  </a:lnTo>
                  <a:lnTo>
                    <a:pt x="24883" y="2474"/>
                  </a:lnTo>
                  <a:lnTo>
                    <a:pt x="24420" y="2731"/>
                  </a:lnTo>
                  <a:lnTo>
                    <a:pt x="23982" y="3041"/>
                  </a:lnTo>
                  <a:lnTo>
                    <a:pt x="23802" y="2809"/>
                  </a:lnTo>
                  <a:lnTo>
                    <a:pt x="23570" y="2603"/>
                  </a:lnTo>
                  <a:lnTo>
                    <a:pt x="23338" y="2422"/>
                  </a:lnTo>
                  <a:lnTo>
                    <a:pt x="23055" y="2242"/>
                  </a:lnTo>
                  <a:lnTo>
                    <a:pt x="22771" y="2139"/>
                  </a:lnTo>
                  <a:lnTo>
                    <a:pt x="22488" y="2036"/>
                  </a:lnTo>
                  <a:lnTo>
                    <a:pt x="22179" y="1984"/>
                  </a:lnTo>
                  <a:lnTo>
                    <a:pt x="21844" y="1959"/>
                  </a:lnTo>
                  <a:lnTo>
                    <a:pt x="21638" y="1959"/>
                  </a:lnTo>
                  <a:lnTo>
                    <a:pt x="21432" y="1984"/>
                  </a:lnTo>
                  <a:lnTo>
                    <a:pt x="21226" y="2036"/>
                  </a:lnTo>
                  <a:lnTo>
                    <a:pt x="21020" y="2087"/>
                  </a:lnTo>
                  <a:lnTo>
                    <a:pt x="20839" y="2165"/>
                  </a:lnTo>
                  <a:lnTo>
                    <a:pt x="20633" y="2242"/>
                  </a:lnTo>
                  <a:lnTo>
                    <a:pt x="20298" y="2474"/>
                  </a:lnTo>
                  <a:lnTo>
                    <a:pt x="20015" y="2087"/>
                  </a:lnTo>
                  <a:lnTo>
                    <a:pt x="19706" y="1778"/>
                  </a:lnTo>
                  <a:lnTo>
                    <a:pt x="19371" y="1469"/>
                  </a:lnTo>
                  <a:lnTo>
                    <a:pt x="19036" y="1212"/>
                  </a:lnTo>
                  <a:lnTo>
                    <a:pt x="18701" y="980"/>
                  </a:lnTo>
                  <a:lnTo>
                    <a:pt x="18341" y="774"/>
                  </a:lnTo>
                  <a:lnTo>
                    <a:pt x="17980" y="619"/>
                  </a:lnTo>
                  <a:lnTo>
                    <a:pt x="17619" y="465"/>
                  </a:lnTo>
                  <a:lnTo>
                    <a:pt x="17259" y="336"/>
                  </a:lnTo>
                  <a:lnTo>
                    <a:pt x="16924" y="233"/>
                  </a:lnTo>
                  <a:lnTo>
                    <a:pt x="16563" y="156"/>
                  </a:lnTo>
                  <a:lnTo>
                    <a:pt x="16228" y="104"/>
                  </a:lnTo>
                  <a:lnTo>
                    <a:pt x="15559" y="27"/>
                  </a:lnTo>
                  <a:lnTo>
                    <a:pt x="14966"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56" name="Google Shape;2156;p36"/>
            <p:cNvSpPr/>
            <p:nvPr/>
          </p:nvSpPr>
          <p:spPr>
            <a:xfrm>
              <a:off x="3503480" y="1108511"/>
              <a:ext cx="53127" cy="52660"/>
            </a:xfrm>
            <a:custGeom>
              <a:avLst/>
              <a:gdLst/>
              <a:ahLst/>
              <a:cxnLst/>
              <a:rect l="l" t="t" r="r" b="b"/>
              <a:pathLst>
                <a:path w="2963" h="2937" extrusionOk="0">
                  <a:moveTo>
                    <a:pt x="1495" y="0"/>
                  </a:moveTo>
                  <a:lnTo>
                    <a:pt x="1186" y="26"/>
                  </a:lnTo>
                  <a:lnTo>
                    <a:pt x="902" y="103"/>
                  </a:lnTo>
                  <a:lnTo>
                    <a:pt x="670" y="232"/>
                  </a:lnTo>
                  <a:lnTo>
                    <a:pt x="439" y="412"/>
                  </a:lnTo>
                  <a:lnTo>
                    <a:pt x="258" y="644"/>
                  </a:lnTo>
                  <a:lnTo>
                    <a:pt x="129" y="902"/>
                  </a:lnTo>
                  <a:lnTo>
                    <a:pt x="52" y="1159"/>
                  </a:lnTo>
                  <a:lnTo>
                    <a:pt x="1" y="1468"/>
                  </a:lnTo>
                  <a:lnTo>
                    <a:pt x="52" y="1752"/>
                  </a:lnTo>
                  <a:lnTo>
                    <a:pt x="129" y="2035"/>
                  </a:lnTo>
                  <a:lnTo>
                    <a:pt x="258" y="2293"/>
                  </a:lnTo>
                  <a:lnTo>
                    <a:pt x="439" y="2499"/>
                  </a:lnTo>
                  <a:lnTo>
                    <a:pt x="670" y="2679"/>
                  </a:lnTo>
                  <a:lnTo>
                    <a:pt x="902" y="2833"/>
                  </a:lnTo>
                  <a:lnTo>
                    <a:pt x="1186" y="2911"/>
                  </a:lnTo>
                  <a:lnTo>
                    <a:pt x="1495" y="2937"/>
                  </a:lnTo>
                  <a:lnTo>
                    <a:pt x="1778" y="2911"/>
                  </a:lnTo>
                  <a:lnTo>
                    <a:pt x="2061" y="2833"/>
                  </a:lnTo>
                  <a:lnTo>
                    <a:pt x="2319" y="2679"/>
                  </a:lnTo>
                  <a:lnTo>
                    <a:pt x="2525" y="2499"/>
                  </a:lnTo>
                  <a:lnTo>
                    <a:pt x="2705" y="2293"/>
                  </a:lnTo>
                  <a:lnTo>
                    <a:pt x="2834" y="2035"/>
                  </a:lnTo>
                  <a:lnTo>
                    <a:pt x="2937" y="1752"/>
                  </a:lnTo>
                  <a:lnTo>
                    <a:pt x="2963" y="1468"/>
                  </a:lnTo>
                  <a:lnTo>
                    <a:pt x="2937" y="1159"/>
                  </a:lnTo>
                  <a:lnTo>
                    <a:pt x="2834" y="902"/>
                  </a:lnTo>
                  <a:lnTo>
                    <a:pt x="2705" y="644"/>
                  </a:lnTo>
                  <a:lnTo>
                    <a:pt x="2525" y="412"/>
                  </a:lnTo>
                  <a:lnTo>
                    <a:pt x="2319" y="232"/>
                  </a:lnTo>
                  <a:lnTo>
                    <a:pt x="2061" y="103"/>
                  </a:lnTo>
                  <a:lnTo>
                    <a:pt x="1778" y="26"/>
                  </a:lnTo>
                  <a:lnTo>
                    <a:pt x="1495" y="0"/>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57" name="Google Shape;2157;p36"/>
            <p:cNvSpPr/>
            <p:nvPr/>
          </p:nvSpPr>
          <p:spPr>
            <a:xfrm>
              <a:off x="4041541" y="1151453"/>
              <a:ext cx="36505" cy="36972"/>
            </a:xfrm>
            <a:custGeom>
              <a:avLst/>
              <a:gdLst/>
              <a:ahLst/>
              <a:cxnLst/>
              <a:rect l="l" t="t" r="r" b="b"/>
              <a:pathLst>
                <a:path w="2036" h="2062" extrusionOk="0">
                  <a:moveTo>
                    <a:pt x="1005" y="1"/>
                  </a:moveTo>
                  <a:lnTo>
                    <a:pt x="799" y="26"/>
                  </a:lnTo>
                  <a:lnTo>
                    <a:pt x="619" y="78"/>
                  </a:lnTo>
                  <a:lnTo>
                    <a:pt x="439" y="181"/>
                  </a:lnTo>
                  <a:lnTo>
                    <a:pt x="284" y="310"/>
                  </a:lnTo>
                  <a:lnTo>
                    <a:pt x="155" y="464"/>
                  </a:lnTo>
                  <a:lnTo>
                    <a:pt x="78" y="645"/>
                  </a:lnTo>
                  <a:lnTo>
                    <a:pt x="1" y="825"/>
                  </a:lnTo>
                  <a:lnTo>
                    <a:pt x="1" y="1031"/>
                  </a:lnTo>
                  <a:lnTo>
                    <a:pt x="1" y="1237"/>
                  </a:lnTo>
                  <a:lnTo>
                    <a:pt x="78" y="1443"/>
                  </a:lnTo>
                  <a:lnTo>
                    <a:pt x="155" y="1598"/>
                  </a:lnTo>
                  <a:lnTo>
                    <a:pt x="284" y="1752"/>
                  </a:lnTo>
                  <a:lnTo>
                    <a:pt x="439" y="1881"/>
                  </a:lnTo>
                  <a:lnTo>
                    <a:pt x="619" y="1984"/>
                  </a:lnTo>
                  <a:lnTo>
                    <a:pt x="799" y="2036"/>
                  </a:lnTo>
                  <a:lnTo>
                    <a:pt x="1005" y="2061"/>
                  </a:lnTo>
                  <a:lnTo>
                    <a:pt x="1211" y="2036"/>
                  </a:lnTo>
                  <a:lnTo>
                    <a:pt x="1418" y="1984"/>
                  </a:lnTo>
                  <a:lnTo>
                    <a:pt x="1598" y="1881"/>
                  </a:lnTo>
                  <a:lnTo>
                    <a:pt x="1752" y="1752"/>
                  </a:lnTo>
                  <a:lnTo>
                    <a:pt x="1855" y="1598"/>
                  </a:lnTo>
                  <a:lnTo>
                    <a:pt x="1959" y="1443"/>
                  </a:lnTo>
                  <a:lnTo>
                    <a:pt x="2010" y="1237"/>
                  </a:lnTo>
                  <a:lnTo>
                    <a:pt x="2036" y="1031"/>
                  </a:lnTo>
                  <a:lnTo>
                    <a:pt x="2010" y="825"/>
                  </a:lnTo>
                  <a:lnTo>
                    <a:pt x="1959" y="645"/>
                  </a:lnTo>
                  <a:lnTo>
                    <a:pt x="1855" y="464"/>
                  </a:lnTo>
                  <a:lnTo>
                    <a:pt x="1752" y="310"/>
                  </a:lnTo>
                  <a:lnTo>
                    <a:pt x="1598" y="181"/>
                  </a:lnTo>
                  <a:lnTo>
                    <a:pt x="1418" y="78"/>
                  </a:lnTo>
                  <a:lnTo>
                    <a:pt x="1211" y="26"/>
                  </a:lnTo>
                  <a:lnTo>
                    <a:pt x="1005"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58" name="Google Shape;2158;p36"/>
            <p:cNvSpPr/>
            <p:nvPr/>
          </p:nvSpPr>
          <p:spPr>
            <a:xfrm>
              <a:off x="4059561" y="1755102"/>
              <a:ext cx="353795" cy="895568"/>
            </a:xfrm>
            <a:custGeom>
              <a:avLst/>
              <a:gdLst/>
              <a:ahLst/>
              <a:cxnLst/>
              <a:rect l="l" t="t" r="r" b="b"/>
              <a:pathLst>
                <a:path w="19732" h="49948" extrusionOk="0">
                  <a:moveTo>
                    <a:pt x="19732" y="1"/>
                  </a:moveTo>
                  <a:lnTo>
                    <a:pt x="0" y="15559"/>
                  </a:lnTo>
                  <a:lnTo>
                    <a:pt x="0" y="49948"/>
                  </a:lnTo>
                  <a:lnTo>
                    <a:pt x="19732" y="49948"/>
                  </a:lnTo>
                  <a:lnTo>
                    <a:pt x="19732"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59" name="Google Shape;2159;p36"/>
            <p:cNvSpPr/>
            <p:nvPr/>
          </p:nvSpPr>
          <p:spPr>
            <a:xfrm>
              <a:off x="3706232" y="1755102"/>
              <a:ext cx="353347" cy="895568"/>
            </a:xfrm>
            <a:custGeom>
              <a:avLst/>
              <a:gdLst/>
              <a:ahLst/>
              <a:cxnLst/>
              <a:rect l="l" t="t" r="r" b="b"/>
              <a:pathLst>
                <a:path w="19707" h="49948" extrusionOk="0">
                  <a:moveTo>
                    <a:pt x="19706" y="1"/>
                  </a:moveTo>
                  <a:lnTo>
                    <a:pt x="1" y="15559"/>
                  </a:lnTo>
                  <a:lnTo>
                    <a:pt x="181" y="49948"/>
                  </a:lnTo>
                  <a:lnTo>
                    <a:pt x="19706" y="49948"/>
                  </a:lnTo>
                  <a:lnTo>
                    <a:pt x="19706"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60" name="Google Shape;2160;p36"/>
            <p:cNvSpPr/>
            <p:nvPr/>
          </p:nvSpPr>
          <p:spPr>
            <a:xfrm>
              <a:off x="3486392" y="1434568"/>
              <a:ext cx="246645" cy="1216568"/>
            </a:xfrm>
            <a:custGeom>
              <a:avLst/>
              <a:gdLst/>
              <a:ahLst/>
              <a:cxnLst/>
              <a:rect l="l" t="t" r="r" b="b"/>
              <a:pathLst>
                <a:path w="13756" h="67851" extrusionOk="0">
                  <a:moveTo>
                    <a:pt x="2061" y="1"/>
                  </a:moveTo>
                  <a:lnTo>
                    <a:pt x="1" y="67850"/>
                  </a:lnTo>
                  <a:lnTo>
                    <a:pt x="13756" y="67850"/>
                  </a:lnTo>
                  <a:lnTo>
                    <a:pt x="11695"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61" name="Google Shape;2161;p36"/>
            <p:cNvSpPr/>
            <p:nvPr/>
          </p:nvSpPr>
          <p:spPr>
            <a:xfrm>
              <a:off x="3508106" y="1495548"/>
              <a:ext cx="202770" cy="39733"/>
            </a:xfrm>
            <a:custGeom>
              <a:avLst/>
              <a:gdLst/>
              <a:ahLst/>
              <a:cxnLst/>
              <a:rect l="l" t="t" r="r" b="b"/>
              <a:pathLst>
                <a:path w="11309" h="2216" extrusionOk="0">
                  <a:moveTo>
                    <a:pt x="902" y="0"/>
                  </a:moveTo>
                  <a:lnTo>
                    <a:pt x="696" y="77"/>
                  </a:lnTo>
                  <a:lnTo>
                    <a:pt x="515" y="180"/>
                  </a:lnTo>
                  <a:lnTo>
                    <a:pt x="335" y="309"/>
                  </a:lnTo>
                  <a:lnTo>
                    <a:pt x="206" y="490"/>
                  </a:lnTo>
                  <a:lnTo>
                    <a:pt x="103" y="670"/>
                  </a:lnTo>
                  <a:lnTo>
                    <a:pt x="26" y="876"/>
                  </a:lnTo>
                  <a:lnTo>
                    <a:pt x="0" y="1108"/>
                  </a:lnTo>
                  <a:lnTo>
                    <a:pt x="26" y="1340"/>
                  </a:lnTo>
                  <a:lnTo>
                    <a:pt x="103" y="1546"/>
                  </a:lnTo>
                  <a:lnTo>
                    <a:pt x="206" y="1726"/>
                  </a:lnTo>
                  <a:lnTo>
                    <a:pt x="335" y="1906"/>
                  </a:lnTo>
                  <a:lnTo>
                    <a:pt x="515" y="2035"/>
                  </a:lnTo>
                  <a:lnTo>
                    <a:pt x="696" y="2138"/>
                  </a:lnTo>
                  <a:lnTo>
                    <a:pt x="902" y="2215"/>
                  </a:lnTo>
                  <a:lnTo>
                    <a:pt x="10407" y="2215"/>
                  </a:lnTo>
                  <a:lnTo>
                    <a:pt x="10613" y="2138"/>
                  </a:lnTo>
                  <a:lnTo>
                    <a:pt x="10819" y="2035"/>
                  </a:lnTo>
                  <a:lnTo>
                    <a:pt x="10974" y="1906"/>
                  </a:lnTo>
                  <a:lnTo>
                    <a:pt x="11102" y="1726"/>
                  </a:lnTo>
                  <a:lnTo>
                    <a:pt x="11205" y="1546"/>
                  </a:lnTo>
                  <a:lnTo>
                    <a:pt x="11283" y="1340"/>
                  </a:lnTo>
                  <a:lnTo>
                    <a:pt x="11308" y="1108"/>
                  </a:lnTo>
                  <a:lnTo>
                    <a:pt x="11283" y="876"/>
                  </a:lnTo>
                  <a:lnTo>
                    <a:pt x="11205" y="670"/>
                  </a:lnTo>
                  <a:lnTo>
                    <a:pt x="11102" y="490"/>
                  </a:lnTo>
                  <a:lnTo>
                    <a:pt x="10974" y="309"/>
                  </a:lnTo>
                  <a:lnTo>
                    <a:pt x="10819" y="180"/>
                  </a:lnTo>
                  <a:lnTo>
                    <a:pt x="10613" y="77"/>
                  </a:lnTo>
                  <a:lnTo>
                    <a:pt x="10407"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62" name="Google Shape;2162;p36"/>
            <p:cNvSpPr/>
            <p:nvPr/>
          </p:nvSpPr>
          <p:spPr>
            <a:xfrm>
              <a:off x="3503480" y="1699681"/>
              <a:ext cx="212004" cy="40199"/>
            </a:xfrm>
            <a:custGeom>
              <a:avLst/>
              <a:gdLst/>
              <a:ahLst/>
              <a:cxnLst/>
              <a:rect l="l" t="t" r="r" b="b"/>
              <a:pathLst>
                <a:path w="11824" h="2242" extrusionOk="0">
                  <a:moveTo>
                    <a:pt x="1134" y="1"/>
                  </a:moveTo>
                  <a:lnTo>
                    <a:pt x="902" y="26"/>
                  </a:lnTo>
                  <a:lnTo>
                    <a:pt x="696" y="78"/>
                  </a:lnTo>
                  <a:lnTo>
                    <a:pt x="516" y="181"/>
                  </a:lnTo>
                  <a:lnTo>
                    <a:pt x="335" y="335"/>
                  </a:lnTo>
                  <a:lnTo>
                    <a:pt x="207" y="490"/>
                  </a:lnTo>
                  <a:lnTo>
                    <a:pt x="104" y="670"/>
                  </a:lnTo>
                  <a:lnTo>
                    <a:pt x="26" y="902"/>
                  </a:lnTo>
                  <a:lnTo>
                    <a:pt x="1" y="1108"/>
                  </a:lnTo>
                  <a:lnTo>
                    <a:pt x="26" y="1340"/>
                  </a:lnTo>
                  <a:lnTo>
                    <a:pt x="104" y="1546"/>
                  </a:lnTo>
                  <a:lnTo>
                    <a:pt x="207" y="1752"/>
                  </a:lnTo>
                  <a:lnTo>
                    <a:pt x="335" y="1907"/>
                  </a:lnTo>
                  <a:lnTo>
                    <a:pt x="516" y="2036"/>
                  </a:lnTo>
                  <a:lnTo>
                    <a:pt x="696" y="2139"/>
                  </a:lnTo>
                  <a:lnTo>
                    <a:pt x="902" y="2216"/>
                  </a:lnTo>
                  <a:lnTo>
                    <a:pt x="1134" y="2242"/>
                  </a:lnTo>
                  <a:lnTo>
                    <a:pt x="10691" y="2242"/>
                  </a:lnTo>
                  <a:lnTo>
                    <a:pt x="10922" y="2216"/>
                  </a:lnTo>
                  <a:lnTo>
                    <a:pt x="11128" y="2139"/>
                  </a:lnTo>
                  <a:lnTo>
                    <a:pt x="11335" y="2036"/>
                  </a:lnTo>
                  <a:lnTo>
                    <a:pt x="11489" y="1907"/>
                  </a:lnTo>
                  <a:lnTo>
                    <a:pt x="11618" y="1752"/>
                  </a:lnTo>
                  <a:lnTo>
                    <a:pt x="11721" y="1546"/>
                  </a:lnTo>
                  <a:lnTo>
                    <a:pt x="11798" y="1340"/>
                  </a:lnTo>
                  <a:lnTo>
                    <a:pt x="11824" y="1108"/>
                  </a:lnTo>
                  <a:lnTo>
                    <a:pt x="11798" y="902"/>
                  </a:lnTo>
                  <a:lnTo>
                    <a:pt x="11721" y="670"/>
                  </a:lnTo>
                  <a:lnTo>
                    <a:pt x="11618" y="490"/>
                  </a:lnTo>
                  <a:lnTo>
                    <a:pt x="11489" y="335"/>
                  </a:lnTo>
                  <a:lnTo>
                    <a:pt x="11335" y="181"/>
                  </a:lnTo>
                  <a:lnTo>
                    <a:pt x="11128" y="78"/>
                  </a:lnTo>
                  <a:lnTo>
                    <a:pt x="10922" y="26"/>
                  </a:lnTo>
                  <a:lnTo>
                    <a:pt x="10691"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63" name="Google Shape;2163;p36"/>
            <p:cNvSpPr/>
            <p:nvPr/>
          </p:nvSpPr>
          <p:spPr>
            <a:xfrm>
              <a:off x="3497473" y="1935693"/>
              <a:ext cx="224017" cy="40199"/>
            </a:xfrm>
            <a:custGeom>
              <a:avLst/>
              <a:gdLst/>
              <a:ahLst/>
              <a:cxnLst/>
              <a:rect l="l" t="t" r="r" b="b"/>
              <a:pathLst>
                <a:path w="12494" h="2242" extrusionOk="0">
                  <a:moveTo>
                    <a:pt x="1108" y="0"/>
                  </a:moveTo>
                  <a:lnTo>
                    <a:pt x="902" y="26"/>
                  </a:lnTo>
                  <a:lnTo>
                    <a:pt x="696" y="78"/>
                  </a:lnTo>
                  <a:lnTo>
                    <a:pt x="490" y="181"/>
                  </a:lnTo>
                  <a:lnTo>
                    <a:pt x="336" y="310"/>
                  </a:lnTo>
                  <a:lnTo>
                    <a:pt x="181" y="490"/>
                  </a:lnTo>
                  <a:lnTo>
                    <a:pt x="78" y="670"/>
                  </a:lnTo>
                  <a:lnTo>
                    <a:pt x="27" y="876"/>
                  </a:lnTo>
                  <a:lnTo>
                    <a:pt x="1" y="1108"/>
                  </a:lnTo>
                  <a:lnTo>
                    <a:pt x="27" y="1340"/>
                  </a:lnTo>
                  <a:lnTo>
                    <a:pt x="78" y="1546"/>
                  </a:lnTo>
                  <a:lnTo>
                    <a:pt x="181" y="1726"/>
                  </a:lnTo>
                  <a:lnTo>
                    <a:pt x="336" y="1907"/>
                  </a:lnTo>
                  <a:lnTo>
                    <a:pt x="490" y="2035"/>
                  </a:lnTo>
                  <a:lnTo>
                    <a:pt x="696" y="2138"/>
                  </a:lnTo>
                  <a:lnTo>
                    <a:pt x="902" y="2216"/>
                  </a:lnTo>
                  <a:lnTo>
                    <a:pt x="1108" y="2242"/>
                  </a:lnTo>
                  <a:lnTo>
                    <a:pt x="11386" y="2242"/>
                  </a:lnTo>
                  <a:lnTo>
                    <a:pt x="11618" y="2216"/>
                  </a:lnTo>
                  <a:lnTo>
                    <a:pt x="11824" y="2138"/>
                  </a:lnTo>
                  <a:lnTo>
                    <a:pt x="12004" y="2035"/>
                  </a:lnTo>
                  <a:lnTo>
                    <a:pt x="12159" y="1907"/>
                  </a:lnTo>
                  <a:lnTo>
                    <a:pt x="12314" y="1726"/>
                  </a:lnTo>
                  <a:lnTo>
                    <a:pt x="12417" y="1546"/>
                  </a:lnTo>
                  <a:lnTo>
                    <a:pt x="12468" y="1340"/>
                  </a:lnTo>
                  <a:lnTo>
                    <a:pt x="12494" y="1108"/>
                  </a:lnTo>
                  <a:lnTo>
                    <a:pt x="12468" y="876"/>
                  </a:lnTo>
                  <a:lnTo>
                    <a:pt x="12417" y="670"/>
                  </a:lnTo>
                  <a:lnTo>
                    <a:pt x="12314" y="490"/>
                  </a:lnTo>
                  <a:lnTo>
                    <a:pt x="12159" y="310"/>
                  </a:lnTo>
                  <a:lnTo>
                    <a:pt x="12004" y="181"/>
                  </a:lnTo>
                  <a:lnTo>
                    <a:pt x="11824" y="78"/>
                  </a:lnTo>
                  <a:lnTo>
                    <a:pt x="11618" y="26"/>
                  </a:lnTo>
                  <a:lnTo>
                    <a:pt x="11386"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64" name="Google Shape;2164;p36"/>
            <p:cNvSpPr/>
            <p:nvPr/>
          </p:nvSpPr>
          <p:spPr>
            <a:xfrm>
              <a:off x="4125597" y="2129678"/>
              <a:ext cx="209709" cy="32812"/>
            </a:xfrm>
            <a:custGeom>
              <a:avLst/>
              <a:gdLst/>
              <a:ahLst/>
              <a:cxnLst/>
              <a:rect l="l" t="t" r="r" b="b"/>
              <a:pathLst>
                <a:path w="11696" h="1830" extrusionOk="0">
                  <a:moveTo>
                    <a:pt x="1" y="0"/>
                  </a:moveTo>
                  <a:lnTo>
                    <a:pt x="1" y="1829"/>
                  </a:lnTo>
                  <a:lnTo>
                    <a:pt x="11696" y="1829"/>
                  </a:lnTo>
                  <a:lnTo>
                    <a:pt x="1169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5" name="Google Shape;2165;p36"/>
            <p:cNvSpPr/>
            <p:nvPr/>
          </p:nvSpPr>
          <p:spPr>
            <a:xfrm>
              <a:off x="4125597" y="2186480"/>
              <a:ext cx="209709" cy="32812"/>
            </a:xfrm>
            <a:custGeom>
              <a:avLst/>
              <a:gdLst/>
              <a:ahLst/>
              <a:cxnLst/>
              <a:rect l="l" t="t" r="r" b="b"/>
              <a:pathLst>
                <a:path w="11696" h="1830" extrusionOk="0">
                  <a:moveTo>
                    <a:pt x="1" y="1"/>
                  </a:moveTo>
                  <a:lnTo>
                    <a:pt x="1" y="1830"/>
                  </a:lnTo>
                  <a:lnTo>
                    <a:pt x="11696" y="1830"/>
                  </a:lnTo>
                  <a:lnTo>
                    <a:pt x="11696"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6" name="Google Shape;2166;p36"/>
            <p:cNvSpPr/>
            <p:nvPr/>
          </p:nvSpPr>
          <p:spPr>
            <a:xfrm>
              <a:off x="4125597" y="2243300"/>
              <a:ext cx="209709" cy="32794"/>
            </a:xfrm>
            <a:custGeom>
              <a:avLst/>
              <a:gdLst/>
              <a:ahLst/>
              <a:cxnLst/>
              <a:rect l="l" t="t" r="r" b="b"/>
              <a:pathLst>
                <a:path w="11696" h="1829" extrusionOk="0">
                  <a:moveTo>
                    <a:pt x="1" y="0"/>
                  </a:moveTo>
                  <a:lnTo>
                    <a:pt x="1" y="1829"/>
                  </a:lnTo>
                  <a:lnTo>
                    <a:pt x="11696" y="1829"/>
                  </a:lnTo>
                  <a:lnTo>
                    <a:pt x="1169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7" name="Google Shape;2167;p36"/>
            <p:cNvSpPr/>
            <p:nvPr/>
          </p:nvSpPr>
          <p:spPr>
            <a:xfrm>
              <a:off x="3778293" y="2129678"/>
              <a:ext cx="209691" cy="32812"/>
            </a:xfrm>
            <a:custGeom>
              <a:avLst/>
              <a:gdLst/>
              <a:ahLst/>
              <a:cxnLst/>
              <a:rect l="l" t="t" r="r" b="b"/>
              <a:pathLst>
                <a:path w="11695" h="1830" extrusionOk="0">
                  <a:moveTo>
                    <a:pt x="0" y="0"/>
                  </a:moveTo>
                  <a:lnTo>
                    <a:pt x="0" y="1829"/>
                  </a:lnTo>
                  <a:lnTo>
                    <a:pt x="11695" y="1829"/>
                  </a:lnTo>
                  <a:lnTo>
                    <a:pt x="1169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8" name="Google Shape;2168;p36"/>
            <p:cNvSpPr/>
            <p:nvPr/>
          </p:nvSpPr>
          <p:spPr>
            <a:xfrm>
              <a:off x="3778293" y="2186480"/>
              <a:ext cx="209691" cy="32812"/>
            </a:xfrm>
            <a:custGeom>
              <a:avLst/>
              <a:gdLst/>
              <a:ahLst/>
              <a:cxnLst/>
              <a:rect l="l" t="t" r="r" b="b"/>
              <a:pathLst>
                <a:path w="11695" h="1830" extrusionOk="0">
                  <a:moveTo>
                    <a:pt x="0" y="1"/>
                  </a:moveTo>
                  <a:lnTo>
                    <a:pt x="0" y="1830"/>
                  </a:lnTo>
                  <a:lnTo>
                    <a:pt x="11695" y="1830"/>
                  </a:lnTo>
                  <a:lnTo>
                    <a:pt x="1169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9" name="Google Shape;2169;p36"/>
            <p:cNvSpPr/>
            <p:nvPr/>
          </p:nvSpPr>
          <p:spPr>
            <a:xfrm>
              <a:off x="3778293" y="2243300"/>
              <a:ext cx="209691" cy="32794"/>
            </a:xfrm>
            <a:custGeom>
              <a:avLst/>
              <a:gdLst/>
              <a:ahLst/>
              <a:cxnLst/>
              <a:rect l="l" t="t" r="r" b="b"/>
              <a:pathLst>
                <a:path w="11695" h="1829" extrusionOk="0">
                  <a:moveTo>
                    <a:pt x="0" y="0"/>
                  </a:moveTo>
                  <a:lnTo>
                    <a:pt x="0" y="1829"/>
                  </a:lnTo>
                  <a:lnTo>
                    <a:pt x="11695" y="1829"/>
                  </a:lnTo>
                  <a:lnTo>
                    <a:pt x="1169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0" name="Google Shape;2170;p36"/>
            <p:cNvSpPr/>
            <p:nvPr/>
          </p:nvSpPr>
          <p:spPr>
            <a:xfrm>
              <a:off x="3778293" y="2300103"/>
              <a:ext cx="209691" cy="32812"/>
            </a:xfrm>
            <a:custGeom>
              <a:avLst/>
              <a:gdLst/>
              <a:ahLst/>
              <a:cxnLst/>
              <a:rect l="l" t="t" r="r" b="b"/>
              <a:pathLst>
                <a:path w="11695" h="1830" extrusionOk="0">
                  <a:moveTo>
                    <a:pt x="0" y="0"/>
                  </a:moveTo>
                  <a:lnTo>
                    <a:pt x="0" y="1829"/>
                  </a:lnTo>
                  <a:lnTo>
                    <a:pt x="11695" y="1829"/>
                  </a:lnTo>
                  <a:lnTo>
                    <a:pt x="1169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1" name="Google Shape;2171;p36"/>
            <p:cNvSpPr/>
            <p:nvPr/>
          </p:nvSpPr>
          <p:spPr>
            <a:xfrm>
              <a:off x="3778293" y="2356905"/>
              <a:ext cx="209691" cy="33278"/>
            </a:xfrm>
            <a:custGeom>
              <a:avLst/>
              <a:gdLst/>
              <a:ahLst/>
              <a:cxnLst/>
              <a:rect l="l" t="t" r="r" b="b"/>
              <a:pathLst>
                <a:path w="11695" h="1856" extrusionOk="0">
                  <a:moveTo>
                    <a:pt x="0" y="1"/>
                  </a:moveTo>
                  <a:lnTo>
                    <a:pt x="0" y="1855"/>
                  </a:lnTo>
                  <a:lnTo>
                    <a:pt x="11695" y="1855"/>
                  </a:lnTo>
                  <a:lnTo>
                    <a:pt x="1169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2" name="Google Shape;2172;p36"/>
            <p:cNvSpPr/>
            <p:nvPr/>
          </p:nvSpPr>
          <p:spPr>
            <a:xfrm>
              <a:off x="4059561" y="2034075"/>
              <a:ext cx="18" cy="18"/>
            </a:xfrm>
            <a:custGeom>
              <a:avLst/>
              <a:gdLst/>
              <a:ahLst/>
              <a:cxnLst/>
              <a:rect l="l" t="t" r="r" b="b"/>
              <a:pathLst>
                <a:path w="1" h="1" extrusionOk="0">
                  <a:moveTo>
                    <a:pt x="0" y="0"/>
                  </a:moveTo>
                  <a:lnTo>
                    <a:pt x="0" y="0"/>
                  </a:lnTo>
                  <a:close/>
                </a:path>
              </a:pathLst>
            </a:custGeom>
            <a:solidFill>
              <a:srgbClr val="709BB8"/>
            </a:solidFill>
            <a:ln>
              <a:noFill/>
            </a:ln>
          </p:spPr>
          <p:txBody>
            <a:bodyPr spcFirstLastPara="1" wrap="square" lIns="121900" tIns="121900" rIns="121900" bIns="121900" anchor="ctr" anchorCtr="0">
              <a:noAutofit/>
            </a:bodyPr>
            <a:lstStyle/>
            <a:p>
              <a:endParaRPr sz="2489"/>
            </a:p>
          </p:txBody>
        </p:sp>
        <p:sp>
          <p:nvSpPr>
            <p:cNvPr id="2173" name="Google Shape;2173;p36"/>
            <p:cNvSpPr/>
            <p:nvPr/>
          </p:nvSpPr>
          <p:spPr>
            <a:xfrm>
              <a:off x="4059561" y="2034075"/>
              <a:ext cx="18" cy="18"/>
            </a:xfrm>
            <a:custGeom>
              <a:avLst/>
              <a:gdLst/>
              <a:ahLst/>
              <a:cxnLst/>
              <a:rect l="l" t="t" r="r" b="b"/>
              <a:pathLst>
                <a:path w="1" h="1" fill="none" extrusionOk="0">
                  <a:moveTo>
                    <a:pt x="0" y="0"/>
                  </a:moveTo>
                  <a:lnTo>
                    <a:pt x="0" y="0"/>
                  </a:lnTo>
                </a:path>
              </a:pathLst>
            </a:custGeom>
            <a:noFill/>
            <a:ln>
              <a:noFill/>
            </a:ln>
          </p:spPr>
          <p:txBody>
            <a:bodyPr spcFirstLastPara="1" wrap="square" lIns="121900" tIns="121900" rIns="121900" bIns="121900" anchor="ctr" anchorCtr="0">
              <a:noAutofit/>
            </a:bodyPr>
            <a:lstStyle/>
            <a:p>
              <a:endParaRPr sz="2489"/>
            </a:p>
          </p:txBody>
        </p:sp>
        <p:sp>
          <p:nvSpPr>
            <p:cNvPr id="2174" name="Google Shape;2174;p36"/>
            <p:cNvSpPr/>
            <p:nvPr/>
          </p:nvSpPr>
          <p:spPr>
            <a:xfrm>
              <a:off x="3403717" y="2644179"/>
              <a:ext cx="1097854" cy="216182"/>
            </a:xfrm>
            <a:custGeom>
              <a:avLst/>
              <a:gdLst/>
              <a:ahLst/>
              <a:cxnLst/>
              <a:rect l="l" t="t" r="r" b="b"/>
              <a:pathLst>
                <a:path w="61230" h="12057" extrusionOk="0">
                  <a:moveTo>
                    <a:pt x="1" y="1"/>
                  </a:moveTo>
                  <a:lnTo>
                    <a:pt x="1" y="12056"/>
                  </a:lnTo>
                  <a:lnTo>
                    <a:pt x="61230" y="12056"/>
                  </a:lnTo>
                  <a:lnTo>
                    <a:pt x="61230"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75" name="Google Shape;2175;p36"/>
            <p:cNvSpPr/>
            <p:nvPr/>
          </p:nvSpPr>
          <p:spPr>
            <a:xfrm>
              <a:off x="3466078" y="2682980"/>
              <a:ext cx="48052" cy="48519"/>
            </a:xfrm>
            <a:custGeom>
              <a:avLst/>
              <a:gdLst/>
              <a:ahLst/>
              <a:cxnLst/>
              <a:rect l="l" t="t" r="r" b="b"/>
              <a:pathLst>
                <a:path w="2680" h="2706" extrusionOk="0">
                  <a:moveTo>
                    <a:pt x="0" y="1"/>
                  </a:moveTo>
                  <a:lnTo>
                    <a:pt x="0" y="2705"/>
                  </a:lnTo>
                  <a:lnTo>
                    <a:pt x="2679" y="2705"/>
                  </a:lnTo>
                  <a:lnTo>
                    <a:pt x="267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6" name="Google Shape;2176;p36"/>
            <p:cNvSpPr/>
            <p:nvPr/>
          </p:nvSpPr>
          <p:spPr>
            <a:xfrm>
              <a:off x="3545507" y="2682980"/>
              <a:ext cx="48519" cy="48519"/>
            </a:xfrm>
            <a:custGeom>
              <a:avLst/>
              <a:gdLst/>
              <a:ahLst/>
              <a:cxnLst/>
              <a:rect l="l" t="t" r="r" b="b"/>
              <a:pathLst>
                <a:path w="2706" h="2706" extrusionOk="0">
                  <a:moveTo>
                    <a:pt x="1" y="1"/>
                  </a:moveTo>
                  <a:lnTo>
                    <a:pt x="1" y="2705"/>
                  </a:lnTo>
                  <a:lnTo>
                    <a:pt x="2705" y="2705"/>
                  </a:lnTo>
                  <a:lnTo>
                    <a:pt x="270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7" name="Google Shape;2177;p36"/>
            <p:cNvSpPr/>
            <p:nvPr/>
          </p:nvSpPr>
          <p:spPr>
            <a:xfrm>
              <a:off x="3625404" y="2682980"/>
              <a:ext cx="48052" cy="48519"/>
            </a:xfrm>
            <a:custGeom>
              <a:avLst/>
              <a:gdLst/>
              <a:ahLst/>
              <a:cxnLst/>
              <a:rect l="l" t="t" r="r" b="b"/>
              <a:pathLst>
                <a:path w="2680" h="2706" extrusionOk="0">
                  <a:moveTo>
                    <a:pt x="1" y="1"/>
                  </a:moveTo>
                  <a:lnTo>
                    <a:pt x="1" y="2705"/>
                  </a:lnTo>
                  <a:lnTo>
                    <a:pt x="2680" y="2705"/>
                  </a:lnTo>
                  <a:lnTo>
                    <a:pt x="2680"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8" name="Google Shape;2178;p36"/>
            <p:cNvSpPr/>
            <p:nvPr/>
          </p:nvSpPr>
          <p:spPr>
            <a:xfrm>
              <a:off x="3704851" y="2682980"/>
              <a:ext cx="48519" cy="48519"/>
            </a:xfrm>
            <a:custGeom>
              <a:avLst/>
              <a:gdLst/>
              <a:ahLst/>
              <a:cxnLst/>
              <a:rect l="l" t="t" r="r" b="b"/>
              <a:pathLst>
                <a:path w="2706" h="2706" extrusionOk="0">
                  <a:moveTo>
                    <a:pt x="1" y="1"/>
                  </a:moveTo>
                  <a:lnTo>
                    <a:pt x="1" y="2705"/>
                  </a:lnTo>
                  <a:lnTo>
                    <a:pt x="2705" y="2705"/>
                  </a:lnTo>
                  <a:lnTo>
                    <a:pt x="270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9" name="Google Shape;2179;p36"/>
            <p:cNvSpPr/>
            <p:nvPr/>
          </p:nvSpPr>
          <p:spPr>
            <a:xfrm>
              <a:off x="4393489" y="2682980"/>
              <a:ext cx="48052" cy="48519"/>
            </a:xfrm>
            <a:custGeom>
              <a:avLst/>
              <a:gdLst/>
              <a:ahLst/>
              <a:cxnLst/>
              <a:rect l="l" t="t" r="r" b="b"/>
              <a:pathLst>
                <a:path w="2680" h="2706" extrusionOk="0">
                  <a:moveTo>
                    <a:pt x="0" y="1"/>
                  </a:moveTo>
                  <a:lnTo>
                    <a:pt x="0" y="2705"/>
                  </a:lnTo>
                  <a:lnTo>
                    <a:pt x="2679" y="2705"/>
                  </a:lnTo>
                  <a:lnTo>
                    <a:pt x="267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80" name="Google Shape;2180;p36"/>
            <p:cNvSpPr/>
            <p:nvPr/>
          </p:nvSpPr>
          <p:spPr>
            <a:xfrm>
              <a:off x="3832782" y="2682514"/>
              <a:ext cx="155202" cy="177848"/>
            </a:xfrm>
            <a:custGeom>
              <a:avLst/>
              <a:gdLst/>
              <a:ahLst/>
              <a:cxnLst/>
              <a:rect l="l" t="t" r="r" b="b"/>
              <a:pathLst>
                <a:path w="8656" h="9919" extrusionOk="0">
                  <a:moveTo>
                    <a:pt x="1" y="1"/>
                  </a:moveTo>
                  <a:lnTo>
                    <a:pt x="1" y="9918"/>
                  </a:lnTo>
                  <a:lnTo>
                    <a:pt x="8656" y="9918"/>
                  </a:lnTo>
                  <a:lnTo>
                    <a:pt x="8656"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81" name="Google Shape;2181;p36"/>
            <p:cNvSpPr/>
            <p:nvPr/>
          </p:nvSpPr>
          <p:spPr>
            <a:xfrm>
              <a:off x="3905757" y="2682514"/>
              <a:ext cx="9252" cy="177848"/>
            </a:xfrm>
            <a:custGeom>
              <a:avLst/>
              <a:gdLst/>
              <a:ahLst/>
              <a:cxnLst/>
              <a:rect l="l" t="t" r="r" b="b"/>
              <a:pathLst>
                <a:path w="516" h="9919" extrusionOk="0">
                  <a:moveTo>
                    <a:pt x="1" y="1"/>
                  </a:moveTo>
                  <a:lnTo>
                    <a:pt x="1" y="9918"/>
                  </a:lnTo>
                  <a:lnTo>
                    <a:pt x="516" y="9918"/>
                  </a:lnTo>
                  <a:lnTo>
                    <a:pt x="516" y="1"/>
                  </a:lnTo>
                  <a:close/>
                </a:path>
              </a:pathLst>
            </a:custGeom>
            <a:solidFill>
              <a:schemeClr val="lt1"/>
            </a:solidFill>
            <a:ln>
              <a:noFill/>
            </a:ln>
          </p:spPr>
          <p:txBody>
            <a:bodyPr spcFirstLastPara="1" wrap="square" lIns="121900" tIns="121900" rIns="121900" bIns="121900" anchor="ctr" anchorCtr="0">
              <a:noAutofit/>
            </a:bodyPr>
            <a:lstStyle/>
            <a:p>
              <a:endParaRPr sz="2489"/>
            </a:p>
          </p:txBody>
        </p:sp>
        <p:sp>
          <p:nvSpPr>
            <p:cNvPr id="2182" name="Google Shape;2182;p36"/>
            <p:cNvSpPr/>
            <p:nvPr/>
          </p:nvSpPr>
          <p:spPr>
            <a:xfrm>
              <a:off x="4200419" y="2682514"/>
              <a:ext cx="155202" cy="177848"/>
            </a:xfrm>
            <a:custGeom>
              <a:avLst/>
              <a:gdLst/>
              <a:ahLst/>
              <a:cxnLst/>
              <a:rect l="l" t="t" r="r" b="b"/>
              <a:pathLst>
                <a:path w="8656" h="9919" extrusionOk="0">
                  <a:moveTo>
                    <a:pt x="1" y="1"/>
                  </a:moveTo>
                  <a:lnTo>
                    <a:pt x="1" y="9918"/>
                  </a:lnTo>
                  <a:lnTo>
                    <a:pt x="8656" y="9918"/>
                  </a:lnTo>
                  <a:lnTo>
                    <a:pt x="8656"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83" name="Google Shape;2183;p36"/>
            <p:cNvSpPr/>
            <p:nvPr/>
          </p:nvSpPr>
          <p:spPr>
            <a:xfrm>
              <a:off x="4273394" y="2682514"/>
              <a:ext cx="9252" cy="177848"/>
            </a:xfrm>
            <a:custGeom>
              <a:avLst/>
              <a:gdLst/>
              <a:ahLst/>
              <a:cxnLst/>
              <a:rect l="l" t="t" r="r" b="b"/>
              <a:pathLst>
                <a:path w="516" h="9919" extrusionOk="0">
                  <a:moveTo>
                    <a:pt x="1" y="1"/>
                  </a:moveTo>
                  <a:lnTo>
                    <a:pt x="1" y="9918"/>
                  </a:lnTo>
                  <a:lnTo>
                    <a:pt x="516" y="9918"/>
                  </a:lnTo>
                  <a:lnTo>
                    <a:pt x="516" y="1"/>
                  </a:lnTo>
                  <a:close/>
                </a:path>
              </a:pathLst>
            </a:custGeom>
            <a:solidFill>
              <a:schemeClr val="lt1"/>
            </a:solidFill>
            <a:ln>
              <a:noFill/>
            </a:ln>
          </p:spPr>
          <p:txBody>
            <a:bodyPr spcFirstLastPara="1" wrap="square" lIns="121900" tIns="121900" rIns="121900" bIns="121900" anchor="ctr" anchorCtr="0">
              <a:noAutofit/>
            </a:bodyPr>
            <a:lstStyle/>
            <a:p>
              <a:endParaRPr sz="2489"/>
            </a:p>
          </p:txBody>
        </p:sp>
      </p:grpSp>
      <p:grpSp>
        <p:nvGrpSpPr>
          <p:cNvPr id="2184" name="Google Shape;2184;p36"/>
          <p:cNvGrpSpPr/>
          <p:nvPr/>
        </p:nvGrpSpPr>
        <p:grpSpPr>
          <a:xfrm>
            <a:off x="609599" y="2184680"/>
            <a:ext cx="2654915" cy="3812329"/>
            <a:chOff x="457200" y="1638510"/>
            <a:chExt cx="1766401" cy="2859247"/>
          </a:xfrm>
        </p:grpSpPr>
        <p:sp>
          <p:nvSpPr>
            <p:cNvPr id="2185" name="Google Shape;2185;p36"/>
            <p:cNvSpPr txBox="1"/>
            <p:nvPr/>
          </p:nvSpPr>
          <p:spPr>
            <a:xfrm>
              <a:off x="457200" y="3877057"/>
              <a:ext cx="1766400" cy="620700"/>
            </a:xfrm>
            <a:prstGeom prst="rect">
              <a:avLst/>
            </a:prstGeom>
            <a:noFill/>
            <a:ln>
              <a:noFill/>
            </a:ln>
          </p:spPr>
          <p:txBody>
            <a:bodyPr spcFirstLastPara="1" wrap="square" lIns="121900" tIns="121900" rIns="121900" bIns="121900" anchor="ctr" anchorCtr="0">
              <a:noAutofit/>
            </a:bodyPr>
            <a:lstStyle/>
            <a:p>
              <a:endParaRPr sz="1800" dirty="0">
                <a:latin typeface="+mn-lt"/>
                <a:ea typeface="Roboto"/>
                <a:cs typeface="Roboto"/>
                <a:sym typeface="Roboto"/>
              </a:endParaRPr>
            </a:p>
          </p:txBody>
        </p:sp>
        <p:sp>
          <p:nvSpPr>
            <p:cNvPr id="2186" name="Google Shape;2186;p36"/>
            <p:cNvSpPr txBox="1"/>
            <p:nvPr/>
          </p:nvSpPr>
          <p:spPr>
            <a:xfrm>
              <a:off x="457201" y="2187650"/>
              <a:ext cx="1766400" cy="768201"/>
            </a:xfrm>
            <a:prstGeom prst="rect">
              <a:avLst/>
            </a:prstGeom>
            <a:noFill/>
            <a:ln>
              <a:noFill/>
            </a:ln>
          </p:spPr>
          <p:txBody>
            <a:bodyPr spcFirstLastPara="1" wrap="square" lIns="121900" tIns="121900" rIns="121900" bIns="121900" anchor="ctr" anchorCtr="0">
              <a:noAutofit/>
            </a:bodyPr>
            <a:lstStyle/>
            <a:p>
              <a:r>
                <a:rPr lang="en-US" sz="1800" b="1" dirty="0">
                  <a:solidFill>
                    <a:schemeClr val="accent1">
                      <a:lumMod val="50000"/>
                    </a:schemeClr>
                  </a:solidFill>
                  <a:latin typeface="+mn-lt"/>
                  <a:ea typeface="Fira Sans Extra Condensed Medium"/>
                  <a:cs typeface="Fira Sans Extra Condensed Medium"/>
                  <a:sym typeface="Fira Sans Extra Condensed Medium"/>
                </a:rPr>
                <a:t>Financial analysis for energy efficiency project</a:t>
              </a:r>
              <a:endParaRPr sz="1800" b="1" dirty="0">
                <a:solidFill>
                  <a:schemeClr val="accent1">
                    <a:lumMod val="50000"/>
                  </a:schemeClr>
                </a:solidFill>
                <a:latin typeface="+mn-lt"/>
                <a:ea typeface="Fira Sans Extra Condensed Medium"/>
                <a:cs typeface="Fira Sans Extra Condensed Medium"/>
                <a:sym typeface="Fira Sans Extra Condensed Medium"/>
              </a:endParaRPr>
            </a:p>
          </p:txBody>
        </p:sp>
        <p:sp>
          <p:nvSpPr>
            <p:cNvPr id="2187" name="Google Shape;2187;p36"/>
            <p:cNvSpPr/>
            <p:nvPr/>
          </p:nvSpPr>
          <p:spPr>
            <a:xfrm>
              <a:off x="554784" y="1638510"/>
              <a:ext cx="353700" cy="353700"/>
            </a:xfrm>
            <a:prstGeom prst="ellipse">
              <a:avLst/>
            </a:prstGeom>
            <a:solidFill>
              <a:srgbClr val="83B7BE"/>
            </a:solidFill>
            <a:ln>
              <a:noFill/>
            </a:ln>
          </p:spPr>
          <p:txBody>
            <a:bodyPr spcFirstLastPara="1" wrap="square" lIns="121900" tIns="121900" rIns="121900" bIns="121900" anchor="ctr" anchorCtr="0">
              <a:noAutofit/>
            </a:bodyPr>
            <a:lstStyle/>
            <a:p>
              <a:pPr algn="ctr"/>
              <a:r>
                <a:rPr lang="en" sz="1800">
                  <a:solidFill>
                    <a:schemeClr val="accent1">
                      <a:lumMod val="50000"/>
                    </a:schemeClr>
                  </a:solidFill>
                  <a:latin typeface="+mn-lt"/>
                  <a:ea typeface="Fira Sans Extra Condensed SemiBold"/>
                  <a:cs typeface="Fira Sans Extra Condensed SemiBold"/>
                  <a:sym typeface="Fira Sans Extra Condensed SemiBold"/>
                </a:rPr>
                <a:t>1</a:t>
              </a:r>
              <a:endParaRPr sz="1800">
                <a:solidFill>
                  <a:schemeClr val="accent1">
                    <a:lumMod val="50000"/>
                  </a:schemeClr>
                </a:solidFill>
                <a:latin typeface="+mn-lt"/>
                <a:ea typeface="Fira Sans Extra Condensed SemiBold"/>
                <a:cs typeface="Fira Sans Extra Condensed SemiBold"/>
                <a:sym typeface="Fira Sans Extra Condensed SemiBold"/>
              </a:endParaRPr>
            </a:p>
          </p:txBody>
        </p:sp>
      </p:grpSp>
      <p:grpSp>
        <p:nvGrpSpPr>
          <p:cNvPr id="2188" name="Google Shape;2188;p36"/>
          <p:cNvGrpSpPr/>
          <p:nvPr/>
        </p:nvGrpSpPr>
        <p:grpSpPr>
          <a:xfrm>
            <a:off x="9227167" y="2184680"/>
            <a:ext cx="2619610" cy="2857961"/>
            <a:chOff x="6920376" y="1638510"/>
            <a:chExt cx="1964708" cy="2143471"/>
          </a:xfrm>
        </p:grpSpPr>
        <p:sp>
          <p:nvSpPr>
            <p:cNvPr id="2189" name="Google Shape;2189;p36"/>
            <p:cNvSpPr txBox="1"/>
            <p:nvPr/>
          </p:nvSpPr>
          <p:spPr>
            <a:xfrm>
              <a:off x="7118684" y="3161281"/>
              <a:ext cx="1766400" cy="620700"/>
            </a:xfrm>
            <a:prstGeom prst="rect">
              <a:avLst/>
            </a:prstGeom>
            <a:noFill/>
            <a:ln>
              <a:noFill/>
            </a:ln>
          </p:spPr>
          <p:txBody>
            <a:bodyPr spcFirstLastPara="1" wrap="square" lIns="121900" tIns="121900" rIns="121900" bIns="121900" anchor="ctr" anchorCtr="0">
              <a:noAutofit/>
            </a:bodyPr>
            <a:lstStyle/>
            <a:p>
              <a:pPr algn="r"/>
              <a:endParaRPr sz="1800" dirty="0">
                <a:latin typeface="+mn-lt"/>
                <a:ea typeface="Roboto"/>
                <a:cs typeface="Roboto"/>
                <a:sym typeface="Roboto"/>
              </a:endParaRPr>
            </a:p>
          </p:txBody>
        </p:sp>
        <p:sp>
          <p:nvSpPr>
            <p:cNvPr id="2190" name="Google Shape;2190;p36"/>
            <p:cNvSpPr txBox="1"/>
            <p:nvPr/>
          </p:nvSpPr>
          <p:spPr>
            <a:xfrm>
              <a:off x="6920376" y="2036344"/>
              <a:ext cx="1958346" cy="614153"/>
            </a:xfrm>
            <a:prstGeom prst="rect">
              <a:avLst/>
            </a:prstGeom>
            <a:noFill/>
            <a:ln>
              <a:noFill/>
            </a:ln>
          </p:spPr>
          <p:txBody>
            <a:bodyPr spcFirstLastPara="1" wrap="square" lIns="121900" tIns="121900" rIns="121900" bIns="121900" anchor="ctr" anchorCtr="0">
              <a:noAutofit/>
            </a:bodyPr>
            <a:lstStyle/>
            <a:p>
              <a:pPr algn="r"/>
              <a:r>
                <a:rPr lang="en-US" sz="1800" b="1" dirty="0">
                  <a:solidFill>
                    <a:srgbClr val="FFC000"/>
                  </a:solidFill>
                  <a:latin typeface="+mn-lt"/>
                  <a:ea typeface="Fira Sans Extra Condensed Medium"/>
                  <a:cs typeface="Fira Sans Extra Condensed Medium"/>
                  <a:sym typeface="Fira Sans Extra Condensed Medium"/>
                </a:rPr>
                <a:t>Financial tools and techniques</a:t>
              </a:r>
              <a:endParaRPr sz="1800" b="1" dirty="0">
                <a:solidFill>
                  <a:srgbClr val="FFC000"/>
                </a:solidFill>
                <a:latin typeface="+mn-lt"/>
                <a:ea typeface="Fira Sans Extra Condensed Medium"/>
                <a:cs typeface="Fira Sans Extra Condensed Medium"/>
                <a:sym typeface="Fira Sans Extra Condensed Medium"/>
              </a:endParaRPr>
            </a:p>
          </p:txBody>
        </p:sp>
        <p:sp>
          <p:nvSpPr>
            <p:cNvPr id="2191" name="Google Shape;2191;p36"/>
            <p:cNvSpPr/>
            <p:nvPr/>
          </p:nvSpPr>
          <p:spPr>
            <a:xfrm>
              <a:off x="8235391" y="1638510"/>
              <a:ext cx="353700" cy="353700"/>
            </a:xfrm>
            <a:prstGeom prst="ellipse">
              <a:avLst/>
            </a:prstGeom>
            <a:solidFill>
              <a:srgbClr val="0070C0"/>
            </a:solidFill>
            <a:ln>
              <a:noFill/>
            </a:ln>
          </p:spPr>
          <p:txBody>
            <a:bodyPr spcFirstLastPara="1" wrap="square" lIns="121900" tIns="121900" rIns="121900" bIns="121900" anchor="ctr" anchorCtr="0">
              <a:noAutofit/>
            </a:bodyPr>
            <a:lstStyle/>
            <a:p>
              <a:pPr algn="ctr"/>
              <a:r>
                <a:rPr lang="en" sz="1800" dirty="0">
                  <a:solidFill>
                    <a:srgbClr val="FFFFFF"/>
                  </a:solidFill>
                  <a:latin typeface="+mn-lt"/>
                  <a:ea typeface="Fira Sans Extra Condensed SemiBold"/>
                  <a:cs typeface="Fira Sans Extra Condensed SemiBold"/>
                  <a:sym typeface="Fira Sans Extra Condensed SemiBold"/>
                </a:rPr>
                <a:t>2</a:t>
              </a:r>
              <a:endParaRPr sz="1800" dirty="0">
                <a:solidFill>
                  <a:srgbClr val="FFFFFF"/>
                </a:solidFill>
                <a:latin typeface="+mn-lt"/>
                <a:ea typeface="Fira Sans Extra Condensed SemiBold"/>
                <a:cs typeface="Fira Sans Extra Condensed SemiBold"/>
                <a:sym typeface="Fira Sans Extra Condensed SemiBold"/>
              </a:endParaRPr>
            </a:p>
          </p:txBody>
        </p:sp>
      </p:grpSp>
      <p:grpSp>
        <p:nvGrpSpPr>
          <p:cNvPr id="2200" name="Google Shape;2200;p36"/>
          <p:cNvGrpSpPr/>
          <p:nvPr/>
        </p:nvGrpSpPr>
        <p:grpSpPr>
          <a:xfrm>
            <a:off x="1448305" y="2211931"/>
            <a:ext cx="9692638" cy="619201"/>
            <a:chOff x="965912" y="1815359"/>
            <a:chExt cx="7269479" cy="464401"/>
          </a:xfrm>
        </p:grpSpPr>
        <p:cxnSp>
          <p:nvCxnSpPr>
            <p:cNvPr id="2201" name="Google Shape;2201;p36"/>
            <p:cNvCxnSpPr>
              <a:stCxn id="2187" idx="6"/>
            </p:cNvCxnSpPr>
            <p:nvPr/>
          </p:nvCxnSpPr>
          <p:spPr>
            <a:xfrm>
              <a:off x="965912" y="1815359"/>
              <a:ext cx="2618573" cy="464401"/>
            </a:xfrm>
            <a:prstGeom prst="curvedConnector3">
              <a:avLst>
                <a:gd name="adj1" fmla="val 50000"/>
              </a:avLst>
            </a:prstGeom>
            <a:noFill/>
            <a:ln w="9525" cap="rnd" cmpd="sng">
              <a:solidFill>
                <a:srgbClr val="83B7BE"/>
              </a:solidFill>
              <a:prstDash val="dash"/>
              <a:round/>
              <a:headEnd type="none" w="med" len="med"/>
              <a:tailEnd type="oval" w="med" len="med"/>
            </a:ln>
          </p:spPr>
        </p:cxnSp>
        <p:cxnSp>
          <p:nvCxnSpPr>
            <p:cNvPr id="2202" name="Google Shape;2202;p36"/>
            <p:cNvCxnSpPr>
              <a:endCxn id="2191" idx="2"/>
            </p:cNvCxnSpPr>
            <p:nvPr/>
          </p:nvCxnSpPr>
          <p:spPr>
            <a:xfrm rot="10800000" flipH="1">
              <a:off x="4970491" y="1815360"/>
              <a:ext cx="3264900" cy="240300"/>
            </a:xfrm>
            <a:prstGeom prst="curvedConnector3">
              <a:avLst>
                <a:gd name="adj1" fmla="val 50000"/>
              </a:avLst>
            </a:prstGeom>
            <a:noFill/>
            <a:ln w="9525" cap="rnd" cmpd="sng">
              <a:solidFill>
                <a:schemeClr val="accent3"/>
              </a:solidFill>
              <a:prstDash val="dash"/>
              <a:round/>
              <a:headEnd type="oval" w="med" len="med"/>
              <a:tailEnd type="none" w="med" len="med"/>
            </a:ln>
          </p:spPr>
        </p:cxnSp>
      </p:grpSp>
      <p:sp>
        <p:nvSpPr>
          <p:cNvPr id="2" name="Google Shape;2191;p36">
            <a:extLst>
              <a:ext uri="{FF2B5EF4-FFF2-40B4-BE49-F238E27FC236}">
                <a16:creationId xmlns:a16="http://schemas.microsoft.com/office/drawing/2014/main" id="{DED6A528-E0CD-BA16-E542-75E9F9905BCA}"/>
              </a:ext>
            </a:extLst>
          </p:cNvPr>
          <p:cNvSpPr/>
          <p:nvPr/>
        </p:nvSpPr>
        <p:spPr>
          <a:xfrm>
            <a:off x="10300816" y="4696232"/>
            <a:ext cx="471600" cy="471600"/>
          </a:xfrm>
          <a:prstGeom prst="ellipse">
            <a:avLst/>
          </a:prstGeom>
          <a:solidFill>
            <a:srgbClr val="00B050"/>
          </a:solidFill>
          <a:ln>
            <a:noFill/>
          </a:ln>
        </p:spPr>
        <p:txBody>
          <a:bodyPr spcFirstLastPara="1" wrap="square" lIns="121900" tIns="121900" rIns="121900" bIns="121900" anchor="ctr" anchorCtr="0">
            <a:noAutofit/>
          </a:bodyPr>
          <a:lstStyle/>
          <a:p>
            <a:pPr algn="ctr"/>
            <a:r>
              <a:rPr lang="en" sz="1800" dirty="0">
                <a:solidFill>
                  <a:srgbClr val="FFFFFF"/>
                </a:solidFill>
                <a:latin typeface="+mn-lt"/>
                <a:ea typeface="Fira Sans Extra Condensed SemiBold"/>
                <a:cs typeface="Fira Sans Extra Condensed SemiBold"/>
                <a:sym typeface="Fira Sans Extra Condensed SemiBold"/>
              </a:rPr>
              <a:t>3</a:t>
            </a:r>
            <a:endParaRPr sz="1800" dirty="0">
              <a:solidFill>
                <a:srgbClr val="FFFFFF"/>
              </a:solidFill>
              <a:latin typeface="+mn-lt"/>
              <a:ea typeface="Fira Sans Extra Condensed SemiBold"/>
              <a:cs typeface="Fira Sans Extra Condensed SemiBold"/>
              <a:sym typeface="Fira Sans Extra Condensed SemiBold"/>
            </a:endParaRPr>
          </a:p>
        </p:txBody>
      </p:sp>
      <p:sp>
        <p:nvSpPr>
          <p:cNvPr id="3" name="Google Shape;2190;p36">
            <a:extLst>
              <a:ext uri="{FF2B5EF4-FFF2-40B4-BE49-F238E27FC236}">
                <a16:creationId xmlns:a16="http://schemas.microsoft.com/office/drawing/2014/main" id="{54872C08-BF72-61C6-96D0-B40F162D4565}"/>
              </a:ext>
            </a:extLst>
          </p:cNvPr>
          <p:cNvSpPr txBox="1"/>
          <p:nvPr/>
        </p:nvSpPr>
        <p:spPr>
          <a:xfrm>
            <a:off x="8950818" y="5184115"/>
            <a:ext cx="3103808" cy="831571"/>
          </a:xfrm>
          <a:prstGeom prst="rect">
            <a:avLst/>
          </a:prstGeom>
          <a:noFill/>
          <a:ln>
            <a:noFill/>
          </a:ln>
        </p:spPr>
        <p:txBody>
          <a:bodyPr spcFirstLastPara="1" wrap="square" lIns="121900" tIns="121900" rIns="121900" bIns="121900" anchor="ctr" anchorCtr="0">
            <a:noAutofit/>
          </a:bodyPr>
          <a:lstStyle/>
          <a:p>
            <a:pPr lvl="0" algn="just">
              <a:lnSpc>
                <a:spcPct val="125000"/>
              </a:lnSpc>
              <a:spcBef>
                <a:spcPts val="600"/>
              </a:spcBef>
              <a:spcAft>
                <a:spcPts val="600"/>
              </a:spcAft>
            </a:pPr>
            <a:r>
              <a:rPr lang="vi-VN" sz="1800" b="1" dirty="0">
                <a:solidFill>
                  <a:srgbClr val="00B050"/>
                </a:solidFill>
                <a:effectLst/>
                <a:latin typeface="Arial" panose="020B0604020202020204" pitchFamily="34" charset="0"/>
                <a:ea typeface="Calibri" panose="020F0502020204030204" pitchFamily="34" charset="0"/>
                <a:cs typeface="Arial" panose="020B0604020202020204" pitchFamily="34" charset="0"/>
              </a:rPr>
              <a:t>How to approach the fund from project VSUEE</a:t>
            </a:r>
          </a:p>
        </p:txBody>
      </p:sp>
      <p:cxnSp>
        <p:nvCxnSpPr>
          <p:cNvPr id="4" name="Google Shape;2202;p36">
            <a:extLst>
              <a:ext uri="{FF2B5EF4-FFF2-40B4-BE49-F238E27FC236}">
                <a16:creationId xmlns:a16="http://schemas.microsoft.com/office/drawing/2014/main" id="{FA615B96-E135-0E33-6ED9-E1F421B57450}"/>
              </a:ext>
            </a:extLst>
          </p:cNvPr>
          <p:cNvCxnSpPr>
            <a:cxnSpLocks/>
          </p:cNvCxnSpPr>
          <p:nvPr/>
        </p:nvCxnSpPr>
        <p:spPr>
          <a:xfrm>
            <a:off x="7488979" y="4932032"/>
            <a:ext cx="2587006" cy="12700"/>
          </a:xfrm>
          <a:prstGeom prst="curvedConnector3">
            <a:avLst>
              <a:gd name="adj1" fmla="val 50000"/>
            </a:avLst>
          </a:prstGeom>
          <a:noFill/>
          <a:ln w="9525" cap="rnd" cmpd="sng">
            <a:solidFill>
              <a:srgbClr val="00B050"/>
            </a:solidFill>
            <a:prstDash val="lgDash"/>
            <a:round/>
            <a:headEnd type="oval" w="med" len="med"/>
            <a:tailEnd type="none" w="med" len="med"/>
          </a:ln>
        </p:spPr>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41"/>
        <p:cNvGrpSpPr/>
        <p:nvPr/>
      </p:nvGrpSpPr>
      <p:grpSpPr>
        <a:xfrm>
          <a:off x="0" y="0"/>
          <a:ext cx="0" cy="0"/>
          <a:chOff x="0" y="0"/>
          <a:chExt cx="0" cy="0"/>
        </a:xfrm>
      </p:grpSpPr>
      <p:sp>
        <p:nvSpPr>
          <p:cNvPr id="742" name="Google Shape;742;p21"/>
          <p:cNvSpPr txBox="1">
            <a:spLocks noGrp="1"/>
          </p:cNvSpPr>
          <p:nvPr>
            <p:ph type="title"/>
          </p:nvPr>
        </p:nvSpPr>
        <p:spPr>
          <a:xfrm>
            <a:off x="609600" y="548633"/>
            <a:ext cx="10972800" cy="495200"/>
          </a:xfrm>
          <a:prstGeom prst="rect">
            <a:avLst/>
          </a:prstGeom>
        </p:spPr>
        <p:txBody>
          <a:bodyPr spcFirstLastPara="1" wrap="square" lIns="121900" tIns="121900" rIns="121900" bIns="121900" anchor="ctr" anchorCtr="0">
            <a:noAutofit/>
          </a:bodyPr>
          <a:lstStyle/>
          <a:p>
            <a:r>
              <a:rPr lang="en-US" dirty="0">
                <a:solidFill>
                  <a:schemeClr val="accent1">
                    <a:lumMod val="50000"/>
                  </a:schemeClr>
                </a:solidFill>
              </a:rPr>
              <a:t>1. Financial tools and techniques</a:t>
            </a:r>
            <a:endParaRPr dirty="0">
              <a:solidFill>
                <a:schemeClr val="accent1">
                  <a:lumMod val="50000"/>
                </a:schemeClr>
              </a:solidFill>
            </a:endParaRPr>
          </a:p>
        </p:txBody>
      </p:sp>
      <p:sp>
        <p:nvSpPr>
          <p:cNvPr id="19" name="TextBox 18">
            <a:extLst>
              <a:ext uri="{FF2B5EF4-FFF2-40B4-BE49-F238E27FC236}">
                <a16:creationId xmlns:a16="http://schemas.microsoft.com/office/drawing/2014/main" id="{80767800-40AA-477B-A91D-8EDAAF41CA1A}"/>
              </a:ext>
            </a:extLst>
          </p:cNvPr>
          <p:cNvSpPr txBox="1"/>
          <p:nvPr/>
        </p:nvSpPr>
        <p:spPr>
          <a:xfrm>
            <a:off x="796413" y="1463316"/>
            <a:ext cx="10599174" cy="1685846"/>
          </a:xfrm>
          <a:prstGeom prst="rect">
            <a:avLst/>
          </a:prstGeom>
          <a:noFill/>
        </p:spPr>
        <p:txBody>
          <a:bodyPr wrap="square">
            <a:spAutoFit/>
          </a:bodyPr>
          <a:lstStyle/>
          <a:p>
            <a:pPr marL="342900" indent="-342900">
              <a:lnSpc>
                <a:spcPct val="150000"/>
              </a:lnSpc>
              <a:buFont typeface="Wingdings" panose="05000000000000000000" pitchFamily="2" charset="2"/>
              <a:buChar char="Ø"/>
            </a:pPr>
            <a:r>
              <a:rPr lang="en-US" sz="2400" b="1" dirty="0"/>
              <a:t>Have you ever funded or intend to fund Energy Efficiency projects with internal funds?</a:t>
            </a:r>
          </a:p>
          <a:p>
            <a:pPr marL="342900" indent="-342900">
              <a:lnSpc>
                <a:spcPct val="150000"/>
              </a:lnSpc>
              <a:buFont typeface="Wingdings" panose="05000000000000000000" pitchFamily="2" charset="2"/>
              <a:buChar char="Ø"/>
            </a:pPr>
            <a:r>
              <a:rPr lang="en-US" sz="2400" b="1" dirty="0"/>
              <a:t>Do you want to seek external funding for Energy Saving projects?</a:t>
            </a:r>
          </a:p>
        </p:txBody>
      </p:sp>
      <p:pic>
        <p:nvPicPr>
          <p:cNvPr id="2" name="Picture 1">
            <a:extLst>
              <a:ext uri="{FF2B5EF4-FFF2-40B4-BE49-F238E27FC236}">
                <a16:creationId xmlns:a16="http://schemas.microsoft.com/office/drawing/2014/main" id="{29C2C8B4-28C4-2A8D-720D-5DFB7EF2C1E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26982" y="3383280"/>
            <a:ext cx="9148474" cy="3429000"/>
          </a:xfrm>
          <a:prstGeom prst="rect">
            <a:avLst/>
          </a:prstGeom>
          <a:noFill/>
          <a:ln>
            <a:noFill/>
          </a:ln>
        </p:spPr>
      </p:pic>
    </p:spTree>
    <p:extLst>
      <p:ext uri="{BB962C8B-B14F-4D97-AF65-F5344CB8AC3E}">
        <p14:creationId xmlns:p14="http://schemas.microsoft.com/office/powerpoint/2010/main" val="36346765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41"/>
        <p:cNvGrpSpPr/>
        <p:nvPr/>
      </p:nvGrpSpPr>
      <p:grpSpPr>
        <a:xfrm>
          <a:off x="0" y="0"/>
          <a:ext cx="0" cy="0"/>
          <a:chOff x="0" y="0"/>
          <a:chExt cx="0" cy="0"/>
        </a:xfrm>
      </p:grpSpPr>
      <p:sp>
        <p:nvSpPr>
          <p:cNvPr id="742" name="Google Shape;742;p21"/>
          <p:cNvSpPr txBox="1">
            <a:spLocks noGrp="1"/>
          </p:cNvSpPr>
          <p:nvPr>
            <p:ph type="title"/>
          </p:nvPr>
        </p:nvSpPr>
        <p:spPr>
          <a:xfrm>
            <a:off x="609600" y="548633"/>
            <a:ext cx="10972800" cy="495200"/>
          </a:xfrm>
          <a:prstGeom prst="rect">
            <a:avLst/>
          </a:prstGeom>
        </p:spPr>
        <p:txBody>
          <a:bodyPr spcFirstLastPara="1" wrap="square" lIns="121900" tIns="121900" rIns="121900" bIns="121900" anchor="ctr" anchorCtr="0">
            <a:noAutofit/>
          </a:bodyPr>
          <a:lstStyle/>
          <a:p>
            <a:r>
              <a:rPr lang="en-US" dirty="0">
                <a:solidFill>
                  <a:schemeClr val="accent1">
                    <a:lumMod val="50000"/>
                  </a:schemeClr>
                </a:solidFill>
              </a:rPr>
              <a:t>1. Financial tools and techniques</a:t>
            </a:r>
            <a:endParaRPr dirty="0">
              <a:solidFill>
                <a:schemeClr val="accent1">
                  <a:lumMod val="50000"/>
                </a:schemeClr>
              </a:solidFill>
            </a:endParaRPr>
          </a:p>
        </p:txBody>
      </p:sp>
      <p:grpSp>
        <p:nvGrpSpPr>
          <p:cNvPr id="755" name="Google Shape;755;p21"/>
          <p:cNvGrpSpPr/>
          <p:nvPr/>
        </p:nvGrpSpPr>
        <p:grpSpPr>
          <a:xfrm>
            <a:off x="609599" y="1673808"/>
            <a:ext cx="10972799" cy="1471199"/>
            <a:chOff x="4783588" y="1253740"/>
            <a:chExt cx="3896048" cy="1103400"/>
          </a:xfrm>
        </p:grpSpPr>
        <p:sp>
          <p:nvSpPr>
            <p:cNvPr id="756" name="Google Shape;756;p21"/>
            <p:cNvSpPr txBox="1"/>
            <p:nvPr/>
          </p:nvSpPr>
          <p:spPr>
            <a:xfrm>
              <a:off x="5498693" y="1253740"/>
              <a:ext cx="1892700" cy="331800"/>
            </a:xfrm>
            <a:prstGeom prst="rect">
              <a:avLst/>
            </a:prstGeom>
            <a:noFill/>
            <a:ln>
              <a:noFill/>
            </a:ln>
          </p:spPr>
          <p:txBody>
            <a:bodyPr spcFirstLastPara="1" wrap="square" lIns="121900" tIns="121900" rIns="121900" bIns="121900" anchor="ctr" anchorCtr="0">
              <a:noAutofit/>
            </a:bodyPr>
            <a:lstStyle/>
            <a:p>
              <a:r>
                <a:rPr lang="en-US" sz="1800" b="1" dirty="0">
                  <a:latin typeface="+mn-lt"/>
                  <a:ea typeface="Fira Sans Extra Condensed"/>
                  <a:cs typeface="Fira Sans Extra Condensed"/>
                  <a:sym typeface="Fira Sans Extra Condensed"/>
                </a:rPr>
                <a:t>Financial Tools</a:t>
              </a:r>
            </a:p>
          </p:txBody>
        </p:sp>
        <p:sp>
          <p:nvSpPr>
            <p:cNvPr id="757" name="Google Shape;757;p21"/>
            <p:cNvSpPr txBox="1"/>
            <p:nvPr/>
          </p:nvSpPr>
          <p:spPr>
            <a:xfrm>
              <a:off x="5498704" y="1595374"/>
              <a:ext cx="3180932" cy="761766"/>
            </a:xfrm>
            <a:prstGeom prst="rect">
              <a:avLst/>
            </a:prstGeom>
            <a:noFill/>
            <a:ln>
              <a:noFill/>
            </a:ln>
          </p:spPr>
          <p:txBody>
            <a:bodyPr spcFirstLastPara="1" wrap="square" lIns="121900" tIns="121900" rIns="121900" bIns="121900" anchor="ctr" anchorCtr="0">
              <a:noAutofit/>
            </a:bodyPr>
            <a:lstStyle/>
            <a:p>
              <a:pPr marL="285750" indent="-285750">
                <a:buFont typeface="Wingdings" panose="05000000000000000000" pitchFamily="2" charset="2"/>
                <a:buChar char="ü"/>
              </a:pPr>
              <a:r>
                <a:rPr lang="en-US" sz="1800" dirty="0">
                  <a:latin typeface="+mn-lt"/>
                  <a:ea typeface="Times New Roman" panose="02020603050405020304" pitchFamily="18" charset="0"/>
                  <a:cs typeface="Arial" panose="020B0604020202020204" pitchFamily="34" charset="0"/>
                </a:rPr>
                <a:t>Company equity (e.g., using retained earnings), leases, loans, financial guarantees, and energy efficiency funds</a:t>
              </a:r>
              <a:r>
                <a:rPr lang="vi-VN" sz="1800" dirty="0">
                  <a:effectLst/>
                  <a:latin typeface="+mn-lt"/>
                  <a:ea typeface="Times New Roman" panose="02020603050405020304" pitchFamily="18" charset="0"/>
                  <a:cs typeface="Arial" panose="020B0604020202020204" pitchFamily="34" charset="0"/>
                </a:rPr>
                <a:t>.</a:t>
              </a:r>
              <a:endParaRPr sz="1800" dirty="0">
                <a:solidFill>
                  <a:schemeClr val="dk1"/>
                </a:solidFill>
                <a:latin typeface="+mn-lt"/>
                <a:ea typeface="Roboto"/>
                <a:cs typeface="Roboto"/>
                <a:sym typeface="Roboto"/>
              </a:endParaRPr>
            </a:p>
          </p:txBody>
        </p:sp>
        <p:sp>
          <p:nvSpPr>
            <p:cNvPr id="758" name="Google Shape;758;p21"/>
            <p:cNvSpPr/>
            <p:nvPr/>
          </p:nvSpPr>
          <p:spPr>
            <a:xfrm>
              <a:off x="4783588" y="1334263"/>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0" tIns="0" rIns="0" bIns="0" anchor="ctr" anchorCtr="0">
              <a:noAutofit/>
            </a:bodyPr>
            <a:lstStyle/>
            <a:p>
              <a:pPr algn="ctr"/>
              <a:r>
                <a:rPr lang="en" sz="1800" b="1">
                  <a:solidFill>
                    <a:schemeClr val="lt1"/>
                  </a:solidFill>
                  <a:latin typeface="+mn-lt"/>
                  <a:ea typeface="Fira Sans Extra Condensed"/>
                  <a:cs typeface="Fira Sans Extra Condensed"/>
                  <a:sym typeface="Fira Sans Extra Condensed"/>
                </a:rPr>
                <a:t>1</a:t>
              </a:r>
              <a:endParaRPr sz="1800">
                <a:solidFill>
                  <a:schemeClr val="lt1"/>
                </a:solidFill>
                <a:latin typeface="+mn-lt"/>
              </a:endParaRPr>
            </a:p>
          </p:txBody>
        </p:sp>
      </p:grpSp>
      <p:grpSp>
        <p:nvGrpSpPr>
          <p:cNvPr id="759" name="Google Shape;759;p21"/>
          <p:cNvGrpSpPr/>
          <p:nvPr/>
        </p:nvGrpSpPr>
        <p:grpSpPr>
          <a:xfrm>
            <a:off x="609602" y="3197809"/>
            <a:ext cx="10972797" cy="950713"/>
            <a:chOff x="4783588" y="2396740"/>
            <a:chExt cx="4016012" cy="713035"/>
          </a:xfrm>
        </p:grpSpPr>
        <p:sp>
          <p:nvSpPr>
            <p:cNvPr id="760" name="Google Shape;760;p21"/>
            <p:cNvSpPr txBox="1"/>
            <p:nvPr/>
          </p:nvSpPr>
          <p:spPr>
            <a:xfrm>
              <a:off x="5498693" y="2396740"/>
              <a:ext cx="1892700" cy="331800"/>
            </a:xfrm>
            <a:prstGeom prst="rect">
              <a:avLst/>
            </a:prstGeom>
            <a:noFill/>
            <a:ln>
              <a:noFill/>
            </a:ln>
          </p:spPr>
          <p:txBody>
            <a:bodyPr spcFirstLastPara="1" wrap="square" lIns="121900" tIns="121900" rIns="121900" bIns="121900" anchor="ctr" anchorCtr="0">
              <a:noAutofit/>
            </a:bodyPr>
            <a:lstStyle/>
            <a:p>
              <a:r>
                <a:rPr lang="en-US" sz="1800" b="1" dirty="0">
                  <a:solidFill>
                    <a:schemeClr val="dk1"/>
                  </a:solidFill>
                  <a:latin typeface="+mn-lt"/>
                  <a:ea typeface="Fira Sans Extra Condensed"/>
                  <a:cs typeface="Fira Sans Extra Condensed"/>
                  <a:sym typeface="Fira Sans Extra Condensed"/>
                </a:rPr>
                <a:t>Financial models</a:t>
              </a:r>
              <a:endParaRPr lang="en-US" sz="1800" b="1" dirty="0">
                <a:latin typeface="+mn-lt"/>
                <a:ea typeface="Fira Sans Extra Condensed"/>
                <a:cs typeface="Fira Sans Extra Condensed"/>
                <a:sym typeface="Fira Sans Extra Condensed"/>
              </a:endParaRPr>
            </a:p>
          </p:txBody>
        </p:sp>
        <p:sp>
          <p:nvSpPr>
            <p:cNvPr id="761" name="Google Shape;761;p21"/>
            <p:cNvSpPr txBox="1"/>
            <p:nvPr/>
          </p:nvSpPr>
          <p:spPr>
            <a:xfrm>
              <a:off x="5498700" y="2738375"/>
              <a:ext cx="3300900" cy="371400"/>
            </a:xfrm>
            <a:prstGeom prst="rect">
              <a:avLst/>
            </a:prstGeom>
            <a:noFill/>
            <a:ln>
              <a:noFill/>
            </a:ln>
          </p:spPr>
          <p:txBody>
            <a:bodyPr spcFirstLastPara="1" wrap="square" lIns="121900" tIns="121900" rIns="121900" bIns="121900" anchor="ctr" anchorCtr="0">
              <a:noAutofit/>
            </a:bodyPr>
            <a:lstStyle/>
            <a:p>
              <a:pPr marL="342900" lvl="0" indent="-342900" algn="just">
                <a:lnSpc>
                  <a:spcPct val="125000"/>
                </a:lnSpc>
                <a:spcBef>
                  <a:spcPts val="600"/>
                </a:spcBef>
                <a:spcAft>
                  <a:spcPts val="600"/>
                </a:spcAft>
                <a:buSzPts val="1000"/>
                <a:buFont typeface="Wingdings" panose="05000000000000000000" pitchFamily="2" charset="2"/>
                <a:buChar char=""/>
                <a:tabLst>
                  <a:tab pos="457200" algn="l"/>
                </a:tabLst>
              </a:pPr>
              <a:r>
                <a:rPr lang="en-US" sz="1800" dirty="0">
                  <a:latin typeface="+mn-lt"/>
                  <a:ea typeface="Calibri" panose="020F0502020204030204" pitchFamily="34" charset="0"/>
                  <a:cs typeface="Arial" panose="020B0604020202020204" pitchFamily="34" charset="0"/>
                </a:rPr>
                <a:t>Energy Service Contract </a:t>
              </a:r>
              <a:r>
                <a:rPr lang="vi-VN" sz="1800" dirty="0">
                  <a:effectLst/>
                  <a:latin typeface="+mn-lt"/>
                  <a:ea typeface="Calibri" panose="020F0502020204030204" pitchFamily="34" charset="0"/>
                  <a:cs typeface="Arial" panose="020B0604020202020204" pitchFamily="34" charset="0"/>
                </a:rPr>
                <a:t>(ESCO) and energy performance contracts.</a:t>
              </a:r>
              <a:endParaRPr lang="en-US" sz="1800" dirty="0">
                <a:effectLst/>
                <a:latin typeface="+mn-lt"/>
                <a:ea typeface="Calibri" panose="020F0502020204030204" pitchFamily="34" charset="0"/>
                <a:cs typeface="Times New Roman" panose="02020603050405020304" pitchFamily="18" charset="0"/>
              </a:endParaRPr>
            </a:p>
          </p:txBody>
        </p:sp>
        <p:sp>
          <p:nvSpPr>
            <p:cNvPr id="762" name="Google Shape;762;p21"/>
            <p:cNvSpPr/>
            <p:nvPr/>
          </p:nvSpPr>
          <p:spPr>
            <a:xfrm>
              <a:off x="4783588" y="2477263"/>
              <a:ext cx="552000" cy="552000"/>
            </a:xfrm>
            <a:prstGeom prst="ellipse">
              <a:avLst/>
            </a:prstGeom>
            <a:solidFill>
              <a:schemeClr val="accent3"/>
            </a:solidFill>
            <a:ln w="38100" cap="flat" cmpd="sng">
              <a:solidFill>
                <a:srgbClr val="DDC42E"/>
              </a:solidFill>
              <a:prstDash val="solid"/>
              <a:round/>
              <a:headEnd type="none" w="sm" len="sm"/>
              <a:tailEnd type="none" w="sm" len="sm"/>
            </a:ln>
          </p:spPr>
          <p:txBody>
            <a:bodyPr spcFirstLastPara="1" wrap="square" lIns="0" tIns="0" rIns="0" bIns="0" anchor="ctr" anchorCtr="0">
              <a:noAutofit/>
            </a:bodyPr>
            <a:lstStyle/>
            <a:p>
              <a:pPr algn="ctr"/>
              <a:r>
                <a:rPr lang="en" sz="1800" b="1">
                  <a:solidFill>
                    <a:schemeClr val="lt1"/>
                  </a:solidFill>
                  <a:latin typeface="+mn-lt"/>
                  <a:ea typeface="Fira Sans Extra Condensed"/>
                  <a:cs typeface="Fira Sans Extra Condensed"/>
                  <a:sym typeface="Fira Sans Extra Condensed"/>
                </a:rPr>
                <a:t>2</a:t>
              </a:r>
              <a:endParaRPr sz="1800">
                <a:solidFill>
                  <a:schemeClr val="lt1"/>
                </a:solidFill>
                <a:latin typeface="+mn-lt"/>
              </a:endParaRPr>
            </a:p>
          </p:txBody>
        </p:sp>
      </p:grpSp>
      <p:grpSp>
        <p:nvGrpSpPr>
          <p:cNvPr id="763" name="Google Shape;763;p21"/>
          <p:cNvGrpSpPr/>
          <p:nvPr/>
        </p:nvGrpSpPr>
        <p:grpSpPr>
          <a:xfrm>
            <a:off x="654909" y="4297272"/>
            <a:ext cx="10882182" cy="1443729"/>
            <a:chOff x="4783588" y="3350578"/>
            <a:chExt cx="3750816" cy="1082797"/>
          </a:xfrm>
        </p:grpSpPr>
        <p:sp>
          <p:nvSpPr>
            <p:cNvPr id="764" name="Google Shape;764;p21"/>
            <p:cNvSpPr txBox="1"/>
            <p:nvPr/>
          </p:nvSpPr>
          <p:spPr>
            <a:xfrm>
              <a:off x="5441416" y="3350578"/>
              <a:ext cx="1892700" cy="331800"/>
            </a:xfrm>
            <a:prstGeom prst="rect">
              <a:avLst/>
            </a:prstGeom>
            <a:noFill/>
            <a:ln>
              <a:noFill/>
            </a:ln>
          </p:spPr>
          <p:txBody>
            <a:bodyPr spcFirstLastPara="1" wrap="square" lIns="121900" tIns="121900" rIns="121900" bIns="121900" anchor="ctr" anchorCtr="0">
              <a:noAutofit/>
            </a:bodyPr>
            <a:lstStyle/>
            <a:p>
              <a:r>
                <a:rPr lang="en-US" sz="1800" b="1" dirty="0">
                  <a:latin typeface="+mn-lt"/>
                  <a:ea typeface="Fira Sans Extra Condensed"/>
                  <a:cs typeface="Fira Sans Extra Condensed"/>
                  <a:sym typeface="Fira Sans Extra Condensed"/>
                </a:rPr>
                <a:t>Policies, regulations and incentives</a:t>
              </a:r>
            </a:p>
          </p:txBody>
        </p:sp>
        <p:sp>
          <p:nvSpPr>
            <p:cNvPr id="765" name="Google Shape;765;p21"/>
            <p:cNvSpPr txBox="1"/>
            <p:nvPr/>
          </p:nvSpPr>
          <p:spPr>
            <a:xfrm>
              <a:off x="5498704" y="3881375"/>
              <a:ext cx="3035700" cy="552000"/>
            </a:xfrm>
            <a:prstGeom prst="rect">
              <a:avLst/>
            </a:prstGeom>
            <a:noFill/>
            <a:ln>
              <a:noFill/>
            </a:ln>
          </p:spPr>
          <p:txBody>
            <a:bodyPr spcFirstLastPara="1" wrap="square" lIns="121900" tIns="121900" rIns="121900" bIns="121900" anchor="ctr" anchorCtr="0">
              <a:noAutofit/>
            </a:bodyPr>
            <a:lstStyle/>
            <a:p>
              <a:pPr marL="342900" lvl="0" indent="-342900" algn="just">
                <a:lnSpc>
                  <a:spcPct val="125000"/>
                </a:lnSpc>
                <a:spcBef>
                  <a:spcPts val="600"/>
                </a:spcBef>
                <a:spcAft>
                  <a:spcPts val="600"/>
                </a:spcAft>
                <a:buSzPts val="1000"/>
                <a:buFont typeface="Wingdings" panose="05000000000000000000" pitchFamily="2" charset="2"/>
                <a:buChar char=""/>
                <a:tabLst>
                  <a:tab pos="457200" algn="l"/>
                </a:tabLst>
              </a:pPr>
              <a:r>
                <a:rPr lang="en-US" sz="1800" dirty="0">
                  <a:effectLst/>
                  <a:latin typeface="+mn-lt"/>
                  <a:ea typeface="Calibri" panose="020F0502020204030204" pitchFamily="34" charset="0"/>
                  <a:cs typeface="Arial" panose="020B0604020202020204" pitchFamily="34" charset="0"/>
                </a:rPr>
                <a:t>Policies, regulations and incentives from the government and international organizations related to energy saving; conditions/ways to participate</a:t>
              </a:r>
              <a:r>
                <a:rPr lang="vi-VN" sz="1800" dirty="0">
                  <a:effectLst/>
                  <a:latin typeface="+mn-lt"/>
                  <a:ea typeface="Calibri" panose="020F0502020204030204" pitchFamily="34" charset="0"/>
                  <a:cs typeface="Arial" panose="020B0604020202020204" pitchFamily="34" charset="0"/>
                </a:rPr>
                <a:t>.</a:t>
              </a:r>
              <a:endParaRPr lang="en-US" sz="1800" dirty="0">
                <a:effectLst/>
                <a:latin typeface="+mn-lt"/>
                <a:ea typeface="Calibri" panose="020F0502020204030204" pitchFamily="34" charset="0"/>
                <a:cs typeface="Times New Roman" panose="02020603050405020304" pitchFamily="18" charset="0"/>
              </a:endParaRPr>
            </a:p>
          </p:txBody>
        </p:sp>
        <p:sp>
          <p:nvSpPr>
            <p:cNvPr id="766" name="Google Shape;766;p21"/>
            <p:cNvSpPr/>
            <p:nvPr/>
          </p:nvSpPr>
          <p:spPr>
            <a:xfrm>
              <a:off x="4783588" y="3620263"/>
              <a:ext cx="552000" cy="552000"/>
            </a:xfrm>
            <a:prstGeom prst="ellipse">
              <a:avLst/>
            </a:prstGeom>
            <a:solidFill>
              <a:schemeClr val="accent1"/>
            </a:solidFill>
            <a:ln w="38100" cap="flat" cmpd="sng">
              <a:solidFill>
                <a:schemeClr val="accent4"/>
              </a:solidFill>
              <a:prstDash val="solid"/>
              <a:round/>
              <a:headEnd type="none" w="sm" len="sm"/>
              <a:tailEnd type="none" w="sm" len="sm"/>
            </a:ln>
          </p:spPr>
          <p:txBody>
            <a:bodyPr spcFirstLastPara="1" wrap="square" lIns="0" tIns="0" rIns="0" bIns="0" anchor="ctr" anchorCtr="0">
              <a:noAutofit/>
            </a:bodyPr>
            <a:lstStyle/>
            <a:p>
              <a:pPr algn="ctr"/>
              <a:r>
                <a:rPr lang="en" sz="1800" b="1">
                  <a:solidFill>
                    <a:schemeClr val="lt1"/>
                  </a:solidFill>
                  <a:latin typeface="+mn-lt"/>
                  <a:ea typeface="Fira Sans Extra Condensed"/>
                  <a:cs typeface="Fira Sans Extra Condensed"/>
                  <a:sym typeface="Fira Sans Extra Condensed"/>
                </a:rPr>
                <a:t>3</a:t>
              </a:r>
              <a:endParaRPr sz="1800">
                <a:solidFill>
                  <a:schemeClr val="lt1"/>
                </a:solidFill>
                <a:latin typeface="+mn-lt"/>
              </a:endParaRPr>
            </a:p>
          </p:txBody>
        </p:sp>
      </p:grpSp>
      <p:grpSp>
        <p:nvGrpSpPr>
          <p:cNvPr id="767" name="Google Shape;767;p21"/>
          <p:cNvGrpSpPr/>
          <p:nvPr/>
        </p:nvGrpSpPr>
        <p:grpSpPr>
          <a:xfrm>
            <a:off x="1808857" y="2638498"/>
            <a:ext cx="2794168" cy="1954133"/>
            <a:chOff x="1720625" y="1867663"/>
            <a:chExt cx="2095626" cy="1465600"/>
          </a:xfrm>
        </p:grpSpPr>
        <p:sp>
          <p:nvSpPr>
            <p:cNvPr id="768" name="Google Shape;768;p21"/>
            <p:cNvSpPr/>
            <p:nvPr/>
          </p:nvSpPr>
          <p:spPr>
            <a:xfrm>
              <a:off x="1720625" y="1867663"/>
              <a:ext cx="552000" cy="552000"/>
            </a:xfrm>
            <a:prstGeom prst="ellipse">
              <a:avLst/>
            </a:prstGeom>
            <a:noFill/>
            <a:ln>
              <a:noFill/>
            </a:ln>
          </p:spPr>
          <p:txBody>
            <a:bodyPr spcFirstLastPara="1" wrap="square" lIns="0" tIns="0" rIns="0" bIns="0" anchor="ctr" anchorCtr="0">
              <a:noAutofit/>
            </a:bodyPr>
            <a:lstStyle/>
            <a:p>
              <a:pPr algn="ctr"/>
              <a:r>
                <a:rPr lang="en" sz="1800" b="1">
                  <a:solidFill>
                    <a:schemeClr val="lt1"/>
                  </a:solidFill>
                  <a:latin typeface="+mn-lt"/>
                  <a:ea typeface="Fira Sans Extra Condensed"/>
                  <a:cs typeface="Fira Sans Extra Condensed"/>
                  <a:sym typeface="Fira Sans Extra Condensed"/>
                </a:rPr>
                <a:t>1</a:t>
              </a:r>
              <a:endParaRPr sz="1800">
                <a:solidFill>
                  <a:schemeClr val="lt1"/>
                </a:solidFill>
                <a:latin typeface="+mn-lt"/>
              </a:endParaRPr>
            </a:p>
          </p:txBody>
        </p:sp>
        <p:sp>
          <p:nvSpPr>
            <p:cNvPr id="770" name="Google Shape;770;p21"/>
            <p:cNvSpPr/>
            <p:nvPr/>
          </p:nvSpPr>
          <p:spPr>
            <a:xfrm>
              <a:off x="3264251" y="2781263"/>
              <a:ext cx="552000" cy="552000"/>
            </a:xfrm>
            <a:prstGeom prst="ellipse">
              <a:avLst/>
            </a:prstGeom>
            <a:noFill/>
            <a:ln>
              <a:noFill/>
            </a:ln>
          </p:spPr>
          <p:txBody>
            <a:bodyPr spcFirstLastPara="1" wrap="square" lIns="0" tIns="0" rIns="0" bIns="0" anchor="ctr" anchorCtr="0">
              <a:noAutofit/>
            </a:bodyPr>
            <a:lstStyle/>
            <a:p>
              <a:pPr algn="ctr"/>
              <a:r>
                <a:rPr lang="en" sz="1800" b="1">
                  <a:solidFill>
                    <a:schemeClr val="lt1"/>
                  </a:solidFill>
                  <a:latin typeface="+mn-lt"/>
                  <a:ea typeface="Fira Sans Extra Condensed"/>
                  <a:cs typeface="Fira Sans Extra Condensed"/>
                  <a:sym typeface="Fira Sans Extra Condensed"/>
                </a:rPr>
                <a:t>3</a:t>
              </a:r>
              <a:endParaRPr sz="1800">
                <a:solidFill>
                  <a:schemeClr val="lt1"/>
                </a:solidFill>
                <a:latin typeface="+mn-lt"/>
              </a:endParaRPr>
            </a:p>
          </p:txBody>
        </p:sp>
      </p:grpSp>
    </p:spTree>
    <p:extLst>
      <p:ext uri="{BB962C8B-B14F-4D97-AF65-F5344CB8AC3E}">
        <p14:creationId xmlns:p14="http://schemas.microsoft.com/office/powerpoint/2010/main" val="6989586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3B1875-C047-4730-8F20-10B1F21D3469}"/>
              </a:ext>
            </a:extLst>
          </p:cNvPr>
          <p:cNvSpPr>
            <a:spLocks noGrp="1"/>
          </p:cNvSpPr>
          <p:nvPr>
            <p:ph type="title"/>
          </p:nvPr>
        </p:nvSpPr>
        <p:spPr/>
        <p:txBody>
          <a:bodyPr>
            <a:noAutofit/>
          </a:bodyPr>
          <a:lstStyle/>
          <a:p>
            <a:r>
              <a:rPr lang="en-US" dirty="0">
                <a:solidFill>
                  <a:schemeClr val="accent1">
                    <a:lumMod val="50000"/>
                  </a:schemeClr>
                </a:solidFill>
              </a:rPr>
              <a:t>Source of equity</a:t>
            </a:r>
          </a:p>
        </p:txBody>
      </p:sp>
      <p:sp>
        <p:nvSpPr>
          <p:cNvPr id="3" name="Text Placeholder 3">
            <a:extLst>
              <a:ext uri="{FF2B5EF4-FFF2-40B4-BE49-F238E27FC236}">
                <a16:creationId xmlns:a16="http://schemas.microsoft.com/office/drawing/2014/main" id="{19DA98B0-A404-4B98-A598-4ED0DF8D8E5D}"/>
              </a:ext>
            </a:extLst>
          </p:cNvPr>
          <p:cNvSpPr txBox="1">
            <a:spLocks noChangeArrowheads="1"/>
          </p:cNvSpPr>
          <p:nvPr/>
        </p:nvSpPr>
        <p:spPr>
          <a:xfrm>
            <a:off x="1528373" y="1469474"/>
            <a:ext cx="1552575" cy="533400"/>
          </a:xfrm>
          <a:prstGeom prst="rect">
            <a:avLst/>
          </a:prstGeom>
        </p:spPr>
        <p:txBody>
          <a:bodyP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altLang="en-US" sz="1800" b="1" dirty="0">
                <a:solidFill>
                  <a:srgbClr val="003399"/>
                </a:solidFill>
                <a:ea typeface="ＭＳ Ｐゴシック" panose="020B0600070205080204" pitchFamily="34" charset="-128"/>
                <a:cs typeface="Arial" panose="020B0604020202020204" pitchFamily="34" charset="0"/>
              </a:rPr>
              <a:t>Advantage</a:t>
            </a:r>
          </a:p>
        </p:txBody>
      </p:sp>
      <p:sp>
        <p:nvSpPr>
          <p:cNvPr id="4" name="Content Placeholder 2">
            <a:extLst>
              <a:ext uri="{FF2B5EF4-FFF2-40B4-BE49-F238E27FC236}">
                <a16:creationId xmlns:a16="http://schemas.microsoft.com/office/drawing/2014/main" id="{29772074-7337-4533-B2E6-AF0D7068A0AC}"/>
              </a:ext>
            </a:extLst>
          </p:cNvPr>
          <p:cNvSpPr txBox="1">
            <a:spLocks/>
          </p:cNvSpPr>
          <p:nvPr/>
        </p:nvSpPr>
        <p:spPr>
          <a:xfrm>
            <a:off x="609600" y="2105451"/>
            <a:ext cx="5298281" cy="1988163"/>
          </a:xfrm>
          <a:prstGeom prst="rect">
            <a:avLst/>
          </a:prstGeom>
        </p:spPr>
        <p:txBody>
          <a:bodyPr rtlCol="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342900" indent="-342900">
              <a:buClr>
                <a:srgbClr val="009D52"/>
              </a:buClr>
              <a:buFont typeface="Wingdings" pitchFamily="2" charset="2"/>
              <a:buChar char="v"/>
              <a:defRPr/>
            </a:pPr>
            <a:r>
              <a:rPr lang="en-US" altLang="en-US" sz="1800" dirty="0">
                <a:ea typeface="ＭＳ Ｐゴシック" panose="020B0600070205080204" pitchFamily="34" charset="-128"/>
                <a:cs typeface="Arial" panose="020B0604020202020204" pitchFamily="34" charset="0"/>
              </a:rPr>
              <a:t>Easy to implement</a:t>
            </a:r>
          </a:p>
          <a:p>
            <a:pPr marL="342900" indent="-342900">
              <a:buClr>
                <a:srgbClr val="009D52"/>
              </a:buClr>
              <a:buFont typeface="Wingdings" pitchFamily="2" charset="2"/>
              <a:buChar char="v"/>
              <a:defRPr/>
            </a:pPr>
            <a:r>
              <a:rPr lang="en-US" altLang="en-US" sz="1800" dirty="0">
                <a:ea typeface="ＭＳ Ｐゴシック" panose="020B0600070205080204" pitchFamily="34" charset="-128"/>
                <a:cs typeface="Arial" panose="020B0604020202020204" pitchFamily="34" charset="0"/>
              </a:rPr>
              <a:t>Low cost</a:t>
            </a:r>
          </a:p>
          <a:p>
            <a:pPr marL="342900" indent="-342900">
              <a:buClr>
                <a:srgbClr val="009D52"/>
              </a:buClr>
              <a:buFont typeface="Wingdings" pitchFamily="2" charset="2"/>
              <a:buChar char="v"/>
              <a:defRPr/>
            </a:pPr>
            <a:r>
              <a:rPr lang="en-US" altLang="en-US" sz="1800" dirty="0">
                <a:ea typeface="ＭＳ Ｐゴシック" panose="020B0600070205080204" pitchFamily="34" charset="-128"/>
                <a:cs typeface="Arial" panose="020B0604020202020204" pitchFamily="34" charset="0"/>
              </a:rPr>
              <a:t>Great way to start commercial energy efficiency activities</a:t>
            </a:r>
          </a:p>
          <a:p>
            <a:pPr marL="342900" indent="-342900">
              <a:buClr>
                <a:srgbClr val="009D52"/>
              </a:buClr>
              <a:buFont typeface="Wingdings" pitchFamily="2" charset="2"/>
              <a:buChar char="v"/>
              <a:defRPr/>
            </a:pPr>
            <a:r>
              <a:rPr lang="en-US" altLang="en-US" sz="1800" dirty="0">
                <a:ea typeface="ＭＳ Ｐゴシック" panose="020B0600070205080204" pitchFamily="34" charset="-128"/>
                <a:cs typeface="Arial" panose="020B0604020202020204" pitchFamily="34" charset="0"/>
              </a:rPr>
              <a:t>Project sustainability can be assured by requiring independent verification</a:t>
            </a:r>
          </a:p>
        </p:txBody>
      </p:sp>
      <p:sp>
        <p:nvSpPr>
          <p:cNvPr id="5" name="Text Placeholder 4">
            <a:extLst>
              <a:ext uri="{FF2B5EF4-FFF2-40B4-BE49-F238E27FC236}">
                <a16:creationId xmlns:a16="http://schemas.microsoft.com/office/drawing/2014/main" id="{A5DDAD69-7027-48C4-B26D-591F9CAE7027}"/>
              </a:ext>
            </a:extLst>
          </p:cNvPr>
          <p:cNvSpPr txBox="1">
            <a:spLocks noChangeArrowheads="1"/>
          </p:cNvSpPr>
          <p:nvPr/>
        </p:nvSpPr>
        <p:spPr>
          <a:xfrm>
            <a:off x="8101404" y="1469474"/>
            <a:ext cx="2019300" cy="533400"/>
          </a:xfrm>
          <a:prstGeom prst="rect">
            <a:avLst/>
          </a:prstGeom>
        </p:spPr>
        <p:txBody>
          <a:bodyP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altLang="en-US" sz="1800" b="1" dirty="0">
                <a:solidFill>
                  <a:srgbClr val="C00000"/>
                </a:solidFill>
                <a:ea typeface="ＭＳ Ｐゴシック" panose="020B0600070205080204" pitchFamily="34" charset="-128"/>
                <a:cs typeface="Arial" panose="020B0604020202020204" pitchFamily="34" charset="0"/>
              </a:rPr>
              <a:t>Disadvantage</a:t>
            </a:r>
          </a:p>
        </p:txBody>
      </p:sp>
      <p:sp>
        <p:nvSpPr>
          <p:cNvPr id="6" name="Content Placeholder 5">
            <a:extLst>
              <a:ext uri="{FF2B5EF4-FFF2-40B4-BE49-F238E27FC236}">
                <a16:creationId xmlns:a16="http://schemas.microsoft.com/office/drawing/2014/main" id="{F796D51D-4AF9-41B3-8783-DEE2364C81B0}"/>
              </a:ext>
            </a:extLst>
          </p:cNvPr>
          <p:cNvSpPr txBox="1">
            <a:spLocks/>
          </p:cNvSpPr>
          <p:nvPr/>
        </p:nvSpPr>
        <p:spPr>
          <a:xfrm>
            <a:off x="6553200" y="2139447"/>
            <a:ext cx="4876800" cy="1954168"/>
          </a:xfrm>
          <a:prstGeom prst="rect">
            <a:avLst/>
          </a:prstGeom>
        </p:spPr>
        <p:txBody>
          <a:bodyPr rtlCol="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342900" indent="-342900">
              <a:buClr>
                <a:srgbClr val="009D52"/>
              </a:buClr>
              <a:buFont typeface="Wingdings" pitchFamily="2" charset="2"/>
              <a:buChar char="v"/>
              <a:defRPr/>
            </a:pPr>
            <a:r>
              <a:rPr lang="en-US" altLang="en-US" sz="1800" dirty="0">
                <a:ea typeface="ＭＳ Ｐゴシック" panose="020B0600070205080204" pitchFamily="34" charset="-128"/>
                <a:cs typeface="Arial" panose="020B0604020202020204" pitchFamily="34" charset="0"/>
              </a:rPr>
              <a:t>Sustainability of savings</a:t>
            </a:r>
          </a:p>
          <a:p>
            <a:pPr marL="342900" indent="-342900">
              <a:buClr>
                <a:srgbClr val="009D52"/>
              </a:buClr>
              <a:buFont typeface="Wingdings" pitchFamily="2" charset="2"/>
              <a:buChar char="v"/>
              <a:defRPr/>
            </a:pPr>
            <a:r>
              <a:rPr lang="en-US" altLang="en-US" sz="1800" dirty="0">
                <a:ea typeface="ＭＳ Ｐゴシック" panose="020B0600070205080204" pitchFamily="34" charset="-128"/>
                <a:cs typeface="Arial" panose="020B0604020202020204" pitchFamily="34" charset="0"/>
              </a:rPr>
              <a:t>There is a need for independent monitoring and verification</a:t>
            </a:r>
          </a:p>
          <a:p>
            <a:pPr marL="342900" indent="-342900">
              <a:buClr>
                <a:srgbClr val="009D52"/>
              </a:buClr>
              <a:buFont typeface="Wingdings" pitchFamily="2" charset="2"/>
              <a:buChar char="v"/>
              <a:defRPr/>
            </a:pPr>
            <a:r>
              <a:rPr lang="en-US" altLang="en-US" sz="1800" dirty="0">
                <a:ea typeface="ＭＳ Ｐゴシック" panose="020B0600070205080204" pitchFamily="34" charset="-128"/>
                <a:cs typeface="Arial" panose="020B0604020202020204" pitchFamily="34" charset="0"/>
              </a:rPr>
              <a:t>Trusted relationships and equipment suppliers are needed</a:t>
            </a:r>
          </a:p>
          <a:p>
            <a:pPr marL="342900" indent="-342900">
              <a:buClr>
                <a:srgbClr val="009D52"/>
              </a:buClr>
              <a:buFont typeface="Wingdings" pitchFamily="2" charset="2"/>
              <a:buChar char="v"/>
              <a:defRPr/>
            </a:pPr>
            <a:r>
              <a:rPr lang="en-US" altLang="en-US" sz="1800" dirty="0">
                <a:ea typeface="ＭＳ Ｐゴシック" panose="020B0600070205080204" pitchFamily="34" charset="-128"/>
                <a:cs typeface="Arial" panose="020B0604020202020204" pitchFamily="34" charset="0"/>
              </a:rPr>
              <a:t>Limited scope</a:t>
            </a:r>
          </a:p>
          <a:p>
            <a:pPr marL="342900" indent="-342900">
              <a:buClr>
                <a:srgbClr val="009D52"/>
              </a:buClr>
              <a:buFont typeface="Wingdings" pitchFamily="2" charset="2"/>
              <a:buChar char="v"/>
              <a:defRPr/>
            </a:pPr>
            <a:endParaRPr lang="en-US" altLang="en-US" sz="1800" dirty="0">
              <a:ea typeface="ＭＳ Ｐゴシック" panose="020B0600070205080204" pitchFamily="34" charset="-128"/>
              <a:cs typeface="Arial" panose="020B0604020202020204" pitchFamily="34" charset="0"/>
            </a:endParaRPr>
          </a:p>
        </p:txBody>
      </p:sp>
      <p:grpSp>
        <p:nvGrpSpPr>
          <p:cNvPr id="7" name="Group 4">
            <a:extLst>
              <a:ext uri="{FF2B5EF4-FFF2-40B4-BE49-F238E27FC236}">
                <a16:creationId xmlns:a16="http://schemas.microsoft.com/office/drawing/2014/main" id="{7E4A2393-179A-4008-B74C-ED01E9730118}"/>
              </a:ext>
            </a:extLst>
          </p:cNvPr>
          <p:cNvGrpSpPr>
            <a:grpSpLocks/>
          </p:cNvGrpSpPr>
          <p:nvPr/>
        </p:nvGrpSpPr>
        <p:grpSpPr bwMode="auto">
          <a:xfrm>
            <a:off x="1684444" y="4486359"/>
            <a:ext cx="8823111" cy="1650165"/>
            <a:chOff x="3274" y="2774"/>
            <a:chExt cx="5386" cy="1124"/>
          </a:xfrm>
        </p:grpSpPr>
        <p:sp>
          <p:nvSpPr>
            <p:cNvPr id="8" name="Text Box 5">
              <a:extLst>
                <a:ext uri="{FF2B5EF4-FFF2-40B4-BE49-F238E27FC236}">
                  <a16:creationId xmlns:a16="http://schemas.microsoft.com/office/drawing/2014/main" id="{4B44AC38-2DE1-4B8B-AFE4-835E58E041FD}"/>
                </a:ext>
              </a:extLst>
            </p:cNvPr>
            <p:cNvSpPr txBox="1">
              <a:spLocks noChangeArrowheads="1"/>
            </p:cNvSpPr>
            <p:nvPr/>
          </p:nvSpPr>
          <p:spPr bwMode="auto">
            <a:xfrm>
              <a:off x="3274" y="2893"/>
              <a:ext cx="1993" cy="883"/>
            </a:xfrm>
            <a:prstGeom prst="rect">
              <a:avLst/>
            </a:prstGeom>
            <a:solidFill>
              <a:srgbClr val="FFFFFF">
                <a:alpha val="0"/>
              </a:srgbClr>
            </a:solidFill>
            <a:ln w="9525">
              <a:solidFill>
                <a:srgbClr val="000000"/>
              </a:solidFill>
              <a:miter lim="800000"/>
              <a:headEnd/>
              <a:tailEnd/>
            </a:ln>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en-GB" altLang="ko-KR" sz="1800" dirty="0">
                <a:solidFill>
                  <a:srgbClr val="C00000"/>
                </a:solidFill>
                <a:latin typeface="Arial" panose="020B0604020202020204" pitchFamily="34" charset="0"/>
                <a:ea typeface="Batang" panose="02030600000101010101" pitchFamily="18" charset="-127"/>
              </a:endParaRPr>
            </a:p>
            <a:p>
              <a:pPr algn="ctr" eaLnBrk="1" hangingPunct="1">
                <a:lnSpc>
                  <a:spcPct val="100000"/>
                </a:lnSpc>
                <a:spcBef>
                  <a:spcPct val="0"/>
                </a:spcBef>
                <a:buFontTx/>
                <a:buNone/>
              </a:pPr>
              <a:r>
                <a:rPr lang="en-GB" altLang="ko-KR" sz="1800" dirty="0">
                  <a:solidFill>
                    <a:srgbClr val="C00000"/>
                  </a:solidFill>
                  <a:latin typeface="Arial" panose="020B0604020202020204" pitchFamily="34" charset="0"/>
                  <a:ea typeface="Batang" panose="02030600000101010101" pitchFamily="18" charset="-127"/>
                </a:rPr>
                <a:t>Equipment Supplier</a:t>
              </a:r>
              <a:endParaRPr lang="en-GB" altLang="en-US" sz="1800" dirty="0">
                <a:solidFill>
                  <a:srgbClr val="C00000"/>
                </a:solidFill>
                <a:latin typeface="Arial" panose="020B0604020202020204" pitchFamily="34" charset="0"/>
                <a:ea typeface="ＭＳ Ｐゴシック" panose="020B0600070205080204" pitchFamily="34" charset="-128"/>
              </a:endParaRPr>
            </a:p>
          </p:txBody>
        </p:sp>
        <p:sp>
          <p:nvSpPr>
            <p:cNvPr id="9" name="Text Box 6">
              <a:extLst>
                <a:ext uri="{FF2B5EF4-FFF2-40B4-BE49-F238E27FC236}">
                  <a16:creationId xmlns:a16="http://schemas.microsoft.com/office/drawing/2014/main" id="{00864233-1DB3-4000-82CB-290C291A1B66}"/>
                </a:ext>
              </a:extLst>
            </p:cNvPr>
            <p:cNvSpPr txBox="1">
              <a:spLocks noChangeArrowheads="1"/>
            </p:cNvSpPr>
            <p:nvPr/>
          </p:nvSpPr>
          <p:spPr bwMode="auto">
            <a:xfrm>
              <a:off x="7029" y="2981"/>
              <a:ext cx="1620" cy="603"/>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en-GB" altLang="ko-KR" sz="1800" dirty="0">
                <a:solidFill>
                  <a:srgbClr val="C00000"/>
                </a:solidFill>
                <a:latin typeface="Arial" panose="020B0604020202020204" pitchFamily="34" charset="0"/>
                <a:ea typeface="Batang" panose="02030600000101010101" pitchFamily="18" charset="-127"/>
              </a:endParaRPr>
            </a:p>
            <a:p>
              <a:pPr algn="ctr" eaLnBrk="1" hangingPunct="1">
                <a:lnSpc>
                  <a:spcPct val="100000"/>
                </a:lnSpc>
                <a:spcBef>
                  <a:spcPct val="0"/>
                </a:spcBef>
                <a:buFontTx/>
                <a:buNone/>
              </a:pPr>
              <a:r>
                <a:rPr lang="en-GB" altLang="ko-KR" sz="1800" dirty="0">
                  <a:solidFill>
                    <a:srgbClr val="C00000"/>
                  </a:solidFill>
                  <a:latin typeface="Arial" panose="020B0604020202020204" pitchFamily="34" charset="0"/>
                  <a:ea typeface="Batang" panose="02030600000101010101" pitchFamily="18" charset="-127"/>
                </a:rPr>
                <a:t>Enterprise</a:t>
              </a:r>
              <a:endParaRPr lang="en-GB" altLang="en-US" sz="1800" dirty="0">
                <a:solidFill>
                  <a:srgbClr val="C00000"/>
                </a:solidFill>
                <a:latin typeface="Arial" panose="020B0604020202020204" pitchFamily="34" charset="0"/>
                <a:ea typeface="ＭＳ Ｐゴシック" panose="020B0600070205080204" pitchFamily="34" charset="-128"/>
              </a:endParaRPr>
            </a:p>
          </p:txBody>
        </p:sp>
        <p:sp>
          <p:nvSpPr>
            <p:cNvPr id="10" name="Line 7">
              <a:extLst>
                <a:ext uri="{FF2B5EF4-FFF2-40B4-BE49-F238E27FC236}">
                  <a16:creationId xmlns:a16="http://schemas.microsoft.com/office/drawing/2014/main" id="{ABD55B88-0082-4579-B9A7-45CF4F7121CD}"/>
                </a:ext>
              </a:extLst>
            </p:cNvPr>
            <p:cNvSpPr>
              <a:spLocks noChangeShapeType="1"/>
            </p:cNvSpPr>
            <p:nvPr/>
          </p:nvSpPr>
          <p:spPr bwMode="auto">
            <a:xfrm rot="120000" flipV="1">
              <a:off x="5268" y="3537"/>
              <a:ext cx="1772" cy="59"/>
            </a:xfrm>
            <a:prstGeom prst="line">
              <a:avLst/>
            </a:prstGeom>
            <a:noFill/>
            <a:ln w="127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sz="1800"/>
            </a:p>
          </p:txBody>
        </p:sp>
        <p:sp>
          <p:nvSpPr>
            <p:cNvPr id="11" name="Line 8">
              <a:extLst>
                <a:ext uri="{FF2B5EF4-FFF2-40B4-BE49-F238E27FC236}">
                  <a16:creationId xmlns:a16="http://schemas.microsoft.com/office/drawing/2014/main" id="{7D7BA264-E45A-4544-AF37-EEA248A6916D}"/>
                </a:ext>
              </a:extLst>
            </p:cNvPr>
            <p:cNvSpPr>
              <a:spLocks noChangeShapeType="1"/>
            </p:cNvSpPr>
            <p:nvPr/>
          </p:nvSpPr>
          <p:spPr bwMode="auto">
            <a:xfrm rot="120000" flipH="1">
              <a:off x="5267" y="3092"/>
              <a:ext cx="1772" cy="59"/>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sz="1800"/>
            </a:p>
          </p:txBody>
        </p:sp>
        <p:sp>
          <p:nvSpPr>
            <p:cNvPr id="12" name="Text Box 9">
              <a:extLst>
                <a:ext uri="{FF2B5EF4-FFF2-40B4-BE49-F238E27FC236}">
                  <a16:creationId xmlns:a16="http://schemas.microsoft.com/office/drawing/2014/main" id="{C703D920-5C99-45CD-96C3-7A0295875B23}"/>
                </a:ext>
              </a:extLst>
            </p:cNvPr>
            <p:cNvSpPr txBox="1">
              <a:spLocks noChangeArrowheads="1"/>
            </p:cNvSpPr>
            <p:nvPr/>
          </p:nvSpPr>
          <p:spPr bwMode="auto">
            <a:xfrm>
              <a:off x="5569" y="2774"/>
              <a:ext cx="1352" cy="337"/>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r>
                <a:rPr lang="en-US" altLang="ko-KR" sz="1800" dirty="0">
                  <a:solidFill>
                    <a:srgbClr val="003399"/>
                  </a:solidFill>
                  <a:latin typeface="Arial" panose="020B0604020202020204" pitchFamily="34" charset="0"/>
                  <a:ea typeface="Batang" panose="02030600000101010101" pitchFamily="18" charset="-127"/>
                </a:rPr>
                <a:t>Cost of purchase</a:t>
              </a:r>
              <a:endParaRPr lang="en-GB" altLang="en-US" sz="1800" dirty="0">
                <a:solidFill>
                  <a:srgbClr val="003399"/>
                </a:solidFill>
                <a:latin typeface="Arial" panose="020B0604020202020204" pitchFamily="34" charset="0"/>
                <a:ea typeface="ＭＳ Ｐゴシック" panose="020B0600070205080204" pitchFamily="34" charset="-128"/>
              </a:endParaRPr>
            </a:p>
          </p:txBody>
        </p:sp>
        <p:sp>
          <p:nvSpPr>
            <p:cNvPr id="13" name="Text Box 10">
              <a:extLst>
                <a:ext uri="{FF2B5EF4-FFF2-40B4-BE49-F238E27FC236}">
                  <a16:creationId xmlns:a16="http://schemas.microsoft.com/office/drawing/2014/main" id="{8B922035-C2AD-4C41-8154-1B51A1D5717F}"/>
                </a:ext>
              </a:extLst>
            </p:cNvPr>
            <p:cNvSpPr txBox="1">
              <a:spLocks noChangeArrowheads="1"/>
            </p:cNvSpPr>
            <p:nvPr/>
          </p:nvSpPr>
          <p:spPr bwMode="auto">
            <a:xfrm>
              <a:off x="5756" y="3605"/>
              <a:ext cx="904" cy="293"/>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GB" altLang="ko-KR" sz="1800" dirty="0">
                  <a:solidFill>
                    <a:srgbClr val="003399"/>
                  </a:solidFill>
                  <a:latin typeface="Arial" panose="020B0604020202020204" pitchFamily="34" charset="0"/>
                  <a:ea typeface="Batang" panose="02030600000101010101" pitchFamily="18" charset="-127"/>
                </a:rPr>
                <a:t>Equipment</a:t>
              </a:r>
              <a:endParaRPr lang="en-GB" altLang="en-US" sz="1800" dirty="0">
                <a:solidFill>
                  <a:srgbClr val="003399"/>
                </a:solidFill>
                <a:latin typeface="Arial" panose="020B0604020202020204" pitchFamily="34" charset="0"/>
                <a:ea typeface="ＭＳ Ｐゴシック" panose="020B0600070205080204" pitchFamily="34" charset="-128"/>
              </a:endParaRPr>
            </a:p>
          </p:txBody>
        </p:sp>
        <p:sp>
          <p:nvSpPr>
            <p:cNvPr id="14" name="AutoShape 11">
              <a:extLst>
                <a:ext uri="{FF2B5EF4-FFF2-40B4-BE49-F238E27FC236}">
                  <a16:creationId xmlns:a16="http://schemas.microsoft.com/office/drawing/2014/main" id="{946D4DE1-4FB7-4729-B0BA-BF03C556B82E}"/>
                </a:ext>
              </a:extLst>
            </p:cNvPr>
            <p:cNvSpPr>
              <a:spLocks noChangeArrowheads="1"/>
            </p:cNvSpPr>
            <p:nvPr/>
          </p:nvSpPr>
          <p:spPr bwMode="auto">
            <a:xfrm>
              <a:off x="7040" y="2922"/>
              <a:ext cx="1620" cy="854"/>
            </a:xfrm>
            <a:prstGeom prst="roundRect">
              <a:avLst>
                <a:gd name="adj" fmla="val 16667"/>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en-US" altLang="en-US" sz="1800">
                <a:solidFill>
                  <a:schemeClr val="tx1"/>
                </a:solidFill>
                <a:latin typeface="Arial" panose="020B0604020202020204" pitchFamily="34" charset="0"/>
                <a:ea typeface="ＭＳ Ｐゴシック" panose="020B0600070205080204" pitchFamily="34" charset="-128"/>
              </a:endParaRPr>
            </a:p>
          </p:txBody>
        </p:sp>
      </p:grpSp>
    </p:spTree>
    <p:extLst>
      <p:ext uri="{BB962C8B-B14F-4D97-AF65-F5344CB8AC3E}">
        <p14:creationId xmlns:p14="http://schemas.microsoft.com/office/powerpoint/2010/main" val="4015898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left)">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wipe(left)">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wipe(left)">
                                      <p:cBhvr>
                                        <p:cTn id="22" dur="5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wipe(left)">
                                      <p:cBhvr>
                                        <p:cTn id="27" dur="500"/>
                                        <p:tgtEl>
                                          <p:spTgt spid="4">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5">
                                            <p:txEl>
                                              <p:pRg st="0" end="0"/>
                                            </p:txEl>
                                          </p:spTgt>
                                        </p:tgtEl>
                                        <p:attrNameLst>
                                          <p:attrName>style.visibility</p:attrName>
                                        </p:attrNameLst>
                                      </p:cBhvr>
                                      <p:to>
                                        <p:strVal val="visible"/>
                                      </p:to>
                                    </p:set>
                                    <p:animEffect transition="in" filter="wipe(left)">
                                      <p:cBhvr>
                                        <p:cTn id="32" dur="500"/>
                                        <p:tgtEl>
                                          <p:spTgt spid="5">
                                            <p:txEl>
                                              <p:pRg st="0" end="0"/>
                                            </p:txEl>
                                          </p:spTgt>
                                        </p:tgtEl>
                                      </p:cBhvr>
                                    </p:animEffect>
                                  </p:childTnLst>
                                </p:cTn>
                              </p:par>
                              <p:par>
                                <p:cTn id="33" presetID="22" presetClass="entr" presetSubtype="8" fill="hold" nodeType="withEffect">
                                  <p:stCondLst>
                                    <p:cond delay="0"/>
                                  </p:stCondLst>
                                  <p:childTnLst>
                                    <p:set>
                                      <p:cBhvr>
                                        <p:cTn id="34" dur="1" fill="hold">
                                          <p:stCondLst>
                                            <p:cond delay="0"/>
                                          </p:stCondLst>
                                        </p:cTn>
                                        <p:tgtEl>
                                          <p:spTgt spid="6">
                                            <p:txEl>
                                              <p:pRg st="0" end="0"/>
                                            </p:txEl>
                                          </p:spTgt>
                                        </p:tgtEl>
                                        <p:attrNameLst>
                                          <p:attrName>style.visibility</p:attrName>
                                        </p:attrNameLst>
                                      </p:cBhvr>
                                      <p:to>
                                        <p:strVal val="visible"/>
                                      </p:to>
                                    </p:set>
                                    <p:animEffect transition="in" filter="wipe(left)">
                                      <p:cBhvr>
                                        <p:cTn id="35" dur="500"/>
                                        <p:tgtEl>
                                          <p:spTgt spid="6">
                                            <p:txEl>
                                              <p:pRg st="0" end="0"/>
                                            </p:txEl>
                                          </p:spTgt>
                                        </p:tgtEl>
                                      </p:cBhvr>
                                    </p:animEffect>
                                  </p:childTnLst>
                                </p:cTn>
                              </p:par>
                              <p:par>
                                <p:cTn id="36" presetID="22" presetClass="entr" presetSubtype="8" fill="hold" nodeType="withEffect">
                                  <p:stCondLst>
                                    <p:cond delay="0"/>
                                  </p:stCondLst>
                                  <p:childTnLst>
                                    <p:set>
                                      <p:cBhvr>
                                        <p:cTn id="37" dur="1" fill="hold">
                                          <p:stCondLst>
                                            <p:cond delay="0"/>
                                          </p:stCondLst>
                                        </p:cTn>
                                        <p:tgtEl>
                                          <p:spTgt spid="6">
                                            <p:txEl>
                                              <p:pRg st="1" end="1"/>
                                            </p:txEl>
                                          </p:spTgt>
                                        </p:tgtEl>
                                        <p:attrNameLst>
                                          <p:attrName>style.visibility</p:attrName>
                                        </p:attrNameLst>
                                      </p:cBhvr>
                                      <p:to>
                                        <p:strVal val="visible"/>
                                      </p:to>
                                    </p:set>
                                    <p:animEffect transition="in" filter="wipe(left)">
                                      <p:cBhvr>
                                        <p:cTn id="38" dur="500"/>
                                        <p:tgtEl>
                                          <p:spTgt spid="6">
                                            <p:txEl>
                                              <p:pRg st="1" end="1"/>
                                            </p:txEl>
                                          </p:spTgt>
                                        </p:tgtEl>
                                      </p:cBhvr>
                                    </p:animEffect>
                                  </p:childTnLst>
                                </p:cTn>
                              </p:par>
                              <p:par>
                                <p:cTn id="39" presetID="22" presetClass="entr" presetSubtype="8" fill="hold" nodeType="withEffect">
                                  <p:stCondLst>
                                    <p:cond delay="0"/>
                                  </p:stCondLst>
                                  <p:childTnLst>
                                    <p:set>
                                      <p:cBhvr>
                                        <p:cTn id="40" dur="1" fill="hold">
                                          <p:stCondLst>
                                            <p:cond delay="0"/>
                                          </p:stCondLst>
                                        </p:cTn>
                                        <p:tgtEl>
                                          <p:spTgt spid="6">
                                            <p:txEl>
                                              <p:pRg st="2" end="2"/>
                                            </p:txEl>
                                          </p:spTgt>
                                        </p:tgtEl>
                                        <p:attrNameLst>
                                          <p:attrName>style.visibility</p:attrName>
                                        </p:attrNameLst>
                                      </p:cBhvr>
                                      <p:to>
                                        <p:strVal val="visible"/>
                                      </p:to>
                                    </p:set>
                                    <p:animEffect transition="in" filter="wipe(left)">
                                      <p:cBhvr>
                                        <p:cTn id="41" dur="500"/>
                                        <p:tgtEl>
                                          <p:spTgt spid="6">
                                            <p:txEl>
                                              <p:pRg st="2" end="2"/>
                                            </p:txEl>
                                          </p:spTgt>
                                        </p:tgtEl>
                                      </p:cBhvr>
                                    </p:animEffect>
                                  </p:childTnLst>
                                </p:cTn>
                              </p:par>
                              <p:par>
                                <p:cTn id="42" presetID="22" presetClass="entr" presetSubtype="8" fill="hold" nodeType="withEffect">
                                  <p:stCondLst>
                                    <p:cond delay="0"/>
                                  </p:stCondLst>
                                  <p:childTnLst>
                                    <p:set>
                                      <p:cBhvr>
                                        <p:cTn id="43" dur="1" fill="hold">
                                          <p:stCondLst>
                                            <p:cond delay="0"/>
                                          </p:stCondLst>
                                        </p:cTn>
                                        <p:tgtEl>
                                          <p:spTgt spid="6">
                                            <p:txEl>
                                              <p:pRg st="3" end="3"/>
                                            </p:txEl>
                                          </p:spTgt>
                                        </p:tgtEl>
                                        <p:attrNameLst>
                                          <p:attrName>style.visibility</p:attrName>
                                        </p:attrNameLst>
                                      </p:cBhvr>
                                      <p:to>
                                        <p:strVal val="visible"/>
                                      </p:to>
                                    </p:set>
                                    <p:animEffect transition="in" filter="wipe(left)">
                                      <p:cBhvr>
                                        <p:cTn id="44"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5" grpId="0" build="p"/>
      <p:bldP spid="6"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326B1D-50D8-4849-9DEA-8B6C1BF45E3D}"/>
              </a:ext>
            </a:extLst>
          </p:cNvPr>
          <p:cNvSpPr>
            <a:spLocks noGrp="1"/>
          </p:cNvSpPr>
          <p:nvPr>
            <p:ph type="title"/>
          </p:nvPr>
        </p:nvSpPr>
        <p:spPr/>
        <p:txBody>
          <a:bodyPr>
            <a:noAutofit/>
          </a:bodyPr>
          <a:lstStyle/>
          <a:p>
            <a:r>
              <a:rPr lang="en-US" dirty="0">
                <a:solidFill>
                  <a:schemeClr val="accent1">
                    <a:lumMod val="50000"/>
                  </a:schemeClr>
                </a:solidFill>
              </a:rPr>
              <a:t>Loan from bank</a:t>
            </a:r>
          </a:p>
        </p:txBody>
      </p:sp>
      <p:grpSp>
        <p:nvGrpSpPr>
          <p:cNvPr id="3" name="Group 3">
            <a:extLst>
              <a:ext uri="{FF2B5EF4-FFF2-40B4-BE49-F238E27FC236}">
                <a16:creationId xmlns:a16="http://schemas.microsoft.com/office/drawing/2014/main" id="{11C8718E-CA97-4233-B356-500AD8C8106E}"/>
              </a:ext>
            </a:extLst>
          </p:cNvPr>
          <p:cNvGrpSpPr>
            <a:grpSpLocks/>
          </p:cNvGrpSpPr>
          <p:nvPr/>
        </p:nvGrpSpPr>
        <p:grpSpPr bwMode="auto">
          <a:xfrm>
            <a:off x="5458030" y="2251484"/>
            <a:ext cx="6373560" cy="2651361"/>
            <a:chOff x="2211" y="12600"/>
            <a:chExt cx="6209" cy="2490"/>
          </a:xfrm>
        </p:grpSpPr>
        <p:sp>
          <p:nvSpPr>
            <p:cNvPr id="4" name="Text Box 4">
              <a:extLst>
                <a:ext uri="{FF2B5EF4-FFF2-40B4-BE49-F238E27FC236}">
                  <a16:creationId xmlns:a16="http://schemas.microsoft.com/office/drawing/2014/main" id="{A46396D9-F380-43E6-AEBD-4646EA05AD06}"/>
                </a:ext>
              </a:extLst>
            </p:cNvPr>
            <p:cNvSpPr txBox="1">
              <a:spLocks noChangeArrowheads="1"/>
            </p:cNvSpPr>
            <p:nvPr/>
          </p:nvSpPr>
          <p:spPr bwMode="auto">
            <a:xfrm>
              <a:off x="4832" y="13123"/>
              <a:ext cx="1637" cy="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r>
                <a:rPr lang="en-GB" altLang="ko-KR" sz="1800" dirty="0">
                  <a:solidFill>
                    <a:srgbClr val="003399"/>
                  </a:solidFill>
                  <a:latin typeface="Arial" panose="020B0604020202020204" pitchFamily="34" charset="0"/>
                  <a:ea typeface="Batang" panose="02030600000101010101" pitchFamily="18" charset="-127"/>
                </a:rPr>
                <a:t>Pay original purchase cost</a:t>
              </a:r>
              <a:endParaRPr lang="en-GB" altLang="en-US" sz="1800" dirty="0">
                <a:solidFill>
                  <a:srgbClr val="003399"/>
                </a:solidFill>
                <a:latin typeface="Arial" panose="020B0604020202020204" pitchFamily="34" charset="0"/>
                <a:ea typeface="ＭＳ Ｐゴシック" panose="020B0600070205080204" pitchFamily="34" charset="-128"/>
              </a:endParaRPr>
            </a:p>
          </p:txBody>
        </p:sp>
        <p:sp>
          <p:nvSpPr>
            <p:cNvPr id="5" name="Text Box 6">
              <a:extLst>
                <a:ext uri="{FF2B5EF4-FFF2-40B4-BE49-F238E27FC236}">
                  <a16:creationId xmlns:a16="http://schemas.microsoft.com/office/drawing/2014/main" id="{FBC7F1A8-DF14-4089-A80C-625106A3D897}"/>
                </a:ext>
              </a:extLst>
            </p:cNvPr>
            <p:cNvSpPr txBox="1">
              <a:spLocks noChangeArrowheads="1"/>
            </p:cNvSpPr>
            <p:nvPr/>
          </p:nvSpPr>
          <p:spPr bwMode="auto">
            <a:xfrm>
              <a:off x="6758" y="12752"/>
              <a:ext cx="1474" cy="416"/>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r>
                <a:rPr lang="en-GB" altLang="ko-KR" sz="1800" dirty="0">
                  <a:solidFill>
                    <a:srgbClr val="C00000"/>
                  </a:solidFill>
                  <a:latin typeface="Arial" panose="020B0604020202020204" pitchFamily="34" charset="0"/>
                  <a:ea typeface="Batang" panose="02030600000101010101" pitchFamily="18" charset="-127"/>
                </a:rPr>
                <a:t>Bank</a:t>
              </a:r>
              <a:endParaRPr lang="en-GB" altLang="en-US" sz="1800" dirty="0">
                <a:solidFill>
                  <a:srgbClr val="C00000"/>
                </a:solidFill>
                <a:latin typeface="Arial" panose="020B0604020202020204" pitchFamily="34" charset="0"/>
                <a:ea typeface="ＭＳ Ｐゴシック" panose="020B0600070205080204" pitchFamily="34" charset="-128"/>
              </a:endParaRPr>
            </a:p>
          </p:txBody>
        </p:sp>
        <p:sp>
          <p:nvSpPr>
            <p:cNvPr id="6" name="Text Box 7">
              <a:extLst>
                <a:ext uri="{FF2B5EF4-FFF2-40B4-BE49-F238E27FC236}">
                  <a16:creationId xmlns:a16="http://schemas.microsoft.com/office/drawing/2014/main" id="{26CFE280-3A68-45AD-A379-8DC3E6A8458E}"/>
                </a:ext>
              </a:extLst>
            </p:cNvPr>
            <p:cNvSpPr txBox="1">
              <a:spLocks noChangeArrowheads="1"/>
            </p:cNvSpPr>
            <p:nvPr/>
          </p:nvSpPr>
          <p:spPr bwMode="auto">
            <a:xfrm>
              <a:off x="2211" y="13756"/>
              <a:ext cx="2621" cy="900"/>
            </a:xfrm>
            <a:prstGeom prst="rect">
              <a:avLst/>
            </a:prstGeom>
            <a:solidFill>
              <a:srgbClr val="FFFFFF">
                <a:alpha val="0"/>
              </a:srgbClr>
            </a:solidFill>
            <a:ln w="9525">
              <a:solidFill>
                <a:srgbClr val="000000"/>
              </a:solidFill>
              <a:miter lim="800000"/>
              <a:headEnd/>
              <a:tailEnd/>
            </a:ln>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r>
                <a:rPr lang="en-GB" altLang="ko-KR" sz="1800" dirty="0">
                  <a:solidFill>
                    <a:srgbClr val="C00000"/>
                  </a:solidFill>
                  <a:latin typeface="Arial" panose="020B0604020202020204" pitchFamily="34" charset="0"/>
                  <a:ea typeface="Batang" panose="02030600000101010101" pitchFamily="18" charset="-127"/>
                </a:rPr>
                <a:t>Equipment Supplier</a:t>
              </a:r>
              <a:endParaRPr lang="en-GB" altLang="en-US" sz="1800" dirty="0">
                <a:solidFill>
                  <a:srgbClr val="C00000"/>
                </a:solidFill>
                <a:latin typeface="Arial" panose="020B0604020202020204" pitchFamily="34" charset="0"/>
                <a:ea typeface="ＭＳ Ｐゴシック" panose="020B0600070205080204" pitchFamily="34" charset="-128"/>
              </a:endParaRPr>
            </a:p>
          </p:txBody>
        </p:sp>
        <p:sp>
          <p:nvSpPr>
            <p:cNvPr id="7" name="Text Box 8">
              <a:extLst>
                <a:ext uri="{FF2B5EF4-FFF2-40B4-BE49-F238E27FC236}">
                  <a16:creationId xmlns:a16="http://schemas.microsoft.com/office/drawing/2014/main" id="{D3645B50-96E5-4438-A227-A46F5A98A5C4}"/>
                </a:ext>
              </a:extLst>
            </p:cNvPr>
            <p:cNvSpPr txBox="1">
              <a:spLocks noChangeArrowheads="1"/>
            </p:cNvSpPr>
            <p:nvPr/>
          </p:nvSpPr>
          <p:spPr bwMode="auto">
            <a:xfrm>
              <a:off x="6653" y="14129"/>
              <a:ext cx="1760" cy="484"/>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GB" altLang="ko-KR" sz="1800" dirty="0">
                  <a:solidFill>
                    <a:srgbClr val="C00000"/>
                  </a:solidFill>
                  <a:latin typeface="Arial" panose="020B0604020202020204" pitchFamily="34" charset="0"/>
                  <a:ea typeface="Batang" panose="02030600000101010101" pitchFamily="18" charset="-127"/>
                </a:rPr>
                <a:t>Enterprise</a:t>
              </a:r>
              <a:endParaRPr lang="en-GB" altLang="en-US" sz="1800" dirty="0">
                <a:solidFill>
                  <a:srgbClr val="C00000"/>
                </a:solidFill>
                <a:latin typeface="Arial" panose="020B0604020202020204" pitchFamily="34" charset="0"/>
                <a:ea typeface="ＭＳ Ｐゴシック" panose="020B0600070205080204" pitchFamily="34" charset="-128"/>
              </a:endParaRPr>
            </a:p>
          </p:txBody>
        </p:sp>
        <p:sp>
          <p:nvSpPr>
            <p:cNvPr id="8" name="Line 9">
              <a:extLst>
                <a:ext uri="{FF2B5EF4-FFF2-40B4-BE49-F238E27FC236}">
                  <a16:creationId xmlns:a16="http://schemas.microsoft.com/office/drawing/2014/main" id="{DDE9A04D-5BC0-413C-BBC8-118EBA23426B}"/>
                </a:ext>
              </a:extLst>
            </p:cNvPr>
            <p:cNvSpPr>
              <a:spLocks noChangeShapeType="1"/>
            </p:cNvSpPr>
            <p:nvPr/>
          </p:nvSpPr>
          <p:spPr bwMode="auto">
            <a:xfrm>
              <a:off x="4860" y="14474"/>
              <a:ext cx="1674"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sz="1800"/>
            </a:p>
          </p:txBody>
        </p:sp>
        <p:sp>
          <p:nvSpPr>
            <p:cNvPr id="9" name="Line 10">
              <a:extLst>
                <a:ext uri="{FF2B5EF4-FFF2-40B4-BE49-F238E27FC236}">
                  <a16:creationId xmlns:a16="http://schemas.microsoft.com/office/drawing/2014/main" id="{DCD68F26-F098-4F98-AA15-04983C81C9DA}"/>
                </a:ext>
              </a:extLst>
            </p:cNvPr>
            <p:cNvSpPr>
              <a:spLocks noChangeShapeType="1"/>
            </p:cNvSpPr>
            <p:nvPr/>
          </p:nvSpPr>
          <p:spPr bwMode="auto">
            <a:xfrm flipH="1">
              <a:off x="4860" y="14040"/>
              <a:ext cx="1674" cy="0"/>
            </a:xfrm>
            <a:prstGeom prst="line">
              <a:avLst/>
            </a:prstGeom>
            <a:noFill/>
            <a:ln w="127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sz="1800"/>
            </a:p>
          </p:txBody>
        </p:sp>
        <p:sp>
          <p:nvSpPr>
            <p:cNvPr id="10" name="Text Box 11">
              <a:extLst>
                <a:ext uri="{FF2B5EF4-FFF2-40B4-BE49-F238E27FC236}">
                  <a16:creationId xmlns:a16="http://schemas.microsoft.com/office/drawing/2014/main" id="{C3F72694-73B0-4894-8D7E-8493E7042B93}"/>
                </a:ext>
              </a:extLst>
            </p:cNvPr>
            <p:cNvSpPr txBox="1">
              <a:spLocks noChangeArrowheads="1"/>
            </p:cNvSpPr>
            <p:nvPr/>
          </p:nvSpPr>
          <p:spPr bwMode="auto">
            <a:xfrm>
              <a:off x="4946" y="14552"/>
              <a:ext cx="1588" cy="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GB" altLang="ko-KR" sz="1800" dirty="0">
                  <a:solidFill>
                    <a:srgbClr val="003399"/>
                  </a:solidFill>
                  <a:latin typeface="Arial" panose="020B0604020202020204" pitchFamily="34" charset="0"/>
                  <a:ea typeface="Batang" panose="02030600000101010101" pitchFamily="18" charset="-127"/>
                </a:rPr>
                <a:t>Equipment</a:t>
              </a:r>
              <a:endParaRPr lang="en-GB" altLang="en-US" sz="1800" dirty="0">
                <a:solidFill>
                  <a:srgbClr val="003399"/>
                </a:solidFill>
                <a:latin typeface="Arial" panose="020B0604020202020204" pitchFamily="34" charset="0"/>
                <a:ea typeface="ＭＳ Ｐゴシック" panose="020B0600070205080204" pitchFamily="34" charset="-128"/>
              </a:endParaRPr>
            </a:p>
          </p:txBody>
        </p:sp>
        <p:sp>
          <p:nvSpPr>
            <p:cNvPr id="11" name="AutoShape 12">
              <a:extLst>
                <a:ext uri="{FF2B5EF4-FFF2-40B4-BE49-F238E27FC236}">
                  <a16:creationId xmlns:a16="http://schemas.microsoft.com/office/drawing/2014/main" id="{06F52F62-A2E2-483F-8475-48A4E5D9D65C}"/>
                </a:ext>
              </a:extLst>
            </p:cNvPr>
            <p:cNvSpPr>
              <a:spLocks noChangeArrowheads="1"/>
            </p:cNvSpPr>
            <p:nvPr/>
          </p:nvSpPr>
          <p:spPr bwMode="auto">
            <a:xfrm>
              <a:off x="6562" y="13860"/>
              <a:ext cx="1858" cy="900"/>
            </a:xfrm>
            <a:prstGeom prst="roundRect">
              <a:avLst>
                <a:gd name="adj" fmla="val 16667"/>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en-US" altLang="en-US" sz="1800">
                <a:solidFill>
                  <a:schemeClr val="tx1"/>
                </a:solidFill>
                <a:latin typeface="Arial" panose="020B0604020202020204" pitchFamily="34" charset="0"/>
                <a:ea typeface="ＭＳ Ｐゴシック" panose="020B0600070205080204" pitchFamily="34" charset="-128"/>
              </a:endParaRPr>
            </a:p>
          </p:txBody>
        </p:sp>
        <p:sp>
          <p:nvSpPr>
            <p:cNvPr id="12" name="AutoShape 13">
              <a:extLst>
                <a:ext uri="{FF2B5EF4-FFF2-40B4-BE49-F238E27FC236}">
                  <a16:creationId xmlns:a16="http://schemas.microsoft.com/office/drawing/2014/main" id="{C92BDD87-EE99-4BAA-B5C6-5FA6D98CDC5B}"/>
                </a:ext>
              </a:extLst>
            </p:cNvPr>
            <p:cNvSpPr>
              <a:spLocks noChangeArrowheads="1"/>
            </p:cNvSpPr>
            <p:nvPr/>
          </p:nvSpPr>
          <p:spPr bwMode="auto">
            <a:xfrm>
              <a:off x="6660" y="12600"/>
              <a:ext cx="1760" cy="720"/>
            </a:xfrm>
            <a:prstGeom prst="roundRect">
              <a:avLst>
                <a:gd name="adj" fmla="val 16667"/>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en-US" altLang="en-US" sz="1800">
                <a:solidFill>
                  <a:srgbClr val="C00000"/>
                </a:solidFill>
                <a:latin typeface="Arial" panose="020B0604020202020204" pitchFamily="34" charset="0"/>
                <a:ea typeface="ＭＳ Ｐゴシック" panose="020B0600070205080204" pitchFamily="34" charset="-128"/>
              </a:endParaRPr>
            </a:p>
          </p:txBody>
        </p:sp>
        <p:sp>
          <p:nvSpPr>
            <p:cNvPr id="13" name="Line 14">
              <a:extLst>
                <a:ext uri="{FF2B5EF4-FFF2-40B4-BE49-F238E27FC236}">
                  <a16:creationId xmlns:a16="http://schemas.microsoft.com/office/drawing/2014/main" id="{B6E46C08-420A-445F-9957-22AEE8DB9F72}"/>
                </a:ext>
              </a:extLst>
            </p:cNvPr>
            <p:cNvSpPr>
              <a:spLocks noChangeShapeType="1"/>
            </p:cNvSpPr>
            <p:nvPr/>
          </p:nvSpPr>
          <p:spPr bwMode="auto">
            <a:xfrm>
              <a:off x="7020" y="13320"/>
              <a:ext cx="0" cy="54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sz="1800"/>
            </a:p>
          </p:txBody>
        </p:sp>
        <p:sp>
          <p:nvSpPr>
            <p:cNvPr id="14" name="Line 15">
              <a:extLst>
                <a:ext uri="{FF2B5EF4-FFF2-40B4-BE49-F238E27FC236}">
                  <a16:creationId xmlns:a16="http://schemas.microsoft.com/office/drawing/2014/main" id="{833ECA56-C716-4CA5-AF6D-52C41CA3CAC1}"/>
                </a:ext>
              </a:extLst>
            </p:cNvPr>
            <p:cNvSpPr>
              <a:spLocks noChangeShapeType="1"/>
            </p:cNvSpPr>
            <p:nvPr/>
          </p:nvSpPr>
          <p:spPr bwMode="auto">
            <a:xfrm flipV="1">
              <a:off x="7560" y="13320"/>
              <a:ext cx="0" cy="54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sz="1800"/>
            </a:p>
          </p:txBody>
        </p:sp>
      </p:grpSp>
      <p:sp>
        <p:nvSpPr>
          <p:cNvPr id="15" name="Content Placeholder 8">
            <a:extLst>
              <a:ext uri="{FF2B5EF4-FFF2-40B4-BE49-F238E27FC236}">
                <a16:creationId xmlns:a16="http://schemas.microsoft.com/office/drawing/2014/main" id="{4ABD578D-71CC-4B5F-A8A2-D37AB44F2B4E}"/>
              </a:ext>
            </a:extLst>
          </p:cNvPr>
          <p:cNvSpPr txBox="1">
            <a:spLocks noChangeArrowheads="1"/>
          </p:cNvSpPr>
          <p:nvPr/>
        </p:nvSpPr>
        <p:spPr>
          <a:xfrm>
            <a:off x="389034" y="2257174"/>
            <a:ext cx="4833927" cy="2671925"/>
          </a:xfrm>
          <a:prstGeom prst="rect">
            <a:avLst/>
          </a:prstGeom>
        </p:spPr>
        <p:txBody>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rgbClr val="7F7F7F"/>
                </a:solidFill>
                <a:latin typeface="Arial" panose="020B0604020202020204" pitchFamily="34" charset="0"/>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rgbClr val="7F7F7F"/>
                </a:solidFill>
                <a:latin typeface="Arial" panose="020B0604020202020204" pitchFamily="34" charset="0"/>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rgbClr val="7F7F7F"/>
                </a:solidFill>
                <a:latin typeface="Arial" panose="020B0604020202020204" pitchFamily="34" charset="0"/>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rgbClr val="7F7F7F"/>
                </a:solidFill>
                <a:latin typeface="Arial" panose="020B0604020202020204" pitchFamily="34" charset="0"/>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rgbClr val="7F7F7F"/>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eaLnBrk="1" hangingPunct="1">
              <a:lnSpc>
                <a:spcPct val="110000"/>
              </a:lnSpc>
              <a:spcBef>
                <a:spcPts val="600"/>
              </a:spcBef>
            </a:pPr>
            <a:r>
              <a:rPr lang="en-US" altLang="en-US" sz="1800" dirty="0">
                <a:solidFill>
                  <a:srgbClr val="000000"/>
                </a:solidFill>
                <a:ea typeface="ＭＳ Ｐゴシック" panose="020B0600070205080204" pitchFamily="34" charset="-128"/>
              </a:rPr>
              <a:t>Banks can provide credit up to 60%-70% of the total project cost </a:t>
            </a:r>
          </a:p>
          <a:p>
            <a:pPr algn="just" eaLnBrk="1" hangingPunct="1">
              <a:lnSpc>
                <a:spcPct val="110000"/>
              </a:lnSpc>
              <a:spcBef>
                <a:spcPts val="600"/>
              </a:spcBef>
            </a:pPr>
            <a:r>
              <a:rPr lang="en-US" altLang="en-US" sz="1800" dirty="0">
                <a:solidFill>
                  <a:srgbClr val="000000"/>
                </a:solidFill>
                <a:ea typeface="ＭＳ Ｐゴシック" panose="020B0600070205080204" pitchFamily="34" charset="-128"/>
              </a:rPr>
              <a:t>The amount to be repaid is a loan which is usually obtained through EE </a:t>
            </a:r>
          </a:p>
          <a:p>
            <a:pPr algn="just" eaLnBrk="1" hangingPunct="1">
              <a:lnSpc>
                <a:spcPct val="110000"/>
              </a:lnSpc>
              <a:spcBef>
                <a:spcPts val="600"/>
              </a:spcBef>
            </a:pPr>
            <a:r>
              <a:rPr lang="en-US" altLang="en-US" sz="1800" dirty="0">
                <a:solidFill>
                  <a:srgbClr val="000000"/>
                </a:solidFill>
                <a:ea typeface="ＭＳ Ｐゴシック" panose="020B0600070205080204" pitchFamily="34" charset="-128"/>
              </a:rPr>
              <a:t>The repayment period - usually corresponds to the payback period of the EE project</a:t>
            </a:r>
          </a:p>
        </p:txBody>
      </p:sp>
    </p:spTree>
    <p:extLst>
      <p:ext uri="{BB962C8B-B14F-4D97-AF65-F5344CB8AC3E}">
        <p14:creationId xmlns:p14="http://schemas.microsoft.com/office/powerpoint/2010/main" val="28255558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4EA07A-0877-4BE7-A515-86B32838DFD6}"/>
              </a:ext>
            </a:extLst>
          </p:cNvPr>
          <p:cNvSpPr>
            <a:spLocks noGrp="1"/>
          </p:cNvSpPr>
          <p:nvPr>
            <p:ph type="title"/>
          </p:nvPr>
        </p:nvSpPr>
        <p:spPr/>
        <p:txBody>
          <a:bodyPr>
            <a:noAutofit/>
          </a:bodyPr>
          <a:lstStyle/>
          <a:p>
            <a:r>
              <a:rPr lang="en-US" dirty="0">
                <a:solidFill>
                  <a:schemeClr val="accent1">
                    <a:lumMod val="50000"/>
                  </a:schemeClr>
                </a:solidFill>
              </a:rPr>
              <a:t>Leasing</a:t>
            </a:r>
          </a:p>
        </p:txBody>
      </p:sp>
      <p:sp>
        <p:nvSpPr>
          <p:cNvPr id="3" name="Rectangle 3">
            <a:extLst>
              <a:ext uri="{FF2B5EF4-FFF2-40B4-BE49-F238E27FC236}">
                <a16:creationId xmlns:a16="http://schemas.microsoft.com/office/drawing/2014/main" id="{C33B3EC3-4939-4B13-A06C-64DC7B916FA5}"/>
              </a:ext>
            </a:extLst>
          </p:cNvPr>
          <p:cNvSpPr txBox="1">
            <a:spLocks noChangeArrowheads="1"/>
          </p:cNvSpPr>
          <p:nvPr/>
        </p:nvSpPr>
        <p:spPr>
          <a:xfrm>
            <a:off x="609600" y="1455350"/>
            <a:ext cx="5694138" cy="3947299"/>
          </a:xfrm>
          <a:prstGeom prst="rect">
            <a:avLst/>
          </a:prstGeom>
          <a:ln>
            <a:solidFill>
              <a:srgbClr val="003399"/>
            </a:solidFill>
            <a:miter lim="800000"/>
            <a:headEnd/>
            <a:tailEnd/>
          </a:ln>
        </p:spPr>
        <p:txBody>
          <a:bodyPr rtlCol="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buFont typeface="Wingdings" panose="05000000000000000000" pitchFamily="2" charset="2"/>
              <a:buNone/>
              <a:defRPr/>
            </a:pPr>
            <a:r>
              <a:rPr lang="en-US" altLang="en-US" sz="1800" b="1" dirty="0">
                <a:ea typeface="ＭＳ Ｐゴシック" panose="020B0600070205080204" pitchFamily="34" charset="-128"/>
              </a:rPr>
              <a:t>Reasons to Lease</a:t>
            </a:r>
          </a:p>
          <a:p>
            <a:pPr>
              <a:defRPr/>
            </a:pPr>
            <a:endParaRPr lang="en-US" altLang="en-US" sz="1800" i="1" dirty="0">
              <a:ea typeface="ＭＳ Ｐゴシック" panose="020B0600070205080204" pitchFamily="34" charset="-128"/>
            </a:endParaRPr>
          </a:p>
          <a:p>
            <a:pPr>
              <a:defRPr/>
            </a:pPr>
            <a:r>
              <a:rPr lang="en-US" altLang="en-US" sz="1800" i="1" dirty="0">
                <a:ea typeface="ＭＳ Ｐゴシック" panose="020B0600070205080204" pitchFamily="34" charset="-128"/>
              </a:rPr>
              <a:t>Financial Reasons</a:t>
            </a:r>
          </a:p>
          <a:p>
            <a:pPr marL="800100" lvl="1" indent="-342900">
              <a:buFontTx/>
              <a:buChar char="-"/>
              <a:defRPr/>
            </a:pPr>
            <a:r>
              <a:rPr lang="en-US" altLang="en-US" sz="1800" dirty="0">
                <a:ea typeface="ＭＳ Ｐゴシック" panose="020B0600070205080204" pitchFamily="34" charset="-128"/>
              </a:rPr>
              <a:t>With some leasing contract, the entire lease payment can be tax deductible.</a:t>
            </a:r>
          </a:p>
          <a:p>
            <a:pPr marL="800100" lvl="1" indent="-342900">
              <a:buFontTx/>
              <a:buChar char="-"/>
              <a:defRPr/>
            </a:pPr>
            <a:r>
              <a:rPr lang="en-US" altLang="en-US" sz="1800" dirty="0">
                <a:ea typeface="ＭＳ Ｐゴシック" panose="020B0600070205080204" pitchFamily="34" charset="-128"/>
              </a:rPr>
              <a:t>Some leasing contract allow for “off-balance sheet” financing, preserving financial credibility</a:t>
            </a:r>
          </a:p>
          <a:p>
            <a:pPr>
              <a:defRPr/>
            </a:pPr>
            <a:endParaRPr lang="en-US" altLang="en-US" sz="1800" i="1" dirty="0">
              <a:ea typeface="ＭＳ Ｐゴシック" panose="020B0600070205080204" pitchFamily="34" charset="-128"/>
            </a:endParaRPr>
          </a:p>
          <a:p>
            <a:pPr>
              <a:defRPr/>
            </a:pPr>
            <a:r>
              <a:rPr lang="en-US" altLang="en-US" sz="1800" i="1" dirty="0">
                <a:ea typeface="ＭＳ Ｐゴシック" panose="020B0600070205080204" pitchFamily="34" charset="-128"/>
              </a:rPr>
              <a:t>Risk Sharing</a:t>
            </a:r>
            <a:endParaRPr lang="en-US" altLang="en-US" sz="1800" dirty="0">
              <a:ea typeface="ＭＳ Ｐゴシック" panose="020B0600070205080204" pitchFamily="34" charset="-128"/>
            </a:endParaRPr>
          </a:p>
          <a:p>
            <a:pPr marL="800100" lvl="1" indent="-342900">
              <a:buFontTx/>
              <a:buChar char="-"/>
              <a:defRPr/>
            </a:pPr>
            <a:r>
              <a:rPr lang="en-US" altLang="en-US" sz="1800" dirty="0">
                <a:ea typeface="ＭＳ Ｐゴシック" panose="020B0600070205080204" pitchFamily="34" charset="-128"/>
              </a:rPr>
              <a:t>Leasing are good for short-term asset use, and reduce the risk of owning obsolete equipment</a:t>
            </a:r>
          </a:p>
          <a:p>
            <a:pPr marL="800100" lvl="1" indent="-342900">
              <a:buFontTx/>
              <a:buChar char="-"/>
              <a:defRPr/>
            </a:pPr>
            <a:r>
              <a:rPr lang="en-US" altLang="en-US" sz="1800" dirty="0">
                <a:ea typeface="ＭＳ Ｐゴシック" panose="020B0600070205080204" pitchFamily="34" charset="-128"/>
              </a:rPr>
              <a:t>Leases have fewer risks and responsibilities</a:t>
            </a:r>
            <a:endParaRPr lang="en-GB" altLang="en-US" sz="1800" dirty="0">
              <a:ea typeface="ＭＳ Ｐゴシック" panose="020B0600070205080204" pitchFamily="34" charset="-128"/>
            </a:endParaRPr>
          </a:p>
        </p:txBody>
      </p:sp>
      <p:grpSp>
        <p:nvGrpSpPr>
          <p:cNvPr id="4" name="Group 31">
            <a:extLst>
              <a:ext uri="{FF2B5EF4-FFF2-40B4-BE49-F238E27FC236}">
                <a16:creationId xmlns:a16="http://schemas.microsoft.com/office/drawing/2014/main" id="{87A4F723-7499-413C-804E-969DD777A96C}"/>
              </a:ext>
            </a:extLst>
          </p:cNvPr>
          <p:cNvGrpSpPr>
            <a:grpSpLocks/>
          </p:cNvGrpSpPr>
          <p:nvPr/>
        </p:nvGrpSpPr>
        <p:grpSpPr bwMode="auto">
          <a:xfrm>
            <a:off x="6363550" y="1931130"/>
            <a:ext cx="5218850" cy="3722694"/>
            <a:chOff x="83838" y="1152301"/>
            <a:chExt cx="6159459" cy="2688612"/>
          </a:xfrm>
        </p:grpSpPr>
        <p:grpSp>
          <p:nvGrpSpPr>
            <p:cNvPr id="5" name="Group 3">
              <a:extLst>
                <a:ext uri="{FF2B5EF4-FFF2-40B4-BE49-F238E27FC236}">
                  <a16:creationId xmlns:a16="http://schemas.microsoft.com/office/drawing/2014/main" id="{6659C4CF-225F-4EC1-9492-D15CD2CF8A90}"/>
                </a:ext>
              </a:extLst>
            </p:cNvPr>
            <p:cNvGrpSpPr>
              <a:grpSpLocks/>
            </p:cNvGrpSpPr>
            <p:nvPr/>
          </p:nvGrpSpPr>
          <p:grpSpPr bwMode="auto">
            <a:xfrm>
              <a:off x="652455" y="1294942"/>
              <a:ext cx="5215790" cy="2168887"/>
              <a:chOff x="2213" y="966"/>
              <a:chExt cx="5588" cy="2097"/>
            </a:xfrm>
          </p:grpSpPr>
          <p:sp>
            <p:nvSpPr>
              <p:cNvPr id="7" name="Text Box 4">
                <a:extLst>
                  <a:ext uri="{FF2B5EF4-FFF2-40B4-BE49-F238E27FC236}">
                    <a16:creationId xmlns:a16="http://schemas.microsoft.com/office/drawing/2014/main" id="{D8C3E602-5D49-419C-B5BC-95BB3F36DD63}"/>
                  </a:ext>
                </a:extLst>
              </p:cNvPr>
              <p:cNvSpPr txBox="1">
                <a:spLocks noChangeArrowheads="1"/>
              </p:cNvSpPr>
              <p:nvPr/>
            </p:nvSpPr>
            <p:spPr bwMode="auto">
              <a:xfrm>
                <a:off x="4605" y="966"/>
                <a:ext cx="1399" cy="737"/>
              </a:xfrm>
              <a:prstGeom prst="rect">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endParaRPr lang="en-GB" altLang="ko-KR" sz="1800" dirty="0">
                  <a:solidFill>
                    <a:srgbClr val="003399"/>
                  </a:solidFill>
                  <a:latin typeface="Arial" panose="020B0604020202020204" pitchFamily="34" charset="0"/>
                  <a:ea typeface="Batang" panose="02030600000101010101" pitchFamily="18" charset="-127"/>
                </a:endParaRPr>
              </a:p>
              <a:p>
                <a:pPr algn="ctr" eaLnBrk="1" hangingPunct="1">
                  <a:lnSpc>
                    <a:spcPct val="100000"/>
                  </a:lnSpc>
                  <a:spcBef>
                    <a:spcPct val="0"/>
                  </a:spcBef>
                  <a:buFontTx/>
                  <a:buNone/>
                </a:pPr>
                <a:r>
                  <a:rPr lang="en-GB" altLang="en-US" sz="1800" dirty="0">
                    <a:solidFill>
                      <a:srgbClr val="003399"/>
                    </a:solidFill>
                    <a:latin typeface="Arial" panose="020B0604020202020204" pitchFamily="34" charset="0"/>
                    <a:ea typeface="Batang" panose="02030600000101010101" pitchFamily="18" charset="-127"/>
                  </a:rPr>
                  <a:t>Pay the rent</a:t>
                </a:r>
                <a:endParaRPr lang="en-GB" altLang="en-US" sz="1800" dirty="0">
                  <a:solidFill>
                    <a:srgbClr val="003399"/>
                  </a:solidFill>
                  <a:latin typeface="Arial" panose="020B0604020202020204" pitchFamily="34" charset="0"/>
                  <a:ea typeface="ＭＳ Ｐゴシック" panose="020B0600070205080204" pitchFamily="34" charset="-128"/>
                </a:endParaRPr>
              </a:p>
            </p:txBody>
          </p:sp>
          <p:sp>
            <p:nvSpPr>
              <p:cNvPr id="8" name="Text Box 5">
                <a:extLst>
                  <a:ext uri="{FF2B5EF4-FFF2-40B4-BE49-F238E27FC236}">
                    <a16:creationId xmlns:a16="http://schemas.microsoft.com/office/drawing/2014/main" id="{9011699E-5A8C-41F6-8C58-D7AE105A87E4}"/>
                  </a:ext>
                </a:extLst>
              </p:cNvPr>
              <p:cNvSpPr txBox="1">
                <a:spLocks noChangeArrowheads="1"/>
              </p:cNvSpPr>
              <p:nvPr/>
            </p:nvSpPr>
            <p:spPr bwMode="auto">
              <a:xfrm>
                <a:off x="2213" y="1556"/>
                <a:ext cx="2240" cy="964"/>
              </a:xfrm>
              <a:prstGeom prst="rect">
                <a:avLst/>
              </a:prstGeom>
              <a:solidFill>
                <a:srgbClr val="FFFFFF">
                  <a:alpha val="0"/>
                </a:srgbClr>
              </a:solidFill>
              <a:ln w="6350">
                <a:solidFill>
                  <a:srgbClr val="000000"/>
                </a:solidFill>
                <a:miter lim="800000"/>
                <a:headEnd/>
                <a:tailEnd/>
              </a:ln>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endParaRPr lang="en-GB" altLang="en-US" sz="1800" dirty="0">
                  <a:solidFill>
                    <a:srgbClr val="C00000"/>
                  </a:solidFill>
                  <a:latin typeface="Arial" panose="020B0604020202020204" pitchFamily="34" charset="0"/>
                  <a:ea typeface="ＭＳ Ｐゴシック" panose="020B0600070205080204" pitchFamily="34" charset="-128"/>
                </a:endParaRPr>
              </a:p>
              <a:p>
                <a:pPr algn="ctr" eaLnBrk="1" hangingPunct="1">
                  <a:lnSpc>
                    <a:spcPct val="100000"/>
                  </a:lnSpc>
                  <a:spcBef>
                    <a:spcPct val="0"/>
                  </a:spcBef>
                  <a:buFontTx/>
                  <a:buNone/>
                </a:pPr>
                <a:r>
                  <a:rPr lang="en-GB" altLang="en-US" sz="1800" dirty="0">
                    <a:solidFill>
                      <a:srgbClr val="C00000"/>
                    </a:solidFill>
                    <a:latin typeface="Arial" panose="020B0604020202020204" pitchFamily="34" charset="0"/>
                    <a:ea typeface="ＭＳ Ｐゴシック" panose="020B0600070205080204" pitchFamily="34" charset="-128"/>
                  </a:rPr>
                  <a:t>Leasing Organization</a:t>
                </a:r>
              </a:p>
            </p:txBody>
          </p:sp>
          <p:sp>
            <p:nvSpPr>
              <p:cNvPr id="9" name="Text Box 6">
                <a:extLst>
                  <a:ext uri="{FF2B5EF4-FFF2-40B4-BE49-F238E27FC236}">
                    <a16:creationId xmlns:a16="http://schemas.microsoft.com/office/drawing/2014/main" id="{E113D493-9C5B-4486-A277-0D1B057FE9E5}"/>
                  </a:ext>
                </a:extLst>
              </p:cNvPr>
              <p:cNvSpPr txBox="1">
                <a:spLocks noChangeArrowheads="1"/>
              </p:cNvSpPr>
              <p:nvPr/>
            </p:nvSpPr>
            <p:spPr bwMode="auto">
              <a:xfrm>
                <a:off x="6213" y="1703"/>
                <a:ext cx="1588" cy="811"/>
              </a:xfrm>
              <a:prstGeom prst="rect">
                <a:avLst/>
              </a:prstGeom>
              <a:solidFill>
                <a:srgbClr val="FFFFFF">
                  <a:alpha val="0"/>
                </a:srgbClr>
              </a:solidFill>
              <a:ln>
                <a:noFill/>
              </a:ln>
              <a:extLst>
                <a:ext uri="{91240B29-F687-4F45-9708-019B960494DF}">
                  <a14:hiddenLine xmlns:a14="http://schemas.microsoft.com/office/drawing/2010/main" w="6350">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endParaRPr lang="en-GB" altLang="ko-KR" sz="1800" dirty="0">
                  <a:solidFill>
                    <a:srgbClr val="C00000"/>
                  </a:solidFill>
                  <a:latin typeface="Arial" panose="020B0604020202020204" pitchFamily="34" charset="0"/>
                  <a:ea typeface="Batang" panose="02030600000101010101" pitchFamily="18" charset="-127"/>
                </a:endParaRPr>
              </a:p>
              <a:p>
                <a:pPr algn="ctr" eaLnBrk="1" hangingPunct="1">
                  <a:lnSpc>
                    <a:spcPct val="100000"/>
                  </a:lnSpc>
                  <a:spcBef>
                    <a:spcPct val="0"/>
                  </a:spcBef>
                  <a:buFontTx/>
                  <a:buNone/>
                </a:pPr>
                <a:r>
                  <a:rPr lang="en-GB" altLang="ko-KR" sz="1800" dirty="0">
                    <a:solidFill>
                      <a:srgbClr val="C00000"/>
                    </a:solidFill>
                    <a:latin typeface="Arial" panose="020B0604020202020204" pitchFamily="34" charset="0"/>
                    <a:ea typeface="Batang" panose="02030600000101010101" pitchFamily="18" charset="-127"/>
                  </a:rPr>
                  <a:t>Hided IE</a:t>
                </a:r>
                <a:endParaRPr lang="en-GB" altLang="en-US" sz="1800" dirty="0">
                  <a:solidFill>
                    <a:srgbClr val="C00000"/>
                  </a:solidFill>
                  <a:latin typeface="Arial" panose="020B0604020202020204" pitchFamily="34" charset="0"/>
                  <a:ea typeface="ＭＳ Ｐゴシック" panose="020B0600070205080204" pitchFamily="34" charset="-128"/>
                </a:endParaRPr>
              </a:p>
            </p:txBody>
          </p:sp>
          <p:sp>
            <p:nvSpPr>
              <p:cNvPr id="10" name="Line 7">
                <a:extLst>
                  <a:ext uri="{FF2B5EF4-FFF2-40B4-BE49-F238E27FC236}">
                    <a16:creationId xmlns:a16="http://schemas.microsoft.com/office/drawing/2014/main" id="{10054170-3286-44DF-8072-49AB1575EC64}"/>
                  </a:ext>
                </a:extLst>
              </p:cNvPr>
              <p:cNvSpPr>
                <a:spLocks noChangeShapeType="1"/>
              </p:cNvSpPr>
              <p:nvPr/>
            </p:nvSpPr>
            <p:spPr bwMode="auto">
              <a:xfrm>
                <a:off x="4581" y="2219"/>
                <a:ext cx="1260" cy="0"/>
              </a:xfrm>
              <a:prstGeom prst="line">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sz="1800"/>
              </a:p>
            </p:txBody>
          </p:sp>
          <p:sp>
            <p:nvSpPr>
              <p:cNvPr id="11" name="Line 8">
                <a:extLst>
                  <a:ext uri="{FF2B5EF4-FFF2-40B4-BE49-F238E27FC236}">
                    <a16:creationId xmlns:a16="http://schemas.microsoft.com/office/drawing/2014/main" id="{4DBBCF76-2896-4CA8-8453-0DFF17330EA8}"/>
                  </a:ext>
                </a:extLst>
              </p:cNvPr>
              <p:cNvSpPr>
                <a:spLocks noChangeShapeType="1"/>
              </p:cNvSpPr>
              <p:nvPr/>
            </p:nvSpPr>
            <p:spPr bwMode="auto">
              <a:xfrm flipH="1">
                <a:off x="4535" y="1890"/>
                <a:ext cx="1260" cy="0"/>
              </a:xfrm>
              <a:prstGeom prst="line">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sz="1800"/>
              </a:p>
            </p:txBody>
          </p:sp>
          <p:sp>
            <p:nvSpPr>
              <p:cNvPr id="12" name="Text Box 9">
                <a:extLst>
                  <a:ext uri="{FF2B5EF4-FFF2-40B4-BE49-F238E27FC236}">
                    <a16:creationId xmlns:a16="http://schemas.microsoft.com/office/drawing/2014/main" id="{BC9080BF-002B-4E3A-8587-99A5C35C1C1C}"/>
                  </a:ext>
                </a:extLst>
              </p:cNvPr>
              <p:cNvSpPr txBox="1">
                <a:spLocks noChangeArrowheads="1"/>
              </p:cNvSpPr>
              <p:nvPr/>
            </p:nvSpPr>
            <p:spPr bwMode="auto">
              <a:xfrm>
                <a:off x="4605" y="2366"/>
                <a:ext cx="1399" cy="697"/>
              </a:xfrm>
              <a:prstGeom prst="rect">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r>
                  <a:rPr lang="en-GB" altLang="ko-KR" sz="1800" dirty="0">
                    <a:solidFill>
                      <a:srgbClr val="003399"/>
                    </a:solidFill>
                    <a:latin typeface="Arial" panose="020B0604020202020204" pitchFamily="34" charset="0"/>
                    <a:ea typeface="Batang" panose="02030600000101010101" pitchFamily="18" charset="-127"/>
                  </a:rPr>
                  <a:t>Rental equipment</a:t>
                </a:r>
                <a:endParaRPr lang="en-GB" altLang="en-US" sz="1800" dirty="0">
                  <a:solidFill>
                    <a:srgbClr val="003399"/>
                  </a:solidFill>
                  <a:latin typeface="Arial" panose="020B0604020202020204" pitchFamily="34" charset="0"/>
                  <a:ea typeface="ＭＳ Ｐゴシック" panose="020B0600070205080204" pitchFamily="34" charset="-128"/>
                </a:endParaRPr>
              </a:p>
            </p:txBody>
          </p:sp>
          <p:sp>
            <p:nvSpPr>
              <p:cNvPr id="13" name="AutoShape 10">
                <a:extLst>
                  <a:ext uri="{FF2B5EF4-FFF2-40B4-BE49-F238E27FC236}">
                    <a16:creationId xmlns:a16="http://schemas.microsoft.com/office/drawing/2014/main" id="{6822C2ED-3153-4400-A507-0BC70A2FE70D}"/>
                  </a:ext>
                </a:extLst>
              </p:cNvPr>
              <p:cNvSpPr>
                <a:spLocks noChangeArrowheads="1"/>
              </p:cNvSpPr>
              <p:nvPr/>
            </p:nvSpPr>
            <p:spPr bwMode="auto">
              <a:xfrm>
                <a:off x="6086" y="1515"/>
                <a:ext cx="1551" cy="1072"/>
              </a:xfrm>
              <a:prstGeom prst="roundRect">
                <a:avLst>
                  <a:gd name="adj" fmla="val 3991"/>
                </a:avLst>
              </a:prstGeom>
              <a:noFill/>
              <a:ln w="635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en-US" altLang="en-US" sz="1800">
                  <a:solidFill>
                    <a:schemeClr val="tx1"/>
                  </a:solidFill>
                  <a:latin typeface="Arial" panose="020B0604020202020204" pitchFamily="34" charset="0"/>
                  <a:ea typeface="ＭＳ Ｐゴシック" panose="020B0600070205080204" pitchFamily="34" charset="-128"/>
                </a:endParaRPr>
              </a:p>
            </p:txBody>
          </p:sp>
        </p:grpSp>
        <p:sp>
          <p:nvSpPr>
            <p:cNvPr id="6" name="Oval 5">
              <a:extLst>
                <a:ext uri="{FF2B5EF4-FFF2-40B4-BE49-F238E27FC236}">
                  <a16:creationId xmlns:a16="http://schemas.microsoft.com/office/drawing/2014/main" id="{B6391315-E017-4B67-9354-6E2BE6B42FAC}"/>
                </a:ext>
              </a:extLst>
            </p:cNvPr>
            <p:cNvSpPr/>
            <p:nvPr/>
          </p:nvSpPr>
          <p:spPr>
            <a:xfrm>
              <a:off x="83838" y="1152301"/>
              <a:ext cx="6159459" cy="2688612"/>
            </a:xfrm>
            <a:prstGeom prst="ellipse">
              <a:avLst/>
            </a:prstGeom>
            <a:noFill/>
            <a:ln w="63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latin typeface="Arial" panose="020B0604020202020204" pitchFamily="34" charset="0"/>
              </a:endParaRPr>
            </a:p>
          </p:txBody>
        </p:sp>
      </p:grpSp>
    </p:spTree>
    <p:extLst>
      <p:ext uri="{BB962C8B-B14F-4D97-AF65-F5344CB8AC3E}">
        <p14:creationId xmlns:p14="http://schemas.microsoft.com/office/powerpoint/2010/main" val="3594318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21365</TotalTime>
  <Words>4172</Words>
  <Application>Microsoft Macintosh PowerPoint</Application>
  <PresentationFormat>Widescreen</PresentationFormat>
  <Paragraphs>427</Paragraphs>
  <Slides>34</Slides>
  <Notes>19</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34</vt:i4>
      </vt:variant>
    </vt:vector>
  </HeadingPairs>
  <TitlesOfParts>
    <vt:vector size="46" baseType="lpstr">
      <vt:lpstr>Wingdings</vt:lpstr>
      <vt:lpstr>Arial</vt:lpstr>
      <vt:lpstr>Poppins</vt:lpstr>
      <vt:lpstr>merriweather</vt:lpstr>
      <vt:lpstr>MS PGothic</vt:lpstr>
      <vt:lpstr>Arial</vt:lpstr>
      <vt:lpstr>League Spartan</vt:lpstr>
      <vt:lpstr>Times New Roman</vt:lpstr>
      <vt:lpstr>Fira Sans Extra Condensed</vt:lpstr>
      <vt:lpstr>Roboto</vt:lpstr>
      <vt:lpstr>Energy Saving Infographics by Slidesgo</vt:lpstr>
      <vt:lpstr>Equation</vt:lpstr>
      <vt:lpstr>TRAINING PROGRAME for IEs</vt:lpstr>
      <vt:lpstr>Training program for business leaders</vt:lpstr>
      <vt:lpstr>PowerPoint Presentation</vt:lpstr>
      <vt:lpstr>Content</vt:lpstr>
      <vt:lpstr>1. Financial tools and techniques</vt:lpstr>
      <vt:lpstr>1. Financial tools and techniques</vt:lpstr>
      <vt:lpstr>Source of equity</vt:lpstr>
      <vt:lpstr>Loan from bank</vt:lpstr>
      <vt:lpstr>Leasing</vt:lpstr>
      <vt:lpstr>Energy Service Contracts and Energy Performance Contracts</vt:lpstr>
      <vt:lpstr>ESCOs typically offer the following options:</vt:lpstr>
      <vt:lpstr>Guaranteed Savings</vt:lpstr>
      <vt:lpstr>Guaranteed Savings</vt:lpstr>
      <vt:lpstr>Guaranteed Savings</vt:lpstr>
      <vt:lpstr>Saving Sharing</vt:lpstr>
      <vt:lpstr>Saving Sharing</vt:lpstr>
      <vt:lpstr>Q&amp;A</vt:lpstr>
      <vt:lpstr>2. Financial analysis for energy efficiency project</vt:lpstr>
      <vt:lpstr>2. Methods of calculating costs and benefits for project</vt:lpstr>
      <vt:lpstr>Financial indicators used for project evaluation </vt:lpstr>
      <vt:lpstr>Financial indicators used to evaluate the project</vt:lpstr>
      <vt:lpstr>Evaluation by NPV and IRR</vt:lpstr>
      <vt:lpstr>Evaluation of EE projects based on NPV</vt:lpstr>
      <vt:lpstr>Evaluation of EE projects based on IRR</vt:lpstr>
      <vt:lpstr>Evaluation of EE projects based on IRR</vt:lpstr>
      <vt:lpstr>Financial indicators used to evaluate the project</vt:lpstr>
      <vt:lpstr>Financial indicators used to evaluate the project</vt:lpstr>
      <vt:lpstr>3. HOW TO APPROACH THE FUND FROM PROJECT VSUEE</vt:lpstr>
      <vt:lpstr>3. CONDITIONS FOR ISSUANCE OF RISK SHARING GUARANTEE</vt:lpstr>
      <vt:lpstr>3. APPROVAL PROCESS FOR ISSUING RISK SHARING GUARANTEE</vt:lpstr>
      <vt:lpstr>3. ELIGIBILITY OF IE/ESCO TO PARTICIPATE IN THE PROJECT</vt:lpstr>
      <vt:lpstr>3. MAIN DUTIES OF IE/ESCO WHEN PARTICIPATING IN THE PROJECT</vt:lpstr>
      <vt:lpstr>3. VALIDITY OF ENERGY SAVING SUBPROJECT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823417-Nguyễn Mạnh Hùng</cp:lastModifiedBy>
  <cp:revision>151</cp:revision>
  <dcterms:modified xsi:type="dcterms:W3CDTF">2025-02-24T08:15:31Z</dcterms:modified>
</cp:coreProperties>
</file>