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9"/>
  </p:notesMasterIdLst>
  <p:sldIdLst>
    <p:sldId id="256" r:id="rId2"/>
    <p:sldId id="318" r:id="rId3"/>
    <p:sldId id="1783" r:id="rId4"/>
    <p:sldId id="2307" r:id="rId5"/>
    <p:sldId id="697" r:id="rId6"/>
    <p:sldId id="701" r:id="rId7"/>
    <p:sldId id="698" r:id="rId8"/>
    <p:sldId id="699" r:id="rId9"/>
    <p:sldId id="700" r:id="rId10"/>
    <p:sldId id="702" r:id="rId11"/>
    <p:sldId id="703" r:id="rId12"/>
    <p:sldId id="733" r:id="rId13"/>
    <p:sldId id="704" r:id="rId14"/>
    <p:sldId id="734" r:id="rId15"/>
    <p:sldId id="705" r:id="rId16"/>
    <p:sldId id="707" r:id="rId17"/>
    <p:sldId id="735" r:id="rId18"/>
    <p:sldId id="708" r:id="rId19"/>
    <p:sldId id="709" r:id="rId20"/>
    <p:sldId id="710" r:id="rId21"/>
    <p:sldId id="711" r:id="rId22"/>
    <p:sldId id="739" r:id="rId23"/>
    <p:sldId id="741" r:id="rId24"/>
    <p:sldId id="742" r:id="rId25"/>
    <p:sldId id="743" r:id="rId26"/>
    <p:sldId id="744" r:id="rId27"/>
    <p:sldId id="713" r:id="rId28"/>
    <p:sldId id="745" r:id="rId29"/>
    <p:sldId id="746" r:id="rId30"/>
    <p:sldId id="748" r:id="rId31"/>
    <p:sldId id="749" r:id="rId32"/>
    <p:sldId id="750" r:id="rId33"/>
    <p:sldId id="2360" r:id="rId34"/>
    <p:sldId id="738" r:id="rId35"/>
    <p:sldId id="2361" r:id="rId36"/>
    <p:sldId id="751" r:id="rId37"/>
    <p:sldId id="2359" r:id="rId38"/>
  </p:sldIdLst>
  <p:sldSz cx="12192000" cy="6858000"/>
  <p:notesSz cx="6858000" cy="9144000"/>
  <p:embeddedFontLst>
    <p:embeddedFont>
      <p:font typeface="Fira Sans Extra Condensed" panose="020F0502020204030204" pitchFamily="34" charset="0"/>
      <p:regular r:id="rId40"/>
      <p:bold r:id="rId41"/>
      <p:italic r:id="rId42"/>
      <p:boldItalic r:id="rId43"/>
    </p:embeddedFont>
    <p:embeddedFont>
      <p:font typeface="Roboto" panose="02000000000000000000" pitchFamily="2"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99"/>
    <p:restoredTop sz="86432"/>
  </p:normalViewPr>
  <p:slideViewPr>
    <p:cSldViewPr snapToGrid="0">
      <p:cViewPr varScale="1">
        <p:scale>
          <a:sx n="99" d="100"/>
          <a:sy n="99" d="100"/>
        </p:scale>
        <p:origin x="408" y="176"/>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7C0BD43E-435A-D835-8744-2CDF03EAC7BA}"/>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887F142C-573F-E5CA-E150-234446A9F4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93869183-C699-38B0-34A6-20C1B99A3D1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820415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191884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39517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297131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4" r:id="rId4"/>
    <p:sldLayoutId id="2147483655" r:id="rId5"/>
    <p:sldLayoutId id="2147483656" r:id="rId6"/>
    <p:sldLayoutId id="2147483657"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arget="../media/image6.jpeg" Type="http://schemas.openxmlformats.org/officeDocument/2006/relationships/image"/><Relationship Id="rId2" Target="../notesSlides/notesSlide5.xml" Type="http://schemas.openxmlformats.org/officeDocument/2006/relationships/notesSlide"/><Relationship Id="rId1" Target="../slideLayouts/slideLayout2.xml" Type="http://schemas.openxmlformats.org/officeDocument/2006/relationships/slideLayout"/><Relationship Id="rId5" Target="../media/image8.jpeg" Type="http://schemas.openxmlformats.org/officeDocument/2006/relationships/image"/><Relationship Id="rId4" Target="../media/image7.jpeg" Type="http://schemas.openxmlformats.org/officeDocument/2006/relationships/image"/></Relationships>
</file>

<file path=ppt/slides/_rels/slide11.xml.rels><?xml version="1.0" encoding="UTF-8" standalone="yes" ?><Relationships xmlns="http://schemas.openxmlformats.org/package/2006/relationships"><Relationship Id="rId3" Target="../media/image10.jpeg" Type="http://schemas.openxmlformats.org/officeDocument/2006/relationships/image"/><Relationship Id="rId2" Target="../media/image9.jpeg" Type="http://schemas.openxmlformats.org/officeDocument/2006/relationships/image"/><Relationship Id="rId1" Target="../slideLayouts/slideLayout2.xml" Type="http://schemas.openxmlformats.org/officeDocument/2006/relationships/slideLayout"/></Relationships>
</file>

<file path=ppt/slides/_rels/slide12.xml.rels><?xml version="1.0" encoding="UTF-8" standalone="yes" ?><Relationships xmlns="http://schemas.openxmlformats.org/package/2006/relationships"><Relationship Id="rId3" Target="../media/image12.jpeg" Type="http://schemas.openxmlformats.org/officeDocument/2006/relationships/image"/><Relationship Id="rId2" Target="../media/image11.jpeg" Type="http://schemas.openxmlformats.org/officeDocument/2006/relationships/image"/><Relationship Id="rId1" Target="../slideLayouts/slideLayout2.xml" Type="http://schemas.openxmlformats.org/officeDocument/2006/relationships/slideLayout"/></Relationships>
</file>

<file path=ppt/slides/_rels/slide13.xml.rels><?xml version="1.0" encoding="UTF-8" standalone="yes" ?><Relationships xmlns="http://schemas.openxmlformats.org/package/2006/relationships"><Relationship Id="rId3" Target="../media/image14.jpeg" Type="http://schemas.openxmlformats.org/officeDocument/2006/relationships/image"/><Relationship Id="rId2" Target="../media/image13.jpeg" Type="http://schemas.openxmlformats.org/officeDocument/2006/relationships/image"/><Relationship Id="rId1" Target="../slideLayouts/slideLayout2.xml" Type="http://schemas.openxmlformats.org/officeDocument/2006/relationships/slideLayout"/></Relationships>
</file>

<file path=ppt/slides/_rels/slide14.xml.rels><?xml version="1.0" encoding="UTF-8" standalone="yes" ?><Relationships xmlns="http://schemas.openxmlformats.org/package/2006/relationships"><Relationship Id="rId3" Target="../media/image16.jpeg" Type="http://schemas.openxmlformats.org/officeDocument/2006/relationships/image"/><Relationship Id="rId2" Target="../media/image15.jpeg" Type="http://schemas.openxmlformats.org/officeDocument/2006/relationships/image"/><Relationship Id="rId1" Target="../slideLayouts/slideLayout2.xml" Type="http://schemas.openxmlformats.org/officeDocument/2006/relationships/slideLayout"/></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arget="../media/image17.jpeg" Type="http://schemas.openxmlformats.org/officeDocument/2006/relationships/image"/><Relationship Id="rId1" Target="../slideLayouts/slideLayout2.xml" Type="http://schemas.openxmlformats.org/officeDocument/2006/relationships/slideLayout"/></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arget="../media/image19.jpeg" Type="http://schemas.openxmlformats.org/officeDocument/2006/relationships/image"/><Relationship Id="rId2" Target="../media/image18.jpeg" Type="http://schemas.openxmlformats.org/officeDocument/2006/relationships/image"/><Relationship Id="rId1" Target="../slideLayouts/slideLayout2.xml" Type="http://schemas.openxmlformats.org/officeDocument/2006/relationships/slideLayout"/></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18096-1CEE-4E5C-9C7B-351A72896358}"/>
              </a:ext>
            </a:extLst>
          </p:cNvPr>
          <p:cNvSpPr>
            <a:spLocks noGrp="1"/>
          </p:cNvSpPr>
          <p:nvPr>
            <p:ph type="title"/>
          </p:nvPr>
        </p:nvSpPr>
        <p:spPr/>
        <p:txBody>
          <a:bodyPr>
            <a:noAutofit/>
          </a:bodyPr>
          <a:lstStyle/>
          <a:p>
            <a:r>
              <a:rPr lang="vi-VN" sz="3200" dirty="0">
                <a:solidFill>
                  <a:schemeClr val="accent1">
                    <a:lumMod val="50000"/>
                  </a:schemeClr>
                </a:solidFill>
                <a:latin typeface="+mn-lt"/>
              </a:rPr>
              <a:t>Power Supply System</a:t>
            </a:r>
            <a:endParaRPr lang="en-US" sz="3200"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40705C5B-9136-4A79-8133-B64CEAC30ECF}"/>
              </a:ext>
            </a:extLst>
          </p:cNvPr>
          <p:cNvSpPr txBox="1"/>
          <p:nvPr/>
        </p:nvSpPr>
        <p:spPr>
          <a:xfrm>
            <a:off x="609600" y="1767009"/>
            <a:ext cx="4356295" cy="1058944"/>
          </a:xfrm>
          <a:prstGeom prst="rect">
            <a:avLst/>
          </a:prstGeom>
          <a:noFill/>
        </p:spPr>
        <p:txBody>
          <a:bodyPr wrap="square" rtlCol="0">
            <a:spAutoFit/>
          </a:bodyPr>
          <a:lstStyle/>
          <a:p>
            <a:pPr marL="342900" indent="-342900" algn="just">
              <a:lnSpc>
                <a:spcPct val="120000"/>
              </a:lnSpc>
              <a:buFont typeface="Wingdings" panose="05000000000000000000" pitchFamily="2" charset="2"/>
              <a:buChar char="ü"/>
            </a:pPr>
            <a:r>
              <a:rPr lang="es-ES_tradnl" sz="1800" dirty="0" err="1">
                <a:latin typeface="+mn-lt"/>
                <a:cs typeface="Times New Roman" panose="02020603050405020304" pitchFamily="18" charset="0"/>
              </a:rPr>
              <a:t>The</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power</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system</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is</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supplied</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by</a:t>
            </a:r>
            <a:r>
              <a:rPr lang="es-ES_tradnl" sz="1800" dirty="0">
                <a:latin typeface="+mn-lt"/>
                <a:cs typeface="Times New Roman" panose="02020603050405020304" pitchFamily="18" charset="0"/>
              </a:rPr>
              <a:t> 04 </a:t>
            </a:r>
            <a:r>
              <a:rPr lang="es-ES_tradnl" sz="1800" dirty="0" err="1">
                <a:latin typeface="+mn-lt"/>
                <a:cs typeface="Times New Roman" panose="02020603050405020304" pitchFamily="18" charset="0"/>
              </a:rPr>
              <a:t>transformers</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with</a:t>
            </a:r>
            <a:r>
              <a:rPr lang="es-ES_tradnl" sz="1800" dirty="0">
                <a:latin typeface="+mn-lt"/>
                <a:cs typeface="Times New Roman" panose="02020603050405020304" pitchFamily="18" charset="0"/>
              </a:rPr>
              <a:t> a </a:t>
            </a:r>
            <a:r>
              <a:rPr lang="es-ES_tradnl" sz="1800" dirty="0" err="1">
                <a:latin typeface="+mn-lt"/>
                <a:cs typeface="Times New Roman" panose="02020603050405020304" pitchFamily="18" charset="0"/>
              </a:rPr>
              <a:t>capacity</a:t>
            </a:r>
            <a:r>
              <a:rPr lang="es-ES_tradnl" sz="1800" dirty="0">
                <a:latin typeface="+mn-lt"/>
                <a:cs typeface="Times New Roman" panose="02020603050405020304" pitchFamily="18" charset="0"/>
              </a:rPr>
              <a:t> </a:t>
            </a:r>
            <a:r>
              <a:rPr lang="es-ES_tradnl" sz="1800" dirty="0" err="1">
                <a:latin typeface="+mn-lt"/>
                <a:cs typeface="Times New Roman" panose="02020603050405020304" pitchFamily="18" charset="0"/>
              </a:rPr>
              <a:t>of</a:t>
            </a:r>
            <a:r>
              <a:rPr lang="es-ES_tradnl" sz="1800" dirty="0">
                <a:latin typeface="+mn-lt"/>
                <a:cs typeface="Times New Roman" panose="02020603050405020304" pitchFamily="18" charset="0"/>
              </a:rPr>
              <a:t> 1,650 KVA - 22/0.4kV</a:t>
            </a:r>
            <a:endParaRPr lang="vi-VN" sz="1800" dirty="0">
              <a:latin typeface="+mn-lt"/>
              <a:cs typeface="Times New Roman" panose="02020603050405020304" pitchFamily="18" charset="0"/>
            </a:endParaRPr>
          </a:p>
        </p:txBody>
      </p:sp>
      <p:sp>
        <p:nvSpPr>
          <p:cNvPr id="8" name="TextBox 7">
            <a:extLst>
              <a:ext uri="{FF2B5EF4-FFF2-40B4-BE49-F238E27FC236}">
                <a16:creationId xmlns:a16="http://schemas.microsoft.com/office/drawing/2014/main" id="{05B37C98-F8C0-40F6-A360-EE440957DC24}"/>
              </a:ext>
            </a:extLst>
          </p:cNvPr>
          <p:cNvSpPr txBox="1"/>
          <p:nvPr/>
        </p:nvSpPr>
        <p:spPr>
          <a:xfrm>
            <a:off x="6456301" y="4211068"/>
            <a:ext cx="3806614" cy="369332"/>
          </a:xfrm>
          <a:prstGeom prst="rect">
            <a:avLst/>
          </a:prstGeom>
          <a:noFill/>
        </p:spPr>
        <p:txBody>
          <a:bodyPr wrap="square" rtlCol="0">
            <a:spAutoFit/>
          </a:bodyPr>
          <a:lstStyle/>
          <a:p>
            <a:r>
              <a:rPr lang="en-US" sz="1800" i="1" dirty="0">
                <a:latin typeface="+mn-lt"/>
                <a:cs typeface="Times New Roman" panose="02020603050405020304" pitchFamily="18" charset="0"/>
              </a:rPr>
              <a:t>Pictures of backup generators</a:t>
            </a:r>
            <a:endParaRPr lang="vi-VN" sz="1800" i="1" dirty="0">
              <a:latin typeface="+mn-lt"/>
              <a:cs typeface="Times New Roman" panose="02020603050405020304" pitchFamily="18" charset="0"/>
            </a:endParaRPr>
          </a:p>
        </p:txBody>
      </p:sp>
      <p:sp>
        <p:nvSpPr>
          <p:cNvPr id="9" name="Rectangle 8">
            <a:extLst>
              <a:ext uri="{FF2B5EF4-FFF2-40B4-BE49-F238E27FC236}">
                <a16:creationId xmlns:a16="http://schemas.microsoft.com/office/drawing/2014/main" id="{BFF2A8EE-E9C5-425B-A38B-9BD8E04853B0}"/>
              </a:ext>
            </a:extLst>
          </p:cNvPr>
          <p:cNvSpPr/>
          <p:nvPr/>
        </p:nvSpPr>
        <p:spPr>
          <a:xfrm>
            <a:off x="4616246" y="4561519"/>
            <a:ext cx="7182465" cy="2292359"/>
          </a:xfrm>
          <a:prstGeom prst="rect">
            <a:avLst/>
          </a:prstGeom>
        </p:spPr>
        <p:txBody>
          <a:bodyPr wrap="square">
            <a:spAutoFit/>
          </a:bodyPr>
          <a:lstStyle/>
          <a:p>
            <a:pPr marL="342900" indent="-342900" algn="just">
              <a:lnSpc>
                <a:spcPct val="130000"/>
              </a:lnSpc>
              <a:spcBef>
                <a:spcPts val="300"/>
              </a:spcBef>
              <a:spcAft>
                <a:spcPts val="300"/>
              </a:spcAft>
              <a:buFontTx/>
              <a:buChar char="-"/>
            </a:pPr>
            <a:r>
              <a:rPr lang="pt-BR" sz="1800" dirty="0">
                <a:latin typeface="+mn-lt"/>
              </a:rPr>
              <a:t>In </a:t>
            </a:r>
            <a:r>
              <a:rPr lang="pt-BR" sz="1800" dirty="0" err="1">
                <a:latin typeface="+mn-lt"/>
              </a:rPr>
              <a:t>order</a:t>
            </a:r>
            <a:r>
              <a:rPr lang="pt-BR" sz="1800" dirty="0">
                <a:latin typeface="+mn-lt"/>
              </a:rPr>
              <a:t> </a:t>
            </a:r>
            <a:r>
              <a:rPr lang="pt-BR" sz="1800" dirty="0" err="1">
                <a:latin typeface="+mn-lt"/>
              </a:rPr>
              <a:t>to</a:t>
            </a:r>
            <a:r>
              <a:rPr lang="pt-BR" sz="1800" dirty="0">
                <a:latin typeface="+mn-lt"/>
              </a:rPr>
              <a:t> </a:t>
            </a:r>
            <a:r>
              <a:rPr lang="pt-BR" sz="1800" dirty="0" err="1">
                <a:latin typeface="+mn-lt"/>
              </a:rPr>
              <a:t>ensure</a:t>
            </a:r>
            <a:r>
              <a:rPr lang="pt-BR" sz="1800" dirty="0">
                <a:latin typeface="+mn-lt"/>
              </a:rPr>
              <a:t> </a:t>
            </a:r>
            <a:r>
              <a:rPr lang="pt-BR" sz="1800" dirty="0" err="1">
                <a:latin typeface="+mn-lt"/>
              </a:rPr>
              <a:t>the</a:t>
            </a:r>
            <a:r>
              <a:rPr lang="pt-BR" sz="1800" dirty="0">
                <a:latin typeface="+mn-lt"/>
              </a:rPr>
              <a:t> </a:t>
            </a:r>
            <a:r>
              <a:rPr lang="pt-BR" sz="1800" dirty="0" err="1">
                <a:latin typeface="+mn-lt"/>
              </a:rPr>
              <a:t>stability</a:t>
            </a:r>
            <a:r>
              <a:rPr lang="pt-BR" sz="1800" dirty="0">
                <a:latin typeface="+mn-lt"/>
              </a:rPr>
              <a:t> </a:t>
            </a:r>
            <a:r>
              <a:rPr lang="pt-BR" sz="1800" dirty="0" err="1">
                <a:latin typeface="+mn-lt"/>
              </a:rPr>
              <a:t>of</a:t>
            </a:r>
            <a:r>
              <a:rPr lang="pt-BR" sz="1800" dirty="0">
                <a:latin typeface="+mn-lt"/>
              </a:rPr>
              <a:t> </a:t>
            </a:r>
            <a:r>
              <a:rPr lang="pt-BR" sz="1800" dirty="0" err="1">
                <a:latin typeface="+mn-lt"/>
              </a:rPr>
              <a:t>the</a:t>
            </a:r>
            <a:r>
              <a:rPr lang="pt-BR" sz="1800" dirty="0">
                <a:latin typeface="+mn-lt"/>
              </a:rPr>
              <a:t> </a:t>
            </a:r>
            <a:r>
              <a:rPr lang="pt-BR" sz="1800" dirty="0" err="1">
                <a:latin typeface="+mn-lt"/>
              </a:rPr>
              <a:t>power</a:t>
            </a:r>
            <a:r>
              <a:rPr lang="pt-BR" sz="1800" dirty="0">
                <a:latin typeface="+mn-lt"/>
              </a:rPr>
              <a:t> grid </a:t>
            </a:r>
            <a:r>
              <a:rPr lang="pt-BR" sz="1800" dirty="0" err="1">
                <a:latin typeface="+mn-lt"/>
              </a:rPr>
              <a:t>and</a:t>
            </a:r>
            <a:r>
              <a:rPr lang="pt-BR" sz="1800" dirty="0">
                <a:latin typeface="+mn-lt"/>
              </a:rPr>
              <a:t> </a:t>
            </a:r>
            <a:r>
              <a:rPr lang="pt-BR" sz="1800" dirty="0" err="1">
                <a:latin typeface="+mn-lt"/>
              </a:rPr>
              <a:t>ensure</a:t>
            </a:r>
            <a:r>
              <a:rPr lang="pt-BR" sz="1800" dirty="0">
                <a:latin typeface="+mn-lt"/>
              </a:rPr>
              <a:t> </a:t>
            </a:r>
            <a:r>
              <a:rPr lang="pt-BR" sz="1800" dirty="0" err="1">
                <a:latin typeface="+mn-lt"/>
              </a:rPr>
              <a:t>that</a:t>
            </a:r>
            <a:r>
              <a:rPr lang="pt-BR" sz="1800" dirty="0">
                <a:latin typeface="+mn-lt"/>
              </a:rPr>
              <a:t> </a:t>
            </a:r>
            <a:r>
              <a:rPr lang="pt-BR" sz="1800" dirty="0" err="1">
                <a:latin typeface="+mn-lt"/>
              </a:rPr>
              <a:t>the</a:t>
            </a:r>
            <a:r>
              <a:rPr lang="pt-BR" sz="1800" dirty="0">
                <a:latin typeface="+mn-lt"/>
              </a:rPr>
              <a:t> </a:t>
            </a:r>
            <a:r>
              <a:rPr lang="pt-BR" sz="1800" dirty="0" err="1">
                <a:latin typeface="+mn-lt"/>
              </a:rPr>
              <a:t>power</a:t>
            </a:r>
            <a:r>
              <a:rPr lang="pt-BR" sz="1800" dirty="0">
                <a:latin typeface="+mn-lt"/>
              </a:rPr>
              <a:t> </a:t>
            </a:r>
            <a:r>
              <a:rPr lang="pt-BR" sz="1800" dirty="0" err="1">
                <a:latin typeface="+mn-lt"/>
              </a:rPr>
              <a:t>factor</a:t>
            </a:r>
            <a:r>
              <a:rPr lang="pt-BR" sz="1800" dirty="0">
                <a:latin typeface="+mn-lt"/>
              </a:rPr>
              <a:t> </a:t>
            </a:r>
            <a:r>
              <a:rPr lang="pt-BR" sz="1800" dirty="0" err="1">
                <a:latin typeface="+mn-lt"/>
              </a:rPr>
              <a:t>requirements</a:t>
            </a:r>
            <a:r>
              <a:rPr lang="pt-BR" sz="1800" dirty="0">
                <a:latin typeface="+mn-lt"/>
              </a:rPr>
              <a:t> are </a:t>
            </a:r>
            <a:r>
              <a:rPr lang="pt-BR" sz="1800" dirty="0" err="1">
                <a:latin typeface="+mn-lt"/>
              </a:rPr>
              <a:t>met</a:t>
            </a:r>
            <a:r>
              <a:rPr lang="pt-BR" sz="1800" dirty="0">
                <a:latin typeface="+mn-lt"/>
              </a:rPr>
              <a:t>, </a:t>
            </a:r>
            <a:r>
              <a:rPr lang="pt-BR" sz="1800" dirty="0" err="1">
                <a:latin typeface="+mn-lt"/>
              </a:rPr>
              <a:t>the</a:t>
            </a:r>
            <a:r>
              <a:rPr lang="pt-BR" sz="1800" dirty="0">
                <a:latin typeface="+mn-lt"/>
              </a:rPr>
              <a:t> </a:t>
            </a:r>
            <a:r>
              <a:rPr lang="pt-BR" sz="1800" dirty="0" err="1">
                <a:latin typeface="+mn-lt"/>
              </a:rPr>
              <a:t>company</a:t>
            </a:r>
            <a:r>
              <a:rPr lang="pt-BR" sz="1800" dirty="0">
                <a:latin typeface="+mn-lt"/>
              </a:rPr>
              <a:t> </a:t>
            </a:r>
            <a:r>
              <a:rPr lang="pt-BR" sz="1800" dirty="0" err="1">
                <a:latin typeface="+mn-lt"/>
              </a:rPr>
              <a:t>has</a:t>
            </a:r>
            <a:r>
              <a:rPr lang="pt-BR" sz="1800" dirty="0">
                <a:latin typeface="+mn-lt"/>
              </a:rPr>
              <a:t> </a:t>
            </a:r>
            <a:r>
              <a:rPr lang="pt-BR" sz="1800" dirty="0" err="1">
                <a:latin typeface="+mn-lt"/>
              </a:rPr>
              <a:t>arranged</a:t>
            </a:r>
            <a:r>
              <a:rPr lang="pt-BR" sz="1800" dirty="0">
                <a:latin typeface="+mn-lt"/>
              </a:rPr>
              <a:t> a </a:t>
            </a:r>
            <a:r>
              <a:rPr lang="pt-BR" sz="1800" dirty="0" err="1">
                <a:latin typeface="+mn-lt"/>
              </a:rPr>
              <a:t>power</a:t>
            </a:r>
            <a:r>
              <a:rPr lang="pt-BR" sz="1800" dirty="0">
                <a:latin typeface="+mn-lt"/>
              </a:rPr>
              <a:t> </a:t>
            </a:r>
            <a:r>
              <a:rPr lang="pt-BR" sz="1800" dirty="0" err="1">
                <a:latin typeface="+mn-lt"/>
              </a:rPr>
              <a:t>factor</a:t>
            </a:r>
            <a:r>
              <a:rPr lang="pt-BR" sz="1800" dirty="0">
                <a:latin typeface="+mn-lt"/>
              </a:rPr>
              <a:t> </a:t>
            </a:r>
            <a:r>
              <a:rPr lang="pt-BR" sz="1800" dirty="0" err="1">
                <a:latin typeface="+mn-lt"/>
              </a:rPr>
              <a:t>compensation</a:t>
            </a:r>
            <a:r>
              <a:rPr lang="pt-BR" sz="1800" dirty="0">
                <a:latin typeface="+mn-lt"/>
              </a:rPr>
              <a:t> </a:t>
            </a:r>
            <a:r>
              <a:rPr lang="pt-BR" sz="1800" dirty="0" err="1">
                <a:latin typeface="+mn-lt"/>
              </a:rPr>
              <a:t>cabinet</a:t>
            </a:r>
            <a:r>
              <a:rPr lang="pt-BR" sz="1800" dirty="0">
                <a:latin typeface="+mn-lt"/>
              </a:rPr>
              <a:t>. The </a:t>
            </a:r>
            <a:r>
              <a:rPr lang="pt-BR" sz="1800" dirty="0" err="1">
                <a:latin typeface="+mn-lt"/>
              </a:rPr>
              <a:t>company's</a:t>
            </a:r>
            <a:r>
              <a:rPr lang="pt-BR" sz="1800" dirty="0">
                <a:latin typeface="+mn-lt"/>
              </a:rPr>
              <a:t> cos</a:t>
            </a:r>
            <a:r>
              <a:rPr lang="el-GR" sz="1800" dirty="0">
                <a:latin typeface="+mn-lt"/>
              </a:rPr>
              <a:t>φ </a:t>
            </a:r>
            <a:r>
              <a:rPr lang="pt-BR" sz="1800" dirty="0" err="1">
                <a:latin typeface="+mn-lt"/>
              </a:rPr>
              <a:t>coefficient</a:t>
            </a:r>
            <a:r>
              <a:rPr lang="pt-BR" sz="1800" dirty="0">
                <a:latin typeface="+mn-lt"/>
              </a:rPr>
              <a:t> </a:t>
            </a:r>
            <a:r>
              <a:rPr lang="pt-BR" sz="1800" dirty="0" err="1">
                <a:latin typeface="+mn-lt"/>
              </a:rPr>
              <a:t>is</a:t>
            </a:r>
            <a:r>
              <a:rPr lang="pt-BR" sz="1800" dirty="0">
                <a:latin typeface="+mn-lt"/>
              </a:rPr>
              <a:t> </a:t>
            </a:r>
            <a:r>
              <a:rPr lang="pt-BR" sz="1800" dirty="0" err="1">
                <a:latin typeface="+mn-lt"/>
              </a:rPr>
              <a:t>always</a:t>
            </a:r>
            <a:r>
              <a:rPr lang="pt-BR" sz="1800" dirty="0">
                <a:latin typeface="+mn-lt"/>
              </a:rPr>
              <a:t> </a:t>
            </a:r>
            <a:r>
              <a:rPr lang="pt-BR" sz="1800" dirty="0" err="1">
                <a:latin typeface="+mn-lt"/>
              </a:rPr>
              <a:t>above</a:t>
            </a:r>
            <a:r>
              <a:rPr lang="pt-BR" sz="1800" dirty="0">
                <a:latin typeface="+mn-lt"/>
              </a:rPr>
              <a:t> 0.9.
In </a:t>
            </a:r>
            <a:r>
              <a:rPr lang="pt-BR" sz="1800" dirty="0" err="1">
                <a:latin typeface="+mn-lt"/>
              </a:rPr>
              <a:t>addition</a:t>
            </a:r>
            <a:r>
              <a:rPr lang="pt-BR" sz="1800" dirty="0">
                <a:latin typeface="+mn-lt"/>
              </a:rPr>
              <a:t>, </a:t>
            </a:r>
            <a:r>
              <a:rPr lang="pt-BR" sz="1800" dirty="0" err="1">
                <a:latin typeface="+mn-lt"/>
              </a:rPr>
              <a:t>the</a:t>
            </a:r>
            <a:r>
              <a:rPr lang="pt-BR" sz="1800" dirty="0">
                <a:latin typeface="+mn-lt"/>
              </a:rPr>
              <a:t> </a:t>
            </a:r>
            <a:r>
              <a:rPr lang="pt-BR" sz="1800" dirty="0" err="1">
                <a:latin typeface="+mn-lt"/>
              </a:rPr>
              <a:t>Company</a:t>
            </a:r>
            <a:r>
              <a:rPr lang="pt-BR" sz="1800" dirty="0">
                <a:latin typeface="+mn-lt"/>
              </a:rPr>
              <a:t> uses a </a:t>
            </a:r>
            <a:r>
              <a:rPr lang="pt-BR" sz="1800" dirty="0" err="1">
                <a:latin typeface="+mn-lt"/>
              </a:rPr>
              <a:t>generator</a:t>
            </a:r>
            <a:r>
              <a:rPr lang="pt-BR" sz="1800" dirty="0">
                <a:latin typeface="+mn-lt"/>
              </a:rPr>
              <a:t> </a:t>
            </a:r>
            <a:r>
              <a:rPr lang="pt-BR" sz="1800" dirty="0" err="1">
                <a:latin typeface="+mn-lt"/>
              </a:rPr>
              <a:t>with</a:t>
            </a:r>
            <a:r>
              <a:rPr lang="pt-BR" sz="1800" dirty="0">
                <a:latin typeface="+mn-lt"/>
              </a:rPr>
              <a:t> a </a:t>
            </a:r>
            <a:r>
              <a:rPr lang="pt-BR" sz="1800" dirty="0" err="1">
                <a:latin typeface="+mn-lt"/>
              </a:rPr>
              <a:t>capacity</a:t>
            </a:r>
            <a:r>
              <a:rPr lang="pt-BR" sz="1800" dirty="0">
                <a:latin typeface="+mn-lt"/>
              </a:rPr>
              <a:t> </a:t>
            </a:r>
            <a:r>
              <a:rPr lang="pt-BR" sz="1800" dirty="0" err="1">
                <a:latin typeface="+mn-lt"/>
              </a:rPr>
              <a:t>of</a:t>
            </a:r>
            <a:r>
              <a:rPr lang="pt-BR" sz="1800" dirty="0">
                <a:latin typeface="+mn-lt"/>
              </a:rPr>
              <a:t> 1200kVA, in case </a:t>
            </a:r>
            <a:r>
              <a:rPr lang="pt-BR" sz="1800" dirty="0" err="1">
                <a:latin typeface="+mn-lt"/>
              </a:rPr>
              <a:t>of</a:t>
            </a:r>
            <a:r>
              <a:rPr lang="pt-BR" sz="1800" dirty="0">
                <a:latin typeface="+mn-lt"/>
              </a:rPr>
              <a:t> a </a:t>
            </a:r>
            <a:r>
              <a:rPr lang="pt-BR" sz="1800" dirty="0" err="1">
                <a:latin typeface="+mn-lt"/>
              </a:rPr>
              <a:t>power</a:t>
            </a:r>
            <a:r>
              <a:rPr lang="pt-BR" sz="1800" dirty="0">
                <a:latin typeface="+mn-lt"/>
              </a:rPr>
              <a:t> </a:t>
            </a:r>
            <a:r>
              <a:rPr lang="pt-BR" sz="1800" dirty="0" err="1">
                <a:latin typeface="+mn-lt"/>
              </a:rPr>
              <a:t>outage</a:t>
            </a:r>
            <a:endParaRPr lang="en-US" sz="1800" dirty="0">
              <a:effectLst/>
              <a:latin typeface="+mn-lt"/>
              <a:ea typeface="Times New Roman" panose="02020603050405020304" pitchFamily="18" charset="0"/>
            </a:endParaRPr>
          </a:p>
        </p:txBody>
      </p:sp>
      <p:sp>
        <p:nvSpPr>
          <p:cNvPr id="10" name="TextBox 9">
            <a:extLst>
              <a:ext uri="{FF2B5EF4-FFF2-40B4-BE49-F238E27FC236}">
                <a16:creationId xmlns:a16="http://schemas.microsoft.com/office/drawing/2014/main" id="{2061ACA8-4826-40C8-B100-4CCCF34BB520}"/>
              </a:ext>
            </a:extLst>
          </p:cNvPr>
          <p:cNvSpPr txBox="1"/>
          <p:nvPr/>
        </p:nvSpPr>
        <p:spPr>
          <a:xfrm>
            <a:off x="2262970" y="6002339"/>
            <a:ext cx="2669356" cy="369332"/>
          </a:xfrm>
          <a:prstGeom prst="rect">
            <a:avLst/>
          </a:prstGeom>
          <a:noFill/>
        </p:spPr>
        <p:txBody>
          <a:bodyPr wrap="square" rtlCol="0">
            <a:spAutoFit/>
          </a:bodyPr>
          <a:lstStyle/>
          <a:p>
            <a:r>
              <a:rPr lang="en-US" sz="1800" i="1" dirty="0">
                <a:latin typeface="+mn-lt"/>
                <a:cs typeface="Times New Roman" panose="02020603050405020304" pitchFamily="18" charset="0"/>
              </a:rPr>
              <a:t>Substation pictures</a:t>
            </a:r>
            <a:endParaRPr lang="vi-VN" sz="1800" i="1" dirty="0">
              <a:latin typeface="+mn-lt"/>
              <a:cs typeface="Times New Roman" panose="02020603050405020304" pitchFamily="18" charset="0"/>
            </a:endParaRPr>
          </a:p>
        </p:txBody>
      </p:sp>
      <p:pic>
        <p:nvPicPr>
          <p:cNvPr id="11" name="Picture 10">
            <a:extLst>
              <a:ext uri="{FF2B5EF4-FFF2-40B4-BE49-F238E27FC236}">
                <a16:creationId xmlns:a16="http://schemas.microsoft.com/office/drawing/2014/main" id="{E8ABB634-0D5E-4F3D-83B2-6D69647DC7F9}"/>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4652" y="3042743"/>
            <a:ext cx="3124835" cy="2927472"/>
          </a:xfrm>
          <a:prstGeom prst="rect">
            <a:avLst/>
          </a:prstGeom>
          <a:noFill/>
          <a:ln>
            <a:noFill/>
          </a:ln>
        </p:spPr>
      </p:pic>
      <p:pic>
        <p:nvPicPr>
          <p:cNvPr id="12" name="Picture 11">
            <a:extLst>
              <a:ext uri="{FF2B5EF4-FFF2-40B4-BE49-F238E27FC236}">
                <a16:creationId xmlns:a16="http://schemas.microsoft.com/office/drawing/2014/main" id="{0DC4F860-F029-4F4E-8BD6-F421978D6A3F}"/>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64301" y="1958941"/>
            <a:ext cx="2754630" cy="2222922"/>
          </a:xfrm>
          <a:prstGeom prst="rect">
            <a:avLst/>
          </a:prstGeom>
          <a:noFill/>
          <a:ln>
            <a:noFill/>
          </a:ln>
        </p:spPr>
      </p:pic>
      <p:pic>
        <p:nvPicPr>
          <p:cNvPr id="13" name="Picture 12">
            <a:extLst>
              <a:ext uri="{FF2B5EF4-FFF2-40B4-BE49-F238E27FC236}">
                <a16:creationId xmlns:a16="http://schemas.microsoft.com/office/drawing/2014/main" id="{9C4765C7-7979-4CC6-8D96-645966DFCE18}"/>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18931" y="1972487"/>
            <a:ext cx="2922270" cy="2195830"/>
          </a:xfrm>
          <a:prstGeom prst="rect">
            <a:avLst/>
          </a:prstGeom>
          <a:noFill/>
          <a:ln>
            <a:noFill/>
          </a:ln>
        </p:spPr>
      </p:pic>
      <p:sp>
        <p:nvSpPr>
          <p:cNvPr id="6" name="TextBox 5">
            <a:extLst>
              <a:ext uri="{FF2B5EF4-FFF2-40B4-BE49-F238E27FC236}">
                <a16:creationId xmlns:a16="http://schemas.microsoft.com/office/drawing/2014/main" id="{ECBCF8A6-8C64-C9AD-CF80-78DCD4E8FF4C}"/>
              </a:ext>
            </a:extLst>
          </p:cNvPr>
          <p:cNvSpPr txBox="1"/>
          <p:nvPr/>
        </p:nvSpPr>
        <p:spPr>
          <a:xfrm>
            <a:off x="609600" y="1375738"/>
            <a:ext cx="6098344" cy="369332"/>
          </a:xfrm>
          <a:prstGeom prst="rect">
            <a:avLst/>
          </a:prstGeom>
          <a:noFill/>
        </p:spPr>
        <p:txBody>
          <a:bodyPr wrap="square">
            <a:spAutoFit/>
          </a:bodyPr>
          <a:lstStyle/>
          <a:p>
            <a:r>
              <a:rPr lang="en-US" sz="1800" b="1" dirty="0">
                <a:solidFill>
                  <a:sysClr val="windowText" lastClr="000000"/>
                </a:solidFill>
                <a:latin typeface="+mn-lt"/>
                <a:cs typeface="Times New Roman" pitchFamily="18" charset="0"/>
              </a:rPr>
              <a:t>1. Electrical System</a:t>
            </a:r>
          </a:p>
        </p:txBody>
      </p:sp>
    </p:spTree>
    <p:extLst>
      <p:ext uri="{BB962C8B-B14F-4D97-AF65-F5344CB8AC3E}">
        <p14:creationId xmlns:p14="http://schemas.microsoft.com/office/powerpoint/2010/main" val="4013075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3247DF5-8D05-410F-9914-A41DC0DC29D3}"/>
              </a:ext>
            </a:extLst>
          </p:cNvPr>
          <p:cNvSpPr/>
          <p:nvPr/>
        </p:nvSpPr>
        <p:spPr>
          <a:xfrm>
            <a:off x="668551" y="1451127"/>
            <a:ext cx="6540874" cy="4195957"/>
          </a:xfrm>
          <a:prstGeom prst="rect">
            <a:avLst/>
          </a:prstGeom>
        </p:spPr>
        <p:txBody>
          <a:bodyPr wrap="square">
            <a:spAutoFit/>
          </a:bodyPr>
          <a:lstStyle/>
          <a:p>
            <a:pPr>
              <a:lnSpc>
                <a:spcPct val="150000"/>
              </a:lnSpc>
            </a:pPr>
            <a:r>
              <a:rPr lang="en-US" sz="1800" b="1" dirty="0"/>
              <a:t>2. Lighting System</a:t>
            </a:r>
          </a:p>
          <a:p>
            <a:pPr marL="342900" indent="-342900">
              <a:lnSpc>
                <a:spcPct val="150000"/>
              </a:lnSpc>
              <a:buFont typeface="Arial" panose="020B0604020202020204" pitchFamily="34" charset="0"/>
              <a:buChar char="•"/>
            </a:pPr>
            <a:r>
              <a:rPr lang="en-US" sz="1800" dirty="0"/>
              <a:t>The company’s lighting system uses 1,170 50W round LED bulbs. The average usage time of the bulbs is approximately 10 to 12 hours.</a:t>
            </a:r>
          </a:p>
          <a:p>
            <a:pPr marL="342900" indent="-342900">
              <a:lnSpc>
                <a:spcPct val="150000"/>
              </a:lnSpc>
              <a:buFont typeface="Arial" panose="020B0604020202020204" pitchFamily="34" charset="0"/>
              <a:buChar char="•"/>
            </a:pPr>
            <a:r>
              <a:rPr lang="en-US" sz="1800" dirty="0"/>
              <a:t>The lighting system is equipped with high luminous efficacy LED bulbs, which are energy-efficient. However, compared to the standard lighting levels, most areas suffer from insufficient lighting. The company needs to enhance the cleaning of the lighting system and install reflectors to improve lighting performance.</a:t>
            </a:r>
          </a:p>
        </p:txBody>
      </p:sp>
      <p:sp>
        <p:nvSpPr>
          <p:cNvPr id="6" name="TextBox 5">
            <a:extLst>
              <a:ext uri="{FF2B5EF4-FFF2-40B4-BE49-F238E27FC236}">
                <a16:creationId xmlns:a16="http://schemas.microsoft.com/office/drawing/2014/main" id="{AAAFB3E4-71F2-404B-8A4D-99DEBB1B7383}"/>
              </a:ext>
            </a:extLst>
          </p:cNvPr>
          <p:cNvSpPr txBox="1"/>
          <p:nvPr/>
        </p:nvSpPr>
        <p:spPr>
          <a:xfrm>
            <a:off x="7778853" y="5267428"/>
            <a:ext cx="4078514" cy="379656"/>
          </a:xfrm>
          <a:prstGeom prst="rect">
            <a:avLst/>
          </a:prstGeom>
          <a:noFill/>
        </p:spPr>
        <p:txBody>
          <a:bodyPr wrap="square" rtlCol="0">
            <a:spAutoFit/>
          </a:bodyPr>
          <a:lstStyle/>
          <a:p>
            <a:pPr algn="ctr"/>
            <a:r>
              <a:rPr lang="en-US" i="1" dirty="0">
                <a:latin typeface="+mj-lt"/>
              </a:rPr>
              <a:t>Lighting at the company</a:t>
            </a:r>
            <a:endParaRPr lang="en-US" i="1" dirty="0">
              <a:latin typeface="+mj-lt"/>
              <a:cs typeface="Times New Roman" panose="02020603050405020304" pitchFamily="18" charset="0"/>
            </a:endParaRPr>
          </a:p>
        </p:txBody>
      </p:sp>
      <p:pic>
        <p:nvPicPr>
          <p:cNvPr id="7" name="Picture 6">
            <a:extLst>
              <a:ext uri="{FF2B5EF4-FFF2-40B4-BE49-F238E27FC236}">
                <a16:creationId xmlns:a16="http://schemas.microsoft.com/office/drawing/2014/main" id="{04FDB920-A424-4A3F-ACBE-55BBE544278F}"/>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68376" y="2686929"/>
            <a:ext cx="2549734" cy="2432902"/>
          </a:xfrm>
          <a:prstGeom prst="rect">
            <a:avLst/>
          </a:prstGeom>
          <a:noFill/>
          <a:ln>
            <a:noFill/>
          </a:ln>
        </p:spPr>
      </p:pic>
      <p:pic>
        <p:nvPicPr>
          <p:cNvPr id="8" name="Picture 7">
            <a:extLst>
              <a:ext uri="{FF2B5EF4-FFF2-40B4-BE49-F238E27FC236}">
                <a16:creationId xmlns:a16="http://schemas.microsoft.com/office/drawing/2014/main" id="{3431A86B-9BAA-42F8-B63B-12C7865E4CA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6012" y="2686929"/>
            <a:ext cx="2255988" cy="2432902"/>
          </a:xfrm>
          <a:prstGeom prst="rect">
            <a:avLst/>
          </a:prstGeom>
          <a:noFill/>
          <a:ln>
            <a:noFill/>
          </a:ln>
        </p:spPr>
      </p:pic>
      <p:sp>
        <p:nvSpPr>
          <p:cNvPr id="11" name="Title 1">
            <a:extLst>
              <a:ext uri="{FF2B5EF4-FFF2-40B4-BE49-F238E27FC236}">
                <a16:creationId xmlns:a16="http://schemas.microsoft.com/office/drawing/2014/main" id="{0DFD6A6C-F80C-9328-1C8D-206DC4A4FAC0}"/>
              </a:ext>
            </a:extLst>
          </p:cNvPr>
          <p:cNvSpPr>
            <a:spLocks noGrp="1"/>
          </p:cNvSpPr>
          <p:nvPr>
            <p:ph type="title"/>
          </p:nvPr>
        </p:nvSpPr>
        <p:spPr/>
        <p:txBody>
          <a:bodyPr>
            <a:noAutofit/>
          </a:bodyPr>
          <a:lstStyle/>
          <a:p>
            <a:r>
              <a:rPr lang="vi-VN" sz="3200" dirty="0">
                <a:solidFill>
                  <a:schemeClr val="accent1">
                    <a:lumMod val="50000"/>
                  </a:schemeClr>
                </a:solidFill>
                <a:latin typeface="+mn-lt"/>
              </a:rPr>
              <a:t>Power Supply System</a:t>
            </a:r>
            <a:endParaRPr lang="en-US" sz="3200" dirty="0">
              <a:solidFill>
                <a:schemeClr val="accent1">
                  <a:lumMod val="50000"/>
                </a:schemeClr>
              </a:solidFill>
              <a:latin typeface="+mn-lt"/>
            </a:endParaRPr>
          </a:p>
        </p:txBody>
      </p:sp>
    </p:spTree>
    <p:extLst>
      <p:ext uri="{BB962C8B-B14F-4D97-AF65-F5344CB8AC3E}">
        <p14:creationId xmlns:p14="http://schemas.microsoft.com/office/powerpoint/2010/main" val="17849022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CDB8A97-28D4-4CCE-A62C-61727D753E83}"/>
              </a:ext>
            </a:extLst>
          </p:cNvPr>
          <p:cNvSpPr/>
          <p:nvPr/>
        </p:nvSpPr>
        <p:spPr>
          <a:xfrm>
            <a:off x="609600" y="1610822"/>
            <a:ext cx="5319253" cy="4093428"/>
          </a:xfrm>
          <a:prstGeom prst="rect">
            <a:avLst/>
          </a:prstGeom>
        </p:spPr>
        <p:txBody>
          <a:bodyPr wrap="square">
            <a:spAutoFit/>
          </a:bodyPr>
          <a:lstStyle/>
          <a:p>
            <a:r>
              <a:rPr lang="en-US" sz="2000" b="1" dirty="0"/>
              <a:t>3. Boiler System</a:t>
            </a:r>
          </a:p>
          <a:p>
            <a:endParaRPr lang="en-US" sz="2000" dirty="0"/>
          </a:p>
          <a:p>
            <a:pPr marL="342900" indent="-342900">
              <a:buFont typeface="Arial" panose="020B0604020202020204" pitchFamily="34" charset="0"/>
              <a:buChar char="•"/>
            </a:pPr>
            <a:r>
              <a:rPr lang="en-US" sz="2000" dirty="0"/>
              <a:t>The company uses four oil-fired boilers, including one 500kg boiler, one 600kg boiler, and two 1-ton boilers. </a:t>
            </a:r>
          </a:p>
          <a:p>
            <a:pPr marL="342900" indent="-342900">
              <a:buFont typeface="Arial" panose="020B0604020202020204" pitchFamily="34" charset="0"/>
              <a:buChar char="•"/>
            </a:pPr>
            <a:r>
              <a:rPr lang="en-US" sz="2000" dirty="0"/>
              <a:t>The boilers do not have an oil preheating system or condensate recovery system. Currently, two boilers are in operation, and the other two serve as backup for the shrimp steaming area. </a:t>
            </a:r>
          </a:p>
          <a:p>
            <a:pPr marL="342900" indent="-342900">
              <a:buFont typeface="Arial" panose="020B0604020202020204" pitchFamily="34" charset="0"/>
              <a:buChar char="•"/>
            </a:pPr>
            <a:r>
              <a:rPr lang="en-US" sz="2000" dirty="0"/>
              <a:t>The output temperature at the boiler area is 200°C, while the temperature used in the shrimp steaming area is 120°C.</a:t>
            </a:r>
          </a:p>
        </p:txBody>
      </p:sp>
      <p:pic>
        <p:nvPicPr>
          <p:cNvPr id="7" name="Picture 6">
            <a:extLst>
              <a:ext uri="{FF2B5EF4-FFF2-40B4-BE49-F238E27FC236}">
                <a16:creationId xmlns:a16="http://schemas.microsoft.com/office/drawing/2014/main" id="{786442A7-D28A-479A-8055-BD91AB4A24B9}"/>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5998" y="2238892"/>
            <a:ext cx="3036570" cy="2837291"/>
          </a:xfrm>
          <a:prstGeom prst="rect">
            <a:avLst/>
          </a:prstGeom>
          <a:noFill/>
          <a:ln>
            <a:noFill/>
          </a:ln>
        </p:spPr>
      </p:pic>
      <p:pic>
        <p:nvPicPr>
          <p:cNvPr id="8" name="Picture 7">
            <a:extLst>
              <a:ext uri="{FF2B5EF4-FFF2-40B4-BE49-F238E27FC236}">
                <a16:creationId xmlns:a16="http://schemas.microsoft.com/office/drawing/2014/main" id="{D0D77A12-3424-48D5-97AF-51F44A5BD369}"/>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32568" y="2238891"/>
            <a:ext cx="2566670" cy="2837291"/>
          </a:xfrm>
          <a:prstGeom prst="rect">
            <a:avLst/>
          </a:prstGeom>
          <a:noFill/>
          <a:ln>
            <a:noFill/>
          </a:ln>
        </p:spPr>
      </p:pic>
      <p:sp>
        <p:nvSpPr>
          <p:cNvPr id="9" name="TextBox 8">
            <a:extLst>
              <a:ext uri="{FF2B5EF4-FFF2-40B4-BE49-F238E27FC236}">
                <a16:creationId xmlns:a16="http://schemas.microsoft.com/office/drawing/2014/main" id="{3FA60AD1-8E47-48EE-AE43-68BF850A1F4D}"/>
              </a:ext>
            </a:extLst>
          </p:cNvPr>
          <p:cNvSpPr txBox="1"/>
          <p:nvPr/>
        </p:nvSpPr>
        <p:spPr>
          <a:xfrm>
            <a:off x="7093311" y="5132095"/>
            <a:ext cx="4078514" cy="379656"/>
          </a:xfrm>
          <a:prstGeom prst="rect">
            <a:avLst/>
          </a:prstGeom>
          <a:noFill/>
        </p:spPr>
        <p:txBody>
          <a:bodyPr wrap="square" rtlCol="0">
            <a:spAutoFit/>
          </a:bodyPr>
          <a:lstStyle/>
          <a:p>
            <a:pPr algn="ctr"/>
            <a:r>
              <a:rPr lang="vi-VN" sz="1800" i="1" dirty="0">
                <a:latin typeface="+mn-lt"/>
              </a:rPr>
              <a:t>Boiler system at the enterprise</a:t>
            </a:r>
            <a:endParaRPr lang="en-US" i="1" dirty="0">
              <a:latin typeface="+mn-lt"/>
              <a:cs typeface="Times New Roman" panose="02020603050405020304" pitchFamily="18" charset="0"/>
            </a:endParaRPr>
          </a:p>
        </p:txBody>
      </p:sp>
      <p:sp>
        <p:nvSpPr>
          <p:cNvPr id="3" name="Title 1">
            <a:extLst>
              <a:ext uri="{FF2B5EF4-FFF2-40B4-BE49-F238E27FC236}">
                <a16:creationId xmlns:a16="http://schemas.microsoft.com/office/drawing/2014/main" id="{6159C0C0-38C6-A3E8-95EC-4979EFF3C870}"/>
              </a:ext>
            </a:extLst>
          </p:cNvPr>
          <p:cNvSpPr>
            <a:spLocks noGrp="1"/>
          </p:cNvSpPr>
          <p:nvPr>
            <p:ph type="title"/>
          </p:nvPr>
        </p:nvSpPr>
        <p:spPr/>
        <p:txBody>
          <a:bodyPr>
            <a:noAutofit/>
          </a:bodyPr>
          <a:lstStyle/>
          <a:p>
            <a:r>
              <a:rPr lang="vi-VN" sz="3200" dirty="0">
                <a:solidFill>
                  <a:schemeClr val="accent1">
                    <a:lumMod val="50000"/>
                  </a:schemeClr>
                </a:solidFill>
                <a:latin typeface="+mn-lt"/>
              </a:rPr>
              <a:t>Power Supply System</a:t>
            </a:r>
            <a:endParaRPr lang="en-US" sz="3200" dirty="0">
              <a:solidFill>
                <a:schemeClr val="accent1">
                  <a:lumMod val="50000"/>
                </a:schemeClr>
              </a:solidFill>
              <a:latin typeface="+mn-lt"/>
            </a:endParaRPr>
          </a:p>
        </p:txBody>
      </p:sp>
    </p:spTree>
    <p:extLst>
      <p:ext uri="{BB962C8B-B14F-4D97-AF65-F5344CB8AC3E}">
        <p14:creationId xmlns:p14="http://schemas.microsoft.com/office/powerpoint/2010/main" val="3805155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99590C-5F97-4F13-B82B-108133778EAE}"/>
              </a:ext>
            </a:extLst>
          </p:cNvPr>
          <p:cNvSpPr txBox="1"/>
          <p:nvPr/>
        </p:nvSpPr>
        <p:spPr>
          <a:xfrm>
            <a:off x="609600" y="1711325"/>
            <a:ext cx="4914900" cy="2862322"/>
          </a:xfrm>
          <a:prstGeom prst="rect">
            <a:avLst/>
          </a:prstGeom>
          <a:noFill/>
        </p:spPr>
        <p:txBody>
          <a:bodyPr wrap="square" rtlCol="0">
            <a:spAutoFit/>
          </a:bodyPr>
          <a:lstStyle/>
          <a:p>
            <a:r>
              <a:rPr lang="en-US" sz="2000" b="1" dirty="0">
                <a:latin typeface="+mn-lt"/>
              </a:rPr>
              <a:t>4. Air Compressor System</a:t>
            </a:r>
            <a:br>
              <a:rPr lang="en-US" sz="2000" dirty="0">
                <a:latin typeface="+mn-lt"/>
              </a:rPr>
            </a:br>
            <a:endParaRPr lang="en-US" sz="2000" dirty="0">
              <a:latin typeface="+mn-lt"/>
            </a:endParaRPr>
          </a:p>
          <a:p>
            <a:r>
              <a:rPr lang="en-US" sz="2000" dirty="0">
                <a:latin typeface="+mn-lt"/>
              </a:rPr>
              <a:t>The company is using three air compressors with motor capacities of 11kW and 15kW, running in rotation. The set pressure is 8 bar. The compressors are not equipped with ducts to vent hot air from the compressors to the outside environment.</a:t>
            </a:r>
          </a:p>
        </p:txBody>
      </p:sp>
      <p:sp>
        <p:nvSpPr>
          <p:cNvPr id="6" name="TextBox 5">
            <a:extLst>
              <a:ext uri="{FF2B5EF4-FFF2-40B4-BE49-F238E27FC236}">
                <a16:creationId xmlns:a16="http://schemas.microsoft.com/office/drawing/2014/main" id="{79574F4D-7368-435E-BCE9-F65BB047E04C}"/>
              </a:ext>
            </a:extLst>
          </p:cNvPr>
          <p:cNvSpPr txBox="1"/>
          <p:nvPr/>
        </p:nvSpPr>
        <p:spPr>
          <a:xfrm>
            <a:off x="5960111" y="5302985"/>
            <a:ext cx="5758277" cy="400110"/>
          </a:xfrm>
          <a:prstGeom prst="rect">
            <a:avLst/>
          </a:prstGeom>
          <a:noFill/>
        </p:spPr>
        <p:txBody>
          <a:bodyPr wrap="square" rtlCol="0">
            <a:spAutoFit/>
          </a:bodyPr>
          <a:lstStyle/>
          <a:p>
            <a:r>
              <a:rPr lang="en-US" sz="2000" i="1" dirty="0">
                <a:latin typeface="+mn-lt"/>
                <a:cs typeface="Times New Roman" panose="02020603050405020304" pitchFamily="18" charset="0"/>
              </a:rPr>
              <a:t>Images of air compressors and accumulators</a:t>
            </a:r>
            <a:endParaRPr lang="vi-VN" sz="2000" i="1" dirty="0">
              <a:latin typeface="+mn-lt"/>
              <a:cs typeface="Times New Roman" panose="02020603050405020304" pitchFamily="18" charset="0"/>
            </a:endParaRPr>
          </a:p>
        </p:txBody>
      </p:sp>
      <p:pic>
        <p:nvPicPr>
          <p:cNvPr id="8" name="Picture 7">
            <a:extLst>
              <a:ext uri="{FF2B5EF4-FFF2-40B4-BE49-F238E27FC236}">
                <a16:creationId xmlns:a16="http://schemas.microsoft.com/office/drawing/2014/main" id="{132FB57C-DD5C-4F67-A9C9-60A849FC6F0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60111" y="1711325"/>
            <a:ext cx="2603500" cy="3436620"/>
          </a:xfrm>
          <a:prstGeom prst="rect">
            <a:avLst/>
          </a:prstGeom>
          <a:noFill/>
          <a:ln>
            <a:noFill/>
          </a:ln>
        </p:spPr>
      </p:pic>
      <p:pic>
        <p:nvPicPr>
          <p:cNvPr id="9" name="Picture 8">
            <a:extLst>
              <a:ext uri="{FF2B5EF4-FFF2-40B4-BE49-F238E27FC236}">
                <a16:creationId xmlns:a16="http://schemas.microsoft.com/office/drawing/2014/main" id="{9BC485FF-6B7F-433F-B1F1-2C01526EA1D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84181" y="1711325"/>
            <a:ext cx="2603500" cy="3435350"/>
          </a:xfrm>
          <a:prstGeom prst="rect">
            <a:avLst/>
          </a:prstGeom>
          <a:noFill/>
          <a:ln>
            <a:noFill/>
          </a:ln>
        </p:spPr>
      </p:pic>
      <p:sp>
        <p:nvSpPr>
          <p:cNvPr id="5" name="Title 1">
            <a:extLst>
              <a:ext uri="{FF2B5EF4-FFF2-40B4-BE49-F238E27FC236}">
                <a16:creationId xmlns:a16="http://schemas.microsoft.com/office/drawing/2014/main" id="{5A9E372F-CCE2-1DE4-BE6F-8D1AA1CA0414}"/>
              </a:ext>
            </a:extLst>
          </p:cNvPr>
          <p:cNvSpPr>
            <a:spLocks noGrp="1"/>
          </p:cNvSpPr>
          <p:nvPr>
            <p:ph type="title"/>
          </p:nvPr>
        </p:nvSpPr>
        <p:spPr/>
        <p:txBody>
          <a:bodyPr>
            <a:noAutofit/>
          </a:bodyPr>
          <a:lstStyle/>
          <a:p>
            <a:r>
              <a:rPr lang="vi-VN" sz="3200" dirty="0">
                <a:solidFill>
                  <a:schemeClr val="accent1">
                    <a:lumMod val="50000"/>
                  </a:schemeClr>
                </a:solidFill>
                <a:latin typeface="+mn-lt"/>
              </a:rPr>
              <a:t>Power Supply System</a:t>
            </a:r>
            <a:endParaRPr lang="en-US" sz="3200" dirty="0">
              <a:solidFill>
                <a:schemeClr val="accent1">
                  <a:lumMod val="50000"/>
                </a:schemeClr>
              </a:solidFill>
              <a:latin typeface="+mn-lt"/>
            </a:endParaRPr>
          </a:p>
        </p:txBody>
      </p:sp>
    </p:spTree>
    <p:extLst>
      <p:ext uri="{BB962C8B-B14F-4D97-AF65-F5344CB8AC3E}">
        <p14:creationId xmlns:p14="http://schemas.microsoft.com/office/powerpoint/2010/main" val="6307098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554EED6-6C26-4232-BBBD-FB6E8B6AF317}"/>
              </a:ext>
            </a:extLst>
          </p:cNvPr>
          <p:cNvSpPr txBox="1"/>
          <p:nvPr/>
        </p:nvSpPr>
        <p:spPr>
          <a:xfrm>
            <a:off x="609600" y="1421185"/>
            <a:ext cx="7620000" cy="4247317"/>
          </a:xfrm>
          <a:prstGeom prst="rect">
            <a:avLst/>
          </a:prstGeom>
          <a:noFill/>
        </p:spPr>
        <p:txBody>
          <a:bodyPr wrap="square" rtlCol="0">
            <a:spAutoFit/>
          </a:bodyPr>
          <a:lstStyle/>
          <a:p>
            <a:r>
              <a:rPr lang="en-US" sz="2000" b="1" dirty="0"/>
              <a:t>5. Refrigeration System</a:t>
            </a:r>
          </a:p>
          <a:p>
            <a:endParaRPr lang="en-US" sz="2000" dirty="0"/>
          </a:p>
          <a:p>
            <a:r>
              <a:rPr lang="en-US" sz="2000" dirty="0"/>
              <a:t>Factory 1 uses 9 refrigeration compressors, including:</a:t>
            </a:r>
          </a:p>
          <a:p>
            <a:pPr marL="342900" indent="-342900">
              <a:spcBef>
                <a:spcPts val="900"/>
              </a:spcBef>
              <a:buFont typeface="Arial" panose="020B0604020202020204" pitchFamily="34" charset="0"/>
              <a:buChar char="•"/>
            </a:pPr>
            <a:r>
              <a:rPr lang="en-US" sz="2000" dirty="0"/>
              <a:t>High-capacity compressors (No. 1 and 2)</a:t>
            </a:r>
          </a:p>
          <a:p>
            <a:pPr marL="342900" indent="-342900">
              <a:spcBef>
                <a:spcPts val="900"/>
              </a:spcBef>
              <a:buFont typeface="Arial" panose="020B0604020202020204" pitchFamily="34" charset="0"/>
              <a:buChar char="•"/>
            </a:pPr>
            <a:r>
              <a:rPr lang="en-US" sz="2000" dirty="0"/>
              <a:t>Compressors No. 3 and 4 supply cooling for the storage and flake ice production</a:t>
            </a:r>
          </a:p>
          <a:p>
            <a:pPr marL="342900" indent="-342900">
              <a:spcBef>
                <a:spcPts val="900"/>
              </a:spcBef>
              <a:buFont typeface="Arial" panose="020B0604020202020204" pitchFamily="34" charset="0"/>
              <a:buChar char="•"/>
            </a:pPr>
            <a:r>
              <a:rPr lang="en-US" sz="2000" dirty="0"/>
              <a:t>Compressors No. 5 and 6 supply cooling for the contact freezer</a:t>
            </a:r>
          </a:p>
          <a:p>
            <a:pPr marL="342900" indent="-342900">
              <a:spcBef>
                <a:spcPts val="900"/>
              </a:spcBef>
              <a:buFont typeface="Arial" panose="020B0604020202020204" pitchFamily="34" charset="0"/>
              <a:buChar char="•"/>
            </a:pPr>
            <a:r>
              <a:rPr lang="en-US" sz="2000" dirty="0"/>
              <a:t>Compressors No. 7, 8, and 9 supply cooling for the freezing conveyor belt</a:t>
            </a:r>
          </a:p>
          <a:p>
            <a:r>
              <a:rPr lang="en-US" sz="2000" dirty="0"/>
              <a:t>Among these, compressors No. 1, 2, 3, and 4 use soft starters, while the others use direct starting.</a:t>
            </a:r>
          </a:p>
        </p:txBody>
      </p:sp>
      <p:pic>
        <p:nvPicPr>
          <p:cNvPr id="5" name="Picture 4">
            <a:extLst>
              <a:ext uri="{FF2B5EF4-FFF2-40B4-BE49-F238E27FC236}">
                <a16:creationId xmlns:a16="http://schemas.microsoft.com/office/drawing/2014/main" id="{4836FF95-8FE8-4DB3-BF82-686F98A79CC3}"/>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73921" y="1246017"/>
            <a:ext cx="3047004" cy="2321501"/>
          </a:xfrm>
          <a:prstGeom prst="rect">
            <a:avLst/>
          </a:prstGeom>
          <a:noFill/>
          <a:ln>
            <a:noFill/>
          </a:ln>
        </p:spPr>
      </p:pic>
      <p:pic>
        <p:nvPicPr>
          <p:cNvPr id="6" name="Picture 5">
            <a:extLst>
              <a:ext uri="{FF2B5EF4-FFF2-40B4-BE49-F238E27FC236}">
                <a16:creationId xmlns:a16="http://schemas.microsoft.com/office/drawing/2014/main" id="{C72A9566-1EED-4747-8365-0951A828FAF0}"/>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3921" y="3714578"/>
            <a:ext cx="3047004" cy="2324771"/>
          </a:xfrm>
          <a:prstGeom prst="rect">
            <a:avLst/>
          </a:prstGeom>
          <a:noFill/>
          <a:ln>
            <a:noFill/>
          </a:ln>
        </p:spPr>
      </p:pic>
      <p:sp>
        <p:nvSpPr>
          <p:cNvPr id="7" name="TextBox 6">
            <a:extLst>
              <a:ext uri="{FF2B5EF4-FFF2-40B4-BE49-F238E27FC236}">
                <a16:creationId xmlns:a16="http://schemas.microsoft.com/office/drawing/2014/main" id="{021CF626-B8E0-4641-ADBF-8C106BC33F5E}"/>
              </a:ext>
            </a:extLst>
          </p:cNvPr>
          <p:cNvSpPr txBox="1"/>
          <p:nvPr/>
        </p:nvSpPr>
        <p:spPr>
          <a:xfrm>
            <a:off x="8873921" y="6148515"/>
            <a:ext cx="2708479" cy="666977"/>
          </a:xfrm>
          <a:prstGeom prst="rect">
            <a:avLst/>
          </a:prstGeom>
          <a:noFill/>
        </p:spPr>
        <p:txBody>
          <a:bodyPr wrap="square" rtlCol="0">
            <a:spAutoFit/>
          </a:bodyPr>
          <a:lstStyle/>
          <a:p>
            <a:r>
              <a:rPr lang="en-US" b="1" dirty="0">
                <a:latin typeface="Times New Roman" panose="02020603050405020304" pitchFamily="18" charset="0"/>
                <a:cs typeface="Times New Roman" panose="02020603050405020304" pitchFamily="18" charset="0"/>
              </a:rPr>
              <a:t>Refrigeration Compressor Images</a:t>
            </a:r>
            <a:endParaRPr lang="vi-VN" b="1" dirty="0">
              <a:latin typeface="Times New Roman" panose="02020603050405020304" pitchFamily="18" charset="0"/>
              <a:cs typeface="Times New Roman" panose="02020603050405020304" pitchFamily="18" charset="0"/>
            </a:endParaRPr>
          </a:p>
        </p:txBody>
      </p:sp>
      <p:sp>
        <p:nvSpPr>
          <p:cNvPr id="8" name="Title 1">
            <a:extLst>
              <a:ext uri="{FF2B5EF4-FFF2-40B4-BE49-F238E27FC236}">
                <a16:creationId xmlns:a16="http://schemas.microsoft.com/office/drawing/2014/main" id="{F5FB5305-B463-17FC-2CC6-47433892AA93}"/>
              </a:ext>
            </a:extLst>
          </p:cNvPr>
          <p:cNvSpPr>
            <a:spLocks noGrp="1"/>
          </p:cNvSpPr>
          <p:nvPr>
            <p:ph type="title"/>
          </p:nvPr>
        </p:nvSpPr>
        <p:spPr/>
        <p:txBody>
          <a:bodyPr>
            <a:noAutofit/>
          </a:bodyPr>
          <a:lstStyle/>
          <a:p>
            <a:r>
              <a:rPr lang="vi-VN" sz="3200" dirty="0">
                <a:solidFill>
                  <a:schemeClr val="accent1">
                    <a:lumMod val="50000"/>
                  </a:schemeClr>
                </a:solidFill>
                <a:latin typeface="+mn-lt"/>
              </a:rPr>
              <a:t>Power Supply System</a:t>
            </a:r>
            <a:endParaRPr lang="en-US" sz="3200" dirty="0">
              <a:solidFill>
                <a:schemeClr val="accent1">
                  <a:lumMod val="50000"/>
                </a:schemeClr>
              </a:solidFill>
              <a:latin typeface="+mn-lt"/>
            </a:endParaRPr>
          </a:p>
        </p:txBody>
      </p:sp>
    </p:spTree>
    <p:extLst>
      <p:ext uri="{BB962C8B-B14F-4D97-AF65-F5344CB8AC3E}">
        <p14:creationId xmlns:p14="http://schemas.microsoft.com/office/powerpoint/2010/main" val="26736534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71727-BF29-48E9-A071-E872E2B51166}"/>
              </a:ext>
            </a:extLst>
          </p:cNvPr>
          <p:cNvSpPr>
            <a:spLocks noGrp="1"/>
          </p:cNvSpPr>
          <p:nvPr>
            <p:ph type="title"/>
          </p:nvPr>
        </p:nvSpPr>
        <p:spPr/>
        <p:txBody>
          <a:bodyPr>
            <a:normAutofit fontScale="90000"/>
          </a:bodyPr>
          <a:lstStyle/>
          <a:p>
            <a:endParaRPr lang="en-US" dirty="0"/>
          </a:p>
        </p:txBody>
      </p:sp>
      <p:sp>
        <p:nvSpPr>
          <p:cNvPr id="3" name="AutoShape 3">
            <a:extLst>
              <a:ext uri="{FF2B5EF4-FFF2-40B4-BE49-F238E27FC236}">
                <a16:creationId xmlns:a16="http://schemas.microsoft.com/office/drawing/2014/main" id="{90FBBE7F-6D66-4F37-8BF4-E721D53A151B}"/>
              </a:ext>
            </a:extLst>
          </p:cNvPr>
          <p:cNvSpPr>
            <a:spLocks noChangeArrowheads="1"/>
          </p:cNvSpPr>
          <p:nvPr/>
        </p:nvSpPr>
        <p:spPr bwMode="gray">
          <a:xfrm>
            <a:off x="1258529" y="2247899"/>
            <a:ext cx="9674942" cy="2362200"/>
          </a:xfrm>
          <a:prstGeom prst="roundRect">
            <a:avLst>
              <a:gd name="adj" fmla="val 10889"/>
            </a:avLst>
          </a:prstGeom>
          <a:solidFill>
            <a:schemeClr val="accent4">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4" name="AutoShape 4">
            <a:extLst>
              <a:ext uri="{FF2B5EF4-FFF2-40B4-BE49-F238E27FC236}">
                <a16:creationId xmlns:a16="http://schemas.microsoft.com/office/drawing/2014/main" id="{ACE7A2EB-7E89-42AE-8477-D7ECF6AA9084}"/>
              </a:ext>
            </a:extLst>
          </p:cNvPr>
          <p:cNvSpPr>
            <a:spLocks noChangeArrowheads="1"/>
          </p:cNvSpPr>
          <p:nvPr/>
        </p:nvSpPr>
        <p:spPr bwMode="gray">
          <a:xfrm>
            <a:off x="2118853" y="2836861"/>
            <a:ext cx="1219200" cy="1184275"/>
          </a:xfrm>
          <a:prstGeom prst="roundRect">
            <a:avLst>
              <a:gd name="adj" fmla="val 11921"/>
            </a:avLst>
          </a:prstGeom>
          <a:solidFill>
            <a:srgbClr val="0070C0"/>
          </a:solidFill>
          <a:ln w="38100">
            <a:solidFill>
              <a:schemeClr val="tx1"/>
            </a:solidFill>
            <a:round/>
            <a:headEnd/>
            <a:tailEnd/>
          </a:ln>
          <a:effectLst/>
        </p:spPr>
        <p:txBody>
          <a:bodyPr wrap="none" anchor="ctr"/>
          <a:lstStyle/>
          <a:p>
            <a:pPr algn="ctr"/>
            <a:r>
              <a:rPr lang="en-US" sz="4400" dirty="0">
                <a:solidFill>
                  <a:schemeClr val="bg1"/>
                </a:solidFill>
              </a:rPr>
              <a:t>2</a:t>
            </a:r>
          </a:p>
        </p:txBody>
      </p:sp>
      <p:sp>
        <p:nvSpPr>
          <p:cNvPr id="5" name="TextBox 4">
            <a:extLst>
              <a:ext uri="{FF2B5EF4-FFF2-40B4-BE49-F238E27FC236}">
                <a16:creationId xmlns:a16="http://schemas.microsoft.com/office/drawing/2014/main" id="{294E5F94-1348-435B-81CF-2A886B1346D0}"/>
              </a:ext>
            </a:extLst>
          </p:cNvPr>
          <p:cNvSpPr txBox="1"/>
          <p:nvPr/>
        </p:nvSpPr>
        <p:spPr>
          <a:xfrm>
            <a:off x="3816051" y="3075055"/>
            <a:ext cx="6639421" cy="584775"/>
          </a:xfrm>
          <a:prstGeom prst="rect">
            <a:avLst/>
          </a:prstGeom>
          <a:noFill/>
        </p:spPr>
        <p:txBody>
          <a:bodyPr wrap="square" rtlCol="0">
            <a:spAutoFit/>
          </a:bodyPr>
          <a:lstStyle/>
          <a:p>
            <a:pPr algn="ctr"/>
            <a:r>
              <a:rPr lang="en-US" sz="3200" dirty="0">
                <a:latin typeface="+mn-lt"/>
                <a:cs typeface="Times New Roman" panose="02020603050405020304" pitchFamily="18" charset="0"/>
              </a:rPr>
              <a:t>Energy efficiency measures</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11583698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55325-CC66-4AD1-93AA-D0593A63D69E}"/>
              </a:ext>
            </a:extLst>
          </p:cNvPr>
          <p:cNvSpPr>
            <a:spLocks noGrp="1"/>
          </p:cNvSpPr>
          <p:nvPr>
            <p:ph type="title"/>
          </p:nvPr>
        </p:nvSpPr>
        <p:spPr/>
        <p:txBody>
          <a:bodyPr>
            <a:noAutofit/>
          </a:bodyPr>
          <a:lstStyle/>
          <a:p>
            <a:r>
              <a:rPr lang="en-US" sz="2400" dirty="0">
                <a:solidFill>
                  <a:schemeClr val="accent1">
                    <a:lumMod val="50000"/>
                  </a:schemeClr>
                </a:solidFill>
                <a:latin typeface="+mn-lt"/>
              </a:rPr>
              <a:t>EEMs 1: </a:t>
            </a:r>
            <a:r>
              <a:rPr lang="en-US" sz="2400" b="1" dirty="0">
                <a:solidFill>
                  <a:schemeClr val="accent1">
                    <a:lumMod val="50000"/>
                  </a:schemeClr>
                </a:solidFill>
                <a:latin typeface="+mn-lt"/>
                <a:cs typeface="Times New Roman" pitchFamily="18" charset="0"/>
              </a:rPr>
              <a:t>Strengthen internal management and equipment maintenance</a:t>
            </a:r>
            <a:endParaRPr lang="en-US" sz="2400"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C7B9514C-8A79-4A65-9C1D-013F528E9342}"/>
              </a:ext>
            </a:extLst>
          </p:cNvPr>
          <p:cNvSpPr txBox="1"/>
          <p:nvPr/>
        </p:nvSpPr>
        <p:spPr>
          <a:xfrm>
            <a:off x="609600" y="1519655"/>
            <a:ext cx="10972800" cy="4437240"/>
          </a:xfrm>
          <a:prstGeom prst="rect">
            <a:avLst/>
          </a:prstGeom>
          <a:noFill/>
        </p:spPr>
        <p:txBody>
          <a:bodyPr wrap="square" rtlCol="0">
            <a:spAutoFit/>
          </a:bodyPr>
          <a:lstStyle/>
          <a:p>
            <a:r>
              <a:rPr lang="en-US" sz="2000" b="1" dirty="0"/>
              <a:t>1. For the refrigeration system:</a:t>
            </a:r>
          </a:p>
          <a:p>
            <a:pPr marL="342900" indent="-342900">
              <a:spcBef>
                <a:spcPts val="900"/>
              </a:spcBef>
              <a:buFont typeface="Arial" panose="020B0604020202020204" pitchFamily="34" charset="0"/>
              <a:buChar char="•"/>
            </a:pPr>
            <a:r>
              <a:rPr lang="en-US" sz="2000" dirty="0"/>
              <a:t>Strengthen control of non-condensable gases and oil in the refrigerant. This will help increase the efficiency of the refrigeration compressors and improve the cooling effectiveness of the condenser coils.</a:t>
            </a:r>
          </a:p>
          <a:p>
            <a:pPr marL="342900" indent="-342900">
              <a:spcBef>
                <a:spcPts val="900"/>
              </a:spcBef>
              <a:buFont typeface="Arial" panose="020B0604020202020204" pitchFamily="34" charset="0"/>
              <a:buChar char="•"/>
            </a:pPr>
            <a:r>
              <a:rPr lang="en-US" sz="2000" dirty="0"/>
              <a:t>Install variable frequency drives (VFD) for the cooling fan system of the condenser.</a:t>
            </a:r>
          </a:p>
          <a:p>
            <a:pPr marL="342900" indent="-342900">
              <a:spcBef>
                <a:spcPts val="900"/>
              </a:spcBef>
              <a:buFont typeface="Arial" panose="020B0604020202020204" pitchFamily="34" charset="0"/>
              <a:buChar char="•"/>
            </a:pPr>
            <a:r>
              <a:rPr lang="en-US" sz="2000" dirty="0"/>
              <a:t>Install a cold storage tank for 10°C chilled water and a cold water supply for the factory air conditioning system.</a:t>
            </a:r>
          </a:p>
          <a:p>
            <a:pPr marL="342900" indent="-342900">
              <a:spcBef>
                <a:spcPts val="900"/>
              </a:spcBef>
              <a:buFont typeface="Arial" panose="020B0604020202020204" pitchFamily="34" charset="0"/>
              <a:buChar char="•"/>
            </a:pPr>
            <a:r>
              <a:rPr lang="en-US" sz="2000" dirty="0"/>
              <a:t>Install variable frequency drives (VFD) for the refrigeration compressor system.</a:t>
            </a:r>
          </a:p>
          <a:p>
            <a:pPr marL="342900" indent="-342900">
              <a:spcBef>
                <a:spcPts val="900"/>
              </a:spcBef>
              <a:buFont typeface="Arial" panose="020B0604020202020204" pitchFamily="34" charset="0"/>
              <a:buChar char="•"/>
            </a:pPr>
            <a:r>
              <a:rPr lang="en-US" sz="2000" dirty="0"/>
              <a:t>Increase the frequency of cleaning the exterior of the condenser piping, at least once every 3 months.</a:t>
            </a:r>
          </a:p>
          <a:p>
            <a:pPr marL="342900" indent="-342900">
              <a:spcBef>
                <a:spcPts val="900"/>
              </a:spcBef>
              <a:buFont typeface="Arial" panose="020B0604020202020204" pitchFamily="34" charset="0"/>
              <a:buChar char="•"/>
            </a:pPr>
            <a:r>
              <a:rPr lang="en-US" sz="2000" dirty="0"/>
              <a:t>Isolate the steam boiler area from the surrounding environment to prevent heat from the boiler from increasing energy consumption in the refrigeration compressor system.</a:t>
            </a:r>
          </a:p>
        </p:txBody>
      </p:sp>
    </p:spTree>
    <p:extLst>
      <p:ext uri="{BB962C8B-B14F-4D97-AF65-F5344CB8AC3E}">
        <p14:creationId xmlns:p14="http://schemas.microsoft.com/office/powerpoint/2010/main" val="3361918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0113999-6B08-4F1D-99C3-082A5C5988F2}"/>
              </a:ext>
            </a:extLst>
          </p:cNvPr>
          <p:cNvSpPr/>
          <p:nvPr/>
        </p:nvSpPr>
        <p:spPr>
          <a:xfrm>
            <a:off x="609600" y="1564276"/>
            <a:ext cx="10972800" cy="4536498"/>
          </a:xfrm>
          <a:prstGeom prst="rect">
            <a:avLst/>
          </a:prstGeom>
        </p:spPr>
        <p:txBody>
          <a:bodyPr wrap="square">
            <a:spAutoFit/>
          </a:bodyPr>
          <a:lstStyle/>
          <a:p>
            <a:pPr>
              <a:lnSpc>
                <a:spcPct val="150000"/>
              </a:lnSpc>
            </a:pPr>
            <a:r>
              <a:rPr lang="en-US" sz="2000" b="1" dirty="0"/>
              <a:t>2. The air compressor system:</a:t>
            </a:r>
          </a:p>
          <a:p>
            <a:pPr marL="342900" indent="-342900">
              <a:lnSpc>
                <a:spcPct val="150000"/>
              </a:lnSpc>
              <a:spcBef>
                <a:spcPts val="900"/>
              </a:spcBef>
              <a:buFont typeface="Arial" panose="020B0604020202020204" pitchFamily="34" charset="0"/>
              <a:buChar char="•"/>
            </a:pPr>
            <a:r>
              <a:rPr lang="en-US" sz="2000" dirty="0"/>
              <a:t>Change the location of the compressor station: This is due to the impact of the oil station, which can reduce the operating efficiency of the air compressors and increase the dust accumulation on the compressor filters. Additionally, it poses a safety risk as the area is close to a potential fire hazard.</a:t>
            </a:r>
          </a:p>
          <a:p>
            <a:pPr marL="342900" indent="-342900">
              <a:lnSpc>
                <a:spcPct val="150000"/>
              </a:lnSpc>
              <a:spcBef>
                <a:spcPts val="900"/>
              </a:spcBef>
              <a:buFont typeface="Arial" panose="020B0604020202020204" pitchFamily="34" charset="0"/>
              <a:buChar char="•"/>
            </a:pPr>
            <a:r>
              <a:rPr lang="en-US" sz="2000" dirty="0"/>
              <a:t>Reorganize the layout of equipment: Air Compressor → Air Dryer → Air Compressor Receiver Tank → Receiver Tank → Air Dryer to reduce energy consumption of the air dryer.</a:t>
            </a:r>
          </a:p>
          <a:p>
            <a:pPr marL="342900" indent="-342900">
              <a:lnSpc>
                <a:spcPct val="150000"/>
              </a:lnSpc>
              <a:spcBef>
                <a:spcPts val="900"/>
              </a:spcBef>
              <a:buFont typeface="Arial" panose="020B0604020202020204" pitchFamily="34" charset="0"/>
              <a:buChar char="•"/>
            </a:pPr>
            <a:r>
              <a:rPr lang="en-US" sz="2000" dirty="0"/>
              <a:t>Install a hot air exhaust hood on top of the compressor to vent heat outside; check and fix any compressed air leaks.</a:t>
            </a:r>
          </a:p>
        </p:txBody>
      </p:sp>
      <p:sp>
        <p:nvSpPr>
          <p:cNvPr id="8" name="Title 1">
            <a:extLst>
              <a:ext uri="{FF2B5EF4-FFF2-40B4-BE49-F238E27FC236}">
                <a16:creationId xmlns:a16="http://schemas.microsoft.com/office/drawing/2014/main" id="{08347435-DF76-42D1-0D5B-205E088F46DF}"/>
              </a:ext>
            </a:extLst>
          </p:cNvPr>
          <p:cNvSpPr>
            <a:spLocks noGrp="1"/>
          </p:cNvSpPr>
          <p:nvPr>
            <p:ph type="title"/>
          </p:nvPr>
        </p:nvSpPr>
        <p:spPr/>
        <p:txBody>
          <a:bodyPr>
            <a:noAutofit/>
          </a:bodyPr>
          <a:lstStyle/>
          <a:p>
            <a:r>
              <a:rPr lang="en-US" sz="2400" dirty="0">
                <a:solidFill>
                  <a:schemeClr val="accent1">
                    <a:lumMod val="50000"/>
                  </a:schemeClr>
                </a:solidFill>
                <a:latin typeface="+mn-lt"/>
              </a:rPr>
              <a:t>EEMs 1: </a:t>
            </a:r>
            <a:r>
              <a:rPr lang="en-US" sz="2400" b="1" dirty="0">
                <a:solidFill>
                  <a:schemeClr val="accent1">
                    <a:lumMod val="50000"/>
                  </a:schemeClr>
                </a:solidFill>
                <a:latin typeface="+mn-lt"/>
                <a:cs typeface="Times New Roman" pitchFamily="18" charset="0"/>
              </a:rPr>
              <a:t>Strengthen internal management and equipment maintenance</a:t>
            </a:r>
            <a:endParaRPr lang="en-US" sz="2400" dirty="0">
              <a:solidFill>
                <a:schemeClr val="accent1">
                  <a:lumMod val="50000"/>
                </a:schemeClr>
              </a:solidFill>
              <a:latin typeface="+mn-lt"/>
            </a:endParaRPr>
          </a:p>
        </p:txBody>
      </p:sp>
    </p:spTree>
    <p:extLst>
      <p:ext uri="{BB962C8B-B14F-4D97-AF65-F5344CB8AC3E}">
        <p14:creationId xmlns:p14="http://schemas.microsoft.com/office/powerpoint/2010/main" val="27893949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CDD9839-90C0-4C8D-9578-9EB279C1B676}"/>
              </a:ext>
            </a:extLst>
          </p:cNvPr>
          <p:cNvSpPr txBox="1"/>
          <p:nvPr/>
        </p:nvSpPr>
        <p:spPr>
          <a:xfrm>
            <a:off x="567813" y="1580544"/>
            <a:ext cx="11056374" cy="4093428"/>
          </a:xfrm>
          <a:prstGeom prst="rect">
            <a:avLst/>
          </a:prstGeom>
          <a:noFill/>
        </p:spPr>
        <p:txBody>
          <a:bodyPr wrap="square" rtlCol="0">
            <a:spAutoFit/>
          </a:bodyPr>
          <a:lstStyle/>
          <a:p>
            <a:r>
              <a:rPr lang="en-US" sz="2000" b="1" dirty="0"/>
              <a:t>3. For the office building:</a:t>
            </a:r>
          </a:p>
          <a:p>
            <a:pPr marL="342900" indent="-342900">
              <a:spcBef>
                <a:spcPts val="900"/>
              </a:spcBef>
              <a:buFont typeface="Arial" panose="020B0604020202020204" pitchFamily="34" charset="0"/>
              <a:buChar char="•"/>
            </a:pPr>
            <a:r>
              <a:rPr lang="en-US" sz="2000" dirty="0"/>
              <a:t>Check the thickness of the wall and roof insulation layers.</a:t>
            </a:r>
          </a:p>
          <a:p>
            <a:pPr marL="342900" indent="-342900">
              <a:spcBef>
                <a:spcPts val="900"/>
              </a:spcBef>
              <a:buFont typeface="Arial" panose="020B0604020202020204" pitchFamily="34" charset="0"/>
              <a:buChar char="•"/>
            </a:pPr>
            <a:r>
              <a:rPr lang="en-US" sz="2000" dirty="0"/>
              <a:t>Inspect and seal any gaps that cause heat loss from the room.</a:t>
            </a:r>
          </a:p>
          <a:p>
            <a:pPr marL="342900" indent="-342900">
              <a:spcBef>
                <a:spcPts val="900"/>
              </a:spcBef>
              <a:buFont typeface="Arial" panose="020B0604020202020204" pitchFamily="34" charset="0"/>
              <a:buChar char="•"/>
            </a:pPr>
            <a:r>
              <a:rPr lang="en-US" sz="2000" dirty="0"/>
              <a:t>Use both internal and external curtains to retain heat during winter and cool the room in summer.</a:t>
            </a:r>
          </a:p>
          <a:p>
            <a:pPr marL="342900" indent="-342900">
              <a:spcBef>
                <a:spcPts val="900"/>
              </a:spcBef>
              <a:buFont typeface="Arial" panose="020B0604020202020204" pitchFamily="34" charset="0"/>
              <a:buChar char="•"/>
            </a:pPr>
            <a:r>
              <a:rPr lang="en-US" sz="2000" dirty="0"/>
              <a:t>Install sunshades for windows to reduce summer heat.</a:t>
            </a:r>
          </a:p>
          <a:p>
            <a:pPr marL="342900" indent="-342900">
              <a:spcBef>
                <a:spcPts val="900"/>
              </a:spcBef>
              <a:buFont typeface="Arial" panose="020B0604020202020204" pitchFamily="34" charset="0"/>
              <a:buChar char="•"/>
            </a:pPr>
            <a:r>
              <a:rPr lang="en-US" sz="2000" dirty="0"/>
              <a:t>Install automatic door and gate closing devices.</a:t>
            </a:r>
          </a:p>
          <a:p>
            <a:pPr marL="342900" indent="-342900">
              <a:spcBef>
                <a:spcPts val="900"/>
              </a:spcBef>
              <a:buFont typeface="Arial" panose="020B0604020202020204" pitchFamily="34" charset="0"/>
              <a:buChar char="•"/>
            </a:pPr>
            <a:r>
              <a:rPr lang="en-US" sz="2000" dirty="0"/>
              <a:t>Install double-layer doors and windbreak doors for the west and northwest directions.</a:t>
            </a:r>
          </a:p>
          <a:p>
            <a:pPr marL="342900" indent="-342900">
              <a:spcBef>
                <a:spcPts val="900"/>
              </a:spcBef>
              <a:buFont typeface="Arial" panose="020B0604020202020204" pitchFamily="34" charset="0"/>
              <a:buChar char="•"/>
            </a:pPr>
            <a:r>
              <a:rPr lang="en-US" sz="2000" dirty="0"/>
              <a:t>Set the air conditioner temperature to above 26°C in summer and 23°C in winter.</a:t>
            </a:r>
          </a:p>
          <a:p>
            <a:pPr marL="342900" indent="-342900">
              <a:spcBef>
                <a:spcPts val="900"/>
              </a:spcBef>
              <a:buFont typeface="Arial" panose="020B0604020202020204" pitchFamily="34" charset="0"/>
              <a:buChar char="•"/>
            </a:pPr>
            <a:r>
              <a:rPr lang="en-US" sz="2000" dirty="0"/>
              <a:t>Turn off all lighting equipment when not in use or after working hours.</a:t>
            </a:r>
          </a:p>
        </p:txBody>
      </p:sp>
      <p:sp>
        <p:nvSpPr>
          <p:cNvPr id="4" name="Title 1">
            <a:extLst>
              <a:ext uri="{FF2B5EF4-FFF2-40B4-BE49-F238E27FC236}">
                <a16:creationId xmlns:a16="http://schemas.microsoft.com/office/drawing/2014/main" id="{3545E55D-D13A-A66B-FEE6-31C59C2920DD}"/>
              </a:ext>
            </a:extLst>
          </p:cNvPr>
          <p:cNvSpPr>
            <a:spLocks noGrp="1"/>
          </p:cNvSpPr>
          <p:nvPr>
            <p:ph type="title"/>
          </p:nvPr>
        </p:nvSpPr>
        <p:spPr/>
        <p:txBody>
          <a:bodyPr>
            <a:noAutofit/>
          </a:bodyPr>
          <a:lstStyle/>
          <a:p>
            <a:r>
              <a:rPr lang="en-US" sz="2400" dirty="0">
                <a:solidFill>
                  <a:schemeClr val="accent1">
                    <a:lumMod val="50000"/>
                  </a:schemeClr>
                </a:solidFill>
                <a:latin typeface="+mn-lt"/>
              </a:rPr>
              <a:t>EEMs 1: </a:t>
            </a:r>
            <a:r>
              <a:rPr lang="en-US" sz="2400" b="1" dirty="0">
                <a:solidFill>
                  <a:schemeClr val="accent1">
                    <a:lumMod val="50000"/>
                  </a:schemeClr>
                </a:solidFill>
                <a:latin typeface="+mn-lt"/>
                <a:cs typeface="Times New Roman" pitchFamily="18" charset="0"/>
              </a:rPr>
              <a:t>Strengthen internal management and equipment maintenance</a:t>
            </a:r>
            <a:endParaRPr lang="en-US" sz="2400" dirty="0">
              <a:solidFill>
                <a:schemeClr val="accent1">
                  <a:lumMod val="50000"/>
                </a:schemeClr>
              </a:solidFill>
              <a:latin typeface="+mn-lt"/>
            </a:endParaRPr>
          </a:p>
        </p:txBody>
      </p:sp>
    </p:spTree>
    <p:extLst>
      <p:ext uri="{BB962C8B-B14F-4D97-AF65-F5344CB8AC3E}">
        <p14:creationId xmlns:p14="http://schemas.microsoft.com/office/powerpoint/2010/main" val="14419222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E5D97-8059-40B1-9D2D-BF9D8A7FA63E}"/>
              </a:ext>
            </a:extLst>
          </p:cNvPr>
          <p:cNvSpPr>
            <a:spLocks noGrp="1"/>
          </p:cNvSpPr>
          <p:nvPr>
            <p:ph type="title"/>
          </p:nvPr>
        </p:nvSpPr>
        <p:spPr>
          <a:xfrm>
            <a:off x="609600" y="533885"/>
            <a:ext cx="10972800" cy="495200"/>
          </a:xfrm>
        </p:spPr>
        <p:txBody>
          <a:bodyPr>
            <a:noAutofit/>
          </a:bodyPr>
          <a:lstStyle/>
          <a:p>
            <a:r>
              <a:rPr lang="en-US" sz="3200" dirty="0">
                <a:solidFill>
                  <a:schemeClr val="accent1">
                    <a:lumMod val="50000"/>
                  </a:schemeClr>
                </a:solidFill>
              </a:rPr>
              <a:t>EEMs 2: Optimizing the Air Compressor System </a:t>
            </a:r>
          </a:p>
        </p:txBody>
      </p:sp>
      <p:sp>
        <p:nvSpPr>
          <p:cNvPr id="4" name="TextBox 3">
            <a:extLst>
              <a:ext uri="{FF2B5EF4-FFF2-40B4-BE49-F238E27FC236}">
                <a16:creationId xmlns:a16="http://schemas.microsoft.com/office/drawing/2014/main" id="{29AA04C9-F9A9-40BB-8C2E-90B5C9F003D1}"/>
              </a:ext>
            </a:extLst>
          </p:cNvPr>
          <p:cNvSpPr txBox="1"/>
          <p:nvPr/>
        </p:nvSpPr>
        <p:spPr>
          <a:xfrm>
            <a:off x="609599" y="1609472"/>
            <a:ext cx="10972800" cy="4605748"/>
          </a:xfrm>
          <a:prstGeom prst="rect">
            <a:avLst/>
          </a:prstGeom>
          <a:noFill/>
        </p:spPr>
        <p:txBody>
          <a:bodyPr wrap="square" rtlCol="0">
            <a:spAutoFit/>
          </a:bodyPr>
          <a:lstStyle/>
          <a:p>
            <a:r>
              <a:rPr lang="en-US" sz="2000" b="1" dirty="0"/>
              <a:t>Current Status:</a:t>
            </a:r>
          </a:p>
          <a:p>
            <a:pPr marL="342900" indent="-342900">
              <a:spcBef>
                <a:spcPts val="900"/>
              </a:spcBef>
              <a:buFont typeface="Arial" panose="020B0604020202020204" pitchFamily="34" charset="0"/>
              <a:buChar char="•"/>
            </a:pPr>
            <a:r>
              <a:rPr lang="en-US" sz="2000" dirty="0"/>
              <a:t>The company uses 3 air compressors with capacities of 11kW and 15kW. The compressors operate alternately at full capacity. There are no pipes to direct hot air outside. Additionally, the compressor system is located in a rather enclosed room alongside the oil tank. This setup can reduce the compressor’s performance, increase dust buildup on the filters, and compromise system safety due to proximity to fire hazards.</a:t>
            </a:r>
          </a:p>
          <a:p>
            <a:pPr marL="342900" indent="-342900">
              <a:spcBef>
                <a:spcPts val="900"/>
              </a:spcBef>
              <a:buFont typeface="Arial" panose="020B0604020202020204" pitchFamily="34" charset="0"/>
              <a:buChar char="•"/>
            </a:pPr>
            <a:r>
              <a:rPr lang="en-US" sz="2000" dirty="0"/>
              <a:t>Currently, the air compressor system is arranged as follows: Air Compressor → Air Dryer → Air Receiver.</a:t>
            </a:r>
          </a:p>
          <a:p>
            <a:endParaRPr lang="en-US" sz="2000" dirty="0"/>
          </a:p>
          <a:p>
            <a:r>
              <a:rPr lang="en-US" sz="2000" b="1" dirty="0"/>
              <a:t>Solution:</a:t>
            </a:r>
          </a:p>
          <a:p>
            <a:pPr marL="342900" indent="-342900">
              <a:spcBef>
                <a:spcPts val="900"/>
              </a:spcBef>
              <a:buFont typeface="Arial" panose="020B0604020202020204" pitchFamily="34" charset="0"/>
              <a:buChar char="•"/>
            </a:pPr>
            <a:r>
              <a:rPr lang="en-US" sz="2000" dirty="0"/>
              <a:t>Re-arrange the system order to: Air Compressor → Air Receiver → Air Dryer.</a:t>
            </a:r>
          </a:p>
          <a:p>
            <a:pPr marL="342900" indent="-342900">
              <a:spcBef>
                <a:spcPts val="900"/>
              </a:spcBef>
              <a:buFont typeface="Arial" panose="020B0604020202020204" pitchFamily="34" charset="0"/>
              <a:buChar char="•"/>
            </a:pPr>
            <a:r>
              <a:rPr lang="en-US" sz="2000" dirty="0"/>
              <a:t>Relocate the compressor station to a different area.</a:t>
            </a:r>
          </a:p>
          <a:p>
            <a:pPr algn="just">
              <a:lnSpc>
                <a:spcPct val="130000"/>
              </a:lnSpc>
            </a:pPr>
            <a:endParaRPr lang="en-US" sz="2000" dirty="0"/>
          </a:p>
        </p:txBody>
      </p:sp>
    </p:spTree>
    <p:extLst>
      <p:ext uri="{BB962C8B-B14F-4D97-AF65-F5344CB8AC3E}">
        <p14:creationId xmlns:p14="http://schemas.microsoft.com/office/powerpoint/2010/main" val="37081137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1C14FF62-D3AC-47B2-AD41-A4AC0274C1FA}"/>
              </a:ext>
            </a:extLst>
          </p:cNvPr>
          <p:cNvSpPr txBox="1"/>
          <p:nvPr/>
        </p:nvSpPr>
        <p:spPr>
          <a:xfrm>
            <a:off x="492369" y="1328218"/>
            <a:ext cx="11699631" cy="5101397"/>
          </a:xfrm>
          <a:prstGeom prst="rect">
            <a:avLst/>
          </a:prstGeom>
          <a:noFill/>
        </p:spPr>
        <p:txBody>
          <a:bodyPr wrap="square" rtlCol="0">
            <a:spAutoFit/>
          </a:bodyPr>
          <a:lstStyle/>
          <a:p>
            <a:r>
              <a:rPr lang="en-US" sz="1800" b="1" dirty="0"/>
              <a:t>Current Status:</a:t>
            </a:r>
          </a:p>
          <a:p>
            <a:pPr marL="342900" indent="-342900">
              <a:spcBef>
                <a:spcPts val="900"/>
              </a:spcBef>
              <a:buFont typeface="Arial" panose="020B0604020202020204" pitchFamily="34" charset="0"/>
              <a:buChar char="•"/>
            </a:pPr>
            <a:r>
              <a:rPr lang="en-US" sz="1800" dirty="0"/>
              <a:t>The company is currently using air fittings, air splitters, and an air piping system for the production area. These fittings all have quick connectors at the outlets, which are prone to air leaks. This is the most common issue with the connectors. The air leakage is caused by: pressure distorting the connectors, improper installation with incorrect pressure tolerance, and the use or misuse of sealing materials (sealant, gaskets, foam rubber, adhesives, etc.).</a:t>
            </a:r>
          </a:p>
          <a:p>
            <a:pPr marL="342900" indent="-342900">
              <a:spcBef>
                <a:spcPts val="900"/>
              </a:spcBef>
              <a:buFont typeface="Arial" panose="020B0604020202020204" pitchFamily="34" charset="0"/>
              <a:buChar char="•"/>
            </a:pPr>
            <a:r>
              <a:rPr lang="en-US" sz="1800" dirty="0"/>
              <a:t>The connectors used in water or air environments are easily corroded, leading to leaks and breakage. The leakage losses have resulted in a reduction in the end pressure of the air distribution pipeline, necessitating the addition of more compressors to meet production needs. Additionally, air leaks are also increased due to the spray nozzles placed in certain areas for cleaning workers, which also contribute to air leakage.</a:t>
            </a:r>
          </a:p>
          <a:p>
            <a:pPr marL="342900" indent="-342900">
              <a:spcBef>
                <a:spcPts val="900"/>
              </a:spcBef>
              <a:buFont typeface="Arial" panose="020B0604020202020204" pitchFamily="34" charset="0"/>
              <a:buChar char="•"/>
            </a:pPr>
            <a:r>
              <a:rPr lang="en-US" sz="1800" dirty="0"/>
              <a:t>The air compressor system has not been installed with hot air exhaust pipes, and the high temperatures emitted by the compressors into the environment affect their operating efficiency.</a:t>
            </a:r>
          </a:p>
          <a:p>
            <a:endParaRPr lang="en-US" sz="1800" dirty="0"/>
          </a:p>
          <a:p>
            <a:r>
              <a:rPr lang="en-US" sz="1800" b="1" dirty="0"/>
              <a:t>Solution:</a:t>
            </a:r>
          </a:p>
          <a:p>
            <a:pPr marL="285750" indent="-285750">
              <a:spcBef>
                <a:spcPts val="900"/>
              </a:spcBef>
              <a:buFont typeface="Arial" panose="020B0604020202020204" pitchFamily="34" charset="0"/>
              <a:buChar char="•"/>
            </a:pPr>
            <a:r>
              <a:rPr lang="en-US" sz="1800" dirty="0"/>
              <a:t>Regularly check and detect air leaks, and gradually replace valves, fittings, air splitters, leaking pipes, etc.</a:t>
            </a:r>
          </a:p>
          <a:p>
            <a:pPr marL="285750" indent="-285750">
              <a:spcBef>
                <a:spcPts val="900"/>
              </a:spcBef>
              <a:buFont typeface="Arial" panose="020B0604020202020204" pitchFamily="34" charset="0"/>
              <a:buChar char="•"/>
            </a:pPr>
            <a:r>
              <a:rPr lang="en-US" sz="1800" dirty="0"/>
              <a:t>Install additional hot air exhaust pipes to direct the heated air from the compressors outside the machine room.</a:t>
            </a:r>
          </a:p>
        </p:txBody>
      </p:sp>
      <p:sp>
        <p:nvSpPr>
          <p:cNvPr id="3" name="Title 1">
            <a:extLst>
              <a:ext uri="{FF2B5EF4-FFF2-40B4-BE49-F238E27FC236}">
                <a16:creationId xmlns:a16="http://schemas.microsoft.com/office/drawing/2014/main" id="{8A112B91-D2A3-23CF-8CB4-E69558EA737C}"/>
              </a:ext>
            </a:extLst>
          </p:cNvPr>
          <p:cNvSpPr>
            <a:spLocks noGrp="1"/>
          </p:cNvSpPr>
          <p:nvPr>
            <p:ph type="title"/>
          </p:nvPr>
        </p:nvSpPr>
        <p:spPr/>
        <p:txBody>
          <a:bodyPr>
            <a:noAutofit/>
          </a:bodyPr>
          <a:lstStyle/>
          <a:p>
            <a:r>
              <a:rPr lang="en-US" sz="3200" dirty="0">
                <a:solidFill>
                  <a:schemeClr val="accent1">
                    <a:lumMod val="50000"/>
                  </a:schemeClr>
                </a:solidFill>
              </a:rPr>
              <a:t>EEMs 2: Optimizing the Air Compressor System </a:t>
            </a:r>
          </a:p>
        </p:txBody>
      </p:sp>
    </p:spTree>
    <p:extLst>
      <p:ext uri="{BB962C8B-B14F-4D97-AF65-F5344CB8AC3E}">
        <p14:creationId xmlns:p14="http://schemas.microsoft.com/office/powerpoint/2010/main" val="33428832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ABFFC-31A1-45EC-BFAF-E3E9D4F71934}"/>
              </a:ext>
            </a:extLst>
          </p:cNvPr>
          <p:cNvSpPr>
            <a:spLocks noGrp="1"/>
          </p:cNvSpPr>
          <p:nvPr>
            <p:ph type="title"/>
          </p:nvPr>
        </p:nvSpPr>
        <p:spPr/>
        <p:txBody>
          <a:bodyPr>
            <a:noAutofit/>
          </a:bodyPr>
          <a:lstStyle/>
          <a:p>
            <a:r>
              <a:rPr lang="en-US" dirty="0">
                <a:solidFill>
                  <a:schemeClr val="accent1">
                    <a:lumMod val="50000"/>
                  </a:schemeClr>
                </a:solidFill>
              </a:rPr>
              <a:t>EEMs 3: Inverter Installation for Refrigeration Compressor</a:t>
            </a:r>
          </a:p>
        </p:txBody>
      </p:sp>
      <p:sp>
        <p:nvSpPr>
          <p:cNvPr id="8" name="TextBox 7">
            <a:extLst>
              <a:ext uri="{FF2B5EF4-FFF2-40B4-BE49-F238E27FC236}">
                <a16:creationId xmlns:a16="http://schemas.microsoft.com/office/drawing/2014/main" id="{198E8BC9-C9CF-46EA-BBB4-2E744BAD345A}"/>
              </a:ext>
            </a:extLst>
          </p:cNvPr>
          <p:cNvSpPr txBox="1"/>
          <p:nvPr/>
        </p:nvSpPr>
        <p:spPr>
          <a:xfrm>
            <a:off x="545690" y="1398357"/>
            <a:ext cx="11100619" cy="4739759"/>
          </a:xfrm>
          <a:prstGeom prst="rect">
            <a:avLst/>
          </a:prstGeom>
          <a:noFill/>
        </p:spPr>
        <p:txBody>
          <a:bodyPr wrap="square" rtlCol="0">
            <a:spAutoFit/>
          </a:bodyPr>
          <a:lstStyle/>
          <a:p>
            <a:r>
              <a:rPr lang="en-US" sz="2000" b="1" dirty="0"/>
              <a:t>Current Status:</a:t>
            </a:r>
          </a:p>
          <a:p>
            <a:pPr marL="342900" indent="-342900">
              <a:spcBef>
                <a:spcPts val="900"/>
              </a:spcBef>
              <a:buFont typeface="Arial" panose="020B0604020202020204" pitchFamily="34" charset="0"/>
              <a:buChar char="•"/>
            </a:pPr>
            <a:r>
              <a:rPr lang="en-US" sz="1800" dirty="0"/>
              <a:t>Factory 1 uses 9 refrigeration compressors, which include: high-pressure compressors (1 and 2); compressors 3 and 4 for the warehouse and flake ice; compressors 5 and 6 for contact freezing; and compressors 7, 8, 9 for the freezing conveyor system. Compressors 1, 2, 3, and 4 use soft starters, while the others use direct starting.</a:t>
            </a:r>
          </a:p>
          <a:p>
            <a:pPr marL="342900" indent="-342900">
              <a:spcBef>
                <a:spcPts val="900"/>
              </a:spcBef>
              <a:buFont typeface="Arial" panose="020B0604020202020204" pitchFamily="34" charset="0"/>
              <a:buChar char="•"/>
            </a:pPr>
            <a:r>
              <a:rPr lang="en-US" sz="1800" dirty="0"/>
              <a:t>Factory 2 also uses 9 refrigeration compressors, which include: low-pressure compressors (1 and 2); high-pressure compressors (5 and 6); compressor 5 for factory 2, serving various processes such as batter coating, cutting, shrimp frying, finished sushi, and storage; compressors 3, 4, and 7 for the cold storage and flake ice; and compressors 8 and 9 for the freezing conveyor system. Compressors 5, 6, 7, and 8 use soft starters, while the others use direct starting.</a:t>
            </a:r>
          </a:p>
          <a:p>
            <a:pPr marL="342900" indent="-342900">
              <a:spcBef>
                <a:spcPts val="900"/>
              </a:spcBef>
              <a:buFont typeface="Arial" panose="020B0604020202020204" pitchFamily="34" charset="0"/>
              <a:buChar char="•"/>
            </a:pPr>
            <a:r>
              <a:rPr lang="en-US" sz="1800" dirty="0"/>
              <a:t>The compressors without soft starters are operated in direct on-off mode, which causes voltage drops, reduces power quality, and affects other equipment.</a:t>
            </a:r>
          </a:p>
          <a:p>
            <a:pPr marL="342900" indent="-342900">
              <a:spcBef>
                <a:spcPts val="900"/>
              </a:spcBef>
              <a:buFont typeface="Arial" panose="020B0604020202020204" pitchFamily="34" charset="0"/>
              <a:buChar char="•"/>
            </a:pPr>
            <a:r>
              <a:rPr lang="en-US" sz="1800" dirty="0"/>
              <a:t>The starting current of the refrigeration compressors is significantly higher, more than twice the normal operating current, which impacts the operation of surrounding equipment and affects the overall electrical quality of the company.</a:t>
            </a:r>
          </a:p>
        </p:txBody>
      </p:sp>
    </p:spTree>
    <p:extLst>
      <p:ext uri="{BB962C8B-B14F-4D97-AF65-F5344CB8AC3E}">
        <p14:creationId xmlns:p14="http://schemas.microsoft.com/office/powerpoint/2010/main" val="37132891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326A0-C89C-B115-6087-0E9C2F3D62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7907F9-F694-79F7-803C-E9BD215ECA65}"/>
              </a:ext>
            </a:extLst>
          </p:cNvPr>
          <p:cNvSpPr>
            <a:spLocks noGrp="1"/>
          </p:cNvSpPr>
          <p:nvPr>
            <p:ph type="title"/>
          </p:nvPr>
        </p:nvSpPr>
        <p:spPr/>
        <p:txBody>
          <a:bodyPr>
            <a:noAutofit/>
          </a:bodyPr>
          <a:lstStyle/>
          <a:p>
            <a:r>
              <a:rPr lang="en-US" dirty="0">
                <a:solidFill>
                  <a:schemeClr val="accent1">
                    <a:lumMod val="50000"/>
                  </a:schemeClr>
                </a:solidFill>
              </a:rPr>
              <a:t>EEMs 3: Inverter Installation for Refrigeration Compressor</a:t>
            </a:r>
            <a:endParaRPr lang="en-US" dirty="0"/>
          </a:p>
        </p:txBody>
      </p:sp>
      <p:pic>
        <p:nvPicPr>
          <p:cNvPr id="3" name="Picture 2">
            <a:extLst>
              <a:ext uri="{FF2B5EF4-FFF2-40B4-BE49-F238E27FC236}">
                <a16:creationId xmlns:a16="http://schemas.microsoft.com/office/drawing/2014/main" id="{F255CF41-6B88-1234-CE70-90D921A3778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703454" y="1454338"/>
            <a:ext cx="3987480" cy="3788161"/>
          </a:xfrm>
          <a:prstGeom prst="rect">
            <a:avLst/>
          </a:prstGeom>
          <a:noFill/>
          <a:ln>
            <a:noFill/>
          </a:ln>
        </p:spPr>
      </p:pic>
      <p:sp>
        <p:nvSpPr>
          <p:cNvPr id="6" name="TextBox 5">
            <a:extLst>
              <a:ext uri="{FF2B5EF4-FFF2-40B4-BE49-F238E27FC236}">
                <a16:creationId xmlns:a16="http://schemas.microsoft.com/office/drawing/2014/main" id="{F665B640-9053-A915-25AB-A1B78622DC71}"/>
              </a:ext>
            </a:extLst>
          </p:cNvPr>
          <p:cNvSpPr txBox="1"/>
          <p:nvPr/>
        </p:nvSpPr>
        <p:spPr>
          <a:xfrm>
            <a:off x="7840332" y="5653005"/>
            <a:ext cx="4061618" cy="584775"/>
          </a:xfrm>
          <a:prstGeom prst="rect">
            <a:avLst/>
          </a:prstGeom>
          <a:noFill/>
        </p:spPr>
        <p:txBody>
          <a:bodyPr wrap="square" rtlCol="0">
            <a:spAutoFit/>
          </a:bodyPr>
          <a:lstStyle/>
          <a:p>
            <a:r>
              <a:rPr lang="pt-BR" sz="1600" i="1" dirty="0">
                <a:latin typeface="Times New Roman" panose="02020603050405020304" pitchFamily="18" charset="0"/>
                <a:ea typeface="Times New Roman" panose="02020603050405020304" pitchFamily="18" charset="0"/>
              </a:rPr>
              <a:t>Inverter </a:t>
            </a:r>
            <a:r>
              <a:rPr lang="pt-BR" sz="1600" i="1" dirty="0" err="1">
                <a:latin typeface="Times New Roman" panose="02020603050405020304" pitchFamily="18" charset="0"/>
                <a:ea typeface="Times New Roman" panose="02020603050405020304" pitchFamily="18" charset="0"/>
              </a:rPr>
              <a:t>installation</a:t>
            </a:r>
            <a:r>
              <a:rPr lang="pt-BR" sz="1600" i="1" dirty="0">
                <a:latin typeface="Times New Roman" panose="02020603050405020304" pitchFamily="18" charset="0"/>
                <a:ea typeface="Times New Roman" panose="02020603050405020304" pitchFamily="18" charset="0"/>
              </a:rPr>
              <a:t> </a:t>
            </a:r>
            <a:r>
              <a:rPr lang="pt-BR" sz="1600" i="1" dirty="0" err="1">
                <a:latin typeface="Times New Roman" panose="02020603050405020304" pitchFamily="18" charset="0"/>
                <a:ea typeface="Times New Roman" panose="02020603050405020304" pitchFamily="18" charset="0"/>
              </a:rPr>
              <a:t>diagram</a:t>
            </a:r>
            <a:r>
              <a:rPr lang="pt-BR" sz="1600" i="1" dirty="0">
                <a:latin typeface="Times New Roman" panose="02020603050405020304" pitchFamily="18" charset="0"/>
                <a:ea typeface="Times New Roman" panose="02020603050405020304" pitchFamily="18" charset="0"/>
              </a:rPr>
              <a:t> </a:t>
            </a:r>
            <a:r>
              <a:rPr lang="pt-BR" sz="1600" i="1" dirty="0" err="1">
                <a:latin typeface="Times New Roman" panose="02020603050405020304" pitchFamily="18" charset="0"/>
                <a:ea typeface="Times New Roman" panose="02020603050405020304" pitchFamily="18" charset="0"/>
              </a:rPr>
              <a:t>into</a:t>
            </a:r>
            <a:r>
              <a:rPr lang="pt-BR" sz="1600" i="1" dirty="0">
                <a:latin typeface="Times New Roman" panose="02020603050405020304" pitchFamily="18" charset="0"/>
                <a:ea typeface="Times New Roman" panose="02020603050405020304" pitchFamily="18" charset="0"/>
              </a:rPr>
              <a:t> a sample </a:t>
            </a:r>
            <a:r>
              <a:rPr lang="pt-BR" sz="1600" i="1" dirty="0" err="1">
                <a:latin typeface="Times New Roman" panose="02020603050405020304" pitchFamily="18" charset="0"/>
                <a:ea typeface="Times New Roman" panose="02020603050405020304" pitchFamily="18" charset="0"/>
              </a:rPr>
              <a:t>refrigeration</a:t>
            </a:r>
            <a:r>
              <a:rPr lang="pt-BR" sz="1600" i="1" dirty="0">
                <a:latin typeface="Times New Roman" panose="02020603050405020304" pitchFamily="18" charset="0"/>
                <a:ea typeface="Times New Roman" panose="02020603050405020304" pitchFamily="18" charset="0"/>
              </a:rPr>
              <a:t> compressor system</a:t>
            </a:r>
            <a:endParaRPr lang="en-US" sz="2000" i="1"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52D87B2D-8BB7-FEA2-DF1F-4536094B5FC1}"/>
              </a:ext>
            </a:extLst>
          </p:cNvPr>
          <p:cNvSpPr txBox="1"/>
          <p:nvPr/>
        </p:nvSpPr>
        <p:spPr>
          <a:xfrm>
            <a:off x="501065" y="1339513"/>
            <a:ext cx="6940743" cy="4855175"/>
          </a:xfrm>
          <a:prstGeom prst="rect">
            <a:avLst/>
          </a:prstGeom>
          <a:noFill/>
        </p:spPr>
        <p:txBody>
          <a:bodyPr wrap="square">
            <a:spAutoFit/>
          </a:bodyPr>
          <a:lstStyle/>
          <a:p>
            <a:r>
              <a:rPr lang="en-US" sz="1600" b="1" dirty="0"/>
              <a:t>Solution: </a:t>
            </a:r>
            <a:r>
              <a:rPr lang="en-US" sz="1600" dirty="0"/>
              <a:t>Install variable frequency drives (VFDs) for the refrigeration compressor system.</a:t>
            </a:r>
          </a:p>
          <a:p>
            <a:endParaRPr lang="en-US" sz="1600" dirty="0"/>
          </a:p>
          <a:p>
            <a:r>
              <a:rPr lang="en-US" sz="1600" b="1" dirty="0"/>
              <a:t>Benefits of the Solution:</a:t>
            </a:r>
          </a:p>
          <a:p>
            <a:pPr marL="285750" indent="-285750">
              <a:spcBef>
                <a:spcPts val="900"/>
              </a:spcBef>
              <a:buFont typeface="Arial" panose="020B0604020202020204" pitchFamily="34" charset="0"/>
              <a:buChar char="•"/>
            </a:pPr>
            <a:r>
              <a:rPr lang="en-US" sz="1600" dirty="0"/>
              <a:t>The VFD allows the compressors to operate within optimal speed ranges, ensuring flexible adjustment and optimal operation based on load demand.</a:t>
            </a:r>
          </a:p>
          <a:p>
            <a:pPr marL="285750" indent="-285750">
              <a:spcBef>
                <a:spcPts val="900"/>
              </a:spcBef>
              <a:buFont typeface="Arial" panose="020B0604020202020204" pitchFamily="34" charset="0"/>
              <a:buChar char="•"/>
            </a:pPr>
            <a:r>
              <a:rPr lang="en-US" sz="1600" dirty="0"/>
              <a:t>Operates based on temperature control: The VFD integrates a PID controller that calculates the temperature of the refrigerant based on pressure measurements and adjusts the compressor’s operation accordingly.</a:t>
            </a:r>
          </a:p>
          <a:p>
            <a:pPr marL="285750" indent="-285750">
              <a:spcBef>
                <a:spcPts val="900"/>
              </a:spcBef>
              <a:buFont typeface="Arial" panose="020B0604020202020204" pitchFamily="34" charset="0"/>
              <a:buChar char="•"/>
            </a:pPr>
            <a:r>
              <a:rPr lang="en-US" sz="1600" dirty="0"/>
              <a:t>Reduces the number of start-stop cycles, extending the lifespan of the compressors.</a:t>
            </a:r>
          </a:p>
          <a:p>
            <a:pPr marL="285750" indent="-285750">
              <a:spcBef>
                <a:spcPts val="900"/>
              </a:spcBef>
              <a:buFont typeface="Arial" panose="020B0604020202020204" pitchFamily="34" charset="0"/>
              <a:buChar char="•"/>
            </a:pPr>
            <a:r>
              <a:rPr lang="en-US" sz="1600" dirty="0"/>
              <a:t>Soft starts, controlling speed across a continuous range, which avoids the impact of high starting currents.</a:t>
            </a:r>
          </a:p>
          <a:p>
            <a:pPr marL="285750" indent="-285750">
              <a:spcBef>
                <a:spcPts val="900"/>
              </a:spcBef>
              <a:buFont typeface="Arial" panose="020B0604020202020204" pitchFamily="34" charset="0"/>
              <a:buChar char="•"/>
            </a:pPr>
            <a:r>
              <a:rPr lang="en-US" sz="1600" dirty="0"/>
              <a:t>Provides motor protection functions in case of issues such as overcurrent, overvoltage, phase loss, etc.</a:t>
            </a:r>
          </a:p>
        </p:txBody>
      </p:sp>
    </p:spTree>
    <p:extLst>
      <p:ext uri="{BB962C8B-B14F-4D97-AF65-F5344CB8AC3E}">
        <p14:creationId xmlns:p14="http://schemas.microsoft.com/office/powerpoint/2010/main" val="32135896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720AC-32BE-9738-3EEE-D8C2A2A1E2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D80E74-C7A4-B95B-7259-DD30E0174DED}"/>
              </a:ext>
            </a:extLst>
          </p:cNvPr>
          <p:cNvSpPr>
            <a:spLocks noGrp="1"/>
          </p:cNvSpPr>
          <p:nvPr>
            <p:ph type="title"/>
          </p:nvPr>
        </p:nvSpPr>
        <p:spPr/>
        <p:txBody>
          <a:bodyPr>
            <a:noAutofit/>
          </a:bodyPr>
          <a:lstStyle/>
          <a:p>
            <a:r>
              <a:rPr lang="en-US" dirty="0">
                <a:solidFill>
                  <a:schemeClr val="accent1">
                    <a:lumMod val="50000"/>
                  </a:schemeClr>
                </a:solidFill>
              </a:rPr>
              <a:t>EEMs 3: Inverter Installation for Refrigeration Compressor</a:t>
            </a:r>
            <a:endParaRPr lang="en-US" dirty="0"/>
          </a:p>
        </p:txBody>
      </p:sp>
      <p:sp>
        <p:nvSpPr>
          <p:cNvPr id="5" name="TextBox 4">
            <a:extLst>
              <a:ext uri="{FF2B5EF4-FFF2-40B4-BE49-F238E27FC236}">
                <a16:creationId xmlns:a16="http://schemas.microsoft.com/office/drawing/2014/main" id="{1A9ED0E9-312A-F8C0-3DF4-0F8F8CD4AEA0}"/>
              </a:ext>
            </a:extLst>
          </p:cNvPr>
          <p:cNvSpPr txBox="1"/>
          <p:nvPr/>
        </p:nvSpPr>
        <p:spPr>
          <a:xfrm>
            <a:off x="609599" y="1463909"/>
            <a:ext cx="10972798" cy="400110"/>
          </a:xfrm>
          <a:prstGeom prst="rect">
            <a:avLst/>
          </a:prstGeom>
          <a:noFill/>
        </p:spPr>
        <p:txBody>
          <a:bodyPr wrap="square" rtlCol="0">
            <a:spAutoFit/>
          </a:bodyPr>
          <a:lstStyle/>
          <a:p>
            <a:r>
              <a:rPr lang="en-US" sz="2000" dirty="0">
                <a:latin typeface="+mn-lt"/>
                <a:ea typeface="Times New Roman" panose="02020603050405020304" pitchFamily="18" charset="0"/>
                <a:cs typeface="Times New Roman" pitchFamily="18" charset="0"/>
              </a:rPr>
              <a:t>- Results of calculating the energy benefits of the solution:</a:t>
            </a:r>
            <a:endParaRPr lang="en-US" sz="2000" dirty="0">
              <a:latin typeface="+mn-lt"/>
              <a:cs typeface="Times New Roman" panose="02020603050405020304" pitchFamily="18" charset="0"/>
            </a:endParaRPr>
          </a:p>
        </p:txBody>
      </p:sp>
      <p:graphicFrame>
        <p:nvGraphicFramePr>
          <p:cNvPr id="9" name="Table 8">
            <a:extLst>
              <a:ext uri="{FF2B5EF4-FFF2-40B4-BE49-F238E27FC236}">
                <a16:creationId xmlns:a16="http://schemas.microsoft.com/office/drawing/2014/main" id="{9D3D7517-001C-EADC-9A16-0DB7E36F88EC}"/>
              </a:ext>
            </a:extLst>
          </p:cNvPr>
          <p:cNvGraphicFramePr>
            <a:graphicFrameLocks noGrp="1"/>
          </p:cNvGraphicFramePr>
          <p:nvPr>
            <p:extLst>
              <p:ext uri="{D42A27DB-BD31-4B8C-83A1-F6EECF244321}">
                <p14:modId xmlns:p14="http://schemas.microsoft.com/office/powerpoint/2010/main" val="1315087009"/>
              </p:ext>
            </p:extLst>
          </p:nvPr>
        </p:nvGraphicFramePr>
        <p:xfrm>
          <a:off x="245502" y="2078477"/>
          <a:ext cx="5486401" cy="4078180"/>
        </p:xfrm>
        <a:graphic>
          <a:graphicData uri="http://schemas.openxmlformats.org/drawingml/2006/table">
            <a:tbl>
              <a:tblPr firstRow="1" firstCol="1" bandRow="1">
                <a:tableStyleId>{12ACAA50-B3C0-4FEF-8DD3-66675128A787}</a:tableStyleId>
              </a:tblPr>
              <a:tblGrid>
                <a:gridCol w="411590">
                  <a:extLst>
                    <a:ext uri="{9D8B030D-6E8A-4147-A177-3AD203B41FA5}">
                      <a16:colId xmlns:a16="http://schemas.microsoft.com/office/drawing/2014/main" val="172278276"/>
                    </a:ext>
                  </a:extLst>
                </a:gridCol>
                <a:gridCol w="3508609">
                  <a:extLst>
                    <a:ext uri="{9D8B030D-6E8A-4147-A177-3AD203B41FA5}">
                      <a16:colId xmlns:a16="http://schemas.microsoft.com/office/drawing/2014/main" val="2200666991"/>
                    </a:ext>
                  </a:extLst>
                </a:gridCol>
                <a:gridCol w="618978">
                  <a:extLst>
                    <a:ext uri="{9D8B030D-6E8A-4147-A177-3AD203B41FA5}">
                      <a16:colId xmlns:a16="http://schemas.microsoft.com/office/drawing/2014/main" val="2113758552"/>
                    </a:ext>
                  </a:extLst>
                </a:gridCol>
                <a:gridCol w="947224">
                  <a:extLst>
                    <a:ext uri="{9D8B030D-6E8A-4147-A177-3AD203B41FA5}">
                      <a16:colId xmlns:a16="http://schemas.microsoft.com/office/drawing/2014/main" val="3465315840"/>
                    </a:ext>
                  </a:extLst>
                </a:gridCol>
              </a:tblGrid>
              <a:tr h="401846">
                <a:tc>
                  <a:txBody>
                    <a:bodyPr/>
                    <a:lstStyle/>
                    <a:p>
                      <a:pPr algn="ctr"/>
                      <a:r>
                        <a:rPr lang="en-VN" sz="1400" b="1" kern="0">
                          <a:effectLst/>
                          <a:latin typeface="+mn-lt"/>
                        </a:rPr>
                        <a:t>No.</a:t>
                      </a:r>
                      <a:endParaRPr lang="en-VN" sz="1400" b="1"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pPr algn="ctr"/>
                      <a:r>
                        <a:rPr lang="en-VN" sz="1400" b="1" kern="0" dirty="0">
                          <a:effectLst/>
                          <a:latin typeface="+mn-lt"/>
                        </a:rPr>
                        <a:t>Item Description</a:t>
                      </a:r>
                      <a:endParaRPr lang="en-VN" sz="1400" b="1" kern="100" dirty="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pPr algn="ctr"/>
                      <a:r>
                        <a:rPr lang="en-VN" sz="1400" b="1" kern="0">
                          <a:effectLst/>
                          <a:latin typeface="+mn-lt"/>
                        </a:rPr>
                        <a:t>Unit</a:t>
                      </a:r>
                      <a:endParaRPr lang="en-VN" sz="1400" b="1"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pPr algn="ctr"/>
                      <a:r>
                        <a:rPr lang="en-VN" sz="1400" b="1" kern="0">
                          <a:effectLst/>
                          <a:latin typeface="+mn-lt"/>
                        </a:rPr>
                        <a:t>Value</a:t>
                      </a:r>
                      <a:endParaRPr lang="en-VN" sz="1400" b="1" kern="100">
                        <a:effectLst/>
                        <a:latin typeface="+mn-lt"/>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338075977"/>
                  </a:ext>
                </a:extLst>
              </a:tr>
              <a:tr h="219093">
                <a:tc>
                  <a:txBody>
                    <a:bodyPr/>
                    <a:lstStyle/>
                    <a:p>
                      <a:r>
                        <a:rPr lang="en-VN" sz="1400" b="1" kern="0">
                          <a:effectLst/>
                          <a:latin typeface="+mn-lt"/>
                        </a:rPr>
                        <a:t>1</a:t>
                      </a:r>
                      <a:endParaRPr lang="en-VN" sz="1400" b="1"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b="1" kern="0">
                          <a:effectLst/>
                          <a:latin typeface="+mn-lt"/>
                        </a:rPr>
                        <a:t>Baseline Data</a:t>
                      </a:r>
                      <a:endParaRPr lang="en-VN" sz="1400" b="1"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endParaRPr lang="en-VN" sz="1400" b="1" kern="100">
                        <a:effectLst/>
                        <a:latin typeface="+mn-lt"/>
                        <a:cs typeface="Times New Roman" panose="02020603050405020304" pitchFamily="18" charset="0"/>
                      </a:endParaRPr>
                    </a:p>
                  </a:txBody>
                  <a:tcPr marL="9525" marR="9525" marT="9525" marB="9525" anchor="ctr"/>
                </a:tc>
                <a:tc>
                  <a:txBody>
                    <a:bodyPr/>
                    <a:lstStyle/>
                    <a:p>
                      <a:endParaRPr lang="en-VN" sz="1400" b="1" kern="100" dirty="0">
                        <a:effectLst/>
                        <a:latin typeface="+mn-lt"/>
                        <a:cs typeface="Times New Roman" panose="02020603050405020304" pitchFamily="18" charset="0"/>
                      </a:endParaRPr>
                    </a:p>
                  </a:txBody>
                  <a:tcPr marL="9525" marR="9525" marT="9525" marB="9525" anchor="ctr"/>
                </a:tc>
                <a:extLst>
                  <a:ext uri="{0D108BD9-81ED-4DB2-BD59-A6C34878D82A}">
                    <a16:rowId xmlns:a16="http://schemas.microsoft.com/office/drawing/2014/main" val="2144754989"/>
                  </a:ext>
                </a:extLst>
              </a:tr>
              <a:tr h="615941">
                <a:tc>
                  <a:txBody>
                    <a:bodyPr/>
                    <a:lstStyle/>
                    <a:p>
                      <a:r>
                        <a:rPr lang="en-VN" sz="1400" kern="0">
                          <a:effectLst/>
                          <a:latin typeface="+mn-lt"/>
                        </a:rPr>
                        <a:t>1.1</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dirty="0">
                          <a:effectLst/>
                          <a:latin typeface="+mn-lt"/>
                        </a:rPr>
                        <a:t>Actual power of cooling compressors (Unit 1 without soft starters - compressors 5, 6, 7, 8, 9)</a:t>
                      </a:r>
                      <a:endParaRPr lang="en-VN" sz="1400" kern="100" dirty="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a:effectLst/>
                          <a:latin typeface="+mn-lt"/>
                        </a:rPr>
                        <a:t>kW</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a:effectLst/>
                          <a:latin typeface="+mn-lt"/>
                        </a:rPr>
                        <a:t>370.2</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138819249"/>
                  </a:ext>
                </a:extLst>
              </a:tr>
              <a:tr h="615941">
                <a:tc>
                  <a:txBody>
                    <a:bodyPr/>
                    <a:lstStyle/>
                    <a:p>
                      <a:r>
                        <a:rPr lang="en-VN" sz="1400" kern="0">
                          <a:effectLst/>
                          <a:latin typeface="+mn-lt"/>
                        </a:rPr>
                        <a:t>1.2</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a:effectLst/>
                          <a:latin typeface="+mn-lt"/>
                        </a:rPr>
                        <a:t>Actual power of cooling compressors (Unit 2 without soft starters - compressors 1, 2, 3, 4, 9)</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a:effectLst/>
                          <a:latin typeface="+mn-lt"/>
                        </a:rPr>
                        <a:t>kW</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dirty="0">
                          <a:effectLst/>
                          <a:latin typeface="+mn-lt"/>
                        </a:rPr>
                        <a:t>398.6</a:t>
                      </a:r>
                      <a:endParaRPr lang="en-VN" sz="1400" kern="100" dirty="0">
                        <a:effectLst/>
                        <a:latin typeface="+mn-lt"/>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853262107"/>
                  </a:ext>
                </a:extLst>
              </a:tr>
              <a:tr h="414134">
                <a:tc>
                  <a:txBody>
                    <a:bodyPr/>
                    <a:lstStyle/>
                    <a:p>
                      <a:r>
                        <a:rPr lang="en-VN" sz="1400" kern="0">
                          <a:effectLst/>
                          <a:latin typeface="+mn-lt"/>
                        </a:rPr>
                        <a:t>1.3</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a:effectLst/>
                          <a:latin typeface="+mn-lt"/>
                        </a:rPr>
                        <a:t>Average operating hours per day</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a:effectLst/>
                          <a:latin typeface="+mn-lt"/>
                        </a:rPr>
                        <a:t>Hours</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a:effectLst/>
                          <a:latin typeface="+mn-lt"/>
                        </a:rPr>
                        <a:t>24</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39665000"/>
                  </a:ext>
                </a:extLst>
              </a:tr>
              <a:tr h="404325">
                <a:tc>
                  <a:txBody>
                    <a:bodyPr/>
                    <a:lstStyle/>
                    <a:p>
                      <a:r>
                        <a:rPr lang="en-VN" sz="1400" kern="0">
                          <a:effectLst/>
                          <a:latin typeface="+mn-lt"/>
                        </a:rPr>
                        <a:t>1.4</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a:effectLst/>
                          <a:latin typeface="+mn-lt"/>
                        </a:rPr>
                        <a:t>Average operating days per year</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a:effectLst/>
                          <a:latin typeface="+mn-lt"/>
                        </a:rPr>
                        <a:t>Days</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a:effectLst/>
                          <a:latin typeface="+mn-lt"/>
                        </a:rPr>
                        <a:t>352</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189010243"/>
                  </a:ext>
                </a:extLst>
              </a:tr>
              <a:tr h="365196">
                <a:tc>
                  <a:txBody>
                    <a:bodyPr/>
                    <a:lstStyle/>
                    <a:p>
                      <a:r>
                        <a:rPr lang="en-VN" sz="1400" kern="0">
                          <a:effectLst/>
                          <a:latin typeface="+mn-lt"/>
                        </a:rPr>
                        <a:t>1.5</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a:effectLst/>
                          <a:latin typeface="+mn-lt"/>
                        </a:rPr>
                        <a:t>Utilization factor</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100" dirty="0">
                          <a:effectLst/>
                          <a:latin typeface="+mn-lt"/>
                          <a:cs typeface="Times New Roman" panose="02020603050405020304" pitchFamily="18" charset="0"/>
                        </a:rPr>
                        <a:t>K</a:t>
                      </a:r>
                    </a:p>
                  </a:txBody>
                  <a:tcPr marL="9525" marR="9525" marT="9525" marB="9525" anchor="ctr"/>
                </a:tc>
                <a:tc>
                  <a:txBody>
                    <a:bodyPr/>
                    <a:lstStyle/>
                    <a:p>
                      <a:r>
                        <a:rPr lang="en-VN" sz="1400" kern="0">
                          <a:effectLst/>
                          <a:latin typeface="+mn-lt"/>
                        </a:rPr>
                        <a:t>0.9</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246580864"/>
                  </a:ext>
                </a:extLst>
              </a:tr>
              <a:tr h="326068">
                <a:tc>
                  <a:txBody>
                    <a:bodyPr/>
                    <a:lstStyle/>
                    <a:p>
                      <a:r>
                        <a:rPr lang="en-VN" sz="1400" kern="0">
                          <a:effectLst/>
                          <a:latin typeface="+mn-lt"/>
                        </a:rPr>
                        <a:t>1.6</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dirty="0">
                          <a:effectLst/>
                          <a:latin typeface="+mn-lt"/>
                        </a:rPr>
                        <a:t>Simultaneous utilization factor</a:t>
                      </a:r>
                      <a:endParaRPr lang="en-VN" sz="1400" kern="100" dirty="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100" dirty="0">
                          <a:effectLst/>
                          <a:latin typeface="+mn-lt"/>
                          <a:cs typeface="Times New Roman" panose="02020603050405020304" pitchFamily="18" charset="0"/>
                        </a:rPr>
                        <a:t>K</a:t>
                      </a:r>
                    </a:p>
                  </a:txBody>
                  <a:tcPr marL="9525" marR="9525" marT="9525" marB="9525" anchor="ctr"/>
                </a:tc>
                <a:tc>
                  <a:txBody>
                    <a:bodyPr/>
                    <a:lstStyle/>
                    <a:p>
                      <a:r>
                        <a:rPr lang="en-VN" sz="1400" kern="0">
                          <a:effectLst/>
                          <a:latin typeface="+mn-lt"/>
                        </a:rPr>
                        <a:t>0.8</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545711921"/>
                  </a:ext>
                </a:extLst>
              </a:tr>
              <a:tr h="615941">
                <a:tc>
                  <a:txBody>
                    <a:bodyPr/>
                    <a:lstStyle/>
                    <a:p>
                      <a:r>
                        <a:rPr lang="en-VN" sz="1400" kern="0">
                          <a:effectLst/>
                          <a:latin typeface="+mn-lt"/>
                        </a:rPr>
                        <a:t>1.7</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a:effectLst/>
                          <a:latin typeface="+mn-lt"/>
                        </a:rPr>
                        <a:t>Annual energy consumption</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a:effectLst/>
                          <a:latin typeface="+mn-lt"/>
                        </a:rPr>
                        <a:t>kWh</a:t>
                      </a:r>
                      <a:endParaRPr lang="en-VN" sz="1400" kern="100">
                        <a:effectLst/>
                        <a:latin typeface="+mn-lt"/>
                        <a:ea typeface="Calibri" panose="020F0502020204030204" pitchFamily="34" charset="0"/>
                        <a:cs typeface="Times New Roman" panose="02020603050405020304" pitchFamily="18" charset="0"/>
                      </a:endParaRPr>
                    </a:p>
                  </a:txBody>
                  <a:tcPr marL="9525" marR="9525" marT="9525" marB="9525" anchor="ctr"/>
                </a:tc>
                <a:tc>
                  <a:txBody>
                    <a:bodyPr/>
                    <a:lstStyle/>
                    <a:p>
                      <a:r>
                        <a:rPr lang="en-VN" sz="1400" kern="0" dirty="0">
                          <a:effectLst/>
                          <a:latin typeface="+mn-lt"/>
                        </a:rPr>
                        <a:t>4 676 515</a:t>
                      </a:r>
                      <a:endParaRPr lang="en-VN" sz="1400" kern="100" dirty="0">
                        <a:effectLst/>
                        <a:latin typeface="+mn-lt"/>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570938813"/>
                  </a:ext>
                </a:extLst>
              </a:tr>
            </a:tbl>
          </a:graphicData>
        </a:graphic>
      </p:graphicFrame>
      <p:graphicFrame>
        <p:nvGraphicFramePr>
          <p:cNvPr id="11" name="Table 10">
            <a:extLst>
              <a:ext uri="{FF2B5EF4-FFF2-40B4-BE49-F238E27FC236}">
                <a16:creationId xmlns:a16="http://schemas.microsoft.com/office/drawing/2014/main" id="{D6BCE5C1-03FA-55A9-91DF-E4F2F84508FC}"/>
              </a:ext>
            </a:extLst>
          </p:cNvPr>
          <p:cNvGraphicFramePr>
            <a:graphicFrameLocks noGrp="1"/>
          </p:cNvGraphicFramePr>
          <p:nvPr>
            <p:extLst>
              <p:ext uri="{D42A27DB-BD31-4B8C-83A1-F6EECF244321}">
                <p14:modId xmlns:p14="http://schemas.microsoft.com/office/powerpoint/2010/main" val="1693208320"/>
              </p:ext>
            </p:extLst>
          </p:nvPr>
        </p:nvGraphicFramePr>
        <p:xfrm>
          <a:off x="5958348" y="2078477"/>
          <a:ext cx="5988150" cy="2983230"/>
        </p:xfrm>
        <a:graphic>
          <a:graphicData uri="http://schemas.openxmlformats.org/drawingml/2006/table">
            <a:tbl>
              <a:tblPr firstRow="1" firstCol="1" bandRow="1">
                <a:tableStyleId>{12ACAA50-B3C0-4FEF-8DD3-66675128A787}</a:tableStyleId>
              </a:tblPr>
              <a:tblGrid>
                <a:gridCol w="407965">
                  <a:extLst>
                    <a:ext uri="{9D8B030D-6E8A-4147-A177-3AD203B41FA5}">
                      <a16:colId xmlns:a16="http://schemas.microsoft.com/office/drawing/2014/main" val="2457376422"/>
                    </a:ext>
                  </a:extLst>
                </a:gridCol>
                <a:gridCol w="3488788">
                  <a:extLst>
                    <a:ext uri="{9D8B030D-6E8A-4147-A177-3AD203B41FA5}">
                      <a16:colId xmlns:a16="http://schemas.microsoft.com/office/drawing/2014/main" val="3771978088"/>
                    </a:ext>
                  </a:extLst>
                </a:gridCol>
                <a:gridCol w="1097280">
                  <a:extLst>
                    <a:ext uri="{9D8B030D-6E8A-4147-A177-3AD203B41FA5}">
                      <a16:colId xmlns:a16="http://schemas.microsoft.com/office/drawing/2014/main" val="1308647439"/>
                    </a:ext>
                  </a:extLst>
                </a:gridCol>
                <a:gridCol w="994117">
                  <a:extLst>
                    <a:ext uri="{9D8B030D-6E8A-4147-A177-3AD203B41FA5}">
                      <a16:colId xmlns:a16="http://schemas.microsoft.com/office/drawing/2014/main" val="160333849"/>
                    </a:ext>
                  </a:extLst>
                </a:gridCol>
              </a:tblGrid>
              <a:tr h="0">
                <a:tc>
                  <a:txBody>
                    <a:bodyPr/>
                    <a:lstStyle/>
                    <a:p>
                      <a:pPr algn="ctr"/>
                      <a:r>
                        <a:rPr lang="en-VN" sz="1400" b="1" kern="100">
                          <a:effectLst/>
                          <a:latin typeface="+mn-lt"/>
                        </a:rPr>
                        <a:t>No.</a:t>
                      </a:r>
                      <a:endParaRPr lang="en-VN" sz="1400" b="1"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pPr algn="ctr"/>
                      <a:r>
                        <a:rPr lang="en-VN" sz="1400" b="1" kern="100">
                          <a:effectLst/>
                          <a:latin typeface="+mn-lt"/>
                        </a:rPr>
                        <a:t>Item Description</a:t>
                      </a:r>
                      <a:endParaRPr lang="en-VN" sz="1400" b="1"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pPr algn="ctr"/>
                      <a:r>
                        <a:rPr lang="en-VN" sz="1400" b="1" kern="100">
                          <a:effectLst/>
                          <a:latin typeface="+mn-lt"/>
                        </a:rPr>
                        <a:t>Unit</a:t>
                      </a:r>
                      <a:endParaRPr lang="en-VN" sz="1400" b="1"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pPr algn="ctr"/>
                      <a:r>
                        <a:rPr lang="en-VN" sz="1400" b="1" kern="100" dirty="0">
                          <a:effectLst/>
                          <a:latin typeface="+mn-lt"/>
                        </a:rPr>
                        <a:t>Value</a:t>
                      </a:r>
                      <a:endParaRPr lang="en-VN" sz="1400" b="1" kern="100" dirty="0">
                        <a:effectLst/>
                        <a:latin typeface="+mn-lt"/>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733639085"/>
                  </a:ext>
                </a:extLst>
              </a:tr>
              <a:tr h="0">
                <a:tc>
                  <a:txBody>
                    <a:bodyPr/>
                    <a:lstStyle/>
                    <a:p>
                      <a:r>
                        <a:rPr lang="en-VN" sz="1400" b="1" kern="100">
                          <a:effectLst/>
                          <a:latin typeface="+mn-lt"/>
                        </a:rPr>
                        <a:t>2</a:t>
                      </a:r>
                      <a:endParaRPr lang="en-VN" sz="1400" b="1"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b="1" kern="100" dirty="0">
                          <a:effectLst/>
                          <a:latin typeface="+mn-lt"/>
                        </a:rPr>
                        <a:t>Energy Savings Potential</a:t>
                      </a:r>
                      <a:endParaRPr lang="en-VN" sz="1400" b="1" kern="100" dirty="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endParaRPr lang="en-VN" sz="1400" kern="100">
                        <a:effectLst/>
                        <a:latin typeface="+mn-lt"/>
                        <a:cs typeface="Times New Roman" panose="02020603050405020304" pitchFamily="18" charset="0"/>
                      </a:endParaRPr>
                    </a:p>
                  </a:txBody>
                  <a:tcPr marL="9525" marR="9525" marT="9525" marB="9525" anchor="ctr"/>
                </a:tc>
                <a:tc>
                  <a:txBody>
                    <a:bodyPr/>
                    <a:lstStyle/>
                    <a:p>
                      <a:endParaRPr lang="en-VN" sz="1400" kern="100">
                        <a:effectLst/>
                        <a:latin typeface="+mn-lt"/>
                        <a:cs typeface="Times New Roman" panose="02020603050405020304" pitchFamily="18" charset="0"/>
                      </a:endParaRPr>
                    </a:p>
                  </a:txBody>
                  <a:tcPr marL="9525" marR="9525" marT="9525" marB="9525" anchor="ctr"/>
                </a:tc>
                <a:extLst>
                  <a:ext uri="{0D108BD9-81ED-4DB2-BD59-A6C34878D82A}">
                    <a16:rowId xmlns:a16="http://schemas.microsoft.com/office/drawing/2014/main" val="671407572"/>
                  </a:ext>
                </a:extLst>
              </a:tr>
              <a:tr h="0">
                <a:tc>
                  <a:txBody>
                    <a:bodyPr/>
                    <a:lstStyle/>
                    <a:p>
                      <a:r>
                        <a:rPr lang="en-VN" sz="1400" kern="100">
                          <a:effectLst/>
                          <a:latin typeface="+mn-lt"/>
                        </a:rPr>
                        <a:t>2.1</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dirty="0">
                          <a:effectLst/>
                          <a:latin typeface="+mn-lt"/>
                        </a:rPr>
                        <a:t>Energy savings rate after installing variable frequency drives (VFD) for the cooling system</a:t>
                      </a:r>
                      <a:endParaRPr lang="en-VN" sz="1400" kern="100" dirty="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12</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050418453"/>
                  </a:ext>
                </a:extLst>
              </a:tr>
              <a:tr h="0">
                <a:tc>
                  <a:txBody>
                    <a:bodyPr/>
                    <a:lstStyle/>
                    <a:p>
                      <a:r>
                        <a:rPr lang="en-VN" sz="1400" kern="100">
                          <a:effectLst/>
                          <a:latin typeface="+mn-lt"/>
                        </a:rPr>
                        <a:t>2.2</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Energy savings</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kWh</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dirty="0">
                          <a:effectLst/>
                          <a:latin typeface="+mn-lt"/>
                        </a:rPr>
                        <a:t>561182</a:t>
                      </a:r>
                      <a:endParaRPr lang="en-VN" sz="1400" kern="100" dirty="0">
                        <a:effectLst/>
                        <a:latin typeface="+mn-lt"/>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149613345"/>
                  </a:ext>
                </a:extLst>
              </a:tr>
              <a:tr h="0">
                <a:tc>
                  <a:txBody>
                    <a:bodyPr/>
                    <a:lstStyle/>
                    <a:p>
                      <a:r>
                        <a:rPr lang="en-VN" sz="1400" kern="100">
                          <a:effectLst/>
                          <a:latin typeface="+mn-lt"/>
                        </a:rPr>
                        <a:t>2.3</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Average electricity price</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VND (1000)</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dirty="0">
                          <a:effectLst/>
                          <a:latin typeface="+mn-lt"/>
                        </a:rPr>
                        <a:t>1692</a:t>
                      </a:r>
                      <a:endParaRPr lang="en-VN" sz="1400" kern="100" dirty="0">
                        <a:effectLst/>
                        <a:latin typeface="+mn-lt"/>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300000938"/>
                  </a:ext>
                </a:extLst>
              </a:tr>
              <a:tr h="0">
                <a:tc>
                  <a:txBody>
                    <a:bodyPr/>
                    <a:lstStyle/>
                    <a:p>
                      <a:r>
                        <a:rPr lang="en-VN" sz="1400" kern="100">
                          <a:effectLst/>
                          <a:latin typeface="+mn-lt"/>
                        </a:rPr>
                        <a:t>2.4</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Cost savings</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VND (1000)</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dirty="0">
                          <a:effectLst/>
                          <a:latin typeface="+mn-lt"/>
                        </a:rPr>
                        <a:t>949520</a:t>
                      </a:r>
                      <a:endParaRPr lang="en-VN" sz="1400" kern="100" dirty="0">
                        <a:effectLst/>
                        <a:latin typeface="+mn-lt"/>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682045415"/>
                  </a:ext>
                </a:extLst>
              </a:tr>
              <a:tr h="0">
                <a:tc>
                  <a:txBody>
                    <a:bodyPr/>
                    <a:lstStyle/>
                    <a:p>
                      <a:r>
                        <a:rPr lang="en-VN" sz="1400" kern="100">
                          <a:effectLst/>
                          <a:latin typeface="+mn-lt"/>
                        </a:rPr>
                        <a:t>2.5</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Investment cost</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VND (1000)</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dirty="0">
                          <a:effectLst/>
                          <a:latin typeface="+mn-lt"/>
                        </a:rPr>
                        <a:t>1 600 000</a:t>
                      </a:r>
                      <a:endParaRPr lang="en-VN" sz="1400" kern="100" dirty="0">
                        <a:effectLst/>
                        <a:latin typeface="+mn-lt"/>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11906358"/>
                  </a:ext>
                </a:extLst>
              </a:tr>
              <a:tr h="0">
                <a:tc>
                  <a:txBody>
                    <a:bodyPr/>
                    <a:lstStyle/>
                    <a:p>
                      <a:r>
                        <a:rPr lang="en-VN" sz="1400" kern="100">
                          <a:effectLst/>
                          <a:latin typeface="+mn-lt"/>
                        </a:rPr>
                        <a:t>2.6</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Simple payback period</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Years</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1.7</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6781556"/>
                  </a:ext>
                </a:extLst>
              </a:tr>
              <a:tr h="0">
                <a:tc>
                  <a:txBody>
                    <a:bodyPr/>
                    <a:lstStyle/>
                    <a:p>
                      <a:r>
                        <a:rPr lang="en-VN" sz="1400" b="1" kern="100">
                          <a:effectLst/>
                          <a:latin typeface="+mn-lt"/>
                        </a:rPr>
                        <a:t>3</a:t>
                      </a:r>
                      <a:endParaRPr lang="en-VN" sz="1400" b="1"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b="1" kern="100" dirty="0">
                          <a:effectLst/>
                          <a:latin typeface="+mn-lt"/>
                        </a:rPr>
                        <a:t>Environmental Impact</a:t>
                      </a:r>
                      <a:endParaRPr lang="en-VN" sz="1400" b="1" kern="100" dirty="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endParaRPr lang="en-VN" sz="1400" kern="100">
                        <a:effectLst/>
                        <a:latin typeface="+mn-lt"/>
                        <a:cs typeface="Times New Roman" panose="02020603050405020304" pitchFamily="18" charset="0"/>
                      </a:endParaRPr>
                    </a:p>
                  </a:txBody>
                  <a:tcPr marL="9525" marR="9525" marT="9525" marB="9525" anchor="ctr"/>
                </a:tc>
                <a:tc>
                  <a:txBody>
                    <a:bodyPr/>
                    <a:lstStyle/>
                    <a:p>
                      <a:endParaRPr lang="en-VN" sz="1400" kern="100">
                        <a:effectLst/>
                        <a:latin typeface="+mn-lt"/>
                        <a:cs typeface="Times New Roman" panose="02020603050405020304" pitchFamily="18" charset="0"/>
                      </a:endParaRPr>
                    </a:p>
                  </a:txBody>
                  <a:tcPr marL="9525" marR="9525" marT="9525" marB="9525" anchor="ctr"/>
                </a:tc>
                <a:extLst>
                  <a:ext uri="{0D108BD9-81ED-4DB2-BD59-A6C34878D82A}">
                    <a16:rowId xmlns:a16="http://schemas.microsoft.com/office/drawing/2014/main" val="3690594579"/>
                  </a:ext>
                </a:extLst>
              </a:tr>
              <a:tr h="0">
                <a:tc>
                  <a:txBody>
                    <a:bodyPr/>
                    <a:lstStyle/>
                    <a:p>
                      <a:r>
                        <a:rPr lang="en-VN" sz="1400" kern="100">
                          <a:effectLst/>
                          <a:latin typeface="+mn-lt"/>
                        </a:rPr>
                        <a:t>3.1</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Conversion to TOE (Tons of Oil Equivalent)</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TOE</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86.6</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882535626"/>
                  </a:ext>
                </a:extLst>
              </a:tr>
              <a:tr h="0">
                <a:tc>
                  <a:txBody>
                    <a:bodyPr/>
                    <a:lstStyle/>
                    <a:p>
                      <a:r>
                        <a:rPr lang="en-VN" sz="1400" kern="100">
                          <a:effectLst/>
                          <a:latin typeface="+mn-lt"/>
                        </a:rPr>
                        <a:t>3.2</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CO₂ emissions reduction</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a:effectLst/>
                          <a:latin typeface="+mn-lt"/>
                        </a:rPr>
                        <a:t>Tons of CO₂</a:t>
                      </a:r>
                      <a:endParaRPr lang="en-VN" sz="1400" kern="100">
                        <a:effectLst/>
                        <a:latin typeface="+mn-lt"/>
                        <a:ea typeface="Times New Roman" panose="02020603050405020304" pitchFamily="18" charset="0"/>
                        <a:cs typeface="Times New Roman" panose="02020603050405020304" pitchFamily="18" charset="0"/>
                      </a:endParaRPr>
                    </a:p>
                  </a:txBody>
                  <a:tcPr marL="9525" marR="9525" marT="9525" marB="9525" anchor="ctr"/>
                </a:tc>
                <a:tc>
                  <a:txBody>
                    <a:bodyPr/>
                    <a:lstStyle/>
                    <a:p>
                      <a:r>
                        <a:rPr lang="en-VN" sz="1400" kern="100" dirty="0">
                          <a:effectLst/>
                          <a:latin typeface="+mn-lt"/>
                        </a:rPr>
                        <a:t>405.2</a:t>
                      </a:r>
                      <a:endParaRPr lang="en-VN" sz="1400" kern="100" dirty="0">
                        <a:effectLst/>
                        <a:latin typeface="+mn-lt"/>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034939967"/>
                  </a:ext>
                </a:extLst>
              </a:tr>
            </a:tbl>
          </a:graphicData>
        </a:graphic>
      </p:graphicFrame>
    </p:spTree>
    <p:extLst>
      <p:ext uri="{BB962C8B-B14F-4D97-AF65-F5344CB8AC3E}">
        <p14:creationId xmlns:p14="http://schemas.microsoft.com/office/powerpoint/2010/main" val="2714950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0F670-B604-473B-9635-585371C9A26D}"/>
              </a:ext>
            </a:extLst>
          </p:cNvPr>
          <p:cNvSpPr>
            <a:spLocks noGrp="1"/>
          </p:cNvSpPr>
          <p:nvPr>
            <p:ph type="title"/>
          </p:nvPr>
        </p:nvSpPr>
        <p:spPr>
          <a:xfrm>
            <a:off x="309489" y="548633"/>
            <a:ext cx="11272911" cy="495200"/>
          </a:xfrm>
        </p:spPr>
        <p:txBody>
          <a:bodyPr>
            <a:noAutofit/>
          </a:bodyPr>
          <a:lstStyle/>
          <a:p>
            <a:r>
              <a:rPr lang="en-US" dirty="0">
                <a:solidFill>
                  <a:schemeClr val="accent1">
                    <a:lumMod val="50000"/>
                  </a:schemeClr>
                </a:solidFill>
              </a:rPr>
              <a:t>EEMs 4: Installation of inverter for condenser cooling fan system</a:t>
            </a:r>
          </a:p>
        </p:txBody>
      </p:sp>
      <p:sp>
        <p:nvSpPr>
          <p:cNvPr id="5" name="TextBox 4">
            <a:extLst>
              <a:ext uri="{FF2B5EF4-FFF2-40B4-BE49-F238E27FC236}">
                <a16:creationId xmlns:a16="http://schemas.microsoft.com/office/drawing/2014/main" id="{9B2291B6-45DF-47AA-AFC4-6BAD7D0B8529}"/>
              </a:ext>
            </a:extLst>
          </p:cNvPr>
          <p:cNvSpPr txBox="1"/>
          <p:nvPr/>
        </p:nvSpPr>
        <p:spPr>
          <a:xfrm>
            <a:off x="481781" y="1477523"/>
            <a:ext cx="8057307" cy="4270400"/>
          </a:xfrm>
          <a:prstGeom prst="rect">
            <a:avLst/>
          </a:prstGeom>
          <a:noFill/>
        </p:spPr>
        <p:txBody>
          <a:bodyPr wrap="square" rtlCol="0">
            <a:spAutoFit/>
          </a:bodyPr>
          <a:lstStyle/>
          <a:p>
            <a:r>
              <a:rPr lang="en-US" sz="1800" b="1" dirty="0">
                <a:solidFill>
                  <a:srgbClr val="0E0E0E"/>
                </a:solidFill>
                <a:effectLst/>
                <a:latin typeface="+mn-lt"/>
              </a:rPr>
              <a:t>Current Status:</a:t>
            </a:r>
            <a:endParaRPr lang="en-US" sz="1800" dirty="0">
              <a:solidFill>
                <a:srgbClr val="0E0E0E"/>
              </a:solidFill>
              <a:effectLst/>
              <a:latin typeface="+mn-lt"/>
            </a:endParaRPr>
          </a:p>
          <a:p>
            <a:r>
              <a:rPr lang="en-US" sz="1800" dirty="0">
                <a:solidFill>
                  <a:srgbClr val="0E0E0E"/>
                </a:solidFill>
                <a:effectLst/>
                <a:latin typeface="+mn-lt"/>
              </a:rPr>
              <a:t>The company uses a cooling tower system, which includes:</a:t>
            </a:r>
          </a:p>
          <a:p>
            <a:pPr marL="342900" indent="-342900">
              <a:spcBef>
                <a:spcPts val="900"/>
              </a:spcBef>
              <a:buFont typeface="Arial" panose="020B0604020202020204" pitchFamily="34" charset="0"/>
              <a:buChar char="•"/>
            </a:pPr>
            <a:r>
              <a:rPr lang="en-US" sz="1800" b="1" dirty="0">
                <a:solidFill>
                  <a:srgbClr val="0E0E0E"/>
                </a:solidFill>
                <a:effectLst/>
                <a:latin typeface="+mn-lt"/>
              </a:rPr>
              <a:t>3 ATC 800 cooling towers</a:t>
            </a:r>
            <a:r>
              <a:rPr lang="en-US" sz="1800" dirty="0">
                <a:solidFill>
                  <a:srgbClr val="0E0E0E"/>
                </a:solidFill>
                <a:effectLst/>
                <a:latin typeface="+mn-lt"/>
              </a:rPr>
              <a:t>, with 22 kW fans and 5.5 kW pumps.</a:t>
            </a:r>
          </a:p>
          <a:p>
            <a:pPr marL="342900" indent="-342900">
              <a:spcBef>
                <a:spcPts val="900"/>
              </a:spcBef>
              <a:buFont typeface="Arial" panose="020B0604020202020204" pitchFamily="34" charset="0"/>
              <a:buChar char="•"/>
            </a:pPr>
            <a:r>
              <a:rPr lang="en-US" sz="1800" b="1" dirty="0">
                <a:solidFill>
                  <a:srgbClr val="0E0E0E"/>
                </a:solidFill>
                <a:effectLst/>
                <a:latin typeface="+mn-lt"/>
              </a:rPr>
              <a:t>1 Tan Long cooling tower</a:t>
            </a:r>
            <a:r>
              <a:rPr lang="en-US" sz="1800" dirty="0">
                <a:solidFill>
                  <a:srgbClr val="0E0E0E"/>
                </a:solidFill>
                <a:effectLst/>
                <a:latin typeface="+mn-lt"/>
              </a:rPr>
              <a:t>, with two 15 kW fans and two 3.7 kW pumps.</a:t>
            </a:r>
          </a:p>
          <a:p>
            <a:pPr marL="342900" indent="-342900">
              <a:spcBef>
                <a:spcPts val="900"/>
              </a:spcBef>
              <a:buFont typeface="Arial" panose="020B0604020202020204" pitchFamily="34" charset="0"/>
              <a:buChar char="•"/>
            </a:pPr>
            <a:r>
              <a:rPr lang="en-US" sz="1800" b="1" dirty="0">
                <a:solidFill>
                  <a:srgbClr val="0E0E0E"/>
                </a:solidFill>
                <a:effectLst/>
                <a:latin typeface="+mn-lt"/>
              </a:rPr>
              <a:t>1 Tan Long cooling tower</a:t>
            </a:r>
            <a:r>
              <a:rPr lang="en-US" sz="1800" dirty="0">
                <a:solidFill>
                  <a:srgbClr val="0E0E0E"/>
                </a:solidFill>
                <a:effectLst/>
                <a:latin typeface="+mn-lt"/>
              </a:rPr>
              <a:t>, with two 11 kW fans and two 3.7 kW pumps.</a:t>
            </a:r>
          </a:p>
          <a:p>
            <a:endParaRPr lang="en-US" sz="1800" dirty="0">
              <a:solidFill>
                <a:srgbClr val="0E0E0E"/>
              </a:solidFill>
              <a:effectLst/>
              <a:latin typeface="+mn-lt"/>
            </a:endParaRPr>
          </a:p>
          <a:p>
            <a:r>
              <a:rPr lang="en-US" sz="1800" dirty="0">
                <a:solidFill>
                  <a:srgbClr val="0E0E0E"/>
                </a:solidFill>
                <a:effectLst/>
                <a:latin typeface="+mn-lt"/>
              </a:rPr>
              <a:t>The fan motors are operated in an on-off automatic mode without variable frequency drive (VFD) control. There are several issues with the current operation of the cooling fans:</a:t>
            </a:r>
          </a:p>
          <a:p>
            <a:pPr marL="342900" indent="-342900">
              <a:spcBef>
                <a:spcPts val="900"/>
              </a:spcBef>
              <a:buFont typeface="Arial" panose="020B0604020202020204" pitchFamily="34" charset="0"/>
              <a:buChar char="•"/>
            </a:pPr>
            <a:r>
              <a:rPr lang="en-US" sz="1800" dirty="0">
                <a:solidFill>
                  <a:srgbClr val="0E0E0E"/>
                </a:solidFill>
                <a:effectLst/>
                <a:latin typeface="+mn-lt"/>
              </a:rPr>
              <a:t>Frequent on-off cycling negatively impacts motor lifespan, as each start-up involves a large inrush current.</a:t>
            </a:r>
          </a:p>
          <a:p>
            <a:pPr marL="342900" indent="-342900">
              <a:spcBef>
                <a:spcPts val="900"/>
              </a:spcBef>
              <a:buFont typeface="Arial" panose="020B0604020202020204" pitchFamily="34" charset="0"/>
              <a:buChar char="•"/>
            </a:pPr>
            <a:r>
              <a:rPr lang="en-US" sz="1800" dirty="0">
                <a:solidFill>
                  <a:srgbClr val="0E0E0E"/>
                </a:solidFill>
                <a:effectLst/>
                <a:latin typeface="+mn-lt"/>
              </a:rPr>
              <a:t>The on-off control method is not the most energy-efficient, and the control range is suboptimal.</a:t>
            </a:r>
          </a:p>
        </p:txBody>
      </p:sp>
      <p:pic>
        <p:nvPicPr>
          <p:cNvPr id="4" name="Picture 3">
            <a:extLst>
              <a:ext uri="{FF2B5EF4-FFF2-40B4-BE49-F238E27FC236}">
                <a16:creationId xmlns:a16="http://schemas.microsoft.com/office/drawing/2014/main" id="{86D40801-688D-8EE2-F1FA-1C5B064606A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14093" y="1285389"/>
            <a:ext cx="2768307" cy="2484753"/>
          </a:xfrm>
          <a:prstGeom prst="rect">
            <a:avLst/>
          </a:prstGeom>
          <a:noFill/>
          <a:ln>
            <a:noFill/>
          </a:ln>
        </p:spPr>
      </p:pic>
      <p:pic>
        <p:nvPicPr>
          <p:cNvPr id="6" name="Picture 5">
            <a:extLst>
              <a:ext uri="{FF2B5EF4-FFF2-40B4-BE49-F238E27FC236}">
                <a16:creationId xmlns:a16="http://schemas.microsoft.com/office/drawing/2014/main" id="{5A6FCFB9-C915-721B-425E-0C1AA4B780F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90710" y="3889722"/>
            <a:ext cx="2091690" cy="2841485"/>
          </a:xfrm>
          <a:prstGeom prst="rect">
            <a:avLst/>
          </a:prstGeom>
          <a:noFill/>
          <a:ln>
            <a:noFill/>
          </a:ln>
        </p:spPr>
      </p:pic>
      <p:sp>
        <p:nvSpPr>
          <p:cNvPr id="7" name="Rectangle 6">
            <a:extLst>
              <a:ext uri="{FF2B5EF4-FFF2-40B4-BE49-F238E27FC236}">
                <a16:creationId xmlns:a16="http://schemas.microsoft.com/office/drawing/2014/main" id="{84FC0851-D17B-39EA-E24B-703730687325}"/>
              </a:ext>
            </a:extLst>
          </p:cNvPr>
          <p:cNvSpPr/>
          <p:nvPr/>
        </p:nvSpPr>
        <p:spPr>
          <a:xfrm>
            <a:off x="5686464" y="6326473"/>
            <a:ext cx="3756156" cy="400110"/>
          </a:xfrm>
          <a:prstGeom prst="rect">
            <a:avLst/>
          </a:prstGeom>
        </p:spPr>
        <p:txBody>
          <a:bodyPr wrap="none">
            <a:spAutoFit/>
          </a:bodyPr>
          <a:lstStyle/>
          <a:p>
            <a:r>
              <a:rPr lang="pt-BR" sz="2000" i="1" dirty="0" err="1">
                <a:latin typeface="Times New Roman" panose="02020603050405020304" pitchFamily="18" charset="0"/>
                <a:ea typeface="Times New Roman" panose="02020603050405020304" pitchFamily="18" charset="0"/>
              </a:rPr>
              <a:t>Condenser</a:t>
            </a:r>
            <a:r>
              <a:rPr lang="pt-BR" sz="2000" i="1" dirty="0">
                <a:latin typeface="Times New Roman" panose="02020603050405020304" pitchFamily="18" charset="0"/>
                <a:ea typeface="Times New Roman" panose="02020603050405020304" pitchFamily="18" charset="0"/>
              </a:rPr>
              <a:t> system </a:t>
            </a:r>
            <a:r>
              <a:rPr lang="pt-BR" sz="2000" i="1" dirty="0" err="1">
                <a:latin typeface="Times New Roman" panose="02020603050405020304" pitchFamily="18" charset="0"/>
                <a:ea typeface="Times New Roman" panose="02020603050405020304" pitchFamily="18" charset="0"/>
              </a:rPr>
              <a:t>at</a:t>
            </a:r>
            <a:r>
              <a:rPr lang="pt-BR" sz="2000" i="1" dirty="0">
                <a:latin typeface="Times New Roman" panose="02020603050405020304" pitchFamily="18" charset="0"/>
                <a:ea typeface="Times New Roman" panose="02020603050405020304" pitchFamily="18" charset="0"/>
              </a:rPr>
              <a:t> </a:t>
            </a:r>
            <a:r>
              <a:rPr lang="pt-BR" sz="2000" i="1" dirty="0" err="1">
                <a:latin typeface="Times New Roman" panose="02020603050405020304" pitchFamily="18" charset="0"/>
                <a:ea typeface="Times New Roman" panose="02020603050405020304" pitchFamily="18" charset="0"/>
              </a:rPr>
              <a:t>the</a:t>
            </a:r>
            <a:r>
              <a:rPr lang="pt-BR" sz="2000" i="1" dirty="0">
                <a:latin typeface="Times New Roman" panose="02020603050405020304" pitchFamily="18" charset="0"/>
                <a:ea typeface="Times New Roman" panose="02020603050405020304" pitchFamily="18" charset="0"/>
              </a:rPr>
              <a:t> </a:t>
            </a:r>
            <a:r>
              <a:rPr lang="pt-BR" sz="2000" i="1" dirty="0" err="1">
                <a:latin typeface="Times New Roman" panose="02020603050405020304" pitchFamily="18" charset="0"/>
                <a:ea typeface="Times New Roman" panose="02020603050405020304" pitchFamily="18" charset="0"/>
              </a:rPr>
              <a:t>company</a:t>
            </a:r>
            <a:endParaRPr lang="en-US" dirty="0"/>
          </a:p>
        </p:txBody>
      </p:sp>
    </p:spTree>
    <p:extLst>
      <p:ext uri="{BB962C8B-B14F-4D97-AF65-F5344CB8AC3E}">
        <p14:creationId xmlns:p14="http://schemas.microsoft.com/office/powerpoint/2010/main" val="6658127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51D6D-19DA-46FA-84D2-8B18FC3F77F4}"/>
              </a:ext>
            </a:extLst>
          </p:cNvPr>
          <p:cNvSpPr>
            <a:spLocks noGrp="1"/>
          </p:cNvSpPr>
          <p:nvPr>
            <p:ph type="title"/>
          </p:nvPr>
        </p:nvSpPr>
        <p:spPr/>
        <p:txBody>
          <a:bodyPr>
            <a:noAutofit/>
          </a:bodyPr>
          <a:lstStyle/>
          <a:p>
            <a:r>
              <a:rPr lang="en-US" sz="2400" dirty="0">
                <a:solidFill>
                  <a:schemeClr val="accent1">
                    <a:lumMod val="50000"/>
                  </a:schemeClr>
                </a:solidFill>
              </a:rPr>
              <a:t>EEMs 4: Installation of inverter for condenser cooling fan system</a:t>
            </a:r>
            <a:endParaRPr lang="en-US" sz="2400" dirty="0"/>
          </a:p>
        </p:txBody>
      </p:sp>
      <p:sp>
        <p:nvSpPr>
          <p:cNvPr id="4" name="TextBox 3">
            <a:extLst>
              <a:ext uri="{FF2B5EF4-FFF2-40B4-BE49-F238E27FC236}">
                <a16:creationId xmlns:a16="http://schemas.microsoft.com/office/drawing/2014/main" id="{C9600CC4-00B8-49EC-B560-5F327E8C4631}"/>
              </a:ext>
            </a:extLst>
          </p:cNvPr>
          <p:cNvSpPr txBox="1"/>
          <p:nvPr/>
        </p:nvSpPr>
        <p:spPr>
          <a:xfrm>
            <a:off x="609600" y="1487321"/>
            <a:ext cx="5833405" cy="1200329"/>
          </a:xfrm>
          <a:prstGeom prst="rect">
            <a:avLst/>
          </a:prstGeom>
          <a:noFill/>
          <a:ln>
            <a:solidFill>
              <a:schemeClr val="accent1">
                <a:lumMod val="50000"/>
              </a:schemeClr>
            </a:solidFill>
          </a:ln>
        </p:spPr>
        <p:txBody>
          <a:bodyPr wrap="square" rtlCol="0">
            <a:spAutoFit/>
          </a:bodyPr>
          <a:lstStyle/>
          <a:p>
            <a:r>
              <a:rPr lang="en-US" sz="1800" b="1" dirty="0">
                <a:solidFill>
                  <a:srgbClr val="0E0E0E"/>
                </a:solidFill>
                <a:effectLst/>
                <a:latin typeface="+mn-lt"/>
              </a:rPr>
              <a:t>Solution:</a:t>
            </a:r>
            <a:r>
              <a:rPr lang="en-US" sz="1800" dirty="0">
                <a:solidFill>
                  <a:srgbClr val="0E0E0E"/>
                </a:solidFill>
                <a:latin typeface="+mn-lt"/>
              </a:rPr>
              <a:t> </a:t>
            </a:r>
            <a:r>
              <a:rPr lang="en-US" sz="1800" b="1" dirty="0">
                <a:solidFill>
                  <a:srgbClr val="0E0E0E"/>
                </a:solidFill>
                <a:effectLst/>
                <a:latin typeface="+mn-lt"/>
              </a:rPr>
              <a:t>Install variable frequency drives (VFDs) for the cooling tower fans</a:t>
            </a:r>
            <a:r>
              <a:rPr lang="en-US" sz="1800" dirty="0">
                <a:solidFill>
                  <a:srgbClr val="0E0E0E"/>
                </a:solidFill>
                <a:effectLst/>
                <a:latin typeface="+mn-lt"/>
              </a:rPr>
              <a:t>, using cooling water temperature signals to control the operation.</a:t>
            </a:r>
          </a:p>
          <a:p>
            <a:r>
              <a:rPr lang="en-US" sz="1800" b="1" dirty="0">
                <a:solidFill>
                  <a:srgbClr val="0E0E0E"/>
                </a:solidFill>
                <a:effectLst/>
                <a:latin typeface="+mn-lt"/>
              </a:rPr>
              <a:t>Energy Savings Calculation Summary:</a:t>
            </a:r>
            <a:endParaRPr lang="en-US" sz="1800" dirty="0">
              <a:solidFill>
                <a:srgbClr val="0E0E0E"/>
              </a:solidFill>
              <a:effectLst/>
              <a:latin typeface="+mn-lt"/>
            </a:endParaRPr>
          </a:p>
        </p:txBody>
      </p:sp>
      <p:graphicFrame>
        <p:nvGraphicFramePr>
          <p:cNvPr id="5" name="Table 4">
            <a:extLst>
              <a:ext uri="{FF2B5EF4-FFF2-40B4-BE49-F238E27FC236}">
                <a16:creationId xmlns:a16="http://schemas.microsoft.com/office/drawing/2014/main" id="{F9404BD4-8728-5B98-00A8-B4E3B4D692FC}"/>
              </a:ext>
            </a:extLst>
          </p:cNvPr>
          <p:cNvGraphicFramePr>
            <a:graphicFrameLocks noGrp="1"/>
          </p:cNvGraphicFramePr>
          <p:nvPr>
            <p:extLst>
              <p:ext uri="{D42A27DB-BD31-4B8C-83A1-F6EECF244321}">
                <p14:modId xmlns:p14="http://schemas.microsoft.com/office/powerpoint/2010/main" val="884867316"/>
              </p:ext>
            </p:extLst>
          </p:nvPr>
        </p:nvGraphicFramePr>
        <p:xfrm>
          <a:off x="665263" y="2878413"/>
          <a:ext cx="5833404" cy="3682743"/>
        </p:xfrm>
        <a:graphic>
          <a:graphicData uri="http://schemas.openxmlformats.org/drawingml/2006/table">
            <a:tbl>
              <a:tblPr/>
              <a:tblGrid>
                <a:gridCol w="2977661">
                  <a:extLst>
                    <a:ext uri="{9D8B030D-6E8A-4147-A177-3AD203B41FA5}">
                      <a16:colId xmlns:a16="http://schemas.microsoft.com/office/drawing/2014/main" val="3059043171"/>
                    </a:ext>
                  </a:extLst>
                </a:gridCol>
                <a:gridCol w="1702191">
                  <a:extLst>
                    <a:ext uri="{9D8B030D-6E8A-4147-A177-3AD203B41FA5}">
                      <a16:colId xmlns:a16="http://schemas.microsoft.com/office/drawing/2014/main" val="2263084245"/>
                    </a:ext>
                  </a:extLst>
                </a:gridCol>
                <a:gridCol w="1153552">
                  <a:extLst>
                    <a:ext uri="{9D8B030D-6E8A-4147-A177-3AD203B41FA5}">
                      <a16:colId xmlns:a16="http://schemas.microsoft.com/office/drawing/2014/main" val="1583922899"/>
                    </a:ext>
                  </a:extLst>
                </a:gridCol>
              </a:tblGrid>
              <a:tr h="351766">
                <a:tc>
                  <a:txBody>
                    <a:bodyPr/>
                    <a:lstStyle/>
                    <a:p>
                      <a:r>
                        <a:rPr lang="en-US" sz="1800" b="1" dirty="0"/>
                        <a:t>Description</a:t>
                      </a:r>
                    </a:p>
                  </a:txBody>
                  <a:tcPr anchor="ctr">
                    <a:lnL>
                      <a:noFill/>
                    </a:lnL>
                    <a:lnR>
                      <a:noFill/>
                    </a:lnR>
                    <a:lnT>
                      <a:noFill/>
                    </a:lnT>
                    <a:lnB>
                      <a:noFill/>
                    </a:lnB>
                    <a:noFill/>
                  </a:tcPr>
                </a:tc>
                <a:tc>
                  <a:txBody>
                    <a:bodyPr/>
                    <a:lstStyle/>
                    <a:p>
                      <a:r>
                        <a:rPr lang="en-US" sz="1800" b="1" dirty="0"/>
                        <a:t>Unit</a:t>
                      </a:r>
                    </a:p>
                  </a:txBody>
                  <a:tcPr anchor="ctr">
                    <a:lnL>
                      <a:noFill/>
                    </a:lnL>
                    <a:lnR>
                      <a:noFill/>
                    </a:lnR>
                    <a:lnT>
                      <a:noFill/>
                    </a:lnT>
                    <a:lnB>
                      <a:noFill/>
                    </a:lnB>
                    <a:noFill/>
                  </a:tcPr>
                </a:tc>
                <a:tc>
                  <a:txBody>
                    <a:bodyPr/>
                    <a:lstStyle/>
                    <a:p>
                      <a:r>
                        <a:rPr lang="en-US" sz="1800" b="1" dirty="0"/>
                        <a:t>Value</a:t>
                      </a:r>
                    </a:p>
                  </a:txBody>
                  <a:tcPr anchor="ctr">
                    <a:lnL>
                      <a:noFill/>
                    </a:lnL>
                    <a:lnR>
                      <a:noFill/>
                    </a:lnR>
                    <a:lnT>
                      <a:noFill/>
                    </a:lnT>
                    <a:lnB>
                      <a:noFill/>
                    </a:lnB>
                    <a:noFill/>
                  </a:tcPr>
                </a:tc>
                <a:extLst>
                  <a:ext uri="{0D108BD9-81ED-4DB2-BD59-A6C34878D82A}">
                    <a16:rowId xmlns:a16="http://schemas.microsoft.com/office/drawing/2014/main" val="880532304"/>
                  </a:ext>
                </a:extLst>
              </a:tr>
              <a:tr h="617981">
                <a:tc>
                  <a:txBody>
                    <a:bodyPr/>
                    <a:lstStyle/>
                    <a:p>
                      <a:r>
                        <a:rPr lang="en-US" sz="1800" dirty="0"/>
                        <a:t>Operating hours</a:t>
                      </a:r>
                    </a:p>
                  </a:txBody>
                  <a:tcPr anchor="ctr">
                    <a:lnL>
                      <a:noFill/>
                    </a:lnL>
                    <a:lnR>
                      <a:noFill/>
                    </a:lnR>
                    <a:lnT>
                      <a:noFill/>
                    </a:lnT>
                    <a:lnB>
                      <a:noFill/>
                    </a:lnB>
                    <a:noFill/>
                  </a:tcPr>
                </a:tc>
                <a:tc>
                  <a:txBody>
                    <a:bodyPr/>
                    <a:lstStyle/>
                    <a:p>
                      <a:r>
                        <a:rPr lang="en-US" sz="1800" dirty="0"/>
                        <a:t>hours/year</a:t>
                      </a:r>
                    </a:p>
                  </a:txBody>
                  <a:tcPr anchor="ctr">
                    <a:lnL>
                      <a:noFill/>
                    </a:lnL>
                    <a:lnR>
                      <a:noFill/>
                    </a:lnR>
                    <a:lnT>
                      <a:noFill/>
                    </a:lnT>
                    <a:lnB>
                      <a:noFill/>
                    </a:lnB>
                    <a:noFill/>
                  </a:tcPr>
                </a:tc>
                <a:tc>
                  <a:txBody>
                    <a:bodyPr/>
                    <a:lstStyle/>
                    <a:p>
                      <a:r>
                        <a:rPr lang="en-VN" sz="1800" dirty="0"/>
                        <a:t>8,448</a:t>
                      </a:r>
                    </a:p>
                  </a:txBody>
                  <a:tcPr anchor="ctr">
                    <a:lnL>
                      <a:noFill/>
                    </a:lnL>
                    <a:lnR>
                      <a:noFill/>
                    </a:lnR>
                    <a:lnT>
                      <a:noFill/>
                    </a:lnT>
                    <a:lnB>
                      <a:noFill/>
                    </a:lnB>
                    <a:noFill/>
                  </a:tcPr>
                </a:tc>
                <a:extLst>
                  <a:ext uri="{0D108BD9-81ED-4DB2-BD59-A6C34878D82A}">
                    <a16:rowId xmlns:a16="http://schemas.microsoft.com/office/drawing/2014/main" val="3373506030"/>
                  </a:ext>
                </a:extLst>
              </a:tr>
              <a:tr h="351766">
                <a:tc>
                  <a:txBody>
                    <a:bodyPr/>
                    <a:lstStyle/>
                    <a:p>
                      <a:r>
                        <a:rPr lang="en-US" sz="1800" dirty="0"/>
                        <a:t>Designed capacity</a:t>
                      </a:r>
                    </a:p>
                  </a:txBody>
                  <a:tcPr anchor="ctr">
                    <a:lnL>
                      <a:noFill/>
                    </a:lnL>
                    <a:lnR>
                      <a:noFill/>
                    </a:lnR>
                    <a:lnT>
                      <a:noFill/>
                    </a:lnT>
                    <a:lnB>
                      <a:noFill/>
                    </a:lnB>
                    <a:noFill/>
                  </a:tcPr>
                </a:tc>
                <a:tc>
                  <a:txBody>
                    <a:bodyPr/>
                    <a:lstStyle/>
                    <a:p>
                      <a:r>
                        <a:rPr lang="en-US" sz="1800" dirty="0"/>
                        <a:t>kW</a:t>
                      </a:r>
                    </a:p>
                  </a:txBody>
                  <a:tcPr anchor="ctr">
                    <a:lnL>
                      <a:noFill/>
                    </a:lnL>
                    <a:lnR>
                      <a:noFill/>
                    </a:lnR>
                    <a:lnT>
                      <a:noFill/>
                    </a:lnT>
                    <a:lnB>
                      <a:noFill/>
                    </a:lnB>
                    <a:noFill/>
                  </a:tcPr>
                </a:tc>
                <a:tc>
                  <a:txBody>
                    <a:bodyPr/>
                    <a:lstStyle/>
                    <a:p>
                      <a:r>
                        <a:rPr lang="en-VN" sz="1800"/>
                        <a:t>22</a:t>
                      </a:r>
                    </a:p>
                  </a:txBody>
                  <a:tcPr anchor="ctr">
                    <a:lnL>
                      <a:noFill/>
                    </a:lnL>
                    <a:lnR>
                      <a:noFill/>
                    </a:lnR>
                    <a:lnT>
                      <a:noFill/>
                    </a:lnT>
                    <a:lnB>
                      <a:noFill/>
                    </a:lnB>
                    <a:noFill/>
                  </a:tcPr>
                </a:tc>
                <a:extLst>
                  <a:ext uri="{0D108BD9-81ED-4DB2-BD59-A6C34878D82A}">
                    <a16:rowId xmlns:a16="http://schemas.microsoft.com/office/drawing/2014/main" val="4195495563"/>
                  </a:ext>
                </a:extLst>
              </a:tr>
              <a:tr h="351766">
                <a:tc>
                  <a:txBody>
                    <a:bodyPr/>
                    <a:lstStyle/>
                    <a:p>
                      <a:r>
                        <a:rPr lang="en-US" sz="1800" dirty="0"/>
                        <a:t>Operating capacity</a:t>
                      </a:r>
                    </a:p>
                  </a:txBody>
                  <a:tcPr anchor="ctr">
                    <a:lnL>
                      <a:noFill/>
                    </a:lnL>
                    <a:lnR>
                      <a:noFill/>
                    </a:lnR>
                    <a:lnT>
                      <a:noFill/>
                    </a:lnT>
                    <a:lnB>
                      <a:noFill/>
                    </a:lnB>
                    <a:noFill/>
                  </a:tcPr>
                </a:tc>
                <a:tc>
                  <a:txBody>
                    <a:bodyPr/>
                    <a:lstStyle/>
                    <a:p>
                      <a:r>
                        <a:rPr lang="en-US" sz="1800" dirty="0"/>
                        <a:t>kW</a:t>
                      </a:r>
                    </a:p>
                  </a:txBody>
                  <a:tcPr anchor="ctr">
                    <a:lnL>
                      <a:noFill/>
                    </a:lnL>
                    <a:lnR>
                      <a:noFill/>
                    </a:lnR>
                    <a:lnT>
                      <a:noFill/>
                    </a:lnT>
                    <a:lnB>
                      <a:noFill/>
                    </a:lnB>
                    <a:noFill/>
                  </a:tcPr>
                </a:tc>
                <a:tc>
                  <a:txBody>
                    <a:bodyPr/>
                    <a:lstStyle/>
                    <a:p>
                      <a:r>
                        <a:rPr lang="en-VN" sz="1800"/>
                        <a:t>18.50</a:t>
                      </a:r>
                    </a:p>
                  </a:txBody>
                  <a:tcPr anchor="ctr">
                    <a:lnL>
                      <a:noFill/>
                    </a:lnL>
                    <a:lnR>
                      <a:noFill/>
                    </a:lnR>
                    <a:lnT>
                      <a:noFill/>
                    </a:lnT>
                    <a:lnB>
                      <a:noFill/>
                    </a:lnB>
                    <a:noFill/>
                  </a:tcPr>
                </a:tc>
                <a:extLst>
                  <a:ext uri="{0D108BD9-81ED-4DB2-BD59-A6C34878D82A}">
                    <a16:rowId xmlns:a16="http://schemas.microsoft.com/office/drawing/2014/main" val="924540187"/>
                  </a:ext>
                </a:extLst>
              </a:tr>
              <a:tr h="351766">
                <a:tc>
                  <a:txBody>
                    <a:bodyPr/>
                    <a:lstStyle/>
                    <a:p>
                      <a:r>
                        <a:rPr lang="en-US" sz="1800"/>
                        <a:t>Cooling fan system</a:t>
                      </a:r>
                    </a:p>
                  </a:txBody>
                  <a:tcPr anchor="ctr">
                    <a:lnL>
                      <a:noFill/>
                    </a:lnL>
                    <a:lnR>
                      <a:noFill/>
                    </a:lnR>
                    <a:lnT>
                      <a:noFill/>
                    </a:lnT>
                    <a:lnB>
                      <a:noFill/>
                    </a:lnB>
                    <a:noFill/>
                  </a:tcPr>
                </a:tc>
                <a:tc>
                  <a:txBody>
                    <a:bodyPr/>
                    <a:lstStyle/>
                    <a:p>
                      <a:r>
                        <a:rPr lang="en-US" sz="1800"/>
                        <a:t>Units</a:t>
                      </a:r>
                    </a:p>
                  </a:txBody>
                  <a:tcPr anchor="ctr">
                    <a:lnL>
                      <a:noFill/>
                    </a:lnL>
                    <a:lnR>
                      <a:noFill/>
                    </a:lnR>
                    <a:lnT>
                      <a:noFill/>
                    </a:lnT>
                    <a:lnB>
                      <a:noFill/>
                    </a:lnB>
                    <a:noFill/>
                  </a:tcPr>
                </a:tc>
                <a:tc>
                  <a:txBody>
                    <a:bodyPr/>
                    <a:lstStyle/>
                    <a:p>
                      <a:r>
                        <a:rPr lang="en-VN" sz="1800"/>
                        <a:t>3</a:t>
                      </a:r>
                    </a:p>
                  </a:txBody>
                  <a:tcPr anchor="ctr">
                    <a:lnL>
                      <a:noFill/>
                    </a:lnL>
                    <a:lnR>
                      <a:noFill/>
                    </a:lnR>
                    <a:lnT>
                      <a:noFill/>
                    </a:lnT>
                    <a:lnB>
                      <a:noFill/>
                    </a:lnB>
                    <a:noFill/>
                  </a:tcPr>
                </a:tc>
                <a:extLst>
                  <a:ext uri="{0D108BD9-81ED-4DB2-BD59-A6C34878D82A}">
                    <a16:rowId xmlns:a16="http://schemas.microsoft.com/office/drawing/2014/main" val="1736147782"/>
                  </a:ext>
                </a:extLst>
              </a:tr>
              <a:tr h="617981">
                <a:tc>
                  <a:txBody>
                    <a:bodyPr/>
                    <a:lstStyle/>
                    <a:p>
                      <a:r>
                        <a:rPr lang="en-US" sz="1800"/>
                        <a:t>Energy consumption</a:t>
                      </a:r>
                    </a:p>
                  </a:txBody>
                  <a:tcPr anchor="ctr">
                    <a:lnL>
                      <a:noFill/>
                    </a:lnL>
                    <a:lnR>
                      <a:noFill/>
                    </a:lnR>
                    <a:lnT>
                      <a:noFill/>
                    </a:lnT>
                    <a:lnB>
                      <a:noFill/>
                    </a:lnB>
                    <a:noFill/>
                  </a:tcPr>
                </a:tc>
                <a:tc>
                  <a:txBody>
                    <a:bodyPr/>
                    <a:lstStyle/>
                    <a:p>
                      <a:r>
                        <a:rPr lang="en-US" sz="1800"/>
                        <a:t>kWh/year</a:t>
                      </a:r>
                    </a:p>
                  </a:txBody>
                  <a:tcPr anchor="ctr">
                    <a:lnL>
                      <a:noFill/>
                    </a:lnL>
                    <a:lnR>
                      <a:noFill/>
                    </a:lnR>
                    <a:lnT>
                      <a:noFill/>
                    </a:lnT>
                    <a:lnB>
                      <a:noFill/>
                    </a:lnB>
                    <a:noFill/>
                  </a:tcPr>
                </a:tc>
                <a:tc>
                  <a:txBody>
                    <a:bodyPr/>
                    <a:lstStyle/>
                    <a:p>
                      <a:r>
                        <a:rPr lang="en-VN" sz="1800"/>
                        <a:t>468,864</a:t>
                      </a:r>
                    </a:p>
                  </a:txBody>
                  <a:tcPr anchor="ctr">
                    <a:lnL>
                      <a:noFill/>
                    </a:lnL>
                    <a:lnR>
                      <a:noFill/>
                    </a:lnR>
                    <a:lnT>
                      <a:noFill/>
                    </a:lnT>
                    <a:lnB>
                      <a:noFill/>
                    </a:lnB>
                    <a:noFill/>
                  </a:tcPr>
                </a:tc>
                <a:extLst>
                  <a:ext uri="{0D108BD9-81ED-4DB2-BD59-A6C34878D82A}">
                    <a16:rowId xmlns:a16="http://schemas.microsoft.com/office/drawing/2014/main" val="3488509490"/>
                  </a:ext>
                </a:extLst>
              </a:tr>
              <a:tr h="351766">
                <a:tc>
                  <a:txBody>
                    <a:bodyPr/>
                    <a:lstStyle/>
                    <a:p>
                      <a:r>
                        <a:rPr lang="en-US" sz="1800"/>
                        <a:t>Valve opening ratio</a:t>
                      </a:r>
                    </a:p>
                  </a:txBody>
                  <a:tcPr anchor="ctr">
                    <a:lnL>
                      <a:noFill/>
                    </a:lnL>
                    <a:lnR>
                      <a:noFill/>
                    </a:lnR>
                    <a:lnT>
                      <a:noFill/>
                    </a:lnT>
                    <a:lnB>
                      <a:noFill/>
                    </a:lnB>
                    <a:noFill/>
                  </a:tcPr>
                </a:tc>
                <a:tc>
                  <a:txBody>
                    <a:bodyPr/>
                    <a:lstStyle/>
                    <a:p>
                      <a:r>
                        <a:rPr lang="en-VN" sz="1800"/>
                        <a:t>%</a:t>
                      </a:r>
                    </a:p>
                  </a:txBody>
                  <a:tcPr anchor="ctr">
                    <a:lnL>
                      <a:noFill/>
                    </a:lnL>
                    <a:lnR>
                      <a:noFill/>
                    </a:lnR>
                    <a:lnT>
                      <a:noFill/>
                    </a:lnT>
                    <a:lnB>
                      <a:noFill/>
                    </a:lnB>
                    <a:noFill/>
                  </a:tcPr>
                </a:tc>
                <a:tc>
                  <a:txBody>
                    <a:bodyPr/>
                    <a:lstStyle/>
                    <a:p>
                      <a:r>
                        <a:rPr lang="en-VN" sz="1800"/>
                        <a:t>90</a:t>
                      </a:r>
                    </a:p>
                  </a:txBody>
                  <a:tcPr anchor="ctr">
                    <a:lnL>
                      <a:noFill/>
                    </a:lnL>
                    <a:lnR>
                      <a:noFill/>
                    </a:lnR>
                    <a:lnT>
                      <a:noFill/>
                    </a:lnT>
                    <a:lnB>
                      <a:noFill/>
                    </a:lnB>
                    <a:noFill/>
                  </a:tcPr>
                </a:tc>
                <a:extLst>
                  <a:ext uri="{0D108BD9-81ED-4DB2-BD59-A6C34878D82A}">
                    <a16:rowId xmlns:a16="http://schemas.microsoft.com/office/drawing/2014/main" val="308495294"/>
                  </a:ext>
                </a:extLst>
              </a:tr>
              <a:tr h="617981">
                <a:tc>
                  <a:txBody>
                    <a:bodyPr/>
                    <a:lstStyle/>
                    <a:p>
                      <a:r>
                        <a:rPr lang="en-US" sz="1800"/>
                        <a:t>Electricity price</a:t>
                      </a:r>
                    </a:p>
                  </a:txBody>
                  <a:tcPr anchor="ctr">
                    <a:lnL>
                      <a:noFill/>
                    </a:lnL>
                    <a:lnR>
                      <a:noFill/>
                    </a:lnR>
                    <a:lnT>
                      <a:noFill/>
                    </a:lnT>
                    <a:lnB>
                      <a:noFill/>
                    </a:lnB>
                    <a:noFill/>
                  </a:tcPr>
                </a:tc>
                <a:tc>
                  <a:txBody>
                    <a:bodyPr/>
                    <a:lstStyle/>
                    <a:p>
                      <a:r>
                        <a:rPr lang="en-US" sz="1800"/>
                        <a:t>VND/kWh</a:t>
                      </a:r>
                    </a:p>
                  </a:txBody>
                  <a:tcPr anchor="ctr">
                    <a:lnL>
                      <a:noFill/>
                    </a:lnL>
                    <a:lnR>
                      <a:noFill/>
                    </a:lnR>
                    <a:lnT>
                      <a:noFill/>
                    </a:lnT>
                    <a:lnB>
                      <a:noFill/>
                    </a:lnB>
                    <a:noFill/>
                  </a:tcPr>
                </a:tc>
                <a:tc>
                  <a:txBody>
                    <a:bodyPr/>
                    <a:lstStyle/>
                    <a:p>
                      <a:r>
                        <a:rPr lang="en-VN" sz="1800" dirty="0"/>
                        <a:t>1,692</a:t>
                      </a:r>
                    </a:p>
                  </a:txBody>
                  <a:tcPr anchor="ctr">
                    <a:lnL>
                      <a:noFill/>
                    </a:lnL>
                    <a:lnR>
                      <a:noFill/>
                    </a:lnR>
                    <a:lnT>
                      <a:noFill/>
                    </a:lnT>
                    <a:lnB>
                      <a:noFill/>
                    </a:lnB>
                    <a:noFill/>
                  </a:tcPr>
                </a:tc>
                <a:extLst>
                  <a:ext uri="{0D108BD9-81ED-4DB2-BD59-A6C34878D82A}">
                    <a16:rowId xmlns:a16="http://schemas.microsoft.com/office/drawing/2014/main" val="1056121573"/>
                  </a:ext>
                </a:extLst>
              </a:tr>
            </a:tbl>
          </a:graphicData>
        </a:graphic>
      </p:graphicFrame>
      <p:graphicFrame>
        <p:nvGraphicFramePr>
          <p:cNvPr id="8" name="Table 7">
            <a:extLst>
              <a:ext uri="{FF2B5EF4-FFF2-40B4-BE49-F238E27FC236}">
                <a16:creationId xmlns:a16="http://schemas.microsoft.com/office/drawing/2014/main" id="{92160CD0-8D22-40AC-775C-C474B11F69C9}"/>
              </a:ext>
            </a:extLst>
          </p:cNvPr>
          <p:cNvGraphicFramePr>
            <a:graphicFrameLocks noGrp="1"/>
          </p:cNvGraphicFramePr>
          <p:nvPr>
            <p:extLst>
              <p:ext uri="{D42A27DB-BD31-4B8C-83A1-F6EECF244321}">
                <p14:modId xmlns:p14="http://schemas.microsoft.com/office/powerpoint/2010/main" val="84208698"/>
              </p:ext>
            </p:extLst>
          </p:nvPr>
        </p:nvGraphicFramePr>
        <p:xfrm>
          <a:off x="6682759" y="1425358"/>
          <a:ext cx="5509241" cy="4937760"/>
        </p:xfrm>
        <a:graphic>
          <a:graphicData uri="http://schemas.openxmlformats.org/drawingml/2006/table">
            <a:tbl>
              <a:tblPr/>
              <a:tblGrid>
                <a:gridCol w="2363374">
                  <a:extLst>
                    <a:ext uri="{9D8B030D-6E8A-4147-A177-3AD203B41FA5}">
                      <a16:colId xmlns:a16="http://schemas.microsoft.com/office/drawing/2014/main" val="3609420331"/>
                    </a:ext>
                  </a:extLst>
                </a:gridCol>
                <a:gridCol w="249018">
                  <a:extLst>
                    <a:ext uri="{9D8B030D-6E8A-4147-A177-3AD203B41FA5}">
                      <a16:colId xmlns:a16="http://schemas.microsoft.com/office/drawing/2014/main" val="1689968694"/>
                    </a:ext>
                  </a:extLst>
                </a:gridCol>
                <a:gridCol w="1228089">
                  <a:extLst>
                    <a:ext uri="{9D8B030D-6E8A-4147-A177-3AD203B41FA5}">
                      <a16:colId xmlns:a16="http://schemas.microsoft.com/office/drawing/2014/main" val="474825597"/>
                    </a:ext>
                  </a:extLst>
                </a:gridCol>
                <a:gridCol w="1668760">
                  <a:extLst>
                    <a:ext uri="{9D8B030D-6E8A-4147-A177-3AD203B41FA5}">
                      <a16:colId xmlns:a16="http://schemas.microsoft.com/office/drawing/2014/main" val="2060695026"/>
                    </a:ext>
                  </a:extLst>
                </a:gridCol>
              </a:tblGrid>
              <a:tr h="0">
                <a:tc>
                  <a:txBody>
                    <a:bodyPr/>
                    <a:lstStyle/>
                    <a:p>
                      <a:r>
                        <a:rPr lang="en-US" sz="1800" b="1" dirty="0"/>
                        <a:t>Description</a:t>
                      </a:r>
                    </a:p>
                  </a:txBody>
                  <a:tcPr anchor="ctr">
                    <a:lnL>
                      <a:noFill/>
                    </a:lnL>
                    <a:lnR>
                      <a:noFill/>
                    </a:lnR>
                    <a:lnT>
                      <a:noFill/>
                    </a:lnT>
                    <a:lnB>
                      <a:noFill/>
                    </a:lnB>
                    <a:noFill/>
                  </a:tcPr>
                </a:tc>
                <a:tc gridSpan="2">
                  <a:txBody>
                    <a:bodyPr/>
                    <a:lstStyle/>
                    <a:p>
                      <a:r>
                        <a:rPr lang="en-US" sz="1800" b="1"/>
                        <a:t>Unit</a:t>
                      </a:r>
                      <a:endParaRPr lang="en-US" sz="1800" b="1" dirty="0"/>
                    </a:p>
                  </a:txBody>
                  <a:tcPr anchor="ctr">
                    <a:lnL>
                      <a:noFill/>
                    </a:lnL>
                    <a:lnR>
                      <a:noFill/>
                    </a:lnR>
                    <a:lnT>
                      <a:noFill/>
                    </a:lnT>
                    <a:lnB>
                      <a:noFill/>
                    </a:lnB>
                    <a:noFill/>
                  </a:tcPr>
                </a:tc>
                <a:tc hMerge="1">
                  <a:txBody>
                    <a:bodyPr/>
                    <a:lstStyle/>
                    <a:p>
                      <a:r>
                        <a:rPr lang="en-US" b="1"/>
                        <a:t>Unit</a:t>
                      </a:r>
                    </a:p>
                  </a:txBody>
                  <a:tcPr anchor="ctr">
                    <a:lnL>
                      <a:noFill/>
                    </a:lnL>
                    <a:lnR>
                      <a:noFill/>
                    </a:lnR>
                    <a:lnT>
                      <a:noFill/>
                    </a:lnT>
                    <a:lnB>
                      <a:noFill/>
                    </a:lnB>
                    <a:noFill/>
                  </a:tcPr>
                </a:tc>
                <a:tc>
                  <a:txBody>
                    <a:bodyPr/>
                    <a:lstStyle/>
                    <a:p>
                      <a:r>
                        <a:rPr lang="en-US" sz="1800" b="1"/>
                        <a:t>Value</a:t>
                      </a:r>
                      <a:endParaRPr lang="en-US" sz="1800" b="1" dirty="0"/>
                    </a:p>
                  </a:txBody>
                  <a:tcPr anchor="ctr">
                    <a:lnL>
                      <a:noFill/>
                    </a:lnL>
                    <a:lnR>
                      <a:noFill/>
                    </a:lnR>
                    <a:lnT>
                      <a:noFill/>
                    </a:lnT>
                    <a:lnB>
                      <a:noFill/>
                    </a:lnB>
                    <a:noFill/>
                  </a:tcPr>
                </a:tc>
                <a:extLst>
                  <a:ext uri="{0D108BD9-81ED-4DB2-BD59-A6C34878D82A}">
                    <a16:rowId xmlns:a16="http://schemas.microsoft.com/office/drawing/2014/main" val="3933308237"/>
                  </a:ext>
                </a:extLst>
              </a:tr>
              <a:tr h="0">
                <a:tc>
                  <a:txBody>
                    <a:bodyPr/>
                    <a:lstStyle/>
                    <a:p>
                      <a:r>
                        <a:rPr lang="en-US" sz="1800" dirty="0"/>
                        <a:t>New capacities</a:t>
                      </a:r>
                    </a:p>
                  </a:txBody>
                  <a:tcPr anchor="ctr">
                    <a:lnL>
                      <a:noFill/>
                    </a:lnL>
                    <a:lnR>
                      <a:noFill/>
                    </a:lnR>
                    <a:lnT>
                      <a:noFill/>
                    </a:lnT>
                    <a:lnB>
                      <a:noFill/>
                    </a:lnB>
                    <a:noFill/>
                  </a:tcPr>
                </a:tc>
                <a:tc gridSpan="2">
                  <a:txBody>
                    <a:bodyPr/>
                    <a:lstStyle/>
                    <a:p>
                      <a:r>
                        <a:rPr lang="en-US" sz="1800"/>
                        <a:t>kW</a:t>
                      </a:r>
                      <a:endParaRPr lang="en-US" sz="1800" dirty="0"/>
                    </a:p>
                  </a:txBody>
                  <a:tcPr anchor="ctr">
                    <a:lnL>
                      <a:noFill/>
                    </a:lnL>
                    <a:lnR>
                      <a:noFill/>
                    </a:lnR>
                    <a:lnT>
                      <a:noFill/>
                    </a:lnT>
                    <a:lnB>
                      <a:noFill/>
                    </a:lnB>
                    <a:noFill/>
                  </a:tcPr>
                </a:tc>
                <a:tc hMerge="1">
                  <a:txBody>
                    <a:bodyPr/>
                    <a:lstStyle/>
                    <a:p>
                      <a:r>
                        <a:rPr lang="en-US" dirty="0"/>
                        <a:t>kW</a:t>
                      </a:r>
                    </a:p>
                  </a:txBody>
                  <a:tcPr anchor="ctr">
                    <a:lnL>
                      <a:noFill/>
                    </a:lnL>
                    <a:lnR>
                      <a:noFill/>
                    </a:lnR>
                    <a:lnT>
                      <a:noFill/>
                    </a:lnT>
                    <a:lnB>
                      <a:noFill/>
                    </a:lnB>
                    <a:noFill/>
                  </a:tcPr>
                </a:tc>
                <a:tc>
                  <a:txBody>
                    <a:bodyPr/>
                    <a:lstStyle/>
                    <a:p>
                      <a:r>
                        <a:rPr lang="en-VN" sz="1800"/>
                        <a:t>16,04</a:t>
                      </a:r>
                      <a:endParaRPr lang="en-US" sz="1800" dirty="0"/>
                    </a:p>
                  </a:txBody>
                  <a:tcPr anchor="ctr">
                    <a:lnL>
                      <a:noFill/>
                    </a:lnL>
                    <a:lnR>
                      <a:noFill/>
                    </a:lnR>
                    <a:lnT>
                      <a:noFill/>
                    </a:lnT>
                    <a:lnB>
                      <a:noFill/>
                    </a:lnB>
                    <a:noFill/>
                  </a:tcPr>
                </a:tc>
                <a:extLst>
                  <a:ext uri="{0D108BD9-81ED-4DB2-BD59-A6C34878D82A}">
                    <a16:rowId xmlns:a16="http://schemas.microsoft.com/office/drawing/2014/main" val="1975840541"/>
                  </a:ext>
                </a:extLst>
              </a:tr>
              <a:tr h="0">
                <a:tc>
                  <a:txBody>
                    <a:bodyPr/>
                    <a:lstStyle/>
                    <a:p>
                      <a:r>
                        <a:rPr lang="en-US" sz="1800" dirty="0"/>
                        <a:t>Hours of operation after installation</a:t>
                      </a:r>
                    </a:p>
                  </a:txBody>
                  <a:tcPr anchor="ctr">
                    <a:lnL>
                      <a:noFill/>
                    </a:lnL>
                    <a:lnR>
                      <a:noFill/>
                    </a:lnR>
                    <a:lnT>
                      <a:noFill/>
                    </a:lnT>
                    <a:lnB>
                      <a:noFill/>
                    </a:lnB>
                    <a:noFill/>
                  </a:tcPr>
                </a:tc>
                <a:tc gridSpan="2">
                  <a:txBody>
                    <a:bodyPr/>
                    <a:lstStyle/>
                    <a:p>
                      <a:r>
                        <a:rPr lang="en-US" sz="1800"/>
                        <a:t>Giờ/năm</a:t>
                      </a:r>
                      <a:endParaRPr lang="en-US" sz="1800" dirty="0"/>
                    </a:p>
                  </a:txBody>
                  <a:tcPr anchor="ctr">
                    <a:lnL>
                      <a:noFill/>
                    </a:lnL>
                    <a:lnR>
                      <a:noFill/>
                    </a:lnR>
                    <a:lnT>
                      <a:noFill/>
                    </a:lnT>
                    <a:lnB>
                      <a:noFill/>
                    </a:lnB>
                    <a:noFill/>
                  </a:tcPr>
                </a:tc>
                <a:tc hMerge="1">
                  <a:txBody>
                    <a:bodyPr/>
                    <a:lstStyle/>
                    <a:p>
                      <a:r>
                        <a:rPr lang="en-US" dirty="0" err="1"/>
                        <a:t>Giờ</a:t>
                      </a:r>
                      <a:r>
                        <a:rPr lang="en-US" dirty="0"/>
                        <a:t>/</a:t>
                      </a:r>
                      <a:r>
                        <a:rPr lang="en-US" dirty="0" err="1"/>
                        <a:t>năm</a:t>
                      </a:r>
                      <a:endParaRPr lang="en-US" dirty="0"/>
                    </a:p>
                  </a:txBody>
                  <a:tcPr anchor="ctr">
                    <a:lnL>
                      <a:noFill/>
                    </a:lnL>
                    <a:lnR>
                      <a:noFill/>
                    </a:lnR>
                    <a:lnT>
                      <a:noFill/>
                    </a:lnT>
                    <a:lnB>
                      <a:noFill/>
                    </a:lnB>
                    <a:noFill/>
                  </a:tcPr>
                </a:tc>
                <a:tc>
                  <a:txBody>
                    <a:bodyPr/>
                    <a:lstStyle/>
                    <a:p>
                      <a:r>
                        <a:rPr lang="en-VN" sz="1800"/>
                        <a:t>8 448</a:t>
                      </a:r>
                      <a:endParaRPr lang="en-US" sz="1800" dirty="0"/>
                    </a:p>
                  </a:txBody>
                  <a:tcPr anchor="ctr">
                    <a:lnL>
                      <a:noFill/>
                    </a:lnL>
                    <a:lnR>
                      <a:noFill/>
                    </a:lnR>
                    <a:lnT>
                      <a:noFill/>
                    </a:lnT>
                    <a:lnB>
                      <a:noFill/>
                    </a:lnB>
                    <a:noFill/>
                  </a:tcPr>
                </a:tc>
                <a:extLst>
                  <a:ext uri="{0D108BD9-81ED-4DB2-BD59-A6C34878D82A}">
                    <a16:rowId xmlns:a16="http://schemas.microsoft.com/office/drawing/2014/main" val="1670621387"/>
                  </a:ext>
                </a:extLst>
              </a:tr>
              <a:tr h="0">
                <a:tc>
                  <a:txBody>
                    <a:bodyPr/>
                    <a:lstStyle/>
                    <a:p>
                      <a:r>
                        <a:rPr lang="en-US" sz="1800" dirty="0"/>
                        <a:t>Electricity consumption</a:t>
                      </a:r>
                    </a:p>
                  </a:txBody>
                  <a:tcPr anchor="ctr">
                    <a:lnL>
                      <a:noFill/>
                    </a:lnL>
                    <a:lnR>
                      <a:noFill/>
                    </a:lnR>
                    <a:lnT>
                      <a:noFill/>
                    </a:lnT>
                    <a:lnB>
                      <a:noFill/>
                    </a:lnB>
                    <a:noFill/>
                  </a:tcPr>
                </a:tc>
                <a:tc gridSpan="2">
                  <a:txBody>
                    <a:bodyPr/>
                    <a:lstStyle/>
                    <a:p>
                      <a:r>
                        <a:rPr lang="en-US" sz="1800"/>
                        <a:t>kW/năm</a:t>
                      </a:r>
                      <a:endParaRPr lang="en-US" sz="1800" dirty="0"/>
                    </a:p>
                  </a:txBody>
                  <a:tcPr anchor="ctr">
                    <a:lnL>
                      <a:noFill/>
                    </a:lnL>
                    <a:lnR>
                      <a:noFill/>
                    </a:lnR>
                    <a:lnT>
                      <a:noFill/>
                    </a:lnT>
                    <a:lnB>
                      <a:noFill/>
                    </a:lnB>
                    <a:noFill/>
                  </a:tcPr>
                </a:tc>
                <a:tc hMerge="1">
                  <a:txBody>
                    <a:bodyPr/>
                    <a:lstStyle/>
                    <a:p>
                      <a:r>
                        <a:rPr lang="en-US" dirty="0"/>
                        <a:t>kW/</a:t>
                      </a:r>
                      <a:r>
                        <a:rPr lang="en-US" dirty="0" err="1"/>
                        <a:t>năm</a:t>
                      </a:r>
                      <a:endParaRPr lang="en-US" dirty="0"/>
                    </a:p>
                  </a:txBody>
                  <a:tcPr anchor="ctr">
                    <a:lnL>
                      <a:noFill/>
                    </a:lnL>
                    <a:lnR>
                      <a:noFill/>
                    </a:lnR>
                    <a:lnT>
                      <a:noFill/>
                    </a:lnT>
                    <a:lnB>
                      <a:noFill/>
                    </a:lnB>
                    <a:noFill/>
                  </a:tcPr>
                </a:tc>
                <a:tc>
                  <a:txBody>
                    <a:bodyPr/>
                    <a:lstStyle/>
                    <a:p>
                      <a:r>
                        <a:rPr lang="en-VN" sz="1800"/>
                        <a:t>406 467</a:t>
                      </a:r>
                      <a:endParaRPr lang="en-US" sz="1800" dirty="0"/>
                    </a:p>
                  </a:txBody>
                  <a:tcPr anchor="ctr">
                    <a:lnL>
                      <a:noFill/>
                    </a:lnL>
                    <a:lnR>
                      <a:noFill/>
                    </a:lnR>
                    <a:lnT>
                      <a:noFill/>
                    </a:lnT>
                    <a:lnB>
                      <a:noFill/>
                    </a:lnB>
                    <a:noFill/>
                  </a:tcPr>
                </a:tc>
                <a:extLst>
                  <a:ext uri="{0D108BD9-81ED-4DB2-BD59-A6C34878D82A}">
                    <a16:rowId xmlns:a16="http://schemas.microsoft.com/office/drawing/2014/main" val="832040875"/>
                  </a:ext>
                </a:extLst>
              </a:tr>
              <a:tr h="0">
                <a:tc>
                  <a:txBody>
                    <a:bodyPr/>
                    <a:lstStyle/>
                    <a:p>
                      <a:r>
                        <a:rPr lang="en-US" sz="1800" dirty="0"/>
                        <a:t>Saving electricity</a:t>
                      </a:r>
                    </a:p>
                  </a:txBody>
                  <a:tcPr anchor="ctr">
                    <a:lnL>
                      <a:noFill/>
                    </a:lnL>
                    <a:lnR>
                      <a:noFill/>
                    </a:lnR>
                    <a:lnT>
                      <a:noFill/>
                    </a:lnT>
                    <a:lnB>
                      <a:noFill/>
                    </a:lnB>
                    <a:noFill/>
                  </a:tcPr>
                </a:tc>
                <a:tc gridSpan="2">
                  <a:txBody>
                    <a:bodyPr/>
                    <a:lstStyle/>
                    <a:p>
                      <a:r>
                        <a:rPr lang="en-US" sz="1800" dirty="0"/>
                        <a:t>Units</a:t>
                      </a:r>
                    </a:p>
                  </a:txBody>
                  <a:tcPr anchor="ctr">
                    <a:lnL>
                      <a:noFill/>
                    </a:lnL>
                    <a:lnR>
                      <a:noFill/>
                    </a:lnR>
                    <a:lnT>
                      <a:noFill/>
                    </a:lnT>
                    <a:lnB>
                      <a:noFill/>
                    </a:lnB>
                    <a:noFill/>
                  </a:tcPr>
                </a:tc>
                <a:tc hMerge="1">
                  <a:txBody>
                    <a:bodyPr/>
                    <a:lstStyle/>
                    <a:p>
                      <a:r>
                        <a:rPr lang="en-US" dirty="0"/>
                        <a:t>Units</a:t>
                      </a:r>
                    </a:p>
                  </a:txBody>
                  <a:tcPr anchor="ctr">
                    <a:lnL>
                      <a:noFill/>
                    </a:lnL>
                    <a:lnR>
                      <a:noFill/>
                    </a:lnR>
                    <a:lnT>
                      <a:noFill/>
                    </a:lnT>
                    <a:lnB>
                      <a:noFill/>
                    </a:lnB>
                    <a:noFill/>
                  </a:tcPr>
                </a:tc>
                <a:tc>
                  <a:txBody>
                    <a:bodyPr/>
                    <a:lstStyle/>
                    <a:p>
                      <a:r>
                        <a:rPr lang="en-VN" sz="1800"/>
                        <a:t>63 397</a:t>
                      </a:r>
                      <a:endParaRPr lang="en-US" sz="1800" dirty="0"/>
                    </a:p>
                  </a:txBody>
                  <a:tcPr anchor="ctr">
                    <a:lnL>
                      <a:noFill/>
                    </a:lnL>
                    <a:lnR>
                      <a:noFill/>
                    </a:lnR>
                    <a:lnT>
                      <a:noFill/>
                    </a:lnT>
                    <a:lnB>
                      <a:noFill/>
                    </a:lnB>
                    <a:noFill/>
                  </a:tcPr>
                </a:tc>
                <a:extLst>
                  <a:ext uri="{0D108BD9-81ED-4DB2-BD59-A6C34878D82A}">
                    <a16:rowId xmlns:a16="http://schemas.microsoft.com/office/drawing/2014/main" val="3612358092"/>
                  </a:ext>
                </a:extLst>
              </a:tr>
              <a:tr h="0">
                <a:tc>
                  <a:txBody>
                    <a:bodyPr/>
                    <a:lstStyle/>
                    <a:p>
                      <a:r>
                        <a:rPr lang="en-US" sz="1800" dirty="0"/>
                        <a:t>Reduced Power</a:t>
                      </a:r>
                    </a:p>
                  </a:txBody>
                  <a:tcPr anchor="ctr">
                    <a:lnL>
                      <a:noFill/>
                    </a:lnL>
                    <a:lnR>
                      <a:noFill/>
                    </a:lnR>
                    <a:lnT>
                      <a:noFill/>
                    </a:lnT>
                    <a:lnB>
                      <a:noFill/>
                    </a:lnB>
                    <a:noFill/>
                  </a:tcPr>
                </a:tc>
                <a:tc gridSpan="2">
                  <a:txBody>
                    <a:bodyPr/>
                    <a:lstStyle/>
                    <a:p>
                      <a:r>
                        <a:rPr lang="en-VN" sz="1800" dirty="0"/>
                        <a:t>%</a:t>
                      </a:r>
                      <a:endParaRPr lang="en-US" sz="1800" dirty="0"/>
                    </a:p>
                  </a:txBody>
                  <a:tcPr anchor="ctr">
                    <a:lnL>
                      <a:noFill/>
                    </a:lnL>
                    <a:lnR>
                      <a:noFill/>
                    </a:lnR>
                    <a:lnT>
                      <a:noFill/>
                    </a:lnT>
                    <a:lnB>
                      <a:noFill/>
                    </a:lnB>
                    <a:noFill/>
                  </a:tcPr>
                </a:tc>
                <a:tc hMerge="1">
                  <a:txBody>
                    <a:bodyPr/>
                    <a:lstStyle/>
                    <a:p>
                      <a:r>
                        <a:rPr lang="en-VN" dirty="0"/>
                        <a:t>%</a:t>
                      </a:r>
                    </a:p>
                  </a:txBody>
                  <a:tcPr anchor="ctr">
                    <a:lnL>
                      <a:noFill/>
                    </a:lnL>
                    <a:lnR>
                      <a:noFill/>
                    </a:lnR>
                    <a:lnT>
                      <a:noFill/>
                    </a:lnT>
                    <a:lnB>
                      <a:noFill/>
                    </a:lnB>
                    <a:noFill/>
                  </a:tcPr>
                </a:tc>
                <a:tc>
                  <a:txBody>
                    <a:bodyPr/>
                    <a:lstStyle/>
                    <a:p>
                      <a:r>
                        <a:rPr lang="en-VN" sz="1800" dirty="0"/>
                        <a:t>13,31</a:t>
                      </a:r>
                      <a:endParaRPr lang="en-US" sz="1800" dirty="0"/>
                    </a:p>
                  </a:txBody>
                  <a:tcPr anchor="ctr">
                    <a:lnL>
                      <a:noFill/>
                    </a:lnL>
                    <a:lnR>
                      <a:noFill/>
                    </a:lnR>
                    <a:lnT>
                      <a:noFill/>
                    </a:lnT>
                    <a:lnB>
                      <a:noFill/>
                    </a:lnB>
                    <a:noFill/>
                  </a:tcPr>
                </a:tc>
                <a:extLst>
                  <a:ext uri="{0D108BD9-81ED-4DB2-BD59-A6C34878D82A}">
                    <a16:rowId xmlns:a16="http://schemas.microsoft.com/office/drawing/2014/main" val="2737616966"/>
                  </a:ext>
                </a:extLst>
              </a:tr>
              <a:tr h="0">
                <a:tc gridSpan="4">
                  <a:txBody>
                    <a:bodyPr/>
                    <a:lstStyle/>
                    <a:p>
                      <a:r>
                        <a:rPr lang="en-US" sz="1800" b="1" dirty="0"/>
                        <a:t>Cost Savings</a:t>
                      </a:r>
                    </a:p>
                  </a:txBody>
                  <a:tcPr anchor="ctr">
                    <a:lnL>
                      <a:noFill/>
                    </a:lnL>
                    <a:lnR>
                      <a:noFill/>
                    </a:lnR>
                    <a:lnT>
                      <a:noFill/>
                    </a:lnT>
                    <a:lnB>
                      <a:noFill/>
                    </a:lnB>
                    <a:noFill/>
                  </a:tcPr>
                </a:tc>
                <a:tc hMerge="1">
                  <a:txBody>
                    <a:bodyPr/>
                    <a:lstStyle/>
                    <a:p>
                      <a:endParaRPr lang="en-VN"/>
                    </a:p>
                  </a:txBody>
                  <a:tcPr/>
                </a:tc>
                <a:tc hMerge="1">
                  <a:txBody>
                    <a:bodyPr/>
                    <a:lstStyle/>
                    <a:p>
                      <a:endParaRPr lang="en-VN" dirty="0"/>
                    </a:p>
                  </a:txBody>
                  <a:tcPr anchor="ctr">
                    <a:lnL>
                      <a:noFill/>
                    </a:lnL>
                    <a:lnR>
                      <a:noFill/>
                    </a:lnR>
                    <a:lnT>
                      <a:noFill/>
                    </a:lnT>
                    <a:lnB>
                      <a:noFill/>
                    </a:lnB>
                    <a:noFill/>
                  </a:tcPr>
                </a:tc>
                <a:tc hMerge="1">
                  <a:txBody>
                    <a:bodyPr/>
                    <a:lstStyle/>
                    <a:p>
                      <a:endParaRPr lang="en-VN"/>
                    </a:p>
                  </a:txBody>
                  <a:tcPr/>
                </a:tc>
                <a:extLst>
                  <a:ext uri="{0D108BD9-81ED-4DB2-BD59-A6C34878D82A}">
                    <a16:rowId xmlns:a16="http://schemas.microsoft.com/office/drawing/2014/main" val="2689195716"/>
                  </a:ext>
                </a:extLst>
              </a:tr>
              <a:tr h="0">
                <a:tc gridSpan="2">
                  <a:txBody>
                    <a:bodyPr/>
                    <a:lstStyle/>
                    <a:p>
                      <a:r>
                        <a:rPr lang="en-US" sz="1800" dirty="0"/>
                        <a:t>Savings</a:t>
                      </a:r>
                    </a:p>
                  </a:txBody>
                  <a:tcPr anchor="ctr">
                    <a:lnL>
                      <a:noFill/>
                    </a:lnL>
                    <a:lnR>
                      <a:noFill/>
                    </a:lnR>
                    <a:lnT>
                      <a:noFill/>
                    </a:lnT>
                    <a:lnB>
                      <a:noFill/>
                    </a:lnB>
                    <a:noFill/>
                  </a:tcPr>
                </a:tc>
                <a:tc hMerge="1">
                  <a:txBody>
                    <a:bodyPr/>
                    <a:lstStyle/>
                    <a:p>
                      <a:endParaRPr lang="en-US" dirty="0"/>
                    </a:p>
                  </a:txBody>
                  <a:tcPr anchor="ctr">
                    <a:lnL>
                      <a:noFill/>
                    </a:lnL>
                    <a:lnR>
                      <a:noFill/>
                    </a:lnR>
                    <a:lnT>
                      <a:noFill/>
                    </a:lnT>
                    <a:lnB>
                      <a:noFill/>
                    </a:lnB>
                    <a:noFill/>
                  </a:tcPr>
                </a:tc>
                <a:tc>
                  <a:txBody>
                    <a:bodyPr/>
                    <a:lstStyle/>
                    <a:p>
                      <a:r>
                        <a:rPr lang="en-US" sz="1800"/>
                        <a:t>VND/kWh</a:t>
                      </a:r>
                    </a:p>
                  </a:txBody>
                  <a:tcPr anchor="ctr">
                    <a:lnL>
                      <a:noFill/>
                    </a:lnL>
                    <a:lnR>
                      <a:noFill/>
                    </a:lnR>
                    <a:lnT>
                      <a:noFill/>
                    </a:lnT>
                    <a:lnB>
                      <a:noFill/>
                    </a:lnB>
                    <a:noFill/>
                  </a:tcPr>
                </a:tc>
                <a:tc>
                  <a:txBody>
                    <a:bodyPr/>
                    <a:lstStyle/>
                    <a:p>
                      <a:r>
                        <a:rPr lang="en-VN" sz="1800" dirty="0"/>
                        <a:t>105.575.602</a:t>
                      </a:r>
                      <a:endParaRPr lang="en-US" sz="1800" dirty="0"/>
                    </a:p>
                  </a:txBody>
                  <a:tcPr anchor="ctr">
                    <a:lnL>
                      <a:noFill/>
                    </a:lnL>
                    <a:lnR>
                      <a:noFill/>
                    </a:lnR>
                    <a:lnT>
                      <a:noFill/>
                    </a:lnT>
                    <a:lnB>
                      <a:noFill/>
                    </a:lnB>
                    <a:noFill/>
                  </a:tcPr>
                </a:tc>
                <a:extLst>
                  <a:ext uri="{0D108BD9-81ED-4DB2-BD59-A6C34878D82A}">
                    <a16:rowId xmlns:a16="http://schemas.microsoft.com/office/drawing/2014/main" val="2000104137"/>
                  </a:ext>
                </a:extLst>
              </a:tr>
              <a:tr h="0">
                <a:tc gridSpan="2">
                  <a:txBody>
                    <a:bodyPr/>
                    <a:lstStyle/>
                    <a:p>
                      <a:r>
                        <a:rPr lang="en-US" sz="1800" dirty="0"/>
                        <a:t>Equipment investment</a:t>
                      </a:r>
                    </a:p>
                  </a:txBody>
                  <a:tcPr anchor="ctr">
                    <a:lnL>
                      <a:noFill/>
                    </a:lnL>
                    <a:lnR>
                      <a:noFill/>
                    </a:lnR>
                    <a:lnT>
                      <a:noFill/>
                    </a:lnT>
                    <a:lnB>
                      <a:noFill/>
                    </a:lnB>
                    <a:noFill/>
                  </a:tcPr>
                </a:tc>
                <a:tc hMerge="1">
                  <a:txBody>
                    <a:bodyPr/>
                    <a:lstStyle/>
                    <a:p>
                      <a:endParaRPr lang="en-US" dirty="0"/>
                    </a:p>
                  </a:txBody>
                  <a:tcPr anchor="ctr">
                    <a:lnL>
                      <a:noFill/>
                    </a:lnL>
                    <a:lnR>
                      <a:noFill/>
                    </a:lnR>
                    <a:lnT>
                      <a:noFill/>
                    </a:lnT>
                    <a:lnB>
                      <a:noFill/>
                    </a:lnB>
                    <a:noFill/>
                  </a:tcPr>
                </a:tc>
                <a:tc>
                  <a:txBody>
                    <a:bodyPr/>
                    <a:lstStyle/>
                    <a:p>
                      <a:r>
                        <a:rPr lang="en-US" sz="1800" dirty="0"/>
                        <a:t>VND</a:t>
                      </a:r>
                    </a:p>
                  </a:txBody>
                  <a:tcPr anchor="ctr">
                    <a:lnL>
                      <a:noFill/>
                    </a:lnL>
                    <a:lnR>
                      <a:noFill/>
                    </a:lnR>
                    <a:lnT>
                      <a:noFill/>
                    </a:lnT>
                    <a:lnB>
                      <a:noFill/>
                    </a:lnB>
                    <a:noFill/>
                  </a:tcPr>
                </a:tc>
                <a:tc>
                  <a:txBody>
                    <a:bodyPr/>
                    <a:lstStyle/>
                    <a:p>
                      <a:r>
                        <a:rPr lang="en-US" sz="1800" dirty="0"/>
                        <a:t>114M</a:t>
                      </a:r>
                    </a:p>
                  </a:txBody>
                  <a:tcPr anchor="ctr">
                    <a:lnL>
                      <a:noFill/>
                    </a:lnL>
                    <a:lnR>
                      <a:noFill/>
                    </a:lnR>
                    <a:lnT>
                      <a:noFill/>
                    </a:lnT>
                    <a:lnB>
                      <a:noFill/>
                    </a:lnB>
                    <a:noFill/>
                  </a:tcPr>
                </a:tc>
                <a:extLst>
                  <a:ext uri="{0D108BD9-81ED-4DB2-BD59-A6C34878D82A}">
                    <a16:rowId xmlns:a16="http://schemas.microsoft.com/office/drawing/2014/main" val="2011037127"/>
                  </a:ext>
                </a:extLst>
              </a:tr>
              <a:tr h="0">
                <a:tc gridSpan="2">
                  <a:txBody>
                    <a:bodyPr/>
                    <a:lstStyle/>
                    <a:p>
                      <a:r>
                        <a:rPr lang="en-US" sz="1800" dirty="0"/>
                        <a:t>Labor</a:t>
                      </a:r>
                    </a:p>
                  </a:txBody>
                  <a:tcPr anchor="ctr">
                    <a:lnL>
                      <a:noFill/>
                    </a:lnL>
                    <a:lnR>
                      <a:noFill/>
                    </a:lnR>
                    <a:lnT>
                      <a:noFill/>
                    </a:lnT>
                    <a:lnB>
                      <a:noFill/>
                    </a:lnB>
                    <a:noFill/>
                  </a:tcPr>
                </a:tc>
                <a:tc hMerge="1">
                  <a:txBody>
                    <a:bodyPr/>
                    <a:lstStyle/>
                    <a:p>
                      <a:endParaRPr lang="en-US" dirty="0"/>
                    </a:p>
                  </a:txBody>
                  <a:tcPr anchor="ctr">
                    <a:lnL>
                      <a:noFill/>
                    </a:lnL>
                    <a:lnR>
                      <a:noFill/>
                    </a:lnR>
                    <a:lnT>
                      <a:noFill/>
                    </a:lnT>
                    <a:lnB>
                      <a:noFill/>
                    </a:lnB>
                    <a:noFill/>
                  </a:tcPr>
                </a:tc>
                <a:tc>
                  <a:txBody>
                    <a:bodyPr/>
                    <a:lstStyle/>
                    <a:p>
                      <a:r>
                        <a:rPr lang="en-US" sz="1800" dirty="0"/>
                        <a:t>VND</a:t>
                      </a:r>
                    </a:p>
                  </a:txBody>
                  <a:tcPr anchor="ctr">
                    <a:lnL>
                      <a:noFill/>
                    </a:lnL>
                    <a:lnR>
                      <a:noFill/>
                    </a:lnR>
                    <a:lnT>
                      <a:noFill/>
                    </a:lnT>
                    <a:lnB>
                      <a:noFill/>
                    </a:lnB>
                    <a:noFill/>
                  </a:tcPr>
                </a:tc>
                <a:tc>
                  <a:txBody>
                    <a:bodyPr/>
                    <a:lstStyle/>
                    <a:p>
                      <a:r>
                        <a:rPr lang="en-US" sz="1800" dirty="0"/>
                        <a:t>11.4M</a:t>
                      </a:r>
                    </a:p>
                  </a:txBody>
                  <a:tcPr anchor="ctr">
                    <a:lnL>
                      <a:noFill/>
                    </a:lnL>
                    <a:lnR>
                      <a:noFill/>
                    </a:lnR>
                    <a:lnT>
                      <a:noFill/>
                    </a:lnT>
                    <a:lnB>
                      <a:noFill/>
                    </a:lnB>
                    <a:noFill/>
                  </a:tcPr>
                </a:tc>
                <a:extLst>
                  <a:ext uri="{0D108BD9-81ED-4DB2-BD59-A6C34878D82A}">
                    <a16:rowId xmlns:a16="http://schemas.microsoft.com/office/drawing/2014/main" val="3691241915"/>
                  </a:ext>
                </a:extLst>
              </a:tr>
              <a:tr h="0">
                <a:tc gridSpan="2">
                  <a:txBody>
                    <a:bodyPr/>
                    <a:lstStyle/>
                    <a:p>
                      <a:r>
                        <a:rPr lang="en-US" sz="1800" dirty="0"/>
                        <a:t>Total investment</a:t>
                      </a:r>
                    </a:p>
                  </a:txBody>
                  <a:tcPr anchor="ctr">
                    <a:lnL>
                      <a:noFill/>
                    </a:lnL>
                    <a:lnR>
                      <a:noFill/>
                    </a:lnR>
                    <a:lnT>
                      <a:noFill/>
                    </a:lnT>
                    <a:lnB>
                      <a:noFill/>
                    </a:lnB>
                    <a:noFill/>
                  </a:tcPr>
                </a:tc>
                <a:tc hMerge="1">
                  <a:txBody>
                    <a:bodyPr/>
                    <a:lstStyle/>
                    <a:p>
                      <a:endParaRPr lang="en-US" dirty="0"/>
                    </a:p>
                  </a:txBody>
                  <a:tcPr anchor="ctr">
                    <a:lnL>
                      <a:noFill/>
                    </a:lnL>
                    <a:lnR>
                      <a:noFill/>
                    </a:lnR>
                    <a:lnT>
                      <a:noFill/>
                    </a:lnT>
                    <a:lnB>
                      <a:noFill/>
                    </a:lnB>
                    <a:noFill/>
                  </a:tcPr>
                </a:tc>
                <a:tc>
                  <a:txBody>
                    <a:bodyPr/>
                    <a:lstStyle/>
                    <a:p>
                      <a:r>
                        <a:rPr lang="en-US" sz="1800" dirty="0"/>
                        <a:t>VND</a:t>
                      </a:r>
                    </a:p>
                  </a:txBody>
                  <a:tcPr anchor="ctr">
                    <a:lnL>
                      <a:noFill/>
                    </a:lnL>
                    <a:lnR>
                      <a:noFill/>
                    </a:lnR>
                    <a:lnT>
                      <a:noFill/>
                    </a:lnT>
                    <a:lnB>
                      <a:noFill/>
                    </a:lnB>
                    <a:noFill/>
                  </a:tcPr>
                </a:tc>
                <a:tc>
                  <a:txBody>
                    <a:bodyPr/>
                    <a:lstStyle/>
                    <a:p>
                      <a:r>
                        <a:rPr lang="en-US" sz="1800" dirty="0"/>
                        <a:t>125,4M</a:t>
                      </a:r>
                    </a:p>
                  </a:txBody>
                  <a:tcPr anchor="ctr">
                    <a:lnL>
                      <a:noFill/>
                    </a:lnL>
                    <a:lnR>
                      <a:noFill/>
                    </a:lnR>
                    <a:lnT>
                      <a:noFill/>
                    </a:lnT>
                    <a:lnB>
                      <a:noFill/>
                    </a:lnB>
                    <a:noFill/>
                  </a:tcPr>
                </a:tc>
                <a:extLst>
                  <a:ext uri="{0D108BD9-81ED-4DB2-BD59-A6C34878D82A}">
                    <a16:rowId xmlns:a16="http://schemas.microsoft.com/office/drawing/2014/main" val="189370629"/>
                  </a:ext>
                </a:extLst>
              </a:tr>
              <a:tr h="0">
                <a:tc gridSpan="2">
                  <a:txBody>
                    <a:bodyPr/>
                    <a:lstStyle/>
                    <a:p>
                      <a:r>
                        <a:rPr lang="en-US" sz="1800" dirty="0"/>
                        <a:t>Payback time</a:t>
                      </a:r>
                    </a:p>
                  </a:txBody>
                  <a:tcPr anchor="ctr">
                    <a:lnL>
                      <a:noFill/>
                    </a:lnL>
                    <a:lnR>
                      <a:noFill/>
                    </a:lnR>
                    <a:lnT>
                      <a:noFill/>
                    </a:lnT>
                    <a:lnB>
                      <a:noFill/>
                    </a:lnB>
                    <a:noFill/>
                  </a:tcPr>
                </a:tc>
                <a:tc hMerge="1">
                  <a:txBody>
                    <a:bodyPr/>
                    <a:lstStyle/>
                    <a:p>
                      <a:endParaRPr lang="en-US" dirty="0"/>
                    </a:p>
                  </a:txBody>
                  <a:tcPr anchor="ctr">
                    <a:lnL>
                      <a:noFill/>
                    </a:lnL>
                    <a:lnR>
                      <a:noFill/>
                    </a:lnR>
                    <a:lnT>
                      <a:noFill/>
                    </a:lnT>
                    <a:lnB>
                      <a:noFill/>
                    </a:lnB>
                    <a:noFill/>
                  </a:tcPr>
                </a:tc>
                <a:tc>
                  <a:txBody>
                    <a:bodyPr/>
                    <a:lstStyle/>
                    <a:p>
                      <a:r>
                        <a:rPr lang="en-US" sz="1800" dirty="0"/>
                        <a:t>year</a:t>
                      </a:r>
                    </a:p>
                  </a:txBody>
                  <a:tcPr anchor="ctr">
                    <a:lnL>
                      <a:noFill/>
                    </a:lnL>
                    <a:lnR>
                      <a:noFill/>
                    </a:lnR>
                    <a:lnT>
                      <a:noFill/>
                    </a:lnT>
                    <a:lnB>
                      <a:noFill/>
                    </a:lnB>
                    <a:noFill/>
                  </a:tcPr>
                </a:tc>
                <a:tc>
                  <a:txBody>
                    <a:bodyPr/>
                    <a:lstStyle/>
                    <a:p>
                      <a:r>
                        <a:rPr lang="en-US" sz="1800" dirty="0"/>
                        <a:t>1,2</a:t>
                      </a:r>
                    </a:p>
                  </a:txBody>
                  <a:tcPr anchor="ctr">
                    <a:lnL>
                      <a:noFill/>
                    </a:lnL>
                    <a:lnR>
                      <a:noFill/>
                    </a:lnR>
                    <a:lnT>
                      <a:noFill/>
                    </a:lnT>
                    <a:lnB>
                      <a:noFill/>
                    </a:lnB>
                    <a:noFill/>
                  </a:tcPr>
                </a:tc>
                <a:extLst>
                  <a:ext uri="{0D108BD9-81ED-4DB2-BD59-A6C34878D82A}">
                    <a16:rowId xmlns:a16="http://schemas.microsoft.com/office/drawing/2014/main" val="60950593"/>
                  </a:ext>
                </a:extLst>
              </a:tr>
            </a:tbl>
          </a:graphicData>
        </a:graphic>
      </p:graphicFrame>
    </p:spTree>
    <p:extLst>
      <p:ext uri="{BB962C8B-B14F-4D97-AF65-F5344CB8AC3E}">
        <p14:creationId xmlns:p14="http://schemas.microsoft.com/office/powerpoint/2010/main" val="20640518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EECBD-730B-4F36-A52F-576AD5BCFABA}"/>
              </a:ext>
            </a:extLst>
          </p:cNvPr>
          <p:cNvSpPr>
            <a:spLocks noGrp="1"/>
          </p:cNvSpPr>
          <p:nvPr>
            <p:ph type="title"/>
          </p:nvPr>
        </p:nvSpPr>
        <p:spPr>
          <a:xfrm>
            <a:off x="609600" y="154745"/>
            <a:ext cx="8651978" cy="1043833"/>
          </a:xfrm>
        </p:spPr>
        <p:txBody>
          <a:bodyPr>
            <a:noAutofit/>
          </a:bodyPr>
          <a:lstStyle/>
          <a:p>
            <a:r>
              <a:rPr lang="en-US" sz="2400" dirty="0">
                <a:solidFill>
                  <a:schemeClr val="accent1">
                    <a:lumMod val="50000"/>
                  </a:schemeClr>
                </a:solidFill>
              </a:rPr>
              <a:t>EEMs 5: Installing a Thermal Storage Tank for 10°C Chilled Water Supply to the Air Conditioning System</a:t>
            </a:r>
          </a:p>
        </p:txBody>
      </p:sp>
      <p:sp>
        <p:nvSpPr>
          <p:cNvPr id="4" name="TextBox 3">
            <a:extLst>
              <a:ext uri="{FF2B5EF4-FFF2-40B4-BE49-F238E27FC236}">
                <a16:creationId xmlns:a16="http://schemas.microsoft.com/office/drawing/2014/main" id="{5A4C3DD2-A82B-4E5C-9E9F-91D938EA35FA}"/>
              </a:ext>
            </a:extLst>
          </p:cNvPr>
          <p:cNvSpPr txBox="1"/>
          <p:nvPr/>
        </p:nvSpPr>
        <p:spPr>
          <a:xfrm>
            <a:off x="609600" y="1539031"/>
            <a:ext cx="11100619" cy="4074833"/>
          </a:xfrm>
          <a:prstGeom prst="rect">
            <a:avLst/>
          </a:prstGeom>
          <a:noFill/>
        </p:spPr>
        <p:txBody>
          <a:bodyPr wrap="square" rtlCol="0">
            <a:spAutoFit/>
          </a:bodyPr>
          <a:lstStyle/>
          <a:p>
            <a:pPr>
              <a:lnSpc>
                <a:spcPct val="150000"/>
              </a:lnSpc>
            </a:pPr>
            <a:r>
              <a:rPr lang="en-US" sz="2000" b="1" dirty="0"/>
              <a:t>Current Status:</a:t>
            </a:r>
          </a:p>
          <a:p>
            <a:pPr marL="342900" indent="-342900">
              <a:lnSpc>
                <a:spcPct val="150000"/>
              </a:lnSpc>
              <a:spcBef>
                <a:spcPts val="900"/>
              </a:spcBef>
              <a:buFont typeface="Arial" panose="020B0604020202020204" pitchFamily="34" charset="0"/>
              <a:buChar char="•"/>
            </a:pPr>
            <a:r>
              <a:rPr lang="en-US" sz="2000" dirty="0"/>
              <a:t>Vietnam Corporation is one of the units with high electricity consumption during peak hours. The cooling system for air conditioning and chilled water operates to provide 10°C chilled water to various areas through pumps, fans, and fan coil units (FCUs).</a:t>
            </a:r>
          </a:p>
          <a:p>
            <a:pPr marL="342900" indent="-342900">
              <a:lnSpc>
                <a:spcPct val="150000"/>
              </a:lnSpc>
              <a:spcBef>
                <a:spcPts val="900"/>
              </a:spcBef>
              <a:buFont typeface="Arial" panose="020B0604020202020204" pitchFamily="34" charset="0"/>
              <a:buChar char="•"/>
            </a:pPr>
            <a:r>
              <a:rPr lang="en-US" sz="2000" dirty="0"/>
              <a:t>The demand for 10°C chilled water is high during peak hours, but the current system optimization is inefficient.</a:t>
            </a:r>
          </a:p>
          <a:p>
            <a:pPr marL="342900" indent="-342900">
              <a:lnSpc>
                <a:spcPct val="150000"/>
              </a:lnSpc>
              <a:spcBef>
                <a:spcPts val="900"/>
              </a:spcBef>
              <a:buFont typeface="Arial" panose="020B0604020202020204" pitchFamily="34" charset="0"/>
              <a:buChar char="•"/>
            </a:pPr>
            <a:r>
              <a:rPr lang="en-US" sz="2000" dirty="0"/>
              <a:t>The operating period during peak hours is 5 hours, with electricity costs during peak hours being 2,871 VND, which is three times higher than off-peak costs (1,007 VND).</a:t>
            </a:r>
          </a:p>
        </p:txBody>
      </p:sp>
    </p:spTree>
    <p:extLst>
      <p:ext uri="{BB962C8B-B14F-4D97-AF65-F5344CB8AC3E}">
        <p14:creationId xmlns:p14="http://schemas.microsoft.com/office/powerpoint/2010/main" val="30642121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5585940-2461-439A-AC52-8D0585F2B4E3}"/>
              </a:ext>
            </a:extLst>
          </p:cNvPr>
          <p:cNvSpPr/>
          <p:nvPr/>
        </p:nvSpPr>
        <p:spPr>
          <a:xfrm>
            <a:off x="609599" y="1460500"/>
            <a:ext cx="5486401" cy="5032147"/>
          </a:xfrm>
          <a:prstGeom prst="rect">
            <a:avLst/>
          </a:prstGeom>
        </p:spPr>
        <p:txBody>
          <a:bodyPr wrap="square">
            <a:spAutoFit/>
          </a:bodyPr>
          <a:lstStyle/>
          <a:p>
            <a:r>
              <a:rPr lang="en-US" sz="1800" b="1" dirty="0"/>
              <a:t>Solution:</a:t>
            </a:r>
          </a:p>
          <a:p>
            <a:r>
              <a:rPr lang="en-US" sz="1800" dirty="0"/>
              <a:t>Install a thermal storage tank system to store cooling capacity during off-peak hours and release cooling during peak hours, thereby reducing operating costs of the cooling system.</a:t>
            </a:r>
            <a:br>
              <a:rPr lang="en-US" sz="1800" dirty="0"/>
            </a:br>
            <a:endParaRPr lang="en-US" sz="1800" dirty="0"/>
          </a:p>
          <a:p>
            <a:r>
              <a:rPr lang="en-US" sz="1800" b="1" dirty="0"/>
              <a:t>Benefits of a Thermal Storage Tank:</a:t>
            </a:r>
          </a:p>
          <a:p>
            <a:pPr marL="342900" indent="-342900">
              <a:spcBef>
                <a:spcPts val="900"/>
              </a:spcBef>
              <a:buFont typeface="Arial" panose="020B0604020202020204" pitchFamily="34" charset="0"/>
              <a:buChar char="•"/>
            </a:pPr>
            <a:r>
              <a:rPr lang="en-US" sz="1800" dirty="0"/>
              <a:t>A new technology, thermal storage tanks allow flexible energy management. They enable cooling production at the most convenient and cost-effective times while using the stored cooling capacity whenever needed.</a:t>
            </a:r>
          </a:p>
          <a:p>
            <a:pPr marL="342900" indent="-342900">
              <a:spcBef>
                <a:spcPts val="900"/>
              </a:spcBef>
              <a:buFont typeface="Arial" panose="020B0604020202020204" pitchFamily="34" charset="0"/>
              <a:buChar char="•"/>
            </a:pPr>
            <a:r>
              <a:rPr lang="en-US" sz="1800" dirty="0"/>
              <a:t>Commonly used for storing cooling capacity for air conditioning systems in central cooling systems serving large buildings, supermarkets, the food industry, etc., utilizing electric-powered chillers.</a:t>
            </a:r>
          </a:p>
        </p:txBody>
      </p:sp>
      <p:pic>
        <p:nvPicPr>
          <p:cNvPr id="8" name="Picture 7" descr="uyftyut">
            <a:extLst>
              <a:ext uri="{FF2B5EF4-FFF2-40B4-BE49-F238E27FC236}">
                <a16:creationId xmlns:a16="http://schemas.microsoft.com/office/drawing/2014/main" id="{6FBF07D0-2C2D-4557-A311-D041B2CD74F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914103" y="1643379"/>
            <a:ext cx="5825612" cy="3982275"/>
          </a:xfrm>
          <a:prstGeom prst="rect">
            <a:avLst/>
          </a:prstGeom>
          <a:noFill/>
          <a:ln>
            <a:noFill/>
          </a:ln>
        </p:spPr>
      </p:pic>
      <p:sp>
        <p:nvSpPr>
          <p:cNvPr id="6" name="Rectangle 5">
            <a:extLst>
              <a:ext uri="{FF2B5EF4-FFF2-40B4-BE49-F238E27FC236}">
                <a16:creationId xmlns:a16="http://schemas.microsoft.com/office/drawing/2014/main" id="{577286A7-41C8-431B-BCDB-37287362E2B6}"/>
              </a:ext>
            </a:extLst>
          </p:cNvPr>
          <p:cNvSpPr/>
          <p:nvPr/>
        </p:nvSpPr>
        <p:spPr>
          <a:xfrm>
            <a:off x="6397398" y="5625655"/>
            <a:ext cx="4993675" cy="369332"/>
          </a:xfrm>
          <a:prstGeom prst="rect">
            <a:avLst/>
          </a:prstGeom>
        </p:spPr>
        <p:txBody>
          <a:bodyPr wrap="none">
            <a:spAutoFit/>
          </a:bodyPr>
          <a:lstStyle/>
          <a:p>
            <a:r>
              <a:rPr lang="pt-BR" sz="1800" i="1" dirty="0" err="1">
                <a:latin typeface="+mn-lt"/>
                <a:ea typeface="Times New Roman" panose="02020603050405020304" pitchFamily="18" charset="0"/>
              </a:rPr>
              <a:t>Operating</a:t>
            </a:r>
            <a:r>
              <a:rPr lang="pt-BR" sz="1800" i="1" dirty="0">
                <a:latin typeface="+mn-lt"/>
                <a:ea typeface="Times New Roman" panose="02020603050405020304" pitchFamily="18" charset="0"/>
              </a:rPr>
              <a:t> </a:t>
            </a:r>
            <a:r>
              <a:rPr lang="pt-BR" sz="1800" i="1" dirty="0" err="1">
                <a:latin typeface="+mn-lt"/>
                <a:ea typeface="Times New Roman" panose="02020603050405020304" pitchFamily="18" charset="0"/>
              </a:rPr>
              <a:t>principle</a:t>
            </a:r>
            <a:r>
              <a:rPr lang="pt-BR" sz="1800" i="1" dirty="0">
                <a:latin typeface="+mn-lt"/>
                <a:ea typeface="Times New Roman" panose="02020603050405020304" pitchFamily="18" charset="0"/>
              </a:rPr>
              <a:t> </a:t>
            </a:r>
            <a:r>
              <a:rPr lang="pt-BR" sz="1800" i="1" dirty="0" err="1">
                <a:latin typeface="+mn-lt"/>
                <a:ea typeface="Times New Roman" panose="02020603050405020304" pitchFamily="18" charset="0"/>
              </a:rPr>
              <a:t>of</a:t>
            </a:r>
            <a:r>
              <a:rPr lang="pt-BR" sz="1800" i="1" dirty="0">
                <a:latin typeface="+mn-lt"/>
                <a:ea typeface="Times New Roman" panose="02020603050405020304" pitchFamily="18" charset="0"/>
              </a:rPr>
              <a:t> cold </a:t>
            </a:r>
            <a:r>
              <a:rPr lang="pt-BR" sz="1800" i="1" dirty="0" err="1">
                <a:latin typeface="+mn-lt"/>
                <a:ea typeface="Times New Roman" panose="02020603050405020304" pitchFamily="18" charset="0"/>
              </a:rPr>
              <a:t>storage</a:t>
            </a:r>
            <a:r>
              <a:rPr lang="pt-BR" sz="1800" i="1" dirty="0">
                <a:latin typeface="+mn-lt"/>
                <a:ea typeface="Times New Roman" panose="02020603050405020304" pitchFamily="18" charset="0"/>
              </a:rPr>
              <a:t> </a:t>
            </a:r>
            <a:r>
              <a:rPr lang="pt-BR" sz="1800" i="1" dirty="0" err="1">
                <a:latin typeface="+mn-lt"/>
                <a:ea typeface="Times New Roman" panose="02020603050405020304" pitchFamily="18" charset="0"/>
              </a:rPr>
              <a:t>tank</a:t>
            </a:r>
            <a:r>
              <a:rPr lang="pt-BR" sz="1800" i="1" dirty="0">
                <a:latin typeface="+mn-lt"/>
                <a:ea typeface="Times New Roman" panose="02020603050405020304" pitchFamily="18" charset="0"/>
              </a:rPr>
              <a:t> system</a:t>
            </a:r>
            <a:endParaRPr lang="en-US" sz="1850" i="1" dirty="0">
              <a:latin typeface="+mn-lt"/>
            </a:endParaRPr>
          </a:p>
        </p:txBody>
      </p:sp>
      <p:sp>
        <p:nvSpPr>
          <p:cNvPr id="7" name="Title 1">
            <a:extLst>
              <a:ext uri="{FF2B5EF4-FFF2-40B4-BE49-F238E27FC236}">
                <a16:creationId xmlns:a16="http://schemas.microsoft.com/office/drawing/2014/main" id="{84B7DAAF-18AA-7666-372C-E0EA016474B3}"/>
              </a:ext>
            </a:extLst>
          </p:cNvPr>
          <p:cNvSpPr>
            <a:spLocks noGrp="1"/>
          </p:cNvSpPr>
          <p:nvPr>
            <p:ph type="title"/>
          </p:nvPr>
        </p:nvSpPr>
        <p:spPr>
          <a:xfrm>
            <a:off x="609600" y="281354"/>
            <a:ext cx="8295249" cy="762479"/>
          </a:xfrm>
        </p:spPr>
        <p:txBody>
          <a:bodyPr>
            <a:noAutofit/>
          </a:bodyPr>
          <a:lstStyle/>
          <a:p>
            <a:r>
              <a:rPr lang="en-US" sz="2400" dirty="0">
                <a:solidFill>
                  <a:schemeClr val="accent1">
                    <a:lumMod val="50000"/>
                  </a:schemeClr>
                </a:solidFill>
              </a:rPr>
              <a:t>EEMs 5: Installing a Thermal Storage Tank for 10°C Chilled Water Supply to the Air Conditioning System</a:t>
            </a:r>
          </a:p>
        </p:txBody>
      </p:sp>
    </p:spTree>
    <p:extLst>
      <p:ext uri="{BB962C8B-B14F-4D97-AF65-F5344CB8AC3E}">
        <p14:creationId xmlns:p14="http://schemas.microsoft.com/office/powerpoint/2010/main" val="11865268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C6EBCAF-A38D-176B-F076-A121423E693B}"/>
              </a:ext>
            </a:extLst>
          </p:cNvPr>
          <p:cNvSpPr txBox="1"/>
          <p:nvPr/>
        </p:nvSpPr>
        <p:spPr>
          <a:xfrm>
            <a:off x="609600" y="1345741"/>
            <a:ext cx="10808675" cy="4767331"/>
          </a:xfrm>
          <a:prstGeom prst="rect">
            <a:avLst/>
          </a:prstGeom>
          <a:noFill/>
        </p:spPr>
        <p:txBody>
          <a:bodyPr wrap="square">
            <a:spAutoFit/>
          </a:bodyPr>
          <a:lstStyle/>
          <a:p>
            <a:pPr>
              <a:lnSpc>
                <a:spcPct val="150000"/>
              </a:lnSpc>
            </a:pPr>
            <a:r>
              <a:rPr lang="en-US" sz="2000" b="1" dirty="0"/>
              <a:t>Two Basic Installation Modes:</a:t>
            </a:r>
          </a:p>
          <a:p>
            <a:pPr>
              <a:lnSpc>
                <a:spcPct val="150000"/>
              </a:lnSpc>
              <a:spcBef>
                <a:spcPts val="900"/>
              </a:spcBef>
            </a:pPr>
            <a:r>
              <a:rPr lang="en-US" sz="2000" b="1" dirty="0"/>
              <a:t>1. Full Load Mode:</a:t>
            </a:r>
          </a:p>
          <a:p>
            <a:pPr marL="342900" indent="-342900">
              <a:lnSpc>
                <a:spcPct val="150000"/>
              </a:lnSpc>
              <a:spcBef>
                <a:spcPts val="900"/>
              </a:spcBef>
              <a:buFont typeface="Arial" panose="020B0604020202020204" pitchFamily="34" charset="0"/>
              <a:buChar char="•"/>
            </a:pPr>
            <a:r>
              <a:rPr lang="en-US" sz="2000" dirty="0"/>
              <a:t>The thermal storage tank is charged with sufficient cooling capacity to meet peak demand. Chillers operate only at night to freeze water in the tank.</a:t>
            </a:r>
          </a:p>
          <a:p>
            <a:pPr marL="342900" indent="-342900">
              <a:lnSpc>
                <a:spcPct val="150000"/>
              </a:lnSpc>
              <a:spcBef>
                <a:spcPts val="900"/>
              </a:spcBef>
              <a:buFont typeface="Arial" panose="020B0604020202020204" pitchFamily="34" charset="0"/>
              <a:buChar char="•"/>
            </a:pPr>
            <a:r>
              <a:rPr lang="en-US" sz="2000" dirty="0"/>
              <a:t>Advantages: Chillers do not operate during peak hours when electricity prices are highest.</a:t>
            </a:r>
          </a:p>
          <a:p>
            <a:pPr>
              <a:lnSpc>
                <a:spcPct val="150000"/>
              </a:lnSpc>
              <a:spcBef>
                <a:spcPts val="900"/>
              </a:spcBef>
            </a:pPr>
            <a:r>
              <a:rPr lang="en-US" sz="2000" b="1" dirty="0"/>
              <a:t>2. Partial Load Mode:</a:t>
            </a:r>
          </a:p>
          <a:p>
            <a:pPr marL="342900" indent="-342900">
              <a:lnSpc>
                <a:spcPct val="150000"/>
              </a:lnSpc>
              <a:spcBef>
                <a:spcPts val="900"/>
              </a:spcBef>
              <a:buFont typeface="Arial" panose="020B0604020202020204" pitchFamily="34" charset="0"/>
              <a:buChar char="•"/>
            </a:pPr>
            <a:r>
              <a:rPr lang="en-US" sz="2000" dirty="0"/>
              <a:t>Chillers are used to partially charge the thermal storage tank daily. Over 12 hours of operation, the tank supplies part of the cooling demand, while the chiller runs to provide the remaining capacity.</a:t>
            </a:r>
          </a:p>
        </p:txBody>
      </p:sp>
      <p:sp>
        <p:nvSpPr>
          <p:cNvPr id="10" name="Title 9">
            <a:extLst>
              <a:ext uri="{FF2B5EF4-FFF2-40B4-BE49-F238E27FC236}">
                <a16:creationId xmlns:a16="http://schemas.microsoft.com/office/drawing/2014/main" id="{C68243A5-ABAA-8805-D752-2E8E8690AEF3}"/>
              </a:ext>
            </a:extLst>
          </p:cNvPr>
          <p:cNvSpPr>
            <a:spLocks noGrp="1"/>
          </p:cNvSpPr>
          <p:nvPr>
            <p:ph type="title"/>
          </p:nvPr>
        </p:nvSpPr>
        <p:spPr>
          <a:xfrm>
            <a:off x="609600" y="225083"/>
            <a:ext cx="8281182" cy="818750"/>
          </a:xfrm>
        </p:spPr>
        <p:txBody>
          <a:bodyPr>
            <a:normAutofit fontScale="90000"/>
          </a:bodyPr>
          <a:lstStyle/>
          <a:p>
            <a:r>
              <a:rPr lang="en-US" sz="2800" dirty="0">
                <a:solidFill>
                  <a:schemeClr val="accent1">
                    <a:lumMod val="50000"/>
                  </a:schemeClr>
                </a:solidFill>
              </a:rPr>
              <a:t>EEMs 5: Installing a Thermal Storage Tank for 10°C Chilled Water Supply to the Air Conditioning System</a:t>
            </a:r>
            <a:endParaRPr lang="en-VN" dirty="0"/>
          </a:p>
        </p:txBody>
      </p:sp>
    </p:spTree>
    <p:extLst>
      <p:ext uri="{BB962C8B-B14F-4D97-AF65-F5344CB8AC3E}">
        <p14:creationId xmlns:p14="http://schemas.microsoft.com/office/powerpoint/2010/main" val="18697519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99F6A6F-473E-402E-BCE4-A173DA429883}"/>
              </a:ext>
            </a:extLst>
          </p:cNvPr>
          <p:cNvSpPr/>
          <p:nvPr/>
        </p:nvSpPr>
        <p:spPr>
          <a:xfrm>
            <a:off x="609600" y="1460500"/>
            <a:ext cx="10972798" cy="4670509"/>
          </a:xfrm>
          <a:prstGeom prst="rect">
            <a:avLst/>
          </a:prstGeom>
        </p:spPr>
        <p:txBody>
          <a:bodyPr wrap="square">
            <a:spAutoFit/>
          </a:bodyPr>
          <a:lstStyle/>
          <a:p>
            <a:r>
              <a:rPr lang="en-US" sz="2000" b="1" dirty="0"/>
              <a:t>Benefits: There are numerous advantages for investors, electricity suppliers, and the environment and society:</a:t>
            </a:r>
          </a:p>
          <a:p>
            <a:endParaRPr lang="en-US" sz="2000" dirty="0"/>
          </a:p>
          <a:p>
            <a:r>
              <a:rPr lang="en-US" sz="2000" b="1" dirty="0"/>
              <a:t>a. Benefits for investors:</a:t>
            </a:r>
          </a:p>
          <a:p>
            <a:pPr marL="342900" indent="-342900">
              <a:spcBef>
                <a:spcPts val="900"/>
              </a:spcBef>
              <a:buFont typeface="Arial" panose="020B0604020202020204" pitchFamily="34" charset="0"/>
              <a:buChar char="•"/>
            </a:pPr>
            <a:r>
              <a:rPr lang="en-US" sz="2000" dirty="0"/>
              <a:t>Reduce costs by up to 40% by shifting the cooling demand to off-peak hours.</a:t>
            </a:r>
          </a:p>
          <a:p>
            <a:pPr marL="342900" indent="-342900">
              <a:spcBef>
                <a:spcPts val="900"/>
              </a:spcBef>
              <a:buFont typeface="Arial" panose="020B0604020202020204" pitchFamily="34" charset="0"/>
              <a:buChar char="•"/>
            </a:pPr>
            <a:r>
              <a:rPr lang="en-US" sz="2000" dirty="0"/>
              <a:t>In partial storage mode, designers can reduce chiller size by approximately 50-60%, lowering installation costs.</a:t>
            </a:r>
          </a:p>
          <a:p>
            <a:pPr marL="342900" indent="-342900">
              <a:spcBef>
                <a:spcPts val="900"/>
              </a:spcBef>
              <a:buFont typeface="Arial" panose="020B0604020202020204" pitchFamily="34" charset="0"/>
              <a:buChar char="•"/>
            </a:pPr>
            <a:r>
              <a:rPr lang="en-US" sz="2000" dirty="0"/>
              <a:t>Reduce the size and cost of air-handling equipment, motors, piping, and pumps by up to 30%.</a:t>
            </a:r>
          </a:p>
          <a:p>
            <a:pPr marL="342900" indent="-342900">
              <a:spcBef>
                <a:spcPts val="900"/>
              </a:spcBef>
              <a:buFont typeface="Arial" panose="020B0604020202020204" pitchFamily="34" charset="0"/>
              <a:buChar char="•"/>
            </a:pPr>
            <a:r>
              <a:rPr lang="en-US" sz="2000" dirty="0"/>
              <a:t>Using a thermal storage tank reduces air humidity, allowing the thermostat to be set higher to achieve the same comfort level, thereby lowering operational costs.</a:t>
            </a:r>
          </a:p>
          <a:p>
            <a:pPr marL="342900" indent="-342900">
              <a:spcBef>
                <a:spcPts val="900"/>
              </a:spcBef>
              <a:buFont typeface="Arial" panose="020B0604020202020204" pitchFamily="34" charset="0"/>
              <a:buChar char="•"/>
            </a:pPr>
            <a:r>
              <a:rPr lang="en-US" sz="2000" dirty="0"/>
              <a:t>Thermal storage tanks can be integrated into existing cooling systems, increasing cooling capacity while reducing operating costs.</a:t>
            </a:r>
          </a:p>
        </p:txBody>
      </p:sp>
      <p:sp>
        <p:nvSpPr>
          <p:cNvPr id="7" name="Title 9">
            <a:extLst>
              <a:ext uri="{FF2B5EF4-FFF2-40B4-BE49-F238E27FC236}">
                <a16:creationId xmlns:a16="http://schemas.microsoft.com/office/drawing/2014/main" id="{3E850524-52B6-8466-F90F-AAA25EF0DE26}"/>
              </a:ext>
            </a:extLst>
          </p:cNvPr>
          <p:cNvSpPr>
            <a:spLocks noGrp="1"/>
          </p:cNvSpPr>
          <p:nvPr>
            <p:ph type="title"/>
          </p:nvPr>
        </p:nvSpPr>
        <p:spPr>
          <a:xfrm>
            <a:off x="609600" y="253218"/>
            <a:ext cx="8675077" cy="790615"/>
          </a:xfrm>
        </p:spPr>
        <p:txBody>
          <a:bodyPr>
            <a:normAutofit fontScale="90000"/>
          </a:bodyPr>
          <a:lstStyle/>
          <a:p>
            <a:r>
              <a:rPr lang="en-US" sz="2800" dirty="0">
                <a:solidFill>
                  <a:schemeClr val="accent1">
                    <a:lumMod val="50000"/>
                  </a:schemeClr>
                </a:solidFill>
              </a:rPr>
              <a:t>EEMs 5: Installing a Thermal Storage Tank for 10°C Chilled Water Supply to the Air Conditioning System</a:t>
            </a:r>
            <a:endParaRPr lang="en-VN" dirty="0"/>
          </a:p>
        </p:txBody>
      </p:sp>
    </p:spTree>
    <p:extLst>
      <p:ext uri="{BB962C8B-B14F-4D97-AF65-F5344CB8AC3E}">
        <p14:creationId xmlns:p14="http://schemas.microsoft.com/office/powerpoint/2010/main" val="3727883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CAB08610-FFA3-21C8-08DF-FF587EE84DBB}"/>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3D1C81C7-7A0C-A476-185C-EA5232E6791D}"/>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01E3629A-33D2-AB3B-5DF1-01DA32C1CBEB}"/>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4EF3471D-B40B-F975-F2DF-503AF8DE70C7}"/>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B32F0007-54B0-8301-99F8-D80AD3703AE5}"/>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571255C7-EBA8-5845-BF6C-5E389D85F75F}"/>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FF27F483-F710-0145-439F-59C0132FB934}"/>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2B76E7DF-92D9-EF53-D79E-56E97548106F}"/>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F8069ECF-1409-945A-9CA5-B75BCBE0A12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18B3C5DA-BC59-BB2A-0946-4C5D3A16E07D}"/>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2D7839BA-159F-AB07-FB42-D3A0ED9F8295}"/>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930BCB89-9114-3D6A-0FF6-ABE573D36A72}"/>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6F76159E-3ABF-11B8-EDF6-3C8A21E6B0B1}"/>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81A6819A-0372-9EC4-ABCD-F0687203C028}"/>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1055A456-61C5-0203-E719-19C570456F39}"/>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08CC85C0-776D-14A4-87D4-A90A86283D67}"/>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B7F2854C-C6D7-EC8F-9A72-1CC88748139B}"/>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9EE92501-A815-3D6A-0742-AFCEF8305335}"/>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5B0BE178-0526-D4DE-9C96-39D62CBF2AD4}"/>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A2283E30-884B-22B7-3BA5-4FBF9D4CB702}"/>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03B18B5F-CBEE-24CE-D5EE-0279ACE61123}"/>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6F91757B-F206-3960-CF9B-4B548BA3B09F}"/>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1A59462-486B-3542-6E13-1897439E9019}"/>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5C347039-32B2-8A30-F244-57A4EB67D45D}"/>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77A22A8F-2C1A-5ACE-3A80-A76D0F01793C}"/>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05A3EFA1-FBF2-282C-3DD1-3988E21227D5}"/>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A40E6487-A162-2683-DFE6-ED397441CF8A}"/>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CAAA436-1731-24BE-C86B-5B732710A1D4}"/>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F3CFEFFC-7D77-381A-6F53-98677DB9BC2E}"/>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9F4E088A-7115-C7D0-8D1E-EC491E8D4C79}"/>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03789D66-B4E0-9397-00A8-B859FB1896A2}"/>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E5196BC3-C279-A536-D528-0D91B95D6EBD}"/>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4CDE5F09-2476-FA7B-8696-C49843BD8CD8}"/>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F8EA7C03-3582-963B-FAA1-2769D1E2A59D}"/>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B5B547D-EF1D-B00D-055F-E80425F5854C}"/>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973BB4E4-A04D-F8AD-48CC-06CEE911D083}"/>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B55292DB-DD53-DEFB-E628-EE3B88D65587}"/>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ED036F42-D682-91F3-48BE-4276C296211A}"/>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97EFB268-E1D2-BBD7-677D-8927ABF67A42}"/>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B25866A6-B5C0-2C85-5599-8F1B838F9756}"/>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D3DE4BBB-9984-7140-D5D0-3F52DA464086}"/>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FF44E0B6-3A46-12D0-130C-2045FB9A6E87}"/>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220D6C4B-56F1-1B52-AC3C-74337EE07F05}"/>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3C749D0E-05ED-605E-006E-C33B3234DBC8}"/>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C71B5104-38EC-5CF8-EB63-7883EECFA337}"/>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E5277F48-ADB1-B3EF-0804-9E721B58C7D1}"/>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170B3332-AF7C-1321-034A-A3DBF909D703}"/>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410958C0-1377-703F-8E74-DB081916A374}"/>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5AD4C244-BA94-EE38-E80B-3BF904CC50DB}"/>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ECD05FBB-F284-9022-E207-AAC6F9CCD552}"/>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8B1D3B7E-822A-45D2-53A3-A7560B2D4BBB}"/>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A0556F61-B7E2-A292-51D9-707E2BE0EAD0}"/>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56F32DD8-BF65-264C-90A7-5F92A55E8B9C}"/>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C31A7EAF-ED47-820E-B19F-925C6B05D0E1}"/>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EAFC1109-A160-90D5-4C96-DB6F50874AD4}"/>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7C6130DF-1DBC-DBB1-DB21-64A55937F91F}"/>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FA31D80F-D1FD-0B11-A508-F1D91A76A464}"/>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71C507B6-B398-79CE-F7DC-5F885E0508C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F8F780EC-0E63-0F5D-217F-5C739DB1583F}"/>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8AB8A229-DA48-7A4E-0754-F83E2ECF2358}"/>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5F7EEC4A-0A28-1350-143D-591B7962E8FD}"/>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F5CD42B3-13B1-6432-6C09-B19E32B4B32C}"/>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29A7682F-A509-3789-7E02-0AD2B3883A1F}"/>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68F1B5CE-33FA-B35D-3131-AF88722A178E}"/>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D08404CF-F54D-B9F2-3C30-B7EEFB88BEC7}"/>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44D06DDC-6242-A44C-ED18-C67B569537A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3B41A497-472C-2FA8-437E-06BE00032733}"/>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8166B2A0-77AC-8B01-8585-63A1769F5B3A}"/>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3D73199B-E52A-E941-1D80-FE8F64FBDB55}"/>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0616B452-B620-41C6-B4BB-E96EB0B4FAB2}"/>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66EE11D2-1440-E8E3-F7F9-299FF1B627B4}"/>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F78339C5-2858-55D7-BA85-16C5BA315FE7}"/>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8DD1BD90-614E-03CE-86DD-8C9553714209}"/>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033470EE-4DB5-26FE-740B-575CED7855CC}"/>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88123BD7-3106-EF62-5AF1-63F601F4CF69}"/>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E72929FC-6AC6-C0DD-5E24-4D85916234B9}"/>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AD88C7E2-B425-D3DE-DC79-041CF8A21B6D}"/>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18587DE1-076A-D017-914E-AE71B395EC95}"/>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42FC2C1B-D523-F9E6-0C8D-4D9B7A95A107}"/>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D70058EE-19E9-99ED-A3CE-4217DE9D785C}"/>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27FAE229-4989-5FE6-7FCA-3C24F35BFAC1}"/>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A7287552-CEBF-993B-00EA-09964DC09449}"/>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A46AE446-0045-DD39-8E59-B3CC09442FCB}"/>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2F447D20-DB05-970E-208C-5047BC38A86D}"/>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CAA749AC-9632-C37C-E649-590A3719E949}"/>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9C6DBF34-94B1-0E34-5C2A-D1CEC3140344}"/>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547248D5-33E4-E455-A686-B180781E7F65}"/>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E5BD212C-6660-F600-F3EB-157A413C8A0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1C81D526-D244-DCF5-94FD-F6A065931280}"/>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EEFD53D7-6420-2F06-C1B5-0556D092CBB9}"/>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5E538464-E1FE-C950-290B-C0B915166009}"/>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0BEF6F00-91D7-BBA9-C132-484CED093741}"/>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E90B78CC-3FC8-54F3-29F8-643181E17AA8}"/>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B8E93A1F-2198-B28F-22A3-14C6D6757995}"/>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0EA681A6-3105-330A-EA33-27568F992670}"/>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B26FC24A-56A2-9DE1-01DB-FFDF41BABA12}"/>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2B5D4011-B913-9E29-C9B7-38CAB241EEE6}"/>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C1851757-EEE1-B226-15A3-C9B1133E9EF5}"/>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B8A4DC84-1679-383C-0417-A7329A5014B9}"/>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CD7DB621-2A2F-75DC-C6AF-5E69166220DD}"/>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72DE0A71-9EEE-9089-E626-E164F4693797}"/>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48725054-72DA-F59F-A1F6-1A455D4DEFC2}"/>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2091ECD-AB08-F7FF-B769-018D79EDDB1A}"/>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35A41D87-76F2-335C-EC89-3F899C8CEAAF}"/>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7A6DD41B-E810-1806-C85C-3AF902D76B09}"/>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DAA832DE-D989-C44C-0A2D-B7F0DD18B30E}"/>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FBFAA03E-573C-981C-47CC-46766F303B59}"/>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E8BC66C9-8E4C-CBBC-508B-103082BACA22}"/>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052D0D10-C656-2344-305A-54C19F053B5B}"/>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D5B7FCA9-43C8-DF09-E415-07727D332B52}"/>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9CA93024-58FD-8AE1-B875-C12B00E10D3C}"/>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AE8862D0-F646-031D-85CF-545E8683FDE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1A00C32-E919-C959-6143-B297FF53E891}"/>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9406A9FE-FA48-5E5E-A21F-8C7CCDD0CEF8}"/>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4FC62E92-AE42-171A-A92D-56C0036A1F7D}"/>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B5408C1F-6792-FE0D-4ACF-7B76AD0B9577}"/>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979F66AB-0C6F-2334-0BDF-8D5505438034}"/>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7DBE726B-4187-0CD5-5364-F219F977950F}"/>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74D6F6BF-631A-BF0C-9185-E42C7AF7F7BB}"/>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3CC7F65C-F2C0-2F06-C1BE-0F901295D8E6}"/>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5D09ECF3-7D3C-7456-7E39-F8F597D76981}"/>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AA56F95-3A86-07A8-AA63-06BB86751BD5}"/>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56324919-0884-F72C-9AEC-D4C86539D32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E9F86BAF-FBF0-E846-F71B-9923C289A7E4}"/>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905C66B2-501D-4C55-545B-E6508FCE1A31}"/>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12BEE7C0-9953-0BAD-5F0F-F7EDEDBE8BA3}"/>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FFF30E8C-AF97-EFFF-CC78-2B2517897CFE}"/>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84CC606A-A5B9-69F2-F01F-70826FF5F321}"/>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2CEC5CA1-DEFC-AA59-3400-B293DBD3FB65}"/>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5A1B0C9F-68AF-D659-1D8B-F24D55B5866F}"/>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5890E7B3-05C3-FB39-500B-4EAE7F7DDFC3}"/>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CF80BB51-4D3D-4CA7-BB9F-9F2A982A3C76}"/>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E99885BD-6EBF-B87E-1B90-41242784BE42}"/>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AD75D24B-4F90-1D77-26CB-C01B4617FCC2}"/>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D9AA5166-54F6-7818-052C-03DF9D07DFD3}"/>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3D6E83B2-2E82-9DFE-C926-A9E2BDAA7250}"/>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B9BC38D1-FA31-C85C-F2F4-2454A9B580E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B7580F27-4B19-A87C-E568-E821A487B57A}"/>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F647078C-BC5A-0414-9427-58BCC4DED5DB}"/>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6D6622B4-7FEF-8B0F-293D-BC64F908EA32}"/>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C37D3547-301A-1D3A-8795-B52D4F1E144B}"/>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D3156C3F-12EA-8EB6-0A28-6B7B97927E6B}"/>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A666D0FE-485D-A229-0499-F64DE61A3D44}"/>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09AA8EAE-866A-5530-8883-47277CBD6177}"/>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D77F265D-625A-DB64-67AC-326123F565B3}"/>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B9570B95-27B2-0D42-C6AA-D4D19A8B732F}"/>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31F94CD8-5B83-E764-6385-8C5EE8F36017}"/>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4DFB6730-9E48-3537-D4BC-27644C591FBA}"/>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D1F4CCE8-10FD-4028-05FC-637BA9377773}"/>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583F0068-3A5C-5CBF-4D6E-0BE973174847}"/>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A0678329-2439-C149-17C9-3E1BBCDBB9D0}"/>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C2256E9D-6F08-F2AE-55CD-3B362393590B}"/>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5F02DFE2-325D-A189-DC21-F35361F549E4}"/>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DB8C35AB-5C44-9714-39CE-F4ABE7FEEA26}"/>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41485A99-AABD-4C04-0909-7B9E9A683F7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960831DF-F7FC-A286-D8BA-174228F210F8}"/>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F5EA8771-4978-DB87-8539-191C0324CF01}"/>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1FCB1E08-7690-6FC3-A73C-534A544937D9}"/>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03F9293E-64CE-CC06-A7F6-6BF1C439E621}"/>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31C4918F-F558-A139-E8DD-8229F92EA128}"/>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578F181F-07DA-C15A-F0C8-B4C4F30F8D76}"/>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CC8C1627-6268-8368-569D-1A496210A7F4}"/>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CCF86521-33C3-4A9C-1816-EB758B592FC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CFEDA81-92C6-A0B1-5B24-966086956F77}"/>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CECBB6B1-95F3-3331-972C-384B4513A66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5C58C0EF-BA35-593F-DA3E-06FB694E68C1}"/>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0988933E-0B27-E432-A963-F8DCE3EE2B51}"/>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71FB815F-65E1-18A7-4277-AECE578C608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B1557093-23C2-EE12-61C1-C87D4482E1B4}"/>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3F328030-6719-022C-09F8-462B856BC342}"/>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6ABE0C34-ADE1-6B9C-A835-A22D3BE5505B}"/>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733F7C6D-4FA2-7556-8A2C-0A139A427C1F}"/>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45A4C380-470A-8F16-47F8-DEFCECBB207F}"/>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0B78372A-F86D-5BE3-9D04-665A6484FF5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2D3FC78E-4576-09F6-43F4-3C431D87B1B0}"/>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AF50FD38-4961-B0FE-8165-F6BD91C5FC08}"/>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1909FE9D-0956-FF41-B120-E52514E36A8F}"/>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8C45DF65-36F6-EB60-FC2F-F4346FB9EC93}"/>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C22026DC-72D3-8986-D763-A51D6C83F4DA}"/>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43959FDA-E923-10BC-90A8-01CBA930E24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B3D01ADB-6E1B-4FAD-5CF5-D500D609B640}"/>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D4312403-AF63-84FB-182A-4958B0E02A5E}"/>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7B5A4ABA-5EF9-D0C2-4E38-AA9F73D40A33}"/>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EAD35360-EEC5-58A1-B170-2324D509EC8E}"/>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9E6D18C2-9C69-8DA9-CE5D-2F73EA805FF8}"/>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7ED5CA2B-C649-0B98-4B5D-FB38DBDB7FF0}"/>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3221D317-2EBE-0A22-D6D9-7C9179BBB437}"/>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0EB92DC9-ADEB-7CD6-3464-7074E6453E04}"/>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696D95C9-1588-4DFC-3E54-ED069FBE6F3B}"/>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40A6F6A5-A4AF-883D-9F40-A259DFDE28C4}"/>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6E442DC2-E4EA-4CA6-9F85-9009766CC02C}"/>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D4FA1D4F-5D97-96BB-85F2-6A99B7D17024}"/>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44A5426B-8477-930E-61A4-1F2998A22FCE}"/>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2263E68B-955D-C8E9-44E2-2EC51790C47A}"/>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E7ADCFCE-3489-49B4-40BA-728B0428C123}"/>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51BD132F-1039-8196-AECA-0D934F119F11}"/>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D3946EAD-9247-12C7-E217-E413F747A67D}"/>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853B317F-BC5C-3963-DCDF-3D701366190F}"/>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08DB3136-DF3C-31FC-271A-5FAAAF150484}"/>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07FEEF80-6763-DBD2-F921-DFC66AAF1B62}"/>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F0060E28-DE5D-73FC-2146-7FBE8E4CB255}"/>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74AE8C6E-A6C7-620E-3EB8-D496C7961EBB}"/>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BFF7F7DE-6793-A89E-BD57-8C41AF1B755E}"/>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55C29201-1B87-2F8C-BDF4-27B444515AC3}"/>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A23AE17A-0045-C393-D8BC-F371EF6E8F55}"/>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95BF0587-A043-8A9B-1C34-BE5A16FA61F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CEB86886-A947-F720-67D0-00A80436450F}"/>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BAD8CDCB-9BB0-0243-39B6-3525FD5607F8}"/>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29A9DDF6-D669-04F1-80B1-1E17D289A568}"/>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44BFC97C-F185-5F04-EDA9-59601D70A4C1}"/>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7B9F7F2C-EE16-29B3-C960-3AC1911F301E}"/>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94D7AB58-9F5D-4149-AF51-11B7A6107A49}"/>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E7C69676-82DF-A4C5-3513-B3AF6EA29B52}"/>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7BB49878-0A40-BA12-38AC-13A0F941F6BD}"/>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14423059-A178-F043-1C66-E6B719138B29}"/>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0EB98630-2E57-A255-DBFE-FB2DEDAF93E4}"/>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9FADE808-A30A-3C64-03F0-F27B3536ED09}"/>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593D3D41-A000-F9C1-8F40-4ACE42B860B5}"/>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842DA9B1-143B-92CC-F961-04A6ACA8AB78}"/>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FDB11EAB-3D91-5C9D-7336-D74B9A78C066}"/>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4481157E-6751-730F-922A-69036F3C8DD5}"/>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87511182-3B7A-4BA4-B98F-50D896AE6B93}"/>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4F83A442-D292-EEA4-62FB-76B2137F5915}"/>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D2716BC6-8E64-C546-2040-70A17D4EE6DF}"/>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2EEE3D9C-5B6C-4D1B-A599-744EB510A30A}"/>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1133241F-5EB6-CDF4-D07D-E1E9D5832EDF}"/>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C6386EE8-06E4-31D3-6ABF-7482285F4045}"/>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761DF85A-4CCB-4662-9F2D-7DE9A0162CA4}"/>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996F5794-60E5-3557-82F4-9EC581CB8E2B}"/>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374AB8D5-2D2F-4E01-BFC7-D3297223B2CE}"/>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DEFDD95D-3A5F-9C1E-2E43-4D1A307E15F6}"/>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5DEF42D-BEDA-AB8A-B8FE-74FB72177A5C}"/>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E3CD8DD2-6043-1293-0A00-0171D6CFD6D5}"/>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7418F4B8-F84A-BB1E-E068-7C8EA872E8B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983BD21D-3B9F-71EB-34A6-82577101172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AFACA39E-49F2-DC64-AEAA-6D9290BA53B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D2FEF33-0F45-DEBE-1728-7EA0082283E4}"/>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845D56E8-38DB-06CF-41D3-80A25E060F03}"/>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9ED70B29-CDDF-9050-3FCA-AC60301EB1AE}"/>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FD9D643E-99C1-7700-B364-A6B840DCDE0E}"/>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87D494CA-B32A-9DDC-858B-B9403AB13C4A}"/>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71CBBA3C-AFAE-734B-BAB9-3E4B1A2D2F52}"/>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E974A932-8031-E0AA-B684-1E061EF50971}"/>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39570FDA-EA66-D344-F1E1-F178ED56E454}"/>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AE9F9332-3E30-E982-5ABA-7C433701C78B}"/>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FF7ED5A4-1CBB-F960-26C8-A80DFDCABE2B}"/>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74B7EC21-06E9-4138-6CE5-1E691FBBC091}"/>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5C10521C-7851-D7BB-718F-C1A1DE3A1DAD}"/>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F850FC77-4E19-BBCA-EBA8-32941F36CF8D}"/>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FE40BB02-38C5-A67B-B0F8-5CBB5A332C9F}"/>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FA2FCDF7-B549-6A19-0921-0F7F0198ECCE}"/>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0E642C76-21CC-E70A-0EC1-E5256738EF47}"/>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E4BB44BD-C6BB-7962-D734-BB921E6FC86B}"/>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113AE741-0F84-62A1-97B4-6B2DEE6A428E}"/>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D6D90DAD-0CA0-C26C-D6EF-7B055A9AA9BF}"/>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7EE9216B-2523-6AF1-4DFB-1EA6A768B753}"/>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0553A0FA-C985-FAD3-35FE-FDF154CDB666}"/>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6860C2DC-084C-CB50-1093-C1C80221B4B7}"/>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EFC7BD70-1132-B903-E5CD-83343924295E}"/>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B124E048-D0D3-56D2-4029-1B160D75FA3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8B9C553E-AB41-7A35-1CDE-879A015B09EA}"/>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29F17424-48B9-E3BE-807F-3165757ADFFC}"/>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1E4763BC-DADE-72EC-5AD4-4F94F17AF01B}"/>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DC555EC6-0638-3746-811E-360E3D26C41E}"/>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941E0600-A811-B406-C079-D24EF700A81E}"/>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CBB2CFB7-E239-7D9F-B083-F407FE9AFF1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4AEF5911-DC83-842A-FAAA-371BC72FBD79}"/>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3D956ABE-EB3C-C851-CE29-7C2BE7EFFED0}"/>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2F3221E7-D99E-D238-E6BA-036B28D1BD14}"/>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AEFD040F-2DEF-D253-F0AC-C7046C4C388E}"/>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6DBFC42B-36D7-D8CB-CEE7-CD1173E49BC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D4789406-6D95-13AF-F42C-99C27E40F071}"/>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565ABA2-27B2-A2D3-9E85-845ECB196C64}"/>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24F635C6-60E9-1884-18CE-6CD3862DB06D}"/>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A5EC23A8-6834-3216-F9FB-A142FF9FE33B}"/>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5CD09287-722F-C10B-6CD8-FDADD622E044}"/>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B95E5DB1-C493-AEF5-A818-320D554F90E4}"/>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D4DA87BD-0D01-812F-08B0-AE8C65CE2A6C}"/>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6C162018-43AE-1E86-D8EA-CEAFDB2328F5}"/>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8C11740C-E2F1-3897-F3BD-4BA8F9A4EE3A}"/>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E9E91484-EAE8-6A33-D662-4EC5F2A66451}"/>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02D1910B-5277-A8D5-F5C2-5F849BD380FD}"/>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ECD59334-88EB-C8A5-913C-DCD96404D693}"/>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0AAAAEF0-2731-0456-2933-43D85A3E1495}"/>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A90F4E80-9DED-D723-FB84-AA1D38AAA905}"/>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A281292F-7480-9CAD-6E49-CF07A55C0437}"/>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74BD479E-441B-582F-5FFF-7E037803245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EF4F4E0C-9C89-A0E2-06C5-75C3104D6F2F}"/>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C5D7B8C7-D51E-221C-FC50-980AF6CE8035}"/>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917C1F42-809B-1D3C-C1D7-4BDD9878EE72}"/>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C8FF3597-9820-D7A9-9BB4-4C5F1BFBB487}"/>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9E73B718-2AEC-519F-904F-4AAF6A30058C}"/>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408244AB-0389-5D86-2B32-855BE4F94107}"/>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5CCB1A90-4C57-C935-2320-96F39BFF5032}"/>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0245E947-B426-B3E6-4057-7C805E961139}"/>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4532E24F-3B1A-A1EB-92DF-4BF3CFEFDC8B}"/>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D3C86A59-5C8D-5F1F-AA6D-6B79C8E1A52B}"/>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73960835-904A-38D3-EDFC-54DEA93004BB}"/>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1BA92153-D8BA-F72D-F8F1-BEC0E950A911}"/>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7D9776C8-98C4-4EA4-1B1B-1B5756E79FAD}"/>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D10E41E-7132-3AF7-BE75-537B9CEF84E6}"/>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D7A1084E-EFAF-EAD5-E4CE-15E0FF00EBE1}"/>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AAF9273E-FE8A-E114-FD10-5EE3ECC2FC4A}"/>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B09AAEFC-5901-914C-559F-7CA6F8EAC64D}"/>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C9CD7D5D-2E19-D7D4-ADBA-7F7850B45997}"/>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32294E08-BF05-1D21-FE1B-47707B172366}"/>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A93CF22D-C3DF-2C19-7D2E-4E1CBCCB16FD}"/>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06695297-E4A4-3C05-4C49-FE20711A50C6}"/>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C8B5F437-EEA2-F72A-E67A-B02451D7FE98}"/>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3097B425-DEFA-D054-12EB-4BD3E067B9C2}"/>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682053C9-B59E-747D-1DBF-7790EF9D788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DF9005F8-2A84-F0BD-4C79-4135C3081B9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68D32EAA-9C4B-067D-87EC-CCF82D3ADB02}"/>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BFF7D6ED-B79E-FD23-A7F1-E24F3E24A22C}"/>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124412A0-E74A-F37F-86CC-3EB4A756AED6}"/>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120BF1DC-91D9-4C89-0AC9-CA930065EF9F}"/>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5E3A0790-94A9-0D64-F197-1EA3CC275CDD}"/>
              </a:ext>
            </a:extLst>
          </p:cNvPr>
          <p:cNvSpPr txBox="1"/>
          <p:nvPr/>
        </p:nvSpPr>
        <p:spPr>
          <a:xfrm>
            <a:off x="546998" y="3512561"/>
            <a:ext cx="6372786" cy="1458604"/>
          </a:xfrm>
          <a:prstGeom prst="rect">
            <a:avLst/>
          </a:prstGeom>
          <a:noFill/>
        </p:spPr>
        <p:txBody>
          <a:bodyPr wrap="square">
            <a:spAutoFit/>
          </a:bodyPr>
          <a:lstStyle/>
          <a:p>
            <a:pPr>
              <a:lnSpc>
                <a:spcPct val="115000"/>
              </a:lnSpc>
              <a:spcAft>
                <a:spcPts val="1000"/>
              </a:spcAft>
              <a:defRPr/>
            </a:pPr>
            <a:r>
              <a:rPr lang="en-US" sz="2400" b="1" dirty="0">
                <a:solidFill>
                  <a:schemeClr val="accent1">
                    <a:lumMod val="50000"/>
                  </a:schemeClr>
                </a:solidFill>
              </a:rPr>
              <a:t>Module 6: </a:t>
            </a:r>
          </a:p>
          <a:p>
            <a:pPr>
              <a:lnSpc>
                <a:spcPct val="115000"/>
              </a:lnSpc>
              <a:spcAft>
                <a:spcPts val="1000"/>
              </a:spcAft>
              <a:defRPr/>
            </a:pPr>
            <a:r>
              <a:rPr lang="en-US" sz="2400" b="1" dirty="0">
                <a:solidFill>
                  <a:schemeClr val="accent1">
                    <a:lumMod val="50000"/>
                  </a:schemeClr>
                </a:solidFill>
              </a:rPr>
              <a:t>Typical report on energy efficiency</a:t>
            </a:r>
            <a:r>
              <a:rPr lang="en-US" sz="2400" b="1" dirty="0">
                <a:solidFill>
                  <a:schemeClr val="accent1">
                    <a:lumMod val="50000"/>
                  </a:schemeClr>
                </a:solidFill>
                <a:latin typeface="+mn-lt"/>
                <a:cs typeface="Arial" panose="020B0604020202020204" pitchFamily="34" charset="0"/>
              </a:rPr>
              <a:t> in seafood industry in Vietnam</a:t>
            </a:r>
            <a:endParaRPr lang="en-US" altLang="en-US" sz="2400" b="1" kern="0" dirty="0">
              <a:solidFill>
                <a:schemeClr val="accent1">
                  <a:lumMod val="50000"/>
                </a:schemeClr>
              </a:solidFill>
              <a:latin typeface="+mn-lt"/>
              <a:ea typeface="+mj-ea"/>
              <a:cs typeface="Arial" panose="020B0604020202020204" pitchFamily="34" charset="0"/>
            </a:endParaRPr>
          </a:p>
        </p:txBody>
      </p:sp>
      <p:sp>
        <p:nvSpPr>
          <p:cNvPr id="5" name="TextBox 4">
            <a:extLst>
              <a:ext uri="{FF2B5EF4-FFF2-40B4-BE49-F238E27FC236}">
                <a16:creationId xmlns:a16="http://schemas.microsoft.com/office/drawing/2014/main" id="{914D2AEE-64BB-9EB9-AC1E-F8E908A2EF67}"/>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546998" y="571751"/>
            <a:ext cx="7430018"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4800" b="1" dirty="0">
                <a:solidFill>
                  <a:schemeClr val="accent1">
                    <a:lumMod val="50000"/>
                  </a:schemeClr>
                </a:solidFill>
              </a:rPr>
              <a:t>TRAINING PROGRAME for IEs</a:t>
            </a:r>
          </a:p>
        </p:txBody>
      </p:sp>
      <p:sp>
        <p:nvSpPr>
          <p:cNvPr id="9" name="TextBox 8">
            <a:extLst>
              <a:ext uri="{FF2B5EF4-FFF2-40B4-BE49-F238E27FC236}">
                <a16:creationId xmlns:a16="http://schemas.microsoft.com/office/drawing/2014/main" id="{F79AF64A-BAE1-F879-F892-F13E64620425}"/>
              </a:ext>
            </a:extLst>
          </p:cNvPr>
          <p:cNvSpPr txBox="1"/>
          <p:nvPr/>
        </p:nvSpPr>
        <p:spPr>
          <a:xfrm>
            <a:off x="546998" y="2430862"/>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extLst>
      <p:ext uri="{BB962C8B-B14F-4D97-AF65-F5344CB8AC3E}">
        <p14:creationId xmlns:p14="http://schemas.microsoft.com/office/powerpoint/2010/main" val="1315307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00C38C-A63D-4419-9CC0-EDBC4B31DCBD}"/>
              </a:ext>
            </a:extLst>
          </p:cNvPr>
          <p:cNvSpPr>
            <a:spLocks noGrp="1"/>
          </p:cNvSpPr>
          <p:nvPr>
            <p:ph type="title"/>
          </p:nvPr>
        </p:nvSpPr>
        <p:spPr>
          <a:xfrm>
            <a:off x="398586" y="225084"/>
            <a:ext cx="9462868" cy="796324"/>
          </a:xfrm>
        </p:spPr>
        <p:txBody>
          <a:bodyPr>
            <a:noAutofit/>
          </a:bodyPr>
          <a:lstStyle/>
          <a:p>
            <a:r>
              <a:rPr lang="en-US" dirty="0">
                <a:solidFill>
                  <a:schemeClr val="accent1">
                    <a:lumMod val="50000"/>
                  </a:schemeClr>
                </a:solidFill>
              </a:rPr>
              <a:t>EEMs 5: Installing a Thermal Storage Tank for 10°C Chilled Water Supply to the Air Conditioning System</a:t>
            </a:r>
            <a:endParaRPr lang="en-US" dirty="0"/>
          </a:p>
        </p:txBody>
      </p:sp>
      <p:sp>
        <p:nvSpPr>
          <p:cNvPr id="6" name="Rectangle 5">
            <a:extLst>
              <a:ext uri="{FF2B5EF4-FFF2-40B4-BE49-F238E27FC236}">
                <a16:creationId xmlns:a16="http://schemas.microsoft.com/office/drawing/2014/main" id="{599F6A6F-473E-402E-BCE4-A173DA429883}"/>
              </a:ext>
            </a:extLst>
          </p:cNvPr>
          <p:cNvSpPr/>
          <p:nvPr/>
        </p:nvSpPr>
        <p:spPr>
          <a:xfrm>
            <a:off x="609600" y="1643380"/>
            <a:ext cx="10972798" cy="4536498"/>
          </a:xfrm>
          <a:prstGeom prst="rect">
            <a:avLst/>
          </a:prstGeom>
        </p:spPr>
        <p:txBody>
          <a:bodyPr wrap="square">
            <a:spAutoFit/>
          </a:bodyPr>
          <a:lstStyle/>
          <a:p>
            <a:pPr>
              <a:lnSpc>
                <a:spcPct val="150000"/>
              </a:lnSpc>
            </a:pPr>
            <a:r>
              <a:rPr lang="en-US" sz="2000" b="1" dirty="0"/>
              <a:t>b. Benefits for Energy Providers:</a:t>
            </a:r>
          </a:p>
          <a:p>
            <a:pPr marL="342900" indent="-342900">
              <a:lnSpc>
                <a:spcPct val="150000"/>
              </a:lnSpc>
              <a:spcBef>
                <a:spcPts val="900"/>
              </a:spcBef>
              <a:buFont typeface="Arial" panose="020B0604020202020204" pitchFamily="34" charset="0"/>
              <a:buChar char="•"/>
            </a:pPr>
            <a:r>
              <a:rPr lang="en-US" sz="2000" dirty="0"/>
              <a:t>Thermal storage tanks lower electricity demand during peak hours, improving the efficiency of electricity production for power plants.</a:t>
            </a:r>
          </a:p>
          <a:p>
            <a:pPr marL="342900" indent="-342900">
              <a:lnSpc>
                <a:spcPct val="150000"/>
              </a:lnSpc>
              <a:spcBef>
                <a:spcPts val="900"/>
              </a:spcBef>
              <a:buFont typeface="Arial" panose="020B0604020202020204" pitchFamily="34" charset="0"/>
              <a:buChar char="•"/>
            </a:pPr>
            <a:r>
              <a:rPr lang="en-US" sz="2000" dirty="0"/>
              <a:t>Studies show that electricity is transmitted more efficiently during off-peak hours. Each kilowatt-hour of electricity shifted from peak to off-peak hours reduces the fuel required to generate it (by approximately 8–30%) and, correspondingly, reduces greenhouse gas emissions from power plants.</a:t>
            </a:r>
          </a:p>
          <a:p>
            <a:pPr marL="342900" indent="-342900">
              <a:lnSpc>
                <a:spcPct val="150000"/>
              </a:lnSpc>
              <a:spcBef>
                <a:spcPts val="900"/>
              </a:spcBef>
              <a:buFont typeface="Arial" panose="020B0604020202020204" pitchFamily="34" charset="0"/>
              <a:buChar char="•"/>
            </a:pPr>
            <a:r>
              <a:rPr lang="en-US" sz="2000" dirty="0"/>
              <a:t>Decrease peak loads for electricity providers.</a:t>
            </a:r>
          </a:p>
          <a:p>
            <a:pPr marL="342900" indent="-342900">
              <a:lnSpc>
                <a:spcPct val="150000"/>
              </a:lnSpc>
              <a:buFont typeface="Wingdings" panose="05000000000000000000" pitchFamily="2" charset="2"/>
              <a:buChar char="Ø"/>
            </a:pPr>
            <a:endParaRPr lang="en-US" sz="2000" dirty="0"/>
          </a:p>
        </p:txBody>
      </p:sp>
    </p:spTree>
    <p:extLst>
      <p:ext uri="{BB962C8B-B14F-4D97-AF65-F5344CB8AC3E}">
        <p14:creationId xmlns:p14="http://schemas.microsoft.com/office/powerpoint/2010/main" val="35798843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99F6A6F-473E-402E-BCE4-A173DA429883}"/>
              </a:ext>
            </a:extLst>
          </p:cNvPr>
          <p:cNvSpPr/>
          <p:nvPr/>
        </p:nvSpPr>
        <p:spPr>
          <a:xfrm>
            <a:off x="609601" y="1418297"/>
            <a:ext cx="10972798" cy="4926349"/>
          </a:xfrm>
          <a:prstGeom prst="rect">
            <a:avLst/>
          </a:prstGeom>
        </p:spPr>
        <p:txBody>
          <a:bodyPr wrap="square">
            <a:spAutoFit/>
          </a:bodyPr>
          <a:lstStyle/>
          <a:p>
            <a:pPr>
              <a:lnSpc>
                <a:spcPct val="150000"/>
              </a:lnSpc>
            </a:pPr>
            <a:r>
              <a:rPr lang="en-US" b="1" dirty="0"/>
              <a:t>c. </a:t>
            </a:r>
            <a:r>
              <a:rPr lang="en-US" sz="1800" b="1" dirty="0"/>
              <a:t>Benefits f</a:t>
            </a:r>
            <a:r>
              <a:rPr lang="en-US" b="1" dirty="0"/>
              <a:t>or the Environment and Society:</a:t>
            </a:r>
          </a:p>
          <a:p>
            <a:pPr marL="342900" indent="-342900">
              <a:lnSpc>
                <a:spcPct val="150000"/>
              </a:lnSpc>
              <a:spcBef>
                <a:spcPts val="900"/>
              </a:spcBef>
              <a:buFont typeface="Arial" panose="020B0604020202020204" pitchFamily="34" charset="0"/>
              <a:buChar char="•"/>
            </a:pPr>
            <a:r>
              <a:rPr lang="en-US" dirty="0"/>
              <a:t>Thermal storage tanks make energy storage for new energy sources (such as solar and wind) more feasible.</a:t>
            </a:r>
          </a:p>
          <a:p>
            <a:pPr marL="342900" indent="-342900">
              <a:lnSpc>
                <a:spcPct val="150000"/>
              </a:lnSpc>
              <a:spcBef>
                <a:spcPts val="900"/>
              </a:spcBef>
              <a:buFont typeface="Arial" panose="020B0604020202020204" pitchFamily="34" charset="0"/>
              <a:buChar char="•"/>
            </a:pPr>
            <a:r>
              <a:rPr lang="en-US" dirty="0"/>
              <a:t>Reduce emissions and the use of polluting power plants by lowering peak loads.</a:t>
            </a:r>
          </a:p>
          <a:p>
            <a:pPr marL="342900" indent="-342900">
              <a:lnSpc>
                <a:spcPct val="150000"/>
              </a:lnSpc>
              <a:spcBef>
                <a:spcPts val="900"/>
              </a:spcBef>
              <a:buFont typeface="Arial" panose="020B0604020202020204" pitchFamily="34" charset="0"/>
              <a:buChar char="•"/>
            </a:pPr>
            <a:r>
              <a:rPr lang="en-US" dirty="0"/>
              <a:t>Reduce the need for constructing additional power plants.</a:t>
            </a:r>
          </a:p>
          <a:p>
            <a:pPr marL="342900" indent="-342900">
              <a:lnSpc>
                <a:spcPct val="150000"/>
              </a:lnSpc>
              <a:spcBef>
                <a:spcPts val="900"/>
              </a:spcBef>
              <a:buFont typeface="Arial" panose="020B0604020202020204" pitchFamily="34" charset="0"/>
              <a:buChar char="•"/>
            </a:pPr>
            <a:r>
              <a:rPr lang="en-US" dirty="0"/>
              <a:t>While there are many forms of energy storage, thermal storage tanks specifically reduce peak-hour energy demand and store energy for cooling purposes.</a:t>
            </a:r>
          </a:p>
          <a:p>
            <a:pPr marL="342900" indent="-342900">
              <a:lnSpc>
                <a:spcPct val="150000"/>
              </a:lnSpc>
              <a:spcBef>
                <a:spcPts val="900"/>
              </a:spcBef>
              <a:buFont typeface="Arial" panose="020B0604020202020204" pitchFamily="34" charset="0"/>
              <a:buChar char="•"/>
            </a:pPr>
            <a:r>
              <a:rPr lang="en-US" dirty="0"/>
              <a:t>Using thermal storage tanks reduces the size of chillers, thereby decreasing the amount of refrigerant used and minimizing its leakage into the environment.</a:t>
            </a:r>
          </a:p>
          <a:p>
            <a:pPr marL="342900" indent="-342900">
              <a:lnSpc>
                <a:spcPct val="150000"/>
              </a:lnSpc>
              <a:buFont typeface="Wingdings" panose="05000000000000000000" pitchFamily="2" charset="2"/>
              <a:buChar char="Ø"/>
            </a:pPr>
            <a:endParaRPr lang="en-US" dirty="0"/>
          </a:p>
        </p:txBody>
      </p:sp>
      <p:sp>
        <p:nvSpPr>
          <p:cNvPr id="7" name="Title 1">
            <a:extLst>
              <a:ext uri="{FF2B5EF4-FFF2-40B4-BE49-F238E27FC236}">
                <a16:creationId xmlns:a16="http://schemas.microsoft.com/office/drawing/2014/main" id="{79008746-DC4E-E69C-E461-4667859AF2CB}"/>
              </a:ext>
            </a:extLst>
          </p:cNvPr>
          <p:cNvSpPr txBox="1">
            <a:spLocks/>
          </p:cNvSpPr>
          <p:nvPr/>
        </p:nvSpPr>
        <p:spPr>
          <a:xfrm>
            <a:off x="398586" y="225084"/>
            <a:ext cx="9462868" cy="79632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rPr>
              <a:t>EEMs 5: Installing a Thermal Storage Tank for 10°C Chilled Water Supply to the Air Conditioning System</a:t>
            </a:r>
            <a:endParaRPr lang="en-US" dirty="0"/>
          </a:p>
        </p:txBody>
      </p:sp>
    </p:spTree>
    <p:extLst>
      <p:ext uri="{BB962C8B-B14F-4D97-AF65-F5344CB8AC3E}">
        <p14:creationId xmlns:p14="http://schemas.microsoft.com/office/powerpoint/2010/main" val="14888786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99F6A6F-473E-402E-BCE4-A173DA429883}"/>
              </a:ext>
            </a:extLst>
          </p:cNvPr>
          <p:cNvSpPr/>
          <p:nvPr/>
        </p:nvSpPr>
        <p:spPr>
          <a:xfrm>
            <a:off x="609600" y="1410899"/>
            <a:ext cx="4328160" cy="369332"/>
          </a:xfrm>
          <a:prstGeom prst="rect">
            <a:avLst/>
          </a:prstGeom>
        </p:spPr>
        <p:txBody>
          <a:bodyPr wrap="square">
            <a:spAutoFit/>
          </a:bodyPr>
          <a:lstStyle/>
          <a:p>
            <a:r>
              <a:rPr lang="en-US" sz="1800" b="1" dirty="0"/>
              <a:t>d. Benefits for economy</a:t>
            </a:r>
            <a:endParaRPr lang="pt-BR" sz="1800" dirty="0">
              <a:latin typeface="Times New Roman" panose="02020603050405020304" pitchFamily="18" charset="0"/>
              <a:cs typeface="Times New Roman" panose="02020603050405020304" pitchFamily="18" charset="0"/>
            </a:endParaRPr>
          </a:p>
        </p:txBody>
      </p:sp>
      <p:sp>
        <p:nvSpPr>
          <p:cNvPr id="9" name="Title 1">
            <a:extLst>
              <a:ext uri="{FF2B5EF4-FFF2-40B4-BE49-F238E27FC236}">
                <a16:creationId xmlns:a16="http://schemas.microsoft.com/office/drawing/2014/main" id="{057D80E9-0591-3983-5382-41EEE639744B}"/>
              </a:ext>
            </a:extLst>
          </p:cNvPr>
          <p:cNvSpPr>
            <a:spLocks noGrp="1"/>
          </p:cNvSpPr>
          <p:nvPr>
            <p:ph type="title"/>
          </p:nvPr>
        </p:nvSpPr>
        <p:spPr>
          <a:xfrm>
            <a:off x="609600" y="548633"/>
            <a:ext cx="9533206" cy="495200"/>
          </a:xfrm>
        </p:spPr>
        <p:txBody>
          <a:bodyPr>
            <a:noAutofit/>
          </a:bodyPr>
          <a:lstStyle/>
          <a:p>
            <a:pPr algn="l"/>
            <a:r>
              <a:rPr lang="en-US" dirty="0">
                <a:solidFill>
                  <a:schemeClr val="accent1">
                    <a:lumMod val="50000"/>
                  </a:schemeClr>
                </a:solidFill>
              </a:rPr>
              <a:t>EEMs 5: Installing a Thermal Storage Tank for 10°C Chilled Water Supply to the Air Conditioning System</a:t>
            </a:r>
            <a:endParaRPr lang="en-US" dirty="0"/>
          </a:p>
        </p:txBody>
      </p:sp>
      <p:graphicFrame>
        <p:nvGraphicFramePr>
          <p:cNvPr id="10" name="Table 9">
            <a:extLst>
              <a:ext uri="{FF2B5EF4-FFF2-40B4-BE49-F238E27FC236}">
                <a16:creationId xmlns:a16="http://schemas.microsoft.com/office/drawing/2014/main" id="{BB4CBC44-390D-BA67-99B4-16E973DF3494}"/>
              </a:ext>
            </a:extLst>
          </p:cNvPr>
          <p:cNvGraphicFramePr>
            <a:graphicFrameLocks noGrp="1"/>
          </p:cNvGraphicFramePr>
          <p:nvPr>
            <p:extLst>
              <p:ext uri="{D42A27DB-BD31-4B8C-83A1-F6EECF244321}">
                <p14:modId xmlns:p14="http://schemas.microsoft.com/office/powerpoint/2010/main" val="2697224740"/>
              </p:ext>
            </p:extLst>
          </p:nvPr>
        </p:nvGraphicFramePr>
        <p:xfrm>
          <a:off x="393834" y="1876489"/>
          <a:ext cx="5275445" cy="3143878"/>
        </p:xfrm>
        <a:graphic>
          <a:graphicData uri="http://schemas.openxmlformats.org/drawingml/2006/table">
            <a:tbl>
              <a:tblPr/>
              <a:tblGrid>
                <a:gridCol w="523861">
                  <a:extLst>
                    <a:ext uri="{9D8B030D-6E8A-4147-A177-3AD203B41FA5}">
                      <a16:colId xmlns:a16="http://schemas.microsoft.com/office/drawing/2014/main" val="2247291460"/>
                    </a:ext>
                  </a:extLst>
                </a:gridCol>
                <a:gridCol w="3229475">
                  <a:extLst>
                    <a:ext uri="{9D8B030D-6E8A-4147-A177-3AD203B41FA5}">
                      <a16:colId xmlns:a16="http://schemas.microsoft.com/office/drawing/2014/main" val="835139620"/>
                    </a:ext>
                  </a:extLst>
                </a:gridCol>
                <a:gridCol w="628393">
                  <a:extLst>
                    <a:ext uri="{9D8B030D-6E8A-4147-A177-3AD203B41FA5}">
                      <a16:colId xmlns:a16="http://schemas.microsoft.com/office/drawing/2014/main" val="1643779690"/>
                    </a:ext>
                  </a:extLst>
                </a:gridCol>
                <a:gridCol w="893716">
                  <a:extLst>
                    <a:ext uri="{9D8B030D-6E8A-4147-A177-3AD203B41FA5}">
                      <a16:colId xmlns:a16="http://schemas.microsoft.com/office/drawing/2014/main" val="768142717"/>
                    </a:ext>
                  </a:extLst>
                </a:gridCol>
              </a:tblGrid>
              <a:tr h="259835">
                <a:tc>
                  <a:txBody>
                    <a:bodyPr/>
                    <a:lstStyle/>
                    <a:p>
                      <a:r>
                        <a:rPr lang="en-US" sz="1400"/>
                        <a:t>No.</a:t>
                      </a:r>
                    </a:p>
                  </a:txBody>
                  <a:tcPr marL="79666" marR="79666" marT="39833" marB="39833" anchor="ctr">
                    <a:lnL>
                      <a:noFill/>
                    </a:lnL>
                    <a:lnR>
                      <a:noFill/>
                    </a:lnR>
                    <a:lnT>
                      <a:noFill/>
                    </a:lnT>
                    <a:lnB>
                      <a:noFill/>
                    </a:lnB>
                    <a:noFill/>
                  </a:tcPr>
                </a:tc>
                <a:tc>
                  <a:txBody>
                    <a:bodyPr/>
                    <a:lstStyle/>
                    <a:p>
                      <a:r>
                        <a:rPr lang="en-US" sz="1400" dirty="0"/>
                        <a:t>Item</a:t>
                      </a:r>
                    </a:p>
                  </a:txBody>
                  <a:tcPr marL="79666" marR="79666" marT="39833" marB="39833" anchor="ctr">
                    <a:lnL>
                      <a:noFill/>
                    </a:lnL>
                    <a:lnR>
                      <a:noFill/>
                    </a:lnR>
                    <a:lnT>
                      <a:noFill/>
                    </a:lnT>
                    <a:lnB>
                      <a:noFill/>
                    </a:lnB>
                    <a:noFill/>
                  </a:tcPr>
                </a:tc>
                <a:tc>
                  <a:txBody>
                    <a:bodyPr/>
                    <a:lstStyle/>
                    <a:p>
                      <a:r>
                        <a:rPr lang="en-US" sz="1400"/>
                        <a:t>Unit</a:t>
                      </a:r>
                    </a:p>
                  </a:txBody>
                  <a:tcPr marL="79666" marR="79666" marT="39833" marB="39833" anchor="ctr">
                    <a:lnL>
                      <a:noFill/>
                    </a:lnL>
                    <a:lnR>
                      <a:noFill/>
                    </a:lnR>
                    <a:lnT>
                      <a:noFill/>
                    </a:lnT>
                    <a:lnB>
                      <a:noFill/>
                    </a:lnB>
                    <a:noFill/>
                  </a:tcPr>
                </a:tc>
                <a:tc>
                  <a:txBody>
                    <a:bodyPr/>
                    <a:lstStyle/>
                    <a:p>
                      <a:r>
                        <a:rPr lang="en-US" sz="1400"/>
                        <a:t>Value</a:t>
                      </a:r>
                    </a:p>
                  </a:txBody>
                  <a:tcPr marL="79666" marR="79666" marT="39833" marB="39833" anchor="ctr">
                    <a:lnL>
                      <a:noFill/>
                    </a:lnL>
                    <a:lnR>
                      <a:noFill/>
                    </a:lnR>
                    <a:lnT>
                      <a:noFill/>
                    </a:lnT>
                    <a:lnB>
                      <a:noFill/>
                    </a:lnB>
                    <a:noFill/>
                  </a:tcPr>
                </a:tc>
                <a:extLst>
                  <a:ext uri="{0D108BD9-81ED-4DB2-BD59-A6C34878D82A}">
                    <a16:rowId xmlns:a16="http://schemas.microsoft.com/office/drawing/2014/main" val="1245059358"/>
                  </a:ext>
                </a:extLst>
              </a:tr>
              <a:tr h="259835">
                <a:tc>
                  <a:txBody>
                    <a:bodyPr/>
                    <a:lstStyle/>
                    <a:p>
                      <a:r>
                        <a:rPr lang="en-VN" sz="1400" b="1"/>
                        <a:t>1</a:t>
                      </a:r>
                      <a:endParaRPr lang="en-VN" sz="1400"/>
                    </a:p>
                  </a:txBody>
                  <a:tcPr marL="79666" marR="79666" marT="39833" marB="39833" anchor="ctr">
                    <a:lnL>
                      <a:noFill/>
                    </a:lnL>
                    <a:lnR>
                      <a:noFill/>
                    </a:lnR>
                    <a:lnT>
                      <a:noFill/>
                    </a:lnT>
                    <a:lnB>
                      <a:noFill/>
                    </a:lnB>
                    <a:noFill/>
                  </a:tcPr>
                </a:tc>
                <a:tc>
                  <a:txBody>
                    <a:bodyPr/>
                    <a:lstStyle/>
                    <a:p>
                      <a:r>
                        <a:rPr lang="en-US" sz="1400" b="1" dirty="0"/>
                        <a:t>Data Basis</a:t>
                      </a:r>
                      <a:endParaRPr lang="en-US" sz="1400" dirty="0"/>
                    </a:p>
                  </a:txBody>
                  <a:tcPr marL="79666" marR="79666" marT="39833" marB="39833" anchor="ctr">
                    <a:lnL>
                      <a:noFill/>
                    </a:lnL>
                    <a:lnR>
                      <a:noFill/>
                    </a:lnR>
                    <a:lnT>
                      <a:noFill/>
                    </a:lnT>
                    <a:lnB>
                      <a:noFill/>
                    </a:lnB>
                    <a:noFill/>
                  </a:tcPr>
                </a:tc>
                <a:tc>
                  <a:txBody>
                    <a:bodyPr/>
                    <a:lstStyle/>
                    <a:p>
                      <a:endParaRPr lang="en-VN" sz="1400"/>
                    </a:p>
                  </a:txBody>
                  <a:tcPr marL="79666" marR="79666" marT="39833" marB="39833" anchor="ctr">
                    <a:lnL>
                      <a:noFill/>
                    </a:lnL>
                    <a:lnR>
                      <a:noFill/>
                    </a:lnR>
                    <a:lnT>
                      <a:noFill/>
                    </a:lnT>
                    <a:lnB>
                      <a:noFill/>
                    </a:lnB>
                    <a:noFill/>
                  </a:tcPr>
                </a:tc>
                <a:tc>
                  <a:txBody>
                    <a:bodyPr/>
                    <a:lstStyle/>
                    <a:p>
                      <a:endParaRPr lang="en-VN" sz="1400"/>
                    </a:p>
                  </a:txBody>
                  <a:tcPr marL="79666" marR="79666" marT="39833" marB="39833" anchor="ctr">
                    <a:lnL>
                      <a:noFill/>
                    </a:lnL>
                    <a:lnR>
                      <a:noFill/>
                    </a:lnR>
                    <a:lnT>
                      <a:noFill/>
                    </a:lnT>
                    <a:lnB>
                      <a:noFill/>
                    </a:lnB>
                    <a:noFill/>
                  </a:tcPr>
                </a:tc>
                <a:extLst>
                  <a:ext uri="{0D108BD9-81ED-4DB2-BD59-A6C34878D82A}">
                    <a16:rowId xmlns:a16="http://schemas.microsoft.com/office/drawing/2014/main" val="541101349"/>
                  </a:ext>
                </a:extLst>
              </a:tr>
              <a:tr h="675686">
                <a:tc>
                  <a:txBody>
                    <a:bodyPr/>
                    <a:lstStyle/>
                    <a:p>
                      <a:r>
                        <a:rPr lang="en-VN" sz="1400"/>
                        <a:t>1.1</a:t>
                      </a:r>
                    </a:p>
                  </a:txBody>
                  <a:tcPr marL="79666" marR="79666" marT="39833" marB="39833" anchor="ctr">
                    <a:lnL>
                      <a:noFill/>
                    </a:lnL>
                    <a:lnR>
                      <a:noFill/>
                    </a:lnR>
                    <a:lnT>
                      <a:noFill/>
                    </a:lnT>
                    <a:lnB>
                      <a:noFill/>
                    </a:lnB>
                    <a:noFill/>
                  </a:tcPr>
                </a:tc>
                <a:tc>
                  <a:txBody>
                    <a:bodyPr/>
                    <a:lstStyle/>
                    <a:p>
                      <a:r>
                        <a:rPr lang="en-US" sz="1400" dirty="0"/>
                        <a:t>Motor capacity of high-efficiency screw compressor </a:t>
                      </a:r>
                      <a:r>
                        <a:rPr lang="en-US" sz="1400" dirty="0" err="1"/>
                        <a:t>Mycom</a:t>
                      </a:r>
                      <a:r>
                        <a:rPr lang="en-US" sz="1400" dirty="0"/>
                        <a:t> model N200LL</a:t>
                      </a:r>
                    </a:p>
                  </a:txBody>
                  <a:tcPr marL="79666" marR="79666" marT="39833" marB="39833" anchor="ctr">
                    <a:lnL>
                      <a:noFill/>
                    </a:lnL>
                    <a:lnR>
                      <a:noFill/>
                    </a:lnR>
                    <a:lnT>
                      <a:noFill/>
                    </a:lnT>
                    <a:lnB>
                      <a:noFill/>
                    </a:lnB>
                    <a:noFill/>
                  </a:tcPr>
                </a:tc>
                <a:tc>
                  <a:txBody>
                    <a:bodyPr/>
                    <a:lstStyle/>
                    <a:p>
                      <a:r>
                        <a:rPr lang="en-US" sz="1400"/>
                        <a:t>kW</a:t>
                      </a:r>
                    </a:p>
                  </a:txBody>
                  <a:tcPr marL="79666" marR="79666" marT="39833" marB="39833" anchor="ctr">
                    <a:lnL>
                      <a:noFill/>
                    </a:lnL>
                    <a:lnR>
                      <a:noFill/>
                    </a:lnR>
                    <a:lnT>
                      <a:noFill/>
                    </a:lnT>
                    <a:lnB>
                      <a:noFill/>
                    </a:lnB>
                    <a:noFill/>
                  </a:tcPr>
                </a:tc>
                <a:tc>
                  <a:txBody>
                    <a:bodyPr/>
                    <a:lstStyle/>
                    <a:p>
                      <a:r>
                        <a:rPr lang="en-VN" sz="1400"/>
                        <a:t>260</a:t>
                      </a:r>
                    </a:p>
                  </a:txBody>
                  <a:tcPr marL="79666" marR="79666" marT="39833" marB="39833" anchor="ctr">
                    <a:lnL>
                      <a:noFill/>
                    </a:lnL>
                    <a:lnR>
                      <a:noFill/>
                    </a:lnR>
                    <a:lnT>
                      <a:noFill/>
                    </a:lnT>
                    <a:lnB>
                      <a:noFill/>
                    </a:lnB>
                    <a:noFill/>
                  </a:tcPr>
                </a:tc>
                <a:extLst>
                  <a:ext uri="{0D108BD9-81ED-4DB2-BD59-A6C34878D82A}">
                    <a16:rowId xmlns:a16="http://schemas.microsoft.com/office/drawing/2014/main" val="2889197417"/>
                  </a:ext>
                </a:extLst>
              </a:tr>
              <a:tr h="638221">
                <a:tc>
                  <a:txBody>
                    <a:bodyPr/>
                    <a:lstStyle/>
                    <a:p>
                      <a:r>
                        <a:rPr lang="en-VN" sz="1400"/>
                        <a:t>1.2</a:t>
                      </a:r>
                    </a:p>
                  </a:txBody>
                  <a:tcPr marL="79666" marR="79666" marT="39833" marB="39833" anchor="ctr">
                    <a:lnL>
                      <a:noFill/>
                    </a:lnL>
                    <a:lnR>
                      <a:noFill/>
                    </a:lnR>
                    <a:lnT>
                      <a:noFill/>
                    </a:lnT>
                    <a:lnB>
                      <a:noFill/>
                    </a:lnB>
                    <a:noFill/>
                  </a:tcPr>
                </a:tc>
                <a:tc>
                  <a:txBody>
                    <a:bodyPr/>
                    <a:lstStyle/>
                    <a:p>
                      <a:r>
                        <a:rPr lang="en-US" sz="1400" dirty="0"/>
                        <a:t>Actual power consumption of the machine (Measured result from chiller No. 2)</a:t>
                      </a:r>
                    </a:p>
                  </a:txBody>
                  <a:tcPr marL="79666" marR="79666" marT="39833" marB="39833" anchor="ctr">
                    <a:lnL>
                      <a:noFill/>
                    </a:lnL>
                    <a:lnR>
                      <a:noFill/>
                    </a:lnR>
                    <a:lnT>
                      <a:noFill/>
                    </a:lnT>
                    <a:lnB>
                      <a:noFill/>
                    </a:lnB>
                    <a:noFill/>
                  </a:tcPr>
                </a:tc>
                <a:tc>
                  <a:txBody>
                    <a:bodyPr/>
                    <a:lstStyle/>
                    <a:p>
                      <a:r>
                        <a:rPr lang="en-US" sz="1400"/>
                        <a:t>kW</a:t>
                      </a:r>
                    </a:p>
                  </a:txBody>
                  <a:tcPr marL="79666" marR="79666" marT="39833" marB="39833" anchor="ctr">
                    <a:lnL>
                      <a:noFill/>
                    </a:lnL>
                    <a:lnR>
                      <a:noFill/>
                    </a:lnR>
                    <a:lnT>
                      <a:noFill/>
                    </a:lnT>
                    <a:lnB>
                      <a:noFill/>
                    </a:lnB>
                    <a:noFill/>
                  </a:tcPr>
                </a:tc>
                <a:tc>
                  <a:txBody>
                    <a:bodyPr/>
                    <a:lstStyle/>
                    <a:p>
                      <a:r>
                        <a:rPr lang="en-VN" sz="1400"/>
                        <a:t>182.50</a:t>
                      </a:r>
                    </a:p>
                  </a:txBody>
                  <a:tcPr marL="79666" marR="79666" marT="39833" marB="39833" anchor="ctr">
                    <a:lnL>
                      <a:noFill/>
                    </a:lnL>
                    <a:lnR>
                      <a:noFill/>
                    </a:lnR>
                    <a:lnT>
                      <a:noFill/>
                    </a:lnT>
                    <a:lnB>
                      <a:noFill/>
                    </a:lnB>
                    <a:noFill/>
                  </a:tcPr>
                </a:tc>
                <a:extLst>
                  <a:ext uri="{0D108BD9-81ED-4DB2-BD59-A6C34878D82A}">
                    <a16:rowId xmlns:a16="http://schemas.microsoft.com/office/drawing/2014/main" val="2161846998"/>
                  </a:ext>
                </a:extLst>
              </a:tr>
              <a:tr h="296782">
                <a:tc>
                  <a:txBody>
                    <a:bodyPr/>
                    <a:lstStyle/>
                    <a:p>
                      <a:r>
                        <a:rPr lang="en-VN" sz="1400"/>
                        <a:t>1.3</a:t>
                      </a:r>
                    </a:p>
                  </a:txBody>
                  <a:tcPr marL="79666" marR="79666" marT="39833" marB="39833" anchor="ctr">
                    <a:lnL>
                      <a:noFill/>
                    </a:lnL>
                    <a:lnR>
                      <a:noFill/>
                    </a:lnR>
                    <a:lnT>
                      <a:noFill/>
                    </a:lnT>
                    <a:lnB>
                      <a:noFill/>
                    </a:lnB>
                    <a:noFill/>
                  </a:tcPr>
                </a:tc>
                <a:tc>
                  <a:txBody>
                    <a:bodyPr/>
                    <a:lstStyle/>
                    <a:p>
                      <a:r>
                        <a:rPr lang="en-US" sz="1400"/>
                        <a:t>Cooling water pump capacity</a:t>
                      </a:r>
                    </a:p>
                  </a:txBody>
                  <a:tcPr marL="79666" marR="79666" marT="39833" marB="39833" anchor="ctr">
                    <a:lnL>
                      <a:noFill/>
                    </a:lnL>
                    <a:lnR>
                      <a:noFill/>
                    </a:lnR>
                    <a:lnT>
                      <a:noFill/>
                    </a:lnT>
                    <a:lnB>
                      <a:noFill/>
                    </a:lnB>
                    <a:noFill/>
                  </a:tcPr>
                </a:tc>
                <a:tc>
                  <a:txBody>
                    <a:bodyPr/>
                    <a:lstStyle/>
                    <a:p>
                      <a:r>
                        <a:rPr lang="en-US" sz="1400"/>
                        <a:t>kW</a:t>
                      </a:r>
                    </a:p>
                  </a:txBody>
                  <a:tcPr marL="79666" marR="79666" marT="39833" marB="39833" anchor="ctr">
                    <a:lnL>
                      <a:noFill/>
                    </a:lnL>
                    <a:lnR>
                      <a:noFill/>
                    </a:lnR>
                    <a:lnT>
                      <a:noFill/>
                    </a:lnT>
                    <a:lnB>
                      <a:noFill/>
                    </a:lnB>
                    <a:noFill/>
                  </a:tcPr>
                </a:tc>
                <a:tc>
                  <a:txBody>
                    <a:bodyPr/>
                    <a:lstStyle/>
                    <a:p>
                      <a:r>
                        <a:rPr lang="en-VN" sz="1400"/>
                        <a:t>7.5</a:t>
                      </a:r>
                    </a:p>
                  </a:txBody>
                  <a:tcPr marL="79666" marR="79666" marT="39833" marB="39833" anchor="ctr">
                    <a:lnL>
                      <a:noFill/>
                    </a:lnL>
                    <a:lnR>
                      <a:noFill/>
                    </a:lnR>
                    <a:lnT>
                      <a:noFill/>
                    </a:lnT>
                    <a:lnB>
                      <a:noFill/>
                    </a:lnB>
                    <a:noFill/>
                  </a:tcPr>
                </a:tc>
                <a:extLst>
                  <a:ext uri="{0D108BD9-81ED-4DB2-BD59-A6C34878D82A}">
                    <a16:rowId xmlns:a16="http://schemas.microsoft.com/office/drawing/2014/main" val="3216879398"/>
                  </a:ext>
                </a:extLst>
              </a:tr>
              <a:tr h="273919">
                <a:tc>
                  <a:txBody>
                    <a:bodyPr/>
                    <a:lstStyle/>
                    <a:p>
                      <a:r>
                        <a:rPr lang="en-VN" sz="1400"/>
                        <a:t>1.4</a:t>
                      </a:r>
                    </a:p>
                  </a:txBody>
                  <a:tcPr marL="79666" marR="79666" marT="39833" marB="39833" anchor="ctr">
                    <a:lnL>
                      <a:noFill/>
                    </a:lnL>
                    <a:lnR>
                      <a:noFill/>
                    </a:lnR>
                    <a:lnT>
                      <a:noFill/>
                    </a:lnT>
                    <a:lnB>
                      <a:noFill/>
                    </a:lnB>
                    <a:noFill/>
                  </a:tcPr>
                </a:tc>
                <a:tc>
                  <a:txBody>
                    <a:bodyPr/>
                    <a:lstStyle/>
                    <a:p>
                      <a:r>
                        <a:rPr lang="en-US" sz="1400" dirty="0"/>
                        <a:t>Cooling efficiency (estimated)</a:t>
                      </a:r>
                    </a:p>
                  </a:txBody>
                  <a:tcPr marL="79666" marR="79666" marT="39833" marB="39833" anchor="ctr">
                    <a:lnL>
                      <a:noFill/>
                    </a:lnL>
                    <a:lnR>
                      <a:noFill/>
                    </a:lnR>
                    <a:lnT>
                      <a:noFill/>
                    </a:lnT>
                    <a:lnB>
                      <a:noFill/>
                    </a:lnB>
                    <a:noFill/>
                  </a:tcPr>
                </a:tc>
                <a:tc>
                  <a:txBody>
                    <a:bodyPr/>
                    <a:lstStyle/>
                    <a:p>
                      <a:r>
                        <a:rPr lang="en-VN" sz="1400"/>
                        <a:t>%</a:t>
                      </a:r>
                    </a:p>
                  </a:txBody>
                  <a:tcPr marL="79666" marR="79666" marT="39833" marB="39833" anchor="ctr">
                    <a:lnL>
                      <a:noFill/>
                    </a:lnL>
                    <a:lnR>
                      <a:noFill/>
                    </a:lnR>
                    <a:lnT>
                      <a:noFill/>
                    </a:lnT>
                    <a:lnB>
                      <a:noFill/>
                    </a:lnB>
                    <a:noFill/>
                  </a:tcPr>
                </a:tc>
                <a:tc>
                  <a:txBody>
                    <a:bodyPr/>
                    <a:lstStyle/>
                    <a:p>
                      <a:r>
                        <a:rPr lang="en-VN" sz="1400"/>
                        <a:t>90</a:t>
                      </a:r>
                    </a:p>
                  </a:txBody>
                  <a:tcPr marL="79666" marR="79666" marT="39833" marB="39833" anchor="ctr">
                    <a:lnL>
                      <a:noFill/>
                    </a:lnL>
                    <a:lnR>
                      <a:noFill/>
                    </a:lnR>
                    <a:lnT>
                      <a:noFill/>
                    </a:lnT>
                    <a:lnB>
                      <a:noFill/>
                    </a:lnB>
                    <a:noFill/>
                  </a:tcPr>
                </a:tc>
                <a:extLst>
                  <a:ext uri="{0D108BD9-81ED-4DB2-BD59-A6C34878D82A}">
                    <a16:rowId xmlns:a16="http://schemas.microsoft.com/office/drawing/2014/main" val="371374207"/>
                  </a:ext>
                </a:extLst>
              </a:tr>
              <a:tr h="572586">
                <a:tc>
                  <a:txBody>
                    <a:bodyPr/>
                    <a:lstStyle/>
                    <a:p>
                      <a:r>
                        <a:rPr lang="en-VN" sz="1400"/>
                        <a:t>1.5</a:t>
                      </a:r>
                    </a:p>
                  </a:txBody>
                  <a:tcPr marL="79666" marR="79666" marT="39833" marB="39833" anchor="ctr">
                    <a:lnL>
                      <a:noFill/>
                    </a:lnL>
                    <a:lnR>
                      <a:noFill/>
                    </a:lnR>
                    <a:lnT>
                      <a:noFill/>
                    </a:lnT>
                    <a:lnB>
                      <a:noFill/>
                    </a:lnB>
                    <a:noFill/>
                  </a:tcPr>
                </a:tc>
                <a:tc>
                  <a:txBody>
                    <a:bodyPr/>
                    <a:lstStyle/>
                    <a:p>
                      <a:r>
                        <a:rPr lang="en-US" sz="1400" dirty="0"/>
                        <a:t>Calculation for 01 high-efficiency screw compressor </a:t>
                      </a:r>
                      <a:r>
                        <a:rPr lang="en-US" sz="1400" dirty="0" err="1"/>
                        <a:t>Mycom</a:t>
                      </a:r>
                      <a:endParaRPr lang="en-US" sz="1400" dirty="0"/>
                    </a:p>
                  </a:txBody>
                  <a:tcPr marL="79666" marR="79666" marT="39833" marB="39833" anchor="ctr">
                    <a:lnL>
                      <a:noFill/>
                    </a:lnL>
                    <a:lnR>
                      <a:noFill/>
                    </a:lnR>
                    <a:lnT>
                      <a:noFill/>
                    </a:lnT>
                    <a:lnB>
                      <a:noFill/>
                    </a:lnB>
                    <a:noFill/>
                  </a:tcPr>
                </a:tc>
                <a:tc>
                  <a:txBody>
                    <a:bodyPr/>
                    <a:lstStyle/>
                    <a:p>
                      <a:r>
                        <a:rPr lang="en-US" sz="1400"/>
                        <a:t>Unit</a:t>
                      </a:r>
                    </a:p>
                  </a:txBody>
                  <a:tcPr marL="79666" marR="79666" marT="39833" marB="39833" anchor="ctr">
                    <a:lnL>
                      <a:noFill/>
                    </a:lnL>
                    <a:lnR>
                      <a:noFill/>
                    </a:lnR>
                    <a:lnT>
                      <a:noFill/>
                    </a:lnT>
                    <a:lnB>
                      <a:noFill/>
                    </a:lnB>
                    <a:noFill/>
                  </a:tcPr>
                </a:tc>
                <a:tc>
                  <a:txBody>
                    <a:bodyPr/>
                    <a:lstStyle/>
                    <a:p>
                      <a:r>
                        <a:rPr lang="en-VN" sz="1400" dirty="0"/>
                        <a:t>1</a:t>
                      </a:r>
                    </a:p>
                  </a:txBody>
                  <a:tcPr marL="79666" marR="79666" marT="39833" marB="39833" anchor="ctr">
                    <a:lnL>
                      <a:noFill/>
                    </a:lnL>
                    <a:lnR>
                      <a:noFill/>
                    </a:lnR>
                    <a:lnT>
                      <a:noFill/>
                    </a:lnT>
                    <a:lnB>
                      <a:noFill/>
                    </a:lnB>
                    <a:noFill/>
                  </a:tcPr>
                </a:tc>
                <a:extLst>
                  <a:ext uri="{0D108BD9-81ED-4DB2-BD59-A6C34878D82A}">
                    <a16:rowId xmlns:a16="http://schemas.microsoft.com/office/drawing/2014/main" val="1093368392"/>
                  </a:ext>
                </a:extLst>
              </a:tr>
            </a:tbl>
          </a:graphicData>
        </a:graphic>
      </p:graphicFrame>
      <p:graphicFrame>
        <p:nvGraphicFramePr>
          <p:cNvPr id="12" name="Table 11">
            <a:extLst>
              <a:ext uri="{FF2B5EF4-FFF2-40B4-BE49-F238E27FC236}">
                <a16:creationId xmlns:a16="http://schemas.microsoft.com/office/drawing/2014/main" id="{867E9AF6-9A6B-CC35-0C9C-8E3F505A3209}"/>
              </a:ext>
            </a:extLst>
          </p:cNvPr>
          <p:cNvGraphicFramePr>
            <a:graphicFrameLocks noGrp="1"/>
          </p:cNvGraphicFramePr>
          <p:nvPr>
            <p:extLst>
              <p:ext uri="{D42A27DB-BD31-4B8C-83A1-F6EECF244321}">
                <p14:modId xmlns:p14="http://schemas.microsoft.com/office/powerpoint/2010/main" val="2601975972"/>
              </p:ext>
            </p:extLst>
          </p:nvPr>
        </p:nvGraphicFramePr>
        <p:xfrm>
          <a:off x="5771534" y="1808743"/>
          <a:ext cx="6312614" cy="4097801"/>
        </p:xfrm>
        <a:graphic>
          <a:graphicData uri="http://schemas.openxmlformats.org/drawingml/2006/table">
            <a:tbl>
              <a:tblPr/>
              <a:tblGrid>
                <a:gridCol w="852697">
                  <a:extLst>
                    <a:ext uri="{9D8B030D-6E8A-4147-A177-3AD203B41FA5}">
                      <a16:colId xmlns:a16="http://schemas.microsoft.com/office/drawing/2014/main" val="110243840"/>
                    </a:ext>
                  </a:extLst>
                </a:gridCol>
                <a:gridCol w="3602981">
                  <a:extLst>
                    <a:ext uri="{9D8B030D-6E8A-4147-A177-3AD203B41FA5}">
                      <a16:colId xmlns:a16="http://schemas.microsoft.com/office/drawing/2014/main" val="667919673"/>
                    </a:ext>
                  </a:extLst>
                </a:gridCol>
                <a:gridCol w="213448">
                  <a:extLst>
                    <a:ext uri="{9D8B030D-6E8A-4147-A177-3AD203B41FA5}">
                      <a16:colId xmlns:a16="http://schemas.microsoft.com/office/drawing/2014/main" val="2818500723"/>
                    </a:ext>
                  </a:extLst>
                </a:gridCol>
                <a:gridCol w="588411">
                  <a:extLst>
                    <a:ext uri="{9D8B030D-6E8A-4147-A177-3AD203B41FA5}">
                      <a16:colId xmlns:a16="http://schemas.microsoft.com/office/drawing/2014/main" val="682120610"/>
                    </a:ext>
                  </a:extLst>
                </a:gridCol>
                <a:gridCol w="339910">
                  <a:extLst>
                    <a:ext uri="{9D8B030D-6E8A-4147-A177-3AD203B41FA5}">
                      <a16:colId xmlns:a16="http://schemas.microsoft.com/office/drawing/2014/main" val="3652073396"/>
                    </a:ext>
                  </a:extLst>
                </a:gridCol>
                <a:gridCol w="715167">
                  <a:extLst>
                    <a:ext uri="{9D8B030D-6E8A-4147-A177-3AD203B41FA5}">
                      <a16:colId xmlns:a16="http://schemas.microsoft.com/office/drawing/2014/main" val="957035680"/>
                    </a:ext>
                  </a:extLst>
                </a:gridCol>
              </a:tblGrid>
              <a:tr h="240529">
                <a:tc>
                  <a:txBody>
                    <a:bodyPr/>
                    <a:lstStyle/>
                    <a:p>
                      <a:r>
                        <a:rPr lang="en-US" sz="1400"/>
                        <a:t>No.</a:t>
                      </a:r>
                    </a:p>
                  </a:txBody>
                  <a:tcPr marL="50222" marR="50222" marT="25111" marB="25111" anchor="ctr">
                    <a:lnL>
                      <a:noFill/>
                    </a:lnL>
                    <a:lnR>
                      <a:noFill/>
                    </a:lnR>
                    <a:lnT>
                      <a:noFill/>
                    </a:lnT>
                    <a:lnB>
                      <a:noFill/>
                    </a:lnB>
                    <a:noFill/>
                  </a:tcPr>
                </a:tc>
                <a:tc gridSpan="2">
                  <a:txBody>
                    <a:bodyPr/>
                    <a:lstStyle/>
                    <a:p>
                      <a:r>
                        <a:rPr lang="en-US" sz="1400"/>
                        <a:t>Item</a:t>
                      </a:r>
                    </a:p>
                  </a:txBody>
                  <a:tcPr marL="50222" marR="50222" marT="25111" marB="25111" anchor="ctr">
                    <a:lnL>
                      <a:noFill/>
                    </a:lnL>
                    <a:lnR>
                      <a:noFill/>
                    </a:lnR>
                    <a:lnT>
                      <a:noFill/>
                    </a:lnT>
                    <a:lnB>
                      <a:noFill/>
                    </a:lnB>
                    <a:noFill/>
                  </a:tcPr>
                </a:tc>
                <a:tc hMerge="1">
                  <a:txBody>
                    <a:bodyPr/>
                    <a:lstStyle/>
                    <a:p>
                      <a:endParaRPr lang="en-US" sz="1400"/>
                    </a:p>
                  </a:txBody>
                  <a:tcPr marL="50222" marR="50222" marT="25111" marB="25111" anchor="ctr">
                    <a:lnL>
                      <a:noFill/>
                    </a:lnL>
                    <a:lnR>
                      <a:noFill/>
                    </a:lnR>
                    <a:lnT>
                      <a:noFill/>
                    </a:lnT>
                    <a:lnB>
                      <a:noFill/>
                    </a:lnB>
                    <a:noFill/>
                  </a:tcPr>
                </a:tc>
                <a:tc gridSpan="2">
                  <a:txBody>
                    <a:bodyPr/>
                    <a:lstStyle/>
                    <a:p>
                      <a:r>
                        <a:rPr lang="en-US" sz="1400"/>
                        <a:t>Unit</a:t>
                      </a:r>
                    </a:p>
                  </a:txBody>
                  <a:tcPr marL="50222" marR="50222" marT="25111" marB="25111" anchor="ctr">
                    <a:lnL>
                      <a:noFill/>
                    </a:lnL>
                    <a:lnR>
                      <a:noFill/>
                    </a:lnR>
                    <a:lnT>
                      <a:noFill/>
                    </a:lnT>
                    <a:lnB>
                      <a:noFill/>
                    </a:lnB>
                    <a:noFill/>
                  </a:tcPr>
                </a:tc>
                <a:tc hMerge="1">
                  <a:txBody>
                    <a:bodyPr/>
                    <a:lstStyle/>
                    <a:p>
                      <a:endParaRPr lang="en-US" sz="1400"/>
                    </a:p>
                  </a:txBody>
                  <a:tcPr marL="50222" marR="50222" marT="25111" marB="25111" anchor="ctr">
                    <a:lnL>
                      <a:noFill/>
                    </a:lnL>
                    <a:lnR>
                      <a:noFill/>
                    </a:lnR>
                    <a:lnT>
                      <a:noFill/>
                    </a:lnT>
                    <a:lnB>
                      <a:noFill/>
                    </a:lnB>
                    <a:noFill/>
                  </a:tcPr>
                </a:tc>
                <a:tc>
                  <a:txBody>
                    <a:bodyPr/>
                    <a:lstStyle/>
                    <a:p>
                      <a:r>
                        <a:rPr lang="en-US" sz="1400"/>
                        <a:t>Value</a:t>
                      </a:r>
                    </a:p>
                  </a:txBody>
                  <a:tcPr marL="50222" marR="50222" marT="25111" marB="25111" anchor="ctr">
                    <a:lnL>
                      <a:noFill/>
                    </a:lnL>
                    <a:lnR>
                      <a:noFill/>
                    </a:lnR>
                    <a:lnT>
                      <a:noFill/>
                    </a:lnT>
                    <a:lnB>
                      <a:noFill/>
                    </a:lnB>
                    <a:noFill/>
                  </a:tcPr>
                </a:tc>
                <a:extLst>
                  <a:ext uri="{0D108BD9-81ED-4DB2-BD59-A6C34878D82A}">
                    <a16:rowId xmlns:a16="http://schemas.microsoft.com/office/drawing/2014/main" val="3320559847"/>
                  </a:ext>
                </a:extLst>
              </a:tr>
              <a:tr h="435229">
                <a:tc>
                  <a:txBody>
                    <a:bodyPr/>
                    <a:lstStyle/>
                    <a:p>
                      <a:r>
                        <a:rPr lang="en-VN" sz="1400" b="1"/>
                        <a:t>2</a:t>
                      </a:r>
                      <a:endParaRPr lang="en-VN" sz="1400"/>
                    </a:p>
                  </a:txBody>
                  <a:tcPr marL="50222" marR="50222" marT="25111" marB="25111" anchor="ctr">
                    <a:lnL>
                      <a:noFill/>
                    </a:lnL>
                    <a:lnR>
                      <a:noFill/>
                    </a:lnR>
                    <a:lnT>
                      <a:noFill/>
                    </a:lnT>
                    <a:lnB>
                      <a:noFill/>
                    </a:lnB>
                    <a:noFill/>
                  </a:tcPr>
                </a:tc>
                <a:tc gridSpan="5">
                  <a:txBody>
                    <a:bodyPr/>
                    <a:lstStyle/>
                    <a:p>
                      <a:r>
                        <a:rPr lang="en-US" sz="1400" b="1" dirty="0"/>
                        <a:t>Savings Calculation with the Addition of a Thermal Storage Tank</a:t>
                      </a:r>
                      <a:endParaRPr lang="en-US" sz="1400" dirty="0"/>
                    </a:p>
                  </a:txBody>
                  <a:tcPr marL="50222" marR="50222" marT="25111" marB="25111" anchor="ctr">
                    <a:lnL>
                      <a:noFill/>
                    </a:lnL>
                    <a:lnR>
                      <a:noFill/>
                    </a:lnR>
                    <a:lnT>
                      <a:noFill/>
                    </a:lnT>
                    <a:lnB>
                      <a:noFill/>
                    </a:lnB>
                    <a:noFill/>
                  </a:tcPr>
                </a:tc>
                <a:tc hMerge="1">
                  <a:txBody>
                    <a:bodyPr/>
                    <a:lstStyle/>
                    <a:p>
                      <a:endParaRPr lang="en-VN"/>
                    </a:p>
                  </a:txBody>
                  <a:tcPr/>
                </a:tc>
                <a:tc hMerge="1">
                  <a:txBody>
                    <a:bodyPr/>
                    <a:lstStyle/>
                    <a:p>
                      <a:endParaRPr lang="en-VN" sz="1400" dirty="0"/>
                    </a:p>
                  </a:txBody>
                  <a:tcPr marL="50222" marR="50222" marT="25111" marB="25111" anchor="ctr">
                    <a:lnL>
                      <a:noFill/>
                    </a:lnL>
                    <a:lnR>
                      <a:noFill/>
                    </a:lnR>
                    <a:lnT>
                      <a:noFill/>
                    </a:lnT>
                    <a:lnB>
                      <a:noFill/>
                    </a:lnB>
                    <a:noFill/>
                  </a:tcPr>
                </a:tc>
                <a:tc hMerge="1">
                  <a:txBody>
                    <a:bodyPr/>
                    <a:lstStyle/>
                    <a:p>
                      <a:endParaRPr lang="en-VN"/>
                    </a:p>
                  </a:txBody>
                  <a:tcPr/>
                </a:tc>
                <a:tc hMerge="1">
                  <a:txBody>
                    <a:bodyPr/>
                    <a:lstStyle/>
                    <a:p>
                      <a:endParaRPr lang="en-VN" sz="1400" dirty="0"/>
                    </a:p>
                  </a:txBody>
                  <a:tcPr marL="50222" marR="50222" marT="25111" marB="25111" anchor="ctr">
                    <a:lnL>
                      <a:noFill/>
                    </a:lnL>
                    <a:lnR>
                      <a:noFill/>
                    </a:lnR>
                    <a:lnT>
                      <a:noFill/>
                    </a:lnT>
                    <a:lnB>
                      <a:noFill/>
                    </a:lnB>
                    <a:noFill/>
                  </a:tcPr>
                </a:tc>
                <a:extLst>
                  <a:ext uri="{0D108BD9-81ED-4DB2-BD59-A6C34878D82A}">
                    <a16:rowId xmlns:a16="http://schemas.microsoft.com/office/drawing/2014/main" val="4016376508"/>
                  </a:ext>
                </a:extLst>
              </a:tr>
              <a:tr h="265247">
                <a:tc>
                  <a:txBody>
                    <a:bodyPr/>
                    <a:lstStyle/>
                    <a:p>
                      <a:r>
                        <a:rPr lang="en-VN" sz="1400"/>
                        <a:t>2.1</a:t>
                      </a:r>
                    </a:p>
                  </a:txBody>
                  <a:tcPr marL="50222" marR="50222" marT="25111" marB="25111" anchor="ctr">
                    <a:lnL>
                      <a:noFill/>
                    </a:lnL>
                    <a:lnR>
                      <a:noFill/>
                    </a:lnR>
                    <a:lnT>
                      <a:noFill/>
                    </a:lnT>
                    <a:lnB>
                      <a:noFill/>
                    </a:lnB>
                    <a:noFill/>
                  </a:tcPr>
                </a:tc>
                <a:tc>
                  <a:txBody>
                    <a:bodyPr/>
                    <a:lstStyle/>
                    <a:p>
                      <a:r>
                        <a:rPr lang="en-US" sz="1400" dirty="0"/>
                        <a:t>Load shifting time (off-peak hours: 22h–4h)</a:t>
                      </a:r>
                    </a:p>
                  </a:txBody>
                  <a:tcPr marL="50222" marR="50222" marT="25111" marB="25111" anchor="ctr">
                    <a:lnL>
                      <a:noFill/>
                    </a:lnL>
                    <a:lnR>
                      <a:noFill/>
                    </a:lnR>
                    <a:lnT>
                      <a:noFill/>
                    </a:lnT>
                    <a:lnB>
                      <a:noFill/>
                    </a:lnB>
                    <a:noFill/>
                  </a:tcPr>
                </a:tc>
                <a:tc gridSpan="2">
                  <a:txBody>
                    <a:bodyPr/>
                    <a:lstStyle/>
                    <a:p>
                      <a:r>
                        <a:rPr lang="en-US" sz="1400"/>
                        <a:t>Hours</a:t>
                      </a:r>
                      <a:endParaRPr lang="en-US" sz="1400" dirty="0"/>
                    </a:p>
                  </a:txBody>
                  <a:tcPr marL="50222" marR="50222" marT="25111" marB="25111" anchor="ctr">
                    <a:lnL>
                      <a:noFill/>
                    </a:lnL>
                    <a:lnR>
                      <a:noFill/>
                    </a:lnR>
                    <a:lnT>
                      <a:noFill/>
                    </a:lnT>
                    <a:lnB>
                      <a:noFill/>
                    </a:lnB>
                    <a:noFill/>
                  </a:tcPr>
                </a:tc>
                <a:tc hMerge="1">
                  <a:txBody>
                    <a:bodyPr/>
                    <a:lstStyle/>
                    <a:p>
                      <a:r>
                        <a:rPr lang="en-US" sz="1400"/>
                        <a:t>Hours</a:t>
                      </a:r>
                    </a:p>
                  </a:txBody>
                  <a:tcPr marL="50222" marR="50222" marT="25111" marB="25111" anchor="ctr">
                    <a:lnL>
                      <a:noFill/>
                    </a:lnL>
                    <a:lnR>
                      <a:noFill/>
                    </a:lnR>
                    <a:lnT>
                      <a:noFill/>
                    </a:lnT>
                    <a:lnB>
                      <a:noFill/>
                    </a:lnB>
                    <a:noFill/>
                  </a:tcPr>
                </a:tc>
                <a:tc gridSpan="2">
                  <a:txBody>
                    <a:bodyPr/>
                    <a:lstStyle/>
                    <a:p>
                      <a:r>
                        <a:rPr lang="en-VN" sz="1400"/>
                        <a:t>6</a:t>
                      </a:r>
                      <a:endParaRPr lang="en-US" sz="1400" dirty="0"/>
                    </a:p>
                  </a:txBody>
                  <a:tcPr marL="50222" marR="50222" marT="25111" marB="25111" anchor="ctr">
                    <a:lnL>
                      <a:noFill/>
                    </a:lnL>
                    <a:lnR>
                      <a:noFill/>
                    </a:lnR>
                    <a:lnT>
                      <a:noFill/>
                    </a:lnT>
                    <a:lnB>
                      <a:noFill/>
                    </a:lnB>
                    <a:noFill/>
                  </a:tcPr>
                </a:tc>
                <a:tc hMerge="1">
                  <a:txBody>
                    <a:bodyPr/>
                    <a:lstStyle/>
                    <a:p>
                      <a:r>
                        <a:rPr lang="en-VN" sz="1400"/>
                        <a:t>6</a:t>
                      </a:r>
                    </a:p>
                  </a:txBody>
                  <a:tcPr marL="50222" marR="50222" marT="25111" marB="25111" anchor="ctr">
                    <a:lnL>
                      <a:noFill/>
                    </a:lnL>
                    <a:lnR>
                      <a:noFill/>
                    </a:lnR>
                    <a:lnT>
                      <a:noFill/>
                    </a:lnT>
                    <a:lnB>
                      <a:noFill/>
                    </a:lnB>
                    <a:noFill/>
                  </a:tcPr>
                </a:tc>
                <a:extLst>
                  <a:ext uri="{0D108BD9-81ED-4DB2-BD59-A6C34878D82A}">
                    <a16:rowId xmlns:a16="http://schemas.microsoft.com/office/drawing/2014/main" val="3717778624"/>
                  </a:ext>
                </a:extLst>
              </a:tr>
              <a:tr h="435229">
                <a:tc>
                  <a:txBody>
                    <a:bodyPr/>
                    <a:lstStyle/>
                    <a:p>
                      <a:r>
                        <a:rPr lang="en-VN" sz="1400"/>
                        <a:t>2.2</a:t>
                      </a:r>
                    </a:p>
                  </a:txBody>
                  <a:tcPr marL="50222" marR="50222" marT="25111" marB="25111" anchor="ctr">
                    <a:lnL>
                      <a:noFill/>
                    </a:lnL>
                    <a:lnR>
                      <a:noFill/>
                    </a:lnR>
                    <a:lnT>
                      <a:noFill/>
                    </a:lnT>
                    <a:lnB>
                      <a:noFill/>
                    </a:lnB>
                    <a:noFill/>
                  </a:tcPr>
                </a:tc>
                <a:tc>
                  <a:txBody>
                    <a:bodyPr/>
                    <a:lstStyle/>
                    <a:p>
                      <a:r>
                        <a:rPr lang="en-US" sz="1400"/>
                        <a:t>Cooling time (peak hours: 9h30–11h30; 17h–20h)</a:t>
                      </a:r>
                    </a:p>
                  </a:txBody>
                  <a:tcPr marL="50222" marR="50222" marT="25111" marB="25111" anchor="ctr">
                    <a:lnL>
                      <a:noFill/>
                    </a:lnL>
                    <a:lnR>
                      <a:noFill/>
                    </a:lnR>
                    <a:lnT>
                      <a:noFill/>
                    </a:lnT>
                    <a:lnB>
                      <a:noFill/>
                    </a:lnB>
                    <a:noFill/>
                  </a:tcPr>
                </a:tc>
                <a:tc gridSpan="2">
                  <a:txBody>
                    <a:bodyPr/>
                    <a:lstStyle/>
                    <a:p>
                      <a:r>
                        <a:rPr lang="en-US" sz="1400"/>
                        <a:t>Hours</a:t>
                      </a:r>
                    </a:p>
                  </a:txBody>
                  <a:tcPr marL="50222" marR="50222" marT="25111" marB="25111" anchor="ctr">
                    <a:lnL>
                      <a:noFill/>
                    </a:lnL>
                    <a:lnR>
                      <a:noFill/>
                    </a:lnR>
                    <a:lnT>
                      <a:noFill/>
                    </a:lnT>
                    <a:lnB>
                      <a:noFill/>
                    </a:lnB>
                    <a:noFill/>
                  </a:tcPr>
                </a:tc>
                <a:tc hMerge="1">
                  <a:txBody>
                    <a:bodyPr/>
                    <a:lstStyle/>
                    <a:p>
                      <a:r>
                        <a:rPr lang="en-US" sz="1400"/>
                        <a:t>Hours</a:t>
                      </a:r>
                    </a:p>
                  </a:txBody>
                  <a:tcPr marL="50222" marR="50222" marT="25111" marB="25111" anchor="ctr">
                    <a:lnL>
                      <a:noFill/>
                    </a:lnL>
                    <a:lnR>
                      <a:noFill/>
                    </a:lnR>
                    <a:lnT>
                      <a:noFill/>
                    </a:lnT>
                    <a:lnB>
                      <a:noFill/>
                    </a:lnB>
                    <a:noFill/>
                  </a:tcPr>
                </a:tc>
                <a:tc gridSpan="2">
                  <a:txBody>
                    <a:bodyPr/>
                    <a:lstStyle/>
                    <a:p>
                      <a:r>
                        <a:rPr lang="en-VN" sz="1400"/>
                        <a:t>5</a:t>
                      </a:r>
                      <a:endParaRPr lang="en-US" sz="1400"/>
                    </a:p>
                  </a:txBody>
                  <a:tcPr marL="50222" marR="50222" marT="25111" marB="25111" anchor="ctr">
                    <a:lnL>
                      <a:noFill/>
                    </a:lnL>
                    <a:lnR>
                      <a:noFill/>
                    </a:lnR>
                    <a:lnT>
                      <a:noFill/>
                    </a:lnT>
                    <a:lnB>
                      <a:noFill/>
                    </a:lnB>
                    <a:noFill/>
                  </a:tcPr>
                </a:tc>
                <a:tc hMerge="1">
                  <a:txBody>
                    <a:bodyPr/>
                    <a:lstStyle/>
                    <a:p>
                      <a:r>
                        <a:rPr lang="en-VN" sz="1400"/>
                        <a:t>5</a:t>
                      </a:r>
                    </a:p>
                  </a:txBody>
                  <a:tcPr marL="50222" marR="50222" marT="25111" marB="25111" anchor="ctr">
                    <a:lnL>
                      <a:noFill/>
                    </a:lnL>
                    <a:lnR>
                      <a:noFill/>
                    </a:lnR>
                    <a:lnT>
                      <a:noFill/>
                    </a:lnT>
                    <a:lnB>
                      <a:noFill/>
                    </a:lnB>
                    <a:noFill/>
                  </a:tcPr>
                </a:tc>
                <a:extLst>
                  <a:ext uri="{0D108BD9-81ED-4DB2-BD59-A6C34878D82A}">
                    <a16:rowId xmlns:a16="http://schemas.microsoft.com/office/drawing/2014/main" val="984555777"/>
                  </a:ext>
                </a:extLst>
              </a:tr>
              <a:tr h="442961">
                <a:tc>
                  <a:txBody>
                    <a:bodyPr/>
                    <a:lstStyle/>
                    <a:p>
                      <a:r>
                        <a:rPr lang="en-VN" sz="1400"/>
                        <a:t>2.3</a:t>
                      </a:r>
                    </a:p>
                  </a:txBody>
                  <a:tcPr marL="50222" marR="50222" marT="25111" marB="25111" anchor="ctr">
                    <a:lnL>
                      <a:noFill/>
                    </a:lnL>
                    <a:lnR>
                      <a:noFill/>
                    </a:lnR>
                    <a:lnT>
                      <a:noFill/>
                    </a:lnT>
                    <a:lnB>
                      <a:noFill/>
                    </a:lnB>
                    <a:noFill/>
                  </a:tcPr>
                </a:tc>
                <a:tc>
                  <a:txBody>
                    <a:bodyPr/>
                    <a:lstStyle/>
                    <a:p>
                      <a:r>
                        <a:rPr lang="en-US" sz="1400"/>
                        <a:t>Actual power consumption without a thermal storage tank (peak hours)</a:t>
                      </a:r>
                    </a:p>
                  </a:txBody>
                  <a:tcPr marL="50222" marR="50222" marT="25111" marB="25111" anchor="ctr">
                    <a:lnL>
                      <a:noFill/>
                    </a:lnL>
                    <a:lnR>
                      <a:noFill/>
                    </a:lnR>
                    <a:lnT>
                      <a:noFill/>
                    </a:lnT>
                    <a:lnB>
                      <a:noFill/>
                    </a:lnB>
                    <a:noFill/>
                  </a:tcPr>
                </a:tc>
                <a:tc gridSpan="2">
                  <a:txBody>
                    <a:bodyPr/>
                    <a:lstStyle/>
                    <a:p>
                      <a:r>
                        <a:rPr lang="en-US" sz="1400"/>
                        <a:t>kW</a:t>
                      </a:r>
                    </a:p>
                  </a:txBody>
                  <a:tcPr marL="50222" marR="50222" marT="25111" marB="25111" anchor="ctr">
                    <a:lnL>
                      <a:noFill/>
                    </a:lnL>
                    <a:lnR>
                      <a:noFill/>
                    </a:lnR>
                    <a:lnT>
                      <a:noFill/>
                    </a:lnT>
                    <a:lnB>
                      <a:noFill/>
                    </a:lnB>
                    <a:noFill/>
                  </a:tcPr>
                </a:tc>
                <a:tc hMerge="1">
                  <a:txBody>
                    <a:bodyPr/>
                    <a:lstStyle/>
                    <a:p>
                      <a:r>
                        <a:rPr lang="en-US" sz="1400"/>
                        <a:t>kW</a:t>
                      </a:r>
                    </a:p>
                  </a:txBody>
                  <a:tcPr marL="50222" marR="50222" marT="25111" marB="25111" anchor="ctr">
                    <a:lnL>
                      <a:noFill/>
                    </a:lnL>
                    <a:lnR>
                      <a:noFill/>
                    </a:lnR>
                    <a:lnT>
                      <a:noFill/>
                    </a:lnT>
                    <a:lnB>
                      <a:noFill/>
                    </a:lnB>
                    <a:noFill/>
                  </a:tcPr>
                </a:tc>
                <a:tc gridSpan="2">
                  <a:txBody>
                    <a:bodyPr/>
                    <a:lstStyle/>
                    <a:p>
                      <a:r>
                        <a:rPr lang="en-VN" sz="1400"/>
                        <a:t>855</a:t>
                      </a:r>
                      <a:endParaRPr lang="en-US" sz="1400"/>
                    </a:p>
                  </a:txBody>
                  <a:tcPr marL="50222" marR="50222" marT="25111" marB="25111" anchor="ctr">
                    <a:lnL>
                      <a:noFill/>
                    </a:lnL>
                    <a:lnR>
                      <a:noFill/>
                    </a:lnR>
                    <a:lnT>
                      <a:noFill/>
                    </a:lnT>
                    <a:lnB>
                      <a:noFill/>
                    </a:lnB>
                    <a:noFill/>
                  </a:tcPr>
                </a:tc>
                <a:tc hMerge="1">
                  <a:txBody>
                    <a:bodyPr/>
                    <a:lstStyle/>
                    <a:p>
                      <a:r>
                        <a:rPr lang="en-VN" sz="1400"/>
                        <a:t>855</a:t>
                      </a:r>
                    </a:p>
                  </a:txBody>
                  <a:tcPr marL="50222" marR="50222" marT="25111" marB="25111" anchor="ctr">
                    <a:lnL>
                      <a:noFill/>
                    </a:lnL>
                    <a:lnR>
                      <a:noFill/>
                    </a:lnR>
                    <a:lnT>
                      <a:noFill/>
                    </a:lnT>
                    <a:lnB>
                      <a:noFill/>
                    </a:lnB>
                    <a:noFill/>
                  </a:tcPr>
                </a:tc>
                <a:extLst>
                  <a:ext uri="{0D108BD9-81ED-4DB2-BD59-A6C34878D82A}">
                    <a16:rowId xmlns:a16="http://schemas.microsoft.com/office/drawing/2014/main" val="191659528"/>
                  </a:ext>
                </a:extLst>
              </a:tr>
              <a:tr h="240529">
                <a:tc>
                  <a:txBody>
                    <a:bodyPr/>
                    <a:lstStyle/>
                    <a:p>
                      <a:r>
                        <a:rPr lang="en-VN" sz="1400"/>
                        <a:t>2.4</a:t>
                      </a:r>
                    </a:p>
                  </a:txBody>
                  <a:tcPr marL="50222" marR="50222" marT="25111" marB="25111" anchor="ctr">
                    <a:lnL>
                      <a:noFill/>
                    </a:lnL>
                    <a:lnR>
                      <a:noFill/>
                    </a:lnR>
                    <a:lnT>
                      <a:noFill/>
                    </a:lnT>
                    <a:lnB>
                      <a:noFill/>
                    </a:lnB>
                    <a:noFill/>
                  </a:tcPr>
                </a:tc>
                <a:tc>
                  <a:txBody>
                    <a:bodyPr/>
                    <a:lstStyle/>
                    <a:p>
                      <a:r>
                        <a:rPr lang="en-US" sz="1400"/>
                        <a:t>Electricity price during peak hours</a:t>
                      </a:r>
                    </a:p>
                  </a:txBody>
                  <a:tcPr marL="50222" marR="50222" marT="25111" marB="25111" anchor="ctr">
                    <a:lnL>
                      <a:noFill/>
                    </a:lnL>
                    <a:lnR>
                      <a:noFill/>
                    </a:lnR>
                    <a:lnT>
                      <a:noFill/>
                    </a:lnT>
                    <a:lnB>
                      <a:noFill/>
                    </a:lnB>
                    <a:noFill/>
                  </a:tcPr>
                </a:tc>
                <a:tc gridSpan="2">
                  <a:txBody>
                    <a:bodyPr/>
                    <a:lstStyle/>
                    <a:p>
                      <a:r>
                        <a:rPr lang="en-US" sz="1400"/>
                        <a:t>VND/kW</a:t>
                      </a:r>
                    </a:p>
                  </a:txBody>
                  <a:tcPr marL="50222" marR="50222" marT="25111" marB="25111" anchor="ctr">
                    <a:lnL>
                      <a:noFill/>
                    </a:lnL>
                    <a:lnR>
                      <a:noFill/>
                    </a:lnR>
                    <a:lnT>
                      <a:noFill/>
                    </a:lnT>
                    <a:lnB>
                      <a:noFill/>
                    </a:lnB>
                    <a:noFill/>
                  </a:tcPr>
                </a:tc>
                <a:tc hMerge="1">
                  <a:txBody>
                    <a:bodyPr/>
                    <a:lstStyle/>
                    <a:p>
                      <a:r>
                        <a:rPr lang="en-US" sz="1400"/>
                        <a:t>VND/kW</a:t>
                      </a:r>
                    </a:p>
                  </a:txBody>
                  <a:tcPr marL="50222" marR="50222" marT="25111" marB="25111" anchor="ctr">
                    <a:lnL>
                      <a:noFill/>
                    </a:lnL>
                    <a:lnR>
                      <a:noFill/>
                    </a:lnR>
                    <a:lnT>
                      <a:noFill/>
                    </a:lnT>
                    <a:lnB>
                      <a:noFill/>
                    </a:lnB>
                    <a:noFill/>
                  </a:tcPr>
                </a:tc>
                <a:tc gridSpan="2">
                  <a:txBody>
                    <a:bodyPr/>
                    <a:lstStyle/>
                    <a:p>
                      <a:r>
                        <a:rPr lang="en-VN" sz="1400"/>
                        <a:t>2,871</a:t>
                      </a:r>
                      <a:endParaRPr lang="en-US" sz="1400"/>
                    </a:p>
                  </a:txBody>
                  <a:tcPr marL="50222" marR="50222" marT="25111" marB="25111" anchor="ctr">
                    <a:lnL>
                      <a:noFill/>
                    </a:lnL>
                    <a:lnR>
                      <a:noFill/>
                    </a:lnR>
                    <a:lnT>
                      <a:noFill/>
                    </a:lnT>
                    <a:lnB>
                      <a:noFill/>
                    </a:lnB>
                    <a:noFill/>
                  </a:tcPr>
                </a:tc>
                <a:tc hMerge="1">
                  <a:txBody>
                    <a:bodyPr/>
                    <a:lstStyle/>
                    <a:p>
                      <a:r>
                        <a:rPr lang="en-VN" sz="1400"/>
                        <a:t>2,871</a:t>
                      </a:r>
                    </a:p>
                  </a:txBody>
                  <a:tcPr marL="50222" marR="50222" marT="25111" marB="25111" anchor="ctr">
                    <a:lnL>
                      <a:noFill/>
                    </a:lnL>
                    <a:lnR>
                      <a:noFill/>
                    </a:lnR>
                    <a:lnT>
                      <a:noFill/>
                    </a:lnT>
                    <a:lnB>
                      <a:noFill/>
                    </a:lnB>
                    <a:noFill/>
                  </a:tcPr>
                </a:tc>
                <a:extLst>
                  <a:ext uri="{0D108BD9-81ED-4DB2-BD59-A6C34878D82A}">
                    <a16:rowId xmlns:a16="http://schemas.microsoft.com/office/drawing/2014/main" val="1053995279"/>
                  </a:ext>
                </a:extLst>
              </a:tr>
              <a:tr h="435229">
                <a:tc>
                  <a:txBody>
                    <a:bodyPr/>
                    <a:lstStyle/>
                    <a:p>
                      <a:r>
                        <a:rPr lang="en-VN" sz="1400"/>
                        <a:t>2.5</a:t>
                      </a:r>
                    </a:p>
                  </a:txBody>
                  <a:tcPr marL="50222" marR="50222" marT="25111" marB="25111" anchor="ctr">
                    <a:lnL>
                      <a:noFill/>
                    </a:lnL>
                    <a:lnR>
                      <a:noFill/>
                    </a:lnR>
                    <a:lnT>
                      <a:noFill/>
                    </a:lnT>
                    <a:lnB>
                      <a:noFill/>
                    </a:lnB>
                    <a:noFill/>
                  </a:tcPr>
                </a:tc>
                <a:tc>
                  <a:txBody>
                    <a:bodyPr/>
                    <a:lstStyle/>
                    <a:p>
                      <a:r>
                        <a:rPr lang="en-US" sz="1400"/>
                        <a:t>Power costs during peak hours</a:t>
                      </a:r>
                    </a:p>
                  </a:txBody>
                  <a:tcPr marL="50222" marR="50222" marT="25111" marB="25111" anchor="ctr">
                    <a:lnL>
                      <a:noFill/>
                    </a:lnL>
                    <a:lnR>
                      <a:noFill/>
                    </a:lnR>
                    <a:lnT>
                      <a:noFill/>
                    </a:lnT>
                    <a:lnB>
                      <a:noFill/>
                    </a:lnB>
                    <a:noFill/>
                  </a:tcPr>
                </a:tc>
                <a:tc gridSpan="2">
                  <a:txBody>
                    <a:bodyPr/>
                    <a:lstStyle/>
                    <a:p>
                      <a:r>
                        <a:rPr lang="en-US" sz="1400"/>
                        <a:t>VND</a:t>
                      </a:r>
                    </a:p>
                  </a:txBody>
                  <a:tcPr marL="50222" marR="50222" marT="25111" marB="25111" anchor="ctr">
                    <a:lnL>
                      <a:noFill/>
                    </a:lnL>
                    <a:lnR>
                      <a:noFill/>
                    </a:lnR>
                    <a:lnT>
                      <a:noFill/>
                    </a:lnT>
                    <a:lnB>
                      <a:noFill/>
                    </a:lnB>
                    <a:noFill/>
                  </a:tcPr>
                </a:tc>
                <a:tc hMerge="1">
                  <a:txBody>
                    <a:bodyPr/>
                    <a:lstStyle/>
                    <a:p>
                      <a:r>
                        <a:rPr lang="en-US" sz="1400"/>
                        <a:t>VND</a:t>
                      </a:r>
                    </a:p>
                  </a:txBody>
                  <a:tcPr marL="50222" marR="50222" marT="25111" marB="25111" anchor="ctr">
                    <a:lnL>
                      <a:noFill/>
                    </a:lnL>
                    <a:lnR>
                      <a:noFill/>
                    </a:lnR>
                    <a:lnT>
                      <a:noFill/>
                    </a:lnT>
                    <a:lnB>
                      <a:noFill/>
                    </a:lnB>
                    <a:noFill/>
                  </a:tcPr>
                </a:tc>
                <a:tc gridSpan="2">
                  <a:txBody>
                    <a:bodyPr/>
                    <a:lstStyle/>
                    <a:p>
                      <a:r>
                        <a:rPr lang="en-VN" sz="1400"/>
                        <a:t>2,454,705</a:t>
                      </a:r>
                      <a:endParaRPr lang="en-US" sz="1400"/>
                    </a:p>
                  </a:txBody>
                  <a:tcPr marL="50222" marR="50222" marT="25111" marB="25111" anchor="ctr">
                    <a:lnL>
                      <a:noFill/>
                    </a:lnL>
                    <a:lnR>
                      <a:noFill/>
                    </a:lnR>
                    <a:lnT>
                      <a:noFill/>
                    </a:lnT>
                    <a:lnB>
                      <a:noFill/>
                    </a:lnB>
                    <a:noFill/>
                  </a:tcPr>
                </a:tc>
                <a:tc hMerge="1">
                  <a:txBody>
                    <a:bodyPr/>
                    <a:lstStyle/>
                    <a:p>
                      <a:r>
                        <a:rPr lang="en-VN" sz="1400"/>
                        <a:t>2,454,705</a:t>
                      </a:r>
                    </a:p>
                  </a:txBody>
                  <a:tcPr marL="50222" marR="50222" marT="25111" marB="25111" anchor="ctr">
                    <a:lnL>
                      <a:noFill/>
                    </a:lnL>
                    <a:lnR>
                      <a:noFill/>
                    </a:lnR>
                    <a:lnT>
                      <a:noFill/>
                    </a:lnT>
                    <a:lnB>
                      <a:noFill/>
                    </a:lnB>
                    <a:noFill/>
                  </a:tcPr>
                </a:tc>
                <a:extLst>
                  <a:ext uri="{0D108BD9-81ED-4DB2-BD59-A6C34878D82A}">
                    <a16:rowId xmlns:a16="http://schemas.microsoft.com/office/drawing/2014/main" val="1078317631"/>
                  </a:ext>
                </a:extLst>
              </a:tr>
              <a:tr h="240529">
                <a:tc>
                  <a:txBody>
                    <a:bodyPr/>
                    <a:lstStyle/>
                    <a:p>
                      <a:r>
                        <a:rPr lang="en-VN" sz="1400"/>
                        <a:t>2.6</a:t>
                      </a:r>
                    </a:p>
                  </a:txBody>
                  <a:tcPr marL="50222" marR="50222" marT="25111" marB="25111" anchor="ctr">
                    <a:lnL>
                      <a:noFill/>
                    </a:lnL>
                    <a:lnR>
                      <a:noFill/>
                    </a:lnR>
                    <a:lnT>
                      <a:noFill/>
                    </a:lnT>
                    <a:lnB>
                      <a:noFill/>
                    </a:lnB>
                    <a:noFill/>
                  </a:tcPr>
                </a:tc>
                <a:tc>
                  <a:txBody>
                    <a:bodyPr/>
                    <a:lstStyle/>
                    <a:p>
                      <a:r>
                        <a:rPr lang="en-US" sz="1400"/>
                        <a:t>Added pump capacity for thermal discharge</a:t>
                      </a:r>
                    </a:p>
                  </a:txBody>
                  <a:tcPr marL="50222" marR="50222" marT="25111" marB="25111" anchor="ctr">
                    <a:lnL>
                      <a:noFill/>
                    </a:lnL>
                    <a:lnR>
                      <a:noFill/>
                    </a:lnR>
                    <a:lnT>
                      <a:noFill/>
                    </a:lnT>
                    <a:lnB>
                      <a:noFill/>
                    </a:lnB>
                    <a:noFill/>
                  </a:tcPr>
                </a:tc>
                <a:tc gridSpan="2">
                  <a:txBody>
                    <a:bodyPr/>
                    <a:lstStyle/>
                    <a:p>
                      <a:r>
                        <a:rPr lang="en-US" sz="1400"/>
                        <a:t>kW</a:t>
                      </a:r>
                    </a:p>
                  </a:txBody>
                  <a:tcPr marL="50222" marR="50222" marT="25111" marB="25111" anchor="ctr">
                    <a:lnL>
                      <a:noFill/>
                    </a:lnL>
                    <a:lnR>
                      <a:noFill/>
                    </a:lnR>
                    <a:lnT>
                      <a:noFill/>
                    </a:lnT>
                    <a:lnB>
                      <a:noFill/>
                    </a:lnB>
                    <a:noFill/>
                  </a:tcPr>
                </a:tc>
                <a:tc hMerge="1">
                  <a:txBody>
                    <a:bodyPr/>
                    <a:lstStyle/>
                    <a:p>
                      <a:r>
                        <a:rPr lang="en-US" sz="1400"/>
                        <a:t>kW</a:t>
                      </a:r>
                    </a:p>
                  </a:txBody>
                  <a:tcPr marL="50222" marR="50222" marT="25111" marB="25111" anchor="ctr">
                    <a:lnL>
                      <a:noFill/>
                    </a:lnL>
                    <a:lnR>
                      <a:noFill/>
                    </a:lnR>
                    <a:lnT>
                      <a:noFill/>
                    </a:lnT>
                    <a:lnB>
                      <a:noFill/>
                    </a:lnB>
                    <a:noFill/>
                  </a:tcPr>
                </a:tc>
                <a:tc gridSpan="2">
                  <a:txBody>
                    <a:bodyPr/>
                    <a:lstStyle/>
                    <a:p>
                      <a:r>
                        <a:rPr lang="en-VN" sz="1400"/>
                        <a:t>5.5</a:t>
                      </a:r>
                      <a:endParaRPr lang="en-US" sz="1400"/>
                    </a:p>
                  </a:txBody>
                  <a:tcPr marL="50222" marR="50222" marT="25111" marB="25111" anchor="ctr">
                    <a:lnL>
                      <a:noFill/>
                    </a:lnL>
                    <a:lnR>
                      <a:noFill/>
                    </a:lnR>
                    <a:lnT>
                      <a:noFill/>
                    </a:lnT>
                    <a:lnB>
                      <a:noFill/>
                    </a:lnB>
                    <a:noFill/>
                  </a:tcPr>
                </a:tc>
                <a:tc hMerge="1">
                  <a:txBody>
                    <a:bodyPr/>
                    <a:lstStyle/>
                    <a:p>
                      <a:r>
                        <a:rPr lang="en-VN" sz="1400"/>
                        <a:t>5.5</a:t>
                      </a:r>
                    </a:p>
                  </a:txBody>
                  <a:tcPr marL="50222" marR="50222" marT="25111" marB="25111" anchor="ctr">
                    <a:lnL>
                      <a:noFill/>
                    </a:lnL>
                    <a:lnR>
                      <a:noFill/>
                    </a:lnR>
                    <a:lnT>
                      <a:noFill/>
                    </a:lnT>
                    <a:lnB>
                      <a:noFill/>
                    </a:lnB>
                    <a:noFill/>
                  </a:tcPr>
                </a:tc>
                <a:extLst>
                  <a:ext uri="{0D108BD9-81ED-4DB2-BD59-A6C34878D82A}">
                    <a16:rowId xmlns:a16="http://schemas.microsoft.com/office/drawing/2014/main" val="3965019167"/>
                  </a:ext>
                </a:extLst>
              </a:tr>
              <a:tr h="435229">
                <a:tc>
                  <a:txBody>
                    <a:bodyPr/>
                    <a:lstStyle/>
                    <a:p>
                      <a:r>
                        <a:rPr lang="en-VN" sz="1400"/>
                        <a:t>2.7</a:t>
                      </a:r>
                    </a:p>
                  </a:txBody>
                  <a:tcPr marL="50222" marR="50222" marT="25111" marB="25111" anchor="ctr">
                    <a:lnL>
                      <a:noFill/>
                    </a:lnL>
                    <a:lnR>
                      <a:noFill/>
                    </a:lnR>
                    <a:lnT>
                      <a:noFill/>
                    </a:lnT>
                    <a:lnB>
                      <a:noFill/>
                    </a:lnB>
                    <a:noFill/>
                  </a:tcPr>
                </a:tc>
                <a:tc>
                  <a:txBody>
                    <a:bodyPr/>
                    <a:lstStyle/>
                    <a:p>
                      <a:r>
                        <a:rPr lang="en-US" sz="1400"/>
                        <a:t>Actual power consumption with the addition of a thermal storage tank</a:t>
                      </a:r>
                    </a:p>
                  </a:txBody>
                  <a:tcPr marL="50222" marR="50222" marT="25111" marB="25111" anchor="ctr">
                    <a:lnL>
                      <a:noFill/>
                    </a:lnL>
                    <a:lnR>
                      <a:noFill/>
                    </a:lnR>
                    <a:lnT>
                      <a:noFill/>
                    </a:lnT>
                    <a:lnB>
                      <a:noFill/>
                    </a:lnB>
                    <a:noFill/>
                  </a:tcPr>
                </a:tc>
                <a:tc gridSpan="2">
                  <a:txBody>
                    <a:bodyPr/>
                    <a:lstStyle/>
                    <a:p>
                      <a:r>
                        <a:rPr lang="en-US" sz="1400"/>
                        <a:t>kW</a:t>
                      </a:r>
                    </a:p>
                  </a:txBody>
                  <a:tcPr marL="50222" marR="50222" marT="25111" marB="25111" anchor="ctr">
                    <a:lnL>
                      <a:noFill/>
                    </a:lnL>
                    <a:lnR>
                      <a:noFill/>
                    </a:lnR>
                    <a:lnT>
                      <a:noFill/>
                    </a:lnT>
                    <a:lnB>
                      <a:noFill/>
                    </a:lnB>
                    <a:noFill/>
                  </a:tcPr>
                </a:tc>
                <a:tc hMerge="1">
                  <a:txBody>
                    <a:bodyPr/>
                    <a:lstStyle/>
                    <a:p>
                      <a:r>
                        <a:rPr lang="en-US" sz="1400"/>
                        <a:t>kW</a:t>
                      </a:r>
                    </a:p>
                  </a:txBody>
                  <a:tcPr marL="50222" marR="50222" marT="25111" marB="25111" anchor="ctr">
                    <a:lnL>
                      <a:noFill/>
                    </a:lnL>
                    <a:lnR>
                      <a:noFill/>
                    </a:lnR>
                    <a:lnT>
                      <a:noFill/>
                    </a:lnT>
                    <a:lnB>
                      <a:noFill/>
                    </a:lnB>
                    <a:noFill/>
                  </a:tcPr>
                </a:tc>
                <a:tc gridSpan="2">
                  <a:txBody>
                    <a:bodyPr/>
                    <a:lstStyle/>
                    <a:p>
                      <a:r>
                        <a:rPr lang="en-VN" sz="1400"/>
                        <a:t>1,146</a:t>
                      </a:r>
                      <a:endParaRPr lang="en-US" sz="1400"/>
                    </a:p>
                  </a:txBody>
                  <a:tcPr marL="50222" marR="50222" marT="25111" marB="25111" anchor="ctr">
                    <a:lnL>
                      <a:noFill/>
                    </a:lnL>
                    <a:lnR>
                      <a:noFill/>
                    </a:lnR>
                    <a:lnT>
                      <a:noFill/>
                    </a:lnT>
                    <a:lnB>
                      <a:noFill/>
                    </a:lnB>
                    <a:noFill/>
                  </a:tcPr>
                </a:tc>
                <a:tc hMerge="1">
                  <a:txBody>
                    <a:bodyPr/>
                    <a:lstStyle/>
                    <a:p>
                      <a:r>
                        <a:rPr lang="en-VN" sz="1400"/>
                        <a:t>1,146</a:t>
                      </a:r>
                    </a:p>
                  </a:txBody>
                  <a:tcPr marL="50222" marR="50222" marT="25111" marB="25111" anchor="ctr">
                    <a:lnL>
                      <a:noFill/>
                    </a:lnL>
                    <a:lnR>
                      <a:noFill/>
                    </a:lnR>
                    <a:lnT>
                      <a:noFill/>
                    </a:lnT>
                    <a:lnB>
                      <a:noFill/>
                    </a:lnB>
                    <a:noFill/>
                  </a:tcPr>
                </a:tc>
                <a:extLst>
                  <a:ext uri="{0D108BD9-81ED-4DB2-BD59-A6C34878D82A}">
                    <a16:rowId xmlns:a16="http://schemas.microsoft.com/office/drawing/2014/main" val="1227176155"/>
                  </a:ext>
                </a:extLst>
              </a:tr>
              <a:tr h="240529">
                <a:tc>
                  <a:txBody>
                    <a:bodyPr/>
                    <a:lstStyle/>
                    <a:p>
                      <a:r>
                        <a:rPr lang="en-VN" sz="1400"/>
                        <a:t>2.8</a:t>
                      </a:r>
                    </a:p>
                  </a:txBody>
                  <a:tcPr marL="50222" marR="50222" marT="25111" marB="25111" anchor="ctr">
                    <a:lnL>
                      <a:noFill/>
                    </a:lnL>
                    <a:lnR>
                      <a:noFill/>
                    </a:lnR>
                    <a:lnT>
                      <a:noFill/>
                    </a:lnT>
                    <a:lnB>
                      <a:noFill/>
                    </a:lnB>
                    <a:noFill/>
                  </a:tcPr>
                </a:tc>
                <a:tc>
                  <a:txBody>
                    <a:bodyPr/>
                    <a:lstStyle/>
                    <a:p>
                      <a:r>
                        <a:rPr lang="en-US" sz="1400" dirty="0"/>
                        <a:t>Electricity price during off-peak hours</a:t>
                      </a:r>
                    </a:p>
                  </a:txBody>
                  <a:tcPr marL="50222" marR="50222" marT="25111" marB="25111" anchor="ctr">
                    <a:lnL>
                      <a:noFill/>
                    </a:lnL>
                    <a:lnR>
                      <a:noFill/>
                    </a:lnR>
                    <a:lnT>
                      <a:noFill/>
                    </a:lnT>
                    <a:lnB>
                      <a:noFill/>
                    </a:lnB>
                    <a:noFill/>
                  </a:tcPr>
                </a:tc>
                <a:tc gridSpan="2">
                  <a:txBody>
                    <a:bodyPr/>
                    <a:lstStyle/>
                    <a:p>
                      <a:r>
                        <a:rPr lang="en-US" sz="1400"/>
                        <a:t>VND/kW</a:t>
                      </a:r>
                      <a:endParaRPr lang="en-US" sz="1400" dirty="0"/>
                    </a:p>
                  </a:txBody>
                  <a:tcPr marL="50222" marR="50222" marT="25111" marB="25111" anchor="ctr">
                    <a:lnL>
                      <a:noFill/>
                    </a:lnL>
                    <a:lnR>
                      <a:noFill/>
                    </a:lnR>
                    <a:lnT>
                      <a:noFill/>
                    </a:lnT>
                    <a:lnB>
                      <a:noFill/>
                    </a:lnB>
                    <a:noFill/>
                  </a:tcPr>
                </a:tc>
                <a:tc hMerge="1">
                  <a:txBody>
                    <a:bodyPr/>
                    <a:lstStyle/>
                    <a:p>
                      <a:r>
                        <a:rPr lang="en-US" sz="1400"/>
                        <a:t>VND/kW</a:t>
                      </a:r>
                    </a:p>
                  </a:txBody>
                  <a:tcPr marL="50222" marR="50222" marT="25111" marB="25111" anchor="ctr">
                    <a:lnL>
                      <a:noFill/>
                    </a:lnL>
                    <a:lnR>
                      <a:noFill/>
                    </a:lnR>
                    <a:lnT>
                      <a:noFill/>
                    </a:lnT>
                    <a:lnB>
                      <a:noFill/>
                    </a:lnB>
                    <a:noFill/>
                  </a:tcPr>
                </a:tc>
                <a:tc gridSpan="2">
                  <a:txBody>
                    <a:bodyPr/>
                    <a:lstStyle/>
                    <a:p>
                      <a:r>
                        <a:rPr lang="en-VN" sz="1400"/>
                        <a:t>1,361</a:t>
                      </a:r>
                      <a:endParaRPr lang="en-US" sz="1400" dirty="0"/>
                    </a:p>
                  </a:txBody>
                  <a:tcPr marL="50222" marR="50222" marT="25111" marB="25111" anchor="ctr">
                    <a:lnL>
                      <a:noFill/>
                    </a:lnL>
                    <a:lnR>
                      <a:noFill/>
                    </a:lnR>
                    <a:lnT>
                      <a:noFill/>
                    </a:lnT>
                    <a:lnB>
                      <a:noFill/>
                    </a:lnB>
                    <a:noFill/>
                  </a:tcPr>
                </a:tc>
                <a:tc hMerge="1">
                  <a:txBody>
                    <a:bodyPr/>
                    <a:lstStyle/>
                    <a:p>
                      <a:r>
                        <a:rPr lang="en-VN" sz="1400"/>
                        <a:t>1,361</a:t>
                      </a:r>
                    </a:p>
                  </a:txBody>
                  <a:tcPr marL="50222" marR="50222" marT="25111" marB="25111" anchor="ctr">
                    <a:lnL>
                      <a:noFill/>
                    </a:lnL>
                    <a:lnR>
                      <a:noFill/>
                    </a:lnR>
                    <a:lnT>
                      <a:noFill/>
                    </a:lnT>
                    <a:lnB>
                      <a:noFill/>
                    </a:lnB>
                    <a:noFill/>
                  </a:tcPr>
                </a:tc>
                <a:extLst>
                  <a:ext uri="{0D108BD9-81ED-4DB2-BD59-A6C34878D82A}">
                    <a16:rowId xmlns:a16="http://schemas.microsoft.com/office/drawing/2014/main" val="2951859073"/>
                  </a:ext>
                </a:extLst>
              </a:tr>
              <a:tr h="435229">
                <a:tc>
                  <a:txBody>
                    <a:bodyPr/>
                    <a:lstStyle/>
                    <a:p>
                      <a:r>
                        <a:rPr lang="en-VN" sz="1400"/>
                        <a:t>2.9</a:t>
                      </a:r>
                    </a:p>
                  </a:txBody>
                  <a:tcPr marL="50222" marR="50222" marT="25111" marB="25111" anchor="ctr">
                    <a:lnL>
                      <a:noFill/>
                    </a:lnL>
                    <a:lnR>
                      <a:noFill/>
                    </a:lnR>
                    <a:lnT>
                      <a:noFill/>
                    </a:lnT>
                    <a:lnB>
                      <a:noFill/>
                    </a:lnB>
                    <a:noFill/>
                  </a:tcPr>
                </a:tc>
                <a:tc>
                  <a:txBody>
                    <a:bodyPr/>
                    <a:lstStyle/>
                    <a:p>
                      <a:r>
                        <a:rPr lang="en-US" sz="1400"/>
                        <a:t>Power costs during off-peak hours</a:t>
                      </a:r>
                    </a:p>
                  </a:txBody>
                  <a:tcPr marL="50222" marR="50222" marT="25111" marB="25111" anchor="ctr">
                    <a:lnL>
                      <a:noFill/>
                    </a:lnL>
                    <a:lnR>
                      <a:noFill/>
                    </a:lnR>
                    <a:lnT>
                      <a:noFill/>
                    </a:lnT>
                    <a:lnB>
                      <a:noFill/>
                    </a:lnB>
                    <a:noFill/>
                  </a:tcPr>
                </a:tc>
                <a:tc gridSpan="2">
                  <a:txBody>
                    <a:bodyPr/>
                    <a:lstStyle/>
                    <a:p>
                      <a:r>
                        <a:rPr lang="en-US" sz="1400" dirty="0"/>
                        <a:t>VND</a:t>
                      </a:r>
                    </a:p>
                  </a:txBody>
                  <a:tcPr marL="50222" marR="50222" marT="25111" marB="25111" anchor="ctr">
                    <a:lnL>
                      <a:noFill/>
                    </a:lnL>
                    <a:lnR>
                      <a:noFill/>
                    </a:lnR>
                    <a:lnT>
                      <a:noFill/>
                    </a:lnT>
                    <a:lnB>
                      <a:noFill/>
                    </a:lnB>
                    <a:noFill/>
                  </a:tcPr>
                </a:tc>
                <a:tc hMerge="1">
                  <a:txBody>
                    <a:bodyPr/>
                    <a:lstStyle/>
                    <a:p>
                      <a:r>
                        <a:rPr lang="en-US" sz="1400"/>
                        <a:t>VND</a:t>
                      </a:r>
                    </a:p>
                  </a:txBody>
                  <a:tcPr marL="50222" marR="50222" marT="25111" marB="25111" anchor="ctr">
                    <a:lnL>
                      <a:noFill/>
                    </a:lnL>
                    <a:lnR>
                      <a:noFill/>
                    </a:lnR>
                    <a:lnT>
                      <a:noFill/>
                    </a:lnT>
                    <a:lnB>
                      <a:noFill/>
                    </a:lnB>
                    <a:noFill/>
                  </a:tcPr>
                </a:tc>
                <a:tc gridSpan="2">
                  <a:txBody>
                    <a:bodyPr/>
                    <a:lstStyle/>
                    <a:p>
                      <a:r>
                        <a:rPr lang="en-VN" sz="1400" dirty="0"/>
                        <a:t>1,559,706</a:t>
                      </a:r>
                      <a:endParaRPr lang="en-US" sz="1400" dirty="0"/>
                    </a:p>
                  </a:txBody>
                  <a:tcPr marL="50222" marR="50222" marT="25111" marB="25111" anchor="ctr">
                    <a:lnL>
                      <a:noFill/>
                    </a:lnL>
                    <a:lnR>
                      <a:noFill/>
                    </a:lnR>
                    <a:lnT>
                      <a:noFill/>
                    </a:lnT>
                    <a:lnB>
                      <a:noFill/>
                    </a:lnB>
                    <a:noFill/>
                  </a:tcPr>
                </a:tc>
                <a:tc hMerge="1">
                  <a:txBody>
                    <a:bodyPr/>
                    <a:lstStyle/>
                    <a:p>
                      <a:r>
                        <a:rPr lang="en-VN" sz="1400" dirty="0"/>
                        <a:t>1,559,706</a:t>
                      </a:r>
                    </a:p>
                  </a:txBody>
                  <a:tcPr marL="50222" marR="50222" marT="25111" marB="25111" anchor="ctr">
                    <a:lnL>
                      <a:noFill/>
                    </a:lnL>
                    <a:lnR>
                      <a:noFill/>
                    </a:lnR>
                    <a:lnT>
                      <a:noFill/>
                    </a:lnT>
                    <a:lnB>
                      <a:noFill/>
                    </a:lnB>
                    <a:noFill/>
                  </a:tcPr>
                </a:tc>
                <a:extLst>
                  <a:ext uri="{0D108BD9-81ED-4DB2-BD59-A6C34878D82A}">
                    <a16:rowId xmlns:a16="http://schemas.microsoft.com/office/drawing/2014/main" val="324621667"/>
                  </a:ext>
                </a:extLst>
              </a:tr>
            </a:tbl>
          </a:graphicData>
        </a:graphic>
      </p:graphicFrame>
      <p:sp>
        <p:nvSpPr>
          <p:cNvPr id="13" name="Rectangle 2">
            <a:extLst>
              <a:ext uri="{FF2B5EF4-FFF2-40B4-BE49-F238E27FC236}">
                <a16:creationId xmlns:a16="http://schemas.microsoft.com/office/drawing/2014/main" id="{26935F7B-A7EE-FA51-A30A-7A4135CAFC36}"/>
              </a:ext>
            </a:extLst>
          </p:cNvPr>
          <p:cNvSpPr>
            <a:spLocks noChangeArrowheads="1"/>
          </p:cNvSpPr>
          <p:nvPr/>
        </p:nvSpPr>
        <p:spPr bwMode="auto">
          <a:xfrm>
            <a:off x="4864353" y="1314642"/>
            <a:ext cx="732764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sz="1600" b="1" i="0" u="none" strike="noStrike" cap="none" normalizeH="0" baseline="0" dirty="0">
                <a:ln>
                  <a:noFill/>
                </a:ln>
                <a:solidFill>
                  <a:schemeClr val="tx1"/>
                </a:solidFill>
                <a:effectLst/>
                <a:latin typeface="Arial" panose="020B0604020202020204" pitchFamily="34" charset="0"/>
              </a:rPr>
              <a:t>Table 2: Savings Calculation with the Addition of a Thermal Storage Tank</a:t>
            </a:r>
          </a:p>
        </p:txBody>
      </p:sp>
    </p:spTree>
    <p:extLst>
      <p:ext uri="{BB962C8B-B14F-4D97-AF65-F5344CB8AC3E}">
        <p14:creationId xmlns:p14="http://schemas.microsoft.com/office/powerpoint/2010/main" val="11342382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DCDE1-6602-E922-D3A8-DFC05FC8601A}"/>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FD287F16-5C47-87F3-B882-DAC34C1E1FC8}"/>
              </a:ext>
            </a:extLst>
          </p:cNvPr>
          <p:cNvSpPr/>
          <p:nvPr/>
        </p:nvSpPr>
        <p:spPr>
          <a:xfrm>
            <a:off x="609600" y="1410899"/>
            <a:ext cx="4328160" cy="369332"/>
          </a:xfrm>
          <a:prstGeom prst="rect">
            <a:avLst/>
          </a:prstGeom>
        </p:spPr>
        <p:txBody>
          <a:bodyPr wrap="square">
            <a:spAutoFit/>
          </a:bodyPr>
          <a:lstStyle/>
          <a:p>
            <a:r>
              <a:rPr lang="en-US" sz="1800" b="1" dirty="0"/>
              <a:t>d. Benefits for economy</a:t>
            </a:r>
            <a:endParaRPr lang="pt-BR" sz="1800" dirty="0">
              <a:latin typeface="Times New Roman" panose="02020603050405020304" pitchFamily="18" charset="0"/>
              <a:cs typeface="Times New Roman" panose="02020603050405020304" pitchFamily="18" charset="0"/>
            </a:endParaRPr>
          </a:p>
        </p:txBody>
      </p:sp>
      <p:sp>
        <p:nvSpPr>
          <p:cNvPr id="9" name="Title 1">
            <a:extLst>
              <a:ext uri="{FF2B5EF4-FFF2-40B4-BE49-F238E27FC236}">
                <a16:creationId xmlns:a16="http://schemas.microsoft.com/office/drawing/2014/main" id="{3B6F2E88-EC84-F4C9-F1BD-C4F43BD72CF1}"/>
              </a:ext>
            </a:extLst>
          </p:cNvPr>
          <p:cNvSpPr>
            <a:spLocks noGrp="1"/>
          </p:cNvSpPr>
          <p:nvPr>
            <p:ph type="title"/>
          </p:nvPr>
        </p:nvSpPr>
        <p:spPr>
          <a:xfrm>
            <a:off x="609600" y="548633"/>
            <a:ext cx="9533206" cy="495200"/>
          </a:xfrm>
        </p:spPr>
        <p:txBody>
          <a:bodyPr>
            <a:noAutofit/>
          </a:bodyPr>
          <a:lstStyle/>
          <a:p>
            <a:pPr algn="l"/>
            <a:r>
              <a:rPr lang="en-US" dirty="0">
                <a:solidFill>
                  <a:schemeClr val="accent1">
                    <a:lumMod val="50000"/>
                  </a:schemeClr>
                </a:solidFill>
              </a:rPr>
              <a:t>EEMs 5: Installing a Thermal Storage Tank for 10°C Chilled Water Supply to the Air Conditioning System</a:t>
            </a:r>
            <a:endParaRPr lang="en-US" dirty="0"/>
          </a:p>
        </p:txBody>
      </p:sp>
      <p:graphicFrame>
        <p:nvGraphicFramePr>
          <p:cNvPr id="15" name="Table 14">
            <a:extLst>
              <a:ext uri="{FF2B5EF4-FFF2-40B4-BE49-F238E27FC236}">
                <a16:creationId xmlns:a16="http://schemas.microsoft.com/office/drawing/2014/main" id="{AAA52A92-471D-AD1A-0257-5EC258BCCEFA}"/>
              </a:ext>
            </a:extLst>
          </p:cNvPr>
          <p:cNvGraphicFramePr>
            <a:graphicFrameLocks noGrp="1"/>
          </p:cNvGraphicFramePr>
          <p:nvPr>
            <p:extLst>
              <p:ext uri="{D42A27DB-BD31-4B8C-83A1-F6EECF244321}">
                <p14:modId xmlns:p14="http://schemas.microsoft.com/office/powerpoint/2010/main" val="499428284"/>
              </p:ext>
            </p:extLst>
          </p:nvPr>
        </p:nvGraphicFramePr>
        <p:xfrm>
          <a:off x="3441895" y="2071882"/>
          <a:ext cx="7540284" cy="4237485"/>
        </p:xfrm>
        <a:graphic>
          <a:graphicData uri="http://schemas.openxmlformats.org/drawingml/2006/table">
            <a:tbl>
              <a:tblPr/>
              <a:tblGrid>
                <a:gridCol w="970671">
                  <a:extLst>
                    <a:ext uri="{9D8B030D-6E8A-4147-A177-3AD203B41FA5}">
                      <a16:colId xmlns:a16="http://schemas.microsoft.com/office/drawing/2014/main" val="92711898"/>
                    </a:ext>
                  </a:extLst>
                </a:gridCol>
                <a:gridCol w="4009293">
                  <a:extLst>
                    <a:ext uri="{9D8B030D-6E8A-4147-A177-3AD203B41FA5}">
                      <a16:colId xmlns:a16="http://schemas.microsoft.com/office/drawing/2014/main" val="2167165778"/>
                    </a:ext>
                  </a:extLst>
                </a:gridCol>
                <a:gridCol w="1041009">
                  <a:extLst>
                    <a:ext uri="{9D8B030D-6E8A-4147-A177-3AD203B41FA5}">
                      <a16:colId xmlns:a16="http://schemas.microsoft.com/office/drawing/2014/main" val="4053467774"/>
                    </a:ext>
                  </a:extLst>
                </a:gridCol>
                <a:gridCol w="1519311">
                  <a:extLst>
                    <a:ext uri="{9D8B030D-6E8A-4147-A177-3AD203B41FA5}">
                      <a16:colId xmlns:a16="http://schemas.microsoft.com/office/drawing/2014/main" val="580513961"/>
                    </a:ext>
                  </a:extLst>
                </a:gridCol>
              </a:tblGrid>
              <a:tr h="0">
                <a:tc>
                  <a:txBody>
                    <a:bodyPr/>
                    <a:lstStyle/>
                    <a:p>
                      <a:r>
                        <a:rPr lang="en-US"/>
                        <a:t>No.</a:t>
                      </a:r>
                    </a:p>
                  </a:txBody>
                  <a:tcPr anchor="ctr">
                    <a:lnL>
                      <a:noFill/>
                    </a:lnL>
                    <a:lnR>
                      <a:noFill/>
                    </a:lnR>
                    <a:lnT>
                      <a:noFill/>
                    </a:lnT>
                    <a:lnB>
                      <a:noFill/>
                    </a:lnB>
                    <a:noFill/>
                  </a:tcPr>
                </a:tc>
                <a:tc>
                  <a:txBody>
                    <a:bodyPr/>
                    <a:lstStyle/>
                    <a:p>
                      <a:r>
                        <a:rPr lang="en-US"/>
                        <a:t>Item</a:t>
                      </a:r>
                    </a:p>
                  </a:txBody>
                  <a:tcPr anchor="ctr">
                    <a:lnL>
                      <a:noFill/>
                    </a:lnL>
                    <a:lnR>
                      <a:noFill/>
                    </a:lnR>
                    <a:lnT>
                      <a:noFill/>
                    </a:lnT>
                    <a:lnB>
                      <a:noFill/>
                    </a:lnB>
                    <a:noFill/>
                  </a:tcPr>
                </a:tc>
                <a:tc>
                  <a:txBody>
                    <a:bodyPr/>
                    <a:lstStyle/>
                    <a:p>
                      <a:r>
                        <a:rPr lang="en-US"/>
                        <a:t>Unit</a:t>
                      </a:r>
                    </a:p>
                  </a:txBody>
                  <a:tcPr anchor="ctr">
                    <a:lnL>
                      <a:noFill/>
                    </a:lnL>
                    <a:lnR>
                      <a:noFill/>
                    </a:lnR>
                    <a:lnT>
                      <a:noFill/>
                    </a:lnT>
                    <a:lnB>
                      <a:noFill/>
                    </a:lnB>
                    <a:noFill/>
                  </a:tcPr>
                </a:tc>
                <a:tc>
                  <a:txBody>
                    <a:bodyPr/>
                    <a:lstStyle/>
                    <a:p>
                      <a:r>
                        <a:rPr lang="en-US"/>
                        <a:t>Value</a:t>
                      </a:r>
                    </a:p>
                  </a:txBody>
                  <a:tcPr anchor="ctr">
                    <a:lnL>
                      <a:noFill/>
                    </a:lnL>
                    <a:lnR>
                      <a:noFill/>
                    </a:lnR>
                    <a:lnT>
                      <a:noFill/>
                    </a:lnT>
                    <a:lnB>
                      <a:noFill/>
                    </a:lnB>
                    <a:noFill/>
                  </a:tcPr>
                </a:tc>
                <a:extLst>
                  <a:ext uri="{0D108BD9-81ED-4DB2-BD59-A6C34878D82A}">
                    <a16:rowId xmlns:a16="http://schemas.microsoft.com/office/drawing/2014/main" val="704291615"/>
                  </a:ext>
                </a:extLst>
              </a:tr>
              <a:tr h="0">
                <a:tc gridSpan="4">
                  <a:txBody>
                    <a:bodyPr/>
                    <a:lstStyle/>
                    <a:p>
                      <a:r>
                        <a:rPr lang="en-VN" b="1" dirty="0"/>
                        <a:t>3. </a:t>
                      </a:r>
                      <a:r>
                        <a:rPr lang="en-US" b="1" dirty="0"/>
                        <a:t>Savings Potential</a:t>
                      </a:r>
                      <a:endParaRPr lang="en-US" dirty="0"/>
                    </a:p>
                  </a:txBody>
                  <a:tcPr anchor="ctr">
                    <a:lnL>
                      <a:noFill/>
                    </a:lnL>
                    <a:lnR>
                      <a:noFill/>
                    </a:lnR>
                    <a:lnT>
                      <a:noFill/>
                    </a:lnT>
                    <a:lnB>
                      <a:noFill/>
                    </a:lnB>
                    <a:noFill/>
                  </a:tcPr>
                </a:tc>
                <a:tc hMerge="1">
                  <a:txBody>
                    <a:bodyPr/>
                    <a:lstStyle/>
                    <a:p>
                      <a:endParaRPr/>
                    </a:p>
                  </a:txBody>
                  <a:tcPr anchor="ctr">
                    <a:lnL>
                      <a:noFill/>
                    </a:lnL>
                    <a:lnR>
                      <a:noFill/>
                    </a:lnR>
                    <a:lnT>
                      <a:noFill/>
                    </a:lnT>
                    <a:lnB>
                      <a:noFill/>
                    </a:lnB>
                    <a:noFill/>
                  </a:tcPr>
                </a:tc>
                <a:tc hMerge="1">
                  <a:txBody>
                    <a:bodyPr/>
                    <a:lstStyle/>
                    <a:p>
                      <a:endParaRPr lang="en-VN" dirty="0"/>
                    </a:p>
                  </a:txBody>
                  <a:tcPr anchor="ctr">
                    <a:lnL>
                      <a:noFill/>
                    </a:lnL>
                    <a:lnR>
                      <a:noFill/>
                    </a:lnR>
                    <a:lnT>
                      <a:noFill/>
                    </a:lnT>
                    <a:lnB>
                      <a:noFill/>
                    </a:lnB>
                    <a:noFill/>
                  </a:tcPr>
                </a:tc>
                <a:tc hMerge="1">
                  <a:txBody>
                    <a:bodyPr/>
                    <a:lstStyle/>
                    <a:p>
                      <a:endParaRPr lang="en-VN" dirty="0"/>
                    </a:p>
                  </a:txBody>
                  <a:tcPr anchor="ctr">
                    <a:lnL>
                      <a:noFill/>
                    </a:lnL>
                    <a:lnR>
                      <a:noFill/>
                    </a:lnR>
                    <a:lnT>
                      <a:noFill/>
                    </a:lnT>
                    <a:lnB>
                      <a:noFill/>
                    </a:lnB>
                    <a:noFill/>
                  </a:tcPr>
                </a:tc>
                <a:extLst>
                  <a:ext uri="{0D108BD9-81ED-4DB2-BD59-A6C34878D82A}">
                    <a16:rowId xmlns:a16="http://schemas.microsoft.com/office/drawing/2014/main" val="3584422236"/>
                  </a:ext>
                </a:extLst>
              </a:tr>
              <a:tr h="0">
                <a:tc>
                  <a:txBody>
                    <a:bodyPr/>
                    <a:lstStyle/>
                    <a:p>
                      <a:r>
                        <a:rPr lang="en-VN" dirty="0"/>
                        <a:t>3.1</a:t>
                      </a:r>
                    </a:p>
                  </a:txBody>
                  <a:tcPr anchor="ctr">
                    <a:lnL>
                      <a:noFill/>
                    </a:lnL>
                    <a:lnR>
                      <a:noFill/>
                    </a:lnR>
                    <a:lnT>
                      <a:noFill/>
                    </a:lnT>
                    <a:lnB>
                      <a:noFill/>
                    </a:lnB>
                    <a:noFill/>
                  </a:tcPr>
                </a:tc>
                <a:tc>
                  <a:txBody>
                    <a:bodyPr/>
                    <a:lstStyle/>
                    <a:p>
                      <a:r>
                        <a:rPr lang="en-US"/>
                        <a:t>Daily savings in power costs with a thermal storage tank</a:t>
                      </a:r>
                    </a:p>
                  </a:txBody>
                  <a:tcPr anchor="ctr">
                    <a:lnL>
                      <a:noFill/>
                    </a:lnL>
                    <a:lnR>
                      <a:noFill/>
                    </a:lnR>
                    <a:lnT>
                      <a:noFill/>
                    </a:lnT>
                    <a:lnB>
                      <a:noFill/>
                    </a:lnB>
                    <a:noFill/>
                  </a:tcPr>
                </a:tc>
                <a:tc>
                  <a:txBody>
                    <a:bodyPr/>
                    <a:lstStyle/>
                    <a:p>
                      <a:r>
                        <a:rPr lang="en-US"/>
                        <a:t>VND</a:t>
                      </a:r>
                    </a:p>
                  </a:txBody>
                  <a:tcPr anchor="ctr">
                    <a:lnL>
                      <a:noFill/>
                    </a:lnL>
                    <a:lnR>
                      <a:noFill/>
                    </a:lnR>
                    <a:lnT>
                      <a:noFill/>
                    </a:lnT>
                    <a:lnB>
                      <a:noFill/>
                    </a:lnB>
                    <a:noFill/>
                  </a:tcPr>
                </a:tc>
                <a:tc>
                  <a:txBody>
                    <a:bodyPr/>
                    <a:lstStyle/>
                    <a:p>
                      <a:r>
                        <a:rPr lang="en-VN"/>
                        <a:t>894,999</a:t>
                      </a:r>
                    </a:p>
                  </a:txBody>
                  <a:tcPr anchor="ctr">
                    <a:lnL>
                      <a:noFill/>
                    </a:lnL>
                    <a:lnR>
                      <a:noFill/>
                    </a:lnR>
                    <a:lnT>
                      <a:noFill/>
                    </a:lnT>
                    <a:lnB>
                      <a:noFill/>
                    </a:lnB>
                    <a:noFill/>
                  </a:tcPr>
                </a:tc>
                <a:extLst>
                  <a:ext uri="{0D108BD9-81ED-4DB2-BD59-A6C34878D82A}">
                    <a16:rowId xmlns:a16="http://schemas.microsoft.com/office/drawing/2014/main" val="1642540237"/>
                  </a:ext>
                </a:extLst>
              </a:tr>
              <a:tr h="0">
                <a:tc>
                  <a:txBody>
                    <a:bodyPr/>
                    <a:lstStyle/>
                    <a:p>
                      <a:r>
                        <a:rPr lang="en-VN"/>
                        <a:t>3.2</a:t>
                      </a:r>
                    </a:p>
                  </a:txBody>
                  <a:tcPr anchor="ctr">
                    <a:lnL>
                      <a:noFill/>
                    </a:lnL>
                    <a:lnR>
                      <a:noFill/>
                    </a:lnR>
                    <a:lnT>
                      <a:noFill/>
                    </a:lnT>
                    <a:lnB>
                      <a:noFill/>
                    </a:lnB>
                    <a:noFill/>
                  </a:tcPr>
                </a:tc>
                <a:tc>
                  <a:txBody>
                    <a:bodyPr/>
                    <a:lstStyle/>
                    <a:p>
                      <a:r>
                        <a:rPr lang="en-US"/>
                        <a:t>Annual operating time</a:t>
                      </a:r>
                    </a:p>
                  </a:txBody>
                  <a:tcPr anchor="ctr">
                    <a:lnL>
                      <a:noFill/>
                    </a:lnL>
                    <a:lnR>
                      <a:noFill/>
                    </a:lnR>
                    <a:lnT>
                      <a:noFill/>
                    </a:lnT>
                    <a:lnB>
                      <a:noFill/>
                    </a:lnB>
                    <a:noFill/>
                  </a:tcPr>
                </a:tc>
                <a:tc>
                  <a:txBody>
                    <a:bodyPr/>
                    <a:lstStyle/>
                    <a:p>
                      <a:r>
                        <a:rPr lang="en-US"/>
                        <a:t>Days</a:t>
                      </a:r>
                    </a:p>
                  </a:txBody>
                  <a:tcPr anchor="ctr">
                    <a:lnL>
                      <a:noFill/>
                    </a:lnL>
                    <a:lnR>
                      <a:noFill/>
                    </a:lnR>
                    <a:lnT>
                      <a:noFill/>
                    </a:lnT>
                    <a:lnB>
                      <a:noFill/>
                    </a:lnB>
                    <a:noFill/>
                  </a:tcPr>
                </a:tc>
                <a:tc>
                  <a:txBody>
                    <a:bodyPr/>
                    <a:lstStyle/>
                    <a:p>
                      <a:r>
                        <a:rPr lang="en-VN"/>
                        <a:t>352</a:t>
                      </a:r>
                    </a:p>
                  </a:txBody>
                  <a:tcPr anchor="ctr">
                    <a:lnL>
                      <a:noFill/>
                    </a:lnL>
                    <a:lnR>
                      <a:noFill/>
                    </a:lnR>
                    <a:lnT>
                      <a:noFill/>
                    </a:lnT>
                    <a:lnB>
                      <a:noFill/>
                    </a:lnB>
                    <a:noFill/>
                  </a:tcPr>
                </a:tc>
                <a:extLst>
                  <a:ext uri="{0D108BD9-81ED-4DB2-BD59-A6C34878D82A}">
                    <a16:rowId xmlns:a16="http://schemas.microsoft.com/office/drawing/2014/main" val="3614792269"/>
                  </a:ext>
                </a:extLst>
              </a:tr>
              <a:tr h="0">
                <a:tc>
                  <a:txBody>
                    <a:bodyPr/>
                    <a:lstStyle/>
                    <a:p>
                      <a:r>
                        <a:rPr lang="en-VN" dirty="0"/>
                        <a:t>3.3</a:t>
                      </a:r>
                    </a:p>
                  </a:txBody>
                  <a:tcPr anchor="ctr">
                    <a:lnL>
                      <a:noFill/>
                    </a:lnL>
                    <a:lnR>
                      <a:noFill/>
                    </a:lnR>
                    <a:lnT>
                      <a:noFill/>
                    </a:lnT>
                    <a:lnB>
                      <a:noFill/>
                    </a:lnB>
                    <a:noFill/>
                  </a:tcPr>
                </a:tc>
                <a:tc>
                  <a:txBody>
                    <a:bodyPr/>
                    <a:lstStyle/>
                    <a:p>
                      <a:r>
                        <a:rPr lang="en-US"/>
                        <a:t>Annual savings</a:t>
                      </a:r>
                    </a:p>
                  </a:txBody>
                  <a:tcPr anchor="ctr">
                    <a:lnL>
                      <a:noFill/>
                    </a:lnL>
                    <a:lnR>
                      <a:noFill/>
                    </a:lnR>
                    <a:lnT>
                      <a:noFill/>
                    </a:lnT>
                    <a:lnB>
                      <a:noFill/>
                    </a:lnB>
                    <a:noFill/>
                  </a:tcPr>
                </a:tc>
                <a:tc>
                  <a:txBody>
                    <a:bodyPr/>
                    <a:lstStyle/>
                    <a:p>
                      <a:r>
                        <a:rPr lang="en-US"/>
                        <a:t>VND</a:t>
                      </a:r>
                    </a:p>
                  </a:txBody>
                  <a:tcPr anchor="ctr">
                    <a:lnL>
                      <a:noFill/>
                    </a:lnL>
                    <a:lnR>
                      <a:noFill/>
                    </a:lnR>
                    <a:lnT>
                      <a:noFill/>
                    </a:lnT>
                    <a:lnB>
                      <a:noFill/>
                    </a:lnB>
                    <a:noFill/>
                  </a:tcPr>
                </a:tc>
                <a:tc>
                  <a:txBody>
                    <a:bodyPr/>
                    <a:lstStyle/>
                    <a:p>
                      <a:r>
                        <a:rPr lang="en-VN"/>
                        <a:t>315,039,648</a:t>
                      </a:r>
                    </a:p>
                  </a:txBody>
                  <a:tcPr anchor="ctr">
                    <a:lnL>
                      <a:noFill/>
                    </a:lnL>
                    <a:lnR>
                      <a:noFill/>
                    </a:lnR>
                    <a:lnT>
                      <a:noFill/>
                    </a:lnT>
                    <a:lnB>
                      <a:noFill/>
                    </a:lnB>
                    <a:noFill/>
                  </a:tcPr>
                </a:tc>
                <a:extLst>
                  <a:ext uri="{0D108BD9-81ED-4DB2-BD59-A6C34878D82A}">
                    <a16:rowId xmlns:a16="http://schemas.microsoft.com/office/drawing/2014/main" val="3600357295"/>
                  </a:ext>
                </a:extLst>
              </a:tr>
              <a:tr h="0">
                <a:tc>
                  <a:txBody>
                    <a:bodyPr/>
                    <a:lstStyle/>
                    <a:p>
                      <a:r>
                        <a:rPr lang="en-VN"/>
                        <a:t>3.4</a:t>
                      </a:r>
                    </a:p>
                  </a:txBody>
                  <a:tcPr anchor="ctr">
                    <a:lnL>
                      <a:noFill/>
                    </a:lnL>
                    <a:lnR>
                      <a:noFill/>
                    </a:lnR>
                    <a:lnT>
                      <a:noFill/>
                    </a:lnT>
                    <a:lnB>
                      <a:noFill/>
                    </a:lnB>
                    <a:noFill/>
                  </a:tcPr>
                </a:tc>
                <a:tc>
                  <a:txBody>
                    <a:bodyPr/>
                    <a:lstStyle/>
                    <a:p>
                      <a:r>
                        <a:rPr lang="en-US"/>
                        <a:t>Investment cost</a:t>
                      </a:r>
                    </a:p>
                  </a:txBody>
                  <a:tcPr anchor="ctr">
                    <a:lnL>
                      <a:noFill/>
                    </a:lnL>
                    <a:lnR>
                      <a:noFill/>
                    </a:lnR>
                    <a:lnT>
                      <a:noFill/>
                    </a:lnT>
                    <a:lnB>
                      <a:noFill/>
                    </a:lnB>
                    <a:noFill/>
                  </a:tcPr>
                </a:tc>
                <a:tc>
                  <a:txBody>
                    <a:bodyPr/>
                    <a:lstStyle/>
                    <a:p>
                      <a:r>
                        <a:rPr lang="en-US"/>
                        <a:t>VND</a:t>
                      </a:r>
                    </a:p>
                  </a:txBody>
                  <a:tcPr anchor="ctr">
                    <a:lnL>
                      <a:noFill/>
                    </a:lnL>
                    <a:lnR>
                      <a:noFill/>
                    </a:lnR>
                    <a:lnT>
                      <a:noFill/>
                    </a:lnT>
                    <a:lnB>
                      <a:noFill/>
                    </a:lnB>
                    <a:noFill/>
                  </a:tcPr>
                </a:tc>
                <a:tc>
                  <a:txBody>
                    <a:bodyPr/>
                    <a:lstStyle/>
                    <a:p>
                      <a:r>
                        <a:rPr lang="en-VN"/>
                        <a:t>1,500,000,000</a:t>
                      </a:r>
                    </a:p>
                  </a:txBody>
                  <a:tcPr anchor="ctr">
                    <a:lnL>
                      <a:noFill/>
                    </a:lnL>
                    <a:lnR>
                      <a:noFill/>
                    </a:lnR>
                    <a:lnT>
                      <a:noFill/>
                    </a:lnT>
                    <a:lnB>
                      <a:noFill/>
                    </a:lnB>
                    <a:noFill/>
                  </a:tcPr>
                </a:tc>
                <a:extLst>
                  <a:ext uri="{0D108BD9-81ED-4DB2-BD59-A6C34878D82A}">
                    <a16:rowId xmlns:a16="http://schemas.microsoft.com/office/drawing/2014/main" val="3304050841"/>
                  </a:ext>
                </a:extLst>
              </a:tr>
              <a:tr h="0">
                <a:tc>
                  <a:txBody>
                    <a:bodyPr/>
                    <a:lstStyle/>
                    <a:p>
                      <a:r>
                        <a:rPr lang="en-VN"/>
                        <a:t>3.5</a:t>
                      </a:r>
                    </a:p>
                  </a:txBody>
                  <a:tcPr anchor="ctr">
                    <a:lnL>
                      <a:noFill/>
                    </a:lnL>
                    <a:lnR>
                      <a:noFill/>
                    </a:lnR>
                    <a:lnT>
                      <a:noFill/>
                    </a:lnT>
                    <a:lnB>
                      <a:noFill/>
                    </a:lnB>
                    <a:noFill/>
                  </a:tcPr>
                </a:tc>
                <a:tc>
                  <a:txBody>
                    <a:bodyPr/>
                    <a:lstStyle/>
                    <a:p>
                      <a:r>
                        <a:rPr lang="en-US"/>
                        <a:t>Payback period</a:t>
                      </a:r>
                    </a:p>
                  </a:txBody>
                  <a:tcPr anchor="ctr">
                    <a:lnL>
                      <a:noFill/>
                    </a:lnL>
                    <a:lnR>
                      <a:noFill/>
                    </a:lnR>
                    <a:lnT>
                      <a:noFill/>
                    </a:lnT>
                    <a:lnB>
                      <a:noFill/>
                    </a:lnB>
                    <a:noFill/>
                  </a:tcPr>
                </a:tc>
                <a:tc>
                  <a:txBody>
                    <a:bodyPr/>
                    <a:lstStyle/>
                    <a:p>
                      <a:r>
                        <a:rPr lang="en-US"/>
                        <a:t>Years</a:t>
                      </a:r>
                    </a:p>
                  </a:txBody>
                  <a:tcPr anchor="ctr">
                    <a:lnL>
                      <a:noFill/>
                    </a:lnL>
                    <a:lnR>
                      <a:noFill/>
                    </a:lnR>
                    <a:lnT>
                      <a:noFill/>
                    </a:lnT>
                    <a:lnB>
                      <a:noFill/>
                    </a:lnB>
                    <a:noFill/>
                  </a:tcPr>
                </a:tc>
                <a:tc>
                  <a:txBody>
                    <a:bodyPr/>
                    <a:lstStyle/>
                    <a:p>
                      <a:r>
                        <a:rPr lang="en-VN"/>
                        <a:t>4.8</a:t>
                      </a:r>
                    </a:p>
                  </a:txBody>
                  <a:tcPr anchor="ctr">
                    <a:lnL>
                      <a:noFill/>
                    </a:lnL>
                    <a:lnR>
                      <a:noFill/>
                    </a:lnR>
                    <a:lnT>
                      <a:noFill/>
                    </a:lnT>
                    <a:lnB>
                      <a:noFill/>
                    </a:lnB>
                    <a:noFill/>
                  </a:tcPr>
                </a:tc>
                <a:extLst>
                  <a:ext uri="{0D108BD9-81ED-4DB2-BD59-A6C34878D82A}">
                    <a16:rowId xmlns:a16="http://schemas.microsoft.com/office/drawing/2014/main" val="2456041631"/>
                  </a:ext>
                </a:extLst>
              </a:tr>
              <a:tr h="0">
                <a:tc>
                  <a:txBody>
                    <a:bodyPr/>
                    <a:lstStyle/>
                    <a:p>
                      <a:r>
                        <a:rPr lang="en-VN"/>
                        <a:t>3.6</a:t>
                      </a:r>
                    </a:p>
                  </a:txBody>
                  <a:tcPr anchor="ctr">
                    <a:lnL>
                      <a:noFill/>
                    </a:lnL>
                    <a:lnR>
                      <a:noFill/>
                    </a:lnR>
                    <a:lnT>
                      <a:noFill/>
                    </a:lnT>
                    <a:lnB>
                      <a:noFill/>
                    </a:lnB>
                    <a:noFill/>
                  </a:tcPr>
                </a:tc>
                <a:tc>
                  <a:txBody>
                    <a:bodyPr/>
                    <a:lstStyle/>
                    <a:p>
                      <a:r>
                        <a:rPr lang="en-US"/>
                        <a:t>Internal Rate of Return (IRR)</a:t>
                      </a:r>
                    </a:p>
                  </a:txBody>
                  <a:tcPr anchor="ctr">
                    <a:lnL>
                      <a:noFill/>
                    </a:lnL>
                    <a:lnR>
                      <a:noFill/>
                    </a:lnR>
                    <a:lnT>
                      <a:noFill/>
                    </a:lnT>
                    <a:lnB>
                      <a:noFill/>
                    </a:lnB>
                    <a:noFill/>
                  </a:tcPr>
                </a:tc>
                <a:tc>
                  <a:txBody>
                    <a:bodyPr/>
                    <a:lstStyle/>
                    <a:p>
                      <a:r>
                        <a:rPr lang="en-VN"/>
                        <a:t>%</a:t>
                      </a:r>
                    </a:p>
                  </a:txBody>
                  <a:tcPr anchor="ctr">
                    <a:lnL>
                      <a:noFill/>
                    </a:lnL>
                    <a:lnR>
                      <a:noFill/>
                    </a:lnR>
                    <a:lnT>
                      <a:noFill/>
                    </a:lnT>
                    <a:lnB>
                      <a:noFill/>
                    </a:lnB>
                    <a:noFill/>
                  </a:tcPr>
                </a:tc>
                <a:tc>
                  <a:txBody>
                    <a:bodyPr/>
                    <a:lstStyle/>
                    <a:p>
                      <a:r>
                        <a:rPr lang="en-VN"/>
                        <a:t>1.7%</a:t>
                      </a:r>
                    </a:p>
                  </a:txBody>
                  <a:tcPr anchor="ctr">
                    <a:lnL>
                      <a:noFill/>
                    </a:lnL>
                    <a:lnR>
                      <a:noFill/>
                    </a:lnR>
                    <a:lnT>
                      <a:noFill/>
                    </a:lnT>
                    <a:lnB>
                      <a:noFill/>
                    </a:lnB>
                    <a:noFill/>
                  </a:tcPr>
                </a:tc>
                <a:extLst>
                  <a:ext uri="{0D108BD9-81ED-4DB2-BD59-A6C34878D82A}">
                    <a16:rowId xmlns:a16="http://schemas.microsoft.com/office/drawing/2014/main" val="3449756476"/>
                  </a:ext>
                </a:extLst>
              </a:tr>
              <a:tr h="0">
                <a:tc>
                  <a:txBody>
                    <a:bodyPr/>
                    <a:lstStyle/>
                    <a:p>
                      <a:r>
                        <a:rPr lang="en-VN"/>
                        <a:t>3.7</a:t>
                      </a:r>
                    </a:p>
                  </a:txBody>
                  <a:tcPr anchor="ctr">
                    <a:lnL>
                      <a:noFill/>
                    </a:lnL>
                    <a:lnR>
                      <a:noFill/>
                    </a:lnR>
                    <a:lnT>
                      <a:noFill/>
                    </a:lnT>
                    <a:lnB>
                      <a:noFill/>
                    </a:lnB>
                    <a:noFill/>
                  </a:tcPr>
                </a:tc>
                <a:tc>
                  <a:txBody>
                    <a:bodyPr/>
                    <a:lstStyle/>
                    <a:p>
                      <a:r>
                        <a:rPr lang="en-US"/>
                        <a:t>Net Present Value (NPV)</a:t>
                      </a:r>
                    </a:p>
                  </a:txBody>
                  <a:tcPr anchor="ctr">
                    <a:lnL>
                      <a:noFill/>
                    </a:lnL>
                    <a:lnR>
                      <a:noFill/>
                    </a:lnR>
                    <a:lnT>
                      <a:noFill/>
                    </a:lnT>
                    <a:lnB>
                      <a:noFill/>
                    </a:lnB>
                    <a:noFill/>
                  </a:tcPr>
                </a:tc>
                <a:tc>
                  <a:txBody>
                    <a:bodyPr/>
                    <a:lstStyle/>
                    <a:p>
                      <a:r>
                        <a:rPr lang="en-US"/>
                        <a:t>Thousand VND</a:t>
                      </a:r>
                    </a:p>
                  </a:txBody>
                  <a:tcPr anchor="ctr">
                    <a:lnL>
                      <a:noFill/>
                    </a:lnL>
                    <a:lnR>
                      <a:noFill/>
                    </a:lnR>
                    <a:lnT>
                      <a:noFill/>
                    </a:lnT>
                    <a:lnB>
                      <a:noFill/>
                    </a:lnB>
                    <a:noFill/>
                  </a:tcPr>
                </a:tc>
                <a:tc>
                  <a:txBody>
                    <a:bodyPr/>
                    <a:lstStyle/>
                    <a:p>
                      <a:r>
                        <a:rPr lang="en-VN" dirty="0"/>
                        <a:t>65,003.484</a:t>
                      </a:r>
                    </a:p>
                  </a:txBody>
                  <a:tcPr anchor="ctr">
                    <a:lnL>
                      <a:noFill/>
                    </a:lnL>
                    <a:lnR>
                      <a:noFill/>
                    </a:lnR>
                    <a:lnT>
                      <a:noFill/>
                    </a:lnT>
                    <a:lnB>
                      <a:noFill/>
                    </a:lnB>
                    <a:noFill/>
                  </a:tcPr>
                </a:tc>
                <a:extLst>
                  <a:ext uri="{0D108BD9-81ED-4DB2-BD59-A6C34878D82A}">
                    <a16:rowId xmlns:a16="http://schemas.microsoft.com/office/drawing/2014/main" val="1374320718"/>
                  </a:ext>
                </a:extLst>
              </a:tr>
            </a:tbl>
          </a:graphicData>
        </a:graphic>
      </p:graphicFrame>
    </p:spTree>
    <p:extLst>
      <p:ext uri="{BB962C8B-B14F-4D97-AF65-F5344CB8AC3E}">
        <p14:creationId xmlns:p14="http://schemas.microsoft.com/office/powerpoint/2010/main" val="2192170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7CFF4-B4AE-4520-9F6D-4C1364669010}"/>
              </a:ext>
            </a:extLst>
          </p:cNvPr>
          <p:cNvSpPr>
            <a:spLocks noGrp="1"/>
          </p:cNvSpPr>
          <p:nvPr>
            <p:ph type="title"/>
          </p:nvPr>
        </p:nvSpPr>
        <p:spPr/>
        <p:txBody>
          <a:bodyPr>
            <a:noAutofit/>
          </a:bodyPr>
          <a:lstStyle/>
          <a:p>
            <a:r>
              <a:rPr lang="en-US" dirty="0">
                <a:solidFill>
                  <a:schemeClr val="accent1">
                    <a:lumMod val="50000"/>
                  </a:schemeClr>
                </a:solidFill>
              </a:rPr>
              <a:t>EEMs 6: Installing Energy Monitoring Meters </a:t>
            </a:r>
          </a:p>
        </p:txBody>
      </p:sp>
      <p:sp>
        <p:nvSpPr>
          <p:cNvPr id="4" name="TextBox 3">
            <a:extLst>
              <a:ext uri="{FF2B5EF4-FFF2-40B4-BE49-F238E27FC236}">
                <a16:creationId xmlns:a16="http://schemas.microsoft.com/office/drawing/2014/main" id="{B1905D04-647B-47DB-BC4F-D8F8415D876D}"/>
              </a:ext>
            </a:extLst>
          </p:cNvPr>
          <p:cNvSpPr txBox="1"/>
          <p:nvPr/>
        </p:nvSpPr>
        <p:spPr>
          <a:xfrm>
            <a:off x="545690" y="1505659"/>
            <a:ext cx="11100619" cy="4190250"/>
          </a:xfrm>
          <a:prstGeom prst="rect">
            <a:avLst/>
          </a:prstGeom>
          <a:noFill/>
        </p:spPr>
        <p:txBody>
          <a:bodyPr wrap="square" rtlCol="0">
            <a:spAutoFit/>
          </a:bodyPr>
          <a:lstStyle/>
          <a:p>
            <a:pPr>
              <a:lnSpc>
                <a:spcPct val="150000"/>
              </a:lnSpc>
            </a:pPr>
            <a:r>
              <a:rPr lang="en-US" sz="2000" b="1" dirty="0"/>
              <a:t>Current Situation</a:t>
            </a:r>
          </a:p>
          <a:p>
            <a:pPr marL="342900" indent="-342900">
              <a:lnSpc>
                <a:spcPct val="150000"/>
              </a:lnSpc>
              <a:buFont typeface="Arial" panose="020B0604020202020204" pitchFamily="34" charset="0"/>
              <a:buChar char="•"/>
            </a:pPr>
            <a:r>
              <a:rPr lang="en-US" sz="2000" dirty="0"/>
              <a:t>The company’s production process is divided into multiple stages, each with distinct characteristics, energy-consuming equipment, operating mechanisms, and varying durations.</a:t>
            </a:r>
          </a:p>
          <a:p>
            <a:pPr marL="342900" indent="-342900">
              <a:lnSpc>
                <a:spcPct val="150000"/>
              </a:lnSpc>
              <a:buFont typeface="Arial" panose="020B0604020202020204" pitchFamily="34" charset="0"/>
              <a:buChar char="•"/>
            </a:pPr>
            <a:r>
              <a:rPr lang="en-US" sz="2000" dirty="0"/>
              <a:t>The company needs to monitor energy usage, calculate energy consumption per unit of production monthly, and track energy losses in each area to identify causes and take timely corrective actions.</a:t>
            </a:r>
          </a:p>
          <a:p>
            <a:pPr marL="342900" indent="-342900">
              <a:lnSpc>
                <a:spcPct val="150000"/>
              </a:lnSpc>
              <a:buFont typeface="Arial" panose="020B0604020202020204" pitchFamily="34" charset="0"/>
              <a:buChar char="•"/>
            </a:pPr>
            <a:r>
              <a:rPr lang="en-US" sz="2000" dirty="0"/>
              <a:t>By installing sub-meters, the energy manager can establish monthly energy consumption benchmarks. These benchmarks will help monitor and analyze energy usage across different areas.</a:t>
            </a:r>
          </a:p>
        </p:txBody>
      </p:sp>
    </p:spTree>
    <p:extLst>
      <p:ext uri="{BB962C8B-B14F-4D97-AF65-F5344CB8AC3E}">
        <p14:creationId xmlns:p14="http://schemas.microsoft.com/office/powerpoint/2010/main" val="6194282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AED9F3-7A17-6610-9851-442AFD5467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164CBA-B25D-3D75-D9C0-0BBA19D8E0B1}"/>
              </a:ext>
            </a:extLst>
          </p:cNvPr>
          <p:cNvSpPr>
            <a:spLocks noGrp="1"/>
          </p:cNvSpPr>
          <p:nvPr>
            <p:ph type="title"/>
          </p:nvPr>
        </p:nvSpPr>
        <p:spPr/>
        <p:txBody>
          <a:bodyPr>
            <a:noAutofit/>
          </a:bodyPr>
          <a:lstStyle/>
          <a:p>
            <a:r>
              <a:rPr lang="en-US" dirty="0">
                <a:solidFill>
                  <a:schemeClr val="accent1">
                    <a:lumMod val="50000"/>
                  </a:schemeClr>
                </a:solidFill>
              </a:rPr>
              <a:t>EEMs 6: Installing Energy Monitoring Meters </a:t>
            </a:r>
          </a:p>
        </p:txBody>
      </p:sp>
      <p:sp>
        <p:nvSpPr>
          <p:cNvPr id="4" name="TextBox 3">
            <a:extLst>
              <a:ext uri="{FF2B5EF4-FFF2-40B4-BE49-F238E27FC236}">
                <a16:creationId xmlns:a16="http://schemas.microsoft.com/office/drawing/2014/main" id="{9C4C80C2-EA5C-8CE4-E284-DAF0C2A75395}"/>
              </a:ext>
            </a:extLst>
          </p:cNvPr>
          <p:cNvSpPr txBox="1"/>
          <p:nvPr/>
        </p:nvSpPr>
        <p:spPr>
          <a:xfrm>
            <a:off x="545690" y="1505659"/>
            <a:ext cx="11100619" cy="3959417"/>
          </a:xfrm>
          <a:prstGeom prst="rect">
            <a:avLst/>
          </a:prstGeom>
          <a:noFill/>
        </p:spPr>
        <p:txBody>
          <a:bodyPr wrap="square" rtlCol="0">
            <a:spAutoFit/>
          </a:bodyPr>
          <a:lstStyle/>
          <a:p>
            <a:pPr>
              <a:lnSpc>
                <a:spcPct val="150000"/>
              </a:lnSpc>
            </a:pPr>
            <a:r>
              <a:rPr lang="en-US" sz="2000" b="1" dirty="0"/>
              <a:t>Benefits</a:t>
            </a:r>
          </a:p>
          <a:p>
            <a:pPr marL="342900" indent="-342900">
              <a:lnSpc>
                <a:spcPct val="150000"/>
              </a:lnSpc>
              <a:spcBef>
                <a:spcPts val="900"/>
              </a:spcBef>
              <a:buFont typeface="Arial" panose="020B0604020202020204" pitchFamily="34" charset="0"/>
              <a:buChar char="•"/>
            </a:pPr>
            <a:r>
              <a:rPr lang="en-US" sz="2000" dirty="0"/>
              <a:t>The energy manager can establish monthly energy consumption benchmarks by installing sub-meters. Using these benchmarks, they can calculate and prepare reports, generate charts, and compare monthly benchmarks to select the lowest energy consumption level as the target for the organization’s operations.</a:t>
            </a:r>
          </a:p>
          <a:p>
            <a:pPr marL="342900" indent="-342900">
              <a:lnSpc>
                <a:spcPct val="150000"/>
              </a:lnSpc>
              <a:spcBef>
                <a:spcPts val="900"/>
              </a:spcBef>
              <a:buFont typeface="Arial" panose="020B0604020202020204" pitchFamily="34" charset="0"/>
              <a:buChar char="•"/>
            </a:pPr>
            <a:r>
              <a:rPr lang="en-US" sz="2000" dirty="0"/>
              <a:t>Monitoring energy usage and calculating energy consumption per unit of production monthly, along with tracking energy losses in each area, helps identify causes and address issues promptly.</a:t>
            </a:r>
          </a:p>
        </p:txBody>
      </p:sp>
    </p:spTree>
    <p:extLst>
      <p:ext uri="{BB962C8B-B14F-4D97-AF65-F5344CB8AC3E}">
        <p14:creationId xmlns:p14="http://schemas.microsoft.com/office/powerpoint/2010/main" val="42209907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027A5DDA-05DE-463F-AF92-DE4FEAB67164}"/>
              </a:ext>
            </a:extLst>
          </p:cNvPr>
          <p:cNvGraphicFramePr>
            <a:graphicFrameLocks noGrp="1"/>
          </p:cNvGraphicFramePr>
          <p:nvPr>
            <p:extLst>
              <p:ext uri="{D42A27DB-BD31-4B8C-83A1-F6EECF244321}">
                <p14:modId xmlns:p14="http://schemas.microsoft.com/office/powerpoint/2010/main" val="3818597993"/>
              </p:ext>
            </p:extLst>
          </p:nvPr>
        </p:nvGraphicFramePr>
        <p:xfrm>
          <a:off x="4825218" y="1744394"/>
          <a:ext cx="7047233" cy="4255587"/>
        </p:xfrm>
        <a:graphic>
          <a:graphicData uri="http://schemas.openxmlformats.org/drawingml/2006/table">
            <a:tbl>
              <a:tblPr firstRow="1" firstCol="1" lastRow="1" lastCol="1" bandRow="1" bandCol="1">
                <a:tableStyleId>{12ACAA50-B3C0-4FEF-8DD3-66675128A787}</a:tableStyleId>
              </a:tblPr>
              <a:tblGrid>
                <a:gridCol w="767161">
                  <a:extLst>
                    <a:ext uri="{9D8B030D-6E8A-4147-A177-3AD203B41FA5}">
                      <a16:colId xmlns:a16="http://schemas.microsoft.com/office/drawing/2014/main" val="778640158"/>
                    </a:ext>
                  </a:extLst>
                </a:gridCol>
                <a:gridCol w="767161">
                  <a:extLst>
                    <a:ext uri="{9D8B030D-6E8A-4147-A177-3AD203B41FA5}">
                      <a16:colId xmlns:a16="http://schemas.microsoft.com/office/drawing/2014/main" val="159250407"/>
                    </a:ext>
                  </a:extLst>
                </a:gridCol>
                <a:gridCol w="665810">
                  <a:extLst>
                    <a:ext uri="{9D8B030D-6E8A-4147-A177-3AD203B41FA5}">
                      <a16:colId xmlns:a16="http://schemas.microsoft.com/office/drawing/2014/main" val="1390375239"/>
                    </a:ext>
                  </a:extLst>
                </a:gridCol>
                <a:gridCol w="767161">
                  <a:extLst>
                    <a:ext uri="{9D8B030D-6E8A-4147-A177-3AD203B41FA5}">
                      <a16:colId xmlns:a16="http://schemas.microsoft.com/office/drawing/2014/main" val="1048123451"/>
                    </a:ext>
                  </a:extLst>
                </a:gridCol>
                <a:gridCol w="767161">
                  <a:extLst>
                    <a:ext uri="{9D8B030D-6E8A-4147-A177-3AD203B41FA5}">
                      <a16:colId xmlns:a16="http://schemas.microsoft.com/office/drawing/2014/main" val="4283752897"/>
                    </a:ext>
                  </a:extLst>
                </a:gridCol>
                <a:gridCol w="658413">
                  <a:extLst>
                    <a:ext uri="{9D8B030D-6E8A-4147-A177-3AD203B41FA5}">
                      <a16:colId xmlns:a16="http://schemas.microsoft.com/office/drawing/2014/main" val="2340272232"/>
                    </a:ext>
                  </a:extLst>
                </a:gridCol>
                <a:gridCol w="668030">
                  <a:extLst>
                    <a:ext uri="{9D8B030D-6E8A-4147-A177-3AD203B41FA5}">
                      <a16:colId xmlns:a16="http://schemas.microsoft.com/office/drawing/2014/main" val="997556262"/>
                    </a:ext>
                  </a:extLst>
                </a:gridCol>
                <a:gridCol w="668030">
                  <a:extLst>
                    <a:ext uri="{9D8B030D-6E8A-4147-A177-3AD203B41FA5}">
                      <a16:colId xmlns:a16="http://schemas.microsoft.com/office/drawing/2014/main" val="2663633261"/>
                    </a:ext>
                  </a:extLst>
                </a:gridCol>
                <a:gridCol w="659153">
                  <a:extLst>
                    <a:ext uri="{9D8B030D-6E8A-4147-A177-3AD203B41FA5}">
                      <a16:colId xmlns:a16="http://schemas.microsoft.com/office/drawing/2014/main" val="1098963014"/>
                    </a:ext>
                  </a:extLst>
                </a:gridCol>
                <a:gridCol w="659153">
                  <a:extLst>
                    <a:ext uri="{9D8B030D-6E8A-4147-A177-3AD203B41FA5}">
                      <a16:colId xmlns:a16="http://schemas.microsoft.com/office/drawing/2014/main" val="1303496627"/>
                    </a:ext>
                  </a:extLst>
                </a:gridCol>
              </a:tblGrid>
              <a:tr h="265215">
                <a:tc rowSpan="2">
                  <a:txBody>
                    <a:bodyPr/>
                    <a:lstStyle/>
                    <a:p>
                      <a:pPr algn="ctr">
                        <a:lnSpc>
                          <a:spcPct val="120000"/>
                        </a:lnSpc>
                        <a:spcBef>
                          <a:spcPts val="600"/>
                        </a:spcBef>
                        <a:spcAft>
                          <a:spcPts val="0"/>
                        </a:spcAft>
                      </a:pPr>
                      <a:r>
                        <a:rPr lang="en-US" sz="1300" dirty="0">
                          <a:effectLst/>
                        </a:rPr>
                        <a:t>Day</a:t>
                      </a:r>
                      <a:endParaRPr lang="en-US" sz="1400" b="1" dirty="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lnSpc>
                          <a:spcPct val="120000"/>
                        </a:lnSpc>
                        <a:spcBef>
                          <a:spcPts val="600"/>
                        </a:spcBef>
                        <a:spcAft>
                          <a:spcPts val="0"/>
                        </a:spcAft>
                      </a:pPr>
                      <a:r>
                        <a:rPr lang="en-US" sz="1300">
                          <a:effectLst/>
                        </a:rPr>
                        <a:t>EAC 1</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gridSpan="3">
                  <a:txBody>
                    <a:bodyPr/>
                    <a:lstStyle/>
                    <a:p>
                      <a:pPr algn="ctr">
                        <a:lnSpc>
                          <a:spcPct val="120000"/>
                        </a:lnSpc>
                        <a:spcBef>
                          <a:spcPts val="600"/>
                        </a:spcBef>
                        <a:spcAft>
                          <a:spcPts val="0"/>
                        </a:spcAft>
                      </a:pPr>
                      <a:r>
                        <a:rPr lang="en-US" sz="1300">
                          <a:effectLst/>
                        </a:rPr>
                        <a:t>EAC 2</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gridSpan="3">
                  <a:txBody>
                    <a:bodyPr/>
                    <a:lstStyle/>
                    <a:p>
                      <a:pPr algn="ctr">
                        <a:lnSpc>
                          <a:spcPct val="120000"/>
                        </a:lnSpc>
                        <a:spcBef>
                          <a:spcPts val="600"/>
                        </a:spcBef>
                        <a:spcAft>
                          <a:spcPts val="0"/>
                        </a:spcAft>
                      </a:pPr>
                      <a:r>
                        <a:rPr lang="en-US" sz="1300">
                          <a:effectLst/>
                        </a:rPr>
                        <a:t>EAC ...</a:t>
                      </a:r>
                      <a:endParaRPr lang="en-US" sz="1400" b="1">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3889900"/>
                  </a:ext>
                </a:extLst>
              </a:tr>
              <a:tr h="1035122">
                <a:tc vMerge="1">
                  <a:txBody>
                    <a:bodyPr/>
                    <a:lstStyle/>
                    <a:p>
                      <a:endParaRPr lang="en-US"/>
                    </a:p>
                  </a:txBody>
                  <a:tcPr/>
                </a:tc>
                <a:tc>
                  <a:txBody>
                    <a:bodyPr/>
                    <a:lstStyle/>
                    <a:p>
                      <a:pPr algn="ctr">
                        <a:lnSpc>
                          <a:spcPct val="120000"/>
                        </a:lnSpc>
                        <a:spcBef>
                          <a:spcPts val="600"/>
                        </a:spcBef>
                        <a:spcAft>
                          <a:spcPts val="0"/>
                        </a:spcAft>
                      </a:pPr>
                      <a:r>
                        <a:rPr lang="en-US" sz="1300" dirty="0">
                          <a:effectLst/>
                        </a:rPr>
                        <a:t>Energy</a:t>
                      </a:r>
                      <a:endParaRPr lang="en-US" sz="14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20000"/>
                        </a:lnSpc>
                        <a:spcBef>
                          <a:spcPts val="600"/>
                        </a:spcBef>
                        <a:spcAft>
                          <a:spcPts val="0"/>
                        </a:spcAft>
                      </a:pPr>
                      <a:r>
                        <a:rPr lang="en-US" sz="1300" dirty="0">
                          <a:effectLst/>
                        </a:rPr>
                        <a:t>Device Name</a:t>
                      </a:r>
                      <a:endParaRPr lang="en-US" sz="14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20000"/>
                        </a:lnSpc>
                        <a:spcBef>
                          <a:spcPts val="600"/>
                        </a:spcBef>
                        <a:spcAft>
                          <a:spcPts val="0"/>
                        </a:spcAft>
                      </a:pPr>
                      <a:r>
                        <a:rPr lang="en-US" sz="1300" dirty="0">
                          <a:effectLst/>
                        </a:rPr>
                        <a:t>Consumption</a:t>
                      </a:r>
                      <a:endParaRPr lang="en-US" sz="14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20000"/>
                        </a:lnSpc>
                        <a:spcBef>
                          <a:spcPts val="600"/>
                        </a:spcBef>
                        <a:spcAft>
                          <a:spcPts val="0"/>
                        </a:spcAft>
                      </a:pPr>
                      <a:r>
                        <a:rPr lang="en-US" sz="1300" dirty="0">
                          <a:effectLst/>
                        </a:rPr>
                        <a:t>Energy</a:t>
                      </a:r>
                      <a:endParaRPr lang="en-US" sz="14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20000"/>
                        </a:lnSpc>
                        <a:spcBef>
                          <a:spcPts val="600"/>
                        </a:spcBef>
                        <a:spcAft>
                          <a:spcPts val="0"/>
                        </a:spcAft>
                      </a:pPr>
                      <a:r>
                        <a:rPr lang="en-US" sz="1300" dirty="0">
                          <a:effectLst/>
                        </a:rPr>
                        <a:t>Device Name</a:t>
                      </a:r>
                      <a:endParaRPr lang="en-US" sz="14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20000"/>
                        </a:lnSpc>
                        <a:spcBef>
                          <a:spcPts val="600"/>
                        </a:spcBef>
                        <a:spcAft>
                          <a:spcPts val="0"/>
                        </a:spcAft>
                      </a:pPr>
                      <a:r>
                        <a:rPr lang="en-US" sz="1300" dirty="0">
                          <a:effectLst/>
                        </a:rPr>
                        <a:t>Consumption</a:t>
                      </a:r>
                      <a:endParaRPr lang="en-US" sz="14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20000"/>
                        </a:lnSpc>
                        <a:spcBef>
                          <a:spcPts val="600"/>
                        </a:spcBef>
                        <a:spcAft>
                          <a:spcPts val="0"/>
                        </a:spcAft>
                      </a:pPr>
                      <a:r>
                        <a:rPr lang="en-US" sz="1300" dirty="0">
                          <a:effectLst/>
                        </a:rPr>
                        <a:t>Energy </a:t>
                      </a:r>
                      <a:endParaRPr lang="en-US" sz="14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20000"/>
                        </a:lnSpc>
                        <a:spcBef>
                          <a:spcPts val="600"/>
                        </a:spcBef>
                        <a:spcAft>
                          <a:spcPts val="0"/>
                        </a:spcAft>
                      </a:pPr>
                      <a:r>
                        <a:rPr lang="en-US" sz="1300" dirty="0">
                          <a:effectLst/>
                        </a:rPr>
                        <a:t>Device Name</a:t>
                      </a:r>
                      <a:endParaRPr lang="en-US" sz="14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20000"/>
                        </a:lnSpc>
                        <a:spcBef>
                          <a:spcPts val="600"/>
                        </a:spcBef>
                        <a:spcAft>
                          <a:spcPts val="0"/>
                        </a:spcAft>
                      </a:pPr>
                      <a:r>
                        <a:rPr lang="en-US" sz="1300" dirty="0">
                          <a:effectLst/>
                        </a:rPr>
                        <a:t>Consumption</a:t>
                      </a:r>
                      <a:endParaRPr lang="en-US" sz="14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58957417"/>
                  </a:ext>
                </a:extLst>
              </a:tr>
              <a:tr h="299183">
                <a:tc>
                  <a:txBody>
                    <a:bodyPr/>
                    <a:lstStyle/>
                    <a:p>
                      <a:pPr algn="ctr">
                        <a:lnSpc>
                          <a:spcPct val="120000"/>
                        </a:lnSpc>
                        <a:spcBef>
                          <a:spcPts val="600"/>
                        </a:spcBef>
                        <a:spcAft>
                          <a:spcPts val="0"/>
                        </a:spcAft>
                      </a:pPr>
                      <a:r>
                        <a:rPr lang="en-US" sz="1300">
                          <a:effectLst/>
                        </a:rPr>
                        <a:t>1</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167020954"/>
                  </a:ext>
                </a:extLst>
              </a:tr>
              <a:tr h="299183">
                <a:tc>
                  <a:txBody>
                    <a:bodyPr/>
                    <a:lstStyle/>
                    <a:p>
                      <a:pPr algn="ctr">
                        <a:lnSpc>
                          <a:spcPct val="120000"/>
                        </a:lnSpc>
                        <a:spcBef>
                          <a:spcPts val="600"/>
                        </a:spcBef>
                        <a:spcAft>
                          <a:spcPts val="0"/>
                        </a:spcAft>
                      </a:pPr>
                      <a:r>
                        <a:rPr lang="en-US" sz="1300">
                          <a:effectLst/>
                        </a:rPr>
                        <a:t>2</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060071261"/>
                  </a:ext>
                </a:extLst>
              </a:tr>
              <a:tr h="299183">
                <a:tc>
                  <a:txBody>
                    <a:bodyPr/>
                    <a:lstStyle/>
                    <a:p>
                      <a:pPr algn="ctr">
                        <a:lnSpc>
                          <a:spcPct val="120000"/>
                        </a:lnSpc>
                        <a:spcBef>
                          <a:spcPts val="600"/>
                        </a:spcBef>
                        <a:spcAft>
                          <a:spcPts val="0"/>
                        </a:spcAft>
                      </a:pPr>
                      <a:r>
                        <a:rPr lang="en-US" sz="1300">
                          <a:effectLst/>
                        </a:rPr>
                        <a:t>3</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344303591"/>
                  </a:ext>
                </a:extLst>
              </a:tr>
              <a:tr h="299183">
                <a:tc>
                  <a:txBody>
                    <a:bodyPr/>
                    <a:lstStyle/>
                    <a:p>
                      <a:pPr algn="ctr">
                        <a:lnSpc>
                          <a:spcPct val="120000"/>
                        </a:lnSpc>
                        <a:spcBef>
                          <a:spcPts val="600"/>
                        </a:spcBef>
                        <a:spcAft>
                          <a:spcPts val="0"/>
                        </a:spcAft>
                      </a:pPr>
                      <a:r>
                        <a:rPr lang="en-US" sz="1300">
                          <a:effectLst/>
                        </a:rPr>
                        <a:t>4</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81544879"/>
                  </a:ext>
                </a:extLst>
              </a:tr>
              <a:tr h="299183">
                <a:tc>
                  <a:txBody>
                    <a:bodyPr/>
                    <a:lstStyle/>
                    <a:p>
                      <a:pPr algn="ctr">
                        <a:lnSpc>
                          <a:spcPct val="120000"/>
                        </a:lnSpc>
                        <a:spcBef>
                          <a:spcPts val="600"/>
                        </a:spcBef>
                        <a:spcAft>
                          <a:spcPts val="0"/>
                        </a:spcAft>
                      </a:pPr>
                      <a:r>
                        <a:rPr lang="en-US" sz="1300">
                          <a:effectLst/>
                        </a:rPr>
                        <a:t>5</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29818776"/>
                  </a:ext>
                </a:extLst>
              </a:tr>
              <a:tr h="299183">
                <a:tc>
                  <a:txBody>
                    <a:bodyPr/>
                    <a:lstStyle/>
                    <a:p>
                      <a:pPr algn="ctr">
                        <a:lnSpc>
                          <a:spcPct val="120000"/>
                        </a:lnSpc>
                        <a:spcBef>
                          <a:spcPts val="600"/>
                        </a:spcBef>
                        <a:spcAft>
                          <a:spcPts val="0"/>
                        </a:spcAft>
                      </a:pPr>
                      <a:r>
                        <a:rPr lang="en-US" sz="1300">
                          <a:effectLst/>
                        </a:rPr>
                        <a:t>6</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57758166"/>
                  </a:ext>
                </a:extLst>
              </a:tr>
              <a:tr h="299183">
                <a:tc>
                  <a:txBody>
                    <a:bodyPr/>
                    <a:lstStyle/>
                    <a:p>
                      <a:pPr algn="ctr">
                        <a:lnSpc>
                          <a:spcPct val="120000"/>
                        </a:lnSpc>
                        <a:spcBef>
                          <a:spcPts val="600"/>
                        </a:spcBef>
                        <a:spcAft>
                          <a:spcPts val="0"/>
                        </a:spcAft>
                      </a:pPr>
                      <a:r>
                        <a:rPr lang="en-US" sz="1300">
                          <a:effectLst/>
                        </a:rPr>
                        <a:t>...</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640831187"/>
                  </a:ext>
                </a:extLst>
              </a:tr>
              <a:tr h="405661">
                <a:tc>
                  <a:txBody>
                    <a:bodyPr/>
                    <a:lstStyle/>
                    <a:p>
                      <a:pPr algn="ctr">
                        <a:lnSpc>
                          <a:spcPct val="120000"/>
                        </a:lnSpc>
                        <a:spcBef>
                          <a:spcPts val="600"/>
                        </a:spcBef>
                        <a:spcAft>
                          <a:spcPts val="0"/>
                        </a:spcAft>
                      </a:pPr>
                      <a:r>
                        <a:rPr lang="en-US" sz="1300">
                          <a:effectLst/>
                        </a:rPr>
                        <a:t>30</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97340904"/>
                  </a:ext>
                </a:extLst>
              </a:tr>
              <a:tr h="455308">
                <a:tc>
                  <a:txBody>
                    <a:bodyPr/>
                    <a:lstStyle/>
                    <a:p>
                      <a:pPr algn="ctr">
                        <a:lnSpc>
                          <a:spcPct val="120000"/>
                        </a:lnSpc>
                        <a:spcBef>
                          <a:spcPts val="600"/>
                        </a:spcBef>
                        <a:spcAft>
                          <a:spcPts val="0"/>
                        </a:spcAft>
                      </a:pPr>
                      <a:r>
                        <a:rPr lang="en-US" sz="1300" dirty="0">
                          <a:effectLst/>
                        </a:rPr>
                        <a:t>Sum</a:t>
                      </a:r>
                      <a:endParaRPr lang="en-US" sz="14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a:effectLst/>
                        </a:rPr>
                        <a:t> </a:t>
                      </a:r>
                      <a:endParaRPr lang="en-US" sz="1400" b="1">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lnSpc>
                          <a:spcPct val="120000"/>
                        </a:lnSpc>
                        <a:spcBef>
                          <a:spcPts val="600"/>
                        </a:spcBef>
                        <a:spcAft>
                          <a:spcPts val="0"/>
                        </a:spcAft>
                      </a:pPr>
                      <a:r>
                        <a:rPr lang="en-US" sz="1300" dirty="0">
                          <a:effectLst/>
                        </a:rPr>
                        <a:t> </a:t>
                      </a:r>
                      <a:endParaRPr lang="en-US" sz="14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61838822"/>
                  </a:ext>
                </a:extLst>
              </a:tr>
            </a:tbl>
          </a:graphicData>
        </a:graphic>
      </p:graphicFrame>
      <p:sp>
        <p:nvSpPr>
          <p:cNvPr id="6" name="Rectangle 5">
            <a:extLst>
              <a:ext uri="{FF2B5EF4-FFF2-40B4-BE49-F238E27FC236}">
                <a16:creationId xmlns:a16="http://schemas.microsoft.com/office/drawing/2014/main" id="{0597EB93-A820-49F5-B202-CF94ED1D8E8D}"/>
              </a:ext>
            </a:extLst>
          </p:cNvPr>
          <p:cNvSpPr/>
          <p:nvPr/>
        </p:nvSpPr>
        <p:spPr>
          <a:xfrm>
            <a:off x="6640311" y="6087566"/>
            <a:ext cx="3775393" cy="377026"/>
          </a:xfrm>
          <a:prstGeom prst="rect">
            <a:avLst/>
          </a:prstGeom>
        </p:spPr>
        <p:txBody>
          <a:bodyPr wrap="none">
            <a:spAutoFit/>
          </a:bodyPr>
          <a:lstStyle/>
          <a:p>
            <a:r>
              <a:rPr lang="en-US" sz="1850" i="1" dirty="0">
                <a:latin typeface="+mn-lt"/>
                <a:ea typeface="Times New Roman" panose="02020603050405020304" pitchFamily="18" charset="0"/>
              </a:rPr>
              <a:t>Energy consumption tracking form</a:t>
            </a:r>
            <a:endParaRPr lang="en-US" sz="1850" i="1" dirty="0">
              <a:latin typeface="+mn-lt"/>
            </a:endParaRPr>
          </a:p>
        </p:txBody>
      </p:sp>
      <p:pic>
        <p:nvPicPr>
          <p:cNvPr id="7" name="Picture 6" descr="http://www.changfa.com.vn/uploads/shop/pic/1279337126.nv.jpg">
            <a:extLst>
              <a:ext uri="{FF2B5EF4-FFF2-40B4-BE49-F238E27FC236}">
                <a16:creationId xmlns:a16="http://schemas.microsoft.com/office/drawing/2014/main" id="{73FAF9C9-7E2C-4739-97BD-7761EBD191AC}"/>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1111368" y="2055240"/>
            <a:ext cx="3196068" cy="2482568"/>
          </a:xfrm>
          <a:prstGeom prst="rect">
            <a:avLst/>
          </a:prstGeom>
          <a:noFill/>
          <a:ln>
            <a:noFill/>
          </a:ln>
        </p:spPr>
      </p:pic>
      <p:sp>
        <p:nvSpPr>
          <p:cNvPr id="8" name="Rectangle 7">
            <a:extLst>
              <a:ext uri="{FF2B5EF4-FFF2-40B4-BE49-F238E27FC236}">
                <a16:creationId xmlns:a16="http://schemas.microsoft.com/office/drawing/2014/main" id="{B42DA524-B057-4643-B524-3107D7F5CB5B}"/>
              </a:ext>
            </a:extLst>
          </p:cNvPr>
          <p:cNvSpPr/>
          <p:nvPr/>
        </p:nvSpPr>
        <p:spPr>
          <a:xfrm>
            <a:off x="808782" y="4902884"/>
            <a:ext cx="3498654" cy="646331"/>
          </a:xfrm>
          <a:prstGeom prst="rect">
            <a:avLst/>
          </a:prstGeom>
        </p:spPr>
        <p:txBody>
          <a:bodyPr wrap="square">
            <a:spAutoFit/>
          </a:bodyPr>
          <a:lstStyle/>
          <a:p>
            <a:r>
              <a:rPr lang="pt-BR" sz="1800" i="1" dirty="0">
                <a:latin typeface="+mn-lt"/>
                <a:ea typeface="Times New Roman" panose="02020603050405020304" pitchFamily="18" charset="0"/>
              </a:rPr>
              <a:t>Energy </a:t>
            </a:r>
            <a:r>
              <a:rPr lang="pt-BR" sz="1800" i="1" dirty="0" err="1">
                <a:latin typeface="+mn-lt"/>
                <a:ea typeface="Times New Roman" panose="02020603050405020304" pitchFamily="18" charset="0"/>
              </a:rPr>
              <a:t>Monitoring</a:t>
            </a:r>
            <a:r>
              <a:rPr lang="pt-BR" sz="1800" i="1" dirty="0">
                <a:latin typeface="+mn-lt"/>
                <a:ea typeface="Times New Roman" panose="02020603050405020304" pitchFamily="18" charset="0"/>
              </a:rPr>
              <a:t> Meter </a:t>
            </a:r>
            <a:r>
              <a:rPr lang="pt-BR" sz="1800" i="1" dirty="0" err="1">
                <a:latin typeface="+mn-lt"/>
                <a:ea typeface="Times New Roman" panose="02020603050405020304" pitchFamily="18" charset="0"/>
              </a:rPr>
              <a:t>Used</a:t>
            </a:r>
            <a:r>
              <a:rPr lang="pt-BR" sz="1800" i="1" dirty="0">
                <a:latin typeface="+mn-lt"/>
                <a:ea typeface="Times New Roman" panose="02020603050405020304" pitchFamily="18" charset="0"/>
              </a:rPr>
              <a:t> </a:t>
            </a:r>
            <a:r>
              <a:rPr lang="pt-BR" sz="1800" i="1" dirty="0" err="1">
                <a:latin typeface="+mn-lt"/>
                <a:ea typeface="Times New Roman" panose="02020603050405020304" pitchFamily="18" charset="0"/>
              </a:rPr>
              <a:t>at</a:t>
            </a:r>
            <a:r>
              <a:rPr lang="pt-BR" sz="1800" i="1" dirty="0">
                <a:latin typeface="+mn-lt"/>
                <a:ea typeface="Times New Roman" panose="02020603050405020304" pitchFamily="18" charset="0"/>
              </a:rPr>
              <a:t> </a:t>
            </a:r>
            <a:r>
              <a:rPr lang="pt-BR" sz="1800" i="1" dirty="0" err="1">
                <a:latin typeface="+mn-lt"/>
                <a:ea typeface="Times New Roman" panose="02020603050405020304" pitchFamily="18" charset="0"/>
              </a:rPr>
              <a:t>the</a:t>
            </a:r>
            <a:r>
              <a:rPr lang="pt-BR" sz="1800" i="1" dirty="0">
                <a:latin typeface="+mn-lt"/>
                <a:ea typeface="Times New Roman" panose="02020603050405020304" pitchFamily="18" charset="0"/>
              </a:rPr>
              <a:t> </a:t>
            </a:r>
            <a:r>
              <a:rPr lang="pt-BR" sz="1800" i="1" dirty="0" err="1">
                <a:latin typeface="+mn-lt"/>
                <a:ea typeface="Times New Roman" panose="02020603050405020304" pitchFamily="18" charset="0"/>
              </a:rPr>
              <a:t>Company</a:t>
            </a:r>
            <a:endParaRPr lang="en-US" sz="1800" i="1" dirty="0">
              <a:latin typeface="+mn-lt"/>
            </a:endParaRPr>
          </a:p>
        </p:txBody>
      </p:sp>
      <p:sp>
        <p:nvSpPr>
          <p:cNvPr id="9" name="Title 1">
            <a:extLst>
              <a:ext uri="{FF2B5EF4-FFF2-40B4-BE49-F238E27FC236}">
                <a16:creationId xmlns:a16="http://schemas.microsoft.com/office/drawing/2014/main" id="{5194143D-24A2-F197-0BE2-29510324E871}"/>
              </a:ext>
            </a:extLst>
          </p:cNvPr>
          <p:cNvSpPr>
            <a:spLocks noGrp="1"/>
          </p:cNvSpPr>
          <p:nvPr>
            <p:ph type="title"/>
          </p:nvPr>
        </p:nvSpPr>
        <p:spPr/>
        <p:txBody>
          <a:bodyPr>
            <a:noAutofit/>
          </a:bodyPr>
          <a:lstStyle/>
          <a:p>
            <a:r>
              <a:rPr lang="en-US" dirty="0">
                <a:solidFill>
                  <a:schemeClr val="accent1">
                    <a:lumMod val="50000"/>
                  </a:schemeClr>
                </a:solidFill>
                <a:latin typeface="+mn-lt"/>
              </a:rPr>
              <a:t>EEMs 6: Installing Energy Monitoring Meters </a:t>
            </a:r>
          </a:p>
        </p:txBody>
      </p:sp>
    </p:spTree>
    <p:extLst>
      <p:ext uri="{BB962C8B-B14F-4D97-AF65-F5344CB8AC3E}">
        <p14:creationId xmlns:p14="http://schemas.microsoft.com/office/powerpoint/2010/main" val="28898011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822CB447-8B5C-F75A-0A13-3AB91E5EB76D}"/>
            </a:ext>
          </a:extLst>
        </p:cNvPr>
        <p:cNvGrpSpPr/>
        <p:nvPr/>
      </p:nvGrpSpPr>
      <p:grpSpPr>
        <a:xfrm>
          <a:off x="0" y="0"/>
          <a:ext cx="0" cy="0"/>
          <a:chOff x="0" y="0"/>
          <a:chExt cx="0" cy="0"/>
        </a:xfrm>
      </p:grpSpPr>
      <p:pic>
        <p:nvPicPr>
          <p:cNvPr id="1026" name="Picture 2" descr="Global seafood industry braces for increased demand by 2030 - Food &amp;  Beverage Industry News">
            <a:extLst>
              <a:ext uri="{FF2B5EF4-FFF2-40B4-BE49-F238E27FC236}">
                <a16:creationId xmlns:a16="http://schemas.microsoft.com/office/drawing/2014/main" id="{C1C55D1D-16E5-B129-1AD1-208AA7B420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208" y="-438225"/>
            <a:ext cx="12472416" cy="8318796"/>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7A94B80-5095-8B50-C01C-CD8D82124389}"/>
              </a:ext>
            </a:extLst>
          </p:cNvPr>
          <p:cNvSpPr>
            <a:spLocks noGrp="1"/>
          </p:cNvSpPr>
          <p:nvPr>
            <p:ph type="subTitle" idx="1"/>
          </p:nvPr>
        </p:nvSpPr>
        <p:spPr>
          <a:xfrm>
            <a:off x="222421" y="5527342"/>
            <a:ext cx="3074571" cy="558006"/>
          </a:xfrm>
          <a:solidFill>
            <a:schemeClr val="bg1"/>
          </a:solidFill>
        </p:spPr>
        <p:txBody>
          <a:bodyPr>
            <a:noAutofit/>
          </a:bodyPr>
          <a:lstStyle/>
          <a:p>
            <a:pPr marL="53975" indent="0"/>
            <a:r>
              <a:rPr lang="en-US" b="1" dirty="0">
                <a:solidFill>
                  <a:schemeClr val="accent1">
                    <a:lumMod val="50000"/>
                  </a:schemeClr>
                </a:solidFill>
              </a:rPr>
              <a:t>Seafood industry</a:t>
            </a:r>
          </a:p>
        </p:txBody>
      </p:sp>
    </p:spTree>
    <p:extLst>
      <p:ext uri="{BB962C8B-B14F-4D97-AF65-F5344CB8AC3E}">
        <p14:creationId xmlns:p14="http://schemas.microsoft.com/office/powerpoint/2010/main" val="2011299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sz="4000" dirty="0"/>
              <a:t>Content</a:t>
            </a:r>
          </a:p>
        </p:txBody>
      </p:sp>
      <p:sp>
        <p:nvSpPr>
          <p:cNvPr id="4" name="TextBox 3">
            <a:extLst>
              <a:ext uri="{FF2B5EF4-FFF2-40B4-BE49-F238E27FC236}">
                <a16:creationId xmlns:a16="http://schemas.microsoft.com/office/drawing/2014/main" id="{FFC58027-3142-C3E4-F891-C2A111C0045B}"/>
              </a:ext>
            </a:extLst>
          </p:cNvPr>
          <p:cNvSpPr txBox="1"/>
          <p:nvPr/>
        </p:nvSpPr>
        <p:spPr>
          <a:xfrm>
            <a:off x="1215887" y="2496788"/>
            <a:ext cx="9760226" cy="1077218"/>
          </a:xfrm>
          <a:prstGeom prst="rect">
            <a:avLst/>
          </a:prstGeom>
          <a:noFill/>
        </p:spPr>
        <p:txBody>
          <a:bodyPr wrap="square">
            <a:spAutoFit/>
          </a:bodyPr>
          <a:lstStyle/>
          <a:p>
            <a:pPr marL="742950" indent="-742950">
              <a:buFont typeface="+mj-lt"/>
              <a:buAutoNum type="arabicPeriod"/>
            </a:pPr>
            <a:r>
              <a:rPr lang="en-US" sz="3200" dirty="0">
                <a:latin typeface="+mn-lt"/>
                <a:cs typeface="Times New Roman" panose="02020603050405020304" pitchFamily="18" charset="0"/>
              </a:rPr>
              <a:t>The facility’s information on the case study 
Energy efficiency measures</a:t>
            </a:r>
          </a:p>
        </p:txBody>
      </p:sp>
    </p:spTree>
    <p:extLst>
      <p:ext uri="{BB962C8B-B14F-4D97-AF65-F5344CB8AC3E}">
        <p14:creationId xmlns:p14="http://schemas.microsoft.com/office/powerpoint/2010/main" val="907616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B2FF1-3F33-4692-BAC8-E525CEFA3ADB}"/>
              </a:ext>
            </a:extLst>
          </p:cNvPr>
          <p:cNvSpPr>
            <a:spLocks noGrp="1"/>
          </p:cNvSpPr>
          <p:nvPr>
            <p:ph type="title"/>
          </p:nvPr>
        </p:nvSpPr>
        <p:spPr/>
        <p:txBody>
          <a:bodyPr>
            <a:normAutofit fontScale="90000"/>
          </a:bodyPr>
          <a:lstStyle/>
          <a:p>
            <a:endParaRPr lang="en-US"/>
          </a:p>
        </p:txBody>
      </p:sp>
      <p:sp>
        <p:nvSpPr>
          <p:cNvPr id="3" name="AutoShape 3">
            <a:extLst>
              <a:ext uri="{FF2B5EF4-FFF2-40B4-BE49-F238E27FC236}">
                <a16:creationId xmlns:a16="http://schemas.microsoft.com/office/drawing/2014/main" id="{62AC2093-C44D-4081-B6FC-22E597AC368D}"/>
              </a:ext>
            </a:extLst>
          </p:cNvPr>
          <p:cNvSpPr>
            <a:spLocks noChangeArrowheads="1"/>
          </p:cNvSpPr>
          <p:nvPr/>
        </p:nvSpPr>
        <p:spPr bwMode="gray">
          <a:xfrm>
            <a:off x="1061885" y="2247900"/>
            <a:ext cx="9733934" cy="2362200"/>
          </a:xfrm>
          <a:prstGeom prst="roundRect">
            <a:avLst>
              <a:gd name="adj" fmla="val 10889"/>
            </a:avLst>
          </a:prstGeom>
          <a:solidFill>
            <a:schemeClr val="accent1">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dirty="0"/>
          </a:p>
        </p:txBody>
      </p:sp>
      <p:sp>
        <p:nvSpPr>
          <p:cNvPr id="4" name="AutoShape 4">
            <a:extLst>
              <a:ext uri="{FF2B5EF4-FFF2-40B4-BE49-F238E27FC236}">
                <a16:creationId xmlns:a16="http://schemas.microsoft.com/office/drawing/2014/main" id="{0F6DED36-99CD-4829-8040-AC3B1A4BD99C}"/>
              </a:ext>
            </a:extLst>
          </p:cNvPr>
          <p:cNvSpPr>
            <a:spLocks noChangeArrowheads="1"/>
          </p:cNvSpPr>
          <p:nvPr/>
        </p:nvSpPr>
        <p:spPr bwMode="gray">
          <a:xfrm>
            <a:off x="2260600" y="2936556"/>
            <a:ext cx="1219200" cy="1184275"/>
          </a:xfrm>
          <a:prstGeom prst="roundRect">
            <a:avLst>
              <a:gd name="adj" fmla="val 11921"/>
            </a:avLst>
          </a:prstGeom>
          <a:solidFill>
            <a:srgbClr val="0070C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sz="4400" dirty="0"/>
              <a:t>1</a:t>
            </a:r>
          </a:p>
        </p:txBody>
      </p:sp>
      <p:sp>
        <p:nvSpPr>
          <p:cNvPr id="5" name="Text Box 12">
            <a:extLst>
              <a:ext uri="{FF2B5EF4-FFF2-40B4-BE49-F238E27FC236}">
                <a16:creationId xmlns:a16="http://schemas.microsoft.com/office/drawing/2014/main" id="{8D5FFF70-5D93-47C5-9780-12394E4B9FED}"/>
              </a:ext>
            </a:extLst>
          </p:cNvPr>
          <p:cNvSpPr txBox="1">
            <a:spLocks noChangeArrowheads="1"/>
          </p:cNvSpPr>
          <p:nvPr/>
        </p:nvSpPr>
        <p:spPr bwMode="auto">
          <a:xfrm>
            <a:off x="3607746" y="3167390"/>
            <a:ext cx="706012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US" sz="2800" dirty="0">
                <a:latin typeface="+mn-lt"/>
                <a:cs typeface="Times New Roman" panose="02020603050405020304" pitchFamily="18" charset="0"/>
              </a:rPr>
              <a:t>The facility’s information on the case study</a:t>
            </a:r>
            <a:endParaRPr lang="en-US" sz="1400" dirty="0">
              <a:latin typeface="Times New Roman" pitchFamily="18" charset="0"/>
              <a:cs typeface="Times New Roman" pitchFamily="18" charset="0"/>
            </a:endParaRPr>
          </a:p>
        </p:txBody>
      </p:sp>
    </p:spTree>
    <p:extLst>
      <p:ext uri="{BB962C8B-B14F-4D97-AF65-F5344CB8AC3E}">
        <p14:creationId xmlns:p14="http://schemas.microsoft.com/office/powerpoint/2010/main" val="26723078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7DB49-32C9-4B0E-8AD6-82898D418854}"/>
              </a:ext>
            </a:extLst>
          </p:cNvPr>
          <p:cNvSpPr>
            <a:spLocks noGrp="1"/>
          </p:cNvSpPr>
          <p:nvPr>
            <p:ph type="title"/>
          </p:nvPr>
        </p:nvSpPr>
        <p:spPr>
          <a:xfrm>
            <a:off x="604521" y="536721"/>
            <a:ext cx="10972800" cy="676582"/>
          </a:xfrm>
        </p:spPr>
        <p:txBody>
          <a:bodyPr>
            <a:noAutofit/>
          </a:bodyPr>
          <a:lstStyle/>
          <a:p>
            <a:r>
              <a:rPr lang="en-US" sz="3200" dirty="0">
                <a:solidFill>
                  <a:schemeClr val="accent1">
                    <a:lumMod val="50000"/>
                  </a:schemeClr>
                </a:solidFill>
              </a:rPr>
              <a:t>General Information</a:t>
            </a:r>
            <a:endParaRPr lang="en-US" sz="2000" dirty="0">
              <a:solidFill>
                <a:schemeClr val="accent1">
                  <a:lumMod val="50000"/>
                </a:schemeClr>
              </a:solidFill>
            </a:endParaRPr>
          </a:p>
        </p:txBody>
      </p:sp>
      <p:sp>
        <p:nvSpPr>
          <p:cNvPr id="3" name="Rectangle 2">
            <a:extLst>
              <a:ext uri="{FF2B5EF4-FFF2-40B4-BE49-F238E27FC236}">
                <a16:creationId xmlns:a16="http://schemas.microsoft.com/office/drawing/2014/main" id="{5AC3D27C-E639-48AC-8C6C-B5176A7DDAD9}"/>
              </a:ext>
            </a:extLst>
          </p:cNvPr>
          <p:cNvSpPr/>
          <p:nvPr/>
        </p:nvSpPr>
        <p:spPr>
          <a:xfrm>
            <a:off x="614679" y="1578692"/>
            <a:ext cx="10962642" cy="2805255"/>
          </a:xfrm>
          <a:prstGeom prst="rect">
            <a:avLst/>
          </a:prstGeom>
        </p:spPr>
        <p:txBody>
          <a:bodyPr wrap="square">
            <a:spAutoFit/>
          </a:bodyPr>
          <a:lstStyle/>
          <a:p>
            <a:pPr marL="342900" indent="-342900">
              <a:lnSpc>
                <a:spcPct val="150000"/>
              </a:lnSpc>
              <a:buFont typeface="Arial" panose="020B0604020202020204" pitchFamily="34" charset="0"/>
              <a:buChar char="•"/>
            </a:pPr>
            <a:r>
              <a:rPr lang="en-US" sz="2000" b="1" dirty="0"/>
              <a:t>Main Production Field</a:t>
            </a:r>
            <a:r>
              <a:rPr lang="en-US" sz="2000" dirty="0"/>
              <a:t>: Seafood Production</a:t>
            </a:r>
          </a:p>
          <a:p>
            <a:pPr marL="342900" indent="-342900">
              <a:lnSpc>
                <a:spcPct val="150000"/>
              </a:lnSpc>
              <a:buFont typeface="Arial" panose="020B0604020202020204" pitchFamily="34" charset="0"/>
              <a:buChar char="•"/>
            </a:pPr>
            <a:r>
              <a:rPr lang="en-US" sz="2000" b="1" dirty="0"/>
              <a:t>Main Products:</a:t>
            </a:r>
            <a:r>
              <a:rPr lang="en-US" sz="2000" dirty="0"/>
              <a:t> Various types of sushi shrimp, </a:t>
            </a:r>
            <a:r>
              <a:rPr lang="en-US" sz="2000" dirty="0" err="1"/>
              <a:t>nobashi</a:t>
            </a:r>
            <a:r>
              <a:rPr lang="en-US" sz="2000" dirty="0"/>
              <a:t> shrimp, frozen shrimp, steamed shrimp, breaded shrimp, shrimp paste, etc., packaged for export.</a:t>
            </a:r>
          </a:p>
          <a:p>
            <a:pPr marL="342900" indent="-342900">
              <a:lnSpc>
                <a:spcPct val="150000"/>
              </a:lnSpc>
              <a:buFont typeface="Arial" panose="020B0604020202020204" pitchFamily="34" charset="0"/>
              <a:buChar char="•"/>
            </a:pPr>
            <a:r>
              <a:rPr lang="en-US" sz="2000" b="1" dirty="0"/>
              <a:t>Production Scale</a:t>
            </a:r>
            <a:r>
              <a:rPr lang="en-US" sz="2000" dirty="0"/>
              <a:t>: Output exceeding 8,500 tons (in 2022).</a:t>
            </a:r>
          </a:p>
          <a:p>
            <a:pPr marL="342900" indent="-342900">
              <a:lnSpc>
                <a:spcPct val="150000"/>
              </a:lnSpc>
              <a:buFont typeface="Arial" panose="020B0604020202020204" pitchFamily="34" charset="0"/>
              <a:buChar char="•"/>
            </a:pPr>
            <a:r>
              <a:rPr lang="en-US" sz="2000" b="1" dirty="0"/>
              <a:t>Main Energy Equipment</a:t>
            </a:r>
            <a:r>
              <a:rPr lang="en-US" sz="2000" dirty="0"/>
              <a:t>: Transformer station, compressed air system, refrigeration system, conveyor belts, steam cookers, boilers, etc.</a:t>
            </a:r>
          </a:p>
        </p:txBody>
      </p:sp>
    </p:spTree>
    <p:extLst>
      <p:ext uri="{BB962C8B-B14F-4D97-AF65-F5344CB8AC3E}">
        <p14:creationId xmlns:p14="http://schemas.microsoft.com/office/powerpoint/2010/main" val="2279659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54CD5-566C-464B-82B0-6D0FB1E791A2}"/>
              </a:ext>
            </a:extLst>
          </p:cNvPr>
          <p:cNvSpPr>
            <a:spLocks noGrp="1"/>
          </p:cNvSpPr>
          <p:nvPr>
            <p:ph type="title"/>
          </p:nvPr>
        </p:nvSpPr>
        <p:spPr/>
        <p:txBody>
          <a:bodyPr>
            <a:noAutofit/>
          </a:bodyPr>
          <a:lstStyle/>
          <a:p>
            <a:r>
              <a:rPr lang="en-US" dirty="0">
                <a:solidFill>
                  <a:schemeClr val="accent1">
                    <a:lumMod val="50000"/>
                  </a:schemeClr>
                </a:solidFill>
                <a:latin typeface="+mn-lt"/>
                <a:cs typeface="Times New Roman" pitchFamily="18" charset="0"/>
              </a:rPr>
              <a:t>Production Line</a:t>
            </a:r>
            <a:endParaRPr lang="en-US" dirty="0">
              <a:solidFill>
                <a:schemeClr val="accent1">
                  <a:lumMod val="50000"/>
                </a:schemeClr>
              </a:solidFill>
              <a:latin typeface="+mn-lt"/>
            </a:endParaRPr>
          </a:p>
        </p:txBody>
      </p:sp>
      <p:sp>
        <p:nvSpPr>
          <p:cNvPr id="3" name="Rectangle 2">
            <a:extLst>
              <a:ext uri="{FF2B5EF4-FFF2-40B4-BE49-F238E27FC236}">
                <a16:creationId xmlns:a16="http://schemas.microsoft.com/office/drawing/2014/main" id="{A8CF0D31-E7AC-4B03-B869-3EEB6DC7DB76}"/>
              </a:ext>
            </a:extLst>
          </p:cNvPr>
          <p:cNvSpPr/>
          <p:nvPr/>
        </p:nvSpPr>
        <p:spPr>
          <a:xfrm>
            <a:off x="723606" y="1315593"/>
            <a:ext cx="2869696" cy="400110"/>
          </a:xfrm>
          <a:prstGeom prst="rect">
            <a:avLst/>
          </a:prstGeom>
        </p:spPr>
        <p:txBody>
          <a:bodyPr wrap="none">
            <a:spAutoFit/>
          </a:bodyPr>
          <a:lstStyle/>
          <a:p>
            <a:pPr marL="457200" indent="-457200">
              <a:buFont typeface="Wingdings" panose="05000000000000000000" pitchFamily="2" charset="2"/>
              <a:buChar char="v"/>
            </a:pPr>
            <a:r>
              <a:rPr lang="en-US" sz="2000" dirty="0">
                <a:latin typeface="+mn-lt"/>
              </a:rPr>
              <a:t>Production Process</a:t>
            </a:r>
          </a:p>
        </p:txBody>
      </p:sp>
      <p:grpSp>
        <p:nvGrpSpPr>
          <p:cNvPr id="24" name="Group 23">
            <a:extLst>
              <a:ext uri="{FF2B5EF4-FFF2-40B4-BE49-F238E27FC236}">
                <a16:creationId xmlns:a16="http://schemas.microsoft.com/office/drawing/2014/main" id="{D112F23E-2881-4C5C-2EE1-23D3627209A7}"/>
              </a:ext>
            </a:extLst>
          </p:cNvPr>
          <p:cNvGrpSpPr/>
          <p:nvPr/>
        </p:nvGrpSpPr>
        <p:grpSpPr>
          <a:xfrm>
            <a:off x="508444" y="1874847"/>
            <a:ext cx="5076587" cy="4559491"/>
            <a:chOff x="867005" y="1922480"/>
            <a:chExt cx="5076587" cy="4559491"/>
          </a:xfrm>
        </p:grpSpPr>
        <p:sp>
          <p:nvSpPr>
            <p:cNvPr id="48" name="Oval 47">
              <a:extLst>
                <a:ext uri="{FF2B5EF4-FFF2-40B4-BE49-F238E27FC236}">
                  <a16:creationId xmlns:a16="http://schemas.microsoft.com/office/drawing/2014/main" id="{891879D7-9C86-43DD-BAD7-B088518833DE}"/>
                </a:ext>
              </a:extLst>
            </p:cNvPr>
            <p:cNvSpPr/>
            <p:nvPr/>
          </p:nvSpPr>
          <p:spPr>
            <a:xfrm>
              <a:off x="1458020" y="6072396"/>
              <a:ext cx="457200" cy="4095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2800" b="1" dirty="0">
                  <a:effectLst/>
                  <a:ea typeface="Times New Roman" panose="02020603050405020304" pitchFamily="18" charset="0"/>
                </a:rPr>
                <a:t>1</a:t>
              </a:r>
            </a:p>
          </p:txBody>
        </p:sp>
        <p:sp>
          <p:nvSpPr>
            <p:cNvPr id="4" name="Rectangle 3">
              <a:extLst>
                <a:ext uri="{FF2B5EF4-FFF2-40B4-BE49-F238E27FC236}">
                  <a16:creationId xmlns:a16="http://schemas.microsoft.com/office/drawing/2014/main" id="{56272926-B3D9-0177-2127-A3853281CC8A}"/>
                </a:ext>
              </a:extLst>
            </p:cNvPr>
            <p:cNvSpPr/>
            <p:nvPr/>
          </p:nvSpPr>
          <p:spPr>
            <a:xfrm>
              <a:off x="880946" y="1922480"/>
              <a:ext cx="1639230" cy="60375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lumMod val="50000"/>
                    </a:schemeClr>
                  </a:solidFill>
                </a:rPr>
                <a:t>Receiving raw materials</a:t>
              </a:r>
              <a:endParaRPr lang="en-VN" sz="1600" dirty="0">
                <a:solidFill>
                  <a:schemeClr val="accent1">
                    <a:lumMod val="50000"/>
                  </a:schemeClr>
                </a:solidFill>
              </a:endParaRPr>
            </a:p>
          </p:txBody>
        </p:sp>
        <p:sp>
          <p:nvSpPr>
            <p:cNvPr id="5" name="Rectangle 4">
              <a:extLst>
                <a:ext uri="{FF2B5EF4-FFF2-40B4-BE49-F238E27FC236}">
                  <a16:creationId xmlns:a16="http://schemas.microsoft.com/office/drawing/2014/main" id="{72F4A7FE-8196-63E5-A043-80B8059BB075}"/>
                </a:ext>
              </a:extLst>
            </p:cNvPr>
            <p:cNvSpPr/>
            <p:nvPr/>
          </p:nvSpPr>
          <p:spPr>
            <a:xfrm>
              <a:off x="880946" y="2854646"/>
              <a:ext cx="1639230" cy="33199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lumMod val="50000"/>
                    </a:schemeClr>
                  </a:solidFill>
                </a:rPr>
                <a:t>Wash 1</a:t>
              </a:r>
              <a:endParaRPr lang="en-VN" sz="1800" dirty="0">
                <a:solidFill>
                  <a:schemeClr val="accent1">
                    <a:lumMod val="50000"/>
                  </a:schemeClr>
                </a:solidFill>
              </a:endParaRPr>
            </a:p>
          </p:txBody>
        </p:sp>
        <p:sp>
          <p:nvSpPr>
            <p:cNvPr id="6" name="Rectangle 5">
              <a:extLst>
                <a:ext uri="{FF2B5EF4-FFF2-40B4-BE49-F238E27FC236}">
                  <a16:creationId xmlns:a16="http://schemas.microsoft.com/office/drawing/2014/main" id="{0142E915-A76F-AD9A-FC28-803C7A1E0D82}"/>
                </a:ext>
              </a:extLst>
            </p:cNvPr>
            <p:cNvSpPr/>
            <p:nvPr/>
          </p:nvSpPr>
          <p:spPr>
            <a:xfrm>
              <a:off x="880946" y="3519281"/>
              <a:ext cx="1639230" cy="488924"/>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lumMod val="50000"/>
                    </a:schemeClr>
                  </a:solidFill>
                </a:rPr>
                <a:t>Picking the head</a:t>
              </a:r>
              <a:endParaRPr lang="en-VN" sz="1600" dirty="0">
                <a:solidFill>
                  <a:schemeClr val="accent1">
                    <a:lumMod val="50000"/>
                  </a:schemeClr>
                </a:solidFill>
              </a:endParaRPr>
            </a:p>
          </p:txBody>
        </p:sp>
        <p:sp>
          <p:nvSpPr>
            <p:cNvPr id="7" name="Rectangle 6">
              <a:extLst>
                <a:ext uri="{FF2B5EF4-FFF2-40B4-BE49-F238E27FC236}">
                  <a16:creationId xmlns:a16="http://schemas.microsoft.com/office/drawing/2014/main" id="{12A7C9AF-2181-E170-52E4-FDBD82881BDA}"/>
                </a:ext>
              </a:extLst>
            </p:cNvPr>
            <p:cNvSpPr/>
            <p:nvPr/>
          </p:nvSpPr>
          <p:spPr>
            <a:xfrm>
              <a:off x="876298" y="4340849"/>
              <a:ext cx="1639230" cy="33199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lumMod val="50000"/>
                    </a:schemeClr>
                  </a:solidFill>
                </a:rPr>
                <a:t>Wash 2</a:t>
              </a:r>
              <a:endParaRPr lang="en-VN" sz="1800" dirty="0">
                <a:solidFill>
                  <a:schemeClr val="accent1">
                    <a:lumMod val="50000"/>
                  </a:schemeClr>
                </a:solidFill>
              </a:endParaRPr>
            </a:p>
          </p:txBody>
        </p:sp>
        <p:sp>
          <p:nvSpPr>
            <p:cNvPr id="8" name="Rectangle 7">
              <a:extLst>
                <a:ext uri="{FF2B5EF4-FFF2-40B4-BE49-F238E27FC236}">
                  <a16:creationId xmlns:a16="http://schemas.microsoft.com/office/drawing/2014/main" id="{5FF1ADE2-C716-7CC6-2025-49F38A676CC6}"/>
                </a:ext>
              </a:extLst>
            </p:cNvPr>
            <p:cNvSpPr/>
            <p:nvPr/>
          </p:nvSpPr>
          <p:spPr>
            <a:xfrm>
              <a:off x="876298" y="5005384"/>
              <a:ext cx="1639230" cy="33199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lumMod val="50000"/>
                    </a:schemeClr>
                  </a:solidFill>
                </a:rPr>
                <a:t>Classify</a:t>
              </a:r>
              <a:endParaRPr lang="en-VN" sz="1800" dirty="0">
                <a:solidFill>
                  <a:schemeClr val="accent1">
                    <a:lumMod val="50000"/>
                  </a:schemeClr>
                </a:solidFill>
              </a:endParaRPr>
            </a:p>
          </p:txBody>
        </p:sp>
        <p:sp>
          <p:nvSpPr>
            <p:cNvPr id="9" name="Rectangle 8">
              <a:extLst>
                <a:ext uri="{FF2B5EF4-FFF2-40B4-BE49-F238E27FC236}">
                  <a16:creationId xmlns:a16="http://schemas.microsoft.com/office/drawing/2014/main" id="{8530CDE0-D3F2-29EF-31C0-26F043C5BFBD}"/>
                </a:ext>
              </a:extLst>
            </p:cNvPr>
            <p:cNvSpPr/>
            <p:nvPr/>
          </p:nvSpPr>
          <p:spPr>
            <a:xfrm>
              <a:off x="867005" y="5660403"/>
              <a:ext cx="1639230" cy="33199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lumMod val="50000"/>
                    </a:schemeClr>
                  </a:solidFill>
                </a:rPr>
                <a:t>Sizing</a:t>
              </a:r>
              <a:endParaRPr lang="en-VN" sz="1800" dirty="0">
                <a:solidFill>
                  <a:schemeClr val="accent1">
                    <a:lumMod val="50000"/>
                  </a:schemeClr>
                </a:solidFill>
              </a:endParaRPr>
            </a:p>
          </p:txBody>
        </p:sp>
        <p:cxnSp>
          <p:nvCxnSpPr>
            <p:cNvPr id="11" name="Straight Arrow Connector 10">
              <a:extLst>
                <a:ext uri="{FF2B5EF4-FFF2-40B4-BE49-F238E27FC236}">
                  <a16:creationId xmlns:a16="http://schemas.microsoft.com/office/drawing/2014/main" id="{6530CE8C-C402-A4E9-4DC0-C243058B0368}"/>
                </a:ext>
              </a:extLst>
            </p:cNvPr>
            <p:cNvCxnSpPr>
              <a:stCxn id="4" idx="2"/>
              <a:endCxn id="5" idx="0"/>
            </p:cNvCxnSpPr>
            <p:nvPr/>
          </p:nvCxnSpPr>
          <p:spPr>
            <a:xfrm>
              <a:off x="1700561" y="2526231"/>
              <a:ext cx="0" cy="32841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a:extLst>
                <a:ext uri="{FF2B5EF4-FFF2-40B4-BE49-F238E27FC236}">
                  <a16:creationId xmlns:a16="http://schemas.microsoft.com/office/drawing/2014/main" id="{43C0CE4B-4BCC-1BA2-D7BA-3498C2C12580}"/>
                </a:ext>
              </a:extLst>
            </p:cNvPr>
            <p:cNvCxnSpPr/>
            <p:nvPr/>
          </p:nvCxnSpPr>
          <p:spPr>
            <a:xfrm>
              <a:off x="1700561" y="3190866"/>
              <a:ext cx="0" cy="32841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a:extLst>
                <a:ext uri="{FF2B5EF4-FFF2-40B4-BE49-F238E27FC236}">
                  <a16:creationId xmlns:a16="http://schemas.microsoft.com/office/drawing/2014/main" id="{08C1244A-A83B-FDF0-1F10-C07665CAC8F2}"/>
                </a:ext>
              </a:extLst>
            </p:cNvPr>
            <p:cNvCxnSpPr/>
            <p:nvPr/>
          </p:nvCxnSpPr>
          <p:spPr>
            <a:xfrm>
              <a:off x="1695913" y="3997214"/>
              <a:ext cx="0" cy="32841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a:extLst>
                <a:ext uri="{FF2B5EF4-FFF2-40B4-BE49-F238E27FC236}">
                  <a16:creationId xmlns:a16="http://schemas.microsoft.com/office/drawing/2014/main" id="{D59D860E-82D2-2D6B-C155-2E79507A3A9C}"/>
                </a:ext>
              </a:extLst>
            </p:cNvPr>
            <p:cNvCxnSpPr/>
            <p:nvPr/>
          </p:nvCxnSpPr>
          <p:spPr>
            <a:xfrm>
              <a:off x="1686620" y="4676969"/>
              <a:ext cx="0" cy="32841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Arrow Connector 14">
              <a:extLst>
                <a:ext uri="{FF2B5EF4-FFF2-40B4-BE49-F238E27FC236}">
                  <a16:creationId xmlns:a16="http://schemas.microsoft.com/office/drawing/2014/main" id="{D4B9963E-6295-5567-96BA-26B02F400B9C}"/>
                </a:ext>
              </a:extLst>
            </p:cNvPr>
            <p:cNvCxnSpPr/>
            <p:nvPr/>
          </p:nvCxnSpPr>
          <p:spPr>
            <a:xfrm>
              <a:off x="1695913" y="5331988"/>
              <a:ext cx="0" cy="32841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6" name="Rectangle 15">
              <a:extLst>
                <a:ext uri="{FF2B5EF4-FFF2-40B4-BE49-F238E27FC236}">
                  <a16:creationId xmlns:a16="http://schemas.microsoft.com/office/drawing/2014/main" id="{EC0C07A5-34E4-BD54-8A07-65CE3E208E83}"/>
                </a:ext>
              </a:extLst>
            </p:cNvPr>
            <p:cNvSpPr/>
            <p:nvPr/>
          </p:nvSpPr>
          <p:spPr>
            <a:xfrm>
              <a:off x="3743957" y="2854645"/>
              <a:ext cx="2199621" cy="33199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lumMod val="50000"/>
                    </a:schemeClr>
                  </a:solidFill>
                </a:rPr>
                <a:t>Wastewater</a:t>
              </a:r>
              <a:endParaRPr lang="en-VN" sz="1800" dirty="0">
                <a:solidFill>
                  <a:schemeClr val="accent1">
                    <a:lumMod val="50000"/>
                  </a:schemeClr>
                </a:solidFill>
              </a:endParaRPr>
            </a:p>
          </p:txBody>
        </p:sp>
        <p:sp>
          <p:nvSpPr>
            <p:cNvPr id="17" name="Rectangle 16">
              <a:extLst>
                <a:ext uri="{FF2B5EF4-FFF2-40B4-BE49-F238E27FC236}">
                  <a16:creationId xmlns:a16="http://schemas.microsoft.com/office/drawing/2014/main" id="{4FF5B07A-894E-5C70-60B2-7C63C03BC01F}"/>
                </a:ext>
              </a:extLst>
            </p:cNvPr>
            <p:cNvSpPr/>
            <p:nvPr/>
          </p:nvSpPr>
          <p:spPr>
            <a:xfrm>
              <a:off x="3743957" y="3503600"/>
              <a:ext cx="2199635" cy="488923"/>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lumMod val="50000"/>
                    </a:schemeClr>
                  </a:solidFill>
                </a:rPr>
                <a:t>Solid waste (casing, head)</a:t>
              </a:r>
              <a:endParaRPr lang="en-VN" sz="1800" dirty="0">
                <a:solidFill>
                  <a:schemeClr val="accent1">
                    <a:lumMod val="50000"/>
                  </a:schemeClr>
                </a:solidFill>
              </a:endParaRPr>
            </a:p>
          </p:txBody>
        </p:sp>
        <p:sp>
          <p:nvSpPr>
            <p:cNvPr id="18" name="Rectangle 17">
              <a:extLst>
                <a:ext uri="{FF2B5EF4-FFF2-40B4-BE49-F238E27FC236}">
                  <a16:creationId xmlns:a16="http://schemas.microsoft.com/office/drawing/2014/main" id="{CF61F8E9-6AA5-0CD6-9CE1-96053E5FE8C0}"/>
                </a:ext>
              </a:extLst>
            </p:cNvPr>
            <p:cNvSpPr/>
            <p:nvPr/>
          </p:nvSpPr>
          <p:spPr>
            <a:xfrm>
              <a:off x="3743956" y="4332425"/>
              <a:ext cx="2199621" cy="33199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lumMod val="50000"/>
                    </a:schemeClr>
                  </a:solidFill>
                </a:rPr>
                <a:t>Wastewater</a:t>
              </a:r>
              <a:endParaRPr lang="en-VN" sz="1800" dirty="0">
                <a:solidFill>
                  <a:schemeClr val="accent1">
                    <a:lumMod val="50000"/>
                  </a:schemeClr>
                </a:solidFill>
              </a:endParaRPr>
            </a:p>
          </p:txBody>
        </p:sp>
        <p:cxnSp>
          <p:nvCxnSpPr>
            <p:cNvPr id="20" name="Straight Arrow Connector 19">
              <a:extLst>
                <a:ext uri="{FF2B5EF4-FFF2-40B4-BE49-F238E27FC236}">
                  <a16:creationId xmlns:a16="http://schemas.microsoft.com/office/drawing/2014/main" id="{A71BEAFC-AEC5-9DA6-BFC3-42F17CCB97D8}"/>
                </a:ext>
              </a:extLst>
            </p:cNvPr>
            <p:cNvCxnSpPr>
              <a:stCxn id="5" idx="3"/>
              <a:endCxn id="16" idx="1"/>
            </p:cNvCxnSpPr>
            <p:nvPr/>
          </p:nvCxnSpPr>
          <p:spPr>
            <a:xfrm flipV="1">
              <a:off x="2520176" y="3020641"/>
              <a:ext cx="1223781"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2" name="Straight Arrow Connector 21">
              <a:extLst>
                <a:ext uri="{FF2B5EF4-FFF2-40B4-BE49-F238E27FC236}">
                  <a16:creationId xmlns:a16="http://schemas.microsoft.com/office/drawing/2014/main" id="{1FCFAD12-24DE-218E-E308-F92576FB3FF1}"/>
                </a:ext>
              </a:extLst>
            </p:cNvPr>
            <p:cNvCxnSpPr/>
            <p:nvPr/>
          </p:nvCxnSpPr>
          <p:spPr>
            <a:xfrm flipV="1">
              <a:off x="2520176" y="3685276"/>
              <a:ext cx="1223781"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3" name="Straight Arrow Connector 22">
              <a:extLst>
                <a:ext uri="{FF2B5EF4-FFF2-40B4-BE49-F238E27FC236}">
                  <a16:creationId xmlns:a16="http://schemas.microsoft.com/office/drawing/2014/main" id="{762D928F-D9E7-7AC7-0825-544C18FD5655}"/>
                </a:ext>
              </a:extLst>
            </p:cNvPr>
            <p:cNvCxnSpPr/>
            <p:nvPr/>
          </p:nvCxnSpPr>
          <p:spPr>
            <a:xfrm flipV="1">
              <a:off x="2520175" y="4489399"/>
              <a:ext cx="1223781"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grpSp>
      <p:grpSp>
        <p:nvGrpSpPr>
          <p:cNvPr id="66" name="Group 65">
            <a:extLst>
              <a:ext uri="{FF2B5EF4-FFF2-40B4-BE49-F238E27FC236}">
                <a16:creationId xmlns:a16="http://schemas.microsoft.com/office/drawing/2014/main" id="{C42DBA07-9AF0-6E32-4353-B60984846F1D}"/>
              </a:ext>
            </a:extLst>
          </p:cNvPr>
          <p:cNvGrpSpPr/>
          <p:nvPr/>
        </p:nvGrpSpPr>
        <p:grpSpPr>
          <a:xfrm>
            <a:off x="6363279" y="1593289"/>
            <a:ext cx="5685158" cy="4636261"/>
            <a:chOff x="6518023" y="1295867"/>
            <a:chExt cx="5685158" cy="4636261"/>
          </a:xfrm>
        </p:grpSpPr>
        <p:sp>
          <p:nvSpPr>
            <p:cNvPr id="26" name="Rectangle 25">
              <a:extLst>
                <a:ext uri="{FF2B5EF4-FFF2-40B4-BE49-F238E27FC236}">
                  <a16:creationId xmlns:a16="http://schemas.microsoft.com/office/drawing/2014/main" id="{4ADBF1AC-9CD3-451E-8805-117A79A948AE}"/>
                </a:ext>
              </a:extLst>
            </p:cNvPr>
            <p:cNvSpPr/>
            <p:nvPr/>
          </p:nvSpPr>
          <p:spPr>
            <a:xfrm>
              <a:off x="6518024" y="1917908"/>
              <a:ext cx="1639230" cy="33199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lumMod val="50000"/>
                    </a:schemeClr>
                  </a:solidFill>
                </a:rPr>
                <a:t>Wash 3</a:t>
              </a:r>
              <a:endParaRPr lang="en-VN" sz="1800" dirty="0">
                <a:solidFill>
                  <a:schemeClr val="accent1">
                    <a:lumMod val="50000"/>
                  </a:schemeClr>
                </a:solidFill>
              </a:endParaRPr>
            </a:p>
          </p:txBody>
        </p:sp>
        <p:sp>
          <p:nvSpPr>
            <p:cNvPr id="27" name="Rectangle 26">
              <a:extLst>
                <a:ext uri="{FF2B5EF4-FFF2-40B4-BE49-F238E27FC236}">
                  <a16:creationId xmlns:a16="http://schemas.microsoft.com/office/drawing/2014/main" id="{132BEC84-AEA9-A873-9DD6-735468F6942F}"/>
                </a:ext>
              </a:extLst>
            </p:cNvPr>
            <p:cNvSpPr/>
            <p:nvPr/>
          </p:nvSpPr>
          <p:spPr>
            <a:xfrm>
              <a:off x="6518024" y="2585089"/>
              <a:ext cx="1639230" cy="33199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accent1">
                      <a:lumMod val="50000"/>
                    </a:schemeClr>
                  </a:solidFill>
                </a:rPr>
                <a:t>Allocate</a:t>
              </a:r>
              <a:endParaRPr lang="en-VN" sz="1800" dirty="0">
                <a:solidFill>
                  <a:schemeClr val="accent1">
                    <a:lumMod val="50000"/>
                  </a:schemeClr>
                </a:solidFill>
              </a:endParaRPr>
            </a:p>
          </p:txBody>
        </p:sp>
        <p:sp>
          <p:nvSpPr>
            <p:cNvPr id="28" name="Rectangle 27">
              <a:extLst>
                <a:ext uri="{FF2B5EF4-FFF2-40B4-BE49-F238E27FC236}">
                  <a16:creationId xmlns:a16="http://schemas.microsoft.com/office/drawing/2014/main" id="{55FCB24E-6456-58DC-EFB1-7E4C60A96145}"/>
                </a:ext>
              </a:extLst>
            </p:cNvPr>
            <p:cNvSpPr/>
            <p:nvPr/>
          </p:nvSpPr>
          <p:spPr>
            <a:xfrm>
              <a:off x="6518023" y="3250773"/>
              <a:ext cx="1880383" cy="33199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accent1">
                      <a:lumMod val="50000"/>
                    </a:schemeClr>
                  </a:solidFill>
                </a:rPr>
                <a:t>Mold Placement</a:t>
              </a:r>
              <a:endParaRPr lang="en-VN" sz="1800" dirty="0">
                <a:solidFill>
                  <a:schemeClr val="accent1">
                    <a:lumMod val="50000"/>
                  </a:schemeClr>
                </a:solidFill>
              </a:endParaRPr>
            </a:p>
          </p:txBody>
        </p:sp>
        <p:sp>
          <p:nvSpPr>
            <p:cNvPr id="29" name="Rectangle 28">
              <a:extLst>
                <a:ext uri="{FF2B5EF4-FFF2-40B4-BE49-F238E27FC236}">
                  <a16:creationId xmlns:a16="http://schemas.microsoft.com/office/drawing/2014/main" id="{ED7F3796-AA7D-8A54-BA47-FA4F93107D73}"/>
                </a:ext>
              </a:extLst>
            </p:cNvPr>
            <p:cNvSpPr/>
            <p:nvPr/>
          </p:nvSpPr>
          <p:spPr>
            <a:xfrm>
              <a:off x="6518024" y="3961225"/>
              <a:ext cx="3716577" cy="33199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accent1">
                      <a:lumMod val="50000"/>
                    </a:schemeClr>
                  </a:solidFill>
                </a:rPr>
                <a:t>Additive processing or as required</a:t>
              </a:r>
              <a:endParaRPr lang="en-VN" sz="1800" dirty="0">
                <a:solidFill>
                  <a:schemeClr val="accent1">
                    <a:lumMod val="50000"/>
                  </a:schemeClr>
                </a:solidFill>
              </a:endParaRPr>
            </a:p>
          </p:txBody>
        </p:sp>
        <p:sp>
          <p:nvSpPr>
            <p:cNvPr id="30" name="Rectangle 29">
              <a:extLst>
                <a:ext uri="{FF2B5EF4-FFF2-40B4-BE49-F238E27FC236}">
                  <a16:creationId xmlns:a16="http://schemas.microsoft.com/office/drawing/2014/main" id="{D1C49DC1-7038-06F9-16C2-B4A43AA2AB99}"/>
                </a:ext>
              </a:extLst>
            </p:cNvPr>
            <p:cNvSpPr/>
            <p:nvPr/>
          </p:nvSpPr>
          <p:spPr>
            <a:xfrm>
              <a:off x="6536113" y="4632143"/>
              <a:ext cx="1639230" cy="33199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accent1">
                      <a:lumMod val="50000"/>
                    </a:schemeClr>
                  </a:solidFill>
                </a:rPr>
                <a:t>Freezing</a:t>
              </a:r>
              <a:endParaRPr lang="en-VN" sz="1800" dirty="0">
                <a:solidFill>
                  <a:schemeClr val="accent1">
                    <a:lumMod val="50000"/>
                  </a:schemeClr>
                </a:solidFill>
              </a:endParaRPr>
            </a:p>
          </p:txBody>
        </p:sp>
        <p:sp>
          <p:nvSpPr>
            <p:cNvPr id="31" name="Rectangle 30">
              <a:extLst>
                <a:ext uri="{FF2B5EF4-FFF2-40B4-BE49-F238E27FC236}">
                  <a16:creationId xmlns:a16="http://schemas.microsoft.com/office/drawing/2014/main" id="{2C913738-4653-C40A-4D81-5B5BC2DEAE85}"/>
                </a:ext>
              </a:extLst>
            </p:cNvPr>
            <p:cNvSpPr/>
            <p:nvPr/>
          </p:nvSpPr>
          <p:spPr>
            <a:xfrm>
              <a:off x="8764858" y="3246448"/>
              <a:ext cx="1469734" cy="33199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accent1">
                      <a:lumMod val="50000"/>
                    </a:schemeClr>
                  </a:solidFill>
                </a:rPr>
                <a:t>Preparation</a:t>
              </a:r>
              <a:endParaRPr lang="en-VN" sz="1800" dirty="0">
                <a:solidFill>
                  <a:schemeClr val="accent1">
                    <a:lumMod val="50000"/>
                  </a:schemeClr>
                </a:solidFill>
              </a:endParaRPr>
            </a:p>
          </p:txBody>
        </p:sp>
        <p:sp>
          <p:nvSpPr>
            <p:cNvPr id="32" name="Rectangle 31">
              <a:extLst>
                <a:ext uri="{FF2B5EF4-FFF2-40B4-BE49-F238E27FC236}">
                  <a16:creationId xmlns:a16="http://schemas.microsoft.com/office/drawing/2014/main" id="{1E64206E-D161-0FB9-B74C-3365BC44BA62}"/>
                </a:ext>
              </a:extLst>
            </p:cNvPr>
            <p:cNvSpPr/>
            <p:nvPr/>
          </p:nvSpPr>
          <p:spPr>
            <a:xfrm>
              <a:off x="9732796" y="1892799"/>
              <a:ext cx="1639230" cy="33199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accent1">
                      <a:lumMod val="50000"/>
                    </a:schemeClr>
                  </a:solidFill>
                </a:rPr>
                <a:t>Wastewater</a:t>
              </a:r>
              <a:endParaRPr lang="en-VN" sz="1800" dirty="0">
                <a:solidFill>
                  <a:schemeClr val="accent1">
                    <a:lumMod val="50000"/>
                  </a:schemeClr>
                </a:solidFill>
              </a:endParaRPr>
            </a:p>
          </p:txBody>
        </p:sp>
        <p:sp>
          <p:nvSpPr>
            <p:cNvPr id="33" name="Rectangle 32">
              <a:extLst>
                <a:ext uri="{FF2B5EF4-FFF2-40B4-BE49-F238E27FC236}">
                  <a16:creationId xmlns:a16="http://schemas.microsoft.com/office/drawing/2014/main" id="{6E0C9B1F-9C6F-DB53-7E21-1974F23262D7}"/>
                </a:ext>
              </a:extLst>
            </p:cNvPr>
            <p:cNvSpPr/>
            <p:nvPr/>
          </p:nvSpPr>
          <p:spPr>
            <a:xfrm>
              <a:off x="8595372" y="4505682"/>
              <a:ext cx="1639230" cy="6365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VN" sz="1800" dirty="0">
                  <a:solidFill>
                    <a:schemeClr val="accent1">
                      <a:lumMod val="50000"/>
                    </a:schemeClr>
                  </a:solidFill>
                </a:rPr>
                <a:t>Đóng gói</a:t>
              </a:r>
            </a:p>
          </p:txBody>
        </p:sp>
        <p:sp>
          <p:nvSpPr>
            <p:cNvPr id="34" name="Rectangle 33">
              <a:extLst>
                <a:ext uri="{FF2B5EF4-FFF2-40B4-BE49-F238E27FC236}">
                  <a16:creationId xmlns:a16="http://schemas.microsoft.com/office/drawing/2014/main" id="{97ECAE35-7B69-92BE-C69A-E53A9FC76E08}"/>
                </a:ext>
              </a:extLst>
            </p:cNvPr>
            <p:cNvSpPr/>
            <p:nvPr/>
          </p:nvSpPr>
          <p:spPr>
            <a:xfrm>
              <a:off x="7641441" y="5600137"/>
              <a:ext cx="1639230" cy="33199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accent1">
                      <a:lumMod val="50000"/>
                    </a:schemeClr>
                  </a:solidFill>
                </a:rPr>
                <a:t>Solid Waste</a:t>
              </a:r>
              <a:endParaRPr lang="en-VN" sz="1800" dirty="0">
                <a:solidFill>
                  <a:schemeClr val="accent1">
                    <a:lumMod val="50000"/>
                  </a:schemeClr>
                </a:solidFill>
              </a:endParaRPr>
            </a:p>
          </p:txBody>
        </p:sp>
        <p:sp>
          <p:nvSpPr>
            <p:cNvPr id="35" name="Rectangle 34">
              <a:extLst>
                <a:ext uri="{FF2B5EF4-FFF2-40B4-BE49-F238E27FC236}">
                  <a16:creationId xmlns:a16="http://schemas.microsoft.com/office/drawing/2014/main" id="{BCB4AD5B-731B-E1C3-B079-AFB91EBDD17B}"/>
                </a:ext>
              </a:extLst>
            </p:cNvPr>
            <p:cNvSpPr/>
            <p:nvPr/>
          </p:nvSpPr>
          <p:spPr>
            <a:xfrm>
              <a:off x="10552411" y="3748744"/>
              <a:ext cx="1639230" cy="86803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accent1">
                      <a:lumMod val="50000"/>
                    </a:schemeClr>
                  </a:solidFill>
                </a:rPr>
                <a:t>Frozen storage, Export</a:t>
              </a:r>
              <a:endParaRPr lang="en-VN" sz="1800" dirty="0">
                <a:solidFill>
                  <a:schemeClr val="accent1">
                    <a:lumMod val="50000"/>
                  </a:schemeClr>
                </a:solidFill>
              </a:endParaRPr>
            </a:p>
          </p:txBody>
        </p:sp>
        <p:sp>
          <p:nvSpPr>
            <p:cNvPr id="36" name="Rectangle 35">
              <a:extLst>
                <a:ext uri="{FF2B5EF4-FFF2-40B4-BE49-F238E27FC236}">
                  <a16:creationId xmlns:a16="http://schemas.microsoft.com/office/drawing/2014/main" id="{9B47A368-DDCB-6EF0-F7B3-6A73BD3FD72D}"/>
                </a:ext>
              </a:extLst>
            </p:cNvPr>
            <p:cNvSpPr/>
            <p:nvPr/>
          </p:nvSpPr>
          <p:spPr>
            <a:xfrm>
              <a:off x="10563951" y="4810191"/>
              <a:ext cx="1639230" cy="33199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accent1">
                      <a:lumMod val="50000"/>
                    </a:schemeClr>
                  </a:solidFill>
                </a:rPr>
                <a:t>Warehousing</a:t>
              </a:r>
              <a:endParaRPr lang="en-VN" sz="1800" dirty="0">
                <a:solidFill>
                  <a:schemeClr val="accent1">
                    <a:lumMod val="50000"/>
                  </a:schemeClr>
                </a:solidFill>
              </a:endParaRPr>
            </a:p>
          </p:txBody>
        </p:sp>
        <p:sp>
          <p:nvSpPr>
            <p:cNvPr id="37" name="Oval 36">
              <a:extLst>
                <a:ext uri="{FF2B5EF4-FFF2-40B4-BE49-F238E27FC236}">
                  <a16:creationId xmlns:a16="http://schemas.microsoft.com/office/drawing/2014/main" id="{94CF8DD3-40FA-85B7-A58B-BCEAADAEC78C}"/>
                </a:ext>
              </a:extLst>
            </p:cNvPr>
            <p:cNvSpPr/>
            <p:nvPr/>
          </p:nvSpPr>
          <p:spPr>
            <a:xfrm>
              <a:off x="7127128" y="1295867"/>
              <a:ext cx="457200" cy="4095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2800" b="1" dirty="0">
                  <a:effectLst/>
                  <a:ea typeface="Times New Roman" panose="02020603050405020304" pitchFamily="18" charset="0"/>
                </a:rPr>
                <a:t>1</a:t>
              </a:r>
            </a:p>
          </p:txBody>
        </p:sp>
        <p:cxnSp>
          <p:nvCxnSpPr>
            <p:cNvPr id="42" name="Straight Arrow Connector 41">
              <a:extLst>
                <a:ext uri="{FF2B5EF4-FFF2-40B4-BE49-F238E27FC236}">
                  <a16:creationId xmlns:a16="http://schemas.microsoft.com/office/drawing/2014/main" id="{C3D2285A-94FE-806A-B8FC-FBE647DE44DF}"/>
                </a:ext>
              </a:extLst>
            </p:cNvPr>
            <p:cNvCxnSpPr>
              <a:cxnSpLocks/>
            </p:cNvCxnSpPr>
            <p:nvPr/>
          </p:nvCxnSpPr>
          <p:spPr>
            <a:xfrm>
              <a:off x="7371139" y="2249899"/>
              <a:ext cx="0" cy="31675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50" name="Straight Arrow Connector 49">
              <a:extLst>
                <a:ext uri="{FF2B5EF4-FFF2-40B4-BE49-F238E27FC236}">
                  <a16:creationId xmlns:a16="http://schemas.microsoft.com/office/drawing/2014/main" id="{AB7DE6AD-4228-900A-908C-69217AAD673E}"/>
                </a:ext>
              </a:extLst>
            </p:cNvPr>
            <p:cNvCxnSpPr>
              <a:cxnSpLocks/>
            </p:cNvCxnSpPr>
            <p:nvPr/>
          </p:nvCxnSpPr>
          <p:spPr>
            <a:xfrm>
              <a:off x="7337639" y="2917080"/>
              <a:ext cx="0" cy="31675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51" name="Straight Arrow Connector 50">
              <a:extLst>
                <a:ext uri="{FF2B5EF4-FFF2-40B4-BE49-F238E27FC236}">
                  <a16:creationId xmlns:a16="http://schemas.microsoft.com/office/drawing/2014/main" id="{55EB693A-F4F9-C0FB-3365-3E5DB7A7CDDE}"/>
                </a:ext>
              </a:extLst>
            </p:cNvPr>
            <p:cNvCxnSpPr>
              <a:cxnSpLocks/>
            </p:cNvCxnSpPr>
            <p:nvPr/>
          </p:nvCxnSpPr>
          <p:spPr>
            <a:xfrm>
              <a:off x="7337639" y="3609549"/>
              <a:ext cx="0" cy="31675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52" name="Straight Arrow Connector 51">
              <a:extLst>
                <a:ext uri="{FF2B5EF4-FFF2-40B4-BE49-F238E27FC236}">
                  <a16:creationId xmlns:a16="http://schemas.microsoft.com/office/drawing/2014/main" id="{3AFC9453-A1F3-5F97-9347-1C59C2EBF309}"/>
                </a:ext>
              </a:extLst>
            </p:cNvPr>
            <p:cNvCxnSpPr>
              <a:cxnSpLocks/>
            </p:cNvCxnSpPr>
            <p:nvPr/>
          </p:nvCxnSpPr>
          <p:spPr>
            <a:xfrm>
              <a:off x="7362361" y="4284792"/>
              <a:ext cx="0" cy="31675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53" name="Straight Arrow Connector 52">
              <a:extLst>
                <a:ext uri="{FF2B5EF4-FFF2-40B4-BE49-F238E27FC236}">
                  <a16:creationId xmlns:a16="http://schemas.microsoft.com/office/drawing/2014/main" id="{50626C1D-A1EF-558B-6598-9AE6CC4681F0}"/>
                </a:ext>
              </a:extLst>
            </p:cNvPr>
            <p:cNvCxnSpPr>
              <a:cxnSpLocks/>
              <a:stCxn id="30" idx="3"/>
            </p:cNvCxnSpPr>
            <p:nvPr/>
          </p:nvCxnSpPr>
          <p:spPr>
            <a:xfrm>
              <a:off x="8175343" y="4798139"/>
              <a:ext cx="386635" cy="138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56" name="Straight Arrow Connector 55">
              <a:extLst>
                <a:ext uri="{FF2B5EF4-FFF2-40B4-BE49-F238E27FC236}">
                  <a16:creationId xmlns:a16="http://schemas.microsoft.com/office/drawing/2014/main" id="{A8BBF031-59AC-FF1B-7C94-1AE77F0F037C}"/>
                </a:ext>
              </a:extLst>
            </p:cNvPr>
            <p:cNvCxnSpPr>
              <a:cxnSpLocks/>
              <a:endCxn id="32" idx="1"/>
            </p:cNvCxnSpPr>
            <p:nvPr/>
          </p:nvCxnSpPr>
          <p:spPr>
            <a:xfrm>
              <a:off x="8190240" y="2058794"/>
              <a:ext cx="1542556" cy="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58" name="Straight Arrow Connector 57">
              <a:extLst>
                <a:ext uri="{FF2B5EF4-FFF2-40B4-BE49-F238E27FC236}">
                  <a16:creationId xmlns:a16="http://schemas.microsoft.com/office/drawing/2014/main" id="{F04B7ACF-8557-1E03-F6F9-072DE8E89EF4}"/>
                </a:ext>
              </a:extLst>
            </p:cNvPr>
            <p:cNvCxnSpPr>
              <a:cxnSpLocks/>
              <a:endCxn id="31" idx="1"/>
            </p:cNvCxnSpPr>
            <p:nvPr/>
          </p:nvCxnSpPr>
          <p:spPr>
            <a:xfrm>
              <a:off x="8190240" y="2745232"/>
              <a:ext cx="574618" cy="66721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60" name="Straight Arrow Connector 59">
              <a:extLst>
                <a:ext uri="{FF2B5EF4-FFF2-40B4-BE49-F238E27FC236}">
                  <a16:creationId xmlns:a16="http://schemas.microsoft.com/office/drawing/2014/main" id="{D7B7992D-9864-B706-C905-65348FB9AF76}"/>
                </a:ext>
              </a:extLst>
            </p:cNvPr>
            <p:cNvCxnSpPr>
              <a:cxnSpLocks/>
              <a:stCxn id="29" idx="3"/>
            </p:cNvCxnSpPr>
            <p:nvPr/>
          </p:nvCxnSpPr>
          <p:spPr>
            <a:xfrm>
              <a:off x="10234601" y="4127221"/>
              <a:ext cx="294512"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65" name="Straight Arrow Connector 64">
              <a:extLst>
                <a:ext uri="{FF2B5EF4-FFF2-40B4-BE49-F238E27FC236}">
                  <a16:creationId xmlns:a16="http://schemas.microsoft.com/office/drawing/2014/main" id="{0475FB7B-993C-2C80-4700-15389F520374}"/>
                </a:ext>
              </a:extLst>
            </p:cNvPr>
            <p:cNvCxnSpPr>
              <a:cxnSpLocks/>
            </p:cNvCxnSpPr>
            <p:nvPr/>
          </p:nvCxnSpPr>
          <p:spPr>
            <a:xfrm>
              <a:off x="10234601" y="4976186"/>
              <a:ext cx="294512"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grpSp>
    </p:spTree>
    <p:extLst>
      <p:ext uri="{BB962C8B-B14F-4D97-AF65-F5344CB8AC3E}">
        <p14:creationId xmlns:p14="http://schemas.microsoft.com/office/powerpoint/2010/main" val="642622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FA73BC5-3AD8-43C9-AB2E-545A986C180A}"/>
              </a:ext>
            </a:extLst>
          </p:cNvPr>
          <p:cNvSpPr/>
          <p:nvPr/>
        </p:nvSpPr>
        <p:spPr>
          <a:xfrm>
            <a:off x="609600" y="1635834"/>
            <a:ext cx="10972800" cy="2343590"/>
          </a:xfrm>
          <a:prstGeom prst="rect">
            <a:avLst/>
          </a:prstGeom>
        </p:spPr>
        <p:txBody>
          <a:bodyPr wrap="square">
            <a:spAutoFit/>
          </a:bodyPr>
          <a:lstStyle/>
          <a:p>
            <a:pPr>
              <a:lnSpc>
                <a:spcPct val="150000"/>
              </a:lnSpc>
            </a:pPr>
            <a:r>
              <a:rPr lang="en-US" sz="2000" b="1" dirty="0">
                <a:solidFill>
                  <a:srgbClr val="0E0E0E"/>
                </a:solidFill>
                <a:effectLst/>
                <a:latin typeface="+mn-lt"/>
              </a:rPr>
              <a:t>Types of Energy Used in the Production Line:</a:t>
            </a:r>
            <a:endParaRPr lang="en-US" sz="2000" dirty="0">
              <a:solidFill>
                <a:srgbClr val="0E0E0E"/>
              </a:solidFill>
              <a:effectLst/>
              <a:latin typeface="+mn-lt"/>
            </a:endParaRPr>
          </a:p>
          <a:p>
            <a:pPr marL="457200" indent="-457200">
              <a:lnSpc>
                <a:spcPct val="150000"/>
              </a:lnSpc>
              <a:buFont typeface="Arial" panose="020B0604020202020204" pitchFamily="34" charset="0"/>
              <a:buChar char="•"/>
            </a:pPr>
            <a:r>
              <a:rPr lang="en-US" sz="2000" dirty="0">
                <a:solidFill>
                  <a:srgbClr val="0E0E0E"/>
                </a:solidFill>
                <a:effectLst/>
                <a:latin typeface="+mn-lt"/>
              </a:rPr>
              <a:t>Electricity is used in most of the equipment in the factory, such as the production line; refrigeration compressors, air compressors, pump systems, fans, lighting, etc.</a:t>
            </a:r>
          </a:p>
          <a:p>
            <a:pPr marL="457200" indent="-457200">
              <a:lnSpc>
                <a:spcPct val="150000"/>
              </a:lnSpc>
              <a:buFont typeface="Arial" panose="020B0604020202020204" pitchFamily="34" charset="0"/>
              <a:buChar char="•"/>
            </a:pPr>
            <a:r>
              <a:rPr lang="en-US" sz="2000" dirty="0">
                <a:solidFill>
                  <a:srgbClr val="0E0E0E"/>
                </a:solidFill>
                <a:effectLst/>
                <a:latin typeface="+mn-lt"/>
              </a:rPr>
              <a:t>Compressed air is primarily supplied for grading machines and other processes utilizing compressed air within the factory.</a:t>
            </a:r>
          </a:p>
        </p:txBody>
      </p:sp>
      <p:sp>
        <p:nvSpPr>
          <p:cNvPr id="4" name="Title 1">
            <a:extLst>
              <a:ext uri="{FF2B5EF4-FFF2-40B4-BE49-F238E27FC236}">
                <a16:creationId xmlns:a16="http://schemas.microsoft.com/office/drawing/2014/main" id="{904ACC09-7858-D381-105E-4B6990E4741B}"/>
              </a:ext>
            </a:extLst>
          </p:cNvPr>
          <p:cNvSpPr>
            <a:spLocks noGrp="1"/>
          </p:cNvSpPr>
          <p:nvPr>
            <p:ph type="title"/>
          </p:nvPr>
        </p:nvSpPr>
        <p:spPr/>
        <p:txBody>
          <a:bodyPr>
            <a:noAutofit/>
          </a:bodyPr>
          <a:lstStyle/>
          <a:p>
            <a:r>
              <a:rPr lang="en-US" dirty="0">
                <a:solidFill>
                  <a:schemeClr val="accent1">
                    <a:lumMod val="50000"/>
                  </a:schemeClr>
                </a:solidFill>
                <a:latin typeface="+mn-lt"/>
                <a:cs typeface="Times New Roman" pitchFamily="18" charset="0"/>
              </a:rPr>
              <a:t>Production Line</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2487126608"/>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21686</TotalTime>
  <Words>3883</Words>
  <Application>Microsoft Macintosh PowerPoint</Application>
  <PresentationFormat>Widescreen</PresentationFormat>
  <Paragraphs>579</Paragraphs>
  <Slides>37</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Wingdings</vt:lpstr>
      <vt:lpstr>Roboto</vt:lpstr>
      <vt:lpstr>Arial</vt:lpstr>
      <vt:lpstr>Fira Sans Extra Condensed</vt:lpstr>
      <vt:lpstr>Times New Roman</vt:lpstr>
      <vt:lpstr>Energy Saving Infographics by Slidesgo</vt:lpstr>
      <vt:lpstr>TRAINING PROGRAME for IEs</vt:lpstr>
      <vt:lpstr>Training program for business leaders</vt:lpstr>
      <vt:lpstr>PowerPoint Presentation</vt:lpstr>
      <vt:lpstr>PowerPoint Presentation</vt:lpstr>
      <vt:lpstr>Content</vt:lpstr>
      <vt:lpstr>PowerPoint Presentation</vt:lpstr>
      <vt:lpstr>General Information</vt:lpstr>
      <vt:lpstr>Production Line</vt:lpstr>
      <vt:lpstr>Production Line</vt:lpstr>
      <vt:lpstr>Power Supply System</vt:lpstr>
      <vt:lpstr>Power Supply System</vt:lpstr>
      <vt:lpstr>Power Supply System</vt:lpstr>
      <vt:lpstr>Power Supply System</vt:lpstr>
      <vt:lpstr>Power Supply System</vt:lpstr>
      <vt:lpstr>PowerPoint Presentation</vt:lpstr>
      <vt:lpstr>EEMs 1: Strengthen internal management and equipment maintenance</vt:lpstr>
      <vt:lpstr>EEMs 1: Strengthen internal management and equipment maintenance</vt:lpstr>
      <vt:lpstr>EEMs 1: Strengthen internal management and equipment maintenance</vt:lpstr>
      <vt:lpstr>EEMs 2: Optimizing the Air Compressor System </vt:lpstr>
      <vt:lpstr>EEMs 2: Optimizing the Air Compressor System </vt:lpstr>
      <vt:lpstr>EEMs 3: Inverter Installation for Refrigeration Compressor</vt:lpstr>
      <vt:lpstr>EEMs 3: Inverter Installation for Refrigeration Compressor</vt:lpstr>
      <vt:lpstr>EEMs 3: Inverter Installation for Refrigeration Compressor</vt:lpstr>
      <vt:lpstr>EEMs 4: Installation of inverter for condenser cooling fan system</vt:lpstr>
      <vt:lpstr>EEMs 4: Installation of inverter for condenser cooling fan system</vt:lpstr>
      <vt:lpstr>EEMs 5: Installing a Thermal Storage Tank for 10°C Chilled Water Supply to the Air Conditioning System</vt:lpstr>
      <vt:lpstr>EEMs 5: Installing a Thermal Storage Tank for 10°C Chilled Water Supply to the Air Conditioning System</vt:lpstr>
      <vt:lpstr>EEMs 5: Installing a Thermal Storage Tank for 10°C Chilled Water Supply to the Air Conditioning System</vt:lpstr>
      <vt:lpstr>EEMs 5: Installing a Thermal Storage Tank for 10°C Chilled Water Supply to the Air Conditioning System</vt:lpstr>
      <vt:lpstr>EEMs 5: Installing a Thermal Storage Tank for 10°C Chilled Water Supply to the Air Conditioning System</vt:lpstr>
      <vt:lpstr>PowerPoint Presentation</vt:lpstr>
      <vt:lpstr>EEMs 5: Installing a Thermal Storage Tank for 10°C Chilled Water Supply to the Air Conditioning System</vt:lpstr>
      <vt:lpstr>EEMs 5: Installing a Thermal Storage Tank for 10°C Chilled Water Supply to the Air Conditioning System</vt:lpstr>
      <vt:lpstr>EEMs 6: Installing Energy Monitoring Meters </vt:lpstr>
      <vt:lpstr>EEMs 6: Installing Energy Monitoring Meters </vt:lpstr>
      <vt:lpstr>EEMs 6: Installing Energy Monitoring Meters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156</cp:revision>
  <dcterms:modified xsi:type="dcterms:W3CDTF">2025-01-21T09:04:02Z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1688534</vt:lpwstr>
  </property>
  <property fmtid="{D5CDD505-2E9C-101B-9397-08002B2CF9AE}" name="NXPowerLiteSettings" pid="3">
    <vt:lpwstr>F7000400038000</vt:lpwstr>
  </property>
  <property fmtid="{D5CDD505-2E9C-101B-9397-08002B2CF9AE}" name="NXPowerLiteVersion" pid="4">
    <vt:lpwstr>S11.0.1</vt:lpwstr>
  </property>
</Properties>
</file>