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41"/>
  </p:notesMasterIdLst>
  <p:sldIdLst>
    <p:sldId id="256" r:id="rId2"/>
    <p:sldId id="318" r:id="rId3"/>
    <p:sldId id="1783" r:id="rId4"/>
    <p:sldId id="1838" r:id="rId5"/>
    <p:sldId id="2297" r:id="rId6"/>
    <p:sldId id="698" r:id="rId7"/>
    <p:sldId id="2298" r:id="rId8"/>
    <p:sldId id="2299" r:id="rId9"/>
    <p:sldId id="2300" r:id="rId10"/>
    <p:sldId id="2301" r:id="rId11"/>
    <p:sldId id="2302" r:id="rId12"/>
    <p:sldId id="2303" r:id="rId13"/>
    <p:sldId id="707" r:id="rId14"/>
    <p:sldId id="708" r:id="rId15"/>
    <p:sldId id="709" r:id="rId16"/>
    <p:sldId id="2304" r:id="rId17"/>
    <p:sldId id="711" r:id="rId18"/>
    <p:sldId id="712" r:id="rId19"/>
    <p:sldId id="713" r:id="rId20"/>
    <p:sldId id="2305" r:id="rId21"/>
    <p:sldId id="715" r:id="rId22"/>
    <p:sldId id="716" r:id="rId23"/>
    <p:sldId id="717" r:id="rId24"/>
    <p:sldId id="718" r:id="rId25"/>
    <p:sldId id="719" r:id="rId26"/>
    <p:sldId id="720" r:id="rId27"/>
    <p:sldId id="721" r:id="rId28"/>
    <p:sldId id="722" r:id="rId29"/>
    <p:sldId id="723" r:id="rId30"/>
    <p:sldId id="724" r:id="rId31"/>
    <p:sldId id="725" r:id="rId32"/>
    <p:sldId id="726" r:id="rId33"/>
    <p:sldId id="727" r:id="rId34"/>
    <p:sldId id="2306" r:id="rId35"/>
    <p:sldId id="729" r:id="rId36"/>
    <p:sldId id="730" r:id="rId37"/>
    <p:sldId id="731" r:id="rId38"/>
    <p:sldId id="732" r:id="rId39"/>
    <p:sldId id="2359" r:id="rId40"/>
  </p:sldIdLst>
  <p:sldSz cx="12192000" cy="6858000"/>
  <p:notesSz cx="6858000" cy="9144000"/>
  <p:embeddedFontLst>
    <p:embeddedFont>
      <p:font typeface="Fira Sans Extra Condensed" panose="020F0502020204030204" pitchFamily="34" charset="0"/>
      <p:regular r:id="rId42"/>
      <p:bold r:id="rId43"/>
      <p:italic r:id="rId44"/>
      <p:boldItalic r:id="rId45"/>
    </p:embeddedFont>
    <p:embeddedFont>
      <p:font typeface="Roboto" panose="02000000000000000000" pitchFamily="2" charset="0"/>
      <p:regular r:id="rId46"/>
      <p:bold r:id="rId47"/>
      <p:italic r:id="rId48"/>
      <p:boldItalic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64"/>
    <p:restoredTop sz="86432"/>
  </p:normalViewPr>
  <p:slideViewPr>
    <p:cSldViewPr snapToGrid="0">
      <p:cViewPr varScale="1">
        <p:scale>
          <a:sx n="99" d="100"/>
          <a:sy n="99" d="100"/>
        </p:scale>
        <p:origin x="408" y="176"/>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20" Type="http://schemas.openxmlformats.org/officeDocument/2006/relationships/slide" Target="slides/slide19.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9703499-F619-3CA2-46F4-BF046CFEB8FB}"/>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53F1077-9C28-1780-A71F-D87400908C7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60857F79-397E-14AD-FAB1-1577D0C78E4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55241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342900" indent="-342900" algn="just">
              <a:lnSpc>
                <a:spcPct val="110000"/>
              </a:lnSpc>
              <a:spcBef>
                <a:spcPts val="600"/>
              </a:spcBef>
              <a:buClr>
                <a:srgbClr val="000000"/>
              </a:buClr>
              <a:buFont typeface="Wingdings" panose="05000000000000000000" pitchFamily="2" charset="2"/>
              <a:buChar char="§"/>
            </a:pPr>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191884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39517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383534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4" r:id="rId4"/>
    <p:sldLayoutId id="2147483655" r:id="rId5"/>
    <p:sldLayoutId id="2147483656" r:id="rId6"/>
    <p:sldLayoutId id="2147483657"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endParaRPr lang="ko-KR" altLang="en-US" sz="2000" b="1" dirty="0">
              <a:solidFill>
                <a:schemeClr val="accent1">
                  <a:lumMod val="50000"/>
                </a:schemeClr>
              </a:solidFill>
              <a:cs typeface="Arial" pitchFamily="34" charset="0"/>
            </a:endParaRP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AAA96-7065-4AE4-A12F-28A75FB474E4}"/>
              </a:ext>
            </a:extLst>
          </p:cNvPr>
          <p:cNvSpPr>
            <a:spLocks noGrp="1"/>
          </p:cNvSpPr>
          <p:nvPr>
            <p:ph type="title"/>
          </p:nvPr>
        </p:nvSpPr>
        <p:spPr/>
        <p:txBody>
          <a:bodyPr>
            <a:noAutofit/>
          </a:bodyPr>
          <a:lstStyle/>
          <a:p>
            <a:r>
              <a:rPr lang="en-US" dirty="0">
                <a:solidFill>
                  <a:schemeClr val="accent1">
                    <a:lumMod val="50000"/>
                  </a:schemeClr>
                </a:solidFill>
              </a:rPr>
              <a:t>Energy supply system</a:t>
            </a:r>
          </a:p>
        </p:txBody>
      </p:sp>
      <p:sp>
        <p:nvSpPr>
          <p:cNvPr id="3" name="TG_Rounded Rectangle 21">
            <a:extLst>
              <a:ext uri="{FF2B5EF4-FFF2-40B4-BE49-F238E27FC236}">
                <a16:creationId xmlns:a16="http://schemas.microsoft.com/office/drawing/2014/main" id="{222F3D0B-EB39-4FEA-8C12-43C9EDC7EBF3}"/>
              </a:ext>
            </a:extLst>
          </p:cNvPr>
          <p:cNvSpPr/>
          <p:nvPr/>
        </p:nvSpPr>
        <p:spPr bwMode="gray">
          <a:xfrm>
            <a:off x="571500" y="1422732"/>
            <a:ext cx="3184525" cy="511182"/>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800" b="1" dirty="0">
                <a:solidFill>
                  <a:sysClr val="windowText" lastClr="000000"/>
                </a:solidFill>
                <a:cs typeface="Times New Roman" pitchFamily="18" charset="0"/>
              </a:rPr>
              <a:t>Compressed air system</a:t>
            </a:r>
          </a:p>
        </p:txBody>
      </p:sp>
      <p:sp>
        <p:nvSpPr>
          <p:cNvPr id="4" name="TextBox 3">
            <a:extLst>
              <a:ext uri="{FF2B5EF4-FFF2-40B4-BE49-F238E27FC236}">
                <a16:creationId xmlns:a16="http://schemas.microsoft.com/office/drawing/2014/main" id="{7F99590C-5F97-4F13-B82B-108133778EAE}"/>
              </a:ext>
            </a:extLst>
          </p:cNvPr>
          <p:cNvSpPr txBox="1"/>
          <p:nvPr/>
        </p:nvSpPr>
        <p:spPr>
          <a:xfrm>
            <a:off x="571500" y="1955322"/>
            <a:ext cx="10972800" cy="923330"/>
          </a:xfrm>
          <a:prstGeom prst="rect">
            <a:avLst/>
          </a:prstGeom>
          <a:noFill/>
        </p:spPr>
        <p:txBody>
          <a:bodyPr wrap="square" rtlCol="0">
            <a:spAutoFit/>
          </a:bodyPr>
          <a:lstStyle/>
          <a:p>
            <a:r>
              <a:rPr lang="en-US" sz="1800" dirty="0">
                <a:latin typeface="+mn-lt"/>
                <a:cs typeface="Times New Roman" panose="02020603050405020304" pitchFamily="18" charset="0"/>
              </a:rPr>
              <a:t>The company has one independent centralized compressed air station that is connected to the other systems, with valves that are frequently open. It includes 5 screw air compressors, each with a power capacity of 200 kW and operating at a pressure of approximately 7 bar.</a:t>
            </a:r>
            <a:endParaRPr lang="vi-VN" sz="1800" dirty="0">
              <a:latin typeface="+mn-lt"/>
              <a:cs typeface="Times New Roman" panose="02020603050405020304" pitchFamily="18" charset="0"/>
            </a:endParaRPr>
          </a:p>
        </p:txBody>
      </p:sp>
      <p:pic>
        <p:nvPicPr>
          <p:cNvPr id="5" name="Picture 2" descr="IMG_9174">
            <a:extLst>
              <a:ext uri="{FF2B5EF4-FFF2-40B4-BE49-F238E27FC236}">
                <a16:creationId xmlns:a16="http://schemas.microsoft.com/office/drawing/2014/main" id="{31B676D4-1C47-4975-8C1C-990D3CAB3E9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3054" y="2981637"/>
            <a:ext cx="4881943" cy="3053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9574F4D-7368-435E-BCE9-F65BB047E04C}"/>
              </a:ext>
            </a:extLst>
          </p:cNvPr>
          <p:cNvSpPr txBox="1"/>
          <p:nvPr/>
        </p:nvSpPr>
        <p:spPr>
          <a:xfrm>
            <a:off x="4002232" y="6138362"/>
            <a:ext cx="4187536" cy="338554"/>
          </a:xfrm>
          <a:prstGeom prst="rect">
            <a:avLst/>
          </a:prstGeom>
          <a:noFill/>
        </p:spPr>
        <p:txBody>
          <a:bodyPr wrap="square" rtlCol="0">
            <a:spAutoFit/>
          </a:bodyPr>
          <a:lstStyle/>
          <a:p>
            <a:r>
              <a:rPr lang="en-US" sz="1600" i="1" dirty="0">
                <a:latin typeface="+mn-lt"/>
                <a:cs typeface="Times New Roman" panose="02020603050405020304" pitchFamily="18" charset="0"/>
              </a:rPr>
              <a:t>Image of the compressed air station</a:t>
            </a:r>
            <a:endParaRPr lang="vi-VN" sz="1600" i="1" dirty="0">
              <a:latin typeface="+mn-lt"/>
              <a:cs typeface="Times New Roman" panose="02020603050405020304" pitchFamily="18" charset="0"/>
            </a:endParaRPr>
          </a:p>
        </p:txBody>
      </p:sp>
    </p:spTree>
    <p:extLst>
      <p:ext uri="{BB962C8B-B14F-4D97-AF65-F5344CB8AC3E}">
        <p14:creationId xmlns:p14="http://schemas.microsoft.com/office/powerpoint/2010/main" val="25855379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a:extLst>
              <a:ext uri="{FF2B5EF4-FFF2-40B4-BE49-F238E27FC236}">
                <a16:creationId xmlns:a16="http://schemas.microsoft.com/office/drawing/2014/main" id="{90FBBE7F-6D66-4F37-8BF4-E721D53A151B}"/>
              </a:ext>
            </a:extLst>
          </p:cNvPr>
          <p:cNvSpPr>
            <a:spLocks noChangeArrowheads="1"/>
          </p:cNvSpPr>
          <p:nvPr/>
        </p:nvSpPr>
        <p:spPr bwMode="gray">
          <a:xfrm>
            <a:off x="1258529" y="2247899"/>
            <a:ext cx="9674942" cy="2362200"/>
          </a:xfrm>
          <a:prstGeom prst="roundRect">
            <a:avLst>
              <a:gd name="adj" fmla="val 10889"/>
            </a:avLst>
          </a:prstGeom>
          <a:solidFill>
            <a:schemeClr val="accent4">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latin typeface="+mn-lt"/>
            </a:endParaRPr>
          </a:p>
        </p:txBody>
      </p:sp>
      <p:sp>
        <p:nvSpPr>
          <p:cNvPr id="4" name="AutoShape 4">
            <a:extLst>
              <a:ext uri="{FF2B5EF4-FFF2-40B4-BE49-F238E27FC236}">
                <a16:creationId xmlns:a16="http://schemas.microsoft.com/office/drawing/2014/main" id="{ACE7A2EB-7E89-42AE-8477-D7ECF6AA9084}"/>
              </a:ext>
            </a:extLst>
          </p:cNvPr>
          <p:cNvSpPr>
            <a:spLocks noChangeArrowheads="1"/>
          </p:cNvSpPr>
          <p:nvPr/>
        </p:nvSpPr>
        <p:spPr bwMode="gray">
          <a:xfrm>
            <a:off x="2118853" y="2836861"/>
            <a:ext cx="1219200" cy="1184275"/>
          </a:xfrm>
          <a:prstGeom prst="roundRect">
            <a:avLst>
              <a:gd name="adj" fmla="val 11921"/>
            </a:avLst>
          </a:prstGeom>
          <a:solidFill>
            <a:srgbClr val="0070C0"/>
          </a:solidFill>
          <a:ln w="38100">
            <a:solidFill>
              <a:schemeClr val="tx1"/>
            </a:solidFill>
            <a:round/>
            <a:headEnd/>
            <a:tailEnd/>
          </a:ln>
          <a:effectLst/>
        </p:spPr>
        <p:txBody>
          <a:bodyPr wrap="none" anchor="ctr"/>
          <a:lstStyle/>
          <a:p>
            <a:pPr algn="ctr"/>
            <a:r>
              <a:rPr lang="en-US" sz="3200" b="1" dirty="0">
                <a:solidFill>
                  <a:schemeClr val="bg1"/>
                </a:solidFill>
                <a:latin typeface="+mn-lt"/>
              </a:rPr>
              <a:t>2</a:t>
            </a:r>
          </a:p>
        </p:txBody>
      </p:sp>
      <p:sp>
        <p:nvSpPr>
          <p:cNvPr id="5" name="TextBox 4">
            <a:extLst>
              <a:ext uri="{FF2B5EF4-FFF2-40B4-BE49-F238E27FC236}">
                <a16:creationId xmlns:a16="http://schemas.microsoft.com/office/drawing/2014/main" id="{294E5F94-1348-435B-81CF-2A886B1346D0}"/>
              </a:ext>
            </a:extLst>
          </p:cNvPr>
          <p:cNvSpPr txBox="1"/>
          <p:nvPr/>
        </p:nvSpPr>
        <p:spPr>
          <a:xfrm>
            <a:off x="3816051" y="3075055"/>
            <a:ext cx="6639421" cy="523220"/>
          </a:xfrm>
          <a:prstGeom prst="rect">
            <a:avLst/>
          </a:prstGeom>
          <a:noFill/>
        </p:spPr>
        <p:txBody>
          <a:bodyPr wrap="square" rtlCol="0">
            <a:spAutoFit/>
          </a:bodyPr>
          <a:lstStyle/>
          <a:p>
            <a:pPr algn="ctr"/>
            <a:r>
              <a:rPr lang="en-US" sz="2800" b="1" dirty="0">
                <a:latin typeface="+mn-lt"/>
                <a:cs typeface="Times New Roman" pitchFamily="18" charset="0"/>
              </a:rPr>
              <a:t>Energy efficiency measures</a:t>
            </a:r>
          </a:p>
        </p:txBody>
      </p:sp>
    </p:spTree>
    <p:extLst>
      <p:ext uri="{BB962C8B-B14F-4D97-AF65-F5344CB8AC3E}">
        <p14:creationId xmlns:p14="http://schemas.microsoft.com/office/powerpoint/2010/main" val="25835643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B1AB0-E771-4957-A193-9BA5B10436A3}"/>
              </a:ext>
            </a:extLst>
          </p:cNvPr>
          <p:cNvSpPr>
            <a:spLocks noGrp="1"/>
          </p:cNvSpPr>
          <p:nvPr>
            <p:ph type="title"/>
          </p:nvPr>
        </p:nvSpPr>
        <p:spPr/>
        <p:txBody>
          <a:bodyPr>
            <a:noAutofit/>
          </a:bodyPr>
          <a:lstStyle/>
          <a:p>
            <a:r>
              <a:rPr lang="en-US" dirty="0">
                <a:solidFill>
                  <a:schemeClr val="accent1">
                    <a:lumMod val="50000"/>
                  </a:schemeClr>
                </a:solidFill>
              </a:rPr>
              <a:t>Energy efficiency measure number 1</a:t>
            </a:r>
          </a:p>
        </p:txBody>
      </p:sp>
      <p:sp>
        <p:nvSpPr>
          <p:cNvPr id="5" name="TG_Rounded Rectangle 21">
            <a:extLst>
              <a:ext uri="{FF2B5EF4-FFF2-40B4-BE49-F238E27FC236}">
                <a16:creationId xmlns:a16="http://schemas.microsoft.com/office/drawing/2014/main" id="{0D3863AD-051B-44CD-AAA9-9033DF86DF5C}"/>
              </a:ext>
            </a:extLst>
          </p:cNvPr>
          <p:cNvSpPr/>
          <p:nvPr/>
        </p:nvSpPr>
        <p:spPr bwMode="gray">
          <a:xfrm>
            <a:off x="609600" y="1414218"/>
            <a:ext cx="7401059" cy="511182"/>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eaLnBrk="0" hangingPunct="0"/>
            <a:r>
              <a:rPr lang="en-US" sz="1800" b="1" dirty="0">
                <a:latin typeface="+mn-lt"/>
                <a:cs typeface="Times New Roman" pitchFamily="18" charset="0"/>
              </a:rPr>
              <a:t>1. Enhancing internal management and equipment maintenance</a:t>
            </a:r>
          </a:p>
        </p:txBody>
      </p:sp>
      <p:sp>
        <p:nvSpPr>
          <p:cNvPr id="7" name="TextBox 6">
            <a:extLst>
              <a:ext uri="{FF2B5EF4-FFF2-40B4-BE49-F238E27FC236}">
                <a16:creationId xmlns:a16="http://schemas.microsoft.com/office/drawing/2014/main" id="{F700C7FB-3FA7-49A4-8D5E-F0C39B0FB1AA}"/>
              </a:ext>
            </a:extLst>
          </p:cNvPr>
          <p:cNvSpPr txBox="1"/>
          <p:nvPr/>
        </p:nvSpPr>
        <p:spPr>
          <a:xfrm>
            <a:off x="609599" y="1938940"/>
            <a:ext cx="10972799" cy="4370427"/>
          </a:xfrm>
          <a:prstGeom prst="rect">
            <a:avLst/>
          </a:prstGeom>
          <a:noFill/>
        </p:spPr>
        <p:txBody>
          <a:bodyPr wrap="square" rtlCol="0">
            <a:spAutoFit/>
          </a:bodyPr>
          <a:lstStyle/>
          <a:p>
            <a:pPr marL="342900" indent="-342900" algn="just">
              <a:lnSpc>
                <a:spcPct val="130000"/>
              </a:lnSpc>
              <a:buFont typeface="Wingdings" panose="05000000000000000000" pitchFamily="2" charset="2"/>
              <a:buChar char="v"/>
            </a:pPr>
            <a:r>
              <a:rPr lang="en-US" sz="1800" b="1" u="sng" dirty="0">
                <a:latin typeface="+mn-lt"/>
                <a:cs typeface="Times New Roman" panose="02020603050405020304" pitchFamily="18" charset="0"/>
              </a:rPr>
              <a:t>For the electrical equipment system</a:t>
            </a:r>
            <a:endParaRPr lang="es-ES_tradnl" sz="1800" b="1" u="sng" dirty="0">
              <a:latin typeface="+mn-lt"/>
              <a:cs typeface="Times New Roman" panose="02020603050405020304" pitchFamily="18" charset="0"/>
            </a:endParaRPr>
          </a:p>
          <a:p>
            <a:pPr marL="342900" indent="-342900" algn="just">
              <a:buFont typeface="Wingdings" panose="05000000000000000000" pitchFamily="2" charset="2"/>
              <a:buChar char="ü"/>
            </a:pPr>
            <a:r>
              <a:rPr lang="en-US" sz="1800" dirty="0">
                <a:latin typeface="+mn-lt"/>
                <a:cs typeface="Times New Roman" panose="02020603050405020304" pitchFamily="18" charset="0"/>
              </a:rPr>
              <a:t>Regularly propagate and train employees on energy efficiency. Enhance the involvement of operational staff (Electricity savings should be based on a broad foundation and require the support of operational staff).</a:t>
            </a:r>
            <a:endParaRPr lang="vi-VN" sz="1800" dirty="0">
              <a:latin typeface="+mn-lt"/>
              <a:cs typeface="Times New Roman" panose="02020603050405020304" pitchFamily="18" charset="0"/>
            </a:endParaRPr>
          </a:p>
          <a:p>
            <a:pPr marL="342900" lvl="0" indent="-342900" algn="just">
              <a:buFont typeface="Wingdings" panose="05000000000000000000" pitchFamily="2" charset="2"/>
              <a:buChar char="ü"/>
            </a:pPr>
            <a:r>
              <a:rPr lang="en-US" sz="1800" dirty="0">
                <a:latin typeface="+mn-lt"/>
                <a:cs typeface="Times New Roman" panose="02020603050405020304" pitchFamily="18" charset="0"/>
              </a:rPr>
              <a:t>Monitor energy consumption based on the number of production and non-production days to identify and address energy loss points. Develop procedures and checklists to ensure that equipment shutdowns have been properly carried out.</a:t>
            </a:r>
            <a:endParaRPr lang="es-ES_tradnl" sz="1800" dirty="0">
              <a:latin typeface="+mn-lt"/>
              <a:cs typeface="Times New Roman" panose="02020603050405020304" pitchFamily="18" charset="0"/>
            </a:endParaRPr>
          </a:p>
          <a:p>
            <a:pPr marL="342900" indent="-342900" algn="just">
              <a:buFont typeface="Wingdings" panose="05000000000000000000" pitchFamily="2" charset="2"/>
              <a:buChar char="ü"/>
            </a:pPr>
            <a:r>
              <a:rPr lang="en-US" sz="1800" dirty="0">
                <a:latin typeface="+mn-lt"/>
                <a:cs typeface="Times New Roman" panose="02020603050405020304" pitchFamily="18" charset="0"/>
              </a:rPr>
              <a:t>Install automatic control devices to turn off equipment when not in use</a:t>
            </a:r>
            <a:endParaRPr lang="vi-VN" sz="1800" dirty="0">
              <a:latin typeface="+mn-lt"/>
              <a:cs typeface="Times New Roman" panose="02020603050405020304" pitchFamily="18" charset="0"/>
            </a:endParaRPr>
          </a:p>
          <a:p>
            <a:pPr marL="342900" indent="-342900" algn="just">
              <a:buFont typeface="Wingdings" panose="05000000000000000000" pitchFamily="2" charset="2"/>
              <a:buChar char="ü"/>
            </a:pPr>
            <a:r>
              <a:rPr lang="en-US" sz="1800" dirty="0">
                <a:latin typeface="+mn-lt"/>
                <a:cs typeface="Times New Roman" panose="02020603050405020304" pitchFamily="18" charset="0"/>
              </a:rPr>
              <a:t>Turn off all unnecessary lights (such as during breaks, lunch hours, shift changes, and holidays).</a:t>
            </a:r>
            <a:endParaRPr lang="vi-VN" sz="1800" dirty="0">
              <a:latin typeface="+mn-lt"/>
              <a:cs typeface="Times New Roman" panose="02020603050405020304" pitchFamily="18" charset="0"/>
            </a:endParaRPr>
          </a:p>
          <a:p>
            <a:pPr marL="342900" indent="-342900" algn="just">
              <a:buFont typeface="Wingdings" panose="05000000000000000000" pitchFamily="2" charset="2"/>
              <a:buChar char="ü"/>
            </a:pPr>
            <a:r>
              <a:rPr lang="en-US" sz="1800" dirty="0">
                <a:latin typeface="+mn-lt"/>
                <a:cs typeface="Times New Roman" panose="02020603050405020304" pitchFamily="18" charset="0"/>
              </a:rPr>
              <a:t>Install power factor correction capacitors to create a "leading" power factor to address the "lagging" power factor of equipment. These capacitors can be installed at individual devices or multiple devices to control part or the entire distribution system.</a:t>
            </a:r>
            <a:endParaRPr lang="es-ES_tradnl" sz="1800" dirty="0">
              <a:latin typeface="+mn-lt"/>
              <a:cs typeface="Times New Roman" panose="02020603050405020304" pitchFamily="18" charset="0"/>
            </a:endParaRPr>
          </a:p>
          <a:p>
            <a:pPr marL="342900" lvl="0" indent="-342900" algn="just">
              <a:buFont typeface="Wingdings" panose="05000000000000000000" pitchFamily="2" charset="2"/>
              <a:buChar char="ü"/>
            </a:pPr>
            <a:r>
              <a:rPr lang="en-US" sz="1800" dirty="0">
                <a:latin typeface="+mn-lt"/>
                <a:cs typeface="Times New Roman" panose="02020603050405020304" pitchFamily="18" charset="0"/>
              </a:rPr>
              <a:t>Control the surrounding temperature to extend the insulation lifespan and reliability of the motors. Avoid direct exposure to sunlight, place motors in well-ventilated areas, and keep the motors clean.</a:t>
            </a:r>
            <a:endParaRPr lang="vi-VN" sz="1800" dirty="0">
              <a:latin typeface="+mn-lt"/>
              <a:cs typeface="Times New Roman" panose="02020603050405020304" pitchFamily="18" charset="0"/>
            </a:endParaRPr>
          </a:p>
          <a:p>
            <a:pPr marL="342900" indent="-342900" algn="just">
              <a:buFont typeface="Wingdings" panose="05000000000000000000" pitchFamily="2" charset="2"/>
              <a:buChar char="ü"/>
            </a:pPr>
            <a:endParaRPr lang="es-ES_tradnl" sz="1800" dirty="0">
              <a:latin typeface="+mn-lt"/>
              <a:cs typeface="Times New Roman" panose="02020603050405020304" pitchFamily="18" charset="0"/>
            </a:endParaRPr>
          </a:p>
        </p:txBody>
      </p:sp>
    </p:spTree>
    <p:extLst>
      <p:ext uri="{BB962C8B-B14F-4D97-AF65-F5344CB8AC3E}">
        <p14:creationId xmlns:p14="http://schemas.microsoft.com/office/powerpoint/2010/main" val="16758910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55325-CC66-4AD1-93AA-D0593A63D69E}"/>
              </a:ext>
            </a:extLst>
          </p:cNvPr>
          <p:cNvSpPr>
            <a:spLocks noGrp="1"/>
          </p:cNvSpPr>
          <p:nvPr>
            <p:ph type="title"/>
          </p:nvPr>
        </p:nvSpPr>
        <p:spPr/>
        <p:txBody>
          <a:bodyPr>
            <a:noAutofit/>
          </a:bodyPr>
          <a:lstStyle/>
          <a:p>
            <a:r>
              <a:rPr lang="en-US" dirty="0">
                <a:solidFill>
                  <a:schemeClr val="accent1">
                    <a:lumMod val="50000"/>
                  </a:schemeClr>
                </a:solidFill>
              </a:rPr>
              <a:t>Energy efficiency measure number 1</a:t>
            </a:r>
          </a:p>
        </p:txBody>
      </p:sp>
      <p:sp>
        <p:nvSpPr>
          <p:cNvPr id="5" name="TextBox 4">
            <a:extLst>
              <a:ext uri="{FF2B5EF4-FFF2-40B4-BE49-F238E27FC236}">
                <a16:creationId xmlns:a16="http://schemas.microsoft.com/office/drawing/2014/main" id="{C7B9514C-8A79-4A65-9C1D-013F528E9342}"/>
              </a:ext>
            </a:extLst>
          </p:cNvPr>
          <p:cNvSpPr txBox="1"/>
          <p:nvPr/>
        </p:nvSpPr>
        <p:spPr>
          <a:xfrm>
            <a:off x="571500" y="1228785"/>
            <a:ext cx="11049000" cy="5442452"/>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v"/>
            </a:pPr>
            <a:r>
              <a:rPr lang="en-US" sz="1800" b="1" u="sng" dirty="0">
                <a:latin typeface="+mn-lt"/>
                <a:cs typeface="Times New Roman" panose="02020603050405020304" pitchFamily="18" charset="0"/>
              </a:rPr>
              <a:t>For the refrigeration and air conditioning systems</a:t>
            </a:r>
            <a:endParaRPr lang="es-ES_tradnl" sz="1800" b="1" u="sng" dirty="0">
              <a:latin typeface="+mn-lt"/>
              <a:cs typeface="Times New Roman" panose="02020603050405020304" pitchFamily="18" charset="0"/>
            </a:endParaRPr>
          </a:p>
          <a:p>
            <a:pPr marL="342900" lvl="0" indent="-342900" algn="just">
              <a:lnSpc>
                <a:spcPct val="150000"/>
              </a:lnSpc>
              <a:buFont typeface="Wingdings" panose="05000000000000000000" pitchFamily="2" charset="2"/>
              <a:buChar char="ü"/>
            </a:pPr>
            <a:r>
              <a:rPr lang="en-US" sz="1800" dirty="0">
                <a:latin typeface="+mn-lt"/>
                <a:cs typeface="Times New Roman" panose="02020603050405020304" pitchFamily="18" charset="0"/>
              </a:rPr>
              <a:t>Clean and regularly replace filters, clean the evaporator equipment and condenser coils to improve the cooling efficiency of the air conditioning system.</a:t>
            </a:r>
          </a:p>
          <a:p>
            <a:pPr marL="342900" lvl="0" indent="-342900" algn="just">
              <a:lnSpc>
                <a:spcPct val="150000"/>
              </a:lnSpc>
              <a:buFont typeface="Wingdings" panose="05000000000000000000" pitchFamily="2" charset="2"/>
              <a:buChar char="ü"/>
            </a:pPr>
            <a:r>
              <a:rPr lang="en-US" sz="1800" dirty="0">
                <a:latin typeface="+mn-lt"/>
                <a:cs typeface="Times New Roman" panose="02020603050405020304" pitchFamily="18" charset="0"/>
              </a:rPr>
              <a:t>Set the air conditioning system temperature appropriately. The temperature should be set between 26°C and 27°C in summer, and not too high or low. Setting the temperature too low will cause the air conditioner to run longer. Each 1°C reduction in temperature will increase energy consumption by 3-4% of the air conditioning system’s power usage.</a:t>
            </a:r>
            <a:endParaRPr lang="es-ES_tradnl" sz="1800" dirty="0">
              <a:latin typeface="+mn-lt"/>
              <a:cs typeface="Times New Roman" panose="02020603050405020304" pitchFamily="18" charset="0"/>
            </a:endParaRPr>
          </a:p>
          <a:p>
            <a:pPr marL="342900" indent="-342900" algn="just">
              <a:lnSpc>
                <a:spcPct val="150000"/>
              </a:lnSpc>
              <a:buFont typeface="Wingdings" panose="05000000000000000000" pitchFamily="2" charset="2"/>
              <a:buChar char="v"/>
            </a:pPr>
            <a:r>
              <a:rPr lang="en-US" sz="1800" b="1" u="sng" dirty="0">
                <a:latin typeface="+mn-lt"/>
                <a:cs typeface="Times New Roman" panose="02020603050405020304" pitchFamily="18" charset="0"/>
              </a:rPr>
              <a:t>For the compressed air system</a:t>
            </a:r>
            <a:endParaRPr lang="es-ES_tradnl" sz="1800" b="1" u="sng" dirty="0">
              <a:latin typeface="+mn-lt"/>
              <a:cs typeface="Times New Roman" panose="02020603050405020304" pitchFamily="18" charset="0"/>
            </a:endParaRPr>
          </a:p>
          <a:p>
            <a:pPr marL="342900" indent="-342900" algn="just">
              <a:lnSpc>
                <a:spcPct val="150000"/>
              </a:lnSpc>
              <a:buFont typeface="Wingdings" panose="05000000000000000000" pitchFamily="2" charset="2"/>
              <a:buChar char="ü"/>
            </a:pPr>
            <a:r>
              <a:rPr lang="en-US" sz="1800" dirty="0">
                <a:latin typeface="+mn-lt"/>
                <a:cs typeface="Times New Roman" panose="02020603050405020304" pitchFamily="18" charset="0"/>
              </a:rPr>
              <a:t>Train and raise employee awareness to operate and maintain the compressed air system effectively.</a:t>
            </a:r>
          </a:p>
          <a:p>
            <a:pPr marL="342900" indent="-342900" algn="just">
              <a:lnSpc>
                <a:spcPct val="150000"/>
              </a:lnSpc>
              <a:buFont typeface="Wingdings" panose="05000000000000000000" pitchFamily="2" charset="2"/>
              <a:buChar char="ü"/>
            </a:pPr>
            <a:r>
              <a:rPr lang="en-US" sz="1800" dirty="0">
                <a:latin typeface="+mn-lt"/>
                <a:cs typeface="Times New Roman" panose="02020603050405020304" pitchFamily="18" charset="0"/>
              </a:rPr>
              <a:t>Ensure the system remains dry. Ensure proper drainage slope, discharge points, and vents to minimize rusting of pipes.</a:t>
            </a:r>
          </a:p>
          <a:p>
            <a:pPr marL="342900" indent="-342900" algn="just">
              <a:lnSpc>
                <a:spcPct val="150000"/>
              </a:lnSpc>
              <a:buFont typeface="Wingdings" panose="05000000000000000000" pitchFamily="2" charset="2"/>
              <a:buChar char="ü"/>
            </a:pPr>
            <a:r>
              <a:rPr lang="en-US" sz="1800" dirty="0">
                <a:latin typeface="+mn-lt"/>
                <a:cs typeface="Times New Roman" panose="02020603050405020304" pitchFamily="18" charset="0"/>
              </a:rPr>
              <a:t>Invest in leak detection equipment or gas leak testers to measure total leakage and compressor power. Identify and fix any compressed air leaks, and prevent recurrence.</a:t>
            </a:r>
            <a:endParaRPr lang="es-ES_tradnl" sz="1800" dirty="0">
              <a:latin typeface="+mn-lt"/>
              <a:cs typeface="Times New Roman" panose="02020603050405020304" pitchFamily="18" charset="0"/>
            </a:endParaRPr>
          </a:p>
        </p:txBody>
      </p:sp>
    </p:spTree>
    <p:extLst>
      <p:ext uri="{BB962C8B-B14F-4D97-AF65-F5344CB8AC3E}">
        <p14:creationId xmlns:p14="http://schemas.microsoft.com/office/powerpoint/2010/main" val="34415729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CDD9839-90C0-4C8D-9578-9EB279C1B676}"/>
              </a:ext>
            </a:extLst>
          </p:cNvPr>
          <p:cNvSpPr txBox="1"/>
          <p:nvPr/>
        </p:nvSpPr>
        <p:spPr>
          <a:xfrm>
            <a:off x="526026" y="1593818"/>
            <a:ext cx="11056374" cy="4195957"/>
          </a:xfrm>
          <a:prstGeom prst="rect">
            <a:avLst/>
          </a:prstGeom>
          <a:noFill/>
        </p:spPr>
        <p:txBody>
          <a:bodyPr wrap="square" rtlCol="0">
            <a:spAutoFit/>
          </a:bodyPr>
          <a:lstStyle/>
          <a:p>
            <a:pPr marL="342900" lvl="1" indent="-342900" algn="just">
              <a:lnSpc>
                <a:spcPct val="150000"/>
              </a:lnSpc>
              <a:buFont typeface="Wingdings" panose="05000000000000000000" pitchFamily="2" charset="2"/>
              <a:buChar char="v"/>
            </a:pPr>
            <a:r>
              <a:rPr lang="en-US" sz="1800" b="1" u="sng" dirty="0">
                <a:latin typeface="+mn-lt"/>
                <a:cs typeface="Times New Roman" panose="02020603050405020304" pitchFamily="18" charset="0"/>
              </a:rPr>
              <a:t>For office buildings</a:t>
            </a:r>
            <a:r>
              <a:rPr lang="vi-VN" sz="1800" b="1" u="sng" dirty="0">
                <a:latin typeface="+mn-lt"/>
                <a:cs typeface="Times New Roman" panose="02020603050405020304" pitchFamily="18" charset="0"/>
              </a:rPr>
              <a:t> </a:t>
            </a:r>
            <a:endParaRPr lang="es-ES_tradnl" sz="1800" b="1" u="sng" dirty="0">
              <a:latin typeface="+mn-lt"/>
              <a:cs typeface="Times New Roman" panose="02020603050405020304" pitchFamily="18" charset="0"/>
            </a:endParaRPr>
          </a:p>
          <a:p>
            <a:pPr marL="342900" lvl="1" indent="-342900">
              <a:lnSpc>
                <a:spcPct val="150000"/>
              </a:lnSpc>
              <a:buFont typeface="Wingdings" panose="05000000000000000000" pitchFamily="2" charset="2"/>
              <a:buChar char="ü"/>
            </a:pPr>
            <a:r>
              <a:rPr lang="en-US" sz="1800" dirty="0">
                <a:latin typeface="+mn-lt"/>
                <a:cs typeface="Times New Roman" panose="02020603050405020304" pitchFamily="18" charset="0"/>
              </a:rPr>
              <a:t>Check the insulation thickness of walls and roofs.</a:t>
            </a:r>
            <a:endParaRPr lang="vi-VN" sz="1800" dirty="0">
              <a:latin typeface="+mn-lt"/>
              <a:cs typeface="Times New Roman" panose="02020603050405020304" pitchFamily="18" charset="0"/>
            </a:endParaRPr>
          </a:p>
          <a:p>
            <a:pPr marL="342900" lvl="1" indent="-342900">
              <a:lnSpc>
                <a:spcPct val="150000"/>
              </a:lnSpc>
              <a:buFont typeface="Wingdings" panose="05000000000000000000" pitchFamily="2" charset="2"/>
              <a:buChar char="ü"/>
            </a:pPr>
            <a:r>
              <a:rPr lang="en-US" sz="1800" dirty="0">
                <a:latin typeface="+mn-lt"/>
                <a:cs typeface="Times New Roman" panose="02020603050405020304" pitchFamily="18" charset="0"/>
              </a:rPr>
              <a:t>Review and seal gaps that lead to heat loss from the rooms.</a:t>
            </a:r>
            <a:endParaRPr lang="vi-VN" sz="1800" dirty="0">
              <a:latin typeface="+mn-lt"/>
              <a:cs typeface="Times New Roman" panose="02020603050405020304" pitchFamily="18" charset="0"/>
            </a:endParaRPr>
          </a:p>
          <a:p>
            <a:pPr marL="342900" lvl="1" indent="-342900">
              <a:lnSpc>
                <a:spcPct val="150000"/>
              </a:lnSpc>
              <a:buFont typeface="Wingdings" panose="05000000000000000000" pitchFamily="2" charset="2"/>
              <a:buChar char="ü"/>
            </a:pPr>
            <a:r>
              <a:rPr lang="en-US" sz="1800" dirty="0">
                <a:latin typeface="+mn-lt"/>
                <a:cs typeface="Times New Roman" panose="02020603050405020304" pitchFamily="18" charset="0"/>
              </a:rPr>
              <a:t>Use curtains, both inside and outside windows, to retain heat in winter and keep cool in summer.</a:t>
            </a:r>
            <a:endParaRPr lang="vi-VN" sz="1800" dirty="0">
              <a:latin typeface="+mn-lt"/>
              <a:cs typeface="Times New Roman" panose="02020603050405020304" pitchFamily="18" charset="0"/>
            </a:endParaRPr>
          </a:p>
          <a:p>
            <a:pPr marL="342900" lvl="1" indent="-342900">
              <a:lnSpc>
                <a:spcPct val="150000"/>
              </a:lnSpc>
              <a:buFont typeface="Wingdings" panose="05000000000000000000" pitchFamily="2" charset="2"/>
              <a:buChar char="ü"/>
            </a:pPr>
            <a:r>
              <a:rPr lang="en-US" sz="1800" dirty="0">
                <a:latin typeface="+mn-lt"/>
                <a:cs typeface="Times New Roman" panose="02020603050405020304" pitchFamily="18" charset="0"/>
              </a:rPr>
              <a:t>Install sunshades for windows to reduce heat during the summer.</a:t>
            </a:r>
            <a:endParaRPr lang="vi-VN" sz="1800" dirty="0">
              <a:latin typeface="+mn-lt"/>
              <a:cs typeface="Times New Roman" panose="02020603050405020304" pitchFamily="18" charset="0"/>
            </a:endParaRPr>
          </a:p>
          <a:p>
            <a:pPr marL="342900" lvl="1" indent="-342900">
              <a:lnSpc>
                <a:spcPct val="150000"/>
              </a:lnSpc>
              <a:buFont typeface="Wingdings" panose="05000000000000000000" pitchFamily="2" charset="2"/>
              <a:buChar char="ü"/>
            </a:pPr>
            <a:r>
              <a:rPr lang="en-US" sz="1800" dirty="0">
                <a:latin typeface="+mn-lt"/>
                <a:cs typeface="Times New Roman" panose="02020603050405020304" pitchFamily="18" charset="0"/>
              </a:rPr>
              <a:t>Install automatic door and gate systems.</a:t>
            </a:r>
            <a:endParaRPr lang="vi-VN" sz="1800" dirty="0">
              <a:latin typeface="+mn-lt"/>
              <a:cs typeface="Times New Roman" panose="02020603050405020304" pitchFamily="18" charset="0"/>
            </a:endParaRPr>
          </a:p>
          <a:p>
            <a:pPr marL="342900" lvl="1" indent="-342900">
              <a:lnSpc>
                <a:spcPct val="150000"/>
              </a:lnSpc>
              <a:buFont typeface="Wingdings" panose="05000000000000000000" pitchFamily="2" charset="2"/>
              <a:buChar char="ü"/>
            </a:pPr>
            <a:r>
              <a:rPr lang="en-US" sz="1800" dirty="0">
                <a:latin typeface="+mn-lt"/>
                <a:cs typeface="Times New Roman" panose="02020603050405020304" pitchFamily="18" charset="0"/>
              </a:rPr>
              <a:t>Install double-glazed doors and windbreak doors on the northwest side.</a:t>
            </a:r>
            <a:endParaRPr lang="vi-VN" sz="1800" dirty="0">
              <a:latin typeface="+mn-lt"/>
              <a:cs typeface="Times New Roman" panose="02020603050405020304" pitchFamily="18" charset="0"/>
            </a:endParaRPr>
          </a:p>
          <a:p>
            <a:pPr marL="342900" lvl="1" indent="-342900">
              <a:lnSpc>
                <a:spcPct val="150000"/>
              </a:lnSpc>
              <a:buFont typeface="Wingdings" panose="05000000000000000000" pitchFamily="2" charset="2"/>
              <a:buChar char="ü"/>
            </a:pPr>
            <a:r>
              <a:rPr lang="en-US" sz="1800" dirty="0">
                <a:latin typeface="+mn-lt"/>
                <a:cs typeface="Times New Roman" panose="02020603050405020304" pitchFamily="18" charset="0"/>
              </a:rPr>
              <a:t>Set air conditioning to temperatures above 26°C in summer and 23°C in winter.</a:t>
            </a:r>
            <a:endParaRPr lang="vi-VN" sz="1800" dirty="0">
              <a:latin typeface="+mn-lt"/>
              <a:cs typeface="Times New Roman" panose="02020603050405020304" pitchFamily="18" charset="0"/>
            </a:endParaRPr>
          </a:p>
          <a:p>
            <a:pPr marL="342900" lvl="1" indent="-342900">
              <a:lnSpc>
                <a:spcPct val="150000"/>
              </a:lnSpc>
              <a:buFont typeface="Wingdings" panose="05000000000000000000" pitchFamily="2" charset="2"/>
              <a:buChar char="ü"/>
            </a:pPr>
            <a:r>
              <a:rPr lang="en-US" sz="1800" dirty="0">
                <a:latin typeface="+mn-lt"/>
                <a:cs typeface="Times New Roman" panose="02020603050405020304" pitchFamily="18" charset="0"/>
              </a:rPr>
              <a:t>Turn off all lighting equipment when not in use or after working hours.</a:t>
            </a:r>
            <a:endParaRPr lang="es-ES_tradnl" sz="1800" dirty="0">
              <a:latin typeface="+mn-lt"/>
              <a:cs typeface="Times New Roman" panose="02020603050405020304" pitchFamily="18" charset="0"/>
            </a:endParaRPr>
          </a:p>
          <a:p>
            <a:pPr marL="342900" lvl="1" indent="-342900">
              <a:lnSpc>
                <a:spcPct val="150000"/>
              </a:lnSpc>
              <a:buFont typeface="Wingdings" panose="05000000000000000000" pitchFamily="2" charset="2"/>
              <a:buChar char="ü"/>
            </a:pPr>
            <a:endParaRPr lang="vi-VN" sz="1800" dirty="0">
              <a:latin typeface="+mn-lt"/>
              <a:cs typeface="Times New Roman" panose="02020603050405020304" pitchFamily="18" charset="0"/>
            </a:endParaRPr>
          </a:p>
        </p:txBody>
      </p:sp>
      <p:sp>
        <p:nvSpPr>
          <p:cNvPr id="7" name="Title 1">
            <a:extLst>
              <a:ext uri="{FF2B5EF4-FFF2-40B4-BE49-F238E27FC236}">
                <a16:creationId xmlns:a16="http://schemas.microsoft.com/office/drawing/2014/main" id="{3FDB2CF6-4E5F-A5B5-419A-617C632F486C}"/>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Energy efficiency measure number 1</a:t>
            </a:r>
          </a:p>
        </p:txBody>
      </p:sp>
    </p:spTree>
    <p:extLst>
      <p:ext uri="{BB962C8B-B14F-4D97-AF65-F5344CB8AC3E}">
        <p14:creationId xmlns:p14="http://schemas.microsoft.com/office/powerpoint/2010/main" val="28998232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G_Rounded Rectangle 21">
            <a:extLst>
              <a:ext uri="{FF2B5EF4-FFF2-40B4-BE49-F238E27FC236}">
                <a16:creationId xmlns:a16="http://schemas.microsoft.com/office/drawing/2014/main" id="{C7C8780D-C726-45E1-A2E5-3AB9F288D52E}"/>
              </a:ext>
            </a:extLst>
          </p:cNvPr>
          <p:cNvSpPr/>
          <p:nvPr/>
        </p:nvSpPr>
        <p:spPr bwMode="gray">
          <a:xfrm>
            <a:off x="609600" y="1423365"/>
            <a:ext cx="9204101" cy="495200"/>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sz="1800" b="1" dirty="0">
                <a:cs typeface="Times New Roman" pitchFamily="18" charset="0"/>
              </a:rPr>
              <a:t>Install inverters combined with a general controller for the compressor station. </a:t>
            </a:r>
          </a:p>
        </p:txBody>
      </p:sp>
      <p:sp>
        <p:nvSpPr>
          <p:cNvPr id="4" name="TextBox 3">
            <a:extLst>
              <a:ext uri="{FF2B5EF4-FFF2-40B4-BE49-F238E27FC236}">
                <a16:creationId xmlns:a16="http://schemas.microsoft.com/office/drawing/2014/main" id="{29AA04C9-F9A9-40BB-8C2E-90B5C9F003D1}"/>
              </a:ext>
            </a:extLst>
          </p:cNvPr>
          <p:cNvSpPr txBox="1"/>
          <p:nvPr/>
        </p:nvSpPr>
        <p:spPr>
          <a:xfrm>
            <a:off x="609600" y="2096106"/>
            <a:ext cx="10972800" cy="3780458"/>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v"/>
            </a:pPr>
            <a:r>
              <a:rPr lang="en-US" sz="1800" b="1" dirty="0">
                <a:latin typeface="+mn-lt"/>
                <a:cs typeface="Times New Roman" pitchFamily="18" charset="0"/>
              </a:rPr>
              <a:t>Current situation</a:t>
            </a:r>
          </a:p>
          <a:p>
            <a:pPr algn="just">
              <a:lnSpc>
                <a:spcPct val="150000"/>
              </a:lnSpc>
            </a:pPr>
            <a:r>
              <a:rPr lang="en-US" sz="1800" dirty="0">
                <a:latin typeface="+mn-lt"/>
                <a:cs typeface="Times New Roman" pitchFamily="18" charset="0"/>
              </a:rPr>
              <a:t>The company's compressed air station consists of 5 air compressors, each with a capacity of 200kW (4 running and 1 backup), with manual control and pressure set for each machine from 6.3 to 6.5 bar. The idle running time of the machines is less than 10% of the total running time. When operating in idle mode, the compressors still consume about 40% of their rated power without generating compressed air, leading to energy waste.</a:t>
            </a:r>
          </a:p>
          <a:p>
            <a:pPr marL="285750" indent="-285750" algn="just">
              <a:lnSpc>
                <a:spcPct val="150000"/>
              </a:lnSpc>
              <a:buFont typeface="Wingdings" pitchFamily="2" charset="2"/>
              <a:buChar char="Ø"/>
            </a:pPr>
            <a:r>
              <a:rPr lang="en-US" sz="1800" b="1" dirty="0">
                <a:latin typeface="+mn-lt"/>
                <a:cs typeface="Times New Roman" pitchFamily="18" charset="0"/>
              </a:rPr>
              <a:t>Measures</a:t>
            </a:r>
          </a:p>
          <a:p>
            <a:pPr algn="just">
              <a:lnSpc>
                <a:spcPct val="150000"/>
              </a:lnSpc>
            </a:pPr>
            <a:r>
              <a:rPr lang="en-US" sz="1800" i="1" dirty="0">
                <a:latin typeface="+mn-lt"/>
                <a:cs typeface="Times New Roman" pitchFamily="18" charset="0"/>
              </a:rPr>
              <a:t>“Install an inverter combined with a centralized controller for the air compressor station” .</a:t>
            </a:r>
          </a:p>
          <a:p>
            <a:pPr algn="just">
              <a:lnSpc>
                <a:spcPct val="150000"/>
              </a:lnSpc>
            </a:pPr>
            <a:endParaRPr lang="en-US" sz="1800" b="1" dirty="0">
              <a:latin typeface="+mn-lt"/>
              <a:cs typeface="Times New Roman" pitchFamily="18" charset="0"/>
            </a:endParaRPr>
          </a:p>
        </p:txBody>
      </p:sp>
      <p:sp>
        <p:nvSpPr>
          <p:cNvPr id="7" name="Title 1">
            <a:extLst>
              <a:ext uri="{FF2B5EF4-FFF2-40B4-BE49-F238E27FC236}">
                <a16:creationId xmlns:a16="http://schemas.microsoft.com/office/drawing/2014/main" id="{579EE95F-2E8E-6F8F-7C6E-B6A468FEC9AE}"/>
              </a:ext>
            </a:extLst>
          </p:cNvPr>
          <p:cNvSpPr txBox="1">
            <a:spLocks/>
          </p:cNvSpPr>
          <p:nvPr/>
        </p:nvSpPr>
        <p:spPr>
          <a:xfrm>
            <a:off x="762000" y="701033"/>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rPr>
              <a:t>Energy efficiency measure number 2</a:t>
            </a:r>
          </a:p>
        </p:txBody>
      </p:sp>
    </p:spTree>
    <p:extLst>
      <p:ext uri="{BB962C8B-B14F-4D97-AF65-F5344CB8AC3E}">
        <p14:creationId xmlns:p14="http://schemas.microsoft.com/office/powerpoint/2010/main" val="2089236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94F0C2-D11A-431B-9B78-8945FC322982}"/>
              </a:ext>
            </a:extLst>
          </p:cNvPr>
          <p:cNvSpPr>
            <a:spLocks noGrp="1"/>
          </p:cNvSpPr>
          <p:nvPr>
            <p:ph type="title"/>
          </p:nvPr>
        </p:nvSpPr>
        <p:spPr/>
        <p:txBody>
          <a:bodyPr>
            <a:noAutofit/>
          </a:bodyPr>
          <a:lstStyle/>
          <a:p>
            <a:r>
              <a:rPr lang="en-US" dirty="0">
                <a:solidFill>
                  <a:schemeClr val="accent1">
                    <a:lumMod val="50000"/>
                  </a:schemeClr>
                </a:solidFill>
              </a:rPr>
              <a:t>Energy efficiency measure number 2</a:t>
            </a:r>
          </a:p>
        </p:txBody>
      </p:sp>
      <p:pic>
        <p:nvPicPr>
          <p:cNvPr id="4" name="Picture 52" descr="Bodktrammaynenkhi">
            <a:extLst>
              <a:ext uri="{FF2B5EF4-FFF2-40B4-BE49-F238E27FC236}">
                <a16:creationId xmlns:a16="http://schemas.microsoft.com/office/drawing/2014/main" id="{5710ADCA-F1A9-4BB3-882B-9C1F1A03AC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7742" y="1918565"/>
            <a:ext cx="3739110" cy="377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2">
            <a:extLst>
              <a:ext uri="{FF2B5EF4-FFF2-40B4-BE49-F238E27FC236}">
                <a16:creationId xmlns:a16="http://schemas.microsoft.com/office/drawing/2014/main" id="{1BF5131A-8AFF-4C7C-B06E-86C0F0AA744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032320"/>
            <a:ext cx="5301802" cy="2464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1DA413A-C9EE-4435-A93E-17A44E47509C}"/>
              </a:ext>
            </a:extLst>
          </p:cNvPr>
          <p:cNvSpPr txBox="1"/>
          <p:nvPr/>
        </p:nvSpPr>
        <p:spPr>
          <a:xfrm>
            <a:off x="931515" y="5784907"/>
            <a:ext cx="5301802" cy="646331"/>
          </a:xfrm>
          <a:prstGeom prst="rect">
            <a:avLst/>
          </a:prstGeom>
          <a:noFill/>
        </p:spPr>
        <p:txBody>
          <a:bodyPr wrap="square" rtlCol="0">
            <a:spAutoFit/>
          </a:bodyPr>
          <a:lstStyle/>
          <a:p>
            <a:r>
              <a:rPr lang="en-US" sz="1800" dirty="0">
                <a:latin typeface="+mn-lt"/>
                <a:cs typeface="Times New Roman" panose="02020603050405020304" pitchFamily="18" charset="0"/>
              </a:rPr>
              <a:t>Energy consumption of the air compressor station based on the compressed air flow produced.</a:t>
            </a:r>
            <a:endParaRPr lang="vi-VN" sz="1800" dirty="0">
              <a:latin typeface="+mn-lt"/>
              <a:cs typeface="Times New Roman" panose="02020603050405020304" pitchFamily="18" charset="0"/>
            </a:endParaRPr>
          </a:p>
        </p:txBody>
      </p:sp>
      <p:sp>
        <p:nvSpPr>
          <p:cNvPr id="7" name="TextBox 6">
            <a:extLst>
              <a:ext uri="{FF2B5EF4-FFF2-40B4-BE49-F238E27FC236}">
                <a16:creationId xmlns:a16="http://schemas.microsoft.com/office/drawing/2014/main" id="{3BA2A5B3-6706-4E57-A130-B8C49A3B7352}"/>
              </a:ext>
            </a:extLst>
          </p:cNvPr>
          <p:cNvSpPr txBox="1"/>
          <p:nvPr/>
        </p:nvSpPr>
        <p:spPr>
          <a:xfrm>
            <a:off x="6233317" y="4619198"/>
            <a:ext cx="5164485" cy="923330"/>
          </a:xfrm>
          <a:prstGeom prst="rect">
            <a:avLst/>
          </a:prstGeom>
          <a:noFill/>
        </p:spPr>
        <p:txBody>
          <a:bodyPr wrap="square" rtlCol="0">
            <a:spAutoFit/>
          </a:bodyPr>
          <a:lstStyle/>
          <a:p>
            <a:r>
              <a:rPr lang="en-US" sz="1800" dirty="0">
                <a:latin typeface="+mn-lt"/>
                <a:cs typeface="Times New Roman" panose="02020603050405020304" pitchFamily="18" charset="0"/>
              </a:rPr>
              <a:t>The chart compares the pressure fluctuations of a compressor with a frequency inverter to those of other compressors.</a:t>
            </a:r>
            <a:endParaRPr lang="vi-VN" sz="1800" dirty="0">
              <a:latin typeface="+mn-lt"/>
              <a:cs typeface="Times New Roman" panose="02020603050405020304" pitchFamily="18" charset="0"/>
            </a:endParaRPr>
          </a:p>
        </p:txBody>
      </p:sp>
      <p:sp>
        <p:nvSpPr>
          <p:cNvPr id="8" name="TG_Rounded Rectangle 21">
            <a:extLst>
              <a:ext uri="{FF2B5EF4-FFF2-40B4-BE49-F238E27FC236}">
                <a16:creationId xmlns:a16="http://schemas.microsoft.com/office/drawing/2014/main" id="{A1ED0092-055A-68E5-3E71-397E093D3C32}"/>
              </a:ext>
            </a:extLst>
          </p:cNvPr>
          <p:cNvSpPr/>
          <p:nvPr/>
        </p:nvSpPr>
        <p:spPr bwMode="gray">
          <a:xfrm>
            <a:off x="609600" y="1331777"/>
            <a:ext cx="9204101" cy="495200"/>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sz="1800" b="1" dirty="0">
                <a:cs typeface="Times New Roman" pitchFamily="18" charset="0"/>
              </a:rPr>
              <a:t>Install inverters combined with a general controller for the compressor station. </a:t>
            </a:r>
          </a:p>
        </p:txBody>
      </p:sp>
    </p:spTree>
    <p:extLst>
      <p:ext uri="{BB962C8B-B14F-4D97-AF65-F5344CB8AC3E}">
        <p14:creationId xmlns:p14="http://schemas.microsoft.com/office/powerpoint/2010/main" val="14778461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ABFFC-31A1-45EC-BFAF-E3E9D4F71934}"/>
              </a:ext>
            </a:extLst>
          </p:cNvPr>
          <p:cNvSpPr>
            <a:spLocks noGrp="1"/>
          </p:cNvSpPr>
          <p:nvPr>
            <p:ph type="title"/>
          </p:nvPr>
        </p:nvSpPr>
        <p:spPr/>
        <p:txBody>
          <a:bodyPr>
            <a:noAutofit/>
          </a:bodyPr>
          <a:lstStyle/>
          <a:p>
            <a:r>
              <a:rPr lang="en-US" dirty="0">
                <a:solidFill>
                  <a:schemeClr val="accent1">
                    <a:lumMod val="50000"/>
                  </a:schemeClr>
                </a:solidFill>
                <a:latin typeface="+mn-lt"/>
              </a:rPr>
              <a:t>Energy efficiency measure number 2</a:t>
            </a:r>
          </a:p>
        </p:txBody>
      </p:sp>
      <p:sp>
        <p:nvSpPr>
          <p:cNvPr id="4" name="TextBox 3">
            <a:extLst>
              <a:ext uri="{FF2B5EF4-FFF2-40B4-BE49-F238E27FC236}">
                <a16:creationId xmlns:a16="http://schemas.microsoft.com/office/drawing/2014/main" id="{A67442C7-8DBA-4948-A143-311AE4B9F21F}"/>
              </a:ext>
            </a:extLst>
          </p:cNvPr>
          <p:cNvSpPr txBox="1"/>
          <p:nvPr/>
        </p:nvSpPr>
        <p:spPr>
          <a:xfrm>
            <a:off x="609600" y="1750942"/>
            <a:ext cx="11354873" cy="1560427"/>
          </a:xfrm>
          <a:prstGeom prst="rect">
            <a:avLst/>
          </a:prstGeom>
          <a:noFill/>
        </p:spPr>
        <p:txBody>
          <a:bodyPr wrap="square" rtlCol="0">
            <a:spAutoFit/>
          </a:bodyPr>
          <a:lstStyle/>
          <a:p>
            <a:pPr marL="285750" indent="-285750" algn="just">
              <a:lnSpc>
                <a:spcPct val="130000"/>
              </a:lnSpc>
              <a:buFont typeface="Wingdings" pitchFamily="2" charset="2"/>
              <a:buChar char="Ø"/>
            </a:pPr>
            <a:r>
              <a:rPr lang="en-US" sz="1800" b="1" dirty="0">
                <a:latin typeface="+mn-lt"/>
                <a:cs typeface="Times New Roman" pitchFamily="18" charset="0"/>
              </a:rPr>
              <a:t>Function of the compressor station controller</a:t>
            </a:r>
          </a:p>
          <a:p>
            <a:pPr marL="285750" indent="-285750">
              <a:buFont typeface="Wingdings" panose="05000000000000000000" pitchFamily="2" charset="2"/>
              <a:buChar char="ü"/>
            </a:pPr>
            <a:r>
              <a:rPr lang="en-US" sz="1800" dirty="0">
                <a:latin typeface="+mn-lt"/>
                <a:cs typeface="Times New Roman" panose="02020603050405020304" pitchFamily="18" charset="0"/>
              </a:rPr>
              <a:t>Automatically operates the compressors in the system based on the compressed air demand of production.</a:t>
            </a:r>
            <a:endParaRPr lang="vi-VN" sz="1800" dirty="0">
              <a:latin typeface="+mn-lt"/>
              <a:cs typeface="Times New Roman" panose="02020603050405020304" pitchFamily="18" charset="0"/>
            </a:endParaRPr>
          </a:p>
          <a:p>
            <a:pPr marL="285750" indent="-285750">
              <a:buFont typeface="Wingdings" panose="05000000000000000000" pitchFamily="2" charset="2"/>
              <a:buChar char="ü"/>
            </a:pPr>
            <a:r>
              <a:rPr lang="en-US" sz="1800" dirty="0">
                <a:latin typeface="+mn-lt"/>
                <a:cs typeface="Times New Roman" panose="02020603050405020304" pitchFamily="18" charset="0"/>
              </a:rPr>
              <a:t>Sets the operating schedule for the compressors to match production times.</a:t>
            </a:r>
            <a:endParaRPr lang="vi-VN" sz="1800" dirty="0">
              <a:latin typeface="+mn-lt"/>
              <a:cs typeface="Times New Roman" panose="02020603050405020304" pitchFamily="18" charset="0"/>
            </a:endParaRPr>
          </a:p>
          <a:p>
            <a:pPr marL="285750" indent="-285750">
              <a:buFont typeface="Wingdings" panose="05000000000000000000" pitchFamily="2" charset="2"/>
              <a:buChar char="ü"/>
            </a:pPr>
            <a:r>
              <a:rPr lang="en-US" sz="1800" dirty="0">
                <a:latin typeface="+mn-lt"/>
                <a:cs typeface="Times New Roman" panose="02020603050405020304" pitchFamily="18" charset="0"/>
              </a:rPr>
              <a:t>Synchronizes operating hours and the number of starts: ensures stable air quality, facilitating maintenance and servicing </a:t>
            </a:r>
            <a:r>
              <a:rPr lang="en-US" sz="1800" dirty="0">
                <a:latin typeface="+mn-lt"/>
              </a:rPr>
              <a:t>of the compressor system.</a:t>
            </a:r>
            <a:endParaRPr lang="es-ES_tradnl" sz="1800" dirty="0">
              <a:latin typeface="+mn-lt"/>
              <a:cs typeface="Times New Roman" panose="02020603050405020304" pitchFamily="18" charset="0"/>
            </a:endParaRPr>
          </a:p>
        </p:txBody>
      </p:sp>
      <p:pic>
        <p:nvPicPr>
          <p:cNvPr id="5" name="Picture 2" descr="Dieukhienmaynenkhi">
            <a:extLst>
              <a:ext uri="{FF2B5EF4-FFF2-40B4-BE49-F238E27FC236}">
                <a16:creationId xmlns:a16="http://schemas.microsoft.com/office/drawing/2014/main" id="{3B05ADAC-AD73-4C36-9919-8FEB4D6D95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9166" y="3429000"/>
            <a:ext cx="5593668" cy="293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6F309B5-F5CF-49F9-839E-1FFCEB207798}"/>
              </a:ext>
            </a:extLst>
          </p:cNvPr>
          <p:cNvSpPr txBox="1"/>
          <p:nvPr/>
        </p:nvSpPr>
        <p:spPr>
          <a:xfrm>
            <a:off x="2993921" y="6476794"/>
            <a:ext cx="8017516" cy="338554"/>
          </a:xfrm>
          <a:prstGeom prst="rect">
            <a:avLst/>
          </a:prstGeom>
          <a:noFill/>
        </p:spPr>
        <p:txBody>
          <a:bodyPr wrap="square" rtlCol="0">
            <a:spAutoFit/>
          </a:bodyPr>
          <a:lstStyle/>
          <a:p>
            <a:r>
              <a:rPr lang="en-US" sz="1600" i="1" dirty="0">
                <a:latin typeface="+mn-lt"/>
                <a:cs typeface="Times New Roman" panose="02020603050405020304" pitchFamily="18" charset="0"/>
              </a:rPr>
              <a:t>Diagram of the connection of the controller in coordination with the air compressors.</a:t>
            </a:r>
            <a:endParaRPr lang="vi-VN" sz="1600" i="1" dirty="0">
              <a:latin typeface="+mn-lt"/>
              <a:cs typeface="Times New Roman" panose="02020603050405020304" pitchFamily="18" charset="0"/>
            </a:endParaRPr>
          </a:p>
        </p:txBody>
      </p:sp>
      <p:sp>
        <p:nvSpPr>
          <p:cNvPr id="7" name="TG_Rounded Rectangle 21">
            <a:extLst>
              <a:ext uri="{FF2B5EF4-FFF2-40B4-BE49-F238E27FC236}">
                <a16:creationId xmlns:a16="http://schemas.microsoft.com/office/drawing/2014/main" id="{14828F9A-8F20-07BC-BBCC-0BA73A3BA660}"/>
              </a:ext>
            </a:extLst>
          </p:cNvPr>
          <p:cNvSpPr/>
          <p:nvPr/>
        </p:nvSpPr>
        <p:spPr bwMode="gray">
          <a:xfrm>
            <a:off x="609600" y="1285067"/>
            <a:ext cx="9204101" cy="495200"/>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sz="1800" b="1" dirty="0">
                <a:cs typeface="Times New Roman" pitchFamily="18" charset="0"/>
              </a:rPr>
              <a:t>Install inverters combined with a general controller for the compressor station. </a:t>
            </a:r>
          </a:p>
        </p:txBody>
      </p:sp>
    </p:spTree>
    <p:extLst>
      <p:ext uri="{BB962C8B-B14F-4D97-AF65-F5344CB8AC3E}">
        <p14:creationId xmlns:p14="http://schemas.microsoft.com/office/powerpoint/2010/main" val="20906130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38497CE8-550C-4575-AED9-9365C656292C}"/>
              </a:ext>
            </a:extLst>
          </p:cNvPr>
          <p:cNvGraphicFramePr>
            <a:graphicFrameLocks noGrp="1"/>
          </p:cNvGraphicFramePr>
          <p:nvPr>
            <p:extLst>
              <p:ext uri="{D42A27DB-BD31-4B8C-83A1-F6EECF244321}">
                <p14:modId xmlns:p14="http://schemas.microsoft.com/office/powerpoint/2010/main" val="460814368"/>
              </p:ext>
            </p:extLst>
          </p:nvPr>
        </p:nvGraphicFramePr>
        <p:xfrm>
          <a:off x="609600" y="2073499"/>
          <a:ext cx="10504867" cy="4285240"/>
        </p:xfrm>
        <a:graphic>
          <a:graphicData uri="http://schemas.openxmlformats.org/drawingml/2006/table">
            <a:tbl>
              <a:tblPr firstRow="1" bandRow="1">
                <a:tableStyleId>{5C22544A-7EE6-4342-B048-85BDC9FD1C3A}</a:tableStyleId>
              </a:tblPr>
              <a:tblGrid>
                <a:gridCol w="1181156">
                  <a:extLst>
                    <a:ext uri="{9D8B030D-6E8A-4147-A177-3AD203B41FA5}">
                      <a16:colId xmlns:a16="http://schemas.microsoft.com/office/drawing/2014/main" val="20000"/>
                    </a:ext>
                  </a:extLst>
                </a:gridCol>
                <a:gridCol w="5345856">
                  <a:extLst>
                    <a:ext uri="{9D8B030D-6E8A-4147-A177-3AD203B41FA5}">
                      <a16:colId xmlns:a16="http://schemas.microsoft.com/office/drawing/2014/main" val="20001"/>
                    </a:ext>
                  </a:extLst>
                </a:gridCol>
                <a:gridCol w="1790648">
                  <a:extLst>
                    <a:ext uri="{9D8B030D-6E8A-4147-A177-3AD203B41FA5}">
                      <a16:colId xmlns:a16="http://schemas.microsoft.com/office/drawing/2014/main" val="20002"/>
                    </a:ext>
                  </a:extLst>
                </a:gridCol>
                <a:gridCol w="2187207">
                  <a:extLst>
                    <a:ext uri="{9D8B030D-6E8A-4147-A177-3AD203B41FA5}">
                      <a16:colId xmlns:a16="http://schemas.microsoft.com/office/drawing/2014/main" val="20003"/>
                    </a:ext>
                  </a:extLst>
                </a:gridCol>
              </a:tblGrid>
              <a:tr h="271657">
                <a:tc>
                  <a:txBody>
                    <a:bodyPr/>
                    <a:lstStyle/>
                    <a:p>
                      <a:pPr marL="228600" marR="0" indent="-228600" algn="ctr" rtl="0">
                        <a:lnSpc>
                          <a:spcPct val="100000"/>
                        </a:lnSpc>
                        <a:spcBef>
                          <a:spcPts val="300"/>
                        </a:spcBef>
                        <a:spcAft>
                          <a:spcPts val="300"/>
                        </a:spcAft>
                        <a:buClr>
                          <a:srgbClr val="000000"/>
                        </a:buClr>
                        <a:buFont typeface="Arial"/>
                      </a:pPr>
                      <a:r>
                        <a:rPr lang="en-US" sz="1800" b="0" i="0" u="none" strike="noStrike" cap="none" dirty="0">
                          <a:solidFill>
                            <a:schemeClr val="dk1"/>
                          </a:solidFill>
                          <a:effectLst/>
                          <a:latin typeface="+mn-lt"/>
                          <a:ea typeface="Times New Roman" panose="02020603050405020304" pitchFamily="18" charset="0"/>
                          <a:cs typeface="+mn-cs"/>
                          <a:sym typeface="Arial"/>
                        </a:rPr>
                        <a:t>NO</a:t>
                      </a:r>
                      <a:endParaRPr lang="vi-VN" sz="1800" b="0" i="0" u="none" strike="noStrike" cap="none" dirty="0">
                        <a:solidFill>
                          <a:schemeClr val="dk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28600" indent="-228600" algn="ctr">
                        <a:spcBef>
                          <a:spcPts val="300"/>
                        </a:spcBef>
                        <a:spcAft>
                          <a:spcPts val="300"/>
                        </a:spcAft>
                      </a:pPr>
                      <a:r>
                        <a:rPr lang="en-US" sz="1800" b="1" i="0" u="none" strike="noStrike" cap="none" dirty="0">
                          <a:solidFill>
                            <a:schemeClr val="tx1"/>
                          </a:solidFill>
                          <a:effectLst/>
                          <a:latin typeface="+mn-lt"/>
                          <a:cs typeface="+mn-cs"/>
                          <a:sym typeface="Arial"/>
                        </a:rPr>
                        <a:t>SPECIFICATIONS</a:t>
                      </a:r>
                      <a:endParaRPr lang="vi-VN" sz="1800" b="1" i="0" u="none" strike="noStrike" cap="none" dirty="0">
                        <a:solidFill>
                          <a:schemeClr val="tx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28600" indent="-228600" algn="ctr">
                        <a:spcBef>
                          <a:spcPts val="300"/>
                        </a:spcBef>
                        <a:spcAft>
                          <a:spcPts val="300"/>
                        </a:spcAft>
                      </a:pPr>
                      <a:r>
                        <a:rPr lang="en-US" sz="1800" b="1" dirty="0">
                          <a:solidFill>
                            <a:schemeClr val="tx1"/>
                          </a:solidFill>
                          <a:effectLst/>
                          <a:latin typeface="+mn-lt"/>
                          <a:ea typeface="Times New Roman" panose="02020603050405020304" pitchFamily="18" charset="0"/>
                        </a:rPr>
                        <a:t>UNIT</a:t>
                      </a:r>
                      <a:endParaRPr lang="vi-VN" sz="1800" dirty="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b="1" dirty="0">
                          <a:solidFill>
                            <a:schemeClr val="tx1"/>
                          </a:solidFill>
                          <a:effectLst/>
                          <a:latin typeface="+mn-lt"/>
                          <a:ea typeface="Times New Roman" panose="02020603050405020304" pitchFamily="18" charset="0"/>
                        </a:rPr>
                        <a:t>VALUE</a:t>
                      </a:r>
                      <a:endParaRPr lang="vi-VN" sz="1800" dirty="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658">
                <a:tc>
                  <a:txBody>
                    <a:bodyPr/>
                    <a:lstStyle/>
                    <a:p>
                      <a:pPr algn="ctr">
                        <a:spcBef>
                          <a:spcPts val="300"/>
                        </a:spcBef>
                        <a:spcAft>
                          <a:spcPts val="300"/>
                        </a:spcAft>
                      </a:pPr>
                      <a:r>
                        <a:rPr lang="en-US" sz="1800" dirty="0">
                          <a:effectLst/>
                          <a:latin typeface="+mn-lt"/>
                          <a:ea typeface="Times New Roman" panose="02020603050405020304" pitchFamily="18" charset="0"/>
                        </a:rPr>
                        <a:t>1</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cs typeface="+mn-cs"/>
                          <a:sym typeface="Arial"/>
                        </a:rPr>
                        <a:t>The average electricity price of the company for the first 10 months of 2015</a:t>
                      </a:r>
                      <a:endParaRPr lang="vi-VN" sz="1800" b="0" i="0" u="none" strike="noStrike" cap="none" dirty="0">
                        <a:solidFill>
                          <a:schemeClr val="dk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1.355</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26555">
                <a:tc>
                  <a:txBody>
                    <a:bodyPr/>
                    <a:lstStyle/>
                    <a:p>
                      <a:pPr algn="ctr">
                        <a:spcBef>
                          <a:spcPts val="300"/>
                        </a:spcBef>
                        <a:spcAft>
                          <a:spcPts val="300"/>
                        </a:spcAft>
                      </a:pPr>
                      <a:r>
                        <a:rPr lang="en-US" sz="1800">
                          <a:effectLst/>
                          <a:latin typeface="+mn-lt"/>
                          <a:ea typeface="Times New Roman" panose="02020603050405020304" pitchFamily="18" charset="0"/>
                        </a:rPr>
                        <a:t>2</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cs typeface="+mn-cs"/>
                          <a:sym typeface="Arial"/>
                        </a:rPr>
                        <a:t>Electricity saved after implementing the measure</a:t>
                      </a:r>
                      <a:endParaRPr lang="vi-VN" sz="1800" b="0" i="0" u="none" strike="noStrike" cap="none" dirty="0">
                        <a:solidFill>
                          <a:schemeClr val="dk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kWh/year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354.816</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26555">
                <a:tc>
                  <a:txBody>
                    <a:bodyPr/>
                    <a:lstStyle/>
                    <a:p>
                      <a:pPr algn="ctr">
                        <a:spcBef>
                          <a:spcPts val="300"/>
                        </a:spcBef>
                        <a:spcAft>
                          <a:spcPts val="300"/>
                        </a:spcAft>
                      </a:pPr>
                      <a:r>
                        <a:rPr lang="en-US" sz="1800" dirty="0">
                          <a:effectLst/>
                          <a:latin typeface="+mn-lt"/>
                          <a:ea typeface="Times New Roman" panose="02020603050405020304" pitchFamily="18" charset="0"/>
                        </a:rPr>
                        <a:t>3</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Income from energy efficiency in one year</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Million VND/year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481</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26555">
                <a:tc>
                  <a:txBody>
                    <a:bodyPr/>
                    <a:lstStyle/>
                    <a:p>
                      <a:pPr algn="ctr">
                        <a:spcBef>
                          <a:spcPts val="300"/>
                        </a:spcBef>
                        <a:spcAft>
                          <a:spcPts val="300"/>
                        </a:spcAft>
                      </a:pPr>
                      <a:r>
                        <a:rPr lang="en-US" sz="1800">
                          <a:effectLst/>
                          <a:latin typeface="+mn-lt"/>
                          <a:ea typeface="Times New Roman" panose="02020603050405020304" pitchFamily="18" charset="0"/>
                        </a:rPr>
                        <a:t>4</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Total investment cost for project implementation</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Million 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640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71657">
                <a:tc>
                  <a:txBody>
                    <a:bodyPr/>
                    <a:lstStyle/>
                    <a:p>
                      <a:pPr algn="ctr">
                        <a:spcBef>
                          <a:spcPts val="300"/>
                        </a:spcBef>
                        <a:spcAft>
                          <a:spcPts val="300"/>
                        </a:spcAft>
                      </a:pPr>
                      <a:r>
                        <a:rPr lang="en-US" sz="1800">
                          <a:effectLst/>
                          <a:latin typeface="+mn-lt"/>
                          <a:ea typeface="Times New Roman" panose="02020603050405020304" pitchFamily="18" charset="0"/>
                        </a:rPr>
                        <a:t>5</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Simple payback period</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month</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16,0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71657">
                <a:tc>
                  <a:txBody>
                    <a:bodyPr/>
                    <a:lstStyle/>
                    <a:p>
                      <a:pPr algn="ctr">
                        <a:spcBef>
                          <a:spcPts val="300"/>
                        </a:spcBef>
                        <a:spcAft>
                          <a:spcPts val="300"/>
                        </a:spcAft>
                      </a:pPr>
                      <a:r>
                        <a:rPr lang="en-US" sz="1800">
                          <a:effectLst/>
                          <a:latin typeface="+mn-lt"/>
                          <a:ea typeface="Times New Roman" panose="02020603050405020304" pitchFamily="18" charset="0"/>
                        </a:rPr>
                        <a:t>6</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Discount rate</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a:effectLst/>
                          <a:latin typeface="+mn-lt"/>
                          <a:ea typeface="Times New Roman" panose="02020603050405020304" pitchFamily="18" charset="0"/>
                        </a:rPr>
                        <a:t>%</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10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1685540"/>
                  </a:ext>
                </a:extLst>
              </a:tr>
              <a:tr h="271657">
                <a:tc>
                  <a:txBody>
                    <a:bodyPr/>
                    <a:lstStyle/>
                    <a:p>
                      <a:pPr algn="ctr">
                        <a:spcBef>
                          <a:spcPts val="300"/>
                        </a:spcBef>
                        <a:spcAft>
                          <a:spcPts val="300"/>
                        </a:spcAft>
                      </a:pPr>
                      <a:r>
                        <a:rPr lang="en-US" sz="1800">
                          <a:effectLst/>
                          <a:latin typeface="+mn-lt"/>
                          <a:ea typeface="Times New Roman" panose="02020603050405020304" pitchFamily="18" charset="0"/>
                        </a:rPr>
                        <a:t>7</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Project lifecycle</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10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294210"/>
                  </a:ext>
                </a:extLst>
              </a:tr>
              <a:tr h="488930">
                <a:tc>
                  <a:txBody>
                    <a:bodyPr/>
                    <a:lstStyle/>
                    <a:p>
                      <a:pPr algn="ctr">
                        <a:spcBef>
                          <a:spcPts val="300"/>
                        </a:spcBef>
                        <a:spcAft>
                          <a:spcPts val="300"/>
                        </a:spcAft>
                      </a:pPr>
                      <a:r>
                        <a:rPr lang="en-US" sz="1800">
                          <a:effectLst/>
                          <a:latin typeface="+mn-lt"/>
                          <a:ea typeface="Times New Roman" panose="02020603050405020304" pitchFamily="18" charset="0"/>
                        </a:rPr>
                        <a:t>8</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Net Present Value (NPV) of the project</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Million 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2937</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3732200"/>
                  </a:ext>
                </a:extLst>
              </a:tr>
              <a:tr h="271657">
                <a:tc>
                  <a:txBody>
                    <a:bodyPr/>
                    <a:lstStyle/>
                    <a:p>
                      <a:pPr algn="ctr">
                        <a:spcBef>
                          <a:spcPts val="300"/>
                        </a:spcBef>
                        <a:spcAft>
                          <a:spcPts val="300"/>
                        </a:spcAft>
                      </a:pPr>
                      <a:r>
                        <a:rPr lang="en-US" sz="1800">
                          <a:effectLst/>
                          <a:latin typeface="+mn-lt"/>
                          <a:ea typeface="Times New Roman" panose="02020603050405020304" pitchFamily="18" charset="0"/>
                        </a:rPr>
                        <a:t>9</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Internal Rate of Return (IRR)</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80%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5547284"/>
                  </a:ext>
                </a:extLst>
              </a:tr>
              <a:tr h="271657">
                <a:tc>
                  <a:txBody>
                    <a:bodyPr/>
                    <a:lstStyle/>
                    <a:p>
                      <a:pPr algn="ctr">
                        <a:spcBef>
                          <a:spcPts val="300"/>
                        </a:spcBef>
                        <a:spcAft>
                          <a:spcPts val="300"/>
                        </a:spcAft>
                      </a:pPr>
                      <a:r>
                        <a:rPr lang="en-US" sz="1800">
                          <a:effectLst/>
                          <a:latin typeface="+mn-lt"/>
                          <a:ea typeface="Times New Roman" panose="02020603050405020304" pitchFamily="18" charset="0"/>
                        </a:rPr>
                        <a:t>10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Payback period of the investment project</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tone/year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40,6</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8255981"/>
                  </a:ext>
                </a:extLst>
              </a:tr>
            </a:tbl>
          </a:graphicData>
        </a:graphic>
      </p:graphicFrame>
      <p:sp>
        <p:nvSpPr>
          <p:cNvPr id="5" name="TG_Rounded Rectangle 21">
            <a:extLst>
              <a:ext uri="{FF2B5EF4-FFF2-40B4-BE49-F238E27FC236}">
                <a16:creationId xmlns:a16="http://schemas.microsoft.com/office/drawing/2014/main" id="{B6FD3679-23E7-5CB5-60EC-D66AE58AEE87}"/>
              </a:ext>
            </a:extLst>
          </p:cNvPr>
          <p:cNvSpPr/>
          <p:nvPr/>
        </p:nvSpPr>
        <p:spPr bwMode="gray">
          <a:xfrm>
            <a:off x="609600" y="1423365"/>
            <a:ext cx="9204101" cy="495200"/>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sz="1800" b="1" dirty="0">
                <a:cs typeface="Times New Roman" pitchFamily="18" charset="0"/>
              </a:rPr>
              <a:t>Install inverters combined with a general controller for the compressor station. </a:t>
            </a:r>
          </a:p>
        </p:txBody>
      </p:sp>
      <p:sp>
        <p:nvSpPr>
          <p:cNvPr id="8" name="Title 1">
            <a:extLst>
              <a:ext uri="{FF2B5EF4-FFF2-40B4-BE49-F238E27FC236}">
                <a16:creationId xmlns:a16="http://schemas.microsoft.com/office/drawing/2014/main" id="{1E567DDF-8F3A-AC27-2D73-6A67AAC46CBD}"/>
              </a:ext>
            </a:extLst>
          </p:cNvPr>
          <p:cNvSpPr txBox="1">
            <a:spLocks/>
          </p:cNvSpPr>
          <p:nvPr/>
        </p:nvSpPr>
        <p:spPr>
          <a:xfrm>
            <a:off x="762000" y="701033"/>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mn-lt"/>
              </a:rPr>
              <a:t>Energy efficiency measure number 2</a:t>
            </a:r>
          </a:p>
        </p:txBody>
      </p:sp>
    </p:spTree>
    <p:extLst>
      <p:ext uri="{BB962C8B-B14F-4D97-AF65-F5344CB8AC3E}">
        <p14:creationId xmlns:p14="http://schemas.microsoft.com/office/powerpoint/2010/main" val="15595482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G_Rounded Rectangle 21">
            <a:extLst>
              <a:ext uri="{FF2B5EF4-FFF2-40B4-BE49-F238E27FC236}">
                <a16:creationId xmlns:a16="http://schemas.microsoft.com/office/drawing/2014/main" id="{D34F9462-3246-4D92-9402-549E6E38F167}"/>
              </a:ext>
            </a:extLst>
          </p:cNvPr>
          <p:cNvSpPr/>
          <p:nvPr/>
        </p:nvSpPr>
        <p:spPr bwMode="gray">
          <a:xfrm>
            <a:off x="609598" y="1315624"/>
            <a:ext cx="5134379" cy="495199"/>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20000"/>
              </a:lnSpc>
              <a:spcBef>
                <a:spcPts val="300"/>
              </a:spcBef>
              <a:spcAft>
                <a:spcPts val="300"/>
              </a:spcAft>
            </a:pPr>
            <a:r>
              <a:rPr lang="en-US" sz="1800" b="1" dirty="0">
                <a:cs typeface="Times New Roman" panose="02020603050405020304" pitchFamily="18" charset="0"/>
              </a:rPr>
              <a:t>Renovating the lighting system</a:t>
            </a:r>
          </a:p>
        </p:txBody>
      </p:sp>
      <p:sp>
        <p:nvSpPr>
          <p:cNvPr id="4" name="TextBox 3">
            <a:extLst>
              <a:ext uri="{FF2B5EF4-FFF2-40B4-BE49-F238E27FC236}">
                <a16:creationId xmlns:a16="http://schemas.microsoft.com/office/drawing/2014/main" id="{E78B87E5-8E14-409C-876C-C750445251FB}"/>
              </a:ext>
            </a:extLst>
          </p:cNvPr>
          <p:cNvSpPr txBox="1"/>
          <p:nvPr/>
        </p:nvSpPr>
        <p:spPr>
          <a:xfrm>
            <a:off x="609598" y="1851608"/>
            <a:ext cx="3644210" cy="369332"/>
          </a:xfrm>
          <a:prstGeom prst="rect">
            <a:avLst/>
          </a:prstGeom>
          <a:noFill/>
        </p:spPr>
        <p:txBody>
          <a:bodyPr wrap="square" rtlCol="0">
            <a:spAutoFit/>
          </a:bodyPr>
          <a:lstStyle/>
          <a:p>
            <a:pPr marL="342900" indent="-342900">
              <a:buFont typeface="Wingdings" panose="05000000000000000000" pitchFamily="2" charset="2"/>
              <a:buChar char="Ø"/>
            </a:pPr>
            <a:r>
              <a:rPr lang="en-US" sz="1800" b="1" dirty="0">
                <a:latin typeface="+mn-lt"/>
                <a:cs typeface="Times New Roman" pitchFamily="18" charset="0"/>
              </a:rPr>
              <a:t>Current situation</a:t>
            </a:r>
          </a:p>
        </p:txBody>
      </p:sp>
      <p:sp>
        <p:nvSpPr>
          <p:cNvPr id="5" name="Rectangle 4">
            <a:extLst>
              <a:ext uri="{FF2B5EF4-FFF2-40B4-BE49-F238E27FC236}">
                <a16:creationId xmlns:a16="http://schemas.microsoft.com/office/drawing/2014/main" id="{25585940-2461-439A-AC52-8D0585F2B4E3}"/>
              </a:ext>
            </a:extLst>
          </p:cNvPr>
          <p:cNvSpPr/>
          <p:nvPr/>
        </p:nvSpPr>
        <p:spPr>
          <a:xfrm>
            <a:off x="609598" y="2282495"/>
            <a:ext cx="10972801" cy="923330"/>
          </a:xfrm>
          <a:prstGeom prst="rect">
            <a:avLst/>
          </a:prstGeom>
        </p:spPr>
        <p:txBody>
          <a:bodyPr wrap="square">
            <a:spAutoFit/>
          </a:bodyPr>
          <a:lstStyle/>
          <a:p>
            <a:r>
              <a:rPr lang="en-US" sz="1800" dirty="0">
                <a:latin typeface="+mn-lt"/>
                <a:cs typeface="Times New Roman" panose="02020603050405020304" pitchFamily="18" charset="0"/>
              </a:rPr>
              <a:t>The lighting system in the workshop mainly consists of 400W, 250W, and 125W mercury vapor lamps and T8 fluorescent lamps with electromagnetic ballasts. The Company's lighting devices are all low-efficiency equipment, leading to high electricity consumption during use.</a:t>
            </a:r>
            <a:endParaRPr lang="vi-VN" sz="1800" dirty="0">
              <a:latin typeface="+mn-lt"/>
              <a:cs typeface="Times New Roman" panose="02020603050405020304" pitchFamily="18" charset="0"/>
            </a:endParaRPr>
          </a:p>
        </p:txBody>
      </p:sp>
      <p:sp>
        <p:nvSpPr>
          <p:cNvPr id="6" name="TextBox 5">
            <a:extLst>
              <a:ext uri="{FF2B5EF4-FFF2-40B4-BE49-F238E27FC236}">
                <a16:creationId xmlns:a16="http://schemas.microsoft.com/office/drawing/2014/main" id="{D8E574BF-0161-4161-AD82-A8217FA07FBD}"/>
              </a:ext>
            </a:extLst>
          </p:cNvPr>
          <p:cNvSpPr txBox="1"/>
          <p:nvPr/>
        </p:nvSpPr>
        <p:spPr>
          <a:xfrm>
            <a:off x="609598" y="3307294"/>
            <a:ext cx="3644210" cy="369332"/>
          </a:xfrm>
          <a:prstGeom prst="rect">
            <a:avLst/>
          </a:prstGeom>
          <a:noFill/>
        </p:spPr>
        <p:txBody>
          <a:bodyPr wrap="square" rtlCol="0">
            <a:spAutoFit/>
          </a:bodyPr>
          <a:lstStyle/>
          <a:p>
            <a:pPr marL="285750" indent="-285750">
              <a:buFont typeface="Wingdings" pitchFamily="2" charset="2"/>
              <a:buChar char="Ø"/>
            </a:pPr>
            <a:r>
              <a:rPr lang="en-US" sz="1800" b="1" dirty="0">
                <a:latin typeface="+mn-lt"/>
                <a:cs typeface="Times New Roman" pitchFamily="18" charset="0"/>
              </a:rPr>
              <a:t>Measures</a:t>
            </a:r>
          </a:p>
        </p:txBody>
      </p:sp>
      <p:sp>
        <p:nvSpPr>
          <p:cNvPr id="7" name="Rectangle 6">
            <a:extLst>
              <a:ext uri="{FF2B5EF4-FFF2-40B4-BE49-F238E27FC236}">
                <a16:creationId xmlns:a16="http://schemas.microsoft.com/office/drawing/2014/main" id="{733EBF1F-512E-498B-A0DE-478DB4AE43A1}"/>
              </a:ext>
            </a:extLst>
          </p:cNvPr>
          <p:cNvSpPr/>
          <p:nvPr/>
        </p:nvSpPr>
        <p:spPr>
          <a:xfrm>
            <a:off x="563572" y="3725216"/>
            <a:ext cx="8305799" cy="369332"/>
          </a:xfrm>
          <a:prstGeom prst="rect">
            <a:avLst/>
          </a:prstGeom>
        </p:spPr>
        <p:txBody>
          <a:bodyPr wrap="square">
            <a:spAutoFit/>
          </a:bodyPr>
          <a:lstStyle/>
          <a:p>
            <a:r>
              <a:rPr lang="vi-VN" sz="1800" i="1" dirty="0">
                <a:latin typeface="+mn-lt"/>
                <a:cs typeface="Times New Roman" panose="02020603050405020304" pitchFamily="18" charset="0"/>
              </a:rPr>
              <a:t>“ </a:t>
            </a:r>
            <a:r>
              <a:rPr lang="en-US" sz="1800" i="1" dirty="0">
                <a:latin typeface="+mn-lt"/>
                <a:cs typeface="Times New Roman" panose="02020603050405020304" pitchFamily="18" charset="0"/>
              </a:rPr>
              <a:t>Renovating the lighting system</a:t>
            </a:r>
            <a:r>
              <a:rPr lang="vi-VN" sz="1800" i="1" dirty="0">
                <a:latin typeface="+mn-lt"/>
                <a:cs typeface="Times New Roman" panose="02020603050405020304" pitchFamily="18" charset="0"/>
              </a:rPr>
              <a:t>” </a:t>
            </a:r>
          </a:p>
        </p:txBody>
      </p:sp>
      <p:sp>
        <p:nvSpPr>
          <p:cNvPr id="8" name="TextBox 7">
            <a:extLst>
              <a:ext uri="{FF2B5EF4-FFF2-40B4-BE49-F238E27FC236}">
                <a16:creationId xmlns:a16="http://schemas.microsoft.com/office/drawing/2014/main" id="{D5817400-1893-4B8D-95C1-48A01A3F04B5}"/>
              </a:ext>
            </a:extLst>
          </p:cNvPr>
          <p:cNvSpPr txBox="1"/>
          <p:nvPr/>
        </p:nvSpPr>
        <p:spPr>
          <a:xfrm>
            <a:off x="539665" y="4095830"/>
            <a:ext cx="6626937" cy="369332"/>
          </a:xfrm>
          <a:prstGeom prst="rect">
            <a:avLst/>
          </a:prstGeom>
          <a:noFill/>
        </p:spPr>
        <p:txBody>
          <a:bodyPr wrap="square" rtlCol="0">
            <a:spAutoFit/>
          </a:bodyPr>
          <a:lstStyle/>
          <a:p>
            <a:pPr marL="285750" indent="-285750">
              <a:buFont typeface="Wingdings" pitchFamily="2" charset="2"/>
              <a:buChar char="Ø"/>
            </a:pPr>
            <a:r>
              <a:rPr lang="en-US" sz="1800" b="1" dirty="0">
                <a:latin typeface="+mn-lt"/>
                <a:cs typeface="Times New Roman" pitchFamily="18" charset="0"/>
              </a:rPr>
              <a:t>Implementation plan </a:t>
            </a:r>
          </a:p>
        </p:txBody>
      </p:sp>
      <p:sp>
        <p:nvSpPr>
          <p:cNvPr id="9" name="Rectangle 8">
            <a:extLst>
              <a:ext uri="{FF2B5EF4-FFF2-40B4-BE49-F238E27FC236}">
                <a16:creationId xmlns:a16="http://schemas.microsoft.com/office/drawing/2014/main" id="{51D0FF30-5D2F-4BE7-8D32-2248864F0BA7}"/>
              </a:ext>
            </a:extLst>
          </p:cNvPr>
          <p:cNvSpPr/>
          <p:nvPr/>
        </p:nvSpPr>
        <p:spPr>
          <a:xfrm>
            <a:off x="539665" y="4568893"/>
            <a:ext cx="11042733" cy="1477328"/>
          </a:xfrm>
          <a:prstGeom prst="rect">
            <a:avLst/>
          </a:prstGeom>
        </p:spPr>
        <p:txBody>
          <a:bodyPr wrap="square">
            <a:spAutoFit/>
          </a:bodyPr>
          <a:lstStyle/>
          <a:p>
            <a:pPr marL="285750" indent="-285750">
              <a:buFont typeface="Wingdings" panose="05000000000000000000" pitchFamily="2" charset="2"/>
              <a:buChar char="ü"/>
            </a:pPr>
            <a:r>
              <a:rPr lang="en-US" sz="1800" dirty="0">
                <a:latin typeface="+mn-lt"/>
                <a:cs typeface="Times New Roman" panose="02020603050405020304" pitchFamily="18" charset="0"/>
              </a:rPr>
              <a:t>Gradually replace 219 400W mercury vapor lamps with 250W sodium vapor lamps.</a:t>
            </a:r>
          </a:p>
          <a:p>
            <a:pPr marL="285750" indent="-285750">
              <a:buFont typeface="Wingdings" panose="05000000000000000000" pitchFamily="2" charset="2"/>
              <a:buChar char="ü"/>
            </a:pPr>
            <a:r>
              <a:rPr lang="en-US" sz="1800" dirty="0">
                <a:latin typeface="+mn-lt"/>
                <a:cs typeface="Times New Roman" panose="02020603050405020304" pitchFamily="18" charset="0"/>
              </a:rPr>
              <a:t>Gradually replace 176 250W mercury vapor lamps with 150W sodium vapor lamps.</a:t>
            </a:r>
          </a:p>
          <a:p>
            <a:pPr marL="285750" indent="-285750">
              <a:buFont typeface="Wingdings" panose="05000000000000000000" pitchFamily="2" charset="2"/>
              <a:buChar char="ü"/>
            </a:pPr>
            <a:r>
              <a:rPr lang="en-US" sz="1800" dirty="0">
                <a:latin typeface="+mn-lt"/>
                <a:cs typeface="Times New Roman" panose="02020603050405020304" pitchFamily="18" charset="0"/>
              </a:rPr>
              <a:t>Gradually replace 126 125W mercury vapor lamps with 70W sodium vapor lamps.</a:t>
            </a:r>
          </a:p>
          <a:p>
            <a:pPr marL="285750" indent="-285750">
              <a:buFont typeface="Wingdings" panose="05000000000000000000" pitchFamily="2" charset="2"/>
              <a:buChar char="ü"/>
            </a:pPr>
            <a:r>
              <a:rPr lang="es-ES_tradnl" sz="1800" dirty="0">
                <a:latin typeface="+mn-lt"/>
                <a:cs typeface="Times New Roman" panose="02020603050405020304" pitchFamily="18" charset="0"/>
              </a:rPr>
              <a:t> </a:t>
            </a:r>
            <a:r>
              <a:rPr lang="en-US" sz="1800" dirty="0">
                <a:latin typeface="+mn-lt"/>
                <a:cs typeface="Times New Roman" panose="02020603050405020304" pitchFamily="18" charset="0"/>
              </a:rPr>
              <a:t>Gradually replace 3,170 T8 fluorescent lamps, 1.2m, 36W, with electromagnetic ballasts (12W) with T5 fluorescent lamps, 1.2m, 28W, and electronic ballasts (3.5W), maintaining equivalent brightness.</a:t>
            </a:r>
            <a:endParaRPr lang="vi-VN" sz="1800" dirty="0">
              <a:latin typeface="+mn-lt"/>
              <a:cs typeface="Times New Roman" panose="02020603050405020304" pitchFamily="18" charset="0"/>
            </a:endParaRPr>
          </a:p>
        </p:txBody>
      </p:sp>
      <p:sp>
        <p:nvSpPr>
          <p:cNvPr id="12" name="Title 1">
            <a:extLst>
              <a:ext uri="{FF2B5EF4-FFF2-40B4-BE49-F238E27FC236}">
                <a16:creationId xmlns:a16="http://schemas.microsoft.com/office/drawing/2014/main" id="{543664E4-7D26-1F83-101B-8ABE5EB714D7}"/>
              </a:ext>
            </a:extLst>
          </p:cNvPr>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mn-lt"/>
              </a:rPr>
              <a:t>Energy efficiency measure number 3</a:t>
            </a:r>
          </a:p>
        </p:txBody>
      </p:sp>
    </p:spTree>
    <p:extLst>
      <p:ext uri="{BB962C8B-B14F-4D97-AF65-F5344CB8AC3E}">
        <p14:creationId xmlns:p14="http://schemas.microsoft.com/office/powerpoint/2010/main" val="2879196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4BCAD8-5EA6-4566-B3D8-5B427E3AFE17}"/>
              </a:ext>
            </a:extLst>
          </p:cNvPr>
          <p:cNvPicPr>
            <a:picLocks noChangeAspect="1"/>
          </p:cNvPicPr>
          <p:nvPr/>
        </p:nvPicPr>
        <p:blipFill>
          <a:blip r:embed="rId2"/>
          <a:stretch>
            <a:fillRect/>
          </a:stretch>
        </p:blipFill>
        <p:spPr>
          <a:xfrm>
            <a:off x="1608082" y="2495523"/>
            <a:ext cx="4316079" cy="3813844"/>
          </a:xfrm>
          <a:prstGeom prst="rect">
            <a:avLst/>
          </a:prstGeom>
        </p:spPr>
      </p:pic>
      <p:sp>
        <p:nvSpPr>
          <p:cNvPr id="5" name="Rectangle 4">
            <a:extLst>
              <a:ext uri="{FF2B5EF4-FFF2-40B4-BE49-F238E27FC236}">
                <a16:creationId xmlns:a16="http://schemas.microsoft.com/office/drawing/2014/main" id="{3A0F68DE-0A0A-4B86-939D-F7E93E4261D2}"/>
              </a:ext>
            </a:extLst>
          </p:cNvPr>
          <p:cNvSpPr/>
          <p:nvPr/>
        </p:nvSpPr>
        <p:spPr>
          <a:xfrm>
            <a:off x="1533215" y="1936760"/>
            <a:ext cx="4390946" cy="369332"/>
          </a:xfrm>
          <a:prstGeom prst="rect">
            <a:avLst/>
          </a:prstGeom>
        </p:spPr>
        <p:txBody>
          <a:bodyPr wrap="none">
            <a:spAutoFit/>
          </a:bodyPr>
          <a:lstStyle/>
          <a:p>
            <a:r>
              <a:rPr lang="en-US" sz="1800" dirty="0">
                <a:latin typeface="+mn-lt"/>
              </a:rPr>
              <a:t>Technical Specifications of Typical Lights</a:t>
            </a:r>
          </a:p>
        </p:txBody>
      </p:sp>
      <p:pic>
        <p:nvPicPr>
          <p:cNvPr id="6" name="Picture 5">
            <a:extLst>
              <a:ext uri="{FF2B5EF4-FFF2-40B4-BE49-F238E27FC236}">
                <a16:creationId xmlns:a16="http://schemas.microsoft.com/office/drawing/2014/main" id="{A3655474-EB76-4105-8193-02DACD499A5F}"/>
              </a:ext>
            </a:extLst>
          </p:cNvPr>
          <p:cNvPicPr>
            <a:picLocks noChangeAspect="1"/>
          </p:cNvPicPr>
          <p:nvPr/>
        </p:nvPicPr>
        <p:blipFill>
          <a:blip r:embed="rId3"/>
          <a:stretch>
            <a:fillRect/>
          </a:stretch>
        </p:blipFill>
        <p:spPr>
          <a:xfrm>
            <a:off x="6277422" y="2072290"/>
            <a:ext cx="4814405" cy="4773756"/>
          </a:xfrm>
          <a:prstGeom prst="rect">
            <a:avLst/>
          </a:prstGeom>
        </p:spPr>
      </p:pic>
      <p:sp>
        <p:nvSpPr>
          <p:cNvPr id="7" name="Rectangle 6">
            <a:extLst>
              <a:ext uri="{FF2B5EF4-FFF2-40B4-BE49-F238E27FC236}">
                <a16:creationId xmlns:a16="http://schemas.microsoft.com/office/drawing/2014/main" id="{41C81043-7721-433F-81F5-39FEA6F74C30}"/>
              </a:ext>
            </a:extLst>
          </p:cNvPr>
          <p:cNvSpPr/>
          <p:nvPr/>
        </p:nvSpPr>
        <p:spPr>
          <a:xfrm>
            <a:off x="6643041" y="1702958"/>
            <a:ext cx="4121641" cy="369332"/>
          </a:xfrm>
          <a:prstGeom prst="rect">
            <a:avLst/>
          </a:prstGeom>
        </p:spPr>
        <p:txBody>
          <a:bodyPr wrap="none">
            <a:spAutoFit/>
          </a:bodyPr>
          <a:lstStyle/>
          <a:p>
            <a:r>
              <a:rPr lang="en-US" sz="1800" dirty="0">
                <a:latin typeface="Times New Roman" panose="02020603050405020304" pitchFamily="18" charset="0"/>
              </a:rPr>
              <a:t>Technical Specifications of Typical Lights</a:t>
            </a:r>
          </a:p>
        </p:txBody>
      </p:sp>
      <p:sp>
        <p:nvSpPr>
          <p:cNvPr id="10" name="TG_Rounded Rectangle 21">
            <a:extLst>
              <a:ext uri="{FF2B5EF4-FFF2-40B4-BE49-F238E27FC236}">
                <a16:creationId xmlns:a16="http://schemas.microsoft.com/office/drawing/2014/main" id="{D0ACF942-8CC4-AA14-9B2B-BA19B15B2788}"/>
              </a:ext>
            </a:extLst>
          </p:cNvPr>
          <p:cNvSpPr/>
          <p:nvPr/>
        </p:nvSpPr>
        <p:spPr bwMode="gray">
          <a:xfrm>
            <a:off x="609598" y="1315624"/>
            <a:ext cx="5134379" cy="495199"/>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20000"/>
              </a:lnSpc>
              <a:spcBef>
                <a:spcPts val="300"/>
              </a:spcBef>
              <a:spcAft>
                <a:spcPts val="300"/>
              </a:spcAft>
            </a:pPr>
            <a:r>
              <a:rPr lang="en-US" sz="1800" b="1" dirty="0">
                <a:cs typeface="Times New Roman" panose="02020603050405020304" pitchFamily="18" charset="0"/>
              </a:rPr>
              <a:t>Renovating the lighting system</a:t>
            </a:r>
          </a:p>
        </p:txBody>
      </p:sp>
      <p:sp>
        <p:nvSpPr>
          <p:cNvPr id="11" name="Title 1">
            <a:extLst>
              <a:ext uri="{FF2B5EF4-FFF2-40B4-BE49-F238E27FC236}">
                <a16:creationId xmlns:a16="http://schemas.microsoft.com/office/drawing/2014/main" id="{56949295-1896-D955-E77B-ED86F677AF30}"/>
              </a:ext>
            </a:extLst>
          </p:cNvPr>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mn-lt"/>
              </a:rPr>
              <a:t>Energy efficiency measure number 3</a:t>
            </a:r>
          </a:p>
        </p:txBody>
      </p:sp>
    </p:spTree>
    <p:extLst>
      <p:ext uri="{BB962C8B-B14F-4D97-AF65-F5344CB8AC3E}">
        <p14:creationId xmlns:p14="http://schemas.microsoft.com/office/powerpoint/2010/main" val="20755403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586F3BF-3C97-4659-8AD2-FD15EF782645}"/>
              </a:ext>
            </a:extLst>
          </p:cNvPr>
          <p:cNvSpPr txBox="1"/>
          <p:nvPr/>
        </p:nvSpPr>
        <p:spPr>
          <a:xfrm>
            <a:off x="635358" y="1930224"/>
            <a:ext cx="4211782" cy="369332"/>
          </a:xfrm>
          <a:prstGeom prst="rect">
            <a:avLst/>
          </a:prstGeom>
          <a:noFill/>
        </p:spPr>
        <p:txBody>
          <a:bodyPr wrap="square" rtlCol="0">
            <a:spAutoFit/>
          </a:bodyPr>
          <a:lstStyle/>
          <a:p>
            <a:pPr marL="285750" indent="-285750">
              <a:buFont typeface="Wingdings" pitchFamily="2" charset="2"/>
              <a:buChar char="Ø"/>
            </a:pPr>
            <a:r>
              <a:rPr lang="en-US" sz="1800" dirty="0">
                <a:latin typeface="+mn-lt"/>
              </a:rPr>
              <a:t>Principles of energy efficiency</a:t>
            </a:r>
            <a:endParaRPr lang="en-US" sz="2000" b="1" dirty="0">
              <a:latin typeface="+mn-lt"/>
              <a:cs typeface="Times New Roman" pitchFamily="18" charset="0"/>
            </a:endParaRPr>
          </a:p>
        </p:txBody>
      </p:sp>
      <p:sp>
        <p:nvSpPr>
          <p:cNvPr id="5" name="TextBox 4">
            <a:extLst>
              <a:ext uri="{FF2B5EF4-FFF2-40B4-BE49-F238E27FC236}">
                <a16:creationId xmlns:a16="http://schemas.microsoft.com/office/drawing/2014/main" id="{FF762303-1C2B-4958-9EA7-B387A8186446}"/>
              </a:ext>
            </a:extLst>
          </p:cNvPr>
          <p:cNvSpPr txBox="1"/>
          <p:nvPr/>
        </p:nvSpPr>
        <p:spPr>
          <a:xfrm>
            <a:off x="635342" y="2374926"/>
            <a:ext cx="10972799" cy="646331"/>
          </a:xfrm>
          <a:prstGeom prst="rect">
            <a:avLst/>
          </a:prstGeom>
          <a:noFill/>
        </p:spPr>
        <p:txBody>
          <a:bodyPr wrap="square" rtlCol="0">
            <a:spAutoFit/>
          </a:bodyPr>
          <a:lstStyle/>
          <a:p>
            <a:r>
              <a:rPr lang="en-US" sz="1800" dirty="0">
                <a:latin typeface="+mn-lt"/>
                <a:cs typeface="Times New Roman" panose="02020603050405020304" pitchFamily="18" charset="0"/>
              </a:rPr>
              <a:t>Improve lighting efficiency by replacing existing low-efficiency lighting devices with high-efficiency lighting devices while ensuring the necessary lighting quality requirements</a:t>
            </a:r>
            <a:endParaRPr lang="vi-VN" sz="1800" dirty="0">
              <a:latin typeface="+mn-lt"/>
              <a:cs typeface="Times New Roman" panose="02020603050405020304" pitchFamily="18" charset="0"/>
            </a:endParaRPr>
          </a:p>
        </p:txBody>
      </p:sp>
      <p:pic>
        <p:nvPicPr>
          <p:cNvPr id="6" name="Picture 5">
            <a:extLst>
              <a:ext uri="{FF2B5EF4-FFF2-40B4-BE49-F238E27FC236}">
                <a16:creationId xmlns:a16="http://schemas.microsoft.com/office/drawing/2014/main" id="{9D9C58ED-21D9-44FD-93D0-67E4FDDC19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8207" y="3127404"/>
            <a:ext cx="3519047" cy="2635835"/>
          </a:xfrm>
          <a:prstGeom prst="rect">
            <a:avLst/>
          </a:prstGeom>
        </p:spPr>
      </p:pic>
      <p:pic>
        <p:nvPicPr>
          <p:cNvPr id="7" name="Picture 6">
            <a:extLst>
              <a:ext uri="{FF2B5EF4-FFF2-40B4-BE49-F238E27FC236}">
                <a16:creationId xmlns:a16="http://schemas.microsoft.com/office/drawing/2014/main" id="{74871692-DFA2-4C21-ADDE-77ADAD12E5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flipH="1">
            <a:off x="6738836" y="3180978"/>
            <a:ext cx="3936600" cy="2589255"/>
          </a:xfrm>
          <a:prstGeom prst="rect">
            <a:avLst/>
          </a:prstGeom>
        </p:spPr>
      </p:pic>
      <p:sp>
        <p:nvSpPr>
          <p:cNvPr id="8" name="TextBox 7">
            <a:extLst>
              <a:ext uri="{FF2B5EF4-FFF2-40B4-BE49-F238E27FC236}">
                <a16:creationId xmlns:a16="http://schemas.microsoft.com/office/drawing/2014/main" id="{C188B461-F248-401B-963D-F12A3CDDF2DC}"/>
              </a:ext>
            </a:extLst>
          </p:cNvPr>
          <p:cNvSpPr txBox="1"/>
          <p:nvPr/>
        </p:nvSpPr>
        <p:spPr>
          <a:xfrm>
            <a:off x="2654655" y="6015300"/>
            <a:ext cx="8343903" cy="379656"/>
          </a:xfrm>
          <a:prstGeom prst="rect">
            <a:avLst/>
          </a:prstGeom>
          <a:noFill/>
        </p:spPr>
        <p:txBody>
          <a:bodyPr wrap="square" rtlCol="0">
            <a:spAutoFit/>
          </a:bodyPr>
          <a:lstStyle/>
          <a:p>
            <a:r>
              <a:rPr lang="en-US" sz="1800" i="1" dirty="0">
                <a:latin typeface="+mn-lt"/>
              </a:rPr>
              <a:t>250W sodium high-pressure lamps and metal halide fluorescent lamps</a:t>
            </a:r>
            <a:endParaRPr lang="vi-VN" sz="1800" i="1" dirty="0">
              <a:latin typeface="+mn-lt"/>
            </a:endParaRPr>
          </a:p>
        </p:txBody>
      </p:sp>
      <p:sp>
        <p:nvSpPr>
          <p:cNvPr id="15" name="TG_Rounded Rectangle 21">
            <a:extLst>
              <a:ext uri="{FF2B5EF4-FFF2-40B4-BE49-F238E27FC236}">
                <a16:creationId xmlns:a16="http://schemas.microsoft.com/office/drawing/2014/main" id="{4B12C761-5E70-3C28-3AC0-E21924FB9709}"/>
              </a:ext>
            </a:extLst>
          </p:cNvPr>
          <p:cNvSpPr/>
          <p:nvPr/>
        </p:nvSpPr>
        <p:spPr bwMode="gray">
          <a:xfrm>
            <a:off x="609598" y="1315624"/>
            <a:ext cx="5134379" cy="495199"/>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20000"/>
              </a:lnSpc>
              <a:spcBef>
                <a:spcPts val="300"/>
              </a:spcBef>
              <a:spcAft>
                <a:spcPts val="300"/>
              </a:spcAft>
            </a:pPr>
            <a:r>
              <a:rPr lang="en-US" sz="1800" b="1" dirty="0">
                <a:cs typeface="Times New Roman" panose="02020603050405020304" pitchFamily="18" charset="0"/>
              </a:rPr>
              <a:t>Renovating the lighting system</a:t>
            </a:r>
          </a:p>
        </p:txBody>
      </p:sp>
      <p:sp>
        <p:nvSpPr>
          <p:cNvPr id="16" name="Title 1">
            <a:extLst>
              <a:ext uri="{FF2B5EF4-FFF2-40B4-BE49-F238E27FC236}">
                <a16:creationId xmlns:a16="http://schemas.microsoft.com/office/drawing/2014/main" id="{11424999-9D10-CD4D-AA71-EF09F4BE34B9}"/>
              </a:ext>
            </a:extLst>
          </p:cNvPr>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mn-lt"/>
              </a:rPr>
              <a:t>Energy efficiency measure number 3</a:t>
            </a:r>
          </a:p>
        </p:txBody>
      </p:sp>
    </p:spTree>
    <p:extLst>
      <p:ext uri="{BB962C8B-B14F-4D97-AF65-F5344CB8AC3E}">
        <p14:creationId xmlns:p14="http://schemas.microsoft.com/office/powerpoint/2010/main" val="13140822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6A08A44-19FF-4332-876C-89AA29F4A2AD}"/>
              </a:ext>
            </a:extLst>
          </p:cNvPr>
          <p:cNvGraphicFramePr>
            <a:graphicFrameLocks noGrp="1"/>
          </p:cNvGraphicFramePr>
          <p:nvPr>
            <p:extLst>
              <p:ext uri="{D42A27DB-BD31-4B8C-83A1-F6EECF244321}">
                <p14:modId xmlns:p14="http://schemas.microsoft.com/office/powerpoint/2010/main" val="840417821"/>
              </p:ext>
            </p:extLst>
          </p:nvPr>
        </p:nvGraphicFramePr>
        <p:xfrm>
          <a:off x="1429555" y="2082614"/>
          <a:ext cx="10152845" cy="4328492"/>
        </p:xfrm>
        <a:graphic>
          <a:graphicData uri="http://schemas.openxmlformats.org/drawingml/2006/table">
            <a:tbl>
              <a:tblPr firstRow="1" bandRow="1">
                <a:tableStyleId>{5C22544A-7EE6-4342-B048-85BDC9FD1C3A}</a:tableStyleId>
              </a:tblPr>
              <a:tblGrid>
                <a:gridCol w="819469">
                  <a:extLst>
                    <a:ext uri="{9D8B030D-6E8A-4147-A177-3AD203B41FA5}">
                      <a16:colId xmlns:a16="http://schemas.microsoft.com/office/drawing/2014/main" val="20000"/>
                    </a:ext>
                  </a:extLst>
                </a:gridCol>
                <a:gridCol w="5426393">
                  <a:extLst>
                    <a:ext uri="{9D8B030D-6E8A-4147-A177-3AD203B41FA5}">
                      <a16:colId xmlns:a16="http://schemas.microsoft.com/office/drawing/2014/main" val="20001"/>
                    </a:ext>
                  </a:extLst>
                </a:gridCol>
                <a:gridCol w="1885866">
                  <a:extLst>
                    <a:ext uri="{9D8B030D-6E8A-4147-A177-3AD203B41FA5}">
                      <a16:colId xmlns:a16="http://schemas.microsoft.com/office/drawing/2014/main" val="20002"/>
                    </a:ext>
                  </a:extLst>
                </a:gridCol>
                <a:gridCol w="2021117">
                  <a:extLst>
                    <a:ext uri="{9D8B030D-6E8A-4147-A177-3AD203B41FA5}">
                      <a16:colId xmlns:a16="http://schemas.microsoft.com/office/drawing/2014/main" val="20003"/>
                    </a:ext>
                  </a:extLst>
                </a:gridCol>
              </a:tblGrid>
              <a:tr h="361666">
                <a:tc>
                  <a:txBody>
                    <a:bodyPr/>
                    <a:lstStyle/>
                    <a:p>
                      <a:pPr marL="0" marR="0" algn="ctr">
                        <a:spcBef>
                          <a:spcPts val="0"/>
                        </a:spcBef>
                        <a:spcAft>
                          <a:spcPts val="0"/>
                        </a:spcAft>
                      </a:pPr>
                      <a:r>
                        <a:rPr lang="en-US" sz="1800" b="1" dirty="0">
                          <a:solidFill>
                            <a:srgbClr val="000000"/>
                          </a:solidFill>
                          <a:effectLst/>
                          <a:latin typeface="+mn-lt"/>
                          <a:ea typeface="Times New Roman"/>
                          <a:cs typeface="Times New Roman" panose="02020603050405020304" pitchFamily="18" charset="0"/>
                        </a:rPr>
                        <a:t>No</a:t>
                      </a:r>
                      <a:endParaRPr lang="en-US" sz="1800" dirty="0">
                        <a:effectLst/>
                        <a:latin typeface="+mn-lt"/>
                        <a:ea typeface="Times New Roman"/>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1800" kern="1200" dirty="0">
                          <a:solidFill>
                            <a:schemeClr val="dk1"/>
                          </a:solidFill>
                          <a:latin typeface="+mn-lt"/>
                          <a:ea typeface="+mn-ea"/>
                          <a:cs typeface="Times New Roman" panose="02020603050405020304" pitchFamily="18" charset="0"/>
                        </a:rPr>
                        <a:t>Specification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1800" kern="1200" dirty="0">
                          <a:solidFill>
                            <a:schemeClr val="dk1"/>
                          </a:solidFill>
                          <a:latin typeface="+mn-lt"/>
                          <a:ea typeface="+mn-ea"/>
                          <a:cs typeface="Times New Roman" panose="02020603050405020304" pitchFamily="18" charset="0"/>
                        </a:rPr>
                        <a:t>Unit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1800" kern="1200" dirty="0">
                          <a:solidFill>
                            <a:schemeClr val="dk1"/>
                          </a:solidFill>
                          <a:latin typeface="+mn-lt"/>
                          <a:ea typeface="+mn-ea"/>
                          <a:cs typeface="Times New Roman" panose="02020603050405020304" pitchFamily="18" charset="0"/>
                        </a:rPr>
                        <a:t>Value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6990">
                <a:tc>
                  <a:txBody>
                    <a:bodyPr/>
                    <a:lstStyle/>
                    <a:p>
                      <a:pPr algn="ctr">
                        <a:spcBef>
                          <a:spcPts val="300"/>
                        </a:spcBef>
                        <a:spcAft>
                          <a:spcPts val="300"/>
                        </a:spcAft>
                      </a:pPr>
                      <a:r>
                        <a:rPr lang="en-US" sz="1800" dirty="0">
                          <a:effectLst/>
                          <a:latin typeface="+mn-lt"/>
                          <a:ea typeface="Times New Roman" panose="02020603050405020304" pitchFamily="18" charset="0"/>
                        </a:rPr>
                        <a:t>1</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cs typeface="+mn-cs"/>
                          <a:sym typeface="Arial"/>
                        </a:rPr>
                        <a:t>The average electricity price of the company for the first 10 months of 2015</a:t>
                      </a:r>
                      <a:endParaRPr lang="vi-VN" sz="1800" b="0" i="0" u="none" strike="noStrike" cap="none" dirty="0">
                        <a:solidFill>
                          <a:schemeClr val="dk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1.355</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56990">
                <a:tc>
                  <a:txBody>
                    <a:bodyPr/>
                    <a:lstStyle/>
                    <a:p>
                      <a:pPr algn="ctr">
                        <a:spcBef>
                          <a:spcPts val="300"/>
                        </a:spcBef>
                        <a:spcAft>
                          <a:spcPts val="300"/>
                        </a:spcAft>
                      </a:pPr>
                      <a:r>
                        <a:rPr lang="en-US" sz="1800">
                          <a:effectLst/>
                          <a:latin typeface="+mn-lt"/>
                          <a:ea typeface="Times New Roman" panose="02020603050405020304" pitchFamily="18" charset="0"/>
                        </a:rPr>
                        <a:t>2</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cs typeface="+mn-cs"/>
                          <a:sym typeface="Arial"/>
                        </a:rPr>
                        <a:t>Electricity saved after implementing the measure</a:t>
                      </a:r>
                      <a:endParaRPr lang="vi-VN" sz="1800" b="0" i="0" u="none" strike="noStrike" cap="none" dirty="0">
                        <a:solidFill>
                          <a:schemeClr val="dk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kWh/year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327.439</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56990">
                <a:tc>
                  <a:txBody>
                    <a:bodyPr/>
                    <a:lstStyle/>
                    <a:p>
                      <a:pPr algn="ctr">
                        <a:spcBef>
                          <a:spcPts val="300"/>
                        </a:spcBef>
                        <a:spcAft>
                          <a:spcPts val="300"/>
                        </a:spcAft>
                      </a:pPr>
                      <a:r>
                        <a:rPr lang="en-US" sz="1800">
                          <a:effectLst/>
                          <a:latin typeface="+mn-lt"/>
                          <a:ea typeface="Times New Roman" panose="02020603050405020304" pitchFamily="18" charset="0"/>
                        </a:rPr>
                        <a:t>3</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Income from energy efficiency in one year</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Million VND/year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444</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4571636"/>
                  </a:ext>
                </a:extLst>
              </a:tr>
              <a:tr h="456990">
                <a:tc>
                  <a:txBody>
                    <a:bodyPr/>
                    <a:lstStyle/>
                    <a:p>
                      <a:pPr algn="ctr">
                        <a:spcBef>
                          <a:spcPts val="300"/>
                        </a:spcBef>
                        <a:spcAft>
                          <a:spcPts val="300"/>
                        </a:spcAft>
                      </a:pPr>
                      <a:r>
                        <a:rPr lang="en-US" sz="1800">
                          <a:effectLst/>
                          <a:latin typeface="+mn-lt"/>
                          <a:ea typeface="Times New Roman" panose="02020603050405020304" pitchFamily="18" charset="0"/>
                        </a:rPr>
                        <a:t>4</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Total investment cost for project implementation</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Million 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998</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18080">
                <a:tc>
                  <a:txBody>
                    <a:bodyPr/>
                    <a:lstStyle/>
                    <a:p>
                      <a:pPr algn="ctr">
                        <a:spcBef>
                          <a:spcPts val="300"/>
                        </a:spcBef>
                        <a:spcAft>
                          <a:spcPts val="300"/>
                        </a:spcAft>
                      </a:pPr>
                      <a:r>
                        <a:rPr lang="en-US" sz="1800">
                          <a:effectLst/>
                          <a:latin typeface="+mn-lt"/>
                          <a:ea typeface="Times New Roman" panose="02020603050405020304" pitchFamily="18" charset="0"/>
                        </a:rPr>
                        <a:t>5</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Simple payback period</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month</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27,0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18080">
                <a:tc>
                  <a:txBody>
                    <a:bodyPr/>
                    <a:lstStyle/>
                    <a:p>
                      <a:pPr algn="ctr">
                        <a:spcBef>
                          <a:spcPts val="300"/>
                        </a:spcBef>
                        <a:spcAft>
                          <a:spcPts val="300"/>
                        </a:spcAft>
                      </a:pPr>
                      <a:r>
                        <a:rPr lang="en-US" sz="1800">
                          <a:effectLst/>
                          <a:latin typeface="+mn-lt"/>
                          <a:ea typeface="Times New Roman" panose="02020603050405020304" pitchFamily="18" charset="0"/>
                        </a:rPr>
                        <a:t>6</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Discount rate</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a:effectLst/>
                          <a:latin typeface="+mn-lt"/>
                          <a:ea typeface="Times New Roman" panose="02020603050405020304" pitchFamily="18" charset="0"/>
                        </a:rPr>
                        <a:t>10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3014179"/>
                  </a:ext>
                </a:extLst>
              </a:tr>
              <a:tr h="318080">
                <a:tc>
                  <a:txBody>
                    <a:bodyPr/>
                    <a:lstStyle/>
                    <a:p>
                      <a:pPr algn="ctr">
                        <a:spcBef>
                          <a:spcPts val="300"/>
                        </a:spcBef>
                        <a:spcAft>
                          <a:spcPts val="300"/>
                        </a:spcAft>
                      </a:pPr>
                      <a:r>
                        <a:rPr lang="en-US" sz="1800">
                          <a:effectLst/>
                          <a:latin typeface="+mn-lt"/>
                          <a:ea typeface="Times New Roman" panose="02020603050405020304" pitchFamily="18" charset="0"/>
                        </a:rPr>
                        <a:t>7</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Project lifecycle</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4</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34598517"/>
                  </a:ext>
                </a:extLst>
              </a:tr>
              <a:tr h="456990">
                <a:tc>
                  <a:txBody>
                    <a:bodyPr/>
                    <a:lstStyle/>
                    <a:p>
                      <a:pPr algn="ctr">
                        <a:spcBef>
                          <a:spcPts val="300"/>
                        </a:spcBef>
                        <a:spcAft>
                          <a:spcPts val="300"/>
                        </a:spcAft>
                      </a:pPr>
                      <a:r>
                        <a:rPr lang="en-US" sz="1800">
                          <a:effectLst/>
                          <a:latin typeface="+mn-lt"/>
                          <a:ea typeface="Times New Roman" panose="02020603050405020304" pitchFamily="18" charset="0"/>
                        </a:rPr>
                        <a:t>8</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Net Present Value (NPV) of the project</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Million 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509</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8743518"/>
                  </a:ext>
                </a:extLst>
              </a:tr>
              <a:tr h="265067">
                <a:tc>
                  <a:txBody>
                    <a:bodyPr/>
                    <a:lstStyle/>
                    <a:p>
                      <a:pPr algn="ctr">
                        <a:spcBef>
                          <a:spcPts val="300"/>
                        </a:spcBef>
                        <a:spcAft>
                          <a:spcPts val="300"/>
                        </a:spcAft>
                      </a:pPr>
                      <a:r>
                        <a:rPr lang="en-US" sz="1800">
                          <a:effectLst/>
                          <a:latin typeface="+mn-lt"/>
                          <a:ea typeface="Times New Roman" panose="02020603050405020304" pitchFamily="18" charset="0"/>
                        </a:rPr>
                        <a:t>9</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Internal Rate of Return (IRR)</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31%</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5966061"/>
                  </a:ext>
                </a:extLst>
              </a:tr>
              <a:tr h="361666">
                <a:tc>
                  <a:txBody>
                    <a:bodyPr/>
                    <a:lstStyle/>
                    <a:p>
                      <a:pPr algn="ctr">
                        <a:spcBef>
                          <a:spcPts val="300"/>
                        </a:spcBef>
                        <a:spcAft>
                          <a:spcPts val="300"/>
                        </a:spcAft>
                      </a:pPr>
                      <a:r>
                        <a:rPr lang="en-US" sz="1800">
                          <a:effectLst/>
                          <a:latin typeface="+mn-lt"/>
                          <a:ea typeface="Times New Roman" panose="02020603050405020304" pitchFamily="18" charset="0"/>
                        </a:rPr>
                        <a:t>10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Payback period of the investment project</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tone/year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30,5</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41864"/>
                  </a:ext>
                </a:extLst>
              </a:tr>
            </a:tbl>
          </a:graphicData>
        </a:graphic>
      </p:graphicFrame>
      <p:sp>
        <p:nvSpPr>
          <p:cNvPr id="8" name="TG_Rounded Rectangle 21">
            <a:extLst>
              <a:ext uri="{FF2B5EF4-FFF2-40B4-BE49-F238E27FC236}">
                <a16:creationId xmlns:a16="http://schemas.microsoft.com/office/drawing/2014/main" id="{AF93023C-5B47-2975-8EA8-AD93B5AFA452}"/>
              </a:ext>
            </a:extLst>
          </p:cNvPr>
          <p:cNvSpPr/>
          <p:nvPr/>
        </p:nvSpPr>
        <p:spPr bwMode="gray">
          <a:xfrm>
            <a:off x="609598" y="1315624"/>
            <a:ext cx="5134379" cy="495199"/>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20000"/>
              </a:lnSpc>
              <a:spcBef>
                <a:spcPts val="300"/>
              </a:spcBef>
              <a:spcAft>
                <a:spcPts val="300"/>
              </a:spcAft>
            </a:pPr>
            <a:r>
              <a:rPr lang="en-US" sz="1800" b="1" dirty="0">
                <a:cs typeface="Times New Roman" panose="02020603050405020304" pitchFamily="18" charset="0"/>
              </a:rPr>
              <a:t>Renovating the lighting system</a:t>
            </a:r>
          </a:p>
        </p:txBody>
      </p:sp>
      <p:sp>
        <p:nvSpPr>
          <p:cNvPr id="9" name="Title 1">
            <a:extLst>
              <a:ext uri="{FF2B5EF4-FFF2-40B4-BE49-F238E27FC236}">
                <a16:creationId xmlns:a16="http://schemas.microsoft.com/office/drawing/2014/main" id="{DB5812E6-10F6-A531-D38F-CAF1C35AEE32}"/>
              </a:ext>
            </a:extLst>
          </p:cNvPr>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mn-lt"/>
              </a:rPr>
              <a:t>Energy efficiency measure number 3</a:t>
            </a:r>
          </a:p>
        </p:txBody>
      </p:sp>
    </p:spTree>
    <p:extLst>
      <p:ext uri="{BB962C8B-B14F-4D97-AF65-F5344CB8AC3E}">
        <p14:creationId xmlns:p14="http://schemas.microsoft.com/office/powerpoint/2010/main" val="34112186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EE90E-B156-4EEF-B1A6-33DFB5EE237A}"/>
              </a:ext>
            </a:extLst>
          </p:cNvPr>
          <p:cNvSpPr>
            <a:spLocks noGrp="1"/>
          </p:cNvSpPr>
          <p:nvPr>
            <p:ph type="title"/>
          </p:nvPr>
        </p:nvSpPr>
        <p:spPr/>
        <p:txBody>
          <a:bodyPr>
            <a:noAutofit/>
          </a:bodyPr>
          <a:lstStyle/>
          <a:p>
            <a:r>
              <a:rPr lang="en-US" dirty="0">
                <a:solidFill>
                  <a:schemeClr val="accent1">
                    <a:lumMod val="50000"/>
                  </a:schemeClr>
                </a:solidFill>
              </a:rPr>
              <a:t>Energy efficiency measure number 4</a:t>
            </a:r>
          </a:p>
        </p:txBody>
      </p:sp>
      <p:sp>
        <p:nvSpPr>
          <p:cNvPr id="3" name="TG_Rounded Rectangle 21">
            <a:extLst>
              <a:ext uri="{FF2B5EF4-FFF2-40B4-BE49-F238E27FC236}">
                <a16:creationId xmlns:a16="http://schemas.microsoft.com/office/drawing/2014/main" id="{727857CE-4481-4833-B5D4-8E53C5FB7BDD}"/>
              </a:ext>
            </a:extLst>
          </p:cNvPr>
          <p:cNvSpPr/>
          <p:nvPr/>
        </p:nvSpPr>
        <p:spPr bwMode="gray">
          <a:xfrm>
            <a:off x="609600" y="1312697"/>
            <a:ext cx="10972800" cy="770219"/>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20000"/>
              </a:lnSpc>
              <a:spcBef>
                <a:spcPts val="300"/>
              </a:spcBef>
              <a:spcAft>
                <a:spcPts val="300"/>
              </a:spcAft>
            </a:pPr>
            <a:r>
              <a:rPr lang="en-US" sz="1800" b="1" dirty="0">
                <a:cs typeface="Times New Roman" panose="02020603050405020304" pitchFamily="18" charset="0"/>
              </a:rPr>
              <a:t>Install ENPOSS - DORCE harmonic filter devices for the rectifier system supplying power to the kiln and drying furnace units in lines 1 and 2</a:t>
            </a:r>
          </a:p>
        </p:txBody>
      </p:sp>
      <p:sp>
        <p:nvSpPr>
          <p:cNvPr id="4" name="TextBox 3">
            <a:extLst>
              <a:ext uri="{FF2B5EF4-FFF2-40B4-BE49-F238E27FC236}">
                <a16:creationId xmlns:a16="http://schemas.microsoft.com/office/drawing/2014/main" id="{546124C2-54F4-4791-B04F-38D12C2A58FF}"/>
              </a:ext>
            </a:extLst>
          </p:cNvPr>
          <p:cNvSpPr txBox="1"/>
          <p:nvPr/>
        </p:nvSpPr>
        <p:spPr>
          <a:xfrm>
            <a:off x="609599" y="2082916"/>
            <a:ext cx="10972801" cy="1200329"/>
          </a:xfrm>
          <a:prstGeom prst="rect">
            <a:avLst/>
          </a:prstGeom>
          <a:noFill/>
        </p:spPr>
        <p:txBody>
          <a:bodyPr wrap="square" rtlCol="0">
            <a:spAutoFit/>
          </a:bodyPr>
          <a:lstStyle/>
          <a:p>
            <a:pPr marL="285750" indent="-285750">
              <a:buFont typeface="Wingdings" pitchFamily="2" charset="2"/>
              <a:buChar char="Ø"/>
            </a:pPr>
            <a:r>
              <a:rPr lang="en-US" sz="1800" b="1" dirty="0">
                <a:latin typeface="+mn-lt"/>
                <a:cs typeface="Times New Roman" pitchFamily="18" charset="0"/>
              </a:rPr>
              <a:t>Current situation:</a:t>
            </a:r>
          </a:p>
          <a:p>
            <a:r>
              <a:rPr lang="en-US" sz="1800" dirty="0">
                <a:latin typeface="+mn-lt"/>
                <a:cs typeface="Times New Roman" panose="02020603050405020304" pitchFamily="18" charset="0"/>
              </a:rPr>
              <a:t>Most of the clinker cooling fan devices of the company are equipped with inverters for control, and the fan speed is controlled by the operator depending on the production operating conditions. The inlet and outlet air direction vane valves are fully open (100%) when using the inverter</a:t>
            </a:r>
            <a:endParaRPr lang="es-ES_tradnl" sz="1800" dirty="0">
              <a:latin typeface="+mn-lt"/>
              <a:cs typeface="Times New Roman" panose="02020603050405020304" pitchFamily="18" charset="0"/>
            </a:endParaRPr>
          </a:p>
        </p:txBody>
      </p:sp>
      <p:pic>
        <p:nvPicPr>
          <p:cNvPr id="5" name="Picture 2">
            <a:extLst>
              <a:ext uri="{FF2B5EF4-FFF2-40B4-BE49-F238E27FC236}">
                <a16:creationId xmlns:a16="http://schemas.microsoft.com/office/drawing/2014/main" id="{242B5C10-341F-4C8A-935C-FEADBE9ABC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9016" y="3424797"/>
            <a:ext cx="2867025"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9B32CDAD-3699-4F15-BBA0-286EA312BA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5458" y="3437133"/>
            <a:ext cx="2835275"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4CB49199-C7F2-4845-8801-F1B1769A4DF1}"/>
              </a:ext>
            </a:extLst>
          </p:cNvPr>
          <p:cNvSpPr txBox="1"/>
          <p:nvPr/>
        </p:nvSpPr>
        <p:spPr>
          <a:xfrm>
            <a:off x="2588676" y="5773718"/>
            <a:ext cx="7857168" cy="338554"/>
          </a:xfrm>
          <a:prstGeom prst="rect">
            <a:avLst/>
          </a:prstGeom>
          <a:noFill/>
        </p:spPr>
        <p:txBody>
          <a:bodyPr wrap="square" rtlCol="0">
            <a:spAutoFit/>
          </a:bodyPr>
          <a:lstStyle/>
          <a:p>
            <a:r>
              <a:rPr lang="en-US" sz="1600" i="1" dirty="0">
                <a:latin typeface="+mn-lt"/>
              </a:rPr>
              <a:t>Measurement results of electricity quality in the drying &amp; firing area</a:t>
            </a:r>
            <a:endParaRPr lang="vi-VN" sz="1600" i="1" dirty="0">
              <a:latin typeface="+mn-lt"/>
            </a:endParaRPr>
          </a:p>
        </p:txBody>
      </p:sp>
      <p:sp>
        <p:nvSpPr>
          <p:cNvPr id="8" name="TextBox 7">
            <a:extLst>
              <a:ext uri="{FF2B5EF4-FFF2-40B4-BE49-F238E27FC236}">
                <a16:creationId xmlns:a16="http://schemas.microsoft.com/office/drawing/2014/main" id="{2CE68774-EADE-41A3-BB18-4A2057553C59}"/>
              </a:ext>
            </a:extLst>
          </p:cNvPr>
          <p:cNvSpPr txBox="1"/>
          <p:nvPr/>
        </p:nvSpPr>
        <p:spPr>
          <a:xfrm>
            <a:off x="2588676" y="6254932"/>
            <a:ext cx="9643860" cy="369332"/>
          </a:xfrm>
          <a:prstGeom prst="rect">
            <a:avLst/>
          </a:prstGeom>
          <a:noFill/>
        </p:spPr>
        <p:txBody>
          <a:bodyPr wrap="square" rtlCol="0">
            <a:spAutoFit/>
          </a:bodyPr>
          <a:lstStyle/>
          <a:p>
            <a:r>
              <a:rPr lang="en-US" sz="1800" b="1" i="1" dirty="0">
                <a:latin typeface="+mn-lt"/>
                <a:cs typeface="Times New Roman" panose="02020603050405020304" pitchFamily="18" charset="0"/>
              </a:rPr>
              <a:t>Comment:</a:t>
            </a:r>
            <a:r>
              <a:rPr lang="en-US" sz="1800" dirty="0">
                <a:latin typeface="+mn-lt"/>
                <a:cs typeface="Times New Roman" panose="02020603050405020304" pitchFamily="18" charset="0"/>
              </a:rPr>
              <a:t> The harmonic levels in the above areas are all higher than the allowed standard.</a:t>
            </a:r>
            <a:endParaRPr lang="vi-VN" sz="1800" dirty="0">
              <a:latin typeface="+mn-lt"/>
              <a:cs typeface="Times New Roman" panose="02020603050405020304" pitchFamily="18" charset="0"/>
            </a:endParaRPr>
          </a:p>
        </p:txBody>
      </p:sp>
    </p:spTree>
    <p:extLst>
      <p:ext uri="{BB962C8B-B14F-4D97-AF65-F5344CB8AC3E}">
        <p14:creationId xmlns:p14="http://schemas.microsoft.com/office/powerpoint/2010/main" val="32879371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AABB79-4F35-45F6-8606-3F9DC7F37D21}"/>
              </a:ext>
            </a:extLst>
          </p:cNvPr>
          <p:cNvSpPr/>
          <p:nvPr/>
        </p:nvSpPr>
        <p:spPr>
          <a:xfrm>
            <a:off x="800068" y="2319544"/>
            <a:ext cx="4982545" cy="3427092"/>
          </a:xfrm>
          <a:prstGeom prst="rect">
            <a:avLst/>
          </a:prstGeom>
        </p:spPr>
        <p:txBody>
          <a:bodyPr wrap="square">
            <a:spAutoFit/>
          </a:bodyPr>
          <a:lstStyle/>
          <a:p>
            <a:pPr algn="just">
              <a:lnSpc>
                <a:spcPct val="90000"/>
              </a:lnSpc>
              <a:spcBef>
                <a:spcPts val="300"/>
              </a:spcBef>
              <a:spcAft>
                <a:spcPts val="300"/>
              </a:spcAft>
              <a:tabLst>
                <a:tab pos="540385" algn="l"/>
              </a:tabLst>
            </a:pPr>
            <a:r>
              <a:rPr lang="es-ES_tradnl" sz="1800" b="1" dirty="0" err="1">
                <a:latin typeface="+mn-lt"/>
                <a:ea typeface="Times New Roman" panose="02020603050405020304" pitchFamily="18" charset="0"/>
              </a:rPr>
              <a:t>Measure</a:t>
            </a:r>
            <a:r>
              <a:rPr lang="es-ES_tradnl" sz="1800" b="1" dirty="0">
                <a:latin typeface="+mn-lt"/>
                <a:ea typeface="Times New Roman" panose="02020603050405020304" pitchFamily="18" charset="0"/>
              </a:rPr>
              <a:t>:</a:t>
            </a:r>
          </a:p>
          <a:p>
            <a:pPr marL="342900" indent="-342900" algn="just">
              <a:buFont typeface="Wingdings" panose="05000000000000000000" pitchFamily="2" charset="2"/>
              <a:buChar char="ü"/>
            </a:pPr>
            <a:r>
              <a:rPr lang="en-US" sz="1800" dirty="0">
                <a:latin typeface="+mn-lt"/>
                <a:cs typeface="Times New Roman" panose="02020603050405020304" pitchFamily="18" charset="0"/>
              </a:rPr>
              <a:t>Currently, there are two types of measures for preventing harmonic waves on the market: using inductors (passive components) and using active components (active filters). The active filter emits pulses to reduce the distortion of the power supply.</a:t>
            </a:r>
          </a:p>
          <a:p>
            <a:pPr marL="342900" indent="-342900" algn="just">
              <a:buFont typeface="Wingdings" panose="05000000000000000000" pitchFamily="2" charset="2"/>
              <a:buChar char="ü"/>
            </a:pPr>
            <a:r>
              <a:rPr lang="en-US" sz="1800" dirty="0">
                <a:latin typeface="+mn-lt"/>
                <a:cs typeface="Times New Roman" panose="02020603050405020304" pitchFamily="18" charset="0"/>
              </a:rPr>
              <a:t>A widely certified and commonly used product is the ENPOSS product, which can save from 7-15% of electricity consumption (according to the manufacturer's evaluation).</a:t>
            </a:r>
            <a:endParaRPr lang="vi-VN" sz="1800" dirty="0">
              <a:latin typeface="+mn-lt"/>
              <a:cs typeface="Times New Roman" panose="02020603050405020304" pitchFamily="18" charset="0"/>
            </a:endParaRPr>
          </a:p>
        </p:txBody>
      </p:sp>
      <p:pic>
        <p:nvPicPr>
          <p:cNvPr id="5" name="Picture 6">
            <a:extLst>
              <a:ext uri="{FF2B5EF4-FFF2-40B4-BE49-F238E27FC236}">
                <a16:creationId xmlns:a16="http://schemas.microsoft.com/office/drawing/2014/main" id="{0229A87A-A731-41C4-B810-B2CEC9A1B92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7968"/>
          <a:stretch/>
        </p:blipFill>
        <p:spPr bwMode="auto">
          <a:xfrm>
            <a:off x="6759681" y="2205991"/>
            <a:ext cx="187304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0B8C19DF-EC95-44E5-B1C5-2EF7997078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5235" y="2252120"/>
            <a:ext cx="2597165" cy="170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a:extLst>
              <a:ext uri="{FF2B5EF4-FFF2-40B4-BE49-F238E27FC236}">
                <a16:creationId xmlns:a16="http://schemas.microsoft.com/office/drawing/2014/main" id="{49C7D992-27A2-4A81-9029-5353BA48FF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9681" y="3974986"/>
            <a:ext cx="4773561"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83FA7A90-7FEB-45A4-B24B-D768BC9B2A53}"/>
              </a:ext>
            </a:extLst>
          </p:cNvPr>
          <p:cNvSpPr txBox="1"/>
          <p:nvPr/>
        </p:nvSpPr>
        <p:spPr>
          <a:xfrm>
            <a:off x="6813534" y="5729081"/>
            <a:ext cx="4768865" cy="584775"/>
          </a:xfrm>
          <a:prstGeom prst="rect">
            <a:avLst/>
          </a:prstGeom>
          <a:noFill/>
        </p:spPr>
        <p:txBody>
          <a:bodyPr wrap="square" rtlCol="0">
            <a:spAutoFit/>
          </a:bodyPr>
          <a:lstStyle/>
          <a:p>
            <a:r>
              <a:rPr lang="en-US" sz="1600" i="1" dirty="0">
                <a:latin typeface="+mn-lt"/>
                <a:cs typeface="Times New Roman" panose="02020603050405020304" pitchFamily="18" charset="0"/>
              </a:rPr>
              <a:t>Illustrating the effectiveness of the ENPOSS - FORCE harmonic filter</a:t>
            </a:r>
            <a:endParaRPr lang="vi-VN" sz="1600" i="1" dirty="0">
              <a:latin typeface="+mn-lt"/>
              <a:cs typeface="Times New Roman" panose="02020603050405020304" pitchFamily="18" charset="0"/>
            </a:endParaRPr>
          </a:p>
        </p:txBody>
      </p:sp>
      <p:sp>
        <p:nvSpPr>
          <p:cNvPr id="11" name="Title 1">
            <a:extLst>
              <a:ext uri="{FF2B5EF4-FFF2-40B4-BE49-F238E27FC236}">
                <a16:creationId xmlns:a16="http://schemas.microsoft.com/office/drawing/2014/main" id="{A97CFC95-53E2-2B90-B32C-01C8E32A1AFD}"/>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Energy efficiency measure number 4</a:t>
            </a:r>
          </a:p>
        </p:txBody>
      </p:sp>
      <p:sp>
        <p:nvSpPr>
          <p:cNvPr id="12" name="TG_Rounded Rectangle 21">
            <a:extLst>
              <a:ext uri="{FF2B5EF4-FFF2-40B4-BE49-F238E27FC236}">
                <a16:creationId xmlns:a16="http://schemas.microsoft.com/office/drawing/2014/main" id="{836A5838-097A-4C0E-B6AE-EC1FE93C80F9}"/>
              </a:ext>
            </a:extLst>
          </p:cNvPr>
          <p:cNvSpPr/>
          <p:nvPr/>
        </p:nvSpPr>
        <p:spPr bwMode="gray">
          <a:xfrm>
            <a:off x="609600" y="1312697"/>
            <a:ext cx="10972800" cy="770219"/>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20000"/>
              </a:lnSpc>
              <a:spcBef>
                <a:spcPts val="300"/>
              </a:spcBef>
              <a:spcAft>
                <a:spcPts val="300"/>
              </a:spcAft>
            </a:pPr>
            <a:r>
              <a:rPr lang="en-US" sz="1800" b="1" dirty="0">
                <a:cs typeface="Times New Roman" panose="02020603050405020304" pitchFamily="18" charset="0"/>
              </a:rPr>
              <a:t>Install ENPOSS - DORCE harmonic filter devices for the rectifier system supplying power to the kiln and drying furnace units in lines 1 and 2</a:t>
            </a:r>
          </a:p>
        </p:txBody>
      </p:sp>
    </p:spTree>
    <p:extLst>
      <p:ext uri="{BB962C8B-B14F-4D97-AF65-F5344CB8AC3E}">
        <p14:creationId xmlns:p14="http://schemas.microsoft.com/office/powerpoint/2010/main" val="1551132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nh 14">
            <a:extLst>
              <a:ext uri="{FF2B5EF4-FFF2-40B4-BE49-F238E27FC236}">
                <a16:creationId xmlns:a16="http://schemas.microsoft.com/office/drawing/2014/main" id="{0DE15BE7-D61E-42DD-8B2D-C45225666C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298" y="2351780"/>
            <a:ext cx="6249403"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FE82457-748A-4675-8B38-A079111616FA}"/>
              </a:ext>
            </a:extLst>
          </p:cNvPr>
          <p:cNvSpPr txBox="1"/>
          <p:nvPr/>
        </p:nvSpPr>
        <p:spPr>
          <a:xfrm>
            <a:off x="4323734" y="6029045"/>
            <a:ext cx="5204730" cy="338554"/>
          </a:xfrm>
          <a:prstGeom prst="rect">
            <a:avLst/>
          </a:prstGeom>
          <a:noFill/>
        </p:spPr>
        <p:txBody>
          <a:bodyPr wrap="square" rtlCol="0">
            <a:spAutoFit/>
          </a:bodyPr>
          <a:lstStyle/>
          <a:p>
            <a:r>
              <a:rPr lang="en-US" sz="1600" i="1" dirty="0">
                <a:latin typeface="Times New Roman" panose="02020603050405020304" pitchFamily="18" charset="0"/>
                <a:cs typeface="Times New Roman" panose="02020603050405020304" pitchFamily="18" charset="0"/>
              </a:rPr>
              <a:t>Installation Diagram of FORCE Equipment</a:t>
            </a:r>
            <a:endParaRPr lang="vi-VN" sz="1600" i="1" dirty="0">
              <a:latin typeface="Times New Roman" panose="02020603050405020304" pitchFamily="18" charset="0"/>
              <a:cs typeface="Times New Roman" panose="02020603050405020304" pitchFamily="18" charset="0"/>
            </a:endParaRPr>
          </a:p>
        </p:txBody>
      </p:sp>
      <p:sp>
        <p:nvSpPr>
          <p:cNvPr id="8" name="Title 1">
            <a:extLst>
              <a:ext uri="{FF2B5EF4-FFF2-40B4-BE49-F238E27FC236}">
                <a16:creationId xmlns:a16="http://schemas.microsoft.com/office/drawing/2014/main" id="{8478329C-A684-87C7-21BC-5F625C8DC104}"/>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Energy efficiency measure number 4</a:t>
            </a:r>
          </a:p>
        </p:txBody>
      </p:sp>
      <p:sp>
        <p:nvSpPr>
          <p:cNvPr id="9" name="TG_Rounded Rectangle 21">
            <a:extLst>
              <a:ext uri="{FF2B5EF4-FFF2-40B4-BE49-F238E27FC236}">
                <a16:creationId xmlns:a16="http://schemas.microsoft.com/office/drawing/2014/main" id="{870918F6-0BBA-4045-3B8B-2F2917F62F4C}"/>
              </a:ext>
            </a:extLst>
          </p:cNvPr>
          <p:cNvSpPr/>
          <p:nvPr/>
        </p:nvSpPr>
        <p:spPr bwMode="gray">
          <a:xfrm>
            <a:off x="609600" y="1312697"/>
            <a:ext cx="10972800" cy="770219"/>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20000"/>
              </a:lnSpc>
              <a:spcBef>
                <a:spcPts val="300"/>
              </a:spcBef>
              <a:spcAft>
                <a:spcPts val="300"/>
              </a:spcAft>
            </a:pPr>
            <a:r>
              <a:rPr lang="en-US" sz="1800" b="1" dirty="0">
                <a:cs typeface="Times New Roman" panose="02020603050405020304" pitchFamily="18" charset="0"/>
              </a:rPr>
              <a:t>Install ENPOSS - DORCE harmonic filter devices for the rectifier system supplying power to the kiln and drying furnace units in lines 1 and 2</a:t>
            </a:r>
          </a:p>
        </p:txBody>
      </p:sp>
    </p:spTree>
    <p:extLst>
      <p:ext uri="{BB962C8B-B14F-4D97-AF65-F5344CB8AC3E}">
        <p14:creationId xmlns:p14="http://schemas.microsoft.com/office/powerpoint/2010/main" val="29097460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524F62A-F1E3-45DD-93C3-060744715BE7}"/>
              </a:ext>
            </a:extLst>
          </p:cNvPr>
          <p:cNvSpPr txBox="1"/>
          <p:nvPr/>
        </p:nvSpPr>
        <p:spPr>
          <a:xfrm>
            <a:off x="653622" y="2165463"/>
            <a:ext cx="10972799" cy="646331"/>
          </a:xfrm>
          <a:prstGeom prst="rect">
            <a:avLst/>
          </a:prstGeom>
          <a:noFill/>
        </p:spPr>
        <p:txBody>
          <a:bodyPr wrap="square" rtlCol="0">
            <a:spAutoFit/>
          </a:bodyPr>
          <a:lstStyle/>
          <a:p>
            <a:r>
              <a:rPr lang="en-US" sz="1800" i="1" dirty="0">
                <a:latin typeface="+mn-lt"/>
                <a:cs typeface="Times New Roman" panose="02020603050405020304" pitchFamily="18" charset="0"/>
              </a:rPr>
              <a:t>Calculation results of the measures "Installation of ENPOSS-DORCE harmonic filter equipment for the rectifier power supply system for the kiln and dryer units of line 1,2"</a:t>
            </a:r>
            <a:endParaRPr lang="vi-VN" sz="1800" i="1" dirty="0">
              <a:latin typeface="+mn-lt"/>
              <a:cs typeface="Times New Roman" panose="02020603050405020304" pitchFamily="18" charset="0"/>
            </a:endParaRPr>
          </a:p>
        </p:txBody>
      </p:sp>
      <p:graphicFrame>
        <p:nvGraphicFramePr>
          <p:cNvPr id="6" name="Table 5">
            <a:extLst>
              <a:ext uri="{FF2B5EF4-FFF2-40B4-BE49-F238E27FC236}">
                <a16:creationId xmlns:a16="http://schemas.microsoft.com/office/drawing/2014/main" id="{0D08D08C-157E-47C1-A277-B77EF8E4EC44}"/>
              </a:ext>
            </a:extLst>
          </p:cNvPr>
          <p:cNvGraphicFramePr>
            <a:graphicFrameLocks noGrp="1"/>
          </p:cNvGraphicFramePr>
          <p:nvPr>
            <p:extLst>
              <p:ext uri="{D42A27DB-BD31-4B8C-83A1-F6EECF244321}">
                <p14:modId xmlns:p14="http://schemas.microsoft.com/office/powerpoint/2010/main" val="3535271588"/>
              </p:ext>
            </p:extLst>
          </p:nvPr>
        </p:nvGraphicFramePr>
        <p:xfrm>
          <a:off x="1103895" y="2917533"/>
          <a:ext cx="9984209" cy="3715103"/>
        </p:xfrm>
        <a:graphic>
          <a:graphicData uri="http://schemas.openxmlformats.org/drawingml/2006/table">
            <a:tbl>
              <a:tblPr firstRow="1" bandRow="1">
                <a:tableStyleId>{5C22544A-7EE6-4342-B048-85BDC9FD1C3A}</a:tableStyleId>
              </a:tblPr>
              <a:tblGrid>
                <a:gridCol w="1163782">
                  <a:extLst>
                    <a:ext uri="{9D8B030D-6E8A-4147-A177-3AD203B41FA5}">
                      <a16:colId xmlns:a16="http://schemas.microsoft.com/office/drawing/2014/main" val="20000"/>
                    </a:ext>
                  </a:extLst>
                </a:gridCol>
                <a:gridCol w="4817925">
                  <a:extLst>
                    <a:ext uri="{9D8B030D-6E8A-4147-A177-3AD203B41FA5}">
                      <a16:colId xmlns:a16="http://schemas.microsoft.com/office/drawing/2014/main" val="20001"/>
                    </a:ext>
                  </a:extLst>
                </a:gridCol>
                <a:gridCol w="1685428">
                  <a:extLst>
                    <a:ext uri="{9D8B030D-6E8A-4147-A177-3AD203B41FA5}">
                      <a16:colId xmlns:a16="http://schemas.microsoft.com/office/drawing/2014/main" val="20002"/>
                    </a:ext>
                  </a:extLst>
                </a:gridCol>
                <a:gridCol w="2317074">
                  <a:extLst>
                    <a:ext uri="{9D8B030D-6E8A-4147-A177-3AD203B41FA5}">
                      <a16:colId xmlns:a16="http://schemas.microsoft.com/office/drawing/2014/main" val="20003"/>
                    </a:ext>
                  </a:extLst>
                </a:gridCol>
              </a:tblGrid>
              <a:tr h="548194">
                <a:tc>
                  <a:txBody>
                    <a:bodyPr/>
                    <a:lstStyle/>
                    <a:p>
                      <a:pPr marL="0" marR="0" algn="ctr">
                        <a:spcBef>
                          <a:spcPts val="0"/>
                        </a:spcBef>
                        <a:spcAft>
                          <a:spcPts val="0"/>
                        </a:spcAft>
                      </a:pPr>
                      <a:r>
                        <a:rPr lang="en-US" sz="1800" b="1" dirty="0">
                          <a:solidFill>
                            <a:srgbClr val="000000"/>
                          </a:solidFill>
                          <a:effectLst/>
                          <a:latin typeface="+mn-lt"/>
                          <a:ea typeface="Times New Roman"/>
                          <a:cs typeface="Times New Roman" panose="02020603050405020304" pitchFamily="18" charset="0"/>
                        </a:rPr>
                        <a:t>No</a:t>
                      </a:r>
                      <a:endParaRPr lang="en-US" sz="1800" dirty="0">
                        <a:effectLst/>
                        <a:latin typeface="+mn-lt"/>
                        <a:ea typeface="Times New Roman"/>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1800" kern="1200" dirty="0">
                          <a:solidFill>
                            <a:schemeClr val="dk1"/>
                          </a:solidFill>
                          <a:latin typeface="+mn-lt"/>
                          <a:ea typeface="+mn-ea"/>
                          <a:cs typeface="Times New Roman" panose="02020603050405020304" pitchFamily="18" charset="0"/>
                        </a:rPr>
                        <a:t>Specification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1800" kern="1200" dirty="0">
                          <a:solidFill>
                            <a:schemeClr val="dk1"/>
                          </a:solidFill>
                          <a:latin typeface="+mn-lt"/>
                          <a:ea typeface="+mn-ea"/>
                          <a:cs typeface="Times New Roman" panose="02020603050405020304" pitchFamily="18" charset="0"/>
                        </a:rPr>
                        <a:t>Unit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1800" kern="1200" dirty="0">
                          <a:solidFill>
                            <a:schemeClr val="dk1"/>
                          </a:solidFill>
                          <a:latin typeface="+mn-lt"/>
                          <a:ea typeface="+mn-ea"/>
                          <a:cs typeface="Times New Roman" panose="02020603050405020304" pitchFamily="18" charset="0"/>
                        </a:rPr>
                        <a:t>Value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83631">
                <a:tc>
                  <a:txBody>
                    <a:bodyPr/>
                    <a:lstStyle/>
                    <a:p>
                      <a:pPr algn="ctr">
                        <a:spcBef>
                          <a:spcPts val="300"/>
                        </a:spcBef>
                        <a:spcAft>
                          <a:spcPts val="300"/>
                        </a:spcAft>
                      </a:pPr>
                      <a:r>
                        <a:rPr lang="en-US" sz="1800">
                          <a:effectLst/>
                          <a:latin typeface="+mn-lt"/>
                          <a:ea typeface="Times New Roman" panose="02020603050405020304" pitchFamily="18" charset="0"/>
                        </a:rPr>
                        <a:t>1</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cs typeface="+mn-cs"/>
                          <a:sym typeface="Arial"/>
                        </a:rPr>
                        <a:t>Average electricity price of the company in the first 9 months of 2015</a:t>
                      </a:r>
                      <a:endParaRPr lang="vi-VN" sz="1800" b="0" i="0" u="none" strike="noStrike" cap="none" dirty="0">
                        <a:solidFill>
                          <a:schemeClr val="dk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02813">
                <a:tc>
                  <a:txBody>
                    <a:bodyPr/>
                    <a:lstStyle/>
                    <a:p>
                      <a:pPr algn="ctr">
                        <a:spcBef>
                          <a:spcPts val="300"/>
                        </a:spcBef>
                        <a:spcAft>
                          <a:spcPts val="300"/>
                        </a:spcAft>
                      </a:pPr>
                      <a:r>
                        <a:rPr lang="en-US" sz="1800">
                          <a:effectLst/>
                          <a:latin typeface="+mn-lt"/>
                          <a:ea typeface="Times New Roman" panose="02020603050405020304" pitchFamily="18" charset="0"/>
                        </a:rPr>
                        <a:t>2</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Energy efficiency after implementing the measures</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kWh/year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06026">
                <a:tc>
                  <a:txBody>
                    <a:bodyPr/>
                    <a:lstStyle/>
                    <a:p>
                      <a:pPr algn="ctr">
                        <a:spcBef>
                          <a:spcPts val="300"/>
                        </a:spcBef>
                        <a:spcAft>
                          <a:spcPts val="300"/>
                        </a:spcAft>
                      </a:pPr>
                      <a:r>
                        <a:rPr lang="en-US" sz="1800">
                          <a:effectLst/>
                          <a:latin typeface="+mn-lt"/>
                          <a:ea typeface="Times New Roman" panose="02020603050405020304" pitchFamily="18" charset="0"/>
                        </a:rPr>
                        <a:t>3</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Income from energy efficiency in one year.</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Million VND/year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83631">
                <a:tc>
                  <a:txBody>
                    <a:bodyPr/>
                    <a:lstStyle/>
                    <a:p>
                      <a:pPr algn="ctr">
                        <a:spcBef>
                          <a:spcPts val="300"/>
                        </a:spcBef>
                        <a:spcAft>
                          <a:spcPts val="300"/>
                        </a:spcAft>
                      </a:pPr>
                      <a:r>
                        <a:rPr lang="en-US" sz="1800">
                          <a:effectLst/>
                          <a:latin typeface="+mn-lt"/>
                          <a:ea typeface="Times New Roman" panose="02020603050405020304" pitchFamily="18" charset="0"/>
                        </a:rPr>
                        <a:t>4</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Investment cost per harmonic filter device ENPOSS - FORCE.</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USD/kW</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48194">
                <a:tc>
                  <a:txBody>
                    <a:bodyPr/>
                    <a:lstStyle/>
                    <a:p>
                      <a:pPr algn="ctr">
                        <a:spcBef>
                          <a:spcPts val="300"/>
                        </a:spcBef>
                        <a:spcAft>
                          <a:spcPts val="300"/>
                        </a:spcAft>
                      </a:pPr>
                      <a:r>
                        <a:rPr lang="en-US" sz="1800">
                          <a:effectLst/>
                          <a:latin typeface="+mn-lt"/>
                          <a:ea typeface="Times New Roman" panose="02020603050405020304" pitchFamily="18" charset="0"/>
                        </a:rPr>
                        <a:t>5</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Exchange rate.</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VND/USD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8" name="Title 1">
            <a:extLst>
              <a:ext uri="{FF2B5EF4-FFF2-40B4-BE49-F238E27FC236}">
                <a16:creationId xmlns:a16="http://schemas.microsoft.com/office/drawing/2014/main" id="{3B5CC2F6-CB12-02B7-B131-49101B828134}"/>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Energy efficiency measure number 4</a:t>
            </a:r>
          </a:p>
        </p:txBody>
      </p:sp>
      <p:sp>
        <p:nvSpPr>
          <p:cNvPr id="9" name="TG_Rounded Rectangle 21">
            <a:extLst>
              <a:ext uri="{FF2B5EF4-FFF2-40B4-BE49-F238E27FC236}">
                <a16:creationId xmlns:a16="http://schemas.microsoft.com/office/drawing/2014/main" id="{1EBBB98E-D41F-19D7-AFCE-5C2D054A8150}"/>
              </a:ext>
            </a:extLst>
          </p:cNvPr>
          <p:cNvSpPr/>
          <p:nvPr/>
        </p:nvSpPr>
        <p:spPr bwMode="gray">
          <a:xfrm>
            <a:off x="609600" y="1312697"/>
            <a:ext cx="10972800" cy="770219"/>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20000"/>
              </a:lnSpc>
              <a:spcBef>
                <a:spcPts val="300"/>
              </a:spcBef>
              <a:spcAft>
                <a:spcPts val="300"/>
              </a:spcAft>
            </a:pPr>
            <a:r>
              <a:rPr lang="en-US" sz="1800" b="1" dirty="0">
                <a:cs typeface="Times New Roman" panose="02020603050405020304" pitchFamily="18" charset="0"/>
              </a:rPr>
              <a:t>Install ENPOSS - DORCE harmonic filter devices for the rectifier system supplying power to the kiln and drying furnace units in lines 1 and 2</a:t>
            </a:r>
          </a:p>
        </p:txBody>
      </p:sp>
    </p:spTree>
    <p:extLst>
      <p:ext uri="{BB962C8B-B14F-4D97-AF65-F5344CB8AC3E}">
        <p14:creationId xmlns:p14="http://schemas.microsoft.com/office/powerpoint/2010/main" val="16215259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04614-2AAE-4265-8DC8-6DB59BC1B14A}"/>
              </a:ext>
            </a:extLst>
          </p:cNvPr>
          <p:cNvSpPr>
            <a:spLocks noGrp="1"/>
          </p:cNvSpPr>
          <p:nvPr>
            <p:ph type="title"/>
          </p:nvPr>
        </p:nvSpPr>
        <p:spPr/>
        <p:txBody>
          <a:bodyPr>
            <a:noAutofit/>
          </a:bodyPr>
          <a:lstStyle/>
          <a:p>
            <a:r>
              <a:rPr lang="en-US" dirty="0">
                <a:solidFill>
                  <a:schemeClr val="accent1">
                    <a:lumMod val="50000"/>
                  </a:schemeClr>
                </a:solidFill>
              </a:rPr>
              <a:t>Energy efficiency measure number 4</a:t>
            </a:r>
          </a:p>
        </p:txBody>
      </p:sp>
      <p:sp>
        <p:nvSpPr>
          <p:cNvPr id="3" name="TG_Rounded Rectangle 21">
            <a:extLst>
              <a:ext uri="{FF2B5EF4-FFF2-40B4-BE49-F238E27FC236}">
                <a16:creationId xmlns:a16="http://schemas.microsoft.com/office/drawing/2014/main" id="{376BC8C3-E34F-4F83-89A3-2451ED939E55}"/>
              </a:ext>
            </a:extLst>
          </p:cNvPr>
          <p:cNvSpPr/>
          <p:nvPr/>
        </p:nvSpPr>
        <p:spPr bwMode="gray">
          <a:xfrm>
            <a:off x="609600" y="1404442"/>
            <a:ext cx="10972800" cy="770219"/>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spcBef>
                <a:spcPts val="300"/>
              </a:spcBef>
              <a:spcAft>
                <a:spcPts val="300"/>
              </a:spcAft>
            </a:pPr>
            <a:r>
              <a:rPr lang="en-US" sz="1800" b="1" dirty="0">
                <a:cs typeface="Times New Roman" panose="02020603050405020304" pitchFamily="18" charset="0"/>
              </a:rPr>
              <a:t>Install ENPOSS - DORCE harmonic filter devices for the rectifier system supplying power to the kiln and drying furnace units in lines 1 and 2</a:t>
            </a:r>
          </a:p>
        </p:txBody>
      </p:sp>
      <p:graphicFrame>
        <p:nvGraphicFramePr>
          <p:cNvPr id="5" name="Bảng 1">
            <a:extLst>
              <a:ext uri="{FF2B5EF4-FFF2-40B4-BE49-F238E27FC236}">
                <a16:creationId xmlns:a16="http://schemas.microsoft.com/office/drawing/2014/main" id="{0B537E39-FF16-49D8-84D6-43ABBE80F4A6}"/>
              </a:ext>
            </a:extLst>
          </p:cNvPr>
          <p:cNvGraphicFramePr>
            <a:graphicFrameLocks noGrp="1"/>
          </p:cNvGraphicFramePr>
          <p:nvPr>
            <p:extLst>
              <p:ext uri="{D42A27DB-BD31-4B8C-83A1-F6EECF244321}">
                <p14:modId xmlns:p14="http://schemas.microsoft.com/office/powerpoint/2010/main" val="2255202389"/>
              </p:ext>
            </p:extLst>
          </p:nvPr>
        </p:nvGraphicFramePr>
        <p:xfrm>
          <a:off x="902109" y="2282324"/>
          <a:ext cx="10321414" cy="4139874"/>
        </p:xfrm>
        <a:graphic>
          <a:graphicData uri="http://schemas.openxmlformats.org/drawingml/2006/table">
            <a:tbl>
              <a:tblPr firstRow="1" firstCol="1" bandRow="1">
                <a:tableStyleId>{5C22544A-7EE6-4342-B048-85BDC9FD1C3A}</a:tableStyleId>
              </a:tblPr>
              <a:tblGrid>
                <a:gridCol w="878321">
                  <a:extLst>
                    <a:ext uri="{9D8B030D-6E8A-4147-A177-3AD203B41FA5}">
                      <a16:colId xmlns:a16="http://schemas.microsoft.com/office/drawing/2014/main" val="20000"/>
                    </a:ext>
                  </a:extLst>
                </a:gridCol>
                <a:gridCol w="5832736">
                  <a:extLst>
                    <a:ext uri="{9D8B030D-6E8A-4147-A177-3AD203B41FA5}">
                      <a16:colId xmlns:a16="http://schemas.microsoft.com/office/drawing/2014/main" val="20001"/>
                    </a:ext>
                  </a:extLst>
                </a:gridCol>
                <a:gridCol w="2292877">
                  <a:extLst>
                    <a:ext uri="{9D8B030D-6E8A-4147-A177-3AD203B41FA5}">
                      <a16:colId xmlns:a16="http://schemas.microsoft.com/office/drawing/2014/main" val="20002"/>
                    </a:ext>
                  </a:extLst>
                </a:gridCol>
                <a:gridCol w="1317480">
                  <a:extLst>
                    <a:ext uri="{9D8B030D-6E8A-4147-A177-3AD203B41FA5}">
                      <a16:colId xmlns:a16="http://schemas.microsoft.com/office/drawing/2014/main" val="20003"/>
                    </a:ext>
                  </a:extLst>
                </a:gridCol>
              </a:tblGrid>
              <a:tr h="254217">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NO</a:t>
                      </a:r>
                    </a:p>
                  </a:txBody>
                  <a:tcPr marL="68580" marR="68580" marT="0" marB="0" anchor="ctr"/>
                </a:tc>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SPACIFICATION</a:t>
                      </a:r>
                    </a:p>
                  </a:txBody>
                  <a:tcPr marL="68580" marR="68580" marT="0" marB="0" anchor="ctr"/>
                </a:tc>
                <a:tc>
                  <a:txBody>
                    <a:bodyPr/>
                    <a:lstStyle/>
                    <a:p>
                      <a:pPr algn="ctr">
                        <a:spcBef>
                          <a:spcPts val="300"/>
                        </a:spcBef>
                        <a:spcAft>
                          <a:spcPts val="300"/>
                        </a:spcAft>
                      </a:pPr>
                      <a:r>
                        <a:rPr lang="en-US" sz="1600" dirty="0">
                          <a:effectLst/>
                          <a:latin typeface="Times New Roman" panose="02020603050405020304" pitchFamily="18" charset="0"/>
                          <a:cs typeface="Times New Roman" panose="02020603050405020304" pitchFamily="18" charset="0"/>
                        </a:rPr>
                        <a:t>UNIT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300"/>
                        </a:spcBef>
                        <a:spcAft>
                          <a:spcPts val="300"/>
                        </a:spcAft>
                      </a:pPr>
                      <a:r>
                        <a:rPr lang="en-US" sz="1600" dirty="0">
                          <a:effectLst/>
                          <a:latin typeface="Times New Roman" panose="02020603050405020304" pitchFamily="18" charset="0"/>
                          <a:cs typeface="Times New Roman" panose="02020603050405020304" pitchFamily="18" charset="0"/>
                        </a:rPr>
                        <a:t>VALUE</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508431">
                <a:tc>
                  <a:txBody>
                    <a:bodyPr/>
                    <a:lstStyle/>
                    <a:p>
                      <a:pPr algn="ctr">
                        <a:spcBef>
                          <a:spcPts val="300"/>
                        </a:spcBef>
                        <a:spcAft>
                          <a:spcPts val="300"/>
                        </a:spcAft>
                      </a:pPr>
                      <a:r>
                        <a:rPr lang="en-US" sz="1600">
                          <a:effectLst/>
                          <a:latin typeface="Times New Roman" panose="02020603050405020304" pitchFamily="18" charset="0"/>
                          <a:cs typeface="Times New Roman" panose="02020603050405020304" pitchFamily="18" charset="0"/>
                        </a:rPr>
                        <a:t>1</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Average electricity price of the company in the first 9 months of 2015.</a:t>
                      </a:r>
                    </a:p>
                  </a:txBody>
                  <a:tcPr marL="68580" marR="68580" marT="0" marB="0" anchor="ctr"/>
                </a:tc>
                <a:tc>
                  <a:txBody>
                    <a:bodyPr/>
                    <a:lstStyle/>
                    <a:p>
                      <a:pPr>
                        <a:spcBef>
                          <a:spcPts val="300"/>
                        </a:spcBef>
                        <a:spcAft>
                          <a:spcPts val="300"/>
                        </a:spcAft>
                      </a:pPr>
                      <a:r>
                        <a:rPr lang="en-US" sz="1600" dirty="0">
                          <a:effectLst/>
                          <a:latin typeface="Times New Roman" panose="02020603050405020304" pitchFamily="18" charset="0"/>
                          <a:cs typeface="Times New Roman" panose="02020603050405020304" pitchFamily="18" charset="0"/>
                        </a:rPr>
                        <a:t>VND</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1.355</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519986">
                <a:tc>
                  <a:txBody>
                    <a:bodyPr/>
                    <a:lstStyle/>
                    <a:p>
                      <a:pPr algn="ctr">
                        <a:spcBef>
                          <a:spcPts val="300"/>
                        </a:spcBef>
                        <a:spcAft>
                          <a:spcPts val="300"/>
                        </a:spcAft>
                      </a:pPr>
                      <a:r>
                        <a:rPr lang="en-US" sz="1600">
                          <a:effectLst/>
                          <a:latin typeface="Times New Roman" panose="02020603050405020304" pitchFamily="18" charset="0"/>
                          <a:cs typeface="Times New Roman" panose="02020603050405020304" pitchFamily="18" charset="0"/>
                        </a:rPr>
                        <a:t>2</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Electricity saved after implementing the measure</a:t>
                      </a:r>
                    </a:p>
                  </a:txBody>
                  <a:tcPr marL="68580" marR="68580" marT="0" marB="0" anchor="ctr"/>
                </a:tc>
                <a:tc>
                  <a:txBody>
                    <a:bodyPr/>
                    <a:lstStyle/>
                    <a:p>
                      <a:pPr>
                        <a:spcBef>
                          <a:spcPts val="300"/>
                        </a:spcBef>
                        <a:spcAft>
                          <a:spcPts val="300"/>
                        </a:spcAft>
                      </a:pPr>
                      <a:r>
                        <a:rPr lang="en-US" sz="1600" dirty="0">
                          <a:effectLst/>
                          <a:latin typeface="Times New Roman" panose="02020603050405020304" pitchFamily="18" charset="0"/>
                          <a:cs typeface="Times New Roman" panose="02020603050405020304" pitchFamily="18" charset="0"/>
                        </a:rPr>
                        <a:t>kWh/year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554.400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300437">
                <a:tc>
                  <a:txBody>
                    <a:bodyPr/>
                    <a:lstStyle/>
                    <a:p>
                      <a:pPr algn="ctr">
                        <a:spcBef>
                          <a:spcPts val="300"/>
                        </a:spcBef>
                        <a:spcAft>
                          <a:spcPts val="300"/>
                        </a:spcAft>
                      </a:pPr>
                      <a:r>
                        <a:rPr lang="en-US" sz="1600">
                          <a:effectLst/>
                          <a:latin typeface="Times New Roman" panose="02020603050405020304" pitchFamily="18" charset="0"/>
                          <a:cs typeface="Times New Roman" panose="02020603050405020304" pitchFamily="18" charset="0"/>
                        </a:rPr>
                        <a:t>3</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Revenue from energy efficiency over one year</a:t>
                      </a:r>
                    </a:p>
                  </a:txBody>
                  <a:tcPr marL="68580" marR="68580" marT="0" marB="0" anchor="ctr"/>
                </a:tc>
                <a:tc>
                  <a:txBody>
                    <a:bodyPr/>
                    <a:lstStyle/>
                    <a:p>
                      <a:pPr>
                        <a:spcBef>
                          <a:spcPts val="300"/>
                        </a:spcBef>
                        <a:spcAft>
                          <a:spcPts val="300"/>
                        </a:spcAft>
                      </a:pPr>
                      <a:r>
                        <a:rPr lang="en-US" sz="1600" dirty="0">
                          <a:effectLst/>
                          <a:latin typeface="Times New Roman" panose="02020603050405020304" pitchFamily="18" charset="0"/>
                          <a:cs typeface="Times New Roman" panose="02020603050405020304" pitchFamily="18" charset="0"/>
                        </a:rPr>
                        <a:t>Million VND/year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751,2</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508431">
                <a:tc>
                  <a:txBody>
                    <a:bodyPr/>
                    <a:lstStyle/>
                    <a:p>
                      <a:pPr algn="ctr">
                        <a:spcBef>
                          <a:spcPts val="300"/>
                        </a:spcBef>
                        <a:spcAft>
                          <a:spcPts val="300"/>
                        </a:spcAft>
                      </a:pPr>
                      <a:r>
                        <a:rPr lang="en-US" sz="1600">
                          <a:effectLst/>
                          <a:latin typeface="Times New Roman" panose="02020603050405020304" pitchFamily="18" charset="0"/>
                          <a:cs typeface="Times New Roman" panose="02020603050405020304" pitchFamily="18" charset="0"/>
                        </a:rPr>
                        <a:t>4</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Investment cost for ENPOSS - FORCE harmonic filter equipment</a:t>
                      </a:r>
                    </a:p>
                  </a:txBody>
                  <a:tcPr marL="68580" marR="68580" marT="0" marB="0" anchor="ctr"/>
                </a:tc>
                <a:tc>
                  <a:txBody>
                    <a:bodyPr/>
                    <a:lstStyle/>
                    <a:p>
                      <a:pPr>
                        <a:spcBef>
                          <a:spcPts val="300"/>
                        </a:spcBef>
                        <a:spcAft>
                          <a:spcPts val="300"/>
                        </a:spcAft>
                      </a:pPr>
                      <a:r>
                        <a:rPr lang="en-US" sz="1600">
                          <a:effectLst/>
                          <a:latin typeface="Times New Roman" panose="02020603050405020304" pitchFamily="18" charset="0"/>
                          <a:cs typeface="Times New Roman" panose="02020603050405020304" pitchFamily="18" charset="0"/>
                        </a:rPr>
                        <a:t>USD/kW</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45</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254217">
                <a:tc>
                  <a:txBody>
                    <a:bodyPr/>
                    <a:lstStyle/>
                    <a:p>
                      <a:pPr algn="ctr">
                        <a:spcBef>
                          <a:spcPts val="300"/>
                        </a:spcBef>
                        <a:spcAft>
                          <a:spcPts val="300"/>
                        </a:spcAft>
                      </a:pPr>
                      <a:r>
                        <a:rPr lang="en-US" sz="1600">
                          <a:effectLst/>
                          <a:latin typeface="Times New Roman" panose="02020603050405020304" pitchFamily="18" charset="0"/>
                          <a:cs typeface="Times New Roman" panose="02020603050405020304" pitchFamily="18" charset="0"/>
                        </a:rPr>
                        <a:t>5</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Exchange rate</a:t>
                      </a:r>
                    </a:p>
                  </a:txBody>
                  <a:tcPr marL="68580" marR="68580" marT="0" marB="0" anchor="ctr"/>
                </a:tc>
                <a:tc>
                  <a:txBody>
                    <a:bodyPr/>
                    <a:lstStyle/>
                    <a:p>
                      <a:pPr>
                        <a:spcBef>
                          <a:spcPts val="300"/>
                        </a:spcBef>
                        <a:spcAft>
                          <a:spcPts val="300"/>
                        </a:spcAft>
                      </a:pPr>
                      <a:r>
                        <a:rPr lang="en-US" sz="1600" dirty="0">
                          <a:effectLst/>
                          <a:latin typeface="Times New Roman" panose="02020603050405020304" pitchFamily="18" charset="0"/>
                          <a:cs typeface="Times New Roman" panose="02020603050405020304" pitchFamily="18" charset="0"/>
                        </a:rPr>
                        <a:t>VND/USD</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21.673</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268853">
                <a:tc>
                  <a:txBody>
                    <a:bodyPr/>
                    <a:lstStyle/>
                    <a:p>
                      <a:pPr algn="ctr">
                        <a:spcBef>
                          <a:spcPts val="300"/>
                        </a:spcBef>
                        <a:spcAft>
                          <a:spcPts val="300"/>
                        </a:spcAft>
                      </a:pPr>
                      <a:r>
                        <a:rPr lang="en-US" sz="1600">
                          <a:effectLst/>
                          <a:latin typeface="Times New Roman" panose="02020603050405020304" pitchFamily="18" charset="0"/>
                          <a:cs typeface="Times New Roman" panose="02020603050405020304" pitchFamily="18" charset="0"/>
                        </a:rPr>
                        <a:t>6</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Total investment cost for project implementation</a:t>
                      </a:r>
                    </a:p>
                  </a:txBody>
                  <a:tcPr marL="68580" marR="68580" marT="0" marB="0" anchor="ctr"/>
                </a:tc>
                <a:tc>
                  <a:txBody>
                    <a:bodyPr/>
                    <a:lstStyle/>
                    <a:p>
                      <a:pPr>
                        <a:spcBef>
                          <a:spcPts val="300"/>
                        </a:spcBef>
                        <a:spcAft>
                          <a:spcPts val="300"/>
                        </a:spcAft>
                      </a:pPr>
                      <a:r>
                        <a:rPr lang="en-US" sz="1600" dirty="0">
                          <a:effectLst/>
                          <a:latin typeface="Times New Roman" panose="02020603050405020304" pitchFamily="18" charset="0"/>
                          <a:cs typeface="Times New Roman" panose="02020603050405020304" pitchFamily="18" charset="0"/>
                        </a:rPr>
                        <a:t>Million VND</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1.170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r h="254217">
                <a:tc>
                  <a:txBody>
                    <a:bodyPr/>
                    <a:lstStyle/>
                    <a:p>
                      <a:pPr algn="ctr">
                        <a:spcBef>
                          <a:spcPts val="300"/>
                        </a:spcBef>
                        <a:spcAft>
                          <a:spcPts val="300"/>
                        </a:spcAft>
                      </a:pPr>
                      <a:r>
                        <a:rPr lang="en-US" sz="1600">
                          <a:effectLst/>
                          <a:latin typeface="Times New Roman" panose="02020603050405020304" pitchFamily="18" charset="0"/>
                          <a:cs typeface="Times New Roman" panose="02020603050405020304" pitchFamily="18" charset="0"/>
                        </a:rPr>
                        <a:t>7</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Simple Payback Period</a:t>
                      </a:r>
                    </a:p>
                  </a:txBody>
                  <a:tcPr marL="68580" marR="68580" marT="0" marB="0" anchor="ctr"/>
                </a:tc>
                <a:tc>
                  <a:txBody>
                    <a:bodyPr/>
                    <a:lstStyle/>
                    <a:p>
                      <a:pPr>
                        <a:spcBef>
                          <a:spcPts val="300"/>
                        </a:spcBef>
                        <a:spcAft>
                          <a:spcPts val="300"/>
                        </a:spcAft>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month</a:t>
                      </a: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18,7</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7"/>
                  </a:ext>
                </a:extLst>
              </a:tr>
              <a:tr h="254217">
                <a:tc>
                  <a:txBody>
                    <a:bodyPr/>
                    <a:lstStyle/>
                    <a:p>
                      <a:pPr algn="ctr">
                        <a:spcBef>
                          <a:spcPts val="300"/>
                        </a:spcBef>
                        <a:spcAft>
                          <a:spcPts val="300"/>
                        </a:spcAft>
                      </a:pPr>
                      <a:r>
                        <a:rPr lang="en-US" sz="1600">
                          <a:effectLst/>
                          <a:latin typeface="Times New Roman" panose="02020603050405020304" pitchFamily="18" charset="0"/>
                          <a:cs typeface="Times New Roman" panose="02020603050405020304" pitchFamily="18" charset="0"/>
                        </a:rPr>
                        <a:t>8</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Discount Rate</a:t>
                      </a:r>
                    </a:p>
                  </a:txBody>
                  <a:tcPr marL="68580" marR="68580" marT="0" marB="0" anchor="ctr"/>
                </a:tc>
                <a:tc>
                  <a:txBody>
                    <a:bodyPr/>
                    <a:lstStyle/>
                    <a:p>
                      <a:pPr>
                        <a:spcBef>
                          <a:spcPts val="300"/>
                        </a:spcBef>
                        <a:spcAft>
                          <a:spcPts val="300"/>
                        </a:spcAft>
                      </a:pPr>
                      <a:r>
                        <a:rPr lang="en-US" sz="1600">
                          <a:effectLst/>
                          <a:latin typeface="Times New Roman" panose="02020603050405020304" pitchFamily="18" charset="0"/>
                          <a:cs typeface="Times New Roman" panose="02020603050405020304" pitchFamily="18" charset="0"/>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10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8"/>
                  </a:ext>
                </a:extLst>
              </a:tr>
              <a:tr h="254217">
                <a:tc>
                  <a:txBody>
                    <a:bodyPr/>
                    <a:lstStyle/>
                    <a:p>
                      <a:pPr algn="ctr">
                        <a:spcBef>
                          <a:spcPts val="300"/>
                        </a:spcBef>
                        <a:spcAft>
                          <a:spcPts val="300"/>
                        </a:spcAft>
                      </a:pPr>
                      <a:r>
                        <a:rPr lang="en-US" sz="1600">
                          <a:effectLst/>
                          <a:latin typeface="Times New Roman" panose="02020603050405020304" pitchFamily="18" charset="0"/>
                          <a:cs typeface="Times New Roman" panose="02020603050405020304" pitchFamily="18" charset="0"/>
                        </a:rPr>
                        <a:t>9</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Project Lifecycle</a:t>
                      </a:r>
                    </a:p>
                  </a:txBody>
                  <a:tcPr marL="68580" marR="68580" marT="0" marB="0" anchor="ctr"/>
                </a:tc>
                <a:tc>
                  <a:txBody>
                    <a:bodyPr/>
                    <a:lstStyle/>
                    <a:p>
                      <a:pPr>
                        <a:spcBef>
                          <a:spcPts val="300"/>
                        </a:spcBef>
                        <a:spcAft>
                          <a:spcPts val="300"/>
                        </a:spcAft>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year</a:t>
                      </a: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5</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9"/>
                  </a:ext>
                </a:extLst>
              </a:tr>
              <a:tr h="254217">
                <a:tc>
                  <a:txBody>
                    <a:bodyPr/>
                    <a:lstStyle/>
                    <a:p>
                      <a:pPr algn="ctr">
                        <a:spcBef>
                          <a:spcPts val="300"/>
                        </a:spcBef>
                        <a:spcAft>
                          <a:spcPts val="300"/>
                        </a:spcAft>
                      </a:pPr>
                      <a:r>
                        <a:rPr lang="en-US" sz="1600">
                          <a:effectLst/>
                          <a:latin typeface="Times New Roman" panose="02020603050405020304" pitchFamily="18" charset="0"/>
                          <a:cs typeface="Times New Roman" panose="02020603050405020304" pitchFamily="18" charset="0"/>
                        </a:rPr>
                        <a:t>10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Net Present Value (NPV) of the Project</a:t>
                      </a:r>
                    </a:p>
                  </a:txBody>
                  <a:tcPr marL="68580" marR="68580" marT="0" marB="0" anchor="ctr"/>
                </a:tc>
                <a:tc>
                  <a:txBody>
                    <a:bodyPr/>
                    <a:lstStyle/>
                    <a:p>
                      <a:pPr>
                        <a:spcBef>
                          <a:spcPts val="300"/>
                        </a:spcBef>
                        <a:spcAft>
                          <a:spcPts val="300"/>
                        </a:spcAft>
                      </a:pPr>
                      <a:r>
                        <a:rPr lang="en-US" sz="1600" dirty="0">
                          <a:effectLst/>
                          <a:latin typeface="Times New Roman" panose="02020603050405020304" pitchFamily="18" charset="0"/>
                          <a:cs typeface="Times New Roman" panose="02020603050405020304" pitchFamily="18" charset="0"/>
                        </a:rPr>
                        <a:t>Million VND</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1947,6</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10"/>
                  </a:ext>
                </a:extLst>
              </a:tr>
              <a:tr h="254217">
                <a:tc>
                  <a:txBody>
                    <a:bodyPr/>
                    <a:lstStyle/>
                    <a:p>
                      <a:pPr algn="ctr">
                        <a:spcBef>
                          <a:spcPts val="300"/>
                        </a:spcBef>
                        <a:spcAft>
                          <a:spcPts val="300"/>
                        </a:spcAft>
                      </a:pPr>
                      <a:r>
                        <a:rPr lang="en-US" sz="1600">
                          <a:effectLst/>
                          <a:latin typeface="Times New Roman" panose="02020603050405020304" pitchFamily="18" charset="0"/>
                          <a:cs typeface="Times New Roman" panose="02020603050405020304" pitchFamily="18" charset="0"/>
                        </a:rPr>
                        <a:t>11</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Internal Rate of Return (IRR)</a:t>
                      </a:r>
                    </a:p>
                  </a:txBody>
                  <a:tcPr marL="68580" marR="68580" marT="0" marB="0" anchor="ctr"/>
                </a:tc>
                <a:tc>
                  <a:txBody>
                    <a:bodyPr/>
                    <a:lstStyle/>
                    <a:p>
                      <a:pPr>
                        <a:spcBef>
                          <a:spcPts val="300"/>
                        </a:spcBef>
                        <a:spcAft>
                          <a:spcPts val="300"/>
                        </a:spcAft>
                      </a:pPr>
                      <a:r>
                        <a:rPr lang="en-US" sz="1600">
                          <a:effectLst/>
                          <a:latin typeface="Times New Roman" panose="02020603050405020304" pitchFamily="18" charset="0"/>
                          <a:cs typeface="Times New Roman" panose="02020603050405020304" pitchFamily="18" charset="0"/>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62%</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11"/>
                  </a:ext>
                </a:extLst>
              </a:tr>
              <a:tr h="254217">
                <a:tc>
                  <a:txBody>
                    <a:bodyPr/>
                    <a:lstStyle/>
                    <a:p>
                      <a:pPr algn="ctr">
                        <a:spcBef>
                          <a:spcPts val="300"/>
                        </a:spcBef>
                        <a:spcAft>
                          <a:spcPts val="300"/>
                        </a:spcAft>
                      </a:pPr>
                      <a:r>
                        <a:rPr lang="en-US" sz="1600">
                          <a:effectLst/>
                          <a:latin typeface="Times New Roman" panose="02020603050405020304" pitchFamily="18" charset="0"/>
                          <a:cs typeface="Times New Roman" panose="02020603050405020304" pitchFamily="18" charset="0"/>
                        </a:rPr>
                        <a:t>12</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Payback Period</a:t>
                      </a:r>
                    </a:p>
                  </a:txBody>
                  <a:tcPr marL="68580" marR="68580" marT="0" marB="0" anchor="ctr"/>
                </a:tc>
                <a:tc>
                  <a:txBody>
                    <a:bodyPr/>
                    <a:lstStyle/>
                    <a:p>
                      <a:pPr>
                        <a:spcBef>
                          <a:spcPts val="300"/>
                        </a:spcBef>
                        <a:spcAft>
                          <a:spcPts val="300"/>
                        </a:spcAft>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month</a:t>
                      </a:r>
                    </a:p>
                  </a:txBody>
                  <a:tcPr marL="68580" marR="68580" marT="0" marB="0" anchor="ctr"/>
                </a:tc>
                <a:tc>
                  <a:txBody>
                    <a:bodyPr/>
                    <a:lstStyle/>
                    <a:p>
                      <a:pPr algn="r">
                        <a:spcAft>
                          <a:spcPts val="0"/>
                        </a:spcAft>
                      </a:pPr>
                      <a:r>
                        <a:rPr lang="en-US" sz="1600" dirty="0">
                          <a:effectLst/>
                          <a:latin typeface="Times New Roman" panose="02020603050405020304" pitchFamily="18" charset="0"/>
                          <a:cs typeface="Times New Roman" panose="02020603050405020304" pitchFamily="18" charset="0"/>
                        </a:rPr>
                        <a:t>21,0</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41431413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83ED5-F674-421D-9B1D-853381E5F464}"/>
              </a:ext>
            </a:extLst>
          </p:cNvPr>
          <p:cNvSpPr>
            <a:spLocks noGrp="1"/>
          </p:cNvSpPr>
          <p:nvPr>
            <p:ph type="title"/>
          </p:nvPr>
        </p:nvSpPr>
        <p:spPr/>
        <p:txBody>
          <a:bodyPr>
            <a:noAutofit/>
          </a:bodyPr>
          <a:lstStyle/>
          <a:p>
            <a:r>
              <a:rPr lang="en-US" dirty="0">
                <a:solidFill>
                  <a:schemeClr val="accent1">
                    <a:lumMod val="50000"/>
                  </a:schemeClr>
                </a:solidFill>
              </a:rPr>
              <a:t>Energy efficiency measure number 5</a:t>
            </a:r>
          </a:p>
        </p:txBody>
      </p:sp>
      <p:sp>
        <p:nvSpPr>
          <p:cNvPr id="3" name="TG_Rounded Rectangle 21">
            <a:extLst>
              <a:ext uri="{FF2B5EF4-FFF2-40B4-BE49-F238E27FC236}">
                <a16:creationId xmlns:a16="http://schemas.microsoft.com/office/drawing/2014/main" id="{AE740944-5F4C-42F7-8D04-6A6291CD4EEA}"/>
              </a:ext>
            </a:extLst>
          </p:cNvPr>
          <p:cNvSpPr/>
          <p:nvPr/>
        </p:nvSpPr>
        <p:spPr bwMode="gray">
          <a:xfrm>
            <a:off x="609600" y="1365808"/>
            <a:ext cx="10972800" cy="711225"/>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spcBef>
                <a:spcPts val="300"/>
              </a:spcBef>
              <a:spcAft>
                <a:spcPts val="300"/>
              </a:spcAft>
            </a:pPr>
            <a:r>
              <a:rPr lang="en-US" sz="1800" b="1" dirty="0">
                <a:cs typeface="Times New Roman" panose="02020603050405020304" pitchFamily="18" charset="0"/>
              </a:rPr>
              <a:t>Utilizing the waste heat from the clinker kiln flue gas and the exhaust air from the clinker cooling process to generate electricity</a:t>
            </a:r>
          </a:p>
        </p:txBody>
      </p:sp>
      <p:pic>
        <p:nvPicPr>
          <p:cNvPr id="4" name="Picture 3">
            <a:extLst>
              <a:ext uri="{FF2B5EF4-FFF2-40B4-BE49-F238E27FC236}">
                <a16:creationId xmlns:a16="http://schemas.microsoft.com/office/drawing/2014/main" id="{283AED5B-F863-45AF-9638-4E2275FAF5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9581" y="2172898"/>
            <a:ext cx="3962400" cy="296889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a:extLst>
              <a:ext uri="{FF2B5EF4-FFF2-40B4-BE49-F238E27FC236}">
                <a16:creationId xmlns:a16="http://schemas.microsoft.com/office/drawing/2014/main" id="{F241B791-0289-415A-8DDD-F51DC13FF2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021" y="2169989"/>
            <a:ext cx="3966282" cy="29718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Bảng 10">
            <a:extLst>
              <a:ext uri="{FF2B5EF4-FFF2-40B4-BE49-F238E27FC236}">
                <a16:creationId xmlns:a16="http://schemas.microsoft.com/office/drawing/2014/main" id="{A43BA0CF-9C39-46B4-A421-431CD37BFF45}"/>
              </a:ext>
            </a:extLst>
          </p:cNvPr>
          <p:cNvGraphicFramePr>
            <a:graphicFrameLocks noGrp="1"/>
          </p:cNvGraphicFramePr>
          <p:nvPr>
            <p:extLst>
              <p:ext uri="{D42A27DB-BD31-4B8C-83A1-F6EECF244321}">
                <p14:modId xmlns:p14="http://schemas.microsoft.com/office/powerpoint/2010/main" val="2727387001"/>
              </p:ext>
            </p:extLst>
          </p:nvPr>
        </p:nvGraphicFramePr>
        <p:xfrm>
          <a:off x="3041331" y="5237654"/>
          <a:ext cx="8541069" cy="1529367"/>
        </p:xfrm>
        <a:graphic>
          <a:graphicData uri="http://schemas.openxmlformats.org/drawingml/2006/table">
            <a:tbl>
              <a:tblPr firstRow="1" firstCol="1" bandRow="1">
                <a:tableStyleId>{5C22544A-7EE6-4342-B048-85BDC9FD1C3A}</a:tableStyleId>
              </a:tblPr>
              <a:tblGrid>
                <a:gridCol w="1282844">
                  <a:extLst>
                    <a:ext uri="{9D8B030D-6E8A-4147-A177-3AD203B41FA5}">
                      <a16:colId xmlns:a16="http://schemas.microsoft.com/office/drawing/2014/main" val="20000"/>
                    </a:ext>
                  </a:extLst>
                </a:gridCol>
                <a:gridCol w="2494852">
                  <a:extLst>
                    <a:ext uri="{9D8B030D-6E8A-4147-A177-3AD203B41FA5}">
                      <a16:colId xmlns:a16="http://schemas.microsoft.com/office/drawing/2014/main" val="20001"/>
                    </a:ext>
                  </a:extLst>
                </a:gridCol>
                <a:gridCol w="2194217">
                  <a:extLst>
                    <a:ext uri="{9D8B030D-6E8A-4147-A177-3AD203B41FA5}">
                      <a16:colId xmlns:a16="http://schemas.microsoft.com/office/drawing/2014/main" val="20002"/>
                    </a:ext>
                  </a:extLst>
                </a:gridCol>
                <a:gridCol w="2569156">
                  <a:extLst>
                    <a:ext uri="{9D8B030D-6E8A-4147-A177-3AD203B41FA5}">
                      <a16:colId xmlns:a16="http://schemas.microsoft.com/office/drawing/2014/main" val="20003"/>
                    </a:ext>
                  </a:extLst>
                </a:gridCol>
              </a:tblGrid>
              <a:tr h="509789">
                <a:tc>
                  <a:txBody>
                    <a:bodyPr/>
                    <a:lstStyle/>
                    <a:p>
                      <a:pPr marL="457200" algn="ctr">
                        <a:lnSpc>
                          <a:spcPct val="130000"/>
                        </a:lnSpc>
                        <a:spcBef>
                          <a:spcPts val="300"/>
                        </a:spcBef>
                        <a:spcAft>
                          <a:spcPts val="300"/>
                        </a:spcAft>
                      </a:pPr>
                      <a:r>
                        <a:rPr lang="es-ES_tradnl" sz="1300" dirty="0">
                          <a:effectLst/>
                        </a:rPr>
                        <a:t>NO</a:t>
                      </a:r>
                      <a:endParaRPr lang="en-US" sz="1100" dirty="0">
                        <a:effectLst/>
                        <a:latin typeface="Times New Roman" panose="02020603050405020304" pitchFamily="18" charset="0"/>
                        <a:ea typeface="Calibri" panose="020F0502020204030204" pitchFamily="34" charset="0"/>
                      </a:endParaRPr>
                    </a:p>
                  </a:txBody>
                  <a:tcPr marL="68580" marR="68580" marT="0" marB="0" anchor="ctr"/>
                </a:tc>
                <a:tc>
                  <a:txBody>
                    <a:bodyPr/>
                    <a:lstStyle/>
                    <a:p>
                      <a:pPr marL="457200" algn="ctr">
                        <a:lnSpc>
                          <a:spcPct val="130000"/>
                        </a:lnSpc>
                        <a:spcBef>
                          <a:spcPts val="300"/>
                        </a:spcBef>
                        <a:spcAft>
                          <a:spcPts val="300"/>
                        </a:spcAft>
                      </a:pPr>
                      <a:r>
                        <a:rPr lang="es-ES_tradnl" sz="1300" dirty="0">
                          <a:effectLst/>
                        </a:rPr>
                        <a:t>Position</a:t>
                      </a:r>
                      <a:endParaRPr lang="en-US" sz="1100" dirty="0">
                        <a:effectLst/>
                        <a:latin typeface="Times New Roman" panose="02020603050405020304" pitchFamily="18" charset="0"/>
                        <a:ea typeface="Calibri" panose="020F0502020204030204" pitchFamily="34" charset="0"/>
                      </a:endParaRPr>
                    </a:p>
                  </a:txBody>
                  <a:tcPr marL="68580" marR="68580" marT="0" marB="0" anchor="ctr"/>
                </a:tc>
                <a:tc>
                  <a:txBody>
                    <a:bodyPr/>
                    <a:lstStyle/>
                    <a:p>
                      <a:pPr marL="457200" algn="ctr">
                        <a:lnSpc>
                          <a:spcPct val="130000"/>
                        </a:lnSpc>
                        <a:spcBef>
                          <a:spcPts val="300"/>
                        </a:spcBef>
                        <a:spcAft>
                          <a:spcPts val="300"/>
                        </a:spcAft>
                      </a:pPr>
                      <a:r>
                        <a:rPr lang="es-ES_tradnl" sz="1300" dirty="0" err="1">
                          <a:effectLst/>
                        </a:rPr>
                        <a:t>Temperature</a:t>
                      </a:r>
                      <a:r>
                        <a:rPr lang="es-ES_tradnl" sz="1300" dirty="0">
                          <a:effectLst/>
                        </a:rPr>
                        <a:t>, </a:t>
                      </a:r>
                      <a:r>
                        <a:rPr lang="es-ES_tradnl" sz="1300" baseline="30000" dirty="0" err="1">
                          <a:effectLst/>
                        </a:rPr>
                        <a:t>o</a:t>
                      </a:r>
                      <a:r>
                        <a:rPr lang="es-ES_tradnl" sz="1300" dirty="0" err="1">
                          <a:effectLst/>
                        </a:rPr>
                        <a:t>C</a:t>
                      </a:r>
                      <a:endParaRPr lang="en-US" sz="1100" dirty="0">
                        <a:effectLst/>
                        <a:latin typeface="Times New Roman" panose="02020603050405020304" pitchFamily="18" charset="0"/>
                        <a:ea typeface="Calibri" panose="020F0502020204030204" pitchFamily="34" charset="0"/>
                      </a:endParaRPr>
                    </a:p>
                  </a:txBody>
                  <a:tcPr marL="68580" marR="68580" marT="0" marB="0" anchor="ctr"/>
                </a:tc>
                <a:tc>
                  <a:txBody>
                    <a:bodyPr/>
                    <a:lstStyle/>
                    <a:p>
                      <a:pPr marL="457200" algn="ctr">
                        <a:lnSpc>
                          <a:spcPct val="130000"/>
                        </a:lnSpc>
                        <a:spcBef>
                          <a:spcPts val="300"/>
                        </a:spcBef>
                        <a:spcAft>
                          <a:spcPts val="300"/>
                        </a:spcAft>
                      </a:pPr>
                      <a:r>
                        <a:rPr lang="es-ES_tradnl" sz="1300" dirty="0" err="1">
                          <a:effectLst/>
                        </a:rPr>
                        <a:t>Avarage</a:t>
                      </a:r>
                      <a:r>
                        <a:rPr lang="es-ES_tradnl" sz="1300" dirty="0">
                          <a:effectLst/>
                        </a:rPr>
                        <a:t> temperatura </a:t>
                      </a:r>
                      <a:r>
                        <a:rPr lang="es-ES_tradnl" sz="1300" baseline="30000" dirty="0" err="1">
                          <a:effectLst/>
                        </a:rPr>
                        <a:t>o</a:t>
                      </a:r>
                      <a:r>
                        <a:rPr lang="es-ES_tradnl" sz="1300" dirty="0" err="1">
                          <a:effectLst/>
                        </a:rPr>
                        <a:t>C</a:t>
                      </a:r>
                      <a:endParaRPr lang="en-US" sz="1100" dirty="0">
                        <a:effectLst/>
                        <a:latin typeface="Times New Roman" panose="02020603050405020304" pitchFamily="18" charset="0"/>
                        <a:ea typeface="Calibri" panose="020F0502020204030204" pitchFamily="34" charset="0"/>
                      </a:endParaRPr>
                    </a:p>
                  </a:txBody>
                  <a:tcPr marL="68580" marR="68580" marT="0" marB="0" anchor="ctr"/>
                </a:tc>
                <a:extLst>
                  <a:ext uri="{0D108BD9-81ED-4DB2-BD59-A6C34878D82A}">
                    <a16:rowId xmlns:a16="http://schemas.microsoft.com/office/drawing/2014/main" val="10000"/>
                  </a:ext>
                </a:extLst>
              </a:tr>
              <a:tr h="509789">
                <a:tc>
                  <a:txBody>
                    <a:bodyPr/>
                    <a:lstStyle/>
                    <a:p>
                      <a:pPr marL="457200" algn="ctr">
                        <a:lnSpc>
                          <a:spcPct val="130000"/>
                        </a:lnSpc>
                        <a:spcBef>
                          <a:spcPts val="300"/>
                        </a:spcBef>
                        <a:spcAft>
                          <a:spcPts val="300"/>
                        </a:spcAft>
                      </a:pPr>
                      <a:r>
                        <a:rPr lang="es-ES_tradnl" sz="1300" dirty="0">
                          <a:effectLst/>
                        </a:rPr>
                        <a:t>1</a:t>
                      </a:r>
                      <a:endParaRPr lang="en-US" sz="1100" dirty="0">
                        <a:effectLst/>
                        <a:latin typeface="Times New Roman" panose="02020603050405020304" pitchFamily="18" charset="0"/>
                        <a:ea typeface="Calibri" panose="020F0502020204030204" pitchFamily="34" charset="0"/>
                      </a:endParaRPr>
                    </a:p>
                  </a:txBody>
                  <a:tcPr marL="68580" marR="68580" marT="0" marB="0" anchor="ctr"/>
                </a:tc>
                <a:tc>
                  <a:txBody>
                    <a:bodyPr/>
                    <a:lstStyle/>
                    <a:p>
                      <a:pPr marL="457200" algn="ctr">
                        <a:lnSpc>
                          <a:spcPct val="130000"/>
                        </a:lnSpc>
                        <a:spcBef>
                          <a:spcPts val="300"/>
                        </a:spcBef>
                        <a:spcAft>
                          <a:spcPts val="300"/>
                        </a:spcAft>
                      </a:pPr>
                      <a:r>
                        <a:rPr lang="en-US" sz="1400" b="0" dirty="0"/>
                        <a:t>Cooling Tower </a:t>
                      </a:r>
                      <a:endParaRPr lang="en-US" sz="1100" b="0" dirty="0">
                        <a:effectLst/>
                        <a:latin typeface="Times New Roman" panose="02020603050405020304" pitchFamily="18" charset="0"/>
                        <a:ea typeface="Calibri" panose="020F0502020204030204" pitchFamily="34" charset="0"/>
                      </a:endParaRPr>
                    </a:p>
                  </a:txBody>
                  <a:tcPr marL="68580" marR="68580" marT="0" marB="0" anchor="ctr"/>
                </a:tc>
                <a:tc>
                  <a:txBody>
                    <a:bodyPr/>
                    <a:lstStyle/>
                    <a:p>
                      <a:pPr marL="457200" algn="ctr">
                        <a:lnSpc>
                          <a:spcPct val="130000"/>
                        </a:lnSpc>
                        <a:spcBef>
                          <a:spcPts val="300"/>
                        </a:spcBef>
                        <a:spcAft>
                          <a:spcPts val="300"/>
                        </a:spcAft>
                      </a:pPr>
                      <a:r>
                        <a:rPr lang="es-ES_tradnl" sz="1300">
                          <a:effectLst/>
                        </a:rPr>
                        <a:t>320-350</a:t>
                      </a:r>
                      <a:endParaRPr lang="en-US" sz="1100">
                        <a:effectLst/>
                        <a:latin typeface="Times New Roman" panose="02020603050405020304" pitchFamily="18" charset="0"/>
                        <a:ea typeface="Calibri" panose="020F0502020204030204" pitchFamily="34" charset="0"/>
                      </a:endParaRPr>
                    </a:p>
                  </a:txBody>
                  <a:tcPr marL="68580" marR="68580" marT="0" marB="0" anchor="ctr"/>
                </a:tc>
                <a:tc>
                  <a:txBody>
                    <a:bodyPr/>
                    <a:lstStyle/>
                    <a:p>
                      <a:pPr marL="457200" algn="ctr">
                        <a:lnSpc>
                          <a:spcPct val="130000"/>
                        </a:lnSpc>
                        <a:spcBef>
                          <a:spcPts val="300"/>
                        </a:spcBef>
                        <a:spcAft>
                          <a:spcPts val="300"/>
                        </a:spcAft>
                      </a:pPr>
                      <a:r>
                        <a:rPr lang="es-ES_tradnl" sz="1300">
                          <a:effectLst/>
                        </a:rPr>
                        <a:t>330</a:t>
                      </a:r>
                      <a:endParaRPr lang="en-US" sz="1100">
                        <a:effectLst/>
                        <a:latin typeface="Times New Roman" panose="02020603050405020304" pitchFamily="18" charset="0"/>
                        <a:ea typeface="Calibri" panose="020F0502020204030204" pitchFamily="34" charset="0"/>
                      </a:endParaRPr>
                    </a:p>
                  </a:txBody>
                  <a:tcPr marL="68580" marR="68580" marT="0" marB="0" anchor="ctr"/>
                </a:tc>
                <a:extLst>
                  <a:ext uri="{0D108BD9-81ED-4DB2-BD59-A6C34878D82A}">
                    <a16:rowId xmlns:a16="http://schemas.microsoft.com/office/drawing/2014/main" val="10001"/>
                  </a:ext>
                </a:extLst>
              </a:tr>
              <a:tr h="509789">
                <a:tc>
                  <a:txBody>
                    <a:bodyPr/>
                    <a:lstStyle/>
                    <a:p>
                      <a:pPr marL="457200" algn="ctr">
                        <a:lnSpc>
                          <a:spcPct val="130000"/>
                        </a:lnSpc>
                        <a:spcBef>
                          <a:spcPts val="300"/>
                        </a:spcBef>
                        <a:spcAft>
                          <a:spcPts val="300"/>
                        </a:spcAft>
                      </a:pPr>
                      <a:r>
                        <a:rPr lang="es-ES_tradnl" sz="1300" dirty="0">
                          <a:effectLst/>
                        </a:rPr>
                        <a:t>2</a:t>
                      </a:r>
                      <a:endParaRPr lang="en-US" sz="1100" dirty="0">
                        <a:effectLst/>
                        <a:latin typeface="Times New Roman" panose="02020603050405020304" pitchFamily="18" charset="0"/>
                        <a:ea typeface="Calibri" panose="020F0502020204030204" pitchFamily="34" charset="0"/>
                      </a:endParaRPr>
                    </a:p>
                  </a:txBody>
                  <a:tcPr marL="68580" marR="68580" marT="0" marB="0" anchor="ctr"/>
                </a:tc>
                <a:tc>
                  <a:txBody>
                    <a:bodyPr/>
                    <a:lstStyle/>
                    <a:p>
                      <a:pPr marL="457200" algn="ctr">
                        <a:lnSpc>
                          <a:spcPct val="130000"/>
                        </a:lnSpc>
                        <a:spcBef>
                          <a:spcPts val="300"/>
                        </a:spcBef>
                        <a:spcAft>
                          <a:spcPts val="300"/>
                        </a:spcAft>
                      </a:pPr>
                      <a:r>
                        <a:rPr lang="en-US" sz="1400" b="0" dirty="0"/>
                        <a:t>Clinker Cooling </a:t>
                      </a:r>
                      <a:endParaRPr lang="en-US" sz="1100" b="0" dirty="0">
                        <a:effectLst/>
                        <a:latin typeface="Times New Roman" panose="02020603050405020304" pitchFamily="18" charset="0"/>
                        <a:ea typeface="Calibri" panose="020F0502020204030204" pitchFamily="34" charset="0"/>
                      </a:endParaRPr>
                    </a:p>
                  </a:txBody>
                  <a:tcPr marL="68580" marR="68580" marT="0" marB="0" anchor="ctr"/>
                </a:tc>
                <a:tc>
                  <a:txBody>
                    <a:bodyPr/>
                    <a:lstStyle/>
                    <a:p>
                      <a:pPr marL="457200" algn="ctr">
                        <a:lnSpc>
                          <a:spcPct val="130000"/>
                        </a:lnSpc>
                        <a:spcBef>
                          <a:spcPts val="300"/>
                        </a:spcBef>
                        <a:spcAft>
                          <a:spcPts val="300"/>
                        </a:spcAft>
                      </a:pPr>
                      <a:r>
                        <a:rPr lang="es-ES_tradnl" sz="1300">
                          <a:effectLst/>
                        </a:rPr>
                        <a:t>280-332</a:t>
                      </a:r>
                      <a:endParaRPr lang="en-US" sz="1100">
                        <a:effectLst/>
                        <a:latin typeface="Times New Roman" panose="02020603050405020304" pitchFamily="18" charset="0"/>
                        <a:ea typeface="Calibri" panose="020F0502020204030204" pitchFamily="34" charset="0"/>
                      </a:endParaRPr>
                    </a:p>
                  </a:txBody>
                  <a:tcPr marL="68580" marR="68580" marT="0" marB="0" anchor="ctr"/>
                </a:tc>
                <a:tc>
                  <a:txBody>
                    <a:bodyPr/>
                    <a:lstStyle/>
                    <a:p>
                      <a:pPr marL="457200" algn="ctr">
                        <a:lnSpc>
                          <a:spcPct val="130000"/>
                        </a:lnSpc>
                        <a:spcBef>
                          <a:spcPts val="300"/>
                        </a:spcBef>
                        <a:spcAft>
                          <a:spcPts val="300"/>
                        </a:spcAft>
                      </a:pPr>
                      <a:r>
                        <a:rPr lang="es-ES_tradnl" sz="1300" dirty="0">
                          <a:effectLst/>
                        </a:rPr>
                        <a:t>310</a:t>
                      </a:r>
                      <a:endParaRPr lang="en-US" sz="1100" dirty="0">
                        <a:effectLst/>
                        <a:latin typeface="Times New Roman" panose="02020603050405020304" pitchFamily="18" charset="0"/>
                        <a:ea typeface="Calibri" panose="020F0502020204030204" pitchFamily="34" charset="0"/>
                      </a:endParaRPr>
                    </a:p>
                  </a:txBody>
                  <a:tcPr marL="68580" marR="68580"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926268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260" descr="C:\Users\Vaio-PC\Desktop\Ảnh GP xi măng Hạ long\Untitled.png">
            <a:extLst>
              <a:ext uri="{FF2B5EF4-FFF2-40B4-BE49-F238E27FC236}">
                <a16:creationId xmlns:a16="http://schemas.microsoft.com/office/drawing/2014/main" id="{E059794F-CFBE-43B8-A832-569049C819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1878" y="2250258"/>
            <a:ext cx="9188244" cy="41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Hình chữ nhật 3">
            <a:extLst>
              <a:ext uri="{FF2B5EF4-FFF2-40B4-BE49-F238E27FC236}">
                <a16:creationId xmlns:a16="http://schemas.microsoft.com/office/drawing/2014/main" id="{FDB75B79-62C6-4F63-B063-525D10DFF594}"/>
              </a:ext>
            </a:extLst>
          </p:cNvPr>
          <p:cNvSpPr/>
          <p:nvPr/>
        </p:nvSpPr>
        <p:spPr>
          <a:xfrm>
            <a:off x="3971058" y="6450028"/>
            <a:ext cx="5484671" cy="338554"/>
          </a:xfrm>
          <a:prstGeom prst="rect">
            <a:avLst/>
          </a:prstGeom>
        </p:spPr>
        <p:txBody>
          <a:bodyPr wrap="square">
            <a:spAutoFit/>
          </a:bodyPr>
          <a:lstStyle/>
          <a:p>
            <a:r>
              <a:rPr lang="en-US" sz="1600" i="1" dirty="0">
                <a:latin typeface="Times New Roman" panose="02020603050405020304" pitchFamily="18" charset="0"/>
                <a:cs typeface="Times New Roman" panose="02020603050405020304" pitchFamily="18" charset="0"/>
              </a:rPr>
              <a:t>Principle diagram of the clinker production system</a:t>
            </a:r>
          </a:p>
        </p:txBody>
      </p:sp>
      <p:sp>
        <p:nvSpPr>
          <p:cNvPr id="8" name="Title 1">
            <a:extLst>
              <a:ext uri="{FF2B5EF4-FFF2-40B4-BE49-F238E27FC236}">
                <a16:creationId xmlns:a16="http://schemas.microsoft.com/office/drawing/2014/main" id="{B538CDEA-D1DC-E4D0-BBFC-CE7A2AFD18E2}"/>
              </a:ext>
            </a:extLst>
          </p:cNvPr>
          <p:cNvSpPr txBox="1">
            <a:spLocks/>
          </p:cNvSpPr>
          <p:nvPr/>
        </p:nvSpPr>
        <p:spPr>
          <a:xfrm>
            <a:off x="609600" y="536396"/>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rPr>
              <a:t>Energy efficiency measure number 5</a:t>
            </a:r>
          </a:p>
        </p:txBody>
      </p:sp>
      <p:sp>
        <p:nvSpPr>
          <p:cNvPr id="9" name="TG_Rounded Rectangle 21">
            <a:extLst>
              <a:ext uri="{FF2B5EF4-FFF2-40B4-BE49-F238E27FC236}">
                <a16:creationId xmlns:a16="http://schemas.microsoft.com/office/drawing/2014/main" id="{E5D4E75A-A7E6-0C55-255C-FFB99067C8C8}"/>
              </a:ext>
            </a:extLst>
          </p:cNvPr>
          <p:cNvSpPr/>
          <p:nvPr/>
        </p:nvSpPr>
        <p:spPr bwMode="gray">
          <a:xfrm>
            <a:off x="609600" y="1365808"/>
            <a:ext cx="10972800" cy="711225"/>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spcBef>
                <a:spcPts val="300"/>
              </a:spcBef>
              <a:spcAft>
                <a:spcPts val="300"/>
              </a:spcAft>
            </a:pPr>
            <a:r>
              <a:rPr lang="en-US" sz="1800" b="1" dirty="0">
                <a:cs typeface="Times New Roman" panose="02020603050405020304" pitchFamily="18" charset="0"/>
              </a:rPr>
              <a:t>Utilizing the waste heat from the clinker kiln flue gas and the exhaust air from the clinker cooling process to generate electricity</a:t>
            </a:r>
          </a:p>
        </p:txBody>
      </p:sp>
    </p:spTree>
    <p:extLst>
      <p:ext uri="{BB962C8B-B14F-4D97-AF65-F5344CB8AC3E}">
        <p14:creationId xmlns:p14="http://schemas.microsoft.com/office/powerpoint/2010/main" val="17902899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CAB08610-FFA3-21C8-08DF-FF587EE84DBB}"/>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3D1C81C7-7A0C-A476-185C-EA5232E6791D}"/>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01E3629A-33D2-AB3B-5DF1-01DA32C1CBEB}"/>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4EF3471D-B40B-F975-F2DF-503AF8DE70C7}"/>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B32F0007-54B0-8301-99F8-D80AD3703AE5}"/>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571255C7-EBA8-5845-BF6C-5E389D85F75F}"/>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FF27F483-F710-0145-439F-59C0132FB934}"/>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2B76E7DF-92D9-EF53-D79E-56E97548106F}"/>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F8069ECF-1409-945A-9CA5-B75BCBE0A12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18B3C5DA-BC59-BB2A-0946-4C5D3A16E07D}"/>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2D7839BA-159F-AB07-FB42-D3A0ED9F8295}"/>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930BCB89-9114-3D6A-0FF6-ABE573D36A72}"/>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6F76159E-3ABF-11B8-EDF6-3C8A21E6B0B1}"/>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81A6819A-0372-9EC4-ABCD-F0687203C028}"/>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1055A456-61C5-0203-E719-19C570456F39}"/>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08CC85C0-776D-14A4-87D4-A90A86283D67}"/>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B7F2854C-C6D7-EC8F-9A72-1CC88748139B}"/>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9EE92501-A815-3D6A-0742-AFCEF8305335}"/>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5B0BE178-0526-D4DE-9C96-39D62CBF2AD4}"/>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A2283E30-884B-22B7-3BA5-4FBF9D4CB702}"/>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03B18B5F-CBEE-24CE-D5EE-0279ACE61123}"/>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6F91757B-F206-3960-CF9B-4B548BA3B09F}"/>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1A59462-486B-3542-6E13-1897439E9019}"/>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5C347039-32B2-8A30-F244-57A4EB67D45D}"/>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77A22A8F-2C1A-5ACE-3A80-A76D0F01793C}"/>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05A3EFA1-FBF2-282C-3DD1-3988E21227D5}"/>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A40E6487-A162-2683-DFE6-ED397441CF8A}"/>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CAAA436-1731-24BE-C86B-5B732710A1D4}"/>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F3CFEFFC-7D77-381A-6F53-98677DB9BC2E}"/>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9F4E088A-7115-C7D0-8D1E-EC491E8D4C79}"/>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03789D66-B4E0-9397-00A8-B859FB1896A2}"/>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E5196BC3-C279-A536-D528-0D91B95D6EBD}"/>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4CDE5F09-2476-FA7B-8696-C49843BD8CD8}"/>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F8EA7C03-3582-963B-FAA1-2769D1E2A59D}"/>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B5B547D-EF1D-B00D-055F-E80425F5854C}"/>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973BB4E4-A04D-F8AD-48CC-06CEE911D083}"/>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B55292DB-DD53-DEFB-E628-EE3B88D65587}"/>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ED036F42-D682-91F3-48BE-4276C296211A}"/>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97EFB268-E1D2-BBD7-677D-8927ABF67A42}"/>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B25866A6-B5C0-2C85-5599-8F1B838F9756}"/>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D3DE4BBB-9984-7140-D5D0-3F52DA464086}"/>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FF44E0B6-3A46-12D0-130C-2045FB9A6E87}"/>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220D6C4B-56F1-1B52-AC3C-74337EE07F05}"/>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3C749D0E-05ED-605E-006E-C33B3234DBC8}"/>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C71B5104-38EC-5CF8-EB63-7883EECFA337}"/>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E5277F48-ADB1-B3EF-0804-9E721B58C7D1}"/>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170B3332-AF7C-1321-034A-A3DBF909D703}"/>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410958C0-1377-703F-8E74-DB081916A374}"/>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5AD4C244-BA94-EE38-E80B-3BF904CC50DB}"/>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ECD05FBB-F284-9022-E207-AAC6F9CCD552}"/>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8B1D3B7E-822A-45D2-53A3-A7560B2D4BBB}"/>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A0556F61-B7E2-A292-51D9-707E2BE0EAD0}"/>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56F32DD8-BF65-264C-90A7-5F92A55E8B9C}"/>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C31A7EAF-ED47-820E-B19F-925C6B05D0E1}"/>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EAFC1109-A160-90D5-4C96-DB6F50874AD4}"/>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7C6130DF-1DBC-DBB1-DB21-64A55937F91F}"/>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FA31D80F-D1FD-0B11-A508-F1D91A76A464}"/>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71C507B6-B398-79CE-F7DC-5F885E0508C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F8F780EC-0E63-0F5D-217F-5C739DB1583F}"/>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8AB8A229-DA48-7A4E-0754-F83E2ECF2358}"/>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5F7EEC4A-0A28-1350-143D-591B7962E8FD}"/>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F5CD42B3-13B1-6432-6C09-B19E32B4B32C}"/>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29A7682F-A509-3789-7E02-0AD2B3883A1F}"/>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68F1B5CE-33FA-B35D-3131-AF88722A178E}"/>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D08404CF-F54D-B9F2-3C30-B7EEFB88BEC7}"/>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44D06DDC-6242-A44C-ED18-C67B569537A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3B41A497-472C-2FA8-437E-06BE00032733}"/>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8166B2A0-77AC-8B01-8585-63A1769F5B3A}"/>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3D73199B-E52A-E941-1D80-FE8F64FBDB55}"/>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0616B452-B620-41C6-B4BB-E96EB0B4FAB2}"/>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66EE11D2-1440-E8E3-F7F9-299FF1B627B4}"/>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F78339C5-2858-55D7-BA85-16C5BA315FE7}"/>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8DD1BD90-614E-03CE-86DD-8C9553714209}"/>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033470EE-4DB5-26FE-740B-575CED7855CC}"/>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88123BD7-3106-EF62-5AF1-63F601F4CF69}"/>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E72929FC-6AC6-C0DD-5E24-4D85916234B9}"/>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AD88C7E2-B425-D3DE-DC79-041CF8A21B6D}"/>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18587DE1-076A-D017-914E-AE71B395EC95}"/>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42FC2C1B-D523-F9E6-0C8D-4D9B7A95A107}"/>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D70058EE-19E9-99ED-A3CE-4217DE9D785C}"/>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27FAE229-4989-5FE6-7FCA-3C24F35BFAC1}"/>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A7287552-CEBF-993B-00EA-09964DC09449}"/>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A46AE446-0045-DD39-8E59-B3CC09442FCB}"/>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2F447D20-DB05-970E-208C-5047BC38A86D}"/>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CAA749AC-9632-C37C-E649-590A3719E949}"/>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9C6DBF34-94B1-0E34-5C2A-D1CEC3140344}"/>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547248D5-33E4-E455-A686-B180781E7F65}"/>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E5BD212C-6660-F600-F3EB-157A413C8A0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1C81D526-D244-DCF5-94FD-F6A065931280}"/>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EEFD53D7-6420-2F06-C1B5-0556D092CBB9}"/>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5E538464-E1FE-C950-290B-C0B915166009}"/>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0BEF6F00-91D7-BBA9-C132-484CED093741}"/>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E90B78CC-3FC8-54F3-29F8-643181E17AA8}"/>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B8E93A1F-2198-B28F-22A3-14C6D6757995}"/>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0EA681A6-3105-330A-EA33-27568F992670}"/>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B26FC24A-56A2-9DE1-01DB-FFDF41BABA12}"/>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2B5D4011-B913-9E29-C9B7-38CAB241EEE6}"/>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C1851757-EEE1-B226-15A3-C9B1133E9EF5}"/>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B8A4DC84-1679-383C-0417-A7329A5014B9}"/>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CD7DB621-2A2F-75DC-C6AF-5E69166220DD}"/>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72DE0A71-9EEE-9089-E626-E164F4693797}"/>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48725054-72DA-F59F-A1F6-1A455D4DEFC2}"/>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2091ECD-AB08-F7FF-B769-018D79EDDB1A}"/>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35A41D87-76F2-335C-EC89-3F899C8CEAAF}"/>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7A6DD41B-E810-1806-C85C-3AF902D76B09}"/>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DAA832DE-D989-C44C-0A2D-B7F0DD18B30E}"/>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FBFAA03E-573C-981C-47CC-46766F303B59}"/>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E8BC66C9-8E4C-CBBC-508B-103082BACA22}"/>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052D0D10-C656-2344-305A-54C19F053B5B}"/>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D5B7FCA9-43C8-DF09-E415-07727D332B52}"/>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9CA93024-58FD-8AE1-B875-C12B00E10D3C}"/>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AE8862D0-F646-031D-85CF-545E8683FDE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1A00C32-E919-C959-6143-B297FF53E891}"/>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9406A9FE-FA48-5E5E-A21F-8C7CCDD0CEF8}"/>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4FC62E92-AE42-171A-A92D-56C0036A1F7D}"/>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B5408C1F-6792-FE0D-4ACF-7B76AD0B9577}"/>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979F66AB-0C6F-2334-0BDF-8D5505438034}"/>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7DBE726B-4187-0CD5-5364-F219F977950F}"/>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74D6F6BF-631A-BF0C-9185-E42C7AF7F7BB}"/>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3CC7F65C-F2C0-2F06-C1BE-0F901295D8E6}"/>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5D09ECF3-7D3C-7456-7E39-F8F597D76981}"/>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AA56F95-3A86-07A8-AA63-06BB86751BD5}"/>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56324919-0884-F72C-9AEC-D4C86539D32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E9F86BAF-FBF0-E846-F71B-9923C289A7E4}"/>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905C66B2-501D-4C55-545B-E6508FCE1A31}"/>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12BEE7C0-9953-0BAD-5F0F-F7EDEDBE8BA3}"/>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FFF30E8C-AF97-EFFF-CC78-2B2517897CFE}"/>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84CC606A-A5B9-69F2-F01F-70826FF5F321}"/>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2CEC5CA1-DEFC-AA59-3400-B293DBD3FB65}"/>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5A1B0C9F-68AF-D659-1D8B-F24D55B5866F}"/>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5890E7B3-05C3-FB39-500B-4EAE7F7DDFC3}"/>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CF80BB51-4D3D-4CA7-BB9F-9F2A982A3C76}"/>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E99885BD-6EBF-B87E-1B90-41242784BE42}"/>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AD75D24B-4F90-1D77-26CB-C01B4617FCC2}"/>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D9AA5166-54F6-7818-052C-03DF9D07DFD3}"/>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3D6E83B2-2E82-9DFE-C926-A9E2BDAA7250}"/>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B9BC38D1-FA31-C85C-F2F4-2454A9B580E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B7580F27-4B19-A87C-E568-E821A487B57A}"/>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F647078C-BC5A-0414-9427-58BCC4DED5DB}"/>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6D6622B4-7FEF-8B0F-293D-BC64F908EA32}"/>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C37D3547-301A-1D3A-8795-B52D4F1E144B}"/>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D3156C3F-12EA-8EB6-0A28-6B7B97927E6B}"/>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A666D0FE-485D-A229-0499-F64DE61A3D44}"/>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09AA8EAE-866A-5530-8883-47277CBD6177}"/>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D77F265D-625A-DB64-67AC-326123F565B3}"/>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B9570B95-27B2-0D42-C6AA-D4D19A8B732F}"/>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31F94CD8-5B83-E764-6385-8C5EE8F36017}"/>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4DFB6730-9E48-3537-D4BC-27644C591FBA}"/>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D1F4CCE8-10FD-4028-05FC-637BA9377773}"/>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583F0068-3A5C-5CBF-4D6E-0BE973174847}"/>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A0678329-2439-C149-17C9-3E1BBCDBB9D0}"/>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C2256E9D-6F08-F2AE-55CD-3B362393590B}"/>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5F02DFE2-325D-A189-DC21-F35361F549E4}"/>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DB8C35AB-5C44-9714-39CE-F4ABE7FEEA26}"/>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41485A99-AABD-4C04-0909-7B9E9A683F7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960831DF-F7FC-A286-D8BA-174228F210F8}"/>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F5EA8771-4978-DB87-8539-191C0324CF01}"/>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1FCB1E08-7690-6FC3-A73C-534A544937D9}"/>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03F9293E-64CE-CC06-A7F6-6BF1C439E621}"/>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31C4918F-F558-A139-E8DD-8229F92EA128}"/>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578F181F-07DA-C15A-F0C8-B4C4F30F8D76}"/>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CC8C1627-6268-8368-569D-1A496210A7F4}"/>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CCF86521-33C3-4A9C-1816-EB758B592FC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CFEDA81-92C6-A0B1-5B24-966086956F77}"/>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CECBB6B1-95F3-3331-972C-384B4513A66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5C58C0EF-BA35-593F-DA3E-06FB694E68C1}"/>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0988933E-0B27-E432-A963-F8DCE3EE2B51}"/>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71FB815F-65E1-18A7-4277-AECE578C608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B1557093-23C2-EE12-61C1-C87D4482E1B4}"/>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3F328030-6719-022C-09F8-462B856BC342}"/>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6ABE0C34-ADE1-6B9C-A835-A22D3BE5505B}"/>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733F7C6D-4FA2-7556-8A2C-0A139A427C1F}"/>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45A4C380-470A-8F16-47F8-DEFCECBB207F}"/>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0B78372A-F86D-5BE3-9D04-665A6484FF5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2D3FC78E-4576-09F6-43F4-3C431D87B1B0}"/>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AF50FD38-4961-B0FE-8165-F6BD91C5FC08}"/>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1909FE9D-0956-FF41-B120-E52514E36A8F}"/>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8C45DF65-36F6-EB60-FC2F-F4346FB9EC93}"/>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C22026DC-72D3-8986-D763-A51D6C83F4DA}"/>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43959FDA-E923-10BC-90A8-01CBA930E24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B3D01ADB-6E1B-4FAD-5CF5-D500D609B640}"/>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D4312403-AF63-84FB-182A-4958B0E02A5E}"/>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7B5A4ABA-5EF9-D0C2-4E38-AA9F73D40A33}"/>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EAD35360-EEC5-58A1-B170-2324D509EC8E}"/>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9E6D18C2-9C69-8DA9-CE5D-2F73EA805FF8}"/>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7ED5CA2B-C649-0B98-4B5D-FB38DBDB7FF0}"/>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3221D317-2EBE-0A22-D6D9-7C9179BBB437}"/>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0EB92DC9-ADEB-7CD6-3464-7074E6453E04}"/>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696D95C9-1588-4DFC-3E54-ED069FBE6F3B}"/>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40A6F6A5-A4AF-883D-9F40-A259DFDE28C4}"/>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6E442DC2-E4EA-4CA6-9F85-9009766CC02C}"/>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D4FA1D4F-5D97-96BB-85F2-6A99B7D17024}"/>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44A5426B-8477-930E-61A4-1F2998A22FCE}"/>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2263E68B-955D-C8E9-44E2-2EC51790C47A}"/>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E7ADCFCE-3489-49B4-40BA-728B0428C123}"/>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51BD132F-1039-8196-AECA-0D934F119F11}"/>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D3946EAD-9247-12C7-E217-E413F747A67D}"/>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853B317F-BC5C-3963-DCDF-3D701366190F}"/>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08DB3136-DF3C-31FC-271A-5FAAAF150484}"/>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07FEEF80-6763-DBD2-F921-DFC66AAF1B62}"/>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F0060E28-DE5D-73FC-2146-7FBE8E4CB255}"/>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74AE8C6E-A6C7-620E-3EB8-D496C7961EBB}"/>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BFF7F7DE-6793-A89E-BD57-8C41AF1B755E}"/>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55C29201-1B87-2F8C-BDF4-27B444515AC3}"/>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A23AE17A-0045-C393-D8BC-F371EF6E8F55}"/>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95BF0587-A043-8A9B-1C34-BE5A16FA61F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CEB86886-A947-F720-67D0-00A80436450F}"/>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BAD8CDCB-9BB0-0243-39B6-3525FD5607F8}"/>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29A9DDF6-D669-04F1-80B1-1E17D289A568}"/>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44BFC97C-F185-5F04-EDA9-59601D70A4C1}"/>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7B9F7F2C-EE16-29B3-C960-3AC1911F301E}"/>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94D7AB58-9F5D-4149-AF51-11B7A6107A49}"/>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E7C69676-82DF-A4C5-3513-B3AF6EA29B52}"/>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7BB49878-0A40-BA12-38AC-13A0F941F6BD}"/>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14423059-A178-F043-1C66-E6B719138B29}"/>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0EB98630-2E57-A255-DBFE-FB2DEDAF93E4}"/>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9FADE808-A30A-3C64-03F0-F27B3536ED09}"/>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593D3D41-A000-F9C1-8F40-4ACE42B860B5}"/>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842DA9B1-143B-92CC-F961-04A6ACA8AB78}"/>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FDB11EAB-3D91-5C9D-7336-D74B9A78C066}"/>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4481157E-6751-730F-922A-69036F3C8DD5}"/>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87511182-3B7A-4BA4-B98F-50D896AE6B93}"/>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4F83A442-D292-EEA4-62FB-76B2137F5915}"/>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D2716BC6-8E64-C546-2040-70A17D4EE6DF}"/>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2EEE3D9C-5B6C-4D1B-A599-744EB510A30A}"/>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1133241F-5EB6-CDF4-D07D-E1E9D5832EDF}"/>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C6386EE8-06E4-31D3-6ABF-7482285F4045}"/>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761DF85A-4CCB-4662-9F2D-7DE9A0162CA4}"/>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996F5794-60E5-3557-82F4-9EC581CB8E2B}"/>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374AB8D5-2D2F-4E01-BFC7-D3297223B2CE}"/>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DEFDD95D-3A5F-9C1E-2E43-4D1A307E15F6}"/>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5DEF42D-BEDA-AB8A-B8FE-74FB72177A5C}"/>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E3CD8DD2-6043-1293-0A00-0171D6CFD6D5}"/>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7418F4B8-F84A-BB1E-E068-7C8EA872E8B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983BD21D-3B9F-71EB-34A6-82577101172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AFACA39E-49F2-DC64-AEAA-6D9290BA53B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D2FEF33-0F45-DEBE-1728-7EA0082283E4}"/>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845D56E8-38DB-06CF-41D3-80A25E060F03}"/>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9ED70B29-CDDF-9050-3FCA-AC60301EB1AE}"/>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FD9D643E-99C1-7700-B364-A6B840DCDE0E}"/>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87D494CA-B32A-9DDC-858B-B9403AB13C4A}"/>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71CBBA3C-AFAE-734B-BAB9-3E4B1A2D2F52}"/>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E974A932-8031-E0AA-B684-1E061EF50971}"/>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39570FDA-EA66-D344-F1E1-F178ED56E454}"/>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AE9F9332-3E30-E982-5ABA-7C433701C78B}"/>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FF7ED5A4-1CBB-F960-26C8-A80DFDCABE2B}"/>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74B7EC21-06E9-4138-6CE5-1E691FBBC091}"/>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5C10521C-7851-D7BB-718F-C1A1DE3A1DAD}"/>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F850FC77-4E19-BBCA-EBA8-32941F36CF8D}"/>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FE40BB02-38C5-A67B-B0F8-5CBB5A332C9F}"/>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FA2FCDF7-B549-6A19-0921-0F7F0198ECCE}"/>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0E642C76-21CC-E70A-0EC1-E5256738EF47}"/>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E4BB44BD-C6BB-7962-D734-BB921E6FC86B}"/>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113AE741-0F84-62A1-97B4-6B2DEE6A428E}"/>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D6D90DAD-0CA0-C26C-D6EF-7B055A9AA9BF}"/>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7EE9216B-2523-6AF1-4DFB-1EA6A768B753}"/>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0553A0FA-C985-FAD3-35FE-FDF154CDB666}"/>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6860C2DC-084C-CB50-1093-C1C80221B4B7}"/>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EFC7BD70-1132-B903-E5CD-83343924295E}"/>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B124E048-D0D3-56D2-4029-1B160D75FA3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8B9C553E-AB41-7A35-1CDE-879A015B09EA}"/>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29F17424-48B9-E3BE-807F-3165757ADFFC}"/>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1E4763BC-DADE-72EC-5AD4-4F94F17AF01B}"/>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DC555EC6-0638-3746-811E-360E3D26C41E}"/>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941E0600-A811-B406-C079-D24EF700A81E}"/>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CBB2CFB7-E239-7D9F-B083-F407FE9AFF1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4AEF5911-DC83-842A-FAAA-371BC72FBD79}"/>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3D956ABE-EB3C-C851-CE29-7C2BE7EFFED0}"/>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2F3221E7-D99E-D238-E6BA-036B28D1BD14}"/>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AEFD040F-2DEF-D253-F0AC-C7046C4C388E}"/>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6DBFC42B-36D7-D8CB-CEE7-CD1173E49BC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D4789406-6D95-13AF-F42C-99C27E40F071}"/>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565ABA2-27B2-A2D3-9E85-845ECB196C64}"/>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24F635C6-60E9-1884-18CE-6CD3862DB06D}"/>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A5EC23A8-6834-3216-F9FB-A142FF9FE33B}"/>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5CD09287-722F-C10B-6CD8-FDADD622E044}"/>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B95E5DB1-C493-AEF5-A818-320D554F90E4}"/>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D4DA87BD-0D01-812F-08B0-AE8C65CE2A6C}"/>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6C162018-43AE-1E86-D8EA-CEAFDB2328F5}"/>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8C11740C-E2F1-3897-F3BD-4BA8F9A4EE3A}"/>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E9E91484-EAE8-6A33-D662-4EC5F2A66451}"/>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02D1910B-5277-A8D5-F5C2-5F849BD380FD}"/>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ECD59334-88EB-C8A5-913C-DCD96404D693}"/>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0AAAAEF0-2731-0456-2933-43D85A3E1495}"/>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A90F4E80-9DED-D723-FB84-AA1D38AAA905}"/>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A281292F-7480-9CAD-6E49-CF07A55C0437}"/>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74BD479E-441B-582F-5FFF-7E037803245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EF4F4E0C-9C89-A0E2-06C5-75C3104D6F2F}"/>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C5D7B8C7-D51E-221C-FC50-980AF6CE8035}"/>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917C1F42-809B-1D3C-C1D7-4BDD9878EE72}"/>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C8FF3597-9820-D7A9-9BB4-4C5F1BFBB487}"/>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9E73B718-2AEC-519F-904F-4AAF6A30058C}"/>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408244AB-0389-5D86-2B32-855BE4F94107}"/>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5CCB1A90-4C57-C935-2320-96F39BFF5032}"/>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0245E947-B426-B3E6-4057-7C805E961139}"/>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4532E24F-3B1A-A1EB-92DF-4BF3CFEFDC8B}"/>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D3C86A59-5C8D-5F1F-AA6D-6B79C8E1A52B}"/>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73960835-904A-38D3-EDFC-54DEA93004BB}"/>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1BA92153-D8BA-F72D-F8F1-BEC0E950A911}"/>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7D9776C8-98C4-4EA4-1B1B-1B5756E79FAD}"/>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D10E41E-7132-3AF7-BE75-537B9CEF84E6}"/>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D7A1084E-EFAF-EAD5-E4CE-15E0FF00EBE1}"/>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AAF9273E-FE8A-E114-FD10-5EE3ECC2FC4A}"/>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B09AAEFC-5901-914C-559F-7CA6F8EAC64D}"/>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C9CD7D5D-2E19-D7D4-ADBA-7F7850B45997}"/>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32294E08-BF05-1D21-FE1B-47707B172366}"/>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A93CF22D-C3DF-2C19-7D2E-4E1CBCCB16FD}"/>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06695297-E4A4-3C05-4C49-FE20711A50C6}"/>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C8B5F437-EEA2-F72A-E67A-B02451D7FE98}"/>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3097B425-DEFA-D054-12EB-4BD3E067B9C2}"/>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682053C9-B59E-747D-1DBF-7790EF9D788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DF9005F8-2A84-F0BD-4C79-4135C3081B9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68D32EAA-9C4B-067D-87EC-CCF82D3ADB02}"/>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BFF7D6ED-B79E-FD23-A7F1-E24F3E24A22C}"/>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124412A0-E74A-F37F-86CC-3EB4A756AED6}"/>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120BF1DC-91D9-4C89-0AC9-CA930065EF9F}"/>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5E3A0790-94A9-0D64-F197-1EA3CC275CDD}"/>
              </a:ext>
            </a:extLst>
          </p:cNvPr>
          <p:cNvSpPr txBox="1"/>
          <p:nvPr/>
        </p:nvSpPr>
        <p:spPr>
          <a:xfrm>
            <a:off x="546998" y="3512561"/>
            <a:ext cx="6372786" cy="1458604"/>
          </a:xfrm>
          <a:prstGeom prst="rect">
            <a:avLst/>
          </a:prstGeom>
          <a:noFill/>
        </p:spPr>
        <p:txBody>
          <a:bodyPr wrap="square">
            <a:spAutoFit/>
          </a:bodyPr>
          <a:lstStyle/>
          <a:p>
            <a:pPr>
              <a:lnSpc>
                <a:spcPct val="115000"/>
              </a:lnSpc>
              <a:spcAft>
                <a:spcPts val="1000"/>
              </a:spcAft>
              <a:defRPr/>
            </a:pPr>
            <a:r>
              <a:rPr lang="en-US" sz="2400" b="1" dirty="0">
                <a:solidFill>
                  <a:schemeClr val="accent1">
                    <a:lumMod val="50000"/>
                  </a:schemeClr>
                </a:solidFill>
              </a:rPr>
              <a:t>Module 6: </a:t>
            </a:r>
          </a:p>
          <a:p>
            <a:pPr>
              <a:lnSpc>
                <a:spcPct val="115000"/>
              </a:lnSpc>
              <a:spcAft>
                <a:spcPts val="1000"/>
              </a:spcAft>
              <a:defRPr/>
            </a:pPr>
            <a:r>
              <a:rPr lang="en-US" sz="2400" b="1" dirty="0">
                <a:solidFill>
                  <a:schemeClr val="accent1">
                    <a:lumMod val="50000"/>
                  </a:schemeClr>
                </a:solidFill>
              </a:rPr>
              <a:t>Typical report on energy efficiency</a:t>
            </a:r>
            <a:r>
              <a:rPr lang="en-US" sz="2400" b="1" dirty="0">
                <a:solidFill>
                  <a:schemeClr val="accent1">
                    <a:lumMod val="50000"/>
                  </a:schemeClr>
                </a:solidFill>
                <a:latin typeface="+mn-lt"/>
                <a:cs typeface="Arial" panose="020B0604020202020204" pitchFamily="34" charset="0"/>
              </a:rPr>
              <a:t> in cement industry in Vietnam</a:t>
            </a:r>
            <a:endParaRPr lang="en-US" altLang="en-US" sz="2400" b="1" kern="0" dirty="0">
              <a:solidFill>
                <a:schemeClr val="accent1">
                  <a:lumMod val="50000"/>
                </a:schemeClr>
              </a:solidFill>
              <a:latin typeface="+mn-lt"/>
              <a:ea typeface="+mj-ea"/>
              <a:cs typeface="Arial" panose="020B0604020202020204" pitchFamily="34" charset="0"/>
            </a:endParaRPr>
          </a:p>
        </p:txBody>
      </p:sp>
      <p:sp>
        <p:nvSpPr>
          <p:cNvPr id="5" name="TextBox 4">
            <a:extLst>
              <a:ext uri="{FF2B5EF4-FFF2-40B4-BE49-F238E27FC236}">
                <a16:creationId xmlns:a16="http://schemas.microsoft.com/office/drawing/2014/main" id="{914D2AEE-64BB-9EB9-AC1E-F8E908A2EF67}"/>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546998" y="571751"/>
            <a:ext cx="7430018"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4800" b="1" dirty="0">
                <a:solidFill>
                  <a:schemeClr val="accent1">
                    <a:lumMod val="50000"/>
                  </a:schemeClr>
                </a:solidFill>
              </a:rPr>
              <a:t>TRAINING PROGRAME for IEs</a:t>
            </a:r>
          </a:p>
        </p:txBody>
      </p:sp>
      <p:sp>
        <p:nvSpPr>
          <p:cNvPr id="9" name="TextBox 8">
            <a:extLst>
              <a:ext uri="{FF2B5EF4-FFF2-40B4-BE49-F238E27FC236}">
                <a16:creationId xmlns:a16="http://schemas.microsoft.com/office/drawing/2014/main" id="{F79AF64A-BAE1-F879-F892-F13E64620425}"/>
              </a:ext>
            </a:extLst>
          </p:cNvPr>
          <p:cNvSpPr txBox="1"/>
          <p:nvPr/>
        </p:nvSpPr>
        <p:spPr>
          <a:xfrm>
            <a:off x="546998" y="2430862"/>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extLst>
      <p:ext uri="{BB962C8B-B14F-4D97-AF65-F5344CB8AC3E}">
        <p14:creationId xmlns:p14="http://schemas.microsoft.com/office/powerpoint/2010/main" val="1315307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nh chữ nhật 5">
            <a:extLst>
              <a:ext uri="{FF2B5EF4-FFF2-40B4-BE49-F238E27FC236}">
                <a16:creationId xmlns:a16="http://schemas.microsoft.com/office/drawing/2014/main" id="{70D1D375-E4F6-494D-A46A-6B3AF7A3E15C}"/>
              </a:ext>
            </a:extLst>
          </p:cNvPr>
          <p:cNvSpPr/>
          <p:nvPr/>
        </p:nvSpPr>
        <p:spPr>
          <a:xfrm>
            <a:off x="609600" y="2097356"/>
            <a:ext cx="10972799" cy="646331"/>
          </a:xfrm>
          <a:prstGeom prst="rect">
            <a:avLst/>
          </a:prstGeom>
        </p:spPr>
        <p:txBody>
          <a:bodyPr wrap="square">
            <a:spAutoFit/>
          </a:bodyPr>
          <a:lstStyle/>
          <a:p>
            <a:pPr marL="285750" indent="-285750" algn="just">
              <a:buFont typeface="Wingdings" panose="05000000000000000000" pitchFamily="2" charset="2"/>
              <a:buChar char="v"/>
            </a:pPr>
            <a:r>
              <a:rPr lang="en-US" sz="1800" b="1" dirty="0">
                <a:latin typeface="+mn-lt"/>
                <a:ea typeface="Times New Roman" panose="02020603050405020304" pitchFamily="18" charset="0"/>
                <a:cs typeface="Times New Roman" panose="02020603050405020304" pitchFamily="18" charset="0"/>
              </a:rPr>
              <a:t>Measure</a:t>
            </a:r>
            <a:r>
              <a:rPr lang="en-US" sz="1800" b="1" i="1" dirty="0">
                <a:latin typeface="+mn-lt"/>
                <a:ea typeface="Times New Roman" panose="02020603050405020304" pitchFamily="18" charset="0"/>
                <a:cs typeface="Times New Roman" panose="02020603050405020304" pitchFamily="18" charset="0"/>
              </a:rPr>
              <a:t>:</a:t>
            </a:r>
            <a:r>
              <a:rPr lang="en-US" sz="1800" b="1" dirty="0">
                <a:latin typeface="+mn-lt"/>
                <a:ea typeface="Times New Roman" panose="02020603050405020304" pitchFamily="18" charset="0"/>
                <a:cs typeface="Times New Roman" panose="02020603050405020304" pitchFamily="18" charset="0"/>
              </a:rPr>
              <a:t> </a:t>
            </a:r>
            <a:r>
              <a:rPr lang="en-US" sz="1800" dirty="0">
                <a:latin typeface="+mn-lt"/>
                <a:cs typeface="Times New Roman" panose="02020603050405020304" pitchFamily="18" charset="0"/>
              </a:rPr>
              <a:t>The company invests in a system for utilizing waste heat from the clinker kiln group, using the traditional steam Rankine </a:t>
            </a:r>
            <a:r>
              <a:rPr lang="en-US" sz="1800" dirty="0">
                <a:latin typeface="+mn-lt"/>
              </a:rPr>
              <a:t>cycle technology to generate electricity.</a:t>
            </a:r>
            <a:endParaRPr lang="en-US" sz="1800" b="1" dirty="0">
              <a:latin typeface="+mn-lt"/>
              <a:cs typeface="Times New Roman" panose="02020603050405020304" pitchFamily="18" charset="0"/>
            </a:endParaRPr>
          </a:p>
        </p:txBody>
      </p:sp>
      <p:sp>
        <p:nvSpPr>
          <p:cNvPr id="5" name="Hình chữ nhật 4">
            <a:extLst>
              <a:ext uri="{FF2B5EF4-FFF2-40B4-BE49-F238E27FC236}">
                <a16:creationId xmlns:a16="http://schemas.microsoft.com/office/drawing/2014/main" id="{66EE2533-A5B3-4D0E-AEE9-3B7AD247B1F1}"/>
              </a:ext>
            </a:extLst>
          </p:cNvPr>
          <p:cNvSpPr/>
          <p:nvPr/>
        </p:nvSpPr>
        <p:spPr>
          <a:xfrm>
            <a:off x="825908" y="2977276"/>
            <a:ext cx="10540181" cy="646331"/>
          </a:xfrm>
          <a:prstGeom prst="rect">
            <a:avLst/>
          </a:prstGeom>
        </p:spPr>
        <p:txBody>
          <a:bodyPr wrap="square">
            <a:spAutoFit/>
          </a:bodyPr>
          <a:lstStyle/>
          <a:p>
            <a:pPr algn="ctr"/>
            <a:r>
              <a:rPr lang="en-US" sz="1800" b="1" dirty="0">
                <a:latin typeface="+mn-lt"/>
              </a:rPr>
              <a:t>Summary of key economic and technical indicators for the power plant system for various clinker kiln capacities</a:t>
            </a:r>
          </a:p>
        </p:txBody>
      </p:sp>
      <p:graphicFrame>
        <p:nvGraphicFramePr>
          <p:cNvPr id="6" name="Bảng 8">
            <a:extLst>
              <a:ext uri="{FF2B5EF4-FFF2-40B4-BE49-F238E27FC236}">
                <a16:creationId xmlns:a16="http://schemas.microsoft.com/office/drawing/2014/main" id="{205922E7-A037-416A-A5AE-4236F289D71B}"/>
              </a:ext>
            </a:extLst>
          </p:cNvPr>
          <p:cNvGraphicFramePr>
            <a:graphicFrameLocks noGrp="1"/>
          </p:cNvGraphicFramePr>
          <p:nvPr>
            <p:extLst>
              <p:ext uri="{D42A27DB-BD31-4B8C-83A1-F6EECF244321}">
                <p14:modId xmlns:p14="http://schemas.microsoft.com/office/powerpoint/2010/main" val="3675919510"/>
              </p:ext>
            </p:extLst>
          </p:nvPr>
        </p:nvGraphicFramePr>
        <p:xfrm>
          <a:off x="1267691" y="3660819"/>
          <a:ext cx="9668238" cy="2887174"/>
        </p:xfrm>
        <a:graphic>
          <a:graphicData uri="http://schemas.openxmlformats.org/drawingml/2006/table">
            <a:tbl>
              <a:tblPr firstRow="1" firstCol="1" bandRow="1">
                <a:tableStyleId>{5C22544A-7EE6-4342-B048-85BDC9FD1C3A}</a:tableStyleId>
              </a:tblPr>
              <a:tblGrid>
                <a:gridCol w="1319073">
                  <a:extLst>
                    <a:ext uri="{9D8B030D-6E8A-4147-A177-3AD203B41FA5}">
                      <a16:colId xmlns:a16="http://schemas.microsoft.com/office/drawing/2014/main" val="20000"/>
                    </a:ext>
                  </a:extLst>
                </a:gridCol>
                <a:gridCol w="3044945">
                  <a:extLst>
                    <a:ext uri="{9D8B030D-6E8A-4147-A177-3AD203B41FA5}">
                      <a16:colId xmlns:a16="http://schemas.microsoft.com/office/drawing/2014/main" val="20001"/>
                    </a:ext>
                  </a:extLst>
                </a:gridCol>
                <a:gridCol w="1345137">
                  <a:extLst>
                    <a:ext uri="{9D8B030D-6E8A-4147-A177-3AD203B41FA5}">
                      <a16:colId xmlns:a16="http://schemas.microsoft.com/office/drawing/2014/main" val="20002"/>
                    </a:ext>
                  </a:extLst>
                </a:gridCol>
                <a:gridCol w="1319073">
                  <a:extLst>
                    <a:ext uri="{9D8B030D-6E8A-4147-A177-3AD203B41FA5}">
                      <a16:colId xmlns:a16="http://schemas.microsoft.com/office/drawing/2014/main" val="20003"/>
                    </a:ext>
                  </a:extLst>
                </a:gridCol>
                <a:gridCol w="1320005">
                  <a:extLst>
                    <a:ext uri="{9D8B030D-6E8A-4147-A177-3AD203B41FA5}">
                      <a16:colId xmlns:a16="http://schemas.microsoft.com/office/drawing/2014/main" val="20004"/>
                    </a:ext>
                  </a:extLst>
                </a:gridCol>
                <a:gridCol w="1320005">
                  <a:extLst>
                    <a:ext uri="{9D8B030D-6E8A-4147-A177-3AD203B41FA5}">
                      <a16:colId xmlns:a16="http://schemas.microsoft.com/office/drawing/2014/main" val="20005"/>
                    </a:ext>
                  </a:extLst>
                </a:gridCol>
              </a:tblGrid>
              <a:tr h="628978">
                <a:tc rowSpan="2">
                  <a:txBody>
                    <a:bodyPr/>
                    <a:lstStyle/>
                    <a:p>
                      <a:pPr algn="ctr">
                        <a:lnSpc>
                          <a:spcPct val="130000"/>
                        </a:lnSpc>
                        <a:spcBef>
                          <a:spcPts val="300"/>
                        </a:spcBef>
                        <a:spcAft>
                          <a:spcPts val="300"/>
                        </a:spcAft>
                      </a:pPr>
                      <a:r>
                        <a:rPr lang="en-US" sz="1300" dirty="0">
                          <a:effectLst/>
                          <a:latin typeface="Times New Roman" panose="02020603050405020304" pitchFamily="18" charset="0"/>
                          <a:cs typeface="Times New Roman" panose="02020603050405020304" pitchFamily="18" charset="0"/>
                        </a:rPr>
                        <a:t>NO</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rowSpan="2">
                  <a:txBody>
                    <a:bodyPr/>
                    <a:lstStyle/>
                    <a:p>
                      <a:pPr marR="0" algn="ctr" rtl="0">
                        <a:lnSpc>
                          <a:spcPct val="130000"/>
                        </a:lnSpc>
                        <a:spcBef>
                          <a:spcPts val="300"/>
                        </a:spcBef>
                        <a:spcAft>
                          <a:spcPts val="300"/>
                        </a:spcAft>
                        <a:buClr>
                          <a:srgbClr val="000000"/>
                        </a:buClr>
                        <a:buFont typeface="Arial"/>
                      </a:pPr>
                      <a:r>
                        <a:rPr lang="en-US" sz="1300" b="1" i="0" u="none" strike="noStrike" cap="none" dirty="0">
                          <a:solidFill>
                            <a:schemeClr val="lt1"/>
                          </a:solidFill>
                          <a:effectLst/>
                          <a:latin typeface="Times New Roman" panose="02020603050405020304" pitchFamily="18" charset="0"/>
                          <a:ea typeface="+mn-ea"/>
                          <a:cs typeface="Times New Roman" panose="02020603050405020304" pitchFamily="18" charset="0"/>
                          <a:sym typeface="Arial"/>
                        </a:rPr>
                        <a:t>Economic and Technical Specifications of the Power Plant</a:t>
                      </a:r>
                    </a:p>
                  </a:txBody>
                  <a:tcPr marL="68580" marR="68580" marT="0" marB="0" anchor="ctr"/>
                </a:tc>
                <a:tc rowSpan="2">
                  <a:txBody>
                    <a:bodyPr/>
                    <a:lstStyle/>
                    <a:p>
                      <a:pPr algn="ctr">
                        <a:lnSpc>
                          <a:spcPct val="130000"/>
                        </a:lnSpc>
                        <a:spcBef>
                          <a:spcPts val="300"/>
                        </a:spcBef>
                        <a:spcAft>
                          <a:spcPts val="300"/>
                        </a:spcAft>
                      </a:pPr>
                      <a:r>
                        <a:rPr lang="en-US" sz="1300" dirty="0">
                          <a:effectLst/>
                          <a:latin typeface="Times New Roman" panose="02020603050405020304" pitchFamily="18" charset="0"/>
                          <a:cs typeface="Times New Roman" panose="02020603050405020304" pitchFamily="18" charset="0"/>
                        </a:rPr>
                        <a:t>Unit</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gridSpan="3">
                  <a:txBody>
                    <a:bodyPr/>
                    <a:lstStyle/>
                    <a:p>
                      <a:pPr algn="ctr">
                        <a:lnSpc>
                          <a:spcPct val="130000"/>
                        </a:lnSpc>
                        <a:spcBef>
                          <a:spcPts val="300"/>
                        </a:spcBef>
                        <a:spcAft>
                          <a:spcPts val="300"/>
                        </a:spcAft>
                      </a:pPr>
                      <a:r>
                        <a:rPr lang="en-US" sz="1300" b="1" i="0" u="none" strike="noStrike" cap="none" dirty="0">
                          <a:solidFill>
                            <a:schemeClr val="lt1"/>
                          </a:solidFill>
                          <a:effectLst/>
                          <a:latin typeface="Times New Roman" panose="02020603050405020304" pitchFamily="18" charset="0"/>
                          <a:ea typeface="+mn-ea"/>
                          <a:cs typeface="Times New Roman" panose="02020603050405020304" pitchFamily="18" charset="0"/>
                          <a:sym typeface="Arial"/>
                        </a:rPr>
                        <a:t>Clinker Kiln Index (tons per day)</a:t>
                      </a: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78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2500T</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4000T</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5000T</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257820">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1</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Installed Capacity</a:t>
                      </a: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MW</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4,5</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7,5</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9,0</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484548">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2</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Average Power Generation Capacity</a:t>
                      </a: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MW</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4,0</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7,0</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8,6</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257820">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3</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Operating time per year (</a:t>
                      </a:r>
                    </a:p>
                  </a:txBody>
                  <a:tcPr marL="68580" marR="68580" marT="0" marB="0" anchor="ctr"/>
                </a:tc>
                <a:tc>
                  <a:txBody>
                    <a:bodyPr/>
                    <a:lstStyle/>
                    <a:p>
                      <a:pPr algn="ctr">
                        <a:lnSpc>
                          <a:spcPct val="130000"/>
                        </a:lnSpc>
                        <a:spcBef>
                          <a:spcPts val="300"/>
                        </a:spcBef>
                        <a:spcAft>
                          <a:spcPts val="300"/>
                        </a:spcAft>
                      </a:pPr>
                      <a:r>
                        <a:rPr lang="en-US" sz="1300" dirty="0">
                          <a:effectLst/>
                          <a:latin typeface="Times New Roman" panose="02020603050405020304" pitchFamily="18" charset="0"/>
                          <a:cs typeface="Times New Roman" panose="02020603050405020304" pitchFamily="18" charset="0"/>
                        </a:rPr>
                        <a:t>Hour</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7200</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7200</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7200</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257820">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4</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Electricity generation per year</a:t>
                      </a: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MWh</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28800</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50000</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62000</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484548">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5</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Technical Staff for Station Operation</a:t>
                      </a:r>
                    </a:p>
                  </a:txBody>
                  <a:tcPr marL="68580" marR="68580" marT="0" marB="0" anchor="ctr"/>
                </a:tc>
                <a:tc>
                  <a:txBody>
                    <a:bodyPr/>
                    <a:lstStyle/>
                    <a:p>
                      <a:pPr algn="ctr">
                        <a:lnSpc>
                          <a:spcPct val="130000"/>
                        </a:lnSpc>
                        <a:spcBef>
                          <a:spcPts val="300"/>
                        </a:spcBef>
                        <a:spcAft>
                          <a:spcPts val="300"/>
                        </a:spcAft>
                      </a:pPr>
                      <a:r>
                        <a:rPr lang="en-US" sz="1300" dirty="0">
                          <a:effectLst/>
                          <a:latin typeface="Times New Roman" panose="02020603050405020304" pitchFamily="18" charset="0"/>
                          <a:cs typeface="Times New Roman" panose="02020603050405020304" pitchFamily="18" charset="0"/>
                        </a:rPr>
                        <a:t>Person</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10</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10</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10</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r h="257820">
                <a:tc>
                  <a:txBody>
                    <a:bodyPr/>
                    <a:lstStyle/>
                    <a:p>
                      <a:pPr algn="ctr">
                        <a:lnSpc>
                          <a:spcPct val="130000"/>
                        </a:lnSpc>
                        <a:spcBef>
                          <a:spcPts val="300"/>
                        </a:spcBef>
                        <a:spcAft>
                          <a:spcPts val="300"/>
                        </a:spcAft>
                      </a:pPr>
                      <a:r>
                        <a:rPr lang="en-US" sz="1300" dirty="0">
                          <a:effectLst/>
                          <a:latin typeface="Times New Roman" panose="02020603050405020304" pitchFamily="18" charset="0"/>
                          <a:cs typeface="Times New Roman" panose="02020603050405020304" pitchFamily="18" charset="0"/>
                        </a:rPr>
                        <a:t>6</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Total investment.</a:t>
                      </a:r>
                    </a:p>
                  </a:txBody>
                  <a:tcPr marL="68580" marR="68580" marT="0" marB="0" anchor="ctr"/>
                </a:tc>
                <a:tc>
                  <a:txBody>
                    <a:bodyPr/>
                    <a:lstStyle/>
                    <a:p>
                      <a:pPr algn="ctr">
                        <a:lnSpc>
                          <a:spcPct val="130000"/>
                        </a:lnSpc>
                        <a:spcBef>
                          <a:spcPts val="300"/>
                        </a:spcBef>
                        <a:spcAft>
                          <a:spcPts val="300"/>
                        </a:spcAft>
                      </a:pPr>
                      <a:r>
                        <a:rPr lang="en-US" sz="1300" dirty="0">
                          <a:effectLst/>
                          <a:latin typeface="Times New Roman" panose="02020603050405020304" pitchFamily="18" charset="0"/>
                          <a:cs typeface="Times New Roman" panose="02020603050405020304" pitchFamily="18" charset="0"/>
                        </a:rPr>
                        <a:t>Million USD</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9-12</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a:effectLst/>
                          <a:latin typeface="Times New Roman" panose="02020603050405020304" pitchFamily="18" charset="0"/>
                          <a:cs typeface="Times New Roman" panose="02020603050405020304" pitchFamily="18" charset="0"/>
                        </a:rPr>
                        <a:t>15-20</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Times New Roman" panose="02020603050405020304" pitchFamily="18" charset="0"/>
                          <a:cs typeface="Times New Roman" panose="02020603050405020304" pitchFamily="18" charset="0"/>
                        </a:rPr>
                        <a:t>18-22</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7"/>
                  </a:ext>
                </a:extLst>
              </a:tr>
            </a:tbl>
          </a:graphicData>
        </a:graphic>
      </p:graphicFrame>
      <p:sp>
        <p:nvSpPr>
          <p:cNvPr id="9" name="Title 1">
            <a:extLst>
              <a:ext uri="{FF2B5EF4-FFF2-40B4-BE49-F238E27FC236}">
                <a16:creationId xmlns:a16="http://schemas.microsoft.com/office/drawing/2014/main" id="{11F61D2B-94C7-CFD4-5522-B56BD607E528}"/>
              </a:ext>
            </a:extLst>
          </p:cNvPr>
          <p:cNvSpPr txBox="1">
            <a:spLocks/>
          </p:cNvSpPr>
          <p:nvPr/>
        </p:nvSpPr>
        <p:spPr>
          <a:xfrm>
            <a:off x="609600" y="536396"/>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rPr>
              <a:t>Energy efficiency measure number 5</a:t>
            </a:r>
          </a:p>
        </p:txBody>
      </p:sp>
      <p:sp>
        <p:nvSpPr>
          <p:cNvPr id="10" name="TG_Rounded Rectangle 21">
            <a:extLst>
              <a:ext uri="{FF2B5EF4-FFF2-40B4-BE49-F238E27FC236}">
                <a16:creationId xmlns:a16="http://schemas.microsoft.com/office/drawing/2014/main" id="{8A94B85E-7CC6-FE57-47ED-BFC3FF452403}"/>
              </a:ext>
            </a:extLst>
          </p:cNvPr>
          <p:cNvSpPr/>
          <p:nvPr/>
        </p:nvSpPr>
        <p:spPr bwMode="gray">
          <a:xfrm>
            <a:off x="609600" y="1365808"/>
            <a:ext cx="10972800" cy="711225"/>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spcBef>
                <a:spcPts val="300"/>
              </a:spcBef>
              <a:spcAft>
                <a:spcPts val="300"/>
              </a:spcAft>
            </a:pPr>
            <a:r>
              <a:rPr lang="en-US" sz="1800" b="1" dirty="0">
                <a:cs typeface="Times New Roman" panose="02020603050405020304" pitchFamily="18" charset="0"/>
              </a:rPr>
              <a:t>Utilizing the waste heat from the clinker kiln flue gas and the exhaust air from the clinker cooling process to generate electricity</a:t>
            </a:r>
          </a:p>
        </p:txBody>
      </p:sp>
    </p:spTree>
    <p:extLst>
      <p:ext uri="{BB962C8B-B14F-4D97-AF65-F5344CB8AC3E}">
        <p14:creationId xmlns:p14="http://schemas.microsoft.com/office/powerpoint/2010/main" val="36529602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nh 12">
            <a:extLst>
              <a:ext uri="{FF2B5EF4-FFF2-40B4-BE49-F238E27FC236}">
                <a16:creationId xmlns:a16="http://schemas.microsoft.com/office/drawing/2014/main" id="{1B462C43-5B35-4443-9B50-B076CF225920}"/>
              </a:ext>
            </a:extLst>
          </p:cNvPr>
          <p:cNvPicPr/>
          <p:nvPr/>
        </p:nvPicPr>
        <p:blipFill rotWithShape="1">
          <a:blip r:embed="rId2"/>
          <a:srcRect l="40790" t="27684" r="18939" b="15027"/>
          <a:stretch/>
        </p:blipFill>
        <p:spPr bwMode="auto">
          <a:xfrm>
            <a:off x="6096000" y="2084733"/>
            <a:ext cx="5562600" cy="4343400"/>
          </a:xfrm>
          <a:prstGeom prst="rect">
            <a:avLst/>
          </a:prstGeom>
          <a:ln>
            <a:noFill/>
          </a:ln>
          <a:extLst>
            <a:ext uri="{53640926-AAD7-44D8-BBD7-CCE9431645EC}">
              <a14:shadowObscured xmlns:a14="http://schemas.microsoft.com/office/drawing/2010/main"/>
            </a:ext>
          </a:extLst>
        </p:spPr>
      </p:pic>
      <p:sp>
        <p:nvSpPr>
          <p:cNvPr id="5" name="Hình chữ nhật 9">
            <a:extLst>
              <a:ext uri="{FF2B5EF4-FFF2-40B4-BE49-F238E27FC236}">
                <a16:creationId xmlns:a16="http://schemas.microsoft.com/office/drawing/2014/main" id="{4D929B60-4012-4D83-84E5-FF9BA21B6652}"/>
              </a:ext>
            </a:extLst>
          </p:cNvPr>
          <p:cNvSpPr/>
          <p:nvPr/>
        </p:nvSpPr>
        <p:spPr>
          <a:xfrm>
            <a:off x="746975" y="2352802"/>
            <a:ext cx="4790939" cy="3089500"/>
          </a:xfrm>
          <a:prstGeom prst="rect">
            <a:avLst/>
          </a:prstGeom>
        </p:spPr>
        <p:txBody>
          <a:bodyPr wrap="square">
            <a:spAutoFit/>
          </a:bodyPr>
          <a:lstStyle/>
          <a:p>
            <a:pPr marL="800100" indent="-342900">
              <a:lnSpc>
                <a:spcPct val="130000"/>
              </a:lnSpc>
              <a:spcBef>
                <a:spcPts val="300"/>
              </a:spcBef>
              <a:spcAft>
                <a:spcPts val="300"/>
              </a:spcAft>
              <a:buFont typeface="Arial" panose="020B0604020202020204" pitchFamily="34" charset="0"/>
              <a:buChar char="•"/>
            </a:pPr>
            <a:r>
              <a:rPr lang="en-US" sz="1800" dirty="0">
                <a:latin typeface="+mn-lt"/>
                <a:ea typeface="Calibri" panose="020F0502020204030204" pitchFamily="34" charset="0"/>
              </a:rPr>
              <a:t>The installed capacity of the power generation system is 7.5 MW, with a load factor of 85%. The average generation capacity will be 6.4 MW.</a:t>
            </a:r>
          </a:p>
          <a:p>
            <a:pPr marL="800100" indent="-342900">
              <a:lnSpc>
                <a:spcPct val="130000"/>
              </a:lnSpc>
              <a:spcBef>
                <a:spcPts val="300"/>
              </a:spcBef>
              <a:spcAft>
                <a:spcPts val="300"/>
              </a:spcAft>
              <a:buFont typeface="Arial" panose="020B0604020202020204" pitchFamily="34" charset="0"/>
              <a:buChar char="•"/>
            </a:pPr>
            <a:r>
              <a:rPr lang="en-US" sz="1800" dirty="0">
                <a:latin typeface="+mn-lt"/>
                <a:ea typeface="Calibri" panose="020F0502020204030204" pitchFamily="34" charset="0"/>
              </a:rPr>
              <a:t>The estimated investment cost is approximately 2.5 million USD per 1 MW of installed capacity.</a:t>
            </a:r>
          </a:p>
          <a:p>
            <a:pPr marL="800100" indent="-342900">
              <a:lnSpc>
                <a:spcPct val="130000"/>
              </a:lnSpc>
              <a:spcBef>
                <a:spcPts val="300"/>
              </a:spcBef>
              <a:spcAft>
                <a:spcPts val="300"/>
              </a:spcAft>
              <a:buFont typeface="Arial" panose="020B0604020202020204" pitchFamily="34" charset="0"/>
              <a:buChar char="•"/>
            </a:pPr>
            <a:endParaRPr lang="en-US" sz="1800" dirty="0">
              <a:latin typeface="+mn-lt"/>
              <a:ea typeface="Calibri" panose="020F0502020204030204" pitchFamily="34" charset="0"/>
            </a:endParaRPr>
          </a:p>
        </p:txBody>
      </p:sp>
      <p:sp>
        <p:nvSpPr>
          <p:cNvPr id="9" name="Title 1">
            <a:extLst>
              <a:ext uri="{FF2B5EF4-FFF2-40B4-BE49-F238E27FC236}">
                <a16:creationId xmlns:a16="http://schemas.microsoft.com/office/drawing/2014/main" id="{43D8FD7E-DBEB-8836-A542-46D71180DC93}"/>
              </a:ext>
            </a:extLst>
          </p:cNvPr>
          <p:cNvSpPr txBox="1">
            <a:spLocks/>
          </p:cNvSpPr>
          <p:nvPr/>
        </p:nvSpPr>
        <p:spPr>
          <a:xfrm>
            <a:off x="609600" y="536396"/>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rPr>
              <a:t>Energy efficiency measure number 5</a:t>
            </a:r>
          </a:p>
        </p:txBody>
      </p:sp>
      <p:sp>
        <p:nvSpPr>
          <p:cNvPr id="10" name="TG_Rounded Rectangle 21">
            <a:extLst>
              <a:ext uri="{FF2B5EF4-FFF2-40B4-BE49-F238E27FC236}">
                <a16:creationId xmlns:a16="http://schemas.microsoft.com/office/drawing/2014/main" id="{DCF2D407-5061-08C1-7276-C84740560623}"/>
              </a:ext>
            </a:extLst>
          </p:cNvPr>
          <p:cNvSpPr/>
          <p:nvPr/>
        </p:nvSpPr>
        <p:spPr bwMode="gray">
          <a:xfrm>
            <a:off x="609600" y="1365808"/>
            <a:ext cx="10972800" cy="711225"/>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spcBef>
                <a:spcPts val="300"/>
              </a:spcBef>
              <a:spcAft>
                <a:spcPts val="300"/>
              </a:spcAft>
            </a:pPr>
            <a:r>
              <a:rPr lang="en-US" sz="1800" b="1" dirty="0">
                <a:cs typeface="Times New Roman" panose="02020603050405020304" pitchFamily="18" charset="0"/>
              </a:rPr>
              <a:t>Utilizing the waste heat from the clinker kiln flue gas and the exhaust air from the clinker cooling process to generate electricity</a:t>
            </a:r>
          </a:p>
        </p:txBody>
      </p:sp>
    </p:spTree>
    <p:extLst>
      <p:ext uri="{BB962C8B-B14F-4D97-AF65-F5344CB8AC3E}">
        <p14:creationId xmlns:p14="http://schemas.microsoft.com/office/powerpoint/2010/main" val="26913248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nh chữ nhật 4">
            <a:extLst>
              <a:ext uri="{FF2B5EF4-FFF2-40B4-BE49-F238E27FC236}">
                <a16:creationId xmlns:a16="http://schemas.microsoft.com/office/drawing/2014/main" id="{E5943521-77A4-4756-AD19-31EE3B7A5FE0}"/>
              </a:ext>
            </a:extLst>
          </p:cNvPr>
          <p:cNvSpPr/>
          <p:nvPr/>
        </p:nvSpPr>
        <p:spPr>
          <a:xfrm>
            <a:off x="1844361" y="6321604"/>
            <a:ext cx="8503277" cy="379078"/>
          </a:xfrm>
          <a:prstGeom prst="rect">
            <a:avLst/>
          </a:prstGeom>
        </p:spPr>
        <p:txBody>
          <a:bodyPr wrap="square">
            <a:spAutoFit/>
          </a:bodyPr>
          <a:lstStyle/>
          <a:p>
            <a:pPr algn="ctr">
              <a:lnSpc>
                <a:spcPct val="130000"/>
              </a:lnSpc>
              <a:spcBef>
                <a:spcPts val="300"/>
              </a:spcBef>
              <a:spcAft>
                <a:spcPts val="300"/>
              </a:spcAft>
              <a:tabLst>
                <a:tab pos="5715000" algn="l"/>
              </a:tabLst>
            </a:pPr>
            <a:r>
              <a:rPr lang="en-US" sz="1600" i="1" dirty="0">
                <a:latin typeface="+mn-lt"/>
              </a:rPr>
              <a:t>Financial indicators table for investment in energy efficiency measure No. 5.</a:t>
            </a:r>
          </a:p>
        </p:txBody>
      </p:sp>
      <p:graphicFrame>
        <p:nvGraphicFramePr>
          <p:cNvPr id="5" name="Bảng 3">
            <a:extLst>
              <a:ext uri="{FF2B5EF4-FFF2-40B4-BE49-F238E27FC236}">
                <a16:creationId xmlns:a16="http://schemas.microsoft.com/office/drawing/2014/main" id="{7C5793DE-303E-45CA-B8A0-052CBF2833AE}"/>
              </a:ext>
            </a:extLst>
          </p:cNvPr>
          <p:cNvGraphicFramePr>
            <a:graphicFrameLocks noGrp="1"/>
          </p:cNvGraphicFramePr>
          <p:nvPr>
            <p:extLst>
              <p:ext uri="{D42A27DB-BD31-4B8C-83A1-F6EECF244321}">
                <p14:modId xmlns:p14="http://schemas.microsoft.com/office/powerpoint/2010/main" val="3439632336"/>
              </p:ext>
            </p:extLst>
          </p:nvPr>
        </p:nvGraphicFramePr>
        <p:xfrm>
          <a:off x="1288026" y="2213830"/>
          <a:ext cx="9615948" cy="4107774"/>
        </p:xfrm>
        <a:graphic>
          <a:graphicData uri="http://schemas.openxmlformats.org/drawingml/2006/table">
            <a:tbl>
              <a:tblPr firstRow="1" firstCol="1" bandRow="1">
                <a:tableStyleId>{5C22544A-7EE6-4342-B048-85BDC9FD1C3A}</a:tableStyleId>
              </a:tblPr>
              <a:tblGrid>
                <a:gridCol w="627037">
                  <a:extLst>
                    <a:ext uri="{9D8B030D-6E8A-4147-A177-3AD203B41FA5}">
                      <a16:colId xmlns:a16="http://schemas.microsoft.com/office/drawing/2014/main" val="20000"/>
                    </a:ext>
                  </a:extLst>
                </a:gridCol>
                <a:gridCol w="5516661">
                  <a:extLst>
                    <a:ext uri="{9D8B030D-6E8A-4147-A177-3AD203B41FA5}">
                      <a16:colId xmlns:a16="http://schemas.microsoft.com/office/drawing/2014/main" val="20001"/>
                    </a:ext>
                  </a:extLst>
                </a:gridCol>
                <a:gridCol w="2076860">
                  <a:extLst>
                    <a:ext uri="{9D8B030D-6E8A-4147-A177-3AD203B41FA5}">
                      <a16:colId xmlns:a16="http://schemas.microsoft.com/office/drawing/2014/main" val="20002"/>
                    </a:ext>
                  </a:extLst>
                </a:gridCol>
                <a:gridCol w="1395390">
                  <a:extLst>
                    <a:ext uri="{9D8B030D-6E8A-4147-A177-3AD203B41FA5}">
                      <a16:colId xmlns:a16="http://schemas.microsoft.com/office/drawing/2014/main" val="20003"/>
                    </a:ext>
                  </a:extLst>
                </a:gridCol>
              </a:tblGrid>
              <a:tr h="311540">
                <a:tc>
                  <a:txBody>
                    <a:bodyPr/>
                    <a:lstStyle/>
                    <a:p>
                      <a:pPr algn="ctr">
                        <a:lnSpc>
                          <a:spcPct val="130000"/>
                        </a:lnSpc>
                        <a:spcBef>
                          <a:spcPts val="300"/>
                        </a:spcBef>
                        <a:spcAft>
                          <a:spcPts val="300"/>
                        </a:spcAft>
                      </a:pPr>
                      <a:r>
                        <a:rPr lang="en-US" sz="1600" dirty="0">
                          <a:effectLst/>
                          <a:latin typeface="Times New Roman" panose="02020603050405020304" pitchFamily="18" charset="0"/>
                          <a:cs typeface="Times New Roman" panose="02020603050405020304" pitchFamily="18" charset="0"/>
                        </a:rPr>
                        <a:t>NO</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30000"/>
                        </a:lnSpc>
                        <a:spcBef>
                          <a:spcPts val="300"/>
                        </a:spcBef>
                        <a:spcAft>
                          <a:spcPts val="300"/>
                        </a:spcAft>
                      </a:pPr>
                      <a:r>
                        <a:rPr lang="en-US" sz="1600" dirty="0">
                          <a:effectLst/>
                          <a:latin typeface="Times New Roman" panose="02020603050405020304" pitchFamily="18" charset="0"/>
                          <a:cs typeface="Times New Roman" panose="02020603050405020304" pitchFamily="18" charset="0"/>
                        </a:rPr>
                        <a:t>SPECIFICATION</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30000"/>
                        </a:lnSpc>
                        <a:spcBef>
                          <a:spcPts val="300"/>
                        </a:spcBef>
                        <a:spcAft>
                          <a:spcPts val="300"/>
                        </a:spcAft>
                      </a:pPr>
                      <a:r>
                        <a:rPr lang="en-US" sz="1600" dirty="0">
                          <a:effectLst/>
                          <a:latin typeface="Times New Roman" panose="02020603050405020304" pitchFamily="18" charset="0"/>
                          <a:cs typeface="Times New Roman" panose="02020603050405020304" pitchFamily="18" charset="0"/>
                        </a:rPr>
                        <a:t>UNIT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30000"/>
                        </a:lnSpc>
                        <a:spcBef>
                          <a:spcPts val="300"/>
                        </a:spcBef>
                        <a:spcAft>
                          <a:spcPts val="300"/>
                        </a:spcAft>
                      </a:pPr>
                      <a:r>
                        <a:rPr lang="en-US" sz="1600" dirty="0">
                          <a:effectLst/>
                          <a:latin typeface="Times New Roman" panose="02020603050405020304" pitchFamily="18" charset="0"/>
                          <a:cs typeface="Times New Roman" panose="02020603050405020304" pitchFamily="18" charset="0"/>
                        </a:rPr>
                        <a:t>VALUE</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00"/>
                  </a:ext>
                </a:extLst>
              </a:tr>
              <a:tr h="277036">
                <a:tc>
                  <a:txBody>
                    <a:bodyPr/>
                    <a:lstStyle/>
                    <a:p>
                      <a:pPr algn="ctr">
                        <a:spcAft>
                          <a:spcPts val="0"/>
                        </a:spcAft>
                      </a:pPr>
                      <a:r>
                        <a:rPr lang="en-US" sz="1600" dirty="0">
                          <a:effectLst/>
                          <a:latin typeface="Times New Roman" panose="02020603050405020304" pitchFamily="18" charset="0"/>
                          <a:cs typeface="Times New Roman" panose="02020603050405020304" pitchFamily="18" charset="0"/>
                        </a:rPr>
                        <a:t>1</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dirty="0">
                          <a:effectLst/>
                          <a:latin typeface="Times New Roman" panose="02020603050405020304" pitchFamily="18" charset="0"/>
                          <a:cs typeface="Times New Roman" panose="02020603050405020304" pitchFamily="18" charset="0"/>
                        </a:rPr>
                        <a:t>Total investment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dirty="0">
                          <a:effectLst/>
                          <a:latin typeface="Times New Roman" panose="02020603050405020304" pitchFamily="18" charset="0"/>
                          <a:cs typeface="Times New Roman" panose="02020603050405020304" pitchFamily="18" charset="0"/>
                        </a:rPr>
                        <a:t>Million VND</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406.369</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523851">
                <a:tc>
                  <a:txBody>
                    <a:bodyPr/>
                    <a:lstStyle/>
                    <a:p>
                      <a:pPr algn="ctr">
                        <a:spcAft>
                          <a:spcPts val="0"/>
                        </a:spcAft>
                      </a:pPr>
                      <a:r>
                        <a:rPr lang="en-US" sz="1600">
                          <a:effectLst/>
                          <a:latin typeface="Times New Roman" panose="02020603050405020304" pitchFamily="18" charset="0"/>
                          <a:cs typeface="Times New Roman" panose="02020603050405020304" pitchFamily="18" charset="0"/>
                        </a:rPr>
                        <a:t>2</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Electrical energy saved after implementing the energy efficiency measure</a:t>
                      </a:r>
                    </a:p>
                  </a:txBody>
                  <a:tcPr marL="68580" marR="68580" marT="0" marB="0" anchor="ctr"/>
                </a:tc>
                <a:tc>
                  <a:txBody>
                    <a:bodyPr/>
                    <a:lstStyle/>
                    <a:p>
                      <a:pPr>
                        <a:spcAft>
                          <a:spcPts val="0"/>
                        </a:spcAft>
                      </a:pPr>
                      <a:r>
                        <a:rPr lang="en-US" sz="1600" dirty="0">
                          <a:effectLst/>
                          <a:latin typeface="Times New Roman" panose="02020603050405020304" pitchFamily="18" charset="0"/>
                          <a:cs typeface="Times New Roman" panose="02020603050405020304" pitchFamily="18" charset="0"/>
                        </a:rPr>
                        <a:t>kWh/year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50.688.000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277036">
                <a:tc>
                  <a:txBody>
                    <a:bodyPr/>
                    <a:lstStyle/>
                    <a:p>
                      <a:pPr algn="ctr">
                        <a:spcAft>
                          <a:spcPts val="0"/>
                        </a:spcAft>
                      </a:pPr>
                      <a:r>
                        <a:rPr lang="en-US" sz="1600">
                          <a:effectLst/>
                          <a:latin typeface="Times New Roman" panose="02020603050405020304" pitchFamily="18" charset="0"/>
                          <a:cs typeface="Times New Roman" panose="02020603050405020304" pitchFamily="18" charset="0"/>
                        </a:rPr>
                        <a:t>3</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Average electricity price for the first 10 months of 2015</a:t>
                      </a:r>
                    </a:p>
                  </a:txBody>
                  <a:tcPr marL="68580" marR="68580" marT="0" marB="0" anchor="ctr"/>
                </a:tc>
                <a:tc>
                  <a:txBody>
                    <a:bodyPr/>
                    <a:lstStyle/>
                    <a:p>
                      <a:pPr>
                        <a:spcAft>
                          <a:spcPts val="0"/>
                        </a:spcAft>
                      </a:pPr>
                      <a:r>
                        <a:rPr lang="en-US" sz="1600" dirty="0">
                          <a:effectLst/>
                          <a:latin typeface="Times New Roman" panose="02020603050405020304" pitchFamily="18" charset="0"/>
                          <a:cs typeface="Times New Roman" panose="02020603050405020304" pitchFamily="18" charset="0"/>
                        </a:rPr>
                        <a:t>VND/kWh</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1.355</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554072">
                <a:tc>
                  <a:txBody>
                    <a:bodyPr/>
                    <a:lstStyle/>
                    <a:p>
                      <a:pPr algn="ctr">
                        <a:spcAft>
                          <a:spcPts val="0"/>
                        </a:spcAft>
                      </a:pPr>
                      <a:r>
                        <a:rPr lang="en-US" sz="1600">
                          <a:effectLst/>
                          <a:latin typeface="Times New Roman" panose="02020603050405020304" pitchFamily="18" charset="0"/>
                          <a:cs typeface="Times New Roman" panose="02020603050405020304" pitchFamily="18" charset="0"/>
                        </a:rPr>
                        <a:t>4</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Cost savings after implementing the energy efficiency measure.</a:t>
                      </a:r>
                    </a:p>
                  </a:txBody>
                  <a:tcPr marL="68580" marR="68580" marT="0" marB="0" anchor="ctr"/>
                </a:tc>
                <a:tc>
                  <a:txBody>
                    <a:bodyPr/>
                    <a:lstStyle/>
                    <a:p>
                      <a:pPr>
                        <a:spcAft>
                          <a:spcPts val="0"/>
                        </a:spcAft>
                      </a:pPr>
                      <a:r>
                        <a:rPr lang="en-US" sz="1600" dirty="0">
                          <a:effectLst/>
                          <a:latin typeface="Times New Roman" panose="02020603050405020304" pitchFamily="18" charset="0"/>
                          <a:cs typeface="Times New Roman" panose="02020603050405020304" pitchFamily="18" charset="0"/>
                        </a:rPr>
                        <a:t>million VND/year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68.682</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579257">
                <a:tc>
                  <a:txBody>
                    <a:bodyPr/>
                    <a:lstStyle/>
                    <a:p>
                      <a:pPr algn="ctr">
                        <a:spcAft>
                          <a:spcPts val="0"/>
                        </a:spcAft>
                      </a:pPr>
                      <a:r>
                        <a:rPr lang="en-US" sz="1600">
                          <a:effectLst/>
                          <a:latin typeface="Times New Roman" panose="02020603050405020304" pitchFamily="18" charset="0"/>
                          <a:cs typeface="Times New Roman" panose="02020603050405020304" pitchFamily="18" charset="0"/>
                        </a:rPr>
                        <a:t>5</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Simple payback period</a:t>
                      </a:r>
                    </a:p>
                  </a:txBody>
                  <a:tcPr marL="68580" marR="68580" marT="0" marB="0" anchor="ctr"/>
                </a:tc>
                <a:tc>
                  <a:txBody>
                    <a:bodyPr/>
                    <a:lstStyle/>
                    <a:p>
                      <a:pPr>
                        <a:spcAft>
                          <a:spcPts val="0"/>
                        </a:spcAft>
                      </a:pPr>
                      <a:r>
                        <a:rPr lang="en-US" sz="1600" dirty="0">
                          <a:effectLst/>
                          <a:latin typeface="Times New Roman" panose="02020603050405020304" pitchFamily="18" charset="0"/>
                          <a:cs typeface="Times New Roman" panose="02020603050405020304" pitchFamily="18" charset="0"/>
                        </a:rPr>
                        <a:t>month</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71</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428986">
                <a:tc>
                  <a:txBody>
                    <a:bodyPr/>
                    <a:lstStyle/>
                    <a:p>
                      <a:pPr algn="ctr">
                        <a:spcAft>
                          <a:spcPts val="0"/>
                        </a:spcAft>
                      </a:pPr>
                      <a:r>
                        <a:rPr lang="en-US" sz="1600">
                          <a:effectLst/>
                          <a:latin typeface="Times New Roman" panose="02020603050405020304" pitchFamily="18" charset="0"/>
                          <a:cs typeface="Times New Roman" panose="02020603050405020304" pitchFamily="18" charset="0"/>
                        </a:rPr>
                        <a:t>6</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Discount rate</a:t>
                      </a:r>
                    </a:p>
                  </a:txBody>
                  <a:tcPr marL="68580" marR="68580" marT="0" marB="0" anchor="ctr"/>
                </a:tc>
                <a:tc>
                  <a:txBody>
                    <a:bodyPr/>
                    <a:lstStyle/>
                    <a:p>
                      <a:pPr>
                        <a:spcAft>
                          <a:spcPts val="0"/>
                        </a:spcAft>
                      </a:pPr>
                      <a:r>
                        <a:rPr lang="en-US" sz="1600">
                          <a:effectLst/>
                          <a:latin typeface="Times New Roman" panose="02020603050405020304" pitchFamily="18" charset="0"/>
                          <a:cs typeface="Times New Roman" panose="02020603050405020304" pitchFamily="18" charset="0"/>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10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r h="261925">
                <a:tc>
                  <a:txBody>
                    <a:bodyPr/>
                    <a:lstStyle/>
                    <a:p>
                      <a:pPr algn="ctr">
                        <a:spcAft>
                          <a:spcPts val="0"/>
                        </a:spcAft>
                      </a:pPr>
                      <a:r>
                        <a:rPr lang="en-US" sz="1600">
                          <a:effectLst/>
                          <a:latin typeface="Times New Roman" panose="02020603050405020304" pitchFamily="18" charset="0"/>
                          <a:cs typeface="Times New Roman" panose="02020603050405020304" pitchFamily="18" charset="0"/>
                        </a:rPr>
                        <a:t>7</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Project lifespan</a:t>
                      </a:r>
                    </a:p>
                  </a:txBody>
                  <a:tcPr marL="68580" marR="68580" marT="0" marB="0" anchor="ctr"/>
                </a:tc>
                <a:tc>
                  <a:txBody>
                    <a:bodyPr/>
                    <a:lstStyle/>
                    <a:p>
                      <a:pPr>
                        <a:spcAft>
                          <a:spcPts val="0"/>
                        </a:spcAft>
                      </a:pPr>
                      <a:r>
                        <a:rPr lang="en-US" sz="1600" dirty="0">
                          <a:effectLst/>
                          <a:latin typeface="Times New Roman" panose="02020603050405020304" pitchFamily="18" charset="0"/>
                          <a:cs typeface="Times New Roman" panose="02020603050405020304" pitchFamily="18" charset="0"/>
                        </a:rPr>
                        <a:t>year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15</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7"/>
                  </a:ext>
                </a:extLst>
              </a:tr>
              <a:tr h="277036">
                <a:tc>
                  <a:txBody>
                    <a:bodyPr/>
                    <a:lstStyle/>
                    <a:p>
                      <a:pPr algn="ctr">
                        <a:spcAft>
                          <a:spcPts val="0"/>
                        </a:spcAft>
                      </a:pPr>
                      <a:r>
                        <a:rPr lang="en-US" sz="1600">
                          <a:effectLst/>
                          <a:latin typeface="Times New Roman" panose="02020603050405020304" pitchFamily="18" charset="0"/>
                          <a:cs typeface="Times New Roman" panose="02020603050405020304" pitchFamily="18" charset="0"/>
                        </a:rPr>
                        <a:t>8</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Net Present Value (NPV).</a:t>
                      </a:r>
                    </a:p>
                  </a:txBody>
                  <a:tcPr marL="68580" marR="68580" marT="0" marB="0" anchor="ctr"/>
                </a:tc>
                <a:tc>
                  <a:txBody>
                    <a:bodyPr/>
                    <a:lstStyle/>
                    <a:p>
                      <a:pPr>
                        <a:spcAft>
                          <a:spcPts val="0"/>
                        </a:spcAft>
                      </a:pPr>
                      <a:r>
                        <a:rPr lang="en-US" sz="1600" dirty="0">
                          <a:effectLst/>
                          <a:latin typeface="Times New Roman" panose="02020603050405020304" pitchFamily="18" charset="0"/>
                          <a:cs typeface="Times New Roman" panose="02020603050405020304" pitchFamily="18" charset="0"/>
                        </a:rPr>
                        <a:t>Million VND</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256.441</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8"/>
                  </a:ext>
                </a:extLst>
              </a:tr>
              <a:tr h="277036">
                <a:tc>
                  <a:txBody>
                    <a:bodyPr/>
                    <a:lstStyle/>
                    <a:p>
                      <a:pPr algn="ctr">
                        <a:spcAft>
                          <a:spcPts val="0"/>
                        </a:spcAft>
                      </a:pPr>
                      <a:r>
                        <a:rPr lang="en-US" sz="1600">
                          <a:effectLst/>
                          <a:latin typeface="Times New Roman" panose="02020603050405020304" pitchFamily="18" charset="0"/>
                          <a:cs typeface="Times New Roman" panose="02020603050405020304" pitchFamily="18" charset="0"/>
                        </a:rPr>
                        <a:t>9</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Payback Period</a:t>
                      </a:r>
                    </a:p>
                  </a:txBody>
                  <a:tcPr marL="68580" marR="68580" marT="0" marB="0" anchor="ctr"/>
                </a:tc>
                <a:tc>
                  <a:txBody>
                    <a:bodyPr/>
                    <a:lstStyle/>
                    <a:p>
                      <a:pPr>
                        <a:spcAft>
                          <a:spcPts val="0"/>
                        </a:spcAft>
                      </a:pPr>
                      <a:r>
                        <a:rPr lang="en-US" sz="1600" dirty="0">
                          <a:effectLst/>
                          <a:latin typeface="Times New Roman" panose="02020603050405020304" pitchFamily="18" charset="0"/>
                          <a:cs typeface="Times New Roman" panose="02020603050405020304" pitchFamily="18" charset="0"/>
                        </a:rPr>
                        <a:t>month</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110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9"/>
                  </a:ext>
                </a:extLst>
              </a:tr>
              <a:tr h="339999">
                <a:tc>
                  <a:txBody>
                    <a:bodyPr/>
                    <a:lstStyle/>
                    <a:p>
                      <a:pPr algn="ctr">
                        <a:spcAft>
                          <a:spcPts val="0"/>
                        </a:spcAft>
                      </a:pPr>
                      <a:r>
                        <a:rPr lang="en-US" sz="1600">
                          <a:effectLst/>
                          <a:latin typeface="Times New Roman" panose="02020603050405020304" pitchFamily="18" charset="0"/>
                          <a:cs typeface="Times New Roman" panose="02020603050405020304" pitchFamily="18" charset="0"/>
                        </a:rPr>
                        <a:t>10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Amount of CO2 emissions reduction</a:t>
                      </a:r>
                    </a:p>
                  </a:txBody>
                  <a:tcPr marL="68580" marR="68580" marT="0" marB="0" anchor="ctr"/>
                </a:tc>
                <a:tc>
                  <a:txBody>
                    <a:bodyPr/>
                    <a:lstStyle/>
                    <a:p>
                      <a:pPr>
                        <a:spcAft>
                          <a:spcPts val="0"/>
                        </a:spcAft>
                      </a:pPr>
                      <a:r>
                        <a:rPr lang="en-US" sz="1600" dirty="0">
                          <a:effectLst/>
                          <a:latin typeface="Times New Roman" panose="02020603050405020304" pitchFamily="18" charset="0"/>
                          <a:cs typeface="Times New Roman" panose="02020603050405020304" pitchFamily="18" charset="0"/>
                        </a:rPr>
                        <a:t>Tone /year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dirty="0">
                          <a:effectLst/>
                          <a:latin typeface="Times New Roman" panose="02020603050405020304" pitchFamily="18" charset="0"/>
                          <a:cs typeface="Times New Roman" panose="02020603050405020304" pitchFamily="18" charset="0"/>
                        </a:rPr>
                        <a:t>42.035</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10"/>
                  </a:ext>
                </a:extLst>
              </a:tr>
            </a:tbl>
          </a:graphicData>
        </a:graphic>
      </p:graphicFrame>
      <p:sp>
        <p:nvSpPr>
          <p:cNvPr id="10" name="Title 1">
            <a:extLst>
              <a:ext uri="{FF2B5EF4-FFF2-40B4-BE49-F238E27FC236}">
                <a16:creationId xmlns:a16="http://schemas.microsoft.com/office/drawing/2014/main" id="{E5DAC5DF-5398-3F9F-1035-834BDBA18277}"/>
              </a:ext>
            </a:extLst>
          </p:cNvPr>
          <p:cNvSpPr txBox="1">
            <a:spLocks/>
          </p:cNvSpPr>
          <p:nvPr/>
        </p:nvSpPr>
        <p:spPr>
          <a:xfrm>
            <a:off x="609600" y="536396"/>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rPr>
              <a:t>Energy efficiency measure number 5</a:t>
            </a:r>
          </a:p>
        </p:txBody>
      </p:sp>
      <p:sp>
        <p:nvSpPr>
          <p:cNvPr id="11" name="TG_Rounded Rectangle 21">
            <a:extLst>
              <a:ext uri="{FF2B5EF4-FFF2-40B4-BE49-F238E27FC236}">
                <a16:creationId xmlns:a16="http://schemas.microsoft.com/office/drawing/2014/main" id="{5C16A07A-173B-1847-3A9B-EE9DC6301958}"/>
              </a:ext>
            </a:extLst>
          </p:cNvPr>
          <p:cNvSpPr/>
          <p:nvPr/>
        </p:nvSpPr>
        <p:spPr bwMode="gray">
          <a:xfrm>
            <a:off x="609600" y="1365808"/>
            <a:ext cx="10972800" cy="711225"/>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20000"/>
              </a:lnSpc>
              <a:spcBef>
                <a:spcPts val="300"/>
              </a:spcBef>
              <a:spcAft>
                <a:spcPts val="300"/>
              </a:spcAft>
            </a:pPr>
            <a:r>
              <a:rPr lang="en-US" sz="1800" b="1" dirty="0">
                <a:cs typeface="Times New Roman" panose="02020603050405020304" pitchFamily="18" charset="0"/>
              </a:rPr>
              <a:t>Utilizing the waste heat from the clinker kiln flue gas and the exhaust air from the clinker cooling process to generate electricity</a:t>
            </a:r>
          </a:p>
        </p:txBody>
      </p:sp>
    </p:spTree>
    <p:extLst>
      <p:ext uri="{BB962C8B-B14F-4D97-AF65-F5344CB8AC3E}">
        <p14:creationId xmlns:p14="http://schemas.microsoft.com/office/powerpoint/2010/main" val="2092007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33D18-9762-4E7B-80CA-2F4DF914AE56}"/>
              </a:ext>
            </a:extLst>
          </p:cNvPr>
          <p:cNvSpPr>
            <a:spLocks noGrp="1"/>
          </p:cNvSpPr>
          <p:nvPr>
            <p:ph type="title"/>
          </p:nvPr>
        </p:nvSpPr>
        <p:spPr/>
        <p:txBody>
          <a:bodyPr>
            <a:noAutofit/>
          </a:bodyPr>
          <a:lstStyle/>
          <a:p>
            <a:r>
              <a:rPr lang="en-US" dirty="0">
                <a:solidFill>
                  <a:schemeClr val="accent1">
                    <a:lumMod val="50000"/>
                  </a:schemeClr>
                </a:solidFill>
                <a:latin typeface="+mn-lt"/>
              </a:rPr>
              <a:t>Energy efficiency measure number 6</a:t>
            </a:r>
          </a:p>
        </p:txBody>
      </p:sp>
      <p:sp>
        <p:nvSpPr>
          <p:cNvPr id="3" name="TG_Rounded Rectangle 21">
            <a:extLst>
              <a:ext uri="{FF2B5EF4-FFF2-40B4-BE49-F238E27FC236}">
                <a16:creationId xmlns:a16="http://schemas.microsoft.com/office/drawing/2014/main" id="{038B3E54-93C0-4FB8-9C12-72E37EC3D4EC}"/>
              </a:ext>
            </a:extLst>
          </p:cNvPr>
          <p:cNvSpPr/>
          <p:nvPr/>
        </p:nvSpPr>
        <p:spPr bwMode="gray">
          <a:xfrm>
            <a:off x="609600" y="1472369"/>
            <a:ext cx="6898783" cy="495201"/>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20000"/>
              </a:lnSpc>
              <a:spcBef>
                <a:spcPts val="300"/>
              </a:spcBef>
              <a:spcAft>
                <a:spcPts val="300"/>
              </a:spcAft>
            </a:pPr>
            <a:r>
              <a:rPr lang="en-US" sz="1800" b="1" dirty="0">
                <a:cs typeface="Times New Roman" panose="02020603050405020304" pitchFamily="18" charset="0"/>
              </a:rPr>
              <a:t>Installing inverters for the calciner fans 421FN02.</a:t>
            </a:r>
          </a:p>
        </p:txBody>
      </p:sp>
      <p:sp>
        <p:nvSpPr>
          <p:cNvPr id="4" name="Hình chữ nhật 5">
            <a:extLst>
              <a:ext uri="{FF2B5EF4-FFF2-40B4-BE49-F238E27FC236}">
                <a16:creationId xmlns:a16="http://schemas.microsoft.com/office/drawing/2014/main" id="{5F9773C8-6B31-448F-92E2-A1DC8554BC8D}"/>
              </a:ext>
            </a:extLst>
          </p:cNvPr>
          <p:cNvSpPr/>
          <p:nvPr/>
        </p:nvSpPr>
        <p:spPr>
          <a:xfrm>
            <a:off x="609600" y="2329128"/>
            <a:ext cx="5327561" cy="2935612"/>
          </a:xfrm>
          <a:prstGeom prst="rect">
            <a:avLst/>
          </a:prstGeom>
        </p:spPr>
        <p:txBody>
          <a:bodyPr wrap="square">
            <a:spAutoFit/>
          </a:bodyPr>
          <a:lstStyle/>
          <a:p>
            <a:pPr marL="285750" indent="-285750" algn="just">
              <a:lnSpc>
                <a:spcPct val="130000"/>
              </a:lnSpc>
              <a:spcBef>
                <a:spcPts val="300"/>
              </a:spcBef>
              <a:spcAft>
                <a:spcPts val="300"/>
              </a:spcAft>
              <a:buFont typeface="Wingdings" panose="05000000000000000000" pitchFamily="2" charset="2"/>
              <a:buChar char="v"/>
            </a:pPr>
            <a:r>
              <a:rPr lang="en-US" sz="1800" b="1" dirty="0">
                <a:latin typeface="+mn-lt"/>
                <a:ea typeface="Times New Roman" panose="02020603050405020304" pitchFamily="18" charset="0"/>
              </a:rPr>
              <a:t>Current situation: </a:t>
            </a:r>
            <a:r>
              <a:rPr lang="en-US" sz="1800" dirty="0">
                <a:latin typeface="+mn-lt"/>
              </a:rPr>
              <a:t>The calciner system of the plant is supplied with air by a fan with the model code 421FN02M01, with a design capacity of 132 kW, a rated current (</a:t>
            </a:r>
            <a:r>
              <a:rPr lang="en-US" sz="1800" dirty="0" err="1">
                <a:latin typeface="+mn-lt"/>
              </a:rPr>
              <a:t>rc</a:t>
            </a:r>
            <a:r>
              <a:rPr lang="en-US" sz="1800" dirty="0">
                <a:latin typeface="+mn-lt"/>
              </a:rPr>
              <a:t>) </a:t>
            </a:r>
            <a:r>
              <a:rPr lang="en-US" sz="1800" dirty="0" err="1">
                <a:latin typeface="+mn-lt"/>
                <a:ea typeface="Times New Roman" panose="02020603050405020304" pitchFamily="18" charset="0"/>
              </a:rPr>
              <a:t>I</a:t>
            </a:r>
            <a:r>
              <a:rPr lang="en-US" sz="1800" baseline="-25000" dirty="0" err="1">
                <a:latin typeface="+mn-lt"/>
                <a:ea typeface="Times New Roman" panose="02020603050405020304" pitchFamily="18" charset="0"/>
              </a:rPr>
              <a:t>rc</a:t>
            </a:r>
            <a:r>
              <a:rPr lang="en-US" sz="1800" baseline="-25000" dirty="0">
                <a:latin typeface="+mn-lt"/>
                <a:ea typeface="Times New Roman" panose="02020603050405020304" pitchFamily="18" charset="0"/>
              </a:rPr>
              <a:t> </a:t>
            </a:r>
            <a:r>
              <a:rPr lang="en-US" sz="1800" dirty="0">
                <a:latin typeface="+mn-lt"/>
              </a:rPr>
              <a:t>= 231A, rated speed n = 2975 rpm, and voltage 380V. Operating parameters: operating current (</a:t>
            </a:r>
            <a:r>
              <a:rPr lang="en-US" sz="1800" dirty="0" err="1">
                <a:latin typeface="+mn-lt"/>
              </a:rPr>
              <a:t>oc</a:t>
            </a:r>
            <a:r>
              <a:rPr lang="en-US" sz="1800" dirty="0">
                <a:latin typeface="+mn-lt"/>
              </a:rPr>
              <a:t>) </a:t>
            </a:r>
            <a:r>
              <a:rPr lang="en-US" sz="1800" dirty="0" err="1">
                <a:latin typeface="+mn-lt"/>
                <a:ea typeface="Times New Roman" panose="02020603050405020304" pitchFamily="18" charset="0"/>
              </a:rPr>
              <a:t>I</a:t>
            </a:r>
            <a:r>
              <a:rPr lang="en-US" sz="1800" baseline="-25000" dirty="0" err="1">
                <a:latin typeface="+mn-lt"/>
                <a:ea typeface="Times New Roman" panose="02020603050405020304" pitchFamily="18" charset="0"/>
              </a:rPr>
              <a:t>oc</a:t>
            </a:r>
            <a:r>
              <a:rPr lang="en-US" sz="1800" baseline="-25000" dirty="0">
                <a:latin typeface="+mn-lt"/>
                <a:ea typeface="Times New Roman" panose="02020603050405020304" pitchFamily="18" charset="0"/>
              </a:rPr>
              <a:t> </a:t>
            </a:r>
            <a:r>
              <a:rPr lang="en-US" sz="1800" dirty="0">
                <a:latin typeface="+mn-lt"/>
              </a:rPr>
              <a:t>= 138A, actual power consumption is approximately 70 kW.</a:t>
            </a:r>
          </a:p>
        </p:txBody>
      </p:sp>
      <p:pic>
        <p:nvPicPr>
          <p:cNvPr id="5" name="Picture 3">
            <a:extLst>
              <a:ext uri="{FF2B5EF4-FFF2-40B4-BE49-F238E27FC236}">
                <a16:creationId xmlns:a16="http://schemas.microsoft.com/office/drawing/2014/main" id="{2022BCB2-DEF5-474F-9305-D714E14D38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4376" y="2457281"/>
            <a:ext cx="5098022" cy="4099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25012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EE6B7-A794-4723-8F33-6ECA050EA6A7}"/>
              </a:ext>
            </a:extLst>
          </p:cNvPr>
          <p:cNvSpPr>
            <a:spLocks noGrp="1"/>
          </p:cNvSpPr>
          <p:nvPr>
            <p:ph type="title"/>
          </p:nvPr>
        </p:nvSpPr>
        <p:spPr/>
        <p:txBody>
          <a:bodyPr>
            <a:noAutofit/>
          </a:bodyPr>
          <a:lstStyle/>
          <a:p>
            <a:r>
              <a:rPr lang="en-US" dirty="0">
                <a:solidFill>
                  <a:schemeClr val="accent1">
                    <a:lumMod val="50000"/>
                  </a:schemeClr>
                </a:solidFill>
              </a:rPr>
              <a:t>Energy efficiency measure number 6</a:t>
            </a:r>
          </a:p>
        </p:txBody>
      </p:sp>
      <p:sp>
        <p:nvSpPr>
          <p:cNvPr id="3" name="TG_Rounded Rectangle 21">
            <a:extLst>
              <a:ext uri="{FF2B5EF4-FFF2-40B4-BE49-F238E27FC236}">
                <a16:creationId xmlns:a16="http://schemas.microsoft.com/office/drawing/2014/main" id="{F6C0333F-7510-4E0F-B8DA-A0AB93FC38BA}"/>
              </a:ext>
            </a:extLst>
          </p:cNvPr>
          <p:cNvSpPr/>
          <p:nvPr/>
        </p:nvSpPr>
        <p:spPr bwMode="gray">
          <a:xfrm>
            <a:off x="609601" y="1410889"/>
            <a:ext cx="5791200" cy="495201"/>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20000"/>
              </a:lnSpc>
              <a:spcBef>
                <a:spcPts val="300"/>
              </a:spcBef>
              <a:spcAft>
                <a:spcPts val="300"/>
              </a:spcAft>
            </a:pPr>
            <a:r>
              <a:rPr lang="en-US" sz="1800" b="1" dirty="0">
                <a:cs typeface="Times New Roman" panose="02020603050405020304" pitchFamily="18" charset="0"/>
              </a:rPr>
              <a:t>Installing inverters for the calciner fans 421FN02.</a:t>
            </a:r>
          </a:p>
        </p:txBody>
      </p:sp>
      <p:pic>
        <p:nvPicPr>
          <p:cNvPr id="4" name="Picture 1">
            <a:extLst>
              <a:ext uri="{FF2B5EF4-FFF2-40B4-BE49-F238E27FC236}">
                <a16:creationId xmlns:a16="http://schemas.microsoft.com/office/drawing/2014/main" id="{B5653871-E202-4BCE-89BE-262DF1ACE8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3366"/>
          <a:stretch>
            <a:fillRect/>
          </a:stretch>
        </p:blipFill>
        <p:spPr bwMode="auto">
          <a:xfrm>
            <a:off x="6550742" y="2203108"/>
            <a:ext cx="5031657" cy="4081146"/>
          </a:xfrm>
          <a:prstGeom prst="rect">
            <a:avLst/>
          </a:prstGeom>
          <a:noFill/>
          <a:extLst>
            <a:ext uri="{909E8E84-426E-40DD-AFC4-6F175D3DCCD1}">
              <a14:hiddenFill xmlns:a14="http://schemas.microsoft.com/office/drawing/2010/main">
                <a:solidFill>
                  <a:srgbClr val="FFFFFF"/>
                </a:solidFill>
              </a14:hiddenFill>
            </a:ext>
          </a:extLst>
        </p:spPr>
      </p:pic>
      <p:sp>
        <p:nvSpPr>
          <p:cNvPr id="5" name="Hình chữ nhật 4">
            <a:extLst>
              <a:ext uri="{FF2B5EF4-FFF2-40B4-BE49-F238E27FC236}">
                <a16:creationId xmlns:a16="http://schemas.microsoft.com/office/drawing/2014/main" id="{9DA9F44D-6A83-4309-A5F5-AA894CC5562D}"/>
              </a:ext>
            </a:extLst>
          </p:cNvPr>
          <p:cNvSpPr/>
          <p:nvPr/>
        </p:nvSpPr>
        <p:spPr>
          <a:xfrm>
            <a:off x="609600" y="2100077"/>
            <a:ext cx="5031657" cy="3166444"/>
          </a:xfrm>
          <a:prstGeom prst="rect">
            <a:avLst/>
          </a:prstGeom>
        </p:spPr>
        <p:txBody>
          <a:bodyPr wrap="square">
            <a:spAutoFit/>
          </a:bodyPr>
          <a:lstStyle/>
          <a:p>
            <a:pPr algn="just">
              <a:lnSpc>
                <a:spcPct val="130000"/>
              </a:lnSpc>
              <a:spcBef>
                <a:spcPts val="300"/>
              </a:spcBef>
              <a:spcAft>
                <a:spcPts val="300"/>
              </a:spcAft>
            </a:pPr>
            <a:r>
              <a:rPr lang="en-US" sz="1800" b="1" dirty="0">
                <a:latin typeface="+mn-lt"/>
              </a:rPr>
              <a:t>According to the fan characteristics, we have:</a:t>
            </a:r>
          </a:p>
          <a:p>
            <a:pPr algn="just">
              <a:lnSpc>
                <a:spcPct val="130000"/>
              </a:lnSpc>
              <a:spcBef>
                <a:spcPts val="300"/>
              </a:spcBef>
              <a:spcAft>
                <a:spcPts val="300"/>
              </a:spcAft>
            </a:pPr>
            <a:r>
              <a:rPr lang="es-ES_tradnl" sz="1800" dirty="0">
                <a:latin typeface="+mn-lt"/>
                <a:ea typeface="Times New Roman" panose="02020603050405020304" pitchFamily="18" charset="0"/>
              </a:rPr>
              <a:t>-     Q1 / Q2 = n1 / n2	: </a:t>
            </a:r>
            <a:r>
              <a:rPr lang="en-US" sz="1800" dirty="0">
                <a:latin typeface="+mn-lt"/>
              </a:rPr>
              <a:t>The flow rate is directly proportional to the speed.</a:t>
            </a:r>
          </a:p>
          <a:p>
            <a:pPr algn="just">
              <a:lnSpc>
                <a:spcPct val="130000"/>
              </a:lnSpc>
              <a:spcBef>
                <a:spcPts val="300"/>
              </a:spcBef>
              <a:spcAft>
                <a:spcPts val="300"/>
              </a:spcAft>
            </a:pPr>
            <a:r>
              <a:rPr lang="es-ES_tradnl" sz="1800" dirty="0">
                <a:latin typeface="+mn-lt"/>
                <a:ea typeface="Times New Roman" panose="02020603050405020304" pitchFamily="18" charset="0"/>
              </a:rPr>
              <a:t>-     H1 / H2 = (n1 / n2)</a:t>
            </a:r>
            <a:r>
              <a:rPr lang="es-ES_tradnl" sz="1800" baseline="30000" dirty="0">
                <a:latin typeface="+mn-lt"/>
                <a:ea typeface="Times New Roman" panose="02020603050405020304" pitchFamily="18" charset="0"/>
              </a:rPr>
              <a:t>2	</a:t>
            </a:r>
            <a:r>
              <a:rPr lang="es-ES_tradnl" sz="1800" dirty="0">
                <a:latin typeface="+mn-lt"/>
                <a:ea typeface="Times New Roman" panose="02020603050405020304" pitchFamily="18" charset="0"/>
              </a:rPr>
              <a:t>: </a:t>
            </a:r>
            <a:r>
              <a:rPr lang="en-US" sz="1800" dirty="0">
                <a:latin typeface="+mn-lt"/>
              </a:rPr>
              <a:t>The pressure is proportional to the square of the speed.</a:t>
            </a:r>
          </a:p>
          <a:p>
            <a:pPr algn="just">
              <a:lnSpc>
                <a:spcPct val="130000"/>
              </a:lnSpc>
              <a:spcBef>
                <a:spcPts val="300"/>
              </a:spcBef>
              <a:spcAft>
                <a:spcPts val="300"/>
              </a:spcAft>
            </a:pPr>
            <a:r>
              <a:rPr lang="es-ES_tradnl" sz="1800" dirty="0">
                <a:latin typeface="+mn-lt"/>
                <a:ea typeface="Times New Roman" panose="02020603050405020304" pitchFamily="18" charset="0"/>
              </a:rPr>
              <a:t>-     P1 / P2 = (n1 / n2)</a:t>
            </a:r>
            <a:r>
              <a:rPr lang="es-ES_tradnl" sz="1800" baseline="30000" dirty="0">
                <a:latin typeface="+mn-lt"/>
                <a:ea typeface="Times New Roman" panose="02020603050405020304" pitchFamily="18" charset="0"/>
              </a:rPr>
              <a:t>3	</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The</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power</a:t>
            </a:r>
            <a:r>
              <a:rPr lang="es-ES_tradnl" sz="1800" dirty="0">
                <a:latin typeface="+mn-lt"/>
                <a:ea typeface="Times New Roman" panose="02020603050405020304" pitchFamily="18" charset="0"/>
              </a:rPr>
              <a:t> </a:t>
            </a:r>
            <a:r>
              <a:rPr lang="es-ES_tradnl" sz="1800" dirty="0" err="1">
                <a:latin typeface="+mn-lt"/>
                <a:ea typeface="Times New Roman" panose="02020603050405020304" pitchFamily="18" charset="0"/>
              </a:rPr>
              <a:t>is</a:t>
            </a:r>
            <a:r>
              <a:rPr lang="es-ES_tradnl" sz="1800" dirty="0">
                <a:latin typeface="+mn-lt"/>
                <a:ea typeface="Times New Roman" panose="02020603050405020304" pitchFamily="18" charset="0"/>
              </a:rPr>
              <a:t> </a:t>
            </a:r>
            <a:r>
              <a:rPr lang="en-US" sz="1800" dirty="0">
                <a:latin typeface="+mn-lt"/>
              </a:rPr>
              <a:t>proportional to the cube of the speed.</a:t>
            </a:r>
            <a:r>
              <a:rPr lang="es-ES_tradnl" sz="1800" dirty="0">
                <a:latin typeface="+mn-lt"/>
              </a:rPr>
              <a:t> </a:t>
            </a:r>
            <a:endParaRPr lang="en-US" sz="1800" dirty="0">
              <a:latin typeface="+mn-lt"/>
            </a:endParaRPr>
          </a:p>
        </p:txBody>
      </p:sp>
    </p:spTree>
    <p:extLst>
      <p:ext uri="{BB962C8B-B14F-4D97-AF65-F5344CB8AC3E}">
        <p14:creationId xmlns:p14="http://schemas.microsoft.com/office/powerpoint/2010/main" val="17969788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nh chữ nhật 5">
            <a:extLst>
              <a:ext uri="{FF2B5EF4-FFF2-40B4-BE49-F238E27FC236}">
                <a16:creationId xmlns:a16="http://schemas.microsoft.com/office/drawing/2014/main" id="{1558ECFB-9FDE-426D-8676-0E452BEDFAB0}"/>
              </a:ext>
            </a:extLst>
          </p:cNvPr>
          <p:cNvSpPr/>
          <p:nvPr/>
        </p:nvSpPr>
        <p:spPr>
          <a:xfrm>
            <a:off x="609599" y="1905746"/>
            <a:ext cx="11361171" cy="646331"/>
          </a:xfrm>
          <a:prstGeom prst="rect">
            <a:avLst/>
          </a:prstGeom>
        </p:spPr>
        <p:txBody>
          <a:bodyPr wrap="square">
            <a:spAutoFit/>
          </a:bodyPr>
          <a:lstStyle/>
          <a:p>
            <a:r>
              <a:rPr lang="en-US" sz="1800" b="1" dirty="0">
                <a:latin typeface="+mn-lt"/>
                <a:ea typeface="Calibri" panose="020F0502020204030204" pitchFamily="34" charset="0"/>
                <a:cs typeface="Times New Roman" panose="02020603050405020304" pitchFamily="18" charset="0"/>
              </a:rPr>
              <a:t>Proposed measure: </a:t>
            </a:r>
            <a:r>
              <a:rPr lang="en-US" sz="1800" dirty="0">
                <a:latin typeface="+mn-lt"/>
                <a:cs typeface="Times New Roman" panose="02020603050405020304" pitchFamily="18" charset="0"/>
              </a:rPr>
              <a:t>Install an inverter for the fan motor (421FN02) with a capacity of 132 kW and input voltage of 380V.</a:t>
            </a:r>
          </a:p>
        </p:txBody>
      </p:sp>
      <p:sp>
        <p:nvSpPr>
          <p:cNvPr id="5" name="Hình chữ nhật 9">
            <a:extLst>
              <a:ext uri="{FF2B5EF4-FFF2-40B4-BE49-F238E27FC236}">
                <a16:creationId xmlns:a16="http://schemas.microsoft.com/office/drawing/2014/main" id="{EABC6342-6A0A-4F2F-97FB-9B801FB901EE}"/>
              </a:ext>
            </a:extLst>
          </p:cNvPr>
          <p:cNvSpPr/>
          <p:nvPr/>
        </p:nvSpPr>
        <p:spPr>
          <a:xfrm>
            <a:off x="2632586" y="6164497"/>
            <a:ext cx="7315200" cy="428643"/>
          </a:xfrm>
          <a:prstGeom prst="rect">
            <a:avLst/>
          </a:prstGeom>
        </p:spPr>
        <p:txBody>
          <a:bodyPr wrap="square">
            <a:spAutoFit/>
          </a:bodyPr>
          <a:lstStyle/>
          <a:p>
            <a:pPr algn="ctr">
              <a:lnSpc>
                <a:spcPct val="130000"/>
              </a:lnSpc>
              <a:spcBef>
                <a:spcPts val="300"/>
              </a:spcBef>
              <a:spcAft>
                <a:spcPts val="300"/>
              </a:spcAft>
              <a:tabLst>
                <a:tab pos="5715000" algn="l"/>
              </a:tabLst>
            </a:pPr>
            <a:r>
              <a:rPr lang="x-none" b="1" dirty="0">
                <a:latin typeface="Times New Roman" panose="02020603050405020304" pitchFamily="18" charset="0"/>
                <a:ea typeface="Times New Roman" panose="02020603050405020304" pitchFamily="18" charset="0"/>
              </a:rPr>
              <a:t>Bảng tính tiềm năng tiết kiệm năng lượng cho giải pháp TKNL số </a:t>
            </a:r>
            <a:r>
              <a:rPr lang="en-US" b="1" dirty="0">
                <a:latin typeface="Times New Roman" panose="02020603050405020304" pitchFamily="18" charset="0"/>
                <a:ea typeface="Times New Roman" panose="02020603050405020304" pitchFamily="18" charset="0"/>
              </a:rPr>
              <a:t>6</a:t>
            </a:r>
            <a:endParaRPr lang="en-US" b="1" dirty="0">
              <a:effectLst/>
              <a:latin typeface="Times New Roman" panose="02020603050405020304" pitchFamily="18" charset="0"/>
              <a:ea typeface="Times New Roman" panose="02020603050405020304" pitchFamily="18" charset="0"/>
            </a:endParaRPr>
          </a:p>
        </p:txBody>
      </p:sp>
      <p:graphicFrame>
        <p:nvGraphicFramePr>
          <p:cNvPr id="6" name="Bảng 6">
            <a:extLst>
              <a:ext uri="{FF2B5EF4-FFF2-40B4-BE49-F238E27FC236}">
                <a16:creationId xmlns:a16="http://schemas.microsoft.com/office/drawing/2014/main" id="{7FBB8230-3D55-4EC3-A219-F539D6CAE4EB}"/>
              </a:ext>
            </a:extLst>
          </p:cNvPr>
          <p:cNvGraphicFramePr>
            <a:graphicFrameLocks noGrp="1"/>
          </p:cNvGraphicFramePr>
          <p:nvPr>
            <p:extLst>
              <p:ext uri="{D42A27DB-BD31-4B8C-83A1-F6EECF244321}">
                <p14:modId xmlns:p14="http://schemas.microsoft.com/office/powerpoint/2010/main" val="2582199439"/>
              </p:ext>
            </p:extLst>
          </p:nvPr>
        </p:nvGraphicFramePr>
        <p:xfrm>
          <a:off x="1191716" y="2646721"/>
          <a:ext cx="9800749" cy="4041063"/>
        </p:xfrm>
        <a:graphic>
          <a:graphicData uri="http://schemas.openxmlformats.org/drawingml/2006/table">
            <a:tbl>
              <a:tblPr firstRow="1" firstCol="1" bandRow="1">
                <a:tableStyleId>{5C22544A-7EE6-4342-B048-85BDC9FD1C3A}</a:tableStyleId>
              </a:tblPr>
              <a:tblGrid>
                <a:gridCol w="674303">
                  <a:extLst>
                    <a:ext uri="{9D8B030D-6E8A-4147-A177-3AD203B41FA5}">
                      <a16:colId xmlns:a16="http://schemas.microsoft.com/office/drawing/2014/main" val="20000"/>
                    </a:ext>
                  </a:extLst>
                </a:gridCol>
                <a:gridCol w="5854910">
                  <a:extLst>
                    <a:ext uri="{9D8B030D-6E8A-4147-A177-3AD203B41FA5}">
                      <a16:colId xmlns:a16="http://schemas.microsoft.com/office/drawing/2014/main" val="20001"/>
                    </a:ext>
                  </a:extLst>
                </a:gridCol>
                <a:gridCol w="1694030">
                  <a:extLst>
                    <a:ext uri="{9D8B030D-6E8A-4147-A177-3AD203B41FA5}">
                      <a16:colId xmlns:a16="http://schemas.microsoft.com/office/drawing/2014/main" val="20002"/>
                    </a:ext>
                  </a:extLst>
                </a:gridCol>
                <a:gridCol w="1577506">
                  <a:extLst>
                    <a:ext uri="{9D8B030D-6E8A-4147-A177-3AD203B41FA5}">
                      <a16:colId xmlns:a16="http://schemas.microsoft.com/office/drawing/2014/main" val="20003"/>
                    </a:ext>
                  </a:extLst>
                </a:gridCol>
              </a:tblGrid>
              <a:tr h="337455">
                <a:tc>
                  <a:txBody>
                    <a:bodyPr/>
                    <a:lstStyle/>
                    <a:p>
                      <a:pPr algn="ctr">
                        <a:spcBef>
                          <a:spcPts val="200"/>
                        </a:spcBef>
                        <a:spcAft>
                          <a:spcPts val="200"/>
                        </a:spcAft>
                      </a:pPr>
                      <a:r>
                        <a:rPr lang="en-US" sz="1600" dirty="0">
                          <a:effectLst/>
                          <a:latin typeface="Times New Roman" panose="02020603050405020304" pitchFamily="18" charset="0"/>
                          <a:cs typeface="Times New Roman" panose="02020603050405020304" pitchFamily="18" charset="0"/>
                        </a:rPr>
                        <a:t>NO</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200"/>
                        </a:spcBef>
                        <a:spcAft>
                          <a:spcPts val="200"/>
                        </a:spcAft>
                      </a:pPr>
                      <a:r>
                        <a:rPr lang="en-US" sz="1600" dirty="0">
                          <a:effectLst/>
                          <a:latin typeface="Times New Roman" panose="02020603050405020304" pitchFamily="18" charset="0"/>
                          <a:cs typeface="Times New Roman" panose="02020603050405020304" pitchFamily="18" charset="0"/>
                        </a:rPr>
                        <a:t>SPECIFICATION</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200"/>
                        </a:spcBef>
                        <a:spcAft>
                          <a:spcPts val="200"/>
                        </a:spcAft>
                      </a:pPr>
                      <a:r>
                        <a:rPr lang="en-US" sz="1600" dirty="0">
                          <a:effectLst/>
                          <a:latin typeface="Times New Roman" panose="02020603050405020304" pitchFamily="18" charset="0"/>
                          <a:cs typeface="Times New Roman" panose="02020603050405020304" pitchFamily="18" charset="0"/>
                        </a:rPr>
                        <a:t>UNIT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200"/>
                        </a:spcBef>
                        <a:spcAft>
                          <a:spcPts val="200"/>
                        </a:spcAft>
                      </a:pPr>
                      <a:r>
                        <a:rPr lang="en-US" sz="1600" dirty="0">
                          <a:effectLst/>
                          <a:latin typeface="Times New Roman" panose="02020603050405020304" pitchFamily="18" charset="0"/>
                          <a:cs typeface="Times New Roman" panose="02020603050405020304" pitchFamily="18" charset="0"/>
                        </a:rPr>
                        <a:t>VALUE</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337455">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1</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The average operating hours per day</a:t>
                      </a:r>
                    </a:p>
                  </a:txBody>
                  <a:tcPr marL="68580" marR="68580" marT="0" marB="0" anchor="ctr"/>
                </a:tc>
                <a:tc>
                  <a:txBody>
                    <a:bodyPr/>
                    <a:lstStyle/>
                    <a:p>
                      <a:pPr>
                        <a:spcBef>
                          <a:spcPts val="200"/>
                        </a:spcBef>
                        <a:spcAft>
                          <a:spcPts val="200"/>
                        </a:spcAft>
                      </a:pPr>
                      <a:r>
                        <a:rPr lang="en-US" sz="1600" dirty="0">
                          <a:effectLst/>
                          <a:latin typeface="Times New Roman" panose="02020603050405020304" pitchFamily="18" charset="0"/>
                          <a:cs typeface="Times New Roman" panose="02020603050405020304" pitchFamily="18" charset="0"/>
                        </a:rPr>
                        <a:t>hour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24</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337455">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2</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The average number of operating days per year.</a:t>
                      </a:r>
                    </a:p>
                    <a:p>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4o mini</a:t>
                      </a:r>
                    </a:p>
                  </a:txBody>
                  <a:tcPr marL="68580" marR="68580" marT="0" marB="0" anchor="ctr"/>
                </a:tc>
                <a:tc>
                  <a:txBody>
                    <a:bodyPr/>
                    <a:lstStyle/>
                    <a:p>
                      <a:pPr>
                        <a:spcBef>
                          <a:spcPts val="200"/>
                        </a:spcBef>
                        <a:spcAft>
                          <a:spcPts val="200"/>
                        </a:spcAft>
                      </a:pPr>
                      <a:r>
                        <a:rPr lang="en-US" sz="1600" dirty="0">
                          <a:effectLst/>
                          <a:latin typeface="Times New Roman" panose="02020603050405020304" pitchFamily="18" charset="0"/>
                          <a:cs typeface="Times New Roman" panose="02020603050405020304" pitchFamily="18" charset="0"/>
                        </a:rPr>
                        <a:t>day</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330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337455">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3</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The total rated power of the equipment.</a:t>
                      </a:r>
                    </a:p>
                  </a:txBody>
                  <a:tcPr marL="68580" marR="68580" marT="0" marB="0" anchor="ctr"/>
                </a:tc>
                <a:tc>
                  <a:txBody>
                    <a:bodyPr/>
                    <a:lstStyle/>
                    <a:p>
                      <a:pPr>
                        <a:spcBef>
                          <a:spcPts val="200"/>
                        </a:spcBef>
                        <a:spcAft>
                          <a:spcPts val="200"/>
                        </a:spcAft>
                      </a:pPr>
                      <a:r>
                        <a:rPr lang="en-US" sz="1600" dirty="0">
                          <a:effectLst/>
                          <a:latin typeface="Times New Roman" panose="02020603050405020304" pitchFamily="18" charset="0"/>
                          <a:cs typeface="Times New Roman" panose="02020603050405020304" pitchFamily="18" charset="0"/>
                        </a:rPr>
                        <a:t>kW</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132</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466527">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4</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The total average actual power of the equipment.</a:t>
                      </a:r>
                    </a:p>
                  </a:txBody>
                  <a:tcPr marL="68580" marR="68580" marT="0" marB="0" anchor="ctr"/>
                </a:tc>
                <a:tc>
                  <a:txBody>
                    <a:bodyPr/>
                    <a:lstStyle/>
                    <a:p>
                      <a:pPr>
                        <a:spcBef>
                          <a:spcPts val="200"/>
                        </a:spcBef>
                        <a:spcAft>
                          <a:spcPts val="200"/>
                        </a:spcAft>
                      </a:pPr>
                      <a:r>
                        <a:rPr lang="en-US" sz="1600">
                          <a:effectLst/>
                          <a:latin typeface="Times New Roman" panose="02020603050405020304" pitchFamily="18" charset="0"/>
                          <a:cs typeface="Times New Roman" panose="02020603050405020304" pitchFamily="18" charset="0"/>
                        </a:rPr>
                        <a:t>kW</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70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337455">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5</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The energy consumption of the baseline option.</a:t>
                      </a:r>
                    </a:p>
                  </a:txBody>
                  <a:tcPr marL="68580" marR="68580" marT="0" marB="0" anchor="ctr"/>
                </a:tc>
                <a:tc>
                  <a:txBody>
                    <a:bodyPr/>
                    <a:lstStyle/>
                    <a:p>
                      <a:pPr>
                        <a:spcBef>
                          <a:spcPts val="200"/>
                        </a:spcBef>
                        <a:spcAft>
                          <a:spcPts val="200"/>
                        </a:spcAft>
                      </a:pPr>
                      <a:r>
                        <a:rPr lang="en-US" sz="1600" dirty="0">
                          <a:effectLst/>
                          <a:latin typeface="Times New Roman" panose="02020603050405020304" pitchFamily="18" charset="0"/>
                          <a:cs typeface="Times New Roman" panose="02020603050405020304" pitchFamily="18" charset="0"/>
                        </a:rPr>
                        <a:t>kWh/year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554.400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466527">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6</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The percentage of energy savings compared to the baseline option.</a:t>
                      </a:r>
                    </a:p>
                  </a:txBody>
                  <a:tcPr marL="68580" marR="68580" marT="0" marB="0" anchor="ctr"/>
                </a:tc>
                <a:tc>
                  <a:txBody>
                    <a:bodyPr/>
                    <a:lstStyle/>
                    <a:p>
                      <a:pPr>
                        <a:spcBef>
                          <a:spcPts val="200"/>
                        </a:spcBef>
                        <a:spcAft>
                          <a:spcPts val="200"/>
                        </a:spcAft>
                      </a:pPr>
                      <a:r>
                        <a:rPr lang="en-US" sz="1600">
                          <a:effectLst/>
                          <a:latin typeface="Times New Roman" panose="02020603050405020304" pitchFamily="18" charset="0"/>
                          <a:cs typeface="Times New Roman" panose="02020603050405020304" pitchFamily="18" charset="0"/>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25,0%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r h="466527">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7</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Electrical energy consumption after implementing the measure.</a:t>
                      </a:r>
                    </a:p>
                  </a:txBody>
                  <a:tcPr marL="68580" marR="68580" marT="0" marB="0" anchor="ctr"/>
                </a:tc>
                <a:tc>
                  <a:txBody>
                    <a:bodyPr/>
                    <a:lstStyle/>
                    <a:p>
                      <a:pPr>
                        <a:spcBef>
                          <a:spcPts val="200"/>
                        </a:spcBef>
                        <a:spcAft>
                          <a:spcPts val="200"/>
                        </a:spcAft>
                      </a:pPr>
                      <a:r>
                        <a:rPr lang="en-US" sz="1600" dirty="0">
                          <a:effectLst/>
                          <a:latin typeface="Times New Roman" panose="02020603050405020304" pitchFamily="18" charset="0"/>
                          <a:cs typeface="Times New Roman" panose="02020603050405020304" pitchFamily="18" charset="0"/>
                        </a:rPr>
                        <a:t>kWh/year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415.800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7"/>
                  </a:ext>
                </a:extLst>
              </a:tr>
              <a:tr h="466527">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8</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Energy efficiency after implementing the measure.</a:t>
                      </a:r>
                    </a:p>
                  </a:txBody>
                  <a:tcPr marL="68580" marR="68580" marT="0" marB="0" anchor="ctr"/>
                </a:tc>
                <a:tc>
                  <a:txBody>
                    <a:bodyPr/>
                    <a:lstStyle/>
                    <a:p>
                      <a:pPr>
                        <a:spcBef>
                          <a:spcPts val="200"/>
                        </a:spcBef>
                        <a:spcAft>
                          <a:spcPts val="200"/>
                        </a:spcAft>
                      </a:pPr>
                      <a:r>
                        <a:rPr lang="en-US" sz="1600" dirty="0">
                          <a:effectLst/>
                          <a:latin typeface="Times New Roman" panose="02020603050405020304" pitchFamily="18" charset="0"/>
                          <a:cs typeface="Times New Roman" panose="02020603050405020304" pitchFamily="18" charset="0"/>
                        </a:rPr>
                        <a:t>kWh/year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138.600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8"/>
                  </a:ext>
                </a:extLst>
              </a:tr>
              <a:tr h="337455">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9</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Reduction in CO2 emissions</a:t>
                      </a:r>
                    </a:p>
                  </a:txBody>
                  <a:tcPr marL="68580" marR="68580" marT="0" marB="0" anchor="ctr"/>
                </a:tc>
                <a:tc>
                  <a:txBody>
                    <a:bodyPr/>
                    <a:lstStyle/>
                    <a:p>
                      <a:pPr>
                        <a:spcBef>
                          <a:spcPts val="200"/>
                        </a:spcBef>
                        <a:spcAft>
                          <a:spcPts val="200"/>
                        </a:spcAft>
                      </a:pPr>
                      <a:r>
                        <a:rPr lang="en-US" sz="1600" dirty="0">
                          <a:effectLst/>
                          <a:latin typeface="Times New Roman" panose="02020603050405020304" pitchFamily="18" charset="0"/>
                          <a:cs typeface="Times New Roman" panose="02020603050405020304" pitchFamily="18" charset="0"/>
                        </a:rPr>
                        <a:t>tone/year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dirty="0">
                          <a:effectLst/>
                          <a:latin typeface="Times New Roman" panose="02020603050405020304" pitchFamily="18" charset="0"/>
                          <a:cs typeface="Times New Roman" panose="02020603050405020304" pitchFamily="18" charset="0"/>
                        </a:rPr>
                        <a:t>75,0</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9"/>
                  </a:ext>
                </a:extLst>
              </a:tr>
            </a:tbl>
          </a:graphicData>
        </a:graphic>
      </p:graphicFrame>
      <p:sp>
        <p:nvSpPr>
          <p:cNvPr id="9" name="Title 1">
            <a:extLst>
              <a:ext uri="{FF2B5EF4-FFF2-40B4-BE49-F238E27FC236}">
                <a16:creationId xmlns:a16="http://schemas.microsoft.com/office/drawing/2014/main" id="{5C634664-2188-17E5-BC30-30A346A64921}"/>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Energy efficiency measure number 6</a:t>
            </a:r>
          </a:p>
        </p:txBody>
      </p:sp>
      <p:sp>
        <p:nvSpPr>
          <p:cNvPr id="10" name="TG_Rounded Rectangle 21">
            <a:extLst>
              <a:ext uri="{FF2B5EF4-FFF2-40B4-BE49-F238E27FC236}">
                <a16:creationId xmlns:a16="http://schemas.microsoft.com/office/drawing/2014/main" id="{9A5CCC9A-18E2-3712-0AE6-C25BF6BD04A0}"/>
              </a:ext>
            </a:extLst>
          </p:cNvPr>
          <p:cNvSpPr/>
          <p:nvPr/>
        </p:nvSpPr>
        <p:spPr bwMode="gray">
          <a:xfrm>
            <a:off x="609601" y="1410889"/>
            <a:ext cx="5791200" cy="495201"/>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20000"/>
              </a:lnSpc>
              <a:spcBef>
                <a:spcPts val="300"/>
              </a:spcBef>
              <a:spcAft>
                <a:spcPts val="300"/>
              </a:spcAft>
            </a:pPr>
            <a:r>
              <a:rPr lang="en-US" sz="1800" b="1" dirty="0">
                <a:cs typeface="Times New Roman" panose="02020603050405020304" pitchFamily="18" charset="0"/>
              </a:rPr>
              <a:t>Installing inverters for the calciner fans 421FN02.</a:t>
            </a:r>
          </a:p>
        </p:txBody>
      </p:sp>
    </p:spTree>
    <p:extLst>
      <p:ext uri="{BB962C8B-B14F-4D97-AF65-F5344CB8AC3E}">
        <p14:creationId xmlns:p14="http://schemas.microsoft.com/office/powerpoint/2010/main" val="10997327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58A88-410A-43F4-A175-8497898B8ED4}"/>
              </a:ext>
            </a:extLst>
          </p:cNvPr>
          <p:cNvSpPr>
            <a:spLocks noGrp="1"/>
          </p:cNvSpPr>
          <p:nvPr>
            <p:ph type="title"/>
          </p:nvPr>
        </p:nvSpPr>
        <p:spPr/>
        <p:txBody>
          <a:bodyPr>
            <a:noAutofit/>
          </a:bodyPr>
          <a:lstStyle/>
          <a:p>
            <a:r>
              <a:rPr lang="en-US" dirty="0">
                <a:solidFill>
                  <a:schemeClr val="accent1">
                    <a:lumMod val="50000"/>
                  </a:schemeClr>
                </a:solidFill>
              </a:rPr>
              <a:t>Energy efficiency measure number 7</a:t>
            </a:r>
          </a:p>
        </p:txBody>
      </p:sp>
      <p:sp>
        <p:nvSpPr>
          <p:cNvPr id="3" name="TG_Rounded Rectangle 21">
            <a:extLst>
              <a:ext uri="{FF2B5EF4-FFF2-40B4-BE49-F238E27FC236}">
                <a16:creationId xmlns:a16="http://schemas.microsoft.com/office/drawing/2014/main" id="{6FF711F2-98A6-4E45-A252-2184A363F4FA}"/>
              </a:ext>
            </a:extLst>
          </p:cNvPr>
          <p:cNvSpPr/>
          <p:nvPr/>
        </p:nvSpPr>
        <p:spPr bwMode="gray">
          <a:xfrm>
            <a:off x="609600" y="1430200"/>
            <a:ext cx="10972799" cy="495201"/>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spcBef>
                <a:spcPts val="300"/>
              </a:spcBef>
              <a:spcAft>
                <a:spcPts val="300"/>
              </a:spcAft>
            </a:pPr>
            <a:r>
              <a:rPr lang="en-US" sz="1800" b="1" dirty="0">
                <a:cs typeface="Times New Roman" panose="02020603050405020304" pitchFamily="18" charset="0"/>
              </a:rPr>
              <a:t>Install an inverter for the exhaust fan of the grinding system 541FN03</a:t>
            </a:r>
          </a:p>
        </p:txBody>
      </p:sp>
      <p:sp>
        <p:nvSpPr>
          <p:cNvPr id="4" name="Hình chữ nhật 11">
            <a:extLst>
              <a:ext uri="{FF2B5EF4-FFF2-40B4-BE49-F238E27FC236}">
                <a16:creationId xmlns:a16="http://schemas.microsoft.com/office/drawing/2014/main" id="{1333866A-1836-453C-8B6C-FA12B5EAB3F0}"/>
              </a:ext>
            </a:extLst>
          </p:cNvPr>
          <p:cNvSpPr/>
          <p:nvPr/>
        </p:nvSpPr>
        <p:spPr>
          <a:xfrm>
            <a:off x="609600" y="2273117"/>
            <a:ext cx="10972798" cy="2533963"/>
          </a:xfrm>
          <a:prstGeom prst="rect">
            <a:avLst/>
          </a:prstGeom>
        </p:spPr>
        <p:txBody>
          <a:bodyPr wrap="square">
            <a:spAutoFit/>
          </a:bodyPr>
          <a:lstStyle/>
          <a:p>
            <a:pPr marL="285750" indent="-285750" algn="just">
              <a:lnSpc>
                <a:spcPct val="150000"/>
              </a:lnSpc>
              <a:spcBef>
                <a:spcPts val="300"/>
              </a:spcBef>
              <a:spcAft>
                <a:spcPts val="300"/>
              </a:spcAft>
              <a:buFont typeface="Wingdings" panose="05000000000000000000" pitchFamily="2" charset="2"/>
              <a:buChar char="v"/>
            </a:pPr>
            <a:r>
              <a:rPr lang="en-US" sz="1800" b="1" dirty="0">
                <a:latin typeface="+mn-lt"/>
              </a:rPr>
              <a:t>Current situation: </a:t>
            </a:r>
            <a:r>
              <a:rPr lang="en-US" sz="1800" dirty="0">
                <a:latin typeface="+mn-lt"/>
              </a:rPr>
              <a:t>The cement grinding machine has a fan with model number 541FN03M01, with a design power of 850 kW and an input voltage of 6 kV. Working parameters: working current </a:t>
            </a:r>
            <a:r>
              <a:rPr lang="en-US" sz="1800" dirty="0" err="1">
                <a:latin typeface="+mn-lt"/>
              </a:rPr>
              <a:t>Ilv</a:t>
            </a:r>
            <a:r>
              <a:rPr lang="en-US" sz="1800" dirty="0">
                <a:latin typeface="+mn-lt"/>
              </a:rPr>
              <a:t> = 64, actual power consumption is approximately 645 kW. The damper opening depends on the load, the kiln output, and is controlled by the operator from the central control room, with the intake damper opened at 60%. The actual working airflow of the fan is about 70% of the rated airflow. This load level is maintained regularly, accounting for up to 90% of the fan's operating time.</a:t>
            </a:r>
          </a:p>
        </p:txBody>
      </p:sp>
    </p:spTree>
    <p:extLst>
      <p:ext uri="{BB962C8B-B14F-4D97-AF65-F5344CB8AC3E}">
        <p14:creationId xmlns:p14="http://schemas.microsoft.com/office/powerpoint/2010/main" val="22809407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a:extLst>
              <a:ext uri="{FF2B5EF4-FFF2-40B4-BE49-F238E27FC236}">
                <a16:creationId xmlns:a16="http://schemas.microsoft.com/office/drawing/2014/main" id="{094A922E-9583-4B4C-8326-358608D3CF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8811" y="2122447"/>
            <a:ext cx="4404852" cy="33036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
            <a:extLst>
              <a:ext uri="{FF2B5EF4-FFF2-40B4-BE49-F238E27FC236}">
                <a16:creationId xmlns:a16="http://schemas.microsoft.com/office/drawing/2014/main" id="{AAEC0985-95DC-4349-9C2C-215F618042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6217" y="2122448"/>
            <a:ext cx="4404850" cy="3303638"/>
          </a:xfrm>
          <a:prstGeom prst="rect">
            <a:avLst/>
          </a:prstGeom>
          <a:noFill/>
          <a:extLst>
            <a:ext uri="{909E8E84-426E-40DD-AFC4-6F175D3DCCD1}">
              <a14:hiddenFill xmlns:a14="http://schemas.microsoft.com/office/drawing/2010/main">
                <a:solidFill>
                  <a:srgbClr val="FFFFFF"/>
                </a:solidFill>
              </a14:hiddenFill>
            </a:ext>
          </a:extLst>
        </p:spPr>
      </p:pic>
      <p:sp>
        <p:nvSpPr>
          <p:cNvPr id="6" name="Hình chữ nhật 14">
            <a:extLst>
              <a:ext uri="{FF2B5EF4-FFF2-40B4-BE49-F238E27FC236}">
                <a16:creationId xmlns:a16="http://schemas.microsoft.com/office/drawing/2014/main" id="{DF22781F-428C-4DF7-8139-D340FBFFEEE3}"/>
              </a:ext>
            </a:extLst>
          </p:cNvPr>
          <p:cNvSpPr/>
          <p:nvPr/>
        </p:nvSpPr>
        <p:spPr>
          <a:xfrm>
            <a:off x="1832328" y="5623134"/>
            <a:ext cx="9987778" cy="802143"/>
          </a:xfrm>
          <a:prstGeom prst="rect">
            <a:avLst/>
          </a:prstGeom>
        </p:spPr>
        <p:txBody>
          <a:bodyPr wrap="square">
            <a:spAutoFit/>
          </a:bodyPr>
          <a:lstStyle/>
          <a:p>
            <a:pPr marL="742950" indent="-285750">
              <a:lnSpc>
                <a:spcPct val="130000"/>
              </a:lnSpc>
              <a:spcBef>
                <a:spcPts val="300"/>
              </a:spcBef>
              <a:spcAft>
                <a:spcPts val="300"/>
              </a:spcAft>
              <a:buFont typeface="Wingdings" panose="05000000000000000000" pitchFamily="2" charset="2"/>
              <a:buChar char="v"/>
            </a:pPr>
            <a:r>
              <a:rPr lang="en-US" sz="1800" b="1" dirty="0">
                <a:latin typeface="+mn-lt"/>
                <a:ea typeface="Calibri" panose="020F0502020204030204" pitchFamily="34" charset="0"/>
                <a:cs typeface="Times New Roman" panose="02020603050405020304" pitchFamily="18" charset="0"/>
              </a:rPr>
              <a:t>Measure</a:t>
            </a:r>
            <a:r>
              <a:rPr lang="en-US" sz="1800" dirty="0">
                <a:latin typeface="+mn-lt"/>
              </a:rPr>
              <a:t>: </a:t>
            </a:r>
            <a:r>
              <a:rPr lang="en-US" sz="1800" dirty="0">
                <a:latin typeface="+mn-lt"/>
                <a:cs typeface="Times New Roman" panose="02020603050405020304" pitchFamily="18" charset="0"/>
              </a:rPr>
              <a:t>Install a variable frequency drive (VFD) for a fan motor (541FN03) with a power rating of 850 kW and an input voltage of 6 kV. </a:t>
            </a:r>
          </a:p>
        </p:txBody>
      </p:sp>
      <p:sp>
        <p:nvSpPr>
          <p:cNvPr id="9" name="Title 1">
            <a:extLst>
              <a:ext uri="{FF2B5EF4-FFF2-40B4-BE49-F238E27FC236}">
                <a16:creationId xmlns:a16="http://schemas.microsoft.com/office/drawing/2014/main" id="{B2164723-D5E9-CF0B-7F09-8A02B196822F}"/>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Energy efficiency measure number 7</a:t>
            </a:r>
          </a:p>
        </p:txBody>
      </p:sp>
      <p:sp>
        <p:nvSpPr>
          <p:cNvPr id="10" name="TG_Rounded Rectangle 21">
            <a:extLst>
              <a:ext uri="{FF2B5EF4-FFF2-40B4-BE49-F238E27FC236}">
                <a16:creationId xmlns:a16="http://schemas.microsoft.com/office/drawing/2014/main" id="{439291A2-175E-A106-5EDF-0C485A9E5DCB}"/>
              </a:ext>
            </a:extLst>
          </p:cNvPr>
          <p:cNvSpPr/>
          <p:nvPr/>
        </p:nvSpPr>
        <p:spPr bwMode="gray">
          <a:xfrm>
            <a:off x="609600" y="1430200"/>
            <a:ext cx="10972799" cy="495201"/>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spcBef>
                <a:spcPts val="300"/>
              </a:spcBef>
              <a:spcAft>
                <a:spcPts val="300"/>
              </a:spcAft>
            </a:pPr>
            <a:r>
              <a:rPr lang="en-US" sz="1800" b="1" dirty="0">
                <a:cs typeface="Times New Roman" panose="02020603050405020304" pitchFamily="18" charset="0"/>
              </a:rPr>
              <a:t>Install an inverter for the exhaust fan of the grinding system 541FN03</a:t>
            </a:r>
          </a:p>
        </p:txBody>
      </p:sp>
    </p:spTree>
    <p:extLst>
      <p:ext uri="{BB962C8B-B14F-4D97-AF65-F5344CB8AC3E}">
        <p14:creationId xmlns:p14="http://schemas.microsoft.com/office/powerpoint/2010/main" val="16227687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nh chữ nhật 9">
            <a:extLst>
              <a:ext uri="{FF2B5EF4-FFF2-40B4-BE49-F238E27FC236}">
                <a16:creationId xmlns:a16="http://schemas.microsoft.com/office/drawing/2014/main" id="{336EFB1A-88EB-4B23-92AA-EDF53977873A}"/>
              </a:ext>
            </a:extLst>
          </p:cNvPr>
          <p:cNvSpPr/>
          <p:nvPr/>
        </p:nvSpPr>
        <p:spPr>
          <a:xfrm>
            <a:off x="2529085" y="6268865"/>
            <a:ext cx="8584790" cy="338554"/>
          </a:xfrm>
          <a:prstGeom prst="rect">
            <a:avLst/>
          </a:prstGeom>
        </p:spPr>
        <p:txBody>
          <a:bodyPr wrap="square">
            <a:spAutoFit/>
          </a:bodyPr>
          <a:lstStyle/>
          <a:p>
            <a:r>
              <a:rPr lang="en-US" sz="1600" i="1" dirty="0">
                <a:latin typeface="+mn-lt"/>
              </a:rPr>
              <a:t>Table of financial indicators for the investment in energy efficiency measure No. 7</a:t>
            </a:r>
          </a:p>
        </p:txBody>
      </p:sp>
      <p:graphicFrame>
        <p:nvGraphicFramePr>
          <p:cNvPr id="5" name="Bảng 6">
            <a:extLst>
              <a:ext uri="{FF2B5EF4-FFF2-40B4-BE49-F238E27FC236}">
                <a16:creationId xmlns:a16="http://schemas.microsoft.com/office/drawing/2014/main" id="{6EF35720-064F-4F62-A793-06A64822A10A}"/>
              </a:ext>
            </a:extLst>
          </p:cNvPr>
          <p:cNvGraphicFramePr>
            <a:graphicFrameLocks noGrp="1"/>
          </p:cNvGraphicFramePr>
          <p:nvPr>
            <p:extLst>
              <p:ext uri="{D42A27DB-BD31-4B8C-83A1-F6EECF244321}">
                <p14:modId xmlns:p14="http://schemas.microsoft.com/office/powerpoint/2010/main" val="2292781987"/>
              </p:ext>
            </p:extLst>
          </p:nvPr>
        </p:nvGraphicFramePr>
        <p:xfrm>
          <a:off x="1335696" y="2096579"/>
          <a:ext cx="9778179" cy="4006148"/>
        </p:xfrm>
        <a:graphic>
          <a:graphicData uri="http://schemas.openxmlformats.org/drawingml/2006/table">
            <a:tbl>
              <a:tblPr firstRow="1" firstCol="1" bandRow="1">
                <a:tableStyleId>{5C22544A-7EE6-4342-B048-85BDC9FD1C3A}</a:tableStyleId>
              </a:tblPr>
              <a:tblGrid>
                <a:gridCol w="621892">
                  <a:extLst>
                    <a:ext uri="{9D8B030D-6E8A-4147-A177-3AD203B41FA5}">
                      <a16:colId xmlns:a16="http://schemas.microsoft.com/office/drawing/2014/main" val="20000"/>
                    </a:ext>
                  </a:extLst>
                </a:gridCol>
                <a:gridCol w="5445499">
                  <a:extLst>
                    <a:ext uri="{9D8B030D-6E8A-4147-A177-3AD203B41FA5}">
                      <a16:colId xmlns:a16="http://schemas.microsoft.com/office/drawing/2014/main" val="20001"/>
                    </a:ext>
                  </a:extLst>
                </a:gridCol>
                <a:gridCol w="2122454">
                  <a:extLst>
                    <a:ext uri="{9D8B030D-6E8A-4147-A177-3AD203B41FA5}">
                      <a16:colId xmlns:a16="http://schemas.microsoft.com/office/drawing/2014/main" val="20002"/>
                    </a:ext>
                  </a:extLst>
                </a:gridCol>
                <a:gridCol w="1588334">
                  <a:extLst>
                    <a:ext uri="{9D8B030D-6E8A-4147-A177-3AD203B41FA5}">
                      <a16:colId xmlns:a16="http://schemas.microsoft.com/office/drawing/2014/main" val="20003"/>
                    </a:ext>
                  </a:extLst>
                </a:gridCol>
              </a:tblGrid>
              <a:tr h="268790">
                <a:tc>
                  <a:txBody>
                    <a:bodyPr/>
                    <a:lstStyle/>
                    <a:p>
                      <a:pPr algn="ctr">
                        <a:spcBef>
                          <a:spcPts val="200"/>
                        </a:spcBef>
                        <a:spcAft>
                          <a:spcPts val="200"/>
                        </a:spcAft>
                      </a:pPr>
                      <a:r>
                        <a:rPr lang="en-US" sz="1600" dirty="0">
                          <a:effectLst/>
                          <a:latin typeface="Times New Roman" panose="02020603050405020304" pitchFamily="18" charset="0"/>
                          <a:cs typeface="Times New Roman" panose="02020603050405020304" pitchFamily="18" charset="0"/>
                        </a:rPr>
                        <a:t>NO</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200"/>
                        </a:spcBef>
                        <a:spcAft>
                          <a:spcPts val="200"/>
                        </a:spcAft>
                      </a:pPr>
                      <a:r>
                        <a:rPr lang="en-US" sz="1600" dirty="0">
                          <a:effectLst/>
                          <a:latin typeface="Times New Roman" panose="02020603050405020304" pitchFamily="18" charset="0"/>
                          <a:cs typeface="Times New Roman" panose="02020603050405020304" pitchFamily="18" charset="0"/>
                        </a:rPr>
                        <a:t>SPECIFICATION</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200"/>
                        </a:spcBef>
                        <a:spcAft>
                          <a:spcPts val="200"/>
                        </a:spcAft>
                      </a:pPr>
                      <a:r>
                        <a:rPr lang="en-US" sz="1600" dirty="0">
                          <a:effectLst/>
                          <a:latin typeface="Times New Roman" panose="02020603050405020304" pitchFamily="18" charset="0"/>
                          <a:cs typeface="Times New Roman" panose="02020603050405020304" pitchFamily="18" charset="0"/>
                        </a:rPr>
                        <a:t>UNIT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200"/>
                        </a:spcBef>
                        <a:spcAft>
                          <a:spcPts val="200"/>
                        </a:spcAft>
                      </a:pPr>
                      <a:r>
                        <a:rPr lang="en-US" sz="1600" dirty="0">
                          <a:effectLst/>
                          <a:latin typeface="Times New Roman" panose="02020603050405020304" pitchFamily="18" charset="0"/>
                          <a:cs typeface="Times New Roman" panose="02020603050405020304" pitchFamily="18" charset="0"/>
                        </a:rPr>
                        <a:t>VALUE</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541043">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1</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The average electricity price of the company in the first 9 months of 2015.</a:t>
                      </a:r>
                    </a:p>
                  </a:txBody>
                  <a:tcPr marL="68580" marR="68580" marT="0" marB="0" anchor="ctr"/>
                </a:tc>
                <a:tc>
                  <a:txBody>
                    <a:bodyPr/>
                    <a:lstStyle/>
                    <a:p>
                      <a:pPr>
                        <a:spcBef>
                          <a:spcPts val="200"/>
                        </a:spcBef>
                        <a:spcAft>
                          <a:spcPts val="200"/>
                        </a:spcAft>
                      </a:pPr>
                      <a:r>
                        <a:rPr lang="en-US" sz="1600" dirty="0">
                          <a:effectLst/>
                          <a:latin typeface="Times New Roman" panose="02020603050405020304" pitchFamily="18" charset="0"/>
                          <a:cs typeface="Times New Roman" panose="02020603050405020304" pitchFamily="18" charset="0"/>
                        </a:rPr>
                        <a:t>VND</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1.355</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541043">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2</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The electrical  energy saved after implementing the energy efficiency measure.</a:t>
                      </a:r>
                    </a:p>
                  </a:txBody>
                  <a:tcPr marL="68580" marR="68580" marT="0" marB="0" anchor="ctr"/>
                </a:tc>
                <a:tc>
                  <a:txBody>
                    <a:bodyPr/>
                    <a:lstStyle/>
                    <a:p>
                      <a:pPr>
                        <a:spcBef>
                          <a:spcPts val="200"/>
                        </a:spcBef>
                        <a:spcAft>
                          <a:spcPts val="200"/>
                        </a:spcAft>
                      </a:pPr>
                      <a:r>
                        <a:rPr lang="en-US" sz="1600" dirty="0">
                          <a:effectLst/>
                          <a:latin typeface="Times New Roman" panose="02020603050405020304" pitchFamily="18" charset="0"/>
                          <a:cs typeface="Times New Roman" panose="02020603050405020304" pitchFamily="18" charset="0"/>
                        </a:rPr>
                        <a:t>kWh/year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1.021.680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318142">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3</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The income generated from energy efficiency in one year.</a:t>
                      </a:r>
                    </a:p>
                  </a:txBody>
                  <a:tcPr marL="68580" marR="68580" marT="0" marB="0" anchor="ctr"/>
                </a:tc>
                <a:tc>
                  <a:txBody>
                    <a:bodyPr/>
                    <a:lstStyle/>
                    <a:p>
                      <a:pPr>
                        <a:spcBef>
                          <a:spcPts val="200"/>
                        </a:spcBef>
                        <a:spcAft>
                          <a:spcPts val="200"/>
                        </a:spcAft>
                      </a:pPr>
                      <a:r>
                        <a:rPr lang="en-US" sz="1600" dirty="0">
                          <a:effectLst/>
                          <a:latin typeface="Times New Roman" panose="02020603050405020304" pitchFamily="18" charset="0"/>
                          <a:cs typeface="Times New Roman" panose="02020603050405020304" pitchFamily="18" charset="0"/>
                        </a:rPr>
                        <a:t>Million VND/year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1.384</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336498">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4</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The total investment cost to implement the project.</a:t>
                      </a:r>
                    </a:p>
                  </a:txBody>
                  <a:tcPr marL="68580" marR="68580" marT="0" marB="0" anchor="ctr"/>
                </a:tc>
                <a:tc>
                  <a:txBody>
                    <a:bodyPr/>
                    <a:lstStyle/>
                    <a:p>
                      <a:pPr>
                        <a:spcBef>
                          <a:spcPts val="200"/>
                        </a:spcBef>
                        <a:spcAft>
                          <a:spcPts val="200"/>
                        </a:spcAft>
                      </a:pPr>
                      <a:r>
                        <a:rPr lang="en-US" sz="1600" dirty="0">
                          <a:effectLst/>
                          <a:latin typeface="Times New Roman" panose="02020603050405020304" pitchFamily="18" charset="0"/>
                          <a:cs typeface="Times New Roman" panose="02020603050405020304" pitchFamily="18" charset="0"/>
                        </a:rPr>
                        <a:t>Million VND</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3.150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336498">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5</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The simple payback period.</a:t>
                      </a:r>
                    </a:p>
                  </a:txBody>
                  <a:tcPr marL="68580" marR="68580" marT="0" marB="0" anchor="ctr"/>
                </a:tc>
                <a:tc>
                  <a:txBody>
                    <a:bodyPr/>
                    <a:lstStyle/>
                    <a:p>
                      <a:pPr>
                        <a:spcBef>
                          <a:spcPts val="200"/>
                        </a:spcBef>
                        <a:spcAft>
                          <a:spcPts val="200"/>
                        </a:spcAft>
                      </a:pPr>
                      <a:r>
                        <a:rPr lang="en-US" sz="1600" dirty="0">
                          <a:effectLst/>
                          <a:latin typeface="Times New Roman" panose="02020603050405020304" pitchFamily="18" charset="0"/>
                          <a:cs typeface="Times New Roman" panose="02020603050405020304" pitchFamily="18" charset="0"/>
                        </a:rPr>
                        <a:t>month</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27,3</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318142">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6</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Discount rate.</a:t>
                      </a:r>
                    </a:p>
                  </a:txBody>
                  <a:tcPr marL="68580" marR="68580" marT="0" marB="0" anchor="ctr"/>
                </a:tc>
                <a:tc>
                  <a:txBody>
                    <a:bodyPr/>
                    <a:lstStyle/>
                    <a:p>
                      <a:pPr>
                        <a:spcBef>
                          <a:spcPts val="200"/>
                        </a:spcBef>
                        <a:spcAft>
                          <a:spcPts val="200"/>
                        </a:spcAft>
                      </a:pPr>
                      <a:r>
                        <a:rPr lang="en-US" sz="1600">
                          <a:effectLst/>
                          <a:latin typeface="Times New Roman" panose="02020603050405020304" pitchFamily="18" charset="0"/>
                          <a:cs typeface="Times New Roman" panose="02020603050405020304" pitchFamily="18" charset="0"/>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10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r h="336498">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7</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Project lifetime.</a:t>
                      </a:r>
                    </a:p>
                  </a:txBody>
                  <a:tcPr marL="68580" marR="68580" marT="0" marB="0" anchor="ctr"/>
                </a:tc>
                <a:tc>
                  <a:txBody>
                    <a:bodyPr/>
                    <a:lstStyle/>
                    <a:p>
                      <a:pPr>
                        <a:spcBef>
                          <a:spcPts val="200"/>
                        </a:spcBef>
                        <a:spcAft>
                          <a:spcPts val="200"/>
                        </a:spcAft>
                      </a:pPr>
                      <a:r>
                        <a:rPr lang="en-US" sz="1600" dirty="0">
                          <a:effectLst/>
                          <a:latin typeface="Times New Roman" panose="02020603050405020304" pitchFamily="18" charset="0"/>
                          <a:cs typeface="Times New Roman" panose="02020603050405020304" pitchFamily="18" charset="0"/>
                        </a:rPr>
                        <a:t>year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10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7"/>
                  </a:ext>
                </a:extLst>
              </a:tr>
              <a:tr h="336498">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8</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Net Present Value (NPV) of the project.</a:t>
                      </a:r>
                    </a:p>
                  </a:txBody>
                  <a:tcPr marL="68580" marR="68580" marT="0" marB="0" anchor="ctr"/>
                </a:tc>
                <a:tc>
                  <a:txBody>
                    <a:bodyPr/>
                    <a:lstStyle/>
                    <a:p>
                      <a:pPr>
                        <a:spcBef>
                          <a:spcPts val="200"/>
                        </a:spcBef>
                        <a:spcAft>
                          <a:spcPts val="200"/>
                        </a:spcAft>
                      </a:pPr>
                      <a:r>
                        <a:rPr lang="en-US" sz="1600" dirty="0">
                          <a:effectLst/>
                          <a:latin typeface="Times New Roman" panose="02020603050405020304" pitchFamily="18" charset="0"/>
                          <a:cs typeface="Times New Roman" panose="02020603050405020304" pitchFamily="18" charset="0"/>
                        </a:rPr>
                        <a:t>Million VND</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7150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8"/>
                  </a:ext>
                </a:extLst>
              </a:tr>
              <a:tr h="336498">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9</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Internal Rate of Return (IRR) of the project.</a:t>
                      </a:r>
                    </a:p>
                  </a:txBody>
                  <a:tcPr marL="68580" marR="68580" marT="0" marB="0" anchor="ctr"/>
                </a:tc>
                <a:tc>
                  <a:txBody>
                    <a:bodyPr/>
                    <a:lstStyle/>
                    <a:p>
                      <a:pPr>
                        <a:spcBef>
                          <a:spcPts val="200"/>
                        </a:spcBef>
                        <a:spcAft>
                          <a:spcPts val="200"/>
                        </a:spcAft>
                      </a:pPr>
                      <a:r>
                        <a:rPr lang="en-US" sz="1600">
                          <a:effectLst/>
                          <a:latin typeface="Times New Roman" panose="02020603050405020304" pitchFamily="18" charset="0"/>
                          <a:cs typeface="Times New Roman" panose="02020603050405020304" pitchFamily="18" charset="0"/>
                        </a:rPr>
                        <a: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a:effectLst/>
                          <a:latin typeface="Times New Roman" panose="02020603050405020304" pitchFamily="18" charset="0"/>
                          <a:cs typeface="Times New Roman" panose="02020603050405020304" pitchFamily="18" charset="0"/>
                        </a:rPr>
                        <a:t>47%</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9"/>
                  </a:ext>
                </a:extLst>
              </a:tr>
              <a:tr h="336498">
                <a:tc>
                  <a:txBody>
                    <a:bodyPr/>
                    <a:lstStyle/>
                    <a:p>
                      <a:pPr algn="ctr">
                        <a:spcBef>
                          <a:spcPts val="200"/>
                        </a:spcBef>
                        <a:spcAft>
                          <a:spcPts val="200"/>
                        </a:spcAft>
                      </a:pPr>
                      <a:r>
                        <a:rPr lang="en-US" sz="1600">
                          <a:effectLst/>
                          <a:latin typeface="Times New Roman" panose="02020603050405020304" pitchFamily="18" charset="0"/>
                          <a:cs typeface="Times New Roman" panose="02020603050405020304" pitchFamily="18" charset="0"/>
                        </a:rPr>
                        <a:t>10</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The payback period of the project.</a:t>
                      </a:r>
                    </a:p>
                  </a:txBody>
                  <a:tcPr marL="68580" marR="68580" marT="0" marB="0" anchor="ctr"/>
                </a:tc>
                <a:tc>
                  <a:txBody>
                    <a:bodyPr/>
                    <a:lstStyle/>
                    <a:p>
                      <a:pPr>
                        <a:spcBef>
                          <a:spcPts val="200"/>
                        </a:spcBef>
                        <a:spcAft>
                          <a:spcPts val="200"/>
                        </a:spcAft>
                      </a:pPr>
                      <a:r>
                        <a:rPr lang="en-US" sz="1600" dirty="0">
                          <a:effectLst/>
                          <a:latin typeface="Times New Roman" panose="02020603050405020304" pitchFamily="18" charset="0"/>
                          <a:cs typeface="Times New Roman" panose="02020603050405020304" pitchFamily="18" charset="0"/>
                        </a:rPr>
                        <a:t>month</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dirty="0">
                          <a:effectLst/>
                          <a:latin typeface="Times New Roman" panose="02020603050405020304" pitchFamily="18" charset="0"/>
                          <a:cs typeface="Times New Roman" panose="02020603050405020304" pitchFamily="18" charset="0"/>
                        </a:rPr>
                        <a:t>38,7</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10"/>
                  </a:ext>
                </a:extLst>
              </a:tr>
            </a:tbl>
          </a:graphicData>
        </a:graphic>
      </p:graphicFrame>
      <p:sp>
        <p:nvSpPr>
          <p:cNvPr id="8" name="Title 1">
            <a:extLst>
              <a:ext uri="{FF2B5EF4-FFF2-40B4-BE49-F238E27FC236}">
                <a16:creationId xmlns:a16="http://schemas.microsoft.com/office/drawing/2014/main" id="{2DFA85D1-524E-778E-F345-F76130D66B4C}"/>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Energy efficiency measure number 7</a:t>
            </a:r>
          </a:p>
        </p:txBody>
      </p:sp>
      <p:sp>
        <p:nvSpPr>
          <p:cNvPr id="9" name="TG_Rounded Rectangle 21">
            <a:extLst>
              <a:ext uri="{FF2B5EF4-FFF2-40B4-BE49-F238E27FC236}">
                <a16:creationId xmlns:a16="http://schemas.microsoft.com/office/drawing/2014/main" id="{22CE244A-20CC-C951-4A3A-D2FA1263661C}"/>
              </a:ext>
            </a:extLst>
          </p:cNvPr>
          <p:cNvSpPr/>
          <p:nvPr/>
        </p:nvSpPr>
        <p:spPr bwMode="gray">
          <a:xfrm>
            <a:off x="609600" y="1430200"/>
            <a:ext cx="10972799" cy="495201"/>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nSpc>
                <a:spcPct val="150000"/>
              </a:lnSpc>
              <a:spcBef>
                <a:spcPts val="300"/>
              </a:spcBef>
              <a:spcAft>
                <a:spcPts val="300"/>
              </a:spcAft>
            </a:pPr>
            <a:r>
              <a:rPr lang="en-US" sz="1800" b="1" dirty="0">
                <a:cs typeface="Times New Roman" panose="02020603050405020304" pitchFamily="18" charset="0"/>
              </a:rPr>
              <a:t>Install an inverter for the exhaust fan of the grinding system 541FN03</a:t>
            </a:r>
          </a:p>
        </p:txBody>
      </p:sp>
    </p:spTree>
    <p:extLst>
      <p:ext uri="{BB962C8B-B14F-4D97-AF65-F5344CB8AC3E}">
        <p14:creationId xmlns:p14="http://schemas.microsoft.com/office/powerpoint/2010/main" val="13387978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883ADEB7-0718-2A74-F369-A9F55C13097D}"/>
            </a:ext>
          </a:extLst>
        </p:cNvPr>
        <p:cNvGrpSpPr/>
        <p:nvPr/>
      </p:nvGrpSpPr>
      <p:grpSpPr>
        <a:xfrm>
          <a:off x="0" y="0"/>
          <a:ext cx="0" cy="0"/>
          <a:chOff x="0" y="0"/>
          <a:chExt cx="0" cy="0"/>
        </a:xfrm>
      </p:grpSpPr>
      <p:pic>
        <p:nvPicPr>
          <p:cNvPr id="7170" name="Picture 2" descr="Giải pháp công nghệ - Lời giải cho doanh nghiệp ngành xi măng">
            <a:extLst>
              <a:ext uri="{FF2B5EF4-FFF2-40B4-BE49-F238E27FC236}">
                <a16:creationId xmlns:a16="http://schemas.microsoft.com/office/drawing/2014/main" id="{EF980B75-7E11-CF41-56A7-8945500492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34328"/>
            <a:ext cx="12192000" cy="7992328"/>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4C4298DD-453F-D161-468E-F92384180F8C}"/>
              </a:ext>
            </a:extLst>
          </p:cNvPr>
          <p:cNvSpPr>
            <a:spLocks noGrp="1"/>
          </p:cNvSpPr>
          <p:nvPr>
            <p:ph type="subTitle" idx="1"/>
          </p:nvPr>
        </p:nvSpPr>
        <p:spPr>
          <a:xfrm>
            <a:off x="222421" y="5527342"/>
            <a:ext cx="3113207" cy="558006"/>
          </a:xfrm>
          <a:solidFill>
            <a:schemeClr val="bg1">
              <a:lumMod val="85000"/>
            </a:schemeClr>
          </a:solidFill>
        </p:spPr>
        <p:txBody>
          <a:bodyPr>
            <a:noAutofit/>
          </a:bodyPr>
          <a:lstStyle/>
          <a:p>
            <a:pPr marL="53975" indent="0"/>
            <a:r>
              <a:rPr lang="en-US" b="1" dirty="0"/>
              <a:t>Cement industry</a:t>
            </a:r>
          </a:p>
        </p:txBody>
      </p:sp>
    </p:spTree>
    <p:extLst>
      <p:ext uri="{BB962C8B-B14F-4D97-AF65-F5344CB8AC3E}">
        <p14:creationId xmlns:p14="http://schemas.microsoft.com/office/powerpoint/2010/main" val="39834695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dirty="0">
                <a:solidFill>
                  <a:schemeClr val="accent1">
                    <a:lumMod val="50000"/>
                  </a:schemeClr>
                </a:solidFill>
              </a:rPr>
              <a:t>Content</a:t>
            </a:r>
          </a:p>
        </p:txBody>
      </p:sp>
      <p:sp>
        <p:nvSpPr>
          <p:cNvPr id="4" name="TextBox 3">
            <a:extLst>
              <a:ext uri="{FF2B5EF4-FFF2-40B4-BE49-F238E27FC236}">
                <a16:creationId xmlns:a16="http://schemas.microsoft.com/office/drawing/2014/main" id="{FFC58027-3142-C3E4-F891-C2A111C0045B}"/>
              </a:ext>
            </a:extLst>
          </p:cNvPr>
          <p:cNvSpPr txBox="1"/>
          <p:nvPr/>
        </p:nvSpPr>
        <p:spPr>
          <a:xfrm>
            <a:off x="1318918" y="2474893"/>
            <a:ext cx="9760226" cy="954107"/>
          </a:xfrm>
          <a:prstGeom prst="rect">
            <a:avLst/>
          </a:prstGeom>
          <a:noFill/>
        </p:spPr>
        <p:txBody>
          <a:bodyPr wrap="square">
            <a:spAutoFit/>
          </a:bodyPr>
          <a:lstStyle/>
          <a:p>
            <a:pPr marL="742950" indent="-742950">
              <a:buFont typeface="+mj-lt"/>
              <a:buAutoNum type="arabicPeriod"/>
            </a:pPr>
            <a:r>
              <a:rPr lang="en-US" sz="2800" dirty="0">
                <a:solidFill>
                  <a:schemeClr val="accent1">
                    <a:lumMod val="50000"/>
                  </a:schemeClr>
                </a:solidFill>
                <a:latin typeface="+mn-lt"/>
                <a:cs typeface="Times New Roman" panose="02020603050405020304" pitchFamily="18" charset="0"/>
              </a:rPr>
              <a:t>The facility’s information on the case study</a:t>
            </a:r>
            <a:endParaRPr lang="en-US" sz="2800" dirty="0">
              <a:solidFill>
                <a:schemeClr val="accent1">
                  <a:lumMod val="50000"/>
                </a:schemeClr>
              </a:solidFill>
            </a:endParaRPr>
          </a:p>
          <a:p>
            <a:pPr marL="742950" indent="-742950">
              <a:buFont typeface="+mj-lt"/>
              <a:buAutoNum type="arabicPeriod"/>
            </a:pPr>
            <a:r>
              <a:rPr lang="en-US" sz="2800" dirty="0">
                <a:solidFill>
                  <a:schemeClr val="accent1">
                    <a:lumMod val="50000"/>
                  </a:schemeClr>
                </a:solidFill>
              </a:rPr>
              <a:t>Energy efficiency measures</a:t>
            </a:r>
          </a:p>
        </p:txBody>
      </p:sp>
    </p:spTree>
    <p:extLst>
      <p:ext uri="{BB962C8B-B14F-4D97-AF65-F5344CB8AC3E}">
        <p14:creationId xmlns:p14="http://schemas.microsoft.com/office/powerpoint/2010/main" val="3639082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7DB49-32C9-4B0E-8AD6-82898D418854}"/>
              </a:ext>
            </a:extLst>
          </p:cNvPr>
          <p:cNvSpPr>
            <a:spLocks noGrp="1"/>
          </p:cNvSpPr>
          <p:nvPr>
            <p:ph type="title"/>
          </p:nvPr>
        </p:nvSpPr>
        <p:spPr>
          <a:xfrm>
            <a:off x="604521" y="531100"/>
            <a:ext cx="10972800" cy="676582"/>
          </a:xfrm>
        </p:spPr>
        <p:txBody>
          <a:bodyPr>
            <a:noAutofit/>
          </a:bodyPr>
          <a:lstStyle/>
          <a:p>
            <a:r>
              <a:rPr lang="en-US" dirty="0">
                <a:solidFill>
                  <a:schemeClr val="accent1">
                    <a:lumMod val="50000"/>
                  </a:schemeClr>
                </a:solidFill>
              </a:rPr>
              <a:t>1. General information</a:t>
            </a:r>
            <a:endParaRPr lang="en-US" sz="1800" dirty="0">
              <a:solidFill>
                <a:schemeClr val="accent1">
                  <a:lumMod val="50000"/>
                </a:schemeClr>
              </a:solidFill>
            </a:endParaRPr>
          </a:p>
        </p:txBody>
      </p:sp>
      <p:sp>
        <p:nvSpPr>
          <p:cNvPr id="3" name="Rectangle 2">
            <a:extLst>
              <a:ext uri="{FF2B5EF4-FFF2-40B4-BE49-F238E27FC236}">
                <a16:creationId xmlns:a16="http://schemas.microsoft.com/office/drawing/2014/main" id="{5AC3D27C-E639-48AC-8C6C-B5176A7DDAD9}"/>
              </a:ext>
            </a:extLst>
          </p:cNvPr>
          <p:cNvSpPr/>
          <p:nvPr/>
        </p:nvSpPr>
        <p:spPr>
          <a:xfrm>
            <a:off x="614679" y="1445342"/>
            <a:ext cx="10962642" cy="2118465"/>
          </a:xfrm>
          <a:prstGeom prst="rect">
            <a:avLst/>
          </a:prstGeom>
        </p:spPr>
        <p:txBody>
          <a:bodyPr wrap="square">
            <a:spAutoFit/>
          </a:bodyPr>
          <a:lstStyle/>
          <a:p>
            <a:pPr marL="285750" indent="-285750">
              <a:lnSpc>
                <a:spcPct val="150000"/>
              </a:lnSpc>
              <a:buFont typeface="Wingdings" pitchFamily="2" charset="2"/>
              <a:buChar char="v"/>
            </a:pPr>
            <a:endParaRPr lang="en-US" sz="1800" b="1" dirty="0">
              <a:latin typeface="+mn-lt"/>
            </a:endParaRPr>
          </a:p>
          <a:p>
            <a:pPr marL="342900" indent="-342900">
              <a:lnSpc>
                <a:spcPct val="150000"/>
              </a:lnSpc>
              <a:buFont typeface="Wingdings" pitchFamily="2" charset="2"/>
              <a:buChar char="v"/>
            </a:pPr>
            <a:r>
              <a:rPr lang="en-US" sz="1800" dirty="0">
                <a:latin typeface="+mn-lt"/>
                <a:ea typeface="Times New Roman" panose="02020603050405020304" pitchFamily="18" charset="0"/>
                <a:cs typeface="Times New Roman" panose="02020603050405020304" pitchFamily="18" charset="0"/>
              </a:rPr>
              <a:t>Main production field: Cement and clinker production</a:t>
            </a:r>
          </a:p>
          <a:p>
            <a:pPr marL="342900" indent="-342900">
              <a:lnSpc>
                <a:spcPct val="150000"/>
              </a:lnSpc>
              <a:buFont typeface="Wingdings" pitchFamily="2" charset="2"/>
              <a:buChar char="v"/>
            </a:pPr>
            <a:r>
              <a:rPr lang="en-US" sz="1800" dirty="0">
                <a:latin typeface="+mn-lt"/>
                <a:ea typeface="Times New Roman" panose="02020603050405020304" pitchFamily="18" charset="0"/>
                <a:cs typeface="Times New Roman" panose="02020603050405020304" pitchFamily="18" charset="0"/>
              </a:rPr>
              <a:t>Main products: Clinker, PCB 30 cement, PCB 40 cement</a:t>
            </a:r>
          </a:p>
          <a:p>
            <a:pPr marL="342900" indent="-342900">
              <a:lnSpc>
                <a:spcPct val="150000"/>
              </a:lnSpc>
              <a:buFont typeface="Wingdings" pitchFamily="2" charset="2"/>
              <a:buChar char="v"/>
            </a:pPr>
            <a:r>
              <a:rPr lang="en-US" sz="1800" dirty="0">
                <a:latin typeface="+mn-lt"/>
                <a:ea typeface="Times New Roman" panose="02020603050405020304" pitchFamily="18" charset="0"/>
                <a:cs typeface="Times New Roman" panose="02020603050405020304" pitchFamily="18" charset="0"/>
              </a:rPr>
              <a:t>Production scale: 1 cement production line with a capacity of 4,000 tons of clinker per day</a:t>
            </a:r>
          </a:p>
          <a:p>
            <a:pPr marL="342900" indent="-342900">
              <a:lnSpc>
                <a:spcPct val="150000"/>
              </a:lnSpc>
              <a:buFont typeface="Wingdings" pitchFamily="2" charset="2"/>
              <a:buChar char="v"/>
            </a:pPr>
            <a:r>
              <a:rPr lang="en-US" sz="1800" dirty="0">
                <a:latin typeface="+mn-lt"/>
                <a:ea typeface="Times New Roman" panose="02020603050405020304" pitchFamily="18" charset="0"/>
                <a:cs typeface="Times New Roman" panose="02020603050405020304" pitchFamily="18" charset="0"/>
              </a:rPr>
              <a:t>Key energy equipment: Transformer station, air compressor station, circulating pump station...</a:t>
            </a:r>
            <a:endParaRPr lang="en-US" sz="1400" dirty="0">
              <a:latin typeface="+mn-lt"/>
            </a:endParaRPr>
          </a:p>
        </p:txBody>
      </p:sp>
    </p:spTree>
    <p:extLst>
      <p:ext uri="{BB962C8B-B14F-4D97-AF65-F5344CB8AC3E}">
        <p14:creationId xmlns:p14="http://schemas.microsoft.com/office/powerpoint/2010/main" val="1716397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54CD5-566C-464B-82B0-6D0FB1E791A2}"/>
              </a:ext>
            </a:extLst>
          </p:cNvPr>
          <p:cNvSpPr>
            <a:spLocks noGrp="1"/>
          </p:cNvSpPr>
          <p:nvPr>
            <p:ph type="title"/>
          </p:nvPr>
        </p:nvSpPr>
        <p:spPr/>
        <p:txBody>
          <a:bodyPr>
            <a:noAutofit/>
          </a:bodyPr>
          <a:lstStyle/>
          <a:p>
            <a:r>
              <a:rPr lang="en-US" dirty="0">
                <a:solidFill>
                  <a:schemeClr val="accent1">
                    <a:lumMod val="50000"/>
                  </a:schemeClr>
                </a:solidFill>
                <a:latin typeface="+mn-lt"/>
                <a:cs typeface="Times New Roman" pitchFamily="18" charset="0"/>
              </a:rPr>
              <a:t>Production line</a:t>
            </a:r>
          </a:p>
        </p:txBody>
      </p:sp>
      <p:sp>
        <p:nvSpPr>
          <p:cNvPr id="3" name="Rectangle 2">
            <a:extLst>
              <a:ext uri="{FF2B5EF4-FFF2-40B4-BE49-F238E27FC236}">
                <a16:creationId xmlns:a16="http://schemas.microsoft.com/office/drawing/2014/main" id="{A8CF0D31-E7AC-4B03-B869-3EEB6DC7DB76}"/>
              </a:ext>
            </a:extLst>
          </p:cNvPr>
          <p:cNvSpPr/>
          <p:nvPr/>
        </p:nvSpPr>
        <p:spPr>
          <a:xfrm>
            <a:off x="7950557" y="6290236"/>
            <a:ext cx="3005951" cy="369332"/>
          </a:xfrm>
          <a:prstGeom prst="rect">
            <a:avLst/>
          </a:prstGeom>
        </p:spPr>
        <p:txBody>
          <a:bodyPr wrap="none">
            <a:spAutoFit/>
          </a:bodyPr>
          <a:lstStyle/>
          <a:p>
            <a:r>
              <a:rPr lang="en-US" sz="1800" dirty="0"/>
              <a:t>Cement production process</a:t>
            </a:r>
          </a:p>
        </p:txBody>
      </p:sp>
      <p:pic>
        <p:nvPicPr>
          <p:cNvPr id="4" name="Picture 2">
            <a:extLst>
              <a:ext uri="{FF2B5EF4-FFF2-40B4-BE49-F238E27FC236}">
                <a16:creationId xmlns:a16="http://schemas.microsoft.com/office/drawing/2014/main" id="{8ED93AB6-C009-4A5C-A929-4A39A4AABB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9531" y="1248005"/>
            <a:ext cx="4692869" cy="509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8B365301-FFB3-3D60-41EF-98ED43CA4B85}"/>
              </a:ext>
            </a:extLst>
          </p:cNvPr>
          <p:cNvSpPr/>
          <p:nvPr/>
        </p:nvSpPr>
        <p:spPr>
          <a:xfrm>
            <a:off x="609601" y="1312124"/>
            <a:ext cx="6279930" cy="5043881"/>
          </a:xfrm>
          <a:prstGeom prst="rect">
            <a:avLst/>
          </a:prstGeom>
        </p:spPr>
        <p:txBody>
          <a:bodyPr wrap="square">
            <a:spAutoFit/>
          </a:bodyPr>
          <a:lstStyle/>
          <a:p>
            <a:pPr marL="342900" lvl="0" indent="-342900" algn="just">
              <a:lnSpc>
                <a:spcPct val="130000"/>
              </a:lnSpc>
              <a:spcBef>
                <a:spcPts val="300"/>
              </a:spcBef>
              <a:spcAft>
                <a:spcPts val="300"/>
              </a:spcAft>
              <a:buFont typeface="Wingdings" panose="05000000000000000000" pitchFamily="2" charset="2"/>
              <a:buChar char=""/>
            </a:pPr>
            <a:r>
              <a:rPr lang="en-US" sz="1800" b="1" i="1" dirty="0">
                <a:latin typeface="+mn-lt"/>
                <a:ea typeface="Calibri" panose="020F0502020204030204" pitchFamily="34" charset="0"/>
              </a:rPr>
              <a:t>Types of energy used in the production line</a:t>
            </a:r>
            <a:endParaRPr lang="es-ES_tradnl" sz="1800" b="1" i="1" dirty="0">
              <a:latin typeface="+mn-lt"/>
              <a:ea typeface="Calibri" panose="020F0502020204030204" pitchFamily="34" charset="0"/>
            </a:endParaRPr>
          </a:p>
          <a:p>
            <a:pPr marL="342900" indent="-342900" algn="just">
              <a:lnSpc>
                <a:spcPct val="130000"/>
              </a:lnSpc>
              <a:spcBef>
                <a:spcPts val="300"/>
              </a:spcBef>
              <a:spcAft>
                <a:spcPts val="300"/>
              </a:spcAft>
              <a:buFont typeface="Arial" panose="020B0604020202020204" pitchFamily="34" charset="0"/>
              <a:buChar char="•"/>
            </a:pPr>
            <a:r>
              <a:rPr lang="en-US" sz="1800" dirty="0">
                <a:latin typeface="+mn-lt"/>
              </a:rPr>
              <a:t>Electrical energy is used in systems and equipment such as: crushers, grinders, fans, dust collectors, bagging machines, air conditioning, lighting, and air compressors..</a:t>
            </a:r>
          </a:p>
          <a:p>
            <a:pPr marL="342900" indent="-342900" algn="just">
              <a:lnSpc>
                <a:spcPct val="130000"/>
              </a:lnSpc>
              <a:spcBef>
                <a:spcPts val="300"/>
              </a:spcBef>
              <a:spcAft>
                <a:spcPts val="300"/>
              </a:spcAft>
              <a:buFont typeface="Arial" panose="020B0604020202020204" pitchFamily="34" charset="0"/>
              <a:buChar char="•"/>
            </a:pPr>
            <a:r>
              <a:rPr lang="en-US" sz="1800" dirty="0">
                <a:latin typeface="+mn-lt"/>
              </a:rPr>
              <a:t>The compressed air distribution system supplies compressed air for controlling pistons in production machines and for processes like dust collection, bagging, and kiln operation.</a:t>
            </a:r>
          </a:p>
          <a:p>
            <a:pPr marL="342900" indent="-342900" algn="just">
              <a:lnSpc>
                <a:spcPct val="130000"/>
              </a:lnSpc>
              <a:spcBef>
                <a:spcPts val="300"/>
              </a:spcBef>
              <a:spcAft>
                <a:spcPts val="300"/>
              </a:spcAft>
              <a:buFont typeface="Arial" panose="020B0604020202020204" pitchFamily="34" charset="0"/>
              <a:buChar char="•"/>
            </a:pPr>
            <a:r>
              <a:rPr lang="en-US" sz="1800" dirty="0">
                <a:latin typeface="+mn-lt"/>
              </a:rPr>
              <a:t>Coal is used in the clinker firing process in the rotary kiln.</a:t>
            </a:r>
          </a:p>
          <a:p>
            <a:pPr marL="342900" indent="-342900" algn="just">
              <a:lnSpc>
                <a:spcPct val="130000"/>
              </a:lnSpc>
              <a:spcBef>
                <a:spcPts val="300"/>
              </a:spcBef>
              <a:spcAft>
                <a:spcPts val="300"/>
              </a:spcAft>
              <a:buFont typeface="Arial" panose="020B0604020202020204" pitchFamily="34" charset="0"/>
              <a:buChar char="•"/>
            </a:pPr>
            <a:r>
              <a:rPr lang="en-US" sz="1800" dirty="0">
                <a:latin typeface="+mn-lt"/>
              </a:rPr>
              <a:t>FO oil (fuel oil) is used for kiln startup and as supplemental fuel when necessary.</a:t>
            </a:r>
          </a:p>
        </p:txBody>
      </p:sp>
    </p:spTree>
    <p:extLst>
      <p:ext uri="{BB962C8B-B14F-4D97-AF65-F5344CB8AC3E}">
        <p14:creationId xmlns:p14="http://schemas.microsoft.com/office/powerpoint/2010/main" val="3981635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18096-1CEE-4E5C-9C7B-351A72896358}"/>
              </a:ext>
            </a:extLst>
          </p:cNvPr>
          <p:cNvSpPr>
            <a:spLocks noGrp="1"/>
          </p:cNvSpPr>
          <p:nvPr>
            <p:ph type="title"/>
          </p:nvPr>
        </p:nvSpPr>
        <p:spPr/>
        <p:txBody>
          <a:bodyPr>
            <a:noAutofit/>
          </a:bodyPr>
          <a:lstStyle/>
          <a:p>
            <a:r>
              <a:rPr lang="en-US" dirty="0">
                <a:solidFill>
                  <a:schemeClr val="accent1">
                    <a:lumMod val="50000"/>
                  </a:schemeClr>
                </a:solidFill>
                <a:latin typeface="+mn-lt"/>
              </a:rPr>
              <a:t>Energy supply system</a:t>
            </a:r>
          </a:p>
        </p:txBody>
      </p:sp>
      <p:sp>
        <p:nvSpPr>
          <p:cNvPr id="3" name="TG_Rounded Rectangle 21">
            <a:extLst>
              <a:ext uri="{FF2B5EF4-FFF2-40B4-BE49-F238E27FC236}">
                <a16:creationId xmlns:a16="http://schemas.microsoft.com/office/drawing/2014/main" id="{12518165-6F29-41AA-81A3-45991D3D8B30}"/>
              </a:ext>
            </a:extLst>
          </p:cNvPr>
          <p:cNvSpPr/>
          <p:nvPr/>
        </p:nvSpPr>
        <p:spPr bwMode="gray">
          <a:xfrm>
            <a:off x="609602" y="1398637"/>
            <a:ext cx="2558602" cy="409966"/>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sz="1800" b="1" dirty="0">
                <a:solidFill>
                  <a:sysClr val="windowText" lastClr="000000"/>
                </a:solidFill>
                <a:cs typeface="Times New Roman" pitchFamily="18" charset="0"/>
              </a:rPr>
              <a:t>Electrical system</a:t>
            </a:r>
          </a:p>
        </p:txBody>
      </p:sp>
      <p:sp>
        <p:nvSpPr>
          <p:cNvPr id="5" name="TextBox 4">
            <a:extLst>
              <a:ext uri="{FF2B5EF4-FFF2-40B4-BE49-F238E27FC236}">
                <a16:creationId xmlns:a16="http://schemas.microsoft.com/office/drawing/2014/main" id="{40705C5B-9136-4A79-8133-B64CEAC30ECF}"/>
              </a:ext>
            </a:extLst>
          </p:cNvPr>
          <p:cNvSpPr txBox="1"/>
          <p:nvPr/>
        </p:nvSpPr>
        <p:spPr>
          <a:xfrm>
            <a:off x="609600" y="1901065"/>
            <a:ext cx="4902558" cy="1391343"/>
          </a:xfrm>
          <a:prstGeom prst="rect">
            <a:avLst/>
          </a:prstGeom>
          <a:noFill/>
        </p:spPr>
        <p:txBody>
          <a:bodyPr wrap="square" rtlCol="0">
            <a:spAutoFit/>
          </a:bodyPr>
          <a:lstStyle/>
          <a:p>
            <a:pPr marL="342900" indent="-342900" algn="just">
              <a:lnSpc>
                <a:spcPct val="120000"/>
              </a:lnSpc>
              <a:buFont typeface="Wingdings" panose="05000000000000000000" pitchFamily="2" charset="2"/>
              <a:buChar char="ü"/>
            </a:pPr>
            <a:r>
              <a:rPr lang="en-US" sz="1800" dirty="0">
                <a:latin typeface="+mn-lt"/>
                <a:cs typeface="Times New Roman" panose="02020603050405020304" pitchFamily="18" charset="0"/>
              </a:rPr>
              <a:t>The electrical system of the company uses a 35 kV grid power supply through 13 substations (2 high-voltage substations and 11 low-voltage substations).</a:t>
            </a:r>
            <a:endParaRPr lang="vi-VN" sz="1800" dirty="0">
              <a:latin typeface="+mn-lt"/>
              <a:cs typeface="Times New Roman" panose="02020603050405020304" pitchFamily="18" charset="0"/>
            </a:endParaRPr>
          </a:p>
        </p:txBody>
      </p:sp>
      <p:pic>
        <p:nvPicPr>
          <p:cNvPr id="6" name="Picture 1817">
            <a:extLst>
              <a:ext uri="{FF2B5EF4-FFF2-40B4-BE49-F238E27FC236}">
                <a16:creationId xmlns:a16="http://schemas.microsoft.com/office/drawing/2014/main" id="{6DBAFA62-C993-413D-AEAC-1F36E2C30E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0047" y="3414942"/>
            <a:ext cx="3318770" cy="249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DSC_0323">
            <a:extLst>
              <a:ext uri="{FF2B5EF4-FFF2-40B4-BE49-F238E27FC236}">
                <a16:creationId xmlns:a16="http://schemas.microsoft.com/office/drawing/2014/main" id="{3C9F2A71-17E6-4DB8-B776-F0347215B7E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74893" y="1401087"/>
            <a:ext cx="3907505" cy="211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05B37C98-F8C0-40F6-A360-EE440957DC24}"/>
              </a:ext>
            </a:extLst>
          </p:cNvPr>
          <p:cNvSpPr txBox="1"/>
          <p:nvPr/>
        </p:nvSpPr>
        <p:spPr>
          <a:xfrm>
            <a:off x="6391092" y="3550636"/>
            <a:ext cx="5569088" cy="338554"/>
          </a:xfrm>
          <a:prstGeom prst="rect">
            <a:avLst/>
          </a:prstGeom>
          <a:noFill/>
        </p:spPr>
        <p:txBody>
          <a:bodyPr wrap="square" rtlCol="0">
            <a:spAutoFit/>
          </a:bodyPr>
          <a:lstStyle/>
          <a:p>
            <a:r>
              <a:rPr lang="en-US" sz="1600" i="1" dirty="0">
                <a:latin typeface="+mn-lt"/>
                <a:cs typeface="Times New Roman" panose="02020603050405020304" pitchFamily="18" charset="0"/>
              </a:rPr>
              <a:t>Image of measuring equipment at the electrical substation</a:t>
            </a:r>
            <a:endParaRPr lang="vi-VN" sz="1600" i="1" dirty="0">
              <a:latin typeface="+mn-lt"/>
              <a:cs typeface="Times New Roman" panose="02020603050405020304" pitchFamily="18" charset="0"/>
            </a:endParaRPr>
          </a:p>
        </p:txBody>
      </p:sp>
      <p:sp>
        <p:nvSpPr>
          <p:cNvPr id="9" name="Rectangle 8">
            <a:extLst>
              <a:ext uri="{FF2B5EF4-FFF2-40B4-BE49-F238E27FC236}">
                <a16:creationId xmlns:a16="http://schemas.microsoft.com/office/drawing/2014/main" id="{BFF2A8EE-E9C5-425B-A38B-9BD8E04853B0}"/>
              </a:ext>
            </a:extLst>
          </p:cNvPr>
          <p:cNvSpPr/>
          <p:nvPr/>
        </p:nvSpPr>
        <p:spPr>
          <a:xfrm>
            <a:off x="6013312" y="3989107"/>
            <a:ext cx="5569088" cy="2575513"/>
          </a:xfrm>
          <a:prstGeom prst="rect">
            <a:avLst/>
          </a:prstGeom>
        </p:spPr>
        <p:txBody>
          <a:bodyPr wrap="square">
            <a:spAutoFit/>
          </a:bodyPr>
          <a:lstStyle/>
          <a:p>
            <a:pPr marL="342900" indent="-342900" algn="just">
              <a:lnSpc>
                <a:spcPct val="130000"/>
              </a:lnSpc>
              <a:spcBef>
                <a:spcPts val="300"/>
              </a:spcBef>
              <a:spcAft>
                <a:spcPts val="300"/>
              </a:spcAft>
              <a:buFont typeface="Wingdings" panose="05000000000000000000" pitchFamily="2" charset="2"/>
              <a:buChar char="ü"/>
            </a:pPr>
            <a:r>
              <a:rPr lang="en-US" sz="1800" dirty="0">
                <a:latin typeface="+mn-lt"/>
                <a:cs typeface="Times New Roman" panose="02020603050405020304" pitchFamily="18" charset="0"/>
              </a:rPr>
              <a:t>At the substations, the measurement and monitoring systems are equipped relatively comprehensively. The company has installed both high-voltage and low-voltage power factor correction systems. The power factor correction system ensures that the power factor of the electrical supply system is maintained above 0.9.</a:t>
            </a:r>
          </a:p>
        </p:txBody>
      </p:sp>
      <p:sp>
        <p:nvSpPr>
          <p:cNvPr id="10" name="TextBox 9">
            <a:extLst>
              <a:ext uri="{FF2B5EF4-FFF2-40B4-BE49-F238E27FC236}">
                <a16:creationId xmlns:a16="http://schemas.microsoft.com/office/drawing/2014/main" id="{2061ACA8-4826-40C8-B100-4CCCF34BB520}"/>
              </a:ext>
            </a:extLst>
          </p:cNvPr>
          <p:cNvSpPr txBox="1"/>
          <p:nvPr/>
        </p:nvSpPr>
        <p:spPr>
          <a:xfrm>
            <a:off x="2201718" y="5928367"/>
            <a:ext cx="2177099" cy="338554"/>
          </a:xfrm>
          <a:prstGeom prst="rect">
            <a:avLst/>
          </a:prstGeom>
          <a:noFill/>
        </p:spPr>
        <p:txBody>
          <a:bodyPr wrap="square" rtlCol="0">
            <a:spAutoFit/>
          </a:bodyPr>
          <a:lstStyle/>
          <a:p>
            <a:r>
              <a:rPr lang="en-US" sz="1600" i="1" dirty="0">
                <a:latin typeface="+mn-lt"/>
                <a:cs typeface="Times New Roman" panose="02020603050405020304" pitchFamily="18" charset="0"/>
              </a:rPr>
              <a:t>Image of substations</a:t>
            </a:r>
            <a:endParaRPr lang="vi-VN" sz="1600" i="1" dirty="0">
              <a:latin typeface="+mn-lt"/>
              <a:cs typeface="Times New Roman" panose="02020603050405020304" pitchFamily="18" charset="0"/>
            </a:endParaRPr>
          </a:p>
        </p:txBody>
      </p:sp>
    </p:spTree>
    <p:extLst>
      <p:ext uri="{BB962C8B-B14F-4D97-AF65-F5344CB8AC3E}">
        <p14:creationId xmlns:p14="http://schemas.microsoft.com/office/powerpoint/2010/main" val="4133529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A717D-D41E-4D46-A502-9C05C1E394DB}"/>
              </a:ext>
            </a:extLst>
          </p:cNvPr>
          <p:cNvSpPr>
            <a:spLocks noGrp="1"/>
          </p:cNvSpPr>
          <p:nvPr>
            <p:ph type="title"/>
          </p:nvPr>
        </p:nvSpPr>
        <p:spPr/>
        <p:txBody>
          <a:bodyPr>
            <a:noAutofit/>
          </a:bodyPr>
          <a:lstStyle/>
          <a:p>
            <a:r>
              <a:rPr lang="en-US" dirty="0">
                <a:solidFill>
                  <a:schemeClr val="accent1">
                    <a:lumMod val="50000"/>
                  </a:schemeClr>
                </a:solidFill>
              </a:rPr>
              <a:t>Energy supply system</a:t>
            </a:r>
          </a:p>
        </p:txBody>
      </p:sp>
      <p:sp>
        <p:nvSpPr>
          <p:cNvPr id="3" name="Rectangle 2">
            <a:extLst>
              <a:ext uri="{FF2B5EF4-FFF2-40B4-BE49-F238E27FC236}">
                <a16:creationId xmlns:a16="http://schemas.microsoft.com/office/drawing/2014/main" id="{63247DF5-8D05-410F-9914-A41DC0DC29D3}"/>
              </a:ext>
            </a:extLst>
          </p:cNvPr>
          <p:cNvSpPr/>
          <p:nvPr/>
        </p:nvSpPr>
        <p:spPr>
          <a:xfrm>
            <a:off x="609600" y="1961194"/>
            <a:ext cx="5675087" cy="2935612"/>
          </a:xfrm>
          <a:prstGeom prst="rect">
            <a:avLst/>
          </a:prstGeom>
        </p:spPr>
        <p:txBody>
          <a:bodyPr wrap="square">
            <a:spAutoFit/>
          </a:bodyPr>
          <a:lstStyle/>
          <a:p>
            <a:pPr marL="342900" indent="-342900" algn="just">
              <a:lnSpc>
                <a:spcPct val="130000"/>
              </a:lnSpc>
              <a:buFont typeface="Wingdings" pitchFamily="2" charset="2"/>
              <a:buChar char="v"/>
            </a:pPr>
            <a:r>
              <a:rPr lang="en-US" sz="1800" dirty="0">
                <a:latin typeface="+mn-lt"/>
                <a:cs typeface="Times New Roman" panose="02020603050405020304" pitchFamily="18" charset="0"/>
              </a:rPr>
              <a:t>The company's lighting system is small compared to the scale and energy consumption level.</a:t>
            </a:r>
          </a:p>
          <a:p>
            <a:pPr marL="342900" indent="-342900" algn="just">
              <a:lnSpc>
                <a:spcPct val="130000"/>
              </a:lnSpc>
              <a:buFont typeface="Wingdings" pitchFamily="2" charset="2"/>
              <a:buChar char="v"/>
            </a:pPr>
            <a:r>
              <a:rPr lang="en-US" sz="1800" dirty="0">
                <a:latin typeface="+mn-lt"/>
                <a:cs typeface="Times New Roman" panose="02020603050405020304" pitchFamily="18" charset="0"/>
              </a:rPr>
              <a:t>The company's use of natural light has not been well implemented. Most of the storage facilities do not have transparent roofing to take advantage of natural light. Additionally, the lighting fixtures are positioned quite high, resulting in low illumination intensity.</a:t>
            </a:r>
            <a:endParaRPr lang="vi-VN" sz="1800" dirty="0">
              <a:latin typeface="+mn-lt"/>
              <a:cs typeface="Times New Roman" panose="02020603050405020304" pitchFamily="18" charset="0"/>
            </a:endParaRPr>
          </a:p>
        </p:txBody>
      </p:sp>
      <p:sp>
        <p:nvSpPr>
          <p:cNvPr id="4" name="TG_Rounded Rectangle 21">
            <a:extLst>
              <a:ext uri="{FF2B5EF4-FFF2-40B4-BE49-F238E27FC236}">
                <a16:creationId xmlns:a16="http://schemas.microsoft.com/office/drawing/2014/main" id="{743C9C7E-1E7C-423B-8DDD-73147F65F3C1}"/>
              </a:ext>
            </a:extLst>
          </p:cNvPr>
          <p:cNvSpPr/>
          <p:nvPr/>
        </p:nvSpPr>
        <p:spPr bwMode="gray">
          <a:xfrm>
            <a:off x="609600" y="1301294"/>
            <a:ext cx="2687393" cy="511182"/>
          </a:xfrm>
          <a:prstGeom prst="roundRect">
            <a:avLst>
              <a:gd name="adj" fmla="val 50000"/>
            </a:avLst>
          </a:prstGeom>
          <a:solidFill>
            <a:schemeClr val="accent3">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800" b="1" dirty="0">
                <a:solidFill>
                  <a:sysClr val="windowText" lastClr="000000"/>
                </a:solidFill>
                <a:cs typeface="Times New Roman" pitchFamily="18" charset="0"/>
              </a:rPr>
              <a:t>Lighting system</a:t>
            </a:r>
          </a:p>
        </p:txBody>
      </p:sp>
      <p:pic>
        <p:nvPicPr>
          <p:cNvPr id="5" name="Picture 1821">
            <a:extLst>
              <a:ext uri="{FF2B5EF4-FFF2-40B4-BE49-F238E27FC236}">
                <a16:creationId xmlns:a16="http://schemas.microsoft.com/office/drawing/2014/main" id="{D6D5CE3E-9DBA-414D-8EA2-73E6353568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9624" y="2069937"/>
            <a:ext cx="5092776" cy="359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AAAFB3E4-71F2-404B-8A4D-99DEBB1B7383}"/>
              </a:ext>
            </a:extLst>
          </p:cNvPr>
          <p:cNvSpPr txBox="1"/>
          <p:nvPr/>
        </p:nvSpPr>
        <p:spPr>
          <a:xfrm>
            <a:off x="6489624" y="5667686"/>
            <a:ext cx="5092776" cy="338554"/>
          </a:xfrm>
          <a:prstGeom prst="rect">
            <a:avLst/>
          </a:prstGeom>
          <a:noFill/>
        </p:spPr>
        <p:txBody>
          <a:bodyPr wrap="square" rtlCol="0">
            <a:spAutoFit/>
          </a:bodyPr>
          <a:lstStyle/>
          <a:p>
            <a:pPr algn="ctr"/>
            <a:r>
              <a:rPr lang="en-US" sz="1600" i="1" dirty="0">
                <a:latin typeface="+mn-lt"/>
                <a:cs typeface="Times New Roman" panose="02020603050405020304" pitchFamily="18" charset="0"/>
              </a:rPr>
              <a:t>Some lighting locations of the factory</a:t>
            </a:r>
          </a:p>
        </p:txBody>
      </p:sp>
    </p:spTree>
    <p:extLst>
      <p:ext uri="{BB962C8B-B14F-4D97-AF65-F5344CB8AC3E}">
        <p14:creationId xmlns:p14="http://schemas.microsoft.com/office/powerpoint/2010/main" val="2811319743"/>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21317</TotalTime>
  <Words>3474</Words>
  <Application>Microsoft Macintosh PowerPoint</Application>
  <PresentationFormat>Widescreen</PresentationFormat>
  <Paragraphs>545</Paragraphs>
  <Slides>39</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Wingdings</vt:lpstr>
      <vt:lpstr>Arial</vt:lpstr>
      <vt:lpstr>Fira Sans Extra Condensed</vt:lpstr>
      <vt:lpstr>Times New Roman</vt:lpstr>
      <vt:lpstr>Roboto</vt:lpstr>
      <vt:lpstr>Energy Saving Infographics by Slidesgo</vt:lpstr>
      <vt:lpstr>TRAINING PROGRAME for IEs</vt:lpstr>
      <vt:lpstr>Training program for business leaders</vt:lpstr>
      <vt:lpstr>PowerPoint Presentation</vt:lpstr>
      <vt:lpstr>PowerPoint Presentation</vt:lpstr>
      <vt:lpstr>Content</vt:lpstr>
      <vt:lpstr>1. General information</vt:lpstr>
      <vt:lpstr>Production line</vt:lpstr>
      <vt:lpstr>Energy supply system</vt:lpstr>
      <vt:lpstr>Energy supply system</vt:lpstr>
      <vt:lpstr>Energy supply system</vt:lpstr>
      <vt:lpstr>PowerPoint Presentation</vt:lpstr>
      <vt:lpstr>Energy efficiency measure number 1</vt:lpstr>
      <vt:lpstr>Energy efficiency measure number 1</vt:lpstr>
      <vt:lpstr>Energy efficiency measure number 1</vt:lpstr>
      <vt:lpstr>PowerPoint Presentation</vt:lpstr>
      <vt:lpstr>Energy efficiency measure number 2</vt:lpstr>
      <vt:lpstr>Energy efficiency measure number 2</vt:lpstr>
      <vt:lpstr>PowerPoint Presentation</vt:lpstr>
      <vt:lpstr>Energy efficiency measure number 3</vt:lpstr>
      <vt:lpstr>Energy efficiency measure number 3</vt:lpstr>
      <vt:lpstr>Energy efficiency measure number 3</vt:lpstr>
      <vt:lpstr>Energy efficiency measure number 3</vt:lpstr>
      <vt:lpstr>Energy efficiency measure number 4</vt:lpstr>
      <vt:lpstr>Energy efficiency measure number 4</vt:lpstr>
      <vt:lpstr>Energy efficiency measure number 4</vt:lpstr>
      <vt:lpstr>Energy efficiency measure number 4</vt:lpstr>
      <vt:lpstr>Energy efficiency measure number 4</vt:lpstr>
      <vt:lpstr>Energy efficiency measure number 5</vt:lpstr>
      <vt:lpstr>PowerPoint Presentation</vt:lpstr>
      <vt:lpstr>PowerPoint Presentation</vt:lpstr>
      <vt:lpstr>PowerPoint Presentation</vt:lpstr>
      <vt:lpstr>PowerPoint Presentation</vt:lpstr>
      <vt:lpstr>Energy efficiency measure number 6</vt:lpstr>
      <vt:lpstr>Energy efficiency measure number 6</vt:lpstr>
      <vt:lpstr>Energy efficiency measure number 6</vt:lpstr>
      <vt:lpstr>Energy efficiency measure number 7</vt:lpstr>
      <vt:lpstr>Energy efficiency measure number 7</vt:lpstr>
      <vt:lpstr>Energy efficiency measure number 7</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151</cp:revision>
  <dcterms:modified xsi:type="dcterms:W3CDTF">2025-02-19T06:53:10Z</dcterms:modified>
</cp:coreProperties>
</file>