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4"/>
  </p:notesMasterIdLst>
  <p:sldIdLst>
    <p:sldId id="256" r:id="rId2"/>
    <p:sldId id="318" r:id="rId3"/>
    <p:sldId id="1800" r:id="rId4"/>
    <p:sldId id="681" r:id="rId5"/>
    <p:sldId id="704" r:id="rId6"/>
    <p:sldId id="705" r:id="rId7"/>
    <p:sldId id="1801" r:id="rId8"/>
    <p:sldId id="2283" r:id="rId9"/>
    <p:sldId id="2284" r:id="rId10"/>
    <p:sldId id="2285" r:id="rId11"/>
    <p:sldId id="1802" r:id="rId12"/>
    <p:sldId id="1803" r:id="rId13"/>
    <p:sldId id="310" r:id="rId14"/>
    <p:sldId id="2003" r:id="rId15"/>
    <p:sldId id="2286" r:id="rId16"/>
    <p:sldId id="714" r:id="rId17"/>
    <p:sldId id="710" r:id="rId18"/>
    <p:sldId id="2287" r:id="rId19"/>
    <p:sldId id="2288" r:id="rId20"/>
    <p:sldId id="2308" r:id="rId21"/>
    <p:sldId id="311" r:id="rId22"/>
    <p:sldId id="2362" r:id="rId23"/>
    <p:sldId id="755" r:id="rId24"/>
    <p:sldId id="2294" r:id="rId25"/>
    <p:sldId id="2295" r:id="rId26"/>
    <p:sldId id="261" r:id="rId27"/>
    <p:sldId id="258" r:id="rId28"/>
    <p:sldId id="2296" r:id="rId29"/>
    <p:sldId id="263" r:id="rId30"/>
    <p:sldId id="2360" r:id="rId31"/>
    <p:sldId id="2361" r:id="rId32"/>
    <p:sldId id="2359" r:id="rId33"/>
  </p:sldIdLst>
  <p:sldSz cx="12192000" cy="6858000"/>
  <p:notesSz cx="6858000" cy="9144000"/>
  <p:embeddedFontLst>
    <p:embeddedFont>
      <p:font typeface="Cambria" panose="02040503050406030204" pitchFamily="18" charset="0"/>
      <p:regular r:id="rId35"/>
      <p:bold r:id="rId36"/>
      <p:italic r:id="rId37"/>
      <p:boldItalic r:id="rId38"/>
    </p:embeddedFont>
    <p:embeddedFont>
      <p:font typeface="Fira Sans Extra Condensed" panose="020F0502020204030204" pitchFamily="34" charset="0"/>
      <p:regular r:id="rId39"/>
      <p:bold r:id="rId40"/>
      <p:italic r:id="rId41"/>
      <p:boldItalic r:id="rId42"/>
    </p:embeddedFont>
    <p:embeddedFont>
      <p:font typeface="Roboto" panose="02000000000000000000" pitchFamily="2" charset="0"/>
      <p:regular r:id="rId43"/>
      <p:bold r:id="rId44"/>
      <p:italic r:id="rId45"/>
      <p:boldItalic r:id="rId46"/>
    </p:embeddedFont>
    <p:embeddedFont>
      <p:font typeface="Times" panose="020F0502020204030204" pitchFamily="34"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240"/>
    <p:restoredTop sz="86470"/>
  </p:normalViewPr>
  <p:slideViewPr>
    <p:cSldViewPr snapToGrid="0">
      <p:cViewPr varScale="1">
        <p:scale>
          <a:sx n="95" d="100"/>
          <a:sy n="95" d="100"/>
        </p:scale>
        <p:origin x="208" y="472"/>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font" Target="fonts/font7.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font" Target="fonts/font15.fntdata"/></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4</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05FF7A3E-F248-0C5E-BAAB-95C64A016126}"/>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764679A6-A758-AD24-4482-0D5839CC7B8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368C8D22-06C2-2075-E1DA-855E6A1EB1A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230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72626447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4" r:id="rId5"/>
    <p:sldLayoutId id="2147483655" r:id="rId6"/>
    <p:sldLayoutId id="2147483656" r:id="rId7"/>
    <p:sldLayoutId id="2147483657" r:id="rId8"/>
    <p:sldLayoutId id="2147483662" r:id="rId9"/>
    <p:sldLayoutId id="214748366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arget="../media/image14.jpeg" Type="http://schemas.openxmlformats.org/officeDocument/2006/relationships/image"/><Relationship Id="rId2" Target="../charts/chart1.xml" Type="http://schemas.openxmlformats.org/officeDocument/2006/relationships/chart"/><Relationship Id="rId1" Target="../slideLayouts/slideLayout2.xml" Type="http://schemas.openxmlformats.org/officeDocument/2006/relationships/slideLayout"/></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arget="../media/image16.jpeg" Type="http://schemas.openxmlformats.org/officeDocument/2006/relationships/image"/><Relationship Id="rId2" Target="../notesSlides/notesSlide5.xml" Type="http://schemas.openxmlformats.org/officeDocument/2006/relationships/notesSlide"/><Relationship Id="rId1" Target="../slideLayouts/slideLayout2.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arget="../media/image18.jpeg" Type="http://schemas.openxmlformats.org/officeDocument/2006/relationships/image"/><Relationship Id="rId2" Target="../notesSlides/notesSlide7.xml" Type="http://schemas.openxmlformats.org/officeDocument/2006/relationships/notesSlide"/><Relationship Id="rId1" Target="../slideLayouts/slideLayout2.xml" Type="http://schemas.openxmlformats.org/officeDocument/2006/relationships/slideLayout"/></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arget="../media/image21.jpeg" Type="http://schemas.openxmlformats.org/officeDocument/2006/relationships/image"/><Relationship Id="rId1" Target="../slideLayouts/slideLayout2.xml" Type="http://schemas.openxmlformats.org/officeDocument/2006/relationships/slideLayout"/></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10</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3712364291"/>
              </p:ext>
            </p:extLst>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extLst>
              <p:ext uri="{D42A27DB-BD31-4B8C-83A1-F6EECF244321}">
                <p14:modId xmlns:p14="http://schemas.microsoft.com/office/powerpoint/2010/main" val="1622054334"/>
              </p:ext>
            </p:extLst>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dirty="0" lang="en-US">
                <a:solidFill>
                  <a:schemeClr val="accent1">
                    <a:lumMod val="50000"/>
                  </a:schemeClr>
                </a:solidFill>
              </a:rPr>
              <a:t>Specific Energy consumption and Energy Savings Potential</a:t>
            </a:r>
            <a:endParaRPr dirty="0" lang="en-VN">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2"/>
          <a:srcRect t="75"/>
          <a:stretch/>
        </p:blipFill>
        <p:spPr>
          <a:xfrm>
            <a:off x="1591760" y="1362273"/>
            <a:ext cx="9008480" cy="5177074"/>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dirty="0" lang="en-US" sz="1200"/>
              <a:t>C3 Energy efficiency scenario of the Vietnam Energy Outlook 2019 report</a:t>
            </a:r>
            <a:endParaRPr dirty="0" lang="en-VN" sz="1200"/>
          </a:p>
        </p:txBody>
      </p:sp>
    </p:spTree>
    <p:extLst>
      <p:ext uri="{BB962C8B-B14F-4D97-AF65-F5344CB8AC3E}">
        <p14:creationId xmlns:p14="http://schemas.microsoft.com/office/powerpoint/2010/main" val="2898215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62154"/>
            <a:ext cx="10972800"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47%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a:t>
            </a:r>
            <a:endParaRPr lang="en-US" altLang="en-US" sz="20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These industries consume approximately 70% of the total energy in the industrial sector.</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419599" y="1435912"/>
            <a:ext cx="7772401" cy="413871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330455"/>
            <a:ext cx="5073109"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800" dirty="0">
                <a:solidFill>
                  <a:schemeClr val="tx1"/>
                </a:solidFill>
              </a:rPr>
              <a:t>Proportion of energy consumption by sector:</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Manufacturing sector:</a:t>
            </a:r>
            <a:r>
              <a:rPr lang="en-US" altLang="en-US" sz="1800" dirty="0">
                <a:solidFill>
                  <a:schemeClr val="tx1"/>
                </a:solidFill>
                <a:latin typeface="+mn-lt"/>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Construction sector:</a:t>
            </a:r>
            <a:r>
              <a:rPr lang="en-US" altLang="en-US" sz="1800" dirty="0">
                <a:solidFill>
                  <a:schemeClr val="tx1"/>
                </a:solidFill>
                <a:latin typeface="+mn-lt"/>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Mining sector: </a:t>
            </a:r>
            <a:r>
              <a:rPr lang="en-US" altLang="en-US" sz="1800" dirty="0">
                <a:solidFill>
                  <a:schemeClr val="tx1"/>
                </a:solidFill>
                <a:latin typeface="+mn-lt"/>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Transportation and logistics sector</a:t>
            </a:r>
            <a:r>
              <a:rPr lang="en-US" altLang="en-US" sz="1800" dirty="0">
                <a:solidFill>
                  <a:schemeClr val="tx1"/>
                </a:solidFill>
                <a:latin typeface="+mn-lt"/>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800" dirty="0">
                <a:solidFill>
                  <a:schemeClr val="tx1"/>
                </a:solidFill>
              </a:rPr>
              <a:t>Main types of energy used:</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800" dirty="0">
                <a:solidFill>
                  <a:schemeClr val="tx1"/>
                </a:solidFill>
                <a:latin typeface="+mn-lt"/>
                <a:cs typeface="Arial" panose="020B0604020202020204" pitchFamily="34" charset="0"/>
              </a:rPr>
              <a:t>Electricity: </a:t>
            </a:r>
            <a:r>
              <a:rPr lang="en-US" sz="1800" dirty="0">
                <a:solidFill>
                  <a:schemeClr val="tx1"/>
                </a:solidFill>
                <a:latin typeface="+mn-lt"/>
                <a:cs typeface="Arial" panose="020B0604020202020204" pitchFamily="34" charset="0"/>
              </a:rPr>
              <a:t>Account for the largest proportion in the energy consumption structure of the industrial sector.</a:t>
            </a:r>
            <a:endParaRPr lang="en-US" altLang="en-US" sz="1800" dirty="0">
              <a:solidFill>
                <a:schemeClr val="tx1"/>
              </a:solidFill>
              <a:latin typeface="+mn-lt"/>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Oil and natural gas: Used in manufacturing and chemical industries.</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Coal: Mainly used in the cement and metallurgy industries.</a:t>
            </a:r>
            <a:endParaRPr lang="en-US" altLang="en-US" sz="18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588282"/>
            <a:ext cx="11084119" cy="3098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solidFill>
                  <a:schemeClr val="tx1"/>
                </a:solidFill>
              </a:rPr>
              <a:t>Many enterprises still use old technology, which consumes high amounts of energy and causes environmental pollution.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1478836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492728"/>
            <a:ext cx="10861481"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industries such as textiles and electronics.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5B0D750-6357-8F0A-EADB-1884416823B2}"/>
            </a:ext>
          </a:extLst>
        </p:cNvPr>
        <p:cNvGrpSpPr/>
        <p:nvPr/>
      </p:nvGrpSpPr>
      <p:grpSpPr>
        <a:xfrm>
          <a:off x="0" y="0"/>
          <a:ext cx="0" cy="0"/>
          <a:chOff x="0" y="0"/>
          <a:chExt cx="0" cy="0"/>
        </a:xfrm>
      </p:grpSpPr>
      <p:pic>
        <p:nvPicPr>
          <p:cNvPr id="5122" name="Picture 2" descr="Thép công nghiệp là gì? Các loại thép công nghiệp phổ biến">
            <a:extLst>
              <a:ext uri="{FF2B5EF4-FFF2-40B4-BE49-F238E27FC236}">
                <a16:creationId xmlns:a16="http://schemas.microsoft.com/office/drawing/2014/main" id="{6731EADD-E475-4C6B-342C-A53D40A7C0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012" y="218940"/>
            <a:ext cx="13716002"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70B9ADB-FDEF-ABF3-9F2B-DAEDB6BEDC0A}"/>
              </a:ext>
            </a:extLst>
          </p:cNvPr>
          <p:cNvSpPr>
            <a:spLocks noGrp="1"/>
          </p:cNvSpPr>
          <p:nvPr>
            <p:ph type="subTitle" idx="1"/>
          </p:nvPr>
        </p:nvSpPr>
        <p:spPr>
          <a:xfrm>
            <a:off x="222421" y="5527342"/>
            <a:ext cx="7685207" cy="558006"/>
          </a:xfrm>
          <a:solidFill>
            <a:schemeClr val="bg1">
              <a:lumMod val="85000"/>
            </a:schemeClr>
          </a:solidFill>
        </p:spPr>
        <p:txBody>
          <a:bodyPr>
            <a:noAutofit/>
          </a:bodyPr>
          <a:lstStyle/>
          <a:p>
            <a:pPr marL="53975" indent="0"/>
            <a:r>
              <a:rPr lang="en-US" b="1" dirty="0">
                <a:solidFill>
                  <a:schemeClr val="accent1">
                    <a:lumMod val="50000"/>
                  </a:schemeClr>
                </a:solidFill>
              </a:rPr>
              <a:t>EE potential in steel manufacturing industry</a:t>
            </a:r>
          </a:p>
        </p:txBody>
      </p:sp>
    </p:spTree>
    <p:extLst>
      <p:ext uri="{BB962C8B-B14F-4D97-AF65-F5344CB8AC3E}">
        <p14:creationId xmlns:p14="http://schemas.microsoft.com/office/powerpoint/2010/main" val="2132305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rmAutofit fontScale="90000"/>
          </a:bodyPr>
          <a:lstStyle/>
          <a:p>
            <a:r>
              <a:rPr lang="en-US" dirty="0">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400267"/>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4050334" y="6160046"/>
            <a:ext cx="7532066" cy="584775"/>
          </a:xfrm>
          <a:prstGeom prst="rect">
            <a:avLst/>
          </a:prstGeom>
          <a:noFill/>
        </p:spPr>
        <p:txBody>
          <a:bodyPr wrap="square">
            <a:spAutoFit/>
          </a:bodyPr>
          <a:lstStyle/>
          <a:p>
            <a:r>
              <a:rPr lang="en-US" sz="1600" i="1" dirty="0"/>
              <a:t>Figure: Energy Intensity Improvement in Key Industries during VNEEP Phase 2 Changes of energy intensity in key industries</a:t>
            </a:r>
            <a:endParaRPr lang="en-VN" sz="1600" i="1" dirty="0"/>
          </a:p>
        </p:txBody>
      </p:sp>
    </p:spTree>
    <p:extLst>
      <p:ext uri="{BB962C8B-B14F-4D97-AF65-F5344CB8AC3E}">
        <p14:creationId xmlns:p14="http://schemas.microsoft.com/office/powerpoint/2010/main" val="15552423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dirty="0">
                <a:solidFill>
                  <a:schemeClr val="accent1">
                    <a:lumMod val="50000"/>
                  </a:schemeClr>
                </a:solidFill>
              </a:rPr>
              <a:t>Benchmarking in the Steel Industry</a:t>
            </a: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nvGraphicFramePr>
        <p:xfrm>
          <a:off x="609600" y="1392663"/>
          <a:ext cx="10972799" cy="4466463"/>
        </p:xfrm>
        <a:graphic>
          <a:graphicData uri="http://schemas.openxmlformats.org/drawingml/2006/table">
            <a:tbl>
              <a:tblPr firstRow="1" firstCol="1" bandRow="1">
                <a:tableStyleId>{912C8C85-51F0-491E-9774-3900AFEF0FD7}</a:tableStyleId>
              </a:tblPr>
              <a:tblGrid>
                <a:gridCol w="6273800">
                  <a:extLst>
                    <a:ext uri="{9D8B030D-6E8A-4147-A177-3AD203B41FA5}">
                      <a16:colId xmlns:a16="http://schemas.microsoft.com/office/drawing/2014/main" val="1885385817"/>
                    </a:ext>
                  </a:extLst>
                </a:gridCol>
                <a:gridCol w="4698999">
                  <a:extLst>
                    <a:ext uri="{9D8B030D-6E8A-4147-A177-3AD203B41FA5}">
                      <a16:colId xmlns:a16="http://schemas.microsoft.com/office/drawing/2014/main" val="3032694420"/>
                    </a:ext>
                  </a:extLst>
                </a:gridCol>
              </a:tblGrid>
              <a:tr h="119917">
                <a:tc>
                  <a:txBody>
                    <a:bodyPr/>
                    <a:lstStyle/>
                    <a:p>
                      <a:pPr algn="ctr">
                        <a:lnSpc>
                          <a:spcPct val="125000"/>
                        </a:lnSpc>
                        <a:spcBef>
                          <a:spcPts val="600"/>
                        </a:spcBef>
                        <a:spcAft>
                          <a:spcPts val="600"/>
                        </a:spcAft>
                      </a:pPr>
                      <a:r>
                        <a:rPr lang="vi-VN" sz="2000" b="1" dirty="0">
                          <a:solidFill>
                            <a:srgbClr val="FFFFFF"/>
                          </a:solidFill>
                          <a:effectLst/>
                        </a:rPr>
                        <a:t>Benchmarking</a:t>
                      </a:r>
                      <a:endParaRPr lang="en-US" sz="2400" dirty="0">
                        <a:effectLst/>
                        <a:latin typeface="Cambria" panose="02040503050406030204" pitchFamily="18" charset="0"/>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rPr>
                        <a:t>Other Relevant Requirements</a:t>
                      </a:r>
                      <a:endParaRPr lang="en-US" sz="2400" dirty="0">
                        <a:effectLst/>
                        <a:latin typeface="Cambria" panose="02040503050406030204" pitchFamily="18" charset="0"/>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2392540">
                <a:tc>
                  <a:txBody>
                    <a:bodyPr/>
                    <a:lstStyle/>
                    <a:p>
                      <a:pPr algn="just">
                        <a:lnSpc>
                          <a:spcPct val="125000"/>
                        </a:lnSpc>
                        <a:spcBef>
                          <a:spcPts val="600"/>
                        </a:spcBef>
                        <a:spcAft>
                          <a:spcPts val="600"/>
                        </a:spcAft>
                      </a:pPr>
                      <a:r>
                        <a:rPr lang="en-US" sz="1600" b="0" dirty="0">
                          <a:effectLst/>
                        </a:rPr>
                        <a:t>According to Clause 2, Article 5 of </a:t>
                      </a:r>
                      <a:r>
                        <a:rPr lang="en-US" sz="1800" b="1" dirty="0">
                          <a:solidFill>
                            <a:schemeClr val="accent1">
                              <a:lumMod val="50000"/>
                            </a:schemeClr>
                          </a:solidFill>
                          <a:effectLst/>
                        </a:rPr>
                        <a:t>Circular 20/2016/TT-BCT</a:t>
                      </a:r>
                      <a:r>
                        <a:rPr lang="en-US" sz="1600" b="0" dirty="0">
                          <a:effectLst/>
                        </a:rPr>
                        <a:t>, benchmarks for the steel industry from 2021 to the end of 2025 are as follows:</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Iron ore sintering: 1,960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Cast iron production (blast furnace): 12,400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Steel billet production (basic oxygen furnace- BOF): 100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Steel billet production (electric arc furnace- EAF): 2,500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Steel billet production (induction furnace): 2,500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Hot rolling of long steel: 1,600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Cold rolling of steel sheets: 1,500 MJ/ton</a:t>
                      </a:r>
                      <a:endParaRPr lang="en-US" sz="1800" b="0" dirty="0">
                        <a:effectLst/>
                        <a:latin typeface="Cambria" panose="02040503050406030204" pitchFamily="18" charset="0"/>
                        <a:ea typeface="Arial" panose="020B0604020202020204" pitchFamily="34" charset="0"/>
                        <a:cs typeface="Times New Roman" panose="02020603050405020304" pitchFamily="18" charset="0"/>
                      </a:endParaRPr>
                    </a:p>
                  </a:txBody>
                  <a:tcPr marL="43518" marR="43518" marT="0" marB="0" anchor="ctr"/>
                </a:tc>
                <a:tc>
                  <a:txBody>
                    <a:bodyPr/>
                    <a:lstStyle/>
                    <a:p>
                      <a:pPr algn="just">
                        <a:lnSpc>
                          <a:spcPct val="125000"/>
                        </a:lnSpc>
                        <a:spcBef>
                          <a:spcPts val="600"/>
                        </a:spcBef>
                        <a:spcAft>
                          <a:spcPts val="600"/>
                        </a:spcAft>
                      </a:pPr>
                      <a:r>
                        <a:rPr lang="en-US" sz="1600" dirty="0">
                          <a:effectLst/>
                        </a:rPr>
                        <a:t>A plan must be prepared to comply with the benchmarks stated in Article 5 of Circular 20/2016/TT-BCT.</a:t>
                      </a:r>
                      <a:endParaRPr lang="en-US" sz="1800" dirty="0">
                        <a:effectLst/>
                      </a:endParaRPr>
                    </a:p>
                    <a:p>
                      <a:pPr algn="just">
                        <a:lnSpc>
                          <a:spcPct val="125000"/>
                        </a:lnSpc>
                        <a:spcBef>
                          <a:spcPts val="600"/>
                        </a:spcBef>
                        <a:spcAft>
                          <a:spcPts val="600"/>
                        </a:spcAft>
                      </a:pPr>
                      <a:r>
                        <a:rPr lang="en-US" sz="1600" dirty="0">
                          <a:effectLst/>
                        </a:rPr>
                        <a:t> DOITs must be reported to annually by January 15 regarding the implementation status of benchmarks.</a:t>
                      </a:r>
                      <a:endParaRPr lang="en-US" sz="1800" dirty="0">
                        <a:effectLst/>
                        <a:latin typeface="Cambria" panose="02040503050406030204" pitchFamily="18" charset="0"/>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4181674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F344EA1-2FE3-1D05-FB05-CFCE312A4F52}"/>
              </a:ext>
            </a:extLst>
          </p:cNvPr>
          <p:cNvSpPr>
            <a:spLocks noGrp="1"/>
          </p:cNvSpPr>
          <p:nvPr>
            <p:ph type="body" idx="1"/>
          </p:nvPr>
        </p:nvSpPr>
        <p:spPr>
          <a:xfrm>
            <a:off x="609600" y="1521824"/>
            <a:ext cx="10972800" cy="4436012"/>
          </a:xfrm>
        </p:spPr>
        <p:txBody>
          <a:bodyPr>
            <a:noAutofit/>
          </a:bodyPr>
          <a:lstStyle/>
          <a:p>
            <a:pPr marL="186262" indent="0">
              <a:lnSpc>
                <a:spcPct val="150000"/>
              </a:lnSpc>
              <a:buNone/>
            </a:pPr>
            <a:r>
              <a:rPr lang="en-US" b="1" dirty="0">
                <a:solidFill>
                  <a:srgbClr val="0070C0"/>
                </a:solidFill>
              </a:rPr>
              <a:t>Main Types of Steel Products</a:t>
            </a:r>
          </a:p>
          <a:p>
            <a:pPr marL="681550" algn="just">
              <a:lnSpc>
                <a:spcPct val="150000"/>
              </a:lnSpc>
              <a:buFont typeface="Wingdings" panose="05000000000000000000" pitchFamily="2" charset="2"/>
              <a:buChar char="Ø"/>
            </a:pPr>
            <a:r>
              <a:rPr lang="en-US" b="1" dirty="0"/>
              <a:t>Construction steel: </a:t>
            </a:r>
            <a:r>
              <a:rPr lang="en-US" dirty="0"/>
              <a:t>Accounts for the largest share of domestic consumption, with products such as rebar and wire rods.</a:t>
            </a:r>
          </a:p>
          <a:p>
            <a:pPr marL="681550" algn="just">
              <a:lnSpc>
                <a:spcPct val="150000"/>
              </a:lnSpc>
              <a:buFont typeface="Wingdings" panose="05000000000000000000" pitchFamily="2" charset="2"/>
              <a:buChar char="Ø"/>
            </a:pPr>
            <a:r>
              <a:rPr lang="en-US" b="1" dirty="0"/>
              <a:t>Steel plates and sheets: </a:t>
            </a:r>
            <a:r>
              <a:rPr lang="en-US" dirty="0"/>
              <a:t>Used in the shipbuilding industry, automobile manufacturing, and other fabrication industries.</a:t>
            </a:r>
          </a:p>
          <a:p>
            <a:pPr marL="681550" algn="just">
              <a:lnSpc>
                <a:spcPct val="150000"/>
              </a:lnSpc>
              <a:buFont typeface="Wingdings" panose="05000000000000000000" pitchFamily="2" charset="2"/>
              <a:buChar char="Ø"/>
            </a:pPr>
            <a:r>
              <a:rPr lang="en-US" b="1" dirty="0"/>
              <a:t>Steel pipes: </a:t>
            </a:r>
            <a:r>
              <a:rPr lang="en-US" dirty="0"/>
              <a:t>Used in construction, oil and gas pipelines, and various other industrial applications.</a:t>
            </a:r>
          </a:p>
          <a:p>
            <a:pPr marL="681550" algn="just">
              <a:lnSpc>
                <a:spcPct val="150000"/>
              </a:lnSpc>
              <a:buFont typeface="Wingdings" panose="05000000000000000000" pitchFamily="2" charset="2"/>
              <a:buChar char="Ø"/>
            </a:pPr>
            <a:r>
              <a:rPr lang="en-US" b="1" dirty="0"/>
              <a:t>Coated steel and galvanized sheets: </a:t>
            </a:r>
            <a:r>
              <a:rPr lang="en-US" dirty="0"/>
              <a:t>Used in construction, appliance manufacturing, and the automobile industry.</a:t>
            </a:r>
          </a:p>
          <a:p>
            <a:pPr marL="681550" algn="just">
              <a:lnSpc>
                <a:spcPct val="150000"/>
              </a:lnSpc>
              <a:buFont typeface="Wingdings" panose="05000000000000000000" pitchFamily="2" charset="2"/>
              <a:buChar char="Ø"/>
            </a:pPr>
            <a:endParaRPr lang="en-US" dirty="0">
              <a:ea typeface="Times New Roman" panose="02020603050405020304" pitchFamily="18" charset="0"/>
            </a:endParaRPr>
          </a:p>
        </p:txBody>
      </p:sp>
      <p:sp>
        <p:nvSpPr>
          <p:cNvPr id="6" name="Title 4">
            <a:extLst>
              <a:ext uri="{FF2B5EF4-FFF2-40B4-BE49-F238E27FC236}">
                <a16:creationId xmlns:a16="http://schemas.microsoft.com/office/drawing/2014/main" id="{D1F6E28D-6E46-B158-664B-866874D1905C}"/>
              </a:ext>
            </a:extLst>
          </p:cNvPr>
          <p:cNvSpPr>
            <a:spLocks noGrp="1"/>
          </p:cNvSpPr>
          <p:nvPr>
            <p:ph type="title"/>
          </p:nvPr>
        </p:nvSpPr>
        <p:spPr>
          <a:xfrm>
            <a:off x="609600" y="566839"/>
            <a:ext cx="10972800" cy="495200"/>
          </a:xfrm>
        </p:spPr>
        <p:txBody>
          <a:bodyPr>
            <a:noAutofit/>
          </a:bodyPr>
          <a:lstStyle/>
          <a:p>
            <a:r>
              <a:rPr lang="en-US" dirty="0">
                <a:solidFill>
                  <a:schemeClr val="accent1">
                    <a:lumMod val="50000"/>
                  </a:schemeClr>
                </a:solidFill>
                <a:latin typeface="+mn-lt"/>
              </a:rPr>
              <a:t>Energy Consumption in the Steel Industry</a:t>
            </a:r>
          </a:p>
        </p:txBody>
      </p:sp>
    </p:spTree>
    <p:extLst>
      <p:ext uri="{BB962C8B-B14F-4D97-AF65-F5344CB8AC3E}">
        <p14:creationId xmlns:p14="http://schemas.microsoft.com/office/powerpoint/2010/main" val="2070508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0FD3F-5EF3-BC81-FCB0-DA1EA410999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33CE148-3CE0-D7A8-779C-EA5E9D7DCF02}"/>
              </a:ext>
            </a:extLst>
          </p:cNvPr>
          <p:cNvSpPr>
            <a:spLocks noGrp="1"/>
          </p:cNvSpPr>
          <p:nvPr>
            <p:ph type="body" idx="1"/>
          </p:nvPr>
        </p:nvSpPr>
        <p:spPr>
          <a:xfrm>
            <a:off x="609600" y="1456555"/>
            <a:ext cx="5997262" cy="4401320"/>
          </a:xfrm>
        </p:spPr>
        <p:txBody>
          <a:bodyPr>
            <a:noAutofit/>
          </a:bodyPr>
          <a:lstStyle/>
          <a:p>
            <a:pPr marL="186262" indent="0">
              <a:lnSpc>
                <a:spcPct val="130000"/>
              </a:lnSpc>
              <a:buNone/>
            </a:pPr>
            <a:r>
              <a:rPr lang="en-US" b="1" dirty="0">
                <a:solidFill>
                  <a:srgbClr val="0070C0"/>
                </a:solidFill>
              </a:rPr>
              <a:t>Main Types of Energy Consumed in the Steel Industry</a:t>
            </a:r>
          </a:p>
          <a:p>
            <a:pPr algn="just">
              <a:lnSpc>
                <a:spcPct val="130000"/>
              </a:lnSpc>
              <a:spcAft>
                <a:spcPts val="800"/>
              </a:spcAft>
              <a:buFont typeface="Wingdings" panose="05000000000000000000" pitchFamily="2" charset="2"/>
              <a:buChar char="Ø"/>
            </a:pPr>
            <a:r>
              <a:rPr lang="en-US" b="1" dirty="0"/>
              <a:t>Electricity: </a:t>
            </a:r>
            <a:r>
              <a:rPr lang="en-US" dirty="0"/>
              <a:t>Used in processes such as electric arc furnace steelmaking, steel rolling, and operating auxiliary equipment.</a:t>
            </a:r>
          </a:p>
          <a:p>
            <a:pPr algn="just">
              <a:lnSpc>
                <a:spcPct val="130000"/>
              </a:lnSpc>
              <a:spcAft>
                <a:spcPts val="800"/>
              </a:spcAft>
              <a:buFont typeface="Wingdings" panose="05000000000000000000" pitchFamily="2" charset="2"/>
              <a:buChar char="Ø"/>
            </a:pPr>
            <a:r>
              <a:rPr lang="en-US" b="1" dirty="0"/>
              <a:t>Thermal energy: </a:t>
            </a:r>
            <a:r>
              <a:rPr lang="en-US" dirty="0"/>
              <a:t>Mainly from coke, natural gas, and oil, used in iron smelting, iron ore sintering, and steel billet heating. Coal and oil are used in blast furnaces and kilns to provide heat for the manufacturing process.</a:t>
            </a:r>
          </a:p>
        </p:txBody>
      </p:sp>
      <p:sp>
        <p:nvSpPr>
          <p:cNvPr id="6" name="Title 4">
            <a:extLst>
              <a:ext uri="{FF2B5EF4-FFF2-40B4-BE49-F238E27FC236}">
                <a16:creationId xmlns:a16="http://schemas.microsoft.com/office/drawing/2014/main" id="{1C0BF2F6-77EF-A90B-EB04-D2D6B5238BA3}"/>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Energy Consumption in the Steel Industry</a:t>
            </a:r>
          </a:p>
        </p:txBody>
      </p:sp>
      <p:pic>
        <p:nvPicPr>
          <p:cNvPr id="5" name="Picture 4">
            <a:extLst>
              <a:ext uri="{FF2B5EF4-FFF2-40B4-BE49-F238E27FC236}">
                <a16:creationId xmlns:a16="http://schemas.microsoft.com/office/drawing/2014/main" id="{C56C7223-2A3E-3845-E54F-A33CF5C83F73}"/>
              </a:ext>
            </a:extLst>
          </p:cNvPr>
          <p:cNvPicPr>
            <a:picLocks noChangeAspect="1"/>
          </p:cNvPicPr>
          <p:nvPr/>
        </p:nvPicPr>
        <p:blipFill>
          <a:blip r:embed="rId2"/>
          <a:stretch>
            <a:fillRect/>
          </a:stretch>
        </p:blipFill>
        <p:spPr>
          <a:xfrm>
            <a:off x="6769045" y="1374085"/>
            <a:ext cx="4921952" cy="4810259"/>
          </a:xfrm>
          <a:prstGeom prst="rect">
            <a:avLst/>
          </a:prstGeom>
        </p:spPr>
      </p:pic>
    </p:spTree>
    <p:extLst>
      <p:ext uri="{BB962C8B-B14F-4D97-AF65-F5344CB8AC3E}">
        <p14:creationId xmlns:p14="http://schemas.microsoft.com/office/powerpoint/2010/main" val="38521325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C9EB3F-64AB-8B90-9DB7-86746BE70E2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A9A46D33-91E2-F749-9846-48DE5511189B}"/>
              </a:ext>
            </a:extLst>
          </p:cNvPr>
          <p:cNvSpPr>
            <a:spLocks noGrp="1"/>
          </p:cNvSpPr>
          <p:nvPr>
            <p:ph type="body" idx="1"/>
          </p:nvPr>
        </p:nvSpPr>
        <p:spPr>
          <a:xfrm>
            <a:off x="618186" y="1380872"/>
            <a:ext cx="11079231" cy="4653763"/>
          </a:xfrm>
        </p:spPr>
        <p:txBody>
          <a:bodyPr>
            <a:noAutofit/>
          </a:bodyPr>
          <a:lstStyle/>
          <a:p>
            <a:pPr marL="186262" indent="0">
              <a:lnSpc>
                <a:spcPct val="120000"/>
              </a:lnSpc>
              <a:buNone/>
            </a:pPr>
            <a:r>
              <a:rPr lang="en-US" b="1" dirty="0">
                <a:solidFill>
                  <a:srgbClr val="0070C0"/>
                </a:solidFill>
              </a:rPr>
              <a:t>Specific energy consumption rate in steel production</a:t>
            </a:r>
          </a:p>
          <a:p>
            <a:pPr marL="186262" indent="0" algn="just">
              <a:lnSpc>
                <a:spcPct val="120000"/>
              </a:lnSpc>
              <a:buNone/>
            </a:pPr>
            <a:r>
              <a:rPr lang="en-US" dirty="0"/>
              <a:t>Energy performance in the Vietnamese steel industry is still low compared to developed countries, due to outdated technology and ineffective energy management. According to </a:t>
            </a:r>
            <a:r>
              <a:rPr lang="en-US" b="1" dirty="0"/>
              <a:t>Circular No. 20/2016/TT-BCT </a:t>
            </a:r>
            <a:r>
              <a:rPr lang="en-US" dirty="0"/>
              <a:t>of the Ministry of Industry and Trade, energy consumption benchmark for some steel production stages are as follows:</a:t>
            </a:r>
          </a:p>
          <a:p>
            <a:pPr algn="just">
              <a:lnSpc>
                <a:spcPct val="110000"/>
              </a:lnSpc>
              <a:buFont typeface="Wingdings" panose="05000000000000000000" pitchFamily="2" charset="2"/>
              <a:buChar char="Ø"/>
            </a:pPr>
            <a:r>
              <a:rPr lang="en-US" dirty="0"/>
              <a:t>Sintering of iron ore</a:t>
            </a:r>
            <a:r>
              <a:rPr lang="en-US" dirty="0">
                <a:ea typeface="Times New Roman" panose="02020603050405020304" pitchFamily="18" charset="0"/>
              </a:rPr>
              <a:t>: 1.960 MJ/</a:t>
            </a:r>
            <a:r>
              <a:rPr lang="en-US" dirty="0" err="1">
                <a:ea typeface="Times New Roman" panose="02020603050405020304" pitchFamily="18" charset="0"/>
              </a:rPr>
              <a:t>tonne</a:t>
            </a:r>
            <a:endParaRPr lang="en-US" dirty="0">
              <a:ea typeface="Times New Roman" panose="02020603050405020304" pitchFamily="18" charset="0"/>
            </a:endParaRPr>
          </a:p>
          <a:p>
            <a:pPr algn="just">
              <a:lnSpc>
                <a:spcPct val="110000"/>
              </a:lnSpc>
              <a:buFont typeface="Wingdings" panose="05000000000000000000" pitchFamily="2" charset="2"/>
              <a:buChar char="Ø"/>
            </a:pPr>
            <a:r>
              <a:rPr lang="en-US" dirty="0"/>
              <a:t>Iron making by blast furnace</a:t>
            </a:r>
            <a:r>
              <a:rPr lang="en-US" dirty="0">
                <a:ea typeface="Times New Roman" panose="02020603050405020304" pitchFamily="18" charset="0"/>
              </a:rPr>
              <a:t>: 12.400 MJ/</a:t>
            </a:r>
            <a:r>
              <a:rPr lang="en-US" dirty="0" err="1">
                <a:ea typeface="Times New Roman" panose="02020603050405020304" pitchFamily="18" charset="0"/>
              </a:rPr>
              <a:t>tonne</a:t>
            </a:r>
            <a:r>
              <a:rPr lang="en-US" dirty="0">
                <a:ea typeface="Times New Roman" panose="02020603050405020304" pitchFamily="18" charset="0"/>
              </a:rPr>
              <a:t>.</a:t>
            </a:r>
          </a:p>
          <a:p>
            <a:pPr algn="just">
              <a:lnSpc>
                <a:spcPct val="110000"/>
              </a:lnSpc>
              <a:buFont typeface="Wingdings" panose="05000000000000000000" pitchFamily="2" charset="2"/>
              <a:buChar char="Ø"/>
            </a:pPr>
            <a:r>
              <a:rPr lang="en-US" dirty="0"/>
              <a:t>Production of steel billet by (top-blown) converter</a:t>
            </a:r>
            <a:r>
              <a:rPr lang="en-US" dirty="0">
                <a:ea typeface="Times New Roman" panose="02020603050405020304" pitchFamily="18" charset="0"/>
              </a:rPr>
              <a:t>: 100 MJ/</a:t>
            </a:r>
            <a:r>
              <a:rPr lang="en-US" dirty="0" err="1">
                <a:ea typeface="Times New Roman" panose="02020603050405020304" pitchFamily="18" charset="0"/>
              </a:rPr>
              <a:t>tonne</a:t>
            </a:r>
            <a:r>
              <a:rPr lang="en-US" dirty="0">
                <a:ea typeface="Times New Roman" panose="02020603050405020304" pitchFamily="18" charset="0"/>
              </a:rPr>
              <a:t>.</a:t>
            </a:r>
          </a:p>
          <a:p>
            <a:pPr algn="just">
              <a:lnSpc>
                <a:spcPct val="110000"/>
              </a:lnSpc>
              <a:buFont typeface="Wingdings" panose="05000000000000000000" pitchFamily="2" charset="2"/>
              <a:buChar char="Ø"/>
            </a:pPr>
            <a:r>
              <a:rPr lang="en-US" dirty="0"/>
              <a:t>Production of steel billet by electric arc furnace</a:t>
            </a:r>
            <a:r>
              <a:rPr lang="en-US" dirty="0">
                <a:ea typeface="Times New Roman" panose="02020603050405020304" pitchFamily="18" charset="0"/>
              </a:rPr>
              <a:t>: 2.500 MJ/</a:t>
            </a:r>
            <a:r>
              <a:rPr lang="en-US" dirty="0" err="1">
                <a:ea typeface="Times New Roman" panose="02020603050405020304" pitchFamily="18" charset="0"/>
              </a:rPr>
              <a:t>tonne</a:t>
            </a:r>
            <a:r>
              <a:rPr lang="en-US" dirty="0">
                <a:ea typeface="Times New Roman" panose="02020603050405020304" pitchFamily="18" charset="0"/>
              </a:rPr>
              <a:t>.</a:t>
            </a:r>
          </a:p>
          <a:p>
            <a:pPr algn="just">
              <a:lnSpc>
                <a:spcPct val="110000"/>
              </a:lnSpc>
              <a:buFont typeface="Wingdings" panose="05000000000000000000" pitchFamily="2" charset="2"/>
              <a:buChar char="Ø"/>
            </a:pPr>
            <a:r>
              <a:rPr lang="en-US" dirty="0"/>
              <a:t>Production of steel billet by induction furnace</a:t>
            </a:r>
            <a:r>
              <a:rPr lang="en-US" dirty="0">
                <a:ea typeface="Times New Roman" panose="02020603050405020304" pitchFamily="18" charset="0"/>
              </a:rPr>
              <a:t>: 2.500 MJ/</a:t>
            </a:r>
            <a:r>
              <a:rPr lang="en-US" dirty="0" err="1">
                <a:ea typeface="Times New Roman" panose="02020603050405020304" pitchFamily="18" charset="0"/>
              </a:rPr>
              <a:t>tonne</a:t>
            </a:r>
            <a:r>
              <a:rPr lang="en-US" dirty="0">
                <a:ea typeface="Times New Roman" panose="02020603050405020304" pitchFamily="18" charset="0"/>
              </a:rPr>
              <a:t>.</a:t>
            </a:r>
          </a:p>
          <a:p>
            <a:pPr algn="just">
              <a:lnSpc>
                <a:spcPct val="110000"/>
              </a:lnSpc>
              <a:buFont typeface="Wingdings" panose="05000000000000000000" pitchFamily="2" charset="2"/>
              <a:buChar char="Ø"/>
            </a:pPr>
            <a:r>
              <a:rPr lang="en-US" dirty="0"/>
              <a:t>Hot rolling of long steel products</a:t>
            </a:r>
            <a:r>
              <a:rPr lang="en-US" dirty="0">
                <a:ea typeface="Times New Roman" panose="02020603050405020304" pitchFamily="18" charset="0"/>
              </a:rPr>
              <a:t>: 1.600 MJ/</a:t>
            </a:r>
            <a:r>
              <a:rPr lang="en-US" dirty="0" err="1">
                <a:ea typeface="Times New Roman" panose="02020603050405020304" pitchFamily="18" charset="0"/>
              </a:rPr>
              <a:t>tonne</a:t>
            </a:r>
            <a:r>
              <a:rPr lang="en-US" dirty="0">
                <a:ea typeface="Times New Roman" panose="02020603050405020304" pitchFamily="18" charset="0"/>
              </a:rPr>
              <a:t>.</a:t>
            </a:r>
          </a:p>
          <a:p>
            <a:pPr algn="just">
              <a:lnSpc>
                <a:spcPct val="110000"/>
              </a:lnSpc>
              <a:buFont typeface="Wingdings" panose="05000000000000000000" pitchFamily="2" charset="2"/>
              <a:buChar char="Ø"/>
            </a:pPr>
            <a:r>
              <a:rPr lang="en-US" dirty="0"/>
              <a:t>Cold rolling of steel plates</a:t>
            </a:r>
            <a:r>
              <a:rPr lang="en-US" dirty="0">
                <a:ea typeface="Times New Roman" panose="02020603050405020304" pitchFamily="18" charset="0"/>
              </a:rPr>
              <a:t>: 1.500 MJ/</a:t>
            </a:r>
            <a:r>
              <a:rPr lang="en-US" dirty="0" err="1">
                <a:ea typeface="Times New Roman" panose="02020603050405020304" pitchFamily="18" charset="0"/>
              </a:rPr>
              <a:t>tonne</a:t>
            </a:r>
            <a:r>
              <a:rPr lang="en-US" dirty="0">
                <a:ea typeface="Times New Roman" panose="02020603050405020304" pitchFamily="18" charset="0"/>
              </a:rPr>
              <a:t>.</a:t>
            </a:r>
          </a:p>
          <a:p>
            <a:pPr algn="just">
              <a:lnSpc>
                <a:spcPct val="130000"/>
              </a:lnSpc>
              <a:spcAft>
                <a:spcPts val="800"/>
              </a:spcAft>
              <a:buFont typeface="Wingdings" panose="05000000000000000000" pitchFamily="2" charset="2"/>
              <a:buChar char="Ø"/>
            </a:pPr>
            <a:endParaRPr lang="en-US" sz="2400" dirty="0">
              <a:ea typeface="Times New Roman" panose="02020603050405020304" pitchFamily="18" charset="0"/>
            </a:endParaRPr>
          </a:p>
        </p:txBody>
      </p:sp>
      <p:sp>
        <p:nvSpPr>
          <p:cNvPr id="6" name="Title 4">
            <a:extLst>
              <a:ext uri="{FF2B5EF4-FFF2-40B4-BE49-F238E27FC236}">
                <a16:creationId xmlns:a16="http://schemas.microsoft.com/office/drawing/2014/main" id="{DFB9001B-7E5C-C8EB-5AEE-D61BD4EA29CC}"/>
              </a:ext>
            </a:extLst>
          </p:cNvPr>
          <p:cNvSpPr>
            <a:spLocks noGrp="1"/>
          </p:cNvSpPr>
          <p:nvPr>
            <p:ph type="title"/>
          </p:nvPr>
        </p:nvSpPr>
        <p:spPr>
          <a:xfrm>
            <a:off x="609600" y="575765"/>
            <a:ext cx="10972800" cy="495200"/>
          </a:xfrm>
        </p:spPr>
        <p:txBody>
          <a:bodyPr>
            <a:noAutofit/>
          </a:bodyPr>
          <a:lstStyle/>
          <a:p>
            <a:r>
              <a:rPr lang="en-US" dirty="0">
                <a:solidFill>
                  <a:schemeClr val="accent1">
                    <a:lumMod val="50000"/>
                  </a:schemeClr>
                </a:solidFill>
              </a:rPr>
              <a:t>Specific Energy Consumption in the Steel Industry</a:t>
            </a:r>
          </a:p>
        </p:txBody>
      </p:sp>
    </p:spTree>
    <p:extLst>
      <p:ext uri="{BB962C8B-B14F-4D97-AF65-F5344CB8AC3E}">
        <p14:creationId xmlns:p14="http://schemas.microsoft.com/office/powerpoint/2010/main" val="11081909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Steel Industry</a:t>
            </a:r>
            <a:endParaRPr dirty="0">
              <a:solidFill>
                <a:schemeClr val="accent1">
                  <a:lumMod val="50000"/>
                </a:schemeClr>
              </a:solidFill>
            </a:endParaRPr>
          </a:p>
        </p:txBody>
      </p:sp>
      <p:sp>
        <p:nvSpPr>
          <p:cNvPr id="3" name="Content Placeholder 2"/>
          <p:cNvSpPr>
            <a:spLocks noGrp="1"/>
          </p:cNvSpPr>
          <p:nvPr>
            <p:ph idx="1"/>
          </p:nvPr>
        </p:nvSpPr>
        <p:spPr>
          <a:xfrm>
            <a:off x="609600" y="1536633"/>
            <a:ext cx="10972800" cy="3975525"/>
          </a:xfrm>
        </p:spPr>
        <p:txBody>
          <a:bodyPr>
            <a:normAutofit fontScale="92500" lnSpcReduction="10000"/>
          </a:bodyPr>
          <a:lstStyle/>
          <a:p>
            <a:pPr marL="139700" indent="0">
              <a:lnSpc>
                <a:spcPct val="150000"/>
              </a:lnSpc>
              <a:buNone/>
            </a:pPr>
            <a:r>
              <a:rPr lang="en-US" b="1" dirty="0">
                <a:solidFill>
                  <a:srgbClr val="0070C0"/>
                </a:solidFill>
              </a:rPr>
              <a:t>Application of Advanced Steel Production Technologies</a:t>
            </a:r>
          </a:p>
          <a:p>
            <a:pPr>
              <a:lnSpc>
                <a:spcPct val="150000"/>
              </a:lnSpc>
              <a:buFont typeface="Wingdings" panose="05000000000000000000" pitchFamily="2" charset="2"/>
              <a:buChar char="Ø"/>
            </a:pPr>
            <a:r>
              <a:rPr lang="en-US" dirty="0"/>
              <a:t>Use new blast furnaces with higher energy conversion efficiency.</a:t>
            </a:r>
          </a:p>
          <a:p>
            <a:pPr>
              <a:lnSpc>
                <a:spcPct val="150000"/>
              </a:lnSpc>
              <a:buFont typeface="Wingdings" panose="05000000000000000000" pitchFamily="2" charset="2"/>
              <a:buChar char="Ø"/>
            </a:pPr>
            <a:r>
              <a:rPr lang="en-US" dirty="0"/>
              <a:t>Apply Electric Arc Furnace (EAF) technology to replace traditional blast furnaces.</a:t>
            </a:r>
          </a:p>
          <a:p>
            <a:pPr>
              <a:lnSpc>
                <a:spcPct val="150000"/>
              </a:lnSpc>
              <a:buFont typeface="Wingdings" panose="05000000000000000000" pitchFamily="2" charset="2"/>
              <a:buChar char="Ø"/>
            </a:pPr>
            <a:r>
              <a:rPr lang="en-US" dirty="0"/>
              <a:t>Use EAF combined with high-quality scrap steel.</a:t>
            </a:r>
          </a:p>
          <a:p>
            <a:pPr>
              <a:lnSpc>
                <a:spcPct val="150000"/>
              </a:lnSpc>
              <a:buFont typeface="Wingdings" panose="05000000000000000000" pitchFamily="2" charset="2"/>
              <a:buChar char="Ø"/>
            </a:pPr>
            <a:r>
              <a:rPr lang="en-US" dirty="0"/>
              <a:t>Implement green hydrogen steelmaking technology.</a:t>
            </a:r>
          </a:p>
          <a:p>
            <a:pPr>
              <a:lnSpc>
                <a:spcPct val="150000"/>
              </a:lnSpc>
              <a:buFont typeface="Wingdings" panose="05000000000000000000" pitchFamily="2" charset="2"/>
              <a:buChar char="Ø"/>
            </a:pPr>
            <a:r>
              <a:rPr lang="en-US" dirty="0"/>
              <a:t>Effectiveness:</a:t>
            </a:r>
          </a:p>
          <a:p>
            <a:pPr marL="1674242" indent="-457189">
              <a:lnSpc>
                <a:spcPct val="150000"/>
              </a:lnSpc>
              <a:buFont typeface="Courier New" panose="02070309020205020404" pitchFamily="49" charset="0"/>
              <a:buChar char="o"/>
            </a:pPr>
            <a:r>
              <a:rPr lang="en-US" dirty="0"/>
              <a:t>Reduce energy consumption and greenhouse gas emissions.</a:t>
            </a:r>
          </a:p>
          <a:p>
            <a:pPr marL="1674242" indent="-457189">
              <a:lnSpc>
                <a:spcPct val="150000"/>
              </a:lnSpc>
              <a:buFont typeface="Courier New" panose="02070309020205020404" pitchFamily="49" charset="0"/>
              <a:buChar char="o"/>
            </a:pPr>
            <a:r>
              <a:rPr lang="en-US" dirty="0"/>
              <a:t>Enhance market competitiveness.</a:t>
            </a:r>
          </a:p>
          <a:p>
            <a:pPr marL="1674242" indent="-457189">
              <a:lnSpc>
                <a:spcPct val="150000"/>
              </a:lnSpc>
              <a:buFont typeface="Courier New" panose="02070309020205020404" pitchFamily="49" charset="0"/>
              <a:buChar char="o"/>
            </a:pPr>
            <a:r>
              <a:rPr lang="en-US" dirty="0"/>
              <a:t>Improve product quality.</a:t>
            </a:r>
          </a:p>
          <a:p>
            <a:pPr marL="1674242" indent="-457189">
              <a:lnSpc>
                <a:spcPct val="150000"/>
              </a:lnSpc>
              <a:buFont typeface="Courier New" panose="02070309020205020404" pitchFamily="49" charset="0"/>
              <a:buChar char="o"/>
            </a:pPr>
            <a:endParaRPr sz="2400"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462208"/>
            <a:ext cx="10524067" cy="654050"/>
          </a:xfrm>
        </p:spPr>
        <p:txBody>
          <a:bodyPr>
            <a:normAutofit/>
          </a:bodyPr>
          <a:lstStyle/>
          <a:p>
            <a:pPr algn="ctr"/>
            <a:r>
              <a:rPr lang="en-US" dirty="0">
                <a:solidFill>
                  <a:schemeClr val="accent1">
                    <a:lumMod val="50000"/>
                  </a:schemeClr>
                </a:solidFill>
              </a:rPr>
              <a:t>EEMs in the Steel Industry</a:t>
            </a:r>
            <a:endParaRPr dirty="0">
              <a:solidFill>
                <a:schemeClr val="accent1">
                  <a:lumMod val="50000"/>
                </a:schemeClr>
              </a:solidFill>
            </a:endParaRPr>
          </a:p>
        </p:txBody>
      </p:sp>
      <p:sp>
        <p:nvSpPr>
          <p:cNvPr id="3" name="Content Placeholder 2"/>
          <p:cNvSpPr>
            <a:spLocks noGrp="1"/>
          </p:cNvSpPr>
          <p:nvPr>
            <p:ph idx="1"/>
          </p:nvPr>
        </p:nvSpPr>
        <p:spPr>
          <a:xfrm>
            <a:off x="609600" y="1536632"/>
            <a:ext cx="10972800" cy="4954319"/>
          </a:xfrm>
        </p:spPr>
        <p:txBody>
          <a:bodyPr>
            <a:normAutofit fontScale="92500" lnSpcReduction="20000"/>
          </a:bodyPr>
          <a:lstStyle/>
          <a:p>
            <a:pPr>
              <a:lnSpc>
                <a:spcPct val="150000"/>
              </a:lnSpc>
            </a:pPr>
            <a:r>
              <a:rPr lang="en-US" b="1" dirty="0"/>
              <a:t>Waste Heat Recovery for Power Generation</a:t>
            </a:r>
          </a:p>
          <a:p>
            <a:pPr marL="1098523" indent="-457189">
              <a:lnSpc>
                <a:spcPct val="150000"/>
              </a:lnSpc>
              <a:buFont typeface="Wingdings" panose="05000000000000000000" pitchFamily="2" charset="2"/>
              <a:buChar char="Ø"/>
            </a:pPr>
            <a:r>
              <a:rPr lang="en-US" dirty="0"/>
              <a:t>Install a waste heat recovery system from the production process.</a:t>
            </a:r>
          </a:p>
          <a:p>
            <a:pPr marL="1098523" indent="-457189">
              <a:lnSpc>
                <a:spcPct val="150000"/>
              </a:lnSpc>
              <a:buFont typeface="Wingdings" panose="05000000000000000000" pitchFamily="2" charset="2"/>
              <a:buChar char="Ø"/>
            </a:pPr>
            <a:r>
              <a:rPr lang="en-US" dirty="0"/>
              <a:t>Use Blast Furnace Energy Recovery Turbine (BPRT) technology.</a:t>
            </a:r>
          </a:p>
          <a:p>
            <a:pPr marL="1098523" indent="-457189">
              <a:lnSpc>
                <a:spcPct val="150000"/>
              </a:lnSpc>
              <a:buFont typeface="Wingdings" panose="05000000000000000000" pitchFamily="2" charset="2"/>
              <a:buChar char="Ø"/>
            </a:pPr>
            <a:r>
              <a:rPr lang="en-US" dirty="0"/>
              <a:t>Effectiveness:</a:t>
            </a:r>
          </a:p>
          <a:p>
            <a:pPr marL="1602277" indent="-457189">
              <a:lnSpc>
                <a:spcPct val="150000"/>
              </a:lnSpc>
              <a:buFont typeface="Courier New" panose="02070309020205020404" pitchFamily="49" charset="0"/>
              <a:buChar char="o"/>
            </a:pPr>
            <a:r>
              <a:rPr lang="en-US" dirty="0"/>
              <a:t>Save 10% of electricity consumption.</a:t>
            </a:r>
          </a:p>
          <a:p>
            <a:pPr marL="1602277" indent="-457189">
              <a:lnSpc>
                <a:spcPct val="150000"/>
              </a:lnSpc>
              <a:buFont typeface="Courier New" panose="02070309020205020404" pitchFamily="49" charset="0"/>
              <a:buChar char="o"/>
            </a:pPr>
            <a:r>
              <a:rPr lang="en-US" dirty="0"/>
              <a:t>Reduce greenhouse gas emissions.</a:t>
            </a:r>
          </a:p>
          <a:p>
            <a:pPr>
              <a:lnSpc>
                <a:spcPct val="150000"/>
              </a:lnSpc>
            </a:pPr>
            <a:r>
              <a:rPr lang="en-US" b="1" dirty="0"/>
              <a:t>Improve Production Processes and High-Efficiency Equipment</a:t>
            </a:r>
          </a:p>
          <a:p>
            <a:pPr marL="1064657">
              <a:lnSpc>
                <a:spcPct val="150000"/>
              </a:lnSpc>
              <a:buFont typeface="Wingdings" panose="05000000000000000000" pitchFamily="2" charset="2"/>
              <a:buChar char="Ø"/>
            </a:pPr>
            <a:r>
              <a:rPr lang="en-US" dirty="0"/>
              <a:t>Install frequency converter for fan motors.</a:t>
            </a:r>
          </a:p>
          <a:p>
            <a:pPr marL="1064657">
              <a:lnSpc>
                <a:spcPct val="150000"/>
              </a:lnSpc>
              <a:buFont typeface="Wingdings" panose="05000000000000000000" pitchFamily="2" charset="2"/>
              <a:buChar char="Ø"/>
            </a:pPr>
            <a:r>
              <a:rPr lang="en-US" dirty="0"/>
              <a:t>Install automatic compensation system to maintain a stable power factor.</a:t>
            </a:r>
          </a:p>
          <a:p>
            <a:pPr marL="1064657">
              <a:lnSpc>
                <a:spcPct val="150000"/>
              </a:lnSpc>
              <a:buFont typeface="Wingdings" panose="05000000000000000000" pitchFamily="2" charset="2"/>
              <a:buChar char="Ø"/>
            </a:pPr>
            <a:r>
              <a:rPr lang="en-US" dirty="0"/>
              <a:t>Effectiveness:</a:t>
            </a:r>
          </a:p>
          <a:p>
            <a:pPr marL="1479514" indent="-457189">
              <a:lnSpc>
                <a:spcPct val="150000"/>
              </a:lnSpc>
              <a:buFont typeface="Courier New" panose="02070309020205020404" pitchFamily="49" charset="0"/>
              <a:buChar char="o"/>
            </a:pPr>
            <a:r>
              <a:rPr lang="en-US" dirty="0"/>
              <a:t>Reduce 25% of electricity consumption for motors.</a:t>
            </a:r>
          </a:p>
          <a:p>
            <a:pPr marL="1479514" indent="-457189">
              <a:lnSpc>
                <a:spcPct val="150000"/>
              </a:lnSpc>
              <a:buFont typeface="Courier New" panose="02070309020205020404" pitchFamily="49" charset="0"/>
              <a:buChar char="o"/>
            </a:pPr>
            <a:r>
              <a:rPr lang="en-US" dirty="0"/>
              <a:t>Save 2.5% of total electricity consumption for the entire factory.</a:t>
            </a:r>
          </a:p>
          <a:p>
            <a:pPr marL="1479514" indent="-457189">
              <a:lnSpc>
                <a:spcPct val="150000"/>
              </a:lnSpc>
              <a:buFont typeface="Courier New" panose="02070309020205020404" pitchFamily="49" charset="0"/>
              <a:buChar char="o"/>
            </a:pPr>
            <a:endParaRPr lang="en-US" dirty="0"/>
          </a:p>
          <a:p>
            <a:pPr marL="1602277" indent="-457189">
              <a:lnSpc>
                <a:spcPct val="150000"/>
              </a:lnSpc>
              <a:buFont typeface="Courier New" panose="02070309020205020404" pitchFamily="49" charset="0"/>
              <a:buChar char="o"/>
            </a:pPr>
            <a:endParaRPr lang="en-US" dirty="0"/>
          </a:p>
          <a:p>
            <a:pPr marL="1602277" indent="-457189">
              <a:lnSpc>
                <a:spcPct val="150000"/>
              </a:lnSpc>
              <a:buFont typeface="Courier New" panose="02070309020205020404" pitchFamily="49" charset="0"/>
              <a:buChar char="o"/>
            </a:pPr>
            <a:endParaRPr sz="1800"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Steel Industry</a:t>
            </a:r>
            <a:endParaRPr dirty="0">
              <a:solidFill>
                <a:schemeClr val="accent1">
                  <a:lumMod val="50000"/>
                </a:schemeClr>
              </a:solidFill>
            </a:endParaRPr>
          </a:p>
        </p:txBody>
      </p:sp>
      <p:sp>
        <p:nvSpPr>
          <p:cNvPr id="3" name="Content Placeholder 2"/>
          <p:cNvSpPr>
            <a:spLocks noGrp="1"/>
          </p:cNvSpPr>
          <p:nvPr>
            <p:ph idx="1"/>
          </p:nvPr>
        </p:nvSpPr>
        <p:spPr>
          <a:xfrm>
            <a:off x="833966" y="1202618"/>
            <a:ext cx="10972800" cy="5655382"/>
          </a:xfrm>
        </p:spPr>
        <p:txBody>
          <a:bodyPr>
            <a:normAutofit fontScale="92500" lnSpcReduction="10000"/>
          </a:bodyPr>
          <a:lstStyle/>
          <a:p>
            <a:pPr>
              <a:lnSpc>
                <a:spcPct val="150000"/>
              </a:lnSpc>
            </a:pPr>
            <a:r>
              <a:rPr lang="en-US" sz="1800" b="1" dirty="0"/>
              <a:t>Optimizing compressed air and industrial gas systems</a:t>
            </a:r>
          </a:p>
          <a:p>
            <a:pPr marL="1064657">
              <a:lnSpc>
                <a:spcPct val="150000"/>
              </a:lnSpc>
              <a:buFont typeface="Wingdings" panose="05000000000000000000" pitchFamily="2" charset="2"/>
              <a:buChar char="Ø"/>
            </a:pPr>
            <a:r>
              <a:rPr lang="en-US" sz="1800" dirty="0"/>
              <a:t>Closely monitor and control compressed air systems.</a:t>
            </a:r>
          </a:p>
          <a:p>
            <a:pPr marL="1064657">
              <a:lnSpc>
                <a:spcPct val="150000"/>
              </a:lnSpc>
              <a:buFont typeface="Wingdings" panose="05000000000000000000" pitchFamily="2" charset="2"/>
              <a:buChar char="Ø"/>
            </a:pPr>
            <a:r>
              <a:rPr lang="en-US" sz="1800" dirty="0"/>
              <a:t>Use measuring equipment to detect leaks and energy losses.</a:t>
            </a:r>
          </a:p>
          <a:p>
            <a:pPr marL="1064657">
              <a:lnSpc>
                <a:spcPct val="150000"/>
              </a:lnSpc>
              <a:buFont typeface="Wingdings" panose="05000000000000000000" pitchFamily="2" charset="2"/>
              <a:buChar char="Ø"/>
            </a:pPr>
            <a:r>
              <a:rPr lang="en-US" sz="1800" dirty="0"/>
              <a:t>Efficiency:</a:t>
            </a:r>
          </a:p>
          <a:p>
            <a:pPr marL="1636143" indent="-457189">
              <a:lnSpc>
                <a:spcPct val="150000"/>
              </a:lnSpc>
              <a:buFont typeface="Courier New" panose="02070309020205020404" pitchFamily="49" charset="0"/>
              <a:buChar char="o"/>
            </a:pPr>
            <a:r>
              <a:rPr lang="en-US" sz="1800" dirty="0"/>
              <a:t>Reduce energy consumption and operating costs.</a:t>
            </a:r>
          </a:p>
          <a:p>
            <a:pPr marL="1636143" indent="-457189">
              <a:lnSpc>
                <a:spcPct val="150000"/>
              </a:lnSpc>
              <a:buFont typeface="Courier New" panose="02070309020205020404" pitchFamily="49" charset="0"/>
              <a:buChar char="o"/>
            </a:pPr>
            <a:r>
              <a:rPr lang="en-US" sz="1800" dirty="0"/>
              <a:t>Improve operational efficiency.</a:t>
            </a:r>
          </a:p>
          <a:p>
            <a:pPr>
              <a:lnSpc>
                <a:spcPct val="120000"/>
              </a:lnSpc>
              <a:spcBef>
                <a:spcPts val="800"/>
              </a:spcBef>
              <a:buFont typeface="Arial" panose="020B0604020202020204" pitchFamily="34" charset="0"/>
              <a:buChar char="•"/>
            </a:pPr>
            <a:r>
              <a:rPr lang="vi-VN" sz="1800" b="1" dirty="0"/>
              <a:t>Applying an energy management system according to ISO 50001</a:t>
            </a:r>
          </a:p>
          <a:p>
            <a:pPr>
              <a:lnSpc>
                <a:spcPct val="120000"/>
              </a:lnSpc>
              <a:spcBef>
                <a:spcPts val="800"/>
              </a:spcBef>
              <a:buFont typeface="Wingdings" pitchFamily="2" charset="2"/>
              <a:buChar char="Ø"/>
            </a:pPr>
            <a:r>
              <a:rPr lang="vi-VN" sz="1800" dirty="0"/>
              <a:t>Build an energy management system to monitor and optimize energy use throughout the factory.
Set specific energy saving goals, measure efficiency, and continuously improve.
Integrate energy efficiency indicators into the KPIs of each department.
Train employees on energy saving awareness and techniques.
Effective:</a:t>
            </a:r>
          </a:p>
          <a:p>
            <a:pPr lvl="2">
              <a:lnSpc>
                <a:spcPct val="120000"/>
              </a:lnSpc>
              <a:spcBef>
                <a:spcPts val="800"/>
              </a:spcBef>
              <a:buFont typeface="Courier New" panose="02070309020205020404" pitchFamily="49" charset="0"/>
              <a:buChar char="o"/>
            </a:pPr>
            <a:r>
              <a:rPr lang="vi-VN" sz="1800" dirty="0"/>
              <a:t>Reduce energy consumption by 5-20%.
Improve production efficiency and meet international environmental standards.</a:t>
            </a:r>
            <a:endParaRPr lang="en-US" sz="1800" dirty="0"/>
          </a:p>
        </p:txBody>
      </p:sp>
    </p:spTree>
  </p:cSld>
  <p:clrMapOvr>
    <a:masterClrMapping/>
  </p:clrMapOvr>
  <p:transition/>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440483"/>
            <a:ext cx="10524067" cy="654050"/>
          </a:xfrm>
        </p:spPr>
        <p:txBody>
          <a:bodyPr>
            <a:normAutofit/>
          </a:bodyPr>
          <a:lstStyle/>
          <a:p>
            <a:pPr algn="ctr"/>
            <a:r>
              <a:rPr dirty="0" lang="en-US">
                <a:solidFill>
                  <a:schemeClr val="accent1">
                    <a:lumMod val="50000"/>
                  </a:schemeClr>
                </a:solidFill>
              </a:rPr>
              <a:t>EEMs in the Steel Industry</a:t>
            </a:r>
            <a:endParaRPr dirty="0">
              <a:solidFill>
                <a:schemeClr val="accent1">
                  <a:lumMod val="50000"/>
                </a:schemeClr>
              </a:solidFill>
            </a:endParaRPr>
          </a:p>
        </p:txBody>
      </p:sp>
      <p:pic>
        <p:nvPicPr>
          <p:cNvPr id="4" name="Picture 3">
            <a:extLst>
              <a:ext uri="{FF2B5EF4-FFF2-40B4-BE49-F238E27FC236}">
                <a16:creationId xmlns:a16="http://schemas.microsoft.com/office/drawing/2014/main" id="{25B11088-6926-3A53-A281-888FC8395249}"/>
              </a:ext>
            </a:extLst>
          </p:cNvPr>
          <p:cNvPicPr>
            <a:picLocks noChangeAspect="1"/>
          </p:cNvPicPr>
          <p:nvPr/>
        </p:nvPicPr>
        <p:blipFill>
          <a:blip r:embed="rId2"/>
          <a:srcRect t="9"/>
          <a:stretch/>
        </p:blipFill>
        <p:spPr>
          <a:xfrm>
            <a:off x="5108353" y="1266092"/>
            <a:ext cx="6455742" cy="5591908"/>
          </a:xfrm>
          <a:prstGeom prst="rect">
            <a:avLst/>
          </a:prstGeom>
        </p:spPr>
      </p:pic>
      <p:sp>
        <p:nvSpPr>
          <p:cNvPr id="6" name="TextBox 5">
            <a:extLst>
              <a:ext uri="{FF2B5EF4-FFF2-40B4-BE49-F238E27FC236}">
                <a16:creationId xmlns:a16="http://schemas.microsoft.com/office/drawing/2014/main" id="{30218CDA-5A7C-B85D-5F1C-FFD7110DBE9E}"/>
              </a:ext>
            </a:extLst>
          </p:cNvPr>
          <p:cNvSpPr txBox="1"/>
          <p:nvPr/>
        </p:nvSpPr>
        <p:spPr>
          <a:xfrm>
            <a:off x="627905" y="1476944"/>
            <a:ext cx="4480448" cy="1015663"/>
          </a:xfrm>
          <a:prstGeom prst="rect">
            <a:avLst/>
          </a:prstGeom>
          <a:noFill/>
        </p:spPr>
        <p:txBody>
          <a:bodyPr wrap="square">
            <a:spAutoFit/>
          </a:bodyPr>
          <a:lstStyle/>
          <a:p>
            <a:pPr algn="l" fontAlgn="base">
              <a:spcAft>
                <a:spcPts val="1800"/>
              </a:spcAft>
            </a:pPr>
            <a:r>
              <a:rPr dirty="0" i="0" lang="en-US" sz="2000">
                <a:solidFill>
                  <a:srgbClr val="000000"/>
                </a:solidFill>
                <a:effectLst/>
                <a:latin typeface="+mn-lt"/>
              </a:rPr>
              <a:t>Production of iron by route and scrap share of metallic inputs in the Net Zero Scenario, 2018-2030</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712676" y="3607166"/>
            <a:ext cx="6150015" cy="1629255"/>
          </a:xfrm>
        </p:spPr>
        <p:txBody>
          <a:bodyPr>
            <a:normAutofit/>
          </a:bodyPr>
          <a:lstStyle/>
          <a:p>
            <a:pPr marL="0" indent="0" algn="just">
              <a:spcAft>
                <a:spcPts val="800"/>
              </a:spcAft>
            </a:pPr>
            <a:r>
              <a:rPr lang="vi-VN" b="1" dirty="0">
                <a:solidFill>
                  <a:schemeClr val="accent1">
                    <a:lumMod val="50000"/>
                  </a:schemeClr>
                </a:solidFill>
              </a:rPr>
              <a:t>Module 3. </a:t>
            </a:r>
            <a:endParaRPr lang="en-US" b="1" dirty="0">
              <a:solidFill>
                <a:schemeClr val="accent1">
                  <a:lumMod val="50000"/>
                </a:schemeClr>
              </a:solidFill>
            </a:endParaRPr>
          </a:p>
          <a:p>
            <a:pPr marL="0" indent="0" algn="just"/>
            <a:r>
              <a:rPr lang="en-US" b="1" dirty="0">
                <a:solidFill>
                  <a:schemeClr val="accent1">
                    <a:lumMod val="50000"/>
                  </a:schemeClr>
                </a:solidFill>
              </a:rPr>
              <a:t>Current and potential of EE in steel industries in Vietnam</a:t>
            </a:r>
            <a:endParaRPr lang="en-VN" b="1" dirty="0">
              <a:solidFill>
                <a:schemeClr val="accent1">
                  <a:lumMod val="50000"/>
                </a:schemeClr>
              </a:solidFill>
            </a:endParaRPr>
          </a:p>
        </p:txBody>
      </p:sp>
      <p:sp>
        <p:nvSpPr>
          <p:cNvPr id="5" name="Google Shape;46;p15">
            <a:extLst>
              <a:ext uri="{FF2B5EF4-FFF2-40B4-BE49-F238E27FC236}">
                <a16:creationId xmlns:a16="http://schemas.microsoft.com/office/drawing/2014/main" id="{82E1EEA5-A677-4194-98D6-6C3E265F0111}"/>
              </a:ext>
            </a:extLst>
          </p:cNvPr>
          <p:cNvSpPr txBox="1">
            <a:spLocks/>
          </p:cNvSpPr>
          <p:nvPr/>
        </p:nvSpPr>
        <p:spPr>
          <a:xfrm>
            <a:off x="597346" y="927235"/>
            <a:ext cx="7430018"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5400" b="1">
                <a:solidFill>
                  <a:schemeClr val="accent1">
                    <a:lumMod val="50000"/>
                  </a:schemeClr>
                </a:solidFill>
              </a:rPr>
              <a:t>TRAINING PROGRAME for IEs</a:t>
            </a:r>
            <a:endParaRPr lang="en-US" sz="5400" b="1" dirty="0">
              <a:solidFill>
                <a:schemeClr val="accent1">
                  <a:lumMod val="50000"/>
                </a:schemeClr>
              </a:solidFill>
            </a:endParaRPr>
          </a:p>
        </p:txBody>
      </p:sp>
      <p:sp>
        <p:nvSpPr>
          <p:cNvPr id="6" name="TextBox 5">
            <a:extLst>
              <a:ext uri="{FF2B5EF4-FFF2-40B4-BE49-F238E27FC236}">
                <a16:creationId xmlns:a16="http://schemas.microsoft.com/office/drawing/2014/main" id="{CE83D8E8-A8D0-54E5-0006-96362F700882}"/>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9BE30FC-263D-755B-135F-F6F48C57CA30}"/>
              </a:ext>
            </a:extLst>
          </p:cNvPr>
          <p:cNvSpPr txBox="1"/>
          <p:nvPr/>
        </p:nvSpPr>
        <p:spPr>
          <a:xfrm>
            <a:off x="609600" y="1357659"/>
            <a:ext cx="9986554" cy="1025922"/>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Conversion of steel off gases to fuel (blast furnace)</a:t>
            </a:r>
          </a:p>
          <a:p>
            <a:pPr fontAlgn="base">
              <a:spcBef>
                <a:spcPts val="750"/>
              </a:spcBef>
            </a:pPr>
            <a:r>
              <a:rPr lang="en-US" sz="1800" b="0" i="0" dirty="0">
                <a:solidFill>
                  <a:srgbClr val="000000"/>
                </a:solidFill>
                <a:effectLst/>
                <a:latin typeface="+mn-lt"/>
              </a:rPr>
              <a:t>This technology "recycles" waste gases from steel plants (e.g. blast furnace gas and coke oven gas) into synthetic fuels, thus using the CO2 twice and delaying its release.</a:t>
            </a:r>
          </a:p>
        </p:txBody>
      </p:sp>
      <p:sp>
        <p:nvSpPr>
          <p:cNvPr id="13" name="TextBox 12">
            <a:extLst>
              <a:ext uri="{FF2B5EF4-FFF2-40B4-BE49-F238E27FC236}">
                <a16:creationId xmlns:a16="http://schemas.microsoft.com/office/drawing/2014/main" id="{AA31025F-EA3A-97B1-0FE7-845BC65B4419}"/>
              </a:ext>
            </a:extLst>
          </p:cNvPr>
          <p:cNvSpPr txBox="1"/>
          <p:nvPr/>
        </p:nvSpPr>
        <p:spPr>
          <a:xfrm>
            <a:off x="609600" y="2626367"/>
            <a:ext cx="5486400" cy="3531736"/>
          </a:xfrm>
          <a:prstGeom prst="rect">
            <a:avLst/>
          </a:prstGeom>
          <a:noFill/>
        </p:spPr>
        <p:txBody>
          <a:bodyPr wrap="square">
            <a:spAutoFit/>
          </a:bodyPr>
          <a:lstStyle/>
          <a:p>
            <a:pPr algn="l" fontAlgn="base">
              <a:spcAft>
                <a:spcPts val="900"/>
              </a:spcAft>
            </a:pPr>
            <a:r>
              <a:rPr lang="en-US" sz="1800" b="1" i="0" dirty="0">
                <a:solidFill>
                  <a:schemeClr val="accent1">
                    <a:lumMod val="50000"/>
                  </a:schemeClr>
                </a:solidFill>
                <a:effectLst/>
                <a:latin typeface="+mn-lt"/>
              </a:rPr>
              <a:t>Relevance for net zero</a:t>
            </a:r>
          </a:p>
          <a:p>
            <a:pPr algn="l" fontAlgn="base">
              <a:spcAft>
                <a:spcPts val="900"/>
              </a:spcAft>
            </a:pPr>
            <a:r>
              <a:rPr lang="en-US" sz="1800" b="0" i="0" dirty="0">
                <a:solidFill>
                  <a:srgbClr val="000000"/>
                </a:solidFill>
                <a:effectLst/>
                <a:latin typeface="+mn-lt"/>
              </a:rPr>
              <a:t>This technology could help reduce emissions from a steel plant and has the benefit of using CO2 emissions twice, thus potentially providing reductions in the lifecycle assessed (LCA) CO2 footprint of fuels. Total savings depend on what fuel is displaced, since unless the CO2 is captured from the use of fuels, the CO2 is in the end emitted. Furthermore, the net impact depends on what the current use of </a:t>
            </a:r>
            <a:r>
              <a:rPr lang="en-US" sz="1800" b="0" i="0" dirty="0" err="1">
                <a:solidFill>
                  <a:srgbClr val="000000"/>
                </a:solidFill>
                <a:effectLst/>
                <a:latin typeface="+mn-lt"/>
              </a:rPr>
              <a:t>offgases</a:t>
            </a:r>
            <a:r>
              <a:rPr lang="en-US" sz="1800" b="0" i="0" dirty="0">
                <a:solidFill>
                  <a:srgbClr val="000000"/>
                </a:solidFill>
                <a:effectLst/>
                <a:latin typeface="+mn-lt"/>
              </a:rPr>
              <a:t> is (e.g. flaring vs power generation) compared to their uses as alternative feedstock for ethanol production.</a:t>
            </a:r>
          </a:p>
        </p:txBody>
      </p:sp>
      <p:pic>
        <p:nvPicPr>
          <p:cNvPr id="1028" name="Picture 4" descr="Description unavailable">
            <a:extLst>
              <a:ext uri="{FF2B5EF4-FFF2-40B4-BE49-F238E27FC236}">
                <a16:creationId xmlns:a16="http://schemas.microsoft.com/office/drawing/2014/main" id="{ECB8F8D2-96F1-D1BC-F129-D9D22B2BE4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4558" y="2550735"/>
            <a:ext cx="5511800" cy="36830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381E2DF5-748C-D85C-51C4-91186C4A42F0}"/>
              </a:ext>
            </a:extLst>
          </p:cNvPr>
          <p:cNvSpPr txBox="1"/>
          <p:nvPr/>
        </p:nvSpPr>
        <p:spPr>
          <a:xfrm>
            <a:off x="7646127" y="6400889"/>
            <a:ext cx="4545873" cy="276999"/>
          </a:xfrm>
          <a:prstGeom prst="rect">
            <a:avLst/>
          </a:prstGeom>
          <a:noFill/>
        </p:spPr>
        <p:txBody>
          <a:bodyPr wrap="square">
            <a:spAutoFit/>
          </a:bodyPr>
          <a:lstStyle/>
          <a:p>
            <a:r>
              <a:rPr lang="en-VN" sz="1200" dirty="0"/>
              <a:t>https://onlinelibrary.wiley.com/doi/full/10.1002/anie.202100577</a:t>
            </a:r>
          </a:p>
        </p:txBody>
      </p:sp>
      <p:sp>
        <p:nvSpPr>
          <p:cNvPr id="16" name="TextBox 15">
            <a:extLst>
              <a:ext uri="{FF2B5EF4-FFF2-40B4-BE49-F238E27FC236}">
                <a16:creationId xmlns:a16="http://schemas.microsoft.com/office/drawing/2014/main" id="{690BF072-01ED-82D0-1674-FB7FE2BF1AB6}"/>
              </a:ext>
            </a:extLst>
          </p:cNvPr>
          <p:cNvSpPr txBox="1"/>
          <p:nvPr/>
        </p:nvSpPr>
        <p:spPr>
          <a:xfrm>
            <a:off x="2778035" y="6233735"/>
            <a:ext cx="1149530" cy="276999"/>
          </a:xfrm>
          <a:prstGeom prst="rect">
            <a:avLst/>
          </a:prstGeom>
          <a:noFill/>
        </p:spPr>
        <p:txBody>
          <a:bodyPr wrap="square">
            <a:spAutoFit/>
          </a:bodyPr>
          <a:lstStyle/>
          <a:p>
            <a:r>
              <a:rPr lang="en-VN" sz="1200" dirty="0"/>
              <a:t>Source: IEA</a:t>
            </a:r>
          </a:p>
        </p:txBody>
      </p:sp>
      <p:sp>
        <p:nvSpPr>
          <p:cNvPr id="5" name="Title 1">
            <a:extLst>
              <a:ext uri="{FF2B5EF4-FFF2-40B4-BE49-F238E27FC236}">
                <a16:creationId xmlns:a16="http://schemas.microsoft.com/office/drawing/2014/main" id="{4EFAECC6-CD37-A0E4-8847-6344218765D1}"/>
              </a:ext>
            </a:extLst>
          </p:cNvPr>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VN" dirty="0">
                <a:solidFill>
                  <a:schemeClr val="accent1">
                    <a:lumMod val="50000"/>
                  </a:schemeClr>
                </a:solidFill>
              </a:rPr>
              <a:t>Example of </a:t>
            </a:r>
            <a:r>
              <a:rPr lang="en-US" dirty="0">
                <a:solidFill>
                  <a:schemeClr val="accent1">
                    <a:lumMod val="50000"/>
                  </a:schemeClr>
                </a:solidFill>
              </a:rPr>
              <a:t>EEMs in the Steel Industry in the world</a:t>
            </a:r>
            <a:r>
              <a:rPr lang="en-VN" dirty="0">
                <a:solidFill>
                  <a:schemeClr val="accent1">
                    <a:lumMod val="50000"/>
                  </a:schemeClr>
                </a:solidFill>
              </a:rPr>
              <a:t> </a:t>
            </a:r>
          </a:p>
        </p:txBody>
      </p:sp>
    </p:spTree>
    <p:extLst>
      <p:ext uri="{BB962C8B-B14F-4D97-AF65-F5344CB8AC3E}">
        <p14:creationId xmlns:p14="http://schemas.microsoft.com/office/powerpoint/2010/main" val="2393046932"/>
      </p:ext>
    </p:extLst>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1AB0E626-2F31-89D6-F149-39EF5C37DB0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0B0F0895-AF41-D498-83EA-829C2D0625F9}"/>
              </a:ext>
            </a:extLst>
          </p:cNvPr>
          <p:cNvSpPr txBox="1"/>
          <p:nvPr/>
        </p:nvSpPr>
        <p:spPr>
          <a:xfrm>
            <a:off x="609600" y="1898089"/>
            <a:ext cx="6483531" cy="3041858"/>
          </a:xfrm>
          <a:prstGeom prst="rect">
            <a:avLst/>
          </a:prstGeom>
          <a:noFill/>
        </p:spPr>
        <p:txBody>
          <a:bodyPr wrap="square">
            <a:spAutoFit/>
          </a:bodyPr>
          <a:lstStyle/>
          <a:p>
            <a:pPr algn="l" fontAlgn="base">
              <a:spcAft>
                <a:spcPts val="900"/>
              </a:spcAft>
            </a:pPr>
            <a:r>
              <a:rPr b="1" dirty="0" i="0" lang="en-US" sz="1800">
                <a:solidFill>
                  <a:schemeClr val="accent1">
                    <a:lumMod val="50000"/>
                  </a:schemeClr>
                </a:solidFill>
                <a:effectLst/>
                <a:latin typeface="+mn-lt"/>
              </a:rPr>
              <a:t>Initiatives</a:t>
            </a:r>
          </a:p>
          <a:p>
            <a:pPr algn="l" fontAlgn="base" indent="-342900" marL="342900">
              <a:spcAft>
                <a:spcPts val="450"/>
              </a:spcAft>
              <a:buFont charset="0" panose="020B0604020202020204" pitchFamily="34" typeface="Arial"/>
              <a:buChar char="•"/>
            </a:pPr>
            <a:r>
              <a:rPr b="0" dirty="0" i="0" lang="en-US" sz="1800">
                <a:solidFill>
                  <a:srgbClr val="000000"/>
                </a:solidFill>
                <a:effectLst/>
                <a:latin typeface="+mn-lt"/>
              </a:rPr>
              <a:t>The process was validated in industrial environment in China by the </a:t>
            </a:r>
            <a:r>
              <a:rPr b="0" dirty="0" err="1" i="0" lang="en-US" sz="1800">
                <a:solidFill>
                  <a:srgbClr val="000000"/>
                </a:solidFill>
                <a:effectLst/>
                <a:latin typeface="+mn-lt"/>
              </a:rPr>
              <a:t>LanzaTech</a:t>
            </a:r>
            <a:r>
              <a:rPr b="0" dirty="0" i="0" lang="en-US" sz="1800">
                <a:solidFill>
                  <a:srgbClr val="000000"/>
                </a:solidFill>
                <a:effectLst/>
                <a:latin typeface="+mn-lt"/>
              </a:rPr>
              <a:t> </a:t>
            </a:r>
            <a:r>
              <a:rPr b="0" dirty="0" err="1" i="0" lang="en-US" sz="1800">
                <a:solidFill>
                  <a:srgbClr val="000000"/>
                </a:solidFill>
                <a:effectLst/>
                <a:latin typeface="+mn-lt"/>
              </a:rPr>
              <a:t>BaoSteel</a:t>
            </a:r>
            <a:r>
              <a:rPr b="0" dirty="0" i="0" lang="en-US" sz="1800">
                <a:solidFill>
                  <a:srgbClr val="000000"/>
                </a:solidFill>
                <a:effectLst/>
                <a:latin typeface="+mn-lt"/>
              </a:rPr>
              <a:t> New Energy Company, 2012 and Shougang </a:t>
            </a:r>
            <a:r>
              <a:rPr b="0" dirty="0" err="1" i="0" lang="en-US" sz="1800">
                <a:solidFill>
                  <a:srgbClr val="000000"/>
                </a:solidFill>
                <a:effectLst/>
                <a:latin typeface="+mn-lt"/>
              </a:rPr>
              <a:t>LanzaTech</a:t>
            </a:r>
            <a:r>
              <a:rPr b="0" dirty="0" i="0" lang="en-US" sz="1800">
                <a:solidFill>
                  <a:srgbClr val="000000"/>
                </a:solidFill>
                <a:effectLst/>
                <a:latin typeface="+mn-lt"/>
              </a:rPr>
              <a:t> New Energy Technology Company, 2013. </a:t>
            </a:r>
            <a:r>
              <a:rPr b="0" dirty="0" err="1" i="0" lang="en-US" sz="1800">
                <a:solidFill>
                  <a:srgbClr val="000000"/>
                </a:solidFill>
                <a:effectLst/>
                <a:latin typeface="+mn-lt"/>
              </a:rPr>
              <a:t>Lanzatech</a:t>
            </a:r>
            <a:r>
              <a:rPr b="0" dirty="0" i="0" lang="en-US" sz="1800">
                <a:solidFill>
                  <a:srgbClr val="000000"/>
                </a:solidFill>
                <a:effectLst/>
                <a:latin typeface="+mn-lt"/>
              </a:rPr>
              <a:t> also has test facilities in New Zealand and Chinese Taipei. </a:t>
            </a:r>
            <a:endParaRPr dirty="0" lang="en-US" strike="noStrike" sz="1800" u="none">
              <a:latin typeface="+mn-lt"/>
            </a:endParaRPr>
          </a:p>
          <a:p>
            <a:pPr algn="l" fontAlgn="base" indent="-342900" marL="342900">
              <a:spcAft>
                <a:spcPts val="450"/>
              </a:spcAft>
              <a:buFont charset="0" panose="020B0604020202020204" pitchFamily="34" typeface="Arial"/>
              <a:buChar char="•"/>
            </a:pPr>
            <a:r>
              <a:rPr b="0" dirty="0" i="0" lang="en-US" sz="1800">
                <a:solidFill>
                  <a:srgbClr val="000000"/>
                </a:solidFill>
                <a:effectLst/>
                <a:latin typeface="+mn-lt"/>
              </a:rPr>
              <a:t>First commercial plant began operation in 2018 in China, by Lanza Tech, Shougang Group and </a:t>
            </a:r>
            <a:r>
              <a:rPr b="0" dirty="0" err="1" i="0" lang="en-US" sz="1800">
                <a:solidFill>
                  <a:srgbClr val="000000"/>
                </a:solidFill>
                <a:effectLst/>
                <a:latin typeface="+mn-lt"/>
              </a:rPr>
              <a:t>TangMing</a:t>
            </a:r>
            <a:r>
              <a:rPr b="0" dirty="0" i="0" lang="en-US" sz="1800">
                <a:solidFill>
                  <a:srgbClr val="000000"/>
                </a:solidFill>
                <a:effectLst/>
                <a:latin typeface="+mn-lt"/>
              </a:rPr>
              <a:t>; produced 30 million </a:t>
            </a:r>
            <a:r>
              <a:rPr b="0" dirty="0" err="1" i="0" lang="en-US" sz="1800">
                <a:solidFill>
                  <a:srgbClr val="000000"/>
                </a:solidFill>
                <a:effectLst/>
                <a:latin typeface="+mn-lt"/>
              </a:rPr>
              <a:t>litres</a:t>
            </a:r>
            <a:r>
              <a:rPr b="0" dirty="0" i="0" lang="en-US" sz="1800">
                <a:solidFill>
                  <a:srgbClr val="000000"/>
                </a:solidFill>
                <a:effectLst/>
                <a:latin typeface="+mn-lt"/>
              </a:rPr>
              <a:t> of ethanol for commercial sale in its first year of operation. </a:t>
            </a:r>
          </a:p>
        </p:txBody>
      </p:sp>
      <p:sp>
        <p:nvSpPr>
          <p:cNvPr id="4" name="TextBox 3">
            <a:extLst>
              <a:ext uri="{FF2B5EF4-FFF2-40B4-BE49-F238E27FC236}">
                <a16:creationId xmlns:a16="http://schemas.microsoft.com/office/drawing/2014/main" id="{6944B0F4-FA24-07A0-603A-F86409B8F6A2}"/>
              </a:ext>
            </a:extLst>
          </p:cNvPr>
          <p:cNvSpPr txBox="1"/>
          <p:nvPr/>
        </p:nvSpPr>
        <p:spPr>
          <a:xfrm>
            <a:off x="609600" y="1329244"/>
            <a:ext cx="7204165" cy="400110"/>
          </a:xfrm>
          <a:prstGeom prst="rect">
            <a:avLst/>
          </a:prstGeom>
          <a:noFill/>
        </p:spPr>
        <p:txBody>
          <a:bodyPr wrap="square">
            <a:spAutoFit/>
          </a:bodyPr>
          <a:lstStyle/>
          <a:p>
            <a:pPr algn="l" fontAlgn="base">
              <a:spcBef>
                <a:spcPts val="750"/>
              </a:spcBef>
            </a:pPr>
            <a:r>
              <a:rPr b="1" dirty="0" i="0" lang="en-US" sz="2000">
                <a:solidFill>
                  <a:schemeClr val="accent1">
                    <a:lumMod val="50000"/>
                  </a:schemeClr>
                </a:solidFill>
                <a:effectLst/>
                <a:latin typeface="+mn-lt"/>
              </a:rPr>
              <a:t>Conversion of steel </a:t>
            </a:r>
            <a:r>
              <a:rPr b="1" dirty="0" err="1" i="0" lang="en-US" sz="2000">
                <a:solidFill>
                  <a:schemeClr val="accent1">
                    <a:lumMod val="50000"/>
                  </a:schemeClr>
                </a:solidFill>
                <a:effectLst/>
                <a:latin typeface="+mn-lt"/>
              </a:rPr>
              <a:t>offgases</a:t>
            </a:r>
            <a:r>
              <a:rPr b="1" dirty="0" i="0" lang="en-US" sz="2000">
                <a:solidFill>
                  <a:schemeClr val="accent1">
                    <a:lumMod val="50000"/>
                  </a:schemeClr>
                </a:solidFill>
                <a:effectLst/>
                <a:latin typeface="+mn-lt"/>
              </a:rPr>
              <a:t> to fuel (blast furnace)</a:t>
            </a:r>
          </a:p>
        </p:txBody>
      </p:sp>
      <p:sp>
        <p:nvSpPr>
          <p:cNvPr id="6" name="TextBox 5">
            <a:extLst>
              <a:ext uri="{FF2B5EF4-FFF2-40B4-BE49-F238E27FC236}">
                <a16:creationId xmlns:a16="http://schemas.microsoft.com/office/drawing/2014/main" id="{68A8D825-A6C6-EEAB-0FD2-5399FF3E3913}"/>
              </a:ext>
            </a:extLst>
          </p:cNvPr>
          <p:cNvSpPr txBox="1"/>
          <p:nvPr/>
        </p:nvSpPr>
        <p:spPr>
          <a:xfrm>
            <a:off x="609600" y="4987413"/>
            <a:ext cx="11308079" cy="1200329"/>
          </a:xfrm>
          <a:prstGeom prst="rect">
            <a:avLst/>
          </a:prstGeom>
          <a:noFill/>
        </p:spPr>
        <p:txBody>
          <a:bodyPr wrap="square">
            <a:spAutoFit/>
          </a:bodyPr>
          <a:lstStyle/>
          <a:p>
            <a:pPr algn="l" fontAlgn="base" indent="-342900" marL="342900">
              <a:spcAft>
                <a:spcPts val="450"/>
              </a:spcAft>
              <a:buFont charset="0" panose="020B0604020202020204" pitchFamily="34" typeface="Arial"/>
              <a:buChar char="•"/>
            </a:pPr>
            <a:r>
              <a:rPr b="1" dirty="0" i="0" lang="en-US" sz="1800">
                <a:solidFill>
                  <a:srgbClr val="000000"/>
                </a:solidFill>
                <a:effectLst/>
                <a:latin typeface="+mn-lt"/>
              </a:rPr>
              <a:t>Belgium:</a:t>
            </a:r>
            <a:r>
              <a:rPr b="0" dirty="0" i="0" lang="en-US" sz="1800">
                <a:solidFill>
                  <a:srgbClr val="000000"/>
                </a:solidFill>
                <a:effectLst/>
                <a:latin typeface="+mn-lt"/>
              </a:rPr>
              <a:t> Arcelor </a:t>
            </a:r>
            <a:r>
              <a:rPr b="0" dirty="0" err="1" i="0" lang="en-US" sz="1800">
                <a:solidFill>
                  <a:srgbClr val="000000"/>
                </a:solidFill>
                <a:effectLst/>
                <a:latin typeface="+mn-lt"/>
              </a:rPr>
              <a:t>LanzaTech</a:t>
            </a:r>
            <a:r>
              <a:rPr b="0" dirty="0" i="0" lang="en-US" sz="1800">
                <a:solidFill>
                  <a:srgbClr val="000000"/>
                </a:solidFill>
                <a:effectLst/>
                <a:latin typeface="+mn-lt"/>
              </a:rPr>
              <a:t> </a:t>
            </a:r>
            <a:r>
              <a:rPr b="0" dirty="0" err="1" i="0" lang="en-US" sz="1800">
                <a:solidFill>
                  <a:srgbClr val="000000"/>
                </a:solidFill>
                <a:effectLst/>
                <a:latin typeface="+mn-lt"/>
              </a:rPr>
              <a:t>Carbalyst</a:t>
            </a:r>
            <a:r>
              <a:rPr b="0" dirty="0" i="0" lang="en-US" sz="1800">
                <a:solidFill>
                  <a:srgbClr val="000000"/>
                </a:solidFill>
                <a:effectLst/>
                <a:latin typeface="+mn-lt"/>
              </a:rPr>
              <a:t> (</a:t>
            </a:r>
            <a:r>
              <a:rPr b="0" dirty="0" err="1" i="0" lang="en-US" sz="1800">
                <a:solidFill>
                  <a:srgbClr val="000000"/>
                </a:solidFill>
                <a:effectLst/>
                <a:latin typeface="+mn-lt"/>
              </a:rPr>
              <a:t>Steelanol</a:t>
            </a:r>
            <a:r>
              <a:rPr b="0" dirty="0" i="0" lang="en-US" sz="1800">
                <a:solidFill>
                  <a:srgbClr val="000000"/>
                </a:solidFill>
                <a:effectLst/>
                <a:latin typeface="+mn-lt"/>
              </a:rPr>
              <a:t>) Ghent: Large-scale demonstration plant has been inaugurated in Ghent, Belgium, under the </a:t>
            </a:r>
            <a:r>
              <a:rPr b="0" dirty="0" err="1" i="0" lang="en-US" sz="1800">
                <a:solidFill>
                  <a:srgbClr val="000000"/>
                </a:solidFill>
                <a:effectLst/>
                <a:latin typeface="+mn-lt"/>
              </a:rPr>
              <a:t>Steelanol</a:t>
            </a:r>
            <a:r>
              <a:rPr b="0" dirty="0" i="0" lang="en-US" sz="1800">
                <a:solidFill>
                  <a:srgbClr val="000000"/>
                </a:solidFill>
                <a:effectLst/>
                <a:latin typeface="+mn-lt"/>
              </a:rPr>
              <a:t> project by ArcelorMittal and </a:t>
            </a:r>
            <a:r>
              <a:rPr b="0" dirty="0" err="1" i="0" lang="en-US" sz="1800">
                <a:solidFill>
                  <a:srgbClr val="000000"/>
                </a:solidFill>
                <a:effectLst/>
                <a:latin typeface="+mn-lt"/>
              </a:rPr>
              <a:t>Lanzatech</a:t>
            </a:r>
            <a:r>
              <a:rPr b="0" dirty="0" i="0" lang="en-US" sz="1800">
                <a:solidFill>
                  <a:srgbClr val="000000"/>
                </a:solidFill>
                <a:effectLst/>
                <a:latin typeface="+mn-lt"/>
              </a:rPr>
              <a:t> with a capacity of 80 million </a:t>
            </a:r>
            <a:r>
              <a:rPr b="0" dirty="0" err="1" i="0" lang="en-US" sz="1800">
                <a:solidFill>
                  <a:srgbClr val="000000"/>
                </a:solidFill>
                <a:effectLst/>
                <a:latin typeface="+mn-lt"/>
              </a:rPr>
              <a:t>litres</a:t>
            </a:r>
            <a:r>
              <a:rPr b="0" dirty="0" i="0" lang="en-US" sz="1800">
                <a:solidFill>
                  <a:srgbClr val="000000"/>
                </a:solidFill>
                <a:effectLst/>
                <a:latin typeface="+mn-lt"/>
              </a:rPr>
              <a:t> of ethanol upon completion. The process has been previously successfully tested at the site in 2016.</a:t>
            </a:r>
          </a:p>
        </p:txBody>
      </p:sp>
      <p:pic>
        <p:nvPicPr>
          <p:cNvPr descr="LanzaTech Bioreactor - YouTube" id="3076" name="Picture 4">
            <a:extLst>
              <a:ext uri="{FF2B5EF4-FFF2-40B4-BE49-F238E27FC236}">
                <a16:creationId xmlns:a16="http://schemas.microsoft.com/office/drawing/2014/main" id="{31F58E78-ABAC-B8DF-D39D-A8C186C90D17}"/>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b="33"/>
          <a:stretch/>
        </p:blipFill>
        <p:spPr bwMode="auto">
          <a:xfrm>
            <a:off x="7123611" y="1729354"/>
            <a:ext cx="4794068" cy="3075156"/>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ACE9D56D-4E6E-19E4-1D67-615681BA199C}"/>
              </a:ext>
            </a:extLst>
          </p:cNvPr>
          <p:cNvSpPr txBox="1">
            <a:spLocks/>
          </p:cNvSpPr>
          <p:nvPr/>
        </p:nvSpPr>
        <p:spPr>
          <a:xfrm>
            <a:off x="777239" y="587510"/>
            <a:ext cx="10972800" cy="495200"/>
          </a:xfrm>
          <a:prstGeom prst="rect">
            <a:avLst/>
          </a:prstGeom>
          <a:noFill/>
          <a:ln>
            <a:noFill/>
          </a:ln>
        </p:spPr>
        <p:txBody>
          <a:bodyPr anchor="ctr" anchorCtr="0" bIns="91425" lIns="91425" rIns="91425" spcFirstLastPara="1" tIns="91425" wrap="square">
            <a:noAutofit/>
          </a:bodyPr>
          <a:lstStyle>
            <a:defPPr algn="l" lvl="0" marR="0" rtl="0">
              <a:lnSpc>
                <a:spcPct val="100000"/>
              </a:lnSpc>
              <a:spcBef>
                <a:spcPts val="0"/>
              </a:spcBef>
              <a:spcAft>
                <a:spcPts val="0"/>
              </a:spcAft>
            </a:defPPr>
            <a:lvl1pPr algn="ctr" lvl="0"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mj-lt"/>
                <a:ea typeface="Fira Sans Extra Condensed"/>
                <a:cs charset="0" panose="020B0604020202020204" pitchFamily="34" typeface="Arial"/>
                <a:sym typeface="Fira Sans Extra Condensed"/>
              </a:defRPr>
            </a:lvl1pPr>
            <a:lvl2pPr algn="l" lvl="1"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2pPr>
            <a:lvl3pPr algn="l" lvl="2"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3pPr>
            <a:lvl4pPr algn="l" lvl="3"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4pPr>
            <a:lvl5pPr algn="l" lvl="4"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5pPr>
            <a:lvl6pPr algn="l" lvl="5"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6pPr>
            <a:lvl7pPr algn="l" lvl="6"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7pPr>
            <a:lvl8pPr algn="l" lvl="7"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8pPr>
            <a:lvl9pPr algn="l" lvl="8"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9pPr>
          </a:lstStyle>
          <a:p>
            <a:r>
              <a:rPr dirty="0" lang="en-VN">
                <a:solidFill>
                  <a:schemeClr val="accent1">
                    <a:lumMod val="50000"/>
                  </a:schemeClr>
                </a:solidFill>
              </a:rPr>
              <a:t>Example of </a:t>
            </a:r>
            <a:r>
              <a:rPr dirty="0" lang="en-US">
                <a:solidFill>
                  <a:schemeClr val="accent1">
                    <a:lumMod val="50000"/>
                  </a:schemeClr>
                </a:solidFill>
              </a:rPr>
              <a:t>EEMs in the Steel Industry in the world</a:t>
            </a:r>
            <a:r>
              <a:rPr dirty="0" lang="en-VN">
                <a:solidFill>
                  <a:schemeClr val="accent1">
                    <a:lumMod val="50000"/>
                  </a:schemeClr>
                </a:solidFill>
              </a:rPr>
              <a:t> </a:t>
            </a:r>
          </a:p>
        </p:txBody>
      </p:sp>
    </p:spTree>
    <p:extLst>
      <p:ext uri="{BB962C8B-B14F-4D97-AF65-F5344CB8AC3E}">
        <p14:creationId xmlns:p14="http://schemas.microsoft.com/office/powerpoint/2010/main" val="8589729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4</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rmAutofit/>
          </a:bodyPr>
          <a:lstStyle/>
          <a:p>
            <a:pPr algn="ctr"/>
            <a:r>
              <a:rPr dirty="0" lang="vi-VN">
                <a:solidFill>
                  <a:schemeClr val="accent1">
                    <a:lumMod val="50000"/>
                  </a:schemeClr>
                </a:solidFill>
                <a:latin charset="0" panose="020B0604020202020204" pitchFamily="34" typeface="Arial"/>
              </a:rPr>
              <a:t>Final energy consumption by industry in Vietnam</a:t>
            </a:r>
            <a:endParaRPr dirty="0" lang="en-US">
              <a:solidFill>
                <a:schemeClr val="accent1">
                  <a:lumMod val="50000"/>
                </a:schemeClr>
              </a:solidFill>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idx="11" sz="quarter" type="sldNum"/>
          </p:nvPr>
        </p:nvSpPr>
        <p:spPr>
          <a:xfrm>
            <a:off x="0" y="0"/>
            <a:ext cx="0" cy="0"/>
          </a:xfrm>
          <a:ln/>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a:lstStyle>
          <a:p>
            <a:pPr>
              <a:defRPr/>
            </a:pPr>
            <a:fld id="{CD526C43-D195-4D1A-9EFA-AA81D07472FE}" type="slidenum">
              <a:rPr lang="en-GB" smtClean="0"/>
              <a:pPr>
                <a:defRPr/>
              </a:pPr>
              <a:t>6</a:t>
            </a:fld>
            <a:endParaRPr lang="en-GB"/>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322382" cy="3953342"/>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4"/>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rtlCol="0" wrap="square">
              <a:spAutoFit/>
            </a:bodyPr>
            <a:lstStyle/>
            <a:p>
              <a:r>
                <a:rPr dirty="0" lang="en-VN" sz="1050">
                  <a:solidFill>
                    <a:schemeClr val="bg2">
                      <a:lumMod val="75000"/>
                    </a:schemeClr>
                  </a:solidFil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rtlCol="0" wrap="square">
              <a:spAutoFit/>
            </a:bodyPr>
            <a:lstStyle/>
            <a:p>
              <a:r>
                <a:rPr dirty="0" lang="en-VN" sz="1050">
                  <a:solidFill>
                    <a:schemeClr val="bg2">
                      <a:lumMod val="75000"/>
                    </a:schemeClr>
                  </a:solidFill>
                </a:rPr>
                <a:t>Non- energy </a:t>
              </a:r>
            </a:p>
            <a:p>
              <a:r>
                <a:rPr dirty="0" lang="en-VN" sz="1050">
                  <a:solidFill>
                    <a:schemeClr val="bg2">
                      <a:lumMod val="75000"/>
                    </a:schemeClr>
                  </a:solidFil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rtlCol="0" wrap="square">
              <a:spAutoFit/>
            </a:bodyPr>
            <a:lstStyle/>
            <a:p>
              <a:r>
                <a:rPr dirty="0" lang="en-VN" sz="1050">
                  <a:solidFill>
                    <a:schemeClr val="bg2">
                      <a:lumMod val="75000"/>
                    </a:schemeClr>
                  </a:solidFill>
                </a:rPr>
                <a:t>Industry</a:t>
              </a:r>
            </a:p>
            <a:p>
              <a:r>
                <a:rPr dirty="0" lang="en-VN" sz="1050">
                  <a:solidFill>
                    <a:schemeClr val="bg2">
                      <a:lumMod val="75000"/>
                    </a:schemeClr>
                  </a:solidFil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rtlCol="0" wrap="square">
              <a:spAutoFit/>
            </a:bodyPr>
            <a:lstStyle/>
            <a:p>
              <a:pPr algn="r"/>
              <a:r>
                <a:rPr dirty="0" lang="en-VN" sz="1050">
                  <a:solidFill>
                    <a:schemeClr val="bg2">
                      <a:lumMod val="75000"/>
                    </a:schemeClr>
                  </a:solidFil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rtlCol="0" wrap="square">
              <a:spAutoFit/>
            </a:bodyPr>
            <a:lstStyle/>
            <a:p>
              <a:pPr algn="r"/>
              <a:r>
                <a:rPr dirty="0" lang="en-VN" sz="1050">
                  <a:solidFill>
                    <a:schemeClr val="bg2">
                      <a:lumMod val="75000"/>
                    </a:schemeClr>
                  </a:solidFill>
                </a:rPr>
                <a:t>Non- energy </a:t>
              </a:r>
            </a:p>
            <a:p>
              <a:pPr algn="r"/>
              <a:r>
                <a:rPr dirty="0" lang="en-VN" sz="1050">
                  <a:solidFill>
                    <a:schemeClr val="bg2">
                      <a:lumMod val="75000"/>
                    </a:schemeClr>
                  </a:solidFil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Household</a:t>
              </a:r>
            </a:p>
            <a:p>
              <a:r>
                <a:rPr dirty="0" lang="en-VN" sz="1050">
                  <a:solidFill>
                    <a:schemeClr val="bg2">
                      <a:lumMod val="75000"/>
                    </a:schemeClr>
                  </a:solidFill>
                </a:rPr>
                <a:t>15,3 %</a:t>
              </a:r>
            </a:p>
          </p:txBody>
        </p:sp>
      </p:grpSp>
    </p:spTree>
    <p:extLst>
      <p:ext uri="{BB962C8B-B14F-4D97-AF65-F5344CB8AC3E}">
        <p14:creationId xmlns:p14="http://schemas.microsoft.com/office/powerpoint/2010/main" val="128246191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960895" y="1439499"/>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1527187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lnSpcReduction="100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3,068 DEUs (up from 2,496 in 2017), consuming 51,393,648 TOE, with DEUs in the industrial sector making up the majority—2,599 facilities consuming 50,570,115 TOE. The Vietnamese industry has significant potential for energy efficiency.</a:t>
            </a: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8</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a:t>
              </a:r>
              <a:r>
                <a:rPr lang="en-US" sz="1400" i="1" dirty="0" err="1">
                  <a:latin typeface="+mn-lt"/>
                </a:rPr>
                <a:t>kTOE</a:t>
              </a:r>
              <a:r>
                <a:rPr lang="en-US" sz="1400" i="1" dirty="0">
                  <a:latin typeface="+mn-lt"/>
                </a:rPr>
                <a:t>) </a:t>
              </a:r>
              <a:endParaRPr lang="en-VN" sz="1400" dirty="0"/>
            </a:p>
          </p:txBody>
        </p:sp>
      </p:grpSp>
    </p:spTree>
    <p:extLst>
      <p:ext uri="{BB962C8B-B14F-4D97-AF65-F5344CB8AC3E}">
        <p14:creationId xmlns:p14="http://schemas.microsoft.com/office/powerpoint/2010/main" val="678068323"/>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21587</TotalTime>
  <Words>2571</Words>
  <Application>Microsoft Macintosh PowerPoint</Application>
  <PresentationFormat>Widescreen</PresentationFormat>
  <Paragraphs>279</Paragraphs>
  <Slides>32</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Arial</vt:lpstr>
      <vt:lpstr>Cambria</vt:lpstr>
      <vt:lpstr>Times New Roman</vt:lpstr>
      <vt:lpstr>Calibri</vt:lpstr>
      <vt:lpstr>Wingdings</vt:lpstr>
      <vt:lpstr>Fira Sans Extra Condensed</vt:lpstr>
      <vt:lpstr>Times</vt:lpstr>
      <vt:lpstr>Roboto</vt:lpstr>
      <vt:lpstr>Courier New</vt:lpstr>
      <vt:lpstr>Energy Saving Infographics by Slidesgo</vt:lpstr>
      <vt:lpstr>TRAINING PROGRAME for IEs</vt:lpstr>
      <vt:lpstr>Training program for business leaders</vt:lpstr>
      <vt:lpstr>PowerPoint Presentation</vt:lpstr>
      <vt:lpstr>Global industrial energy usage</vt:lpstr>
      <vt:lpstr>Final electricity consumption by sector in Vietnam</vt:lpstr>
      <vt:lpstr>Final energy consumption by industry in Vietnam</vt:lpstr>
      <vt:lpstr>Current status of energy use in Vietnam</vt:lpstr>
      <vt:lpstr>Characteristics of energy consumption in Vietnam’s industry</vt:lpstr>
      <vt:lpstr>Number of Designated Energy Users (DEUs)</vt:lpstr>
      <vt:lpstr>EE targets for Vietnam's industrial sectors by 2030</vt:lpstr>
      <vt:lpstr>PowerPoint Presentation</vt:lpstr>
      <vt:lpstr>PowerPoint Presentation</vt:lpstr>
      <vt:lpstr>AVERAGE ELECTRICITY PRICE (2010 – 2024)</vt:lpstr>
      <vt:lpstr>Specific Energy consumption and Energy Savings Potential</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Benchmarking in the Steel Industry</vt:lpstr>
      <vt:lpstr>Energy Consumption in the Steel Industry</vt:lpstr>
      <vt:lpstr>Energy Consumption in the Steel Industry</vt:lpstr>
      <vt:lpstr>Specific Energy Consumption in the Steel Industry</vt:lpstr>
      <vt:lpstr>EEMs in the Steel Industry</vt:lpstr>
      <vt:lpstr>EEMs in the Steel Industry</vt:lpstr>
      <vt:lpstr>EEMs in the Steel Industry</vt:lpstr>
      <vt:lpstr>EEMs in the Steel Industry</vt:lpstr>
      <vt:lpstr>Example of EEMs in the Steel Industry in the world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156</cp:revision>
  <dcterms:modified xsi:type="dcterms:W3CDTF">2025-03-21T04:27:32Z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3244657</vt:lpwstr>
  </property>
  <property fmtid="{D5CDD505-2E9C-101B-9397-08002B2CF9AE}" name="NXPowerLiteSettings" pid="3">
    <vt:lpwstr>F7000400038000</vt:lpwstr>
  </property>
  <property fmtid="{D5CDD505-2E9C-101B-9397-08002B2CF9AE}" name="NXPowerLiteVersion" pid="4">
    <vt:lpwstr>S11.0.1</vt:lpwstr>
  </property>
</Properties>
</file>