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2"/>
  </p:notesMasterIdLst>
  <p:sldIdLst>
    <p:sldId id="256" r:id="rId2"/>
    <p:sldId id="318" r:id="rId3"/>
    <p:sldId id="681" r:id="rId4"/>
    <p:sldId id="704" r:id="rId5"/>
    <p:sldId id="705" r:id="rId6"/>
    <p:sldId id="1801" r:id="rId7"/>
    <p:sldId id="2283" r:id="rId8"/>
    <p:sldId id="2284" r:id="rId9"/>
    <p:sldId id="2285" r:id="rId10"/>
    <p:sldId id="1802" r:id="rId11"/>
    <p:sldId id="1803" r:id="rId12"/>
    <p:sldId id="310" r:id="rId13"/>
    <p:sldId id="2003" r:id="rId14"/>
    <p:sldId id="2286" r:id="rId15"/>
    <p:sldId id="714" r:id="rId16"/>
    <p:sldId id="710" r:id="rId17"/>
    <p:sldId id="2287" r:id="rId18"/>
    <p:sldId id="2288" r:id="rId19"/>
    <p:sldId id="742" r:id="rId20"/>
    <p:sldId id="311" r:id="rId21"/>
    <p:sldId id="720" r:id="rId22"/>
    <p:sldId id="722" r:id="rId23"/>
    <p:sldId id="725" r:id="rId24"/>
    <p:sldId id="726" r:id="rId25"/>
    <p:sldId id="723" r:id="rId26"/>
    <p:sldId id="724" r:id="rId27"/>
    <p:sldId id="729" r:id="rId28"/>
    <p:sldId id="730" r:id="rId29"/>
    <p:sldId id="731" r:id="rId30"/>
    <p:sldId id="732" r:id="rId31"/>
    <p:sldId id="733" r:id="rId32"/>
    <p:sldId id="734" r:id="rId33"/>
    <p:sldId id="735" r:id="rId34"/>
    <p:sldId id="2360" r:id="rId35"/>
    <p:sldId id="738" r:id="rId36"/>
    <p:sldId id="739" r:id="rId37"/>
    <p:sldId id="740" r:id="rId38"/>
    <p:sldId id="741" r:id="rId39"/>
    <p:sldId id="2361" r:id="rId40"/>
    <p:sldId id="2359" r:id="rId41"/>
  </p:sldIdLst>
  <p:sldSz cx="12192000" cy="6858000"/>
  <p:notesSz cx="6858000" cy="9144000"/>
  <p:embeddedFontLst>
    <p:embeddedFont>
      <p:font typeface="Fira Sans Extra Condensed" panose="020F0502020204030204" pitchFamily="34" charset="0"/>
      <p:regular r:id="rId43"/>
      <p:bold r:id="rId44"/>
      <p:italic r:id="rId45"/>
      <p:boldItalic r:id="rId46"/>
    </p:embeddedFont>
    <p:embeddedFont>
      <p:font typeface="Roboto" panose="02000000000000000000" pitchFamily="2" charset="0"/>
      <p:regular r:id="rId47"/>
      <p:bold r:id="rId48"/>
      <p:italic r:id="rId49"/>
      <p:boldItalic r:id="rId50"/>
    </p:embeddedFont>
    <p:embeddedFont>
      <p:font typeface="Tahoma" panose="020B0604030504040204" pitchFamily="34" charset="0"/>
      <p:regular r:id="rId51"/>
      <p:bold r:id="rId52"/>
    </p:embeddedFont>
    <p:embeddedFont>
      <p:font typeface="Times" panose="020F0502020204030204" pitchFamily="34"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843"/>
    <p:restoredTop sz="86446"/>
  </p:normalViewPr>
  <p:slideViewPr>
    <p:cSldViewPr snapToGrid="0">
      <p:cViewPr varScale="1">
        <p:scale>
          <a:sx n="93" d="100"/>
          <a:sy n="93" d="100"/>
        </p:scale>
        <p:origin x="216" y="320"/>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3</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698137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00471471"/>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18018024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4" r:id="rId5"/>
    <p:sldLayoutId id="2147483655" r:id="rId6"/>
    <p:sldLayoutId id="2147483656" r:id="rId7"/>
    <p:sldLayoutId id="2147483657" r:id="rId8"/>
    <p:sldLayoutId id="2147483661" r:id="rId9"/>
    <p:sldLayoutId id="2147483662"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arget="../media/image14.jpeg" Type="http://schemas.openxmlformats.org/officeDocument/2006/relationships/image"/><Relationship Id="rId2" Target="../charts/chart1.xml" Type="http://schemas.openxmlformats.org/officeDocument/2006/relationships/chart"/><Relationship Id="rId1" Target="../slideLayouts/slideLayout2.xml" Type="http://schemas.openxmlformats.org/officeDocument/2006/relationships/slideLayout"/></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arget="../media/image16.jpeg" Type="http://schemas.openxmlformats.org/officeDocument/2006/relationships/image"/><Relationship Id="rId2" Target="../notesSlides/notesSlide4.xml" Type="http://schemas.openxmlformats.org/officeDocument/2006/relationships/notesSlide"/><Relationship Id="rId1" Target="../slideLayouts/slideLayout2.xml" Type="http://schemas.openxmlformats.org/officeDocument/2006/relationships/slideLayout"/></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arget="../media/image17.jpeg" Type="http://schemas.openxmlformats.org/officeDocument/2006/relationships/image"/><Relationship Id="rId1" Target="../slideLayouts/slideLayout2.xml" Type="http://schemas.openxmlformats.org/officeDocument/2006/relationships/slideLayout"/></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arget="../media/image18.jpeg" Type="http://schemas.openxmlformats.org/officeDocument/2006/relationships/image"/><Relationship Id="rId2" Target="../notesSlides/notesSlide5.xml" Type="http://schemas.openxmlformats.org/officeDocument/2006/relationships/notesSlide"/><Relationship Id="rId1" Target="../slideLayouts/slideLayout2.xml" Type="http://schemas.openxmlformats.org/officeDocument/2006/relationships/slideLayout"/></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a:t>
                </a:r>
                <a:r>
                  <a:rPr lang="en-US" sz="1800" dirty="0" err="1"/>
                  <a:t>kgOE</a:t>
                </a:r>
                <a:r>
                  <a:rPr lang="en-US" sz="1800" dirty="0"/>
                  <a:t>/person, even lower than the ASEAN average of 1,041 </a:t>
                </a:r>
                <a:r>
                  <a:rPr lang="en-US" sz="1800" dirty="0" err="1"/>
                  <a:t>kgOE</a:t>
                </a:r>
                <a:r>
                  <a:rPr lang="en-US" sz="1800" dirty="0"/>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630276"/>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dirty="0" lang="en-US">
                <a:solidFill>
                  <a:schemeClr val="accent1">
                    <a:lumMod val="50000"/>
                  </a:schemeClr>
                </a:solidFill>
              </a:rPr>
              <a:t>Specific Energy consumption and Energy Savings Potential</a:t>
            </a:r>
            <a:endParaRPr dirty="0" lang="en-VN">
              <a:solidFill>
                <a:schemeClr val="accent1">
                  <a:lumMod val="50000"/>
                </a:schemeClr>
              </a:solidFill>
            </a:endParaRPr>
          </a:p>
        </p:txBody>
      </p:sp>
      <p:pic>
        <p:nvPicPr>
          <p:cNvPr id="4" name="Picture 3">
            <a:extLst>
              <a:ext uri="{FF2B5EF4-FFF2-40B4-BE49-F238E27FC236}">
                <a16:creationId xmlns:a16="http://schemas.microsoft.com/office/drawing/2014/main" id="{17FA5AB8-BACD-EE57-2740-F1F9CCFA9623}"/>
              </a:ext>
            </a:extLst>
          </p:cNvPr>
          <p:cNvPicPr>
            <a:picLocks noChangeAspect="1"/>
          </p:cNvPicPr>
          <p:nvPr/>
        </p:nvPicPr>
        <p:blipFill>
          <a:blip r:embed="rId2"/>
          <a:srcRect t="75"/>
          <a:stretch/>
        </p:blipFill>
        <p:spPr>
          <a:xfrm>
            <a:off x="1591760" y="1362273"/>
            <a:ext cx="9008480" cy="5177074"/>
          </a:xfrm>
          <a:prstGeom prst="rect">
            <a:avLst/>
          </a:prstGeom>
        </p:spPr>
      </p:pic>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dirty="0" lang="en-US" sz="1200"/>
              <a:t>C3 Energy efficiency scenario of the Vietnam Energy Outlook 2019 report</a:t>
            </a:r>
            <a:endParaRPr dirty="0" lang="en-VN" sz="1200"/>
          </a:p>
        </p:txBody>
      </p:sp>
    </p:spTree>
    <p:extLst>
      <p:ext uri="{BB962C8B-B14F-4D97-AF65-F5344CB8AC3E}">
        <p14:creationId xmlns:p14="http://schemas.microsoft.com/office/powerpoint/2010/main" val="28982154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62154"/>
            <a:ext cx="10972800"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47%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a:t>
            </a:r>
            <a:endParaRPr lang="en-US" altLang="en-US" sz="20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These industries consume approximately 70% of the total energy in the industrial sector.</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4419599" y="1435912"/>
            <a:ext cx="7772401" cy="4138711"/>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253142" y="1330455"/>
            <a:ext cx="5073109"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800" dirty="0">
                <a:solidFill>
                  <a:schemeClr val="tx1"/>
                </a:solidFill>
              </a:rPr>
              <a:t>Proportion of energy consumption by sector:</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Manufacturing sector:</a:t>
            </a:r>
            <a:r>
              <a:rPr lang="en-US" altLang="en-US" sz="1800" dirty="0">
                <a:solidFill>
                  <a:schemeClr val="tx1"/>
                </a:solidFill>
                <a:latin typeface="+mn-lt"/>
                <a:cs typeface="Arial" panose="020B0604020202020204" pitchFamily="34" charset="0"/>
              </a:rPr>
              <a:t> 60%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Construction sector:</a:t>
            </a:r>
            <a:r>
              <a:rPr lang="en-US" altLang="en-US" sz="1800" dirty="0">
                <a:solidFill>
                  <a:schemeClr val="tx1"/>
                </a:solidFill>
                <a:latin typeface="+mn-lt"/>
                <a:cs typeface="Arial" panose="020B0604020202020204" pitchFamily="34" charset="0"/>
              </a:rPr>
              <a:t> 15%</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Mining sector: </a:t>
            </a:r>
            <a:r>
              <a:rPr lang="en-US" altLang="en-US" sz="1800" dirty="0">
                <a:solidFill>
                  <a:schemeClr val="tx1"/>
                </a:solidFill>
                <a:latin typeface="+mn-lt"/>
                <a:cs typeface="Arial" panose="020B0604020202020204" pitchFamily="34" charset="0"/>
              </a:rPr>
              <a:t>10%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Transportation and logistics sector</a:t>
            </a:r>
            <a:r>
              <a:rPr lang="en-US" altLang="en-US" sz="1800" dirty="0">
                <a:solidFill>
                  <a:schemeClr val="tx1"/>
                </a:solidFill>
                <a:latin typeface="+mn-lt"/>
                <a:cs typeface="Arial" panose="020B0604020202020204" pitchFamily="34" charset="0"/>
              </a:rPr>
              <a:t> 5%</a:t>
            </a:r>
          </a:p>
          <a:p>
            <a:pPr marL="0" indent="0" eaLnBrk="0" fontAlgn="base" hangingPunct="0">
              <a:spcBef>
                <a:spcPts val="600"/>
              </a:spcBef>
              <a:spcAft>
                <a:spcPts val="600"/>
              </a:spcAft>
              <a:buClrTx/>
              <a:buSzTx/>
              <a:buFont typeface="Roboto"/>
              <a:buNone/>
            </a:pPr>
            <a:r>
              <a:rPr lang="en-US" sz="1800" dirty="0">
                <a:solidFill>
                  <a:schemeClr val="tx1"/>
                </a:solidFill>
              </a:rPr>
              <a:t>Main types of energy used:</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altLang="en-US" sz="1800" dirty="0">
                <a:solidFill>
                  <a:schemeClr val="tx1"/>
                </a:solidFill>
                <a:latin typeface="+mn-lt"/>
                <a:cs typeface="Arial" panose="020B0604020202020204" pitchFamily="34" charset="0"/>
              </a:rPr>
              <a:t>Electricity: </a:t>
            </a:r>
            <a:r>
              <a:rPr lang="en-US" sz="1800" dirty="0">
                <a:solidFill>
                  <a:schemeClr val="tx1"/>
                </a:solidFill>
                <a:latin typeface="+mn-lt"/>
                <a:cs typeface="Arial" panose="020B0604020202020204" pitchFamily="34" charset="0"/>
              </a:rPr>
              <a:t>Account for the largest proportion in the energy consumption structure of the industrial sector.</a:t>
            </a:r>
            <a:endParaRPr lang="en-US" altLang="en-US" sz="1800" dirty="0">
              <a:solidFill>
                <a:schemeClr val="tx1"/>
              </a:solidFill>
              <a:latin typeface="+mn-lt"/>
              <a:cs typeface="Arial" panose="020B0604020202020204" pitchFamily="34" charset="0"/>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Oil and natural gas: Used in manufacturing and chemical industries.</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Coal: Mainly used in the cement and metallurgy industries.</a:t>
            </a:r>
            <a:endParaRPr lang="en-US" altLang="en-US" sz="18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588282"/>
            <a:ext cx="11084119" cy="3098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solidFill>
                  <a:schemeClr val="tx1"/>
                </a:solidFill>
              </a:rPr>
              <a:t>Many enterprises still use old technology, which consumes high amounts of energy and causes environmental pollution.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1478836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enterprises.</a:t>
            </a:r>
            <a:endParaRPr lang="en-US" altLang="en-US"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492728"/>
            <a:ext cx="10861481" cy="432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industries such as textiles and electronics.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Xu Hướng Phát Triển Của Ngành Công Nghiệp Dệt May - Da Giày Tại Việt Nam -  Delco Construction">
            <a:extLst>
              <a:ext uri="{FF2B5EF4-FFF2-40B4-BE49-F238E27FC236}">
                <a16:creationId xmlns:a16="http://schemas.microsoft.com/office/drawing/2014/main" id="{7B7BCB26-90B8-203C-33D4-5F94D38424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328" y="0"/>
            <a:ext cx="13054224"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3D88117-793E-AE61-F1AE-344E35950AF2}"/>
              </a:ext>
            </a:extLst>
          </p:cNvPr>
          <p:cNvSpPr txBox="1"/>
          <p:nvPr/>
        </p:nvSpPr>
        <p:spPr>
          <a:xfrm>
            <a:off x="400612" y="5453611"/>
            <a:ext cx="8658044" cy="584775"/>
          </a:xfrm>
          <a:prstGeom prst="rect">
            <a:avLst/>
          </a:prstGeom>
          <a:solidFill>
            <a:schemeClr val="bg1"/>
          </a:solidFill>
        </p:spPr>
        <p:txBody>
          <a:bodyPr wrap="square">
            <a:spAutoFit/>
          </a:bodyPr>
          <a:lstStyle/>
          <a:p>
            <a:r>
              <a:rPr lang="en-US" sz="3200" b="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Textile </a:t>
            </a:r>
            <a:r>
              <a:rPr lang="en-US" sz="32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and garment industry</a:t>
            </a:r>
            <a:endParaRPr lang="en-VN" sz="4267" dirty="0">
              <a:solidFill>
                <a:schemeClr val="accent1">
                  <a:lumMod val="50000"/>
                </a:schemeClr>
              </a:solidFill>
            </a:endParaRPr>
          </a:p>
        </p:txBody>
      </p:sp>
    </p:spTree>
    <p:extLst>
      <p:ext uri="{BB962C8B-B14F-4D97-AF65-F5344CB8AC3E}">
        <p14:creationId xmlns:p14="http://schemas.microsoft.com/office/powerpoint/2010/main" val="21945364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rmAutofit fontScale="90000"/>
          </a:bodyPr>
          <a:lstStyle/>
          <a:p>
            <a:r>
              <a:rPr lang="en-US" dirty="0">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1103933" y="1400267"/>
            <a:ext cx="9984133" cy="4695733"/>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4050334" y="6160046"/>
            <a:ext cx="7532066" cy="584775"/>
          </a:xfrm>
          <a:prstGeom prst="rect">
            <a:avLst/>
          </a:prstGeom>
          <a:noFill/>
        </p:spPr>
        <p:txBody>
          <a:bodyPr wrap="square">
            <a:spAutoFit/>
          </a:bodyPr>
          <a:lstStyle/>
          <a:p>
            <a:r>
              <a:rPr lang="en-US" sz="1600" i="1" dirty="0"/>
              <a:t>Figure: Energy Intensity Improvement in Key Industries during VNEEP Phase 2 Changes of energy intensity in key industries</a:t>
            </a:r>
            <a:endParaRPr lang="en-VN" sz="1600" i="1" dirty="0"/>
          </a:p>
        </p:txBody>
      </p:sp>
    </p:spTree>
    <p:extLst>
      <p:ext uri="{BB962C8B-B14F-4D97-AF65-F5344CB8AC3E}">
        <p14:creationId xmlns:p14="http://schemas.microsoft.com/office/powerpoint/2010/main" val="1555242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AC6B0-E0AB-D479-576E-0A614311DF4E}"/>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Overview of Vietnam’s Textile and Garment Industry</a:t>
            </a:r>
            <a:endParaRPr lang="en-US" dirty="0">
              <a:solidFill>
                <a:schemeClr val="accent1">
                  <a:lumMod val="50000"/>
                </a:schemeClr>
              </a:solidFill>
              <a:latin typeface="+mn-lt"/>
              <a:ea typeface="Tahoma" panose="020B0604030504040204" pitchFamily="34" charset="0"/>
              <a:cs typeface="Tahoma" panose="020B0604030504040204" pitchFamily="34" charset="0"/>
            </a:endParaRPr>
          </a:p>
        </p:txBody>
      </p:sp>
      <p:sp>
        <p:nvSpPr>
          <p:cNvPr id="7" name="TextBox 6">
            <a:extLst>
              <a:ext uri="{FF2B5EF4-FFF2-40B4-BE49-F238E27FC236}">
                <a16:creationId xmlns:a16="http://schemas.microsoft.com/office/drawing/2014/main" id="{0841C48D-2BAD-3D2A-D95E-181DAAE9A5A4}"/>
              </a:ext>
            </a:extLst>
          </p:cNvPr>
          <p:cNvSpPr txBox="1"/>
          <p:nvPr/>
        </p:nvSpPr>
        <p:spPr>
          <a:xfrm>
            <a:off x="609600" y="1475838"/>
            <a:ext cx="10972800" cy="4404604"/>
          </a:xfrm>
          <a:prstGeom prst="rect">
            <a:avLst/>
          </a:prstGeom>
          <a:noFill/>
        </p:spPr>
        <p:txBody>
          <a:bodyPr wrap="square">
            <a:spAutoFit/>
          </a:bodyPr>
          <a:lstStyle/>
          <a:p>
            <a:pPr marL="342900" indent="-342900">
              <a:buFont typeface="Arial" panose="020B0604020202020204" pitchFamily="34" charset="0"/>
              <a:buChar char="•"/>
            </a:pPr>
            <a:r>
              <a:rPr lang="en-US" b="1" dirty="0"/>
              <a:t>Position in the Economy</a:t>
            </a:r>
            <a:r>
              <a:rPr lang="en-US" dirty="0"/>
              <a:t>: A key export sector, making significant contributions to GDP.</a:t>
            </a:r>
          </a:p>
          <a:p>
            <a:pPr marL="342900" indent="-342900">
              <a:buFont typeface="Arial" panose="020B0604020202020204" pitchFamily="34" charset="0"/>
              <a:buChar char="•"/>
            </a:pPr>
            <a:r>
              <a:rPr lang="en-US" b="1" dirty="0"/>
              <a:t>Contribution to GDP</a:t>
            </a:r>
            <a:r>
              <a:rPr lang="en-US" dirty="0"/>
              <a:t>: Accounts for approximately 12% of industrial GDP and 5% of the national GDP.</a:t>
            </a:r>
          </a:p>
          <a:p>
            <a:pPr marL="342900" indent="-342900">
              <a:buFont typeface="Arial" panose="020B0604020202020204" pitchFamily="34" charset="0"/>
              <a:buChar char="•"/>
            </a:pPr>
            <a:r>
              <a:rPr lang="en-US" b="1" dirty="0"/>
              <a:t>Total Export Value in 2023</a:t>
            </a:r>
            <a:r>
              <a:rPr lang="en-US" dirty="0"/>
              <a:t>: Estimated to reach 40.3 billion USD, down 9.2% compared to 2022.</a:t>
            </a:r>
          </a:p>
          <a:p>
            <a:endParaRPr lang="en-US" b="1" dirty="0"/>
          </a:p>
          <a:p>
            <a:r>
              <a:rPr lang="en-US" b="1" dirty="0"/>
              <a:t>Production Segments:</a:t>
            </a:r>
          </a:p>
          <a:p>
            <a:pPr marL="342900" indent="-342900">
              <a:spcBef>
                <a:spcPts val="900"/>
              </a:spcBef>
              <a:buFont typeface="Arial" panose="020B0604020202020204" pitchFamily="34" charset="0"/>
              <a:buChar char="•"/>
            </a:pPr>
            <a:r>
              <a:rPr lang="en-US" dirty="0"/>
              <a:t>Yarn: Production of fiber and yarn.</a:t>
            </a:r>
          </a:p>
          <a:p>
            <a:pPr marL="342900" indent="-342900">
              <a:spcBef>
                <a:spcPts val="900"/>
              </a:spcBef>
              <a:buFont typeface="Arial" panose="020B0604020202020204" pitchFamily="34" charset="0"/>
              <a:buChar char="•"/>
            </a:pPr>
            <a:r>
              <a:rPr lang="en-US" dirty="0"/>
              <a:t>Textile Fabric: Weaving and dyeing of fabrics.</a:t>
            </a:r>
          </a:p>
          <a:p>
            <a:pPr marL="342900" indent="-342900">
              <a:spcBef>
                <a:spcPts val="900"/>
              </a:spcBef>
              <a:buFont typeface="Arial" panose="020B0604020202020204" pitchFamily="34" charset="0"/>
              <a:buChar char="•"/>
            </a:pPr>
            <a:r>
              <a:rPr lang="en-US" dirty="0"/>
              <a:t>Apparel: Production of clothing and fashion items.</a:t>
            </a:r>
          </a:p>
          <a:p>
            <a:endParaRPr lang="en-US" b="1" dirty="0"/>
          </a:p>
          <a:p>
            <a:r>
              <a:rPr lang="en-US" b="1" dirty="0"/>
              <a:t>Market</a:t>
            </a:r>
            <a:r>
              <a:rPr lang="en-US" dirty="0"/>
              <a:t>:</a:t>
            </a:r>
          </a:p>
          <a:p>
            <a:pPr marL="342900" indent="-342900">
              <a:spcBef>
                <a:spcPts val="900"/>
              </a:spcBef>
              <a:buFont typeface="Arial" panose="020B0604020202020204" pitchFamily="34" charset="0"/>
              <a:buChar char="•"/>
            </a:pPr>
            <a:r>
              <a:rPr lang="en-US" dirty="0"/>
              <a:t>Export: Accounts for about 80% of total output.</a:t>
            </a:r>
          </a:p>
          <a:p>
            <a:pPr marL="342900" indent="-342900">
              <a:spcBef>
                <a:spcPts val="900"/>
              </a:spcBef>
              <a:buFont typeface="Arial" panose="020B0604020202020204" pitchFamily="34" charset="0"/>
              <a:buChar char="•"/>
            </a:pPr>
            <a:r>
              <a:rPr lang="en-US" dirty="0"/>
              <a:t>Domestic: Accounts for about 20% of total output.</a:t>
            </a:r>
          </a:p>
        </p:txBody>
      </p:sp>
    </p:spTree>
    <p:extLst>
      <p:ext uri="{BB962C8B-B14F-4D97-AF65-F5344CB8AC3E}">
        <p14:creationId xmlns:p14="http://schemas.microsoft.com/office/powerpoint/2010/main" val="41865136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06A43-2C32-B399-0DD0-2FA088D37BBE}"/>
              </a:ext>
            </a:extLst>
          </p:cNvPr>
          <p:cNvSpPr>
            <a:spLocks noGrp="1"/>
          </p:cNvSpPr>
          <p:nvPr>
            <p:ph type="title"/>
          </p:nvPr>
        </p:nvSpPr>
        <p:spPr/>
        <p:txBody>
          <a:bodyPr>
            <a:normAutofit fontScale="90000"/>
          </a:bodyPr>
          <a:lstStyle/>
          <a:p>
            <a:r>
              <a:rPr lang="en-US" b="1" dirty="0">
                <a:solidFill>
                  <a:schemeClr val="accent1">
                    <a:lumMod val="50000"/>
                  </a:schemeClr>
                </a:solidFill>
                <a:effectLst/>
                <a:latin typeface="+mn-lt"/>
              </a:rPr>
              <a:t>Key Export Markets</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CCAD68EC-C0A4-11B8-F62B-13F588D41550}"/>
              </a:ext>
            </a:extLst>
          </p:cNvPr>
          <p:cNvSpPr txBox="1"/>
          <p:nvPr/>
        </p:nvSpPr>
        <p:spPr>
          <a:xfrm>
            <a:off x="609600" y="1497970"/>
            <a:ext cx="10972800" cy="4305666"/>
          </a:xfrm>
          <a:prstGeom prst="rect">
            <a:avLst/>
          </a:prstGeom>
          <a:noFill/>
        </p:spPr>
        <p:txBody>
          <a:bodyPr wrap="square">
            <a:spAutoFit/>
          </a:bodyPr>
          <a:lstStyle/>
          <a:p>
            <a:pPr marL="342900" indent="-342900">
              <a:lnSpc>
                <a:spcPct val="150000"/>
              </a:lnSpc>
              <a:spcBef>
                <a:spcPts val="900"/>
              </a:spcBef>
              <a:buFont typeface="Arial" panose="020B0604020202020204" pitchFamily="34" charset="0"/>
              <a:buChar char="•"/>
            </a:pPr>
            <a:r>
              <a:rPr lang="en-US" sz="2000" b="1" dirty="0">
                <a:solidFill>
                  <a:srgbClr val="0E0E0E"/>
                </a:solidFill>
                <a:effectLst/>
                <a:latin typeface="+mn-lt"/>
              </a:rPr>
              <a:t>United States:</a:t>
            </a:r>
            <a:r>
              <a:rPr lang="en-US" sz="2000" dirty="0">
                <a:solidFill>
                  <a:srgbClr val="0E0E0E"/>
                </a:solidFill>
                <a:effectLst/>
                <a:latin typeface="+mn-lt"/>
              </a:rPr>
              <a:t> Accounts for 37.98% of total export value, estimated at 16.71 billion USD, an increase of 12.33% compared to 2023.</a:t>
            </a:r>
          </a:p>
          <a:p>
            <a:pPr marL="342900" indent="-342900">
              <a:lnSpc>
                <a:spcPct val="150000"/>
              </a:lnSpc>
              <a:spcBef>
                <a:spcPts val="900"/>
              </a:spcBef>
              <a:buFont typeface="Arial" panose="020B0604020202020204" pitchFamily="34" charset="0"/>
              <a:buChar char="•"/>
            </a:pPr>
            <a:r>
              <a:rPr lang="en-US" sz="2000" b="1" dirty="0">
                <a:solidFill>
                  <a:srgbClr val="0E0E0E"/>
                </a:solidFill>
                <a:effectLst/>
                <a:latin typeface="+mn-lt"/>
              </a:rPr>
              <a:t>Japan:</a:t>
            </a:r>
            <a:r>
              <a:rPr lang="en-US" sz="2000" dirty="0">
                <a:solidFill>
                  <a:srgbClr val="0E0E0E"/>
                </a:solidFill>
                <a:effectLst/>
                <a:latin typeface="+mn-lt"/>
              </a:rPr>
              <a:t> Accounts for 10.39%, estimated at 4.57 billion USD, an increase of 6.18%.</a:t>
            </a:r>
          </a:p>
          <a:p>
            <a:pPr marL="342900" indent="-342900">
              <a:lnSpc>
                <a:spcPct val="150000"/>
              </a:lnSpc>
              <a:spcBef>
                <a:spcPts val="900"/>
              </a:spcBef>
              <a:buFont typeface="Arial" panose="020B0604020202020204" pitchFamily="34" charset="0"/>
              <a:buChar char="•"/>
            </a:pPr>
            <a:r>
              <a:rPr lang="en-US" sz="2000" b="1" dirty="0">
                <a:solidFill>
                  <a:srgbClr val="0E0E0E"/>
                </a:solidFill>
                <a:effectLst/>
                <a:latin typeface="+mn-lt"/>
              </a:rPr>
              <a:t>European Union (EU):</a:t>
            </a:r>
            <a:r>
              <a:rPr lang="en-US" sz="2000" dirty="0">
                <a:solidFill>
                  <a:srgbClr val="0E0E0E"/>
                </a:solidFill>
                <a:effectLst/>
                <a:latin typeface="+mn-lt"/>
              </a:rPr>
              <a:t> Accounts for 9.77%, estimated at 4.3 billion USD, an increase of 7.66%.</a:t>
            </a:r>
          </a:p>
          <a:p>
            <a:pPr marL="342900" indent="-342900">
              <a:lnSpc>
                <a:spcPct val="150000"/>
              </a:lnSpc>
              <a:spcBef>
                <a:spcPts val="900"/>
              </a:spcBef>
              <a:buFont typeface="Arial" panose="020B0604020202020204" pitchFamily="34" charset="0"/>
              <a:buChar char="•"/>
            </a:pPr>
            <a:r>
              <a:rPr lang="en-US" sz="2000" b="1" dirty="0">
                <a:solidFill>
                  <a:srgbClr val="0E0E0E"/>
                </a:solidFill>
                <a:effectLst/>
                <a:latin typeface="+mn-lt"/>
              </a:rPr>
              <a:t>South Korea:</a:t>
            </a:r>
            <a:r>
              <a:rPr lang="en-US" sz="2000" dirty="0">
                <a:solidFill>
                  <a:srgbClr val="0E0E0E"/>
                </a:solidFill>
                <a:effectLst/>
                <a:latin typeface="+mn-lt"/>
              </a:rPr>
              <a:t> Accounts for 8.93%, estimated at 3.93 billion USD, an increase of 10.36%.</a:t>
            </a:r>
          </a:p>
          <a:p>
            <a:pPr marL="342900" indent="-342900">
              <a:lnSpc>
                <a:spcPct val="150000"/>
              </a:lnSpc>
              <a:spcBef>
                <a:spcPts val="900"/>
              </a:spcBef>
              <a:buFont typeface="Arial" panose="020B0604020202020204" pitchFamily="34" charset="0"/>
              <a:buChar char="•"/>
            </a:pPr>
            <a:r>
              <a:rPr lang="en-US" sz="2000" b="1" dirty="0">
                <a:solidFill>
                  <a:srgbClr val="0E0E0E"/>
                </a:solidFill>
                <a:effectLst/>
                <a:latin typeface="+mn-lt"/>
              </a:rPr>
              <a:t>China:</a:t>
            </a:r>
            <a:r>
              <a:rPr lang="en-US" sz="2000" dirty="0">
                <a:solidFill>
                  <a:srgbClr val="0E0E0E"/>
                </a:solidFill>
                <a:effectLst/>
                <a:latin typeface="+mn-lt"/>
              </a:rPr>
              <a:t> Accounts for 8.3%, estimated at 3.65 billion USD, an increase of 1.76%.</a:t>
            </a:r>
          </a:p>
          <a:p>
            <a:pPr marL="342900" indent="-342900">
              <a:lnSpc>
                <a:spcPct val="150000"/>
              </a:lnSpc>
              <a:spcBef>
                <a:spcPts val="900"/>
              </a:spcBef>
              <a:buFont typeface="Arial" panose="020B0604020202020204" pitchFamily="34" charset="0"/>
              <a:buChar char="•"/>
            </a:pPr>
            <a:r>
              <a:rPr lang="en-US" sz="2000" b="1" dirty="0">
                <a:solidFill>
                  <a:srgbClr val="0E0E0E"/>
                </a:solidFill>
                <a:effectLst/>
                <a:latin typeface="+mn-lt"/>
              </a:rPr>
              <a:t>ASEAN:</a:t>
            </a:r>
            <a:r>
              <a:rPr lang="en-US" sz="2000" dirty="0">
                <a:solidFill>
                  <a:srgbClr val="0E0E0E"/>
                </a:solidFill>
                <a:effectLst/>
                <a:latin typeface="+mn-lt"/>
              </a:rPr>
              <a:t> Accounts for 6.59%, estimated at 2.9 billion USD, an increase of 4.84%.</a:t>
            </a:r>
          </a:p>
        </p:txBody>
      </p:sp>
    </p:spTree>
    <p:extLst>
      <p:ext uri="{BB962C8B-B14F-4D97-AF65-F5344CB8AC3E}">
        <p14:creationId xmlns:p14="http://schemas.microsoft.com/office/powerpoint/2010/main" val="766301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9BBC4-FD67-D25C-692E-BABF19E9B6F8}"/>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Factors Affecting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A5C714C7-D7CB-8F9A-3DB1-48412B79D55A}"/>
              </a:ext>
            </a:extLst>
          </p:cNvPr>
          <p:cNvSpPr txBox="1"/>
          <p:nvPr/>
        </p:nvSpPr>
        <p:spPr>
          <a:xfrm>
            <a:off x="609600" y="1525603"/>
            <a:ext cx="10168128" cy="3016210"/>
          </a:xfrm>
          <a:prstGeom prst="rect">
            <a:avLst/>
          </a:prstGeom>
          <a:noFill/>
        </p:spPr>
        <p:txBody>
          <a:bodyPr wrap="square">
            <a:spAutoFit/>
          </a:bodyPr>
          <a:lstStyle/>
          <a:p>
            <a:r>
              <a:rPr lang="en-US" sz="2000" b="1" dirty="0"/>
              <a:t>Positive Factors:</a:t>
            </a:r>
          </a:p>
          <a:p>
            <a:pPr marL="342900" indent="-342900">
              <a:spcBef>
                <a:spcPts val="900"/>
              </a:spcBef>
              <a:buFont typeface="Arial" panose="020B0604020202020204" pitchFamily="34" charset="0"/>
              <a:buChar char="•"/>
            </a:pPr>
            <a:r>
              <a:rPr lang="en-US" sz="2000" b="1" dirty="0"/>
              <a:t>Government Incentives</a:t>
            </a:r>
            <a:r>
              <a:rPr lang="en-US" sz="2000" dirty="0"/>
              <a:t>: Tax and credit support for textile and garment enterprises.</a:t>
            </a:r>
          </a:p>
          <a:p>
            <a:pPr marL="342900" indent="-342900">
              <a:spcBef>
                <a:spcPts val="900"/>
              </a:spcBef>
              <a:buFont typeface="Arial" panose="020B0604020202020204" pitchFamily="34" charset="0"/>
              <a:buChar char="•"/>
            </a:pPr>
            <a:r>
              <a:rPr lang="en-US" sz="2000" b="1" dirty="0"/>
              <a:t>Free Trade Agreements (FTAs): </a:t>
            </a:r>
            <a:r>
              <a:rPr lang="en-US" sz="2000" dirty="0"/>
              <a:t>Agreements like EVFTA and CPTPP have expanded export markets.</a:t>
            </a:r>
            <a:br>
              <a:rPr lang="en-US" sz="2000" dirty="0"/>
            </a:br>
            <a:endParaRPr lang="en-US" sz="2000" dirty="0"/>
          </a:p>
          <a:p>
            <a:r>
              <a:rPr lang="en-US" sz="2000" b="1" dirty="0"/>
              <a:t>Challenges:</a:t>
            </a:r>
          </a:p>
          <a:p>
            <a:pPr marL="342900" indent="-342900">
              <a:spcBef>
                <a:spcPts val="900"/>
              </a:spcBef>
              <a:buFont typeface="Arial" panose="020B0604020202020204" pitchFamily="34" charset="0"/>
              <a:buChar char="•"/>
            </a:pPr>
            <a:r>
              <a:rPr lang="en-US" sz="2000" b="1" dirty="0"/>
              <a:t>Global Competition</a:t>
            </a:r>
            <a:r>
              <a:rPr lang="en-US" sz="2000" dirty="0"/>
              <a:t>: Facing strong competition from China, Bangladesh, and India.</a:t>
            </a:r>
          </a:p>
          <a:p>
            <a:pPr marL="342900" indent="-342900">
              <a:spcBef>
                <a:spcPts val="900"/>
              </a:spcBef>
              <a:buFont typeface="Arial" panose="020B0604020202020204" pitchFamily="34" charset="0"/>
              <a:buChar char="•"/>
            </a:pPr>
            <a:r>
              <a:rPr lang="en-US" sz="2000" b="1" dirty="0"/>
              <a:t>Environmental and Labor Standards</a:t>
            </a:r>
            <a:r>
              <a:rPr lang="en-US" sz="2000" dirty="0"/>
              <a:t>: High requirements from importing markets.</a:t>
            </a:r>
          </a:p>
        </p:txBody>
      </p:sp>
    </p:spTree>
    <p:extLst>
      <p:ext uri="{BB962C8B-B14F-4D97-AF65-F5344CB8AC3E}">
        <p14:creationId xmlns:p14="http://schemas.microsoft.com/office/powerpoint/2010/main" val="14744819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3EB58-BCA9-8ED9-A906-613D954423B2}"/>
              </a:ext>
            </a:extLst>
          </p:cNvPr>
          <p:cNvSpPr>
            <a:spLocks noGrp="1"/>
          </p:cNvSpPr>
          <p:nvPr>
            <p:ph type="title"/>
          </p:nvPr>
        </p:nvSpPr>
        <p:spPr>
          <a:xfrm>
            <a:off x="609600" y="571292"/>
            <a:ext cx="10972800" cy="495200"/>
          </a:xfrm>
        </p:spPr>
        <p:txBody>
          <a:bodyPr>
            <a:noAutofit/>
          </a:bodyPr>
          <a:lstStyle/>
          <a:p>
            <a:r>
              <a:rPr lang="en-US" b="1" dirty="0">
                <a:solidFill>
                  <a:schemeClr val="accent1">
                    <a:lumMod val="50000"/>
                  </a:schemeClr>
                </a:solidFill>
                <a:effectLst/>
                <a:latin typeface="+mn-lt"/>
              </a:rPr>
              <a:t>Labor Situation in the Textile and Garment Industry</a:t>
            </a:r>
            <a:endParaRPr lang="en-US" dirty="0">
              <a:solidFill>
                <a:schemeClr val="accent1">
                  <a:lumMod val="50000"/>
                </a:schemeClr>
              </a:solidFill>
              <a:latin typeface="+mn-lt"/>
            </a:endParaRPr>
          </a:p>
        </p:txBody>
      </p:sp>
      <p:sp>
        <p:nvSpPr>
          <p:cNvPr id="6" name="TextBox 5">
            <a:extLst>
              <a:ext uri="{FF2B5EF4-FFF2-40B4-BE49-F238E27FC236}">
                <a16:creationId xmlns:a16="http://schemas.microsoft.com/office/drawing/2014/main" id="{1A5F137B-E47F-10CC-54A5-9034A2487B78}"/>
              </a:ext>
            </a:extLst>
          </p:cNvPr>
          <p:cNvSpPr txBox="1"/>
          <p:nvPr/>
        </p:nvSpPr>
        <p:spPr>
          <a:xfrm>
            <a:off x="609600" y="1514020"/>
            <a:ext cx="11604459" cy="4034502"/>
          </a:xfrm>
          <a:prstGeom prst="rect">
            <a:avLst/>
          </a:prstGeom>
          <a:noFill/>
        </p:spPr>
        <p:txBody>
          <a:bodyPr wrap="none" rtlCol="0">
            <a:spAutoFit/>
          </a:bodyPr>
          <a:lstStyle/>
          <a:p>
            <a:r>
              <a:rPr lang="en-US" sz="2000" b="1" dirty="0"/>
              <a:t>Total Workforce: </a:t>
            </a:r>
            <a:r>
              <a:rPr lang="en-US" sz="2000" dirty="0"/>
              <a:t>Approximately 2.5 million workers, accounting for 25% of the industrial labor force.</a:t>
            </a:r>
          </a:p>
          <a:p>
            <a:endParaRPr lang="en-US" sz="2000" dirty="0"/>
          </a:p>
          <a:p>
            <a:r>
              <a:rPr lang="en-US" sz="2000" b="1" dirty="0"/>
              <a:t>Labor Characteristics:</a:t>
            </a:r>
          </a:p>
          <a:p>
            <a:pPr marL="342900" indent="-342900">
              <a:spcBef>
                <a:spcPts val="900"/>
              </a:spcBef>
              <a:buFont typeface="Arial" panose="020B0604020202020204" pitchFamily="34" charset="0"/>
              <a:buChar char="•"/>
            </a:pPr>
            <a:r>
              <a:rPr lang="en-US" sz="2000" dirty="0"/>
              <a:t>Gender: 80% are women.</a:t>
            </a:r>
          </a:p>
          <a:p>
            <a:pPr marL="342900" indent="-342900">
              <a:spcBef>
                <a:spcPts val="900"/>
              </a:spcBef>
              <a:buFont typeface="Arial" panose="020B0604020202020204" pitchFamily="34" charset="0"/>
              <a:buChar char="•"/>
            </a:pPr>
            <a:r>
              <a:rPr lang="en-US" sz="2000" dirty="0"/>
              <a:t>Average Age: 35 years old.</a:t>
            </a:r>
            <a:br>
              <a:rPr lang="en-US" sz="2000" dirty="0"/>
            </a:br>
            <a:endParaRPr lang="en-US" sz="2000" dirty="0"/>
          </a:p>
          <a:p>
            <a:r>
              <a:rPr lang="en-US" sz="2000" b="1" dirty="0"/>
              <a:t>Challenges:</a:t>
            </a:r>
          </a:p>
          <a:p>
            <a:pPr marL="342900" indent="-342900">
              <a:spcBef>
                <a:spcPts val="900"/>
              </a:spcBef>
              <a:buFont typeface="Arial" panose="020B0604020202020204" pitchFamily="34" charset="0"/>
              <a:buChar char="•"/>
            </a:pPr>
            <a:r>
              <a:rPr lang="en-US" sz="2000" dirty="0"/>
              <a:t>Shortage of Skilled Workers: A lack of highly skilled labor.</a:t>
            </a:r>
          </a:p>
          <a:p>
            <a:pPr marL="342900" indent="-342900">
              <a:spcBef>
                <a:spcPts val="900"/>
              </a:spcBef>
              <a:buFont typeface="Arial" panose="020B0604020202020204" pitchFamily="34" charset="0"/>
              <a:buChar char="•"/>
            </a:pPr>
            <a:r>
              <a:rPr lang="en-US" sz="2000" dirty="0"/>
              <a:t>Working Conditions: Need for improvement in workplace conditions.</a:t>
            </a:r>
          </a:p>
          <a:p>
            <a:pPr marL="342900" indent="-342900">
              <a:spcBef>
                <a:spcPts val="900"/>
              </a:spcBef>
              <a:buFont typeface="Arial" panose="020B0604020202020204" pitchFamily="34" charset="0"/>
              <a:buChar char="•"/>
            </a:pPr>
            <a:r>
              <a:rPr lang="en-US" sz="2000" dirty="0"/>
              <a:t>Wages: Average wages are lower compared to other industrial sectors.</a:t>
            </a:r>
          </a:p>
          <a:p>
            <a:endParaRPr lang="en-VN" sz="2000" dirty="0"/>
          </a:p>
        </p:txBody>
      </p:sp>
    </p:spTree>
    <p:extLst>
      <p:ext uri="{BB962C8B-B14F-4D97-AF65-F5344CB8AC3E}">
        <p14:creationId xmlns:p14="http://schemas.microsoft.com/office/powerpoint/2010/main" val="37088069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68852-A133-1F7E-361C-F6AD427667B5}"/>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Technology in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DA555AD9-78B1-0ACB-BEE3-E09CD6F4B727}"/>
              </a:ext>
            </a:extLst>
          </p:cNvPr>
          <p:cNvSpPr txBox="1"/>
          <p:nvPr/>
        </p:nvSpPr>
        <p:spPr>
          <a:xfrm>
            <a:off x="609600" y="1464038"/>
            <a:ext cx="10887456" cy="3631763"/>
          </a:xfrm>
          <a:prstGeom prst="rect">
            <a:avLst/>
          </a:prstGeom>
          <a:noFill/>
        </p:spPr>
        <p:txBody>
          <a:bodyPr wrap="square">
            <a:spAutoFit/>
          </a:bodyPr>
          <a:lstStyle/>
          <a:p>
            <a:r>
              <a:rPr lang="en-US" sz="2000" b="1" dirty="0"/>
              <a:t>Automation and Digitalization Adoption: </a:t>
            </a:r>
            <a:r>
              <a:rPr lang="en-US" sz="2000" dirty="0"/>
              <a:t>30% of enterprises have implemented Industry 4.0 technologies.</a:t>
            </a:r>
          </a:p>
          <a:p>
            <a:endParaRPr lang="en-US" sz="2000" dirty="0"/>
          </a:p>
          <a:p>
            <a:r>
              <a:rPr lang="en-US" sz="2000" b="1" dirty="0"/>
              <a:t>Investment in Modern Machinery:</a:t>
            </a:r>
          </a:p>
          <a:p>
            <a:pPr marL="342900" indent="-342900">
              <a:spcBef>
                <a:spcPts val="900"/>
              </a:spcBef>
              <a:buFont typeface="Arial" panose="020B0604020202020204" pitchFamily="34" charset="0"/>
              <a:buChar char="•"/>
            </a:pPr>
            <a:r>
              <a:rPr lang="en-US" sz="2000" dirty="0"/>
              <a:t>Increases productivity by 20%.</a:t>
            </a:r>
          </a:p>
          <a:p>
            <a:pPr marL="342900" indent="-342900">
              <a:spcBef>
                <a:spcPts val="900"/>
              </a:spcBef>
              <a:buFont typeface="Arial" panose="020B0604020202020204" pitchFamily="34" charset="0"/>
              <a:buChar char="•"/>
            </a:pPr>
            <a:r>
              <a:rPr lang="en-US" sz="2000" dirty="0"/>
              <a:t>Reduces costs by 15%.</a:t>
            </a:r>
            <a:br>
              <a:rPr lang="en-US" sz="2000" dirty="0"/>
            </a:br>
            <a:endParaRPr lang="en-US" sz="2000" dirty="0"/>
          </a:p>
          <a:p>
            <a:r>
              <a:rPr lang="en-US" sz="2000" b="1" dirty="0"/>
              <a:t>New Directions:</a:t>
            </a:r>
          </a:p>
          <a:p>
            <a:pPr marL="342900" indent="-342900">
              <a:spcBef>
                <a:spcPts val="900"/>
              </a:spcBef>
              <a:buFont typeface="Arial" panose="020B0604020202020204" pitchFamily="34" charset="0"/>
              <a:buChar char="•"/>
            </a:pPr>
            <a:r>
              <a:rPr lang="en-US" sz="2000" dirty="0"/>
              <a:t>Green Production: Emphasis on energy-saving processes.</a:t>
            </a:r>
          </a:p>
          <a:p>
            <a:pPr marL="342900" indent="-342900">
              <a:spcBef>
                <a:spcPts val="900"/>
              </a:spcBef>
              <a:buFont typeface="Arial" panose="020B0604020202020204" pitchFamily="34" charset="0"/>
              <a:buChar char="•"/>
            </a:pPr>
            <a:r>
              <a:rPr lang="en-US" sz="2000" dirty="0"/>
              <a:t>Recycled Materials: Increased use of sustainable and recycled materials.</a:t>
            </a:r>
          </a:p>
        </p:txBody>
      </p:sp>
    </p:spTree>
    <p:extLst>
      <p:ext uri="{BB962C8B-B14F-4D97-AF65-F5344CB8AC3E}">
        <p14:creationId xmlns:p14="http://schemas.microsoft.com/office/powerpoint/2010/main" val="38029981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A2A16-71F5-1F79-0F8D-D2FCE9AD2830}"/>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Challenges and Opportunities</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D5A6BA52-9E0E-0659-6760-FB3A60D892B6}"/>
              </a:ext>
            </a:extLst>
          </p:cNvPr>
          <p:cNvSpPr txBox="1"/>
          <p:nvPr/>
        </p:nvSpPr>
        <p:spPr>
          <a:xfrm>
            <a:off x="609600" y="1459230"/>
            <a:ext cx="10972800" cy="3939540"/>
          </a:xfrm>
          <a:prstGeom prst="rect">
            <a:avLst/>
          </a:prstGeom>
          <a:noFill/>
        </p:spPr>
        <p:txBody>
          <a:bodyPr wrap="square">
            <a:spAutoFit/>
          </a:bodyPr>
          <a:lstStyle/>
          <a:p>
            <a:r>
              <a:rPr lang="en-US" sz="2000" b="1" dirty="0"/>
              <a:t>Challenges</a:t>
            </a:r>
            <a:r>
              <a:rPr lang="en-US" sz="2000" dirty="0"/>
              <a:t>:</a:t>
            </a:r>
          </a:p>
          <a:p>
            <a:pPr marL="342900" indent="-342900">
              <a:spcBef>
                <a:spcPts val="900"/>
              </a:spcBef>
              <a:buFont typeface="Arial" panose="020B0604020202020204" pitchFamily="34" charset="0"/>
              <a:buChar char="•"/>
            </a:pPr>
            <a:r>
              <a:rPr lang="en-US" sz="2000" b="1" dirty="0"/>
              <a:t>Supply Chain Disruptions</a:t>
            </a:r>
            <a:r>
              <a:rPr lang="en-US" sz="2000" dirty="0"/>
              <a:t>: Caused by the impact of the COVID-19 pandemic and geopolitical conflicts.</a:t>
            </a:r>
          </a:p>
          <a:p>
            <a:pPr marL="342900" indent="-342900">
              <a:spcBef>
                <a:spcPts val="900"/>
              </a:spcBef>
              <a:buFont typeface="Arial" panose="020B0604020202020204" pitchFamily="34" charset="0"/>
              <a:buChar char="•"/>
            </a:pPr>
            <a:r>
              <a:rPr lang="en-US" sz="2000" b="1" dirty="0"/>
              <a:t>Dependence on Imported Materials</a:t>
            </a:r>
            <a:r>
              <a:rPr lang="en-US" sz="2000" dirty="0"/>
              <a:t>: 70% of textile and garment materials are imported.</a:t>
            </a:r>
          </a:p>
          <a:p>
            <a:br>
              <a:rPr lang="en-US" sz="2000" dirty="0"/>
            </a:br>
            <a:endParaRPr lang="en-US" sz="2000" dirty="0"/>
          </a:p>
          <a:p>
            <a:r>
              <a:rPr lang="en-US" sz="2000" b="1" dirty="0"/>
              <a:t>Opportunities:</a:t>
            </a:r>
          </a:p>
          <a:p>
            <a:pPr marL="342900" indent="-342900">
              <a:spcBef>
                <a:spcPts val="900"/>
              </a:spcBef>
              <a:buFont typeface="Arial" panose="020B0604020202020204" pitchFamily="34" charset="0"/>
              <a:buChar char="•"/>
            </a:pPr>
            <a:r>
              <a:rPr lang="en-US" sz="2000" b="1" dirty="0"/>
              <a:t>Free Trade Agreements (FTAs): </a:t>
            </a:r>
            <a:r>
              <a:rPr lang="en-US" sz="2000" dirty="0"/>
              <a:t>Agreements like RCEP and EVFTA open up markets and reduce tariffs.</a:t>
            </a:r>
          </a:p>
          <a:p>
            <a:pPr marL="342900" indent="-342900">
              <a:spcBef>
                <a:spcPts val="900"/>
              </a:spcBef>
              <a:buFont typeface="Arial" panose="020B0604020202020204" pitchFamily="34" charset="0"/>
              <a:buChar char="•"/>
            </a:pPr>
            <a:r>
              <a:rPr lang="en-US" sz="2000" b="1" dirty="0"/>
              <a:t>Rising Demand from Emerging Markets</a:t>
            </a:r>
            <a:r>
              <a:rPr lang="en-US" sz="2000" dirty="0"/>
              <a:t>: Increased demand from regions such as Africa and the Middle East.</a:t>
            </a:r>
          </a:p>
        </p:txBody>
      </p:sp>
    </p:spTree>
    <p:extLst>
      <p:ext uri="{BB962C8B-B14F-4D97-AF65-F5344CB8AC3E}">
        <p14:creationId xmlns:p14="http://schemas.microsoft.com/office/powerpoint/2010/main" val="35972423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96FBC-45DF-AC6D-0254-8F7639A221D5}"/>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Energy Consumption</a:t>
            </a:r>
            <a:endParaRPr lang="en-US"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B33332C3-4CDE-9236-FC2E-2AB7DD064238}"/>
              </a:ext>
            </a:extLst>
          </p:cNvPr>
          <p:cNvSpPr>
            <a:spLocks noChangeArrowheads="1"/>
          </p:cNvSpPr>
          <p:nvPr/>
        </p:nvSpPr>
        <p:spPr bwMode="auto">
          <a:xfrm>
            <a:off x="1" y="-430886"/>
            <a:ext cx="24628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defTabSz="1219170" eaLnBrk="0" fontAlgn="base" hangingPunct="0">
              <a:spcBef>
                <a:spcPct val="0"/>
              </a:spcBef>
              <a:spcAft>
                <a:spcPct val="0"/>
              </a:spcAft>
              <a:buClrTx/>
            </a:pPr>
            <a:endParaRPr lang="en-US" altLang="en-US" sz="2400" dirty="0">
              <a:solidFill>
                <a:schemeClr val="tx1"/>
              </a:solidFill>
              <a:latin typeface="Arial" panose="020B0604020202020204" pitchFamily="34" charset="0"/>
            </a:endParaRPr>
          </a:p>
          <a:p>
            <a:pPr defTabSz="1219170" eaLnBrk="0" fontAlgn="base" hangingPunct="0">
              <a:spcBef>
                <a:spcPct val="0"/>
              </a:spcBef>
              <a:spcAft>
                <a:spcPct val="0"/>
              </a:spcAft>
              <a:buClrTx/>
            </a:pPr>
            <a:endParaRPr lang="en-US" altLang="en-US" sz="2400" dirty="0">
              <a:solidFill>
                <a:schemeClr val="tx1"/>
              </a:solidFill>
              <a:latin typeface="Arial" panose="020B0604020202020204" pitchFamily="34" charset="0"/>
            </a:endParaRPr>
          </a:p>
        </p:txBody>
      </p:sp>
      <p:sp>
        <p:nvSpPr>
          <p:cNvPr id="8" name="TextBox 7">
            <a:extLst>
              <a:ext uri="{FF2B5EF4-FFF2-40B4-BE49-F238E27FC236}">
                <a16:creationId xmlns:a16="http://schemas.microsoft.com/office/drawing/2014/main" id="{AFE43231-E7DB-632F-FF44-5036F15F5969}"/>
              </a:ext>
            </a:extLst>
          </p:cNvPr>
          <p:cNvSpPr txBox="1"/>
          <p:nvPr/>
        </p:nvSpPr>
        <p:spPr>
          <a:xfrm>
            <a:off x="609600" y="1652801"/>
            <a:ext cx="10972800" cy="3844001"/>
          </a:xfrm>
          <a:prstGeom prst="rect">
            <a:avLst/>
          </a:prstGeom>
          <a:noFill/>
        </p:spPr>
        <p:txBody>
          <a:bodyPr wrap="square">
            <a:spAutoFit/>
          </a:bodyPr>
          <a:lstStyle/>
          <a:p>
            <a:pPr marL="342900" indent="-342900">
              <a:lnSpc>
                <a:spcPct val="150000"/>
              </a:lnSpc>
              <a:spcBef>
                <a:spcPts val="900"/>
              </a:spcBef>
              <a:buFont typeface="Wingdings" pitchFamily="2" charset="2"/>
              <a:buChar char="v"/>
            </a:pPr>
            <a:r>
              <a:rPr lang="en-US" sz="2000" b="1" dirty="0"/>
              <a:t>High Energy Consumption</a:t>
            </a:r>
            <a:r>
              <a:rPr lang="en-US" sz="2000" dirty="0"/>
              <a:t>: The textile and garment industry is one of the most energy-intensive industries.</a:t>
            </a:r>
          </a:p>
          <a:p>
            <a:pPr marL="342900" indent="-342900">
              <a:lnSpc>
                <a:spcPct val="150000"/>
              </a:lnSpc>
              <a:spcBef>
                <a:spcPts val="900"/>
              </a:spcBef>
              <a:buFont typeface="Wingdings" pitchFamily="2" charset="2"/>
              <a:buChar char="v"/>
            </a:pPr>
            <a:r>
              <a:rPr lang="en-US" sz="2000" b="1" dirty="0"/>
              <a:t>Energy Costs</a:t>
            </a:r>
            <a:r>
              <a:rPr lang="en-US" sz="2000" dirty="0"/>
              <a:t>: Account for 8-10% of total production costs.</a:t>
            </a:r>
          </a:p>
          <a:p>
            <a:pPr marL="342900" indent="-342900">
              <a:lnSpc>
                <a:spcPct val="150000"/>
              </a:lnSpc>
              <a:spcBef>
                <a:spcPts val="900"/>
              </a:spcBef>
              <a:buFont typeface="Wingdings" pitchFamily="2" charset="2"/>
              <a:buChar char="v"/>
            </a:pPr>
            <a:r>
              <a:rPr lang="en-US" sz="2000" b="1" dirty="0"/>
              <a:t>Key Production Stages Requiring Energy:</a:t>
            </a:r>
          </a:p>
          <a:p>
            <a:pPr marL="342900" indent="-342900">
              <a:lnSpc>
                <a:spcPct val="150000"/>
              </a:lnSpc>
              <a:spcBef>
                <a:spcPts val="900"/>
              </a:spcBef>
              <a:buFont typeface="Arial" panose="020B0604020202020204" pitchFamily="34" charset="0"/>
              <a:buChar char="•"/>
            </a:pPr>
            <a:r>
              <a:rPr lang="en-US" sz="2000" dirty="0"/>
              <a:t>Yarn Spinning</a:t>
            </a:r>
          </a:p>
          <a:p>
            <a:pPr marL="342900" indent="-342900">
              <a:lnSpc>
                <a:spcPct val="150000"/>
              </a:lnSpc>
              <a:spcBef>
                <a:spcPts val="900"/>
              </a:spcBef>
              <a:buFont typeface="Arial" panose="020B0604020202020204" pitchFamily="34" charset="0"/>
              <a:buChar char="•"/>
            </a:pPr>
            <a:r>
              <a:rPr lang="en-US" sz="2000" dirty="0"/>
              <a:t>Fabric Dyeing and Finishing</a:t>
            </a:r>
          </a:p>
          <a:p>
            <a:pPr marL="342900" indent="-342900">
              <a:lnSpc>
                <a:spcPct val="150000"/>
              </a:lnSpc>
              <a:spcBef>
                <a:spcPts val="900"/>
              </a:spcBef>
              <a:buFont typeface="Arial" panose="020B0604020202020204" pitchFamily="34" charset="0"/>
              <a:buChar char="•"/>
            </a:pPr>
            <a:r>
              <a:rPr lang="en-US" sz="2000" dirty="0"/>
              <a:t>Garment Manufacturing</a:t>
            </a:r>
          </a:p>
        </p:txBody>
      </p:sp>
    </p:spTree>
    <p:extLst>
      <p:ext uri="{BB962C8B-B14F-4D97-AF65-F5344CB8AC3E}">
        <p14:creationId xmlns:p14="http://schemas.microsoft.com/office/powerpoint/2010/main" val="20091681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785EE-7682-5409-767D-85AAF52661CD}"/>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Main Energy Sources Used</a:t>
            </a:r>
            <a:endParaRPr lang="en-US" dirty="0">
              <a:solidFill>
                <a:schemeClr val="accent1">
                  <a:lumMod val="50000"/>
                </a:schemeClr>
              </a:solidFill>
              <a:latin typeface="+mn-lt"/>
            </a:endParaRPr>
          </a:p>
        </p:txBody>
      </p:sp>
      <p:sp>
        <p:nvSpPr>
          <p:cNvPr id="9" name="TextBox 8">
            <a:extLst>
              <a:ext uri="{FF2B5EF4-FFF2-40B4-BE49-F238E27FC236}">
                <a16:creationId xmlns:a16="http://schemas.microsoft.com/office/drawing/2014/main" id="{21F5A12E-5CC5-CBDE-89DA-D6D54974EAA8}"/>
              </a:ext>
            </a:extLst>
          </p:cNvPr>
          <p:cNvSpPr txBox="1"/>
          <p:nvPr/>
        </p:nvSpPr>
        <p:spPr>
          <a:xfrm>
            <a:off x="609600" y="1679219"/>
            <a:ext cx="10716768" cy="2805255"/>
          </a:xfrm>
          <a:prstGeom prst="rect">
            <a:avLst/>
          </a:prstGeom>
          <a:noFill/>
        </p:spPr>
        <p:txBody>
          <a:bodyPr wrap="square">
            <a:spAutoFit/>
          </a:bodyPr>
          <a:lstStyle/>
          <a:p>
            <a:pPr>
              <a:lnSpc>
                <a:spcPct val="150000"/>
              </a:lnSpc>
            </a:pPr>
            <a:r>
              <a:rPr lang="en-US" sz="2000" b="1" dirty="0"/>
              <a:t>Main Energy Sources Used in the Textile and Garment Industry</a:t>
            </a:r>
          </a:p>
          <a:p>
            <a:pPr marL="342900" indent="-342900">
              <a:lnSpc>
                <a:spcPct val="150000"/>
              </a:lnSpc>
              <a:spcBef>
                <a:spcPts val="900"/>
              </a:spcBef>
              <a:buFont typeface="Arial" panose="020B0604020202020204" pitchFamily="34" charset="0"/>
              <a:buChar char="•"/>
            </a:pPr>
            <a:r>
              <a:rPr lang="en-US" sz="2000" dirty="0"/>
              <a:t>Electricity: Used to operate machinery and production lines.</a:t>
            </a:r>
          </a:p>
          <a:p>
            <a:pPr marL="342900" indent="-342900">
              <a:lnSpc>
                <a:spcPct val="150000"/>
              </a:lnSpc>
              <a:spcBef>
                <a:spcPts val="900"/>
              </a:spcBef>
              <a:buFont typeface="Arial" panose="020B0604020202020204" pitchFamily="34" charset="0"/>
              <a:buChar char="•"/>
            </a:pPr>
            <a:r>
              <a:rPr lang="en-US" sz="2000" dirty="0"/>
              <a:t>Fossil Fuels: Coal, oil, and natural gas are used for drying and fabric dyeing.</a:t>
            </a:r>
          </a:p>
          <a:p>
            <a:pPr marL="342900" indent="-342900">
              <a:lnSpc>
                <a:spcPct val="150000"/>
              </a:lnSpc>
              <a:spcBef>
                <a:spcPts val="900"/>
              </a:spcBef>
              <a:buFont typeface="Arial" panose="020B0604020202020204" pitchFamily="34" charset="0"/>
              <a:buChar char="•"/>
            </a:pPr>
            <a:r>
              <a:rPr lang="en-US" sz="2000" dirty="0"/>
              <a:t>Steam: Supports thermal processing.</a:t>
            </a:r>
          </a:p>
          <a:p>
            <a:pPr marL="342900" indent="-342900">
              <a:lnSpc>
                <a:spcPct val="150000"/>
              </a:lnSpc>
              <a:spcBef>
                <a:spcPts val="900"/>
              </a:spcBef>
              <a:buFont typeface="Arial" panose="020B0604020202020204" pitchFamily="34" charset="0"/>
              <a:buChar char="•"/>
            </a:pPr>
            <a:r>
              <a:rPr lang="en-US" sz="2000" dirty="0"/>
              <a:t>Renewable Energy Sources (recently implemented): Solar power and biomass energy.</a:t>
            </a:r>
          </a:p>
        </p:txBody>
      </p:sp>
    </p:spTree>
    <p:extLst>
      <p:ext uri="{BB962C8B-B14F-4D97-AF65-F5344CB8AC3E}">
        <p14:creationId xmlns:p14="http://schemas.microsoft.com/office/powerpoint/2010/main" val="23931043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28AFF-1104-2521-D637-BD836D8E571E}"/>
              </a:ext>
            </a:extLst>
          </p:cNvPr>
          <p:cNvSpPr>
            <a:spLocks noGrp="1"/>
          </p:cNvSpPr>
          <p:nvPr>
            <p:ph type="title"/>
          </p:nvPr>
        </p:nvSpPr>
        <p:spPr/>
        <p:txBody>
          <a:bodyPr>
            <a:noAutofit/>
          </a:bodyPr>
          <a:lstStyle/>
          <a:p>
            <a:r>
              <a:rPr lang="en-US" dirty="0">
                <a:solidFill>
                  <a:schemeClr val="accent1">
                    <a:lumMod val="50000"/>
                  </a:schemeClr>
                </a:solidFill>
              </a:rPr>
              <a:t>Current Energy Consumption Situation</a:t>
            </a:r>
          </a:p>
        </p:txBody>
      </p:sp>
      <p:sp>
        <p:nvSpPr>
          <p:cNvPr id="6" name="TextBox 5">
            <a:extLst>
              <a:ext uri="{FF2B5EF4-FFF2-40B4-BE49-F238E27FC236}">
                <a16:creationId xmlns:a16="http://schemas.microsoft.com/office/drawing/2014/main" id="{AAB93A6F-CC14-CB09-9128-F1FFB7F3A97F}"/>
              </a:ext>
            </a:extLst>
          </p:cNvPr>
          <p:cNvSpPr txBox="1"/>
          <p:nvPr/>
        </p:nvSpPr>
        <p:spPr>
          <a:xfrm>
            <a:off x="609600" y="1670279"/>
            <a:ext cx="10972800" cy="3728585"/>
          </a:xfrm>
          <a:prstGeom prst="rect">
            <a:avLst/>
          </a:prstGeom>
          <a:noFill/>
        </p:spPr>
        <p:txBody>
          <a:bodyPr wrap="square">
            <a:spAutoFit/>
          </a:bodyPr>
          <a:lstStyle/>
          <a:p>
            <a:pPr>
              <a:lnSpc>
                <a:spcPct val="150000"/>
              </a:lnSpc>
              <a:spcBef>
                <a:spcPts val="900"/>
              </a:spcBef>
            </a:pPr>
            <a:r>
              <a:rPr lang="en-US" sz="2000" b="1" dirty="0"/>
              <a:t>Actual Data:</a:t>
            </a:r>
          </a:p>
          <a:p>
            <a:pPr marL="342900" indent="-342900">
              <a:lnSpc>
                <a:spcPct val="150000"/>
              </a:lnSpc>
              <a:spcBef>
                <a:spcPts val="900"/>
              </a:spcBef>
              <a:buFont typeface="Arial" panose="020B0604020202020204" pitchFamily="34" charset="0"/>
              <a:buChar char="•"/>
            </a:pPr>
            <a:r>
              <a:rPr lang="en-US" sz="2000" dirty="0"/>
              <a:t>Average electricity consumption of dyeing and weaving factories: approximately 0.2-0.4 kWh/kg of fabric.</a:t>
            </a:r>
          </a:p>
          <a:p>
            <a:pPr marL="342900" indent="-342900">
              <a:lnSpc>
                <a:spcPct val="150000"/>
              </a:lnSpc>
              <a:spcBef>
                <a:spcPts val="900"/>
              </a:spcBef>
              <a:buFont typeface="Arial" panose="020B0604020202020204" pitchFamily="34" charset="0"/>
              <a:buChar char="•"/>
            </a:pPr>
            <a:r>
              <a:rPr lang="en-US" sz="2000" dirty="0"/>
              <a:t>Use of hot water and steam: 80-100 kg of steam/ton of fabric.</a:t>
            </a:r>
          </a:p>
          <a:p>
            <a:pPr>
              <a:lnSpc>
                <a:spcPct val="150000"/>
              </a:lnSpc>
              <a:spcBef>
                <a:spcPts val="900"/>
              </a:spcBef>
            </a:pPr>
            <a:r>
              <a:rPr lang="en-US" sz="2000" b="1" dirty="0"/>
              <a:t>Energy’s Share in Product Cost:</a:t>
            </a:r>
          </a:p>
          <a:p>
            <a:pPr marL="342900" indent="-342900">
              <a:lnSpc>
                <a:spcPct val="150000"/>
              </a:lnSpc>
              <a:spcBef>
                <a:spcPts val="900"/>
              </a:spcBef>
              <a:buFont typeface="Arial" panose="020B0604020202020204" pitchFamily="34" charset="0"/>
              <a:buChar char="•"/>
            </a:pPr>
            <a:r>
              <a:rPr lang="en-US" sz="2000" dirty="0"/>
              <a:t>Energy can account for 20-25% of operational costs in certain stages such as dyeing and washing.</a:t>
            </a:r>
          </a:p>
        </p:txBody>
      </p:sp>
    </p:spTree>
    <p:extLst>
      <p:ext uri="{BB962C8B-B14F-4D97-AF65-F5344CB8AC3E}">
        <p14:creationId xmlns:p14="http://schemas.microsoft.com/office/powerpoint/2010/main" val="5832096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3</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82B98-F499-0BBF-6F5E-B7030A9C8A2B}"/>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Energy Usage Issues</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2FE190E5-FED3-DF14-9C51-58648658D8CF}"/>
              </a:ext>
            </a:extLst>
          </p:cNvPr>
          <p:cNvSpPr txBox="1"/>
          <p:nvPr/>
        </p:nvSpPr>
        <p:spPr>
          <a:xfrm>
            <a:off x="694944" y="1932608"/>
            <a:ext cx="10887456" cy="2689839"/>
          </a:xfrm>
          <a:prstGeom prst="rect">
            <a:avLst/>
          </a:prstGeom>
          <a:noFill/>
        </p:spPr>
        <p:txBody>
          <a:bodyPr wrap="square">
            <a:spAutoFit/>
          </a:bodyPr>
          <a:lstStyle/>
          <a:p>
            <a:pPr>
              <a:lnSpc>
                <a:spcPct val="150000"/>
              </a:lnSpc>
              <a:spcBef>
                <a:spcPts val="900"/>
              </a:spcBef>
            </a:pPr>
            <a:r>
              <a:rPr lang="en-US" sz="2000" b="1" dirty="0"/>
              <a:t>• High Energy Costs: </a:t>
            </a:r>
            <a:r>
              <a:rPr lang="en-US" sz="2000" dirty="0"/>
              <a:t>Due to rising electricity and fuel prices.</a:t>
            </a:r>
          </a:p>
          <a:p>
            <a:pPr>
              <a:lnSpc>
                <a:spcPct val="150000"/>
              </a:lnSpc>
              <a:spcBef>
                <a:spcPts val="900"/>
              </a:spcBef>
            </a:pPr>
            <a:r>
              <a:rPr lang="en-US" sz="2000" b="1" dirty="0"/>
              <a:t>• Low Energy Efficiency: </a:t>
            </a:r>
            <a:r>
              <a:rPr lang="en-US" sz="2000" dirty="0"/>
              <a:t>Many old machines consume large amounts of energy.</a:t>
            </a:r>
          </a:p>
          <a:p>
            <a:pPr>
              <a:lnSpc>
                <a:spcPct val="150000"/>
              </a:lnSpc>
              <a:spcBef>
                <a:spcPts val="900"/>
              </a:spcBef>
            </a:pPr>
            <a:r>
              <a:rPr lang="en-US" sz="2000" dirty="0"/>
              <a:t>• </a:t>
            </a:r>
            <a:r>
              <a:rPr lang="en-US" sz="2000" b="1" dirty="0"/>
              <a:t>Environmental Impact: </a:t>
            </a:r>
            <a:r>
              <a:rPr lang="en-US" sz="2000" dirty="0"/>
              <a:t>CO₂ emissions and significant resource consumption.</a:t>
            </a:r>
          </a:p>
          <a:p>
            <a:pPr>
              <a:lnSpc>
                <a:spcPct val="150000"/>
              </a:lnSpc>
              <a:spcBef>
                <a:spcPts val="900"/>
              </a:spcBef>
            </a:pPr>
            <a:r>
              <a:rPr lang="en-US" sz="2000" dirty="0"/>
              <a:t>• </a:t>
            </a:r>
            <a:r>
              <a:rPr lang="en-US" sz="2000" b="1" dirty="0"/>
              <a:t>Underutilization of Renewable Energy</a:t>
            </a:r>
            <a:r>
              <a:rPr lang="en-US" sz="2000" dirty="0"/>
              <a:t>: Renewable energy sources are not optimized for use.</a:t>
            </a:r>
          </a:p>
        </p:txBody>
      </p:sp>
    </p:spTree>
    <p:extLst>
      <p:ext uri="{BB962C8B-B14F-4D97-AF65-F5344CB8AC3E}">
        <p14:creationId xmlns:p14="http://schemas.microsoft.com/office/powerpoint/2010/main" val="24949632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6FC23-A950-755D-E2F2-417A0583CBE5}"/>
              </a:ext>
            </a:extLst>
          </p:cNvPr>
          <p:cNvSpPr>
            <a:spLocks noGrp="1"/>
          </p:cNvSpPr>
          <p:nvPr>
            <p:ph type="title"/>
          </p:nvPr>
        </p:nvSpPr>
        <p:spPr>
          <a:xfrm>
            <a:off x="609600" y="354958"/>
            <a:ext cx="10972800" cy="766041"/>
          </a:xfrm>
        </p:spPr>
        <p:txBody>
          <a:bodyPr>
            <a:normAutofit/>
          </a:bodyPr>
          <a:lstStyle/>
          <a:p>
            <a:r>
              <a:rPr lang="en-US" b="1" dirty="0">
                <a:solidFill>
                  <a:schemeClr val="accent1">
                    <a:lumMod val="50000"/>
                  </a:schemeClr>
                </a:solidFill>
                <a:effectLst/>
                <a:latin typeface="+mn-lt"/>
              </a:rPr>
              <a:t>EEMs in Textile industry</a:t>
            </a:r>
            <a:endParaRPr lang="en-US" dirty="0">
              <a:solidFill>
                <a:schemeClr val="accent1">
                  <a:lumMod val="50000"/>
                </a:schemeClr>
              </a:solidFill>
              <a:effectLst/>
              <a:latin typeface="+mn-lt"/>
            </a:endParaRPr>
          </a:p>
        </p:txBody>
      </p:sp>
      <p:sp>
        <p:nvSpPr>
          <p:cNvPr id="6" name="TextBox 5">
            <a:extLst>
              <a:ext uri="{FF2B5EF4-FFF2-40B4-BE49-F238E27FC236}">
                <a16:creationId xmlns:a16="http://schemas.microsoft.com/office/drawing/2014/main" id="{026C6327-BDFA-CD76-BA98-2A4EDFAEF837}"/>
              </a:ext>
            </a:extLst>
          </p:cNvPr>
          <p:cNvSpPr txBox="1"/>
          <p:nvPr/>
        </p:nvSpPr>
        <p:spPr>
          <a:xfrm>
            <a:off x="475488" y="1449291"/>
            <a:ext cx="10533888" cy="3959417"/>
          </a:xfrm>
          <a:prstGeom prst="rect">
            <a:avLst/>
          </a:prstGeom>
          <a:noFill/>
        </p:spPr>
        <p:txBody>
          <a:bodyPr wrap="square">
            <a:spAutoFit/>
          </a:bodyPr>
          <a:lstStyle/>
          <a:p>
            <a:pPr>
              <a:lnSpc>
                <a:spcPct val="150000"/>
              </a:lnSpc>
            </a:pPr>
            <a:r>
              <a:rPr lang="en-US" sz="2000" b="1" dirty="0"/>
              <a:t>Technology Solutions:</a:t>
            </a:r>
          </a:p>
          <a:p>
            <a:pPr>
              <a:lnSpc>
                <a:spcPct val="150000"/>
              </a:lnSpc>
              <a:spcBef>
                <a:spcPts val="900"/>
              </a:spcBef>
            </a:pPr>
            <a:r>
              <a:rPr lang="en-US" sz="2000" dirty="0"/>
              <a:t>• Improve dyeing machines and dryers to reduce energy consumption.</a:t>
            </a:r>
          </a:p>
          <a:p>
            <a:pPr>
              <a:lnSpc>
                <a:spcPct val="150000"/>
              </a:lnSpc>
              <a:spcBef>
                <a:spcPts val="900"/>
              </a:spcBef>
            </a:pPr>
            <a:r>
              <a:rPr lang="en-US" sz="2000" dirty="0"/>
              <a:t>• Implement heat recovery systems.</a:t>
            </a:r>
          </a:p>
          <a:p>
            <a:pPr>
              <a:lnSpc>
                <a:spcPct val="150000"/>
              </a:lnSpc>
              <a:spcBef>
                <a:spcPts val="900"/>
              </a:spcBef>
            </a:pPr>
            <a:r>
              <a:rPr lang="en-US" sz="2000" dirty="0"/>
              <a:t>• Optimize production processes to reduce energy waste.</a:t>
            </a:r>
          </a:p>
          <a:p>
            <a:pPr>
              <a:lnSpc>
                <a:spcPct val="150000"/>
              </a:lnSpc>
              <a:spcBef>
                <a:spcPts val="900"/>
              </a:spcBef>
            </a:pPr>
            <a:r>
              <a:rPr lang="en-US" sz="2000" dirty="0"/>
              <a:t>• Apply digital solutions: Smart energy monitoring and management systems.</a:t>
            </a:r>
          </a:p>
          <a:p>
            <a:pPr>
              <a:lnSpc>
                <a:spcPct val="150000"/>
              </a:lnSpc>
              <a:spcBef>
                <a:spcPts val="900"/>
              </a:spcBef>
            </a:pPr>
            <a:r>
              <a:rPr lang="en-US" sz="2000" dirty="0"/>
              <a:t>• Replace old machinery with modern technology.</a:t>
            </a:r>
          </a:p>
          <a:p>
            <a:pPr>
              <a:lnSpc>
                <a:spcPct val="150000"/>
              </a:lnSpc>
              <a:spcBef>
                <a:spcPts val="900"/>
              </a:spcBef>
            </a:pPr>
            <a:r>
              <a:rPr lang="en-US" sz="2000" dirty="0"/>
              <a:t>• Use renewable energy (solar power, biomass energy).</a:t>
            </a:r>
          </a:p>
        </p:txBody>
      </p:sp>
    </p:spTree>
    <p:extLst>
      <p:ext uri="{BB962C8B-B14F-4D97-AF65-F5344CB8AC3E}">
        <p14:creationId xmlns:p14="http://schemas.microsoft.com/office/powerpoint/2010/main" val="12633228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F944394-4C7C-E45B-7ACD-5DE33B26368A}"/>
              </a:ext>
            </a:extLst>
          </p:cNvPr>
          <p:cNvSpPr txBox="1"/>
          <p:nvPr/>
        </p:nvSpPr>
        <p:spPr>
          <a:xfrm>
            <a:off x="609600" y="1518700"/>
            <a:ext cx="10436352" cy="4170372"/>
          </a:xfrm>
          <a:prstGeom prst="rect">
            <a:avLst/>
          </a:prstGeom>
          <a:noFill/>
        </p:spPr>
        <p:txBody>
          <a:bodyPr wrap="square">
            <a:spAutoFit/>
          </a:bodyPr>
          <a:lstStyle/>
          <a:p>
            <a:r>
              <a:rPr lang="en-US" sz="2000" b="1" dirty="0"/>
              <a:t>Management Solutions:</a:t>
            </a:r>
          </a:p>
          <a:p>
            <a:pPr>
              <a:spcBef>
                <a:spcPts val="900"/>
              </a:spcBef>
            </a:pPr>
            <a:r>
              <a:rPr lang="en-US" sz="2000" dirty="0"/>
              <a:t>• Enhance staff training on energy conservation.</a:t>
            </a:r>
          </a:p>
          <a:p>
            <a:pPr>
              <a:spcBef>
                <a:spcPts val="900"/>
              </a:spcBef>
            </a:pPr>
            <a:r>
              <a:rPr lang="en-US" sz="2000" dirty="0"/>
              <a:t>• Develop an energy management system (EMS).</a:t>
            </a:r>
          </a:p>
          <a:p>
            <a:endParaRPr lang="en-US" sz="2000" dirty="0"/>
          </a:p>
          <a:p>
            <a:r>
              <a:rPr lang="en-US" sz="2000" b="1" dirty="0"/>
              <a:t>Financial Solutions:</a:t>
            </a:r>
          </a:p>
          <a:p>
            <a:pPr>
              <a:spcBef>
                <a:spcPts val="900"/>
              </a:spcBef>
            </a:pPr>
            <a:r>
              <a:rPr lang="en-US" sz="2000" dirty="0"/>
              <a:t>• Participate in financial support programs, such as ESCO (Energy Service Company).</a:t>
            </a:r>
            <a:br>
              <a:rPr lang="en-US" sz="2000" dirty="0"/>
            </a:br>
            <a:endParaRPr lang="en-US" sz="2000" dirty="0"/>
          </a:p>
          <a:p>
            <a:r>
              <a:rPr lang="en-US" sz="2000" b="1" dirty="0"/>
              <a:t>EE in Production:</a:t>
            </a:r>
          </a:p>
          <a:p>
            <a:pPr>
              <a:spcBef>
                <a:spcPts val="900"/>
              </a:spcBef>
            </a:pPr>
            <a:r>
              <a:rPr lang="en-US" sz="2000" dirty="0"/>
              <a:t>• Use energy-efficient machinery.</a:t>
            </a:r>
          </a:p>
          <a:p>
            <a:pPr>
              <a:spcBef>
                <a:spcPts val="900"/>
              </a:spcBef>
            </a:pPr>
            <a:r>
              <a:rPr lang="en-US" sz="2000" dirty="0"/>
              <a:t>• Maximize natural lighting in factories.</a:t>
            </a:r>
          </a:p>
          <a:p>
            <a:pPr>
              <a:spcBef>
                <a:spcPts val="900"/>
              </a:spcBef>
            </a:pPr>
            <a:r>
              <a:rPr lang="en-US" sz="2000" dirty="0"/>
              <a:t>• Install automatic sensors to turn off lights and equipment when not in use.</a:t>
            </a:r>
          </a:p>
        </p:txBody>
      </p:sp>
      <p:sp>
        <p:nvSpPr>
          <p:cNvPr id="9" name="Title 1">
            <a:extLst>
              <a:ext uri="{FF2B5EF4-FFF2-40B4-BE49-F238E27FC236}">
                <a16:creationId xmlns:a16="http://schemas.microsoft.com/office/drawing/2014/main" id="{773160BE-A0DE-7CAC-BBAD-8AD6A5CF23EC}"/>
              </a:ext>
            </a:extLst>
          </p:cNvPr>
          <p:cNvSpPr>
            <a:spLocks noGrp="1"/>
          </p:cNvSpPr>
          <p:nvPr>
            <p:ph type="title"/>
          </p:nvPr>
        </p:nvSpPr>
        <p:spPr/>
        <p:txBody>
          <a:bodyPr>
            <a:normAutofit fontScale="90000"/>
          </a:bodyPr>
          <a:lstStyle/>
          <a:p>
            <a:r>
              <a:rPr lang="en-US" b="1" dirty="0">
                <a:solidFill>
                  <a:schemeClr val="accent1">
                    <a:lumMod val="50000"/>
                  </a:schemeClr>
                </a:solidFill>
                <a:effectLst/>
                <a:latin typeface="+mn-lt"/>
              </a:rPr>
              <a:t>EEMs in Textile industry</a:t>
            </a:r>
            <a:endParaRPr lang="en-US" dirty="0">
              <a:solidFill>
                <a:schemeClr val="accent1">
                  <a:lumMod val="50000"/>
                </a:schemeClr>
              </a:solidFill>
              <a:effectLst/>
              <a:latin typeface="+mn-lt"/>
            </a:endParaRPr>
          </a:p>
        </p:txBody>
      </p:sp>
    </p:spTree>
    <p:extLst>
      <p:ext uri="{BB962C8B-B14F-4D97-AF65-F5344CB8AC3E}">
        <p14:creationId xmlns:p14="http://schemas.microsoft.com/office/powerpoint/2010/main" val="16919675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3C86A7E-F194-AA30-2708-F64F35582564}"/>
              </a:ext>
            </a:extLst>
          </p:cNvPr>
          <p:cNvSpPr txBox="1"/>
          <p:nvPr/>
        </p:nvSpPr>
        <p:spPr>
          <a:xfrm>
            <a:off x="463296" y="1458958"/>
            <a:ext cx="10972800" cy="5399042"/>
          </a:xfrm>
          <a:prstGeom prst="rect">
            <a:avLst/>
          </a:prstGeom>
          <a:noFill/>
        </p:spPr>
        <p:txBody>
          <a:bodyPr wrap="square">
            <a:spAutoFit/>
          </a:bodyPr>
          <a:lstStyle/>
          <a:p>
            <a:r>
              <a:rPr lang="en-US" sz="2000" b="1" dirty="0"/>
              <a:t>Efficient Raw Material Usage:</a:t>
            </a:r>
          </a:p>
          <a:p>
            <a:pPr>
              <a:spcBef>
                <a:spcPts val="900"/>
              </a:spcBef>
            </a:pPr>
            <a:r>
              <a:rPr lang="en-US" sz="2000" dirty="0"/>
              <a:t>• Assess supply chains to minimize material waste.</a:t>
            </a:r>
          </a:p>
          <a:p>
            <a:pPr>
              <a:spcBef>
                <a:spcPts val="900"/>
              </a:spcBef>
            </a:pPr>
            <a:r>
              <a:rPr lang="en-US" sz="2000" dirty="0"/>
              <a:t>• Apply optimal fabric cutting techniques to reduce waste.</a:t>
            </a:r>
          </a:p>
          <a:p>
            <a:pPr>
              <a:spcBef>
                <a:spcPts val="900"/>
              </a:spcBef>
            </a:pPr>
            <a:r>
              <a:rPr lang="en-US" sz="2000" dirty="0"/>
              <a:t>• Reuse leftover fabric and accessories.</a:t>
            </a:r>
          </a:p>
          <a:p>
            <a:endParaRPr lang="en-US" sz="2000" dirty="0"/>
          </a:p>
          <a:p>
            <a:r>
              <a:rPr lang="en-US" sz="2000" b="1" dirty="0"/>
              <a:t>Digital Technology Applications:</a:t>
            </a:r>
          </a:p>
          <a:p>
            <a:pPr>
              <a:spcBef>
                <a:spcPts val="900"/>
              </a:spcBef>
            </a:pPr>
            <a:r>
              <a:rPr lang="en-US" sz="2000" dirty="0"/>
              <a:t>• Smart inventory management to reduce storage costs.</a:t>
            </a:r>
          </a:p>
          <a:p>
            <a:pPr>
              <a:spcBef>
                <a:spcPts val="900"/>
              </a:spcBef>
            </a:pPr>
            <a:r>
              <a:rPr lang="en-US" sz="2000" dirty="0"/>
              <a:t>• Optimize production through automation systems.</a:t>
            </a:r>
          </a:p>
          <a:p>
            <a:pPr>
              <a:spcBef>
                <a:spcPts val="900"/>
              </a:spcBef>
            </a:pPr>
            <a:r>
              <a:rPr lang="en-US" sz="2000" dirty="0"/>
              <a:t>• Analyze data to forecast demand and production output accurately.</a:t>
            </a:r>
          </a:p>
          <a:p>
            <a:endParaRPr lang="en-US" sz="2000" dirty="0"/>
          </a:p>
          <a:p>
            <a:r>
              <a:rPr lang="en-US" sz="2000" b="1" dirty="0"/>
              <a:t>Workforce Training and Skill Enhancement:</a:t>
            </a:r>
          </a:p>
          <a:p>
            <a:pPr>
              <a:spcBef>
                <a:spcPts val="900"/>
              </a:spcBef>
            </a:pPr>
            <a:r>
              <a:rPr lang="en-US" sz="2000" dirty="0"/>
              <a:t>• Organize skill training programs for workers.</a:t>
            </a:r>
          </a:p>
          <a:p>
            <a:pPr>
              <a:spcBef>
                <a:spcPts val="900"/>
              </a:spcBef>
            </a:pPr>
            <a:r>
              <a:rPr lang="en-US" sz="2000" dirty="0"/>
              <a:t>• Raise awareness of resource conservation and efficient usage.</a:t>
            </a:r>
          </a:p>
          <a:p>
            <a:pPr>
              <a:spcBef>
                <a:spcPts val="900"/>
              </a:spcBef>
            </a:pPr>
            <a:r>
              <a:rPr lang="en-US" sz="2000" dirty="0"/>
              <a:t>• Encourage improvement ideas from the workforce.</a:t>
            </a:r>
          </a:p>
        </p:txBody>
      </p:sp>
      <p:sp>
        <p:nvSpPr>
          <p:cNvPr id="7" name="Title 1">
            <a:extLst>
              <a:ext uri="{FF2B5EF4-FFF2-40B4-BE49-F238E27FC236}">
                <a16:creationId xmlns:a16="http://schemas.microsoft.com/office/drawing/2014/main" id="{9AE872B1-CA27-A7CC-844B-37D18989FD15}"/>
              </a:ext>
            </a:extLst>
          </p:cNvPr>
          <p:cNvSpPr>
            <a:spLocks noGrp="1"/>
          </p:cNvSpPr>
          <p:nvPr>
            <p:ph type="title"/>
          </p:nvPr>
        </p:nvSpPr>
        <p:spPr>
          <a:xfrm>
            <a:off x="609600" y="549275"/>
            <a:ext cx="10972800" cy="495300"/>
          </a:xfrm>
        </p:spPr>
        <p:txBody>
          <a:bodyPr>
            <a:normAutofit fontScale="90000"/>
          </a:bodyPr>
          <a:lstStyle/>
          <a:p>
            <a:r>
              <a:rPr lang="en-US" b="1" dirty="0">
                <a:solidFill>
                  <a:schemeClr val="accent1">
                    <a:lumMod val="50000"/>
                  </a:schemeClr>
                </a:solidFill>
                <a:effectLst/>
                <a:latin typeface="+mn-lt"/>
              </a:rPr>
              <a:t>EEMs in Textile industry</a:t>
            </a:r>
            <a:endParaRPr lang="en-US" dirty="0">
              <a:solidFill>
                <a:schemeClr val="accent1">
                  <a:lumMod val="50000"/>
                </a:schemeClr>
              </a:solidFill>
              <a:effectLst/>
              <a:latin typeface="+mn-lt"/>
            </a:endParaRPr>
          </a:p>
        </p:txBody>
      </p:sp>
    </p:spTree>
    <p:extLst>
      <p:ext uri="{BB962C8B-B14F-4D97-AF65-F5344CB8AC3E}">
        <p14:creationId xmlns:p14="http://schemas.microsoft.com/office/powerpoint/2010/main" val="25121753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3BD7DED-0DBE-6A3B-DAA7-27658163DD63}"/>
              </a:ext>
            </a:extLst>
          </p:cNvPr>
          <p:cNvSpPr txBox="1"/>
          <p:nvPr/>
        </p:nvSpPr>
        <p:spPr>
          <a:xfrm>
            <a:off x="609600" y="1439994"/>
            <a:ext cx="10826496" cy="3978012"/>
          </a:xfrm>
          <a:prstGeom prst="rect">
            <a:avLst/>
          </a:prstGeom>
          <a:noFill/>
        </p:spPr>
        <p:txBody>
          <a:bodyPr wrap="square">
            <a:spAutoFit/>
          </a:bodyPr>
          <a:lstStyle/>
          <a:p>
            <a:r>
              <a:rPr lang="en-US" sz="2000" b="1" dirty="0"/>
              <a:t>Water Conservation in Dyeing and Washing Processes:</a:t>
            </a:r>
          </a:p>
          <a:p>
            <a:pPr>
              <a:spcBef>
                <a:spcPts val="900"/>
              </a:spcBef>
            </a:pPr>
            <a:r>
              <a:rPr lang="en-US" sz="2000" dirty="0"/>
              <a:t>• Apply water-saving or waterless dyeing technologies.</a:t>
            </a:r>
          </a:p>
          <a:p>
            <a:pPr>
              <a:spcBef>
                <a:spcPts val="900"/>
              </a:spcBef>
            </a:pPr>
            <a:r>
              <a:rPr lang="en-US" sz="2000" dirty="0"/>
              <a:t>• Reuse wastewater after treatment.</a:t>
            </a:r>
          </a:p>
          <a:p>
            <a:pPr>
              <a:spcBef>
                <a:spcPts val="900"/>
              </a:spcBef>
            </a:pPr>
            <a:r>
              <a:rPr lang="en-US" sz="2000" dirty="0"/>
              <a:t>• Strictly control water usage in each stage.</a:t>
            </a:r>
          </a:p>
          <a:p>
            <a:endParaRPr lang="en-US" sz="2000" dirty="0"/>
          </a:p>
          <a:p>
            <a:r>
              <a:rPr lang="en-US" sz="2000" b="1" dirty="0"/>
              <a:t>Emission Reduction and Cost Savings:</a:t>
            </a:r>
          </a:p>
          <a:p>
            <a:pPr>
              <a:spcBef>
                <a:spcPts val="900"/>
              </a:spcBef>
            </a:pPr>
            <a:r>
              <a:rPr lang="en-US" sz="2000" dirty="0"/>
              <a:t>• Use eco-friendly materials.</a:t>
            </a:r>
          </a:p>
          <a:p>
            <a:pPr>
              <a:spcBef>
                <a:spcPts val="900"/>
              </a:spcBef>
            </a:pPr>
            <a:r>
              <a:rPr lang="en-US" sz="2000" dirty="0"/>
              <a:t>• Treat air and wastewater using advanced technology.</a:t>
            </a:r>
          </a:p>
          <a:p>
            <a:pPr>
              <a:spcBef>
                <a:spcPts val="900"/>
              </a:spcBef>
            </a:pPr>
            <a:r>
              <a:rPr lang="en-US" sz="2000" dirty="0"/>
              <a:t>• Integrate green processes to reduce costs and enhance efficiency.</a:t>
            </a:r>
          </a:p>
          <a:p>
            <a:pPr>
              <a:spcBef>
                <a:spcPts val="900"/>
              </a:spcBef>
            </a:pPr>
            <a:r>
              <a:rPr lang="en-US" sz="2000" dirty="0"/>
              <a:t>• Eliminate waste across all production stages.</a:t>
            </a:r>
          </a:p>
        </p:txBody>
      </p:sp>
      <p:sp>
        <p:nvSpPr>
          <p:cNvPr id="6" name="Title 1">
            <a:extLst>
              <a:ext uri="{FF2B5EF4-FFF2-40B4-BE49-F238E27FC236}">
                <a16:creationId xmlns:a16="http://schemas.microsoft.com/office/drawing/2014/main" id="{68F29CA4-A375-80D7-B64E-F6459BB3C442}"/>
              </a:ext>
            </a:extLst>
          </p:cNvPr>
          <p:cNvSpPr>
            <a:spLocks noGrp="1"/>
          </p:cNvSpPr>
          <p:nvPr>
            <p:ph type="title"/>
          </p:nvPr>
        </p:nvSpPr>
        <p:spPr/>
        <p:txBody>
          <a:bodyPr>
            <a:normAutofit fontScale="90000"/>
          </a:bodyPr>
          <a:lstStyle/>
          <a:p>
            <a:r>
              <a:rPr lang="en-US" b="1" dirty="0">
                <a:solidFill>
                  <a:schemeClr val="accent1">
                    <a:lumMod val="50000"/>
                  </a:schemeClr>
                </a:solidFill>
                <a:effectLst/>
                <a:latin typeface="+mn-lt"/>
              </a:rPr>
              <a:t>EEMs in Textile industry</a:t>
            </a:r>
            <a:endParaRPr lang="en-US" dirty="0">
              <a:solidFill>
                <a:schemeClr val="accent1">
                  <a:lumMod val="50000"/>
                </a:schemeClr>
              </a:solidFill>
              <a:effectLst/>
              <a:latin typeface="+mn-lt"/>
            </a:endParaRPr>
          </a:p>
        </p:txBody>
      </p:sp>
    </p:spTree>
    <p:extLst>
      <p:ext uri="{BB962C8B-B14F-4D97-AF65-F5344CB8AC3E}">
        <p14:creationId xmlns:p14="http://schemas.microsoft.com/office/powerpoint/2010/main" val="26324248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97281-20D1-496F-CC65-97BC283365D1}"/>
              </a:ext>
            </a:extLst>
          </p:cNvPr>
          <p:cNvSpPr>
            <a:spLocks noGrp="1"/>
          </p:cNvSpPr>
          <p:nvPr>
            <p:ph type="title"/>
          </p:nvPr>
        </p:nvSpPr>
        <p:spPr>
          <a:xfrm>
            <a:off x="609600" y="416689"/>
            <a:ext cx="10972800" cy="627145"/>
          </a:xfrm>
        </p:spPr>
        <p:txBody>
          <a:bodyPr>
            <a:normAutofit/>
          </a:bodyPr>
          <a:lstStyle/>
          <a:p>
            <a:r>
              <a:rPr lang="en-US" dirty="0">
                <a:solidFill>
                  <a:schemeClr val="accent1">
                    <a:lumMod val="50000"/>
                  </a:schemeClr>
                </a:solidFill>
              </a:rPr>
              <a:t>Examples of Energy Efficiency in Textile Factories in Vietnam</a:t>
            </a:r>
          </a:p>
        </p:txBody>
      </p:sp>
      <p:sp>
        <p:nvSpPr>
          <p:cNvPr id="7" name="TextBox 6">
            <a:extLst>
              <a:ext uri="{FF2B5EF4-FFF2-40B4-BE49-F238E27FC236}">
                <a16:creationId xmlns:a16="http://schemas.microsoft.com/office/drawing/2014/main" id="{46E49989-CAAA-7060-68DF-8C6274799A55}"/>
              </a:ext>
            </a:extLst>
          </p:cNvPr>
          <p:cNvSpPr txBox="1"/>
          <p:nvPr/>
        </p:nvSpPr>
        <p:spPr>
          <a:xfrm>
            <a:off x="609600" y="1529870"/>
            <a:ext cx="10826496" cy="4421082"/>
          </a:xfrm>
          <a:prstGeom prst="rect">
            <a:avLst/>
          </a:prstGeom>
          <a:noFill/>
        </p:spPr>
        <p:txBody>
          <a:bodyPr wrap="square">
            <a:spAutoFit/>
          </a:bodyPr>
          <a:lstStyle/>
          <a:p>
            <a:pPr>
              <a:lnSpc>
                <a:spcPct val="150000"/>
              </a:lnSpc>
              <a:spcBef>
                <a:spcPts val="900"/>
              </a:spcBef>
            </a:pPr>
            <a:r>
              <a:rPr lang="en-US" sz="2000" b="1" dirty="0"/>
              <a:t>1. A garment factory in Ho Chi Minh City has installed a solar panel system on its factory roof.</a:t>
            </a:r>
          </a:p>
          <a:p>
            <a:pPr>
              <a:lnSpc>
                <a:spcPct val="150000"/>
              </a:lnSpc>
              <a:spcBef>
                <a:spcPts val="900"/>
              </a:spcBef>
            </a:pPr>
            <a:r>
              <a:rPr lang="en-US" sz="2000" b="1" dirty="0"/>
              <a:t>Details</a:t>
            </a:r>
            <a:r>
              <a:rPr lang="en-US" sz="2000" dirty="0"/>
              <a:t>:</a:t>
            </a:r>
          </a:p>
          <a:p>
            <a:pPr>
              <a:lnSpc>
                <a:spcPct val="150000"/>
              </a:lnSpc>
              <a:spcBef>
                <a:spcPts val="900"/>
              </a:spcBef>
            </a:pPr>
            <a:r>
              <a:rPr lang="en-US" sz="2000" dirty="0"/>
              <a:t>• Installed capacity: 500 </a:t>
            </a:r>
            <a:r>
              <a:rPr lang="en-US" sz="2000" dirty="0" err="1"/>
              <a:t>kWp</a:t>
            </a:r>
            <a:r>
              <a:rPr lang="en-US" sz="2000" dirty="0"/>
              <a:t> (kilowatt peak).</a:t>
            </a:r>
          </a:p>
          <a:p>
            <a:pPr>
              <a:lnSpc>
                <a:spcPct val="150000"/>
              </a:lnSpc>
              <a:spcBef>
                <a:spcPts val="900"/>
              </a:spcBef>
            </a:pPr>
            <a:r>
              <a:rPr lang="en-US" sz="2000" dirty="0"/>
              <a:t>• Generates over 2,000 kWh per day, meeting 40% of the factory’s electricity demand.</a:t>
            </a:r>
          </a:p>
          <a:p>
            <a:pPr>
              <a:lnSpc>
                <a:spcPct val="150000"/>
              </a:lnSpc>
              <a:spcBef>
                <a:spcPts val="900"/>
              </a:spcBef>
            </a:pPr>
            <a:r>
              <a:rPr lang="en-US" sz="2000" b="1" dirty="0"/>
              <a:t>Benefits</a:t>
            </a:r>
            <a:r>
              <a:rPr lang="en-US" sz="2000" dirty="0"/>
              <a:t>:</a:t>
            </a:r>
          </a:p>
          <a:p>
            <a:pPr>
              <a:lnSpc>
                <a:spcPct val="150000"/>
              </a:lnSpc>
              <a:spcBef>
                <a:spcPts val="900"/>
              </a:spcBef>
            </a:pPr>
            <a:r>
              <a:rPr lang="en-US" sz="2000" dirty="0"/>
              <a:t>• Saves 1.2 billion VND in electricity costs annually.</a:t>
            </a:r>
          </a:p>
          <a:p>
            <a:pPr>
              <a:lnSpc>
                <a:spcPct val="150000"/>
              </a:lnSpc>
              <a:spcBef>
                <a:spcPts val="900"/>
              </a:spcBef>
            </a:pPr>
            <a:r>
              <a:rPr lang="en-US" sz="2000" dirty="0"/>
              <a:t>• Significantly reduces CO2 emissions, contributing to sustainable development.</a:t>
            </a:r>
          </a:p>
        </p:txBody>
      </p:sp>
    </p:spTree>
    <p:extLst>
      <p:ext uri="{BB962C8B-B14F-4D97-AF65-F5344CB8AC3E}">
        <p14:creationId xmlns:p14="http://schemas.microsoft.com/office/powerpoint/2010/main" val="12469957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A7AC59-6B8B-A8A0-266D-D150FA4C784F}"/>
              </a:ext>
            </a:extLst>
          </p:cNvPr>
          <p:cNvSpPr>
            <a:spLocks noGrp="1"/>
          </p:cNvSpPr>
          <p:nvPr>
            <p:ph type="title"/>
          </p:nvPr>
        </p:nvSpPr>
        <p:spPr>
          <a:xfrm>
            <a:off x="609600" y="445354"/>
            <a:ext cx="10972800" cy="709913"/>
          </a:xfrm>
        </p:spPr>
        <p:txBody>
          <a:bodyPr>
            <a:normAutofit/>
          </a:bodyPr>
          <a:lstStyle/>
          <a:p>
            <a:r>
              <a:rPr lang="en-US" dirty="0">
                <a:solidFill>
                  <a:schemeClr val="accent1">
                    <a:lumMod val="50000"/>
                  </a:schemeClr>
                </a:solidFill>
              </a:rPr>
              <a:t>Examples of Energy Efficiency in Textile Factories in Vietnam</a:t>
            </a:r>
          </a:p>
        </p:txBody>
      </p:sp>
      <p:sp>
        <p:nvSpPr>
          <p:cNvPr id="7" name="TextBox 6">
            <a:extLst>
              <a:ext uri="{FF2B5EF4-FFF2-40B4-BE49-F238E27FC236}">
                <a16:creationId xmlns:a16="http://schemas.microsoft.com/office/drawing/2014/main" id="{9A677EFD-7765-3450-F9EA-73C54BFA998C}"/>
              </a:ext>
            </a:extLst>
          </p:cNvPr>
          <p:cNvSpPr txBox="1"/>
          <p:nvPr/>
        </p:nvSpPr>
        <p:spPr>
          <a:xfrm>
            <a:off x="609600" y="1456718"/>
            <a:ext cx="10838688" cy="4421082"/>
          </a:xfrm>
          <a:prstGeom prst="rect">
            <a:avLst/>
          </a:prstGeom>
          <a:noFill/>
        </p:spPr>
        <p:txBody>
          <a:bodyPr wrap="square">
            <a:spAutoFit/>
          </a:bodyPr>
          <a:lstStyle/>
          <a:p>
            <a:pPr>
              <a:lnSpc>
                <a:spcPct val="150000"/>
              </a:lnSpc>
              <a:spcBef>
                <a:spcPts val="900"/>
              </a:spcBef>
            </a:pPr>
            <a:r>
              <a:rPr lang="en-US" sz="2000" b="1" dirty="0"/>
              <a:t>2. A textile company in Bac Ninh replaced its entire old fluorescent lighting system with high-efficiency LED lights.</a:t>
            </a:r>
          </a:p>
          <a:p>
            <a:pPr>
              <a:lnSpc>
                <a:spcPct val="150000"/>
              </a:lnSpc>
              <a:spcBef>
                <a:spcPts val="900"/>
              </a:spcBef>
            </a:pPr>
            <a:r>
              <a:rPr lang="en-US" sz="2000" b="1" dirty="0"/>
              <a:t>Details</a:t>
            </a:r>
            <a:r>
              <a:rPr lang="en-US" sz="2000" dirty="0"/>
              <a:t>:</a:t>
            </a:r>
          </a:p>
          <a:p>
            <a:pPr>
              <a:lnSpc>
                <a:spcPct val="150000"/>
              </a:lnSpc>
              <a:spcBef>
                <a:spcPts val="900"/>
              </a:spcBef>
            </a:pPr>
            <a:r>
              <a:rPr lang="en-US" sz="2000" dirty="0"/>
              <a:t>• Replaced 1,000 LED bulbs throughout the factory.</a:t>
            </a:r>
          </a:p>
          <a:p>
            <a:pPr>
              <a:lnSpc>
                <a:spcPct val="150000"/>
              </a:lnSpc>
              <a:spcBef>
                <a:spcPts val="900"/>
              </a:spcBef>
            </a:pPr>
            <a:r>
              <a:rPr lang="en-US" sz="2000" dirty="0"/>
              <a:t>• Installed motion sensors in low-usage areas like warehouses and hallways.</a:t>
            </a:r>
          </a:p>
          <a:p>
            <a:pPr>
              <a:lnSpc>
                <a:spcPct val="150000"/>
              </a:lnSpc>
              <a:spcBef>
                <a:spcPts val="900"/>
              </a:spcBef>
            </a:pPr>
            <a:r>
              <a:rPr lang="en-US" sz="2000" b="1" dirty="0"/>
              <a:t>Benefits</a:t>
            </a:r>
            <a:r>
              <a:rPr lang="en-US" sz="2000" dirty="0"/>
              <a:t>:</a:t>
            </a:r>
          </a:p>
          <a:p>
            <a:pPr>
              <a:lnSpc>
                <a:spcPct val="150000"/>
              </a:lnSpc>
              <a:spcBef>
                <a:spcPts val="900"/>
              </a:spcBef>
            </a:pPr>
            <a:r>
              <a:rPr lang="en-US" sz="2000" dirty="0"/>
              <a:t>• Cuts electricity costs for lighting by 50%.</a:t>
            </a:r>
          </a:p>
          <a:p>
            <a:pPr>
              <a:lnSpc>
                <a:spcPct val="150000"/>
              </a:lnSpc>
              <a:spcBef>
                <a:spcPts val="900"/>
              </a:spcBef>
            </a:pPr>
            <a:r>
              <a:rPr lang="en-US" sz="2000" dirty="0"/>
              <a:t>• Extends the lifespan of the lighting system, reducing maintenance and replacement costs.</a:t>
            </a:r>
          </a:p>
        </p:txBody>
      </p:sp>
    </p:spTree>
    <p:extLst>
      <p:ext uri="{BB962C8B-B14F-4D97-AF65-F5344CB8AC3E}">
        <p14:creationId xmlns:p14="http://schemas.microsoft.com/office/powerpoint/2010/main" val="26047541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FBAF07E-A48D-DE55-9F41-71F1D2434EFD}"/>
              </a:ext>
            </a:extLst>
          </p:cNvPr>
          <p:cNvSpPr>
            <a:spLocks noGrp="1"/>
          </p:cNvSpPr>
          <p:nvPr>
            <p:ph type="title"/>
          </p:nvPr>
        </p:nvSpPr>
        <p:spPr>
          <a:xfrm>
            <a:off x="609600" y="354781"/>
            <a:ext cx="10972800" cy="709563"/>
          </a:xfrm>
        </p:spPr>
        <p:txBody>
          <a:bodyPr>
            <a:normAutofit/>
          </a:bodyPr>
          <a:lstStyle/>
          <a:p>
            <a:r>
              <a:rPr lang="en-US" dirty="0">
                <a:solidFill>
                  <a:schemeClr val="accent1">
                    <a:lumMod val="50000"/>
                  </a:schemeClr>
                </a:solidFill>
              </a:rPr>
              <a:t>Examples of Energy Efficiency in Textile Factories in Vietnam</a:t>
            </a:r>
          </a:p>
        </p:txBody>
      </p:sp>
      <p:sp>
        <p:nvSpPr>
          <p:cNvPr id="7" name="TextBox 6">
            <a:extLst>
              <a:ext uri="{FF2B5EF4-FFF2-40B4-BE49-F238E27FC236}">
                <a16:creationId xmlns:a16="http://schemas.microsoft.com/office/drawing/2014/main" id="{536EEC95-621E-5D5B-6044-C81F7B18A6DD}"/>
              </a:ext>
            </a:extLst>
          </p:cNvPr>
          <p:cNvSpPr txBox="1"/>
          <p:nvPr/>
        </p:nvSpPr>
        <p:spPr>
          <a:xfrm>
            <a:off x="609600" y="1529870"/>
            <a:ext cx="10972800" cy="3959417"/>
          </a:xfrm>
          <a:prstGeom prst="rect">
            <a:avLst/>
          </a:prstGeom>
          <a:noFill/>
        </p:spPr>
        <p:txBody>
          <a:bodyPr wrap="square">
            <a:spAutoFit/>
          </a:bodyPr>
          <a:lstStyle/>
          <a:p>
            <a:pPr>
              <a:lnSpc>
                <a:spcPct val="150000"/>
              </a:lnSpc>
              <a:spcBef>
                <a:spcPts val="900"/>
              </a:spcBef>
            </a:pPr>
            <a:r>
              <a:rPr lang="en-US" sz="2000" b="1" dirty="0"/>
              <a:t>3. A dyeing factory in Binh Duong upgraded its boiler system and insulated steam piping.</a:t>
            </a:r>
          </a:p>
          <a:p>
            <a:pPr>
              <a:lnSpc>
                <a:spcPct val="150000"/>
              </a:lnSpc>
              <a:spcBef>
                <a:spcPts val="900"/>
              </a:spcBef>
            </a:pPr>
            <a:r>
              <a:rPr lang="en-US" sz="2000" b="1" dirty="0"/>
              <a:t>Details:</a:t>
            </a:r>
          </a:p>
          <a:p>
            <a:pPr>
              <a:lnSpc>
                <a:spcPct val="150000"/>
              </a:lnSpc>
              <a:spcBef>
                <a:spcPts val="900"/>
              </a:spcBef>
            </a:pPr>
            <a:r>
              <a:rPr lang="en-US" sz="2000" dirty="0"/>
              <a:t>• Replaced the old boiler with a high-efficiency natural gas boiler.</a:t>
            </a:r>
          </a:p>
          <a:p>
            <a:pPr>
              <a:lnSpc>
                <a:spcPct val="150000"/>
              </a:lnSpc>
              <a:spcBef>
                <a:spcPts val="900"/>
              </a:spcBef>
            </a:pPr>
            <a:r>
              <a:rPr lang="en-US" sz="2000" dirty="0"/>
              <a:t>• Insulated the entire steam piping system to reduce heat loss.</a:t>
            </a:r>
          </a:p>
          <a:p>
            <a:pPr>
              <a:lnSpc>
                <a:spcPct val="150000"/>
              </a:lnSpc>
              <a:spcBef>
                <a:spcPts val="900"/>
              </a:spcBef>
            </a:pPr>
            <a:r>
              <a:rPr lang="en-US" sz="2000" b="1" dirty="0"/>
              <a:t>Benefits:</a:t>
            </a:r>
          </a:p>
          <a:p>
            <a:pPr>
              <a:lnSpc>
                <a:spcPct val="150000"/>
              </a:lnSpc>
              <a:spcBef>
                <a:spcPts val="900"/>
              </a:spcBef>
            </a:pPr>
            <a:r>
              <a:rPr lang="en-US" sz="2000" dirty="0"/>
              <a:t>• Reduces fuel consumption by up to 20%.</a:t>
            </a:r>
          </a:p>
          <a:p>
            <a:pPr>
              <a:lnSpc>
                <a:spcPct val="150000"/>
              </a:lnSpc>
              <a:spcBef>
                <a:spcPts val="900"/>
              </a:spcBef>
            </a:pPr>
            <a:r>
              <a:rPr lang="en-US" sz="2000" dirty="0"/>
              <a:t>• Saves more than 500 million VND in fuel costs annually.</a:t>
            </a:r>
          </a:p>
        </p:txBody>
      </p:sp>
    </p:spTree>
    <p:extLst>
      <p:ext uri="{BB962C8B-B14F-4D97-AF65-F5344CB8AC3E}">
        <p14:creationId xmlns:p14="http://schemas.microsoft.com/office/powerpoint/2010/main" val="355492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B8391AE-ABCE-F1E3-BF05-BFB8625C6B2E}"/>
              </a:ext>
            </a:extLst>
          </p:cNvPr>
          <p:cNvSpPr>
            <a:spLocks noGrp="1"/>
          </p:cNvSpPr>
          <p:nvPr>
            <p:ph type="title"/>
          </p:nvPr>
        </p:nvSpPr>
        <p:spPr>
          <a:xfrm>
            <a:off x="609600" y="407220"/>
            <a:ext cx="10972800" cy="814440"/>
          </a:xfrm>
        </p:spPr>
        <p:txBody>
          <a:bodyPr>
            <a:normAutofit/>
          </a:bodyPr>
          <a:lstStyle/>
          <a:p>
            <a:r>
              <a:rPr lang="en-US" dirty="0">
                <a:solidFill>
                  <a:schemeClr val="accent1">
                    <a:lumMod val="50000"/>
                  </a:schemeClr>
                </a:solidFill>
              </a:rPr>
              <a:t>Examples of Energy Efficiency in Textile Factories in Vietnam</a:t>
            </a:r>
          </a:p>
        </p:txBody>
      </p:sp>
      <p:sp>
        <p:nvSpPr>
          <p:cNvPr id="7" name="TextBox 6">
            <a:extLst>
              <a:ext uri="{FF2B5EF4-FFF2-40B4-BE49-F238E27FC236}">
                <a16:creationId xmlns:a16="http://schemas.microsoft.com/office/drawing/2014/main" id="{C2ECE0EB-129A-9A6B-B380-FD5B70F72260}"/>
              </a:ext>
            </a:extLst>
          </p:cNvPr>
          <p:cNvSpPr txBox="1"/>
          <p:nvPr/>
        </p:nvSpPr>
        <p:spPr>
          <a:xfrm>
            <a:off x="609600" y="1449291"/>
            <a:ext cx="10887456" cy="3959417"/>
          </a:xfrm>
          <a:prstGeom prst="rect">
            <a:avLst/>
          </a:prstGeom>
          <a:noFill/>
        </p:spPr>
        <p:txBody>
          <a:bodyPr wrap="square">
            <a:spAutoFit/>
          </a:bodyPr>
          <a:lstStyle/>
          <a:p>
            <a:pPr>
              <a:lnSpc>
                <a:spcPct val="150000"/>
              </a:lnSpc>
              <a:spcBef>
                <a:spcPts val="900"/>
              </a:spcBef>
            </a:pPr>
            <a:r>
              <a:rPr lang="en-US" sz="2000" b="1" dirty="0"/>
              <a:t>4. A textile dyeing business in Binh Duong invested in a wastewater recycling system.</a:t>
            </a:r>
          </a:p>
          <a:p>
            <a:pPr>
              <a:lnSpc>
                <a:spcPct val="150000"/>
              </a:lnSpc>
              <a:spcBef>
                <a:spcPts val="900"/>
              </a:spcBef>
            </a:pPr>
            <a:r>
              <a:rPr lang="en-US" sz="2000" b="1" dirty="0"/>
              <a:t>Results</a:t>
            </a:r>
            <a:r>
              <a:rPr lang="en-US" sz="2000" dirty="0"/>
              <a:t>:</a:t>
            </a:r>
          </a:p>
          <a:p>
            <a:pPr>
              <a:lnSpc>
                <a:spcPct val="150000"/>
              </a:lnSpc>
              <a:spcBef>
                <a:spcPts val="900"/>
              </a:spcBef>
            </a:pPr>
            <a:r>
              <a:rPr lang="en-US" sz="2000" dirty="0"/>
              <a:t>• 70% of the used water is recycled for reuse.</a:t>
            </a:r>
          </a:p>
          <a:p>
            <a:pPr>
              <a:lnSpc>
                <a:spcPct val="150000"/>
              </a:lnSpc>
              <a:spcBef>
                <a:spcPts val="900"/>
              </a:spcBef>
            </a:pPr>
            <a:r>
              <a:rPr lang="en-US" sz="2000" dirty="0"/>
              <a:t>• Reduces costs for clean water and wastewater treatment fees.</a:t>
            </a:r>
          </a:p>
          <a:p>
            <a:pPr>
              <a:lnSpc>
                <a:spcPct val="150000"/>
              </a:lnSpc>
              <a:spcBef>
                <a:spcPts val="900"/>
              </a:spcBef>
            </a:pPr>
            <a:r>
              <a:rPr lang="en-US" sz="2000" b="1" dirty="0"/>
              <a:t>Reality</a:t>
            </a:r>
            <a:r>
              <a:rPr lang="en-US" sz="2000" dirty="0"/>
              <a:t>:</a:t>
            </a:r>
          </a:p>
          <a:p>
            <a:pPr>
              <a:lnSpc>
                <a:spcPct val="150000"/>
              </a:lnSpc>
              <a:spcBef>
                <a:spcPts val="900"/>
              </a:spcBef>
            </a:pPr>
            <a:r>
              <a:rPr lang="en-US" sz="2000" dirty="0"/>
              <a:t>• Combines biological and chemical treatment technologies.</a:t>
            </a:r>
          </a:p>
          <a:p>
            <a:pPr>
              <a:lnSpc>
                <a:spcPct val="150000"/>
              </a:lnSpc>
              <a:spcBef>
                <a:spcPts val="900"/>
              </a:spcBef>
            </a:pPr>
            <a:r>
              <a:rPr lang="en-US" sz="2000" dirty="0"/>
              <a:t>• Installs a water flow control system to prevent waste.</a:t>
            </a:r>
          </a:p>
        </p:txBody>
      </p:sp>
    </p:spTree>
    <p:extLst>
      <p:ext uri="{BB962C8B-B14F-4D97-AF65-F5344CB8AC3E}">
        <p14:creationId xmlns:p14="http://schemas.microsoft.com/office/powerpoint/2010/main" val="3327340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B4CCB-39AD-FE88-766E-0F0D8A8E493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4C382E9-EBE8-0C48-FD9E-08094EC884D9}"/>
              </a:ext>
            </a:extLst>
          </p:cNvPr>
          <p:cNvSpPr>
            <a:spLocks noGrp="1"/>
          </p:cNvSpPr>
          <p:nvPr>
            <p:ph type="title"/>
          </p:nvPr>
        </p:nvSpPr>
        <p:spPr>
          <a:xfrm>
            <a:off x="609600" y="407220"/>
            <a:ext cx="10972800" cy="814440"/>
          </a:xfrm>
        </p:spPr>
        <p:txBody>
          <a:bodyPr>
            <a:normAutofit/>
          </a:bodyPr>
          <a:lstStyle/>
          <a:p>
            <a:r>
              <a:rPr lang="en-US" dirty="0">
                <a:solidFill>
                  <a:schemeClr val="accent1">
                    <a:lumMod val="50000"/>
                  </a:schemeClr>
                </a:solidFill>
              </a:rPr>
              <a:t>Examples of EEM in Textile Factories in the world</a:t>
            </a:r>
          </a:p>
        </p:txBody>
      </p:sp>
      <p:sp>
        <p:nvSpPr>
          <p:cNvPr id="3" name="TextBox 2">
            <a:extLst>
              <a:ext uri="{FF2B5EF4-FFF2-40B4-BE49-F238E27FC236}">
                <a16:creationId xmlns:a16="http://schemas.microsoft.com/office/drawing/2014/main" id="{AE57273B-9912-7B24-0072-D83D2BADEE99}"/>
              </a:ext>
            </a:extLst>
          </p:cNvPr>
          <p:cNvSpPr txBox="1"/>
          <p:nvPr/>
        </p:nvSpPr>
        <p:spPr>
          <a:xfrm>
            <a:off x="609600" y="1221660"/>
            <a:ext cx="6733309" cy="2965555"/>
          </a:xfrm>
          <a:prstGeom prst="rect">
            <a:avLst/>
          </a:prstGeom>
          <a:noFill/>
        </p:spPr>
        <p:txBody>
          <a:bodyPr wrap="square">
            <a:spAutoFit/>
          </a:bodyPr>
          <a:lstStyle/>
          <a:p>
            <a:r>
              <a:rPr lang="en-US" b="1" dirty="0"/>
              <a:t>Company:</a:t>
            </a:r>
            <a:r>
              <a:rPr lang="en-US" dirty="0"/>
              <a:t> </a:t>
            </a:r>
            <a:r>
              <a:rPr lang="en-US" dirty="0" err="1"/>
              <a:t>Tamijuddin</a:t>
            </a:r>
            <a:r>
              <a:rPr lang="en-US" dirty="0"/>
              <a:t> Textile Mills Limited</a:t>
            </a:r>
            <a:br>
              <a:rPr lang="en-US" dirty="0"/>
            </a:br>
            <a:r>
              <a:rPr lang="en-US" b="1" dirty="0"/>
              <a:t>Location:</a:t>
            </a:r>
            <a:r>
              <a:rPr lang="en-US" dirty="0"/>
              <a:t> Gazipur, Bangladesh</a:t>
            </a:r>
            <a:br>
              <a:rPr lang="en-US" dirty="0"/>
            </a:br>
            <a:r>
              <a:rPr lang="en-US" b="1" dirty="0"/>
              <a:t>Industry:</a:t>
            </a:r>
            <a:r>
              <a:rPr lang="en-US" dirty="0"/>
              <a:t> Textile Manufacturing</a:t>
            </a:r>
          </a:p>
          <a:p>
            <a:r>
              <a:rPr lang="en-US" b="1" dirty="0"/>
              <a:t>Background</a:t>
            </a:r>
          </a:p>
          <a:p>
            <a:r>
              <a:rPr lang="en-US" dirty="0" err="1"/>
              <a:t>Tamijuddin</a:t>
            </a:r>
            <a:r>
              <a:rPr lang="en-US" dirty="0"/>
              <a:t> Textile Mills Limited sought to enhance energy efficiency and reduce greenhouse gas emissions in its operations. The company recognized that implementing a Combined Heat and Power (CHP) system could optimize energy consumption by simultaneously producing electricity and useful heat from the same energy source. </a:t>
            </a:r>
          </a:p>
        </p:txBody>
      </p:sp>
      <p:sp>
        <p:nvSpPr>
          <p:cNvPr id="6" name="TextBox 5">
            <a:extLst>
              <a:ext uri="{FF2B5EF4-FFF2-40B4-BE49-F238E27FC236}">
                <a16:creationId xmlns:a16="http://schemas.microsoft.com/office/drawing/2014/main" id="{F52BF0E5-AE0B-9646-0511-0B5376C6B8AF}"/>
              </a:ext>
            </a:extLst>
          </p:cNvPr>
          <p:cNvSpPr txBox="1"/>
          <p:nvPr/>
        </p:nvSpPr>
        <p:spPr>
          <a:xfrm>
            <a:off x="609600" y="4328402"/>
            <a:ext cx="6580909" cy="1816266"/>
          </a:xfrm>
          <a:prstGeom prst="rect">
            <a:avLst/>
          </a:prstGeom>
          <a:noFill/>
        </p:spPr>
        <p:txBody>
          <a:bodyPr wrap="square">
            <a:spAutoFit/>
          </a:bodyPr>
          <a:lstStyle/>
          <a:p>
            <a:r>
              <a:rPr lang="en-US" b="1" dirty="0"/>
              <a:t>Installation of Natural Gas-Based Cogeneration Plant:</a:t>
            </a:r>
            <a:endParaRPr lang="en-US" dirty="0"/>
          </a:p>
          <a:p>
            <a:r>
              <a:rPr lang="en-US" dirty="0"/>
              <a:t>The company installed a natural gas-based cogeneration plant using INNIO’s </a:t>
            </a:r>
            <a:r>
              <a:rPr lang="en-US" dirty="0" err="1"/>
              <a:t>Jenbacher</a:t>
            </a:r>
            <a:r>
              <a:rPr lang="en-US" dirty="0"/>
              <a:t> JMS 420 GS NL gas engines, totaling a capacity of 6 MWe. This system efficiently produces electricity while capturing waste heat for additional uses. </a:t>
            </a:r>
          </a:p>
        </p:txBody>
      </p:sp>
      <p:pic>
        <p:nvPicPr>
          <p:cNvPr id="1026" name="Picture 2" descr="Tamijuddin Textile Mills Reduce Waste and Increase Energy Efficiency - Case Study">
            <a:extLst>
              <a:ext uri="{FF2B5EF4-FFF2-40B4-BE49-F238E27FC236}">
                <a16:creationId xmlns:a16="http://schemas.microsoft.com/office/drawing/2014/main" id="{52974DAF-25C3-2DDB-9325-D7183E6378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6240" y="2417115"/>
            <a:ext cx="4496377" cy="349927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03A064BA-5D9A-E348-D5A9-65A1732AFD8A}"/>
              </a:ext>
            </a:extLst>
          </p:cNvPr>
          <p:cNvSpPr txBox="1"/>
          <p:nvPr/>
        </p:nvSpPr>
        <p:spPr>
          <a:xfrm>
            <a:off x="6130058" y="6071925"/>
            <a:ext cx="6096000" cy="461665"/>
          </a:xfrm>
          <a:prstGeom prst="rect">
            <a:avLst/>
          </a:prstGeom>
          <a:noFill/>
        </p:spPr>
        <p:txBody>
          <a:bodyPr wrap="square">
            <a:spAutoFit/>
          </a:bodyPr>
          <a:lstStyle/>
          <a:p>
            <a:r>
              <a:rPr lang="en-VN" sz="1200" dirty="0"/>
              <a:t>Source: https://www.energy-xprt.com/articles/tamijuddin-textile-mills-reduce-waste-and-increase-energy-efficiency-case-study-1146411?utm_source=chatgpt.com</a:t>
            </a:r>
          </a:p>
        </p:txBody>
      </p:sp>
    </p:spTree>
    <p:extLst>
      <p:ext uri="{BB962C8B-B14F-4D97-AF65-F5344CB8AC3E}">
        <p14:creationId xmlns:p14="http://schemas.microsoft.com/office/powerpoint/2010/main" val="1884756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4</a:t>
            </a:fld>
            <a:endParaRPr lang="en-GB"/>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rmAutofit/>
          </a:bodyPr>
          <a:lstStyle/>
          <a:p>
            <a:pPr algn="ctr"/>
            <a:r>
              <a:rPr dirty="0" lang="vi-VN">
                <a:solidFill>
                  <a:schemeClr val="accent1">
                    <a:lumMod val="50000"/>
                  </a:schemeClr>
                </a:solidFill>
                <a:latin charset="0" panose="020B0604020202020204" pitchFamily="34" typeface="Arial"/>
              </a:rPr>
              <a:t>Final energy consumption by industry in Vietnam</a:t>
            </a:r>
            <a:endParaRPr dirty="0" lang="en-US">
              <a:solidFill>
                <a:schemeClr val="accent1">
                  <a:lumMod val="50000"/>
                </a:schemeClr>
              </a:solidFill>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idx="11" sz="quarter" type="sldNum"/>
          </p:nvPr>
        </p:nvSpPr>
        <p:spPr>
          <a:xfrm>
            <a:off x="0" y="0"/>
            <a:ext cx="0" cy="0"/>
          </a:xfrm>
          <a:ln/>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a:lstStyle>
          <a:p>
            <a:pPr>
              <a:defRPr/>
            </a:pPr>
            <a:fld id="{CD526C43-D195-4D1A-9EFA-AA81D07472FE}" type="slidenum">
              <a:rPr lang="en-GB" smtClean="0"/>
              <a:pPr>
                <a:defRPr/>
              </a:pPr>
              <a:t>5</a:t>
            </a:fld>
            <a:endParaRPr lang="en-GB"/>
          </a:p>
        </p:txBody>
      </p:sp>
      <p:grpSp>
        <p:nvGrpSpPr>
          <p:cNvPr id="20" name="Group 19">
            <a:extLst>
              <a:ext uri="{FF2B5EF4-FFF2-40B4-BE49-F238E27FC236}">
                <a16:creationId xmlns:a16="http://schemas.microsoft.com/office/drawing/2014/main" id="{47315738-42DD-7186-0A55-B27AD343A016}"/>
              </a:ext>
            </a:extLst>
          </p:cNvPr>
          <p:cNvGrpSpPr/>
          <p:nvPr/>
        </p:nvGrpSpPr>
        <p:grpSpPr>
          <a:xfrm>
            <a:off x="1284514" y="1543219"/>
            <a:ext cx="9322382" cy="3953342"/>
            <a:chOff x="1284514" y="1543219"/>
            <a:chExt cx="9322382" cy="3953342"/>
          </a:xfrm>
        </p:grpSpPr>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rcRect b="4"/>
            <a:stretch/>
          </p:blipFill>
          <p:spPr>
            <a:xfrm>
              <a:off x="1585104" y="1543219"/>
              <a:ext cx="9021792" cy="3953342"/>
            </a:xfrm>
            <a:prstGeom prst="rect">
              <a:avLst/>
            </a:prstGeom>
          </p:spPr>
        </p:pic>
        <p:sp>
          <p:nvSpPr>
            <p:cNvPr id="6" name="TextBox 5">
              <a:extLst>
                <a:ext uri="{FF2B5EF4-FFF2-40B4-BE49-F238E27FC236}">
                  <a16:creationId xmlns:a16="http://schemas.microsoft.com/office/drawing/2014/main" id="{01423AA1-42CC-B88F-03C4-A15EF201E548}"/>
                </a:ext>
              </a:extLst>
            </p:cNvPr>
            <p:cNvSpPr txBox="1"/>
            <p:nvPr/>
          </p:nvSpPr>
          <p:spPr>
            <a:xfrm>
              <a:off x="1284514" y="3831071"/>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31,7%</a:t>
              </a:r>
            </a:p>
          </p:txBody>
        </p:sp>
        <p:sp>
          <p:nvSpPr>
            <p:cNvPr id="7" name="TextBox 6">
              <a:extLst>
                <a:ext uri="{FF2B5EF4-FFF2-40B4-BE49-F238E27FC236}">
                  <a16:creationId xmlns:a16="http://schemas.microsoft.com/office/drawing/2014/main" id="{94852C2E-CBE2-EE8F-B5DB-0D2BF78EEFF2}"/>
                </a:ext>
              </a:extLst>
            </p:cNvPr>
            <p:cNvSpPr txBox="1"/>
            <p:nvPr/>
          </p:nvSpPr>
          <p:spPr>
            <a:xfrm>
              <a:off x="2345426" y="2306151"/>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3,9%</a:t>
              </a:r>
            </a:p>
          </p:txBody>
        </p:sp>
        <p:sp>
          <p:nvSpPr>
            <p:cNvPr id="8" name="TextBox 7">
              <a:extLst>
                <a:ext uri="{FF2B5EF4-FFF2-40B4-BE49-F238E27FC236}">
                  <a16:creationId xmlns:a16="http://schemas.microsoft.com/office/drawing/2014/main" id="{F2D73E2B-A3DF-04E3-5D05-BDA315D27B2F}"/>
                </a:ext>
              </a:extLst>
            </p:cNvPr>
            <p:cNvSpPr txBox="1"/>
            <p:nvPr/>
          </p:nvSpPr>
          <p:spPr>
            <a:xfrm>
              <a:off x="3119133" y="2306151"/>
              <a:ext cx="1307998" cy="253916"/>
            </a:xfrm>
            <a:prstGeom prst="rect">
              <a:avLst/>
            </a:prstGeom>
            <a:solidFill>
              <a:schemeClr val="bg1"/>
            </a:solidFill>
          </p:spPr>
          <p:txBody>
            <a:bodyPr rtlCol="0" wrap="square">
              <a:spAutoFit/>
            </a:bodyPr>
            <a:lstStyle/>
            <a:p>
              <a:r>
                <a:rPr dirty="0" lang="en-VN" sz="1050">
                  <a:solidFill>
                    <a:schemeClr val="bg2">
                      <a:lumMod val="75000"/>
                    </a:schemeClr>
                  </a:solidFill>
                </a:rPr>
                <a:t>Household 14,9 %</a:t>
              </a:r>
            </a:p>
          </p:txBody>
        </p:sp>
        <p:sp>
          <p:nvSpPr>
            <p:cNvPr id="9" name="TextBox 8">
              <a:extLst>
                <a:ext uri="{FF2B5EF4-FFF2-40B4-BE49-F238E27FC236}">
                  <a16:creationId xmlns:a16="http://schemas.microsoft.com/office/drawing/2014/main" id="{AA040E1F-9102-A38B-9574-371924D8397C}"/>
                </a:ext>
              </a:extLst>
            </p:cNvPr>
            <p:cNvSpPr txBox="1"/>
            <p:nvPr/>
          </p:nvSpPr>
          <p:spPr>
            <a:xfrm>
              <a:off x="4427131" y="2430568"/>
              <a:ext cx="1026612" cy="415498"/>
            </a:xfrm>
            <a:prstGeom prst="rect">
              <a:avLst/>
            </a:prstGeom>
            <a:solidFill>
              <a:schemeClr val="bg1"/>
            </a:solidFill>
          </p:spPr>
          <p:txBody>
            <a:bodyPr rtlCol="0" wrap="square">
              <a:spAutoFit/>
            </a:bodyPr>
            <a:lstStyle/>
            <a:p>
              <a:r>
                <a:rPr dirty="0" lang="en-VN" sz="1050">
                  <a:solidFill>
                    <a:schemeClr val="bg2">
                      <a:lumMod val="75000"/>
                    </a:schemeClr>
                  </a:solidFill>
                </a:rPr>
                <a:t>Non- energy </a:t>
              </a:r>
            </a:p>
            <a:p>
              <a:r>
                <a:rPr dirty="0" lang="en-VN" sz="1050">
                  <a:solidFill>
                    <a:schemeClr val="bg2">
                      <a:lumMod val="75000"/>
                    </a:schemeClr>
                  </a:solidFill>
                </a:rPr>
                <a:t>2%</a:t>
              </a:r>
            </a:p>
          </p:txBody>
        </p:sp>
        <p:sp>
          <p:nvSpPr>
            <p:cNvPr id="10" name="TextBox 9">
              <a:extLst>
                <a:ext uri="{FF2B5EF4-FFF2-40B4-BE49-F238E27FC236}">
                  <a16:creationId xmlns:a16="http://schemas.microsoft.com/office/drawing/2014/main" id="{E7903265-5185-98B4-A552-6DF7FE7BD7AB}"/>
                </a:ext>
              </a:extLst>
            </p:cNvPr>
            <p:cNvSpPr txBox="1"/>
            <p:nvPr/>
          </p:nvSpPr>
          <p:spPr>
            <a:xfrm>
              <a:off x="4918665" y="4100025"/>
              <a:ext cx="715404" cy="415498"/>
            </a:xfrm>
            <a:prstGeom prst="rect">
              <a:avLst/>
            </a:prstGeom>
            <a:solidFill>
              <a:schemeClr val="bg1"/>
            </a:solidFill>
          </p:spPr>
          <p:txBody>
            <a:bodyPr rtlCol="0" wrap="square">
              <a:spAutoFit/>
            </a:bodyPr>
            <a:lstStyle/>
            <a:p>
              <a:r>
                <a:rPr dirty="0" lang="en-VN" sz="1050">
                  <a:solidFill>
                    <a:schemeClr val="bg2">
                      <a:lumMod val="75000"/>
                    </a:schemeClr>
                  </a:solidFill>
                </a:rPr>
                <a:t>Industry</a:t>
              </a:r>
            </a:p>
            <a:p>
              <a:r>
                <a:rPr dirty="0" lang="en-VN" sz="1050">
                  <a:solidFill>
                    <a:schemeClr val="bg2">
                      <a:lumMod val="75000"/>
                    </a:schemeClr>
                  </a:solidFill>
                </a:rPr>
                <a:t>45,7%</a:t>
              </a:r>
            </a:p>
          </p:txBody>
        </p:sp>
        <p:sp>
          <p:nvSpPr>
            <p:cNvPr id="11" name="TextBox 10">
              <a:extLst>
                <a:ext uri="{FF2B5EF4-FFF2-40B4-BE49-F238E27FC236}">
                  <a16:creationId xmlns:a16="http://schemas.microsoft.com/office/drawing/2014/main" id="{3CE5EC77-5AFB-D82A-A77F-A05808BF32AF}"/>
                </a:ext>
              </a:extLst>
            </p:cNvPr>
            <p:cNvSpPr txBox="1"/>
            <p:nvPr/>
          </p:nvSpPr>
          <p:spPr>
            <a:xfrm>
              <a:off x="2334540" y="4877512"/>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1,8 %</a:t>
              </a:r>
            </a:p>
          </p:txBody>
        </p:sp>
        <p:sp>
          <p:nvSpPr>
            <p:cNvPr id="12" name="TextBox 11">
              <a:extLst>
                <a:ext uri="{FF2B5EF4-FFF2-40B4-BE49-F238E27FC236}">
                  <a16:creationId xmlns:a16="http://schemas.microsoft.com/office/drawing/2014/main" id="{441FAC39-AF4C-74AF-95E1-19492A654A1A}"/>
                </a:ext>
              </a:extLst>
            </p:cNvPr>
            <p:cNvSpPr txBox="1"/>
            <p:nvPr/>
          </p:nvSpPr>
          <p:spPr>
            <a:xfrm>
              <a:off x="3233058"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2012</a:t>
              </a:r>
            </a:p>
          </p:txBody>
        </p:sp>
        <p:sp>
          <p:nvSpPr>
            <p:cNvPr id="13" name="TextBox 12">
              <a:extLst>
                <a:ext uri="{FF2B5EF4-FFF2-40B4-BE49-F238E27FC236}">
                  <a16:creationId xmlns:a16="http://schemas.microsoft.com/office/drawing/2014/main" id="{4AE3272D-1B71-0CC0-BEF4-DC165C294ED6}"/>
                </a:ext>
              </a:extLst>
            </p:cNvPr>
            <p:cNvSpPr txBox="1"/>
            <p:nvPr/>
          </p:nvSpPr>
          <p:spPr>
            <a:xfrm>
              <a:off x="7369629"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2021</a:t>
              </a:r>
            </a:p>
          </p:txBody>
        </p:sp>
        <p:sp>
          <p:nvSpPr>
            <p:cNvPr id="14" name="TextBox 13">
              <a:extLst>
                <a:ext uri="{FF2B5EF4-FFF2-40B4-BE49-F238E27FC236}">
                  <a16:creationId xmlns:a16="http://schemas.microsoft.com/office/drawing/2014/main" id="{44DEC9D3-9F87-3C12-60BC-0E472BDB3F93}"/>
                </a:ext>
              </a:extLst>
            </p:cNvPr>
            <p:cNvSpPr txBox="1"/>
            <p:nvPr/>
          </p:nvSpPr>
          <p:spPr>
            <a:xfrm>
              <a:off x="5949221" y="2638317"/>
              <a:ext cx="812520" cy="253916"/>
            </a:xfrm>
            <a:prstGeom prst="rect">
              <a:avLst/>
            </a:prstGeom>
            <a:solidFill>
              <a:schemeClr val="bg1"/>
            </a:solidFill>
          </p:spPr>
          <p:txBody>
            <a:bodyPr rtlCol="0" wrap="square">
              <a:spAutoFit/>
            </a:bodyPr>
            <a:lstStyle/>
            <a:p>
              <a:pPr algn="r"/>
              <a:r>
                <a:rPr dirty="0" lang="en-VN" sz="1050">
                  <a:solidFill>
                    <a:schemeClr val="bg2">
                      <a:lumMod val="75000"/>
                    </a:schemeClr>
                  </a:solidFill>
                </a:rPr>
                <a:t>Industry</a:t>
              </a:r>
            </a:p>
          </p:txBody>
        </p:sp>
        <p:sp>
          <p:nvSpPr>
            <p:cNvPr id="15" name="TextBox 14">
              <a:extLst>
                <a:ext uri="{FF2B5EF4-FFF2-40B4-BE49-F238E27FC236}">
                  <a16:creationId xmlns:a16="http://schemas.microsoft.com/office/drawing/2014/main" id="{ECD25CDD-CC73-C721-DA16-C93445137608}"/>
                </a:ext>
              </a:extLst>
            </p:cNvPr>
            <p:cNvSpPr txBox="1"/>
            <p:nvPr/>
          </p:nvSpPr>
          <p:spPr>
            <a:xfrm>
              <a:off x="5634068" y="4758021"/>
              <a:ext cx="763931" cy="577081"/>
            </a:xfrm>
            <a:prstGeom prst="rect">
              <a:avLst/>
            </a:prstGeom>
            <a:solidFill>
              <a:schemeClr val="bg1"/>
            </a:solidFill>
          </p:spPr>
          <p:txBody>
            <a:bodyPr rtlCol="0" wrap="square">
              <a:spAutoFit/>
            </a:bodyPr>
            <a:lstStyle/>
            <a:p>
              <a:pPr algn="r"/>
              <a:r>
                <a:rPr dirty="0" lang="en-VN" sz="1050">
                  <a:solidFill>
                    <a:schemeClr val="bg2">
                      <a:lumMod val="75000"/>
                    </a:schemeClr>
                  </a:solidFill>
                </a:rPr>
                <a:t>Non- energy </a:t>
              </a:r>
            </a:p>
            <a:p>
              <a:pPr algn="r"/>
              <a:r>
                <a:rPr dirty="0" lang="en-VN" sz="1050">
                  <a:solidFill>
                    <a:schemeClr val="bg2">
                      <a:lumMod val="75000"/>
                    </a:schemeClr>
                  </a:solidFill>
                </a:rPr>
                <a:t>5,5%</a:t>
              </a:r>
            </a:p>
          </p:txBody>
        </p:sp>
        <p:sp>
          <p:nvSpPr>
            <p:cNvPr id="16" name="TextBox 15">
              <a:extLst>
                <a:ext uri="{FF2B5EF4-FFF2-40B4-BE49-F238E27FC236}">
                  <a16:creationId xmlns:a16="http://schemas.microsoft.com/office/drawing/2014/main" id="{D96A7724-0EA3-9709-07F5-6DB166F25EB8}"/>
                </a:ext>
              </a:extLst>
            </p:cNvPr>
            <p:cNvSpPr txBox="1"/>
            <p:nvPr/>
          </p:nvSpPr>
          <p:spPr>
            <a:xfrm>
              <a:off x="9109168" y="2456246"/>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5,2%</a:t>
              </a:r>
            </a:p>
          </p:txBody>
        </p:sp>
        <p:sp>
          <p:nvSpPr>
            <p:cNvPr id="17" name="TextBox 16">
              <a:extLst>
                <a:ext uri="{FF2B5EF4-FFF2-40B4-BE49-F238E27FC236}">
                  <a16:creationId xmlns:a16="http://schemas.microsoft.com/office/drawing/2014/main" id="{F1605093-AB50-8E83-3471-E4051544C3AC}"/>
                </a:ext>
              </a:extLst>
            </p:cNvPr>
            <p:cNvSpPr txBox="1"/>
            <p:nvPr/>
          </p:nvSpPr>
          <p:spPr>
            <a:xfrm>
              <a:off x="9462352" y="3045248"/>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16,7%</a:t>
              </a:r>
            </a:p>
          </p:txBody>
        </p:sp>
        <p:sp>
          <p:nvSpPr>
            <p:cNvPr id="18" name="TextBox 17">
              <a:extLst>
                <a:ext uri="{FF2B5EF4-FFF2-40B4-BE49-F238E27FC236}">
                  <a16:creationId xmlns:a16="http://schemas.microsoft.com/office/drawing/2014/main" id="{D20E93DD-2017-049D-7D11-153569EA4CE6}"/>
                </a:ext>
              </a:extLst>
            </p:cNvPr>
            <p:cNvSpPr txBox="1"/>
            <p:nvPr/>
          </p:nvSpPr>
          <p:spPr>
            <a:xfrm>
              <a:off x="9446386" y="3986257"/>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3,2%</a:t>
              </a:r>
            </a:p>
          </p:txBody>
        </p:sp>
        <p:sp>
          <p:nvSpPr>
            <p:cNvPr id="19" name="TextBox 18">
              <a:extLst>
                <a:ext uri="{FF2B5EF4-FFF2-40B4-BE49-F238E27FC236}">
                  <a16:creationId xmlns:a16="http://schemas.microsoft.com/office/drawing/2014/main" id="{B9C1CBFF-034F-3774-1F93-DE965DE36159}"/>
                </a:ext>
              </a:extLst>
            </p:cNvPr>
            <p:cNvSpPr txBox="1"/>
            <p:nvPr/>
          </p:nvSpPr>
          <p:spPr>
            <a:xfrm>
              <a:off x="8873113" y="4670430"/>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Household</a:t>
              </a:r>
            </a:p>
            <a:p>
              <a:r>
                <a:rPr dirty="0" lang="en-VN" sz="1050">
                  <a:solidFill>
                    <a:schemeClr val="bg2">
                      <a:lumMod val="75000"/>
                    </a:schemeClr>
                  </a:solidFill>
                </a:rPr>
                <a:t>15,3 %</a:t>
              </a:r>
            </a:p>
          </p:txBody>
        </p:sp>
      </p:grpSp>
    </p:spTree>
    <p:extLst>
      <p:ext uri="{BB962C8B-B14F-4D97-AF65-F5344CB8AC3E}">
        <p14:creationId xmlns:p14="http://schemas.microsoft.com/office/powerpoint/2010/main" val="128246191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960895" y="1439499"/>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1527187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778800" cy="4747450"/>
          </a:xfrm>
        </p:spPr>
        <p:txBody>
          <a:bodyPr>
            <a:normAutofit lnSpcReduction="10000"/>
          </a:bodyPr>
          <a:lstStyle/>
          <a:p>
            <a:pPr>
              <a:lnSpc>
                <a:spcPct val="150000"/>
              </a:lnSpc>
              <a:buFont typeface="Wingdings" pitchFamily="2" charset="2"/>
              <a:buChar char="v"/>
            </a:pPr>
            <a:r>
              <a:rPr lang="en-US" dirty="0"/>
              <a:t>The industry is the leading energy consumer sector in Vietnam, based on electricity consumption and final energy consumption</a:t>
            </a:r>
          </a:p>
          <a:p>
            <a:pPr>
              <a:lnSpc>
                <a:spcPct val="150000"/>
              </a:lnSpc>
              <a:buFont typeface="Wingdings" pitchFamily="2" charset="2"/>
              <a:buChar char="v"/>
            </a:pPr>
            <a:r>
              <a:rPr lang="en-US" dirty="0"/>
              <a:t>Vietnam currently has 3,068 DEUs (up from 2,496 in 2017), consuming 51,393,648 TOE, with DEUs in the industrial sector making up the majority—2,599 facilities consuming 50,570,115 TOE. The Vietnamese industry has significant potential for energy efficiency.</a:t>
            </a:r>
          </a:p>
          <a:p>
            <a:pPr>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7</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r>
                <a:rPr lang="en-US" sz="1400" i="1" dirty="0">
                  <a:latin typeface="+mn-lt"/>
                </a:rPr>
                <a:t>Number of DEUs </a:t>
              </a:r>
              <a:endParaRPr lang="en-VN" sz="1400" dirty="0"/>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r>
                <a:rPr lang="en-US" sz="1400" i="1" dirty="0">
                  <a:latin typeface="+mn-lt"/>
                </a:rPr>
                <a:t>Energy using of DEUs (</a:t>
              </a:r>
              <a:r>
                <a:rPr lang="en-US" sz="1400" i="1" dirty="0" err="1">
                  <a:latin typeface="+mn-lt"/>
                </a:rPr>
                <a:t>kTOE</a:t>
              </a:r>
              <a:r>
                <a:rPr lang="en-US" sz="1400" i="1" dirty="0">
                  <a:latin typeface="+mn-lt"/>
                </a:rPr>
                <a:t>) </a:t>
              </a:r>
              <a:endParaRPr lang="en-VN" sz="1400" dirty="0"/>
            </a:p>
          </p:txBody>
        </p:sp>
      </p:grpSp>
    </p:spTree>
    <p:extLst>
      <p:ext uri="{BB962C8B-B14F-4D97-AF65-F5344CB8AC3E}">
        <p14:creationId xmlns:p14="http://schemas.microsoft.com/office/powerpoint/2010/main" val="67806832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984681" y="406398"/>
            <a:ext cx="10896379" cy="693981"/>
          </a:xfrm>
        </p:spPr>
        <p:txBody>
          <a:bodyPr>
            <a:normAutofit/>
          </a:bodyPr>
          <a:lstStyle/>
          <a:p>
            <a:pPr algn="ctr"/>
            <a:r>
              <a:rPr lang="en-US" dirty="0">
                <a:solidFill>
                  <a:schemeClr val="accent1">
                    <a:lumMod val="50000"/>
                  </a:schemeClr>
                </a:solidFill>
              </a:rPr>
              <a:t>EE targets for Vietnam's industrial sectors by 2030</a:t>
            </a: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9</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22425</TotalTime>
  <Words>2935</Words>
  <Application>Microsoft Macintosh PowerPoint</Application>
  <PresentationFormat>Widescreen</PresentationFormat>
  <Paragraphs>355</Paragraphs>
  <Slides>40</Slides>
  <Notes>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Calibri</vt:lpstr>
      <vt:lpstr>Wingdings</vt:lpstr>
      <vt:lpstr>Times</vt:lpstr>
      <vt:lpstr>Tahoma</vt:lpstr>
      <vt:lpstr>Arial</vt:lpstr>
      <vt:lpstr>Times New Roman</vt:lpstr>
      <vt:lpstr>Fira Sans Extra Condensed</vt:lpstr>
      <vt:lpstr>Roboto</vt:lpstr>
      <vt:lpstr>Energy Saving Infographics by Slidesgo</vt:lpstr>
      <vt:lpstr>TRAINING PROGRAME for IEs</vt:lpstr>
      <vt:lpstr>Training program for business leaders</vt:lpstr>
      <vt:lpstr>Global industrial energy usage</vt:lpstr>
      <vt:lpstr>Final electricity consumption by sector in Vietnam</vt:lpstr>
      <vt:lpstr>Final energy consumption by industry in Vietnam</vt:lpstr>
      <vt:lpstr>Current status of energy use in Vietnam</vt:lpstr>
      <vt:lpstr>Characteristics of energy consumption in Vietnam’s industry</vt:lpstr>
      <vt:lpstr>Number of Designated Energy Users (DEUs)</vt:lpstr>
      <vt:lpstr>EE targets for Vietnam's industrial sectors by 2030</vt:lpstr>
      <vt:lpstr>PowerPoint Presentation</vt:lpstr>
      <vt:lpstr>PowerPoint Presentation</vt:lpstr>
      <vt:lpstr>AVERAGE ELECTRICITY PRICE (2010 – 2024)</vt:lpstr>
      <vt:lpstr>Specific Energy consumption and Energy Savings Potential</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Energy Intensity in Key Industries in Vietnam</vt:lpstr>
      <vt:lpstr>Overview of Vietnam’s Textile and Garment Industry</vt:lpstr>
      <vt:lpstr>Key Export Markets</vt:lpstr>
      <vt:lpstr>Factors Affecting Production</vt:lpstr>
      <vt:lpstr>Labor Situation in the Textile and Garment Industry</vt:lpstr>
      <vt:lpstr>Technology in Production</vt:lpstr>
      <vt:lpstr>Challenges and Opportunities</vt:lpstr>
      <vt:lpstr>Energy Consumption</vt:lpstr>
      <vt:lpstr>Main Energy Sources Used</vt:lpstr>
      <vt:lpstr>Current Energy Consumption Situation</vt:lpstr>
      <vt:lpstr>Energy Usage Issues</vt:lpstr>
      <vt:lpstr>EEMs in Textile industry</vt:lpstr>
      <vt:lpstr>EEMs in Textile industry</vt:lpstr>
      <vt:lpstr>EEMs in Textile industry</vt:lpstr>
      <vt:lpstr>EEMs in Textile industry</vt:lpstr>
      <vt:lpstr>Examples of Energy Efficiency in Textile Factories in Vietnam</vt:lpstr>
      <vt:lpstr>Examples of Energy Efficiency in Textile Factories in Vietnam</vt:lpstr>
      <vt:lpstr>Examples of Energy Efficiency in Textile Factories in Vietnam</vt:lpstr>
      <vt:lpstr>Examples of Energy Efficiency in Textile Factories in Vietnam</vt:lpstr>
      <vt:lpstr>Examples of EEM in Textile Factories in the world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150</cp:revision>
  <dcterms:modified xsi:type="dcterms:W3CDTF">2025-03-13T03:30:21Z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2742658</vt:lpwstr>
  </property>
  <property fmtid="{D5CDD505-2E9C-101B-9397-08002B2CF9AE}" name="NXPowerLiteSettings" pid="3">
    <vt:lpwstr>F7000400038000</vt:lpwstr>
  </property>
  <property fmtid="{D5CDD505-2E9C-101B-9397-08002B2CF9AE}" name="NXPowerLiteVersion" pid="4">
    <vt:lpwstr>S11.0.1</vt:lpwstr>
  </property>
</Properties>
</file>