
<file path=[Content_Types].xml><?xml version="1.0" encoding="utf-8"?>
<Types xmlns="http://schemas.openxmlformats.org/package/2006/content-types">
  <Default ContentType="application/vnd.openxmlformats-officedocument.oleObject" Extension="bin"/>
  <Default ContentType="application/x-fontdata" Extension="fntdata"/>
  <Default ContentType="image/gif" Extension="gif"/>
  <Default ContentType="image/jpeg" Extension="jpeg"/>
  <Default ContentType="image/jpeg" Extension="jpg"/>
  <Default ContentType="image/png" Extension="png"/>
  <Default ContentType="application/vnd.openxmlformats-package.relationships+xml" Extension="rels"/>
  <Default ContentType="image/x-wmf" Extension="wmf"/>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slide+xml" PartName="/ppt/slides/slide51.xml"/>
  <Override ContentType="application/vnd.openxmlformats-officedocument.presentationml.slide+xml" PartName="/ppt/slides/slide52.xml"/>
  <Override ContentType="application/vnd.openxmlformats-officedocument.presentationml.slide+xml" PartName="/ppt/slides/slide53.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presentationml.notesSlide+xml" PartName="/ppt/notesSlides/notesSlide23.xml"/>
  <Override ContentType="application/vnd.openxmlformats-officedocument.presentationml.notesSlide+xml" PartName="/ppt/notesSlides/notesSlide24.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presentationml.notesSlide+xml" PartName="/ppt/notesSlides/notesSlide25.xml"/>
  <Override ContentType="application/vnd.openxmlformats-officedocument.presentationml.notesSlide+xml" PartName="/ppt/notesSlides/notesSlide26.xml"/>
  <Override ContentType="application/vnd.openxmlformats-officedocument.presentationml.notesSlide+xml" PartName="/ppt/notesSlides/notesSlide27.xml"/>
  <Override ContentType="application/vnd.openxmlformats-officedocument.presentationml.notesSlide+xml" PartName="/ppt/notesSlides/notesSlide28.xml"/>
  <Override ContentType="application/vnd.openxmlformats-officedocument.presentationml.notesSlide+xml" PartName="/ppt/notesSlides/notesSlide29.xml"/>
  <Override ContentType="application/vnd.openxmlformats-officedocument.presentationml.notesSlide+xml" PartName="/ppt/notesSlides/notesSlide30.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55"/>
  </p:notesMasterIdLst>
  <p:sldIdLst>
    <p:sldId id="256" r:id="rId2"/>
    <p:sldId id="318" r:id="rId3"/>
    <p:sldId id="1790" r:id="rId4"/>
    <p:sldId id="569" r:id="rId5"/>
    <p:sldId id="1791" r:id="rId6"/>
    <p:sldId id="1015" r:id="rId7"/>
    <p:sldId id="1793" r:id="rId8"/>
    <p:sldId id="841" r:id="rId9"/>
    <p:sldId id="842" r:id="rId10"/>
    <p:sldId id="843" r:id="rId11"/>
    <p:sldId id="2334" r:id="rId12"/>
    <p:sldId id="846" r:id="rId13"/>
    <p:sldId id="847" r:id="rId14"/>
    <p:sldId id="785" r:id="rId15"/>
    <p:sldId id="952" r:id="rId16"/>
    <p:sldId id="2335" r:id="rId17"/>
    <p:sldId id="2336" r:id="rId18"/>
    <p:sldId id="827" r:id="rId19"/>
    <p:sldId id="1794" r:id="rId20"/>
    <p:sldId id="570" r:id="rId21"/>
    <p:sldId id="602" r:id="rId22"/>
    <p:sldId id="603" r:id="rId23"/>
    <p:sldId id="571" r:id="rId24"/>
    <p:sldId id="2337" r:id="rId25"/>
    <p:sldId id="2338" r:id="rId26"/>
    <p:sldId id="2339" r:id="rId27"/>
    <p:sldId id="2340" r:id="rId28"/>
    <p:sldId id="583" r:id="rId29"/>
    <p:sldId id="597" r:id="rId30"/>
    <p:sldId id="2342" r:id="rId31"/>
    <p:sldId id="620" r:id="rId32"/>
    <p:sldId id="2343" r:id="rId33"/>
    <p:sldId id="2345" r:id="rId34"/>
    <p:sldId id="2346" r:id="rId35"/>
    <p:sldId id="2347" r:id="rId36"/>
    <p:sldId id="613" r:id="rId37"/>
    <p:sldId id="1795" r:id="rId38"/>
    <p:sldId id="2348" r:id="rId39"/>
    <p:sldId id="2349" r:id="rId40"/>
    <p:sldId id="2350" r:id="rId41"/>
    <p:sldId id="1797" r:id="rId42"/>
    <p:sldId id="2351" r:id="rId43"/>
    <p:sldId id="1798" r:id="rId44"/>
    <p:sldId id="2352" r:id="rId45"/>
    <p:sldId id="372" r:id="rId46"/>
    <p:sldId id="375" r:id="rId47"/>
    <p:sldId id="376" r:id="rId48"/>
    <p:sldId id="378" r:id="rId49"/>
    <p:sldId id="383" r:id="rId50"/>
    <p:sldId id="394" r:id="rId51"/>
    <p:sldId id="379" r:id="rId52"/>
    <p:sldId id="387" r:id="rId53"/>
    <p:sldId id="2359" r:id="rId54"/>
  </p:sldIdLst>
  <p:sldSz cx="12192000" cy="6858000"/>
  <p:notesSz cx="6858000" cy="9144000"/>
  <p:embeddedFontLst>
    <p:embeddedFont>
      <p:font typeface="Cambria" panose="02040503050406030204" pitchFamily="18" charset="0"/>
      <p:regular r:id="rId56"/>
      <p:bold r:id="rId57"/>
      <p:italic r:id="rId58"/>
      <p:boldItalic r:id="rId59"/>
    </p:embeddedFont>
    <p:embeddedFont>
      <p:font typeface="Fira Sans Extra Condensed" panose="020F0502020204030204" pitchFamily="34" charset="0"/>
      <p:regular r:id="rId60"/>
      <p:bold r:id="rId61"/>
      <p:italic r:id="rId62"/>
      <p:boldItalic r:id="rId63"/>
    </p:embeddedFont>
    <p:embeddedFont>
      <p:font typeface="MS PGothic" panose="020B0600070205080204" pitchFamily="34" charset="-128"/>
      <p:regular r:id="rId64"/>
    </p:embeddedFont>
    <p:embeddedFont>
      <p:font typeface="Roboto" panose="02000000000000000000" pitchFamily="2" charset="0"/>
      <p:regular r:id="rId65"/>
      <p:bold r:id="rId66"/>
      <p:italic r:id="rId67"/>
      <p:boldItalic r:id="rId6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864"/>
    <p:restoredTop sz="86432"/>
  </p:normalViewPr>
  <p:slideViewPr>
    <p:cSldViewPr snapToGrid="0">
      <p:cViewPr varScale="1">
        <p:scale>
          <a:sx n="99" d="100"/>
          <a:sy n="99" d="100"/>
        </p:scale>
        <p:origin x="408" y="184"/>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8.fntdata"/><Relationship Id="rId68" Type="http://schemas.openxmlformats.org/officeDocument/2006/relationships/font" Target="fonts/font13.fntdata"/><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3.fntdata"/><Relationship Id="rId66" Type="http://schemas.openxmlformats.org/officeDocument/2006/relationships/font" Target="fonts/font11.fntdata"/><Relationship Id="rId5" Type="http://schemas.openxmlformats.org/officeDocument/2006/relationships/slide" Target="slides/slide4.xml"/><Relationship Id="rId61" Type="http://schemas.openxmlformats.org/officeDocument/2006/relationships/font" Target="fonts/font6.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1.fntdata"/><Relationship Id="rId64" Type="http://schemas.openxmlformats.org/officeDocument/2006/relationships/font" Target="fonts/font9.fntdata"/><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4.fntdata"/><Relationship Id="rId67"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7.fntdata"/><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5.fntdata"/><Relationship Id="rId65"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49AC87-4605-4F7D-BA2F-F3554A16A58C}" type="doc">
      <dgm:prSet loTypeId="urn:microsoft.com/office/officeart/2005/8/layout/hierarchy1" loCatId="hierarchy" qsTypeId="urn:microsoft.com/office/officeart/2005/8/quickstyle/3d6" qsCatId="3D" csTypeId="urn:microsoft.com/office/officeart/2005/8/colors/accent1_2" csCatId="accent1" phldr="1"/>
      <dgm:spPr/>
      <dgm:t>
        <a:bodyPr/>
        <a:lstStyle/>
        <a:p>
          <a:endParaRPr lang="en-US"/>
        </a:p>
      </dgm:t>
    </dgm:pt>
    <dgm:pt modelId="{795F3647-5915-4B5D-B659-3BADC2770A15}">
      <dgm:prSet phldrT="[Văn bản]"/>
      <dgm:spPr/>
      <dgm:t>
        <a:bodyPr/>
        <a:lstStyle/>
        <a:p>
          <a:r>
            <a:rPr lang="en-US" dirty="0"/>
            <a:t>Design</a:t>
          </a:r>
        </a:p>
      </dgm:t>
    </dgm:pt>
    <dgm:pt modelId="{15007436-1E8E-47DF-9311-983943098EC7}" type="parTrans" cxnId="{EDDBDA82-F274-4E68-990D-886D5F9A88F0}">
      <dgm:prSet/>
      <dgm:spPr/>
      <dgm:t>
        <a:bodyPr/>
        <a:lstStyle/>
        <a:p>
          <a:endParaRPr lang="en-US"/>
        </a:p>
      </dgm:t>
    </dgm:pt>
    <dgm:pt modelId="{19C5B24C-09ED-465A-AD36-4DC8EF08B53D}" type="sibTrans" cxnId="{EDDBDA82-F274-4E68-990D-886D5F9A88F0}">
      <dgm:prSet/>
      <dgm:spPr/>
      <dgm:t>
        <a:bodyPr/>
        <a:lstStyle/>
        <a:p>
          <a:endParaRPr lang="en-US"/>
        </a:p>
      </dgm:t>
    </dgm:pt>
    <dgm:pt modelId="{10B1C35A-2D4E-4D75-864E-B519C30B7DD7}">
      <dgm:prSet phldrT="[Văn bản]"/>
      <dgm:spPr/>
      <dgm:t>
        <a:bodyPr/>
        <a:lstStyle/>
        <a:p>
          <a:r>
            <a:rPr lang="en-US" dirty="0"/>
            <a:t>Support frame</a:t>
          </a:r>
        </a:p>
      </dgm:t>
    </dgm:pt>
    <dgm:pt modelId="{29FB2C94-0A6A-498E-882D-88731A8ACC0E}" type="parTrans" cxnId="{62D247FD-5EDA-4F4D-B4EC-DC5611AB1852}">
      <dgm:prSet/>
      <dgm:spPr/>
      <dgm:t>
        <a:bodyPr/>
        <a:lstStyle/>
        <a:p>
          <a:endParaRPr lang="en-US"/>
        </a:p>
      </dgm:t>
    </dgm:pt>
    <dgm:pt modelId="{4B25A508-25AF-4045-A08B-16716D07D5C4}" type="sibTrans" cxnId="{62D247FD-5EDA-4F4D-B4EC-DC5611AB1852}">
      <dgm:prSet/>
      <dgm:spPr/>
      <dgm:t>
        <a:bodyPr/>
        <a:lstStyle/>
        <a:p>
          <a:endParaRPr lang="en-US"/>
        </a:p>
      </dgm:t>
    </dgm:pt>
    <dgm:pt modelId="{477A5026-0905-4E91-B50E-A77A0AB98275}">
      <dgm:prSet phldrT="[Văn bản]"/>
      <dgm:spPr/>
      <dgm:t>
        <a:bodyPr/>
        <a:lstStyle/>
        <a:p>
          <a:r>
            <a:rPr lang="en-US" dirty="0"/>
            <a:t>Type of roof</a:t>
          </a:r>
        </a:p>
      </dgm:t>
    </dgm:pt>
    <dgm:pt modelId="{FB6D14EC-5B27-4B57-9A8C-32A4111D96A9}" type="parTrans" cxnId="{D623F14E-CBAC-4162-BCCE-1DA16D9ADCB0}">
      <dgm:prSet/>
      <dgm:spPr/>
      <dgm:t>
        <a:bodyPr/>
        <a:lstStyle/>
        <a:p>
          <a:endParaRPr lang="en-US"/>
        </a:p>
      </dgm:t>
    </dgm:pt>
    <dgm:pt modelId="{EC5DAF80-7EBA-4372-A5AC-1EC82FDD6D22}" type="sibTrans" cxnId="{D623F14E-CBAC-4162-BCCE-1DA16D9ADCB0}">
      <dgm:prSet/>
      <dgm:spPr/>
      <dgm:t>
        <a:bodyPr/>
        <a:lstStyle/>
        <a:p>
          <a:endParaRPr lang="en-US"/>
        </a:p>
      </dgm:t>
    </dgm:pt>
    <dgm:pt modelId="{24377545-332B-424D-948A-46C26E761A9F}">
      <dgm:prSet phldrT="[Văn bản]"/>
      <dgm:spPr/>
      <dgm:t>
        <a:bodyPr/>
        <a:lstStyle/>
        <a:p>
          <a:r>
            <a:rPr lang="en-US" dirty="0"/>
            <a:t>Roof improvement costs</a:t>
          </a:r>
        </a:p>
      </dgm:t>
    </dgm:pt>
    <dgm:pt modelId="{924D2AA1-0756-4E24-877A-ED1497E97325}" type="parTrans" cxnId="{85EEB89F-9AC3-48F3-AF0A-4B5BA874AC1E}">
      <dgm:prSet/>
      <dgm:spPr/>
      <dgm:t>
        <a:bodyPr/>
        <a:lstStyle/>
        <a:p>
          <a:endParaRPr lang="en-US"/>
        </a:p>
      </dgm:t>
    </dgm:pt>
    <dgm:pt modelId="{F68C8A1D-79E4-4EE8-B99E-1AD96A551C69}" type="sibTrans" cxnId="{85EEB89F-9AC3-48F3-AF0A-4B5BA874AC1E}">
      <dgm:prSet/>
      <dgm:spPr/>
      <dgm:t>
        <a:bodyPr/>
        <a:lstStyle/>
        <a:p>
          <a:endParaRPr lang="en-US"/>
        </a:p>
      </dgm:t>
    </dgm:pt>
    <dgm:pt modelId="{E3A9DA39-62B6-49F4-9BA8-F5E8CCF8F49E}">
      <dgm:prSet phldrT="[Văn bản]"/>
      <dgm:spPr/>
      <dgm:t>
        <a:bodyPr/>
        <a:lstStyle/>
        <a:p>
          <a:r>
            <a:rPr lang="en-US" dirty="0"/>
            <a:t>Direction</a:t>
          </a:r>
        </a:p>
      </dgm:t>
    </dgm:pt>
    <dgm:pt modelId="{344A2478-BDC4-46C6-A5A3-BAF55ED80F3A}" type="parTrans" cxnId="{E8A345B3-61F2-476F-BA53-09AB1D7B9133}">
      <dgm:prSet/>
      <dgm:spPr/>
      <dgm:t>
        <a:bodyPr/>
        <a:lstStyle/>
        <a:p>
          <a:endParaRPr lang="en-US"/>
        </a:p>
      </dgm:t>
    </dgm:pt>
    <dgm:pt modelId="{9ACD7779-1A18-4BAC-8012-7D29F31FBE7F}" type="sibTrans" cxnId="{E8A345B3-61F2-476F-BA53-09AB1D7B9133}">
      <dgm:prSet/>
      <dgm:spPr/>
      <dgm:t>
        <a:bodyPr/>
        <a:lstStyle/>
        <a:p>
          <a:endParaRPr lang="en-US"/>
        </a:p>
      </dgm:t>
    </dgm:pt>
    <dgm:pt modelId="{02E1F325-64CE-4999-8925-24833DBB24C1}">
      <dgm:prSet phldrT="[Văn bản]"/>
      <dgm:spPr/>
      <dgm:t>
        <a:bodyPr/>
        <a:lstStyle/>
        <a:p>
          <a:r>
            <a:rPr lang="en-US" dirty="0"/>
            <a:t>Meteorological survey</a:t>
          </a:r>
        </a:p>
      </dgm:t>
    </dgm:pt>
    <dgm:pt modelId="{2468C307-0AEB-4250-9D85-35130045E86D}" type="parTrans" cxnId="{6ACAB5BF-FCB7-415C-81D1-AC69CF6265A9}">
      <dgm:prSet/>
      <dgm:spPr/>
      <dgm:t>
        <a:bodyPr/>
        <a:lstStyle/>
        <a:p>
          <a:endParaRPr lang="en-US"/>
        </a:p>
      </dgm:t>
    </dgm:pt>
    <dgm:pt modelId="{3482EE54-06BE-4254-A112-203BEFE6FCC7}" type="sibTrans" cxnId="{6ACAB5BF-FCB7-415C-81D1-AC69CF6265A9}">
      <dgm:prSet/>
      <dgm:spPr/>
      <dgm:t>
        <a:bodyPr/>
        <a:lstStyle/>
        <a:p>
          <a:endParaRPr lang="en-US"/>
        </a:p>
      </dgm:t>
    </dgm:pt>
    <dgm:pt modelId="{D79F891A-90F0-4296-B10F-96BFD3D1905C}">
      <dgm:prSet phldrT="[Văn bản]"/>
      <dgm:spPr/>
      <dgm:t>
        <a:bodyPr/>
        <a:lstStyle/>
        <a:p>
          <a:r>
            <a:rPr lang="en-US" dirty="0"/>
            <a:t>Calculate shading</a:t>
          </a:r>
        </a:p>
      </dgm:t>
    </dgm:pt>
    <dgm:pt modelId="{8BEDA14B-6A3A-471C-A463-4FD1B7406D47}" type="parTrans" cxnId="{1994301E-4465-481E-A1C5-772DE4FECEF5}">
      <dgm:prSet/>
      <dgm:spPr/>
      <dgm:t>
        <a:bodyPr/>
        <a:lstStyle/>
        <a:p>
          <a:endParaRPr lang="en-US"/>
        </a:p>
      </dgm:t>
    </dgm:pt>
    <dgm:pt modelId="{8C4AE95C-E8EA-4C65-A8A2-A801C4CC6B84}" type="sibTrans" cxnId="{1994301E-4465-481E-A1C5-772DE4FECEF5}">
      <dgm:prSet/>
      <dgm:spPr/>
      <dgm:t>
        <a:bodyPr/>
        <a:lstStyle/>
        <a:p>
          <a:endParaRPr lang="en-US"/>
        </a:p>
      </dgm:t>
    </dgm:pt>
    <dgm:pt modelId="{75A53B9E-BB77-4F6D-95A0-3F24CAC897F8}" type="pres">
      <dgm:prSet presAssocID="{2849AC87-4605-4F7D-BA2F-F3554A16A58C}" presName="hierChild1" presStyleCnt="0">
        <dgm:presLayoutVars>
          <dgm:chPref val="1"/>
          <dgm:dir/>
          <dgm:animOne val="branch"/>
          <dgm:animLvl val="lvl"/>
          <dgm:resizeHandles/>
        </dgm:presLayoutVars>
      </dgm:prSet>
      <dgm:spPr/>
    </dgm:pt>
    <dgm:pt modelId="{7BD0E902-4BD2-48F7-983E-8FDECA4375F0}" type="pres">
      <dgm:prSet presAssocID="{795F3647-5915-4B5D-B659-3BADC2770A15}" presName="hierRoot1" presStyleCnt="0"/>
      <dgm:spPr/>
    </dgm:pt>
    <dgm:pt modelId="{B60B0FB1-3F29-4A00-B3BA-B5E63C240E36}" type="pres">
      <dgm:prSet presAssocID="{795F3647-5915-4B5D-B659-3BADC2770A15}" presName="composite" presStyleCnt="0"/>
      <dgm:spPr/>
    </dgm:pt>
    <dgm:pt modelId="{0FDD7A76-DBCD-47D2-997E-4A080F4598D0}" type="pres">
      <dgm:prSet presAssocID="{795F3647-5915-4B5D-B659-3BADC2770A15}" presName="background" presStyleLbl="node0" presStyleIdx="0" presStyleCnt="1"/>
      <dgm:spPr/>
    </dgm:pt>
    <dgm:pt modelId="{8C1DFC59-BEFF-4E47-8452-3CA69B879B15}" type="pres">
      <dgm:prSet presAssocID="{795F3647-5915-4B5D-B659-3BADC2770A15}" presName="text" presStyleLbl="fgAcc0" presStyleIdx="0" presStyleCnt="1">
        <dgm:presLayoutVars>
          <dgm:chPref val="3"/>
        </dgm:presLayoutVars>
      </dgm:prSet>
      <dgm:spPr/>
    </dgm:pt>
    <dgm:pt modelId="{ACBBCCEF-03B3-49FF-A9F4-68E23C2D3AFA}" type="pres">
      <dgm:prSet presAssocID="{795F3647-5915-4B5D-B659-3BADC2770A15}" presName="hierChild2" presStyleCnt="0"/>
      <dgm:spPr/>
    </dgm:pt>
    <dgm:pt modelId="{88874975-CF48-4F4D-97FB-F89F93C91B06}" type="pres">
      <dgm:prSet presAssocID="{29FB2C94-0A6A-498E-882D-88731A8ACC0E}" presName="Name10" presStyleLbl="parChTrans1D2" presStyleIdx="0" presStyleCnt="2"/>
      <dgm:spPr/>
    </dgm:pt>
    <dgm:pt modelId="{C0AA9C30-78B3-49EA-A761-43A91A32FB6F}" type="pres">
      <dgm:prSet presAssocID="{10B1C35A-2D4E-4D75-864E-B519C30B7DD7}" presName="hierRoot2" presStyleCnt="0"/>
      <dgm:spPr/>
    </dgm:pt>
    <dgm:pt modelId="{34770F4D-0B08-4077-BC06-F6B5CBCC46C2}" type="pres">
      <dgm:prSet presAssocID="{10B1C35A-2D4E-4D75-864E-B519C30B7DD7}" presName="composite2" presStyleCnt="0"/>
      <dgm:spPr/>
    </dgm:pt>
    <dgm:pt modelId="{BAA561C7-A7B6-4987-B585-85E356BA0318}" type="pres">
      <dgm:prSet presAssocID="{10B1C35A-2D4E-4D75-864E-B519C30B7DD7}" presName="background2" presStyleLbl="node2" presStyleIdx="0" presStyleCnt="2"/>
      <dgm:spPr/>
    </dgm:pt>
    <dgm:pt modelId="{2BEEB441-764A-4D20-90CE-6E506D6B3DE8}" type="pres">
      <dgm:prSet presAssocID="{10B1C35A-2D4E-4D75-864E-B519C30B7DD7}" presName="text2" presStyleLbl="fgAcc2" presStyleIdx="0" presStyleCnt="2" custLinFactX="-1683" custLinFactNeighborX="-100000" custLinFactNeighborY="-12268">
        <dgm:presLayoutVars>
          <dgm:chPref val="3"/>
        </dgm:presLayoutVars>
      </dgm:prSet>
      <dgm:spPr/>
    </dgm:pt>
    <dgm:pt modelId="{839F434C-BCAA-4E82-8630-E684DA0C93F1}" type="pres">
      <dgm:prSet presAssocID="{10B1C35A-2D4E-4D75-864E-B519C30B7DD7}" presName="hierChild3" presStyleCnt="0"/>
      <dgm:spPr/>
    </dgm:pt>
    <dgm:pt modelId="{6B7B2E02-69D3-4628-811D-A9579C429169}" type="pres">
      <dgm:prSet presAssocID="{FB6D14EC-5B27-4B57-9A8C-32A4111D96A9}" presName="Name17" presStyleLbl="parChTrans1D3" presStyleIdx="0" presStyleCnt="4"/>
      <dgm:spPr/>
    </dgm:pt>
    <dgm:pt modelId="{D094DC20-400B-426A-8ADC-3547D9C3FEF2}" type="pres">
      <dgm:prSet presAssocID="{477A5026-0905-4E91-B50E-A77A0AB98275}" presName="hierRoot3" presStyleCnt="0"/>
      <dgm:spPr/>
    </dgm:pt>
    <dgm:pt modelId="{7A96542C-39AE-45EA-8B13-D08A05A19FA0}" type="pres">
      <dgm:prSet presAssocID="{477A5026-0905-4E91-B50E-A77A0AB98275}" presName="composite3" presStyleCnt="0"/>
      <dgm:spPr/>
    </dgm:pt>
    <dgm:pt modelId="{12766BEB-E3D3-418A-B3C3-53CD84ED3CCE}" type="pres">
      <dgm:prSet presAssocID="{477A5026-0905-4E91-B50E-A77A0AB98275}" presName="background3" presStyleLbl="node3" presStyleIdx="0" presStyleCnt="4"/>
      <dgm:spPr/>
    </dgm:pt>
    <dgm:pt modelId="{6A7120CB-B832-4F95-A35B-3CFE2254D792}" type="pres">
      <dgm:prSet presAssocID="{477A5026-0905-4E91-B50E-A77A0AB98275}" presName="text3" presStyleLbl="fgAcc3" presStyleIdx="0" presStyleCnt="4" custLinFactX="-67675" custLinFactNeighborX="-100000" custLinFactNeighborY="132">
        <dgm:presLayoutVars>
          <dgm:chPref val="3"/>
        </dgm:presLayoutVars>
      </dgm:prSet>
      <dgm:spPr/>
    </dgm:pt>
    <dgm:pt modelId="{32720746-309D-4596-AEC8-5AAC790E883B}" type="pres">
      <dgm:prSet presAssocID="{477A5026-0905-4E91-B50E-A77A0AB98275}" presName="hierChild4" presStyleCnt="0"/>
      <dgm:spPr/>
    </dgm:pt>
    <dgm:pt modelId="{835A27A8-50DF-4C7E-8963-86C1AA56C10E}" type="pres">
      <dgm:prSet presAssocID="{924D2AA1-0756-4E24-877A-ED1497E97325}" presName="Name17" presStyleLbl="parChTrans1D3" presStyleIdx="1" presStyleCnt="4"/>
      <dgm:spPr/>
    </dgm:pt>
    <dgm:pt modelId="{837D5869-6721-4B9D-ACA3-F01A3D9158C4}" type="pres">
      <dgm:prSet presAssocID="{24377545-332B-424D-948A-46C26E761A9F}" presName="hierRoot3" presStyleCnt="0"/>
      <dgm:spPr/>
    </dgm:pt>
    <dgm:pt modelId="{60500120-97EC-4313-99AE-95E916AF0F58}" type="pres">
      <dgm:prSet presAssocID="{24377545-332B-424D-948A-46C26E761A9F}" presName="composite3" presStyleCnt="0"/>
      <dgm:spPr/>
    </dgm:pt>
    <dgm:pt modelId="{91091609-5360-4335-AD24-6D2112A2059E}" type="pres">
      <dgm:prSet presAssocID="{24377545-332B-424D-948A-46C26E761A9F}" presName="background3" presStyleLbl="node3" presStyleIdx="1" presStyleCnt="4"/>
      <dgm:spPr/>
    </dgm:pt>
    <dgm:pt modelId="{D7512A9B-142E-4401-A80F-68D2FF485D3E}" type="pres">
      <dgm:prSet presAssocID="{24377545-332B-424D-948A-46C26E761A9F}" presName="text3" presStyleLbl="fgAcc3" presStyleIdx="1" presStyleCnt="4" custLinFactNeighborX="-48182" custLinFactNeighborY="132">
        <dgm:presLayoutVars>
          <dgm:chPref val="3"/>
        </dgm:presLayoutVars>
      </dgm:prSet>
      <dgm:spPr/>
    </dgm:pt>
    <dgm:pt modelId="{559D6AF8-2009-4F68-97BA-FEA060480C06}" type="pres">
      <dgm:prSet presAssocID="{24377545-332B-424D-948A-46C26E761A9F}" presName="hierChild4" presStyleCnt="0"/>
      <dgm:spPr/>
    </dgm:pt>
    <dgm:pt modelId="{36182972-B026-4AFB-979F-F56F0762CC67}" type="pres">
      <dgm:prSet presAssocID="{344A2478-BDC4-46C6-A5A3-BAF55ED80F3A}" presName="Name10" presStyleLbl="parChTrans1D2" presStyleIdx="1" presStyleCnt="2"/>
      <dgm:spPr/>
    </dgm:pt>
    <dgm:pt modelId="{6BFFB07D-3DCA-48A4-B1DE-DA764E882210}" type="pres">
      <dgm:prSet presAssocID="{E3A9DA39-62B6-49F4-9BA8-F5E8CCF8F49E}" presName="hierRoot2" presStyleCnt="0"/>
      <dgm:spPr/>
    </dgm:pt>
    <dgm:pt modelId="{CA5BF72F-5301-4908-8EA2-D5A27F731811}" type="pres">
      <dgm:prSet presAssocID="{E3A9DA39-62B6-49F4-9BA8-F5E8CCF8F49E}" presName="composite2" presStyleCnt="0"/>
      <dgm:spPr/>
    </dgm:pt>
    <dgm:pt modelId="{6FA23CD6-BB87-43CE-AB4F-E6B00E3FAC05}" type="pres">
      <dgm:prSet presAssocID="{E3A9DA39-62B6-49F4-9BA8-F5E8CCF8F49E}" presName="background2" presStyleLbl="node2" presStyleIdx="1" presStyleCnt="2"/>
      <dgm:spPr/>
    </dgm:pt>
    <dgm:pt modelId="{DD690EF2-2EF8-4ECF-85B1-EA85A57621EC}" type="pres">
      <dgm:prSet presAssocID="{E3A9DA39-62B6-49F4-9BA8-F5E8CCF8F49E}" presName="text2" presStyleLbl="fgAcc2" presStyleIdx="1" presStyleCnt="2" custLinFactNeighborX="85758" custLinFactNeighborY="-13647">
        <dgm:presLayoutVars>
          <dgm:chPref val="3"/>
        </dgm:presLayoutVars>
      </dgm:prSet>
      <dgm:spPr/>
    </dgm:pt>
    <dgm:pt modelId="{9BCDBE68-74E4-44B5-AAD5-4BF72AB82A46}" type="pres">
      <dgm:prSet presAssocID="{E3A9DA39-62B6-49F4-9BA8-F5E8CCF8F49E}" presName="hierChild3" presStyleCnt="0"/>
      <dgm:spPr/>
    </dgm:pt>
    <dgm:pt modelId="{2097F714-FE52-4914-B4AE-BECB8761554E}" type="pres">
      <dgm:prSet presAssocID="{2468C307-0AEB-4250-9D85-35130045E86D}" presName="Name17" presStyleLbl="parChTrans1D3" presStyleIdx="2" presStyleCnt="4"/>
      <dgm:spPr/>
    </dgm:pt>
    <dgm:pt modelId="{DFEBCA61-7E3F-43BE-99AF-DA7B55F58059}" type="pres">
      <dgm:prSet presAssocID="{02E1F325-64CE-4999-8925-24833DBB24C1}" presName="hierRoot3" presStyleCnt="0"/>
      <dgm:spPr/>
    </dgm:pt>
    <dgm:pt modelId="{354C86B8-5D16-4512-84F3-092531E1D758}" type="pres">
      <dgm:prSet presAssocID="{02E1F325-64CE-4999-8925-24833DBB24C1}" presName="composite3" presStyleCnt="0"/>
      <dgm:spPr/>
    </dgm:pt>
    <dgm:pt modelId="{46B2ADDB-4A09-4355-B9B0-7133EADE1E82}" type="pres">
      <dgm:prSet presAssocID="{02E1F325-64CE-4999-8925-24833DBB24C1}" presName="background3" presStyleLbl="node3" presStyleIdx="2" presStyleCnt="4"/>
      <dgm:spPr/>
    </dgm:pt>
    <dgm:pt modelId="{7C6BD9C5-F33D-4CA9-BCC9-E66A16103D35}" type="pres">
      <dgm:prSet presAssocID="{02E1F325-64CE-4999-8925-24833DBB24C1}" presName="text3" presStyleLbl="fgAcc3" presStyleIdx="2" presStyleCnt="4" custLinFactNeighborX="17382" custLinFactNeighborY="132">
        <dgm:presLayoutVars>
          <dgm:chPref val="3"/>
        </dgm:presLayoutVars>
      </dgm:prSet>
      <dgm:spPr/>
    </dgm:pt>
    <dgm:pt modelId="{A9FCAB3E-C7BD-46A8-8957-7A357B4F940A}" type="pres">
      <dgm:prSet presAssocID="{02E1F325-64CE-4999-8925-24833DBB24C1}" presName="hierChild4" presStyleCnt="0"/>
      <dgm:spPr/>
    </dgm:pt>
    <dgm:pt modelId="{74DEB2AB-DAC5-411B-A77A-51B1A2248421}" type="pres">
      <dgm:prSet presAssocID="{8BEDA14B-6A3A-471C-A463-4FD1B7406D47}" presName="Name17" presStyleLbl="parChTrans1D3" presStyleIdx="3" presStyleCnt="4"/>
      <dgm:spPr/>
    </dgm:pt>
    <dgm:pt modelId="{87A4A9A0-2C74-4C47-B7D1-6A2E45D0BDE5}" type="pres">
      <dgm:prSet presAssocID="{D79F891A-90F0-4296-B10F-96BFD3D1905C}" presName="hierRoot3" presStyleCnt="0"/>
      <dgm:spPr/>
    </dgm:pt>
    <dgm:pt modelId="{615C1623-4F94-413E-8E9B-6832538E762E}" type="pres">
      <dgm:prSet presAssocID="{D79F891A-90F0-4296-B10F-96BFD3D1905C}" presName="composite3" presStyleCnt="0"/>
      <dgm:spPr/>
    </dgm:pt>
    <dgm:pt modelId="{D803A665-9379-477B-B5A3-3451C6DB4AFD}" type="pres">
      <dgm:prSet presAssocID="{D79F891A-90F0-4296-B10F-96BFD3D1905C}" presName="background3" presStyleLbl="node3" presStyleIdx="3" presStyleCnt="4"/>
      <dgm:spPr/>
    </dgm:pt>
    <dgm:pt modelId="{284DA9A1-8C00-4A64-88BD-C9A57878A272}" type="pres">
      <dgm:prSet presAssocID="{D79F891A-90F0-4296-B10F-96BFD3D1905C}" presName="text3" presStyleLbl="fgAcc3" presStyleIdx="3" presStyleCnt="4" custLinFactX="39273" custLinFactNeighborX="100000" custLinFactNeighborY="132">
        <dgm:presLayoutVars>
          <dgm:chPref val="3"/>
        </dgm:presLayoutVars>
      </dgm:prSet>
      <dgm:spPr/>
    </dgm:pt>
    <dgm:pt modelId="{BA7DCB25-ADDE-464C-8897-E79F33E900AE}" type="pres">
      <dgm:prSet presAssocID="{D79F891A-90F0-4296-B10F-96BFD3D1905C}" presName="hierChild4" presStyleCnt="0"/>
      <dgm:spPr/>
    </dgm:pt>
  </dgm:ptLst>
  <dgm:cxnLst>
    <dgm:cxn modelId="{E6FC5501-3C6E-40C7-89E6-3D9079892314}" type="presOf" srcId="{29FB2C94-0A6A-498E-882D-88731A8ACC0E}" destId="{88874975-CF48-4F4D-97FB-F89F93C91B06}" srcOrd="0" destOrd="0" presId="urn:microsoft.com/office/officeart/2005/8/layout/hierarchy1"/>
    <dgm:cxn modelId="{57E8B001-DC39-4CDC-81C3-88F911651DEB}" type="presOf" srcId="{FB6D14EC-5B27-4B57-9A8C-32A4111D96A9}" destId="{6B7B2E02-69D3-4628-811D-A9579C429169}" srcOrd="0" destOrd="0" presId="urn:microsoft.com/office/officeart/2005/8/layout/hierarchy1"/>
    <dgm:cxn modelId="{E87E9B02-8B71-4843-9851-DBD7AC912A93}" type="presOf" srcId="{D79F891A-90F0-4296-B10F-96BFD3D1905C}" destId="{284DA9A1-8C00-4A64-88BD-C9A57878A272}" srcOrd="0" destOrd="0" presId="urn:microsoft.com/office/officeart/2005/8/layout/hierarchy1"/>
    <dgm:cxn modelId="{1994301E-4465-481E-A1C5-772DE4FECEF5}" srcId="{E3A9DA39-62B6-49F4-9BA8-F5E8CCF8F49E}" destId="{D79F891A-90F0-4296-B10F-96BFD3D1905C}" srcOrd="1" destOrd="0" parTransId="{8BEDA14B-6A3A-471C-A463-4FD1B7406D47}" sibTransId="{8C4AE95C-E8EA-4C65-A8A2-A801C4CC6B84}"/>
    <dgm:cxn modelId="{BB8B862D-1E3A-4EC5-AB84-FCDCA644A04E}" type="presOf" srcId="{8BEDA14B-6A3A-471C-A463-4FD1B7406D47}" destId="{74DEB2AB-DAC5-411B-A77A-51B1A2248421}" srcOrd="0" destOrd="0" presId="urn:microsoft.com/office/officeart/2005/8/layout/hierarchy1"/>
    <dgm:cxn modelId="{5BCEC934-4D69-44C1-AA34-D702DA76744B}" type="presOf" srcId="{E3A9DA39-62B6-49F4-9BA8-F5E8CCF8F49E}" destId="{DD690EF2-2EF8-4ECF-85B1-EA85A57621EC}" srcOrd="0" destOrd="0" presId="urn:microsoft.com/office/officeart/2005/8/layout/hierarchy1"/>
    <dgm:cxn modelId="{D623F14E-CBAC-4162-BCCE-1DA16D9ADCB0}" srcId="{10B1C35A-2D4E-4D75-864E-B519C30B7DD7}" destId="{477A5026-0905-4E91-B50E-A77A0AB98275}" srcOrd="0" destOrd="0" parTransId="{FB6D14EC-5B27-4B57-9A8C-32A4111D96A9}" sibTransId="{EC5DAF80-7EBA-4372-A5AC-1EC82FDD6D22}"/>
    <dgm:cxn modelId="{4CEEDA52-928D-4D70-BE96-B67CD9BB5B01}" type="presOf" srcId="{2468C307-0AEB-4250-9D85-35130045E86D}" destId="{2097F714-FE52-4914-B4AE-BECB8761554E}" srcOrd="0" destOrd="0" presId="urn:microsoft.com/office/officeart/2005/8/layout/hierarchy1"/>
    <dgm:cxn modelId="{37795B55-04D4-44AE-9C2C-AD0FBDEE2CB9}" type="presOf" srcId="{2849AC87-4605-4F7D-BA2F-F3554A16A58C}" destId="{75A53B9E-BB77-4F6D-95A0-3F24CAC897F8}" srcOrd="0" destOrd="0" presId="urn:microsoft.com/office/officeart/2005/8/layout/hierarchy1"/>
    <dgm:cxn modelId="{3229FC73-46A6-40D2-B3CA-8CDA19903047}" type="presOf" srcId="{477A5026-0905-4E91-B50E-A77A0AB98275}" destId="{6A7120CB-B832-4F95-A35B-3CFE2254D792}" srcOrd="0" destOrd="0" presId="urn:microsoft.com/office/officeart/2005/8/layout/hierarchy1"/>
    <dgm:cxn modelId="{EDDBDA82-F274-4E68-990D-886D5F9A88F0}" srcId="{2849AC87-4605-4F7D-BA2F-F3554A16A58C}" destId="{795F3647-5915-4B5D-B659-3BADC2770A15}" srcOrd="0" destOrd="0" parTransId="{15007436-1E8E-47DF-9311-983943098EC7}" sibTransId="{19C5B24C-09ED-465A-AD36-4DC8EF08B53D}"/>
    <dgm:cxn modelId="{6287748A-0186-4355-A103-7530A41AC9CE}" type="presOf" srcId="{24377545-332B-424D-948A-46C26E761A9F}" destId="{D7512A9B-142E-4401-A80F-68D2FF485D3E}" srcOrd="0" destOrd="0" presId="urn:microsoft.com/office/officeart/2005/8/layout/hierarchy1"/>
    <dgm:cxn modelId="{85EEB89F-9AC3-48F3-AF0A-4B5BA874AC1E}" srcId="{10B1C35A-2D4E-4D75-864E-B519C30B7DD7}" destId="{24377545-332B-424D-948A-46C26E761A9F}" srcOrd="1" destOrd="0" parTransId="{924D2AA1-0756-4E24-877A-ED1497E97325}" sibTransId="{F68C8A1D-79E4-4EE8-B99E-1AD96A551C69}"/>
    <dgm:cxn modelId="{EDC8E4A8-FA1D-41B5-9481-BA878E7A0B8B}" type="presOf" srcId="{02E1F325-64CE-4999-8925-24833DBB24C1}" destId="{7C6BD9C5-F33D-4CA9-BCC9-E66A16103D35}" srcOrd="0" destOrd="0" presId="urn:microsoft.com/office/officeart/2005/8/layout/hierarchy1"/>
    <dgm:cxn modelId="{E8A345B3-61F2-476F-BA53-09AB1D7B9133}" srcId="{795F3647-5915-4B5D-B659-3BADC2770A15}" destId="{E3A9DA39-62B6-49F4-9BA8-F5E8CCF8F49E}" srcOrd="1" destOrd="0" parTransId="{344A2478-BDC4-46C6-A5A3-BAF55ED80F3A}" sibTransId="{9ACD7779-1A18-4BAC-8012-7D29F31FBE7F}"/>
    <dgm:cxn modelId="{6ACAB5BF-FCB7-415C-81D1-AC69CF6265A9}" srcId="{E3A9DA39-62B6-49F4-9BA8-F5E8CCF8F49E}" destId="{02E1F325-64CE-4999-8925-24833DBB24C1}" srcOrd="0" destOrd="0" parTransId="{2468C307-0AEB-4250-9D85-35130045E86D}" sibTransId="{3482EE54-06BE-4254-A112-203BEFE6FCC7}"/>
    <dgm:cxn modelId="{7E2BE2CA-6A5F-4007-B94B-088E6C05C5A3}" type="presOf" srcId="{795F3647-5915-4B5D-B659-3BADC2770A15}" destId="{8C1DFC59-BEFF-4E47-8452-3CA69B879B15}" srcOrd="0" destOrd="0" presId="urn:microsoft.com/office/officeart/2005/8/layout/hierarchy1"/>
    <dgm:cxn modelId="{2840B2DF-ECC9-49D8-9D65-2227AB95D1A4}" type="presOf" srcId="{10B1C35A-2D4E-4D75-864E-B519C30B7DD7}" destId="{2BEEB441-764A-4D20-90CE-6E506D6B3DE8}" srcOrd="0" destOrd="0" presId="urn:microsoft.com/office/officeart/2005/8/layout/hierarchy1"/>
    <dgm:cxn modelId="{837A69E8-E761-4AE5-AF7B-0286D7292219}" type="presOf" srcId="{344A2478-BDC4-46C6-A5A3-BAF55ED80F3A}" destId="{36182972-B026-4AFB-979F-F56F0762CC67}" srcOrd="0" destOrd="0" presId="urn:microsoft.com/office/officeart/2005/8/layout/hierarchy1"/>
    <dgm:cxn modelId="{627486F9-A6FD-47A3-A0E6-235D0CB97240}" type="presOf" srcId="{924D2AA1-0756-4E24-877A-ED1497E97325}" destId="{835A27A8-50DF-4C7E-8963-86C1AA56C10E}" srcOrd="0" destOrd="0" presId="urn:microsoft.com/office/officeart/2005/8/layout/hierarchy1"/>
    <dgm:cxn modelId="{62D247FD-5EDA-4F4D-B4EC-DC5611AB1852}" srcId="{795F3647-5915-4B5D-B659-3BADC2770A15}" destId="{10B1C35A-2D4E-4D75-864E-B519C30B7DD7}" srcOrd="0" destOrd="0" parTransId="{29FB2C94-0A6A-498E-882D-88731A8ACC0E}" sibTransId="{4B25A508-25AF-4045-A08B-16716D07D5C4}"/>
    <dgm:cxn modelId="{64F3030A-107B-42CA-828E-EFCFABC8A839}" type="presParOf" srcId="{75A53B9E-BB77-4F6D-95A0-3F24CAC897F8}" destId="{7BD0E902-4BD2-48F7-983E-8FDECA4375F0}" srcOrd="0" destOrd="0" presId="urn:microsoft.com/office/officeart/2005/8/layout/hierarchy1"/>
    <dgm:cxn modelId="{EFB33517-8B87-4EED-A756-6814E2032607}" type="presParOf" srcId="{7BD0E902-4BD2-48F7-983E-8FDECA4375F0}" destId="{B60B0FB1-3F29-4A00-B3BA-B5E63C240E36}" srcOrd="0" destOrd="0" presId="urn:microsoft.com/office/officeart/2005/8/layout/hierarchy1"/>
    <dgm:cxn modelId="{F9D4FDDC-FBA2-4308-B11B-2EF332FBDF43}" type="presParOf" srcId="{B60B0FB1-3F29-4A00-B3BA-B5E63C240E36}" destId="{0FDD7A76-DBCD-47D2-997E-4A080F4598D0}" srcOrd="0" destOrd="0" presId="urn:microsoft.com/office/officeart/2005/8/layout/hierarchy1"/>
    <dgm:cxn modelId="{51BBA330-F10D-4E62-8D02-27BF4FF39594}" type="presParOf" srcId="{B60B0FB1-3F29-4A00-B3BA-B5E63C240E36}" destId="{8C1DFC59-BEFF-4E47-8452-3CA69B879B15}" srcOrd="1" destOrd="0" presId="urn:microsoft.com/office/officeart/2005/8/layout/hierarchy1"/>
    <dgm:cxn modelId="{FDA2D8E0-7A94-4447-BA0F-C3227819E46C}" type="presParOf" srcId="{7BD0E902-4BD2-48F7-983E-8FDECA4375F0}" destId="{ACBBCCEF-03B3-49FF-A9F4-68E23C2D3AFA}" srcOrd="1" destOrd="0" presId="urn:microsoft.com/office/officeart/2005/8/layout/hierarchy1"/>
    <dgm:cxn modelId="{78A2F97D-FBE9-4573-AFC4-F21B850AE7E9}" type="presParOf" srcId="{ACBBCCEF-03B3-49FF-A9F4-68E23C2D3AFA}" destId="{88874975-CF48-4F4D-97FB-F89F93C91B06}" srcOrd="0" destOrd="0" presId="urn:microsoft.com/office/officeart/2005/8/layout/hierarchy1"/>
    <dgm:cxn modelId="{604B36C4-A113-4C78-8E0B-7530FEBE4137}" type="presParOf" srcId="{ACBBCCEF-03B3-49FF-A9F4-68E23C2D3AFA}" destId="{C0AA9C30-78B3-49EA-A761-43A91A32FB6F}" srcOrd="1" destOrd="0" presId="urn:microsoft.com/office/officeart/2005/8/layout/hierarchy1"/>
    <dgm:cxn modelId="{DA0F1A30-BABE-4E13-9510-823AC8CBDBF8}" type="presParOf" srcId="{C0AA9C30-78B3-49EA-A761-43A91A32FB6F}" destId="{34770F4D-0B08-4077-BC06-F6B5CBCC46C2}" srcOrd="0" destOrd="0" presId="urn:microsoft.com/office/officeart/2005/8/layout/hierarchy1"/>
    <dgm:cxn modelId="{BE59B625-C655-4406-A105-64A73D044E08}" type="presParOf" srcId="{34770F4D-0B08-4077-BC06-F6B5CBCC46C2}" destId="{BAA561C7-A7B6-4987-B585-85E356BA0318}" srcOrd="0" destOrd="0" presId="urn:microsoft.com/office/officeart/2005/8/layout/hierarchy1"/>
    <dgm:cxn modelId="{FD2D0D72-2B58-4E1F-9539-8060665C0D38}" type="presParOf" srcId="{34770F4D-0B08-4077-BC06-F6B5CBCC46C2}" destId="{2BEEB441-764A-4D20-90CE-6E506D6B3DE8}" srcOrd="1" destOrd="0" presId="urn:microsoft.com/office/officeart/2005/8/layout/hierarchy1"/>
    <dgm:cxn modelId="{AF5784A7-B510-4382-A1DF-B18513B9E4D3}" type="presParOf" srcId="{C0AA9C30-78B3-49EA-A761-43A91A32FB6F}" destId="{839F434C-BCAA-4E82-8630-E684DA0C93F1}" srcOrd="1" destOrd="0" presId="urn:microsoft.com/office/officeart/2005/8/layout/hierarchy1"/>
    <dgm:cxn modelId="{A5F659FD-F2D4-45BA-A1BD-0ADEA747B7C1}" type="presParOf" srcId="{839F434C-BCAA-4E82-8630-E684DA0C93F1}" destId="{6B7B2E02-69D3-4628-811D-A9579C429169}" srcOrd="0" destOrd="0" presId="urn:microsoft.com/office/officeart/2005/8/layout/hierarchy1"/>
    <dgm:cxn modelId="{2E8C3579-6F96-47E7-8627-AD92AAC70572}" type="presParOf" srcId="{839F434C-BCAA-4E82-8630-E684DA0C93F1}" destId="{D094DC20-400B-426A-8ADC-3547D9C3FEF2}" srcOrd="1" destOrd="0" presId="urn:microsoft.com/office/officeart/2005/8/layout/hierarchy1"/>
    <dgm:cxn modelId="{F875481F-8F67-4BBB-8192-9E7B2C622614}" type="presParOf" srcId="{D094DC20-400B-426A-8ADC-3547D9C3FEF2}" destId="{7A96542C-39AE-45EA-8B13-D08A05A19FA0}" srcOrd="0" destOrd="0" presId="urn:microsoft.com/office/officeart/2005/8/layout/hierarchy1"/>
    <dgm:cxn modelId="{4DECA35E-5E75-4CE9-9634-4BDB78FBCAD0}" type="presParOf" srcId="{7A96542C-39AE-45EA-8B13-D08A05A19FA0}" destId="{12766BEB-E3D3-418A-B3C3-53CD84ED3CCE}" srcOrd="0" destOrd="0" presId="urn:microsoft.com/office/officeart/2005/8/layout/hierarchy1"/>
    <dgm:cxn modelId="{D50E909D-0A0B-482F-A514-E9DFE09E3EAA}" type="presParOf" srcId="{7A96542C-39AE-45EA-8B13-D08A05A19FA0}" destId="{6A7120CB-B832-4F95-A35B-3CFE2254D792}" srcOrd="1" destOrd="0" presId="urn:microsoft.com/office/officeart/2005/8/layout/hierarchy1"/>
    <dgm:cxn modelId="{C5A04BD0-38D2-48CA-A421-BFBE12DC07A1}" type="presParOf" srcId="{D094DC20-400B-426A-8ADC-3547D9C3FEF2}" destId="{32720746-309D-4596-AEC8-5AAC790E883B}" srcOrd="1" destOrd="0" presId="urn:microsoft.com/office/officeart/2005/8/layout/hierarchy1"/>
    <dgm:cxn modelId="{B0928DA7-03DB-4CA7-909C-4AD94BE08560}" type="presParOf" srcId="{839F434C-BCAA-4E82-8630-E684DA0C93F1}" destId="{835A27A8-50DF-4C7E-8963-86C1AA56C10E}" srcOrd="2" destOrd="0" presId="urn:microsoft.com/office/officeart/2005/8/layout/hierarchy1"/>
    <dgm:cxn modelId="{302FE202-1778-45E1-9AEB-15975FA4C0ED}" type="presParOf" srcId="{839F434C-BCAA-4E82-8630-E684DA0C93F1}" destId="{837D5869-6721-4B9D-ACA3-F01A3D9158C4}" srcOrd="3" destOrd="0" presId="urn:microsoft.com/office/officeart/2005/8/layout/hierarchy1"/>
    <dgm:cxn modelId="{FF6EC29C-4050-4CB9-A98F-22C666D723B5}" type="presParOf" srcId="{837D5869-6721-4B9D-ACA3-F01A3D9158C4}" destId="{60500120-97EC-4313-99AE-95E916AF0F58}" srcOrd="0" destOrd="0" presId="urn:microsoft.com/office/officeart/2005/8/layout/hierarchy1"/>
    <dgm:cxn modelId="{F804B4AB-8D9F-43A4-B5E8-B7373C3E685C}" type="presParOf" srcId="{60500120-97EC-4313-99AE-95E916AF0F58}" destId="{91091609-5360-4335-AD24-6D2112A2059E}" srcOrd="0" destOrd="0" presId="urn:microsoft.com/office/officeart/2005/8/layout/hierarchy1"/>
    <dgm:cxn modelId="{D7B319D1-FEC0-4037-AA16-D243E2908404}" type="presParOf" srcId="{60500120-97EC-4313-99AE-95E916AF0F58}" destId="{D7512A9B-142E-4401-A80F-68D2FF485D3E}" srcOrd="1" destOrd="0" presId="urn:microsoft.com/office/officeart/2005/8/layout/hierarchy1"/>
    <dgm:cxn modelId="{43048301-164C-4E40-A36E-3E3B20C20FC0}" type="presParOf" srcId="{837D5869-6721-4B9D-ACA3-F01A3D9158C4}" destId="{559D6AF8-2009-4F68-97BA-FEA060480C06}" srcOrd="1" destOrd="0" presId="urn:microsoft.com/office/officeart/2005/8/layout/hierarchy1"/>
    <dgm:cxn modelId="{9119E869-C1AB-466B-91DE-5B269948802C}" type="presParOf" srcId="{ACBBCCEF-03B3-49FF-A9F4-68E23C2D3AFA}" destId="{36182972-B026-4AFB-979F-F56F0762CC67}" srcOrd="2" destOrd="0" presId="urn:microsoft.com/office/officeart/2005/8/layout/hierarchy1"/>
    <dgm:cxn modelId="{20EFF595-9D8B-4691-9EDE-C0CF56C2A4EF}" type="presParOf" srcId="{ACBBCCEF-03B3-49FF-A9F4-68E23C2D3AFA}" destId="{6BFFB07D-3DCA-48A4-B1DE-DA764E882210}" srcOrd="3" destOrd="0" presId="urn:microsoft.com/office/officeart/2005/8/layout/hierarchy1"/>
    <dgm:cxn modelId="{4366F219-C086-4DB9-926E-5F7C0C01D33A}" type="presParOf" srcId="{6BFFB07D-3DCA-48A4-B1DE-DA764E882210}" destId="{CA5BF72F-5301-4908-8EA2-D5A27F731811}" srcOrd="0" destOrd="0" presId="urn:microsoft.com/office/officeart/2005/8/layout/hierarchy1"/>
    <dgm:cxn modelId="{0741CB0F-F302-4E2E-B360-F078DA7E254E}" type="presParOf" srcId="{CA5BF72F-5301-4908-8EA2-D5A27F731811}" destId="{6FA23CD6-BB87-43CE-AB4F-E6B00E3FAC05}" srcOrd="0" destOrd="0" presId="urn:microsoft.com/office/officeart/2005/8/layout/hierarchy1"/>
    <dgm:cxn modelId="{6C6C49C0-2555-4EBE-8106-9C28F899FDAA}" type="presParOf" srcId="{CA5BF72F-5301-4908-8EA2-D5A27F731811}" destId="{DD690EF2-2EF8-4ECF-85B1-EA85A57621EC}" srcOrd="1" destOrd="0" presId="urn:microsoft.com/office/officeart/2005/8/layout/hierarchy1"/>
    <dgm:cxn modelId="{1BA2A416-5343-48F7-A15D-1BEE90DFB321}" type="presParOf" srcId="{6BFFB07D-3DCA-48A4-B1DE-DA764E882210}" destId="{9BCDBE68-74E4-44B5-AAD5-4BF72AB82A46}" srcOrd="1" destOrd="0" presId="urn:microsoft.com/office/officeart/2005/8/layout/hierarchy1"/>
    <dgm:cxn modelId="{0ADD4E27-E0B3-4E78-9E29-CE188820E143}" type="presParOf" srcId="{9BCDBE68-74E4-44B5-AAD5-4BF72AB82A46}" destId="{2097F714-FE52-4914-B4AE-BECB8761554E}" srcOrd="0" destOrd="0" presId="urn:microsoft.com/office/officeart/2005/8/layout/hierarchy1"/>
    <dgm:cxn modelId="{64E7E485-31C3-4147-95EA-2300B9DCAD4F}" type="presParOf" srcId="{9BCDBE68-74E4-44B5-AAD5-4BF72AB82A46}" destId="{DFEBCA61-7E3F-43BE-99AF-DA7B55F58059}" srcOrd="1" destOrd="0" presId="urn:microsoft.com/office/officeart/2005/8/layout/hierarchy1"/>
    <dgm:cxn modelId="{A2BD5703-4AB6-48C3-9276-65AE612742CB}" type="presParOf" srcId="{DFEBCA61-7E3F-43BE-99AF-DA7B55F58059}" destId="{354C86B8-5D16-4512-84F3-092531E1D758}" srcOrd="0" destOrd="0" presId="urn:microsoft.com/office/officeart/2005/8/layout/hierarchy1"/>
    <dgm:cxn modelId="{B2122EC0-0BA2-42ED-9D31-A43A03510C87}" type="presParOf" srcId="{354C86B8-5D16-4512-84F3-092531E1D758}" destId="{46B2ADDB-4A09-4355-B9B0-7133EADE1E82}" srcOrd="0" destOrd="0" presId="urn:microsoft.com/office/officeart/2005/8/layout/hierarchy1"/>
    <dgm:cxn modelId="{96A95B16-1E6A-4482-8314-6312877A1F01}" type="presParOf" srcId="{354C86B8-5D16-4512-84F3-092531E1D758}" destId="{7C6BD9C5-F33D-4CA9-BCC9-E66A16103D35}" srcOrd="1" destOrd="0" presId="urn:microsoft.com/office/officeart/2005/8/layout/hierarchy1"/>
    <dgm:cxn modelId="{08C91F6C-CF94-49A3-B1EE-A03D933F2EDC}" type="presParOf" srcId="{DFEBCA61-7E3F-43BE-99AF-DA7B55F58059}" destId="{A9FCAB3E-C7BD-46A8-8957-7A357B4F940A}" srcOrd="1" destOrd="0" presId="urn:microsoft.com/office/officeart/2005/8/layout/hierarchy1"/>
    <dgm:cxn modelId="{244D33A3-A879-441B-99B4-53DF26C83804}" type="presParOf" srcId="{9BCDBE68-74E4-44B5-AAD5-4BF72AB82A46}" destId="{74DEB2AB-DAC5-411B-A77A-51B1A2248421}" srcOrd="2" destOrd="0" presId="urn:microsoft.com/office/officeart/2005/8/layout/hierarchy1"/>
    <dgm:cxn modelId="{74CAF78E-2978-416C-AD41-B2D140F882D5}" type="presParOf" srcId="{9BCDBE68-74E4-44B5-AAD5-4BF72AB82A46}" destId="{87A4A9A0-2C74-4C47-B7D1-6A2E45D0BDE5}" srcOrd="3" destOrd="0" presId="urn:microsoft.com/office/officeart/2005/8/layout/hierarchy1"/>
    <dgm:cxn modelId="{14250BE3-8549-40C9-BB74-F413A57C7472}" type="presParOf" srcId="{87A4A9A0-2C74-4C47-B7D1-6A2E45D0BDE5}" destId="{615C1623-4F94-413E-8E9B-6832538E762E}" srcOrd="0" destOrd="0" presId="urn:microsoft.com/office/officeart/2005/8/layout/hierarchy1"/>
    <dgm:cxn modelId="{60B4FD33-749C-48E7-BDE9-CFF2A84575D0}" type="presParOf" srcId="{615C1623-4F94-413E-8E9B-6832538E762E}" destId="{D803A665-9379-477B-B5A3-3451C6DB4AFD}" srcOrd="0" destOrd="0" presId="urn:microsoft.com/office/officeart/2005/8/layout/hierarchy1"/>
    <dgm:cxn modelId="{9E6A48DE-11D2-47BD-9C06-9F3FF0E8BD49}" type="presParOf" srcId="{615C1623-4F94-413E-8E9B-6832538E762E}" destId="{284DA9A1-8C00-4A64-88BD-C9A57878A272}" srcOrd="1" destOrd="0" presId="urn:microsoft.com/office/officeart/2005/8/layout/hierarchy1"/>
    <dgm:cxn modelId="{737DE4AE-9167-4F43-B3D2-B8ECD455A9BD}" type="presParOf" srcId="{87A4A9A0-2C74-4C47-B7D1-6A2E45D0BDE5}" destId="{BA7DCB25-ADDE-464C-8897-E79F33E900AE}"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DEB2AB-DAC5-411B-A77A-51B1A2248421}">
      <dsp:nvSpPr>
        <dsp:cNvPr id="0" name=""/>
        <dsp:cNvSpPr/>
      </dsp:nvSpPr>
      <dsp:spPr>
        <a:xfrm>
          <a:off x="6874133" y="1590017"/>
          <a:ext cx="1235966" cy="407508"/>
        </a:xfrm>
        <a:custGeom>
          <a:avLst/>
          <a:gdLst/>
          <a:ahLst/>
          <a:cxnLst/>
          <a:rect l="0" t="0" r="0" b="0"/>
          <a:pathLst>
            <a:path>
              <a:moveTo>
                <a:pt x="0" y="0"/>
              </a:moveTo>
              <a:lnTo>
                <a:pt x="0" y="307619"/>
              </a:lnTo>
              <a:lnTo>
                <a:pt x="1235966" y="307619"/>
              </a:lnTo>
              <a:lnTo>
                <a:pt x="1235966" y="407508"/>
              </a:lnTo>
            </a:path>
          </a:pathLst>
        </a:custGeom>
        <a:noFill/>
        <a:ln w="25400" cap="flat" cmpd="sng" algn="ctr">
          <a:solidFill>
            <a:schemeClr val="accent1">
              <a:shade val="80000"/>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2097F714-FE52-4914-B4AE-BECB8761554E}">
      <dsp:nvSpPr>
        <dsp:cNvPr id="0" name=""/>
        <dsp:cNvSpPr/>
      </dsp:nvSpPr>
      <dsp:spPr>
        <a:xfrm>
          <a:off x="5477926" y="1590017"/>
          <a:ext cx="1396206" cy="407508"/>
        </a:xfrm>
        <a:custGeom>
          <a:avLst/>
          <a:gdLst/>
          <a:ahLst/>
          <a:cxnLst/>
          <a:rect l="0" t="0" r="0" b="0"/>
          <a:pathLst>
            <a:path>
              <a:moveTo>
                <a:pt x="1396206" y="0"/>
              </a:moveTo>
              <a:lnTo>
                <a:pt x="1396206" y="307619"/>
              </a:lnTo>
              <a:lnTo>
                <a:pt x="0" y="307619"/>
              </a:lnTo>
              <a:lnTo>
                <a:pt x="0" y="407508"/>
              </a:lnTo>
            </a:path>
          </a:pathLst>
        </a:custGeom>
        <a:noFill/>
        <a:ln w="25400" cap="flat" cmpd="sng" algn="ctr">
          <a:solidFill>
            <a:schemeClr val="accent1">
              <a:shade val="80000"/>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36182972-B026-4AFB-979F-F56F0762CC67}">
      <dsp:nvSpPr>
        <dsp:cNvPr id="0" name=""/>
        <dsp:cNvSpPr/>
      </dsp:nvSpPr>
      <dsp:spPr>
        <a:xfrm>
          <a:off x="4631567" y="685169"/>
          <a:ext cx="2242566" cy="220153"/>
        </a:xfrm>
        <a:custGeom>
          <a:avLst/>
          <a:gdLst/>
          <a:ahLst/>
          <a:cxnLst/>
          <a:rect l="0" t="0" r="0" b="0"/>
          <a:pathLst>
            <a:path>
              <a:moveTo>
                <a:pt x="0" y="0"/>
              </a:moveTo>
              <a:lnTo>
                <a:pt x="0" y="120264"/>
              </a:lnTo>
              <a:lnTo>
                <a:pt x="2242566" y="120264"/>
              </a:lnTo>
              <a:lnTo>
                <a:pt x="2242566" y="220153"/>
              </a:lnTo>
            </a:path>
          </a:pathLst>
        </a:custGeom>
        <a:noFill/>
        <a:ln w="25400" cap="flat" cmpd="sng" algn="ctr">
          <a:solidFill>
            <a:schemeClr val="accent1">
              <a:shade val="60000"/>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835A27A8-50DF-4C7E-8963-86C1AA56C10E}">
      <dsp:nvSpPr>
        <dsp:cNvPr id="0" name=""/>
        <dsp:cNvSpPr/>
      </dsp:nvSpPr>
      <dsp:spPr>
        <a:xfrm>
          <a:off x="2217288" y="1599459"/>
          <a:ext cx="1235815" cy="398066"/>
        </a:xfrm>
        <a:custGeom>
          <a:avLst/>
          <a:gdLst/>
          <a:ahLst/>
          <a:cxnLst/>
          <a:rect l="0" t="0" r="0" b="0"/>
          <a:pathLst>
            <a:path>
              <a:moveTo>
                <a:pt x="0" y="0"/>
              </a:moveTo>
              <a:lnTo>
                <a:pt x="0" y="298177"/>
              </a:lnTo>
              <a:lnTo>
                <a:pt x="1235815" y="298177"/>
              </a:lnTo>
              <a:lnTo>
                <a:pt x="1235815" y="398066"/>
              </a:lnTo>
            </a:path>
          </a:pathLst>
        </a:custGeom>
        <a:noFill/>
        <a:ln w="25400" cap="flat" cmpd="sng" algn="ctr">
          <a:solidFill>
            <a:schemeClr val="accent1">
              <a:shade val="80000"/>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6B7B2E02-69D3-4628-811D-A9579C429169}">
      <dsp:nvSpPr>
        <dsp:cNvPr id="0" name=""/>
        <dsp:cNvSpPr/>
      </dsp:nvSpPr>
      <dsp:spPr>
        <a:xfrm>
          <a:off x="846787" y="1599459"/>
          <a:ext cx="1370501" cy="398066"/>
        </a:xfrm>
        <a:custGeom>
          <a:avLst/>
          <a:gdLst/>
          <a:ahLst/>
          <a:cxnLst/>
          <a:rect l="0" t="0" r="0" b="0"/>
          <a:pathLst>
            <a:path>
              <a:moveTo>
                <a:pt x="1370501" y="0"/>
              </a:moveTo>
              <a:lnTo>
                <a:pt x="1370501" y="298177"/>
              </a:lnTo>
              <a:lnTo>
                <a:pt x="0" y="298177"/>
              </a:lnTo>
              <a:lnTo>
                <a:pt x="0" y="398066"/>
              </a:lnTo>
            </a:path>
          </a:pathLst>
        </a:custGeom>
        <a:noFill/>
        <a:ln w="25400" cap="flat" cmpd="sng" algn="ctr">
          <a:solidFill>
            <a:schemeClr val="accent1">
              <a:shade val="80000"/>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88874975-CF48-4F4D-97FB-F89F93C91B06}">
      <dsp:nvSpPr>
        <dsp:cNvPr id="0" name=""/>
        <dsp:cNvSpPr/>
      </dsp:nvSpPr>
      <dsp:spPr>
        <a:xfrm>
          <a:off x="2217288" y="685169"/>
          <a:ext cx="2414279" cy="229595"/>
        </a:xfrm>
        <a:custGeom>
          <a:avLst/>
          <a:gdLst/>
          <a:ahLst/>
          <a:cxnLst/>
          <a:rect l="0" t="0" r="0" b="0"/>
          <a:pathLst>
            <a:path>
              <a:moveTo>
                <a:pt x="2414279" y="0"/>
              </a:moveTo>
              <a:lnTo>
                <a:pt x="2414279" y="129706"/>
              </a:lnTo>
              <a:lnTo>
                <a:pt x="0" y="129706"/>
              </a:lnTo>
              <a:lnTo>
                <a:pt x="0" y="229595"/>
              </a:lnTo>
            </a:path>
          </a:pathLst>
        </a:custGeom>
        <a:noFill/>
        <a:ln w="25400" cap="flat" cmpd="sng" algn="ctr">
          <a:solidFill>
            <a:schemeClr val="accent1">
              <a:shade val="60000"/>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0FDD7A76-DBCD-47D2-997E-4A080F4598D0}">
      <dsp:nvSpPr>
        <dsp:cNvPr id="0" name=""/>
        <dsp:cNvSpPr/>
      </dsp:nvSpPr>
      <dsp:spPr>
        <a:xfrm>
          <a:off x="4092437" y="474"/>
          <a:ext cx="1078259" cy="684694"/>
        </a:xfrm>
        <a:prstGeom prst="roundRect">
          <a:avLst>
            <a:gd name="adj" fmla="val 10000"/>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8C1DFC59-BEFF-4E47-8452-3CA69B879B15}">
      <dsp:nvSpPr>
        <dsp:cNvPr id="0" name=""/>
        <dsp:cNvSpPr/>
      </dsp:nvSpPr>
      <dsp:spPr>
        <a:xfrm>
          <a:off x="4212244" y="114290"/>
          <a:ext cx="1078259" cy="68469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0080" prstMaterial="plastic">
          <a:bevelT w="25400" h="25400"/>
          <a:bevelB w="25400" h="25400"/>
        </a:sp3d>
      </dsp:spPr>
      <dsp:style>
        <a:lnRef idx="1">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Design</a:t>
          </a:r>
        </a:p>
      </dsp:txBody>
      <dsp:txXfrm>
        <a:off x="4232298" y="134344"/>
        <a:ext cx="1038151" cy="644586"/>
      </dsp:txXfrm>
    </dsp:sp>
    <dsp:sp modelId="{BAA561C7-A7B6-4987-B585-85E356BA0318}">
      <dsp:nvSpPr>
        <dsp:cNvPr id="0" name=""/>
        <dsp:cNvSpPr/>
      </dsp:nvSpPr>
      <dsp:spPr>
        <a:xfrm>
          <a:off x="1678158" y="914764"/>
          <a:ext cx="1078259" cy="684694"/>
        </a:xfrm>
        <a:prstGeom prst="roundRect">
          <a:avLst>
            <a:gd name="adj" fmla="val 10000"/>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2BEEB441-764A-4D20-90CE-6E506D6B3DE8}">
      <dsp:nvSpPr>
        <dsp:cNvPr id="0" name=""/>
        <dsp:cNvSpPr/>
      </dsp:nvSpPr>
      <dsp:spPr>
        <a:xfrm>
          <a:off x="1797965" y="1028580"/>
          <a:ext cx="1078259" cy="68469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0080" prstMaterial="plastic">
          <a:bevelT w="25400" h="25400"/>
          <a:bevelB w="25400" h="25400"/>
        </a:sp3d>
      </dsp:spPr>
      <dsp:style>
        <a:lnRef idx="1">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Support frame</a:t>
          </a:r>
        </a:p>
      </dsp:txBody>
      <dsp:txXfrm>
        <a:off x="1818019" y="1048634"/>
        <a:ext cx="1038151" cy="644586"/>
      </dsp:txXfrm>
    </dsp:sp>
    <dsp:sp modelId="{12766BEB-E3D3-418A-B3C3-53CD84ED3CCE}">
      <dsp:nvSpPr>
        <dsp:cNvPr id="0" name=""/>
        <dsp:cNvSpPr/>
      </dsp:nvSpPr>
      <dsp:spPr>
        <a:xfrm>
          <a:off x="307657" y="1997526"/>
          <a:ext cx="1078259" cy="684694"/>
        </a:xfrm>
        <a:prstGeom prst="roundRect">
          <a:avLst>
            <a:gd name="adj" fmla="val 10000"/>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6A7120CB-B832-4F95-A35B-3CFE2254D792}">
      <dsp:nvSpPr>
        <dsp:cNvPr id="0" name=""/>
        <dsp:cNvSpPr/>
      </dsp:nvSpPr>
      <dsp:spPr>
        <a:xfrm>
          <a:off x="427463" y="2111342"/>
          <a:ext cx="1078259" cy="68469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0080" prstMaterial="plastic">
          <a:bevelT w="25400" h="25400"/>
          <a:bevelB w="25400" h="25400"/>
        </a:sp3d>
      </dsp:spPr>
      <dsp:style>
        <a:lnRef idx="1">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Type of roof</a:t>
          </a:r>
        </a:p>
      </dsp:txBody>
      <dsp:txXfrm>
        <a:off x="447517" y="2131396"/>
        <a:ext cx="1038151" cy="644586"/>
      </dsp:txXfrm>
    </dsp:sp>
    <dsp:sp modelId="{91091609-5360-4335-AD24-6D2112A2059E}">
      <dsp:nvSpPr>
        <dsp:cNvPr id="0" name=""/>
        <dsp:cNvSpPr/>
      </dsp:nvSpPr>
      <dsp:spPr>
        <a:xfrm>
          <a:off x="2913974" y="1997526"/>
          <a:ext cx="1078259" cy="684694"/>
        </a:xfrm>
        <a:prstGeom prst="roundRect">
          <a:avLst>
            <a:gd name="adj" fmla="val 10000"/>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D7512A9B-142E-4401-A80F-68D2FF485D3E}">
      <dsp:nvSpPr>
        <dsp:cNvPr id="0" name=""/>
        <dsp:cNvSpPr/>
      </dsp:nvSpPr>
      <dsp:spPr>
        <a:xfrm>
          <a:off x="3033780" y="2111342"/>
          <a:ext cx="1078259" cy="68469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0080" prstMaterial="plastic">
          <a:bevelT w="25400" h="25400"/>
          <a:bevelB w="25400" h="25400"/>
        </a:sp3d>
      </dsp:spPr>
      <dsp:style>
        <a:lnRef idx="1">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Roof improvement costs</a:t>
          </a:r>
        </a:p>
      </dsp:txBody>
      <dsp:txXfrm>
        <a:off x="3053834" y="2131396"/>
        <a:ext cx="1038151" cy="644586"/>
      </dsp:txXfrm>
    </dsp:sp>
    <dsp:sp modelId="{6FA23CD6-BB87-43CE-AB4F-E6B00E3FAC05}">
      <dsp:nvSpPr>
        <dsp:cNvPr id="0" name=""/>
        <dsp:cNvSpPr/>
      </dsp:nvSpPr>
      <dsp:spPr>
        <a:xfrm>
          <a:off x="6335003" y="905322"/>
          <a:ext cx="1078259" cy="684694"/>
        </a:xfrm>
        <a:prstGeom prst="roundRect">
          <a:avLst>
            <a:gd name="adj" fmla="val 10000"/>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DD690EF2-2EF8-4ECF-85B1-EA85A57621EC}">
      <dsp:nvSpPr>
        <dsp:cNvPr id="0" name=""/>
        <dsp:cNvSpPr/>
      </dsp:nvSpPr>
      <dsp:spPr>
        <a:xfrm>
          <a:off x="6454810" y="1019139"/>
          <a:ext cx="1078259" cy="68469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0080" prstMaterial="plastic">
          <a:bevelT w="25400" h="25400"/>
          <a:bevelB w="25400" h="25400"/>
        </a:sp3d>
      </dsp:spPr>
      <dsp:style>
        <a:lnRef idx="1">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Direction</a:t>
          </a:r>
        </a:p>
      </dsp:txBody>
      <dsp:txXfrm>
        <a:off x="6474864" y="1039193"/>
        <a:ext cx="1038151" cy="644586"/>
      </dsp:txXfrm>
    </dsp:sp>
    <dsp:sp modelId="{46B2ADDB-4A09-4355-B9B0-7133EADE1E82}">
      <dsp:nvSpPr>
        <dsp:cNvPr id="0" name=""/>
        <dsp:cNvSpPr/>
      </dsp:nvSpPr>
      <dsp:spPr>
        <a:xfrm>
          <a:off x="4938796" y="1997526"/>
          <a:ext cx="1078259" cy="684694"/>
        </a:xfrm>
        <a:prstGeom prst="roundRect">
          <a:avLst>
            <a:gd name="adj" fmla="val 10000"/>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7C6BD9C5-F33D-4CA9-BCC9-E66A16103D35}">
      <dsp:nvSpPr>
        <dsp:cNvPr id="0" name=""/>
        <dsp:cNvSpPr/>
      </dsp:nvSpPr>
      <dsp:spPr>
        <a:xfrm>
          <a:off x="5058603" y="2111342"/>
          <a:ext cx="1078259" cy="68469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0080" prstMaterial="plastic">
          <a:bevelT w="25400" h="25400"/>
          <a:bevelB w="25400" h="25400"/>
        </a:sp3d>
      </dsp:spPr>
      <dsp:style>
        <a:lnRef idx="1">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Meteorological survey</a:t>
          </a:r>
        </a:p>
      </dsp:txBody>
      <dsp:txXfrm>
        <a:off x="5078657" y="2131396"/>
        <a:ext cx="1038151" cy="644586"/>
      </dsp:txXfrm>
    </dsp:sp>
    <dsp:sp modelId="{D803A665-9379-477B-B5A3-3451C6DB4AFD}">
      <dsp:nvSpPr>
        <dsp:cNvPr id="0" name=""/>
        <dsp:cNvSpPr/>
      </dsp:nvSpPr>
      <dsp:spPr>
        <a:xfrm>
          <a:off x="7570970" y="1997526"/>
          <a:ext cx="1078259" cy="684694"/>
        </a:xfrm>
        <a:prstGeom prst="roundRect">
          <a:avLst>
            <a:gd name="adj" fmla="val 10000"/>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284DA9A1-8C00-4A64-88BD-C9A57878A272}">
      <dsp:nvSpPr>
        <dsp:cNvPr id="0" name=""/>
        <dsp:cNvSpPr/>
      </dsp:nvSpPr>
      <dsp:spPr>
        <a:xfrm>
          <a:off x="7690777" y="2111342"/>
          <a:ext cx="1078259" cy="68469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0080" prstMaterial="plastic">
          <a:bevelT w="25400" h="25400"/>
          <a:bevelB w="25400" h="25400"/>
        </a:sp3d>
      </dsp:spPr>
      <dsp:style>
        <a:lnRef idx="1">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Calculate shading</a:t>
          </a:r>
        </a:p>
      </dsp:txBody>
      <dsp:txXfrm>
        <a:off x="7710831" y="2131396"/>
        <a:ext cx="1038151" cy="64458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evn.com.vn/d6/news/Kinh-nghiem-cua-Nhat-Ban-ve-phat-trien-dien-mat-troi-ap-mai-141-17-23640.aspx"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greentumble.com/types-of-solar-panel-mounting-systems-and-their-installation/#flat"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solar.schneider-electric.com/product/conext-combox/"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enfsolar.com/pv/inverter-datasheet/7999?utm_source=ENF&amp;utm_medium=inverter_list&amp;utm_campaign=enquiry_product_directory&amp;utm_content=57097" TargetMode="External"/><Relationship Id="rId2" Type="http://schemas.openxmlformats.org/officeDocument/2006/relationships/slide" Target="../slides/slide52.xml"/><Relationship Id="rId1" Type="http://schemas.openxmlformats.org/officeDocument/2006/relationships/notesMaster" Target="../notesMasters/notesMaster1.xml"/><Relationship Id="rId4" Type="http://schemas.openxmlformats.org/officeDocument/2006/relationships/hyperlink" Target="https://www.schneider-electric.com/en/product/LV438081/circuit-breaker-compact-nsx80-dc-pv,-80-a,-1000-v,-tm-d-trip-unit,-4-poles/?range=61297-compact-nsx-dc-&amp;-dc-pv&amp;node=166306292-circuit-breaker"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a:extLst>
            <a:ext uri="{FF2B5EF4-FFF2-40B4-BE49-F238E27FC236}">
              <a16:creationId xmlns:a16="http://schemas.microsoft.com/office/drawing/2014/main" id="{D76A94B3-F9E3-AB31-D10B-E1454ACE8228}"/>
            </a:ext>
          </a:extLst>
        </p:cNvPr>
        <p:cNvGrpSpPr/>
        <p:nvPr/>
      </p:nvGrpSpPr>
      <p:grpSpPr>
        <a:xfrm>
          <a:off x="0" y="0"/>
          <a:ext cx="0" cy="0"/>
          <a:chOff x="0" y="0"/>
          <a:chExt cx="0" cy="0"/>
        </a:xfrm>
      </p:grpSpPr>
      <p:sp>
        <p:nvSpPr>
          <p:cNvPr id="657" name="Google Shape;657;p22:notes">
            <a:extLst>
              <a:ext uri="{FF2B5EF4-FFF2-40B4-BE49-F238E27FC236}">
                <a16:creationId xmlns:a16="http://schemas.microsoft.com/office/drawing/2014/main" id="{D8F8DC52-A4A7-C797-278C-D5DF89BB515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8" name="Google Shape;658;p22:notes">
            <a:extLst>
              <a:ext uri="{FF2B5EF4-FFF2-40B4-BE49-F238E27FC236}">
                <a16:creationId xmlns:a16="http://schemas.microsoft.com/office/drawing/2014/main" id="{12011194-DE26-1CF2-274E-B555B62AE61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extLst>
      <p:ext uri="{BB962C8B-B14F-4D97-AF65-F5344CB8AC3E}">
        <p14:creationId xmlns:p14="http://schemas.microsoft.com/office/powerpoint/2010/main" val="31150540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160172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648632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2"/>
        <p:cNvGrpSpPr/>
        <p:nvPr/>
      </p:nvGrpSpPr>
      <p:grpSpPr>
        <a:xfrm>
          <a:off x="0" y="0"/>
          <a:ext cx="0" cy="0"/>
          <a:chOff x="0" y="0"/>
          <a:chExt cx="0" cy="0"/>
        </a:xfrm>
      </p:grpSpPr>
      <p:sp>
        <p:nvSpPr>
          <p:cNvPr id="603" name="Google Shape;603;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4" name="Google Shape;604;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dirty="0"/>
          </a:p>
        </p:txBody>
      </p:sp>
    </p:spTree>
    <p:extLst>
      <p:ext uri="{BB962C8B-B14F-4D97-AF65-F5344CB8AC3E}">
        <p14:creationId xmlns:p14="http://schemas.microsoft.com/office/powerpoint/2010/main" val="13773415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036784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015147-8637-133D-E0AD-F081C28434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A2B02F-A2AB-509E-2294-56F10E18AD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761D21-39BA-25F8-22E5-F6B2F8AAF9A6}"/>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857583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221342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7" name="Google Shape;717;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900"/>
              <a:buFont typeface="Arial"/>
              <a:buNone/>
            </a:pPr>
            <a:endParaRPr/>
          </a:p>
        </p:txBody>
      </p:sp>
    </p:spTree>
    <p:extLst>
      <p:ext uri="{BB962C8B-B14F-4D97-AF65-F5344CB8AC3E}">
        <p14:creationId xmlns:p14="http://schemas.microsoft.com/office/powerpoint/2010/main" val="37210597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298866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a:extLst>
            <a:ext uri="{FF2B5EF4-FFF2-40B4-BE49-F238E27FC236}">
              <a16:creationId xmlns:a16="http://schemas.microsoft.com/office/drawing/2014/main" id="{FCD73A2C-38F6-75B2-6F1D-C93B96CAE213}"/>
            </a:ext>
          </a:extLst>
        </p:cNvPr>
        <p:cNvGrpSpPr/>
        <p:nvPr/>
      </p:nvGrpSpPr>
      <p:grpSpPr>
        <a:xfrm>
          <a:off x="0" y="0"/>
          <a:ext cx="0" cy="0"/>
          <a:chOff x="0" y="0"/>
          <a:chExt cx="0" cy="0"/>
        </a:xfrm>
      </p:grpSpPr>
      <p:sp>
        <p:nvSpPr>
          <p:cNvPr id="657" name="Google Shape;657;p22:notes">
            <a:extLst>
              <a:ext uri="{FF2B5EF4-FFF2-40B4-BE49-F238E27FC236}">
                <a16:creationId xmlns:a16="http://schemas.microsoft.com/office/drawing/2014/main" id="{FE7C4B0C-6902-F656-CFAA-93AF6C049AB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8" name="Google Shape;658;p22:notes">
            <a:extLst>
              <a:ext uri="{FF2B5EF4-FFF2-40B4-BE49-F238E27FC236}">
                <a16:creationId xmlns:a16="http://schemas.microsoft.com/office/drawing/2014/main" id="{936CD3AD-84D0-538F-FAB3-2A4625A0587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extLst>
      <p:ext uri="{BB962C8B-B14F-4D97-AF65-F5344CB8AC3E}">
        <p14:creationId xmlns:p14="http://schemas.microsoft.com/office/powerpoint/2010/main" val="2626592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r>
              <a:rPr lang="en-US" dirty="0">
                <a:hlinkClick r:id="rId3"/>
              </a:rPr>
              <a:t>https://www.evn.com.vn/d6/news/Kinh-nghiem-cua-Nhat-Ban-ve-phat-trien-dien-mat-troi-ap-mai-141-17-23640.aspx</a:t>
            </a:r>
            <a:endParaRPr lang="en-US" dirty="0"/>
          </a:p>
        </p:txBody>
      </p:sp>
      <p:sp>
        <p:nvSpPr>
          <p:cNvPr id="4" name="Chỗ dành sẵn cho Đầu trang 3"/>
          <p:cNvSpPr>
            <a:spLocks noGrp="1"/>
          </p:cNvSpPr>
          <p:nvPr>
            <p:ph type="hdr" sz="quarter"/>
          </p:nvPr>
        </p:nvSpPr>
        <p:spPr/>
        <p:txBody>
          <a:bodyPr/>
          <a:lstStyle/>
          <a:p>
            <a:endParaRPr lang="en-US" dirty="0"/>
          </a:p>
        </p:txBody>
      </p:sp>
      <p:sp>
        <p:nvSpPr>
          <p:cNvPr id="5" name="Chỗ dành sẵn cho Chân trang 4"/>
          <p:cNvSpPr>
            <a:spLocks noGrp="1"/>
          </p:cNvSpPr>
          <p:nvPr>
            <p:ph type="ftr" sz="quarter" idx="4"/>
          </p:nvPr>
        </p:nvSpPr>
        <p:spPr/>
        <p:txBody>
          <a:bodyPr/>
          <a:lstStyle/>
          <a:p>
            <a:endParaRPr lang="en-US" dirty="0"/>
          </a:p>
        </p:txBody>
      </p:sp>
      <p:sp>
        <p:nvSpPr>
          <p:cNvPr id="6" name="Chỗ dành sẵn cho Số hiệu Bản chiếu 5"/>
          <p:cNvSpPr>
            <a:spLocks noGrp="1"/>
          </p:cNvSpPr>
          <p:nvPr>
            <p:ph type="sldNum" sz="quarter" idx="5"/>
          </p:nvPr>
        </p:nvSpPr>
        <p:spPr/>
        <p:txBody>
          <a:bodyPr/>
          <a:lstStyle/>
          <a:p>
            <a:fld id="{68F54EDB-EA47-45D9-A207-7143D81CAC69}" type="slidenum">
              <a:rPr lang="en-US" smtClean="0"/>
              <a:t>43</a:t>
            </a:fld>
            <a:endParaRPr lang="en-US" dirty="0"/>
          </a:p>
        </p:txBody>
      </p:sp>
    </p:spTree>
    <p:extLst>
      <p:ext uri="{BB962C8B-B14F-4D97-AF65-F5344CB8AC3E}">
        <p14:creationId xmlns:p14="http://schemas.microsoft.com/office/powerpoint/2010/main" val="35404463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B0AAD0-8ACF-CAD2-BEC7-EAD647A33A6D}"/>
            </a:ext>
          </a:extLst>
        </p:cNvPr>
        <p:cNvGrpSpPr/>
        <p:nvPr/>
      </p:nvGrpSpPr>
      <p:grpSpPr>
        <a:xfrm>
          <a:off x="0" y="0"/>
          <a:ext cx="0" cy="0"/>
          <a:chOff x="0" y="0"/>
          <a:chExt cx="0" cy="0"/>
        </a:xfrm>
      </p:grpSpPr>
      <p:sp>
        <p:nvSpPr>
          <p:cNvPr id="2" name="Chỗ dành sẵn cho Hình ảnh của Bản chiếu 1">
            <a:extLst>
              <a:ext uri="{FF2B5EF4-FFF2-40B4-BE49-F238E27FC236}">
                <a16:creationId xmlns:a16="http://schemas.microsoft.com/office/drawing/2014/main" id="{F47BCEBE-62FE-2E4D-AE0B-4C6F23C832AB}"/>
              </a:ext>
            </a:extLst>
          </p:cNvPr>
          <p:cNvSpPr>
            <a:spLocks noGrp="1" noRot="1" noChangeAspect="1"/>
          </p:cNvSpPr>
          <p:nvPr>
            <p:ph type="sldImg"/>
          </p:nvPr>
        </p:nvSpPr>
        <p:spPr/>
      </p:sp>
      <p:sp>
        <p:nvSpPr>
          <p:cNvPr id="3" name="Chỗ dành sẵn cho Ghi chú 2">
            <a:extLst>
              <a:ext uri="{FF2B5EF4-FFF2-40B4-BE49-F238E27FC236}">
                <a16:creationId xmlns:a16="http://schemas.microsoft.com/office/drawing/2014/main" id="{D0A3B44A-D193-0FD3-FD1E-85FF8E5566B7}"/>
              </a:ext>
            </a:extLst>
          </p:cNvPr>
          <p:cNvSpPr>
            <a:spLocks noGrp="1"/>
          </p:cNvSpPr>
          <p:nvPr>
            <p:ph type="body" idx="1"/>
          </p:nvPr>
        </p:nvSpPr>
        <p:spPr/>
        <p:txBody>
          <a:bodyPr/>
          <a:lstStyle/>
          <a:p>
            <a:endParaRPr lang="en-US" dirty="0"/>
          </a:p>
        </p:txBody>
      </p:sp>
      <p:sp>
        <p:nvSpPr>
          <p:cNvPr id="4" name="Chỗ dành sẵn cho Đầu trang 3">
            <a:extLst>
              <a:ext uri="{FF2B5EF4-FFF2-40B4-BE49-F238E27FC236}">
                <a16:creationId xmlns:a16="http://schemas.microsoft.com/office/drawing/2014/main" id="{53EB1EAC-89CD-595B-551D-96C880657B44}"/>
              </a:ext>
            </a:extLst>
          </p:cNvPr>
          <p:cNvSpPr>
            <a:spLocks noGrp="1"/>
          </p:cNvSpPr>
          <p:nvPr>
            <p:ph type="hdr" sz="quarter"/>
          </p:nvPr>
        </p:nvSpPr>
        <p:spPr/>
        <p:txBody>
          <a:bodyPr/>
          <a:lstStyle/>
          <a:p>
            <a:endParaRPr lang="en-US" dirty="0"/>
          </a:p>
        </p:txBody>
      </p:sp>
      <p:sp>
        <p:nvSpPr>
          <p:cNvPr id="5" name="Chỗ dành sẵn cho Chân trang 4">
            <a:extLst>
              <a:ext uri="{FF2B5EF4-FFF2-40B4-BE49-F238E27FC236}">
                <a16:creationId xmlns:a16="http://schemas.microsoft.com/office/drawing/2014/main" id="{5CBA61B5-67DF-978D-18E7-32601C170CF9}"/>
              </a:ext>
            </a:extLst>
          </p:cNvPr>
          <p:cNvSpPr>
            <a:spLocks noGrp="1"/>
          </p:cNvSpPr>
          <p:nvPr>
            <p:ph type="ftr" sz="quarter" idx="4"/>
          </p:nvPr>
        </p:nvSpPr>
        <p:spPr/>
        <p:txBody>
          <a:bodyPr/>
          <a:lstStyle/>
          <a:p>
            <a:endParaRPr lang="en-US" dirty="0"/>
          </a:p>
        </p:txBody>
      </p:sp>
      <p:sp>
        <p:nvSpPr>
          <p:cNvPr id="6" name="Chỗ dành sẵn cho Số hiệu Bản chiếu 5">
            <a:extLst>
              <a:ext uri="{FF2B5EF4-FFF2-40B4-BE49-F238E27FC236}">
                <a16:creationId xmlns:a16="http://schemas.microsoft.com/office/drawing/2014/main" id="{299172DD-FCE1-AB65-90AF-0AAC8A14214C}"/>
              </a:ext>
            </a:extLst>
          </p:cNvPr>
          <p:cNvSpPr>
            <a:spLocks noGrp="1"/>
          </p:cNvSpPr>
          <p:nvPr>
            <p:ph type="sldNum" sz="quarter" idx="5"/>
          </p:nvPr>
        </p:nvSpPr>
        <p:spPr/>
        <p:txBody>
          <a:bodyPr/>
          <a:lstStyle/>
          <a:p>
            <a:fld id="{68F54EDB-EA47-45D9-A207-7143D81CAC69}" type="slidenum">
              <a:rPr lang="en-US" smtClean="0"/>
              <a:t>44</a:t>
            </a:fld>
            <a:endParaRPr lang="en-US" dirty="0"/>
          </a:p>
        </p:txBody>
      </p:sp>
    </p:spTree>
    <p:extLst>
      <p:ext uri="{BB962C8B-B14F-4D97-AF65-F5344CB8AC3E}">
        <p14:creationId xmlns:p14="http://schemas.microsoft.com/office/powerpoint/2010/main" val="40760351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endParaRPr lang="en-US" dirty="0"/>
          </a:p>
        </p:txBody>
      </p:sp>
      <p:sp>
        <p:nvSpPr>
          <p:cNvPr id="4" name="Chỗ dành sẵn cho Đầu trang 3"/>
          <p:cNvSpPr>
            <a:spLocks noGrp="1"/>
          </p:cNvSpPr>
          <p:nvPr>
            <p:ph type="hdr" sz="quarter"/>
          </p:nvPr>
        </p:nvSpPr>
        <p:spPr/>
        <p:txBody>
          <a:bodyPr/>
          <a:lstStyle/>
          <a:p>
            <a:endParaRPr lang="en-US" dirty="0"/>
          </a:p>
        </p:txBody>
      </p:sp>
      <p:sp>
        <p:nvSpPr>
          <p:cNvPr id="5" name="Chỗ dành sẵn cho Chân trang 4"/>
          <p:cNvSpPr>
            <a:spLocks noGrp="1"/>
          </p:cNvSpPr>
          <p:nvPr>
            <p:ph type="ftr" sz="quarter" idx="4"/>
          </p:nvPr>
        </p:nvSpPr>
        <p:spPr/>
        <p:txBody>
          <a:bodyPr/>
          <a:lstStyle/>
          <a:p>
            <a:endParaRPr lang="en-US" dirty="0"/>
          </a:p>
        </p:txBody>
      </p:sp>
      <p:sp>
        <p:nvSpPr>
          <p:cNvPr id="6" name="Chỗ dành sẵn cho Số hiệu Bản chiếu 5"/>
          <p:cNvSpPr>
            <a:spLocks noGrp="1"/>
          </p:cNvSpPr>
          <p:nvPr>
            <p:ph type="sldNum" sz="quarter" idx="5"/>
          </p:nvPr>
        </p:nvSpPr>
        <p:spPr/>
        <p:txBody>
          <a:bodyPr/>
          <a:lstStyle/>
          <a:p>
            <a:fld id="{68F54EDB-EA47-45D9-A207-7143D81CAC69}" type="slidenum">
              <a:rPr lang="en-US" smtClean="0"/>
              <a:t>45</a:t>
            </a:fld>
            <a:endParaRPr lang="en-US" dirty="0"/>
          </a:p>
        </p:txBody>
      </p:sp>
    </p:spTree>
    <p:extLst>
      <p:ext uri="{BB962C8B-B14F-4D97-AF65-F5344CB8AC3E}">
        <p14:creationId xmlns:p14="http://schemas.microsoft.com/office/powerpoint/2010/main" val="7443257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r>
              <a:rPr lang="en-US" dirty="0">
                <a:hlinkClick r:id="rId3"/>
              </a:rPr>
              <a:t>https://greentumble.com/types-of-solar-panel-mounting-systems-and-their-installation/#flat</a:t>
            </a:r>
            <a:endParaRPr lang="en-US" dirty="0"/>
          </a:p>
          <a:p>
            <a:pPr marL="228600" indent="-228600">
              <a:buAutoNum type="arabicPeriod"/>
            </a:pPr>
            <a:r>
              <a:rPr lang="en-US" dirty="0"/>
              <a:t>Có 2 đ</a:t>
            </a:r>
            <a:r>
              <a:rPr lang="vi-VN" dirty="0"/>
              <a:t>ư</a:t>
            </a:r>
            <a:r>
              <a:rPr lang="en-US" dirty="0"/>
              <a:t>ờng ray gắn mái=&gt; gắn pin lên đ</a:t>
            </a:r>
            <a:r>
              <a:rPr lang="vi-VN" dirty="0"/>
              <a:t>ư</a:t>
            </a:r>
            <a:r>
              <a:rPr lang="en-US" dirty="0"/>
              <a:t>ờng ray</a:t>
            </a:r>
          </a:p>
          <a:p>
            <a:pPr marL="228600" indent="-228600">
              <a:buAutoNum type="arabicPeriod"/>
            </a:pPr>
            <a:r>
              <a:rPr lang="en-US" dirty="0"/>
              <a:t>Gắn trực tiếp pin lên mái bằng Bulong</a:t>
            </a:r>
          </a:p>
          <a:p>
            <a:pPr marL="228600" indent="-228600">
              <a:buAutoNum type="arabicPeriod"/>
            </a:pPr>
            <a:r>
              <a:rPr lang="en-US" dirty="0"/>
              <a:t>Hệ thống đ</a:t>
            </a:r>
            <a:r>
              <a:rPr lang="vi-VN" dirty="0"/>
              <a:t>ư</a:t>
            </a:r>
            <a:r>
              <a:rPr lang="en-US" dirty="0"/>
              <a:t>ờng ray dùng chung: 2 hàng pin dùng 3 ray. Đ</a:t>
            </a:r>
            <a:r>
              <a:rPr lang="vi-VN" dirty="0"/>
              <a:t>ư</a:t>
            </a:r>
            <a:r>
              <a:rPr lang="en-US" dirty="0"/>
              <a:t>ờng ray giữa dùng chung. Th</a:t>
            </a:r>
            <a:r>
              <a:rPr lang="vi-VN" dirty="0"/>
              <a:t>ư</a:t>
            </a:r>
            <a:r>
              <a:rPr lang="en-US" dirty="0"/>
              <a:t>ờng dùng cho mái tôn</a:t>
            </a:r>
          </a:p>
          <a:p>
            <a:pPr marL="228600" indent="-228600">
              <a:buAutoNum type="arabicPeriod"/>
            </a:pPr>
            <a:r>
              <a:rPr lang="en-US" dirty="0"/>
              <a:t>Mái dốc: sử dụng kệ nghiêng (cho mái bằng) làm giá đỡ, không gây hỏng hóc mái</a:t>
            </a:r>
          </a:p>
          <a:p>
            <a:pPr marL="0" indent="0">
              <a:buNone/>
            </a:pPr>
            <a:r>
              <a:rPr lang="en-US" dirty="0"/>
              <a:t>Tùy từng địa hình, vốn đầu t</a:t>
            </a:r>
            <a:r>
              <a:rPr lang="vi-VN" dirty="0"/>
              <a:t>ư</a:t>
            </a:r>
            <a:r>
              <a:rPr lang="en-US" dirty="0"/>
              <a:t> mà sử dụng ph</a:t>
            </a:r>
            <a:r>
              <a:rPr lang="vi-VN" dirty="0"/>
              <a:t>ư</a:t>
            </a:r>
            <a:r>
              <a:rPr lang="en-US" dirty="0"/>
              <a:t>ơng pháp lắp đặt thích hợp</a:t>
            </a:r>
          </a:p>
        </p:txBody>
      </p:sp>
      <p:sp>
        <p:nvSpPr>
          <p:cNvPr id="4" name="Chỗ dành sẵn cho Đầu trang 3"/>
          <p:cNvSpPr>
            <a:spLocks noGrp="1"/>
          </p:cNvSpPr>
          <p:nvPr>
            <p:ph type="hdr" sz="quarter"/>
          </p:nvPr>
        </p:nvSpPr>
        <p:spPr/>
        <p:txBody>
          <a:bodyPr/>
          <a:lstStyle/>
          <a:p>
            <a:endParaRPr lang="en-US" dirty="0"/>
          </a:p>
        </p:txBody>
      </p:sp>
      <p:sp>
        <p:nvSpPr>
          <p:cNvPr id="5" name="Chỗ dành sẵn cho Chân trang 4"/>
          <p:cNvSpPr>
            <a:spLocks noGrp="1"/>
          </p:cNvSpPr>
          <p:nvPr>
            <p:ph type="ftr" sz="quarter" idx="4"/>
          </p:nvPr>
        </p:nvSpPr>
        <p:spPr/>
        <p:txBody>
          <a:bodyPr/>
          <a:lstStyle/>
          <a:p>
            <a:endParaRPr lang="en-US" dirty="0"/>
          </a:p>
        </p:txBody>
      </p:sp>
      <p:sp>
        <p:nvSpPr>
          <p:cNvPr id="6" name="Chỗ dành sẵn cho Số hiệu Bản chiếu 5"/>
          <p:cNvSpPr>
            <a:spLocks noGrp="1"/>
          </p:cNvSpPr>
          <p:nvPr>
            <p:ph type="sldNum" sz="quarter" idx="5"/>
          </p:nvPr>
        </p:nvSpPr>
        <p:spPr/>
        <p:txBody>
          <a:bodyPr/>
          <a:lstStyle/>
          <a:p>
            <a:fld id="{68F54EDB-EA47-45D9-A207-7143D81CAC69}" type="slidenum">
              <a:rPr lang="en-US" smtClean="0"/>
              <a:t>46</a:t>
            </a:fld>
            <a:endParaRPr lang="en-US" dirty="0"/>
          </a:p>
        </p:txBody>
      </p:sp>
    </p:spTree>
    <p:extLst>
      <p:ext uri="{BB962C8B-B14F-4D97-AF65-F5344CB8AC3E}">
        <p14:creationId xmlns:p14="http://schemas.microsoft.com/office/powerpoint/2010/main" val="1850883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endParaRPr lang="en-US" dirty="0"/>
          </a:p>
        </p:txBody>
      </p:sp>
      <p:sp>
        <p:nvSpPr>
          <p:cNvPr id="4" name="Chỗ dành sẵn cho Đầu trang 3"/>
          <p:cNvSpPr>
            <a:spLocks noGrp="1"/>
          </p:cNvSpPr>
          <p:nvPr>
            <p:ph type="hdr" sz="quarter"/>
          </p:nvPr>
        </p:nvSpPr>
        <p:spPr/>
        <p:txBody>
          <a:bodyPr/>
          <a:lstStyle/>
          <a:p>
            <a:endParaRPr lang="en-US" dirty="0"/>
          </a:p>
        </p:txBody>
      </p:sp>
      <p:sp>
        <p:nvSpPr>
          <p:cNvPr id="5" name="Chỗ dành sẵn cho Chân trang 4"/>
          <p:cNvSpPr>
            <a:spLocks noGrp="1"/>
          </p:cNvSpPr>
          <p:nvPr>
            <p:ph type="ftr" sz="quarter" idx="4"/>
          </p:nvPr>
        </p:nvSpPr>
        <p:spPr/>
        <p:txBody>
          <a:bodyPr/>
          <a:lstStyle/>
          <a:p>
            <a:endParaRPr lang="en-US" dirty="0"/>
          </a:p>
        </p:txBody>
      </p:sp>
      <p:sp>
        <p:nvSpPr>
          <p:cNvPr id="6" name="Chỗ dành sẵn cho Số hiệu Bản chiếu 5"/>
          <p:cNvSpPr>
            <a:spLocks noGrp="1"/>
          </p:cNvSpPr>
          <p:nvPr>
            <p:ph type="sldNum" sz="quarter" idx="5"/>
          </p:nvPr>
        </p:nvSpPr>
        <p:spPr/>
        <p:txBody>
          <a:bodyPr/>
          <a:lstStyle/>
          <a:p>
            <a:fld id="{68F54EDB-EA47-45D9-A207-7143D81CAC69}" type="slidenum">
              <a:rPr lang="en-US" smtClean="0"/>
              <a:t>47</a:t>
            </a:fld>
            <a:endParaRPr lang="en-US" dirty="0"/>
          </a:p>
        </p:txBody>
      </p:sp>
    </p:spTree>
    <p:extLst>
      <p:ext uri="{BB962C8B-B14F-4D97-AF65-F5344CB8AC3E}">
        <p14:creationId xmlns:p14="http://schemas.microsoft.com/office/powerpoint/2010/main" val="39167509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endParaRPr lang="en-US" dirty="0"/>
          </a:p>
        </p:txBody>
      </p:sp>
      <p:sp>
        <p:nvSpPr>
          <p:cNvPr id="4" name="Chỗ dành sẵn cho Đầu trang 3"/>
          <p:cNvSpPr>
            <a:spLocks noGrp="1"/>
          </p:cNvSpPr>
          <p:nvPr>
            <p:ph type="hdr" sz="quarter"/>
          </p:nvPr>
        </p:nvSpPr>
        <p:spPr/>
        <p:txBody>
          <a:bodyPr/>
          <a:lstStyle/>
          <a:p>
            <a:endParaRPr lang="en-US" dirty="0"/>
          </a:p>
        </p:txBody>
      </p:sp>
      <p:sp>
        <p:nvSpPr>
          <p:cNvPr id="5" name="Chỗ dành sẵn cho Chân trang 4"/>
          <p:cNvSpPr>
            <a:spLocks noGrp="1"/>
          </p:cNvSpPr>
          <p:nvPr>
            <p:ph type="ftr" sz="quarter" idx="4"/>
          </p:nvPr>
        </p:nvSpPr>
        <p:spPr/>
        <p:txBody>
          <a:bodyPr/>
          <a:lstStyle/>
          <a:p>
            <a:endParaRPr lang="en-US" dirty="0"/>
          </a:p>
        </p:txBody>
      </p:sp>
      <p:sp>
        <p:nvSpPr>
          <p:cNvPr id="6" name="Chỗ dành sẵn cho Số hiệu Bản chiếu 5"/>
          <p:cNvSpPr>
            <a:spLocks noGrp="1"/>
          </p:cNvSpPr>
          <p:nvPr>
            <p:ph type="sldNum" sz="quarter" idx="5"/>
          </p:nvPr>
        </p:nvSpPr>
        <p:spPr/>
        <p:txBody>
          <a:bodyPr/>
          <a:lstStyle/>
          <a:p>
            <a:fld id="{68F54EDB-EA47-45D9-A207-7143D81CAC69}" type="slidenum">
              <a:rPr lang="en-US" smtClean="0"/>
              <a:t>48</a:t>
            </a:fld>
            <a:endParaRPr lang="en-US" dirty="0"/>
          </a:p>
        </p:txBody>
      </p:sp>
    </p:spTree>
    <p:extLst>
      <p:ext uri="{BB962C8B-B14F-4D97-AF65-F5344CB8AC3E}">
        <p14:creationId xmlns:p14="http://schemas.microsoft.com/office/powerpoint/2010/main" val="11733880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r>
              <a:rPr lang="en-US" dirty="0">
                <a:hlinkClick r:id="rId3"/>
              </a:rPr>
              <a:t>https://solar.schneider-electric.com/product/conext-combox/</a:t>
            </a:r>
            <a:endParaRPr lang="en-US" dirty="0"/>
          </a:p>
        </p:txBody>
      </p:sp>
      <p:sp>
        <p:nvSpPr>
          <p:cNvPr id="4" name="Chỗ dành sẵn cho Đầu trang 3"/>
          <p:cNvSpPr>
            <a:spLocks noGrp="1"/>
          </p:cNvSpPr>
          <p:nvPr>
            <p:ph type="hdr" sz="quarter"/>
          </p:nvPr>
        </p:nvSpPr>
        <p:spPr/>
        <p:txBody>
          <a:bodyPr/>
          <a:lstStyle/>
          <a:p>
            <a:endParaRPr lang="en-US" dirty="0"/>
          </a:p>
        </p:txBody>
      </p:sp>
      <p:sp>
        <p:nvSpPr>
          <p:cNvPr id="5" name="Chỗ dành sẵn cho Chân trang 4"/>
          <p:cNvSpPr>
            <a:spLocks noGrp="1"/>
          </p:cNvSpPr>
          <p:nvPr>
            <p:ph type="ftr" sz="quarter" idx="4"/>
          </p:nvPr>
        </p:nvSpPr>
        <p:spPr/>
        <p:txBody>
          <a:bodyPr/>
          <a:lstStyle/>
          <a:p>
            <a:endParaRPr lang="en-US" dirty="0"/>
          </a:p>
        </p:txBody>
      </p:sp>
      <p:sp>
        <p:nvSpPr>
          <p:cNvPr id="6" name="Chỗ dành sẵn cho Số hiệu Bản chiếu 5"/>
          <p:cNvSpPr>
            <a:spLocks noGrp="1"/>
          </p:cNvSpPr>
          <p:nvPr>
            <p:ph type="sldNum" sz="quarter" idx="5"/>
          </p:nvPr>
        </p:nvSpPr>
        <p:spPr/>
        <p:txBody>
          <a:bodyPr/>
          <a:lstStyle/>
          <a:p>
            <a:fld id="{68F54EDB-EA47-45D9-A207-7143D81CAC69}" type="slidenum">
              <a:rPr lang="en-US" smtClean="0"/>
              <a:t>49</a:t>
            </a:fld>
            <a:endParaRPr lang="en-US" dirty="0"/>
          </a:p>
        </p:txBody>
      </p:sp>
    </p:spTree>
    <p:extLst>
      <p:ext uri="{BB962C8B-B14F-4D97-AF65-F5344CB8AC3E}">
        <p14:creationId xmlns:p14="http://schemas.microsoft.com/office/powerpoint/2010/main" val="9789277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endParaRPr lang="en-US" dirty="0"/>
          </a:p>
        </p:txBody>
      </p:sp>
      <p:sp>
        <p:nvSpPr>
          <p:cNvPr id="4" name="Chỗ dành sẵn cho Đầu trang 3"/>
          <p:cNvSpPr>
            <a:spLocks noGrp="1"/>
          </p:cNvSpPr>
          <p:nvPr>
            <p:ph type="hdr" sz="quarter"/>
          </p:nvPr>
        </p:nvSpPr>
        <p:spPr/>
        <p:txBody>
          <a:bodyPr/>
          <a:lstStyle/>
          <a:p>
            <a:endParaRPr lang="en-US" dirty="0"/>
          </a:p>
        </p:txBody>
      </p:sp>
      <p:sp>
        <p:nvSpPr>
          <p:cNvPr id="5" name="Chỗ dành sẵn cho Chân trang 4"/>
          <p:cNvSpPr>
            <a:spLocks noGrp="1"/>
          </p:cNvSpPr>
          <p:nvPr>
            <p:ph type="ftr" sz="quarter" idx="4"/>
          </p:nvPr>
        </p:nvSpPr>
        <p:spPr/>
        <p:txBody>
          <a:bodyPr/>
          <a:lstStyle/>
          <a:p>
            <a:endParaRPr lang="en-US" dirty="0"/>
          </a:p>
        </p:txBody>
      </p:sp>
      <p:sp>
        <p:nvSpPr>
          <p:cNvPr id="6" name="Chỗ dành sẵn cho Số hiệu Bản chiếu 5"/>
          <p:cNvSpPr>
            <a:spLocks noGrp="1"/>
          </p:cNvSpPr>
          <p:nvPr>
            <p:ph type="sldNum" sz="quarter" idx="5"/>
          </p:nvPr>
        </p:nvSpPr>
        <p:spPr/>
        <p:txBody>
          <a:bodyPr/>
          <a:lstStyle/>
          <a:p>
            <a:fld id="{68F54EDB-EA47-45D9-A207-7143D81CAC69}" type="slidenum">
              <a:rPr lang="en-US" smtClean="0"/>
              <a:t>50</a:t>
            </a:fld>
            <a:endParaRPr lang="en-US" dirty="0"/>
          </a:p>
        </p:txBody>
      </p:sp>
    </p:spTree>
    <p:extLst>
      <p:ext uri="{BB962C8B-B14F-4D97-AF65-F5344CB8AC3E}">
        <p14:creationId xmlns:p14="http://schemas.microsoft.com/office/powerpoint/2010/main" val="10178057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endParaRPr lang="en-US" dirty="0"/>
          </a:p>
        </p:txBody>
      </p:sp>
      <p:sp>
        <p:nvSpPr>
          <p:cNvPr id="4" name="Chỗ dành sẵn cho Đầu trang 3"/>
          <p:cNvSpPr>
            <a:spLocks noGrp="1"/>
          </p:cNvSpPr>
          <p:nvPr>
            <p:ph type="hdr" sz="quarter"/>
          </p:nvPr>
        </p:nvSpPr>
        <p:spPr/>
        <p:txBody>
          <a:bodyPr/>
          <a:lstStyle/>
          <a:p>
            <a:endParaRPr lang="en-US" dirty="0"/>
          </a:p>
        </p:txBody>
      </p:sp>
      <p:sp>
        <p:nvSpPr>
          <p:cNvPr id="5" name="Chỗ dành sẵn cho Chân trang 4"/>
          <p:cNvSpPr>
            <a:spLocks noGrp="1"/>
          </p:cNvSpPr>
          <p:nvPr>
            <p:ph type="ftr" sz="quarter" idx="4"/>
          </p:nvPr>
        </p:nvSpPr>
        <p:spPr/>
        <p:txBody>
          <a:bodyPr/>
          <a:lstStyle/>
          <a:p>
            <a:endParaRPr lang="en-US" dirty="0"/>
          </a:p>
        </p:txBody>
      </p:sp>
      <p:sp>
        <p:nvSpPr>
          <p:cNvPr id="6" name="Chỗ dành sẵn cho Số hiệu Bản chiếu 5"/>
          <p:cNvSpPr>
            <a:spLocks noGrp="1"/>
          </p:cNvSpPr>
          <p:nvPr>
            <p:ph type="sldNum" sz="quarter" idx="5"/>
          </p:nvPr>
        </p:nvSpPr>
        <p:spPr/>
        <p:txBody>
          <a:bodyPr/>
          <a:lstStyle/>
          <a:p>
            <a:fld id="{68F54EDB-EA47-45D9-A207-7143D81CAC69}" type="slidenum">
              <a:rPr lang="en-US" smtClean="0"/>
              <a:t>51</a:t>
            </a:fld>
            <a:endParaRPr lang="en-US" dirty="0"/>
          </a:p>
        </p:txBody>
      </p:sp>
    </p:spTree>
    <p:extLst>
      <p:ext uri="{BB962C8B-B14F-4D97-AF65-F5344CB8AC3E}">
        <p14:creationId xmlns:p14="http://schemas.microsoft.com/office/powerpoint/2010/main" val="6524455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r>
              <a:rPr lang="en-US" dirty="0">
                <a:hlinkClick r:id="rId3"/>
              </a:rPr>
              <a:t>https://www.enfsolar.com/pv/inverter-datasheet/7999?utm_source=ENF&amp;utm_medium=inverter_list&amp;utm_campaign=enquiry_product_directory&amp;utm_content=57097</a:t>
            </a:r>
            <a:r>
              <a:rPr lang="en-US" dirty="0"/>
              <a:t>	inverter</a:t>
            </a:r>
            <a:endParaRPr lang="en-US" dirty="0">
              <a:hlinkClick r:id="" action="ppaction://noaction"/>
            </a:endParaRPr>
          </a:p>
          <a:p>
            <a:r>
              <a:rPr lang="en-US" dirty="0">
                <a:hlinkClick r:id="" action="ppaction://noaction"/>
              </a:rPr>
              <a:t>https://www.enfsolar.com/pv/panel-datasheet/crystalline/42822?utm_source=ENF&amp;utm_medium=panel_list&amp;utm_campaign=enquiry_product_directory&amp;utm_content=115332</a:t>
            </a:r>
            <a:r>
              <a:rPr lang="en-US" dirty="0"/>
              <a:t>  Tấm pv</a:t>
            </a:r>
            <a:endParaRPr lang="en-US" dirty="0">
              <a:hlinkClick r:id="" action="ppaction://noaction"/>
            </a:endParaRPr>
          </a:p>
          <a:p>
            <a:r>
              <a:rPr lang="en-US" dirty="0">
                <a:hlinkClick r:id="" action="ppaction://noaction"/>
              </a:rPr>
              <a:t>https://www.wholesalesolar.com/2430067/schneider/inverter-accessories/schneider-conext-combox</a:t>
            </a:r>
            <a:r>
              <a:rPr lang="en-US" dirty="0"/>
              <a:t>     giám sát sản l</a:t>
            </a:r>
            <a:r>
              <a:rPr lang="vi-VN" dirty="0"/>
              <a:t>ư</a:t>
            </a:r>
            <a:r>
              <a:rPr lang="en-US" dirty="0"/>
              <a:t>ợng</a:t>
            </a:r>
          </a:p>
          <a:p>
            <a:r>
              <a:rPr lang="en-US" dirty="0">
                <a:hlinkClick r:id="rId4"/>
              </a:rPr>
              <a:t>https://www.schneider-electric.com/en/product/LV438081/circuit-breaker-compact-nsx80-dc-pv%2C-80-a%2C-1000-v%2C-tm-d-trip-unit%2C-4-poles/?range=61297-compact-nsx-dc-%26-dc-pv&amp;node=166306292-circuit-breaker</a:t>
            </a:r>
            <a:r>
              <a:rPr lang="en-US" dirty="0"/>
              <a:t>    MC một chiều</a:t>
            </a:r>
          </a:p>
          <a:p>
            <a:endParaRPr lang="en-US" dirty="0"/>
          </a:p>
        </p:txBody>
      </p:sp>
      <p:sp>
        <p:nvSpPr>
          <p:cNvPr id="4" name="Chỗ dành sẵn cho Đầu trang 3"/>
          <p:cNvSpPr>
            <a:spLocks noGrp="1"/>
          </p:cNvSpPr>
          <p:nvPr>
            <p:ph type="hdr" sz="quarter"/>
          </p:nvPr>
        </p:nvSpPr>
        <p:spPr/>
        <p:txBody>
          <a:bodyPr/>
          <a:lstStyle/>
          <a:p>
            <a:endParaRPr lang="en-US" dirty="0"/>
          </a:p>
        </p:txBody>
      </p:sp>
      <p:sp>
        <p:nvSpPr>
          <p:cNvPr id="5" name="Chỗ dành sẵn cho Chân trang 4"/>
          <p:cNvSpPr>
            <a:spLocks noGrp="1"/>
          </p:cNvSpPr>
          <p:nvPr>
            <p:ph type="ftr" sz="quarter" idx="4"/>
          </p:nvPr>
        </p:nvSpPr>
        <p:spPr/>
        <p:txBody>
          <a:bodyPr/>
          <a:lstStyle/>
          <a:p>
            <a:endParaRPr lang="en-US" dirty="0"/>
          </a:p>
        </p:txBody>
      </p:sp>
      <p:sp>
        <p:nvSpPr>
          <p:cNvPr id="6" name="Chỗ dành sẵn cho Số hiệu Bản chiếu 5"/>
          <p:cNvSpPr>
            <a:spLocks noGrp="1"/>
          </p:cNvSpPr>
          <p:nvPr>
            <p:ph type="sldNum" sz="quarter" idx="5"/>
          </p:nvPr>
        </p:nvSpPr>
        <p:spPr/>
        <p:txBody>
          <a:bodyPr/>
          <a:lstStyle/>
          <a:p>
            <a:fld id="{68F54EDB-EA47-45D9-A207-7143D81CAC69}" type="slidenum">
              <a:rPr lang="en-US" smtClean="0"/>
              <a:t>52</a:t>
            </a:fld>
            <a:endParaRPr lang="en-US" dirty="0"/>
          </a:p>
        </p:txBody>
      </p:sp>
    </p:spTree>
    <p:extLst>
      <p:ext uri="{BB962C8B-B14F-4D97-AF65-F5344CB8AC3E}">
        <p14:creationId xmlns:p14="http://schemas.microsoft.com/office/powerpoint/2010/main" val="3128643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8" name="Google Shape;658;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extLst>
      <p:ext uri="{BB962C8B-B14F-4D97-AF65-F5344CB8AC3E}">
        <p14:creationId xmlns:p14="http://schemas.microsoft.com/office/powerpoint/2010/main" val="20664164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a:extLst>
            <a:ext uri="{FF2B5EF4-FFF2-40B4-BE49-F238E27FC236}">
              <a16:creationId xmlns:a16="http://schemas.microsoft.com/office/drawing/2014/main" id="{6A77480F-F379-4B72-19B9-ADF700791BA8}"/>
            </a:ext>
          </a:extLst>
        </p:cNvPr>
        <p:cNvGrpSpPr/>
        <p:nvPr/>
      </p:nvGrpSpPr>
      <p:grpSpPr>
        <a:xfrm>
          <a:off x="0" y="0"/>
          <a:ext cx="0" cy="0"/>
          <a:chOff x="0" y="0"/>
          <a:chExt cx="0" cy="0"/>
        </a:xfrm>
      </p:grpSpPr>
      <p:sp>
        <p:nvSpPr>
          <p:cNvPr id="657" name="Google Shape;657;p22:notes">
            <a:extLst>
              <a:ext uri="{FF2B5EF4-FFF2-40B4-BE49-F238E27FC236}">
                <a16:creationId xmlns:a16="http://schemas.microsoft.com/office/drawing/2014/main" id="{7755B274-6AAF-B318-4B3D-6AC2E008145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8" name="Google Shape;658;p22:notes">
            <a:extLst>
              <a:ext uri="{FF2B5EF4-FFF2-40B4-BE49-F238E27FC236}">
                <a16:creationId xmlns:a16="http://schemas.microsoft.com/office/drawing/2014/main" id="{F3EB9773-8280-9460-E04F-31193172E8D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extLst>
      <p:ext uri="{BB962C8B-B14F-4D97-AF65-F5344CB8AC3E}">
        <p14:creationId xmlns:p14="http://schemas.microsoft.com/office/powerpoint/2010/main" val="38159106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1C443814-1B4A-14EF-2F21-F930BD7B50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0462C482-054C-5BB9-2451-8A90E9EE52BC}"/>
              </a:ext>
            </a:extLst>
          </p:cNvPr>
          <p:cNvSpPr>
            <a:spLocks noGrp="1"/>
          </p:cNvSpPr>
          <p:nvPr>
            <p:ph type="body" idx="1"/>
          </p:nvPr>
        </p:nvSpPr>
        <p:spPr/>
        <p:txBody>
          <a:bodyPr/>
          <a:lstStyle/>
          <a:p>
            <a:pPr eaLnBrk="1" fontAlgn="auto" hangingPunct="1">
              <a:spcBef>
                <a:spcPts val="0"/>
              </a:spcBef>
              <a:spcAft>
                <a:spcPts val="0"/>
              </a:spcAft>
              <a:buFont typeface="+mj-lt"/>
              <a:buAutoNum type="arabicPeriod"/>
              <a:defRPr/>
            </a:pPr>
            <a:r>
              <a:rPr lang="en-US" sz="900" kern="1000" dirty="0" err="1">
                <a:latin typeface="Arial" pitchFamily="34" charset="0"/>
                <a:cs typeface="Arial" pitchFamily="34" charset="0"/>
              </a:rPr>
              <a:t>Dòng</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vào</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năng</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lượng</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và</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chất</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Nguyên</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liệu</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Nhân</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lực</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và</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Năng</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lượng</a:t>
            </a:r>
            <a:endParaRPr lang="en-US" sz="900" kern="1000" dirty="0">
              <a:latin typeface="Arial" pitchFamily="34" charset="0"/>
              <a:cs typeface="Arial" pitchFamily="34" charset="0"/>
            </a:endParaRPr>
          </a:p>
          <a:p>
            <a:pPr eaLnBrk="1" fontAlgn="auto" hangingPunct="1">
              <a:spcBef>
                <a:spcPts val="0"/>
              </a:spcBef>
              <a:spcAft>
                <a:spcPts val="0"/>
              </a:spcAft>
              <a:buFont typeface="+mj-lt"/>
              <a:buAutoNum type="arabicPeriod"/>
              <a:defRPr/>
            </a:pPr>
            <a:r>
              <a:rPr lang="en-US" sz="900" kern="1000" dirty="0" err="1">
                <a:latin typeface="Arial" pitchFamily="34" charset="0"/>
                <a:cs typeface="Arial" pitchFamily="34" charset="0"/>
              </a:rPr>
              <a:t>Dòng</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ra</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Thành</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phẩm</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các</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chất</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thải</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trong</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công</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nghiệp</a:t>
            </a:r>
            <a:endParaRPr lang="en-US" sz="900" kern="1000" dirty="0">
              <a:latin typeface="Arial" pitchFamily="34" charset="0"/>
              <a:cs typeface="Arial" pitchFamily="34" charset="0"/>
            </a:endParaRPr>
          </a:p>
          <a:p>
            <a:pPr eaLnBrk="1" fontAlgn="auto" hangingPunct="1">
              <a:spcBef>
                <a:spcPts val="0"/>
              </a:spcBef>
              <a:spcAft>
                <a:spcPts val="0"/>
              </a:spcAft>
              <a:buFont typeface="+mj-lt"/>
              <a:buAutoNum type="arabicPeriod"/>
              <a:defRPr/>
            </a:pPr>
            <a:endParaRPr lang="en-US" sz="900" kern="1000" dirty="0">
              <a:latin typeface="Arial" pitchFamily="34" charset="0"/>
              <a:cs typeface="Arial" pitchFamily="34" charset="0"/>
            </a:endParaRPr>
          </a:p>
          <a:p>
            <a:pPr eaLnBrk="1" fontAlgn="auto" hangingPunct="1">
              <a:spcBef>
                <a:spcPts val="0"/>
              </a:spcBef>
              <a:spcAft>
                <a:spcPts val="0"/>
              </a:spcAft>
              <a:buFont typeface="+mj-lt"/>
              <a:buNone/>
              <a:defRPr/>
            </a:pPr>
            <a:r>
              <a:rPr lang="en-US" sz="900" kern="1000" dirty="0" err="1">
                <a:latin typeface="Arial" pitchFamily="34" charset="0"/>
                <a:cs typeface="Arial" pitchFamily="34" charset="0"/>
              </a:rPr>
              <a:t>Các</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dòng</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vào</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dòng</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ra</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có</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tính</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tương</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đồng</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cũng</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như</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đặc</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thù</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giữa</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các</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loại</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hình</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công</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nghiệp</a:t>
            </a:r>
            <a:r>
              <a:rPr lang="en-US" sz="900" kern="1000" dirty="0">
                <a:latin typeface="Arial" pitchFamily="34" charset="0"/>
                <a:cs typeface="Arial" pitchFamily="34" charset="0"/>
              </a:rPr>
              <a:t>.</a:t>
            </a:r>
          </a:p>
          <a:p>
            <a:pPr eaLnBrk="1" fontAlgn="auto" hangingPunct="1">
              <a:spcBef>
                <a:spcPts val="0"/>
              </a:spcBef>
              <a:spcAft>
                <a:spcPts val="0"/>
              </a:spcAft>
              <a:buFont typeface="+mj-lt"/>
              <a:buNone/>
              <a:defRPr/>
            </a:pPr>
            <a:endParaRPr lang="en-US" sz="900" kern="1000" dirty="0">
              <a:latin typeface="Arial" pitchFamily="34" charset="0"/>
              <a:cs typeface="Arial" pitchFamily="34" charset="0"/>
            </a:endParaRPr>
          </a:p>
          <a:p>
            <a:pPr eaLnBrk="1" fontAlgn="auto" hangingPunct="1">
              <a:spcBef>
                <a:spcPts val="0"/>
              </a:spcBef>
              <a:spcAft>
                <a:spcPts val="0"/>
              </a:spcAft>
              <a:buFont typeface="+mj-lt"/>
              <a:buNone/>
              <a:defRPr/>
            </a:pPr>
            <a:r>
              <a:rPr lang="en-US" sz="900" kern="1000" dirty="0" err="1">
                <a:latin typeface="Arial" pitchFamily="34" charset="0"/>
                <a:cs typeface="Arial" pitchFamily="34" charset="0"/>
              </a:rPr>
              <a:t>Năng</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lượng</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Nguyên</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liệu</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Nhân</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lực</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đưa</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vào</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một</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phần</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chuyển</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vào</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trong</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bản</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thân</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sản</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phẩm</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Một</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phần</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khác</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bị</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thải</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bỏ</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ra</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môi</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trường</a:t>
            </a:r>
            <a:r>
              <a:rPr lang="en-US" sz="900" kern="1000" dirty="0">
                <a:latin typeface="Arial" pitchFamily="34" charset="0"/>
                <a:cs typeface="Arial" pitchFamily="34" charset="0"/>
              </a:rPr>
              <a:t> ở </a:t>
            </a:r>
            <a:r>
              <a:rPr lang="en-US" sz="900" kern="1000" dirty="0" err="1">
                <a:latin typeface="Arial" pitchFamily="34" charset="0"/>
                <a:cs typeface="Arial" pitchFamily="34" charset="0"/>
              </a:rPr>
              <a:t>các</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dạng</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khác</a:t>
            </a:r>
            <a:r>
              <a:rPr lang="en-US" sz="900" kern="1000" dirty="0">
                <a:latin typeface="Arial" pitchFamily="34" charset="0"/>
                <a:cs typeface="Arial" pitchFamily="34" charset="0"/>
              </a:rPr>
              <a:t> </a:t>
            </a:r>
            <a:r>
              <a:rPr lang="en-US" sz="900" kern="1000" dirty="0" err="1">
                <a:latin typeface="Arial" pitchFamily="34" charset="0"/>
                <a:cs typeface="Arial" pitchFamily="34" charset="0"/>
              </a:rPr>
              <a:t>nhau</a:t>
            </a:r>
            <a:r>
              <a:rPr lang="en-US" sz="900" kern="1000" dirty="0">
                <a:latin typeface="Arial" pitchFamily="34" charset="0"/>
                <a:cs typeface="Arial" pitchFamily="34" charset="0"/>
              </a:rPr>
              <a:t>.</a:t>
            </a:r>
          </a:p>
        </p:txBody>
      </p:sp>
      <p:sp>
        <p:nvSpPr>
          <p:cNvPr id="13316" name="Slide Number Placeholder 3">
            <a:extLst>
              <a:ext uri="{FF2B5EF4-FFF2-40B4-BE49-F238E27FC236}">
                <a16:creationId xmlns:a16="http://schemas.microsoft.com/office/drawing/2014/main" id="{4B35A78C-5968-599D-8F30-460565D7867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EBA9D89-E89D-44F9-B4D0-426F54BDF558}" type="slidenum">
              <a:rPr lang="en-US" altLang="en-US">
                <a:latin typeface="Arial" panose="020B0604020202020204" pitchFamily="34" charset="0"/>
              </a:rPr>
              <a:pPr>
                <a:spcBef>
                  <a:spcPct val="0"/>
                </a:spcBef>
              </a:pPr>
              <a:t>6</a:t>
            </a:fld>
            <a:endParaRPr lang="en-US" altLang="en-US">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16030606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355406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8221888E-B3E5-FC37-A3A2-6EC6CA37144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a:extLst>
              <a:ext uri="{FF2B5EF4-FFF2-40B4-BE49-F238E27FC236}">
                <a16:creationId xmlns:a16="http://schemas.microsoft.com/office/drawing/2014/main" id="{8E2D70C8-FADE-7D40-C799-2898033D788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35844" name="Slide Number Placeholder 3">
            <a:extLst>
              <a:ext uri="{FF2B5EF4-FFF2-40B4-BE49-F238E27FC236}">
                <a16:creationId xmlns:a16="http://schemas.microsoft.com/office/drawing/2014/main" id="{B6B0C6F3-DFF3-6D12-38DA-02E3E818E080}"/>
              </a:ext>
            </a:extLst>
          </p:cNvPr>
          <p:cNvSpPr txBox="1">
            <a:spLocks noGrp="1"/>
          </p:cNvSpPr>
          <p:nvPr/>
        </p:nvSpPr>
        <p:spPr bwMode="auto">
          <a:xfrm>
            <a:off x="5180013" y="6513513"/>
            <a:ext cx="39624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6796B5F9-9DA9-426D-B8FA-9B5BE5D8C737}" type="slidenum">
              <a:rPr lang="en-GB" altLang="en-US"/>
              <a:pPr algn="r" eaLnBrk="1" hangingPunct="1">
                <a:spcBef>
                  <a:spcPct val="0"/>
                </a:spcBef>
              </a:pPr>
              <a:t>14</a:t>
            </a:fld>
            <a:endParaRPr lang="en-GB"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79B6EC7C-558A-3A4E-667A-DAD3FD429E0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46457138-59F4-6149-76A9-A6CB7255B9A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ea typeface="ＭＳ Ｐゴシック" panose="020B0600070205080204" pitchFamily="34" charset="-128"/>
            </a:endParaRPr>
          </a:p>
        </p:txBody>
      </p:sp>
      <p:sp>
        <p:nvSpPr>
          <p:cNvPr id="37892" name="Slide Number Placeholder 3">
            <a:extLst>
              <a:ext uri="{FF2B5EF4-FFF2-40B4-BE49-F238E27FC236}">
                <a16:creationId xmlns:a16="http://schemas.microsoft.com/office/drawing/2014/main" id="{A86DB8E1-2008-235C-3BFB-FE2C38E84E96}"/>
              </a:ext>
            </a:extLst>
          </p:cNvPr>
          <p:cNvSpPr txBox="1">
            <a:spLocks noGrp="1"/>
          </p:cNvSpPr>
          <p:nvPr/>
        </p:nvSpPr>
        <p:spPr bwMode="auto">
          <a:xfrm>
            <a:off x="5180013" y="6513513"/>
            <a:ext cx="39624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E49E468A-50BC-4F6A-82AD-D05403D604C6}" type="slidenum">
              <a:rPr lang="en-GB" altLang="en-US"/>
              <a:pPr algn="r" eaLnBrk="1" hangingPunct="1">
                <a:spcBef>
                  <a:spcPct val="0"/>
                </a:spcBef>
              </a:pPr>
              <a:t>15</a:t>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Agenda, alternative">
  <p:cSld name="Agenda, alternative">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599755" y="320283"/>
            <a:ext cx="11422911" cy="720725"/>
          </a:xfrm>
          <a:prstGeom prst="rect">
            <a:avLst/>
          </a:prstGeom>
          <a:noFill/>
          <a:ln>
            <a:noFill/>
          </a:ln>
        </p:spPr>
        <p:txBody>
          <a:bodyPr spcFirstLastPara="1" wrap="square" lIns="0" tIns="0" rIns="72000" bIns="0" anchor="b" anchorCtr="0">
            <a:noAutofit/>
          </a:bodyPr>
          <a:lstStyle>
            <a:lvl1pPr lvl="0" algn="ctr">
              <a:lnSpc>
                <a:spcPct val="90000"/>
              </a:lnSpc>
              <a:spcBef>
                <a:spcPts val="0"/>
              </a:spcBef>
              <a:spcAft>
                <a:spcPts val="0"/>
              </a:spcAft>
              <a:buClr>
                <a:schemeClr val="dk1"/>
              </a:buClr>
              <a:buSzPts val="2000"/>
              <a:buFont typeface="Arial"/>
              <a:buNone/>
              <a:defRPr b="1" i="0">
                <a:latin typeface="Arial" panose="020B0604020202020204" pitchFamily="34" charset="0"/>
                <a:cs typeface="Arial" panose="020B0604020202020204" pitchFamily="34"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62" name="Google Shape;62;p9"/>
          <p:cNvSpPr txBox="1">
            <a:spLocks noGrp="1"/>
          </p:cNvSpPr>
          <p:nvPr>
            <p:ph type="body" idx="1"/>
          </p:nvPr>
        </p:nvSpPr>
        <p:spPr>
          <a:xfrm>
            <a:off x="599757" y="1361293"/>
            <a:ext cx="9563579" cy="3746844"/>
          </a:xfrm>
          <a:prstGeom prst="rect">
            <a:avLst/>
          </a:prstGeom>
          <a:noFill/>
          <a:ln>
            <a:noFill/>
          </a:ln>
        </p:spPr>
        <p:txBody>
          <a:bodyPr spcFirstLastPara="1" wrap="square" lIns="0" tIns="0" rIns="72000" bIns="0" anchor="t" anchorCtr="0">
            <a:noAutofit/>
          </a:bodyPr>
          <a:lstStyle>
            <a:lvl1pPr marL="609585" marR="0" lvl="0" indent="-304792" algn="l">
              <a:lnSpc>
                <a:spcPct val="90000"/>
              </a:lnSpc>
              <a:spcBef>
                <a:spcPts val="2400"/>
              </a:spcBef>
              <a:spcAft>
                <a:spcPts val="0"/>
              </a:spcAft>
              <a:buClr>
                <a:schemeClr val="dk1"/>
              </a:buClr>
              <a:buSzPts val="1200"/>
              <a:buFont typeface="Arial"/>
              <a:buNone/>
              <a:defRPr/>
            </a:lvl1pPr>
            <a:lvl2pPr marL="1219170" lvl="1" indent="-457189" algn="l">
              <a:lnSpc>
                <a:spcPct val="120000"/>
              </a:lnSpc>
              <a:spcBef>
                <a:spcPts val="800"/>
              </a:spcBef>
              <a:spcAft>
                <a:spcPts val="0"/>
              </a:spcAft>
              <a:buSzPts val="1800"/>
              <a:buChar char="▪"/>
              <a:defRPr/>
            </a:lvl2pPr>
            <a:lvl3pPr marL="1828754" lvl="2" indent="-457189" algn="l">
              <a:lnSpc>
                <a:spcPct val="120000"/>
              </a:lnSpc>
              <a:spcBef>
                <a:spcPts val="800"/>
              </a:spcBef>
              <a:spcAft>
                <a:spcPts val="0"/>
              </a:spcAft>
              <a:buSzPts val="1800"/>
              <a:buChar char="−"/>
              <a:defRPr/>
            </a:lvl3pPr>
            <a:lvl4pPr marL="2438339" lvl="3" indent="-457189" algn="l">
              <a:lnSpc>
                <a:spcPct val="90000"/>
              </a:lnSpc>
              <a:spcBef>
                <a:spcPts val="500"/>
              </a:spcBef>
              <a:spcAft>
                <a:spcPts val="0"/>
              </a:spcAft>
              <a:buClr>
                <a:schemeClr val="dk1"/>
              </a:buClr>
              <a:buSzPts val="1800"/>
              <a:buChar char="•"/>
              <a:defRPr/>
            </a:lvl4pPr>
            <a:lvl5pPr marL="3047924" lvl="4" indent="-457189" algn="l">
              <a:lnSpc>
                <a:spcPct val="90000"/>
              </a:lnSpc>
              <a:spcBef>
                <a:spcPts val="500"/>
              </a:spcBef>
              <a:spcAft>
                <a:spcPts val="0"/>
              </a:spcAft>
              <a:buClr>
                <a:schemeClr val="dk1"/>
              </a:buClr>
              <a:buSzPts val="1800"/>
              <a:buChar char="•"/>
              <a:defRPr/>
            </a:lvl5pPr>
            <a:lvl6pPr marL="3657509" lvl="5" indent="-457189" algn="l">
              <a:lnSpc>
                <a:spcPct val="90000"/>
              </a:lnSpc>
              <a:spcBef>
                <a:spcPts val="500"/>
              </a:spcBef>
              <a:spcAft>
                <a:spcPts val="0"/>
              </a:spcAft>
              <a:buClr>
                <a:schemeClr val="dk1"/>
              </a:buClr>
              <a:buSzPts val="1800"/>
              <a:buChar char="•"/>
              <a:defRPr/>
            </a:lvl6pPr>
            <a:lvl7pPr marL="4267093" lvl="6" indent="-457189" algn="l">
              <a:lnSpc>
                <a:spcPct val="90000"/>
              </a:lnSpc>
              <a:spcBef>
                <a:spcPts val="500"/>
              </a:spcBef>
              <a:spcAft>
                <a:spcPts val="0"/>
              </a:spcAft>
              <a:buClr>
                <a:schemeClr val="dk1"/>
              </a:buClr>
              <a:buSzPts val="1800"/>
              <a:buChar char="•"/>
              <a:defRPr/>
            </a:lvl7pPr>
            <a:lvl8pPr marL="4876678" lvl="7" indent="-457189" algn="l">
              <a:lnSpc>
                <a:spcPct val="90000"/>
              </a:lnSpc>
              <a:spcBef>
                <a:spcPts val="500"/>
              </a:spcBef>
              <a:spcAft>
                <a:spcPts val="0"/>
              </a:spcAft>
              <a:buClr>
                <a:schemeClr val="dk1"/>
              </a:buClr>
              <a:buSzPts val="1800"/>
              <a:buChar char="•"/>
              <a:defRPr/>
            </a:lvl8pPr>
            <a:lvl9pPr marL="5486263" lvl="8" indent="-457189" algn="l">
              <a:lnSpc>
                <a:spcPct val="90000"/>
              </a:lnSpc>
              <a:spcBef>
                <a:spcPts val="500"/>
              </a:spcBef>
              <a:spcAft>
                <a:spcPts val="0"/>
              </a:spcAft>
              <a:buClr>
                <a:schemeClr val="dk1"/>
              </a:buClr>
              <a:buSzPts val="1800"/>
              <a:buChar char="•"/>
              <a:defRPr/>
            </a:lvl9pPr>
          </a:lstStyle>
          <a:p>
            <a:endParaRPr/>
          </a:p>
        </p:txBody>
      </p:sp>
      <p:cxnSp>
        <p:nvCxnSpPr>
          <p:cNvPr id="2" name="Straight Connector 1">
            <a:extLst>
              <a:ext uri="{FF2B5EF4-FFF2-40B4-BE49-F238E27FC236}">
                <a16:creationId xmlns:a16="http://schemas.microsoft.com/office/drawing/2014/main" id="{EA793823-E732-E320-BE8B-823E7BBBA886}"/>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A8065C0C-254E-C4A5-A94F-566B4407ABEF}"/>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25B30B88-0BC7-D61C-1FA3-BA3FA4DD1DB9}"/>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6" name="Picture 5">
            <a:extLst>
              <a:ext uri="{FF2B5EF4-FFF2-40B4-BE49-F238E27FC236}">
                <a16:creationId xmlns:a16="http://schemas.microsoft.com/office/drawing/2014/main" id="{34308028-0192-2D62-C061-181F50D10CA5}"/>
              </a:ext>
            </a:extLst>
          </p:cNvPr>
          <p:cNvPicPr>
            <a:picLocks noChangeAspect="1"/>
          </p:cNvPicPr>
          <p:nvPr userDrawn="1"/>
        </p:nvPicPr>
        <p:blipFill>
          <a:blip r:embed="rId4"/>
          <a:stretch>
            <a:fillRect/>
          </a:stretch>
        </p:blipFill>
        <p:spPr>
          <a:xfrm>
            <a:off x="8916383" y="107941"/>
            <a:ext cx="1855274" cy="382713"/>
          </a:xfrm>
          <a:prstGeom prst="rect">
            <a:avLst/>
          </a:prstGeom>
        </p:spPr>
      </p:pic>
      <p:pic>
        <p:nvPicPr>
          <p:cNvPr id="7" name="Picture 6">
            <a:extLst>
              <a:ext uri="{FF2B5EF4-FFF2-40B4-BE49-F238E27FC236}">
                <a16:creationId xmlns:a16="http://schemas.microsoft.com/office/drawing/2014/main" id="{B9F2C3FC-9B77-801C-4EEF-F0E95B686599}"/>
              </a:ext>
            </a:extLst>
          </p:cNvPr>
          <p:cNvPicPr>
            <a:picLocks noChangeAspect="1"/>
          </p:cNvPicPr>
          <p:nvPr userDrawn="1"/>
        </p:nvPicPr>
        <p:blipFill>
          <a:blip r:embed="rId5"/>
          <a:stretch>
            <a:fillRect/>
          </a:stretch>
        </p:blipFill>
        <p:spPr>
          <a:xfrm>
            <a:off x="10907506" y="-201877"/>
            <a:ext cx="1043186" cy="1043186"/>
          </a:xfrm>
          <a:prstGeom prst="rect">
            <a:avLst/>
          </a:prstGeom>
        </p:spPr>
      </p:pic>
    </p:spTree>
    <p:extLst>
      <p:ext uri="{BB962C8B-B14F-4D97-AF65-F5344CB8AC3E}">
        <p14:creationId xmlns:p14="http://schemas.microsoft.com/office/powerpoint/2010/main" val="1795730366"/>
      </p:ext>
    </p:extLst>
  </p:cSld>
  <p:clrMapOvr>
    <a:masterClrMapping/>
  </p:clrMapOvr>
  <p:transition>
    <p:fade/>
  </p:transition>
  <p:extLst>
    <p:ext uri="{DCECCB84-F9BA-43D5-87BE-67443E8EF086}">
      <p15:sldGuideLst xmlns:p15="http://schemas.microsoft.com/office/powerpoint/2012/main">
        <p15:guide id="1" orient="horz" pos="2845">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1C06EFFD-F80D-405F-DD97-215A7CA251D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3" name="Picture 2">
            <a:extLst>
              <a:ext uri="{FF2B5EF4-FFF2-40B4-BE49-F238E27FC236}">
                <a16:creationId xmlns:a16="http://schemas.microsoft.com/office/drawing/2014/main" id="{43412783-DF7D-3126-E862-C788FE97A878}"/>
              </a:ext>
            </a:extLst>
          </p:cNvPr>
          <p:cNvPicPr>
            <a:picLocks noChangeAspect="1"/>
          </p:cNvPicPr>
          <p:nvPr userDrawn="1"/>
        </p:nvPicPr>
        <p:blipFill>
          <a:blip r:embed="rId2"/>
          <a:stretch>
            <a:fillRect/>
          </a:stretch>
        </p:blipFill>
        <p:spPr>
          <a:xfrm>
            <a:off x="8916383" y="107941"/>
            <a:ext cx="1855274" cy="382713"/>
          </a:xfrm>
          <a:prstGeom prst="rect">
            <a:avLst/>
          </a:prstGeom>
        </p:spPr>
      </p:pic>
      <p:pic>
        <p:nvPicPr>
          <p:cNvPr id="4" name="Picture 3">
            <a:extLst>
              <a:ext uri="{FF2B5EF4-FFF2-40B4-BE49-F238E27FC236}">
                <a16:creationId xmlns:a16="http://schemas.microsoft.com/office/drawing/2014/main" id="{9EC2170D-37AD-BE83-488F-6A053EAA97A8}"/>
              </a:ext>
            </a:extLst>
          </p:cNvPr>
          <p:cNvPicPr>
            <a:picLocks noChangeAspect="1"/>
          </p:cNvPicPr>
          <p:nvPr userDrawn="1"/>
        </p:nvPicPr>
        <p:blipFill>
          <a:blip r:embed="rId3"/>
          <a:stretch>
            <a:fillRect/>
          </a:stretch>
        </p:blipFill>
        <p:spPr>
          <a:xfrm>
            <a:off x="10907506" y="-201877"/>
            <a:ext cx="1043186" cy="1043186"/>
          </a:xfrm>
          <a:prstGeom prst="rect">
            <a:avLst/>
          </a:prstGeom>
        </p:spPr>
      </p:pic>
      <p:pic>
        <p:nvPicPr>
          <p:cNvPr id="5" name="Picture 4">
            <a:extLst>
              <a:ext uri="{FF2B5EF4-FFF2-40B4-BE49-F238E27FC236}">
                <a16:creationId xmlns:a16="http://schemas.microsoft.com/office/drawing/2014/main" id="{7E8D8BA8-C9DD-D1A4-EE2F-C576E30BFC38}"/>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6" name="Picture 5">
            <a:extLst>
              <a:ext uri="{FF2B5EF4-FFF2-40B4-BE49-F238E27FC236}">
                <a16:creationId xmlns:a16="http://schemas.microsoft.com/office/drawing/2014/main" id="{88654AE8-1BF7-0ADD-4077-9EBF1D805A2D}"/>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2966692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Slide Trốn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6570366E-B046-1213-F4D8-A6A2D30D330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B84C8EFA-E9B0-687F-6E3C-544E19A274C1}"/>
              </a:ext>
            </a:extLst>
          </p:cNvPr>
          <p:cNvPicPr>
            <a:picLocks noChangeAspect="1"/>
          </p:cNvPicPr>
          <p:nvPr userDrawn="1"/>
        </p:nvPicPr>
        <p:blipFill>
          <a:blip r:embed="rId2"/>
          <a:stretch>
            <a:fillRect/>
          </a:stretch>
        </p:blipFill>
        <p:spPr>
          <a:xfrm>
            <a:off x="8916383" y="107941"/>
            <a:ext cx="1855274" cy="382713"/>
          </a:xfrm>
          <a:prstGeom prst="rect">
            <a:avLst/>
          </a:prstGeom>
        </p:spPr>
      </p:pic>
      <p:pic>
        <p:nvPicPr>
          <p:cNvPr id="5" name="Picture 4">
            <a:extLst>
              <a:ext uri="{FF2B5EF4-FFF2-40B4-BE49-F238E27FC236}">
                <a16:creationId xmlns:a16="http://schemas.microsoft.com/office/drawing/2014/main" id="{971B4EBF-D93A-1B6A-9BF2-E47F973BCC47}"/>
              </a:ext>
            </a:extLst>
          </p:cNvPr>
          <p:cNvPicPr>
            <a:picLocks noChangeAspect="1"/>
          </p:cNvPicPr>
          <p:nvPr userDrawn="1"/>
        </p:nvPicPr>
        <p:blipFill>
          <a:blip r:embed="rId3"/>
          <a:stretch>
            <a:fillRect/>
          </a:stretch>
        </p:blipFill>
        <p:spPr>
          <a:xfrm>
            <a:off x="10907506" y="-201877"/>
            <a:ext cx="1043186" cy="1043186"/>
          </a:xfrm>
          <a:prstGeom prst="rect">
            <a:avLst/>
          </a:prstGeom>
        </p:spPr>
      </p:pic>
      <p:pic>
        <p:nvPicPr>
          <p:cNvPr id="6" name="Picture 5">
            <a:extLst>
              <a:ext uri="{FF2B5EF4-FFF2-40B4-BE49-F238E27FC236}">
                <a16:creationId xmlns:a16="http://schemas.microsoft.com/office/drawing/2014/main" id="{84ED2BAB-F230-1842-1759-C4072E958A49}"/>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7" name="Picture 6">
            <a:extLst>
              <a:ext uri="{FF2B5EF4-FFF2-40B4-BE49-F238E27FC236}">
                <a16:creationId xmlns:a16="http://schemas.microsoft.com/office/drawing/2014/main" id="{4E564CBE-6E1C-8FD3-B645-4B09B9C08508}"/>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2807167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4" r:id="rId4"/>
    <p:sldLayoutId id="2147483655" r:id="rId5"/>
    <p:sldLayoutId id="2147483656" r:id="rId6"/>
    <p:sldLayoutId id="2147483657" r:id="rId7"/>
    <p:sldLayoutId id="2147483662" r:id="rId8"/>
    <p:sldLayoutId id="2147483665" r:id="rId9"/>
    <p:sldLayoutId id="2147483667" r:id="rId10"/>
    <p:sldLayoutId id="214748366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arget="../media/image21.jpeg" Type="http://schemas.openxmlformats.org/officeDocument/2006/relationships/image"/><Relationship Id="rId2" Target="../notesSlides/notesSlide16.xml" Type="http://schemas.openxmlformats.org/officeDocument/2006/relationships/notesSlide"/><Relationship Id="rId1" Target="../slideLayouts/slideLayout2.xml" Type="http://schemas.openxmlformats.org/officeDocument/2006/relationships/slideLayout"/></Relationships>
</file>

<file path=ppt/slides/_rels/slide29.xml.rels><?xml version="1.0" encoding="UTF-8" standalone="yes" ?><Relationships xmlns="http://schemas.openxmlformats.org/package/2006/relationships"><Relationship Id="rId3" Target="../media/image23.jpeg" Type="http://schemas.openxmlformats.org/officeDocument/2006/relationships/image"/><Relationship Id="rId2" Target="../media/image22.jpeg" Type="http://schemas.openxmlformats.org/officeDocument/2006/relationships/image"/><Relationship Id="rId1" Target="../slideLayouts/slideLayout2.xml" Type="http://schemas.openxmlformats.org/officeDocument/2006/relationships/slideLayout"/></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arget="../media/image24.jpeg" Type="http://schemas.openxmlformats.org/officeDocument/2006/relationships/image"/><Relationship Id="rId1" Target="../slideLayouts/slideLayout2.xml" Type="http://schemas.openxmlformats.org/officeDocument/2006/relationships/slideLayout"/></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arget="../media/image25.png" Type="http://schemas.openxmlformats.org/officeDocument/2006/relationships/image"/><Relationship Id="rId2" Target="../notesSlides/notesSlide17.xml" Type="http://schemas.openxmlformats.org/officeDocument/2006/relationships/notesSlide"/><Relationship Id="rId1" Target="../slideLayouts/slideLayout2.xml" Type="http://schemas.openxmlformats.org/officeDocument/2006/relationships/slideLayout"/><Relationship Id="rId4" Target="../media/image26.jpeg" Type="http://schemas.openxmlformats.org/officeDocument/2006/relationships/image"/></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arget="../media/image27.jpeg" Type="http://schemas.openxmlformats.org/officeDocument/2006/relationships/image"/><Relationship Id="rId1" Target="../slideLayouts/slideLayout10.xml" Type="http://schemas.openxmlformats.org/officeDocument/2006/relationships/slideLayout"/></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arget="../media/image30.jpg" Type="http://schemas.openxmlformats.org/officeDocument/2006/relationships/image"/><Relationship Id="rId2" Target="../media/image29.jpeg" Type="http://schemas.openxmlformats.org/officeDocument/2006/relationships/image"/><Relationship Id="rId1" Target="../slideLayouts/slideLayout11.xml" Type="http://schemas.openxmlformats.org/officeDocument/2006/relationships/slideLayout"/></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3" Target="../media/image32.jpeg" Type="http://schemas.openxmlformats.org/officeDocument/2006/relationships/image"/><Relationship Id="rId2" Target="../notesSlides/notesSlide21.xml" Type="http://schemas.openxmlformats.org/officeDocument/2006/relationships/notesSlide"/><Relationship Id="rId1" Target="../slideLayouts/slideLayout11.xml" Type="http://schemas.openxmlformats.org/officeDocument/2006/relationships/slideLayout"/></Relationships>
</file>

<file path=ppt/slides/_rels/slide4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image" Target="../media/image34.jpg"/></Relationships>
</file>

<file path=ppt/slides/_rels/slide4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3.xml"/><Relationship Id="rId1" Type="http://schemas.openxmlformats.org/officeDocument/2006/relationships/slideLayout" Target="../slideLayouts/slideLayout11.xml"/><Relationship Id="rId6" Type="http://schemas.openxmlformats.org/officeDocument/2006/relationships/image" Target="../media/image37.jpg"/><Relationship Id="rId5" Type="http://schemas.openxmlformats.org/officeDocument/2006/relationships/image" Target="../media/image36.jpg"/><Relationship Id="rId4" Type="http://schemas.openxmlformats.org/officeDocument/2006/relationships/image" Target="../media/image35.jpg"/></Relationships>
</file>

<file path=ppt/slides/_rels/slide4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diagramColors" Target="../diagrams/colors1.xml"/><Relationship Id="rId11" Type="http://schemas.openxmlformats.org/officeDocument/2006/relationships/image" Target="../media/image41.jpeg"/><Relationship Id="rId5" Type="http://schemas.openxmlformats.org/officeDocument/2006/relationships/diagramQuickStyle" Target="../diagrams/quickStyle1.xml"/><Relationship Id="rId10" Type="http://schemas.openxmlformats.org/officeDocument/2006/relationships/image" Target="../media/image40.jpg"/><Relationship Id="rId4" Type="http://schemas.openxmlformats.org/officeDocument/2006/relationships/diagramLayout" Target="../diagrams/layout1.xml"/><Relationship Id="rId9" Type="http://schemas.openxmlformats.org/officeDocument/2006/relationships/image" Target="../media/image39.png"/></Relationships>
</file>

<file path=ppt/slides/_rels/slide48.xml.rels><?xml version="1.0" encoding="UTF-8" standalone="yes" ?><Relationships xmlns="http://schemas.openxmlformats.org/package/2006/relationships"><Relationship Id="rId3" Target="../media/image42.jpeg" Type="http://schemas.openxmlformats.org/officeDocument/2006/relationships/image"/><Relationship Id="rId2" Target="../notesSlides/notesSlide25.xml" Type="http://schemas.openxmlformats.org/officeDocument/2006/relationships/notesSlide"/><Relationship Id="rId1" Target="../slideLayouts/slideLayout11.xml" Type="http://schemas.openxmlformats.org/officeDocument/2006/relationships/slideLayout"/></Relationships>
</file>

<file path=ppt/slides/_rels/slide4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11.xml"/><Relationship Id="rId4" Type="http://schemas.openxmlformats.org/officeDocument/2006/relationships/image" Target="../media/image44.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8" Target="../media/image51.jpg" Type="http://schemas.openxmlformats.org/officeDocument/2006/relationships/image"/><Relationship Id="rId3" Target="../media/image46.jpeg" Type="http://schemas.openxmlformats.org/officeDocument/2006/relationships/image"/><Relationship Id="rId7" Target="../media/image50.jpg" Type="http://schemas.openxmlformats.org/officeDocument/2006/relationships/image"/><Relationship Id="rId2" Target="../notesSlides/notesSlide28.xml" Type="http://schemas.openxmlformats.org/officeDocument/2006/relationships/notesSlide"/><Relationship Id="rId1" Target="../slideLayouts/slideLayout11.xml" Type="http://schemas.openxmlformats.org/officeDocument/2006/relationships/slideLayout"/><Relationship Id="rId6" Target="../media/image49.jpg" Type="http://schemas.openxmlformats.org/officeDocument/2006/relationships/image"/><Relationship Id="rId5" Target="../media/image48.jpeg" Type="http://schemas.openxmlformats.org/officeDocument/2006/relationships/image"/><Relationship Id="rId4" Target="../media/image47.jpeg" Type="http://schemas.openxmlformats.org/officeDocument/2006/relationships/image"/><Relationship Id="rId9" Target="../media/image52.jpeg" Type="http://schemas.openxmlformats.org/officeDocument/2006/relationships/image"/></Relationships>
</file>

<file path=ppt/slides/_rels/slide52.xml.rels><?xml version="1.0" encoding="UTF-8" standalone="yes" ?><Relationships xmlns="http://schemas.openxmlformats.org/package/2006/relationships"><Relationship Id="rId3" Target="../media/image53.wmf" Type="http://schemas.openxmlformats.org/officeDocument/2006/relationships/image"/><Relationship Id="rId2" Target="../notesSlides/notesSlide29.xml" Type="http://schemas.openxmlformats.org/officeDocument/2006/relationships/notesSlide"/><Relationship Id="rId1" Target="../slideLayouts/slideLayout11.xml" Type="http://schemas.openxmlformats.org/officeDocument/2006/relationships/slideLayout"/><Relationship Id="rId4" Target="../media/image53.wmf" Type="http://schemas.openxmlformats.org/officeDocument/2006/relationships/image"/></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arget="../media/image6.jpeg" Type="http://schemas.openxmlformats.org/officeDocument/2006/relationships/image"/><Relationship Id="rId2" Target="../media/image5.jpeg" Type="http://schemas.openxmlformats.org/officeDocument/2006/relationships/image"/><Relationship Id="rId1" Target="../slideLayouts/slideLayout8.xml" Type="http://schemas.openxmlformats.org/officeDocument/2006/relationships/slideLayout"/><Relationship Id="rId5" Target="../media/image8.jpeg" Type="http://schemas.openxmlformats.org/officeDocument/2006/relationships/image"/><Relationship Id="rId4" Target="../media/image7.jpeg" Type="http://schemas.openxmlformats.org/officeDocument/2006/relationships/image"/></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arget="../media/image9.jpeg" Type="http://schemas.openxmlformats.org/officeDocument/2006/relationships/image"/><Relationship Id="rId2" Target="../notesSlides/notesSlide6.xml" Type="http://schemas.openxmlformats.org/officeDocument/2006/relationships/notesSlide"/><Relationship Id="rId1" Target="../slideLayouts/slideLayout9.xml" Type="http://schemas.openxmlformats.org/officeDocument/2006/relationships/slideLayout"/><Relationship Id="rId5" Target="../media/image11.jpeg" Type="http://schemas.openxmlformats.org/officeDocument/2006/relationships/image"/><Relationship Id="rId4" Target="../media/image10.jpeg" Type="http://schemas.openxmlformats.org/officeDocument/2006/relationships/image"/></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83576DDB-057C-57CB-CECF-5205062D1675}"/>
              </a:ext>
            </a:extLst>
          </p:cNvPr>
          <p:cNvSpPr txBox="1"/>
          <p:nvPr/>
        </p:nvSpPr>
        <p:spPr>
          <a:xfrm>
            <a:off x="712676" y="3405294"/>
            <a:ext cx="5383324" cy="707886"/>
          </a:xfrm>
          <a:prstGeom prst="rect">
            <a:avLst/>
          </a:prstGeom>
          <a:noFill/>
        </p:spPr>
        <p:txBody>
          <a:bodyPr wrap="square" rtlCol="0" anchor="ctr">
            <a:spAutoFit/>
          </a:bodyPr>
          <a:lstStyle/>
          <a:p>
            <a:r>
              <a:rPr lang="en-US" altLang="ko-KR" sz="2000" b="1" dirty="0">
                <a:solidFill>
                  <a:schemeClr val="accent1">
                    <a:lumMod val="50000"/>
                  </a:schemeClr>
                </a:solidFill>
                <a:cs typeface="Arial" pitchFamily="34" charset="0"/>
              </a:rPr>
              <a:t>The Vietnam Scaling up Energy Efficiency Project (VSUEE)</a:t>
            </a:r>
            <a:endParaRPr lang="ko-KR" altLang="en-US" sz="2000" b="1" dirty="0">
              <a:solidFill>
                <a:schemeClr val="accent1">
                  <a:lumMod val="50000"/>
                </a:schemeClr>
              </a:solidFill>
              <a:cs typeface="Arial" pitchFamily="34" charset="0"/>
            </a:endParaRPr>
          </a:p>
        </p:txBody>
      </p:sp>
      <p:sp>
        <p:nvSpPr>
          <p:cNvPr id="46" name="Google Shape;46;p15"/>
          <p:cNvSpPr txBox="1">
            <a:spLocks noGrp="1"/>
          </p:cNvSpPr>
          <p:nvPr>
            <p:ph type="ctrTitle"/>
          </p:nvPr>
        </p:nvSpPr>
        <p:spPr>
          <a:xfrm>
            <a:off x="545831" y="927235"/>
            <a:ext cx="7117099" cy="1828803"/>
          </a:xfrm>
          <a:prstGeom prst="rect">
            <a:avLst/>
          </a:prstGeom>
        </p:spPr>
        <p:txBody>
          <a:bodyPr spcFirstLastPara="1" wrap="square" lIns="121900" tIns="121900" rIns="121900" bIns="121900" anchor="ctr" anchorCtr="0">
            <a:noAutofit/>
          </a:bodyPr>
          <a:lstStyle/>
          <a:p>
            <a:r>
              <a:rPr lang="en" sz="4800" b="1" dirty="0">
                <a:solidFill>
                  <a:schemeClr val="accent1">
                    <a:lumMod val="50000"/>
                  </a:schemeClr>
                </a:solidFill>
                <a:latin typeface="+mj-lt"/>
              </a:rPr>
              <a:t>TRAINING PROGRAME for IEs</a:t>
            </a:r>
            <a:endParaRPr sz="4800" b="1" dirty="0">
              <a:solidFill>
                <a:schemeClr val="accent1">
                  <a:lumMod val="50000"/>
                </a:schemeClr>
              </a:solidFill>
              <a:latin typeface="+mj-lt"/>
            </a:endParaRPr>
          </a:p>
        </p:txBody>
      </p:sp>
      <p:sp>
        <p:nvSpPr>
          <p:cNvPr id="3" name="TextBox 2">
            <a:extLst>
              <a:ext uri="{FF2B5EF4-FFF2-40B4-BE49-F238E27FC236}">
                <a16:creationId xmlns:a16="http://schemas.microsoft.com/office/drawing/2014/main" id="{F38FAD39-AD20-0B20-9723-646D9B586E44}"/>
              </a:ext>
            </a:extLst>
          </p:cNvPr>
          <p:cNvSpPr txBox="1"/>
          <p:nvPr/>
        </p:nvSpPr>
        <p:spPr>
          <a:xfrm>
            <a:off x="712676" y="2605594"/>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D9D7714F-AE1C-46CB-A17E-B21092A5716D}"/>
              </a:ext>
            </a:extLst>
          </p:cNvPr>
          <p:cNvSpPr txBox="1"/>
          <p:nvPr/>
        </p:nvSpPr>
        <p:spPr>
          <a:xfrm>
            <a:off x="628253" y="567607"/>
            <a:ext cx="10935493" cy="430887"/>
          </a:xfrm>
          <a:prstGeom prst="rect">
            <a:avLst/>
          </a:prstGeom>
          <a:noFill/>
        </p:spPr>
        <p:txBody>
          <a:bodyPr wrap="square" lIns="0" tIns="0" rIns="0" bIns="0" rtlCol="0">
            <a:spAutoFit/>
          </a:bodyPr>
          <a:lstStyle/>
          <a:p>
            <a:pPr algn="ctr"/>
            <a:r>
              <a:rPr lang="vi-VN" sz="2800" b="1" dirty="0">
                <a:solidFill>
                  <a:schemeClr val="accent1">
                    <a:lumMod val="50000"/>
                  </a:schemeClr>
                </a:solidFill>
                <a:latin typeface="Arial" panose="020B0604020202020204" pitchFamily="34" charset="0"/>
                <a:cs typeface="Arial" panose="020B0604020202020204" pitchFamily="34" charset="0"/>
              </a:rPr>
              <a:t>OVERVIEW</a:t>
            </a:r>
            <a:r>
              <a:rPr lang="en-US" sz="2800" b="1" dirty="0">
                <a:solidFill>
                  <a:schemeClr val="accent1">
                    <a:lumMod val="50000"/>
                  </a:schemeClr>
                </a:solidFill>
                <a:latin typeface="Arial" panose="020B0604020202020204" pitchFamily="34" charset="0"/>
                <a:cs typeface="Arial" panose="020B0604020202020204" pitchFamily="34" charset="0"/>
              </a:rPr>
              <a:t> OF V</a:t>
            </a:r>
            <a:r>
              <a:rPr lang="vi-VN" sz="2800" b="1" dirty="0">
                <a:solidFill>
                  <a:schemeClr val="accent1">
                    <a:lumMod val="50000"/>
                  </a:schemeClr>
                </a:solidFill>
                <a:latin typeface="Arial" panose="020B0604020202020204" pitchFamily="34" charset="0"/>
                <a:cs typeface="Arial" panose="020B0604020202020204" pitchFamily="34" charset="0"/>
              </a:rPr>
              <a:t>IETNAM ENERGY</a:t>
            </a:r>
            <a:endParaRPr lang="en-US" sz="2800" b="1" dirty="0">
              <a:solidFill>
                <a:schemeClr val="accent1">
                  <a:lumMod val="50000"/>
                </a:schemeClr>
              </a:solidFill>
              <a:latin typeface="Arial" panose="020B0604020202020204" pitchFamily="34" charset="0"/>
              <a:cs typeface="Arial" panose="020B0604020202020204" pitchFamily="34" charset="0"/>
            </a:endParaRPr>
          </a:p>
        </p:txBody>
      </p:sp>
      <p:sp>
        <p:nvSpPr>
          <p:cNvPr id="3" name="Rectangle 2"/>
          <p:cNvSpPr/>
          <p:nvPr/>
        </p:nvSpPr>
        <p:spPr>
          <a:xfrm>
            <a:off x="628253" y="1542156"/>
            <a:ext cx="10935493" cy="923330"/>
          </a:xfrm>
          <a:prstGeom prst="rect">
            <a:avLst/>
          </a:prstGeom>
        </p:spPr>
        <p:txBody>
          <a:bodyPr wrap="square">
            <a:spAutoFit/>
          </a:bodyPr>
          <a:lstStyle/>
          <a:p>
            <a:pPr algn="just"/>
            <a:r>
              <a:rPr lang="en-US" sz="1800" dirty="0">
                <a:solidFill>
                  <a:srgbClr val="000000"/>
                </a:solidFill>
                <a:latin typeface="Arial" panose="020B0604020202020204" pitchFamily="34" charset="0"/>
                <a:cs typeface="Arial" panose="020B0604020202020204" pitchFamily="34" charset="0"/>
              </a:rPr>
              <a:t>In 2021, Vietnam's total primary energy supply (TPES) is estimated to reach 93,116 KTOE, down 2.9% compared to 2020, bringing the growth rate of the entire 2016 - 2021 period down to 6.2%/year. The chart below shows the evolution of Vietnam's TPES during the 2016 - 2021 period</a:t>
            </a:r>
            <a:r>
              <a:rPr lang="vi-VN" sz="1800" dirty="0">
                <a:solidFill>
                  <a:srgbClr val="000000"/>
                </a:solidFill>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391363" y="2710080"/>
            <a:ext cx="9409271" cy="3364869"/>
          </a:xfrm>
          <a:prstGeom prst="rect">
            <a:avLst/>
          </a:prstGeom>
        </p:spPr>
      </p:pic>
      <p:sp>
        <p:nvSpPr>
          <p:cNvPr id="9" name="Rectangle 8"/>
          <p:cNvSpPr/>
          <p:nvPr/>
        </p:nvSpPr>
        <p:spPr>
          <a:xfrm>
            <a:off x="3809999" y="6273672"/>
            <a:ext cx="5625258" cy="338554"/>
          </a:xfrm>
          <a:prstGeom prst="rect">
            <a:avLst/>
          </a:prstGeom>
        </p:spPr>
        <p:txBody>
          <a:bodyPr wrap="none">
            <a:spAutoFit/>
          </a:bodyPr>
          <a:lstStyle/>
          <a:p>
            <a:r>
              <a:rPr lang="en-US" sz="1600" b="1" i="1" dirty="0">
                <a:solidFill>
                  <a:srgbClr val="000000"/>
                </a:solidFill>
                <a:latin typeface="Arial" panose="020B0604020202020204" pitchFamily="34" charset="0"/>
              </a:rPr>
              <a:t>Figure 2.3. Evolution of TPES </a:t>
            </a:r>
            <a:r>
              <a:rPr lang="en-US" sz="1600" b="1" i="1" dirty="0">
                <a:latin typeface="Arial" panose="020B0604020202020204" pitchFamily="34" charset="0"/>
              </a:rPr>
              <a:t>during </a:t>
            </a:r>
            <a:r>
              <a:rPr lang="en-US" sz="1600" b="1" i="1" dirty="0">
                <a:solidFill>
                  <a:srgbClr val="000000"/>
                </a:solidFill>
                <a:latin typeface="Arial" panose="020B0604020202020204" pitchFamily="34" charset="0"/>
              </a:rPr>
              <a:t>2016 – 2021 period</a:t>
            </a:r>
            <a:endParaRPr lang="en-US" sz="1600" dirty="0"/>
          </a:p>
        </p:txBody>
      </p:sp>
    </p:spTree>
    <p:extLst>
      <p:ext uri="{BB962C8B-B14F-4D97-AF65-F5344CB8AC3E}">
        <p14:creationId xmlns:p14="http://schemas.microsoft.com/office/powerpoint/2010/main" val="2396116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D9D7714F-AE1C-46CB-A17E-B21092A5716D}"/>
              </a:ext>
            </a:extLst>
          </p:cNvPr>
          <p:cNvSpPr txBox="1"/>
          <p:nvPr/>
        </p:nvSpPr>
        <p:spPr>
          <a:xfrm>
            <a:off x="646907" y="705607"/>
            <a:ext cx="10935493" cy="430887"/>
          </a:xfrm>
          <a:prstGeom prst="rect">
            <a:avLst/>
          </a:prstGeom>
          <a:noFill/>
        </p:spPr>
        <p:txBody>
          <a:bodyPr wrap="square" lIns="0" tIns="0" rIns="0" bIns="0" rtlCol="0">
            <a:spAutoFit/>
          </a:bodyPr>
          <a:lstStyle/>
          <a:p>
            <a:pPr algn="ctr"/>
            <a:r>
              <a:rPr lang="en-US" sz="2800" b="1" dirty="0">
                <a:solidFill>
                  <a:schemeClr val="accent1">
                    <a:lumMod val="50000"/>
                  </a:schemeClr>
                </a:solidFill>
                <a:latin typeface="Arial" panose="020B0604020202020204" pitchFamily="34" charset="0"/>
                <a:cs typeface="Arial" panose="020B0604020202020204" pitchFamily="34" charset="0"/>
              </a:rPr>
              <a:t>ENERGY TRENDS IN THE WORLD</a:t>
            </a:r>
          </a:p>
        </p:txBody>
      </p:sp>
      <p:sp>
        <p:nvSpPr>
          <p:cNvPr id="3" name="Rectangle 2"/>
          <p:cNvSpPr/>
          <p:nvPr/>
        </p:nvSpPr>
        <p:spPr>
          <a:xfrm>
            <a:off x="292972" y="1293200"/>
            <a:ext cx="5942652" cy="369332"/>
          </a:xfrm>
          <a:prstGeom prst="rect">
            <a:avLst/>
          </a:prstGeom>
        </p:spPr>
        <p:txBody>
          <a:bodyPr wrap="none">
            <a:spAutoFit/>
          </a:bodyPr>
          <a:lstStyle/>
          <a:p>
            <a:r>
              <a:rPr lang="en-US" sz="1800" b="1" dirty="0">
                <a:solidFill>
                  <a:schemeClr val="accent1">
                    <a:lumMod val="50000"/>
                  </a:schemeClr>
                </a:solidFill>
                <a:latin typeface="Arial" panose="020B0604020202020204" pitchFamily="34" charset="0"/>
              </a:rPr>
              <a:t>Current status of primary energy supply in the world</a:t>
            </a:r>
          </a:p>
        </p:txBody>
      </p:sp>
      <p:sp>
        <p:nvSpPr>
          <p:cNvPr id="4" name="Rectangle 3"/>
          <p:cNvSpPr/>
          <p:nvPr/>
        </p:nvSpPr>
        <p:spPr>
          <a:xfrm>
            <a:off x="292972" y="1663191"/>
            <a:ext cx="11643360" cy="646331"/>
          </a:xfrm>
          <a:prstGeom prst="rect">
            <a:avLst/>
          </a:prstGeom>
        </p:spPr>
        <p:txBody>
          <a:bodyPr wrap="square">
            <a:spAutoFit/>
          </a:bodyPr>
          <a:lstStyle/>
          <a:p>
            <a:r>
              <a:rPr lang="en-US" sz="1800" dirty="0">
                <a:latin typeface="Arial" panose="020B0604020202020204" pitchFamily="34" charset="0"/>
                <a:cs typeface="Arial" panose="020B0604020202020204" pitchFamily="34" charset="0"/>
              </a:rPr>
              <a:t>As of 2020, the world's primary energy supply was nearly 14 billion </a:t>
            </a:r>
            <a:r>
              <a:rPr lang="en-US" sz="1800" dirty="0" err="1">
                <a:latin typeface="Arial" panose="020B0604020202020204" pitchFamily="34" charset="0"/>
                <a:cs typeface="Arial" panose="020B0604020202020204" pitchFamily="34" charset="0"/>
              </a:rPr>
              <a:t>tonnes</a:t>
            </a:r>
            <a:r>
              <a:rPr lang="en-US" sz="1800" dirty="0">
                <a:latin typeface="Arial" panose="020B0604020202020204" pitchFamily="34" charset="0"/>
                <a:cs typeface="Arial" panose="020B0604020202020204" pitchFamily="34" charset="0"/>
              </a:rPr>
              <a:t> of oil equivalent (TOE), down 3.8% from 2019 and recording an average annual growth of 0.5% from 2015 to 2020</a:t>
            </a:r>
            <a:r>
              <a:rPr lang="vi-VN" sz="1800" dirty="0">
                <a:solidFill>
                  <a:srgbClr val="000000"/>
                </a:solidFill>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BBAD25F8-4E7B-DCA2-33E7-7A91F5A22284}"/>
              </a:ext>
            </a:extLst>
          </p:cNvPr>
          <p:cNvSpPr/>
          <p:nvPr/>
        </p:nvSpPr>
        <p:spPr>
          <a:xfrm>
            <a:off x="3264298" y="2366173"/>
            <a:ext cx="6781800" cy="369332"/>
          </a:xfrm>
          <a:prstGeom prst="rect">
            <a:avLst/>
          </a:prstGeom>
        </p:spPr>
        <p:txBody>
          <a:bodyPr wrap="square">
            <a:spAutoFit/>
          </a:bodyPr>
          <a:lstStyle/>
          <a:p>
            <a:r>
              <a:rPr lang="en-US" sz="1800" b="1" dirty="0">
                <a:latin typeface="Arial" panose="020B0604020202020204" pitchFamily="34" charset="0"/>
              </a:rPr>
              <a:t>T</a:t>
            </a:r>
            <a:r>
              <a:rPr lang="en-US" sz="1800" b="1" dirty="0">
                <a:solidFill>
                  <a:srgbClr val="000000"/>
                </a:solidFill>
                <a:latin typeface="Arial" panose="020B0604020202020204" pitchFamily="34" charset="0"/>
              </a:rPr>
              <a:t>able</a:t>
            </a:r>
            <a:r>
              <a:rPr lang="vi-VN" sz="1800" b="1" dirty="0">
                <a:latin typeface="Arial" panose="020B0604020202020204" pitchFamily="34" charset="0"/>
              </a:rPr>
              <a:t>:</a:t>
            </a:r>
            <a:r>
              <a:rPr lang="vi-VN" sz="1800" b="1" dirty="0">
                <a:solidFill>
                  <a:srgbClr val="000000"/>
                </a:solidFill>
                <a:latin typeface="Arial" panose="020B0604020202020204" pitchFamily="34" charset="0"/>
              </a:rPr>
              <a:t> </a:t>
            </a:r>
            <a:r>
              <a:rPr lang="en-US" sz="1800" b="1" dirty="0">
                <a:solidFill>
                  <a:srgbClr val="000000"/>
                </a:solidFill>
                <a:latin typeface="Arial" panose="020B0604020202020204" pitchFamily="34" charset="0"/>
              </a:rPr>
              <a:t>The world's primary energy supply situation</a:t>
            </a:r>
            <a:endParaRPr lang="en-US" sz="1800" dirty="0"/>
          </a:p>
        </p:txBody>
      </p:sp>
      <p:graphicFrame>
        <p:nvGraphicFramePr>
          <p:cNvPr id="5" name="Table 4">
            <a:extLst>
              <a:ext uri="{FF2B5EF4-FFF2-40B4-BE49-F238E27FC236}">
                <a16:creationId xmlns:a16="http://schemas.microsoft.com/office/drawing/2014/main" id="{58D55BB7-24BD-104A-A706-237DFFE6A6FA}"/>
              </a:ext>
            </a:extLst>
          </p:cNvPr>
          <p:cNvGraphicFramePr>
            <a:graphicFrameLocks noGrp="1"/>
          </p:cNvGraphicFramePr>
          <p:nvPr/>
        </p:nvGraphicFramePr>
        <p:xfrm>
          <a:off x="646907" y="2814833"/>
          <a:ext cx="11289425" cy="3337560"/>
        </p:xfrm>
        <a:graphic>
          <a:graphicData uri="http://schemas.openxmlformats.org/drawingml/2006/table">
            <a:tbl>
              <a:tblPr firstRow="1" bandRow="1">
                <a:tableStyleId>{5940675A-B579-460E-94D1-54222C63F5DA}</a:tableStyleId>
              </a:tblPr>
              <a:tblGrid>
                <a:gridCol w="1405522">
                  <a:extLst>
                    <a:ext uri="{9D8B030D-6E8A-4147-A177-3AD203B41FA5}">
                      <a16:colId xmlns:a16="http://schemas.microsoft.com/office/drawing/2014/main" val="1507758835"/>
                    </a:ext>
                  </a:extLst>
                </a:gridCol>
                <a:gridCol w="1235488">
                  <a:extLst>
                    <a:ext uri="{9D8B030D-6E8A-4147-A177-3AD203B41FA5}">
                      <a16:colId xmlns:a16="http://schemas.microsoft.com/office/drawing/2014/main" val="2419734823"/>
                    </a:ext>
                  </a:extLst>
                </a:gridCol>
                <a:gridCol w="1235488">
                  <a:extLst>
                    <a:ext uri="{9D8B030D-6E8A-4147-A177-3AD203B41FA5}">
                      <a16:colId xmlns:a16="http://schemas.microsoft.com/office/drawing/2014/main" val="3910199116"/>
                    </a:ext>
                  </a:extLst>
                </a:gridCol>
                <a:gridCol w="1112956">
                  <a:extLst>
                    <a:ext uri="{9D8B030D-6E8A-4147-A177-3AD203B41FA5}">
                      <a16:colId xmlns:a16="http://schemas.microsoft.com/office/drawing/2014/main" val="115535905"/>
                    </a:ext>
                  </a:extLst>
                </a:gridCol>
                <a:gridCol w="1358019">
                  <a:extLst>
                    <a:ext uri="{9D8B030D-6E8A-4147-A177-3AD203B41FA5}">
                      <a16:colId xmlns:a16="http://schemas.microsoft.com/office/drawing/2014/main" val="532997031"/>
                    </a:ext>
                  </a:extLst>
                </a:gridCol>
                <a:gridCol w="1235488">
                  <a:extLst>
                    <a:ext uri="{9D8B030D-6E8A-4147-A177-3AD203B41FA5}">
                      <a16:colId xmlns:a16="http://schemas.microsoft.com/office/drawing/2014/main" val="301878530"/>
                    </a:ext>
                  </a:extLst>
                </a:gridCol>
                <a:gridCol w="1235488">
                  <a:extLst>
                    <a:ext uri="{9D8B030D-6E8A-4147-A177-3AD203B41FA5}">
                      <a16:colId xmlns:a16="http://schemas.microsoft.com/office/drawing/2014/main" val="3533082416"/>
                    </a:ext>
                  </a:extLst>
                </a:gridCol>
                <a:gridCol w="1235488">
                  <a:extLst>
                    <a:ext uri="{9D8B030D-6E8A-4147-A177-3AD203B41FA5}">
                      <a16:colId xmlns:a16="http://schemas.microsoft.com/office/drawing/2014/main" val="1908256151"/>
                    </a:ext>
                  </a:extLst>
                </a:gridCol>
                <a:gridCol w="1235488">
                  <a:extLst>
                    <a:ext uri="{9D8B030D-6E8A-4147-A177-3AD203B41FA5}">
                      <a16:colId xmlns:a16="http://schemas.microsoft.com/office/drawing/2014/main" val="2667945304"/>
                    </a:ext>
                  </a:extLst>
                </a:gridCol>
              </a:tblGrid>
              <a:tr h="370840">
                <a:tc rowSpan="3">
                  <a:txBody>
                    <a:bodyPr/>
                    <a:lstStyle/>
                    <a:p>
                      <a:pPr algn="ctr" rtl="0" fontAlgn="ctr">
                        <a:spcBef>
                          <a:spcPts val="400"/>
                        </a:spcBef>
                        <a:spcAft>
                          <a:spcPts val="400"/>
                        </a:spcAft>
                      </a:pPr>
                      <a:r>
                        <a:rPr lang="en-US" sz="1200" b="1" i="1"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Classify</a:t>
                      </a:r>
                      <a:endParaRPr lang="en-US" sz="1200" b="1" dirty="0">
                        <a:solidFill>
                          <a:schemeClr val="tx1"/>
                        </a:solidFill>
                        <a:effectLst/>
                        <a:latin typeface="Arial" panose="020B0604020202020204" pitchFamily="34" charset="0"/>
                        <a:cs typeface="Arial" panose="020B0604020202020204" pitchFamily="34" charset="0"/>
                      </a:endParaRPr>
                    </a:p>
                  </a:txBody>
                  <a:tcPr marL="73025" marR="73025" anchor="ctr"/>
                </a:tc>
                <a:tc rowSpan="3">
                  <a:txBody>
                    <a:bodyPr/>
                    <a:lstStyle/>
                    <a:p>
                      <a:pPr algn="ctr" rtl="0" fontAlgn="ctr">
                        <a:spcBef>
                          <a:spcPts val="300"/>
                        </a:spcBef>
                        <a:spcAft>
                          <a:spcPts val="300"/>
                        </a:spcAft>
                      </a:pPr>
                      <a:r>
                        <a:rPr lang="en-US" sz="1200" b="1" kern="1200" dirty="0">
                          <a:solidFill>
                            <a:schemeClr val="tx1"/>
                          </a:solidFill>
                          <a:latin typeface="Arial" panose="020B0604020202020204" pitchFamily="34" charset="0"/>
                          <a:ea typeface="+mn-ea"/>
                          <a:cs typeface="Arial" panose="020B0604020202020204" pitchFamily="34" charset="0"/>
                        </a:rPr>
                        <a:t>2015</a:t>
                      </a:r>
                    </a:p>
                  </a:txBody>
                  <a:tcPr marL="32385" marR="32385" anchor="ctr"/>
                </a:tc>
                <a:tc rowSpan="3">
                  <a:txBody>
                    <a:bodyPr/>
                    <a:lstStyle/>
                    <a:p>
                      <a:pPr algn="ctr" rtl="0" fontAlgn="ctr">
                        <a:spcBef>
                          <a:spcPts val="300"/>
                        </a:spcBef>
                        <a:spcAft>
                          <a:spcPts val="300"/>
                        </a:spcAft>
                      </a:pPr>
                      <a:r>
                        <a:rPr lang="en-US" sz="1200" b="1" kern="1200">
                          <a:solidFill>
                            <a:schemeClr val="tx1"/>
                          </a:solidFill>
                          <a:latin typeface="Arial" panose="020B0604020202020204" pitchFamily="34" charset="0"/>
                          <a:ea typeface="+mn-ea"/>
                          <a:cs typeface="Arial" panose="020B0604020202020204" pitchFamily="34" charset="0"/>
                        </a:rPr>
                        <a:t>2016</a:t>
                      </a:r>
                    </a:p>
                  </a:txBody>
                  <a:tcPr marL="32385" marR="32385" anchor="ctr"/>
                </a:tc>
                <a:tc rowSpan="3">
                  <a:txBody>
                    <a:bodyPr/>
                    <a:lstStyle/>
                    <a:p>
                      <a:pPr algn="ctr" rtl="0" fontAlgn="ctr">
                        <a:spcBef>
                          <a:spcPts val="300"/>
                        </a:spcBef>
                        <a:spcAft>
                          <a:spcPts val="300"/>
                        </a:spcAft>
                      </a:pPr>
                      <a:r>
                        <a:rPr lang="en-US" sz="1200" b="1" kern="1200" dirty="0">
                          <a:solidFill>
                            <a:schemeClr val="tx1"/>
                          </a:solidFill>
                          <a:latin typeface="Arial" panose="020B0604020202020204" pitchFamily="34" charset="0"/>
                          <a:ea typeface="+mn-ea"/>
                          <a:cs typeface="Arial" panose="020B0604020202020204" pitchFamily="34" charset="0"/>
                        </a:rPr>
                        <a:t>2017</a:t>
                      </a:r>
                    </a:p>
                  </a:txBody>
                  <a:tcPr marL="32385" marR="32385" anchor="ctr"/>
                </a:tc>
                <a:tc rowSpan="3">
                  <a:txBody>
                    <a:bodyPr/>
                    <a:lstStyle/>
                    <a:p>
                      <a:pPr algn="ctr" rtl="0" fontAlgn="ctr">
                        <a:spcBef>
                          <a:spcPts val="300"/>
                        </a:spcBef>
                        <a:spcAft>
                          <a:spcPts val="300"/>
                        </a:spcAft>
                      </a:pPr>
                      <a:r>
                        <a:rPr lang="en-US" sz="1200" b="1" kern="1200" dirty="0">
                          <a:solidFill>
                            <a:schemeClr val="tx1"/>
                          </a:solidFill>
                          <a:latin typeface="Arial" panose="020B0604020202020204" pitchFamily="34" charset="0"/>
                          <a:ea typeface="+mn-ea"/>
                          <a:cs typeface="Arial" panose="020B0604020202020204" pitchFamily="34" charset="0"/>
                        </a:rPr>
                        <a:t>2018</a:t>
                      </a:r>
                    </a:p>
                  </a:txBody>
                  <a:tcPr marL="32385" marR="32385" anchor="ctr"/>
                </a:tc>
                <a:tc rowSpan="3">
                  <a:txBody>
                    <a:bodyPr/>
                    <a:lstStyle/>
                    <a:p>
                      <a:pPr algn="ctr" rtl="0" fontAlgn="ctr">
                        <a:spcBef>
                          <a:spcPts val="300"/>
                        </a:spcBef>
                        <a:spcAft>
                          <a:spcPts val="300"/>
                        </a:spcAft>
                      </a:pPr>
                      <a:r>
                        <a:rPr lang="en-US" sz="1200" b="1" kern="1200">
                          <a:solidFill>
                            <a:schemeClr val="tx1"/>
                          </a:solidFill>
                          <a:latin typeface="Arial" panose="020B0604020202020204" pitchFamily="34" charset="0"/>
                          <a:ea typeface="+mn-ea"/>
                          <a:cs typeface="Arial" panose="020B0604020202020204" pitchFamily="34" charset="0"/>
                        </a:rPr>
                        <a:t>2019</a:t>
                      </a:r>
                    </a:p>
                  </a:txBody>
                  <a:tcPr marL="32385" marR="32385" anchor="ctr"/>
                </a:tc>
                <a:tc gridSpan="3">
                  <a:txBody>
                    <a:bodyPr/>
                    <a:lstStyle/>
                    <a:p>
                      <a:pPr algn="ctr" rtl="0" fontAlgn="ctr">
                        <a:spcBef>
                          <a:spcPts val="300"/>
                        </a:spcBef>
                        <a:spcAft>
                          <a:spcPts val="300"/>
                        </a:spcAft>
                      </a:pPr>
                      <a:r>
                        <a:rPr lang="en-US" sz="1200" b="1" kern="1200">
                          <a:solidFill>
                            <a:schemeClr val="tx1"/>
                          </a:solidFill>
                          <a:latin typeface="Arial" panose="020B0604020202020204" pitchFamily="34" charset="0"/>
                          <a:ea typeface="+mn-ea"/>
                          <a:cs typeface="Arial" panose="020B0604020202020204" pitchFamily="34" charset="0"/>
                        </a:rPr>
                        <a:t>2020</a:t>
                      </a:r>
                    </a:p>
                  </a:txBody>
                  <a:tcPr marL="32385" marR="32385"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68004897"/>
                  </a:ext>
                </a:extLst>
              </a:tr>
              <a:tr h="37084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rowSpan="2">
                  <a:txBody>
                    <a:bodyPr/>
                    <a:lstStyle/>
                    <a:p>
                      <a:pPr algn="ctr" rtl="0" fontAlgn="ctr">
                        <a:spcBef>
                          <a:spcPts val="400"/>
                        </a:spcBef>
                        <a:spcAft>
                          <a:spcPts val="400"/>
                        </a:spcAft>
                      </a:pPr>
                      <a:r>
                        <a:rPr lang="vi-VN" sz="1200" b="1" i="0" u="none" strike="noStrike" dirty="0">
                          <a:solidFill>
                            <a:schemeClr val="tx1"/>
                          </a:solidFill>
                          <a:effectLst/>
                          <a:latin typeface="+mn-lt"/>
                          <a:ea typeface="Malgun Gothic" panose="020B0503020000020004" pitchFamily="34" charset="-127"/>
                          <a:cs typeface="Arial" panose="020B0604020202020204" pitchFamily="34" charset="0"/>
                        </a:rPr>
                        <a:t>Primary energy supply</a:t>
                      </a:r>
                      <a:endParaRPr lang="vi-VN" sz="1200" b="1" i="0" dirty="0">
                        <a:solidFill>
                          <a:schemeClr val="tx1"/>
                        </a:solidFill>
                        <a:effectLst/>
                        <a:latin typeface="Arial" panose="020B0604020202020204" pitchFamily="34" charset="0"/>
                        <a:cs typeface="Arial" panose="020B0604020202020204" pitchFamily="34" charset="0"/>
                      </a:endParaRPr>
                    </a:p>
                  </a:txBody>
                  <a:tcPr marL="73025" marR="73025" anchor="ctr"/>
                </a:tc>
                <a:tc gridSpan="2">
                  <a:txBody>
                    <a:bodyPr/>
                    <a:lstStyle/>
                    <a:p>
                      <a:pPr algn="ctr" rtl="0" fontAlgn="ctr">
                        <a:spcBef>
                          <a:spcPts val="400"/>
                        </a:spcBef>
                        <a:spcAft>
                          <a:spcPts val="400"/>
                        </a:spcAft>
                      </a:pPr>
                      <a:r>
                        <a:rPr lang="en-US" sz="1200" b="1"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Changes</a:t>
                      </a:r>
                      <a:endParaRPr lang="en-US" sz="1200" b="1" i="0" dirty="0">
                        <a:solidFill>
                          <a:schemeClr val="tx1"/>
                        </a:solidFill>
                        <a:effectLst/>
                        <a:latin typeface="Arial" panose="020B0604020202020204" pitchFamily="34" charset="0"/>
                        <a:cs typeface="Arial" panose="020B0604020202020204" pitchFamily="34" charset="0"/>
                      </a:endParaRPr>
                    </a:p>
                  </a:txBody>
                  <a:tcPr marL="73025" marR="73025" anchor="ctr"/>
                </a:tc>
                <a:tc hMerge="1">
                  <a:txBody>
                    <a:bodyPr/>
                    <a:lstStyle/>
                    <a:p>
                      <a:endParaRPr lang="en-US"/>
                    </a:p>
                  </a:txBody>
                  <a:tcPr/>
                </a:tc>
                <a:extLst>
                  <a:ext uri="{0D108BD9-81ED-4DB2-BD59-A6C34878D82A}">
                    <a16:rowId xmlns:a16="http://schemas.microsoft.com/office/drawing/2014/main" val="988759344"/>
                  </a:ext>
                </a:extLst>
              </a:tr>
              <a:tr h="37084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rtl="0" fontAlgn="ctr">
                        <a:spcBef>
                          <a:spcPts val="400"/>
                        </a:spcBef>
                        <a:spcAft>
                          <a:spcPts val="400"/>
                        </a:spcAft>
                      </a:pPr>
                      <a:r>
                        <a:rPr lang="en-US" sz="1200" b="1"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Annual</a:t>
                      </a:r>
                      <a:endParaRPr lang="en-US" sz="1200" b="1" i="0" dirty="0">
                        <a:solidFill>
                          <a:schemeClr val="tx1"/>
                        </a:solidFill>
                        <a:effectLst/>
                        <a:latin typeface="Arial" panose="020B0604020202020204" pitchFamily="34" charset="0"/>
                        <a:cs typeface="Arial" panose="020B0604020202020204" pitchFamily="34" charset="0"/>
                      </a:endParaRPr>
                    </a:p>
                  </a:txBody>
                  <a:tcPr marL="73025" marR="73025" anchor="ctr"/>
                </a:tc>
                <a:tc>
                  <a:txBody>
                    <a:bodyPr/>
                    <a:lstStyle/>
                    <a:p>
                      <a:pPr algn="ctr" rtl="0" fontAlgn="ctr">
                        <a:spcBef>
                          <a:spcPts val="300"/>
                        </a:spcBef>
                        <a:spcAft>
                          <a:spcPts val="300"/>
                        </a:spcAft>
                      </a:pPr>
                      <a:r>
                        <a:rPr lang="en-US" sz="1200" b="1" kern="1200" dirty="0">
                          <a:solidFill>
                            <a:schemeClr val="tx1"/>
                          </a:solidFill>
                          <a:latin typeface="Arial" panose="020B0604020202020204" pitchFamily="34" charset="0"/>
                          <a:ea typeface="+mn-ea"/>
                          <a:cs typeface="Arial" panose="020B0604020202020204" pitchFamily="34" charset="0"/>
                        </a:rPr>
                        <a:t>2015~2020</a:t>
                      </a:r>
                    </a:p>
                  </a:txBody>
                  <a:tcPr marL="32385" marR="32385" anchor="ctr"/>
                </a:tc>
                <a:extLst>
                  <a:ext uri="{0D108BD9-81ED-4DB2-BD59-A6C34878D82A}">
                    <a16:rowId xmlns:a16="http://schemas.microsoft.com/office/drawing/2014/main" val="432445008"/>
                  </a:ext>
                </a:extLst>
              </a:tr>
              <a:tr h="370840">
                <a:tc>
                  <a:txBody>
                    <a:bodyPr/>
                    <a:lstStyle/>
                    <a:p>
                      <a:pPr rtl="0" fontAlgn="ctr">
                        <a:spcBef>
                          <a:spcPts val="400"/>
                        </a:spcBef>
                        <a:spcAft>
                          <a:spcPts val="400"/>
                        </a:spcAft>
                      </a:pPr>
                      <a:r>
                        <a:rPr lang="en-US" sz="1200" b="1"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Total</a:t>
                      </a:r>
                      <a:endParaRPr lang="en-US" sz="1200" b="1" dirty="0">
                        <a:solidFill>
                          <a:schemeClr val="tx1"/>
                        </a:solidFill>
                        <a:effectLst/>
                        <a:latin typeface="Arial" panose="020B0604020202020204" pitchFamily="34" charset="0"/>
                        <a:cs typeface="Arial" panose="020B0604020202020204" pitchFamily="34" charset="0"/>
                      </a:endParaRPr>
                    </a:p>
                  </a:txBody>
                  <a:tcPr marL="73025" marR="73025"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13,586</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13,702</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13,951</a:t>
                      </a:r>
                    </a:p>
                  </a:txBody>
                  <a:tcPr anchor="ctr"/>
                </a:tc>
                <a:tc>
                  <a:txBody>
                    <a:bodyPr/>
                    <a:lstStyle/>
                    <a:p>
                      <a:pPr algn="ctr" rtl="0" fontAlgn="ctr">
                        <a:spcBef>
                          <a:spcPts val="300"/>
                        </a:spcBef>
                        <a:spcAft>
                          <a:spcPts val="300"/>
                        </a:spcAft>
                      </a:pPr>
                      <a:r>
                        <a:rPr lang="en-US" sz="1200" kern="1200" dirty="0">
                          <a:solidFill>
                            <a:schemeClr val="tx1"/>
                          </a:solidFill>
                          <a:latin typeface="Arial" panose="020B0604020202020204" pitchFamily="34" charset="0"/>
                          <a:ea typeface="+mn-ea"/>
                          <a:cs typeface="Arial" panose="020B0604020202020204" pitchFamily="34" charset="0"/>
                        </a:rPr>
                        <a:t>14,351</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14,519</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13,963</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△3.8%</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0.5%</a:t>
                      </a:r>
                    </a:p>
                  </a:txBody>
                  <a:tcPr anchor="ctr"/>
                </a:tc>
                <a:extLst>
                  <a:ext uri="{0D108BD9-81ED-4DB2-BD59-A6C34878D82A}">
                    <a16:rowId xmlns:a16="http://schemas.microsoft.com/office/drawing/2014/main" val="3125259383"/>
                  </a:ext>
                </a:extLst>
              </a:tr>
              <a:tr h="370840">
                <a:tc>
                  <a:txBody>
                    <a:bodyPr/>
                    <a:lstStyle/>
                    <a:p>
                      <a:pPr rtl="0" fontAlgn="ctr">
                        <a:spcBef>
                          <a:spcPts val="400"/>
                        </a:spcBef>
                        <a:spcAft>
                          <a:spcPts val="400"/>
                        </a:spcAft>
                      </a:pPr>
                      <a:r>
                        <a:rPr lang="en-US" sz="1200" b="1"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Coal</a:t>
                      </a:r>
                      <a:endParaRPr lang="en-US" sz="1200" b="1" dirty="0">
                        <a:solidFill>
                          <a:schemeClr val="tx1"/>
                        </a:solidFill>
                        <a:effectLst/>
                        <a:latin typeface="Arial" panose="020B0604020202020204" pitchFamily="34" charset="0"/>
                        <a:cs typeface="Arial" panose="020B0604020202020204" pitchFamily="34" charset="0"/>
                      </a:endParaRPr>
                    </a:p>
                  </a:txBody>
                  <a:tcPr marL="73025" marR="73025"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3,837(28.2%)</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3,724(27.2%)</a:t>
                      </a:r>
                    </a:p>
                  </a:txBody>
                  <a:tcPr anchor="ctr"/>
                </a:tc>
                <a:tc>
                  <a:txBody>
                    <a:bodyPr/>
                    <a:lstStyle/>
                    <a:p>
                      <a:pPr algn="ctr" rtl="0" fontAlgn="ctr">
                        <a:spcBef>
                          <a:spcPts val="300"/>
                        </a:spcBef>
                        <a:spcAft>
                          <a:spcPts val="300"/>
                        </a:spcAft>
                      </a:pPr>
                      <a:r>
                        <a:rPr lang="en-US" sz="1200" kern="1200" dirty="0">
                          <a:solidFill>
                            <a:schemeClr val="tx1"/>
                          </a:solidFill>
                          <a:latin typeface="Arial" panose="020B0604020202020204" pitchFamily="34" charset="0"/>
                          <a:ea typeface="+mn-ea"/>
                          <a:cs typeface="Arial" panose="020B0604020202020204" pitchFamily="34" charset="0"/>
                        </a:rPr>
                        <a:t>3,783(27.1%)</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3,865(26.9%)</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3,850(26.5%)</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3,739(26.8%)</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△2.9%</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△0.5%</a:t>
                      </a:r>
                    </a:p>
                  </a:txBody>
                  <a:tcPr anchor="ctr"/>
                </a:tc>
                <a:extLst>
                  <a:ext uri="{0D108BD9-81ED-4DB2-BD59-A6C34878D82A}">
                    <a16:rowId xmlns:a16="http://schemas.microsoft.com/office/drawing/2014/main" val="2389180057"/>
                  </a:ext>
                </a:extLst>
              </a:tr>
              <a:tr h="370840">
                <a:tc>
                  <a:txBody>
                    <a:bodyPr/>
                    <a:lstStyle/>
                    <a:p>
                      <a:pPr rtl="0" fontAlgn="ctr">
                        <a:spcBef>
                          <a:spcPts val="400"/>
                        </a:spcBef>
                        <a:spcAft>
                          <a:spcPts val="400"/>
                        </a:spcAft>
                      </a:pPr>
                      <a:r>
                        <a:rPr lang="en-US" sz="1200" b="1"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Oil</a:t>
                      </a:r>
                      <a:endParaRPr lang="en-US" sz="1200" b="1" dirty="0">
                        <a:solidFill>
                          <a:schemeClr val="tx1"/>
                        </a:solidFill>
                        <a:effectLst/>
                        <a:latin typeface="Arial" panose="020B0604020202020204" pitchFamily="34" charset="0"/>
                        <a:cs typeface="Arial" panose="020B0604020202020204" pitchFamily="34" charset="0"/>
                      </a:endParaRPr>
                    </a:p>
                  </a:txBody>
                  <a:tcPr marL="73025" marR="73025"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4,360(32.1%)</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4,423(32.3%)</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4,461(32.0%)</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4,519(31.5%)</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4,541(31.3%)</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4,118(29.5%)</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△9.3%</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△1.1%</a:t>
                      </a:r>
                    </a:p>
                  </a:txBody>
                  <a:tcPr anchor="ctr"/>
                </a:tc>
                <a:extLst>
                  <a:ext uri="{0D108BD9-81ED-4DB2-BD59-A6C34878D82A}">
                    <a16:rowId xmlns:a16="http://schemas.microsoft.com/office/drawing/2014/main" val="391242086"/>
                  </a:ext>
                </a:extLst>
              </a:tr>
              <a:tr h="370840">
                <a:tc>
                  <a:txBody>
                    <a:bodyPr/>
                    <a:lstStyle/>
                    <a:p>
                      <a:pPr rtl="0" fontAlgn="ctr">
                        <a:spcBef>
                          <a:spcPts val="400"/>
                        </a:spcBef>
                        <a:spcAft>
                          <a:spcPts val="400"/>
                        </a:spcAft>
                      </a:pPr>
                      <a:r>
                        <a:rPr lang="en-US" sz="1200" b="1"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Natural gas</a:t>
                      </a:r>
                      <a:endParaRPr lang="en-US" sz="1200" b="1" dirty="0">
                        <a:solidFill>
                          <a:schemeClr val="tx1"/>
                        </a:solidFill>
                        <a:effectLst/>
                        <a:latin typeface="Arial" panose="020B0604020202020204" pitchFamily="34" charset="0"/>
                        <a:cs typeface="Arial" panose="020B0604020202020204" pitchFamily="34" charset="0"/>
                      </a:endParaRPr>
                    </a:p>
                  </a:txBody>
                  <a:tcPr marL="73025" marR="73025"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2,921(21.5%)</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3,022(22.1%)</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3,099(22.2%)</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3,270(22.8%)</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3,347(23.1%)</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3,306(23.7%)</a:t>
                      </a:r>
                    </a:p>
                  </a:txBody>
                  <a:tcPr anchor="ctr"/>
                </a:tc>
                <a:tc>
                  <a:txBody>
                    <a:bodyPr/>
                    <a:lstStyle/>
                    <a:p>
                      <a:pPr algn="ctr" rtl="0" fontAlgn="ctr">
                        <a:spcBef>
                          <a:spcPts val="300"/>
                        </a:spcBef>
                        <a:spcAft>
                          <a:spcPts val="300"/>
                        </a:spcAft>
                      </a:pPr>
                      <a:r>
                        <a:rPr lang="en-US" sz="1200" kern="1200" dirty="0">
                          <a:solidFill>
                            <a:schemeClr val="tx1"/>
                          </a:solidFill>
                          <a:latin typeface="Arial" panose="020B0604020202020204" pitchFamily="34" charset="0"/>
                          <a:ea typeface="+mn-ea"/>
                          <a:cs typeface="Arial" panose="020B0604020202020204" pitchFamily="34" charset="0"/>
                        </a:rPr>
                        <a:t>△1.2%</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2.5%</a:t>
                      </a:r>
                    </a:p>
                  </a:txBody>
                  <a:tcPr anchor="ctr"/>
                </a:tc>
                <a:extLst>
                  <a:ext uri="{0D108BD9-81ED-4DB2-BD59-A6C34878D82A}">
                    <a16:rowId xmlns:a16="http://schemas.microsoft.com/office/drawing/2014/main" val="988924383"/>
                  </a:ext>
                </a:extLst>
              </a:tr>
              <a:tr h="370840">
                <a:tc>
                  <a:txBody>
                    <a:bodyPr/>
                    <a:lstStyle/>
                    <a:p>
                      <a:pPr rtl="0" fontAlgn="ctr">
                        <a:spcBef>
                          <a:spcPts val="400"/>
                        </a:spcBef>
                        <a:spcAft>
                          <a:spcPts val="400"/>
                        </a:spcAft>
                      </a:pPr>
                      <a:r>
                        <a:rPr lang="vi-VN" sz="1200" b="1" i="0" u="none" strike="noStrike" dirty="0">
                          <a:solidFill>
                            <a:schemeClr val="tx1"/>
                          </a:solidFill>
                          <a:effectLst/>
                          <a:latin typeface="+mn-lt"/>
                          <a:ea typeface="Malgun Gothic" panose="020B0503020000020004" pitchFamily="34" charset="-127"/>
                          <a:cs typeface="Arial" panose="020B0604020202020204" pitchFamily="34" charset="0"/>
                        </a:rPr>
                        <a:t>Nuclear energy</a:t>
                      </a:r>
                      <a:endParaRPr lang="vi-VN" sz="1200" b="1" dirty="0">
                        <a:solidFill>
                          <a:schemeClr val="tx1"/>
                        </a:solidFill>
                        <a:effectLst/>
                        <a:latin typeface="Arial" panose="020B0604020202020204" pitchFamily="34" charset="0"/>
                        <a:cs typeface="Arial" panose="020B0604020202020204" pitchFamily="34" charset="0"/>
                      </a:endParaRPr>
                    </a:p>
                  </a:txBody>
                  <a:tcPr marL="73025" marR="73025"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670(4.9%)</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680(5.0%)</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687(4.9%)</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707(4.9%)</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727(5.0%)</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697(5.0%)</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△4.1%</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0.8%</a:t>
                      </a:r>
                    </a:p>
                  </a:txBody>
                  <a:tcPr anchor="ctr"/>
                </a:tc>
                <a:extLst>
                  <a:ext uri="{0D108BD9-81ED-4DB2-BD59-A6C34878D82A}">
                    <a16:rowId xmlns:a16="http://schemas.microsoft.com/office/drawing/2014/main" val="104831854"/>
                  </a:ext>
                </a:extLst>
              </a:tr>
              <a:tr h="370840">
                <a:tc>
                  <a:txBody>
                    <a:bodyPr/>
                    <a:lstStyle/>
                    <a:p>
                      <a:pPr rtl="0" fontAlgn="ctr">
                        <a:spcBef>
                          <a:spcPts val="400"/>
                        </a:spcBef>
                        <a:spcAft>
                          <a:spcPts val="400"/>
                        </a:spcAft>
                      </a:pPr>
                      <a:r>
                        <a:rPr lang="en-US" sz="1200" b="1"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Oher types</a:t>
                      </a:r>
                      <a:endParaRPr lang="en-US" sz="1200" b="1" dirty="0">
                        <a:solidFill>
                          <a:schemeClr val="tx1"/>
                        </a:solidFill>
                        <a:effectLst/>
                        <a:latin typeface="Arial" panose="020B0604020202020204" pitchFamily="34" charset="0"/>
                        <a:cs typeface="Arial" panose="020B0604020202020204" pitchFamily="34" charset="0"/>
                      </a:endParaRPr>
                    </a:p>
                  </a:txBody>
                  <a:tcPr marL="73025" marR="73025" anchor="ctr"/>
                </a:tc>
                <a:tc>
                  <a:txBody>
                    <a:bodyPr/>
                    <a:lstStyle/>
                    <a:p>
                      <a:pPr algn="ctr" rtl="0" fontAlgn="ctr">
                        <a:spcBef>
                          <a:spcPts val="300"/>
                        </a:spcBef>
                        <a:spcAft>
                          <a:spcPts val="300"/>
                        </a:spcAft>
                      </a:pPr>
                      <a:r>
                        <a:rPr lang="en-US" sz="1200" kern="1200" dirty="0">
                          <a:solidFill>
                            <a:schemeClr val="tx1"/>
                          </a:solidFill>
                          <a:latin typeface="Arial" panose="020B0604020202020204" pitchFamily="34" charset="0"/>
                          <a:ea typeface="+mn-ea"/>
                          <a:cs typeface="Arial" panose="020B0604020202020204" pitchFamily="34" charset="0"/>
                        </a:rPr>
                        <a:t>1,798(13.2%)</a:t>
                      </a:r>
                    </a:p>
                  </a:txBody>
                  <a:tcPr anchor="ctr"/>
                </a:tc>
                <a:tc>
                  <a:txBody>
                    <a:bodyPr/>
                    <a:lstStyle/>
                    <a:p>
                      <a:pPr algn="ctr" rtl="0" fontAlgn="ctr">
                        <a:spcBef>
                          <a:spcPts val="300"/>
                        </a:spcBef>
                        <a:spcAft>
                          <a:spcPts val="300"/>
                        </a:spcAft>
                      </a:pPr>
                      <a:r>
                        <a:rPr lang="en-US" sz="1200" kern="1200" dirty="0">
                          <a:solidFill>
                            <a:schemeClr val="tx1"/>
                          </a:solidFill>
                          <a:latin typeface="Arial" panose="020B0604020202020204" pitchFamily="34" charset="0"/>
                          <a:ea typeface="+mn-ea"/>
                          <a:cs typeface="Arial" panose="020B0604020202020204" pitchFamily="34" charset="0"/>
                        </a:rPr>
                        <a:t>1,854</a:t>
                      </a:r>
                    </a:p>
                  </a:txBody>
                  <a:tcPr anchor="ctr"/>
                </a:tc>
                <a:tc>
                  <a:txBody>
                    <a:bodyPr/>
                    <a:lstStyle/>
                    <a:p>
                      <a:pPr algn="ctr" rtl="0" fontAlgn="ctr">
                        <a:spcBef>
                          <a:spcPts val="300"/>
                        </a:spcBef>
                        <a:spcAft>
                          <a:spcPts val="300"/>
                        </a:spcAft>
                      </a:pPr>
                      <a:r>
                        <a:rPr lang="en-US" sz="1200" kern="1200" dirty="0">
                          <a:solidFill>
                            <a:schemeClr val="tx1"/>
                          </a:solidFill>
                          <a:latin typeface="Arial" panose="020B0604020202020204" pitchFamily="34" charset="0"/>
                          <a:ea typeface="+mn-ea"/>
                          <a:cs typeface="Arial" panose="020B0604020202020204" pitchFamily="34" charset="0"/>
                        </a:rPr>
                        <a:t>1,920(13.8%)</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1,991(13.9%)</a:t>
                      </a:r>
                    </a:p>
                  </a:txBody>
                  <a:tcPr anchor="ctr"/>
                </a:tc>
                <a:tc>
                  <a:txBody>
                    <a:bodyPr/>
                    <a:lstStyle/>
                    <a:p>
                      <a:pPr algn="ctr" rtl="0" fontAlgn="ctr">
                        <a:spcBef>
                          <a:spcPts val="300"/>
                        </a:spcBef>
                        <a:spcAft>
                          <a:spcPts val="300"/>
                        </a:spcAft>
                      </a:pPr>
                      <a:r>
                        <a:rPr lang="en-US" sz="1200" kern="1200" dirty="0">
                          <a:solidFill>
                            <a:schemeClr val="tx1"/>
                          </a:solidFill>
                          <a:latin typeface="Arial" panose="020B0604020202020204" pitchFamily="34" charset="0"/>
                          <a:ea typeface="+mn-ea"/>
                          <a:cs typeface="Arial" panose="020B0604020202020204" pitchFamily="34" charset="0"/>
                        </a:rPr>
                        <a:t>2,054(14.1%)</a:t>
                      </a:r>
                    </a:p>
                  </a:txBody>
                  <a:tcPr anchor="ctr"/>
                </a:tc>
                <a:tc>
                  <a:txBody>
                    <a:bodyPr/>
                    <a:lstStyle/>
                    <a:p>
                      <a:pPr algn="ctr" rtl="0" fontAlgn="ctr">
                        <a:spcBef>
                          <a:spcPts val="300"/>
                        </a:spcBef>
                        <a:spcAft>
                          <a:spcPts val="300"/>
                        </a:spcAft>
                      </a:pPr>
                      <a:r>
                        <a:rPr lang="en-US" sz="1200" kern="1200" dirty="0">
                          <a:solidFill>
                            <a:schemeClr val="tx1"/>
                          </a:solidFill>
                          <a:latin typeface="Arial" panose="020B0604020202020204" pitchFamily="34" charset="0"/>
                          <a:ea typeface="+mn-ea"/>
                          <a:cs typeface="Arial" panose="020B0604020202020204" pitchFamily="34" charset="0"/>
                        </a:rPr>
                        <a:t>2,103(15.1%)</a:t>
                      </a:r>
                    </a:p>
                  </a:txBody>
                  <a:tcPr anchor="ctr"/>
                </a:tc>
                <a:tc>
                  <a:txBody>
                    <a:bodyPr/>
                    <a:lstStyle/>
                    <a:p>
                      <a:pPr algn="ctr" rtl="0" fontAlgn="ctr">
                        <a:spcBef>
                          <a:spcPts val="300"/>
                        </a:spcBef>
                        <a:spcAft>
                          <a:spcPts val="300"/>
                        </a:spcAft>
                      </a:pPr>
                      <a:r>
                        <a:rPr lang="en-US" sz="1200" kern="1200">
                          <a:solidFill>
                            <a:schemeClr val="tx1"/>
                          </a:solidFill>
                          <a:latin typeface="Arial" panose="020B0604020202020204" pitchFamily="34" charset="0"/>
                          <a:ea typeface="+mn-ea"/>
                          <a:cs typeface="Arial" panose="020B0604020202020204" pitchFamily="34" charset="0"/>
                        </a:rPr>
                        <a:t>2.4%</a:t>
                      </a:r>
                    </a:p>
                  </a:txBody>
                  <a:tcPr anchor="ctr"/>
                </a:tc>
                <a:tc>
                  <a:txBody>
                    <a:bodyPr/>
                    <a:lstStyle/>
                    <a:p>
                      <a:pPr algn="ctr" rtl="0" fontAlgn="ctr">
                        <a:spcBef>
                          <a:spcPts val="300"/>
                        </a:spcBef>
                        <a:spcAft>
                          <a:spcPts val="300"/>
                        </a:spcAft>
                      </a:pPr>
                      <a:r>
                        <a:rPr lang="en-US" sz="1200" kern="1200" dirty="0">
                          <a:solidFill>
                            <a:schemeClr val="tx1"/>
                          </a:solidFill>
                          <a:latin typeface="Arial" panose="020B0604020202020204" pitchFamily="34" charset="0"/>
                          <a:ea typeface="+mn-ea"/>
                          <a:cs typeface="Arial" panose="020B0604020202020204" pitchFamily="34" charset="0"/>
                        </a:rPr>
                        <a:t>3.2%</a:t>
                      </a:r>
                    </a:p>
                  </a:txBody>
                  <a:tcPr anchor="ctr"/>
                </a:tc>
                <a:extLst>
                  <a:ext uri="{0D108BD9-81ED-4DB2-BD59-A6C34878D82A}">
                    <a16:rowId xmlns:a16="http://schemas.microsoft.com/office/drawing/2014/main" val="4001675132"/>
                  </a:ext>
                </a:extLst>
              </a:tr>
            </a:tbl>
          </a:graphicData>
        </a:graphic>
      </p:graphicFrame>
      <p:sp>
        <p:nvSpPr>
          <p:cNvPr id="9" name="Rectangle 8">
            <a:extLst>
              <a:ext uri="{FF2B5EF4-FFF2-40B4-BE49-F238E27FC236}">
                <a16:creationId xmlns:a16="http://schemas.microsoft.com/office/drawing/2014/main" id="{4A7A39F0-D06E-FE0D-0A37-04ACAA96A356}"/>
              </a:ext>
            </a:extLst>
          </p:cNvPr>
          <p:cNvSpPr/>
          <p:nvPr/>
        </p:nvSpPr>
        <p:spPr>
          <a:xfrm>
            <a:off x="8223754" y="6385744"/>
            <a:ext cx="3042821" cy="261610"/>
          </a:xfrm>
          <a:prstGeom prst="rect">
            <a:avLst/>
          </a:prstGeom>
        </p:spPr>
        <p:txBody>
          <a:bodyPr wrap="none">
            <a:spAutoFit/>
          </a:bodyPr>
          <a:lstStyle/>
          <a:p>
            <a:r>
              <a:rPr lang="vi-VN" sz="1100" i="1" dirty="0">
                <a:solidFill>
                  <a:srgbClr val="000000"/>
                </a:solidFill>
                <a:latin typeface="Arial" panose="020B0604020202020204" pitchFamily="34" charset="0"/>
                <a:cs typeface="Arial" panose="020B0604020202020204" pitchFamily="34" charset="0"/>
              </a:rPr>
              <a:t>※ </a:t>
            </a:r>
            <a:r>
              <a:rPr lang="en-US" sz="1100" i="1" dirty="0">
                <a:solidFill>
                  <a:srgbClr val="000000"/>
                </a:solidFill>
                <a:latin typeface="Arial" panose="020B0604020202020204" pitchFamily="34" charset="0"/>
                <a:cs typeface="Arial" panose="020B0604020202020204" pitchFamily="34" charset="0"/>
              </a:rPr>
              <a:t>Source</a:t>
            </a:r>
            <a:r>
              <a:rPr lang="vi-VN" sz="1100" i="1" dirty="0">
                <a:solidFill>
                  <a:srgbClr val="000000"/>
                </a:solidFill>
                <a:latin typeface="Arial" panose="020B0604020202020204" pitchFamily="34" charset="0"/>
                <a:cs typeface="Arial" panose="020B0604020202020204" pitchFamily="34" charset="0"/>
              </a:rPr>
              <a:t>: </a:t>
            </a:r>
            <a:r>
              <a:rPr lang="en-US" sz="1100" i="1" dirty="0">
                <a:solidFill>
                  <a:srgbClr val="000000"/>
                </a:solidFill>
                <a:latin typeface="Arial" panose="020B0604020202020204" pitchFamily="34" charset="0"/>
                <a:cs typeface="Arial" panose="020B0604020202020204" pitchFamily="34" charset="0"/>
              </a:rPr>
              <a:t>World Energy Balance 2022</a:t>
            </a:r>
            <a:r>
              <a:rPr lang="vi-VN" sz="1100" i="1" dirty="0">
                <a:solidFill>
                  <a:srgbClr val="000000"/>
                </a:solidFill>
                <a:latin typeface="Arial" panose="020B0604020202020204" pitchFamily="34" charset="0"/>
                <a:cs typeface="Arial" panose="020B0604020202020204" pitchFamily="34" charset="0"/>
              </a:rPr>
              <a:t> </a:t>
            </a:r>
            <a:r>
              <a:rPr lang="en-US" sz="1100" i="1" dirty="0">
                <a:solidFill>
                  <a:srgbClr val="000000"/>
                </a:solidFill>
                <a:latin typeface="Arial" panose="020B0604020202020204" pitchFamily="34" charset="0"/>
                <a:cs typeface="Arial" panose="020B0604020202020204" pitchFamily="34" charset="0"/>
              </a:rPr>
              <a:t> </a:t>
            </a:r>
            <a:r>
              <a:rPr lang="vi-VN" sz="1100" i="1" dirty="0">
                <a:solidFill>
                  <a:srgbClr val="000000"/>
                </a:solidFill>
                <a:latin typeface="Arial" panose="020B0604020202020204" pitchFamily="34" charset="0"/>
                <a:cs typeface="Arial" panose="020B0604020202020204" pitchFamily="34" charset="0"/>
              </a:rPr>
              <a:t>(IEA)</a:t>
            </a:r>
            <a:endParaRPr lang="en-US"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93721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D9D7714F-AE1C-46CB-A17E-B21092A5716D}"/>
              </a:ext>
            </a:extLst>
          </p:cNvPr>
          <p:cNvSpPr txBox="1"/>
          <p:nvPr/>
        </p:nvSpPr>
        <p:spPr>
          <a:xfrm>
            <a:off x="745760" y="649456"/>
            <a:ext cx="10935493" cy="430887"/>
          </a:xfrm>
          <a:prstGeom prst="rect">
            <a:avLst/>
          </a:prstGeom>
          <a:noFill/>
        </p:spPr>
        <p:txBody>
          <a:bodyPr wrap="square" lIns="0" tIns="0" rIns="0" bIns="0" rtlCol="0">
            <a:spAutoFit/>
          </a:bodyPr>
          <a:lstStyle/>
          <a:p>
            <a:pPr algn="ctr"/>
            <a:r>
              <a:rPr lang="en-US" sz="2800" b="1" dirty="0">
                <a:solidFill>
                  <a:schemeClr val="accent1">
                    <a:lumMod val="50000"/>
                  </a:schemeClr>
                </a:solidFill>
                <a:latin typeface="Arial" panose="020B0604020202020204" pitchFamily="34" charset="0"/>
                <a:cs typeface="Arial" panose="020B0604020202020204" pitchFamily="34" charset="0"/>
              </a:rPr>
              <a:t>ENERGY TRENDS IN THE WORLD</a:t>
            </a:r>
          </a:p>
        </p:txBody>
      </p:sp>
      <p:sp>
        <p:nvSpPr>
          <p:cNvPr id="2" name="Rectangle 1"/>
          <p:cNvSpPr/>
          <p:nvPr/>
        </p:nvSpPr>
        <p:spPr>
          <a:xfrm>
            <a:off x="646906" y="1400037"/>
            <a:ext cx="5109091" cy="369332"/>
          </a:xfrm>
          <a:prstGeom prst="rect">
            <a:avLst/>
          </a:prstGeom>
        </p:spPr>
        <p:txBody>
          <a:bodyPr wrap="none">
            <a:spAutoFit/>
          </a:bodyPr>
          <a:lstStyle/>
          <a:p>
            <a:r>
              <a:rPr lang="vi-VN" sz="1800" b="1" dirty="0">
                <a:solidFill>
                  <a:schemeClr val="accent1">
                    <a:lumMod val="50000"/>
                  </a:schemeClr>
                </a:solidFill>
                <a:latin typeface="Arial" panose="020B0604020202020204" pitchFamily="34" charset="0"/>
              </a:rPr>
              <a:t>Supply prospects</a:t>
            </a:r>
            <a:r>
              <a:rPr lang="en-US" sz="1800" b="1" dirty="0">
                <a:solidFill>
                  <a:schemeClr val="accent1">
                    <a:lumMod val="50000"/>
                  </a:schemeClr>
                </a:solidFill>
                <a:latin typeface="Arial" panose="020B0604020202020204" pitchFamily="34" charset="0"/>
              </a:rPr>
              <a:t> </a:t>
            </a:r>
            <a:r>
              <a:rPr lang="vi-VN" sz="1800" b="1" dirty="0">
                <a:solidFill>
                  <a:schemeClr val="accent1">
                    <a:lumMod val="50000"/>
                  </a:schemeClr>
                </a:solidFill>
                <a:latin typeface="Arial" panose="020B0604020202020204" pitchFamily="34" charset="0"/>
              </a:rPr>
              <a:t>and global energy demand</a:t>
            </a:r>
            <a:endParaRPr lang="en-US" sz="1800" b="1" dirty="0">
              <a:solidFill>
                <a:schemeClr val="accent1">
                  <a:lumMod val="50000"/>
                </a:schemeClr>
              </a:solidFill>
              <a:latin typeface="Arial" panose="020B0604020202020204" pitchFamily="34" charset="0"/>
            </a:endParaRPr>
          </a:p>
        </p:txBody>
      </p:sp>
      <p:sp>
        <p:nvSpPr>
          <p:cNvPr id="5" name="Rectangle 4"/>
          <p:cNvSpPr/>
          <p:nvPr/>
        </p:nvSpPr>
        <p:spPr>
          <a:xfrm>
            <a:off x="646906" y="1753981"/>
            <a:ext cx="10439400" cy="646331"/>
          </a:xfrm>
          <a:prstGeom prst="rect">
            <a:avLst/>
          </a:prstGeom>
        </p:spPr>
        <p:txBody>
          <a:bodyPr wrap="square">
            <a:spAutoFit/>
          </a:bodyPr>
          <a:lstStyle/>
          <a:p>
            <a:r>
              <a:rPr lang="en-US" sz="1800" dirty="0">
                <a:solidFill>
                  <a:srgbClr val="000000"/>
                </a:solidFill>
                <a:latin typeface="Arial" panose="020B0604020202020204" pitchFamily="34" charset="0"/>
                <a:cs typeface="Arial" panose="020B0604020202020204" pitchFamily="34" charset="0"/>
              </a:rPr>
              <a:t>World primary energy supply is expected to grow at an average annual rate of 0.8% from 2010 to 2050, with new and renewable energy accounting for about 29% in 2050</a:t>
            </a:r>
            <a:r>
              <a:rPr lang="vi-VN" sz="1800" dirty="0">
                <a:solidFill>
                  <a:srgbClr val="000000"/>
                </a:solidFill>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A327EA69-5343-0707-2D1E-64BD9D76951F}"/>
              </a:ext>
            </a:extLst>
          </p:cNvPr>
          <p:cNvGraphicFramePr>
            <a:graphicFrameLocks noGrp="1"/>
          </p:cNvGraphicFramePr>
          <p:nvPr/>
        </p:nvGraphicFramePr>
        <p:xfrm>
          <a:off x="298175" y="2586687"/>
          <a:ext cx="11595650" cy="3693160"/>
        </p:xfrm>
        <a:graphic>
          <a:graphicData uri="http://schemas.openxmlformats.org/drawingml/2006/table">
            <a:tbl>
              <a:tblPr firstRow="1" bandRow="1">
                <a:tableStyleId>{5940675A-B579-460E-94D1-54222C63F5DA}</a:tableStyleId>
              </a:tblPr>
              <a:tblGrid>
                <a:gridCol w="1205947">
                  <a:extLst>
                    <a:ext uri="{9D8B030D-6E8A-4147-A177-3AD203B41FA5}">
                      <a16:colId xmlns:a16="http://schemas.microsoft.com/office/drawing/2014/main" val="1685891650"/>
                    </a:ext>
                  </a:extLst>
                </a:gridCol>
                <a:gridCol w="902353">
                  <a:extLst>
                    <a:ext uri="{9D8B030D-6E8A-4147-A177-3AD203B41FA5}">
                      <a16:colId xmlns:a16="http://schemas.microsoft.com/office/drawing/2014/main" val="3497068801"/>
                    </a:ext>
                  </a:extLst>
                </a:gridCol>
                <a:gridCol w="926447">
                  <a:extLst>
                    <a:ext uri="{9D8B030D-6E8A-4147-A177-3AD203B41FA5}">
                      <a16:colId xmlns:a16="http://schemas.microsoft.com/office/drawing/2014/main" val="2036247891"/>
                    </a:ext>
                  </a:extLst>
                </a:gridCol>
                <a:gridCol w="967409">
                  <a:extLst>
                    <a:ext uri="{9D8B030D-6E8A-4147-A177-3AD203B41FA5}">
                      <a16:colId xmlns:a16="http://schemas.microsoft.com/office/drawing/2014/main" val="366752963"/>
                    </a:ext>
                  </a:extLst>
                </a:gridCol>
                <a:gridCol w="1020418">
                  <a:extLst>
                    <a:ext uri="{9D8B030D-6E8A-4147-A177-3AD203B41FA5}">
                      <a16:colId xmlns:a16="http://schemas.microsoft.com/office/drawing/2014/main" val="2718770117"/>
                    </a:ext>
                  </a:extLst>
                </a:gridCol>
                <a:gridCol w="967408">
                  <a:extLst>
                    <a:ext uri="{9D8B030D-6E8A-4147-A177-3AD203B41FA5}">
                      <a16:colId xmlns:a16="http://schemas.microsoft.com/office/drawing/2014/main" val="3222785845"/>
                    </a:ext>
                  </a:extLst>
                </a:gridCol>
                <a:gridCol w="993913">
                  <a:extLst>
                    <a:ext uri="{9D8B030D-6E8A-4147-A177-3AD203B41FA5}">
                      <a16:colId xmlns:a16="http://schemas.microsoft.com/office/drawing/2014/main" val="2921674251"/>
                    </a:ext>
                  </a:extLst>
                </a:gridCol>
                <a:gridCol w="1219200">
                  <a:extLst>
                    <a:ext uri="{9D8B030D-6E8A-4147-A177-3AD203B41FA5}">
                      <a16:colId xmlns:a16="http://schemas.microsoft.com/office/drawing/2014/main" val="3647734647"/>
                    </a:ext>
                  </a:extLst>
                </a:gridCol>
                <a:gridCol w="1060174">
                  <a:extLst>
                    <a:ext uri="{9D8B030D-6E8A-4147-A177-3AD203B41FA5}">
                      <a16:colId xmlns:a16="http://schemas.microsoft.com/office/drawing/2014/main" val="4284826996"/>
                    </a:ext>
                  </a:extLst>
                </a:gridCol>
                <a:gridCol w="1113183">
                  <a:extLst>
                    <a:ext uri="{9D8B030D-6E8A-4147-A177-3AD203B41FA5}">
                      <a16:colId xmlns:a16="http://schemas.microsoft.com/office/drawing/2014/main" val="2040523556"/>
                    </a:ext>
                  </a:extLst>
                </a:gridCol>
                <a:gridCol w="1219198">
                  <a:extLst>
                    <a:ext uri="{9D8B030D-6E8A-4147-A177-3AD203B41FA5}">
                      <a16:colId xmlns:a16="http://schemas.microsoft.com/office/drawing/2014/main" val="1154944413"/>
                    </a:ext>
                  </a:extLst>
                </a:gridCol>
              </a:tblGrid>
              <a:tr h="370840">
                <a:tc rowSpan="2">
                  <a:txBody>
                    <a:bodyPr/>
                    <a:lstStyle/>
                    <a:p>
                      <a:pPr algn="ctr" rtl="0" fontAlgn="ctr">
                        <a:spcBef>
                          <a:spcPts val="200"/>
                        </a:spcBef>
                        <a:spcAft>
                          <a:spcPts val="200"/>
                        </a:spcAft>
                      </a:pPr>
                      <a:r>
                        <a:rPr lang="en-US" sz="1200" b="1" i="1" u="none" strike="noStrike" dirty="0">
                          <a:solidFill>
                            <a:srgbClr val="000000"/>
                          </a:solidFill>
                          <a:effectLst/>
                          <a:latin typeface="Arial" panose="020B0604020202020204" pitchFamily="34" charset="0"/>
                          <a:cs typeface="Arial" panose="020B0604020202020204" pitchFamily="34" charset="0"/>
                        </a:rPr>
                        <a:t>Classify</a:t>
                      </a:r>
                      <a:endParaRPr lang="en-US" sz="1200" b="1" dirty="0">
                        <a:effectLst/>
                        <a:latin typeface="Arial" panose="020B0604020202020204" pitchFamily="34" charset="0"/>
                        <a:cs typeface="Arial" panose="020B0604020202020204" pitchFamily="34" charset="0"/>
                      </a:endParaRPr>
                    </a:p>
                  </a:txBody>
                  <a:tcPr marL="32385" marR="32385" anchor="ctr"/>
                </a:tc>
                <a:tc gridSpan="6">
                  <a:txBody>
                    <a:bodyPr/>
                    <a:lstStyle/>
                    <a:p>
                      <a:pPr algn="ctr" rtl="0" fontAlgn="ctr">
                        <a:spcBef>
                          <a:spcPts val="200"/>
                        </a:spcBef>
                        <a:spcAft>
                          <a:spcPts val="200"/>
                        </a:spcAft>
                      </a:pPr>
                      <a:r>
                        <a:rPr lang="vi-VN" sz="1200" b="1" i="1" u="none" strike="noStrike" dirty="0">
                          <a:solidFill>
                            <a:srgbClr val="000000"/>
                          </a:solidFill>
                          <a:effectLst/>
                          <a:latin typeface="+mn-lt"/>
                          <a:cs typeface="Arial" panose="020B0604020202020204" pitchFamily="34" charset="0"/>
                        </a:rPr>
                        <a:t>Energy supply</a:t>
                      </a:r>
                      <a:r>
                        <a:rPr lang="en-US" sz="1200" b="1" i="1" u="none" strike="noStrike" dirty="0">
                          <a:solidFill>
                            <a:srgbClr val="000000"/>
                          </a:solidFill>
                          <a:effectLst/>
                          <a:latin typeface="+mn-lt"/>
                          <a:cs typeface="Arial" panose="020B0604020202020204" pitchFamily="34" charset="0"/>
                        </a:rPr>
                        <a:t> </a:t>
                      </a:r>
                      <a:r>
                        <a:rPr lang="vi-VN" sz="1200" b="1" i="1" u="none" strike="noStrike" dirty="0">
                          <a:solidFill>
                            <a:srgbClr val="000000"/>
                          </a:solidFill>
                          <a:effectLst/>
                          <a:latin typeface="Arial" panose="020B0604020202020204" pitchFamily="34" charset="0"/>
                          <a:cs typeface="Arial" panose="020B0604020202020204" pitchFamily="34" charset="0"/>
                        </a:rPr>
                        <a:t>(Mtoe)</a:t>
                      </a:r>
                      <a:endParaRPr lang="en-US" sz="1200" b="1" dirty="0">
                        <a:effectLst/>
                        <a:latin typeface="Arial" panose="020B0604020202020204" pitchFamily="34" charset="0"/>
                        <a:cs typeface="Arial" panose="020B0604020202020204" pitchFamily="34" charset="0"/>
                      </a:endParaRPr>
                    </a:p>
                  </a:txBody>
                  <a:tcPr marL="32385" marR="32385"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rtl="0" fontAlgn="ctr">
                        <a:spcBef>
                          <a:spcPts val="200"/>
                        </a:spcBef>
                        <a:spcAft>
                          <a:spcPts val="200"/>
                        </a:spcAft>
                      </a:pPr>
                      <a:r>
                        <a:rPr lang="en-US" sz="1200" b="1" i="1" u="none" strike="noStrike" dirty="0">
                          <a:solidFill>
                            <a:srgbClr val="000000"/>
                          </a:solidFill>
                          <a:effectLst/>
                          <a:latin typeface="Arial" panose="020B0604020202020204" pitchFamily="34" charset="0"/>
                          <a:cs typeface="Arial" panose="020B0604020202020204" pitchFamily="34" charset="0"/>
                        </a:rPr>
                        <a:t>Percentage (%)</a:t>
                      </a:r>
                      <a:endParaRPr lang="en-US" sz="1200" b="1" dirty="0">
                        <a:effectLst/>
                        <a:latin typeface="Arial" panose="020B0604020202020204" pitchFamily="34" charset="0"/>
                        <a:cs typeface="Arial" panose="020B0604020202020204" pitchFamily="34" charset="0"/>
                      </a:endParaRPr>
                    </a:p>
                  </a:txBody>
                  <a:tcPr marL="32385" marR="32385" anchor="ctr"/>
                </a:tc>
                <a:tc hMerge="1">
                  <a:txBody>
                    <a:bodyPr/>
                    <a:lstStyle/>
                    <a:p>
                      <a:endParaRPr lang="en-US"/>
                    </a:p>
                  </a:txBody>
                  <a:tcPr/>
                </a:tc>
                <a:tc hMerge="1">
                  <a:txBody>
                    <a:bodyPr/>
                    <a:lstStyle/>
                    <a:p>
                      <a:endParaRPr lang="en-US"/>
                    </a:p>
                  </a:txBody>
                  <a:tcPr/>
                </a:tc>
                <a:tc>
                  <a:txBody>
                    <a:bodyPr/>
                    <a:lstStyle/>
                    <a:p>
                      <a:pPr algn="ctr" rtl="0" fontAlgn="ctr">
                        <a:spcBef>
                          <a:spcPts val="200"/>
                        </a:spcBef>
                        <a:spcAft>
                          <a:spcPts val="200"/>
                        </a:spcAft>
                      </a:pPr>
                      <a:r>
                        <a:rPr lang="en-US" sz="1200" b="1" i="1" u="none" strike="noStrike" dirty="0">
                          <a:solidFill>
                            <a:srgbClr val="000000"/>
                          </a:solidFill>
                          <a:effectLst/>
                          <a:latin typeface="Arial" panose="020B0604020202020204" pitchFamily="34" charset="0"/>
                          <a:cs typeface="Arial" panose="020B0604020202020204" pitchFamily="34" charset="0"/>
                        </a:rPr>
                        <a:t>Annual speed of change</a:t>
                      </a:r>
                      <a:endParaRPr lang="en-US" sz="1200" b="1" dirty="0">
                        <a:effectLst/>
                        <a:latin typeface="Arial" panose="020B0604020202020204" pitchFamily="34" charset="0"/>
                        <a:cs typeface="Arial" panose="020B0604020202020204" pitchFamily="34" charset="0"/>
                      </a:endParaRPr>
                    </a:p>
                  </a:txBody>
                  <a:tcPr marL="32385" marR="32385" anchor="ctr"/>
                </a:tc>
                <a:extLst>
                  <a:ext uri="{0D108BD9-81ED-4DB2-BD59-A6C34878D82A}">
                    <a16:rowId xmlns:a16="http://schemas.microsoft.com/office/drawing/2014/main" val="314416309"/>
                  </a:ext>
                </a:extLst>
              </a:tr>
              <a:tr h="370840">
                <a:tc vMerge="1">
                  <a:txBody>
                    <a:bodyPr/>
                    <a:lstStyle/>
                    <a:p>
                      <a:endParaRPr lang="en-US"/>
                    </a:p>
                  </a:txBody>
                  <a:tcPr/>
                </a:tc>
                <a:tc>
                  <a:txBody>
                    <a:bodyPr/>
                    <a:lstStyle/>
                    <a:p>
                      <a:pPr algn="ctr" rtl="0" fontAlgn="ctr">
                        <a:spcBef>
                          <a:spcPts val="200"/>
                        </a:spcBef>
                        <a:spcAft>
                          <a:spcPts val="200"/>
                        </a:spcAft>
                      </a:pPr>
                      <a:r>
                        <a:rPr lang="en-US" sz="1200" b="0" i="1" u="none" strike="noStrike">
                          <a:solidFill>
                            <a:srgbClr val="000000"/>
                          </a:solidFill>
                          <a:effectLst/>
                          <a:latin typeface="Arial" panose="020B0604020202020204" pitchFamily="34" charset="0"/>
                          <a:cs typeface="Arial" panose="020B0604020202020204" pitchFamily="34" charset="0"/>
                        </a:rPr>
                        <a:t>2010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1" u="none" strike="noStrike">
                          <a:solidFill>
                            <a:srgbClr val="000000"/>
                          </a:solidFill>
                          <a:effectLst/>
                          <a:latin typeface="Arial" panose="020B0604020202020204" pitchFamily="34" charset="0"/>
                          <a:cs typeface="Arial" panose="020B0604020202020204" pitchFamily="34" charset="0"/>
                        </a:rPr>
                        <a:t>2020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1" u="none" strike="noStrike">
                          <a:solidFill>
                            <a:srgbClr val="000000"/>
                          </a:solidFill>
                          <a:effectLst/>
                          <a:latin typeface="Arial" panose="020B0604020202020204" pitchFamily="34" charset="0"/>
                          <a:cs typeface="Arial" panose="020B0604020202020204" pitchFamily="34" charset="0"/>
                        </a:rPr>
                        <a:t>2021</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1" u="none" strike="noStrike">
                          <a:solidFill>
                            <a:srgbClr val="000000"/>
                          </a:solidFill>
                          <a:effectLst/>
                          <a:latin typeface="Arial" panose="020B0604020202020204" pitchFamily="34" charset="0"/>
                          <a:cs typeface="Arial" panose="020B0604020202020204" pitchFamily="34" charset="0"/>
                        </a:rPr>
                        <a:t>2030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1" u="none" strike="noStrike">
                          <a:solidFill>
                            <a:srgbClr val="000000"/>
                          </a:solidFill>
                          <a:effectLst/>
                          <a:latin typeface="Arial" panose="020B0604020202020204" pitchFamily="34" charset="0"/>
                          <a:cs typeface="Arial" panose="020B0604020202020204" pitchFamily="34" charset="0"/>
                        </a:rPr>
                        <a:t>2040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1" u="none" strike="noStrike">
                          <a:solidFill>
                            <a:srgbClr val="000000"/>
                          </a:solidFill>
                          <a:effectLst/>
                          <a:latin typeface="Arial" panose="020B0604020202020204" pitchFamily="34" charset="0"/>
                          <a:cs typeface="Arial" panose="020B0604020202020204" pitchFamily="34" charset="0"/>
                        </a:rPr>
                        <a:t>2050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1" u="none" strike="noStrike">
                          <a:solidFill>
                            <a:srgbClr val="000000"/>
                          </a:solidFill>
                          <a:effectLst/>
                          <a:latin typeface="Arial" panose="020B0604020202020204" pitchFamily="34" charset="0"/>
                          <a:cs typeface="Arial" panose="020B0604020202020204" pitchFamily="34" charset="0"/>
                        </a:rPr>
                        <a:t>2020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1" u="none" strike="noStrike">
                          <a:solidFill>
                            <a:srgbClr val="000000"/>
                          </a:solidFill>
                          <a:effectLst/>
                          <a:latin typeface="Arial" panose="020B0604020202020204" pitchFamily="34" charset="0"/>
                          <a:cs typeface="Arial" panose="020B0604020202020204" pitchFamily="34" charset="0"/>
                        </a:rPr>
                        <a:t>2030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1" u="none" strike="noStrike">
                          <a:solidFill>
                            <a:srgbClr val="000000"/>
                          </a:solidFill>
                          <a:effectLst/>
                          <a:latin typeface="Arial" panose="020B0604020202020204" pitchFamily="34" charset="0"/>
                          <a:cs typeface="Arial" panose="020B0604020202020204" pitchFamily="34" charset="0"/>
                        </a:rPr>
                        <a:t>2050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1" u="none" strike="noStrike">
                          <a:solidFill>
                            <a:srgbClr val="000000"/>
                          </a:solidFill>
                          <a:effectLst/>
                          <a:latin typeface="Arial" panose="020B0604020202020204" pitchFamily="34" charset="0"/>
                          <a:cs typeface="Arial" panose="020B0604020202020204" pitchFamily="34" charset="0"/>
                        </a:rPr>
                        <a:t>2010~2050</a:t>
                      </a:r>
                      <a:endParaRPr lang="en-US" sz="1200">
                        <a:effectLst/>
                        <a:latin typeface="Arial" panose="020B0604020202020204" pitchFamily="34" charset="0"/>
                        <a:cs typeface="Arial" panose="020B0604020202020204" pitchFamily="34" charset="0"/>
                      </a:endParaRPr>
                    </a:p>
                  </a:txBody>
                  <a:tcPr marL="32385" marR="32385" anchor="ctr"/>
                </a:tc>
                <a:extLst>
                  <a:ext uri="{0D108BD9-81ED-4DB2-BD59-A6C34878D82A}">
                    <a16:rowId xmlns:a16="http://schemas.microsoft.com/office/drawing/2014/main" val="3005849921"/>
                  </a:ext>
                </a:extLst>
              </a:tr>
              <a:tr h="370840">
                <a:tc>
                  <a:txBody>
                    <a:bodyPr/>
                    <a:lstStyle/>
                    <a:p>
                      <a:pPr rtl="0" fontAlgn="ctr">
                        <a:spcBef>
                          <a:spcPts val="200"/>
                        </a:spcBef>
                        <a:spcAft>
                          <a:spcPts val="200"/>
                        </a:spcAft>
                      </a:pPr>
                      <a:r>
                        <a:rPr lang="en-US" sz="1200" b="0" i="0" u="none" strike="noStrike" dirty="0">
                          <a:solidFill>
                            <a:srgbClr val="000000"/>
                          </a:solidFill>
                          <a:effectLst/>
                          <a:latin typeface="Arial" panose="020B0604020202020204" pitchFamily="34" charset="0"/>
                          <a:cs typeface="Arial" panose="020B0604020202020204" pitchFamily="34" charset="0"/>
                        </a:rPr>
                        <a:t>Total</a:t>
                      </a:r>
                      <a:endParaRPr lang="en-US" sz="1200" dirty="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dirty="0">
                          <a:solidFill>
                            <a:srgbClr val="000000"/>
                          </a:solidFill>
                          <a:effectLst/>
                          <a:latin typeface="Arial" panose="020B0604020202020204" pitchFamily="34" charset="0"/>
                          <a:cs typeface="Arial" panose="020B0604020202020204" pitchFamily="34" charset="0"/>
                        </a:rPr>
                        <a:t>12,953</a:t>
                      </a:r>
                      <a:endParaRPr lang="en-US" sz="1200" dirty="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14,156</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dirty="0">
                          <a:solidFill>
                            <a:srgbClr val="000000"/>
                          </a:solidFill>
                          <a:effectLst/>
                          <a:latin typeface="Arial" panose="020B0604020202020204" pitchFamily="34" charset="0"/>
                          <a:cs typeface="Arial" panose="020B0604020202020204" pitchFamily="34" charset="0"/>
                        </a:rPr>
                        <a:t>14,918</a:t>
                      </a:r>
                      <a:endParaRPr lang="en-US" sz="1200" dirty="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16,091</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16,925</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17,686</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100.0%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100.0%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100.0%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0.8%</a:t>
                      </a:r>
                      <a:endParaRPr lang="en-US" sz="1200">
                        <a:effectLst/>
                        <a:latin typeface="Arial" panose="020B0604020202020204" pitchFamily="34" charset="0"/>
                        <a:cs typeface="Arial" panose="020B0604020202020204" pitchFamily="34" charset="0"/>
                      </a:endParaRPr>
                    </a:p>
                  </a:txBody>
                  <a:tcPr marL="32385" marR="32385" anchor="ctr"/>
                </a:tc>
                <a:extLst>
                  <a:ext uri="{0D108BD9-81ED-4DB2-BD59-A6C34878D82A}">
                    <a16:rowId xmlns:a16="http://schemas.microsoft.com/office/drawing/2014/main" val="2974016805"/>
                  </a:ext>
                </a:extLst>
              </a:tr>
              <a:tr h="370840">
                <a:tc>
                  <a:txBody>
                    <a:bodyPr/>
                    <a:lstStyle/>
                    <a:p>
                      <a:pPr rtl="0" fontAlgn="ctr">
                        <a:spcBef>
                          <a:spcPts val="200"/>
                        </a:spcBef>
                        <a:spcAft>
                          <a:spcPts val="200"/>
                        </a:spcAft>
                      </a:pPr>
                      <a:r>
                        <a:rPr lang="vi-VN" sz="1200" b="0" i="0" u="none" strike="noStrike" dirty="0">
                          <a:solidFill>
                            <a:srgbClr val="000000"/>
                          </a:solidFill>
                          <a:effectLst/>
                          <a:latin typeface="+mn-lt"/>
                          <a:cs typeface="Arial" panose="020B0604020202020204" pitchFamily="34" charset="0"/>
                        </a:rPr>
                        <a:t>New and renewable energy</a:t>
                      </a:r>
                      <a:endParaRPr lang="en-US" sz="1200" dirty="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dirty="0">
                          <a:solidFill>
                            <a:srgbClr val="000000"/>
                          </a:solidFill>
                          <a:effectLst/>
                          <a:latin typeface="Arial" panose="020B0604020202020204" pitchFamily="34" charset="0"/>
                          <a:cs typeface="Arial" panose="020B0604020202020204" pitchFamily="34" charset="0"/>
                        </a:rPr>
                        <a:t>1,064</a:t>
                      </a:r>
                      <a:endParaRPr lang="en-US" sz="1200" dirty="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dirty="0">
                          <a:solidFill>
                            <a:srgbClr val="000000"/>
                          </a:solidFill>
                          <a:effectLst/>
                          <a:latin typeface="Arial" panose="020B0604020202020204" pitchFamily="34" charset="0"/>
                          <a:cs typeface="Arial" panose="020B0604020202020204" pitchFamily="34" charset="0"/>
                        </a:rPr>
                        <a:t>1,641</a:t>
                      </a:r>
                      <a:endParaRPr lang="en-US" sz="1200" dirty="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1,758</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dirty="0">
                          <a:solidFill>
                            <a:srgbClr val="000000"/>
                          </a:solidFill>
                          <a:effectLst/>
                          <a:latin typeface="Arial" panose="020B0604020202020204" pitchFamily="34" charset="0"/>
                          <a:cs typeface="Arial" panose="020B0604020202020204" pitchFamily="34" charset="0"/>
                        </a:rPr>
                        <a:t>2,778</a:t>
                      </a:r>
                      <a:endParaRPr lang="en-US" sz="1200" dirty="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4,030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5,137</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11.8%</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17.3%</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29.0%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4.0%</a:t>
                      </a:r>
                      <a:endParaRPr lang="en-US" sz="1200">
                        <a:effectLst/>
                        <a:latin typeface="Arial" panose="020B0604020202020204" pitchFamily="34" charset="0"/>
                        <a:cs typeface="Arial" panose="020B0604020202020204" pitchFamily="34" charset="0"/>
                      </a:endParaRPr>
                    </a:p>
                  </a:txBody>
                  <a:tcPr marL="32385" marR="32385" anchor="ctr"/>
                </a:tc>
                <a:extLst>
                  <a:ext uri="{0D108BD9-81ED-4DB2-BD59-A6C34878D82A}">
                    <a16:rowId xmlns:a16="http://schemas.microsoft.com/office/drawing/2014/main" val="1484996616"/>
                  </a:ext>
                </a:extLst>
              </a:tr>
              <a:tr h="370840">
                <a:tc>
                  <a:txBody>
                    <a:bodyPr/>
                    <a:lstStyle/>
                    <a:p>
                      <a:pPr rtl="0" fontAlgn="ctr">
                        <a:spcBef>
                          <a:spcPts val="200"/>
                        </a:spcBef>
                        <a:spcAft>
                          <a:spcPts val="200"/>
                        </a:spcAft>
                      </a:pPr>
                      <a:r>
                        <a:rPr lang="en-US" sz="1200" b="0" i="0" u="none" strike="noStrike" dirty="0">
                          <a:solidFill>
                            <a:srgbClr val="000000"/>
                          </a:solidFill>
                          <a:effectLst/>
                          <a:latin typeface="Arial" panose="020B0604020202020204" pitchFamily="34" charset="0"/>
                          <a:cs typeface="Arial" panose="020B0604020202020204" pitchFamily="34" charset="0"/>
                        </a:rPr>
                        <a:t>Biomass</a:t>
                      </a:r>
                      <a:endParaRPr lang="en-US" sz="1200" dirty="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601</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583</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584</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476</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443</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422</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3.9%</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2.4%</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△0.9%</a:t>
                      </a:r>
                      <a:endParaRPr lang="en-US" sz="1200">
                        <a:effectLst/>
                        <a:latin typeface="Arial" panose="020B0604020202020204" pitchFamily="34" charset="0"/>
                        <a:cs typeface="Arial" panose="020B0604020202020204" pitchFamily="34" charset="0"/>
                      </a:endParaRPr>
                    </a:p>
                  </a:txBody>
                  <a:tcPr marL="32385" marR="32385" anchor="ctr"/>
                </a:tc>
                <a:extLst>
                  <a:ext uri="{0D108BD9-81ED-4DB2-BD59-A6C34878D82A}">
                    <a16:rowId xmlns:a16="http://schemas.microsoft.com/office/drawing/2014/main" val="1683711552"/>
                  </a:ext>
                </a:extLst>
              </a:tr>
              <a:tr h="370840">
                <a:tc>
                  <a:txBody>
                    <a:bodyPr/>
                    <a:lstStyle/>
                    <a:p>
                      <a:pPr rtl="0" fontAlgn="ctr">
                        <a:spcBef>
                          <a:spcPts val="200"/>
                        </a:spcBef>
                        <a:spcAft>
                          <a:spcPts val="200"/>
                        </a:spcAft>
                      </a:pPr>
                      <a:r>
                        <a:rPr lang="vi-VN" sz="1200" b="1" i="0" u="none" strike="noStrike" dirty="0">
                          <a:solidFill>
                            <a:schemeClr val="tx1"/>
                          </a:solidFill>
                          <a:effectLst/>
                          <a:latin typeface="+mn-lt"/>
                          <a:ea typeface="Malgun Gothic" panose="020B0503020000020004" pitchFamily="34" charset="-127"/>
                          <a:cs typeface="Arial" panose="020B0604020202020204" pitchFamily="34" charset="0"/>
                        </a:rPr>
                        <a:t>Nuclear energy</a:t>
                      </a:r>
                      <a:endParaRPr lang="en-US" sz="1200" dirty="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719</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698</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724</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874</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1,016</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1,111</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4.9%</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5.4%</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6.3%</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1.1%</a:t>
                      </a:r>
                      <a:endParaRPr lang="en-US" sz="1200">
                        <a:effectLst/>
                        <a:latin typeface="Arial" panose="020B0604020202020204" pitchFamily="34" charset="0"/>
                        <a:cs typeface="Arial" panose="020B0604020202020204" pitchFamily="34" charset="0"/>
                      </a:endParaRPr>
                    </a:p>
                  </a:txBody>
                  <a:tcPr marL="32385" marR="32385" anchor="ctr"/>
                </a:tc>
                <a:extLst>
                  <a:ext uri="{0D108BD9-81ED-4DB2-BD59-A6C34878D82A}">
                    <a16:rowId xmlns:a16="http://schemas.microsoft.com/office/drawing/2014/main" val="3758224074"/>
                  </a:ext>
                </a:extLst>
              </a:tr>
              <a:tr h="370840">
                <a:tc>
                  <a:txBody>
                    <a:bodyPr/>
                    <a:lstStyle/>
                    <a:p>
                      <a:pPr rtl="0" fontAlgn="ctr">
                        <a:spcBef>
                          <a:spcPts val="200"/>
                        </a:spcBef>
                        <a:spcAft>
                          <a:spcPts val="200"/>
                        </a:spcAft>
                      </a:pPr>
                      <a:r>
                        <a:rPr lang="en-US" sz="1200" b="0" i="0" u="none" strike="noStrike" dirty="0">
                          <a:solidFill>
                            <a:srgbClr val="000000"/>
                          </a:solidFill>
                          <a:effectLst/>
                          <a:latin typeface="Arial" panose="020B0604020202020204" pitchFamily="34" charset="0"/>
                          <a:cs typeface="Arial" panose="020B0604020202020204" pitchFamily="34" charset="0"/>
                        </a:rPr>
                        <a:t>Natural Gas</a:t>
                      </a:r>
                      <a:endParaRPr lang="en-US" sz="1200" dirty="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2,757</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3,341</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3,493</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3,599</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3,575</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3,573</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23.4%</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22.4%</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20.2%</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0.6%</a:t>
                      </a:r>
                      <a:endParaRPr lang="en-US" sz="1200">
                        <a:effectLst/>
                        <a:latin typeface="Arial" panose="020B0604020202020204" pitchFamily="34" charset="0"/>
                        <a:cs typeface="Arial" panose="020B0604020202020204" pitchFamily="34" charset="0"/>
                      </a:endParaRPr>
                    </a:p>
                  </a:txBody>
                  <a:tcPr marL="32385" marR="32385" anchor="ctr"/>
                </a:tc>
                <a:extLst>
                  <a:ext uri="{0D108BD9-81ED-4DB2-BD59-A6C34878D82A}">
                    <a16:rowId xmlns:a16="http://schemas.microsoft.com/office/drawing/2014/main" val="1095524367"/>
                  </a:ext>
                </a:extLst>
              </a:tr>
              <a:tr h="370840">
                <a:tc>
                  <a:txBody>
                    <a:bodyPr/>
                    <a:lstStyle/>
                    <a:p>
                      <a:pPr rtl="0" fontAlgn="ctr">
                        <a:spcBef>
                          <a:spcPts val="200"/>
                        </a:spcBef>
                        <a:spcAft>
                          <a:spcPts val="200"/>
                        </a:spcAft>
                      </a:pPr>
                      <a:r>
                        <a:rPr lang="en-US" sz="1200" b="0" i="0" u="none" strike="noStrike" dirty="0">
                          <a:solidFill>
                            <a:srgbClr val="000000"/>
                          </a:solidFill>
                          <a:effectLst/>
                          <a:latin typeface="Arial" panose="020B0604020202020204" pitchFamily="34" charset="0"/>
                          <a:cs typeface="Arial" panose="020B0604020202020204" pitchFamily="34" charset="0"/>
                        </a:rPr>
                        <a:t>Oil</a:t>
                      </a:r>
                      <a:endParaRPr lang="en-US" sz="1200" dirty="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4,136</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4,116</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4,378</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4,715</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dirty="0">
                          <a:solidFill>
                            <a:srgbClr val="000000"/>
                          </a:solidFill>
                          <a:effectLst/>
                          <a:latin typeface="Arial" panose="020B0604020202020204" pitchFamily="34" charset="0"/>
                          <a:cs typeface="Arial" panose="020B0604020202020204" pitchFamily="34" charset="0"/>
                        </a:rPr>
                        <a:t>4,728</a:t>
                      </a:r>
                      <a:endParaRPr lang="en-US" sz="1200" dirty="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4,701</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29.3%</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29.3%</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26.6%</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0.3%</a:t>
                      </a:r>
                      <a:endParaRPr lang="en-US" sz="1200">
                        <a:effectLst/>
                        <a:latin typeface="Arial" panose="020B0604020202020204" pitchFamily="34" charset="0"/>
                        <a:cs typeface="Arial" panose="020B0604020202020204" pitchFamily="34" charset="0"/>
                      </a:endParaRPr>
                    </a:p>
                  </a:txBody>
                  <a:tcPr marL="32385" marR="32385" anchor="ctr"/>
                </a:tc>
                <a:extLst>
                  <a:ext uri="{0D108BD9-81ED-4DB2-BD59-A6C34878D82A}">
                    <a16:rowId xmlns:a16="http://schemas.microsoft.com/office/drawing/2014/main" val="1722544581"/>
                  </a:ext>
                </a:extLst>
              </a:tr>
              <a:tr h="370840">
                <a:tc>
                  <a:txBody>
                    <a:bodyPr/>
                    <a:lstStyle/>
                    <a:p>
                      <a:pPr rtl="0" fontAlgn="ctr">
                        <a:spcBef>
                          <a:spcPts val="200"/>
                        </a:spcBef>
                        <a:spcAft>
                          <a:spcPts val="200"/>
                        </a:spcAft>
                      </a:pPr>
                      <a:r>
                        <a:rPr lang="en-US" sz="1200" b="0" i="0" u="none" strike="noStrike" dirty="0">
                          <a:solidFill>
                            <a:srgbClr val="000000"/>
                          </a:solidFill>
                          <a:effectLst/>
                          <a:latin typeface="Arial" panose="020B0604020202020204" pitchFamily="34" charset="0"/>
                          <a:cs typeface="Arial" panose="020B0604020202020204" pitchFamily="34" charset="0"/>
                        </a:rPr>
                        <a:t>Coal</a:t>
                      </a:r>
                      <a:endParaRPr lang="en-US" sz="1200" dirty="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dirty="0">
                          <a:solidFill>
                            <a:srgbClr val="000000"/>
                          </a:solidFill>
                          <a:effectLst/>
                          <a:latin typeface="Arial" panose="020B0604020202020204" pitchFamily="34" charset="0"/>
                          <a:cs typeface="Arial" panose="020B0604020202020204" pitchFamily="34" charset="0"/>
                        </a:rPr>
                        <a:t>3,657</a:t>
                      </a:r>
                      <a:endParaRPr lang="en-US" sz="1200" dirty="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dirty="0">
                          <a:solidFill>
                            <a:srgbClr val="000000"/>
                          </a:solidFill>
                          <a:effectLst/>
                          <a:latin typeface="Arial" panose="020B0604020202020204" pitchFamily="34" charset="0"/>
                          <a:cs typeface="Arial" panose="020B0604020202020204" pitchFamily="34" charset="0"/>
                        </a:rPr>
                        <a:t>3,747</a:t>
                      </a:r>
                      <a:endParaRPr lang="en-US" sz="1200" dirty="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3,951</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3,608</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3,074</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2,675</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26.5%</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22.4%</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15.1%</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dirty="0">
                          <a:solidFill>
                            <a:srgbClr val="000000"/>
                          </a:solidFill>
                          <a:effectLst/>
                          <a:latin typeface="Arial" panose="020B0604020202020204" pitchFamily="34" charset="0"/>
                          <a:cs typeface="Arial" panose="020B0604020202020204" pitchFamily="34" charset="0"/>
                        </a:rPr>
                        <a:t>△0.8%</a:t>
                      </a:r>
                      <a:endParaRPr lang="en-US" sz="1200" dirty="0">
                        <a:effectLst/>
                        <a:latin typeface="Arial" panose="020B0604020202020204" pitchFamily="34" charset="0"/>
                        <a:cs typeface="Arial" panose="020B0604020202020204" pitchFamily="34" charset="0"/>
                      </a:endParaRPr>
                    </a:p>
                  </a:txBody>
                  <a:tcPr marL="32385" marR="32385" anchor="ctr"/>
                </a:tc>
                <a:extLst>
                  <a:ext uri="{0D108BD9-81ED-4DB2-BD59-A6C34878D82A}">
                    <a16:rowId xmlns:a16="http://schemas.microsoft.com/office/drawing/2014/main" val="3918358243"/>
                  </a:ext>
                </a:extLst>
              </a:tr>
            </a:tbl>
          </a:graphicData>
        </a:graphic>
      </p:graphicFrame>
      <p:sp>
        <p:nvSpPr>
          <p:cNvPr id="4" name="Rectangle 3">
            <a:extLst>
              <a:ext uri="{FF2B5EF4-FFF2-40B4-BE49-F238E27FC236}">
                <a16:creationId xmlns:a16="http://schemas.microsoft.com/office/drawing/2014/main" id="{C3712857-7290-F49E-0F8D-EF74CCE7C00D}"/>
              </a:ext>
            </a:extLst>
          </p:cNvPr>
          <p:cNvSpPr/>
          <p:nvPr/>
        </p:nvSpPr>
        <p:spPr>
          <a:xfrm>
            <a:off x="8124442" y="6466222"/>
            <a:ext cx="2824812" cy="261610"/>
          </a:xfrm>
          <a:prstGeom prst="rect">
            <a:avLst/>
          </a:prstGeom>
        </p:spPr>
        <p:txBody>
          <a:bodyPr wrap="none">
            <a:spAutoFit/>
          </a:bodyPr>
          <a:lstStyle/>
          <a:p>
            <a:r>
              <a:rPr lang="en-US" sz="1100" i="1" dirty="0">
                <a:solidFill>
                  <a:srgbClr val="000000"/>
                </a:solidFill>
                <a:latin typeface="Arial" panose="020B0604020202020204" pitchFamily="34" charset="0"/>
                <a:cs typeface="Arial" panose="020B0604020202020204" pitchFamily="34" charset="0"/>
              </a:rPr>
              <a:t>Source: World Energy Balance 2022</a:t>
            </a:r>
            <a:r>
              <a:rPr lang="vi-VN" sz="1100" i="1" dirty="0">
                <a:solidFill>
                  <a:srgbClr val="000000"/>
                </a:solidFill>
                <a:latin typeface="Arial" panose="020B0604020202020204" pitchFamily="34" charset="0"/>
                <a:cs typeface="Arial" panose="020B0604020202020204" pitchFamily="34" charset="0"/>
              </a:rPr>
              <a:t> (IEA)</a:t>
            </a:r>
            <a:endParaRPr lang="en-US"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6224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D9D7714F-AE1C-46CB-A17E-B21092A5716D}"/>
              </a:ext>
            </a:extLst>
          </p:cNvPr>
          <p:cNvSpPr txBox="1"/>
          <p:nvPr/>
        </p:nvSpPr>
        <p:spPr>
          <a:xfrm>
            <a:off x="646906" y="622401"/>
            <a:ext cx="10935493" cy="430887"/>
          </a:xfrm>
          <a:prstGeom prst="rect">
            <a:avLst/>
          </a:prstGeom>
          <a:noFill/>
        </p:spPr>
        <p:txBody>
          <a:bodyPr wrap="square" lIns="0" tIns="0" rIns="0" bIns="0" rtlCol="0">
            <a:spAutoFit/>
          </a:bodyPr>
          <a:lstStyle/>
          <a:p>
            <a:pPr algn="ctr"/>
            <a:r>
              <a:rPr lang="en-US" sz="2800" b="1" dirty="0">
                <a:solidFill>
                  <a:schemeClr val="accent1">
                    <a:lumMod val="50000"/>
                  </a:schemeClr>
                </a:solidFill>
                <a:latin typeface="Arial" panose="020B0604020202020204" pitchFamily="34" charset="0"/>
                <a:cs typeface="Arial" panose="020B0604020202020204" pitchFamily="34" charset="0"/>
              </a:rPr>
              <a:t>ENERGY TRENDS IN THE WORLD</a:t>
            </a:r>
          </a:p>
        </p:txBody>
      </p:sp>
      <p:sp>
        <p:nvSpPr>
          <p:cNvPr id="2" name="Rectangle 1"/>
          <p:cNvSpPr/>
          <p:nvPr/>
        </p:nvSpPr>
        <p:spPr>
          <a:xfrm>
            <a:off x="646906" y="1331237"/>
            <a:ext cx="5109091" cy="646331"/>
          </a:xfrm>
          <a:prstGeom prst="rect">
            <a:avLst/>
          </a:prstGeom>
        </p:spPr>
        <p:txBody>
          <a:bodyPr wrap="none">
            <a:spAutoFit/>
          </a:bodyPr>
          <a:lstStyle/>
          <a:p>
            <a:r>
              <a:rPr lang="vi-VN" sz="1800" b="1" dirty="0">
                <a:solidFill>
                  <a:schemeClr val="accent1">
                    <a:lumMod val="50000"/>
                  </a:schemeClr>
                </a:solidFill>
                <a:latin typeface="Arial" panose="020B0604020202020204" pitchFamily="34" charset="0"/>
              </a:rPr>
              <a:t>Supply prospects</a:t>
            </a:r>
            <a:r>
              <a:rPr lang="en-US" sz="1800" b="1" dirty="0">
                <a:solidFill>
                  <a:schemeClr val="accent1">
                    <a:lumMod val="50000"/>
                  </a:schemeClr>
                </a:solidFill>
                <a:latin typeface="Arial" panose="020B0604020202020204" pitchFamily="34" charset="0"/>
              </a:rPr>
              <a:t> </a:t>
            </a:r>
            <a:r>
              <a:rPr lang="vi-VN" sz="1800" b="1" dirty="0">
                <a:solidFill>
                  <a:schemeClr val="accent1">
                    <a:lumMod val="50000"/>
                  </a:schemeClr>
                </a:solidFill>
                <a:latin typeface="Arial" panose="020B0604020202020204" pitchFamily="34" charset="0"/>
              </a:rPr>
              <a:t>and global energy demand</a:t>
            </a:r>
            <a:endParaRPr lang="en-US" sz="1800" b="1" dirty="0">
              <a:solidFill>
                <a:schemeClr val="accent1">
                  <a:lumMod val="50000"/>
                </a:schemeClr>
              </a:solidFill>
              <a:latin typeface="Arial" panose="020B0604020202020204" pitchFamily="34" charset="0"/>
            </a:endParaRPr>
          </a:p>
          <a:p>
            <a:endParaRPr lang="en-US" sz="1800" dirty="0">
              <a:solidFill>
                <a:schemeClr val="accent1">
                  <a:lumMod val="50000"/>
                </a:schemeClr>
              </a:solidFill>
            </a:endParaRPr>
          </a:p>
        </p:txBody>
      </p:sp>
      <p:sp>
        <p:nvSpPr>
          <p:cNvPr id="3" name="Rectangle 2"/>
          <p:cNvSpPr/>
          <p:nvPr/>
        </p:nvSpPr>
        <p:spPr>
          <a:xfrm>
            <a:off x="646905" y="1811408"/>
            <a:ext cx="10935493" cy="369332"/>
          </a:xfrm>
          <a:prstGeom prst="rect">
            <a:avLst/>
          </a:prstGeom>
        </p:spPr>
        <p:txBody>
          <a:bodyPr wrap="square">
            <a:spAutoFit/>
          </a:bodyPr>
          <a:lstStyle/>
          <a:p>
            <a:r>
              <a:rPr lang="en-US" sz="1800" dirty="0">
                <a:solidFill>
                  <a:srgbClr val="000000"/>
                </a:solidFill>
                <a:latin typeface="Arial" panose="020B0604020202020204" pitchFamily="34" charset="0"/>
                <a:cs typeface="Arial" panose="020B0604020202020204" pitchFamily="34" charset="0"/>
              </a:rPr>
              <a:t>Global final energy consumption is expected to increase by 0.9% per year from 2010 to 2050</a:t>
            </a:r>
            <a:r>
              <a:rPr lang="vi-VN" sz="1800" dirty="0">
                <a:solidFill>
                  <a:srgbClr val="000000"/>
                </a:solidFill>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10996772-FFB0-CA3B-680F-6AD44DB697D9}"/>
              </a:ext>
            </a:extLst>
          </p:cNvPr>
          <p:cNvGraphicFramePr>
            <a:graphicFrameLocks noGrp="1"/>
          </p:cNvGraphicFramePr>
          <p:nvPr/>
        </p:nvGraphicFramePr>
        <p:xfrm>
          <a:off x="646905" y="2457739"/>
          <a:ext cx="10935495" cy="3606800"/>
        </p:xfrm>
        <a:graphic>
          <a:graphicData uri="http://schemas.openxmlformats.org/drawingml/2006/table">
            <a:tbl>
              <a:tblPr firstRow="1" bandRow="1">
                <a:tableStyleId>{5940675A-B579-460E-94D1-54222C63F5DA}</a:tableStyleId>
              </a:tblPr>
              <a:tblGrid>
                <a:gridCol w="1262526">
                  <a:extLst>
                    <a:ext uri="{9D8B030D-6E8A-4147-A177-3AD203B41FA5}">
                      <a16:colId xmlns:a16="http://schemas.microsoft.com/office/drawing/2014/main" val="3743576676"/>
                    </a:ext>
                  </a:extLst>
                </a:gridCol>
                <a:gridCol w="725745">
                  <a:extLst>
                    <a:ext uri="{9D8B030D-6E8A-4147-A177-3AD203B41FA5}">
                      <a16:colId xmlns:a16="http://schemas.microsoft.com/office/drawing/2014/main" val="556086069"/>
                    </a:ext>
                  </a:extLst>
                </a:gridCol>
                <a:gridCol w="994136">
                  <a:extLst>
                    <a:ext uri="{9D8B030D-6E8A-4147-A177-3AD203B41FA5}">
                      <a16:colId xmlns:a16="http://schemas.microsoft.com/office/drawing/2014/main" val="765867333"/>
                    </a:ext>
                  </a:extLst>
                </a:gridCol>
                <a:gridCol w="994136">
                  <a:extLst>
                    <a:ext uri="{9D8B030D-6E8A-4147-A177-3AD203B41FA5}">
                      <a16:colId xmlns:a16="http://schemas.microsoft.com/office/drawing/2014/main" val="2414605077"/>
                    </a:ext>
                  </a:extLst>
                </a:gridCol>
                <a:gridCol w="994136">
                  <a:extLst>
                    <a:ext uri="{9D8B030D-6E8A-4147-A177-3AD203B41FA5}">
                      <a16:colId xmlns:a16="http://schemas.microsoft.com/office/drawing/2014/main" val="3637812621"/>
                    </a:ext>
                  </a:extLst>
                </a:gridCol>
                <a:gridCol w="994136">
                  <a:extLst>
                    <a:ext uri="{9D8B030D-6E8A-4147-A177-3AD203B41FA5}">
                      <a16:colId xmlns:a16="http://schemas.microsoft.com/office/drawing/2014/main" val="3375745317"/>
                    </a:ext>
                  </a:extLst>
                </a:gridCol>
                <a:gridCol w="994136">
                  <a:extLst>
                    <a:ext uri="{9D8B030D-6E8A-4147-A177-3AD203B41FA5}">
                      <a16:colId xmlns:a16="http://schemas.microsoft.com/office/drawing/2014/main" val="2184653798"/>
                    </a:ext>
                  </a:extLst>
                </a:gridCol>
                <a:gridCol w="994136">
                  <a:extLst>
                    <a:ext uri="{9D8B030D-6E8A-4147-A177-3AD203B41FA5}">
                      <a16:colId xmlns:a16="http://schemas.microsoft.com/office/drawing/2014/main" val="1873220028"/>
                    </a:ext>
                  </a:extLst>
                </a:gridCol>
                <a:gridCol w="994136">
                  <a:extLst>
                    <a:ext uri="{9D8B030D-6E8A-4147-A177-3AD203B41FA5}">
                      <a16:colId xmlns:a16="http://schemas.microsoft.com/office/drawing/2014/main" val="3552383585"/>
                    </a:ext>
                  </a:extLst>
                </a:gridCol>
                <a:gridCol w="994136">
                  <a:extLst>
                    <a:ext uri="{9D8B030D-6E8A-4147-A177-3AD203B41FA5}">
                      <a16:colId xmlns:a16="http://schemas.microsoft.com/office/drawing/2014/main" val="3750789198"/>
                    </a:ext>
                  </a:extLst>
                </a:gridCol>
                <a:gridCol w="994136">
                  <a:extLst>
                    <a:ext uri="{9D8B030D-6E8A-4147-A177-3AD203B41FA5}">
                      <a16:colId xmlns:a16="http://schemas.microsoft.com/office/drawing/2014/main" val="2375614693"/>
                    </a:ext>
                  </a:extLst>
                </a:gridCol>
              </a:tblGrid>
              <a:tr h="370840">
                <a:tc rowSpan="2">
                  <a:txBody>
                    <a:bodyPr/>
                    <a:lstStyle/>
                    <a:p>
                      <a:pPr algn="ctr" rtl="0" fontAlgn="ctr">
                        <a:spcBef>
                          <a:spcPts val="200"/>
                        </a:spcBef>
                        <a:spcAft>
                          <a:spcPts val="200"/>
                        </a:spcAft>
                      </a:pPr>
                      <a:r>
                        <a:rPr lang="en-US" sz="1200" b="1" i="1" u="none" strike="noStrike" dirty="0">
                          <a:solidFill>
                            <a:srgbClr val="000000"/>
                          </a:solidFill>
                          <a:effectLst/>
                          <a:latin typeface="Arial" panose="020B0604020202020204" pitchFamily="34" charset="0"/>
                          <a:cs typeface="Arial" panose="020B0604020202020204" pitchFamily="34" charset="0"/>
                        </a:rPr>
                        <a:t>Classify</a:t>
                      </a:r>
                      <a:endParaRPr lang="en-US" sz="1200" b="1" dirty="0">
                        <a:effectLst/>
                        <a:latin typeface="Arial" panose="020B0604020202020204" pitchFamily="34" charset="0"/>
                        <a:cs typeface="Arial" panose="020B0604020202020204" pitchFamily="34" charset="0"/>
                      </a:endParaRPr>
                    </a:p>
                  </a:txBody>
                  <a:tcPr marL="32385" marR="32385" anchor="ctr"/>
                </a:tc>
                <a:tc gridSpan="6">
                  <a:txBody>
                    <a:bodyPr/>
                    <a:lstStyle/>
                    <a:p>
                      <a:pPr algn="ctr" rtl="0" fontAlgn="ctr">
                        <a:spcBef>
                          <a:spcPts val="200"/>
                        </a:spcBef>
                        <a:spcAft>
                          <a:spcPts val="200"/>
                        </a:spcAft>
                      </a:pPr>
                      <a:r>
                        <a:rPr lang="vi-VN" sz="1200" b="1" i="1" u="none" strike="noStrike" dirty="0">
                          <a:solidFill>
                            <a:srgbClr val="000000"/>
                          </a:solidFill>
                          <a:effectLst/>
                          <a:latin typeface="+mn-lt"/>
                          <a:cs typeface="Arial" panose="020B0604020202020204" pitchFamily="34" charset="0"/>
                        </a:rPr>
                        <a:t>Energy supply</a:t>
                      </a:r>
                      <a:r>
                        <a:rPr lang="en-US" sz="1200" b="1" i="1" u="none" strike="noStrike" dirty="0">
                          <a:solidFill>
                            <a:srgbClr val="000000"/>
                          </a:solidFill>
                          <a:effectLst/>
                          <a:latin typeface="+mn-lt"/>
                          <a:cs typeface="Arial" panose="020B0604020202020204" pitchFamily="34" charset="0"/>
                        </a:rPr>
                        <a:t> </a:t>
                      </a:r>
                      <a:r>
                        <a:rPr lang="vi-VN" sz="1200" b="1" i="1" u="none" strike="noStrike" dirty="0">
                          <a:solidFill>
                            <a:srgbClr val="000000"/>
                          </a:solidFill>
                          <a:effectLst/>
                          <a:latin typeface="Arial" panose="020B0604020202020204" pitchFamily="34" charset="0"/>
                          <a:cs typeface="Arial" panose="020B0604020202020204" pitchFamily="34" charset="0"/>
                        </a:rPr>
                        <a:t>(Mtoe)</a:t>
                      </a:r>
                      <a:endParaRPr lang="en-US" sz="1200" b="1" dirty="0">
                        <a:effectLst/>
                        <a:latin typeface="Arial" panose="020B0604020202020204" pitchFamily="34" charset="0"/>
                        <a:cs typeface="Arial" panose="020B0604020202020204" pitchFamily="34" charset="0"/>
                      </a:endParaRPr>
                    </a:p>
                  </a:txBody>
                  <a:tcPr marL="32385" marR="32385"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rtl="0" fontAlgn="ctr">
                        <a:spcBef>
                          <a:spcPts val="200"/>
                        </a:spcBef>
                        <a:spcAft>
                          <a:spcPts val="200"/>
                        </a:spcAft>
                      </a:pPr>
                      <a:r>
                        <a:rPr lang="en-US" sz="1200" b="1" i="1" u="none" strike="noStrike" dirty="0">
                          <a:solidFill>
                            <a:srgbClr val="000000"/>
                          </a:solidFill>
                          <a:effectLst/>
                          <a:latin typeface="Arial" panose="020B0604020202020204" pitchFamily="34" charset="0"/>
                          <a:cs typeface="Arial" panose="020B0604020202020204" pitchFamily="34" charset="0"/>
                        </a:rPr>
                        <a:t>Percentage (%)</a:t>
                      </a:r>
                      <a:endParaRPr lang="en-US" sz="1200" b="1" dirty="0">
                        <a:effectLst/>
                        <a:latin typeface="Arial" panose="020B0604020202020204" pitchFamily="34" charset="0"/>
                        <a:cs typeface="Arial" panose="020B0604020202020204" pitchFamily="34" charset="0"/>
                      </a:endParaRPr>
                    </a:p>
                  </a:txBody>
                  <a:tcPr marL="32385" marR="32385" anchor="ctr"/>
                </a:tc>
                <a:tc hMerge="1">
                  <a:txBody>
                    <a:bodyPr/>
                    <a:lstStyle/>
                    <a:p>
                      <a:endParaRPr lang="en-US"/>
                    </a:p>
                  </a:txBody>
                  <a:tcPr/>
                </a:tc>
                <a:tc hMerge="1">
                  <a:txBody>
                    <a:bodyPr/>
                    <a:lstStyle/>
                    <a:p>
                      <a:endParaRPr lang="en-US"/>
                    </a:p>
                  </a:txBody>
                  <a:tcPr/>
                </a:tc>
                <a:tc>
                  <a:txBody>
                    <a:bodyPr/>
                    <a:lstStyle/>
                    <a:p>
                      <a:pPr algn="ctr" rtl="0" fontAlgn="ctr">
                        <a:spcBef>
                          <a:spcPts val="200"/>
                        </a:spcBef>
                        <a:spcAft>
                          <a:spcPts val="200"/>
                        </a:spcAft>
                      </a:pPr>
                      <a:r>
                        <a:rPr lang="en-US" sz="1200" b="1" i="1" u="none" strike="noStrike" dirty="0">
                          <a:solidFill>
                            <a:srgbClr val="000000"/>
                          </a:solidFill>
                          <a:effectLst/>
                          <a:latin typeface="Arial" panose="020B0604020202020204" pitchFamily="34" charset="0"/>
                          <a:cs typeface="Arial" panose="020B0604020202020204" pitchFamily="34" charset="0"/>
                        </a:rPr>
                        <a:t>Annual speed of change</a:t>
                      </a:r>
                      <a:endParaRPr lang="en-US" sz="1200" b="1" dirty="0">
                        <a:effectLst/>
                        <a:latin typeface="Arial" panose="020B0604020202020204" pitchFamily="34" charset="0"/>
                        <a:cs typeface="Arial" panose="020B0604020202020204" pitchFamily="34" charset="0"/>
                      </a:endParaRPr>
                    </a:p>
                  </a:txBody>
                  <a:tcPr marL="32385" marR="32385" anchor="ctr"/>
                </a:tc>
                <a:extLst>
                  <a:ext uri="{0D108BD9-81ED-4DB2-BD59-A6C34878D82A}">
                    <a16:rowId xmlns:a16="http://schemas.microsoft.com/office/drawing/2014/main" val="810171594"/>
                  </a:ext>
                </a:extLst>
              </a:tr>
              <a:tr h="370840">
                <a:tc vMerge="1">
                  <a:txBody>
                    <a:bodyPr/>
                    <a:lstStyle/>
                    <a:p>
                      <a:endParaRPr lang="en-US"/>
                    </a:p>
                  </a:txBody>
                  <a:tcPr/>
                </a:tc>
                <a:tc>
                  <a:txBody>
                    <a:bodyPr/>
                    <a:lstStyle/>
                    <a:p>
                      <a:pPr algn="ctr" rtl="0" fontAlgn="ctr">
                        <a:spcBef>
                          <a:spcPts val="200"/>
                        </a:spcBef>
                        <a:spcAft>
                          <a:spcPts val="200"/>
                        </a:spcAft>
                      </a:pPr>
                      <a:r>
                        <a:rPr lang="en-US" sz="1200" b="0" i="1" u="none" strike="noStrike" dirty="0">
                          <a:solidFill>
                            <a:srgbClr val="000000"/>
                          </a:solidFill>
                          <a:effectLst/>
                          <a:latin typeface="Arial" panose="020B0604020202020204" pitchFamily="34" charset="0"/>
                          <a:cs typeface="Arial" panose="020B0604020202020204" pitchFamily="34" charset="0"/>
                        </a:rPr>
                        <a:t>2010</a:t>
                      </a:r>
                      <a:endParaRPr lang="en-US" sz="1200" dirty="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1" u="none" strike="noStrike" dirty="0">
                          <a:solidFill>
                            <a:srgbClr val="000000"/>
                          </a:solidFill>
                          <a:effectLst/>
                          <a:latin typeface="Arial" panose="020B0604020202020204" pitchFamily="34" charset="0"/>
                          <a:cs typeface="Arial" panose="020B0604020202020204" pitchFamily="34" charset="0"/>
                        </a:rPr>
                        <a:t>2020</a:t>
                      </a:r>
                      <a:endParaRPr lang="en-US" sz="1200" dirty="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1" u="none" strike="noStrike">
                          <a:solidFill>
                            <a:srgbClr val="000000"/>
                          </a:solidFill>
                          <a:effectLst/>
                          <a:latin typeface="Arial" panose="020B0604020202020204" pitchFamily="34" charset="0"/>
                          <a:cs typeface="Arial" panose="020B0604020202020204" pitchFamily="34" charset="0"/>
                        </a:rPr>
                        <a:t>2021</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1" u="none" strike="noStrike">
                          <a:solidFill>
                            <a:srgbClr val="000000"/>
                          </a:solidFill>
                          <a:effectLst/>
                          <a:latin typeface="Arial" panose="020B0604020202020204" pitchFamily="34" charset="0"/>
                          <a:cs typeface="Arial" panose="020B0604020202020204" pitchFamily="34" charset="0"/>
                        </a:rPr>
                        <a:t>2030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1" u="none" strike="noStrike">
                          <a:solidFill>
                            <a:srgbClr val="000000"/>
                          </a:solidFill>
                          <a:effectLst/>
                          <a:latin typeface="Arial" panose="020B0604020202020204" pitchFamily="34" charset="0"/>
                          <a:cs typeface="Arial" panose="020B0604020202020204" pitchFamily="34" charset="0"/>
                        </a:rPr>
                        <a:t>2040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1" u="none" strike="noStrike">
                          <a:solidFill>
                            <a:srgbClr val="000000"/>
                          </a:solidFill>
                          <a:effectLst/>
                          <a:latin typeface="Arial" panose="020B0604020202020204" pitchFamily="34" charset="0"/>
                          <a:cs typeface="Arial" panose="020B0604020202020204" pitchFamily="34" charset="0"/>
                        </a:rPr>
                        <a:t>2050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1" u="none" strike="noStrike">
                          <a:solidFill>
                            <a:srgbClr val="000000"/>
                          </a:solidFill>
                          <a:effectLst/>
                          <a:latin typeface="Arial" panose="020B0604020202020204" pitchFamily="34" charset="0"/>
                          <a:cs typeface="Arial" panose="020B0604020202020204" pitchFamily="34" charset="0"/>
                        </a:rPr>
                        <a:t>2020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1" u="none" strike="noStrike">
                          <a:solidFill>
                            <a:srgbClr val="000000"/>
                          </a:solidFill>
                          <a:effectLst/>
                          <a:latin typeface="Arial" panose="020B0604020202020204" pitchFamily="34" charset="0"/>
                          <a:cs typeface="Arial" panose="020B0604020202020204" pitchFamily="34" charset="0"/>
                        </a:rPr>
                        <a:t>2030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1" u="none" strike="noStrike">
                          <a:solidFill>
                            <a:srgbClr val="000000"/>
                          </a:solidFill>
                          <a:effectLst/>
                          <a:latin typeface="Arial" panose="020B0604020202020204" pitchFamily="34" charset="0"/>
                          <a:cs typeface="Arial" panose="020B0604020202020204" pitchFamily="34" charset="0"/>
                        </a:rPr>
                        <a:t>2050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1" u="none" strike="noStrike">
                          <a:solidFill>
                            <a:srgbClr val="000000"/>
                          </a:solidFill>
                          <a:effectLst/>
                          <a:latin typeface="Arial" panose="020B0604020202020204" pitchFamily="34" charset="0"/>
                          <a:cs typeface="Arial" panose="020B0604020202020204" pitchFamily="34" charset="0"/>
                        </a:rPr>
                        <a:t>2010~2050</a:t>
                      </a:r>
                      <a:endParaRPr lang="en-US" sz="1200">
                        <a:effectLst/>
                        <a:latin typeface="Arial" panose="020B0604020202020204" pitchFamily="34" charset="0"/>
                        <a:cs typeface="Arial" panose="020B0604020202020204" pitchFamily="34" charset="0"/>
                      </a:endParaRPr>
                    </a:p>
                  </a:txBody>
                  <a:tcPr marL="32385" marR="32385" anchor="ctr"/>
                </a:tc>
                <a:extLst>
                  <a:ext uri="{0D108BD9-81ED-4DB2-BD59-A6C34878D82A}">
                    <a16:rowId xmlns:a16="http://schemas.microsoft.com/office/drawing/2014/main" val="314014131"/>
                  </a:ext>
                </a:extLst>
              </a:tr>
              <a:tr h="370840">
                <a:tc>
                  <a:txBody>
                    <a:bodyPr/>
                    <a:lstStyle/>
                    <a:p>
                      <a:pPr rtl="0" fontAlgn="ctr">
                        <a:spcBef>
                          <a:spcPts val="200"/>
                        </a:spcBef>
                        <a:spcAft>
                          <a:spcPts val="100"/>
                        </a:spcAft>
                      </a:pPr>
                      <a:r>
                        <a:rPr lang="en-US" sz="1200" b="1"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Total</a:t>
                      </a:r>
                      <a:endParaRPr lang="en-US" sz="1200" b="1" dirty="0">
                        <a:solidFill>
                          <a:schemeClr val="tx1"/>
                        </a:solidFill>
                        <a:effectLst/>
                        <a:latin typeface="Arial" panose="020B0604020202020204" pitchFamily="34" charset="0"/>
                        <a:cs typeface="Arial" panose="020B0604020202020204" pitchFamily="34" charset="0"/>
                      </a:endParaRPr>
                    </a:p>
                  </a:txBody>
                  <a:tcPr marL="73025" marR="7302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9,158</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9,978</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10,495</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11,580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12,373</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12,992</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100.0%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100.0%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100.0%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0.9%</a:t>
                      </a:r>
                      <a:endParaRPr lang="en-US" sz="1200">
                        <a:effectLst/>
                        <a:latin typeface="Arial" panose="020B0604020202020204" pitchFamily="34" charset="0"/>
                        <a:cs typeface="Arial" panose="020B0604020202020204" pitchFamily="34" charset="0"/>
                      </a:endParaRPr>
                    </a:p>
                  </a:txBody>
                  <a:tcPr marL="32385" marR="32385" anchor="ctr"/>
                </a:tc>
                <a:extLst>
                  <a:ext uri="{0D108BD9-81ED-4DB2-BD59-A6C34878D82A}">
                    <a16:rowId xmlns:a16="http://schemas.microsoft.com/office/drawing/2014/main" val="3074307952"/>
                  </a:ext>
                </a:extLst>
              </a:tr>
              <a:tr h="370840">
                <a:tc>
                  <a:txBody>
                    <a:bodyPr/>
                    <a:lstStyle/>
                    <a:p>
                      <a:pPr rtl="0" fontAlgn="ctr">
                        <a:spcBef>
                          <a:spcPts val="200"/>
                        </a:spcBef>
                        <a:spcAft>
                          <a:spcPts val="100"/>
                        </a:spcAft>
                      </a:pPr>
                      <a:r>
                        <a:rPr lang="en-US" sz="1200" b="1"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Electricity</a:t>
                      </a:r>
                      <a:endParaRPr lang="en-US" sz="1200" b="1" dirty="0">
                        <a:solidFill>
                          <a:schemeClr val="tx1"/>
                        </a:solidFill>
                        <a:effectLst/>
                        <a:latin typeface="Arial" panose="020B0604020202020204" pitchFamily="34" charset="0"/>
                        <a:cs typeface="Arial" panose="020B0604020202020204" pitchFamily="34" charset="0"/>
                      </a:endParaRPr>
                    </a:p>
                  </a:txBody>
                  <a:tcPr marL="73025" marR="7302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1,541</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1,964</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2,079</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2,555</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3,109</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3,610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19.8%</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22.1%</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27.8%</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2.2%</a:t>
                      </a:r>
                      <a:endParaRPr lang="en-US" sz="1200">
                        <a:effectLst/>
                        <a:latin typeface="Arial" panose="020B0604020202020204" pitchFamily="34" charset="0"/>
                        <a:cs typeface="Arial" panose="020B0604020202020204" pitchFamily="34" charset="0"/>
                      </a:endParaRPr>
                    </a:p>
                  </a:txBody>
                  <a:tcPr marL="32385" marR="32385" anchor="ctr"/>
                </a:tc>
                <a:extLst>
                  <a:ext uri="{0D108BD9-81ED-4DB2-BD59-A6C34878D82A}">
                    <a16:rowId xmlns:a16="http://schemas.microsoft.com/office/drawing/2014/main" val="916956378"/>
                  </a:ext>
                </a:extLst>
              </a:tr>
              <a:tr h="370840">
                <a:tc>
                  <a:txBody>
                    <a:bodyPr/>
                    <a:lstStyle/>
                    <a:p>
                      <a:pPr rtl="0" fontAlgn="ctr">
                        <a:spcBef>
                          <a:spcPts val="200"/>
                        </a:spcBef>
                        <a:spcAft>
                          <a:spcPts val="100"/>
                        </a:spcAft>
                      </a:pPr>
                      <a:r>
                        <a:rPr lang="en-US" sz="1200" b="1"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Liquid fuel</a:t>
                      </a:r>
                      <a:endParaRPr lang="en-US" sz="1200" b="1" dirty="0">
                        <a:solidFill>
                          <a:schemeClr val="tx1"/>
                        </a:solidFill>
                        <a:effectLst/>
                        <a:latin typeface="Arial" panose="020B0604020202020204" pitchFamily="34" charset="0"/>
                        <a:cs typeface="Arial" panose="020B0604020202020204" pitchFamily="34" charset="0"/>
                      </a:endParaRPr>
                    </a:p>
                  </a:txBody>
                  <a:tcPr marL="73025" marR="7302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3,669</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3,809</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4,061</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4,523</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4,632</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4,679</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38.7%</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39.1%</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36.0%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0.6%</a:t>
                      </a:r>
                      <a:endParaRPr lang="en-US" sz="1200">
                        <a:effectLst/>
                        <a:latin typeface="Arial" panose="020B0604020202020204" pitchFamily="34" charset="0"/>
                        <a:cs typeface="Arial" panose="020B0604020202020204" pitchFamily="34" charset="0"/>
                      </a:endParaRPr>
                    </a:p>
                  </a:txBody>
                  <a:tcPr marL="32385" marR="32385" anchor="ctr"/>
                </a:tc>
                <a:extLst>
                  <a:ext uri="{0D108BD9-81ED-4DB2-BD59-A6C34878D82A}">
                    <a16:rowId xmlns:a16="http://schemas.microsoft.com/office/drawing/2014/main" val="38474855"/>
                  </a:ext>
                </a:extLst>
              </a:tr>
              <a:tr h="370840">
                <a:tc>
                  <a:txBody>
                    <a:bodyPr/>
                    <a:lstStyle/>
                    <a:p>
                      <a:pPr rtl="0" fontAlgn="ctr">
                        <a:spcBef>
                          <a:spcPts val="200"/>
                        </a:spcBef>
                        <a:spcAft>
                          <a:spcPts val="100"/>
                        </a:spcAft>
                      </a:pPr>
                      <a:r>
                        <a:rPr lang="en-US" sz="1200" b="1"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Gas fuel</a:t>
                      </a:r>
                      <a:endParaRPr lang="en-US" sz="1200" b="1" dirty="0">
                        <a:solidFill>
                          <a:schemeClr val="tx1"/>
                        </a:solidFill>
                        <a:effectLst/>
                        <a:latin typeface="Arial" panose="020B0604020202020204" pitchFamily="34" charset="0"/>
                        <a:cs typeface="Arial" panose="020B0604020202020204" pitchFamily="34" charset="0"/>
                      </a:endParaRPr>
                    </a:p>
                  </a:txBody>
                  <a:tcPr marL="73025" marR="7302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1,382</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1,631</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1,732</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1,879</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2,007</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2,092</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16.5%</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16.2%</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16.1%</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1.0%</a:t>
                      </a:r>
                      <a:endParaRPr lang="en-US" sz="1200">
                        <a:effectLst/>
                        <a:latin typeface="Arial" panose="020B0604020202020204" pitchFamily="34" charset="0"/>
                        <a:cs typeface="Arial" panose="020B0604020202020204" pitchFamily="34" charset="0"/>
                      </a:endParaRPr>
                    </a:p>
                  </a:txBody>
                  <a:tcPr marL="32385" marR="32385" anchor="ctr"/>
                </a:tc>
                <a:extLst>
                  <a:ext uri="{0D108BD9-81ED-4DB2-BD59-A6C34878D82A}">
                    <a16:rowId xmlns:a16="http://schemas.microsoft.com/office/drawing/2014/main" val="176213670"/>
                  </a:ext>
                </a:extLst>
              </a:tr>
              <a:tr h="370840">
                <a:tc>
                  <a:txBody>
                    <a:bodyPr/>
                    <a:lstStyle/>
                    <a:p>
                      <a:pPr rtl="0" fontAlgn="ctr">
                        <a:spcBef>
                          <a:spcPts val="200"/>
                        </a:spcBef>
                        <a:spcAft>
                          <a:spcPts val="100"/>
                        </a:spcAft>
                      </a:pPr>
                      <a:r>
                        <a:rPr lang="en-US" sz="1200" b="1"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Solid fuel</a:t>
                      </a:r>
                      <a:endParaRPr lang="en-US" sz="1200" b="1" dirty="0">
                        <a:solidFill>
                          <a:schemeClr val="tx1"/>
                        </a:solidFill>
                        <a:effectLst/>
                        <a:latin typeface="Arial" panose="020B0604020202020204" pitchFamily="34" charset="0"/>
                        <a:cs typeface="Arial" panose="020B0604020202020204" pitchFamily="34" charset="0"/>
                      </a:endParaRPr>
                    </a:p>
                  </a:txBody>
                  <a:tcPr marL="73025" marR="7302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2,261</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2,195</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2,226</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2,172</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2,121</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2,064</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21.2%</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18.8%</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15.9%</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△0.2%</a:t>
                      </a:r>
                      <a:endParaRPr lang="en-US" sz="1200">
                        <a:effectLst/>
                        <a:latin typeface="Arial" panose="020B0604020202020204" pitchFamily="34" charset="0"/>
                        <a:cs typeface="Arial" panose="020B0604020202020204" pitchFamily="34" charset="0"/>
                      </a:endParaRPr>
                    </a:p>
                  </a:txBody>
                  <a:tcPr marL="32385" marR="32385" anchor="ctr"/>
                </a:tc>
                <a:extLst>
                  <a:ext uri="{0D108BD9-81ED-4DB2-BD59-A6C34878D82A}">
                    <a16:rowId xmlns:a16="http://schemas.microsoft.com/office/drawing/2014/main" val="1458417866"/>
                  </a:ext>
                </a:extLst>
              </a:tr>
              <a:tr h="370840">
                <a:tc>
                  <a:txBody>
                    <a:bodyPr/>
                    <a:lstStyle/>
                    <a:p>
                      <a:pPr rtl="0" fontAlgn="ctr">
                        <a:spcBef>
                          <a:spcPts val="200"/>
                        </a:spcBef>
                        <a:spcAft>
                          <a:spcPts val="100"/>
                        </a:spcAft>
                      </a:pPr>
                      <a:r>
                        <a:rPr lang="en-US" sz="1200" b="1"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Heat</a:t>
                      </a:r>
                      <a:endParaRPr lang="en-US" sz="1200" b="1" dirty="0">
                        <a:solidFill>
                          <a:schemeClr val="tx1"/>
                        </a:solidFill>
                        <a:effectLst/>
                        <a:latin typeface="Arial" panose="020B0604020202020204" pitchFamily="34" charset="0"/>
                        <a:cs typeface="Arial" panose="020B0604020202020204" pitchFamily="34" charset="0"/>
                      </a:endParaRPr>
                    </a:p>
                  </a:txBody>
                  <a:tcPr marL="73025" marR="7302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276</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310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319</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335</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341</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343</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3.0%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2.9%</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2.6%</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0.5%</a:t>
                      </a:r>
                      <a:endParaRPr lang="en-US" sz="1200">
                        <a:effectLst/>
                        <a:latin typeface="Arial" panose="020B0604020202020204" pitchFamily="34" charset="0"/>
                        <a:cs typeface="Arial" panose="020B0604020202020204" pitchFamily="34" charset="0"/>
                      </a:endParaRPr>
                    </a:p>
                  </a:txBody>
                  <a:tcPr marL="32385" marR="32385" anchor="ctr"/>
                </a:tc>
                <a:extLst>
                  <a:ext uri="{0D108BD9-81ED-4DB2-BD59-A6C34878D82A}">
                    <a16:rowId xmlns:a16="http://schemas.microsoft.com/office/drawing/2014/main" val="3124798353"/>
                  </a:ext>
                </a:extLst>
              </a:tr>
              <a:tr h="370840">
                <a:tc>
                  <a:txBody>
                    <a:bodyPr/>
                    <a:lstStyle/>
                    <a:p>
                      <a:pPr rtl="0" fontAlgn="ctr">
                        <a:spcBef>
                          <a:spcPts val="200"/>
                        </a:spcBef>
                        <a:spcAft>
                          <a:spcPts val="100"/>
                        </a:spcAft>
                      </a:pPr>
                      <a:r>
                        <a:rPr lang="en-US" sz="1200" b="1"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Other types</a:t>
                      </a:r>
                      <a:endParaRPr lang="en-US" sz="1200" b="1" dirty="0">
                        <a:solidFill>
                          <a:schemeClr val="tx1"/>
                        </a:solidFill>
                        <a:effectLst/>
                        <a:latin typeface="Arial" panose="020B0604020202020204" pitchFamily="34" charset="0"/>
                        <a:cs typeface="Arial" panose="020B0604020202020204" pitchFamily="34" charset="0"/>
                      </a:endParaRPr>
                    </a:p>
                  </a:txBody>
                  <a:tcPr marL="73025" marR="7302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29</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70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78</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116</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162</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204</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0.7%</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1.0%</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a:solidFill>
                            <a:srgbClr val="000000"/>
                          </a:solidFill>
                          <a:effectLst/>
                          <a:latin typeface="Arial" panose="020B0604020202020204" pitchFamily="34" charset="0"/>
                          <a:cs typeface="Arial" panose="020B0604020202020204" pitchFamily="34" charset="0"/>
                        </a:rPr>
                        <a:t>1.6%</a:t>
                      </a:r>
                      <a:endParaRPr lang="en-US" sz="1200">
                        <a:effectLst/>
                        <a:latin typeface="Arial" panose="020B0604020202020204" pitchFamily="34" charset="0"/>
                        <a:cs typeface="Arial" panose="020B0604020202020204" pitchFamily="34" charset="0"/>
                      </a:endParaRPr>
                    </a:p>
                  </a:txBody>
                  <a:tcPr marL="32385" marR="32385" anchor="ctr"/>
                </a:tc>
                <a:tc>
                  <a:txBody>
                    <a:bodyPr/>
                    <a:lstStyle/>
                    <a:p>
                      <a:pPr algn="ctr" rtl="0" fontAlgn="ctr">
                        <a:spcBef>
                          <a:spcPts val="200"/>
                        </a:spcBef>
                        <a:spcAft>
                          <a:spcPts val="200"/>
                        </a:spcAft>
                      </a:pPr>
                      <a:r>
                        <a:rPr lang="en-US" sz="1200" b="0" i="0" u="none" strike="noStrike" dirty="0">
                          <a:solidFill>
                            <a:srgbClr val="000000"/>
                          </a:solidFill>
                          <a:effectLst/>
                          <a:latin typeface="Arial" panose="020B0604020202020204" pitchFamily="34" charset="0"/>
                          <a:cs typeface="Arial" panose="020B0604020202020204" pitchFamily="34" charset="0"/>
                        </a:rPr>
                        <a:t>5.0%</a:t>
                      </a:r>
                      <a:endParaRPr lang="en-US" sz="1200" dirty="0">
                        <a:effectLst/>
                        <a:latin typeface="Arial" panose="020B0604020202020204" pitchFamily="34" charset="0"/>
                        <a:cs typeface="Arial" panose="020B0604020202020204" pitchFamily="34" charset="0"/>
                      </a:endParaRPr>
                    </a:p>
                  </a:txBody>
                  <a:tcPr marL="32385" marR="32385" anchor="ctr"/>
                </a:tc>
                <a:extLst>
                  <a:ext uri="{0D108BD9-81ED-4DB2-BD59-A6C34878D82A}">
                    <a16:rowId xmlns:a16="http://schemas.microsoft.com/office/drawing/2014/main" val="1854157634"/>
                  </a:ext>
                </a:extLst>
              </a:tr>
            </a:tbl>
          </a:graphicData>
        </a:graphic>
      </p:graphicFrame>
    </p:spTree>
    <p:extLst>
      <p:ext uri="{BB962C8B-B14F-4D97-AF65-F5344CB8AC3E}">
        <p14:creationId xmlns:p14="http://schemas.microsoft.com/office/powerpoint/2010/main" val="2553244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6EB14782-954B-18D9-6AE4-133F42B9CB2F}"/>
              </a:ext>
            </a:extLst>
          </p:cNvPr>
          <p:cNvSpPr>
            <a:spLocks noGrp="1"/>
          </p:cNvSpPr>
          <p:nvPr>
            <p:ph type="title" idx="4294967295"/>
          </p:nvPr>
        </p:nvSpPr>
        <p:spPr>
          <a:xfrm>
            <a:off x="1012984" y="560478"/>
            <a:ext cx="9891712" cy="398463"/>
          </a:xfrm>
        </p:spPr>
        <p:txBody>
          <a:bodyPr>
            <a:normAutofit fontScale="90000"/>
          </a:bodyPr>
          <a:lstStyle/>
          <a:p>
            <a:pPr algn="ctr" eaLnBrk="1" hangingPunct="1">
              <a:lnSpc>
                <a:spcPct val="110000"/>
              </a:lnSpc>
            </a:pPr>
            <a:r>
              <a:rPr lang="en-US" altLang="en-US" dirty="0">
                <a:solidFill>
                  <a:schemeClr val="accent1">
                    <a:lumMod val="50000"/>
                  </a:schemeClr>
                </a:solidFill>
                <a:latin typeface="+mn-lt"/>
              </a:rPr>
              <a:t>WHAT IS ENERGY SAVING &amp; EFFICIENT USE?</a:t>
            </a:r>
            <a:endParaRPr lang="en-GB" altLang="en-US" dirty="0">
              <a:solidFill>
                <a:schemeClr val="accent1">
                  <a:lumMod val="50000"/>
                </a:schemeClr>
              </a:solidFill>
              <a:latin typeface="+mn-lt"/>
            </a:endParaRPr>
          </a:p>
        </p:txBody>
      </p:sp>
      <p:sp>
        <p:nvSpPr>
          <p:cNvPr id="34825" name="Slide Number Placeholder 3">
            <a:extLst>
              <a:ext uri="{FF2B5EF4-FFF2-40B4-BE49-F238E27FC236}">
                <a16:creationId xmlns:a16="http://schemas.microsoft.com/office/drawing/2014/main" id="{79DD1EFD-F84F-8DA6-D765-9D8473B154B7}"/>
              </a:ext>
            </a:extLst>
          </p:cNvPr>
          <p:cNvSpPr>
            <a:spLocks noGrp="1"/>
          </p:cNvSpPr>
          <p:nvPr>
            <p:ph type="sldNum" sz="quarter" idx="12"/>
          </p:nvPr>
        </p:nvSpPr>
        <p:spPr>
          <a:xfrm>
            <a:off x="0" y="0"/>
            <a:ext cx="0" cy="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spcBef>
                <a:spcPct val="0"/>
              </a:spcBef>
              <a:buFontTx/>
              <a:buNone/>
            </a:pPr>
            <a:fld id="{FC2FE1F0-BA3A-4EDB-80B2-955F18FFABA7}" type="slidenum">
              <a:rPr lang="en-US" altLang="en-US" smtClean="0"/>
              <a:pPr>
                <a:spcBef>
                  <a:spcPct val="0"/>
                </a:spcBef>
                <a:buFontTx/>
                <a:buNone/>
              </a:pPr>
              <a:t>14</a:t>
            </a:fld>
            <a:endParaRPr lang="en-US" altLang="en-US" sz="1400">
              <a:latin typeface="Arial" panose="020B0604020202020204" pitchFamily="34" charset="0"/>
            </a:endParaRPr>
          </a:p>
        </p:txBody>
      </p:sp>
      <p:sp>
        <p:nvSpPr>
          <p:cNvPr id="10" name="Text Box 6">
            <a:extLst>
              <a:ext uri="{FF2B5EF4-FFF2-40B4-BE49-F238E27FC236}">
                <a16:creationId xmlns:a16="http://schemas.microsoft.com/office/drawing/2014/main" id="{96398BD8-B608-8D33-C3BC-5583918D74FF}"/>
              </a:ext>
            </a:extLst>
          </p:cNvPr>
          <p:cNvSpPr txBox="1">
            <a:spLocks noChangeArrowheads="1"/>
          </p:cNvSpPr>
          <p:nvPr/>
        </p:nvSpPr>
        <p:spPr bwMode="auto">
          <a:xfrm>
            <a:off x="6565746" y="1721077"/>
            <a:ext cx="3886200" cy="1089529"/>
          </a:xfrm>
          <a:prstGeom prst="rect">
            <a:avLst/>
          </a:prstGeom>
          <a:solidFill>
            <a:srgbClr val="EAEAEA"/>
          </a:solidFill>
          <a:ln w="28575">
            <a:solidFill>
              <a:schemeClr val="accent1"/>
            </a:solidFill>
            <a:miter lim="800000"/>
            <a:headEnd/>
            <a:tailEnd/>
          </a:ln>
        </p:spPr>
        <p:txBody>
          <a:bodyPr>
            <a:spAutoFit/>
          </a:bodyPr>
          <a:lstStyle>
            <a:lvl1pPr marL="290513" indent="-29051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30000"/>
              </a:spcBef>
              <a:spcAft>
                <a:spcPct val="30000"/>
              </a:spcAft>
              <a:buFont typeface="Wingdings" pitchFamily="2" charset="2"/>
              <a:buChar char="Ø"/>
            </a:pPr>
            <a:r>
              <a:rPr lang="en-US" altLang="en-US" sz="1800" b="1" dirty="0">
                <a:latin typeface="Arial" panose="020B0604020202020204" pitchFamily="34" charset="0"/>
              </a:rPr>
              <a:t>No Energy Use</a:t>
            </a:r>
          </a:p>
          <a:p>
            <a:pPr eaLnBrk="1" hangingPunct="1">
              <a:spcBef>
                <a:spcPct val="30000"/>
              </a:spcBef>
              <a:spcAft>
                <a:spcPct val="30000"/>
              </a:spcAft>
              <a:buFont typeface="Wingdings" pitchFamily="2" charset="2"/>
              <a:buChar char="Ø"/>
            </a:pPr>
            <a:r>
              <a:rPr lang="en-US" altLang="en-US" sz="1800" b="1" dirty="0">
                <a:latin typeface="Arial" panose="020B0604020202020204" pitchFamily="34" charset="0"/>
              </a:rPr>
              <a:t>Cut down on energy despite shortages</a:t>
            </a:r>
          </a:p>
        </p:txBody>
      </p:sp>
      <p:sp>
        <p:nvSpPr>
          <p:cNvPr id="11" name="Text Box 7">
            <a:extLst>
              <a:ext uri="{FF2B5EF4-FFF2-40B4-BE49-F238E27FC236}">
                <a16:creationId xmlns:a16="http://schemas.microsoft.com/office/drawing/2014/main" id="{77A10A4B-FBBE-8FA0-1852-89A4DDE82922}"/>
              </a:ext>
            </a:extLst>
          </p:cNvPr>
          <p:cNvSpPr txBox="1">
            <a:spLocks noChangeArrowheads="1"/>
          </p:cNvSpPr>
          <p:nvPr/>
        </p:nvSpPr>
        <p:spPr bwMode="auto">
          <a:xfrm>
            <a:off x="1012984" y="1583636"/>
            <a:ext cx="5324868" cy="1364412"/>
          </a:xfrm>
          <a:prstGeom prst="rect">
            <a:avLst/>
          </a:prstGeom>
          <a:solidFill>
            <a:srgbClr val="EAEAEA"/>
          </a:solidFill>
          <a:ln w="28575">
            <a:solidFill>
              <a:schemeClr val="accent1"/>
            </a:solidFill>
            <a:miter lim="800000"/>
            <a:headEnd/>
            <a:tailEnd/>
          </a:ln>
        </p:spPr>
        <p:txBody>
          <a:bodyPr wrap="square">
            <a:spAutoFit/>
          </a:bodyPr>
          <a:lstStyle>
            <a:lvl1pPr marL="290513" indent="-29051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110000"/>
              </a:lnSpc>
              <a:spcBef>
                <a:spcPts val="300"/>
              </a:spcBef>
              <a:buFont typeface="Wingdings" panose="05000000000000000000" pitchFamily="2" charset="2"/>
              <a:buChar char="Ø"/>
            </a:pPr>
            <a:r>
              <a:rPr lang="en-US" altLang="en-US" sz="1800" b="1" dirty="0">
                <a:latin typeface="Arial" panose="020B0604020202020204" pitchFamily="34" charset="0"/>
              </a:rPr>
              <a:t>Use enough energy for production and life</a:t>
            </a:r>
          </a:p>
          <a:p>
            <a:pPr>
              <a:lnSpc>
                <a:spcPct val="110000"/>
              </a:lnSpc>
              <a:spcBef>
                <a:spcPts val="300"/>
              </a:spcBef>
              <a:buFont typeface="Wingdings" panose="05000000000000000000" pitchFamily="2" charset="2"/>
              <a:buChar char="Ø"/>
            </a:pPr>
            <a:r>
              <a:rPr lang="en-US" altLang="en-US" sz="1800" b="1" dirty="0">
                <a:latin typeface="Arial" panose="020B0604020202020204" pitchFamily="34" charset="0"/>
              </a:rPr>
              <a:t>Detect the stages of wasteful energy usage to limit it;</a:t>
            </a:r>
          </a:p>
          <a:p>
            <a:pPr>
              <a:lnSpc>
                <a:spcPct val="110000"/>
              </a:lnSpc>
              <a:spcBef>
                <a:spcPts val="300"/>
              </a:spcBef>
              <a:buFont typeface="Wingdings" panose="05000000000000000000" pitchFamily="2" charset="2"/>
              <a:buChar char="Ø"/>
            </a:pPr>
            <a:r>
              <a:rPr lang="en-US" altLang="en-US" sz="1800" b="1" dirty="0">
                <a:latin typeface="Arial" panose="020B0604020202020204" pitchFamily="34" charset="0"/>
              </a:rPr>
              <a:t>Save energy, improve energy efficiency;</a:t>
            </a:r>
          </a:p>
        </p:txBody>
      </p:sp>
      <p:sp>
        <p:nvSpPr>
          <p:cNvPr id="12" name="AutoShape 10">
            <a:extLst>
              <a:ext uri="{FF2B5EF4-FFF2-40B4-BE49-F238E27FC236}">
                <a16:creationId xmlns:a16="http://schemas.microsoft.com/office/drawing/2014/main" id="{38229D2F-9AA6-BBEA-ABE0-31BE1BDEA458}"/>
              </a:ext>
            </a:extLst>
          </p:cNvPr>
          <p:cNvSpPr>
            <a:spLocks noChangeArrowheads="1"/>
          </p:cNvSpPr>
          <p:nvPr/>
        </p:nvSpPr>
        <p:spPr bwMode="auto">
          <a:xfrm>
            <a:off x="6337852" y="3012463"/>
            <a:ext cx="3614532" cy="1048345"/>
          </a:xfrm>
          <a:prstGeom prst="up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n-US" altLang="en-US" sz="1800" b="1" dirty="0">
                <a:solidFill>
                  <a:srgbClr val="FF3300"/>
                </a:solidFill>
                <a:latin typeface="Arial" panose="020B0604020202020204" pitchFamily="34" charset="0"/>
              </a:rPr>
              <a:t>Wrong understanding!</a:t>
            </a:r>
          </a:p>
        </p:txBody>
      </p:sp>
      <p:sp>
        <p:nvSpPr>
          <p:cNvPr id="13" name="Text Box 12">
            <a:extLst>
              <a:ext uri="{FF2B5EF4-FFF2-40B4-BE49-F238E27FC236}">
                <a16:creationId xmlns:a16="http://schemas.microsoft.com/office/drawing/2014/main" id="{D91694E5-EB30-476F-EF6B-C92F4FD220DB}"/>
              </a:ext>
            </a:extLst>
          </p:cNvPr>
          <p:cNvSpPr txBox="1">
            <a:spLocks noChangeArrowheads="1"/>
          </p:cNvSpPr>
          <p:nvPr/>
        </p:nvSpPr>
        <p:spPr bwMode="auto">
          <a:xfrm>
            <a:off x="1012984" y="4279834"/>
            <a:ext cx="9793358" cy="1443472"/>
          </a:xfrm>
          <a:prstGeom prst="rect">
            <a:avLst/>
          </a:prstGeom>
          <a:noFill/>
          <a:ln w="19050">
            <a:solidFill>
              <a:srgbClr val="009242"/>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lnSpc>
                <a:spcPct val="120000"/>
              </a:lnSpc>
              <a:spcBef>
                <a:spcPct val="50000"/>
              </a:spcBef>
              <a:buFontTx/>
              <a:buNone/>
            </a:pPr>
            <a:r>
              <a:rPr lang="en-US" altLang="en-US" sz="1800" b="1" i="1" dirty="0">
                <a:latin typeface="Arial" panose="020B0604020202020204" pitchFamily="34" charset="0"/>
              </a:rPr>
              <a:t>“Using energy economically and efficiently is the application of management and technical measures to reduce losses and reduce energy consumption of vehicles and equipment while still ensuring the needs, goals set for the production process and life.</a:t>
            </a:r>
            <a:r>
              <a:rPr lang="en-US" altLang="ja-JP" sz="1800" b="1" i="1" dirty="0">
                <a:latin typeface="Arial" panose="020B0604020202020204" pitchFamily="34" charset="0"/>
                <a:ea typeface="ＭＳ Ｐゴシック" panose="020B0600070205080204" pitchFamily="34" charset="-128"/>
              </a:rPr>
              <a:t>”</a:t>
            </a:r>
            <a:r>
              <a:rPr lang="vi-VN" altLang="ja-JP" sz="1800" b="1" i="1" dirty="0">
                <a:latin typeface="Arial" panose="020B0604020202020204" pitchFamily="34" charset="0"/>
              </a:rPr>
              <a:t>.</a:t>
            </a:r>
            <a:r>
              <a:rPr lang="en-US" altLang="ja-JP" sz="1800" b="1" i="1" dirty="0">
                <a:latin typeface="Arial" panose="020B0604020202020204" pitchFamily="34" charset="0"/>
                <a:ea typeface="ＭＳ Ｐゴシック" panose="020B0600070205080204" pitchFamily="34" charset="-128"/>
              </a:rPr>
              <a:t> </a:t>
            </a:r>
          </a:p>
          <a:p>
            <a:pPr>
              <a:spcBef>
                <a:spcPts val="600"/>
              </a:spcBef>
              <a:buNone/>
            </a:pPr>
            <a:r>
              <a:rPr lang="en-US" altLang="en-US" sz="1800" b="1" i="1" dirty="0">
                <a:latin typeface="Arial" panose="020B0604020202020204" pitchFamily="34" charset="0"/>
              </a:rPr>
              <a:t>                      </a:t>
            </a:r>
            <a:r>
              <a:rPr lang="en-US" altLang="en-US" sz="1800" i="1" dirty="0">
                <a:latin typeface="Arial" panose="020B0604020202020204" pitchFamily="34" charset="0"/>
              </a:rPr>
              <a:t>(Excerpt: Law on Using Energy Economically and Efficiently)</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box(in)">
                                      <p:cBhvr>
                                        <p:cTn id="7" dur="500"/>
                                        <p:tgtEl>
                                          <p:spTgt spid="4813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ox(i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ox(in)">
                                      <p:cBhvr>
                                        <p:cTn id="17" dur="500"/>
                                        <p:tgtEl>
                                          <p:spTgt spid="12"/>
                                        </p:tgtEl>
                                      </p:cBhvr>
                                    </p:animEffect>
                                  </p:childTnLst>
                                </p:cTn>
                              </p:par>
                              <p:par>
                                <p:cTn id="18" presetID="4" presetClass="entr" presetSubtype="16"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ox(in)">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ox(in)">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P spid="10" grpId="0" animBg="1"/>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Content Placeholder 2">
            <a:extLst>
              <a:ext uri="{FF2B5EF4-FFF2-40B4-BE49-F238E27FC236}">
                <a16:creationId xmlns:a16="http://schemas.microsoft.com/office/drawing/2014/main" id="{8639CE74-6C92-EF26-75A9-FD587B980CC2}"/>
              </a:ext>
            </a:extLst>
          </p:cNvPr>
          <p:cNvSpPr>
            <a:spLocks noGrp="1"/>
          </p:cNvSpPr>
          <p:nvPr>
            <p:ph sz="quarter" idx="4294967295"/>
          </p:nvPr>
        </p:nvSpPr>
        <p:spPr>
          <a:xfrm>
            <a:off x="866404" y="2112110"/>
            <a:ext cx="10769005" cy="3886200"/>
          </a:xfrm>
        </p:spPr>
        <p:txBody>
          <a:bodyPr>
            <a:normAutofit/>
          </a:bodyPr>
          <a:lstStyle/>
          <a:p>
            <a:pPr marL="165100" indent="0">
              <a:lnSpc>
                <a:spcPct val="110000"/>
              </a:lnSpc>
              <a:spcBef>
                <a:spcPts val="600"/>
              </a:spcBef>
              <a:buNone/>
            </a:pPr>
            <a:r>
              <a:rPr lang="en-GB" altLang="en-US" sz="2400" b="1" dirty="0">
                <a:solidFill>
                  <a:srgbClr val="003399"/>
                </a:solidFill>
              </a:rPr>
              <a:t>“</a:t>
            </a:r>
            <a:r>
              <a:rPr lang="en-US" altLang="en-US" sz="2400" b="1" dirty="0">
                <a:solidFill>
                  <a:srgbClr val="003399"/>
                </a:solidFill>
              </a:rPr>
              <a:t>Using energy economically and efficiently to serve socio-economic development is one of the top priority policies of the State</a:t>
            </a:r>
            <a:r>
              <a:rPr lang="en-GB" altLang="en-US" sz="2400" b="1" dirty="0">
                <a:solidFill>
                  <a:srgbClr val="003399"/>
                </a:solidFill>
              </a:rPr>
              <a:t>”</a:t>
            </a:r>
          </a:p>
          <a:p>
            <a:pPr marL="165100" indent="0" algn="r">
              <a:buNone/>
            </a:pPr>
            <a:r>
              <a:rPr lang="en-US" altLang="en-US" sz="2400" i="1" dirty="0">
                <a:solidFill>
                  <a:srgbClr val="003399"/>
                </a:solidFill>
                <a:ea typeface="ＭＳ Ｐゴシック" panose="020B0600070205080204" pitchFamily="34" charset="-128"/>
                <a:cs typeface="Times New Roman" panose="02020603050405020304" pitchFamily="18" charset="0"/>
              </a:rPr>
              <a:t>Excerpt: Law on Using Energy Economically and Efficiently-2010)</a:t>
            </a:r>
            <a:endParaRPr lang="en-GB" altLang="en-US" sz="2400" i="1" dirty="0">
              <a:solidFill>
                <a:srgbClr val="003399"/>
              </a:solidFill>
              <a:ea typeface="ＭＳ Ｐゴシック" panose="020B0600070205080204" pitchFamily="34" charset="-128"/>
              <a:cs typeface="Times New Roman" panose="02020603050405020304" pitchFamily="18" charset="0"/>
            </a:endParaRPr>
          </a:p>
          <a:p>
            <a:pPr marL="165100" indent="0">
              <a:buNone/>
            </a:pPr>
            <a:endParaRPr lang="en-GB" altLang="en-US" sz="2400" dirty="0">
              <a:solidFill>
                <a:srgbClr val="003399"/>
              </a:solidFill>
              <a:ea typeface="ＭＳ Ｐゴシック" panose="020B0600070205080204" pitchFamily="34" charset="-128"/>
              <a:cs typeface="Arial" panose="020B0604020202020204" pitchFamily="34" charset="0"/>
            </a:endParaRPr>
          </a:p>
          <a:p>
            <a:pPr marL="165100" indent="0">
              <a:buNone/>
            </a:pPr>
            <a:endParaRPr lang="en-GB" altLang="en-US" sz="2400" dirty="0">
              <a:solidFill>
                <a:srgbClr val="003399"/>
              </a:solidFill>
              <a:ea typeface="ＭＳ Ｐゴシック" panose="020B0600070205080204" pitchFamily="34" charset="-128"/>
              <a:cs typeface="Arial" panose="020B0604020202020204" pitchFamily="34" charset="0"/>
            </a:endParaRPr>
          </a:p>
          <a:p>
            <a:pPr marL="165100" indent="0">
              <a:buNone/>
            </a:pPr>
            <a:endParaRPr lang="en-GB" altLang="en-US" sz="2400" dirty="0">
              <a:solidFill>
                <a:srgbClr val="003399"/>
              </a:solidFill>
              <a:ea typeface="ＭＳ Ｐゴシック" panose="020B0600070205080204" pitchFamily="34" charset="-128"/>
              <a:cs typeface="Arial" panose="020B0604020202020204" pitchFamily="34" charset="0"/>
            </a:endParaRPr>
          </a:p>
        </p:txBody>
      </p:sp>
      <p:sp>
        <p:nvSpPr>
          <p:cNvPr id="36868" name="Slide Number Placeholder 3">
            <a:extLst>
              <a:ext uri="{FF2B5EF4-FFF2-40B4-BE49-F238E27FC236}">
                <a16:creationId xmlns:a16="http://schemas.microsoft.com/office/drawing/2014/main" id="{CCAA0071-8CB1-7B69-4961-5B2C9AA60725}"/>
              </a:ext>
            </a:extLst>
          </p:cNvPr>
          <p:cNvSpPr>
            <a:spLocks noGrp="1"/>
          </p:cNvSpPr>
          <p:nvPr>
            <p:ph type="sldNum" sz="quarter" idx="12"/>
          </p:nvPr>
        </p:nvSpPr>
        <p:spPr>
          <a:xfrm>
            <a:off x="0" y="0"/>
            <a:ext cx="0" cy="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spcBef>
                <a:spcPct val="0"/>
              </a:spcBef>
              <a:buFontTx/>
              <a:buNone/>
            </a:pPr>
            <a:fld id="{FC2FE1F0-BA3A-4EDB-80B2-955F18FFABA7}" type="slidenum">
              <a:rPr lang="en-US" altLang="en-US" smtClean="0"/>
              <a:pPr>
                <a:spcBef>
                  <a:spcPct val="0"/>
                </a:spcBef>
                <a:buFontTx/>
                <a:buNone/>
              </a:pPr>
              <a:t>15</a:t>
            </a:fld>
            <a:endParaRPr lang="en-US" altLang="en-US" sz="1400">
              <a:latin typeface="Arial" panose="020B0604020202020204" pitchFamily="34" charset="0"/>
              <a:ea typeface="ＭＳ Ｐゴシック" panose="020B0600070205080204" pitchFamily="34" charset="-128"/>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1A65625-7F72-B5CA-74CF-5D8509E04D8E}"/>
              </a:ext>
            </a:extLst>
          </p:cNvPr>
          <p:cNvSpPr txBox="1">
            <a:spLocks/>
          </p:cNvSpPr>
          <p:nvPr/>
        </p:nvSpPr>
        <p:spPr>
          <a:xfrm>
            <a:off x="2278856" y="520962"/>
            <a:ext cx="7786688" cy="609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GB" altLang="en-US" dirty="0">
                <a:solidFill>
                  <a:schemeClr val="accent1">
                    <a:lumMod val="50000"/>
                  </a:schemeClr>
                </a:solidFill>
              </a:rPr>
              <a:t> ENERGY FLOW</a:t>
            </a:r>
          </a:p>
        </p:txBody>
      </p:sp>
      <p:sp>
        <p:nvSpPr>
          <p:cNvPr id="5" name="Text Box 6">
            <a:extLst>
              <a:ext uri="{FF2B5EF4-FFF2-40B4-BE49-F238E27FC236}">
                <a16:creationId xmlns:a16="http://schemas.microsoft.com/office/drawing/2014/main" id="{484CE86C-8F6F-B89F-C2AD-1F9773B5803D}"/>
              </a:ext>
            </a:extLst>
          </p:cNvPr>
          <p:cNvSpPr txBox="1">
            <a:spLocks noChangeArrowheads="1"/>
          </p:cNvSpPr>
          <p:nvPr/>
        </p:nvSpPr>
        <p:spPr bwMode="auto">
          <a:xfrm>
            <a:off x="4079876" y="5229226"/>
            <a:ext cx="30956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endParaRPr lang="en-US" altLang="en-US" sz="1800">
              <a:latin typeface="Arial" panose="020B0604020202020204" pitchFamily="34" charset="0"/>
            </a:endParaRPr>
          </a:p>
        </p:txBody>
      </p:sp>
      <p:pic>
        <p:nvPicPr>
          <p:cNvPr id="6" name="Picture 7">
            <a:extLst>
              <a:ext uri="{FF2B5EF4-FFF2-40B4-BE49-F238E27FC236}">
                <a16:creationId xmlns:a16="http://schemas.microsoft.com/office/drawing/2014/main" id="{5AC3DFBC-86E5-50C1-4301-9EA3C25BBD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2381" y="2457715"/>
            <a:ext cx="7247238" cy="384668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 name="TextBox 21">
            <a:extLst>
              <a:ext uri="{FF2B5EF4-FFF2-40B4-BE49-F238E27FC236}">
                <a16:creationId xmlns:a16="http://schemas.microsoft.com/office/drawing/2014/main" id="{A076B373-D2AA-131F-6D5A-B09DF7CEE438}"/>
              </a:ext>
            </a:extLst>
          </p:cNvPr>
          <p:cNvSpPr txBox="1">
            <a:spLocks noChangeArrowheads="1"/>
          </p:cNvSpPr>
          <p:nvPr/>
        </p:nvSpPr>
        <p:spPr bwMode="auto">
          <a:xfrm>
            <a:off x="754792" y="1457878"/>
            <a:ext cx="10834816" cy="1059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120000"/>
              </a:lnSpc>
              <a:spcBef>
                <a:spcPct val="0"/>
              </a:spcBef>
              <a:buNone/>
            </a:pPr>
            <a:r>
              <a:rPr lang="en-US" altLang="en-US" sz="1800" dirty="0">
                <a:latin typeface="Arial" panose="020B0604020202020204" pitchFamily="34" charset="0"/>
                <a:cs typeface="Arial" panose="020B0604020202020204" pitchFamily="34" charset="0"/>
              </a:rPr>
              <a:t>Law of conservation of energy: Energy is neither created nor destroyed. Energy only changes from one form to another</a:t>
            </a:r>
          </a:p>
          <a:p>
            <a:pPr eaLnBrk="1" hangingPunct="1">
              <a:lnSpc>
                <a:spcPct val="120000"/>
              </a:lnSpc>
              <a:spcBef>
                <a:spcPct val="0"/>
              </a:spcBef>
              <a:buFontTx/>
              <a:buNone/>
            </a:pPr>
            <a:endParaRPr lang="en-US" altLang="en-US" sz="1800" i="1" dirty="0">
              <a:latin typeface="Arial" panose="020B0604020202020204" pitchFamily="34" charset="0"/>
              <a:cs typeface="Arial" panose="020B0604020202020204" pitchFamily="34" charset="0"/>
            </a:endParaRPr>
          </a:p>
        </p:txBody>
      </p:sp>
      <p:sp>
        <p:nvSpPr>
          <p:cNvPr id="8" name="Slide Number Placeholder 19">
            <a:extLst>
              <a:ext uri="{FF2B5EF4-FFF2-40B4-BE49-F238E27FC236}">
                <a16:creationId xmlns:a16="http://schemas.microsoft.com/office/drawing/2014/main" id="{487B6B4D-BB44-B84A-C7CA-CAE3C8248DC1}"/>
              </a:ext>
            </a:extLst>
          </p:cNvPr>
          <p:cNvSpPr txBox="1">
            <a:spLocks/>
          </p:cNvSpPr>
          <p:nvPr/>
        </p:nvSpPr>
        <p:spPr bwMode="auto">
          <a:xfrm>
            <a:off x="6553200" y="6245225"/>
            <a:ext cx="2133600" cy="4762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marR="0" lvl="0" algn="l" rtl="0">
              <a:lnSpc>
                <a:spcPct val="100000"/>
              </a:lnSpc>
              <a:spcBef>
                <a:spcPts val="0"/>
              </a:spcBef>
              <a:spcAft>
                <a:spcPts val="0"/>
              </a:spcAft>
              <a:defRPr lang="en-US"/>
            </a:defPPr>
            <a:lvl1pPr marR="0" lvl="0" algn="r" rtl="0" eaLnBrk="1" fontAlgn="base" hangingPunct="1">
              <a:lnSpc>
                <a:spcPct val="100000"/>
              </a:lnSpc>
              <a:spcBef>
                <a:spcPct val="0"/>
              </a:spcBef>
              <a:spcAft>
                <a:spcPct val="0"/>
              </a:spcAft>
              <a:buClr>
                <a:srgbClr val="000000"/>
              </a:buClr>
              <a:buFont typeface="Arial"/>
              <a:defRPr sz="1400" b="0" i="0" u="none" strike="noStrike" kern="1200" cap="none">
                <a:solidFill>
                  <a:schemeClr val="tx1"/>
                </a:solidFill>
                <a:latin typeface="Arial" panose="020B0604020202020204" pitchFamily="34" charset="0"/>
                <a:ea typeface="+mn-ea"/>
                <a:cs typeface="+mn-cs"/>
                <a:sym typeface="Arial"/>
              </a:defRPr>
            </a:lvl1pPr>
            <a:lvl2pPr marL="457200" marR="0" lvl="1" algn="l" rtl="0" eaLnBrk="0" fontAlgn="base" hangingPunct="0">
              <a:lnSpc>
                <a:spcPct val="100000"/>
              </a:lnSpc>
              <a:spcBef>
                <a:spcPct val="0"/>
              </a:spcBef>
              <a:spcAft>
                <a:spcPct val="0"/>
              </a:spcAft>
              <a:buClr>
                <a:srgbClr val="000000"/>
              </a:buClr>
              <a:buFont typeface="Arial"/>
              <a:defRPr sz="1867" b="0" i="0" u="none" strike="noStrike" kern="1200" cap="none">
                <a:solidFill>
                  <a:schemeClr val="tx1"/>
                </a:solidFill>
                <a:latin typeface="Arial" panose="020B0604020202020204" pitchFamily="34" charset="0"/>
                <a:ea typeface="+mn-ea"/>
                <a:cs typeface="+mn-cs"/>
                <a:sym typeface="Arial"/>
              </a:defRPr>
            </a:lvl2pPr>
            <a:lvl3pPr marL="914400" marR="0" lvl="2" algn="l" rtl="0" eaLnBrk="0" fontAlgn="base" hangingPunct="0">
              <a:lnSpc>
                <a:spcPct val="100000"/>
              </a:lnSpc>
              <a:spcBef>
                <a:spcPct val="0"/>
              </a:spcBef>
              <a:spcAft>
                <a:spcPct val="0"/>
              </a:spcAft>
              <a:buClr>
                <a:srgbClr val="000000"/>
              </a:buClr>
              <a:buFont typeface="Arial"/>
              <a:defRPr sz="1867" b="0" i="0" u="none" strike="noStrike" kern="1200" cap="none">
                <a:solidFill>
                  <a:schemeClr val="tx1"/>
                </a:solidFill>
                <a:latin typeface="Arial" panose="020B0604020202020204" pitchFamily="34" charset="0"/>
                <a:ea typeface="+mn-ea"/>
                <a:cs typeface="+mn-cs"/>
                <a:sym typeface="Arial"/>
              </a:defRPr>
            </a:lvl3pPr>
            <a:lvl4pPr marL="1371600" marR="0" lvl="3" algn="l" rtl="0" eaLnBrk="0" fontAlgn="base" hangingPunct="0">
              <a:lnSpc>
                <a:spcPct val="100000"/>
              </a:lnSpc>
              <a:spcBef>
                <a:spcPct val="0"/>
              </a:spcBef>
              <a:spcAft>
                <a:spcPct val="0"/>
              </a:spcAft>
              <a:buClr>
                <a:srgbClr val="000000"/>
              </a:buClr>
              <a:buFont typeface="Arial"/>
              <a:defRPr sz="1867" b="0" i="0" u="none" strike="noStrike" kern="1200" cap="none">
                <a:solidFill>
                  <a:schemeClr val="tx1"/>
                </a:solidFill>
                <a:latin typeface="Arial" panose="020B0604020202020204" pitchFamily="34" charset="0"/>
                <a:ea typeface="+mn-ea"/>
                <a:cs typeface="+mn-cs"/>
                <a:sym typeface="Arial"/>
              </a:defRPr>
            </a:lvl4pPr>
            <a:lvl5pPr marL="1828800" marR="0" lvl="4" algn="l" rtl="0" eaLnBrk="0" fontAlgn="base" hangingPunct="0">
              <a:lnSpc>
                <a:spcPct val="100000"/>
              </a:lnSpc>
              <a:spcBef>
                <a:spcPct val="0"/>
              </a:spcBef>
              <a:spcAft>
                <a:spcPct val="0"/>
              </a:spcAft>
              <a:buClr>
                <a:srgbClr val="000000"/>
              </a:buClr>
              <a:buFont typeface="Arial"/>
              <a:defRPr sz="1867" b="0" i="0" u="none" strike="noStrike" kern="1200" cap="none">
                <a:solidFill>
                  <a:schemeClr val="tx1"/>
                </a:solidFill>
                <a:latin typeface="Arial" panose="020B0604020202020204" pitchFamily="34" charset="0"/>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67" b="0" i="0" u="none" strike="noStrike" kern="1200" cap="none">
                <a:solidFill>
                  <a:schemeClr val="tx1"/>
                </a:solidFill>
                <a:latin typeface="Arial" panose="020B0604020202020204" pitchFamily="34" charset="0"/>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67" b="0" i="0" u="none" strike="noStrike" kern="1200" cap="none">
                <a:solidFill>
                  <a:schemeClr val="tx1"/>
                </a:solidFill>
                <a:latin typeface="Arial" panose="020B0604020202020204" pitchFamily="34" charset="0"/>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67" b="0" i="0" u="none" strike="noStrike" kern="1200" cap="none">
                <a:solidFill>
                  <a:schemeClr val="tx1"/>
                </a:solidFill>
                <a:latin typeface="Arial" panose="020B0604020202020204" pitchFamily="34" charset="0"/>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67" b="0" i="0" u="none" strike="noStrike" kern="1200" cap="none">
                <a:solidFill>
                  <a:schemeClr val="tx1"/>
                </a:solidFill>
                <a:latin typeface="Arial" panose="020B0604020202020204" pitchFamily="34" charset="0"/>
                <a:ea typeface="+mn-ea"/>
                <a:cs typeface="+mn-cs"/>
                <a:sym typeface="Arial"/>
              </a:defRPr>
            </a:lvl9pPr>
          </a:lstStyle>
          <a:p>
            <a:pPr>
              <a:buFontTx/>
              <a:buNone/>
            </a:pPr>
            <a:fld id="{2A58881D-7368-489F-88B2-E80180007D92}" type="slidenum">
              <a:rPr lang="en-US" altLang="en-US" smtClean="0"/>
              <a:pPr>
                <a:buFontTx/>
                <a:buNone/>
              </a:pPr>
              <a:t>16</a:t>
            </a:fld>
            <a:endParaRPr lang="en-US" altLang="en-US"/>
          </a:p>
        </p:txBody>
      </p:sp>
    </p:spTree>
    <p:extLst>
      <p:ext uri="{BB962C8B-B14F-4D97-AF65-F5344CB8AC3E}">
        <p14:creationId xmlns:p14="http://schemas.microsoft.com/office/powerpoint/2010/main" val="2245528063"/>
      </p:ext>
    </p:extLst>
  </p:cSld>
  <p:clrMapOvr>
    <a:masterClrMapping/>
  </p:clrMapOvr>
  <p:transition advClick="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52B5981-74D3-BA88-C0AA-2A81A74B6A28}"/>
              </a:ext>
            </a:extLst>
          </p:cNvPr>
          <p:cNvSpPr txBox="1">
            <a:spLocks/>
          </p:cNvSpPr>
          <p:nvPr/>
        </p:nvSpPr>
        <p:spPr>
          <a:xfrm>
            <a:off x="753045" y="420134"/>
            <a:ext cx="9586784" cy="762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altLang="en-US" sz="2400" dirty="0">
                <a:solidFill>
                  <a:schemeClr val="accent1">
                    <a:lumMod val="50000"/>
                  </a:schemeClr>
                </a:solidFill>
              </a:rPr>
              <a:t>OVERALL ENERGY SAVING EFFICIENCY DUE TO USING HIGHER EFFICIENCY EQUIPMENT AND SAVING BEHAVIOR</a:t>
            </a:r>
            <a:endParaRPr lang="en-GB" altLang="en-US" sz="2400" dirty="0">
              <a:solidFill>
                <a:schemeClr val="accent1">
                  <a:lumMod val="50000"/>
                </a:schemeClr>
              </a:solidFill>
            </a:endParaRPr>
          </a:p>
        </p:txBody>
      </p:sp>
      <p:grpSp>
        <p:nvGrpSpPr>
          <p:cNvPr id="5" name="Group 4">
            <a:extLst>
              <a:ext uri="{FF2B5EF4-FFF2-40B4-BE49-F238E27FC236}">
                <a16:creationId xmlns:a16="http://schemas.microsoft.com/office/drawing/2014/main" id="{94C0B1B5-855F-8299-CF33-7572FDFAA96F}"/>
              </a:ext>
            </a:extLst>
          </p:cNvPr>
          <p:cNvGrpSpPr/>
          <p:nvPr/>
        </p:nvGrpSpPr>
        <p:grpSpPr>
          <a:xfrm>
            <a:off x="2338829" y="1823696"/>
            <a:ext cx="8001000" cy="4452938"/>
            <a:chOff x="2286000" y="1447800"/>
            <a:chExt cx="8001000" cy="4452938"/>
          </a:xfrm>
        </p:grpSpPr>
        <p:sp>
          <p:nvSpPr>
            <p:cNvPr id="6" name="Text Box 6">
              <a:extLst>
                <a:ext uri="{FF2B5EF4-FFF2-40B4-BE49-F238E27FC236}">
                  <a16:creationId xmlns:a16="http://schemas.microsoft.com/office/drawing/2014/main" id="{8548A6F4-C44A-00D2-3BAA-C69CFEA69C9C}"/>
                </a:ext>
              </a:extLst>
            </p:cNvPr>
            <p:cNvSpPr txBox="1">
              <a:spLocks noChangeArrowheads="1"/>
            </p:cNvSpPr>
            <p:nvPr/>
          </p:nvSpPr>
          <p:spPr bwMode="auto">
            <a:xfrm>
              <a:off x="4079876" y="5229226"/>
              <a:ext cx="30956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50000"/>
                </a:spcBef>
                <a:buFontTx/>
                <a:buNone/>
              </a:pPr>
              <a:endParaRPr lang="en-US" altLang="en-US" sz="1800">
                <a:latin typeface="Arial" panose="020B0604020202020204" pitchFamily="34" charset="0"/>
              </a:endParaRPr>
            </a:p>
          </p:txBody>
        </p:sp>
        <p:sp>
          <p:nvSpPr>
            <p:cNvPr id="7" name="Rectangle 6">
              <a:extLst>
                <a:ext uri="{FF2B5EF4-FFF2-40B4-BE49-F238E27FC236}">
                  <a16:creationId xmlns:a16="http://schemas.microsoft.com/office/drawing/2014/main" id="{CFE1C0D5-D5B1-48A0-659C-0F4C6880298A}"/>
                </a:ext>
              </a:extLst>
            </p:cNvPr>
            <p:cNvSpPr/>
            <p:nvPr/>
          </p:nvSpPr>
          <p:spPr>
            <a:xfrm>
              <a:off x="8001000" y="4114800"/>
              <a:ext cx="17526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pic>
          <p:nvPicPr>
            <p:cNvPr id="8" name="Picture 2">
              <a:extLst>
                <a:ext uri="{FF2B5EF4-FFF2-40B4-BE49-F238E27FC236}">
                  <a16:creationId xmlns:a16="http://schemas.microsoft.com/office/drawing/2014/main" id="{4EB626DE-10E7-599F-10FD-D1D5941727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1447800"/>
              <a:ext cx="8001000" cy="445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434735248"/>
      </p:ext>
    </p:extLst>
  </p:cSld>
  <p:clrMapOvr>
    <a:masterClrMapping/>
  </p:clrMapOvr>
  <p:transition advClick="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A4B8B41D-BC2D-BF87-C463-EC2B55AB12DE}"/>
              </a:ext>
            </a:extLst>
          </p:cNvPr>
          <p:cNvSpPr>
            <a:spLocks noGrp="1"/>
          </p:cNvSpPr>
          <p:nvPr>
            <p:ph type="title"/>
          </p:nvPr>
        </p:nvSpPr>
        <p:spPr>
          <a:xfrm>
            <a:off x="609599" y="492022"/>
            <a:ext cx="11268850" cy="654050"/>
          </a:xfrm>
        </p:spPr>
        <p:txBody>
          <a:bodyPr>
            <a:noAutofit/>
          </a:bodyPr>
          <a:lstStyle/>
          <a:p>
            <a:pPr algn="ctr" eaLnBrk="1" hangingPunct="1">
              <a:lnSpc>
                <a:spcPct val="110000"/>
              </a:lnSpc>
            </a:pPr>
            <a:r>
              <a:rPr lang="en-US" altLang="en-US" dirty="0">
                <a:solidFill>
                  <a:schemeClr val="accent1">
                    <a:lumMod val="50000"/>
                  </a:schemeClr>
                </a:solidFill>
                <a:latin typeface="+mn-lt"/>
              </a:rPr>
              <a:t>BENEFITS OF USING ENERGY ECONOMICALLY &amp; EFFICIENTLY</a:t>
            </a:r>
          </a:p>
        </p:txBody>
      </p:sp>
      <p:sp>
        <p:nvSpPr>
          <p:cNvPr id="3" name="Content Placeholder 2">
            <a:extLst>
              <a:ext uri="{FF2B5EF4-FFF2-40B4-BE49-F238E27FC236}">
                <a16:creationId xmlns:a16="http://schemas.microsoft.com/office/drawing/2014/main" id="{8AFC9310-88DC-59D8-3594-3620D1284866}"/>
              </a:ext>
            </a:extLst>
          </p:cNvPr>
          <p:cNvSpPr>
            <a:spLocks noGrp="1"/>
          </p:cNvSpPr>
          <p:nvPr>
            <p:ph idx="1"/>
          </p:nvPr>
        </p:nvSpPr>
        <p:spPr>
          <a:xfrm>
            <a:off x="609599" y="1803888"/>
            <a:ext cx="7500731" cy="3695764"/>
          </a:xfrm>
        </p:spPr>
        <p:txBody>
          <a:bodyPr>
            <a:normAutofit/>
          </a:bodyPr>
          <a:lstStyle/>
          <a:p>
            <a:pPr>
              <a:lnSpc>
                <a:spcPct val="150000"/>
              </a:lnSpc>
              <a:buFont typeface="Wingdings" pitchFamily="2" charset="2"/>
              <a:buChar char="v"/>
              <a:defRPr/>
            </a:pPr>
            <a:r>
              <a:rPr lang="en-US" sz="1800" i="1" dirty="0"/>
              <a:t>For manufacturing facilities: </a:t>
            </a:r>
            <a:r>
              <a:rPr lang="en-US" sz="1800" dirty="0"/>
              <a:t>reduce energy costs, increase competitiveness, increase productivity, improve product quality, increase profits</a:t>
            </a:r>
          </a:p>
          <a:p>
            <a:pPr>
              <a:lnSpc>
                <a:spcPct val="150000"/>
              </a:lnSpc>
              <a:buFont typeface="Wingdings" pitchFamily="2" charset="2"/>
              <a:buChar char="v"/>
              <a:defRPr/>
            </a:pPr>
            <a:r>
              <a:rPr lang="en-US" sz="1800" i="1" dirty="0"/>
              <a:t>For the country: </a:t>
            </a:r>
            <a:r>
              <a:rPr lang="en-US" sz="1800" dirty="0"/>
              <a:t>reduce energy imports, save national resources, money saved can be used for poverty reduction activities, be more proactive in energy production and consumption</a:t>
            </a:r>
          </a:p>
          <a:p>
            <a:pPr>
              <a:lnSpc>
                <a:spcPct val="150000"/>
              </a:lnSpc>
              <a:buFont typeface="Wingdings" pitchFamily="2" charset="2"/>
              <a:buChar char="v"/>
              <a:defRPr/>
            </a:pPr>
            <a:r>
              <a:rPr lang="en-US" sz="1800" i="1" dirty="0"/>
              <a:t>For the globe: </a:t>
            </a:r>
            <a:r>
              <a:rPr lang="en-US" sz="1800" dirty="0"/>
              <a:t>reduce greenhouse gas emissions, maintain and stabilize a sustainable environment</a:t>
            </a:r>
          </a:p>
          <a:p>
            <a:pPr>
              <a:lnSpc>
                <a:spcPct val="150000"/>
              </a:lnSpc>
              <a:buFont typeface="Wingdings" pitchFamily="2" charset="2"/>
              <a:buChar char="v"/>
              <a:defRPr/>
            </a:pPr>
            <a:endParaRPr lang="en-US" sz="1800" dirty="0"/>
          </a:p>
          <a:p>
            <a:pPr>
              <a:lnSpc>
                <a:spcPct val="150000"/>
              </a:lnSpc>
              <a:buFont typeface="Wingdings" pitchFamily="2" charset="2"/>
              <a:buChar char="v"/>
              <a:defRPr/>
            </a:pPr>
            <a:endParaRPr lang="en-US" sz="1800" dirty="0"/>
          </a:p>
        </p:txBody>
      </p:sp>
      <p:pic>
        <p:nvPicPr>
          <p:cNvPr id="4" name="Picture 4" descr="trends-rr-water">
            <a:extLst>
              <a:ext uri="{FF2B5EF4-FFF2-40B4-BE49-F238E27FC236}">
                <a16:creationId xmlns:a16="http://schemas.microsoft.com/office/drawing/2014/main" id="{225D4880-9FC1-981B-6599-CEBA275F59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17010" y="1803888"/>
            <a:ext cx="3661440" cy="209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bestrotearth">
            <a:extLst>
              <a:ext uri="{FF2B5EF4-FFF2-40B4-BE49-F238E27FC236}">
                <a16:creationId xmlns:a16="http://schemas.microsoft.com/office/drawing/2014/main" id="{E8C9C085-8343-7C60-617E-B17FB6DD11C6}"/>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971005" y="4042567"/>
            <a:ext cx="2907444" cy="2676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59">
          <a:extLst>
            <a:ext uri="{FF2B5EF4-FFF2-40B4-BE49-F238E27FC236}">
              <a16:creationId xmlns:a16="http://schemas.microsoft.com/office/drawing/2014/main" id="{8CDD0F0A-4F14-F0C4-B243-CAA6BEFAD940}"/>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FDED8F15-DB95-81A4-3DD4-31161264DA7B}"/>
              </a:ext>
            </a:extLst>
          </p:cNvPr>
          <p:cNvSpPr/>
          <p:nvPr/>
        </p:nvSpPr>
        <p:spPr>
          <a:xfrm>
            <a:off x="11495315" y="6328229"/>
            <a:ext cx="696685" cy="4451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4" name="Google Shape;660;p50">
            <a:extLst>
              <a:ext uri="{FF2B5EF4-FFF2-40B4-BE49-F238E27FC236}">
                <a16:creationId xmlns:a16="http://schemas.microsoft.com/office/drawing/2014/main" id="{134C731E-D408-9FA1-5D50-B61D7F83514E}"/>
              </a:ext>
            </a:extLst>
          </p:cNvPr>
          <p:cNvSpPr txBox="1">
            <a:spLocks/>
          </p:cNvSpPr>
          <p:nvPr/>
        </p:nvSpPr>
        <p:spPr>
          <a:xfrm>
            <a:off x="2476633" y="2460836"/>
            <a:ext cx="7468553" cy="3200135"/>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95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lvl="2" fontAlgn="base">
              <a:spcBef>
                <a:spcPts val="800"/>
              </a:spcBef>
            </a:pPr>
            <a:r>
              <a:rPr lang="en-GB" sz="4000" b="1" dirty="0">
                <a:solidFill>
                  <a:schemeClr val="accent1">
                    <a:lumMod val="50000"/>
                  </a:schemeClr>
                </a:solidFill>
              </a:rPr>
              <a:t>2. </a:t>
            </a:r>
            <a:r>
              <a:rPr lang="en-US" sz="4000" b="1" dirty="0">
                <a:solidFill>
                  <a:schemeClr val="accent1">
                    <a:lumMod val="50000"/>
                  </a:schemeClr>
                </a:solidFill>
              </a:rPr>
              <a:t>Energy Use and Climate Change Impact</a:t>
            </a:r>
            <a:endParaRPr lang="en-GB" sz="4000" b="1" dirty="0">
              <a:solidFill>
                <a:schemeClr val="accent1">
                  <a:lumMod val="50000"/>
                </a:schemeClr>
              </a:solidFill>
            </a:endParaRPr>
          </a:p>
          <a:p>
            <a:pPr lvl="2" fontAlgn="base">
              <a:spcBef>
                <a:spcPts val="800"/>
              </a:spcBef>
            </a:pPr>
            <a:endParaRPr lang="en-GB" sz="4000" b="1" dirty="0">
              <a:solidFill>
                <a:schemeClr val="accent1">
                  <a:lumMod val="50000"/>
                </a:schemeClr>
              </a:solidFill>
            </a:endParaRPr>
          </a:p>
        </p:txBody>
      </p:sp>
      <p:sp>
        <p:nvSpPr>
          <p:cNvPr id="5" name="Title 4">
            <a:extLst>
              <a:ext uri="{FF2B5EF4-FFF2-40B4-BE49-F238E27FC236}">
                <a16:creationId xmlns:a16="http://schemas.microsoft.com/office/drawing/2014/main" id="{1F2E06EE-03D6-490F-E025-0EC83DCEF675}"/>
              </a:ext>
            </a:extLst>
          </p:cNvPr>
          <p:cNvSpPr>
            <a:spLocks noGrp="1"/>
          </p:cNvSpPr>
          <p:nvPr>
            <p:ph type="title"/>
          </p:nvPr>
        </p:nvSpPr>
        <p:spPr/>
        <p:txBody>
          <a:bodyPr>
            <a:normAutofit fontScale="90000"/>
          </a:bodyPr>
          <a:lstStyle/>
          <a:p>
            <a:endParaRPr lang="en-US" dirty="0"/>
          </a:p>
        </p:txBody>
      </p:sp>
    </p:spTree>
    <p:extLst>
      <p:ext uri="{BB962C8B-B14F-4D97-AF65-F5344CB8AC3E}">
        <p14:creationId xmlns:p14="http://schemas.microsoft.com/office/powerpoint/2010/main" val="26729914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5968D-4B09-BC2D-73AC-A0B513FC20E4}"/>
              </a:ext>
            </a:extLst>
          </p:cNvPr>
          <p:cNvSpPr>
            <a:spLocks noGrp="1"/>
          </p:cNvSpPr>
          <p:nvPr>
            <p:ph type="title"/>
          </p:nvPr>
        </p:nvSpPr>
        <p:spPr/>
        <p:txBody>
          <a:bodyPr>
            <a:noAutofit/>
          </a:bodyPr>
          <a:lstStyle/>
          <a:p>
            <a:r>
              <a:rPr lang="en-US" dirty="0">
                <a:solidFill>
                  <a:schemeClr val="accent1">
                    <a:lumMod val="50000"/>
                  </a:schemeClr>
                </a:solidFill>
              </a:rPr>
              <a:t>Training program for business leaders</a:t>
            </a:r>
            <a:endParaRPr lang="en-VN" dirty="0">
              <a:solidFill>
                <a:schemeClr val="accent1">
                  <a:lumMod val="50000"/>
                </a:schemeClr>
              </a:solidFill>
            </a:endParaRPr>
          </a:p>
        </p:txBody>
      </p:sp>
      <p:graphicFrame>
        <p:nvGraphicFramePr>
          <p:cNvPr id="3" name="Table 2">
            <a:extLst>
              <a:ext uri="{FF2B5EF4-FFF2-40B4-BE49-F238E27FC236}">
                <a16:creationId xmlns:a16="http://schemas.microsoft.com/office/drawing/2014/main" id="{B9D89330-DF95-403F-813B-63381C1C2B19}"/>
              </a:ext>
            </a:extLst>
          </p:cNvPr>
          <p:cNvGraphicFramePr>
            <a:graphicFrameLocks noGrp="1"/>
          </p:cNvGraphicFramePr>
          <p:nvPr>
            <p:extLst>
              <p:ext uri="{D42A27DB-BD31-4B8C-83A1-F6EECF244321}">
                <p14:modId xmlns:p14="http://schemas.microsoft.com/office/powerpoint/2010/main" val="3058409360"/>
              </p:ext>
            </p:extLst>
          </p:nvPr>
        </p:nvGraphicFramePr>
        <p:xfrm>
          <a:off x="1143000" y="1269341"/>
          <a:ext cx="10286679" cy="5320817"/>
        </p:xfrm>
        <a:graphic>
          <a:graphicData uri="http://schemas.openxmlformats.org/drawingml/2006/table">
            <a:tbl>
              <a:tblPr firstRow="1" firstCol="1" lastRow="1" lastCol="1" bandRow="1" bandCol="1">
                <a:tableStyleId>{12ACAA50-B3C0-4FEF-8DD3-66675128A787}</a:tableStyleId>
              </a:tblPr>
              <a:tblGrid>
                <a:gridCol w="1314450">
                  <a:extLst>
                    <a:ext uri="{9D8B030D-6E8A-4147-A177-3AD203B41FA5}">
                      <a16:colId xmlns:a16="http://schemas.microsoft.com/office/drawing/2014/main" val="411718291"/>
                    </a:ext>
                  </a:extLst>
                </a:gridCol>
                <a:gridCol w="8972229">
                  <a:extLst>
                    <a:ext uri="{9D8B030D-6E8A-4147-A177-3AD203B41FA5}">
                      <a16:colId xmlns:a16="http://schemas.microsoft.com/office/drawing/2014/main" val="2539608027"/>
                    </a:ext>
                  </a:extLst>
                </a:gridCol>
              </a:tblGrid>
              <a:tr h="142827">
                <a:tc>
                  <a:txBody>
                    <a:bodyPr/>
                    <a:lstStyle/>
                    <a:p>
                      <a:pPr marL="635" indent="-1905">
                        <a:lnSpc>
                          <a:spcPct val="115000"/>
                        </a:lnSpc>
                        <a:spcBef>
                          <a:spcPts val="600"/>
                        </a:spcBef>
                        <a:spcAft>
                          <a:spcPts val="600"/>
                        </a:spcAft>
                      </a:pPr>
                      <a:r>
                        <a:rPr lang="en-US" sz="1600" b="1" i="0" kern="100" dirty="0">
                          <a:effectLst/>
                          <a:latin typeface="Arial" panose="020B0604020202020204" pitchFamily="34" charset="0"/>
                          <a:ea typeface="Times New Roman" panose="02020603050405020304" pitchFamily="18" charset="0"/>
                          <a:cs typeface="Arial" panose="020B0604020202020204" pitchFamily="34" charset="0"/>
                        </a:rPr>
                        <a:t>TIME</a:t>
                      </a:r>
                      <a:endParaRPr lang="en-VN" sz="14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600" b="1" kern="100" dirty="0">
                          <a:effectLst/>
                        </a:rPr>
                        <a:t>Content</a:t>
                      </a:r>
                      <a:endParaRPr lang="en-VN" sz="1400" b="1" kern="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86" marR="46786" marT="0" marB="0" anchor="ctr"/>
                </a:tc>
                <a:extLst>
                  <a:ext uri="{0D108BD9-81ED-4DB2-BD59-A6C34878D82A}">
                    <a16:rowId xmlns:a16="http://schemas.microsoft.com/office/drawing/2014/main" val="1150129970"/>
                  </a:ext>
                </a:extLst>
              </a:tr>
              <a:tr h="142827">
                <a:tc>
                  <a:txBody>
                    <a:bodyPr/>
                    <a:lstStyle/>
                    <a:p>
                      <a:pPr marL="635" indent="-1905">
                        <a:lnSpc>
                          <a:spcPct val="115000"/>
                        </a:lnSpc>
                        <a:spcBef>
                          <a:spcPts val="600"/>
                        </a:spcBef>
                        <a:spcAft>
                          <a:spcPts val="600"/>
                        </a:spcAft>
                      </a:pPr>
                      <a:r>
                        <a:rPr lang="en-US" sz="1400" kern="100" dirty="0">
                          <a:effectLst/>
                        </a:rPr>
                        <a:t>8.00 – 8.30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Registration</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15565554"/>
                  </a:ext>
                </a:extLst>
              </a:tr>
              <a:tr h="142827">
                <a:tc>
                  <a:txBody>
                    <a:bodyPr/>
                    <a:lstStyle/>
                    <a:p>
                      <a:pPr marL="635" indent="-1905">
                        <a:lnSpc>
                          <a:spcPct val="115000"/>
                        </a:lnSpc>
                        <a:spcBef>
                          <a:spcPts val="600"/>
                        </a:spcBef>
                        <a:spcAft>
                          <a:spcPts val="600"/>
                        </a:spcAft>
                      </a:pPr>
                      <a:r>
                        <a:rPr lang="en-US" sz="1400" kern="100" dirty="0">
                          <a:effectLst/>
                        </a:rPr>
                        <a:t>8.30 – 8.40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Opening Remarks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24171751"/>
                  </a:ext>
                </a:extLst>
              </a:tr>
              <a:tr h="713094">
                <a:tc>
                  <a:txBody>
                    <a:bodyPr/>
                    <a:lstStyle/>
                    <a:p>
                      <a:pPr marL="635" indent="-1905">
                        <a:lnSpc>
                          <a:spcPct val="115000"/>
                        </a:lnSpc>
                        <a:spcBef>
                          <a:spcPts val="600"/>
                        </a:spcBef>
                        <a:spcAft>
                          <a:spcPts val="600"/>
                        </a:spcAft>
                      </a:pPr>
                      <a:r>
                        <a:rPr lang="en-US" sz="1400" kern="100" dirty="0">
                          <a:effectLst/>
                        </a:rPr>
                        <a:t>8.40 – 9.45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pPr>
                      <a:r>
                        <a:rPr lang="en-US" sz="1400" kern="100" dirty="0">
                          <a:effectLst/>
                        </a:rPr>
                        <a:t>Module 1</a:t>
                      </a:r>
                      <a:r>
                        <a:rPr lang="en-VN" sz="1200" kern="100" dirty="0">
                          <a:effectLst/>
                        </a:rPr>
                        <a:t>: </a:t>
                      </a:r>
                      <a:r>
                        <a:rPr lang="en-US" sz="1400" kern="100" dirty="0">
                          <a:effectLst/>
                        </a:rPr>
                        <a:t>Project introduction</a:t>
                      </a:r>
                      <a:endParaRPr lang="en-VN" sz="1200" kern="100" dirty="0">
                        <a:effectLst/>
                      </a:endParaRPr>
                    </a:p>
                    <a:p>
                      <a:pPr marL="635" indent="-1905">
                        <a:lnSpc>
                          <a:spcPct val="115000"/>
                        </a:lnSpc>
                        <a:spcBef>
                          <a:spcPts val="600"/>
                        </a:spcBef>
                      </a:pPr>
                      <a:r>
                        <a:rPr lang="en-US" sz="1400" kern="100" dirty="0">
                          <a:effectLst/>
                        </a:rPr>
                        <a:t>Policy introduction: energy saving, greenhouse gas emission reduction, gender issues related in EE</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578367112"/>
                  </a:ext>
                </a:extLst>
              </a:tr>
              <a:tr h="142827">
                <a:tc>
                  <a:txBody>
                    <a:bodyPr/>
                    <a:lstStyle/>
                    <a:p>
                      <a:pPr marL="635" indent="-1905">
                        <a:lnSpc>
                          <a:spcPct val="115000"/>
                        </a:lnSpc>
                        <a:spcBef>
                          <a:spcPts val="600"/>
                        </a:spcBef>
                        <a:spcAft>
                          <a:spcPts val="600"/>
                        </a:spcAft>
                      </a:pPr>
                      <a:r>
                        <a:rPr lang="en-US" sz="1400" kern="100" dirty="0">
                          <a:effectLst/>
                        </a:rPr>
                        <a:t>9.45 – 10.00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15659367"/>
                  </a:ext>
                </a:extLst>
              </a:tr>
              <a:tr h="377319">
                <a:tc>
                  <a:txBody>
                    <a:bodyPr/>
                    <a:lstStyle/>
                    <a:p>
                      <a:pPr marL="635" indent="-1905">
                        <a:lnSpc>
                          <a:spcPct val="115000"/>
                        </a:lnSpc>
                        <a:spcBef>
                          <a:spcPts val="600"/>
                        </a:spcBef>
                        <a:spcAft>
                          <a:spcPts val="600"/>
                        </a:spcAft>
                      </a:pPr>
                      <a:r>
                        <a:rPr lang="en-US" sz="1400" kern="100" dirty="0">
                          <a:effectLst/>
                        </a:rPr>
                        <a:t>10.00– 11.00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2. Relations between energy, environment and production and business, use of clean energy</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4187103113"/>
                  </a:ext>
                </a:extLst>
              </a:tr>
              <a:tr h="609125">
                <a:tc>
                  <a:txBody>
                    <a:bodyPr/>
                    <a:lstStyle/>
                    <a:p>
                      <a:pPr marL="635" indent="-1905">
                        <a:lnSpc>
                          <a:spcPct val="115000"/>
                        </a:lnSpc>
                        <a:spcBef>
                          <a:spcPts val="600"/>
                        </a:spcBef>
                        <a:spcAft>
                          <a:spcPts val="600"/>
                        </a:spcAft>
                      </a:pPr>
                      <a:r>
                        <a:rPr lang="en-US" sz="1400" kern="100" dirty="0">
                          <a:effectLst/>
                        </a:rPr>
                        <a:t>11.00 – 11.45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3. The current situation of energy use and potential of industrial waste in Vietnam (cement, steel, seafood processing, brick and ceramic, textiles, beverages, paper and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452271234"/>
                  </a:ext>
                </a:extLst>
              </a:tr>
              <a:tr h="142827">
                <a:tc>
                  <a:txBody>
                    <a:bodyPr/>
                    <a:lstStyle/>
                    <a:p>
                      <a:pPr marL="635" indent="-1905">
                        <a:lnSpc>
                          <a:spcPct val="115000"/>
                        </a:lnSpc>
                        <a:spcBef>
                          <a:spcPts val="600"/>
                        </a:spcBef>
                        <a:spcAft>
                          <a:spcPts val="600"/>
                        </a:spcAft>
                      </a:pPr>
                      <a:r>
                        <a:rPr lang="en-US" sz="1400" kern="100" dirty="0">
                          <a:effectLst/>
                        </a:rPr>
                        <a:t>11.45 – 12.00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89956125"/>
                  </a:ext>
                </a:extLst>
              </a:tr>
              <a:tr h="142827">
                <a:tc>
                  <a:txBody>
                    <a:bodyPr/>
                    <a:lstStyle/>
                    <a:p>
                      <a:pPr marL="635" indent="-1905">
                        <a:lnSpc>
                          <a:spcPct val="115000"/>
                        </a:lnSpc>
                        <a:spcBef>
                          <a:spcPts val="600"/>
                        </a:spcBef>
                        <a:spcAft>
                          <a:spcPts val="600"/>
                        </a:spcAft>
                      </a:pPr>
                      <a:r>
                        <a:rPr lang="en-US" sz="1400" b="1" kern="100" dirty="0">
                          <a:effectLst/>
                        </a:rPr>
                        <a:t>12.00 – 13.30 </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Lunch</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08719300"/>
                  </a:ext>
                </a:extLst>
              </a:tr>
              <a:tr h="382950">
                <a:tc>
                  <a:txBody>
                    <a:bodyPr/>
                    <a:lstStyle/>
                    <a:p>
                      <a:pPr marL="635" indent="-1905">
                        <a:lnSpc>
                          <a:spcPct val="115000"/>
                        </a:lnSpc>
                        <a:spcBef>
                          <a:spcPts val="600"/>
                        </a:spcBef>
                        <a:spcAft>
                          <a:spcPts val="600"/>
                        </a:spcAft>
                      </a:pPr>
                      <a:r>
                        <a:rPr lang="en-US" sz="1400" kern="100" dirty="0">
                          <a:effectLst/>
                        </a:rPr>
                        <a:t>13.30 – 14.15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Module 4. 
Energy Management, Energy Management System</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964254091"/>
                  </a:ext>
                </a:extLst>
              </a:tr>
              <a:tr h="298260">
                <a:tc>
                  <a:txBody>
                    <a:bodyPr/>
                    <a:lstStyle/>
                    <a:p>
                      <a:pPr marL="635" indent="-1905">
                        <a:lnSpc>
                          <a:spcPct val="115000"/>
                        </a:lnSpc>
                        <a:spcBef>
                          <a:spcPts val="600"/>
                        </a:spcBef>
                        <a:spcAft>
                          <a:spcPts val="600"/>
                        </a:spcAft>
                      </a:pPr>
                      <a:r>
                        <a:rPr lang="en-US" sz="1400" kern="100" dirty="0">
                          <a:effectLst/>
                        </a:rPr>
                        <a:t>14.15 – 15.00</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Module 5. EE project financing and VSUEE project financing approach</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1370940229"/>
                  </a:ext>
                </a:extLst>
              </a:tr>
              <a:tr h="142827">
                <a:tc>
                  <a:txBody>
                    <a:bodyPr/>
                    <a:lstStyle/>
                    <a:p>
                      <a:pPr marL="635" indent="-1905">
                        <a:lnSpc>
                          <a:spcPct val="115000"/>
                        </a:lnSpc>
                        <a:spcBef>
                          <a:spcPts val="600"/>
                        </a:spcBef>
                        <a:spcAft>
                          <a:spcPts val="600"/>
                        </a:spcAft>
                      </a:pPr>
                      <a:r>
                        <a:rPr lang="en-US" sz="1400" kern="100" dirty="0">
                          <a:effectLst/>
                        </a:rPr>
                        <a:t>15.00 – 15.15 </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Breaks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542078435"/>
                  </a:ext>
                </a:extLst>
              </a:tr>
              <a:tr h="763908">
                <a:tc>
                  <a:txBody>
                    <a:bodyPr/>
                    <a:lstStyle/>
                    <a:p>
                      <a:pPr marL="635" indent="-1905">
                        <a:lnSpc>
                          <a:spcPct val="115000"/>
                        </a:lnSpc>
                      </a:pPr>
                      <a:r>
                        <a:rPr lang="en-US" sz="1400" kern="100" dirty="0">
                          <a:effectLst/>
                        </a:rPr>
                        <a:t>15.15 – 16.15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pPr>
                      <a:r>
                        <a:rPr lang="en-US" sz="1400" kern="100" dirty="0">
                          <a:effectLst/>
                        </a:rPr>
                        <a:t>Component 6. Case study in EE for Manufacturing Industry: Cement, Steel, Seafood Processing, Brick and Ceramic, Textile, Beverage, Paper &amp; Pulp, Other Industries (Plastics...)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943423310"/>
                  </a:ext>
                </a:extLst>
              </a:tr>
              <a:tr h="224832">
                <a:tc>
                  <a:txBody>
                    <a:bodyPr/>
                    <a:lstStyle/>
                    <a:p>
                      <a:pPr marL="635" indent="-1905">
                        <a:lnSpc>
                          <a:spcPct val="115000"/>
                        </a:lnSpc>
                        <a:spcBef>
                          <a:spcPts val="600"/>
                        </a:spcBef>
                        <a:spcAft>
                          <a:spcPts val="600"/>
                        </a:spcAft>
                      </a:pPr>
                      <a:r>
                        <a:rPr lang="en-US" sz="1400" kern="100" dirty="0">
                          <a:effectLst/>
                        </a:rPr>
                        <a:t>16.15 – 16.45</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kern="100" dirty="0">
                          <a:effectLst/>
                        </a:rPr>
                        <a:t>Discuss</a:t>
                      </a:r>
                      <a:endParaRPr lang="en-VN" sz="1200" b="0"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3081961366"/>
                  </a:ext>
                </a:extLst>
              </a:tr>
              <a:tr h="259921">
                <a:tc>
                  <a:txBody>
                    <a:bodyPr/>
                    <a:lstStyle/>
                    <a:p>
                      <a:pPr marL="635" indent="-1905">
                        <a:lnSpc>
                          <a:spcPct val="115000"/>
                        </a:lnSpc>
                        <a:spcBef>
                          <a:spcPts val="600"/>
                        </a:spcBef>
                        <a:spcAft>
                          <a:spcPts val="600"/>
                        </a:spcAft>
                      </a:pPr>
                      <a:r>
                        <a:rPr lang="en-US" sz="1400" b="1" kern="100" dirty="0">
                          <a:effectLst/>
                        </a:rPr>
                        <a:t>16.45 – 17.00</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tc>
                  <a:txBody>
                    <a:bodyPr/>
                    <a:lstStyle/>
                    <a:p>
                      <a:pPr marL="635" indent="-1905">
                        <a:lnSpc>
                          <a:spcPct val="115000"/>
                        </a:lnSpc>
                        <a:spcBef>
                          <a:spcPts val="600"/>
                        </a:spcBef>
                        <a:spcAft>
                          <a:spcPts val="600"/>
                        </a:spcAft>
                      </a:pPr>
                      <a:r>
                        <a:rPr lang="en-US" sz="1400" b="1" kern="100" dirty="0">
                          <a:effectLst/>
                        </a:rPr>
                        <a:t>Closing</a:t>
                      </a:r>
                      <a:endParaRPr lang="en-VN" sz="1200" b="1" i="0" kern="100" dirty="0">
                        <a:effectLst/>
                        <a:latin typeface="Arial" panose="020B0604020202020204" pitchFamily="34" charset="0"/>
                        <a:ea typeface="Times New Roman" panose="02020603050405020304" pitchFamily="18" charset="0"/>
                        <a:cs typeface="Arial" panose="020B0604020202020204" pitchFamily="34" charset="0"/>
                      </a:endParaRPr>
                    </a:p>
                  </a:txBody>
                  <a:tcPr marL="46786" marR="46786" marT="0" marB="0" anchor="ctr"/>
                </a:tc>
                <a:extLst>
                  <a:ext uri="{0D108BD9-81ED-4DB2-BD59-A6C34878D82A}">
                    <a16:rowId xmlns:a16="http://schemas.microsoft.com/office/drawing/2014/main" val="2734601674"/>
                  </a:ext>
                </a:extLst>
              </a:tr>
            </a:tbl>
          </a:graphicData>
        </a:graphic>
      </p:graphicFrame>
    </p:spTree>
    <p:extLst>
      <p:ext uri="{BB962C8B-B14F-4D97-AF65-F5344CB8AC3E}">
        <p14:creationId xmlns:p14="http://schemas.microsoft.com/office/powerpoint/2010/main" val="1603133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0D483-0E67-4656-9CE9-3A543BCF380F}"/>
              </a:ext>
            </a:extLst>
          </p:cNvPr>
          <p:cNvSpPr>
            <a:spLocks noGrp="1"/>
          </p:cNvSpPr>
          <p:nvPr>
            <p:ph type="title"/>
          </p:nvPr>
        </p:nvSpPr>
        <p:spPr/>
        <p:txBody>
          <a:bodyPr>
            <a:noAutofit/>
          </a:bodyPr>
          <a:lstStyle/>
          <a:p>
            <a:r>
              <a:rPr lang="en" dirty="0">
                <a:solidFill>
                  <a:schemeClr val="accent1">
                    <a:lumMod val="50000"/>
                  </a:schemeClr>
                </a:solidFill>
                <a:latin typeface="+mn-lt"/>
              </a:rPr>
              <a:t>Climate Change</a:t>
            </a:r>
            <a:endParaRPr lang="en-US" b="1"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1F1D3625-801F-49CF-B0A8-46721DAC2E85}"/>
              </a:ext>
            </a:extLst>
          </p:cNvPr>
          <p:cNvSpPr txBox="1"/>
          <p:nvPr/>
        </p:nvSpPr>
        <p:spPr>
          <a:xfrm>
            <a:off x="609600" y="1498410"/>
            <a:ext cx="8729847" cy="369332"/>
          </a:xfrm>
          <a:prstGeom prst="rect">
            <a:avLst/>
          </a:prstGeom>
          <a:noFill/>
        </p:spPr>
        <p:txBody>
          <a:bodyPr wrap="square">
            <a:spAutoFit/>
          </a:bodyPr>
          <a:lstStyle/>
          <a:p>
            <a:r>
              <a:rPr lang="en-US" sz="1800" dirty="0">
                <a:solidFill>
                  <a:schemeClr val="tx1"/>
                </a:solidFill>
                <a:latin typeface="+mn-lt"/>
              </a:rPr>
              <a:t>What it is and how it affects people and the planet</a:t>
            </a:r>
            <a:r>
              <a:rPr lang="en" sz="1800" dirty="0">
                <a:solidFill>
                  <a:schemeClr val="tx1"/>
                </a:solidFill>
                <a:latin typeface="+mn-lt"/>
              </a:rPr>
              <a:t>?</a:t>
            </a:r>
          </a:p>
        </p:txBody>
      </p:sp>
      <p:sp>
        <p:nvSpPr>
          <p:cNvPr id="8" name="TextBox 7">
            <a:extLst>
              <a:ext uri="{FF2B5EF4-FFF2-40B4-BE49-F238E27FC236}">
                <a16:creationId xmlns:a16="http://schemas.microsoft.com/office/drawing/2014/main" id="{830EA708-CC18-4C91-8DCE-783E7997BB63}"/>
              </a:ext>
            </a:extLst>
          </p:cNvPr>
          <p:cNvSpPr txBox="1"/>
          <p:nvPr/>
        </p:nvSpPr>
        <p:spPr>
          <a:xfrm>
            <a:off x="2415926" y="6184808"/>
            <a:ext cx="10368501" cy="338554"/>
          </a:xfrm>
          <a:prstGeom prst="rect">
            <a:avLst/>
          </a:prstGeom>
          <a:noFill/>
        </p:spPr>
        <p:txBody>
          <a:bodyPr wrap="square">
            <a:spAutoFit/>
          </a:bodyPr>
          <a:lstStyle/>
          <a:p>
            <a:pPr algn="ctr"/>
            <a:r>
              <a:rPr lang="en-GB" sz="1600" i="1" dirty="0"/>
              <a:t>Icebergs in </a:t>
            </a:r>
            <a:r>
              <a:rPr lang="en-GB" sz="1600" i="1" dirty="0" err="1"/>
              <a:t>Disko</a:t>
            </a:r>
            <a:r>
              <a:rPr lang="en-GB" sz="1600" i="1" dirty="0"/>
              <a:t> Bay in </a:t>
            </a:r>
            <a:r>
              <a:rPr lang="en-GB" sz="1600" i="1" dirty="0" err="1"/>
              <a:t>Ilulissat</a:t>
            </a:r>
            <a:r>
              <a:rPr lang="en-GB" sz="1600" i="1" dirty="0"/>
              <a:t>, Greenland, 30-6-2022 - Source: AFP</a:t>
            </a:r>
            <a:endParaRPr lang="en" sz="1600" i="1" dirty="0">
              <a:solidFill>
                <a:schemeClr val="accent5"/>
              </a:solidFill>
            </a:endParaRPr>
          </a:p>
        </p:txBody>
      </p:sp>
      <p:pic>
        <p:nvPicPr>
          <p:cNvPr id="9" name="Picture 8" descr="https://cdn.tuoitre.vn/471584752817336320/2023/9/7/bang-troi-16940727113831275880084.jpg"/>
          <p:cNvPicPr/>
          <p:nvPr/>
        </p:nvPicPr>
        <p:blipFill>
          <a:blip r:embed="rId2">
            <a:extLst>
              <a:ext uri="{28A0092B-C50C-407E-A947-70E740481C1C}">
                <a14:useLocalDpi xmlns:a14="http://schemas.microsoft.com/office/drawing/2010/main" val="0"/>
              </a:ext>
            </a:extLst>
          </a:blip>
          <a:srcRect/>
          <a:stretch>
            <a:fillRect/>
          </a:stretch>
        </p:blipFill>
        <p:spPr bwMode="auto">
          <a:xfrm>
            <a:off x="2893053" y="2191023"/>
            <a:ext cx="6405893" cy="3491000"/>
          </a:xfrm>
          <a:prstGeom prst="rect">
            <a:avLst/>
          </a:prstGeom>
          <a:noFill/>
          <a:ln>
            <a:noFill/>
          </a:ln>
        </p:spPr>
      </p:pic>
    </p:spTree>
    <p:extLst>
      <p:ext uri="{BB962C8B-B14F-4D97-AF65-F5344CB8AC3E}">
        <p14:creationId xmlns:p14="http://schemas.microsoft.com/office/powerpoint/2010/main" val="19187441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0D483-0E67-4656-9CE9-3A543BCF380F}"/>
              </a:ext>
            </a:extLst>
          </p:cNvPr>
          <p:cNvSpPr>
            <a:spLocks noGrp="1"/>
          </p:cNvSpPr>
          <p:nvPr>
            <p:ph type="title"/>
          </p:nvPr>
        </p:nvSpPr>
        <p:spPr/>
        <p:txBody>
          <a:bodyPr>
            <a:normAutofit fontScale="90000"/>
          </a:bodyPr>
          <a:lstStyle/>
          <a:p>
            <a:r>
              <a:rPr lang="en" b="1" dirty="0">
                <a:solidFill>
                  <a:schemeClr val="accent1">
                    <a:lumMod val="50000"/>
                  </a:schemeClr>
                </a:solidFill>
                <a:latin typeface="+mn-lt"/>
              </a:rPr>
              <a:t>Climate Change</a:t>
            </a:r>
            <a:endParaRPr lang="en-US" b="1" dirty="0">
              <a:solidFill>
                <a:schemeClr val="accent1">
                  <a:lumMod val="50000"/>
                </a:schemeClr>
              </a:solidFill>
              <a:latin typeface="+mn-lt"/>
            </a:endParaRPr>
          </a:p>
        </p:txBody>
      </p:sp>
      <p:sp>
        <p:nvSpPr>
          <p:cNvPr id="8" name="TextBox 7">
            <a:extLst>
              <a:ext uri="{FF2B5EF4-FFF2-40B4-BE49-F238E27FC236}">
                <a16:creationId xmlns:a16="http://schemas.microsoft.com/office/drawing/2014/main" id="{830EA708-CC18-4C91-8DCE-783E7997BB63}"/>
              </a:ext>
            </a:extLst>
          </p:cNvPr>
          <p:cNvSpPr txBox="1"/>
          <p:nvPr/>
        </p:nvSpPr>
        <p:spPr>
          <a:xfrm>
            <a:off x="609600" y="1678552"/>
            <a:ext cx="10972800" cy="3500895"/>
          </a:xfrm>
          <a:prstGeom prst="rect">
            <a:avLst/>
          </a:prstGeom>
          <a:noFill/>
        </p:spPr>
        <p:txBody>
          <a:bodyPr wrap="square">
            <a:spAutoFit/>
          </a:bodyPr>
          <a:lstStyle/>
          <a:p>
            <a:pPr>
              <a:lnSpc>
                <a:spcPct val="130000"/>
              </a:lnSpc>
              <a:spcBef>
                <a:spcPts val="400"/>
              </a:spcBef>
            </a:pPr>
            <a:r>
              <a:rPr lang="en-US" sz="1800" b="1" dirty="0">
                <a:solidFill>
                  <a:schemeClr val="bg2"/>
                </a:solidFill>
                <a:latin typeface="+mn-lt"/>
              </a:rPr>
              <a:t>How does climate change affect Vietnam</a:t>
            </a:r>
            <a:r>
              <a:rPr lang="en" sz="1800" b="1" dirty="0">
                <a:solidFill>
                  <a:schemeClr val="bg2"/>
                </a:solidFill>
                <a:latin typeface="+mn-lt"/>
              </a:rPr>
              <a:t>?</a:t>
            </a:r>
            <a:endParaRPr lang="en-US" sz="1800" dirty="0">
              <a:solidFill>
                <a:schemeClr val="bg2"/>
              </a:solidFill>
              <a:latin typeface="+mn-lt"/>
            </a:endParaRPr>
          </a:p>
          <a:p>
            <a:pPr marL="380990" indent="-380990">
              <a:lnSpc>
                <a:spcPct val="130000"/>
              </a:lnSpc>
              <a:spcBef>
                <a:spcPts val="400"/>
              </a:spcBef>
              <a:buFont typeface="Wingdings" pitchFamily="2" charset="2"/>
              <a:buChar char="v"/>
            </a:pPr>
            <a:r>
              <a:rPr lang="en-US" sz="1800" dirty="0">
                <a:solidFill>
                  <a:schemeClr val="bg2"/>
                </a:solidFill>
                <a:latin typeface="+mn-lt"/>
              </a:rPr>
              <a:t>Vietnam is considered one of the countries heavily affected by climate change due to its long coastline.</a:t>
            </a:r>
          </a:p>
          <a:p>
            <a:pPr marL="380990" indent="-380990">
              <a:lnSpc>
                <a:spcPct val="130000"/>
              </a:lnSpc>
              <a:spcBef>
                <a:spcPts val="400"/>
              </a:spcBef>
              <a:buFont typeface="Wingdings" pitchFamily="2" charset="2"/>
              <a:buChar char="v"/>
            </a:pPr>
            <a:r>
              <a:rPr lang="en-US" sz="1800" b="1" i="1" dirty="0">
                <a:solidFill>
                  <a:schemeClr val="bg2"/>
                </a:solidFill>
                <a:latin typeface="+mn-lt"/>
              </a:rPr>
              <a:t>In Vietnam, the average annual temperature increased by 0.89°C during the period 1958-2018, in the period 1986-2018 alone, it increased by 0.74°C; sea level increased by 2.74mm/year</a:t>
            </a:r>
            <a:endParaRPr lang="en-GB" sz="1800" b="1" i="1" dirty="0">
              <a:solidFill>
                <a:schemeClr val="bg2"/>
              </a:solidFill>
              <a:latin typeface="+mn-lt"/>
            </a:endParaRPr>
          </a:p>
          <a:p>
            <a:pPr marL="380990" indent="-380990">
              <a:lnSpc>
                <a:spcPct val="130000"/>
              </a:lnSpc>
              <a:spcBef>
                <a:spcPts val="400"/>
              </a:spcBef>
              <a:buFont typeface="Wingdings" pitchFamily="2" charset="2"/>
              <a:buChar char="v"/>
            </a:pPr>
            <a:r>
              <a:rPr lang="en-US" sz="1800" dirty="0">
                <a:solidFill>
                  <a:schemeClr val="bg2"/>
                </a:solidFill>
                <a:latin typeface="+mn-lt"/>
              </a:rPr>
              <a:t>When the sea level rises by 1m, it is estimated that 5.3% of the natural area, 10.8% of the population, 10.2% of GDP, 10.9% of urban areas, 7.2% of agricultural areas and 28.9% of low-lying areas in Vietnam will be affected</a:t>
            </a:r>
          </a:p>
          <a:p>
            <a:pPr marL="380990" indent="-380990">
              <a:lnSpc>
                <a:spcPct val="130000"/>
              </a:lnSpc>
              <a:spcBef>
                <a:spcPts val="400"/>
              </a:spcBef>
              <a:buFont typeface="Wingdings" pitchFamily="2" charset="2"/>
              <a:buChar char="v"/>
            </a:pPr>
            <a:r>
              <a:rPr lang="en-US" sz="1800" dirty="0">
                <a:solidFill>
                  <a:schemeClr val="bg2"/>
                </a:solidFill>
                <a:latin typeface="+mn-lt"/>
              </a:rPr>
              <a:t>If the sea level rises by 1 meter, 40% of the Mekong Delta area and 10% of the Red River Delta area will be flooded, directly affecting 20-30 million people</a:t>
            </a:r>
            <a:endParaRPr lang="en" sz="1800" dirty="0">
              <a:solidFill>
                <a:schemeClr val="bg2"/>
              </a:solidFill>
              <a:latin typeface="+mn-lt"/>
            </a:endParaRPr>
          </a:p>
        </p:txBody>
      </p:sp>
      <p:sp>
        <p:nvSpPr>
          <p:cNvPr id="6" name="TextBox 5">
            <a:extLst>
              <a:ext uri="{FF2B5EF4-FFF2-40B4-BE49-F238E27FC236}">
                <a16:creationId xmlns:a16="http://schemas.microsoft.com/office/drawing/2014/main" id="{1F1D3625-801F-49CF-B0A8-46721DAC2E85}"/>
              </a:ext>
            </a:extLst>
          </p:cNvPr>
          <p:cNvSpPr txBox="1"/>
          <p:nvPr/>
        </p:nvSpPr>
        <p:spPr>
          <a:xfrm>
            <a:off x="4139486" y="5702792"/>
            <a:ext cx="8729847" cy="338554"/>
          </a:xfrm>
          <a:prstGeom prst="rect">
            <a:avLst/>
          </a:prstGeom>
          <a:noFill/>
        </p:spPr>
        <p:txBody>
          <a:bodyPr wrap="square">
            <a:spAutoFit/>
          </a:bodyPr>
          <a:lstStyle/>
          <a:p>
            <a:r>
              <a:rPr lang="en-GB" sz="1600" i="1" dirty="0">
                <a:solidFill>
                  <a:schemeClr val="bg2"/>
                </a:solidFill>
                <a:latin typeface="+mn-lt"/>
              </a:rPr>
              <a:t>(https://special.nhandan.vn/Vietnam_nolucchong_biendoikhihau/index.html)</a:t>
            </a:r>
            <a:endParaRPr lang="en" sz="1600" i="1" dirty="0">
              <a:solidFill>
                <a:schemeClr val="bg2"/>
              </a:solidFill>
              <a:latin typeface="+mn-lt"/>
            </a:endParaRPr>
          </a:p>
        </p:txBody>
      </p:sp>
      <p:sp>
        <p:nvSpPr>
          <p:cNvPr id="3" name="AutoShape 2" descr="Phát triển đô thị Việt Nam ứng phó với biến đổi khí hậu"/>
          <p:cNvSpPr>
            <a:spLocks noChangeAspect="1" noChangeArrowheads="1"/>
          </p:cNvSpPr>
          <p:nvPr/>
        </p:nvSpPr>
        <p:spPr bwMode="auto">
          <a:xfrm>
            <a:off x="207433" y="-192617"/>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sz="2489"/>
          </a:p>
        </p:txBody>
      </p:sp>
    </p:spTree>
    <p:extLst>
      <p:ext uri="{BB962C8B-B14F-4D97-AF65-F5344CB8AC3E}">
        <p14:creationId xmlns:p14="http://schemas.microsoft.com/office/powerpoint/2010/main" val="13673283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0D483-0E67-4656-9CE9-3A543BCF380F}"/>
              </a:ext>
            </a:extLst>
          </p:cNvPr>
          <p:cNvSpPr>
            <a:spLocks noGrp="1"/>
          </p:cNvSpPr>
          <p:nvPr>
            <p:ph type="title"/>
          </p:nvPr>
        </p:nvSpPr>
        <p:spPr/>
        <p:txBody>
          <a:bodyPr>
            <a:noAutofit/>
          </a:bodyPr>
          <a:lstStyle/>
          <a:p>
            <a:r>
              <a:rPr lang="en" b="1" dirty="0">
                <a:solidFill>
                  <a:schemeClr val="accent1">
                    <a:lumMod val="50000"/>
                  </a:schemeClr>
                </a:solidFill>
              </a:rPr>
              <a:t>Climate Change</a:t>
            </a:r>
            <a:endParaRPr lang="en-US" b="1" dirty="0">
              <a:solidFill>
                <a:schemeClr val="accent1">
                  <a:lumMod val="50000"/>
                </a:schemeClr>
              </a:solidFill>
            </a:endParaRPr>
          </a:p>
        </p:txBody>
      </p:sp>
      <p:sp>
        <p:nvSpPr>
          <p:cNvPr id="4" name="TextBox 3">
            <a:extLst>
              <a:ext uri="{FF2B5EF4-FFF2-40B4-BE49-F238E27FC236}">
                <a16:creationId xmlns:a16="http://schemas.microsoft.com/office/drawing/2014/main" id="{1F1D3625-801F-49CF-B0A8-46721DAC2E85}"/>
              </a:ext>
            </a:extLst>
          </p:cNvPr>
          <p:cNvSpPr txBox="1"/>
          <p:nvPr/>
        </p:nvSpPr>
        <p:spPr>
          <a:xfrm>
            <a:off x="609600" y="1421229"/>
            <a:ext cx="8729847" cy="369332"/>
          </a:xfrm>
          <a:prstGeom prst="rect">
            <a:avLst/>
          </a:prstGeom>
          <a:noFill/>
        </p:spPr>
        <p:txBody>
          <a:bodyPr wrap="square">
            <a:spAutoFit/>
          </a:bodyPr>
          <a:lstStyle/>
          <a:p>
            <a:r>
              <a:rPr lang="en-US" sz="1800" b="1" dirty="0">
                <a:solidFill>
                  <a:schemeClr val="tx1"/>
                </a:solidFill>
                <a:latin typeface="+mn-lt"/>
              </a:rPr>
              <a:t>How does climate change affect Vietnam</a:t>
            </a:r>
            <a:r>
              <a:rPr lang="en" sz="1800" b="1" dirty="0">
                <a:solidFill>
                  <a:schemeClr val="tx1"/>
                </a:solidFill>
                <a:latin typeface="+mn-lt"/>
              </a:rPr>
              <a:t>?</a:t>
            </a:r>
          </a:p>
        </p:txBody>
      </p:sp>
      <p:sp>
        <p:nvSpPr>
          <p:cNvPr id="3" name="AutoShape 2" descr="Phát triển đô thị Việt Nam ứng phó với biến đổi khí hậu"/>
          <p:cNvSpPr>
            <a:spLocks noChangeAspect="1" noChangeArrowheads="1"/>
          </p:cNvSpPr>
          <p:nvPr/>
        </p:nvSpPr>
        <p:spPr bwMode="auto">
          <a:xfrm>
            <a:off x="207433" y="-192617"/>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sz="2489"/>
          </a:p>
        </p:txBody>
      </p:sp>
      <p:pic>
        <p:nvPicPr>
          <p:cNvPr id="1028" name="Picture 4" descr="https://file1.dangcongsan.vn/data/0/images/2022/08/05/vanphong/fix.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63142"/>
            <a:ext cx="11621064" cy="398892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31FEE1A-CE63-8160-1036-82788307BB1E}"/>
              </a:ext>
            </a:extLst>
          </p:cNvPr>
          <p:cNvSpPr txBox="1"/>
          <p:nvPr/>
        </p:nvSpPr>
        <p:spPr>
          <a:xfrm>
            <a:off x="1248936" y="4446081"/>
            <a:ext cx="1092820" cy="523220"/>
          </a:xfrm>
          <a:prstGeom prst="rect">
            <a:avLst/>
          </a:prstGeom>
          <a:solidFill>
            <a:schemeClr val="bg1"/>
          </a:solidFill>
        </p:spPr>
        <p:txBody>
          <a:bodyPr wrap="square">
            <a:spAutoFit/>
          </a:bodyPr>
          <a:lstStyle/>
          <a:p>
            <a:r>
              <a:rPr lang="en-US" sz="1400" dirty="0"/>
              <a:t>Area of ice </a:t>
            </a:r>
          </a:p>
          <a:p>
            <a:r>
              <a:rPr lang="en-US" sz="1400" dirty="0"/>
              <a:t>and snow</a:t>
            </a:r>
          </a:p>
        </p:txBody>
      </p:sp>
      <p:sp>
        <p:nvSpPr>
          <p:cNvPr id="7" name="TextBox 6">
            <a:extLst>
              <a:ext uri="{FF2B5EF4-FFF2-40B4-BE49-F238E27FC236}">
                <a16:creationId xmlns:a16="http://schemas.microsoft.com/office/drawing/2014/main" id="{19F4D664-30B9-DC33-6F73-3660527E9997}"/>
              </a:ext>
            </a:extLst>
          </p:cNvPr>
          <p:cNvSpPr txBox="1"/>
          <p:nvPr/>
        </p:nvSpPr>
        <p:spPr>
          <a:xfrm>
            <a:off x="1003610" y="5206768"/>
            <a:ext cx="3044282" cy="584775"/>
          </a:xfrm>
          <a:prstGeom prst="rect">
            <a:avLst/>
          </a:prstGeom>
          <a:solidFill>
            <a:schemeClr val="bg1"/>
          </a:solidFill>
        </p:spPr>
        <p:txBody>
          <a:bodyPr wrap="square">
            <a:spAutoFit/>
          </a:bodyPr>
          <a:lstStyle/>
          <a:p>
            <a:r>
              <a:rPr lang="en-US" sz="1800" b="1" dirty="0">
                <a:solidFill>
                  <a:srgbClr val="FF6600"/>
                </a:solidFill>
              </a:rPr>
              <a:t>EXPECTED BY 2100</a:t>
            </a:r>
          </a:p>
          <a:p>
            <a:r>
              <a:rPr lang="en-US" sz="1400" b="1" i="1" dirty="0">
                <a:solidFill>
                  <a:schemeClr val="tx1"/>
                </a:solidFill>
              </a:rPr>
              <a:t>THE ARTIC </a:t>
            </a:r>
            <a:r>
              <a:rPr lang="en-US" sz="1400" b="1" i="1" dirty="0">
                <a:solidFill>
                  <a:srgbClr val="FF0000"/>
                </a:solidFill>
              </a:rPr>
              <a:t>WILL HAVE </a:t>
            </a:r>
            <a:r>
              <a:rPr lang="en-US" sz="1400" b="1" i="1" dirty="0">
                <a:solidFill>
                  <a:schemeClr val="tx1"/>
                </a:solidFill>
              </a:rPr>
              <a:t>NO ICE</a:t>
            </a:r>
            <a:endParaRPr lang="en-US" sz="1400" i="1" dirty="0">
              <a:solidFill>
                <a:schemeClr val="tx1"/>
              </a:solidFill>
            </a:endParaRPr>
          </a:p>
        </p:txBody>
      </p:sp>
      <p:sp>
        <p:nvSpPr>
          <p:cNvPr id="8" name="TextBox 7">
            <a:extLst>
              <a:ext uri="{FF2B5EF4-FFF2-40B4-BE49-F238E27FC236}">
                <a16:creationId xmlns:a16="http://schemas.microsoft.com/office/drawing/2014/main" id="{338D1594-CB94-8A75-C7B3-716AB08FFB44}"/>
              </a:ext>
            </a:extLst>
          </p:cNvPr>
          <p:cNvSpPr txBox="1"/>
          <p:nvPr/>
        </p:nvSpPr>
        <p:spPr>
          <a:xfrm>
            <a:off x="2661424" y="4446081"/>
            <a:ext cx="1241503" cy="523220"/>
          </a:xfrm>
          <a:prstGeom prst="rect">
            <a:avLst/>
          </a:prstGeom>
          <a:solidFill>
            <a:schemeClr val="bg1"/>
          </a:solidFill>
        </p:spPr>
        <p:txBody>
          <a:bodyPr wrap="square">
            <a:spAutoFit/>
          </a:bodyPr>
          <a:lstStyle/>
          <a:p>
            <a:r>
              <a:rPr lang="en-US" sz="1400" dirty="0"/>
              <a:t>Thickness of ice and snow</a:t>
            </a:r>
          </a:p>
        </p:txBody>
      </p:sp>
      <p:sp>
        <p:nvSpPr>
          <p:cNvPr id="9" name="TextBox 8">
            <a:extLst>
              <a:ext uri="{FF2B5EF4-FFF2-40B4-BE49-F238E27FC236}">
                <a16:creationId xmlns:a16="http://schemas.microsoft.com/office/drawing/2014/main" id="{A8F0630C-9FA3-18C4-C3F6-F2C8C4E5B049}"/>
              </a:ext>
            </a:extLst>
          </p:cNvPr>
          <p:cNvSpPr txBox="1"/>
          <p:nvPr/>
        </p:nvSpPr>
        <p:spPr>
          <a:xfrm>
            <a:off x="1756316" y="2278914"/>
            <a:ext cx="2369635" cy="338554"/>
          </a:xfrm>
          <a:prstGeom prst="rect">
            <a:avLst/>
          </a:prstGeom>
          <a:solidFill>
            <a:schemeClr val="bg1"/>
          </a:solidFill>
        </p:spPr>
        <p:txBody>
          <a:bodyPr wrap="square">
            <a:spAutoFit/>
          </a:bodyPr>
          <a:lstStyle/>
          <a:p>
            <a:r>
              <a:rPr lang="en-US" sz="1600" b="1" dirty="0">
                <a:solidFill>
                  <a:srgbClr val="FF6600"/>
                </a:solidFill>
              </a:rPr>
              <a:t>THE PAST 30 YEARS</a:t>
            </a:r>
          </a:p>
        </p:txBody>
      </p:sp>
      <p:sp>
        <p:nvSpPr>
          <p:cNvPr id="10" name="TextBox 9">
            <a:extLst>
              <a:ext uri="{FF2B5EF4-FFF2-40B4-BE49-F238E27FC236}">
                <a16:creationId xmlns:a16="http://schemas.microsoft.com/office/drawing/2014/main" id="{87D57DEE-4933-F753-06FE-935828323E9B}"/>
              </a:ext>
            </a:extLst>
          </p:cNvPr>
          <p:cNvSpPr txBox="1"/>
          <p:nvPr/>
        </p:nvSpPr>
        <p:spPr>
          <a:xfrm>
            <a:off x="6254906" y="2258744"/>
            <a:ext cx="3881553" cy="369332"/>
          </a:xfrm>
          <a:prstGeom prst="rect">
            <a:avLst/>
          </a:prstGeom>
          <a:solidFill>
            <a:schemeClr val="bg1"/>
          </a:solidFill>
        </p:spPr>
        <p:txBody>
          <a:bodyPr wrap="square">
            <a:spAutoFit/>
          </a:bodyPr>
          <a:lstStyle/>
          <a:p>
            <a:pPr algn="ctr"/>
            <a:r>
              <a:rPr lang="en-US" sz="1800" b="1" dirty="0">
                <a:solidFill>
                  <a:srgbClr val="FF6600"/>
                </a:solidFill>
              </a:rPr>
              <a:t>SEA LEVEL RISE IN 2100</a:t>
            </a:r>
          </a:p>
        </p:txBody>
      </p:sp>
      <p:sp>
        <p:nvSpPr>
          <p:cNvPr id="12" name="TextBox 11">
            <a:extLst>
              <a:ext uri="{FF2B5EF4-FFF2-40B4-BE49-F238E27FC236}">
                <a16:creationId xmlns:a16="http://schemas.microsoft.com/office/drawing/2014/main" id="{CFCA62E2-E594-6F8C-275F-A45D93BB3855}"/>
              </a:ext>
            </a:extLst>
          </p:cNvPr>
          <p:cNvSpPr txBox="1"/>
          <p:nvPr/>
        </p:nvSpPr>
        <p:spPr>
          <a:xfrm>
            <a:off x="7225989" y="2628076"/>
            <a:ext cx="2765503" cy="738664"/>
          </a:xfrm>
          <a:prstGeom prst="rect">
            <a:avLst/>
          </a:prstGeom>
          <a:solidFill>
            <a:schemeClr val="bg1"/>
          </a:solidFill>
        </p:spPr>
        <p:txBody>
          <a:bodyPr wrap="square">
            <a:spAutoFit/>
          </a:bodyPr>
          <a:lstStyle/>
          <a:p>
            <a:pPr algn="r"/>
            <a:r>
              <a:rPr lang="en-US" sz="1050" dirty="0"/>
              <a:t>According to climate change scenarios, </a:t>
            </a:r>
          </a:p>
          <a:p>
            <a:pPr algn="r"/>
            <a:r>
              <a:rPr lang="en-US" sz="1050" dirty="0"/>
              <a:t>by the end of the 21st century, sea levels</a:t>
            </a:r>
          </a:p>
          <a:p>
            <a:pPr algn="r"/>
            <a:r>
              <a:rPr lang="en-US" sz="1050" dirty="0"/>
              <a:t>could rise an average of </a:t>
            </a:r>
            <a:r>
              <a:rPr lang="en-US" sz="1050" b="1" dirty="0"/>
              <a:t>73 cm </a:t>
            </a:r>
            <a:r>
              <a:rPr lang="en-US" sz="1050" dirty="0"/>
              <a:t>higher </a:t>
            </a:r>
          </a:p>
          <a:p>
            <a:pPr algn="r"/>
            <a:r>
              <a:rPr lang="en-US" sz="1050" dirty="0"/>
              <a:t>than today</a:t>
            </a:r>
          </a:p>
        </p:txBody>
      </p:sp>
      <p:sp>
        <p:nvSpPr>
          <p:cNvPr id="13" name="TextBox 12">
            <a:extLst>
              <a:ext uri="{FF2B5EF4-FFF2-40B4-BE49-F238E27FC236}">
                <a16:creationId xmlns:a16="http://schemas.microsoft.com/office/drawing/2014/main" id="{FC6C3419-36FB-F9E0-79A8-51D4CA55A271}"/>
              </a:ext>
            </a:extLst>
          </p:cNvPr>
          <p:cNvSpPr txBox="1"/>
          <p:nvPr/>
        </p:nvSpPr>
        <p:spPr>
          <a:xfrm>
            <a:off x="4663068" y="5572134"/>
            <a:ext cx="2865864" cy="246221"/>
          </a:xfrm>
          <a:prstGeom prst="rect">
            <a:avLst/>
          </a:prstGeom>
          <a:solidFill>
            <a:schemeClr val="bg1"/>
          </a:solidFill>
        </p:spPr>
        <p:txBody>
          <a:bodyPr wrap="square">
            <a:spAutoFit/>
          </a:bodyPr>
          <a:lstStyle/>
          <a:p>
            <a:r>
              <a:rPr lang="en-US" sz="1000" dirty="0"/>
              <a:t>Flooded area when sea level rises by 100 cm</a:t>
            </a:r>
          </a:p>
        </p:txBody>
      </p:sp>
      <p:sp>
        <p:nvSpPr>
          <p:cNvPr id="14" name="TextBox 13">
            <a:extLst>
              <a:ext uri="{FF2B5EF4-FFF2-40B4-BE49-F238E27FC236}">
                <a16:creationId xmlns:a16="http://schemas.microsoft.com/office/drawing/2014/main" id="{77EAB623-4B39-F0E5-AF94-14204AD26F57}"/>
              </a:ext>
            </a:extLst>
          </p:cNvPr>
          <p:cNvSpPr txBox="1"/>
          <p:nvPr/>
        </p:nvSpPr>
        <p:spPr>
          <a:xfrm>
            <a:off x="7399580" y="5411102"/>
            <a:ext cx="869795" cy="415498"/>
          </a:xfrm>
          <a:prstGeom prst="rect">
            <a:avLst/>
          </a:prstGeom>
          <a:solidFill>
            <a:schemeClr val="bg1"/>
          </a:solidFill>
        </p:spPr>
        <p:txBody>
          <a:bodyPr wrap="square">
            <a:spAutoFit/>
          </a:bodyPr>
          <a:lstStyle/>
          <a:p>
            <a:pPr algn="ctr"/>
            <a:r>
              <a:rPr lang="en-US" sz="1050" b="1" dirty="0">
                <a:solidFill>
                  <a:srgbClr val="002060"/>
                </a:solidFill>
              </a:rPr>
              <a:t>Low </a:t>
            </a:r>
          </a:p>
          <a:p>
            <a:pPr algn="ctr"/>
            <a:r>
              <a:rPr lang="en-US" sz="1050" b="1" dirty="0">
                <a:solidFill>
                  <a:srgbClr val="002060"/>
                </a:solidFill>
              </a:rPr>
              <a:t>scenario</a:t>
            </a:r>
          </a:p>
        </p:txBody>
      </p:sp>
      <p:sp>
        <p:nvSpPr>
          <p:cNvPr id="15" name="TextBox 14">
            <a:extLst>
              <a:ext uri="{FF2B5EF4-FFF2-40B4-BE49-F238E27FC236}">
                <a16:creationId xmlns:a16="http://schemas.microsoft.com/office/drawing/2014/main" id="{CFE8F99C-98F1-3C9B-000A-E7A47684082A}"/>
              </a:ext>
            </a:extLst>
          </p:cNvPr>
          <p:cNvSpPr txBox="1"/>
          <p:nvPr/>
        </p:nvSpPr>
        <p:spPr>
          <a:xfrm>
            <a:off x="8105824" y="5411102"/>
            <a:ext cx="869795" cy="415498"/>
          </a:xfrm>
          <a:prstGeom prst="rect">
            <a:avLst/>
          </a:prstGeom>
          <a:solidFill>
            <a:schemeClr val="bg1"/>
          </a:solidFill>
        </p:spPr>
        <p:txBody>
          <a:bodyPr wrap="square">
            <a:spAutoFit/>
          </a:bodyPr>
          <a:lstStyle/>
          <a:p>
            <a:pPr algn="ctr"/>
            <a:r>
              <a:rPr lang="en-US" sz="1050" b="1" dirty="0">
                <a:solidFill>
                  <a:schemeClr val="accent5">
                    <a:lumMod val="50000"/>
                  </a:schemeClr>
                </a:solidFill>
              </a:rPr>
              <a:t>Average </a:t>
            </a:r>
          </a:p>
          <a:p>
            <a:pPr algn="ctr"/>
            <a:r>
              <a:rPr lang="en-US" sz="1050" b="1" dirty="0">
                <a:solidFill>
                  <a:schemeClr val="accent5">
                    <a:lumMod val="50000"/>
                  </a:schemeClr>
                </a:solidFill>
              </a:rPr>
              <a:t>scenario</a:t>
            </a:r>
          </a:p>
        </p:txBody>
      </p:sp>
      <p:sp>
        <p:nvSpPr>
          <p:cNvPr id="16" name="TextBox 15">
            <a:extLst>
              <a:ext uri="{FF2B5EF4-FFF2-40B4-BE49-F238E27FC236}">
                <a16:creationId xmlns:a16="http://schemas.microsoft.com/office/drawing/2014/main" id="{D28F3C2D-B08E-93A0-C0CA-C22E202E50D3}"/>
              </a:ext>
            </a:extLst>
          </p:cNvPr>
          <p:cNvSpPr txBox="1"/>
          <p:nvPr/>
        </p:nvSpPr>
        <p:spPr>
          <a:xfrm>
            <a:off x="8846267" y="5411102"/>
            <a:ext cx="869795" cy="415498"/>
          </a:xfrm>
          <a:prstGeom prst="rect">
            <a:avLst/>
          </a:prstGeom>
          <a:solidFill>
            <a:schemeClr val="bg1"/>
          </a:solidFill>
        </p:spPr>
        <p:txBody>
          <a:bodyPr wrap="square">
            <a:spAutoFit/>
          </a:bodyPr>
          <a:lstStyle/>
          <a:p>
            <a:pPr algn="ctr"/>
            <a:r>
              <a:rPr lang="en-US" sz="1050" b="1" dirty="0">
                <a:solidFill>
                  <a:srgbClr val="5E0251"/>
                </a:solidFill>
              </a:rPr>
              <a:t>High</a:t>
            </a:r>
          </a:p>
          <a:p>
            <a:pPr algn="ctr"/>
            <a:r>
              <a:rPr lang="en-US" sz="1050" b="1" dirty="0">
                <a:solidFill>
                  <a:srgbClr val="5E0251"/>
                </a:solidFill>
              </a:rPr>
              <a:t>scenario</a:t>
            </a:r>
          </a:p>
        </p:txBody>
      </p:sp>
    </p:spTree>
    <p:extLst>
      <p:ext uri="{BB962C8B-B14F-4D97-AF65-F5344CB8AC3E}">
        <p14:creationId xmlns:p14="http://schemas.microsoft.com/office/powerpoint/2010/main" val="4097042773"/>
      </p:ext>
    </p:extLst>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694110-82E0-46CF-A302-1CB39C846C94}"/>
              </a:ext>
            </a:extLst>
          </p:cNvPr>
          <p:cNvSpPr>
            <a:spLocks noGrp="1"/>
          </p:cNvSpPr>
          <p:nvPr>
            <p:ph type="title"/>
          </p:nvPr>
        </p:nvSpPr>
        <p:spPr/>
        <p:txBody>
          <a:bodyPr>
            <a:normAutofit fontScale="90000"/>
          </a:bodyPr>
          <a:lstStyle/>
          <a:p>
            <a:r>
              <a:rPr b="1" dirty="0" lang="en">
                <a:solidFill>
                  <a:schemeClr val="accent1">
                    <a:lumMod val="50000"/>
                  </a:schemeClr>
                </a:solidFill>
              </a:rPr>
              <a:t>Climate Change</a:t>
            </a:r>
            <a:endParaRPr b="1" dirty="0" lang="en-US">
              <a:solidFill>
                <a:schemeClr val="accent1">
                  <a:lumMod val="50000"/>
                </a:schemeClr>
              </a:solidFill>
            </a:endParaRPr>
          </a:p>
        </p:txBody>
      </p:sp>
      <p:sp>
        <p:nvSpPr>
          <p:cNvPr id="9" name="TextBox 8">
            <a:extLst>
              <a:ext uri="{FF2B5EF4-FFF2-40B4-BE49-F238E27FC236}">
                <a16:creationId xmlns:a16="http://schemas.microsoft.com/office/drawing/2014/main" id="{C7529EAB-FD0A-41B1-A92E-FCADBE358DB4}"/>
              </a:ext>
            </a:extLst>
          </p:cNvPr>
          <p:cNvSpPr txBox="1"/>
          <p:nvPr/>
        </p:nvSpPr>
        <p:spPr>
          <a:xfrm>
            <a:off x="609600" y="1533313"/>
            <a:ext cx="8715375" cy="646331"/>
          </a:xfrm>
          <a:prstGeom prst="rect">
            <a:avLst/>
          </a:prstGeom>
          <a:noFill/>
        </p:spPr>
        <p:txBody>
          <a:bodyPr wrap="square">
            <a:spAutoFit/>
          </a:bodyPr>
          <a:lstStyle/>
          <a:p>
            <a:r>
              <a:rPr b="1" dirty="0" lang="en-US" sz="1800">
                <a:solidFill>
                  <a:srgbClr val="005091"/>
                </a:solidFill>
                <a:latin typeface="+mn-lt"/>
              </a:rPr>
              <a:t>Main cause: greenhouse effect</a:t>
            </a:r>
          </a:p>
          <a:p>
            <a:endParaRPr b="1" dirty="0" lang="en-US" sz="1800">
              <a:solidFill>
                <a:srgbClr val="005091"/>
              </a:solidFill>
              <a:latin typeface="+mn-lt"/>
            </a:endParaRPr>
          </a:p>
        </p:txBody>
      </p:sp>
      <p:sp>
        <p:nvSpPr>
          <p:cNvPr id="6" name="Title 1">
            <a:extLst>
              <a:ext uri="{FF2B5EF4-FFF2-40B4-BE49-F238E27FC236}">
                <a16:creationId xmlns:a16="http://schemas.microsoft.com/office/drawing/2014/main" id="{E8960C26-C7FF-47C6-881E-4DCA1F42B20C}"/>
              </a:ext>
            </a:extLst>
          </p:cNvPr>
          <p:cNvSpPr txBox="1">
            <a:spLocks/>
          </p:cNvSpPr>
          <p:nvPr/>
        </p:nvSpPr>
        <p:spPr>
          <a:xfrm>
            <a:off x="705640" y="2252980"/>
            <a:ext cx="3275668" cy="832287"/>
          </a:xfrm>
          <a:prstGeom prst="rect">
            <a:avLst/>
          </a:prstGeom>
          <a:noFill/>
          <a:ln>
            <a:noFill/>
          </a:ln>
        </p:spPr>
        <p:txBody>
          <a:bodyPr anchor="t" anchorCtr="0" bIns="0" lIns="0" rIns="0" spcFirstLastPara="1" tIns="0" wrap="square">
            <a:noAutofit/>
          </a:bodyPr>
          <a:lstStyle>
            <a:defPPr algn="l" lvl="0" marR="0" rtl="0">
              <a:lnSpc>
                <a:spcPct val="100000"/>
              </a:lnSpc>
              <a:spcBef>
                <a:spcPts val="0"/>
              </a:spcBef>
              <a:spcAft>
                <a:spcPts val="0"/>
              </a:spcAft>
            </a:defPPr>
            <a:lvl1pPr algn="l" lvl="0" marR="0" rtl="0">
              <a:lnSpc>
                <a:spcPct val="95000"/>
              </a:lnSpc>
              <a:spcBef>
                <a:spcPts val="0"/>
              </a:spcBef>
              <a:spcAft>
                <a:spcPts val="0"/>
              </a:spcAft>
              <a:buClr>
                <a:schemeClr val="accent1"/>
              </a:buClr>
              <a:buSzPts val="2800"/>
              <a:buFont typeface="Montserrat"/>
              <a:buNone/>
              <a:defRPr b="1" cap="none" i="0" strike="noStrike" sz="2800" u="none">
                <a:solidFill>
                  <a:schemeClr val="accent1"/>
                </a:solidFill>
                <a:latin typeface="Montserrat"/>
                <a:ea typeface="Montserrat"/>
                <a:cs typeface="Montserrat"/>
                <a:sym typeface="Montserrat"/>
              </a:defRPr>
            </a:lvl1pPr>
            <a:lvl2pPr algn="l" lvl="1" marR="0" rtl="0">
              <a:lnSpc>
                <a:spcPct val="100000"/>
              </a:lnSpc>
              <a:spcBef>
                <a:spcPts val="0"/>
              </a:spcBef>
              <a:spcAft>
                <a:spcPts val="0"/>
              </a:spcAft>
              <a:buClr>
                <a:srgbClr val="000000"/>
              </a:buClr>
              <a:buSzPts val="1400"/>
              <a:buFont typeface="Arial"/>
              <a:buNone/>
              <a:defRPr b="0" cap="none" i="0" strike="noStrike" sz="1800"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SzPts val="1400"/>
              <a:buFont typeface="Arial"/>
              <a:buNone/>
              <a:defRPr b="0" cap="none" i="0" strike="noStrike" sz="1800"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SzPts val="1400"/>
              <a:buFont typeface="Arial"/>
              <a:buNone/>
              <a:defRPr b="0" cap="none" i="0" strike="noStrike" sz="1800"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SzPts val="1400"/>
              <a:buFont typeface="Arial"/>
              <a:buNone/>
              <a:defRPr b="0" cap="none" i="0" strike="noStrike" sz="1800"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SzPts val="1400"/>
              <a:buFont typeface="Arial"/>
              <a:buNone/>
              <a:defRPr b="0" cap="none" i="0" strike="noStrike" sz="1800"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SzPts val="1400"/>
              <a:buFont typeface="Arial"/>
              <a:buNone/>
              <a:defRPr b="0" cap="none" i="0" strike="noStrike" sz="1800"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SzPts val="1400"/>
              <a:buFont typeface="Arial"/>
              <a:buNone/>
              <a:defRPr b="0" cap="none" i="0" strike="noStrike" sz="1800"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SzPts val="1400"/>
              <a:buFont typeface="Arial"/>
              <a:buNone/>
              <a:defRPr b="0" cap="none" i="0" strike="noStrike" sz="1800" u="none">
                <a:solidFill>
                  <a:srgbClr val="000000"/>
                </a:solidFill>
                <a:latin typeface="Arial"/>
                <a:ea typeface="Arial"/>
                <a:cs typeface="Arial"/>
                <a:sym typeface="Arial"/>
              </a:defRPr>
            </a:lvl9pPr>
          </a:lstStyle>
          <a:p>
            <a:r>
              <a:rPr dirty="0" lang="en" sz="1800">
                <a:solidFill>
                  <a:srgbClr val="005091"/>
                </a:solidFill>
                <a:latin typeface="+mn-lt"/>
              </a:rPr>
              <a:t>Do you know the term</a:t>
            </a:r>
          </a:p>
          <a:p>
            <a:r>
              <a:rPr b="0" dirty="0" lang="en" sz="1800">
                <a:solidFill>
                  <a:srgbClr val="005091"/>
                </a:solidFill>
                <a:latin typeface="+mn-lt"/>
              </a:rPr>
              <a:t>Carbon dioxide: CO2</a:t>
            </a:r>
          </a:p>
          <a:p>
            <a:r>
              <a:rPr b="0" dirty="0" lang="en" sz="1800">
                <a:solidFill>
                  <a:srgbClr val="005091"/>
                </a:solidFill>
                <a:latin typeface="+mn-lt"/>
              </a:rPr>
              <a:t>Carbon </a:t>
            </a:r>
            <a:r>
              <a:rPr b="0" dirty="0" err="1" lang="en" sz="1800">
                <a:solidFill>
                  <a:srgbClr val="005091"/>
                </a:solidFill>
                <a:latin typeface="+mn-lt"/>
              </a:rPr>
              <a:t>Foorprint</a:t>
            </a:r>
            <a:r>
              <a:rPr b="0" dirty="0" lang="en" sz="1800">
                <a:solidFill>
                  <a:srgbClr val="005091"/>
                </a:solidFill>
                <a:latin typeface="+mn-lt"/>
              </a:rPr>
              <a:t> </a:t>
            </a:r>
          </a:p>
          <a:p>
            <a:endParaRPr dirty="0" lang="en" sz="1800">
              <a:solidFill>
                <a:srgbClr val="005091"/>
              </a:solidFill>
              <a:latin typeface="+mn-lt"/>
            </a:endParaRPr>
          </a:p>
          <a:p>
            <a:endParaRPr dirty="0" lang="en-US" sz="1800">
              <a:solidFill>
                <a:srgbClr val="005091"/>
              </a:solidFill>
              <a:latin typeface="+mn-lt"/>
            </a:endParaRPr>
          </a:p>
        </p:txBody>
      </p:sp>
      <p:pic>
        <p:nvPicPr>
          <p:cNvPr id="3" name="Picture 2">
            <a:extLst>
              <a:ext uri="{FF2B5EF4-FFF2-40B4-BE49-F238E27FC236}">
                <a16:creationId xmlns:a16="http://schemas.microsoft.com/office/drawing/2014/main" id="{31616CD5-9B46-F881-2EBD-0FD12990C745}"/>
              </a:ext>
            </a:extLst>
          </p:cNvPr>
          <p:cNvPicPr>
            <a:picLocks noChangeAspect="1"/>
          </p:cNvPicPr>
          <p:nvPr/>
        </p:nvPicPr>
        <p:blipFill rotWithShape="1">
          <a:blip r:embed="rId3"/>
          <a:srcRect b="148" l="69" r="70" t="99"/>
          <a:stretch/>
        </p:blipFill>
        <p:spPr>
          <a:xfrm>
            <a:off x="3981309" y="1910020"/>
            <a:ext cx="7848741" cy="4287731"/>
          </a:xfrm>
          <a:prstGeom prst="rect">
            <a:avLst/>
          </a:prstGeom>
        </p:spPr>
      </p:pic>
      <p:sp>
        <p:nvSpPr>
          <p:cNvPr id="5" name="TextBox 4">
            <a:extLst>
              <a:ext uri="{FF2B5EF4-FFF2-40B4-BE49-F238E27FC236}">
                <a16:creationId xmlns:a16="http://schemas.microsoft.com/office/drawing/2014/main" id="{66E921BF-FEFA-4D5F-AC22-A12E423D744D}"/>
              </a:ext>
            </a:extLst>
          </p:cNvPr>
          <p:cNvSpPr txBox="1"/>
          <p:nvPr/>
        </p:nvSpPr>
        <p:spPr>
          <a:xfrm>
            <a:off x="6161243" y="2011786"/>
            <a:ext cx="3488872" cy="523220"/>
          </a:xfrm>
          <a:prstGeom prst="rect">
            <a:avLst/>
          </a:prstGeom>
          <a:solidFill>
            <a:srgbClr val="FFFF00"/>
          </a:solidFill>
        </p:spPr>
        <p:txBody>
          <a:bodyPr wrap="square">
            <a:spAutoFit/>
          </a:bodyPr>
          <a:lstStyle/>
          <a:p>
            <a:r>
              <a:rPr b="1" dirty="0" lang="en-US" sz="2800">
                <a:solidFill>
                  <a:schemeClr val="tx1"/>
                </a:solidFill>
              </a:rPr>
              <a:t>Greenhouse effect</a:t>
            </a:r>
          </a:p>
        </p:txBody>
      </p:sp>
      <p:sp>
        <p:nvSpPr>
          <p:cNvPr id="11" name="TextBox 10">
            <a:extLst>
              <a:ext uri="{FF2B5EF4-FFF2-40B4-BE49-F238E27FC236}">
                <a16:creationId xmlns:a16="http://schemas.microsoft.com/office/drawing/2014/main" id="{B9858F37-6B5D-FF4F-E916-A71E90597DFA}"/>
              </a:ext>
            </a:extLst>
          </p:cNvPr>
          <p:cNvSpPr txBox="1"/>
          <p:nvPr/>
        </p:nvSpPr>
        <p:spPr>
          <a:xfrm>
            <a:off x="3307350" y="4762872"/>
            <a:ext cx="2744657" cy="646331"/>
          </a:xfrm>
          <a:prstGeom prst="rect">
            <a:avLst/>
          </a:prstGeom>
          <a:solidFill>
            <a:schemeClr val="accent3">
              <a:lumMod val="20000"/>
              <a:lumOff val="80000"/>
            </a:schemeClr>
          </a:solidFill>
        </p:spPr>
        <p:txBody>
          <a:bodyPr wrap="square">
            <a:spAutoFit/>
          </a:bodyPr>
          <a:lstStyle/>
          <a:p>
            <a:pPr algn="r"/>
            <a:r>
              <a:rPr dirty="0" lang="en-US" sz="1200">
                <a:latin typeface="+mn-lt"/>
              </a:rPr>
              <a:t>Most of the solar radiation is absorbed by the Earth's surface, causing it to warm up</a:t>
            </a:r>
          </a:p>
        </p:txBody>
      </p:sp>
      <p:sp>
        <p:nvSpPr>
          <p:cNvPr id="14" name="TextBox 13">
            <a:extLst>
              <a:ext uri="{FF2B5EF4-FFF2-40B4-BE49-F238E27FC236}">
                <a16:creationId xmlns:a16="http://schemas.microsoft.com/office/drawing/2014/main" id="{EA19D509-2D7D-B9C5-A21F-B930EADD7E7F}"/>
              </a:ext>
            </a:extLst>
          </p:cNvPr>
          <p:cNvSpPr txBox="1"/>
          <p:nvPr/>
        </p:nvSpPr>
        <p:spPr>
          <a:xfrm>
            <a:off x="6613772" y="3245624"/>
            <a:ext cx="2240296" cy="646331"/>
          </a:xfrm>
          <a:prstGeom prst="rect">
            <a:avLst/>
          </a:prstGeom>
          <a:solidFill>
            <a:schemeClr val="accent3">
              <a:lumMod val="20000"/>
              <a:lumOff val="80000"/>
            </a:schemeClr>
          </a:solidFill>
        </p:spPr>
        <p:txBody>
          <a:bodyPr wrap="square">
            <a:spAutoFit/>
          </a:bodyPr>
          <a:lstStyle/>
          <a:p>
            <a:pPr algn="just"/>
            <a:r>
              <a:rPr dirty="0" lang="en-US" sz="1200"/>
              <a:t>Some of the solar radiation </a:t>
            </a:r>
          </a:p>
          <a:p>
            <a:pPr algn="just"/>
            <a:r>
              <a:rPr dirty="0" lang="en-US" sz="1200"/>
              <a:t>is reflected by the clouds </a:t>
            </a:r>
          </a:p>
          <a:p>
            <a:pPr algn="just"/>
            <a:r>
              <a:rPr dirty="0" lang="en-US" sz="1200"/>
              <a:t>and the atmosphere</a:t>
            </a:r>
          </a:p>
        </p:txBody>
      </p:sp>
      <p:sp>
        <p:nvSpPr>
          <p:cNvPr id="16" name="TextBox 15">
            <a:extLst>
              <a:ext uri="{FF2B5EF4-FFF2-40B4-BE49-F238E27FC236}">
                <a16:creationId xmlns:a16="http://schemas.microsoft.com/office/drawing/2014/main" id="{BDA6D054-0946-903C-5A0E-8B0054283043}"/>
              </a:ext>
            </a:extLst>
          </p:cNvPr>
          <p:cNvSpPr txBox="1"/>
          <p:nvPr/>
        </p:nvSpPr>
        <p:spPr>
          <a:xfrm>
            <a:off x="9394246" y="3245624"/>
            <a:ext cx="2262469" cy="2677656"/>
          </a:xfrm>
          <a:prstGeom prst="rect">
            <a:avLst/>
          </a:prstGeom>
          <a:solidFill>
            <a:schemeClr val="accent3">
              <a:lumMod val="20000"/>
              <a:lumOff val="80000"/>
            </a:schemeClr>
          </a:solidFill>
        </p:spPr>
        <p:txBody>
          <a:bodyPr wrap="square">
            <a:spAutoFit/>
          </a:bodyPr>
          <a:lstStyle/>
          <a:p>
            <a:r>
              <a:rPr dirty="0" lang="en-US" sz="1200"/>
              <a:t>The Earth releases heat back into space.</a:t>
            </a:r>
            <a:br>
              <a:rPr dirty="0" lang="en-US" sz="1200"/>
            </a:br>
            <a:endParaRPr dirty="0" lang="en-US" sz="1200"/>
          </a:p>
          <a:p>
            <a:r>
              <a:rPr dirty="0" lang="en-US" sz="1200"/>
              <a:t>Some of this heat passes through the atmosphere.</a:t>
            </a:r>
            <a:br>
              <a:rPr dirty="0" lang="en-US" sz="1200"/>
            </a:br>
            <a:endParaRPr dirty="0" lang="en-US" sz="1200"/>
          </a:p>
          <a:p>
            <a:r>
              <a:rPr dirty="0" lang="en-US" sz="1200"/>
              <a:t>Some is absorbed by greenhouse gas molecules and re-radiated in all directions.</a:t>
            </a:r>
            <a:br>
              <a:rPr dirty="0" lang="en-US" sz="1200"/>
            </a:br>
            <a:endParaRPr dirty="0" lang="en-US" sz="1200"/>
          </a:p>
          <a:p>
            <a:r>
              <a:rPr b="1" dirty="0" lang="en-US" sz="1200"/>
              <a:t>The effect of this is to warm the Earth's surface and the lower atmosphere</a:t>
            </a:r>
            <a:r>
              <a:rPr dirty="0" lang="en-US" sz="1200"/>
              <a:t>.</a:t>
            </a:r>
          </a:p>
        </p:txBody>
      </p:sp>
    </p:spTree>
    <p:extLst>
      <p:ext uri="{BB962C8B-B14F-4D97-AF65-F5344CB8AC3E}">
        <p14:creationId xmlns:p14="http://schemas.microsoft.com/office/powerpoint/2010/main" val="8221229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05"/>
        <p:cNvGrpSpPr/>
        <p:nvPr/>
      </p:nvGrpSpPr>
      <p:grpSpPr>
        <a:xfrm>
          <a:off x="0" y="0"/>
          <a:ext cx="0" cy="0"/>
          <a:chOff x="0" y="0"/>
          <a:chExt cx="0" cy="0"/>
        </a:xfrm>
      </p:grpSpPr>
      <p:sp>
        <p:nvSpPr>
          <p:cNvPr id="606" name="Google Shape;606;p44"/>
          <p:cNvSpPr txBox="1">
            <a:spLocks noGrp="1"/>
          </p:cNvSpPr>
          <p:nvPr>
            <p:ph type="title"/>
          </p:nvPr>
        </p:nvSpPr>
        <p:spPr>
          <a:xfrm>
            <a:off x="609600" y="1704703"/>
            <a:ext cx="3776870" cy="2704302"/>
          </a:xfrm>
          <a:prstGeom prst="rect">
            <a:avLst/>
          </a:prstGeom>
          <a:noFill/>
          <a:ln>
            <a:noFill/>
          </a:ln>
        </p:spPr>
        <p:txBody>
          <a:bodyPr spcFirstLastPara="1" wrap="square" lIns="0" tIns="0" rIns="0" bIns="0" anchor="t" anchorCtr="0">
            <a:noAutofit/>
          </a:bodyPr>
          <a:lstStyle/>
          <a:p>
            <a:pPr algn="l"/>
            <a:r>
              <a:rPr lang="en-GB" sz="1800" dirty="0">
                <a:solidFill>
                  <a:schemeClr val="tx1"/>
                </a:solidFill>
                <a:latin typeface="+mn-lt"/>
              </a:rPr>
              <a:t>Current situation on earth</a:t>
            </a:r>
            <a:br>
              <a:rPr lang="en-GB" sz="1800" dirty="0">
                <a:solidFill>
                  <a:schemeClr val="tx1"/>
                </a:solidFill>
                <a:latin typeface="+mn-lt"/>
              </a:rPr>
            </a:br>
            <a:br>
              <a:rPr lang="en-GB" sz="1800" dirty="0">
                <a:solidFill>
                  <a:schemeClr val="tx1"/>
                </a:solidFill>
                <a:latin typeface="+mn-lt"/>
              </a:rPr>
            </a:br>
            <a:r>
              <a:rPr lang="en-US" sz="1800" b="0" dirty="0">
                <a:solidFill>
                  <a:schemeClr val="tx1"/>
                </a:solidFill>
                <a:latin typeface="+mn-lt"/>
              </a:rPr>
              <a:t>In 2022, global greenhouse gas concentrations were at 417.1 ppm, the highest in the past 800,000 years</a:t>
            </a:r>
            <a:br>
              <a:rPr lang="en-US" sz="1800" b="0" dirty="0">
                <a:solidFill>
                  <a:schemeClr val="tx1"/>
                </a:solidFill>
                <a:latin typeface="+mn-lt"/>
              </a:rPr>
            </a:br>
            <a:r>
              <a:rPr lang="en-US" sz="1800" b="0" i="1" dirty="0">
                <a:solidFill>
                  <a:schemeClr val="tx1"/>
                </a:solidFill>
                <a:latin typeface="+mn-lt"/>
              </a:rPr>
              <a:t>(NOAA report on "State of the Global Climate 2022", released September 6, 2023)</a:t>
            </a:r>
            <a:br>
              <a:rPr lang="en-GB" sz="1800" i="1" dirty="0">
                <a:solidFill>
                  <a:schemeClr val="tx1"/>
                </a:solidFill>
                <a:latin typeface="+mn-lt"/>
              </a:rPr>
            </a:br>
            <a:endParaRPr lang="vi-VN" sz="1800" dirty="0">
              <a:solidFill>
                <a:schemeClr val="tx1"/>
              </a:solidFill>
              <a:latin typeface="+mn-lt"/>
            </a:endParaRPr>
          </a:p>
        </p:txBody>
      </p:sp>
      <p:pic>
        <p:nvPicPr>
          <p:cNvPr id="607" name="Google Shape;607;p44"/>
          <p:cNvPicPr preferRelativeResize="0"/>
          <p:nvPr/>
        </p:nvPicPr>
        <p:blipFill rotWithShape="1">
          <a:blip r:embed="rId3">
            <a:alphaModFix/>
          </a:blip>
          <a:srcRect/>
          <a:stretch/>
        </p:blipFill>
        <p:spPr>
          <a:xfrm>
            <a:off x="4562538" y="1704703"/>
            <a:ext cx="7086125" cy="4604664"/>
          </a:xfrm>
          <a:prstGeom prst="rect">
            <a:avLst/>
          </a:prstGeom>
          <a:noFill/>
          <a:ln>
            <a:noFill/>
          </a:ln>
        </p:spPr>
      </p:pic>
      <p:sp>
        <p:nvSpPr>
          <p:cNvPr id="2" name="Title 1">
            <a:extLst>
              <a:ext uri="{FF2B5EF4-FFF2-40B4-BE49-F238E27FC236}">
                <a16:creationId xmlns:a16="http://schemas.microsoft.com/office/drawing/2014/main" id="{22EFCEAF-7F97-639F-A127-B175F795429A}"/>
              </a:ext>
            </a:extLst>
          </p:cNvPr>
          <p:cNvSpPr txBox="1">
            <a:spLocks/>
          </p:cNvSpPr>
          <p:nvPr/>
        </p:nvSpPr>
        <p:spPr>
          <a:xfrm>
            <a:off x="609600" y="548633"/>
            <a:ext cx="10972800" cy="4952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 b="1" dirty="0">
                <a:solidFill>
                  <a:schemeClr val="accent1">
                    <a:lumMod val="50000"/>
                  </a:schemeClr>
                </a:solidFill>
              </a:rPr>
              <a:t>Climate Change</a:t>
            </a:r>
            <a:endParaRPr lang="en-US" b="1" dirty="0">
              <a:solidFill>
                <a:schemeClr val="accent1">
                  <a:lumMod val="50000"/>
                </a:schemeClr>
              </a:solidFill>
            </a:endParaRPr>
          </a:p>
        </p:txBody>
      </p:sp>
    </p:spTree>
    <p:extLst>
      <p:ext uri="{BB962C8B-B14F-4D97-AF65-F5344CB8AC3E}">
        <p14:creationId xmlns:p14="http://schemas.microsoft.com/office/powerpoint/2010/main" val="7968666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1;p43">
            <a:extLst>
              <a:ext uri="{FF2B5EF4-FFF2-40B4-BE49-F238E27FC236}">
                <a16:creationId xmlns:a16="http://schemas.microsoft.com/office/drawing/2014/main" id="{8910B658-5742-4C74-A0E0-BF1E80017573}"/>
              </a:ext>
            </a:extLst>
          </p:cNvPr>
          <p:cNvSpPr/>
          <p:nvPr/>
        </p:nvSpPr>
        <p:spPr>
          <a:xfrm>
            <a:off x="1729844" y="1808310"/>
            <a:ext cx="2114089" cy="3971555"/>
          </a:xfrm>
          <a:prstGeom prst="roundRect">
            <a:avLst>
              <a:gd name="adj" fmla="val 6509"/>
            </a:avLst>
          </a:prstGeom>
          <a:noFill/>
          <a:ln w="9525" cap="flat" cmpd="sng">
            <a:solidFill>
              <a:srgbClr val="005091"/>
            </a:solidFill>
            <a:prstDash val="solid"/>
            <a:round/>
            <a:headEnd type="none" w="sm" len="sm"/>
            <a:tailEnd type="none" w="sm" len="sm"/>
          </a:ln>
        </p:spPr>
        <p:txBody>
          <a:bodyPr spcFirstLastPara="1" wrap="square" lIns="121900" tIns="487667" rIns="121900" bIns="121900" anchor="t" anchorCtr="0">
            <a:noAutofit/>
          </a:bodyPr>
          <a:lstStyle/>
          <a:p>
            <a:pPr algn="ctr">
              <a:buClr>
                <a:schemeClr val="dk1"/>
              </a:buClr>
              <a:buSzPts val="1100"/>
            </a:pPr>
            <a:r>
              <a:rPr lang="en-US" sz="1800" b="1" dirty="0">
                <a:solidFill>
                  <a:srgbClr val="005091"/>
                </a:solidFill>
                <a:latin typeface="+mn-lt"/>
                <a:ea typeface="Montserrat"/>
                <a:cs typeface="Montserrat"/>
                <a:sym typeface="Montserrat"/>
              </a:rPr>
              <a:t>Mitigation</a:t>
            </a:r>
          </a:p>
          <a:p>
            <a:pPr algn="ctr">
              <a:buClr>
                <a:schemeClr val="dk1"/>
              </a:buClr>
              <a:buSzPts val="1100"/>
            </a:pPr>
            <a:endParaRPr lang="en-US" sz="1800" b="1" dirty="0">
              <a:solidFill>
                <a:srgbClr val="005091"/>
              </a:solidFill>
              <a:latin typeface="+mn-lt"/>
              <a:ea typeface="Montserrat"/>
              <a:cs typeface="Montserrat"/>
              <a:sym typeface="Montserrat"/>
            </a:endParaRPr>
          </a:p>
          <a:p>
            <a:pPr algn="ctr">
              <a:buClr>
                <a:schemeClr val="dk1"/>
              </a:buClr>
              <a:buSzPts val="1100"/>
            </a:pPr>
            <a:r>
              <a:rPr lang="en-US" sz="1800" dirty="0">
                <a:solidFill>
                  <a:srgbClr val="005091"/>
                </a:solidFill>
                <a:latin typeface="+mn-lt"/>
                <a:ea typeface="Montserrat"/>
                <a:cs typeface="Montserrat"/>
                <a:sym typeface="Montserrat"/>
              </a:rPr>
              <a:t>Try to prevent climate change as much as possible by reducing human impact on the planet, keeping climate impact as small as possible.</a:t>
            </a:r>
          </a:p>
        </p:txBody>
      </p:sp>
      <p:sp>
        <p:nvSpPr>
          <p:cNvPr id="9" name="Google Shape;591;p43">
            <a:extLst>
              <a:ext uri="{FF2B5EF4-FFF2-40B4-BE49-F238E27FC236}">
                <a16:creationId xmlns:a16="http://schemas.microsoft.com/office/drawing/2014/main" id="{50302F9F-F6EA-43A3-AAFA-362ACE330D72}"/>
              </a:ext>
            </a:extLst>
          </p:cNvPr>
          <p:cNvSpPr/>
          <p:nvPr/>
        </p:nvSpPr>
        <p:spPr>
          <a:xfrm>
            <a:off x="8364812" y="1808310"/>
            <a:ext cx="2114089" cy="3971555"/>
          </a:xfrm>
          <a:prstGeom prst="roundRect">
            <a:avLst>
              <a:gd name="adj" fmla="val 6509"/>
            </a:avLst>
          </a:prstGeom>
          <a:noFill/>
          <a:ln w="9525" cap="flat" cmpd="sng">
            <a:solidFill>
              <a:srgbClr val="005091"/>
            </a:solidFill>
            <a:prstDash val="solid"/>
            <a:round/>
            <a:headEnd type="none" w="sm" len="sm"/>
            <a:tailEnd type="none" w="sm" len="sm"/>
          </a:ln>
        </p:spPr>
        <p:txBody>
          <a:bodyPr spcFirstLastPara="1" wrap="square" lIns="121900" tIns="487667" rIns="121900" bIns="121900" anchor="t" anchorCtr="0">
            <a:noAutofit/>
          </a:bodyPr>
          <a:lstStyle/>
          <a:p>
            <a:pPr algn="ctr">
              <a:buClr>
                <a:schemeClr val="dk1"/>
              </a:buClr>
              <a:buSzPts val="1100"/>
            </a:pPr>
            <a:r>
              <a:rPr lang="en-US" sz="1800" b="1" dirty="0">
                <a:solidFill>
                  <a:srgbClr val="005091"/>
                </a:solidFill>
                <a:latin typeface="+mn-lt"/>
                <a:ea typeface="Montserrat"/>
                <a:cs typeface="Montserrat"/>
                <a:sym typeface="Montserrat"/>
              </a:rPr>
              <a:t>Adaptation</a:t>
            </a:r>
            <a:endParaRPr lang="en-US" sz="1800" dirty="0">
              <a:solidFill>
                <a:srgbClr val="005091"/>
              </a:solidFill>
              <a:latin typeface="+mn-lt"/>
              <a:ea typeface="Montserrat"/>
              <a:cs typeface="Montserrat"/>
              <a:sym typeface="Montserrat"/>
            </a:endParaRPr>
          </a:p>
          <a:p>
            <a:pPr algn="ctr">
              <a:spcBef>
                <a:spcPts val="1333"/>
              </a:spcBef>
              <a:spcAft>
                <a:spcPts val="1333"/>
              </a:spcAft>
              <a:buClr>
                <a:schemeClr val="dk1"/>
              </a:buClr>
              <a:buSzPts val="1100"/>
            </a:pPr>
            <a:r>
              <a:rPr lang="en-US" sz="1800" dirty="0">
                <a:solidFill>
                  <a:srgbClr val="005091"/>
                </a:solidFill>
                <a:latin typeface="+mn-lt"/>
                <a:ea typeface="Montserrat"/>
                <a:cs typeface="Montserrat"/>
                <a:sym typeface="Montserrat"/>
              </a:rPr>
              <a:t>Prepare to live with the consequences caused by climate change.</a:t>
            </a:r>
          </a:p>
        </p:txBody>
      </p:sp>
      <p:sp>
        <p:nvSpPr>
          <p:cNvPr id="13" name="Google Shape;591;p43">
            <a:extLst>
              <a:ext uri="{FF2B5EF4-FFF2-40B4-BE49-F238E27FC236}">
                <a16:creationId xmlns:a16="http://schemas.microsoft.com/office/drawing/2014/main" id="{1DCDB747-9C81-4510-A179-A01E86443DF9}"/>
              </a:ext>
            </a:extLst>
          </p:cNvPr>
          <p:cNvSpPr/>
          <p:nvPr/>
        </p:nvSpPr>
        <p:spPr>
          <a:xfrm>
            <a:off x="5000414" y="2793450"/>
            <a:ext cx="2114089" cy="1261607"/>
          </a:xfrm>
          <a:prstGeom prst="roundRect">
            <a:avLst>
              <a:gd name="adj" fmla="val 6509"/>
            </a:avLst>
          </a:prstGeom>
          <a:noFill/>
          <a:ln w="9525" cap="flat" cmpd="sng">
            <a:solidFill>
              <a:srgbClr val="005091"/>
            </a:solidFill>
            <a:prstDash val="solid"/>
            <a:round/>
            <a:headEnd type="none" w="sm" len="sm"/>
            <a:tailEnd type="none" w="sm" len="sm"/>
          </a:ln>
        </p:spPr>
        <p:txBody>
          <a:bodyPr spcFirstLastPara="1" wrap="square" lIns="121900" tIns="487667" rIns="121900" bIns="121900" anchor="t" anchorCtr="0">
            <a:noAutofit/>
          </a:bodyPr>
          <a:lstStyle/>
          <a:p>
            <a:pPr algn="ctr">
              <a:buClr>
                <a:schemeClr val="dk1"/>
              </a:buClr>
              <a:buSzPts val="1100"/>
            </a:pPr>
            <a:endParaRPr lang="vi-VN" sz="1800" dirty="0">
              <a:solidFill>
                <a:srgbClr val="005091"/>
              </a:solidFill>
              <a:latin typeface="+mn-lt"/>
              <a:ea typeface="Montserrat"/>
              <a:cs typeface="Montserrat"/>
              <a:sym typeface="Montserrat"/>
            </a:endParaRPr>
          </a:p>
        </p:txBody>
      </p:sp>
      <p:sp>
        <p:nvSpPr>
          <p:cNvPr id="15" name="Hộp Văn bản 14">
            <a:extLst>
              <a:ext uri="{FF2B5EF4-FFF2-40B4-BE49-F238E27FC236}">
                <a16:creationId xmlns:a16="http://schemas.microsoft.com/office/drawing/2014/main" id="{34BA8B7B-4D20-4861-A662-B0D4AC1D29B7}"/>
              </a:ext>
            </a:extLst>
          </p:cNvPr>
          <p:cNvSpPr txBox="1"/>
          <p:nvPr/>
        </p:nvSpPr>
        <p:spPr>
          <a:xfrm>
            <a:off x="5199287" y="3197183"/>
            <a:ext cx="1718348" cy="400110"/>
          </a:xfrm>
          <a:prstGeom prst="rect">
            <a:avLst/>
          </a:prstGeom>
          <a:noFill/>
        </p:spPr>
        <p:txBody>
          <a:bodyPr wrap="square">
            <a:spAutoFit/>
          </a:bodyPr>
          <a:lstStyle/>
          <a:p>
            <a:pPr algn="ctr"/>
            <a:r>
              <a:rPr lang="en-GB" sz="2000" b="1" dirty="0">
                <a:solidFill>
                  <a:srgbClr val="005091"/>
                </a:solidFill>
                <a:latin typeface="+mn-lt"/>
              </a:rPr>
              <a:t>Strategy</a:t>
            </a:r>
          </a:p>
        </p:txBody>
      </p:sp>
      <p:sp>
        <p:nvSpPr>
          <p:cNvPr id="19" name="Hộp Văn bản 18">
            <a:extLst>
              <a:ext uri="{FF2B5EF4-FFF2-40B4-BE49-F238E27FC236}">
                <a16:creationId xmlns:a16="http://schemas.microsoft.com/office/drawing/2014/main" id="{E4F29574-049F-47E6-B495-AA6533D00E08}"/>
              </a:ext>
            </a:extLst>
          </p:cNvPr>
          <p:cNvSpPr txBox="1"/>
          <p:nvPr/>
        </p:nvSpPr>
        <p:spPr>
          <a:xfrm>
            <a:off x="1488707" y="557540"/>
            <a:ext cx="9214587" cy="913199"/>
          </a:xfrm>
          <a:prstGeom prst="rect">
            <a:avLst/>
          </a:prstGeom>
          <a:noFill/>
        </p:spPr>
        <p:txBody>
          <a:bodyPr wrap="square" rtlCol="0">
            <a:spAutoFit/>
          </a:bodyPr>
          <a:lstStyle/>
          <a:p>
            <a:pPr algn="ctr"/>
            <a:r>
              <a:rPr lang="en-US" sz="2667" b="1" dirty="0">
                <a:solidFill>
                  <a:schemeClr val="accent1">
                    <a:lumMod val="50000"/>
                  </a:schemeClr>
                </a:solidFill>
                <a:latin typeface="+mn-lt"/>
              </a:rPr>
              <a:t>Strategy to cope with climate change</a:t>
            </a:r>
            <a:endParaRPr lang="en-GB" sz="2667" b="1" dirty="0">
              <a:solidFill>
                <a:schemeClr val="accent1">
                  <a:lumMod val="50000"/>
                </a:schemeClr>
              </a:solidFill>
              <a:latin typeface="+mn-lt"/>
            </a:endParaRPr>
          </a:p>
          <a:p>
            <a:pPr algn="ctr"/>
            <a:r>
              <a:rPr lang="en-GB" sz="2667" b="1" dirty="0">
                <a:solidFill>
                  <a:schemeClr val="accent1">
                    <a:lumMod val="50000"/>
                  </a:schemeClr>
                </a:solidFill>
                <a:latin typeface="+mn-lt"/>
              </a:rPr>
              <a:t> </a:t>
            </a:r>
          </a:p>
        </p:txBody>
      </p:sp>
      <p:sp>
        <p:nvSpPr>
          <p:cNvPr id="20" name="Mũi tên: Trái 19">
            <a:extLst>
              <a:ext uri="{FF2B5EF4-FFF2-40B4-BE49-F238E27FC236}">
                <a16:creationId xmlns:a16="http://schemas.microsoft.com/office/drawing/2014/main" id="{23B46A42-3516-41DE-B6AC-F9CA9CF82D79}"/>
              </a:ext>
            </a:extLst>
          </p:cNvPr>
          <p:cNvSpPr/>
          <p:nvPr/>
        </p:nvSpPr>
        <p:spPr>
          <a:xfrm>
            <a:off x="4042805" y="3134523"/>
            <a:ext cx="746176" cy="533480"/>
          </a:xfrm>
          <a:prstGeom prst="leftArrow">
            <a:avLst/>
          </a:prstGeom>
          <a:ln>
            <a:solidFill>
              <a:srgbClr val="0050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solidFill>
                <a:srgbClr val="005091"/>
              </a:solidFill>
            </a:endParaRPr>
          </a:p>
        </p:txBody>
      </p:sp>
      <p:sp>
        <p:nvSpPr>
          <p:cNvPr id="21" name="Mũi tên: Trái 20">
            <a:extLst>
              <a:ext uri="{FF2B5EF4-FFF2-40B4-BE49-F238E27FC236}">
                <a16:creationId xmlns:a16="http://schemas.microsoft.com/office/drawing/2014/main" id="{69A809B5-38D5-4414-A533-05B6A7904C8A}"/>
              </a:ext>
            </a:extLst>
          </p:cNvPr>
          <p:cNvSpPr/>
          <p:nvPr/>
        </p:nvSpPr>
        <p:spPr>
          <a:xfrm rot="10800000">
            <a:off x="7366568" y="3156146"/>
            <a:ext cx="746176" cy="533480"/>
          </a:xfrm>
          <a:prstGeom prst="leftArrow">
            <a:avLst/>
          </a:prstGeom>
          <a:ln>
            <a:solidFill>
              <a:srgbClr val="0050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solidFill>
                <a:srgbClr val="005091"/>
              </a:solidFill>
            </a:endParaRPr>
          </a:p>
        </p:txBody>
      </p:sp>
    </p:spTree>
    <p:extLst>
      <p:ext uri="{BB962C8B-B14F-4D97-AF65-F5344CB8AC3E}">
        <p14:creationId xmlns:p14="http://schemas.microsoft.com/office/powerpoint/2010/main" val="13150703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BC11E64B-F145-487A-9416-F438020A3518}"/>
              </a:ext>
            </a:extLst>
          </p:cNvPr>
          <p:cNvSpPr>
            <a:spLocks noGrp="1"/>
          </p:cNvSpPr>
          <p:nvPr>
            <p:ph type="title"/>
          </p:nvPr>
        </p:nvSpPr>
        <p:spPr>
          <a:xfrm>
            <a:off x="1170771" y="2904032"/>
            <a:ext cx="9850457" cy="1049935"/>
          </a:xfrm>
        </p:spPr>
        <p:txBody>
          <a:bodyPr>
            <a:normAutofit fontScale="90000"/>
          </a:bodyPr>
          <a:lstStyle/>
          <a:p>
            <a:r>
              <a:rPr lang="en-US" sz="2400" dirty="0">
                <a:solidFill>
                  <a:schemeClr val="accent1">
                    <a:lumMod val="50000"/>
                  </a:schemeClr>
                </a:solidFill>
                <a:latin typeface="+mn-lt"/>
              </a:rPr>
              <a:t>Question: </a:t>
            </a:r>
            <a:br>
              <a:rPr lang="en-US" sz="2400" dirty="0">
                <a:solidFill>
                  <a:schemeClr val="accent1">
                    <a:lumMod val="50000"/>
                  </a:schemeClr>
                </a:solidFill>
                <a:latin typeface="+mn-lt"/>
              </a:rPr>
            </a:br>
            <a:r>
              <a:rPr lang="en-US" sz="2400" dirty="0">
                <a:solidFill>
                  <a:schemeClr val="accent1">
                    <a:lumMod val="50000"/>
                  </a:schemeClr>
                </a:solidFill>
                <a:latin typeface="+mn-lt"/>
              </a:rPr>
              <a:t>Which measures are mitigation and which measures are adaptation</a:t>
            </a:r>
            <a:r>
              <a:rPr lang="en-GB" sz="2400" dirty="0">
                <a:solidFill>
                  <a:schemeClr val="accent1">
                    <a:lumMod val="50000"/>
                  </a:schemeClr>
                </a:solidFill>
                <a:latin typeface="+mn-lt"/>
              </a:rPr>
              <a:t>?</a:t>
            </a:r>
          </a:p>
        </p:txBody>
      </p:sp>
    </p:spTree>
    <p:extLst>
      <p:ext uri="{BB962C8B-B14F-4D97-AF65-F5344CB8AC3E}">
        <p14:creationId xmlns:p14="http://schemas.microsoft.com/office/powerpoint/2010/main" val="27444827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8ADD3-5E9C-148A-504D-F197F4CE8879}"/>
            </a:ext>
          </a:extLst>
        </p:cNvPr>
        <p:cNvGrpSpPr/>
        <p:nvPr/>
      </p:nvGrpSpPr>
      <p:grpSpPr>
        <a:xfrm>
          <a:off x="0" y="0"/>
          <a:ext cx="0" cy="0"/>
          <a:chOff x="0" y="0"/>
          <a:chExt cx="0" cy="0"/>
        </a:xfrm>
      </p:grpSpPr>
      <p:sp>
        <p:nvSpPr>
          <p:cNvPr id="2" name="Tiêu đề 1">
            <a:extLst>
              <a:ext uri="{FF2B5EF4-FFF2-40B4-BE49-F238E27FC236}">
                <a16:creationId xmlns:a16="http://schemas.microsoft.com/office/drawing/2014/main" id="{C9089B69-A82B-B683-0146-B653373395D4}"/>
              </a:ext>
            </a:extLst>
          </p:cNvPr>
          <p:cNvSpPr>
            <a:spLocks noGrp="1"/>
          </p:cNvSpPr>
          <p:nvPr>
            <p:ph type="title"/>
          </p:nvPr>
        </p:nvSpPr>
        <p:spPr>
          <a:xfrm>
            <a:off x="478400" y="481328"/>
            <a:ext cx="11235200" cy="538000"/>
          </a:xfrm>
        </p:spPr>
        <p:txBody>
          <a:bodyPr>
            <a:normAutofit fontScale="90000"/>
          </a:bodyPr>
          <a:lstStyle/>
          <a:p>
            <a:r>
              <a:rPr lang="en-US" sz="2400" dirty="0">
                <a:solidFill>
                  <a:schemeClr val="accent1">
                    <a:lumMod val="50000"/>
                  </a:schemeClr>
                </a:solidFill>
                <a:latin typeface="+mn-lt"/>
              </a:rPr>
              <a:t>Question: Which measures are mitigation and which measures are adaptation</a:t>
            </a:r>
            <a:r>
              <a:rPr lang="en-GB" sz="2400" dirty="0">
                <a:solidFill>
                  <a:schemeClr val="accent1">
                    <a:lumMod val="50000"/>
                  </a:schemeClr>
                </a:solidFill>
                <a:latin typeface="+mn-lt"/>
              </a:rPr>
              <a:t>?</a:t>
            </a:r>
          </a:p>
        </p:txBody>
      </p:sp>
      <p:sp>
        <p:nvSpPr>
          <p:cNvPr id="3" name="Google Shape;591;p43">
            <a:extLst>
              <a:ext uri="{FF2B5EF4-FFF2-40B4-BE49-F238E27FC236}">
                <a16:creationId xmlns:a16="http://schemas.microsoft.com/office/drawing/2014/main" id="{23FE84AB-63FD-B910-732F-C1FBC708A9BA}"/>
              </a:ext>
            </a:extLst>
          </p:cNvPr>
          <p:cNvSpPr/>
          <p:nvPr/>
        </p:nvSpPr>
        <p:spPr>
          <a:xfrm>
            <a:off x="1990626" y="1406375"/>
            <a:ext cx="2114089" cy="682999"/>
          </a:xfrm>
          <a:prstGeom prst="roundRect">
            <a:avLst>
              <a:gd name="adj" fmla="val 6509"/>
            </a:avLst>
          </a:prstGeom>
          <a:noFill/>
          <a:ln w="9525" cap="flat" cmpd="sng">
            <a:solidFill>
              <a:srgbClr val="005091"/>
            </a:solidFill>
            <a:prstDash val="solid"/>
            <a:round/>
            <a:headEnd type="none" w="sm" len="sm"/>
            <a:tailEnd type="none" w="sm" len="sm"/>
          </a:ln>
        </p:spPr>
        <p:txBody>
          <a:bodyPr spcFirstLastPara="1" wrap="square" lIns="121900" tIns="487667" rIns="121900" bIns="121900" anchor="t" anchorCtr="0">
            <a:noAutofit/>
          </a:bodyPr>
          <a:lstStyle/>
          <a:p>
            <a:pPr algn="ctr">
              <a:buClr>
                <a:schemeClr val="dk1"/>
              </a:buClr>
              <a:buSzPts val="1100"/>
            </a:pPr>
            <a:endParaRPr lang="vi-VN" sz="1600" dirty="0">
              <a:solidFill>
                <a:schemeClr val="tx1"/>
              </a:solidFill>
              <a:latin typeface="+mn-lt"/>
              <a:ea typeface="Montserrat"/>
              <a:cs typeface="Montserrat"/>
              <a:sym typeface="Montserrat"/>
            </a:endParaRPr>
          </a:p>
        </p:txBody>
      </p:sp>
      <p:sp>
        <p:nvSpPr>
          <p:cNvPr id="4" name="Google Shape;591;p43">
            <a:extLst>
              <a:ext uri="{FF2B5EF4-FFF2-40B4-BE49-F238E27FC236}">
                <a16:creationId xmlns:a16="http://schemas.microsoft.com/office/drawing/2014/main" id="{BBF6FDBF-46FB-E3AA-9A28-94CD3D5C2B93}"/>
              </a:ext>
            </a:extLst>
          </p:cNvPr>
          <p:cNvSpPr/>
          <p:nvPr/>
        </p:nvSpPr>
        <p:spPr>
          <a:xfrm>
            <a:off x="8055993" y="1406375"/>
            <a:ext cx="2114089" cy="682999"/>
          </a:xfrm>
          <a:prstGeom prst="roundRect">
            <a:avLst>
              <a:gd name="adj" fmla="val 6509"/>
            </a:avLst>
          </a:prstGeom>
          <a:noFill/>
          <a:ln w="9525" cap="flat" cmpd="sng">
            <a:solidFill>
              <a:srgbClr val="005091"/>
            </a:solidFill>
            <a:prstDash val="solid"/>
            <a:round/>
            <a:headEnd type="none" w="sm" len="sm"/>
            <a:tailEnd type="none" w="sm" len="sm"/>
          </a:ln>
        </p:spPr>
        <p:txBody>
          <a:bodyPr spcFirstLastPara="1" wrap="square" lIns="121900" tIns="487667" rIns="121900" bIns="121900" anchor="t" anchorCtr="0">
            <a:noAutofit/>
          </a:bodyPr>
          <a:lstStyle/>
          <a:p>
            <a:pPr algn="ctr">
              <a:buClr>
                <a:schemeClr val="dk1"/>
              </a:buClr>
              <a:buSzPts val="1100"/>
            </a:pPr>
            <a:endParaRPr lang="vi-VN" sz="1600" dirty="0">
              <a:solidFill>
                <a:schemeClr val="tx1"/>
              </a:solidFill>
              <a:latin typeface="+mn-lt"/>
              <a:ea typeface="Montserrat"/>
              <a:cs typeface="Montserrat"/>
              <a:sym typeface="Montserrat"/>
            </a:endParaRPr>
          </a:p>
        </p:txBody>
      </p:sp>
      <p:sp>
        <p:nvSpPr>
          <p:cNvPr id="5" name="Google Shape;591;p43">
            <a:extLst>
              <a:ext uri="{FF2B5EF4-FFF2-40B4-BE49-F238E27FC236}">
                <a16:creationId xmlns:a16="http://schemas.microsoft.com/office/drawing/2014/main" id="{5B5470AC-F7D3-3F88-CAF6-6373D26865EA}"/>
              </a:ext>
            </a:extLst>
          </p:cNvPr>
          <p:cNvSpPr/>
          <p:nvPr/>
        </p:nvSpPr>
        <p:spPr>
          <a:xfrm>
            <a:off x="478400" y="3007240"/>
            <a:ext cx="1715723" cy="3262061"/>
          </a:xfrm>
          <a:prstGeom prst="roundRect">
            <a:avLst>
              <a:gd name="adj" fmla="val 6509"/>
            </a:avLst>
          </a:prstGeom>
          <a:noFill/>
          <a:ln w="9525" cap="flat" cmpd="sng">
            <a:solidFill>
              <a:srgbClr val="005091"/>
            </a:solidFill>
            <a:prstDash val="solid"/>
            <a:round/>
            <a:headEnd type="none" w="sm" len="sm"/>
            <a:tailEnd type="none" w="sm" len="sm"/>
          </a:ln>
        </p:spPr>
        <p:txBody>
          <a:bodyPr spcFirstLastPara="1" wrap="square" lIns="121900" tIns="487667" rIns="121900" bIns="121900" anchor="t" anchorCtr="0">
            <a:noAutofit/>
          </a:bodyPr>
          <a:lstStyle/>
          <a:p>
            <a:pPr algn="ctr">
              <a:buClr>
                <a:schemeClr val="dk1"/>
              </a:buClr>
              <a:buSzPts val="1100"/>
            </a:pPr>
            <a:r>
              <a:rPr lang="en-US" sz="1800" dirty="0">
                <a:solidFill>
                  <a:schemeClr val="tx1"/>
                </a:solidFill>
                <a:latin typeface="+mn-lt"/>
                <a:ea typeface="Montserrat"/>
                <a:cs typeface="Montserrat"/>
                <a:sym typeface="Montserrat"/>
              </a:rPr>
              <a:t>Replace coal energy with renewable energy in the factory</a:t>
            </a:r>
          </a:p>
        </p:txBody>
      </p:sp>
      <p:sp>
        <p:nvSpPr>
          <p:cNvPr id="6" name="Google Shape;591;p43">
            <a:extLst>
              <a:ext uri="{FF2B5EF4-FFF2-40B4-BE49-F238E27FC236}">
                <a16:creationId xmlns:a16="http://schemas.microsoft.com/office/drawing/2014/main" id="{10EC01F0-C8F1-E2B0-679B-9C627D37AB8E}"/>
              </a:ext>
            </a:extLst>
          </p:cNvPr>
          <p:cNvSpPr/>
          <p:nvPr/>
        </p:nvSpPr>
        <p:spPr>
          <a:xfrm>
            <a:off x="2420285" y="3007240"/>
            <a:ext cx="1715723" cy="3262061"/>
          </a:xfrm>
          <a:prstGeom prst="roundRect">
            <a:avLst>
              <a:gd name="adj" fmla="val 6509"/>
            </a:avLst>
          </a:prstGeom>
          <a:noFill/>
          <a:ln w="9525" cap="flat" cmpd="sng">
            <a:solidFill>
              <a:srgbClr val="005091"/>
            </a:solidFill>
            <a:prstDash val="solid"/>
            <a:round/>
            <a:headEnd type="none" w="sm" len="sm"/>
            <a:tailEnd type="none" w="sm" len="sm"/>
          </a:ln>
        </p:spPr>
        <p:txBody>
          <a:bodyPr spcFirstLastPara="1" wrap="square" lIns="121900" tIns="487667" rIns="121900" bIns="121900" anchor="t" anchorCtr="0">
            <a:noAutofit/>
          </a:bodyPr>
          <a:lstStyle/>
          <a:p>
            <a:pPr algn="ctr">
              <a:buClr>
                <a:schemeClr val="dk1"/>
              </a:buClr>
              <a:buSzPts val="1100"/>
            </a:pPr>
            <a:r>
              <a:rPr lang="en-US" sz="1800" dirty="0">
                <a:solidFill>
                  <a:schemeClr val="tx1"/>
                </a:solidFill>
                <a:latin typeface="+mn-lt"/>
                <a:ea typeface="Montserrat"/>
                <a:cs typeface="Montserrat"/>
                <a:sym typeface="Montserrat"/>
              </a:rPr>
              <a:t>Reduce energy consumption through insulation</a:t>
            </a:r>
          </a:p>
        </p:txBody>
      </p:sp>
      <p:sp>
        <p:nvSpPr>
          <p:cNvPr id="7" name="Google Shape;591;p43">
            <a:extLst>
              <a:ext uri="{FF2B5EF4-FFF2-40B4-BE49-F238E27FC236}">
                <a16:creationId xmlns:a16="http://schemas.microsoft.com/office/drawing/2014/main" id="{E7A22FD8-8621-529E-833A-5E5C97520E4D}"/>
              </a:ext>
            </a:extLst>
          </p:cNvPr>
          <p:cNvSpPr/>
          <p:nvPr/>
        </p:nvSpPr>
        <p:spPr>
          <a:xfrm>
            <a:off x="4380277" y="3007240"/>
            <a:ext cx="1715723" cy="3262061"/>
          </a:xfrm>
          <a:prstGeom prst="roundRect">
            <a:avLst>
              <a:gd name="adj" fmla="val 6509"/>
            </a:avLst>
          </a:prstGeom>
          <a:noFill/>
          <a:ln w="9525" cap="flat" cmpd="sng">
            <a:solidFill>
              <a:srgbClr val="005091"/>
            </a:solidFill>
            <a:prstDash val="solid"/>
            <a:round/>
            <a:headEnd type="none" w="sm" len="sm"/>
            <a:tailEnd type="none" w="sm" len="sm"/>
          </a:ln>
        </p:spPr>
        <p:txBody>
          <a:bodyPr spcFirstLastPara="1" wrap="square" lIns="121900" tIns="487667" rIns="121900" bIns="121900" anchor="t" anchorCtr="0">
            <a:noAutofit/>
          </a:bodyPr>
          <a:lstStyle/>
          <a:p>
            <a:pPr algn="ctr">
              <a:buClr>
                <a:schemeClr val="dk1"/>
              </a:buClr>
              <a:buSzPts val="1100"/>
            </a:pPr>
            <a:r>
              <a:rPr lang="en-US" sz="1800" dirty="0">
                <a:solidFill>
                  <a:schemeClr val="tx1"/>
                </a:solidFill>
                <a:latin typeface="+mn-lt"/>
                <a:ea typeface="Montserrat"/>
                <a:cs typeface="Montserrat"/>
                <a:sym typeface="Montserrat"/>
              </a:rPr>
              <a:t>Adjusting production facility equipment to cope with extreme weather</a:t>
            </a:r>
          </a:p>
        </p:txBody>
      </p:sp>
      <p:sp>
        <p:nvSpPr>
          <p:cNvPr id="8" name="Google Shape;591;p43">
            <a:extLst>
              <a:ext uri="{FF2B5EF4-FFF2-40B4-BE49-F238E27FC236}">
                <a16:creationId xmlns:a16="http://schemas.microsoft.com/office/drawing/2014/main" id="{53281CE9-271D-B775-47EF-94F604B92561}"/>
              </a:ext>
            </a:extLst>
          </p:cNvPr>
          <p:cNvSpPr/>
          <p:nvPr/>
        </p:nvSpPr>
        <p:spPr>
          <a:xfrm>
            <a:off x="6340269" y="3007240"/>
            <a:ext cx="1715723" cy="3262061"/>
          </a:xfrm>
          <a:prstGeom prst="roundRect">
            <a:avLst>
              <a:gd name="adj" fmla="val 6509"/>
            </a:avLst>
          </a:prstGeom>
          <a:noFill/>
          <a:ln w="9525" cap="flat" cmpd="sng">
            <a:solidFill>
              <a:srgbClr val="005091"/>
            </a:solidFill>
            <a:prstDash val="solid"/>
            <a:round/>
            <a:headEnd type="none" w="sm" len="sm"/>
            <a:tailEnd type="none" w="sm" len="sm"/>
          </a:ln>
        </p:spPr>
        <p:txBody>
          <a:bodyPr spcFirstLastPara="1" wrap="square" lIns="121900" tIns="487667" rIns="121900" bIns="121900" anchor="t" anchorCtr="0">
            <a:noAutofit/>
          </a:bodyPr>
          <a:lstStyle/>
          <a:p>
            <a:pPr algn="ctr">
              <a:buClr>
                <a:schemeClr val="dk1"/>
              </a:buClr>
              <a:buSzPts val="1100"/>
            </a:pPr>
            <a:r>
              <a:rPr lang="en-US" sz="1800" dirty="0">
                <a:solidFill>
                  <a:schemeClr val="tx1"/>
                </a:solidFill>
                <a:latin typeface="+mn-lt"/>
                <a:ea typeface="Montserrat"/>
                <a:cs typeface="Montserrat"/>
                <a:sym typeface="Montserrat"/>
              </a:rPr>
              <a:t>Buy better insurance to withstand storms and floods</a:t>
            </a:r>
          </a:p>
        </p:txBody>
      </p:sp>
      <p:sp>
        <p:nvSpPr>
          <p:cNvPr id="9" name="Google Shape;591;p43">
            <a:extLst>
              <a:ext uri="{FF2B5EF4-FFF2-40B4-BE49-F238E27FC236}">
                <a16:creationId xmlns:a16="http://schemas.microsoft.com/office/drawing/2014/main" id="{E74E33FE-5A18-76B8-280C-B0280D9118A3}"/>
              </a:ext>
            </a:extLst>
          </p:cNvPr>
          <p:cNvSpPr/>
          <p:nvPr/>
        </p:nvSpPr>
        <p:spPr>
          <a:xfrm>
            <a:off x="8251116" y="3007240"/>
            <a:ext cx="1715723" cy="3262061"/>
          </a:xfrm>
          <a:prstGeom prst="roundRect">
            <a:avLst>
              <a:gd name="adj" fmla="val 6509"/>
            </a:avLst>
          </a:prstGeom>
          <a:noFill/>
          <a:ln w="9525" cap="flat" cmpd="sng">
            <a:solidFill>
              <a:srgbClr val="005091"/>
            </a:solidFill>
            <a:prstDash val="solid"/>
            <a:round/>
            <a:headEnd type="none" w="sm" len="sm"/>
            <a:tailEnd type="none" w="sm" len="sm"/>
          </a:ln>
        </p:spPr>
        <p:txBody>
          <a:bodyPr spcFirstLastPara="1" wrap="square" lIns="121900" tIns="487667" rIns="121900" bIns="121900" anchor="t" anchorCtr="0">
            <a:noAutofit/>
          </a:bodyPr>
          <a:lstStyle/>
          <a:p>
            <a:pPr algn="ctr">
              <a:buClr>
                <a:schemeClr val="dk1"/>
              </a:buClr>
              <a:buSzPts val="1100"/>
            </a:pPr>
            <a:r>
              <a:rPr lang="en-US" sz="1800" dirty="0">
                <a:solidFill>
                  <a:schemeClr val="tx1"/>
                </a:solidFill>
                <a:latin typeface="+mn-lt"/>
                <a:ea typeface="Montserrat"/>
                <a:cs typeface="Montserrat"/>
                <a:sym typeface="Montserrat"/>
              </a:rPr>
              <a:t>Switch to alternative feedstocks with lower CO2 footprints</a:t>
            </a:r>
          </a:p>
        </p:txBody>
      </p:sp>
      <p:sp>
        <p:nvSpPr>
          <p:cNvPr id="10" name="Google Shape;591;p43">
            <a:extLst>
              <a:ext uri="{FF2B5EF4-FFF2-40B4-BE49-F238E27FC236}">
                <a16:creationId xmlns:a16="http://schemas.microsoft.com/office/drawing/2014/main" id="{92241AB5-17F6-73A5-119E-85E210270006}"/>
              </a:ext>
            </a:extLst>
          </p:cNvPr>
          <p:cNvSpPr/>
          <p:nvPr/>
        </p:nvSpPr>
        <p:spPr>
          <a:xfrm>
            <a:off x="10201375" y="3007240"/>
            <a:ext cx="1715723" cy="3262061"/>
          </a:xfrm>
          <a:prstGeom prst="roundRect">
            <a:avLst>
              <a:gd name="adj" fmla="val 6509"/>
            </a:avLst>
          </a:prstGeom>
          <a:noFill/>
          <a:ln w="9525" cap="flat" cmpd="sng">
            <a:solidFill>
              <a:srgbClr val="005091"/>
            </a:solidFill>
            <a:prstDash val="solid"/>
            <a:round/>
            <a:headEnd type="none" w="sm" len="sm"/>
            <a:tailEnd type="none" w="sm" len="sm"/>
          </a:ln>
        </p:spPr>
        <p:txBody>
          <a:bodyPr spcFirstLastPara="1" wrap="square" lIns="121900" tIns="487667" rIns="121900" bIns="121900" anchor="t" anchorCtr="0">
            <a:noAutofit/>
          </a:bodyPr>
          <a:lstStyle/>
          <a:p>
            <a:pPr algn="ctr">
              <a:buClr>
                <a:schemeClr val="dk1"/>
              </a:buClr>
              <a:buSzPts val="1100"/>
            </a:pPr>
            <a:r>
              <a:rPr lang="en-US" sz="1800" dirty="0">
                <a:solidFill>
                  <a:schemeClr val="tx1"/>
                </a:solidFill>
                <a:latin typeface="+mn-lt"/>
                <a:ea typeface="Montserrat"/>
                <a:cs typeface="Montserrat"/>
                <a:sym typeface="Montserrat"/>
              </a:rPr>
              <a:t>Choose suppliers that are ready to adapt to climate change</a:t>
            </a:r>
          </a:p>
        </p:txBody>
      </p:sp>
      <p:sp>
        <p:nvSpPr>
          <p:cNvPr id="11" name="Hộp Văn bản 10">
            <a:extLst>
              <a:ext uri="{FF2B5EF4-FFF2-40B4-BE49-F238E27FC236}">
                <a16:creationId xmlns:a16="http://schemas.microsoft.com/office/drawing/2014/main" id="{E2DC250E-2BBE-E54B-C3B7-E772C4D2B26E}"/>
              </a:ext>
            </a:extLst>
          </p:cNvPr>
          <p:cNvSpPr txBox="1"/>
          <p:nvPr/>
        </p:nvSpPr>
        <p:spPr>
          <a:xfrm>
            <a:off x="2234199" y="1576045"/>
            <a:ext cx="1691489" cy="475387"/>
          </a:xfrm>
          <a:prstGeom prst="rect">
            <a:avLst/>
          </a:prstGeom>
          <a:noFill/>
        </p:spPr>
        <p:txBody>
          <a:bodyPr wrap="none" rtlCol="0">
            <a:spAutoFit/>
          </a:bodyPr>
          <a:lstStyle/>
          <a:p>
            <a:r>
              <a:rPr lang="en-GB" sz="2489" b="1" dirty="0">
                <a:solidFill>
                  <a:schemeClr val="tx1"/>
                </a:solidFill>
                <a:latin typeface="+mn-lt"/>
              </a:rPr>
              <a:t>Mitigation</a:t>
            </a:r>
          </a:p>
        </p:txBody>
      </p:sp>
      <p:sp>
        <p:nvSpPr>
          <p:cNvPr id="12" name="Hộp Văn bản 11">
            <a:extLst>
              <a:ext uri="{FF2B5EF4-FFF2-40B4-BE49-F238E27FC236}">
                <a16:creationId xmlns:a16="http://schemas.microsoft.com/office/drawing/2014/main" id="{6CE23B83-ABC9-431C-5ECD-9717CD3F2F36}"/>
              </a:ext>
            </a:extLst>
          </p:cNvPr>
          <p:cNvSpPr txBox="1"/>
          <p:nvPr/>
        </p:nvSpPr>
        <p:spPr>
          <a:xfrm>
            <a:off x="8360480" y="1576045"/>
            <a:ext cx="1853392" cy="475387"/>
          </a:xfrm>
          <a:prstGeom prst="rect">
            <a:avLst/>
          </a:prstGeom>
          <a:noFill/>
        </p:spPr>
        <p:txBody>
          <a:bodyPr wrap="none" rtlCol="0">
            <a:spAutoFit/>
          </a:bodyPr>
          <a:lstStyle/>
          <a:p>
            <a:r>
              <a:rPr lang="en-GB" sz="2489" b="1" dirty="0">
                <a:solidFill>
                  <a:schemeClr val="tx1"/>
                </a:solidFill>
                <a:latin typeface="+mn-lt"/>
              </a:rPr>
              <a:t>Adaptation</a:t>
            </a:r>
          </a:p>
        </p:txBody>
      </p:sp>
      <p:cxnSp>
        <p:nvCxnSpPr>
          <p:cNvPr id="14" name="Đường kết nối Mũi tên Thẳng 13">
            <a:extLst>
              <a:ext uri="{FF2B5EF4-FFF2-40B4-BE49-F238E27FC236}">
                <a16:creationId xmlns:a16="http://schemas.microsoft.com/office/drawing/2014/main" id="{B0B5345B-F37E-B481-88F9-80A1137ED877}"/>
              </a:ext>
            </a:extLst>
          </p:cNvPr>
          <p:cNvCxnSpPr>
            <a:cxnSpLocks/>
            <a:stCxn id="3" idx="2"/>
            <a:endCxn id="5" idx="0"/>
          </p:cNvCxnSpPr>
          <p:nvPr/>
        </p:nvCxnSpPr>
        <p:spPr>
          <a:xfrm flipH="1">
            <a:off x="1336262" y="2089373"/>
            <a:ext cx="1711409" cy="917867"/>
          </a:xfrm>
          <a:prstGeom prst="straightConnector1">
            <a:avLst/>
          </a:prstGeom>
          <a:ln>
            <a:solidFill>
              <a:srgbClr val="00509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Đường kết nối Mũi tên Thẳng 17">
            <a:extLst>
              <a:ext uri="{FF2B5EF4-FFF2-40B4-BE49-F238E27FC236}">
                <a16:creationId xmlns:a16="http://schemas.microsoft.com/office/drawing/2014/main" id="{BED8719B-79B7-41F4-8E87-E322A16D8267}"/>
              </a:ext>
            </a:extLst>
          </p:cNvPr>
          <p:cNvCxnSpPr>
            <a:cxnSpLocks/>
            <a:stCxn id="3" idx="2"/>
            <a:endCxn id="6" idx="0"/>
          </p:cNvCxnSpPr>
          <p:nvPr/>
        </p:nvCxnSpPr>
        <p:spPr>
          <a:xfrm>
            <a:off x="3047671" y="2089373"/>
            <a:ext cx="230476" cy="917867"/>
          </a:xfrm>
          <a:prstGeom prst="straightConnector1">
            <a:avLst/>
          </a:prstGeom>
          <a:ln>
            <a:solidFill>
              <a:srgbClr val="00509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Đường kết nối Mũi tên Thẳng 19">
            <a:extLst>
              <a:ext uri="{FF2B5EF4-FFF2-40B4-BE49-F238E27FC236}">
                <a16:creationId xmlns:a16="http://schemas.microsoft.com/office/drawing/2014/main" id="{116E4896-74AF-7F07-DB0D-90943EBAC26D}"/>
              </a:ext>
            </a:extLst>
          </p:cNvPr>
          <p:cNvCxnSpPr>
            <a:cxnSpLocks/>
            <a:stCxn id="3" idx="2"/>
            <a:endCxn id="9" idx="0"/>
          </p:cNvCxnSpPr>
          <p:nvPr/>
        </p:nvCxnSpPr>
        <p:spPr>
          <a:xfrm>
            <a:off x="3047671" y="2089373"/>
            <a:ext cx="6061307" cy="917867"/>
          </a:xfrm>
          <a:prstGeom prst="straightConnector1">
            <a:avLst/>
          </a:prstGeom>
          <a:ln>
            <a:solidFill>
              <a:srgbClr val="00509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Đường kết nối Mũi tên Thẳng 21">
            <a:extLst>
              <a:ext uri="{FF2B5EF4-FFF2-40B4-BE49-F238E27FC236}">
                <a16:creationId xmlns:a16="http://schemas.microsoft.com/office/drawing/2014/main" id="{6096F5ED-906B-1FE1-1A28-94D95247769F}"/>
              </a:ext>
            </a:extLst>
          </p:cNvPr>
          <p:cNvCxnSpPr>
            <a:cxnSpLocks/>
            <a:stCxn id="4" idx="2"/>
            <a:endCxn id="7" idx="0"/>
          </p:cNvCxnSpPr>
          <p:nvPr/>
        </p:nvCxnSpPr>
        <p:spPr>
          <a:xfrm flipH="1">
            <a:off x="5238139" y="2089373"/>
            <a:ext cx="3874899" cy="917867"/>
          </a:xfrm>
          <a:prstGeom prst="straightConnector1">
            <a:avLst/>
          </a:prstGeom>
          <a:ln>
            <a:solidFill>
              <a:srgbClr val="00509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Đường kết nối Mũi tên Thẳng 25">
            <a:extLst>
              <a:ext uri="{FF2B5EF4-FFF2-40B4-BE49-F238E27FC236}">
                <a16:creationId xmlns:a16="http://schemas.microsoft.com/office/drawing/2014/main" id="{9BCF34BA-D82E-68B9-87E9-5F8FFA22B9B0}"/>
              </a:ext>
            </a:extLst>
          </p:cNvPr>
          <p:cNvCxnSpPr>
            <a:cxnSpLocks/>
            <a:stCxn id="4" idx="2"/>
            <a:endCxn id="8" idx="0"/>
          </p:cNvCxnSpPr>
          <p:nvPr/>
        </p:nvCxnSpPr>
        <p:spPr>
          <a:xfrm flipH="1">
            <a:off x="7198131" y="2089373"/>
            <a:ext cx="1914907" cy="917867"/>
          </a:xfrm>
          <a:prstGeom prst="straightConnector1">
            <a:avLst/>
          </a:prstGeom>
          <a:ln>
            <a:solidFill>
              <a:srgbClr val="00509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Đường kết nối Mũi tên Thẳng 27">
            <a:extLst>
              <a:ext uri="{FF2B5EF4-FFF2-40B4-BE49-F238E27FC236}">
                <a16:creationId xmlns:a16="http://schemas.microsoft.com/office/drawing/2014/main" id="{4AB6BF14-CC0B-6ECC-7505-37E0E755EBD0}"/>
              </a:ext>
            </a:extLst>
          </p:cNvPr>
          <p:cNvCxnSpPr>
            <a:cxnSpLocks/>
            <a:stCxn id="4" idx="2"/>
            <a:endCxn id="10" idx="0"/>
          </p:cNvCxnSpPr>
          <p:nvPr/>
        </p:nvCxnSpPr>
        <p:spPr>
          <a:xfrm>
            <a:off x="9113038" y="2089373"/>
            <a:ext cx="1946199" cy="917867"/>
          </a:xfrm>
          <a:prstGeom prst="straightConnector1">
            <a:avLst/>
          </a:prstGeom>
          <a:ln>
            <a:solidFill>
              <a:srgbClr val="005091"/>
            </a:solidFill>
            <a:tailEnd type="triangle"/>
          </a:ln>
        </p:spPr>
        <p:style>
          <a:lnRef idx="1">
            <a:schemeClr val="accent1"/>
          </a:lnRef>
          <a:fillRef idx="0">
            <a:schemeClr val="accent1"/>
          </a:fillRef>
          <a:effectRef idx="0">
            <a:schemeClr val="accent1"/>
          </a:effectRef>
          <a:fontRef idx="minor">
            <a:schemeClr val="tx1"/>
          </a:fontRef>
        </p:style>
      </p:cxnSp>
      <p:sp>
        <p:nvSpPr>
          <p:cNvPr id="19" name="Google Shape;597;p43">
            <a:extLst>
              <a:ext uri="{FF2B5EF4-FFF2-40B4-BE49-F238E27FC236}">
                <a16:creationId xmlns:a16="http://schemas.microsoft.com/office/drawing/2014/main" id="{23746D02-4A1A-A836-6EFD-03D18C033312}"/>
              </a:ext>
            </a:extLst>
          </p:cNvPr>
          <p:cNvSpPr/>
          <p:nvPr/>
        </p:nvSpPr>
        <p:spPr>
          <a:xfrm>
            <a:off x="1077261" y="6005301"/>
            <a:ext cx="518000" cy="528000"/>
          </a:xfrm>
          <a:prstGeom prst="ellipse">
            <a:avLst/>
          </a:prstGeom>
          <a:solidFill>
            <a:srgbClr val="005091"/>
          </a:solidFill>
          <a:ln w="381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algn="ctr">
              <a:buClr>
                <a:srgbClr val="FFFFFF"/>
              </a:buClr>
              <a:buSzPts val="800"/>
            </a:pPr>
            <a:r>
              <a:rPr lang="en" sz="1600" b="1" dirty="0">
                <a:solidFill>
                  <a:schemeClr val="bg1"/>
                </a:solidFill>
                <a:latin typeface="+mn-lt"/>
                <a:ea typeface="Montserrat"/>
                <a:cs typeface="Montserrat"/>
                <a:sym typeface="Montserrat"/>
              </a:rPr>
              <a:t>1</a:t>
            </a:r>
            <a:endParaRPr sz="1600" b="1" dirty="0">
              <a:solidFill>
                <a:schemeClr val="bg1"/>
              </a:solidFill>
              <a:latin typeface="+mn-lt"/>
              <a:ea typeface="Montserrat"/>
              <a:cs typeface="Montserrat"/>
              <a:sym typeface="Montserrat"/>
            </a:endParaRPr>
          </a:p>
        </p:txBody>
      </p:sp>
      <p:sp>
        <p:nvSpPr>
          <p:cNvPr id="21" name="Google Shape;597;p43">
            <a:extLst>
              <a:ext uri="{FF2B5EF4-FFF2-40B4-BE49-F238E27FC236}">
                <a16:creationId xmlns:a16="http://schemas.microsoft.com/office/drawing/2014/main" id="{501BBB7A-2E92-459E-16BD-88F477D51DDC}"/>
              </a:ext>
            </a:extLst>
          </p:cNvPr>
          <p:cNvSpPr/>
          <p:nvPr/>
        </p:nvSpPr>
        <p:spPr>
          <a:xfrm>
            <a:off x="3019147" y="5986843"/>
            <a:ext cx="518000" cy="528000"/>
          </a:xfrm>
          <a:prstGeom prst="ellipse">
            <a:avLst/>
          </a:prstGeom>
          <a:solidFill>
            <a:srgbClr val="005091"/>
          </a:solidFill>
          <a:ln w="381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algn="ctr">
              <a:buClr>
                <a:srgbClr val="FFFFFF"/>
              </a:buClr>
              <a:buSzPts val="800"/>
            </a:pPr>
            <a:r>
              <a:rPr lang="en" sz="1600" b="1" dirty="0">
                <a:solidFill>
                  <a:schemeClr val="bg1"/>
                </a:solidFill>
                <a:latin typeface="+mn-lt"/>
                <a:ea typeface="Montserrat"/>
                <a:cs typeface="Montserrat"/>
                <a:sym typeface="Montserrat"/>
              </a:rPr>
              <a:t>2</a:t>
            </a:r>
            <a:endParaRPr sz="1600" b="1" dirty="0">
              <a:solidFill>
                <a:schemeClr val="bg1"/>
              </a:solidFill>
              <a:latin typeface="+mn-lt"/>
              <a:ea typeface="Montserrat"/>
              <a:cs typeface="Montserrat"/>
              <a:sym typeface="Montserrat"/>
            </a:endParaRPr>
          </a:p>
        </p:txBody>
      </p:sp>
      <p:sp>
        <p:nvSpPr>
          <p:cNvPr id="23" name="Google Shape;597;p43">
            <a:extLst>
              <a:ext uri="{FF2B5EF4-FFF2-40B4-BE49-F238E27FC236}">
                <a16:creationId xmlns:a16="http://schemas.microsoft.com/office/drawing/2014/main" id="{04B3141C-4FC0-9163-48AF-7F855CED9A8E}"/>
              </a:ext>
            </a:extLst>
          </p:cNvPr>
          <p:cNvSpPr/>
          <p:nvPr/>
        </p:nvSpPr>
        <p:spPr>
          <a:xfrm>
            <a:off x="4979139" y="5986843"/>
            <a:ext cx="518000" cy="528000"/>
          </a:xfrm>
          <a:prstGeom prst="ellipse">
            <a:avLst/>
          </a:prstGeom>
          <a:solidFill>
            <a:srgbClr val="005091"/>
          </a:solidFill>
          <a:ln w="381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algn="ctr">
              <a:buClr>
                <a:srgbClr val="FFFFFF"/>
              </a:buClr>
              <a:buSzPts val="800"/>
            </a:pPr>
            <a:r>
              <a:rPr lang="en" sz="1600" b="1" dirty="0">
                <a:solidFill>
                  <a:schemeClr val="bg1"/>
                </a:solidFill>
                <a:latin typeface="+mn-lt"/>
                <a:ea typeface="Montserrat"/>
                <a:cs typeface="Montserrat"/>
                <a:sym typeface="Montserrat"/>
              </a:rPr>
              <a:t>3</a:t>
            </a:r>
            <a:endParaRPr sz="1600" b="1" dirty="0">
              <a:solidFill>
                <a:schemeClr val="bg1"/>
              </a:solidFill>
              <a:latin typeface="+mn-lt"/>
              <a:ea typeface="Montserrat"/>
              <a:cs typeface="Montserrat"/>
              <a:sym typeface="Montserrat"/>
            </a:endParaRPr>
          </a:p>
        </p:txBody>
      </p:sp>
      <p:sp>
        <p:nvSpPr>
          <p:cNvPr id="24" name="Google Shape;597;p43">
            <a:extLst>
              <a:ext uri="{FF2B5EF4-FFF2-40B4-BE49-F238E27FC236}">
                <a16:creationId xmlns:a16="http://schemas.microsoft.com/office/drawing/2014/main" id="{614DDA3F-AD63-03E2-5DCB-6EF59402FB9B}"/>
              </a:ext>
            </a:extLst>
          </p:cNvPr>
          <p:cNvSpPr/>
          <p:nvPr/>
        </p:nvSpPr>
        <p:spPr>
          <a:xfrm>
            <a:off x="6939131" y="6019993"/>
            <a:ext cx="518000" cy="528000"/>
          </a:xfrm>
          <a:prstGeom prst="ellipse">
            <a:avLst/>
          </a:prstGeom>
          <a:solidFill>
            <a:srgbClr val="005091"/>
          </a:solidFill>
          <a:ln w="381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algn="ctr">
              <a:buClr>
                <a:srgbClr val="FFFFFF"/>
              </a:buClr>
              <a:buSzPts val="800"/>
            </a:pPr>
            <a:r>
              <a:rPr lang="en" sz="1600" b="1" dirty="0">
                <a:solidFill>
                  <a:schemeClr val="bg1"/>
                </a:solidFill>
                <a:latin typeface="+mn-lt"/>
                <a:ea typeface="Montserrat"/>
                <a:cs typeface="Montserrat"/>
                <a:sym typeface="Montserrat"/>
              </a:rPr>
              <a:t>4</a:t>
            </a:r>
            <a:endParaRPr sz="1600" b="1" dirty="0">
              <a:solidFill>
                <a:schemeClr val="bg1"/>
              </a:solidFill>
              <a:latin typeface="+mn-lt"/>
              <a:ea typeface="Montserrat"/>
              <a:cs typeface="Montserrat"/>
              <a:sym typeface="Montserrat"/>
            </a:endParaRPr>
          </a:p>
        </p:txBody>
      </p:sp>
      <p:sp>
        <p:nvSpPr>
          <p:cNvPr id="25" name="Google Shape;597;p43">
            <a:extLst>
              <a:ext uri="{FF2B5EF4-FFF2-40B4-BE49-F238E27FC236}">
                <a16:creationId xmlns:a16="http://schemas.microsoft.com/office/drawing/2014/main" id="{FE240B4B-EA47-A865-F0B8-6A00DC84AFA0}"/>
              </a:ext>
            </a:extLst>
          </p:cNvPr>
          <p:cNvSpPr/>
          <p:nvPr/>
        </p:nvSpPr>
        <p:spPr>
          <a:xfrm>
            <a:off x="8849977" y="6019993"/>
            <a:ext cx="518000" cy="528000"/>
          </a:xfrm>
          <a:prstGeom prst="ellipse">
            <a:avLst/>
          </a:prstGeom>
          <a:solidFill>
            <a:srgbClr val="005091"/>
          </a:solidFill>
          <a:ln w="381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algn="ctr">
              <a:buClr>
                <a:srgbClr val="FFFFFF"/>
              </a:buClr>
              <a:buSzPts val="800"/>
            </a:pPr>
            <a:r>
              <a:rPr lang="en" sz="1600" b="1" dirty="0">
                <a:solidFill>
                  <a:schemeClr val="bg1"/>
                </a:solidFill>
                <a:latin typeface="+mn-lt"/>
                <a:ea typeface="Montserrat"/>
                <a:cs typeface="Montserrat"/>
                <a:sym typeface="Montserrat"/>
              </a:rPr>
              <a:t>5</a:t>
            </a:r>
            <a:endParaRPr sz="1600" b="1" dirty="0">
              <a:solidFill>
                <a:schemeClr val="bg1"/>
              </a:solidFill>
              <a:latin typeface="+mn-lt"/>
              <a:ea typeface="Montserrat"/>
              <a:cs typeface="Montserrat"/>
              <a:sym typeface="Montserrat"/>
            </a:endParaRPr>
          </a:p>
        </p:txBody>
      </p:sp>
      <p:sp>
        <p:nvSpPr>
          <p:cNvPr id="27" name="Google Shape;597;p43">
            <a:extLst>
              <a:ext uri="{FF2B5EF4-FFF2-40B4-BE49-F238E27FC236}">
                <a16:creationId xmlns:a16="http://schemas.microsoft.com/office/drawing/2014/main" id="{8D15E020-03F7-344A-FEC0-0D264D57B7EA}"/>
              </a:ext>
            </a:extLst>
          </p:cNvPr>
          <p:cNvSpPr/>
          <p:nvPr/>
        </p:nvSpPr>
        <p:spPr>
          <a:xfrm>
            <a:off x="10760824" y="6005301"/>
            <a:ext cx="518000" cy="528000"/>
          </a:xfrm>
          <a:prstGeom prst="ellipse">
            <a:avLst/>
          </a:prstGeom>
          <a:solidFill>
            <a:srgbClr val="005091"/>
          </a:solidFill>
          <a:ln w="381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algn="ctr">
              <a:buClr>
                <a:srgbClr val="FFFFFF"/>
              </a:buClr>
              <a:buSzPts val="800"/>
            </a:pPr>
            <a:r>
              <a:rPr lang="en-GB" sz="1600" b="1" dirty="0">
                <a:solidFill>
                  <a:schemeClr val="bg1"/>
                </a:solidFill>
                <a:latin typeface="+mn-lt"/>
                <a:ea typeface="Montserrat"/>
                <a:cs typeface="Montserrat"/>
                <a:sym typeface="Montserrat"/>
              </a:rPr>
              <a:t>6</a:t>
            </a:r>
            <a:endParaRPr sz="1600" b="1" dirty="0">
              <a:solidFill>
                <a:schemeClr val="bg1"/>
              </a:solidFill>
              <a:latin typeface="+mn-lt"/>
              <a:ea typeface="Montserrat"/>
              <a:cs typeface="Montserrat"/>
              <a:sym typeface="Montserrat"/>
            </a:endParaRPr>
          </a:p>
        </p:txBody>
      </p:sp>
      <p:sp>
        <p:nvSpPr>
          <p:cNvPr id="16" name="TextBox 15">
            <a:extLst>
              <a:ext uri="{FF2B5EF4-FFF2-40B4-BE49-F238E27FC236}">
                <a16:creationId xmlns:a16="http://schemas.microsoft.com/office/drawing/2014/main" id="{A2C10B80-A6CC-B12A-19A0-1A1E320D87F7}"/>
              </a:ext>
            </a:extLst>
          </p:cNvPr>
          <p:cNvSpPr txBox="1"/>
          <p:nvPr/>
        </p:nvSpPr>
        <p:spPr>
          <a:xfrm>
            <a:off x="11889854" y="6250844"/>
            <a:ext cx="182957" cy="707886"/>
          </a:xfrm>
          <a:prstGeom prst="rect">
            <a:avLst/>
          </a:prstGeom>
          <a:solidFill>
            <a:schemeClr val="bg1"/>
          </a:solidFill>
        </p:spPr>
        <p:txBody>
          <a:bodyPr wrap="square" rtlCol="0">
            <a:spAutoFit/>
          </a:bodyPr>
          <a:lstStyle/>
          <a:p>
            <a:endParaRPr lang="en-GB" sz="4000" dirty="0">
              <a:solidFill>
                <a:schemeClr val="bg1"/>
              </a:solidFill>
              <a:latin typeface="+mn-lt"/>
            </a:endParaRPr>
          </a:p>
        </p:txBody>
      </p:sp>
    </p:spTree>
    <p:extLst>
      <p:ext uri="{BB962C8B-B14F-4D97-AF65-F5344CB8AC3E}">
        <p14:creationId xmlns:p14="http://schemas.microsoft.com/office/powerpoint/2010/main" val="3822889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1000"/>
                                        <p:tgtEl>
                                          <p:spTgt spid="26"/>
                                        </p:tgtEl>
                                      </p:cBhvr>
                                    </p:animEffect>
                                    <p:anim calcmode="lin" valueType="num">
                                      <p:cBhvr>
                                        <p:cTn id="36" dur="1000" fill="hold"/>
                                        <p:tgtEl>
                                          <p:spTgt spid="26"/>
                                        </p:tgtEl>
                                        <p:attrNameLst>
                                          <p:attrName>ppt_x</p:attrName>
                                        </p:attrNameLst>
                                      </p:cBhvr>
                                      <p:tavLst>
                                        <p:tav tm="0">
                                          <p:val>
                                            <p:strVal val="#ppt_x"/>
                                          </p:val>
                                        </p:tav>
                                        <p:tav tm="100000">
                                          <p:val>
                                            <p:strVal val="#ppt_x"/>
                                          </p:val>
                                        </p:tav>
                                      </p:tavLst>
                                    </p:anim>
                                    <p:anim calcmode="lin" valueType="num">
                                      <p:cBhvr>
                                        <p:cTn id="3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anim calcmode="lin" valueType="num">
                                      <p:cBhvr>
                                        <p:cTn id="43" dur="1000" fill="hold"/>
                                        <p:tgtEl>
                                          <p:spTgt spid="28"/>
                                        </p:tgtEl>
                                        <p:attrNameLst>
                                          <p:attrName>ppt_x</p:attrName>
                                        </p:attrNameLst>
                                      </p:cBhvr>
                                      <p:tavLst>
                                        <p:tav tm="0">
                                          <p:val>
                                            <p:strVal val="#ppt_x"/>
                                          </p:val>
                                        </p:tav>
                                        <p:tav tm="100000">
                                          <p:val>
                                            <p:strVal val="#ppt_x"/>
                                          </p:val>
                                        </p:tav>
                                      </p:tavLst>
                                    </p:anim>
                                    <p:anim calcmode="lin" valueType="num">
                                      <p:cBhvr>
                                        <p:cTn id="4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E72E45-1625-4DBA-BC7F-95A6BF526E36}"/>
              </a:ext>
            </a:extLst>
          </p:cNvPr>
          <p:cNvSpPr>
            <a:spLocks noGrp="1"/>
          </p:cNvSpPr>
          <p:nvPr>
            <p:ph type="title"/>
          </p:nvPr>
        </p:nvSpPr>
        <p:spPr/>
        <p:txBody>
          <a:bodyPr>
            <a:noAutofit/>
          </a:bodyPr>
          <a:lstStyle/>
          <a:p>
            <a:r>
              <a:rPr lang="en-US" b="1" dirty="0">
                <a:solidFill>
                  <a:schemeClr val="accent1">
                    <a:lumMod val="50000"/>
                  </a:schemeClr>
                </a:solidFill>
                <a:latin typeface="+mn-lt"/>
              </a:rPr>
              <a:t>Greenhouse gases</a:t>
            </a:r>
          </a:p>
        </p:txBody>
      </p:sp>
      <p:pic>
        <p:nvPicPr>
          <p:cNvPr id="4" name="Picture 3">
            <a:extLst>
              <a:ext uri="{FF2B5EF4-FFF2-40B4-BE49-F238E27FC236}">
                <a16:creationId xmlns:a16="http://schemas.microsoft.com/office/drawing/2014/main" id="{BCE3928A-BFEE-49AF-82D9-3C2E4EADABF8}"/>
              </a:ext>
            </a:extLst>
          </p:cNvPr>
          <p:cNvPicPr>
            <a:picLocks noChangeAspect="1"/>
          </p:cNvPicPr>
          <p:nvPr/>
        </p:nvPicPr>
        <p:blipFill>
          <a:blip r:embed="rId3"/>
          <a:stretch>
            <a:fillRect/>
          </a:stretch>
        </p:blipFill>
        <p:spPr>
          <a:xfrm>
            <a:off x="5668925" y="2516791"/>
            <a:ext cx="6304000" cy="3308352"/>
          </a:xfrm>
          <a:prstGeom prst="rect">
            <a:avLst/>
          </a:prstGeom>
        </p:spPr>
      </p:pic>
      <p:grpSp>
        <p:nvGrpSpPr>
          <p:cNvPr id="7" name="Google Shape;735;p54">
            <a:extLst>
              <a:ext uri="{FF2B5EF4-FFF2-40B4-BE49-F238E27FC236}">
                <a16:creationId xmlns:a16="http://schemas.microsoft.com/office/drawing/2014/main" id="{B4D66AB4-F21A-4114-A3C6-35DA403B5B73}"/>
              </a:ext>
            </a:extLst>
          </p:cNvPr>
          <p:cNvGrpSpPr/>
          <p:nvPr/>
        </p:nvGrpSpPr>
        <p:grpSpPr>
          <a:xfrm>
            <a:off x="6410325" y="1785359"/>
            <a:ext cx="5278400" cy="486000"/>
            <a:chOff x="405239" y="998877"/>
            <a:chExt cx="3958800" cy="364500"/>
          </a:xfrm>
        </p:grpSpPr>
        <p:sp>
          <p:nvSpPr>
            <p:cNvPr id="8" name="Google Shape;736;p54">
              <a:extLst>
                <a:ext uri="{FF2B5EF4-FFF2-40B4-BE49-F238E27FC236}">
                  <a16:creationId xmlns:a16="http://schemas.microsoft.com/office/drawing/2014/main" id="{B889C434-6D88-4248-A66D-CE7FD2AD01BC}"/>
                </a:ext>
              </a:extLst>
            </p:cNvPr>
            <p:cNvSpPr/>
            <p:nvPr/>
          </p:nvSpPr>
          <p:spPr>
            <a:xfrm>
              <a:off x="405239" y="998877"/>
              <a:ext cx="3958800" cy="364500"/>
            </a:xfrm>
            <a:prstGeom prst="roundRect">
              <a:avLst>
                <a:gd name="adj" fmla="val 50000"/>
              </a:avLst>
            </a:prstGeom>
            <a:solidFill>
              <a:schemeClr val="accent1"/>
            </a:solidFill>
            <a:ln>
              <a:solidFill>
                <a:schemeClr val="accent5"/>
              </a:solidFill>
            </a:ln>
          </p:spPr>
          <p:txBody>
            <a:bodyPr spcFirstLastPara="1" wrap="square" lIns="121900" tIns="121900" rIns="121900" bIns="121900" anchor="ctr" anchorCtr="0">
              <a:noAutofit/>
            </a:bodyPr>
            <a:lstStyle/>
            <a:p>
              <a:pPr>
                <a:buClr>
                  <a:schemeClr val="dk1"/>
                </a:buClr>
                <a:buSzPts val="1350"/>
              </a:pPr>
              <a:endParaRPr sz="1800">
                <a:solidFill>
                  <a:schemeClr val="tx1"/>
                </a:solidFill>
                <a:latin typeface="+mn-lt"/>
              </a:endParaRPr>
            </a:p>
          </p:txBody>
        </p:sp>
        <p:sp>
          <p:nvSpPr>
            <p:cNvPr id="9" name="Google Shape;737;p54">
              <a:extLst>
                <a:ext uri="{FF2B5EF4-FFF2-40B4-BE49-F238E27FC236}">
                  <a16:creationId xmlns:a16="http://schemas.microsoft.com/office/drawing/2014/main" id="{93EA03A8-D3EE-42F4-8286-47F1D98B8569}"/>
                </a:ext>
              </a:extLst>
            </p:cNvPr>
            <p:cNvSpPr/>
            <p:nvPr/>
          </p:nvSpPr>
          <p:spPr>
            <a:xfrm>
              <a:off x="405239" y="998877"/>
              <a:ext cx="3958800" cy="364500"/>
            </a:xfrm>
            <a:prstGeom prst="roundRect">
              <a:avLst>
                <a:gd name="adj" fmla="val 50000"/>
              </a:avLst>
            </a:prstGeom>
            <a:solidFill>
              <a:schemeClr val="lt1"/>
            </a:solidFill>
            <a:ln w="9525"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accent1"/>
                </a:buClr>
                <a:buSzPts val="1350"/>
              </a:pPr>
              <a:r>
                <a:rPr lang="en-US" sz="1800" b="1" dirty="0">
                  <a:solidFill>
                    <a:schemeClr val="tx1"/>
                  </a:solidFill>
                  <a:latin typeface="+mn-lt"/>
                  <a:ea typeface="Montserrat"/>
                  <a:cs typeface="Montserrat"/>
                  <a:sym typeface="Montserrat"/>
                </a:rPr>
                <a:t>The corresponding level of GHGs</a:t>
              </a:r>
            </a:p>
          </p:txBody>
        </p:sp>
      </p:grpSp>
      <p:sp>
        <p:nvSpPr>
          <p:cNvPr id="11" name="TextBox 10">
            <a:extLst>
              <a:ext uri="{FF2B5EF4-FFF2-40B4-BE49-F238E27FC236}">
                <a16:creationId xmlns:a16="http://schemas.microsoft.com/office/drawing/2014/main" id="{350BFC56-94AE-4AD7-BAF6-35C8E0CBCA8E}"/>
              </a:ext>
            </a:extLst>
          </p:cNvPr>
          <p:cNvSpPr txBox="1"/>
          <p:nvPr/>
        </p:nvSpPr>
        <p:spPr>
          <a:xfrm>
            <a:off x="314325" y="1702368"/>
            <a:ext cx="6096000" cy="369332"/>
          </a:xfrm>
          <a:prstGeom prst="rect">
            <a:avLst/>
          </a:prstGeom>
          <a:noFill/>
        </p:spPr>
        <p:txBody>
          <a:bodyPr wrap="square">
            <a:spAutoFit/>
          </a:bodyPr>
          <a:lstStyle/>
          <a:p>
            <a:r>
              <a:rPr lang="en-GB" sz="1800">
                <a:solidFill>
                  <a:schemeClr val="tx1"/>
                </a:solidFill>
                <a:latin typeface="+mn-lt"/>
              </a:rPr>
              <a:t> </a:t>
            </a:r>
            <a:endParaRPr lang="en-US" sz="1800">
              <a:solidFill>
                <a:schemeClr val="tx1"/>
              </a:solidFill>
              <a:latin typeface="+mn-lt"/>
            </a:endParaRPr>
          </a:p>
        </p:txBody>
      </p:sp>
      <p:sp>
        <p:nvSpPr>
          <p:cNvPr id="16" name="TextBox 15">
            <a:extLst>
              <a:ext uri="{FF2B5EF4-FFF2-40B4-BE49-F238E27FC236}">
                <a16:creationId xmlns:a16="http://schemas.microsoft.com/office/drawing/2014/main" id="{5449087A-1267-483E-B3F0-6588B5BAF7FA}"/>
              </a:ext>
            </a:extLst>
          </p:cNvPr>
          <p:cNvSpPr txBox="1"/>
          <p:nvPr/>
        </p:nvSpPr>
        <p:spPr>
          <a:xfrm>
            <a:off x="0" y="2516791"/>
            <a:ext cx="6096000" cy="2862322"/>
          </a:xfrm>
          <a:prstGeom prst="rect">
            <a:avLst/>
          </a:prstGeom>
          <a:noFill/>
        </p:spPr>
        <p:txBody>
          <a:bodyPr wrap="square">
            <a:spAutoFit/>
          </a:bodyPr>
          <a:lstStyle/>
          <a:p>
            <a:pPr marL="380990" indent="-380990">
              <a:buFont typeface="Wingdings" panose="05000000000000000000" pitchFamily="2" charset="2"/>
              <a:buChar char="q"/>
            </a:pPr>
            <a:r>
              <a:rPr lang="en-US" sz="1800" dirty="0">
                <a:solidFill>
                  <a:schemeClr val="tx1"/>
                </a:solidFill>
                <a:latin typeface="+mn-lt"/>
              </a:rPr>
              <a:t>These gases are naturally occurring, part of the atmosphere and play an important role in the ecosystem</a:t>
            </a:r>
          </a:p>
          <a:p>
            <a:pPr marL="380990" indent="-380990">
              <a:buFont typeface="Wingdings" panose="05000000000000000000" pitchFamily="2" charset="2"/>
              <a:buChar char="q"/>
            </a:pPr>
            <a:endParaRPr lang="en-US" sz="1800" dirty="0">
              <a:solidFill>
                <a:schemeClr val="tx1"/>
              </a:solidFill>
              <a:latin typeface="+mn-lt"/>
            </a:endParaRPr>
          </a:p>
          <a:p>
            <a:pPr marL="380990" indent="-380990">
              <a:buFont typeface="Wingdings" panose="05000000000000000000" pitchFamily="2" charset="2"/>
              <a:buChar char="q"/>
            </a:pPr>
            <a:r>
              <a:rPr lang="en-US" sz="1800" dirty="0">
                <a:solidFill>
                  <a:schemeClr val="tx1"/>
                </a:solidFill>
                <a:latin typeface="+mn-lt"/>
              </a:rPr>
              <a:t>Humans cannot survive without them.</a:t>
            </a:r>
          </a:p>
          <a:p>
            <a:pPr marL="380990" indent="-380990">
              <a:buFont typeface="Wingdings" panose="05000000000000000000" pitchFamily="2" charset="2"/>
              <a:buChar char="q"/>
            </a:pPr>
            <a:endParaRPr lang="en-US" sz="1800" dirty="0">
              <a:solidFill>
                <a:schemeClr val="tx1"/>
              </a:solidFill>
              <a:latin typeface="+mn-lt"/>
            </a:endParaRPr>
          </a:p>
          <a:p>
            <a:pPr marL="380990" indent="-380990">
              <a:buFont typeface="Wingdings" panose="05000000000000000000" pitchFamily="2" charset="2"/>
              <a:buChar char="q"/>
            </a:pPr>
            <a:endParaRPr lang="en-US" sz="1800" dirty="0">
              <a:solidFill>
                <a:schemeClr val="tx1"/>
              </a:solidFill>
              <a:latin typeface="+mn-lt"/>
            </a:endParaRPr>
          </a:p>
          <a:p>
            <a:pPr marL="380990" indent="-380990">
              <a:buFont typeface="Wingdings" panose="05000000000000000000" pitchFamily="2" charset="2"/>
              <a:buChar char="q"/>
            </a:pPr>
            <a:r>
              <a:rPr lang="en-US" sz="1800" dirty="0">
                <a:solidFill>
                  <a:schemeClr val="tx1"/>
                </a:solidFill>
                <a:latin typeface="+mn-lt"/>
              </a:rPr>
              <a:t>However, human activities are responsible for the addition of these gases  the current state of climate change</a:t>
            </a:r>
          </a:p>
        </p:txBody>
      </p:sp>
      <p:grpSp>
        <p:nvGrpSpPr>
          <p:cNvPr id="18" name="Google Shape;735;p54">
            <a:extLst>
              <a:ext uri="{FF2B5EF4-FFF2-40B4-BE49-F238E27FC236}">
                <a16:creationId xmlns:a16="http://schemas.microsoft.com/office/drawing/2014/main" id="{A5B1AA47-D685-495D-8CD4-D65E1D22D39E}"/>
              </a:ext>
            </a:extLst>
          </p:cNvPr>
          <p:cNvGrpSpPr/>
          <p:nvPr/>
        </p:nvGrpSpPr>
        <p:grpSpPr>
          <a:xfrm>
            <a:off x="408800" y="1783067"/>
            <a:ext cx="5278400" cy="486000"/>
            <a:chOff x="405239" y="998877"/>
            <a:chExt cx="3958800" cy="364500"/>
          </a:xfrm>
        </p:grpSpPr>
        <p:sp>
          <p:nvSpPr>
            <p:cNvPr id="19" name="Google Shape;736;p54">
              <a:extLst>
                <a:ext uri="{FF2B5EF4-FFF2-40B4-BE49-F238E27FC236}">
                  <a16:creationId xmlns:a16="http://schemas.microsoft.com/office/drawing/2014/main" id="{8406DEBA-682B-4651-8C24-73754A978CDC}"/>
                </a:ext>
              </a:extLst>
            </p:cNvPr>
            <p:cNvSpPr/>
            <p:nvPr/>
          </p:nvSpPr>
          <p:spPr>
            <a:xfrm>
              <a:off x="405239" y="998877"/>
              <a:ext cx="3958800" cy="364500"/>
            </a:xfrm>
            <a:prstGeom prst="roundRect">
              <a:avLst>
                <a:gd name="adj" fmla="val 50000"/>
              </a:avLst>
            </a:prstGeom>
            <a:solidFill>
              <a:schemeClr val="accent1"/>
            </a:solidFill>
            <a:ln>
              <a:solidFill>
                <a:schemeClr val="accent5"/>
              </a:solidFill>
            </a:ln>
          </p:spPr>
          <p:txBody>
            <a:bodyPr spcFirstLastPara="1" wrap="square" lIns="121900" tIns="121900" rIns="121900" bIns="121900" anchor="ctr" anchorCtr="0">
              <a:noAutofit/>
            </a:bodyPr>
            <a:lstStyle/>
            <a:p>
              <a:pPr>
                <a:buClr>
                  <a:schemeClr val="dk1"/>
                </a:buClr>
                <a:buSzPts val="1350"/>
              </a:pPr>
              <a:endParaRPr sz="1800">
                <a:solidFill>
                  <a:schemeClr val="tx1"/>
                </a:solidFill>
                <a:latin typeface="+mn-lt"/>
              </a:endParaRPr>
            </a:p>
          </p:txBody>
        </p:sp>
        <p:sp>
          <p:nvSpPr>
            <p:cNvPr id="20" name="Google Shape;737;p54">
              <a:extLst>
                <a:ext uri="{FF2B5EF4-FFF2-40B4-BE49-F238E27FC236}">
                  <a16:creationId xmlns:a16="http://schemas.microsoft.com/office/drawing/2014/main" id="{FEC5DE4C-185F-4899-B53D-72B8CEC5D694}"/>
                </a:ext>
              </a:extLst>
            </p:cNvPr>
            <p:cNvSpPr/>
            <p:nvPr/>
          </p:nvSpPr>
          <p:spPr>
            <a:xfrm>
              <a:off x="405239" y="998877"/>
              <a:ext cx="3958800" cy="364500"/>
            </a:xfrm>
            <a:prstGeom prst="roundRect">
              <a:avLst>
                <a:gd name="adj" fmla="val 50000"/>
              </a:avLst>
            </a:prstGeom>
            <a:solidFill>
              <a:schemeClr val="lt1"/>
            </a:solidFill>
            <a:ln w="9525"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accent1"/>
                </a:buClr>
                <a:buSzPts val="1350"/>
              </a:pPr>
              <a:r>
                <a:rPr lang="en-US" sz="1800" b="1" dirty="0">
                  <a:solidFill>
                    <a:schemeClr val="tx1"/>
                  </a:solidFill>
                  <a:latin typeface="+mn-lt"/>
                  <a:ea typeface="Montserrat"/>
                  <a:cs typeface="Montserrat"/>
                  <a:sym typeface="Montserrat"/>
                </a:rPr>
                <a:t>Introduction to the 7 main GHGs</a:t>
              </a:r>
            </a:p>
          </p:txBody>
        </p:sp>
      </p:grpSp>
      <p:sp>
        <p:nvSpPr>
          <p:cNvPr id="3" name="Rectangle 2">
            <a:extLst>
              <a:ext uri="{FF2B5EF4-FFF2-40B4-BE49-F238E27FC236}">
                <a16:creationId xmlns:a16="http://schemas.microsoft.com/office/drawing/2014/main" id="{5351A696-7C06-119C-AD7F-F3F0354CE6C5}"/>
              </a:ext>
            </a:extLst>
          </p:cNvPr>
          <p:cNvSpPr/>
          <p:nvPr/>
        </p:nvSpPr>
        <p:spPr>
          <a:xfrm>
            <a:off x="11534019" y="6347582"/>
            <a:ext cx="532191" cy="3870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443973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animEffect transition="in" filter="fade">
                                      <p:cBhvr>
                                        <p:cTn id="11" dur="500"/>
                                        <p:tgtEl>
                                          <p:spTgt spid="16">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6">
                                            <p:txEl>
                                              <p:pRg st="2" end="2"/>
                                            </p:txEl>
                                          </p:spTgt>
                                        </p:tgtEl>
                                        <p:attrNameLst>
                                          <p:attrName>style.visibility</p:attrName>
                                        </p:attrNameLst>
                                      </p:cBhvr>
                                      <p:to>
                                        <p:strVal val="visible"/>
                                      </p:to>
                                    </p:set>
                                    <p:animEffect transition="in" filter="fade">
                                      <p:cBhvr>
                                        <p:cTn id="16" dur="500"/>
                                        <p:tgtEl>
                                          <p:spTgt spid="16">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6">
                                            <p:txEl>
                                              <p:pRg st="5" end="5"/>
                                            </p:txEl>
                                          </p:spTgt>
                                        </p:tgtEl>
                                        <p:attrNameLst>
                                          <p:attrName>style.visibility</p:attrName>
                                        </p:attrNameLst>
                                      </p:cBhvr>
                                      <p:to>
                                        <p:strVal val="visible"/>
                                      </p:to>
                                    </p:set>
                                    <p:animEffect transition="in" filter="fade">
                                      <p:cBhvr>
                                        <p:cTn id="21" dur="500"/>
                                        <p:tgtEl>
                                          <p:spTgt spid="16">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96498-9F46-4E44-8C36-9D03C9A97AD2}"/>
              </a:ext>
            </a:extLst>
          </p:cNvPr>
          <p:cNvSpPr>
            <a:spLocks noGrp="1"/>
          </p:cNvSpPr>
          <p:nvPr>
            <p:ph type="title"/>
          </p:nvPr>
        </p:nvSpPr>
        <p:spPr>
          <a:xfrm>
            <a:off x="478400" y="606068"/>
            <a:ext cx="11235200" cy="493684"/>
          </a:xfrm>
        </p:spPr>
        <p:txBody>
          <a:bodyPr>
            <a:normAutofit fontScale="90000"/>
          </a:bodyPr>
          <a:lstStyle/>
          <a:p>
            <a:r>
              <a:rPr lang="en-US" b="1" dirty="0">
                <a:solidFill>
                  <a:schemeClr val="accent1">
                    <a:lumMod val="50000"/>
                  </a:schemeClr>
                </a:solidFill>
              </a:rPr>
              <a:t>Greenhouse Gas Emissions</a:t>
            </a:r>
          </a:p>
        </p:txBody>
      </p:sp>
      <p:pic>
        <p:nvPicPr>
          <p:cNvPr id="1026" name="Picture 2" descr="http://enerteam.org/wp-content/uploads/2021/04/Picture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2147" y="2759585"/>
            <a:ext cx="4006491" cy="400649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Những hình ảnh bảo vệ môi trường đẹp, ý nghĩa - Ảnh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8203" y="2780512"/>
            <a:ext cx="3628783" cy="398556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08C7941-7AEB-9D83-D4E1-3C7293B38891}"/>
              </a:ext>
            </a:extLst>
          </p:cNvPr>
          <p:cNvSpPr txBox="1"/>
          <p:nvPr/>
        </p:nvSpPr>
        <p:spPr>
          <a:xfrm>
            <a:off x="572103" y="1413690"/>
            <a:ext cx="10635579" cy="974562"/>
          </a:xfrm>
          <a:prstGeom prst="rect">
            <a:avLst/>
          </a:prstGeom>
          <a:noFill/>
        </p:spPr>
        <p:txBody>
          <a:bodyPr wrap="square">
            <a:spAutoFit/>
          </a:bodyPr>
          <a:lstStyle/>
          <a:p>
            <a:pPr marL="380990" indent="-380990">
              <a:lnSpc>
                <a:spcPct val="150000"/>
              </a:lnSpc>
              <a:spcBef>
                <a:spcPts val="800"/>
              </a:spcBef>
              <a:buFont typeface="Arial" panose="020B0604020202020204" pitchFamily="34" charset="0"/>
              <a:buChar char="•"/>
            </a:pPr>
            <a:r>
              <a:rPr lang="en-US" sz="1800" dirty="0">
                <a:solidFill>
                  <a:srgbClr val="005091"/>
                </a:solidFill>
                <a:latin typeface="+mn-lt"/>
              </a:rPr>
              <a:t>Greenhouse Gas Emissions: releasing greenhouse gases into the atmosphere</a:t>
            </a:r>
            <a:endParaRPr lang="en-GB" sz="1800" dirty="0">
              <a:solidFill>
                <a:srgbClr val="005091"/>
              </a:solidFill>
              <a:latin typeface="+mn-lt"/>
            </a:endParaRPr>
          </a:p>
          <a:p>
            <a:pPr marL="380990" indent="-380990">
              <a:lnSpc>
                <a:spcPct val="150000"/>
              </a:lnSpc>
              <a:spcBef>
                <a:spcPts val="800"/>
              </a:spcBef>
              <a:buFont typeface="Arial" panose="020B0604020202020204" pitchFamily="34" charset="0"/>
              <a:buChar char="•"/>
            </a:pPr>
            <a:r>
              <a:rPr lang="en-US" sz="1800" dirty="0">
                <a:solidFill>
                  <a:srgbClr val="005091"/>
                </a:solidFill>
                <a:latin typeface="+mn-lt"/>
              </a:rPr>
              <a:t>Greenhouse Gas Removal: extracting greenhouse gases from the atmosphere</a:t>
            </a:r>
            <a:endParaRPr lang="en-GB" sz="1800" dirty="0">
              <a:solidFill>
                <a:srgbClr val="005091"/>
              </a:solidFill>
              <a:latin typeface="+mn-lt"/>
            </a:endParaRPr>
          </a:p>
        </p:txBody>
      </p:sp>
    </p:spTree>
    <p:extLst>
      <p:ext uri="{BB962C8B-B14F-4D97-AF65-F5344CB8AC3E}">
        <p14:creationId xmlns:p14="http://schemas.microsoft.com/office/powerpoint/2010/main" val="419879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7036921" y="1803014"/>
            <a:ext cx="4972643" cy="4120707"/>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Google Shape;46;p15">
            <a:extLst>
              <a:ext uri="{FF2B5EF4-FFF2-40B4-BE49-F238E27FC236}">
                <a16:creationId xmlns:a16="http://schemas.microsoft.com/office/drawing/2014/main" id="{82F0250C-72B9-6546-A281-B1DCB01F2CC2}"/>
              </a:ext>
            </a:extLst>
          </p:cNvPr>
          <p:cNvSpPr txBox="1">
            <a:spLocks/>
          </p:cNvSpPr>
          <p:nvPr/>
        </p:nvSpPr>
        <p:spPr>
          <a:xfrm>
            <a:off x="597346" y="927235"/>
            <a:ext cx="7430018" cy="2323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5400" b="1" dirty="0">
                <a:solidFill>
                  <a:schemeClr val="accent1">
                    <a:lumMod val="50000"/>
                  </a:schemeClr>
                </a:solidFill>
              </a:rPr>
              <a:t>TRAINING PROGRAME for IEs</a:t>
            </a:r>
          </a:p>
        </p:txBody>
      </p:sp>
      <p:sp>
        <p:nvSpPr>
          <p:cNvPr id="6" name="TextBox 5">
            <a:extLst>
              <a:ext uri="{FF2B5EF4-FFF2-40B4-BE49-F238E27FC236}">
                <a16:creationId xmlns:a16="http://schemas.microsoft.com/office/drawing/2014/main" id="{F1C78595-2BB6-B7B4-38F7-E5303BF87F8A}"/>
              </a:ext>
            </a:extLst>
          </p:cNvPr>
          <p:cNvSpPr txBox="1"/>
          <p:nvPr/>
        </p:nvSpPr>
        <p:spPr>
          <a:xfrm>
            <a:off x="712676" y="3207056"/>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
        <p:nvSpPr>
          <p:cNvPr id="11" name="Subtitle 10">
            <a:extLst>
              <a:ext uri="{FF2B5EF4-FFF2-40B4-BE49-F238E27FC236}">
                <a16:creationId xmlns:a16="http://schemas.microsoft.com/office/drawing/2014/main" id="{F38DBBB8-B23D-444D-FE92-01713C29D02D}"/>
              </a:ext>
            </a:extLst>
          </p:cNvPr>
          <p:cNvSpPr>
            <a:spLocks noGrp="1"/>
          </p:cNvSpPr>
          <p:nvPr>
            <p:ph type="subTitle" idx="1"/>
          </p:nvPr>
        </p:nvSpPr>
        <p:spPr>
          <a:xfrm>
            <a:off x="712676" y="3963498"/>
            <a:ext cx="6641207" cy="1923489"/>
          </a:xfrm>
        </p:spPr>
        <p:txBody>
          <a:bodyPr>
            <a:noAutofit/>
          </a:bodyPr>
          <a:lstStyle/>
          <a:p>
            <a:pPr marL="53975" indent="0"/>
            <a:r>
              <a:rPr lang="en-US" b="1" dirty="0">
                <a:solidFill>
                  <a:schemeClr val="accent1">
                    <a:lumMod val="50000"/>
                  </a:schemeClr>
                </a:solidFill>
              </a:rPr>
              <a:t>Module 2: </a:t>
            </a:r>
          </a:p>
          <a:p>
            <a:pPr marL="53975" indent="0"/>
            <a:r>
              <a:rPr lang="en-US" b="1" dirty="0">
                <a:solidFill>
                  <a:schemeClr val="accent1">
                    <a:lumMod val="50000"/>
                  </a:schemeClr>
                </a:solidFill>
              </a:rPr>
              <a:t>The relationship between energy, environment, business production, using clean energy in energy efficiency</a:t>
            </a:r>
          </a:p>
          <a:p>
            <a:endParaRPr lang="en-VN" dirty="0">
              <a:solidFill>
                <a:schemeClr val="accent1">
                  <a:lumMod val="50000"/>
                </a:schemeClr>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F2F60-8A8B-4041-8ED3-F7596E029CC7}"/>
              </a:ext>
            </a:extLst>
          </p:cNvPr>
          <p:cNvSpPr>
            <a:spLocks noGrp="1"/>
          </p:cNvSpPr>
          <p:nvPr>
            <p:ph type="title"/>
          </p:nvPr>
        </p:nvSpPr>
        <p:spPr/>
        <p:txBody>
          <a:bodyPr>
            <a:noAutofit/>
          </a:bodyPr>
          <a:lstStyle/>
          <a:p>
            <a:r>
              <a:rPr lang="en-US" dirty="0">
                <a:solidFill>
                  <a:schemeClr val="accent1">
                    <a:lumMod val="50000"/>
                  </a:schemeClr>
                </a:solidFill>
                <a:latin typeface="+mn-lt"/>
              </a:rPr>
              <a:t>Measurement Method</a:t>
            </a:r>
          </a:p>
        </p:txBody>
      </p:sp>
      <p:pic>
        <p:nvPicPr>
          <p:cNvPr id="9" name="Picture 8">
            <a:extLst>
              <a:ext uri="{FF2B5EF4-FFF2-40B4-BE49-F238E27FC236}">
                <a16:creationId xmlns:a16="http://schemas.microsoft.com/office/drawing/2014/main" id="{F2AFB481-3C08-4CD8-9FDF-E6D99CB4B288}"/>
              </a:ext>
            </a:extLst>
          </p:cNvPr>
          <p:cNvPicPr>
            <a:picLocks noChangeAspect="1"/>
          </p:cNvPicPr>
          <p:nvPr/>
        </p:nvPicPr>
        <p:blipFill>
          <a:blip r:embed="rId2"/>
          <a:stretch>
            <a:fillRect/>
          </a:stretch>
        </p:blipFill>
        <p:spPr>
          <a:xfrm>
            <a:off x="6949440" y="1751002"/>
            <a:ext cx="5242560" cy="3910024"/>
          </a:xfrm>
          <a:prstGeom prst="rect">
            <a:avLst/>
          </a:prstGeom>
        </p:spPr>
      </p:pic>
      <p:sp>
        <p:nvSpPr>
          <p:cNvPr id="14" name="TextBox 13">
            <a:extLst>
              <a:ext uri="{FF2B5EF4-FFF2-40B4-BE49-F238E27FC236}">
                <a16:creationId xmlns:a16="http://schemas.microsoft.com/office/drawing/2014/main" id="{BC701D1A-65FE-4BC9-A640-2FBB7B1D1B3B}"/>
              </a:ext>
            </a:extLst>
          </p:cNvPr>
          <p:cNvSpPr txBox="1"/>
          <p:nvPr/>
        </p:nvSpPr>
        <p:spPr>
          <a:xfrm>
            <a:off x="478367" y="1751002"/>
            <a:ext cx="6222053" cy="3780458"/>
          </a:xfrm>
          <a:prstGeom prst="rect">
            <a:avLst/>
          </a:prstGeom>
          <a:noFill/>
        </p:spPr>
        <p:txBody>
          <a:bodyPr wrap="square">
            <a:spAutoFit/>
          </a:bodyPr>
          <a:lstStyle/>
          <a:p>
            <a:pPr>
              <a:lnSpc>
                <a:spcPct val="150000"/>
              </a:lnSpc>
            </a:pPr>
            <a:r>
              <a:rPr lang="en-US" sz="1800" b="1" dirty="0">
                <a:solidFill>
                  <a:schemeClr val="tx1"/>
                </a:solidFill>
              </a:rPr>
              <a:t>Definition of Carbon Footprint? Definition of GHG (Greenhouse Gas) Footprint?</a:t>
            </a:r>
            <a:endParaRPr lang="en-US" sz="1800" dirty="0">
              <a:solidFill>
                <a:schemeClr val="tx1"/>
              </a:solidFill>
              <a:latin typeface="+mn-lt"/>
            </a:endParaRPr>
          </a:p>
          <a:p>
            <a:pPr marL="380990" indent="-380990">
              <a:lnSpc>
                <a:spcPct val="150000"/>
              </a:lnSpc>
              <a:buFont typeface="Wingdings" panose="05000000000000000000" pitchFamily="2" charset="2"/>
              <a:buChar char="§"/>
            </a:pPr>
            <a:r>
              <a:rPr lang="en-US" sz="1800" dirty="0">
                <a:solidFill>
                  <a:schemeClr val="tx1"/>
                </a:solidFill>
                <a:latin typeface="+mn-lt"/>
              </a:rPr>
              <a:t>The carbon footprint refers to the total amount of carbon emissions (only considering CO₂ emissions) caused by an individual, organization, service, or product.</a:t>
            </a:r>
            <a:endParaRPr lang="en-GB" sz="1800" dirty="0">
              <a:solidFill>
                <a:schemeClr val="tx1"/>
              </a:solidFill>
              <a:latin typeface="+mn-lt"/>
            </a:endParaRPr>
          </a:p>
          <a:p>
            <a:pPr marL="380990" indent="-380990">
              <a:lnSpc>
                <a:spcPct val="150000"/>
              </a:lnSpc>
              <a:buFont typeface="Wingdings" panose="05000000000000000000" pitchFamily="2" charset="2"/>
              <a:buChar char="§"/>
            </a:pPr>
            <a:r>
              <a:rPr lang="en-US" sz="1800" dirty="0">
                <a:solidFill>
                  <a:schemeClr val="tx1"/>
                </a:solidFill>
                <a:latin typeface="+mn-lt"/>
              </a:rPr>
              <a:t>The term GHG footprint includes all GHG emissions (i.e., CO₂, CH₄, N₂O, etc.).</a:t>
            </a:r>
          </a:p>
          <a:p>
            <a:pPr marL="380990" indent="-380990">
              <a:lnSpc>
                <a:spcPct val="150000"/>
              </a:lnSpc>
              <a:buFont typeface="Wingdings" panose="05000000000000000000" pitchFamily="2" charset="2"/>
              <a:buChar char="§"/>
            </a:pPr>
            <a:r>
              <a:rPr lang="en-US" sz="1800" dirty="0">
                <a:solidFill>
                  <a:schemeClr val="tx1"/>
                </a:solidFill>
              </a:rPr>
              <a:t>Both terms can be used interchangeably.</a:t>
            </a:r>
          </a:p>
        </p:txBody>
      </p:sp>
      <p:sp>
        <p:nvSpPr>
          <p:cNvPr id="3" name="Rectangle 2">
            <a:extLst>
              <a:ext uri="{FF2B5EF4-FFF2-40B4-BE49-F238E27FC236}">
                <a16:creationId xmlns:a16="http://schemas.microsoft.com/office/drawing/2014/main" id="{91E5FD1B-3B87-FEA3-A7F4-927C22597DEA}"/>
              </a:ext>
            </a:extLst>
          </p:cNvPr>
          <p:cNvSpPr/>
          <p:nvPr/>
        </p:nvSpPr>
        <p:spPr>
          <a:xfrm>
            <a:off x="11571143" y="6363144"/>
            <a:ext cx="460663" cy="3236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Tree>
    <p:extLst>
      <p:ext uri="{BB962C8B-B14F-4D97-AF65-F5344CB8AC3E}">
        <p14:creationId xmlns:p14="http://schemas.microsoft.com/office/powerpoint/2010/main" val="3625227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barn(inVertical)">
                                      <p:cBhvr>
                                        <p:cTn id="12" dur="5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4">
                                            <p:txEl>
                                              <p:pRg st="0" end="0"/>
                                            </p:txEl>
                                          </p:spTgt>
                                        </p:tgtEl>
                                        <p:attrNameLst>
                                          <p:attrName>style.visibility</p:attrName>
                                        </p:attrNameLst>
                                      </p:cBhvr>
                                      <p:to>
                                        <p:strVal val="visible"/>
                                      </p:to>
                                    </p:set>
                                    <p:animEffect transition="in" filter="barn(inVertical)">
                                      <p:cBhvr>
                                        <p:cTn id="17" dur="500"/>
                                        <p:tgtEl>
                                          <p:spTgt spid="1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4">
                                            <p:txEl>
                                              <p:pRg st="2" end="2"/>
                                            </p:txEl>
                                          </p:spTgt>
                                        </p:tgtEl>
                                        <p:attrNameLst>
                                          <p:attrName>style.visibility</p:attrName>
                                        </p:attrNameLst>
                                      </p:cBhvr>
                                      <p:to>
                                        <p:strVal val="visible"/>
                                      </p:to>
                                    </p:set>
                                    <p:animEffect transition="in" filter="barn(inVertical)">
                                      <p:cBhvr>
                                        <p:cTn id="22" dur="500"/>
                                        <p:tgtEl>
                                          <p:spTgt spid="1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4">
                                            <p:txEl>
                                              <p:pRg st="3" end="3"/>
                                            </p:txEl>
                                          </p:spTgt>
                                        </p:tgtEl>
                                        <p:attrNameLst>
                                          <p:attrName>style.visibility</p:attrName>
                                        </p:attrNameLst>
                                      </p:cBhvr>
                                      <p:to>
                                        <p:strVal val="visible"/>
                                      </p:to>
                                    </p:set>
                                    <p:animEffect transition="in" filter="barn(inVertical)">
                                      <p:cBhvr>
                                        <p:cTn id="27" dur="500"/>
                                        <p:tgtEl>
                                          <p:spTgt spid="1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EC57B-86A5-4576-BBBF-1110E422D8E5}"/>
              </a:ext>
            </a:extLst>
          </p:cNvPr>
          <p:cNvSpPr>
            <a:spLocks noGrp="1"/>
          </p:cNvSpPr>
          <p:nvPr>
            <p:ph type="title"/>
          </p:nvPr>
        </p:nvSpPr>
        <p:spPr/>
        <p:txBody>
          <a:bodyPr>
            <a:noAutofit/>
          </a:bodyPr>
          <a:lstStyle/>
          <a:p>
            <a:r>
              <a:rPr lang="en-US" b="1" dirty="0">
                <a:solidFill>
                  <a:schemeClr val="accent1">
                    <a:lumMod val="50000"/>
                  </a:schemeClr>
                </a:solidFill>
              </a:rPr>
              <a:t>Measurement method</a:t>
            </a:r>
          </a:p>
        </p:txBody>
      </p:sp>
      <p:sp>
        <p:nvSpPr>
          <p:cNvPr id="7" name="TextBox 6">
            <a:extLst>
              <a:ext uri="{FF2B5EF4-FFF2-40B4-BE49-F238E27FC236}">
                <a16:creationId xmlns:a16="http://schemas.microsoft.com/office/drawing/2014/main" id="{99D4A87D-241B-4185-BC55-DB5E23523ECF}"/>
              </a:ext>
            </a:extLst>
          </p:cNvPr>
          <p:cNvSpPr txBox="1"/>
          <p:nvPr/>
        </p:nvSpPr>
        <p:spPr>
          <a:xfrm>
            <a:off x="609600" y="1445358"/>
            <a:ext cx="6096000" cy="369332"/>
          </a:xfrm>
          <a:prstGeom prst="rect">
            <a:avLst/>
          </a:prstGeom>
          <a:noFill/>
        </p:spPr>
        <p:txBody>
          <a:bodyPr wrap="square">
            <a:spAutoFit/>
          </a:bodyPr>
          <a:lstStyle/>
          <a:p>
            <a:pPr marL="380990" indent="-380990">
              <a:buFont typeface="Wingdings" panose="05000000000000000000" pitchFamily="2" charset="2"/>
              <a:buChar char="§"/>
            </a:pPr>
            <a:r>
              <a:rPr lang="en-GB" sz="1800" b="1" dirty="0">
                <a:solidFill>
                  <a:schemeClr val="accent1">
                    <a:lumMod val="50000"/>
                  </a:schemeClr>
                </a:solidFill>
              </a:rPr>
              <a:t>Greenhouse Gas Decree?</a:t>
            </a:r>
          </a:p>
        </p:txBody>
      </p:sp>
      <p:sp>
        <p:nvSpPr>
          <p:cNvPr id="3" name="Rectangle 2">
            <a:extLst>
              <a:ext uri="{FF2B5EF4-FFF2-40B4-BE49-F238E27FC236}">
                <a16:creationId xmlns:a16="http://schemas.microsoft.com/office/drawing/2014/main" id="{9C180A9E-6DA8-822F-6FD8-37E59BFA42D1}"/>
              </a:ext>
            </a:extLst>
          </p:cNvPr>
          <p:cNvSpPr/>
          <p:nvPr/>
        </p:nvSpPr>
        <p:spPr>
          <a:xfrm>
            <a:off x="11571143" y="6363144"/>
            <a:ext cx="460663" cy="3236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 name="TextBox 3">
            <a:extLst>
              <a:ext uri="{FF2B5EF4-FFF2-40B4-BE49-F238E27FC236}">
                <a16:creationId xmlns:a16="http://schemas.microsoft.com/office/drawing/2014/main" id="{640F44D9-035D-8C58-7E02-30DA98AA8DE3}"/>
              </a:ext>
            </a:extLst>
          </p:cNvPr>
          <p:cNvSpPr txBox="1"/>
          <p:nvPr/>
        </p:nvSpPr>
        <p:spPr>
          <a:xfrm>
            <a:off x="4090116" y="1670243"/>
            <a:ext cx="3619500" cy="1015663"/>
          </a:xfrm>
          <a:prstGeom prst="rect">
            <a:avLst/>
          </a:prstGeom>
          <a:solidFill>
            <a:srgbClr val="0070C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FFFFFF"/>
                </a:solidFill>
                <a:effectLst/>
                <a:uLnTx/>
                <a:uFillTx/>
                <a:latin typeface="Arial"/>
                <a:cs typeface="Arial"/>
                <a:sym typeface="Arial"/>
              </a:rPr>
              <a:t>GREENHOUSE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FFFFFF"/>
                </a:solidFill>
                <a:effectLst/>
                <a:uLnTx/>
                <a:uFillTx/>
                <a:latin typeface="Arial"/>
                <a:cs typeface="Arial"/>
                <a:sym typeface="Arial"/>
              </a:rPr>
              <a:t>GAS EMISSIONS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FFFFFF"/>
                </a:solidFill>
                <a:effectLst/>
                <a:uLnTx/>
                <a:uFillTx/>
                <a:latin typeface="Arial"/>
                <a:cs typeface="Arial"/>
                <a:sym typeface="Arial"/>
              </a:rPr>
              <a:t>INVENTORY</a:t>
            </a:r>
          </a:p>
        </p:txBody>
      </p:sp>
      <p:sp>
        <p:nvSpPr>
          <p:cNvPr id="5" name="TextBox 4">
            <a:extLst>
              <a:ext uri="{FF2B5EF4-FFF2-40B4-BE49-F238E27FC236}">
                <a16:creationId xmlns:a16="http://schemas.microsoft.com/office/drawing/2014/main" id="{BFB5C635-4265-D222-0B5C-515653B346A6}"/>
              </a:ext>
            </a:extLst>
          </p:cNvPr>
          <p:cNvSpPr txBox="1"/>
          <p:nvPr/>
        </p:nvSpPr>
        <p:spPr>
          <a:xfrm>
            <a:off x="6107257" y="3357275"/>
            <a:ext cx="5475143" cy="2616101"/>
          </a:xfrm>
          <a:prstGeom prst="rect">
            <a:avLst/>
          </a:prstGeom>
          <a:solidFill>
            <a:srgbClr val="0070C0"/>
          </a:solidFill>
        </p:spPr>
        <p:txBody>
          <a:bodyPr wrap="square" anchor="ctr">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FFFFFF"/>
                </a:solidFill>
                <a:effectLst/>
                <a:uLnTx/>
                <a:uFillTx/>
                <a:latin typeface="+mn-lt"/>
                <a:cs typeface="Arial"/>
                <a:sym typeface="Arial"/>
              </a:rPr>
              <a:t>Product Greenhouse Gas Footprint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dirty="0">
                <a:ln>
                  <a:noFill/>
                </a:ln>
                <a:solidFill>
                  <a:srgbClr val="FFFFFF"/>
                </a:solidFill>
                <a:effectLst/>
                <a:uLnTx/>
                <a:uFillTx/>
                <a:latin typeface="+mn-lt"/>
                <a:cs typeface="Arial"/>
                <a:sym typeface="Arial"/>
              </a:rPr>
              <a:t>Greenhouse Gas Protocol</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dirty="0">
                <a:ln>
                  <a:noFill/>
                </a:ln>
                <a:solidFill>
                  <a:srgbClr val="FFFFFF"/>
                </a:solidFill>
                <a:effectLst/>
                <a:uLnTx/>
                <a:uFillTx/>
                <a:latin typeface="+mn-lt"/>
                <a:cs typeface="Arial"/>
                <a:sym typeface="Arial"/>
              </a:rPr>
              <a:t>Life Cycle GHG Emissions Reporting and Auditing Standard</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000" b="0" i="0" u="none" strike="noStrike" kern="0" cap="none" spc="0" normalizeH="0" baseline="0" noProof="0" dirty="0">
              <a:ln>
                <a:noFill/>
              </a:ln>
              <a:solidFill>
                <a:srgbClr val="FFFFFF"/>
              </a:solidFill>
              <a:effectLst/>
              <a:uLnTx/>
              <a:uFillTx/>
              <a:latin typeface="+mn-lt"/>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dirty="0">
                <a:ln>
                  <a:noFill/>
                </a:ln>
                <a:solidFill>
                  <a:srgbClr val="FFFFFF"/>
                </a:solidFill>
                <a:effectLst/>
                <a:uLnTx/>
                <a:uFillTx/>
                <a:latin typeface="+mn-lt"/>
                <a:cs typeface="Arial"/>
                <a:sym typeface="Arial"/>
              </a:rPr>
              <a:t>ISO 14040/44</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000" b="0" i="0" u="none" strike="noStrike" kern="0" cap="none" spc="0" normalizeH="0" baseline="0" noProof="0" dirty="0">
              <a:ln>
                <a:noFill/>
              </a:ln>
              <a:solidFill>
                <a:srgbClr val="FFFFFF"/>
              </a:solidFill>
              <a:effectLst/>
              <a:uLnTx/>
              <a:uFillTx/>
              <a:latin typeface="+mn-lt"/>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dirty="0">
                <a:ln>
                  <a:noFill/>
                </a:ln>
                <a:solidFill>
                  <a:srgbClr val="FFFFFF"/>
                </a:solidFill>
                <a:effectLst/>
                <a:uLnTx/>
                <a:uFillTx/>
                <a:latin typeface="+mn-lt"/>
                <a:cs typeface="Arial"/>
                <a:sym typeface="Arial"/>
              </a:rPr>
              <a:t>PAS 2050</a:t>
            </a:r>
            <a:endParaRPr kumimoji="0" lang="en-US" sz="2000" b="1" i="0" u="none" strike="noStrike" kern="0" cap="none" spc="0" normalizeH="0" baseline="0" noProof="0" dirty="0">
              <a:ln>
                <a:noFill/>
              </a:ln>
              <a:solidFill>
                <a:srgbClr val="FFFFFF"/>
              </a:solidFill>
              <a:effectLst/>
              <a:uLnTx/>
              <a:uFillTx/>
              <a:latin typeface="+mn-lt"/>
              <a:cs typeface="Arial"/>
              <a:sym typeface="Arial"/>
            </a:endParaRPr>
          </a:p>
        </p:txBody>
      </p:sp>
      <p:sp>
        <p:nvSpPr>
          <p:cNvPr id="8" name="TextBox 7">
            <a:extLst>
              <a:ext uri="{FF2B5EF4-FFF2-40B4-BE49-F238E27FC236}">
                <a16:creationId xmlns:a16="http://schemas.microsoft.com/office/drawing/2014/main" id="{E508ACB6-BC4E-88BD-35BB-7627FDACBF6C}"/>
              </a:ext>
            </a:extLst>
          </p:cNvPr>
          <p:cNvSpPr txBox="1"/>
          <p:nvPr/>
        </p:nvSpPr>
        <p:spPr>
          <a:xfrm>
            <a:off x="1183579" y="3412222"/>
            <a:ext cx="4664771" cy="2554545"/>
          </a:xfrm>
          <a:prstGeom prst="rect">
            <a:avLst/>
          </a:prstGeom>
          <a:solidFill>
            <a:srgbClr val="0070C0"/>
          </a:solidFill>
        </p:spPr>
        <p:txBody>
          <a:bodyPr wrap="square" anchor="ctr">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FFFFFF"/>
                </a:solidFill>
                <a:effectLst/>
                <a:uLnTx/>
                <a:uFillTx/>
                <a:latin typeface="+mn-lt"/>
                <a:cs typeface="Arial"/>
                <a:sym typeface="Arial"/>
              </a:rPr>
              <a:t>Greenhouse Gas Footprint of IE</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000" b="1" i="0" u="none" strike="noStrike" kern="0" cap="none" spc="0" normalizeH="0" baseline="0" noProof="0" dirty="0">
              <a:ln>
                <a:noFill/>
              </a:ln>
              <a:solidFill>
                <a:srgbClr val="FFFFFF"/>
              </a:solidFill>
              <a:effectLst/>
              <a:uLnTx/>
              <a:uFillTx/>
              <a:latin typeface="+mn-lt"/>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dirty="0">
                <a:ln>
                  <a:noFill/>
                </a:ln>
                <a:solidFill>
                  <a:srgbClr val="FFFFFF"/>
                </a:solidFill>
                <a:effectLst/>
                <a:uLnTx/>
                <a:uFillTx/>
                <a:latin typeface="+mn-lt"/>
                <a:cs typeface="Arial"/>
                <a:sym typeface="Arial"/>
              </a:rPr>
              <a:t>Greenhouse Gas Protocol</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dirty="0">
                <a:ln>
                  <a:noFill/>
                </a:ln>
                <a:solidFill>
                  <a:srgbClr val="FFFFFF"/>
                </a:solidFill>
                <a:effectLst/>
                <a:uLnTx/>
                <a:uFillTx/>
                <a:latin typeface="+mn-lt"/>
                <a:cs typeface="Arial"/>
                <a:sym typeface="Arial"/>
              </a:rPr>
              <a:t>GHG Emissions Reporting and Auditing Standard of IE</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000" b="0" i="0" u="none" strike="noStrike" kern="0" cap="none" spc="0" normalizeH="0" baseline="0" noProof="0" dirty="0">
              <a:ln>
                <a:noFill/>
              </a:ln>
              <a:solidFill>
                <a:srgbClr val="FFFFFF"/>
              </a:solidFill>
              <a:effectLst/>
              <a:uLnTx/>
              <a:uFillTx/>
              <a:latin typeface="+mn-lt"/>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dirty="0">
                <a:ln>
                  <a:noFill/>
                </a:ln>
                <a:solidFill>
                  <a:srgbClr val="FFFFFF"/>
                </a:solidFill>
                <a:effectLst/>
                <a:uLnTx/>
                <a:uFillTx/>
                <a:latin typeface="+mn-lt"/>
                <a:cs typeface="Arial"/>
                <a:sym typeface="Arial"/>
              </a:rPr>
              <a:t>ISO 14064</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000" b="0" i="0" u="none" strike="noStrike" kern="0" cap="none" spc="0" normalizeH="0" baseline="0" noProof="0" dirty="0">
              <a:ln>
                <a:noFill/>
              </a:ln>
              <a:solidFill>
                <a:srgbClr val="FFFFFF"/>
              </a:solidFill>
              <a:effectLst/>
              <a:uLnTx/>
              <a:uFillTx/>
              <a:latin typeface="+mn-lt"/>
              <a:cs typeface="Arial"/>
              <a:sym typeface="Arial"/>
            </a:endParaRPr>
          </a:p>
        </p:txBody>
      </p:sp>
      <p:cxnSp>
        <p:nvCxnSpPr>
          <p:cNvPr id="10" name="Straight Arrow Connector 9">
            <a:extLst>
              <a:ext uri="{FF2B5EF4-FFF2-40B4-BE49-F238E27FC236}">
                <a16:creationId xmlns:a16="http://schemas.microsoft.com/office/drawing/2014/main" id="{D0A0D301-A7B1-1D6B-D198-0954FA328ACE}"/>
              </a:ext>
            </a:extLst>
          </p:cNvPr>
          <p:cNvCxnSpPr>
            <a:stCxn id="4" idx="2"/>
          </p:cNvCxnSpPr>
          <p:nvPr/>
        </p:nvCxnSpPr>
        <p:spPr>
          <a:xfrm flipH="1">
            <a:off x="3567973" y="2685906"/>
            <a:ext cx="2331893" cy="669042"/>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cxnSp>
        <p:nvCxnSpPr>
          <p:cNvPr id="11" name="Straight Arrow Connector 10">
            <a:extLst>
              <a:ext uri="{FF2B5EF4-FFF2-40B4-BE49-F238E27FC236}">
                <a16:creationId xmlns:a16="http://schemas.microsoft.com/office/drawing/2014/main" id="{1671E3CD-B91D-B5DE-CC2E-9C614A1ED015}"/>
              </a:ext>
            </a:extLst>
          </p:cNvPr>
          <p:cNvCxnSpPr>
            <a:cxnSpLocks/>
            <a:stCxn id="4" idx="2"/>
            <a:endCxn id="5" idx="0"/>
          </p:cNvCxnSpPr>
          <p:nvPr/>
        </p:nvCxnSpPr>
        <p:spPr>
          <a:xfrm>
            <a:off x="5899866" y="2685906"/>
            <a:ext cx="2944963" cy="671369"/>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sp>
        <p:nvSpPr>
          <p:cNvPr id="14" name="Rectangle 13">
            <a:extLst>
              <a:ext uri="{FF2B5EF4-FFF2-40B4-BE49-F238E27FC236}">
                <a16:creationId xmlns:a16="http://schemas.microsoft.com/office/drawing/2014/main" id="{5F21CDC8-1A6C-CB57-668B-AF79FEE0960C}"/>
              </a:ext>
            </a:extLst>
          </p:cNvPr>
          <p:cNvSpPr/>
          <p:nvPr/>
        </p:nvSpPr>
        <p:spPr>
          <a:xfrm>
            <a:off x="705789" y="4010187"/>
            <a:ext cx="5323268" cy="1197735"/>
          </a:xfrm>
          <a:prstGeom prst="rect">
            <a:avLst/>
          </a:prstGeom>
          <a:noFill/>
          <a:ln>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sz="2000"/>
          </a:p>
        </p:txBody>
      </p:sp>
    </p:spTree>
    <p:extLst>
      <p:ext uri="{BB962C8B-B14F-4D97-AF65-F5344CB8AC3E}">
        <p14:creationId xmlns:p14="http://schemas.microsoft.com/office/powerpoint/2010/main" val="765512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p="http://schemas.openxmlformats.org/presentationml/2006/main" xmlns:a="http://schemas.openxmlformats.org/drawingml/2006/main" xmlns:r="http://schemas.openxmlformats.org/officeDocument/2006/relationships">
  <p:cSld>
    <p:spTree>
      <p:nvGrpSpPr>
        <p:cNvPr id="1" name="Shape 718"/>
        <p:cNvGrpSpPr/>
        <p:nvPr/>
      </p:nvGrpSpPr>
      <p:grpSpPr>
        <a:xfrm>
          <a:off x="0" y="0"/>
          <a:ext cx="0" cy="0"/>
          <a:chOff x="0" y="0"/>
          <a:chExt cx="0" cy="0"/>
        </a:xfrm>
      </p:grpSpPr>
      <p:sp>
        <p:nvSpPr>
          <p:cNvPr id="720" name="Google Shape;720;p54"/>
          <p:cNvSpPr txBox="1">
            <a:spLocks noGrp="1"/>
          </p:cNvSpPr>
          <p:nvPr>
            <p:ph type="title"/>
          </p:nvPr>
        </p:nvSpPr>
        <p:spPr>
          <a:xfrm>
            <a:off x="609600" y="621917"/>
            <a:ext cx="10972800" cy="495200"/>
          </a:xfrm>
          <a:prstGeom prst="rect">
            <a:avLst/>
          </a:prstGeom>
          <a:noFill/>
          <a:ln>
            <a:noFill/>
          </a:ln>
        </p:spPr>
        <p:txBody>
          <a:bodyPr anchor="t" anchorCtr="0" bIns="0" lIns="0" rIns="0" spcFirstLastPara="1" tIns="0" wrap="square">
            <a:noAutofit/>
          </a:bodyPr>
          <a:lstStyle/>
          <a:p>
            <a:pPr>
              <a:lnSpc>
                <a:spcPct val="95000"/>
              </a:lnSpc>
            </a:pPr>
            <a:r>
              <a:rPr dirty="0" lang="en-US">
                <a:solidFill>
                  <a:schemeClr val="accent1">
                    <a:lumMod val="50000"/>
                  </a:schemeClr>
                </a:solidFill>
              </a:rPr>
              <a:t>Measurement method</a:t>
            </a:r>
            <a:endParaRPr dirty="0" sz="2000">
              <a:solidFill>
                <a:schemeClr val="accent1">
                  <a:lumMod val="50000"/>
                </a:schemeClr>
              </a:solidFill>
            </a:endParaRPr>
          </a:p>
        </p:txBody>
      </p:sp>
      <p:grpSp>
        <p:nvGrpSpPr>
          <p:cNvPr id="721" name="Google Shape;721;p54"/>
          <p:cNvGrpSpPr/>
          <p:nvPr/>
        </p:nvGrpSpPr>
        <p:grpSpPr>
          <a:xfrm>
            <a:off x="322078" y="2553756"/>
            <a:ext cx="5635785" cy="2774145"/>
            <a:chOff x="1330897" y="1250084"/>
            <a:chExt cx="5191402" cy="2555403"/>
          </a:xfrm>
        </p:grpSpPr>
        <p:pic>
          <p:nvPicPr>
            <p:cNvPr id="722" name="Google Shape;722;p54"/>
            <p:cNvPicPr preferRelativeResize="0"/>
            <p:nvPr/>
          </p:nvPicPr>
          <p:blipFill rotWithShape="1">
            <a:blip r:embed="rId3">
              <a:alphaModFix/>
            </a:blip>
            <a:srcRect b="96" l="176" r="130" t="64"/>
            <a:stretch/>
          </p:blipFill>
          <p:spPr>
            <a:xfrm>
              <a:off x="1330897" y="1481604"/>
              <a:ext cx="1844536" cy="2110583"/>
            </a:xfrm>
            <a:prstGeom prst="rect">
              <a:avLst/>
            </a:prstGeom>
            <a:noFill/>
            <a:ln>
              <a:solidFill>
                <a:srgbClr val="005091"/>
              </a:solidFill>
            </a:ln>
          </p:spPr>
        </p:pic>
        <p:sp>
          <p:nvSpPr>
            <p:cNvPr id="723" name="Google Shape;723;p54"/>
            <p:cNvSpPr/>
            <p:nvPr/>
          </p:nvSpPr>
          <p:spPr>
            <a:xfrm>
              <a:off x="3285230" y="1615725"/>
              <a:ext cx="1468200" cy="495900"/>
            </a:xfrm>
            <a:prstGeom prst="leftArrow">
              <a:avLst>
                <a:gd fmla="val 50000" name="adj1"/>
                <a:gd fmla="val 50000" name="adj2"/>
              </a:avLst>
            </a:prstGeom>
            <a:noFill/>
            <a:ln cap="flat" cmpd="sng" w="28575">
              <a:solidFill>
                <a:srgbClr val="005091"/>
              </a:solidFill>
              <a:prstDash val="solid"/>
              <a:round/>
              <a:headEnd len="sm" type="none" w="sm"/>
              <a:tailEnd len="sm" type="none" w="sm"/>
            </a:ln>
          </p:spPr>
          <p:txBody>
            <a:bodyPr anchor="ctr" anchorCtr="0" bIns="121900" lIns="121900" rIns="121900" spcFirstLastPara="1" tIns="121900" wrap="square">
              <a:noAutofit/>
            </a:bodyPr>
            <a:lstStyle/>
            <a:p>
              <a:pPr algn="l" defTabSz="914400" eaLnBrk="1" fontAlgn="auto" hangingPunct="1" indent="0" latinLnBrk="0" lvl="0" marL="0" marR="0" rtl="0">
                <a:lnSpc>
                  <a:spcPct val="100000"/>
                </a:lnSpc>
                <a:spcBef>
                  <a:spcPts val="0"/>
                </a:spcBef>
                <a:spcAft>
                  <a:spcPts val="0"/>
                </a:spcAft>
                <a:buClr>
                  <a:srgbClr val="000000"/>
                </a:buClr>
                <a:buSzPts val="1350"/>
                <a:buFont typeface="Arial"/>
                <a:buNone/>
                <a:tabLst/>
                <a:defRPr/>
              </a:pPr>
              <a:endParaRPr b="0" baseline="0" cap="none" i="0" kern="0" kumimoji="0" noProof="0" normalizeH="0" spc="0" strike="noStrike" sz="1200" u="none">
                <a:ln>
                  <a:noFill/>
                </a:ln>
                <a:solidFill>
                  <a:srgbClr val="005091"/>
                </a:solidFill>
                <a:effectLst/>
                <a:uLnTx/>
                <a:uFillTx/>
                <a:latin charset="0" panose="020B0604020202020204" pitchFamily="34" typeface="Arial"/>
                <a:cs charset="0" panose="020B0604020202020204" pitchFamily="34" typeface="Arial"/>
                <a:sym typeface="Arial"/>
              </a:endParaRPr>
            </a:p>
          </p:txBody>
        </p:sp>
        <p:sp>
          <p:nvSpPr>
            <p:cNvPr id="724" name="Google Shape;724;p54"/>
            <p:cNvSpPr/>
            <p:nvPr/>
          </p:nvSpPr>
          <p:spPr>
            <a:xfrm>
              <a:off x="3285230" y="2830300"/>
              <a:ext cx="1468200" cy="495900"/>
            </a:xfrm>
            <a:prstGeom prst="leftArrow">
              <a:avLst>
                <a:gd fmla="val 50000" name="adj1"/>
                <a:gd fmla="val 50000" name="adj2"/>
              </a:avLst>
            </a:prstGeom>
            <a:noFill/>
            <a:ln cap="flat" cmpd="sng" w="28575">
              <a:solidFill>
                <a:srgbClr val="005091"/>
              </a:solidFill>
              <a:prstDash val="solid"/>
              <a:round/>
              <a:headEnd len="sm" type="none" w="sm"/>
              <a:tailEnd len="sm" type="none" w="sm"/>
            </a:ln>
          </p:spPr>
          <p:txBody>
            <a:bodyPr anchor="ctr" anchorCtr="0" bIns="121900" lIns="121900" rIns="121900" spcFirstLastPara="1" tIns="121900" wrap="square">
              <a:noAutofit/>
            </a:bodyPr>
            <a:lstStyle/>
            <a:p>
              <a:pPr algn="l" defTabSz="914400" eaLnBrk="1" fontAlgn="auto" hangingPunct="1" indent="0" latinLnBrk="0" lvl="0" marL="0" marR="0" rtl="0">
                <a:lnSpc>
                  <a:spcPct val="100000"/>
                </a:lnSpc>
                <a:spcBef>
                  <a:spcPts val="0"/>
                </a:spcBef>
                <a:spcAft>
                  <a:spcPts val="0"/>
                </a:spcAft>
                <a:buClr>
                  <a:srgbClr val="000000"/>
                </a:buClr>
                <a:buSzPts val="1350"/>
                <a:buFont typeface="Arial"/>
                <a:buNone/>
                <a:tabLst/>
                <a:defRPr/>
              </a:pPr>
              <a:endParaRPr b="0" baseline="0" cap="none" i="0" kern="0" kumimoji="0" noProof="0" normalizeH="0" spc="0" strike="noStrike" sz="1200" u="none">
                <a:ln>
                  <a:noFill/>
                </a:ln>
                <a:solidFill>
                  <a:srgbClr val="005091"/>
                </a:solidFill>
                <a:effectLst/>
                <a:uLnTx/>
                <a:uFillTx/>
                <a:latin charset="0" panose="020B0604020202020204" pitchFamily="34" typeface="Arial"/>
                <a:cs charset="0" panose="020B0604020202020204" pitchFamily="34" typeface="Arial"/>
                <a:sym typeface="Arial"/>
              </a:endParaRPr>
            </a:p>
          </p:txBody>
        </p:sp>
        <p:sp>
          <p:nvSpPr>
            <p:cNvPr id="725" name="Google Shape;725;p54"/>
            <p:cNvSpPr txBox="1"/>
            <p:nvPr/>
          </p:nvSpPr>
          <p:spPr>
            <a:xfrm>
              <a:off x="3600855" y="1250084"/>
              <a:ext cx="1090102" cy="426600"/>
            </a:xfrm>
            <a:prstGeom prst="rect">
              <a:avLst/>
            </a:prstGeom>
            <a:noFill/>
            <a:ln>
              <a:solidFill>
                <a:srgbClr val="005091"/>
              </a:solidFill>
            </a:ln>
          </p:spPr>
          <p:txBody>
            <a:bodyPr anchor="ctr" anchorCtr="0" bIns="121900" lIns="121900" rIns="121900" spcFirstLastPara="1" tIns="121900" wrap="square">
              <a:noAutofit/>
            </a:bodyPr>
            <a:lstStyle/>
            <a:p>
              <a:pPr algn="ctr" defTabSz="914400" eaLnBrk="1" fontAlgn="auto" hangingPunct="1" indent="0" latinLnBrk="0" lvl="0" marL="0" marR="0" rtl="0">
                <a:lnSpc>
                  <a:spcPct val="100000"/>
                </a:lnSpc>
                <a:spcBef>
                  <a:spcPts val="0"/>
                </a:spcBef>
                <a:spcAft>
                  <a:spcPts val="0"/>
                </a:spcAft>
                <a:buClr>
                  <a:srgbClr val="005091"/>
                </a:buClr>
                <a:buSzPts val="900"/>
                <a:buFont typeface="Arial"/>
                <a:buNone/>
                <a:tabLst/>
                <a:defRPr/>
              </a:pPr>
              <a:r>
                <a:rPr b="1" baseline="0" cap="none" dirty="0" i="0" kern="0" kumimoji="0" lang="en-US" noProof="0" normalizeH="0" spc="0" strike="noStrike" sz="1200" u="none">
                  <a:ln>
                    <a:noFill/>
                  </a:ln>
                  <a:solidFill>
                    <a:srgbClr val="005091"/>
                  </a:solidFill>
                  <a:effectLst/>
                  <a:uLnTx/>
                  <a:uFillTx/>
                  <a:latin charset="0" panose="020B0604020202020204" pitchFamily="34" typeface="Arial"/>
                  <a:ea typeface="Montserrat"/>
                  <a:cs charset="0" panose="020B0604020202020204" pitchFamily="34" typeface="Arial"/>
                  <a:sym typeface="Montserrat"/>
                </a:rPr>
                <a:t>Direct emissions</a:t>
              </a:r>
              <a:endParaRPr b="0" baseline="0" cap="none" dirty="0" i="0" kern="0" kumimoji="0" noProof="0" normalizeH="0" spc="0" strike="noStrike" sz="1200" u="none">
                <a:ln>
                  <a:noFill/>
                </a:ln>
                <a:solidFill>
                  <a:srgbClr val="005091"/>
                </a:solidFill>
                <a:effectLst/>
                <a:uLnTx/>
                <a:uFillTx/>
                <a:latin charset="0" panose="020B0604020202020204" pitchFamily="34" typeface="Arial"/>
                <a:ea typeface="Montserrat"/>
                <a:cs charset="0" panose="020B0604020202020204" pitchFamily="34" typeface="Arial"/>
                <a:sym typeface="Montserrat"/>
              </a:endParaRPr>
            </a:p>
          </p:txBody>
        </p:sp>
        <p:sp>
          <p:nvSpPr>
            <p:cNvPr id="726" name="Google Shape;726;p54"/>
            <p:cNvSpPr txBox="1"/>
            <p:nvPr/>
          </p:nvSpPr>
          <p:spPr>
            <a:xfrm>
              <a:off x="3667567" y="2442838"/>
              <a:ext cx="1006200" cy="365100"/>
            </a:xfrm>
            <a:prstGeom prst="rect">
              <a:avLst/>
            </a:prstGeom>
            <a:noFill/>
            <a:ln>
              <a:solidFill>
                <a:srgbClr val="005091"/>
              </a:solidFill>
            </a:ln>
          </p:spPr>
          <p:txBody>
            <a:bodyPr anchor="ctr" anchorCtr="0" bIns="121900" lIns="121900" rIns="121900" spcFirstLastPara="1" tIns="121900" wrap="square">
              <a:noAutofit/>
            </a:bodyPr>
            <a:lstStyle/>
            <a:p>
              <a:pPr algn="ctr" defTabSz="914400" eaLnBrk="1" fontAlgn="auto" hangingPunct="1" indent="0" latinLnBrk="0" lvl="0" marL="0" marR="0" rtl="0">
                <a:lnSpc>
                  <a:spcPct val="100000"/>
                </a:lnSpc>
                <a:spcBef>
                  <a:spcPts val="0"/>
                </a:spcBef>
                <a:spcAft>
                  <a:spcPts val="0"/>
                </a:spcAft>
                <a:buClr>
                  <a:srgbClr val="70934C"/>
                </a:buClr>
                <a:buSzPts val="900"/>
                <a:buFont typeface="Arial"/>
                <a:buNone/>
                <a:tabLst/>
                <a:defRPr/>
              </a:pPr>
              <a:r>
                <a:rPr b="1" baseline="0" cap="none" dirty="0" i="0" kern="0" kumimoji="0" lang="en-US" noProof="0" normalizeH="0" spc="0" strike="noStrike" sz="1200" u="none">
                  <a:ln>
                    <a:noFill/>
                  </a:ln>
                  <a:solidFill>
                    <a:srgbClr val="005091"/>
                  </a:solidFill>
                  <a:effectLst/>
                  <a:uLnTx/>
                  <a:uFillTx/>
                  <a:latin charset="0" panose="020B0604020202020204" pitchFamily="34" typeface="Arial"/>
                  <a:ea typeface="Montserrat"/>
                  <a:cs charset="0" panose="020B0604020202020204" pitchFamily="34" typeface="Arial"/>
                  <a:sym typeface="Montserrat"/>
                </a:rPr>
                <a:t>Indirect emissions</a:t>
              </a:r>
              <a:endParaRPr b="0" baseline="0" cap="none" dirty="0" i="0" kern="0" kumimoji="0" lang="en-US" noProof="0" normalizeH="0" spc="0" strike="noStrike" sz="1200" u="none">
                <a:ln>
                  <a:noFill/>
                </a:ln>
                <a:solidFill>
                  <a:srgbClr val="005091"/>
                </a:solidFill>
                <a:effectLst/>
                <a:uLnTx/>
                <a:uFillTx/>
                <a:latin charset="0" panose="020B0604020202020204" pitchFamily="34" typeface="Arial"/>
                <a:ea typeface="Montserrat"/>
                <a:cs charset="0" panose="020B0604020202020204" pitchFamily="34" typeface="Arial"/>
                <a:sym typeface="Montserrat"/>
              </a:endParaRPr>
            </a:p>
          </p:txBody>
        </p:sp>
        <p:sp>
          <p:nvSpPr>
            <p:cNvPr id="727" name="Google Shape;727;p54"/>
            <p:cNvSpPr txBox="1"/>
            <p:nvPr/>
          </p:nvSpPr>
          <p:spPr>
            <a:xfrm>
              <a:off x="3680467" y="3378887"/>
              <a:ext cx="980400" cy="426600"/>
            </a:xfrm>
            <a:prstGeom prst="rect">
              <a:avLst/>
            </a:prstGeom>
            <a:noFill/>
            <a:ln>
              <a:solidFill>
                <a:srgbClr val="005091"/>
              </a:solidFill>
            </a:ln>
          </p:spPr>
          <p:txBody>
            <a:bodyPr anchor="ctr" anchorCtr="0" bIns="121900" lIns="121900" rIns="121900" spcFirstLastPara="1" tIns="121900" wrap="square">
              <a:noAutofit/>
            </a:bodyPr>
            <a:lstStyle/>
            <a:p>
              <a:pPr algn="ctr" defTabSz="914400" eaLnBrk="1" fontAlgn="auto" hangingPunct="1" indent="0" latinLnBrk="0" lvl="0" marL="0" marR="0" rtl="0">
                <a:lnSpc>
                  <a:spcPct val="100000"/>
                </a:lnSpc>
                <a:spcBef>
                  <a:spcPts val="0"/>
                </a:spcBef>
                <a:spcAft>
                  <a:spcPts val="0"/>
                </a:spcAft>
                <a:buClr>
                  <a:srgbClr val="70934C"/>
                </a:buClr>
                <a:buSzPts val="900"/>
                <a:buFont typeface="Arial"/>
                <a:buNone/>
                <a:tabLst/>
                <a:defRPr/>
              </a:pPr>
              <a:r>
                <a:rPr b="1" baseline="0" cap="none" dirty="0" i="0" kern="0" kumimoji="0" lang="en-US" noProof="0" normalizeH="0" spc="0" strike="noStrike" sz="1200" u="none">
                  <a:ln>
                    <a:noFill/>
                  </a:ln>
                  <a:solidFill>
                    <a:srgbClr val="005091"/>
                  </a:solidFill>
                  <a:effectLst/>
                  <a:uLnTx/>
                  <a:uFillTx/>
                  <a:latin charset="0" panose="020B0604020202020204" pitchFamily="34" typeface="Arial"/>
                  <a:ea typeface="Montserrat"/>
                  <a:cs charset="0" panose="020B0604020202020204" pitchFamily="34" typeface="Arial"/>
                  <a:sym typeface="Montserrat"/>
                </a:rPr>
                <a:t>Indirect emissions</a:t>
              </a:r>
              <a:endParaRPr b="0" baseline="0" cap="none" dirty="0" i="0" kern="0" kumimoji="0" lang="en-US" noProof="0" normalizeH="0" spc="0" strike="noStrike" sz="1200" u="none">
                <a:ln>
                  <a:noFill/>
                </a:ln>
                <a:solidFill>
                  <a:srgbClr val="005091"/>
                </a:solidFill>
                <a:effectLst/>
                <a:uLnTx/>
                <a:uFillTx/>
                <a:latin charset="0" panose="020B0604020202020204" pitchFamily="34" typeface="Arial"/>
                <a:ea typeface="Montserrat"/>
                <a:cs charset="0" panose="020B0604020202020204" pitchFamily="34" typeface="Arial"/>
                <a:sym typeface="Montserrat"/>
              </a:endParaRPr>
            </a:p>
            <a:p>
              <a:pPr algn="ctr" defTabSz="914400" eaLnBrk="1" fontAlgn="auto" hangingPunct="1" indent="0" latinLnBrk="0" lvl="0" marL="0" marR="0" rtl="0">
                <a:lnSpc>
                  <a:spcPct val="100000"/>
                </a:lnSpc>
                <a:spcBef>
                  <a:spcPts val="0"/>
                </a:spcBef>
                <a:spcAft>
                  <a:spcPts val="0"/>
                </a:spcAft>
                <a:buClr>
                  <a:srgbClr val="000000"/>
                </a:buClr>
                <a:buSzPts val="700"/>
                <a:buFont typeface="Arial"/>
                <a:buNone/>
                <a:tabLst/>
                <a:defRPr/>
              </a:pPr>
              <a:endParaRPr b="0" baseline="0" cap="none" dirty="0" i="0" kern="0" kumimoji="0" noProof="0" normalizeH="0" spc="0" strike="noStrike" sz="1200" u="none">
                <a:ln>
                  <a:noFill/>
                </a:ln>
                <a:solidFill>
                  <a:srgbClr val="005091"/>
                </a:solidFill>
                <a:effectLst/>
                <a:uLnTx/>
                <a:uFillTx/>
                <a:latin charset="0" panose="020B0604020202020204" pitchFamily="34" typeface="Arial"/>
                <a:ea typeface="Montserrat"/>
                <a:cs charset="0" panose="020B0604020202020204" pitchFamily="34" typeface="Arial"/>
                <a:sym typeface="Montserrat"/>
              </a:endParaRPr>
            </a:p>
          </p:txBody>
        </p:sp>
        <p:sp>
          <p:nvSpPr>
            <p:cNvPr id="728" name="Google Shape;728;p54"/>
            <p:cNvSpPr txBox="1"/>
            <p:nvPr/>
          </p:nvSpPr>
          <p:spPr>
            <a:xfrm>
              <a:off x="4847692" y="2407990"/>
              <a:ext cx="1674600" cy="528900"/>
            </a:xfrm>
            <a:prstGeom prst="rect">
              <a:avLst/>
            </a:prstGeom>
            <a:noFill/>
            <a:ln cap="flat" cmpd="sng" w="9525">
              <a:solidFill>
                <a:srgbClr val="005091"/>
              </a:solidFill>
              <a:prstDash val="solid"/>
              <a:round/>
              <a:headEnd len="sm" type="none" w="sm"/>
              <a:tailEnd len="sm" type="none" w="sm"/>
            </a:ln>
          </p:spPr>
          <p:txBody>
            <a:bodyPr anchor="ctr" anchorCtr="0" bIns="121900" lIns="121900" rIns="121900" spcFirstLastPara="1" tIns="121900" wrap="square">
              <a:noAutofit/>
            </a:bodyPr>
            <a:lstStyle/>
            <a:p>
              <a:pPr algn="l" defTabSz="914400" eaLnBrk="1" fontAlgn="auto" hangingPunct="1" indent="0" latinLnBrk="0" lvl="0" marL="0" marR="0" rtl="0">
                <a:lnSpc>
                  <a:spcPct val="100000"/>
                </a:lnSpc>
                <a:spcBef>
                  <a:spcPts val="0"/>
                </a:spcBef>
                <a:spcAft>
                  <a:spcPts val="0"/>
                </a:spcAft>
                <a:buClr>
                  <a:srgbClr val="005091"/>
                </a:buClr>
                <a:buSzPts val="800"/>
                <a:buFont typeface="Arial"/>
                <a:buNone/>
                <a:tabLst/>
                <a:defRPr/>
              </a:pPr>
              <a:r>
                <a:rPr b="0" baseline="0" cap="none" dirty="0" i="0" kern="0" kumimoji="0" lang="en-US" noProof="0" normalizeH="0" spc="0" strike="noStrike" sz="1200" u="none">
                  <a:ln>
                    <a:noFill/>
                  </a:ln>
                  <a:solidFill>
                    <a:srgbClr val="005091"/>
                  </a:solidFill>
                  <a:effectLst/>
                  <a:uLnTx/>
                  <a:uFillTx/>
                  <a:latin charset="0" panose="020B0604020202020204" pitchFamily="34" typeface="Arial"/>
                  <a:ea typeface="Montserrat"/>
                  <a:cs charset="0" panose="020B0604020202020204" pitchFamily="34" typeface="Arial"/>
                  <a:sym typeface="Montserrat"/>
                </a:rPr>
                <a:t>Indirect energy (purchased electricity consumption)</a:t>
              </a:r>
              <a:endParaRPr b="0" baseline="0" cap="none" dirty="0" i="0" kern="0" kumimoji="0" noProof="0" normalizeH="0" spc="0" strike="noStrike" sz="1200" u="none">
                <a:ln>
                  <a:noFill/>
                </a:ln>
                <a:solidFill>
                  <a:srgbClr val="005091"/>
                </a:solidFill>
                <a:effectLst/>
                <a:uLnTx/>
                <a:uFillTx/>
                <a:latin charset="0" panose="020B0604020202020204" pitchFamily="34" typeface="Arial"/>
                <a:ea typeface="Montserrat"/>
                <a:cs charset="0" panose="020B0604020202020204" pitchFamily="34" typeface="Arial"/>
                <a:sym typeface="Montserrat"/>
              </a:endParaRPr>
            </a:p>
          </p:txBody>
        </p:sp>
        <p:sp>
          <p:nvSpPr>
            <p:cNvPr id="729" name="Google Shape;729;p54"/>
            <p:cNvSpPr txBox="1"/>
            <p:nvPr/>
          </p:nvSpPr>
          <p:spPr>
            <a:xfrm>
              <a:off x="4847699" y="3075587"/>
              <a:ext cx="1674600" cy="729900"/>
            </a:xfrm>
            <a:prstGeom prst="rect">
              <a:avLst/>
            </a:prstGeom>
            <a:noFill/>
            <a:ln cap="flat" cmpd="sng" w="9525">
              <a:solidFill>
                <a:srgbClr val="005091"/>
              </a:solidFill>
              <a:prstDash val="solid"/>
              <a:round/>
              <a:headEnd len="sm" type="none" w="sm"/>
              <a:tailEnd len="sm" type="none" w="sm"/>
            </a:ln>
          </p:spPr>
          <p:txBody>
            <a:bodyPr anchor="ctr" anchorCtr="0" bIns="121900" lIns="121900" rIns="121900" spcFirstLastPara="1" tIns="121900" wrap="square">
              <a:noAutofit/>
            </a:bodyPr>
            <a:lstStyle/>
            <a:p>
              <a:pPr algn="l" defTabSz="914400" eaLnBrk="1" fontAlgn="auto" hangingPunct="1" indent="0" latinLnBrk="0" lvl="0" marL="0" marR="0" rtl="0">
                <a:lnSpc>
                  <a:spcPct val="100000"/>
                </a:lnSpc>
                <a:spcBef>
                  <a:spcPts val="0"/>
                </a:spcBef>
                <a:spcAft>
                  <a:spcPts val="0"/>
                </a:spcAft>
                <a:buClr>
                  <a:srgbClr val="005091"/>
                </a:buClr>
                <a:buSzPts val="800"/>
                <a:buFont typeface="Arial"/>
                <a:buNone/>
                <a:tabLst/>
                <a:defRPr/>
              </a:pPr>
              <a:r>
                <a:rPr b="0" baseline="0" cap="none" dirty="0" i="0" kern="0" kumimoji="0" lang="en-US" noProof="0" normalizeH="0" spc="0" strike="noStrike" sz="1200" u="none">
                  <a:ln>
                    <a:noFill/>
                  </a:ln>
                  <a:solidFill>
                    <a:srgbClr val="005091"/>
                  </a:solidFill>
                  <a:effectLst/>
                  <a:uLnTx/>
                  <a:uFillTx/>
                  <a:latin charset="0" panose="020B0604020202020204" pitchFamily="34" typeface="Arial"/>
                  <a:ea typeface="Montserrat"/>
                  <a:cs charset="0" panose="020B0604020202020204" pitchFamily="34" typeface="Arial"/>
                  <a:sym typeface="Montserrat"/>
                </a:rPr>
                <a:t>Other indirect emissions (including both </a:t>
              </a:r>
              <a:r>
                <a:rPr b="1" baseline="0" cap="none" dirty="0" i="0" kern="0" kumimoji="0" lang="en-US" noProof="0" normalizeH="0" spc="0" strike="noStrike" sz="1200" u="none">
                  <a:ln>
                    <a:noFill/>
                  </a:ln>
                  <a:solidFill>
                    <a:srgbClr val="005091"/>
                  </a:solidFill>
                  <a:effectLst/>
                  <a:uLnTx/>
                  <a:uFillTx/>
                  <a:latin charset="0" panose="020B0604020202020204" pitchFamily="34" typeface="Arial"/>
                  <a:ea typeface="Montserrat"/>
                  <a:cs charset="0" panose="020B0604020202020204" pitchFamily="34" typeface="Arial"/>
                  <a:sym typeface="Montserrat"/>
                </a:rPr>
                <a:t>upstream and downstream </a:t>
              </a:r>
              <a:r>
                <a:rPr b="0" baseline="0" cap="none" dirty="0" i="0" kern="0" kumimoji="0" lang="en-US" noProof="0" normalizeH="0" spc="0" strike="noStrike" sz="1200" u="none">
                  <a:ln>
                    <a:noFill/>
                  </a:ln>
                  <a:solidFill>
                    <a:srgbClr val="005091"/>
                  </a:solidFill>
                  <a:effectLst/>
                  <a:uLnTx/>
                  <a:uFillTx/>
                  <a:latin charset="0" panose="020B0604020202020204" pitchFamily="34" typeface="Arial"/>
                  <a:ea typeface="Montserrat"/>
                  <a:cs charset="0" panose="020B0604020202020204" pitchFamily="34" typeface="Arial"/>
                  <a:sym typeface="Montserrat"/>
                </a:rPr>
                <a:t>activities)</a:t>
              </a:r>
              <a:endParaRPr b="0" baseline="0" cap="none" dirty="0" i="0" kern="0" kumimoji="0" noProof="0" normalizeH="0" spc="0" strike="noStrike" sz="1200" u="none">
                <a:ln>
                  <a:noFill/>
                </a:ln>
                <a:solidFill>
                  <a:srgbClr val="005091"/>
                </a:solidFill>
                <a:effectLst/>
                <a:uLnTx/>
                <a:uFillTx/>
                <a:latin charset="0" panose="020B0604020202020204" pitchFamily="34" typeface="Arial"/>
                <a:ea typeface="Montserrat"/>
                <a:cs charset="0" panose="020B0604020202020204" pitchFamily="34" typeface="Arial"/>
                <a:sym typeface="Montserrat"/>
              </a:endParaRPr>
            </a:p>
          </p:txBody>
        </p:sp>
        <p:sp>
          <p:nvSpPr>
            <p:cNvPr id="730" name="Google Shape;730;p54"/>
            <p:cNvSpPr txBox="1"/>
            <p:nvPr/>
          </p:nvSpPr>
          <p:spPr>
            <a:xfrm>
              <a:off x="4827637" y="1594996"/>
              <a:ext cx="1674600" cy="528900"/>
            </a:xfrm>
            <a:prstGeom prst="rect">
              <a:avLst/>
            </a:prstGeom>
            <a:noFill/>
            <a:ln cap="flat" cmpd="sng" w="9525">
              <a:solidFill>
                <a:srgbClr val="005091"/>
              </a:solidFill>
              <a:prstDash val="solid"/>
              <a:round/>
              <a:headEnd len="sm" type="none" w="sm"/>
              <a:tailEnd len="sm" type="none" w="sm"/>
            </a:ln>
          </p:spPr>
          <p:txBody>
            <a:bodyPr anchor="ctr" anchorCtr="0" bIns="121900" lIns="121900" rIns="121900" spcFirstLastPara="1" tIns="121900" wrap="square">
              <a:noAutofit/>
            </a:bodyPr>
            <a:lstStyle/>
            <a:p>
              <a:pPr algn="l" defTabSz="914400" eaLnBrk="1" fontAlgn="auto" hangingPunct="1" indent="0" latinLnBrk="0" lvl="0" marL="0" marR="0" rtl="0">
                <a:lnSpc>
                  <a:spcPct val="100000"/>
                </a:lnSpc>
                <a:spcBef>
                  <a:spcPts val="0"/>
                </a:spcBef>
                <a:spcAft>
                  <a:spcPts val="0"/>
                </a:spcAft>
                <a:buClr>
                  <a:srgbClr val="005091"/>
                </a:buClr>
                <a:buSzPts val="800"/>
                <a:buFont typeface="Arial"/>
                <a:buNone/>
                <a:tabLst/>
                <a:defRPr/>
              </a:pPr>
              <a:r>
                <a:rPr b="0" baseline="0" cap="none" dirty="0" i="0" kern="0" kumimoji="0" lang="en-US" noProof="0" normalizeH="0" spc="0" strike="noStrike" sz="1200" u="none">
                  <a:ln>
                    <a:noFill/>
                  </a:ln>
                  <a:solidFill>
                    <a:srgbClr val="005091"/>
                  </a:solidFill>
                  <a:effectLst/>
                  <a:uLnTx/>
                  <a:uFillTx/>
                  <a:latin charset="0" panose="020B0604020202020204" pitchFamily="34" typeface="Arial"/>
                  <a:ea typeface="Montserrat"/>
                  <a:cs charset="0" panose="020B0604020202020204" pitchFamily="34" typeface="Arial"/>
                  <a:sym typeface="Montserrat"/>
                </a:rPr>
                <a:t>Emissions from owned or controlled sources</a:t>
              </a:r>
              <a:endParaRPr b="0" baseline="0" cap="none" dirty="0" i="0" kern="0" kumimoji="0" noProof="0" normalizeH="0" spc="0" strike="noStrike" sz="1200" u="none">
                <a:ln>
                  <a:noFill/>
                </a:ln>
                <a:solidFill>
                  <a:srgbClr val="005091"/>
                </a:solidFill>
                <a:effectLst/>
                <a:uLnTx/>
                <a:uFillTx/>
                <a:latin charset="0" panose="020B0604020202020204" pitchFamily="34" typeface="Arial"/>
                <a:ea typeface="Montserrat"/>
                <a:cs charset="0" panose="020B0604020202020204" pitchFamily="34" typeface="Arial"/>
                <a:sym typeface="Montserrat"/>
              </a:endParaRPr>
            </a:p>
          </p:txBody>
        </p:sp>
      </p:grpSp>
      <p:sp>
        <p:nvSpPr>
          <p:cNvPr id="733" name="Google Shape;733;p54"/>
          <p:cNvSpPr txBox="1"/>
          <p:nvPr/>
        </p:nvSpPr>
        <p:spPr>
          <a:xfrm>
            <a:off x="322078" y="5728836"/>
            <a:ext cx="2433600" cy="430847"/>
          </a:xfrm>
          <a:prstGeom prst="rect">
            <a:avLst/>
          </a:prstGeom>
          <a:noFill/>
          <a:ln>
            <a:solidFill>
              <a:srgbClr val="005091"/>
            </a:solidFill>
          </a:ln>
        </p:spPr>
        <p:txBody>
          <a:bodyPr anchor="t" anchorCtr="0" bIns="121900" lIns="121900" rIns="121900" spcFirstLastPara="1" tIns="121900" wrap="square">
            <a:spAutoFit/>
          </a:bodyPr>
          <a:lstStyle/>
          <a:p>
            <a:pPr algn="l" defTabSz="914400" eaLnBrk="1" fontAlgn="auto" hangingPunct="1" indent="0" latinLnBrk="0" lvl="0" marL="0" marR="0" rtl="0">
              <a:lnSpc>
                <a:spcPct val="100000"/>
              </a:lnSpc>
              <a:spcBef>
                <a:spcPts val="0"/>
              </a:spcBef>
              <a:spcAft>
                <a:spcPts val="0"/>
              </a:spcAft>
              <a:buClr>
                <a:srgbClr val="87C6CC"/>
              </a:buClr>
              <a:buSzPts val="800"/>
              <a:buFont typeface="Arial"/>
              <a:buNone/>
              <a:tabLst/>
              <a:defRPr/>
            </a:pPr>
            <a:r>
              <a:rPr b="0" baseline="0" cap="none" dirty="0" i="0" kern="0" kumimoji="0" lang="en" noProof="0" normalizeH="0" spc="0" strike="noStrike" sz="1200" u="none">
                <a:ln>
                  <a:noFill/>
                </a:ln>
                <a:solidFill>
                  <a:srgbClr val="005091"/>
                </a:solidFill>
                <a:effectLst/>
                <a:uLnTx/>
                <a:uFillTx/>
                <a:latin charset="0" panose="020B0604020202020204" pitchFamily="34" typeface="Arial"/>
                <a:ea typeface="Montserrat"/>
                <a:cs charset="0" panose="020B0604020202020204" pitchFamily="34" typeface="Arial"/>
                <a:sym typeface="Montserrat"/>
              </a:rPr>
              <a:t>Source: South Pole</a:t>
            </a:r>
            <a:endParaRPr b="0" baseline="0" cap="none" dirty="0" i="0" kern="0" kumimoji="0" noProof="0" normalizeH="0" spc="0" strike="noStrike" sz="1200" u="none">
              <a:ln>
                <a:noFill/>
              </a:ln>
              <a:solidFill>
                <a:srgbClr val="005091"/>
              </a:solidFill>
              <a:effectLst/>
              <a:uLnTx/>
              <a:uFillTx/>
              <a:latin charset="0" panose="020B0604020202020204" pitchFamily="34" typeface="Arial"/>
              <a:ea typeface="Montserrat"/>
              <a:cs charset="0" panose="020B0604020202020204" pitchFamily="34" typeface="Arial"/>
              <a:sym typeface="Montserrat"/>
            </a:endParaRPr>
          </a:p>
        </p:txBody>
      </p:sp>
      <p:grpSp>
        <p:nvGrpSpPr>
          <p:cNvPr id="735" name="Google Shape;735;p54"/>
          <p:cNvGrpSpPr/>
          <p:nvPr/>
        </p:nvGrpSpPr>
        <p:grpSpPr>
          <a:xfrm>
            <a:off x="491246" y="1530099"/>
            <a:ext cx="5340352" cy="537939"/>
            <a:chOff x="358775" y="959923"/>
            <a:chExt cx="4005264" cy="403454"/>
          </a:xfrm>
        </p:grpSpPr>
        <p:sp>
          <p:nvSpPr>
            <p:cNvPr id="736" name="Google Shape;736;p54"/>
            <p:cNvSpPr/>
            <p:nvPr/>
          </p:nvSpPr>
          <p:spPr>
            <a:xfrm>
              <a:off x="405239" y="998877"/>
              <a:ext cx="3958800" cy="364500"/>
            </a:xfrm>
            <a:prstGeom prst="roundRect">
              <a:avLst>
                <a:gd fmla="val 50000" name="adj"/>
              </a:avLst>
            </a:prstGeom>
            <a:solidFill>
              <a:schemeClr val="accent1"/>
            </a:solidFill>
            <a:ln>
              <a:solidFill>
                <a:srgbClr val="005091"/>
              </a:solidFill>
            </a:ln>
          </p:spPr>
          <p:txBody>
            <a:bodyPr anchor="ctr" anchorCtr="0" bIns="121900" lIns="121900" rIns="121900" spcFirstLastPara="1" tIns="121900" wrap="square">
              <a:noAutofit/>
            </a:bodyPr>
            <a:lstStyle/>
            <a:p>
              <a:pPr algn="l" defTabSz="914400" eaLnBrk="1" fontAlgn="auto" hangingPunct="1" indent="0" latinLnBrk="0" lvl="0" marL="0" marR="0" rtl="0">
                <a:lnSpc>
                  <a:spcPct val="100000"/>
                </a:lnSpc>
                <a:spcBef>
                  <a:spcPts val="0"/>
                </a:spcBef>
                <a:spcAft>
                  <a:spcPts val="0"/>
                </a:spcAft>
                <a:buClr>
                  <a:srgbClr val="000000"/>
                </a:buClr>
                <a:buSzPts val="1350"/>
                <a:buFont typeface="Arial"/>
                <a:buNone/>
                <a:tabLst/>
                <a:defRPr/>
              </a:pPr>
              <a:endParaRPr b="0" baseline="0" cap="none" i="0" kern="0" kumimoji="0" noProof="0" normalizeH="0" spc="0" strike="noStrike" sz="1800" u="none">
                <a:ln>
                  <a:noFill/>
                </a:ln>
                <a:solidFill>
                  <a:srgbClr val="005091"/>
                </a:solidFill>
                <a:effectLst/>
                <a:uLnTx/>
                <a:uFillTx/>
                <a:latin charset="0" panose="020B0604020202020204" pitchFamily="34" typeface="Arial"/>
                <a:cs charset="0" panose="020B0604020202020204" pitchFamily="34" typeface="Arial"/>
                <a:sym typeface="Arial"/>
              </a:endParaRPr>
            </a:p>
          </p:txBody>
        </p:sp>
        <p:sp>
          <p:nvSpPr>
            <p:cNvPr id="737" name="Google Shape;737;p54"/>
            <p:cNvSpPr/>
            <p:nvPr/>
          </p:nvSpPr>
          <p:spPr>
            <a:xfrm>
              <a:off x="358775" y="959923"/>
              <a:ext cx="3958800" cy="364500"/>
            </a:xfrm>
            <a:prstGeom prst="roundRect">
              <a:avLst>
                <a:gd fmla="val 50000" name="adj"/>
              </a:avLst>
            </a:prstGeom>
            <a:solidFill>
              <a:schemeClr val="lt1"/>
            </a:solidFill>
            <a:ln cap="flat" cmpd="sng" w="9525">
              <a:solidFill>
                <a:srgbClr val="005091"/>
              </a:solidFill>
              <a:prstDash val="solid"/>
              <a:round/>
              <a:headEnd len="sm" type="none" w="sm"/>
              <a:tailEnd len="sm" type="none" w="sm"/>
            </a:ln>
          </p:spPr>
          <p:txBody>
            <a:bodyPr anchor="ctr" anchorCtr="0" bIns="121900" lIns="121900" rIns="121900" spcFirstLastPara="1" tIns="121900" wrap="square">
              <a:noAutofit/>
            </a:bodyPr>
            <a:lstStyle/>
            <a:p>
              <a:pPr algn="ctr" defTabSz="914400" eaLnBrk="1" fontAlgn="auto" hangingPunct="1" indent="0" latinLnBrk="0" lvl="0" marL="0" marR="0" rtl="0">
                <a:lnSpc>
                  <a:spcPct val="100000"/>
                </a:lnSpc>
                <a:spcBef>
                  <a:spcPts val="0"/>
                </a:spcBef>
                <a:spcAft>
                  <a:spcPts val="0"/>
                </a:spcAft>
                <a:buClr>
                  <a:srgbClr val="87C6CC"/>
                </a:buClr>
                <a:buSzPts val="1350"/>
                <a:buFont typeface="Arial"/>
                <a:buNone/>
                <a:tabLst/>
                <a:defRPr/>
              </a:pPr>
              <a:r>
                <a:rPr b="1" baseline="0" cap="none" dirty="0" i="0" kern="0" kumimoji="0" lang="en-US" noProof="0" normalizeH="0" spc="0" strike="noStrike" sz="1800" u="none">
                  <a:ln>
                    <a:noFill/>
                  </a:ln>
                  <a:solidFill>
                    <a:srgbClr val="005091"/>
                  </a:solidFill>
                  <a:effectLst/>
                  <a:uLnTx/>
                  <a:uFillTx/>
                  <a:latin charset="0" panose="020B0604020202020204" pitchFamily="34" typeface="Arial"/>
                  <a:ea typeface="Montserrat"/>
                  <a:cs charset="0" panose="020B0604020202020204" pitchFamily="34" typeface="Arial"/>
                  <a:sym typeface="Montserrat"/>
                </a:rPr>
                <a:t>Company footprint</a:t>
              </a:r>
              <a:endParaRPr b="0" baseline="0" cap="none" dirty="0" i="0" kern="0" kumimoji="0" noProof="0" normalizeH="0" spc="0" strike="noStrike" sz="1800" u="none">
                <a:ln>
                  <a:noFill/>
                </a:ln>
                <a:solidFill>
                  <a:srgbClr val="005091"/>
                </a:solidFill>
                <a:effectLst/>
                <a:uLnTx/>
                <a:uFillTx/>
                <a:latin charset="0" panose="020B0604020202020204" pitchFamily="34" typeface="Arial"/>
                <a:cs charset="0" panose="020B0604020202020204" pitchFamily="34" typeface="Arial"/>
                <a:sym typeface="Arial"/>
              </a:endParaRPr>
            </a:p>
          </p:txBody>
        </p:sp>
      </p:grpSp>
      <p:grpSp>
        <p:nvGrpSpPr>
          <p:cNvPr id="738" name="Google Shape;738;p54"/>
          <p:cNvGrpSpPr/>
          <p:nvPr/>
        </p:nvGrpSpPr>
        <p:grpSpPr>
          <a:xfrm>
            <a:off x="6614646" y="1530099"/>
            <a:ext cx="5340352" cy="537939"/>
            <a:chOff x="4951325" y="910223"/>
            <a:chExt cx="4005264" cy="403454"/>
          </a:xfrm>
        </p:grpSpPr>
        <p:sp>
          <p:nvSpPr>
            <p:cNvPr id="739" name="Google Shape;739;p54"/>
            <p:cNvSpPr/>
            <p:nvPr/>
          </p:nvSpPr>
          <p:spPr>
            <a:xfrm>
              <a:off x="4997789" y="949177"/>
              <a:ext cx="3958800" cy="364500"/>
            </a:xfrm>
            <a:prstGeom prst="roundRect">
              <a:avLst>
                <a:gd fmla="val 50000" name="adj"/>
              </a:avLst>
            </a:prstGeom>
            <a:solidFill>
              <a:schemeClr val="accent1"/>
            </a:solidFill>
            <a:ln>
              <a:solidFill>
                <a:srgbClr val="005091"/>
              </a:solidFill>
            </a:ln>
          </p:spPr>
          <p:txBody>
            <a:bodyPr anchor="ctr" anchorCtr="0" bIns="121900" lIns="121900" rIns="121900" spcFirstLastPara="1" tIns="121900" wrap="square">
              <a:noAutofit/>
            </a:bodyPr>
            <a:lstStyle/>
            <a:p>
              <a:pPr algn="l" defTabSz="914400" eaLnBrk="1" fontAlgn="auto" hangingPunct="1" indent="0" latinLnBrk="0" lvl="0" marL="0" marR="0" rtl="0">
                <a:lnSpc>
                  <a:spcPct val="100000"/>
                </a:lnSpc>
                <a:spcBef>
                  <a:spcPts val="0"/>
                </a:spcBef>
                <a:spcAft>
                  <a:spcPts val="0"/>
                </a:spcAft>
                <a:buClr>
                  <a:srgbClr val="000000"/>
                </a:buClr>
                <a:buSzPts val="1350"/>
                <a:buFont typeface="Arial"/>
                <a:buNone/>
                <a:tabLst/>
                <a:defRPr/>
              </a:pPr>
              <a:endParaRPr b="0" baseline="0" cap="none" i="0" kern="0" kumimoji="0" noProof="0" normalizeH="0" spc="0" strike="noStrike" sz="1800" u="none">
                <a:ln>
                  <a:noFill/>
                </a:ln>
                <a:solidFill>
                  <a:srgbClr val="005091"/>
                </a:solidFill>
                <a:effectLst/>
                <a:uLnTx/>
                <a:uFillTx/>
                <a:latin charset="0" panose="020B0604020202020204" pitchFamily="34" typeface="Arial"/>
                <a:cs charset="0" panose="020B0604020202020204" pitchFamily="34" typeface="Arial"/>
                <a:sym typeface="Arial"/>
              </a:endParaRPr>
            </a:p>
          </p:txBody>
        </p:sp>
        <p:sp>
          <p:nvSpPr>
            <p:cNvPr id="740" name="Google Shape;740;p54"/>
            <p:cNvSpPr/>
            <p:nvPr/>
          </p:nvSpPr>
          <p:spPr>
            <a:xfrm>
              <a:off x="4951325" y="910223"/>
              <a:ext cx="3958800" cy="364500"/>
            </a:xfrm>
            <a:prstGeom prst="roundRect">
              <a:avLst>
                <a:gd fmla="val 50000" name="adj"/>
              </a:avLst>
            </a:prstGeom>
            <a:solidFill>
              <a:schemeClr val="lt1"/>
            </a:solidFill>
            <a:ln cap="flat" cmpd="sng" w="9525">
              <a:solidFill>
                <a:srgbClr val="005091"/>
              </a:solidFill>
              <a:prstDash val="solid"/>
              <a:round/>
              <a:headEnd len="sm" type="none" w="sm"/>
              <a:tailEnd len="sm" type="none" w="sm"/>
            </a:ln>
          </p:spPr>
          <p:txBody>
            <a:bodyPr anchor="ctr" anchorCtr="0" bIns="121900" lIns="121900" rIns="121900" spcFirstLastPara="1" tIns="121900" wrap="square">
              <a:noAutofit/>
            </a:bodyPr>
            <a:lstStyle/>
            <a:p>
              <a:pPr algn="ctr" defTabSz="914400" eaLnBrk="1" fontAlgn="auto" hangingPunct="1" indent="0" latinLnBrk="0" lvl="0" marL="0" marR="0" rtl="0">
                <a:lnSpc>
                  <a:spcPct val="100000"/>
                </a:lnSpc>
                <a:spcBef>
                  <a:spcPts val="0"/>
                </a:spcBef>
                <a:spcAft>
                  <a:spcPts val="0"/>
                </a:spcAft>
                <a:buClr>
                  <a:srgbClr val="87C6CC"/>
                </a:buClr>
                <a:buSzPts val="1350"/>
                <a:buFont typeface="Arial"/>
                <a:buNone/>
                <a:tabLst/>
                <a:defRPr/>
              </a:pPr>
              <a:r>
                <a:rPr b="1" baseline="0" cap="none" dirty="0" i="0" kern="0" kumimoji="0" lang="en-US" noProof="0" normalizeH="0" spc="0" strike="noStrike" sz="1800" u="none">
                  <a:ln>
                    <a:noFill/>
                  </a:ln>
                  <a:solidFill>
                    <a:srgbClr val="005091"/>
                  </a:solidFill>
                  <a:effectLst/>
                  <a:uLnTx/>
                  <a:uFillTx/>
                  <a:latin charset="0" panose="020B0604020202020204" pitchFamily="34" typeface="Arial"/>
                  <a:ea typeface="Montserrat"/>
                  <a:cs charset="0" panose="020B0604020202020204" pitchFamily="34" typeface="Arial"/>
                  <a:sym typeface="Montserrat"/>
                </a:rPr>
                <a:t>Product footprint</a:t>
              </a:r>
              <a:endParaRPr b="0" baseline="0" cap="none" dirty="0" i="0" kern="0" kumimoji="0" noProof="0" normalizeH="0" spc="0" strike="noStrike" sz="1800" u="none">
                <a:ln>
                  <a:noFill/>
                </a:ln>
                <a:solidFill>
                  <a:srgbClr val="005091"/>
                </a:solidFill>
                <a:effectLst/>
                <a:uLnTx/>
                <a:uFillTx/>
                <a:latin charset="0" panose="020B0604020202020204" pitchFamily="34" typeface="Arial"/>
                <a:cs charset="0" panose="020B0604020202020204" pitchFamily="34" typeface="Arial"/>
                <a:sym typeface="Arial"/>
              </a:endParaRPr>
            </a:p>
          </p:txBody>
        </p:sp>
      </p:grpSp>
      <p:sp>
        <p:nvSpPr>
          <p:cNvPr id="2" name="Rectangle 1">
            <a:extLst>
              <a:ext uri="{FF2B5EF4-FFF2-40B4-BE49-F238E27FC236}">
                <a16:creationId xmlns:a16="http://schemas.microsoft.com/office/drawing/2014/main" id="{7E70700D-B231-781E-3783-0BA70AF90052}"/>
              </a:ext>
            </a:extLst>
          </p:cNvPr>
          <p:cNvSpPr/>
          <p:nvPr/>
        </p:nvSpPr>
        <p:spPr>
          <a:xfrm>
            <a:off x="11584022" y="6646479"/>
            <a:ext cx="460663" cy="3236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
                <a:srgbClr val="000000"/>
              </a:buClr>
              <a:buSzTx/>
              <a:buFont typeface="Arial"/>
              <a:buNone/>
              <a:tabLst/>
              <a:defRPr/>
            </a:pPr>
            <a:endParaRPr b="0" baseline="0" cap="none" i="0" kern="0" kumimoji="0" lang="en-US" noProof="0" normalizeH="0" spc="0" strike="noStrike" sz="2489" u="none">
              <a:ln>
                <a:noFill/>
              </a:ln>
              <a:solidFill>
                <a:srgbClr val="FFFFFF"/>
              </a:solidFill>
              <a:effectLst/>
              <a:uLnTx/>
              <a:uFillTx/>
              <a:latin charset="0" panose="020B0604020202020204" pitchFamily="34" typeface="Arial"/>
              <a:cs charset="0" panose="020B0604020202020204" pitchFamily="34" typeface="Arial"/>
              <a:sym typeface="Arial"/>
            </a:endParaRPr>
          </a:p>
        </p:txBody>
      </p:sp>
      <p:pic>
        <p:nvPicPr>
          <p:cNvPr id="3" name="Picture 2">
            <a:extLst>
              <a:ext uri="{FF2B5EF4-FFF2-40B4-BE49-F238E27FC236}">
                <a16:creationId xmlns:a16="http://schemas.microsoft.com/office/drawing/2014/main" id="{6F4A7C93-DC4F-189C-ED94-BE913A092AA5}"/>
              </a:ext>
            </a:extLst>
          </p:cNvPr>
          <p:cNvPicPr>
            <a:picLocks noChangeAspect="1"/>
          </p:cNvPicPr>
          <p:nvPr/>
        </p:nvPicPr>
        <p:blipFill>
          <a:blip r:embed="rId4"/>
          <a:stretch>
            <a:fillRect/>
          </a:stretch>
        </p:blipFill>
        <p:spPr>
          <a:xfrm>
            <a:off x="5981540" y="2553756"/>
            <a:ext cx="6063146" cy="2928948"/>
          </a:xfrm>
          <a:prstGeom prst="rect">
            <a:avLst/>
          </a:prstGeom>
        </p:spPr>
      </p:pic>
    </p:spTree>
    <p:extLst>
      <p:ext uri="{BB962C8B-B14F-4D97-AF65-F5344CB8AC3E}">
        <p14:creationId xmlns:p14="http://schemas.microsoft.com/office/powerpoint/2010/main" val="42921260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7B9B61-1EC5-4B07-802E-E3F212DEE4EF}"/>
              </a:ext>
            </a:extLst>
          </p:cNvPr>
          <p:cNvSpPr>
            <a:spLocks noGrp="1"/>
          </p:cNvSpPr>
          <p:nvPr>
            <p:ph type="title"/>
          </p:nvPr>
        </p:nvSpPr>
        <p:spPr/>
        <p:txBody>
          <a:bodyPr>
            <a:noAutofit/>
          </a:bodyPr>
          <a:lstStyle/>
          <a:p>
            <a:r>
              <a:rPr lang="en-US" dirty="0">
                <a:solidFill>
                  <a:schemeClr val="accent1">
                    <a:lumMod val="50000"/>
                  </a:schemeClr>
                </a:solidFill>
                <a:latin typeface="+mn-lt"/>
              </a:rPr>
              <a:t>Calculate the company's GHG emissions</a:t>
            </a:r>
          </a:p>
        </p:txBody>
      </p:sp>
      <p:grpSp>
        <p:nvGrpSpPr>
          <p:cNvPr id="3" name="Google Shape;995;p48">
            <a:extLst>
              <a:ext uri="{FF2B5EF4-FFF2-40B4-BE49-F238E27FC236}">
                <a16:creationId xmlns:a16="http://schemas.microsoft.com/office/drawing/2014/main" id="{362BED8A-CB7C-4C85-A39F-38E406C97757}"/>
              </a:ext>
            </a:extLst>
          </p:cNvPr>
          <p:cNvGrpSpPr/>
          <p:nvPr/>
        </p:nvGrpSpPr>
        <p:grpSpPr>
          <a:xfrm>
            <a:off x="7480393" y="1628721"/>
            <a:ext cx="4076700" cy="4019551"/>
            <a:chOff x="1649412" y="927100"/>
            <a:chExt cx="5011737" cy="5016500"/>
          </a:xfrm>
          <a:solidFill>
            <a:schemeClr val="accent4">
              <a:lumMod val="60000"/>
              <a:lumOff val="40000"/>
            </a:schemeClr>
          </a:solidFill>
        </p:grpSpPr>
        <p:sp>
          <p:nvSpPr>
            <p:cNvPr id="4" name="Google Shape;996;p48">
              <a:extLst>
                <a:ext uri="{FF2B5EF4-FFF2-40B4-BE49-F238E27FC236}">
                  <a16:creationId xmlns:a16="http://schemas.microsoft.com/office/drawing/2014/main" id="{AE2EA926-0258-43C5-A65D-45EDDE8FD327}"/>
                </a:ext>
              </a:extLst>
            </p:cNvPr>
            <p:cNvSpPr/>
            <p:nvPr/>
          </p:nvSpPr>
          <p:spPr>
            <a:xfrm>
              <a:off x="2008187" y="4025900"/>
              <a:ext cx="4252913" cy="1917700"/>
            </a:xfrm>
            <a:custGeom>
              <a:avLst/>
              <a:gdLst/>
              <a:ahLst/>
              <a:cxnLst/>
              <a:rect l="l" t="t" r="r" b="b"/>
              <a:pathLst>
                <a:path w="999" h="450" extrusionOk="0">
                  <a:moveTo>
                    <a:pt x="715" y="15"/>
                  </a:moveTo>
                  <a:cubicBezTo>
                    <a:pt x="667" y="82"/>
                    <a:pt x="588" y="123"/>
                    <a:pt x="505" y="123"/>
                  </a:cubicBezTo>
                  <a:cubicBezTo>
                    <a:pt x="416" y="123"/>
                    <a:pt x="332" y="76"/>
                    <a:pt x="284" y="2"/>
                  </a:cubicBezTo>
                  <a:cubicBezTo>
                    <a:pt x="94" y="0"/>
                    <a:pt x="94" y="0"/>
                    <a:pt x="94" y="0"/>
                  </a:cubicBezTo>
                  <a:cubicBezTo>
                    <a:pt x="0" y="165"/>
                    <a:pt x="0" y="165"/>
                    <a:pt x="0" y="165"/>
                  </a:cubicBezTo>
                  <a:cubicBezTo>
                    <a:pt x="107" y="341"/>
                    <a:pt x="299" y="450"/>
                    <a:pt x="505" y="450"/>
                  </a:cubicBezTo>
                  <a:cubicBezTo>
                    <a:pt x="704" y="450"/>
                    <a:pt x="891" y="347"/>
                    <a:pt x="999" y="181"/>
                  </a:cubicBezTo>
                  <a:cubicBezTo>
                    <a:pt x="810" y="182"/>
                    <a:pt x="810" y="182"/>
                    <a:pt x="810" y="182"/>
                  </a:cubicBezTo>
                  <a:lnTo>
                    <a:pt x="715" y="15"/>
                  </a:lnTo>
                  <a:close/>
                </a:path>
              </a:pathLst>
            </a:custGeom>
            <a:grpFill/>
            <a:ln>
              <a:noFill/>
            </a:ln>
          </p:spPr>
          <p:txBody>
            <a:bodyPr spcFirstLastPara="1" wrap="square" lIns="91433" tIns="45700" rIns="91433"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800" b="0" i="0" u="none" strike="noStrike" kern="0" cap="none" spc="0" normalizeH="0" baseline="0" noProof="0">
                <a:ln>
                  <a:noFill/>
                </a:ln>
                <a:solidFill>
                  <a:srgbClr val="005091"/>
                </a:solidFill>
                <a:effectLst/>
                <a:uLnTx/>
                <a:uFillTx/>
                <a:latin typeface="+mn-lt"/>
                <a:ea typeface="Calibri"/>
                <a:cs typeface="Calibri"/>
                <a:sym typeface="Calibri"/>
              </a:endParaRPr>
            </a:p>
          </p:txBody>
        </p:sp>
        <p:sp>
          <p:nvSpPr>
            <p:cNvPr id="5" name="Google Shape;997;p48">
              <a:extLst>
                <a:ext uri="{FF2B5EF4-FFF2-40B4-BE49-F238E27FC236}">
                  <a16:creationId xmlns:a16="http://schemas.microsoft.com/office/drawing/2014/main" id="{0F016D20-7936-49BE-A1D9-4A7C0F096E07}"/>
                </a:ext>
              </a:extLst>
            </p:cNvPr>
            <p:cNvSpPr/>
            <p:nvPr/>
          </p:nvSpPr>
          <p:spPr>
            <a:xfrm>
              <a:off x="4271962" y="931862"/>
              <a:ext cx="2389187" cy="3724276"/>
            </a:xfrm>
            <a:custGeom>
              <a:avLst/>
              <a:gdLst/>
              <a:ahLst/>
              <a:cxnLst/>
              <a:rect l="l" t="t" r="r" b="b"/>
              <a:pathLst>
                <a:path w="561" h="874" extrusionOk="0">
                  <a:moveTo>
                    <a:pt x="488" y="872"/>
                  </a:moveTo>
                  <a:cubicBezTo>
                    <a:pt x="536" y="786"/>
                    <a:pt x="561" y="687"/>
                    <a:pt x="561" y="588"/>
                  </a:cubicBezTo>
                  <a:cubicBezTo>
                    <a:pt x="561" y="273"/>
                    <a:pt x="313" y="15"/>
                    <a:pt x="1" y="0"/>
                  </a:cubicBezTo>
                  <a:cubicBezTo>
                    <a:pt x="97" y="163"/>
                    <a:pt x="97" y="163"/>
                    <a:pt x="97" y="163"/>
                  </a:cubicBezTo>
                  <a:cubicBezTo>
                    <a:pt x="0" y="328"/>
                    <a:pt x="0" y="328"/>
                    <a:pt x="0" y="328"/>
                  </a:cubicBezTo>
                  <a:cubicBezTo>
                    <a:pt x="131" y="342"/>
                    <a:pt x="233" y="453"/>
                    <a:pt x="233" y="588"/>
                  </a:cubicBezTo>
                  <a:cubicBezTo>
                    <a:pt x="233" y="630"/>
                    <a:pt x="223" y="671"/>
                    <a:pt x="204" y="708"/>
                  </a:cubicBezTo>
                  <a:cubicBezTo>
                    <a:pt x="298" y="874"/>
                    <a:pt x="298" y="874"/>
                    <a:pt x="298" y="874"/>
                  </a:cubicBezTo>
                  <a:lnTo>
                    <a:pt x="488" y="872"/>
                  </a:lnTo>
                  <a:close/>
                </a:path>
              </a:pathLst>
            </a:custGeom>
            <a:grpFill/>
            <a:ln>
              <a:noFill/>
            </a:ln>
          </p:spPr>
          <p:txBody>
            <a:bodyPr spcFirstLastPara="1" wrap="square" lIns="91433" tIns="45700" rIns="91433"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800" b="0" i="0" u="none" strike="noStrike" kern="0" cap="none" spc="0" normalizeH="0" baseline="0" noProof="0">
                <a:ln>
                  <a:noFill/>
                </a:ln>
                <a:solidFill>
                  <a:srgbClr val="005091"/>
                </a:solidFill>
                <a:effectLst/>
                <a:uLnTx/>
                <a:uFillTx/>
                <a:latin typeface="+mn-lt"/>
                <a:ea typeface="Calibri"/>
                <a:cs typeface="Calibri"/>
                <a:sym typeface="Calibri"/>
              </a:endParaRPr>
            </a:p>
          </p:txBody>
        </p:sp>
        <p:sp>
          <p:nvSpPr>
            <p:cNvPr id="6" name="Google Shape;998;p48">
              <a:extLst>
                <a:ext uri="{FF2B5EF4-FFF2-40B4-BE49-F238E27FC236}">
                  <a16:creationId xmlns:a16="http://schemas.microsoft.com/office/drawing/2014/main" id="{44132470-1E9C-4B08-B96E-DEE64D784DBC}"/>
                </a:ext>
              </a:extLst>
            </p:cNvPr>
            <p:cNvSpPr/>
            <p:nvPr/>
          </p:nvSpPr>
          <p:spPr>
            <a:xfrm>
              <a:off x="1649412" y="927100"/>
              <a:ext cx="2870200" cy="3652836"/>
            </a:xfrm>
            <a:custGeom>
              <a:avLst/>
              <a:gdLst/>
              <a:ahLst/>
              <a:cxnLst/>
              <a:rect l="l" t="t" r="r" b="b"/>
              <a:pathLst>
                <a:path w="674" h="857" extrusionOk="0">
                  <a:moveTo>
                    <a:pt x="674" y="164"/>
                  </a:moveTo>
                  <a:cubicBezTo>
                    <a:pt x="578" y="0"/>
                    <a:pt x="578" y="0"/>
                    <a:pt x="578" y="0"/>
                  </a:cubicBezTo>
                  <a:cubicBezTo>
                    <a:pt x="258" y="6"/>
                    <a:pt x="0" y="268"/>
                    <a:pt x="0" y="589"/>
                  </a:cubicBezTo>
                  <a:cubicBezTo>
                    <a:pt x="0" y="682"/>
                    <a:pt x="22" y="775"/>
                    <a:pt x="65" y="857"/>
                  </a:cubicBezTo>
                  <a:cubicBezTo>
                    <a:pt x="158" y="693"/>
                    <a:pt x="158" y="693"/>
                    <a:pt x="158" y="693"/>
                  </a:cubicBezTo>
                  <a:cubicBezTo>
                    <a:pt x="350" y="695"/>
                    <a:pt x="350" y="695"/>
                    <a:pt x="350" y="695"/>
                  </a:cubicBezTo>
                  <a:cubicBezTo>
                    <a:pt x="335" y="661"/>
                    <a:pt x="328" y="625"/>
                    <a:pt x="328" y="589"/>
                  </a:cubicBezTo>
                  <a:cubicBezTo>
                    <a:pt x="328" y="449"/>
                    <a:pt x="439" y="334"/>
                    <a:pt x="577" y="328"/>
                  </a:cubicBezTo>
                  <a:lnTo>
                    <a:pt x="674" y="164"/>
                  </a:lnTo>
                  <a:close/>
                </a:path>
              </a:pathLst>
            </a:custGeom>
            <a:grpFill/>
            <a:ln>
              <a:noFill/>
            </a:ln>
          </p:spPr>
          <p:txBody>
            <a:bodyPr spcFirstLastPara="1" wrap="square" lIns="91433" tIns="45700" rIns="91433"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800" b="0" i="0" u="none" strike="noStrike" kern="0" cap="none" spc="0" normalizeH="0" baseline="0" noProof="0">
                <a:ln>
                  <a:noFill/>
                </a:ln>
                <a:solidFill>
                  <a:srgbClr val="005091"/>
                </a:solidFill>
                <a:effectLst/>
                <a:uLnTx/>
                <a:uFillTx/>
                <a:latin typeface="+mn-lt"/>
                <a:ea typeface="Calibri"/>
                <a:cs typeface="Calibri"/>
                <a:sym typeface="Calibri"/>
              </a:endParaRPr>
            </a:p>
          </p:txBody>
        </p:sp>
      </p:grpSp>
      <p:sp>
        <p:nvSpPr>
          <p:cNvPr id="9" name="TextBox 8">
            <a:extLst>
              <a:ext uri="{FF2B5EF4-FFF2-40B4-BE49-F238E27FC236}">
                <a16:creationId xmlns:a16="http://schemas.microsoft.com/office/drawing/2014/main" id="{E042C059-A84D-4D4F-B933-8CFA166D4D23}"/>
              </a:ext>
            </a:extLst>
          </p:cNvPr>
          <p:cNvSpPr txBox="1"/>
          <p:nvPr/>
        </p:nvSpPr>
        <p:spPr>
          <a:xfrm>
            <a:off x="7703980" y="2634023"/>
            <a:ext cx="113488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none" strike="noStrike" kern="0" cap="none" spc="0" normalizeH="0" baseline="0" noProof="0" dirty="0">
                <a:ln>
                  <a:noFill/>
                </a:ln>
                <a:solidFill>
                  <a:srgbClr val="005091"/>
                </a:solidFill>
                <a:effectLst/>
                <a:uLnTx/>
                <a:uFillTx/>
                <a:latin typeface="+mn-lt"/>
                <a:cs typeface="Arial"/>
                <a:sym typeface="Arial"/>
              </a:rPr>
              <a:t>Scope 1</a:t>
            </a:r>
            <a:endParaRPr kumimoji="0" lang="en-US" sz="1800" b="0" i="0" u="none" strike="noStrike" kern="0" cap="none" spc="0" normalizeH="0" baseline="0" noProof="0" dirty="0">
              <a:ln>
                <a:noFill/>
              </a:ln>
              <a:solidFill>
                <a:srgbClr val="005091"/>
              </a:solidFill>
              <a:effectLst/>
              <a:uLnTx/>
              <a:uFillTx/>
              <a:latin typeface="+mn-lt"/>
              <a:cs typeface="Arial"/>
              <a:sym typeface="Arial"/>
            </a:endParaRPr>
          </a:p>
        </p:txBody>
      </p:sp>
      <p:sp>
        <p:nvSpPr>
          <p:cNvPr id="11" name="TextBox 10">
            <a:extLst>
              <a:ext uri="{FF2B5EF4-FFF2-40B4-BE49-F238E27FC236}">
                <a16:creationId xmlns:a16="http://schemas.microsoft.com/office/drawing/2014/main" id="{75796F32-D231-4A50-BE87-2D503E4583AF}"/>
              </a:ext>
            </a:extLst>
          </p:cNvPr>
          <p:cNvSpPr txBox="1"/>
          <p:nvPr/>
        </p:nvSpPr>
        <p:spPr>
          <a:xfrm>
            <a:off x="10408685" y="3263334"/>
            <a:ext cx="121365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none" strike="noStrike" kern="0" cap="none" spc="0" normalizeH="0" baseline="0" noProof="0" dirty="0">
                <a:ln>
                  <a:noFill/>
                </a:ln>
                <a:solidFill>
                  <a:srgbClr val="005091"/>
                </a:solidFill>
                <a:effectLst/>
                <a:uLnTx/>
                <a:uFillTx/>
                <a:latin typeface="+mn-lt"/>
                <a:cs typeface="Arial"/>
                <a:sym typeface="Arial"/>
              </a:rPr>
              <a:t>Scope 2</a:t>
            </a:r>
            <a:endParaRPr kumimoji="0" lang="en-US" sz="1800" b="0" i="0" u="none" strike="noStrike" kern="0" cap="none" spc="0" normalizeH="0" baseline="0" noProof="0" dirty="0">
              <a:ln>
                <a:noFill/>
              </a:ln>
              <a:solidFill>
                <a:srgbClr val="005091"/>
              </a:solidFill>
              <a:effectLst/>
              <a:uLnTx/>
              <a:uFillTx/>
              <a:latin typeface="+mn-lt"/>
              <a:cs typeface="Arial"/>
              <a:sym typeface="Arial"/>
            </a:endParaRPr>
          </a:p>
        </p:txBody>
      </p:sp>
      <p:sp>
        <p:nvSpPr>
          <p:cNvPr id="13" name="TextBox 12">
            <a:extLst>
              <a:ext uri="{FF2B5EF4-FFF2-40B4-BE49-F238E27FC236}">
                <a16:creationId xmlns:a16="http://schemas.microsoft.com/office/drawing/2014/main" id="{5F1F77B7-F82E-4430-B8FD-44AFB8487CF7}"/>
              </a:ext>
            </a:extLst>
          </p:cNvPr>
          <p:cNvSpPr txBox="1"/>
          <p:nvPr/>
        </p:nvSpPr>
        <p:spPr>
          <a:xfrm>
            <a:off x="8899912" y="4836045"/>
            <a:ext cx="121857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none" strike="noStrike" kern="0" cap="none" spc="0" normalizeH="0" baseline="0" noProof="0" dirty="0">
                <a:ln>
                  <a:noFill/>
                </a:ln>
                <a:solidFill>
                  <a:srgbClr val="005091"/>
                </a:solidFill>
                <a:effectLst/>
                <a:uLnTx/>
                <a:uFillTx/>
                <a:latin typeface="+mn-lt"/>
                <a:cs typeface="Arial"/>
                <a:sym typeface="Arial"/>
              </a:rPr>
              <a:t>Scope 3</a:t>
            </a:r>
            <a:endParaRPr kumimoji="0" lang="en-US" sz="1800" b="0" i="0" u="none" strike="noStrike" kern="0" cap="none" spc="0" normalizeH="0" baseline="0" noProof="0" dirty="0">
              <a:ln>
                <a:noFill/>
              </a:ln>
              <a:solidFill>
                <a:srgbClr val="005091"/>
              </a:solidFill>
              <a:effectLst/>
              <a:uLnTx/>
              <a:uFillTx/>
              <a:latin typeface="+mn-lt"/>
              <a:cs typeface="Arial"/>
              <a:sym typeface="Arial"/>
            </a:endParaRPr>
          </a:p>
        </p:txBody>
      </p:sp>
      <p:sp>
        <p:nvSpPr>
          <p:cNvPr id="14" name="Google Shape;714;p46">
            <a:extLst>
              <a:ext uri="{FF2B5EF4-FFF2-40B4-BE49-F238E27FC236}">
                <a16:creationId xmlns:a16="http://schemas.microsoft.com/office/drawing/2014/main" id="{94BB5FDB-0946-401A-8D40-6CB1788525A2}"/>
              </a:ext>
            </a:extLst>
          </p:cNvPr>
          <p:cNvSpPr/>
          <p:nvPr/>
        </p:nvSpPr>
        <p:spPr>
          <a:xfrm>
            <a:off x="8939948" y="3100633"/>
            <a:ext cx="1103278" cy="1064066"/>
          </a:xfrm>
          <a:prstGeom prst="ellipse">
            <a:avLst/>
          </a:prstGeom>
          <a:solidFill>
            <a:schemeClr val="accent4">
              <a:lumMod val="60000"/>
              <a:lumOff val="40000"/>
            </a:schemeClr>
          </a:solidFill>
          <a:ln>
            <a:noFill/>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2000" b="1" i="0" u="none" strike="noStrike" kern="0" cap="none" spc="0" normalizeH="0" baseline="0" noProof="0" dirty="0">
                <a:ln>
                  <a:noFill/>
                </a:ln>
                <a:solidFill>
                  <a:srgbClr val="005091"/>
                </a:solidFill>
                <a:effectLst/>
                <a:uLnTx/>
                <a:uFillTx/>
                <a:latin typeface="+mn-lt"/>
                <a:ea typeface="Varela Round"/>
                <a:cs typeface="Varela Round"/>
                <a:sym typeface="Varela Round"/>
              </a:rPr>
              <a:t>Scope</a:t>
            </a:r>
            <a:endParaRPr kumimoji="0" sz="2000" b="1" i="0" u="none" strike="noStrike" kern="0" cap="none" spc="0" normalizeH="0" baseline="0" noProof="0" dirty="0">
              <a:ln>
                <a:noFill/>
              </a:ln>
              <a:solidFill>
                <a:srgbClr val="005091"/>
              </a:solidFill>
              <a:effectLst/>
              <a:uLnTx/>
              <a:uFillTx/>
              <a:latin typeface="+mn-lt"/>
              <a:ea typeface="Varela Round"/>
              <a:cs typeface="Varela Round"/>
              <a:sym typeface="Varela Round"/>
            </a:endParaRPr>
          </a:p>
        </p:txBody>
      </p:sp>
      <p:sp>
        <p:nvSpPr>
          <p:cNvPr id="28" name="TextBox 27">
            <a:extLst>
              <a:ext uri="{FF2B5EF4-FFF2-40B4-BE49-F238E27FC236}">
                <a16:creationId xmlns:a16="http://schemas.microsoft.com/office/drawing/2014/main" id="{2F110C28-FE84-4823-BCDA-3EBFA26393D0}"/>
              </a:ext>
            </a:extLst>
          </p:cNvPr>
          <p:cNvSpPr txBox="1"/>
          <p:nvPr/>
        </p:nvSpPr>
        <p:spPr>
          <a:xfrm>
            <a:off x="1116938" y="2299508"/>
            <a:ext cx="166925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none" strike="noStrike" kern="0" cap="none" spc="0" normalizeH="0" baseline="0" noProof="0">
                <a:ln>
                  <a:noFill/>
                </a:ln>
                <a:solidFill>
                  <a:srgbClr val="005091"/>
                </a:solidFill>
                <a:effectLst/>
                <a:uLnTx/>
                <a:uFillTx/>
                <a:latin typeface="+mn-lt"/>
                <a:cs typeface="Arial"/>
                <a:sym typeface="Arial"/>
              </a:rPr>
              <a:t> </a:t>
            </a:r>
            <a:endParaRPr kumimoji="0" lang="en-US" sz="1800" b="0" i="0" u="none" strike="noStrike" kern="0" cap="none" spc="0" normalizeH="0" baseline="0" noProof="0">
              <a:ln>
                <a:noFill/>
              </a:ln>
              <a:solidFill>
                <a:srgbClr val="005091"/>
              </a:solidFill>
              <a:effectLst/>
              <a:uLnTx/>
              <a:uFillTx/>
              <a:latin typeface="+mn-lt"/>
              <a:cs typeface="Arial"/>
              <a:sym typeface="Arial"/>
            </a:endParaRPr>
          </a:p>
        </p:txBody>
      </p:sp>
      <p:sp>
        <p:nvSpPr>
          <p:cNvPr id="31" name="TextBox 30">
            <a:extLst>
              <a:ext uri="{FF2B5EF4-FFF2-40B4-BE49-F238E27FC236}">
                <a16:creationId xmlns:a16="http://schemas.microsoft.com/office/drawing/2014/main" id="{1DAB7315-0CC2-4C79-9CE5-9F37EB173786}"/>
              </a:ext>
            </a:extLst>
          </p:cNvPr>
          <p:cNvSpPr txBox="1"/>
          <p:nvPr/>
        </p:nvSpPr>
        <p:spPr>
          <a:xfrm>
            <a:off x="609600" y="1873319"/>
            <a:ext cx="6096000" cy="2031325"/>
          </a:xfrm>
          <a:prstGeom prst="rect">
            <a:avLst/>
          </a:prstGeom>
          <a:noFill/>
        </p:spPr>
        <p:txBody>
          <a:bodyPr wrap="square">
            <a:spAutoFit/>
          </a:bodyPr>
          <a:lstStyle/>
          <a:p>
            <a:pPr marL="380990" marR="0" lvl="0" indent="-38099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q"/>
              <a:tabLst/>
              <a:defRPr/>
            </a:pPr>
            <a:r>
              <a:rPr kumimoji="0" lang="en-US" sz="1800" b="0" i="0" u="none" strike="noStrike" kern="0" cap="none" spc="0" normalizeH="0" baseline="0" noProof="0" dirty="0">
                <a:ln>
                  <a:noFill/>
                </a:ln>
                <a:solidFill>
                  <a:schemeClr val="tx1"/>
                </a:solidFill>
                <a:effectLst/>
                <a:uLnTx/>
                <a:uFillTx/>
                <a:latin typeface="+mn-lt"/>
                <a:cs typeface="Arial"/>
                <a:sym typeface="Arial"/>
              </a:rPr>
              <a:t>Use three different emissions scopes to capture an IE's direct and indirect emissions.</a:t>
            </a:r>
            <a:endParaRPr kumimoji="0" lang="en-GB" sz="1800" b="0" i="0" u="none" strike="noStrike" kern="0" cap="none" spc="0" normalizeH="0" baseline="0" noProof="0" dirty="0">
              <a:ln>
                <a:noFill/>
              </a:ln>
              <a:solidFill>
                <a:schemeClr val="tx1"/>
              </a:solidFill>
              <a:effectLst/>
              <a:uLnTx/>
              <a:uFillTx/>
              <a:latin typeface="+mn-lt"/>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800" b="0" i="0" u="none" strike="noStrike" kern="0" cap="none" spc="0" normalizeH="0" baseline="0" noProof="0" dirty="0">
              <a:ln>
                <a:noFill/>
              </a:ln>
              <a:solidFill>
                <a:schemeClr val="tx1"/>
              </a:solidFill>
              <a:effectLst/>
              <a:uLnTx/>
              <a:uFillTx/>
              <a:latin typeface="+mn-lt"/>
              <a:cs typeface="Arial"/>
              <a:sym typeface="Arial"/>
            </a:endParaRPr>
          </a:p>
          <a:p>
            <a:pPr marL="380990" marR="0" lvl="0" indent="-38099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q"/>
              <a:tabLst/>
              <a:defRPr/>
            </a:pPr>
            <a:r>
              <a:rPr kumimoji="0" lang="en-US" sz="1800" b="0" i="0" u="none" strike="noStrike" kern="0" cap="none" spc="0" normalizeH="0" baseline="0" noProof="0" dirty="0">
                <a:ln>
                  <a:noFill/>
                </a:ln>
                <a:solidFill>
                  <a:schemeClr val="tx1"/>
                </a:solidFill>
                <a:effectLst/>
                <a:uLnTx/>
                <a:uFillTx/>
                <a:latin typeface="+mn-lt"/>
                <a:cs typeface="Arial"/>
                <a:sym typeface="Arial"/>
              </a:rPr>
              <a:t>These three ranges allow IEs to distinguish between the emissions they release directly into the air, over which they have the most control, and the emissions to which they contribute indirectly.</a:t>
            </a:r>
          </a:p>
        </p:txBody>
      </p:sp>
    </p:spTree>
    <p:extLst>
      <p:ext uri="{BB962C8B-B14F-4D97-AF65-F5344CB8AC3E}">
        <p14:creationId xmlns:p14="http://schemas.microsoft.com/office/powerpoint/2010/main" val="860232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ircle(in)">
                                      <p:cBhvr>
                                        <p:cTn id="15" dur="2000"/>
                                        <p:tgtEl>
                                          <p:spTgt spid="9"/>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20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31">
                                            <p:txEl>
                                              <p:pRg st="0" end="0"/>
                                            </p:txEl>
                                          </p:spTgt>
                                        </p:tgtEl>
                                        <p:attrNameLst>
                                          <p:attrName>style.visibility</p:attrName>
                                        </p:attrNameLst>
                                      </p:cBhvr>
                                      <p:to>
                                        <p:strVal val="visible"/>
                                      </p:to>
                                    </p:set>
                                    <p:animEffect transition="in" filter="barn(inVertical)">
                                      <p:cBhvr>
                                        <p:cTn id="26" dur="5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P spid="1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96498-9F46-4E44-8C36-9D03C9A97AD2}"/>
              </a:ext>
            </a:extLst>
          </p:cNvPr>
          <p:cNvSpPr>
            <a:spLocks noGrp="1"/>
          </p:cNvSpPr>
          <p:nvPr>
            <p:ph type="title"/>
          </p:nvPr>
        </p:nvSpPr>
        <p:spPr>
          <a:xfrm>
            <a:off x="478367" y="494858"/>
            <a:ext cx="11235200" cy="586968"/>
          </a:xfrm>
        </p:spPr>
        <p:txBody>
          <a:bodyPr>
            <a:normAutofit fontScale="90000"/>
          </a:bodyPr>
          <a:lstStyle/>
          <a:p>
            <a:r>
              <a:rPr lang="en-US" dirty="0">
                <a:solidFill>
                  <a:schemeClr val="accent1">
                    <a:lumMod val="50000"/>
                  </a:schemeClr>
                </a:solidFill>
              </a:rPr>
              <a:t>Legal regulations on GHG emissions inventory and management</a:t>
            </a:r>
          </a:p>
        </p:txBody>
      </p:sp>
      <p:sp>
        <p:nvSpPr>
          <p:cNvPr id="14" name="TextBox 13">
            <a:extLst>
              <a:ext uri="{FF2B5EF4-FFF2-40B4-BE49-F238E27FC236}">
                <a16:creationId xmlns:a16="http://schemas.microsoft.com/office/drawing/2014/main" id="{1A57985C-5319-4FDE-A2AF-2F98C65E5F6B}"/>
              </a:ext>
            </a:extLst>
          </p:cNvPr>
          <p:cNvSpPr txBox="1"/>
          <p:nvPr/>
        </p:nvSpPr>
        <p:spPr>
          <a:xfrm>
            <a:off x="632914" y="1553215"/>
            <a:ext cx="10635579" cy="2426242"/>
          </a:xfrm>
          <a:prstGeom prst="rect">
            <a:avLst/>
          </a:prstGeom>
          <a:noFill/>
        </p:spPr>
        <p:txBody>
          <a:bodyPr wrap="square">
            <a:spAutoFit/>
          </a:bodyPr>
          <a:lstStyle/>
          <a:p>
            <a:pPr marL="380990" marR="0" lvl="0" indent="-380990" algn="l" defTabSz="914400" rtl="0" eaLnBrk="1" fontAlgn="auto" latinLnBrk="0" hangingPunct="1">
              <a:lnSpc>
                <a:spcPct val="150000"/>
              </a:lnSpc>
              <a:spcBef>
                <a:spcPts val="800"/>
              </a:spcBef>
              <a:spcAft>
                <a:spcPts val="0"/>
              </a:spcAft>
              <a:buClr>
                <a:srgbClr val="000000"/>
              </a:buClr>
              <a:buSzTx/>
              <a:buFont typeface="Wingdings" pitchFamily="2" charset="2"/>
              <a:buChar char="v"/>
              <a:tabLst/>
              <a:defRPr/>
            </a:pPr>
            <a:r>
              <a:rPr kumimoji="0" lang="en-US" sz="1800" b="0" i="0" u="none" strike="noStrike" kern="0" cap="none" spc="0" normalizeH="0" baseline="0" noProof="0" dirty="0">
                <a:ln>
                  <a:noFill/>
                </a:ln>
                <a:solidFill>
                  <a:schemeClr val="tx1"/>
                </a:solidFill>
                <a:effectLst/>
                <a:uLnTx/>
                <a:uFillTx/>
                <a:latin typeface="Arial"/>
                <a:cs typeface="Arial"/>
                <a:sym typeface="Arial"/>
              </a:rPr>
              <a:t>Law on Environmental Protection 2020 (Law No. 72/2020/QH14)</a:t>
            </a:r>
          </a:p>
          <a:p>
            <a:pPr marL="380990" marR="0" lvl="0" indent="-380990" algn="l" defTabSz="914400" rtl="0" eaLnBrk="1" fontAlgn="auto" latinLnBrk="0" hangingPunct="1">
              <a:lnSpc>
                <a:spcPct val="150000"/>
              </a:lnSpc>
              <a:spcBef>
                <a:spcPts val="800"/>
              </a:spcBef>
              <a:spcAft>
                <a:spcPts val="0"/>
              </a:spcAft>
              <a:buClr>
                <a:srgbClr val="000000"/>
              </a:buClr>
              <a:buSzTx/>
              <a:buFont typeface="Wingdings" pitchFamily="2" charset="2"/>
              <a:buChar char="v"/>
              <a:tabLst/>
              <a:defRPr/>
            </a:pPr>
            <a:r>
              <a:rPr kumimoji="0" lang="en-US" sz="1800" b="0" i="0" u="none" strike="noStrike" kern="0" cap="none" spc="0" normalizeH="0" baseline="0" noProof="0" dirty="0">
                <a:ln>
                  <a:noFill/>
                </a:ln>
                <a:solidFill>
                  <a:schemeClr val="tx1"/>
                </a:solidFill>
                <a:effectLst/>
                <a:uLnTx/>
                <a:uFillTx/>
                <a:latin typeface="Arial"/>
                <a:cs typeface="Arial"/>
                <a:sym typeface="Arial"/>
              </a:rPr>
              <a:t>Circular No. 96/2020/TT-BTC of the Ministry of Finance</a:t>
            </a:r>
          </a:p>
          <a:p>
            <a:pPr marL="380990" marR="0" lvl="0" indent="-380990" algn="l" defTabSz="914400" rtl="0" eaLnBrk="1" fontAlgn="auto" latinLnBrk="0" hangingPunct="1">
              <a:lnSpc>
                <a:spcPct val="150000"/>
              </a:lnSpc>
              <a:spcBef>
                <a:spcPts val="800"/>
              </a:spcBef>
              <a:spcAft>
                <a:spcPts val="0"/>
              </a:spcAft>
              <a:buClr>
                <a:srgbClr val="000000"/>
              </a:buClr>
              <a:buSzTx/>
              <a:buFont typeface="Wingdings" pitchFamily="2" charset="2"/>
              <a:buChar char="v"/>
              <a:tabLst/>
              <a:defRPr/>
            </a:pPr>
            <a:r>
              <a:rPr kumimoji="0" lang="en-US" sz="1800" b="0" i="0" u="none" strike="noStrike" kern="0" cap="none" spc="0" normalizeH="0" baseline="0" noProof="0" dirty="0">
                <a:ln>
                  <a:noFill/>
                </a:ln>
                <a:solidFill>
                  <a:schemeClr val="tx1"/>
                </a:solidFill>
                <a:effectLst/>
                <a:uLnTx/>
                <a:uFillTx/>
                <a:latin typeface="Arial"/>
                <a:cs typeface="Arial"/>
                <a:sym typeface="Arial"/>
              </a:rPr>
              <a:t>Decree No. 06-2022/ND-CP of the Ministry of Natural Resources and Environment</a:t>
            </a:r>
          </a:p>
          <a:p>
            <a:pPr marL="380990" marR="0" lvl="0" indent="-380990" algn="l" defTabSz="914400" rtl="0" eaLnBrk="1" fontAlgn="auto" latinLnBrk="0" hangingPunct="1">
              <a:lnSpc>
                <a:spcPct val="150000"/>
              </a:lnSpc>
              <a:spcBef>
                <a:spcPts val="800"/>
              </a:spcBef>
              <a:spcAft>
                <a:spcPts val="0"/>
              </a:spcAft>
              <a:buClr>
                <a:srgbClr val="000000"/>
              </a:buClr>
              <a:buSzTx/>
              <a:buFont typeface="Wingdings" pitchFamily="2" charset="2"/>
              <a:buChar char="v"/>
              <a:tabLst/>
              <a:defRPr/>
            </a:pPr>
            <a:r>
              <a:rPr kumimoji="0" lang="en-US" sz="1800" b="0" i="0" u="none" strike="noStrike" kern="0" cap="none" spc="0" normalizeH="0" baseline="0" noProof="0" dirty="0">
                <a:ln>
                  <a:noFill/>
                </a:ln>
                <a:solidFill>
                  <a:schemeClr val="tx1"/>
                </a:solidFill>
                <a:effectLst/>
                <a:uLnTx/>
                <a:uFillTx/>
                <a:latin typeface="Arial"/>
                <a:cs typeface="Arial"/>
                <a:sym typeface="Arial"/>
              </a:rPr>
              <a:t>Decision No. 01/2022/QD-</a:t>
            </a:r>
            <a:r>
              <a:rPr kumimoji="0" lang="en-US" sz="1800" b="0" i="0" u="none" strike="noStrike" kern="0" cap="none" spc="0" normalizeH="0" baseline="0" noProof="0" dirty="0" err="1">
                <a:ln>
                  <a:noFill/>
                </a:ln>
                <a:solidFill>
                  <a:schemeClr val="tx1"/>
                </a:solidFill>
                <a:effectLst/>
                <a:uLnTx/>
                <a:uFillTx/>
                <a:latin typeface="Arial"/>
                <a:cs typeface="Arial"/>
                <a:sym typeface="Arial"/>
              </a:rPr>
              <a:t>TTg</a:t>
            </a:r>
            <a:r>
              <a:rPr kumimoji="0" lang="en-US" sz="1800" b="0" i="0" u="none" strike="noStrike" kern="0" cap="none" spc="0" normalizeH="0" baseline="0" noProof="0" dirty="0">
                <a:ln>
                  <a:noFill/>
                </a:ln>
                <a:solidFill>
                  <a:schemeClr val="tx1"/>
                </a:solidFill>
                <a:effectLst/>
                <a:uLnTx/>
                <a:uFillTx/>
                <a:latin typeface="Arial"/>
                <a:cs typeface="Arial"/>
                <a:sym typeface="Arial"/>
              </a:rPr>
              <a:t> - List of sectors and facilities emitting greenhouse gases that must conduct greenhouse gas inventories</a:t>
            </a:r>
            <a:endParaRPr kumimoji="0" lang="en-GB" sz="1800" b="0" i="0" u="none" strike="noStrike" kern="0" cap="none" spc="0" normalizeH="0" baseline="0" noProof="0" dirty="0">
              <a:ln>
                <a:noFill/>
              </a:ln>
              <a:solidFill>
                <a:schemeClr val="tx1"/>
              </a:solidFill>
              <a:effectLst/>
              <a:uLnTx/>
              <a:uFillTx/>
              <a:latin typeface="Arial"/>
              <a:cs typeface="Arial"/>
              <a:sym typeface="Arial"/>
            </a:endParaRPr>
          </a:p>
        </p:txBody>
      </p:sp>
    </p:spTree>
    <p:extLst>
      <p:ext uri="{BB962C8B-B14F-4D97-AF65-F5344CB8AC3E}">
        <p14:creationId xmlns:p14="http://schemas.microsoft.com/office/powerpoint/2010/main" val="2401403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96498-9F46-4E44-8C36-9D03C9A97AD2}"/>
              </a:ext>
            </a:extLst>
          </p:cNvPr>
          <p:cNvSpPr>
            <a:spLocks noGrp="1"/>
          </p:cNvSpPr>
          <p:nvPr>
            <p:ph type="title"/>
          </p:nvPr>
        </p:nvSpPr>
        <p:spPr>
          <a:xfrm>
            <a:off x="478366" y="494858"/>
            <a:ext cx="11254287" cy="612726"/>
          </a:xfrm>
        </p:spPr>
        <p:txBody>
          <a:bodyPr/>
          <a:lstStyle/>
          <a:p>
            <a:r>
              <a:rPr lang="en-US" dirty="0">
                <a:solidFill>
                  <a:schemeClr val="accent1">
                    <a:lumMod val="50000"/>
                  </a:schemeClr>
                </a:solidFill>
              </a:rPr>
              <a:t>Legal regulations on GHG emissions inventory and management</a:t>
            </a:r>
          </a:p>
        </p:txBody>
      </p:sp>
      <p:sp>
        <p:nvSpPr>
          <p:cNvPr id="14" name="TextBox 13">
            <a:extLst>
              <a:ext uri="{FF2B5EF4-FFF2-40B4-BE49-F238E27FC236}">
                <a16:creationId xmlns:a16="http://schemas.microsoft.com/office/drawing/2014/main" id="{1A57985C-5319-4FDE-A2AF-2F98C65E5F6B}"/>
              </a:ext>
            </a:extLst>
          </p:cNvPr>
          <p:cNvSpPr txBox="1"/>
          <p:nvPr/>
        </p:nvSpPr>
        <p:spPr>
          <a:xfrm>
            <a:off x="636509" y="1464410"/>
            <a:ext cx="10890083" cy="3154646"/>
          </a:xfrm>
          <a:prstGeom prst="rect">
            <a:avLst/>
          </a:prstGeom>
          <a:noFill/>
        </p:spPr>
        <p:txBody>
          <a:bodyPr wrap="square">
            <a:spAutoFit/>
          </a:bodyPr>
          <a:lstStyle/>
          <a:p>
            <a:pPr marL="0" marR="0" lvl="0" indent="0" algn="l" defTabSz="914400" rtl="0" eaLnBrk="1" fontAlgn="auto" latinLnBrk="0" hangingPunct="1">
              <a:lnSpc>
                <a:spcPct val="150000"/>
              </a:lnSpc>
              <a:spcBef>
                <a:spcPts val="400"/>
              </a:spcBef>
              <a:spcAft>
                <a:spcPts val="0"/>
              </a:spcAft>
              <a:buClr>
                <a:srgbClr val="000000"/>
              </a:buClr>
              <a:buSzTx/>
              <a:buFont typeface="Arial"/>
              <a:buNone/>
              <a:tabLst/>
              <a:defRPr/>
            </a:pPr>
            <a:r>
              <a:rPr kumimoji="0" lang="en-US" sz="1800" b="1" i="0" u="none" strike="noStrike" kern="0" cap="none" spc="0" normalizeH="0" baseline="0" noProof="0" dirty="0">
                <a:ln>
                  <a:noFill/>
                </a:ln>
                <a:solidFill>
                  <a:schemeClr val="tx1"/>
                </a:solidFill>
                <a:effectLst/>
                <a:uLnTx/>
                <a:uFillTx/>
                <a:latin typeface="Arial"/>
                <a:cs typeface="Arial"/>
                <a:sym typeface="Arial"/>
              </a:rPr>
              <a:t>Enterprises that must conduct GHG inventories</a:t>
            </a:r>
            <a:r>
              <a:rPr kumimoji="0" lang="en-US" sz="1800" b="0" i="0" u="none" strike="noStrike" kern="0" cap="none" spc="0" normalizeH="0" baseline="0" noProof="0" dirty="0">
                <a:ln>
                  <a:noFill/>
                </a:ln>
                <a:solidFill>
                  <a:schemeClr val="tx1"/>
                </a:solidFill>
                <a:effectLst/>
                <a:uLnTx/>
                <a:uFillTx/>
                <a:latin typeface="Arial"/>
                <a:cs typeface="Arial"/>
                <a:sym typeface="Arial"/>
              </a:rPr>
              <a:t>: have annual greenhouse gas emissions of 3,000 tons of CO2 equivalent or more or fall into one of the following cases:</a:t>
            </a:r>
          </a:p>
          <a:p>
            <a:pPr marR="0" lvl="0" algn="l" defTabSz="914400" rtl="0" eaLnBrk="1" fontAlgn="auto" latinLnBrk="0" hangingPunct="1">
              <a:lnSpc>
                <a:spcPct val="150000"/>
              </a:lnSpc>
              <a:spcBef>
                <a:spcPts val="400"/>
              </a:spcBef>
              <a:spcAft>
                <a:spcPts val="0"/>
              </a:spcAft>
              <a:buClr>
                <a:srgbClr val="000000"/>
              </a:buClr>
              <a:buSzTx/>
              <a:tabLst/>
              <a:defRPr/>
            </a:pPr>
            <a:r>
              <a:rPr kumimoji="0" lang="en-US" sz="1800" b="0" i="0" u="none" strike="noStrike" kern="0" cap="none" spc="0" normalizeH="0" baseline="0" noProof="0" dirty="0">
                <a:ln>
                  <a:noFill/>
                </a:ln>
                <a:solidFill>
                  <a:schemeClr val="tx1"/>
                </a:solidFill>
                <a:effectLst/>
                <a:uLnTx/>
                <a:uFillTx/>
                <a:latin typeface="Arial"/>
                <a:cs typeface="Arial"/>
                <a:sym typeface="Arial"/>
              </a:rPr>
              <a:t>1) Thermal power plants, industrial production facilities with total annual energy consumption of 1,000 tons of oil equivalent (TOE) or more;</a:t>
            </a:r>
          </a:p>
          <a:p>
            <a:pPr marR="0" lvl="0" algn="l" defTabSz="914400" rtl="0" eaLnBrk="1" fontAlgn="auto" latinLnBrk="0" hangingPunct="1">
              <a:lnSpc>
                <a:spcPct val="150000"/>
              </a:lnSpc>
              <a:spcBef>
                <a:spcPts val="400"/>
              </a:spcBef>
              <a:spcAft>
                <a:spcPts val="0"/>
              </a:spcAft>
              <a:buClr>
                <a:srgbClr val="000000"/>
              </a:buClr>
              <a:buSzTx/>
              <a:tabLst/>
              <a:defRPr/>
            </a:pPr>
            <a:r>
              <a:rPr kumimoji="0" lang="en-US" sz="1800" b="0" i="0" u="none" strike="noStrike" kern="0" cap="none" spc="0" normalizeH="0" baseline="0" noProof="0" dirty="0">
                <a:ln>
                  <a:noFill/>
                </a:ln>
                <a:solidFill>
                  <a:schemeClr val="tx1"/>
                </a:solidFill>
                <a:effectLst/>
                <a:uLnTx/>
                <a:uFillTx/>
                <a:latin typeface="Arial"/>
                <a:cs typeface="Arial"/>
                <a:sym typeface="Arial"/>
              </a:rPr>
              <a:t>2) Freight transport companies with total annual fuel consumption of 1,000 TOE or more;</a:t>
            </a:r>
          </a:p>
          <a:p>
            <a:pPr marR="0" lvl="0" algn="l" defTabSz="914400" rtl="0" eaLnBrk="1" fontAlgn="auto" latinLnBrk="0" hangingPunct="1">
              <a:lnSpc>
                <a:spcPct val="150000"/>
              </a:lnSpc>
              <a:spcBef>
                <a:spcPts val="400"/>
              </a:spcBef>
              <a:spcAft>
                <a:spcPts val="0"/>
              </a:spcAft>
              <a:buClr>
                <a:srgbClr val="000000"/>
              </a:buClr>
              <a:buSzTx/>
              <a:tabLst/>
              <a:defRPr/>
            </a:pPr>
            <a:r>
              <a:rPr kumimoji="0" lang="en-US" sz="1800" b="0" i="0" u="none" strike="noStrike" kern="0" cap="none" spc="0" normalizeH="0" baseline="0" noProof="0" dirty="0">
                <a:ln>
                  <a:noFill/>
                </a:ln>
                <a:solidFill>
                  <a:schemeClr val="tx1"/>
                </a:solidFill>
                <a:effectLst/>
                <a:uLnTx/>
                <a:uFillTx/>
                <a:latin typeface="Arial"/>
                <a:cs typeface="Arial"/>
                <a:sym typeface="Arial"/>
              </a:rPr>
              <a:t>3) Commercial buildings with total annual energy consumption of 1,000 TOE or more;</a:t>
            </a:r>
          </a:p>
          <a:p>
            <a:pPr marR="0" lvl="0" algn="l" defTabSz="914400" rtl="0" eaLnBrk="1" fontAlgn="auto" latinLnBrk="0" hangingPunct="1">
              <a:lnSpc>
                <a:spcPct val="150000"/>
              </a:lnSpc>
              <a:spcBef>
                <a:spcPts val="400"/>
              </a:spcBef>
              <a:spcAft>
                <a:spcPts val="0"/>
              </a:spcAft>
              <a:buClr>
                <a:srgbClr val="000000"/>
              </a:buClr>
              <a:buSzTx/>
              <a:tabLst/>
              <a:defRPr/>
            </a:pPr>
            <a:r>
              <a:rPr kumimoji="0" lang="en-US" sz="1800" b="0" i="0" u="none" strike="noStrike" kern="0" cap="none" spc="0" normalizeH="0" baseline="0" noProof="0" dirty="0">
                <a:ln>
                  <a:noFill/>
                </a:ln>
                <a:solidFill>
                  <a:schemeClr val="tx1"/>
                </a:solidFill>
                <a:effectLst/>
                <a:uLnTx/>
                <a:uFillTx/>
                <a:latin typeface="Arial"/>
                <a:cs typeface="Arial"/>
                <a:sym typeface="Arial"/>
              </a:rPr>
              <a:t>4) Solid waste treatment facilities with annual operating capacity of 65,000 tons or more.</a:t>
            </a:r>
            <a:endParaRPr kumimoji="0" lang="vi-VN" sz="1800" b="0" i="0" u="none" strike="noStrike" kern="0" cap="none" spc="0" normalizeH="0" baseline="0" noProof="0" dirty="0">
              <a:ln>
                <a:noFill/>
              </a:ln>
              <a:solidFill>
                <a:schemeClr val="tx1"/>
              </a:solidFill>
              <a:effectLst/>
              <a:uLnTx/>
              <a:uFillTx/>
              <a:latin typeface="Arial"/>
              <a:cs typeface="Arial"/>
              <a:sym typeface="Arial"/>
            </a:endParaRPr>
          </a:p>
        </p:txBody>
      </p:sp>
    </p:spTree>
    <p:extLst>
      <p:ext uri="{BB962C8B-B14F-4D97-AF65-F5344CB8AC3E}">
        <p14:creationId xmlns:p14="http://schemas.microsoft.com/office/powerpoint/2010/main" val="1353839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1A57985C-5319-4FDE-A2AF-2F98C65E5F6B}"/>
              </a:ext>
            </a:extLst>
          </p:cNvPr>
          <p:cNvSpPr txBox="1"/>
          <p:nvPr/>
        </p:nvSpPr>
        <p:spPr>
          <a:xfrm>
            <a:off x="615325" y="1559492"/>
            <a:ext cx="10938243" cy="3621441"/>
          </a:xfrm>
          <a:prstGeom prst="rect">
            <a:avLst/>
          </a:prstGeom>
          <a:noFill/>
        </p:spPr>
        <p:txBody>
          <a:bodyPr wrap="square">
            <a:spAutoFit/>
          </a:bodyPr>
          <a:lstStyle/>
          <a:p>
            <a:pPr>
              <a:lnSpc>
                <a:spcPct val="150000"/>
              </a:lnSpc>
              <a:spcBef>
                <a:spcPts val="400"/>
              </a:spcBef>
            </a:pPr>
            <a:r>
              <a:rPr lang="vi-VN" sz="1800" b="1" dirty="0">
                <a:solidFill>
                  <a:schemeClr val="tx1"/>
                </a:solidFill>
              </a:rPr>
              <a:t>GHG inventory roadmap</a:t>
            </a:r>
          </a:p>
          <a:p>
            <a:pPr marL="342900" indent="-342900">
              <a:lnSpc>
                <a:spcPct val="150000"/>
              </a:lnSpc>
              <a:spcBef>
                <a:spcPts val="400"/>
              </a:spcBef>
              <a:buFont typeface="Wingdings" pitchFamily="2" charset="2"/>
              <a:buChar char="v"/>
            </a:pPr>
            <a:r>
              <a:rPr lang="vi-VN" sz="1800" dirty="0">
                <a:solidFill>
                  <a:schemeClr val="tx1"/>
                </a:solidFill>
              </a:rPr>
              <a:t>Develop and implement a GHG emission reduction plan for the 2023-2025 period</a:t>
            </a:r>
          </a:p>
          <a:p>
            <a:pPr marL="342900" indent="-342900">
              <a:lnSpc>
                <a:spcPct val="150000"/>
              </a:lnSpc>
              <a:spcBef>
                <a:spcPts val="400"/>
              </a:spcBef>
              <a:buFont typeface="Wingdings" pitchFamily="2" charset="2"/>
              <a:buChar char="v"/>
            </a:pPr>
            <a:r>
              <a:rPr lang="vi-VN" sz="1800" dirty="0">
                <a:solidFill>
                  <a:schemeClr val="tx1"/>
                </a:solidFill>
              </a:rPr>
              <a:t>2023: provide information, data, develop a GHG inventory plan</a:t>
            </a:r>
          </a:p>
          <a:p>
            <a:pPr marL="342900" indent="-342900">
              <a:lnSpc>
                <a:spcPct val="150000"/>
              </a:lnSpc>
              <a:spcBef>
                <a:spcPts val="400"/>
              </a:spcBef>
              <a:buFont typeface="Wingdings" pitchFamily="2" charset="2"/>
              <a:buChar char="v"/>
            </a:pPr>
            <a:r>
              <a:rPr lang="vi-VN" sz="1800" dirty="0">
                <a:solidFill>
                  <a:schemeClr val="tx1"/>
                </a:solidFill>
              </a:rPr>
              <a:t>2024: conduct GHG inventory at the grassroots level, develop an inventory report every 2 years</a:t>
            </a:r>
          </a:p>
          <a:p>
            <a:pPr marL="342900" indent="-342900">
              <a:lnSpc>
                <a:spcPct val="150000"/>
              </a:lnSpc>
              <a:spcBef>
                <a:spcPts val="400"/>
              </a:spcBef>
              <a:buFont typeface="Wingdings" pitchFamily="2" charset="2"/>
              <a:buChar char="v"/>
            </a:pPr>
            <a:r>
              <a:rPr lang="vi-VN" sz="1800" dirty="0">
                <a:solidFill>
                  <a:schemeClr val="tx1"/>
                </a:solidFill>
              </a:rPr>
              <a:t>2025: complete the GHG inventory report at the grassroots level; before December 31, 2025: approve the GHG emission reduction plan from 2026-2030, send it to the Ministry of Natural Resources and Environment, Authorities  and the Department of Natural Resources and Environment.</a:t>
            </a:r>
          </a:p>
          <a:p>
            <a:pPr marL="342900" indent="-342900">
              <a:lnSpc>
                <a:spcPct val="150000"/>
              </a:lnSpc>
              <a:spcBef>
                <a:spcPts val="400"/>
              </a:spcBef>
              <a:buFont typeface="Wingdings" pitchFamily="2" charset="2"/>
              <a:buChar char="v"/>
            </a:pPr>
            <a:r>
              <a:rPr lang="vi-VN" sz="1800" dirty="0">
                <a:solidFill>
                  <a:schemeClr val="tx1"/>
                </a:solidFill>
              </a:rPr>
              <a:t>2026-2030 period: reduce emissions, exchange carbon credits</a:t>
            </a:r>
          </a:p>
        </p:txBody>
      </p:sp>
      <p:sp>
        <p:nvSpPr>
          <p:cNvPr id="5" name="Title 1">
            <a:extLst>
              <a:ext uri="{FF2B5EF4-FFF2-40B4-BE49-F238E27FC236}">
                <a16:creationId xmlns:a16="http://schemas.microsoft.com/office/drawing/2014/main" id="{6E5E95A6-C045-72AF-A226-0D2FF2AA4EE0}"/>
              </a:ext>
            </a:extLst>
          </p:cNvPr>
          <p:cNvSpPr txBox="1">
            <a:spLocks/>
          </p:cNvSpPr>
          <p:nvPr/>
        </p:nvSpPr>
        <p:spPr>
          <a:xfrm>
            <a:off x="478400" y="591028"/>
            <a:ext cx="11235200" cy="55546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b="1" dirty="0">
                <a:solidFill>
                  <a:schemeClr val="accent1">
                    <a:lumMod val="50000"/>
                  </a:schemeClr>
                </a:solidFill>
              </a:rPr>
              <a:t>Legal regulations on GHG emissions inventory and management</a:t>
            </a:r>
          </a:p>
        </p:txBody>
      </p:sp>
    </p:spTree>
    <p:extLst>
      <p:ext uri="{BB962C8B-B14F-4D97-AF65-F5344CB8AC3E}">
        <p14:creationId xmlns:p14="http://schemas.microsoft.com/office/powerpoint/2010/main" val="1191215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9755" y="518984"/>
            <a:ext cx="11422911" cy="522024"/>
          </a:xfrm>
        </p:spPr>
        <p:txBody>
          <a:bodyPr/>
          <a:lstStyle/>
          <a:p>
            <a:pPr algn="ctr"/>
            <a:r>
              <a:rPr lang="en-GB" b="1" dirty="0">
                <a:solidFill>
                  <a:schemeClr val="accent1">
                    <a:lumMod val="50000"/>
                  </a:schemeClr>
                </a:solidFill>
              </a:rPr>
              <a:t>EU'S CARBON BORDER ADJUSTMENT MECHANISM (CBAM)</a:t>
            </a:r>
          </a:p>
        </p:txBody>
      </p:sp>
      <p:sp>
        <p:nvSpPr>
          <p:cNvPr id="3" name="Text Placeholder 2"/>
          <p:cNvSpPr>
            <a:spLocks noGrp="1"/>
          </p:cNvSpPr>
          <p:nvPr>
            <p:ph type="body" idx="1"/>
          </p:nvPr>
        </p:nvSpPr>
        <p:spPr>
          <a:xfrm>
            <a:off x="599755" y="1527520"/>
            <a:ext cx="11015594" cy="3830091"/>
          </a:xfrm>
        </p:spPr>
        <p:txBody>
          <a:bodyPr/>
          <a:lstStyle/>
          <a:p>
            <a:pPr algn="just">
              <a:lnSpc>
                <a:spcPct val="150000"/>
              </a:lnSpc>
              <a:spcBef>
                <a:spcPts val="800"/>
              </a:spcBef>
              <a:buFont typeface="Wingdings" pitchFamily="2" charset="2"/>
              <a:buChar char="v"/>
            </a:pPr>
            <a:r>
              <a:rPr lang="en-US" sz="1800" dirty="0"/>
              <a:t>On 13 December 2022, EU member states announced that they will implement the EU's Carbon Border Adjustment Mechanism (CBAM), part of the European Green Deal launched by the EU in 2019 to address climate and environmental challenges.</a:t>
            </a:r>
            <a:endParaRPr lang="en-GB" sz="1800" dirty="0"/>
          </a:p>
          <a:p>
            <a:pPr algn="just">
              <a:lnSpc>
                <a:spcPct val="150000"/>
              </a:lnSpc>
              <a:spcBef>
                <a:spcPts val="800"/>
              </a:spcBef>
              <a:buFont typeface="Wingdings" pitchFamily="2" charset="2"/>
              <a:buChar char="v"/>
            </a:pPr>
            <a:r>
              <a:rPr lang="en-US" sz="1800" dirty="0"/>
              <a:t>The EU plans to impose a carbon tax on all goods exported to this market based on the GHG emission intensity of the production process in the host country.</a:t>
            </a:r>
          </a:p>
          <a:p>
            <a:pPr algn="just">
              <a:lnSpc>
                <a:spcPct val="150000"/>
              </a:lnSpc>
              <a:spcBef>
                <a:spcPts val="800"/>
              </a:spcBef>
              <a:buFont typeface="Wingdings" pitchFamily="2" charset="2"/>
              <a:buChar char="v"/>
            </a:pPr>
            <a:r>
              <a:rPr lang="en-US" sz="1800" dirty="0"/>
              <a:t>The CBAM aims to address the problem of carbon leakage when companies move production to non-EU countries with less stringent environmental regulations to avoid paying higher costs for their carbon emissions, thereby gaining a competitive advantage.</a:t>
            </a:r>
            <a:endParaRPr lang="en-GB" sz="1800" dirty="0"/>
          </a:p>
        </p:txBody>
      </p:sp>
      <p:sp>
        <p:nvSpPr>
          <p:cNvPr id="4" name="Slide Number Placeholder 3"/>
          <p:cNvSpPr>
            <a:spLocks noGrp="1"/>
          </p:cNvSpPr>
          <p:nvPr>
            <p:ph type="sldNum" idx="4294967295"/>
          </p:nvPr>
        </p:nvSpPr>
        <p:spPr>
          <a:xfrm>
            <a:off x="599756" y="6568511"/>
            <a:ext cx="601133" cy="123111"/>
          </a:xfrm>
          <a:prstGeom prst="rect">
            <a:avLst/>
          </a:prstGeom>
        </p:spPr>
        <p:txBody>
          <a:bodyPr/>
          <a:lstStyle/>
          <a:p>
            <a:r>
              <a:rPr lang="en-GB"/>
              <a:t>Page </a:t>
            </a:r>
            <a:fld id="{00000000-1234-1234-1234-123412341234}" type="slidenum">
              <a:rPr lang="en" smtClean="0"/>
              <a:pPr/>
              <a:t>37</a:t>
            </a:fld>
            <a:endParaRPr/>
          </a:p>
        </p:txBody>
      </p:sp>
    </p:spTree>
    <p:extLst>
      <p:ext uri="{BB962C8B-B14F-4D97-AF65-F5344CB8AC3E}">
        <p14:creationId xmlns:p14="http://schemas.microsoft.com/office/powerpoint/2010/main" val="2779090899"/>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1">
                    <a:lumMod val="50000"/>
                  </a:schemeClr>
                </a:solidFill>
              </a:rPr>
              <a:t>EU'S CARBON BORDER ADJUSTMENT MECHANISM (CBAM)</a:t>
            </a:r>
          </a:p>
        </p:txBody>
      </p:sp>
      <p:sp>
        <p:nvSpPr>
          <p:cNvPr id="3" name="Text Placeholder 2"/>
          <p:cNvSpPr>
            <a:spLocks noGrp="1"/>
          </p:cNvSpPr>
          <p:nvPr>
            <p:ph type="body" idx="1"/>
          </p:nvPr>
        </p:nvSpPr>
        <p:spPr>
          <a:xfrm>
            <a:off x="599755" y="1527520"/>
            <a:ext cx="10627484" cy="4554479"/>
          </a:xfrm>
        </p:spPr>
        <p:txBody>
          <a:bodyPr/>
          <a:lstStyle/>
          <a:p>
            <a:pPr marL="647693" indent="-342900" algn="just">
              <a:lnSpc>
                <a:spcPct val="110000"/>
              </a:lnSpc>
              <a:spcBef>
                <a:spcPts val="800"/>
              </a:spcBef>
              <a:buFont typeface="Wingdings" pitchFamily="2" charset="2"/>
              <a:buChar char="v"/>
            </a:pPr>
            <a:r>
              <a:rPr lang="en-US" sz="2000" dirty="0">
                <a:latin typeface="+mn-lt"/>
              </a:rPr>
              <a:t>CBAM initially applies to high-polluting imports such as iron and steel, cement, fertilizers, aluminum, electricity and hydrogen, and has the potential to be extended to other products. These sectors account for 94% of the EU's industrial emissions</a:t>
            </a:r>
            <a:r>
              <a:rPr lang="en-GB" sz="2000" dirty="0">
                <a:latin typeface="+mn-lt"/>
              </a:rPr>
              <a:t>.</a:t>
            </a:r>
          </a:p>
          <a:p>
            <a:pPr algn="just">
              <a:lnSpc>
                <a:spcPct val="110000"/>
              </a:lnSpc>
              <a:spcBef>
                <a:spcPts val="800"/>
              </a:spcBef>
              <a:buFont typeface="Arial" panose="020B0604020202020204" pitchFamily="34" charset="0"/>
              <a:buChar char="•"/>
            </a:pPr>
            <a:endParaRPr lang="en-GB" sz="2000" dirty="0">
              <a:latin typeface="+mn-lt"/>
            </a:endParaRPr>
          </a:p>
        </p:txBody>
      </p:sp>
      <p:sp>
        <p:nvSpPr>
          <p:cNvPr id="4" name="Slide Number Placeholder 3"/>
          <p:cNvSpPr>
            <a:spLocks noGrp="1"/>
          </p:cNvSpPr>
          <p:nvPr>
            <p:ph type="sldNum" idx="12"/>
          </p:nvPr>
        </p:nvSpPr>
        <p:spPr>
          <a:xfrm>
            <a:off x="599756" y="6568511"/>
            <a:ext cx="601133" cy="123111"/>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2pPr>
            <a:lvl3pPr marL="0" marR="0" lvl="2"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3pPr>
            <a:lvl4pPr marL="0" marR="0" lvl="3"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4pPr>
            <a:lvl5pPr marL="0" marR="0" lvl="4"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5pPr>
            <a:lvl6pPr marL="0" marR="0" lvl="5"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6pPr>
            <a:lvl7pPr marL="0" marR="0" lvl="6"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7pPr>
            <a:lvl8pPr marL="0" marR="0" lvl="7"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8pPr>
            <a:lvl9pPr marL="0" marR="0" lvl="8"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a:t>Page </a:t>
            </a:r>
            <a:fld id="{00000000-1234-1234-1234-123412341234}" type="slidenum">
              <a:rPr lang="en" smtClean="0"/>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38</a:t>
            </a:fld>
            <a:endParaRPr kumimoji="0" sz="800" b="1" i="0" u="none" strike="noStrike" kern="0" cap="none" spc="0" normalizeH="0" baseline="0" noProof="0">
              <a:ln>
                <a:noFill/>
              </a:ln>
              <a:solidFill>
                <a:srgbClr val="70934C"/>
              </a:solidFill>
              <a:effectLst/>
              <a:uLnTx/>
              <a:uFillTx/>
              <a:latin typeface="Arial"/>
              <a:cs typeface="Arial"/>
              <a:sym typeface="Arial"/>
            </a:endParaRPr>
          </a:p>
        </p:txBody>
      </p:sp>
      <p:pic>
        <p:nvPicPr>
          <p:cNvPr id="5" name="Picture 4" descr="https://iso-ahead.vn/image/catalog/2023/CB1.png"/>
          <p:cNvPicPr/>
          <p:nvPr/>
        </p:nvPicPr>
        <p:blipFill>
          <a:blip r:embed="rId2">
            <a:extLst>
              <a:ext uri="{28A0092B-C50C-407E-A947-70E740481C1C}">
                <a14:useLocalDpi xmlns:a14="http://schemas.microsoft.com/office/drawing/2010/main" val="0"/>
              </a:ext>
            </a:extLst>
          </a:blip>
          <a:srcRect/>
          <a:stretch>
            <a:fillRect/>
          </a:stretch>
        </p:blipFill>
        <p:spPr bwMode="auto">
          <a:xfrm>
            <a:off x="1520523" y="2948149"/>
            <a:ext cx="8785949" cy="1928652"/>
          </a:xfrm>
          <a:prstGeom prst="rect">
            <a:avLst/>
          </a:prstGeom>
          <a:noFill/>
          <a:ln>
            <a:noFill/>
          </a:ln>
        </p:spPr>
      </p:pic>
      <p:sp>
        <p:nvSpPr>
          <p:cNvPr id="6" name="TextBox 5"/>
          <p:cNvSpPr txBox="1"/>
          <p:nvPr/>
        </p:nvSpPr>
        <p:spPr>
          <a:xfrm>
            <a:off x="1961323" y="5142658"/>
            <a:ext cx="7336403" cy="4753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89" b="1" i="0" u="none" strike="noStrike" kern="0" cap="none" spc="0" normalizeH="0" baseline="0" noProof="0" dirty="0">
                <a:ln>
                  <a:noFill/>
                </a:ln>
                <a:solidFill>
                  <a:srgbClr val="000000"/>
                </a:solidFill>
                <a:effectLst/>
                <a:uLnTx/>
                <a:uFillTx/>
                <a:latin typeface="Arial"/>
                <a:cs typeface="Arial"/>
                <a:sym typeface="Arial"/>
              </a:rPr>
              <a:t>Scope of application of CBAM</a:t>
            </a:r>
            <a:endParaRPr kumimoji="0" lang="en-GB" sz="2489" b="1" i="0" u="none" strike="noStrike" kern="0" cap="none" spc="0" normalizeH="0" baseline="0" noProof="0" dirty="0">
              <a:ln>
                <a:noFill/>
              </a:ln>
              <a:solidFill>
                <a:srgbClr val="000000"/>
              </a:solidFill>
              <a:effectLst/>
              <a:uLnTx/>
              <a:uFillTx/>
              <a:latin typeface="Arial"/>
              <a:cs typeface="Arial"/>
              <a:sym typeface="Arial"/>
            </a:endParaRPr>
          </a:p>
        </p:txBody>
      </p:sp>
      <p:sp>
        <p:nvSpPr>
          <p:cNvPr id="7" name="Title 1">
            <a:extLst>
              <a:ext uri="{FF2B5EF4-FFF2-40B4-BE49-F238E27FC236}">
                <a16:creationId xmlns:a16="http://schemas.microsoft.com/office/drawing/2014/main" id="{3CF2B831-6484-7D0A-1A00-66EFC0835B68}"/>
              </a:ext>
            </a:extLst>
          </p:cNvPr>
          <p:cNvSpPr txBox="1">
            <a:spLocks/>
          </p:cNvSpPr>
          <p:nvPr/>
        </p:nvSpPr>
        <p:spPr>
          <a:xfrm>
            <a:off x="1885528" y="4325992"/>
            <a:ext cx="8785949" cy="683738"/>
          </a:xfrm>
          <a:prstGeom prst="rect">
            <a:avLst/>
          </a:prstGeom>
          <a:noFill/>
          <a:ln>
            <a:noFill/>
          </a:ln>
        </p:spPr>
        <p:txBody>
          <a:bodyPr spcFirstLastPara="1" wrap="square" lIns="0" tIns="0" rIns="72000" bIns="0" anchor="b"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000"/>
              <a:buFont typeface="Arial"/>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14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14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14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14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14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14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14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14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l" defTabSz="914400" rtl="0" eaLnBrk="1" fontAlgn="auto" latinLnBrk="0" hangingPunct="1">
              <a:lnSpc>
                <a:spcPct val="90000"/>
              </a:lnSpc>
              <a:spcBef>
                <a:spcPts val="0"/>
              </a:spcBef>
              <a:spcAft>
                <a:spcPts val="0"/>
              </a:spcAft>
              <a:buClr>
                <a:srgbClr val="000000"/>
              </a:buClr>
              <a:buSzPts val="2000"/>
              <a:buFont typeface="Arial"/>
              <a:buNone/>
              <a:tabLst/>
              <a:defRPr/>
            </a:pPr>
            <a:r>
              <a:rPr kumimoji="0" lang="en-US" sz="2000" b="1" i="0" u="none" strike="noStrike" kern="0" cap="none" spc="0" normalizeH="0" baseline="0" noProof="0" dirty="0">
                <a:ln>
                  <a:noFill/>
                </a:ln>
                <a:solidFill>
                  <a:srgbClr val="000000"/>
                </a:solidFill>
                <a:effectLst/>
                <a:highlight>
                  <a:srgbClr val="00FFFF"/>
                </a:highlight>
                <a:uLnTx/>
                <a:uFillTx/>
                <a:latin typeface="Roboto" panose="02000000000000000000" pitchFamily="2" charset="0"/>
                <a:ea typeface="Roboto" panose="02000000000000000000" pitchFamily="2" charset="0"/>
                <a:cs typeface="Roboto" panose="02000000000000000000" pitchFamily="2" charset="0"/>
                <a:sym typeface="Fira Sans Extra Condensed"/>
              </a:rPr>
              <a:t>Cement        Steel, Iron    Aluminum   Fertilizer       Hydrogen      Electricity	</a:t>
            </a:r>
          </a:p>
        </p:txBody>
      </p:sp>
    </p:spTree>
    <p:extLst>
      <p:ext uri="{BB962C8B-B14F-4D97-AF65-F5344CB8AC3E}">
        <p14:creationId xmlns:p14="http://schemas.microsoft.com/office/powerpoint/2010/main" val="428986364"/>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EU'S CARBON BORDER ADJUSTMENT MECHANISM (CBAM)</a:t>
            </a:r>
          </a:p>
        </p:txBody>
      </p:sp>
      <p:sp>
        <p:nvSpPr>
          <p:cNvPr id="3" name="Text Placeholder 2"/>
          <p:cNvSpPr>
            <a:spLocks noGrp="1"/>
          </p:cNvSpPr>
          <p:nvPr>
            <p:ph type="body" idx="1"/>
          </p:nvPr>
        </p:nvSpPr>
        <p:spPr>
          <a:xfrm>
            <a:off x="599755" y="1437709"/>
            <a:ext cx="10627484" cy="1384687"/>
          </a:xfrm>
        </p:spPr>
        <p:txBody>
          <a:bodyPr/>
          <a:lstStyle/>
          <a:p>
            <a:pPr algn="just">
              <a:lnSpc>
                <a:spcPct val="110000"/>
              </a:lnSpc>
              <a:spcBef>
                <a:spcPts val="800"/>
              </a:spcBef>
              <a:buFont typeface="Wingdings" pitchFamily="2" charset="2"/>
              <a:buChar char="v"/>
            </a:pPr>
            <a:r>
              <a:rPr lang="en-US" sz="1800" dirty="0"/>
              <a:t>Importers will have to report the emissions contained in imported goods, and if these emissions exceed EU standards, they will have to buy “emission certificates” at the current EU carbon price.</a:t>
            </a:r>
          </a:p>
          <a:p>
            <a:pPr algn="just">
              <a:lnSpc>
                <a:spcPct val="110000"/>
              </a:lnSpc>
              <a:spcBef>
                <a:spcPts val="800"/>
              </a:spcBef>
              <a:buFont typeface="Wingdings" pitchFamily="2" charset="2"/>
              <a:buChar char="v"/>
            </a:pPr>
            <a:r>
              <a:rPr lang="en-US" sz="1800" dirty="0"/>
              <a:t>The 27 EU member states are expected to start implementing CBAM in October 2023.</a:t>
            </a:r>
            <a:endParaRPr lang="en-GB" sz="1800" dirty="0"/>
          </a:p>
        </p:txBody>
      </p:sp>
      <p:sp>
        <p:nvSpPr>
          <p:cNvPr id="4" name="Slide Number Placeholder 3"/>
          <p:cNvSpPr>
            <a:spLocks noGrp="1"/>
          </p:cNvSpPr>
          <p:nvPr>
            <p:ph type="sldNum" idx="12"/>
          </p:nvPr>
        </p:nvSpPr>
        <p:spPr>
          <a:xfrm>
            <a:off x="599756" y="6568511"/>
            <a:ext cx="601133" cy="123111"/>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2pPr>
            <a:lvl3pPr marL="0" marR="0" lvl="2"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3pPr>
            <a:lvl4pPr marL="0" marR="0" lvl="3"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4pPr>
            <a:lvl5pPr marL="0" marR="0" lvl="4"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5pPr>
            <a:lvl6pPr marL="0" marR="0" lvl="5"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6pPr>
            <a:lvl7pPr marL="0" marR="0" lvl="6"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7pPr>
            <a:lvl8pPr marL="0" marR="0" lvl="7"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8pPr>
            <a:lvl9pPr marL="0" marR="0" lvl="8"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a:t>Page </a:t>
            </a:r>
            <a:fld id="{00000000-1234-1234-1234-123412341234}" type="slidenum">
              <a:rPr lang="en" smtClean="0"/>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39</a:t>
            </a:fld>
            <a:endParaRPr kumimoji="0" sz="800" b="1" i="0" u="none" strike="noStrike" kern="0" cap="none" spc="0" normalizeH="0" baseline="0" noProof="0">
              <a:ln>
                <a:noFill/>
              </a:ln>
              <a:solidFill>
                <a:srgbClr val="70934C"/>
              </a:solidFill>
              <a:effectLst/>
              <a:uLnTx/>
              <a:uFillTx/>
              <a:latin typeface="Arial"/>
              <a:cs typeface="Arial"/>
              <a:sym typeface="Arial"/>
            </a:endParaRPr>
          </a:p>
        </p:txBody>
      </p:sp>
      <p:pic>
        <p:nvPicPr>
          <p:cNvPr id="5" name="Picture 4" descr="https://iso-ahead.vn/image/catalog/2023/CB2.png"/>
          <p:cNvPicPr/>
          <p:nvPr/>
        </p:nvPicPr>
        <p:blipFill>
          <a:blip r:embed="rId3">
            <a:extLst>
              <a:ext uri="{28A0092B-C50C-407E-A947-70E740481C1C}">
                <a14:useLocalDpi xmlns:a14="http://schemas.microsoft.com/office/drawing/2010/main" val="0"/>
              </a:ext>
            </a:extLst>
          </a:blip>
          <a:srcRect/>
          <a:stretch>
            <a:fillRect/>
          </a:stretch>
        </p:blipFill>
        <p:spPr bwMode="auto">
          <a:xfrm>
            <a:off x="2539255" y="2972205"/>
            <a:ext cx="8102839" cy="3446496"/>
          </a:xfrm>
          <a:prstGeom prst="rect">
            <a:avLst/>
          </a:prstGeom>
          <a:noFill/>
          <a:ln>
            <a:noFill/>
          </a:ln>
        </p:spPr>
      </p:pic>
      <p:sp>
        <p:nvSpPr>
          <p:cNvPr id="7" name="TextBox 6">
            <a:extLst>
              <a:ext uri="{FF2B5EF4-FFF2-40B4-BE49-F238E27FC236}">
                <a16:creationId xmlns:a16="http://schemas.microsoft.com/office/drawing/2014/main" id="{E84BEBA6-34B9-8795-EC8F-FD97C87C3C13}"/>
              </a:ext>
            </a:extLst>
          </p:cNvPr>
          <p:cNvSpPr txBox="1"/>
          <p:nvPr/>
        </p:nvSpPr>
        <p:spPr>
          <a:xfrm>
            <a:off x="5354882" y="3488722"/>
            <a:ext cx="1692824" cy="707886"/>
          </a:xfrm>
          <a:prstGeom prst="rect">
            <a:avLst/>
          </a:prstGeom>
          <a:solidFill>
            <a:schemeClr val="accent3">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1" i="0" u="none" strike="noStrike" kern="0" cap="none" spc="0" normalizeH="0" baseline="0" noProof="0" dirty="0">
                <a:ln>
                  <a:noFill/>
                </a:ln>
                <a:solidFill>
                  <a:srgbClr val="FFC000"/>
                </a:solidFill>
                <a:effectLst/>
                <a:uLnTx/>
                <a:uFillTx/>
                <a:latin typeface="Cambria" panose="02040503050406030204" pitchFamily="18" charset="0"/>
                <a:ea typeface="Cambria" panose="02040503050406030204" pitchFamily="18" charset="0"/>
                <a:cs typeface="Arial"/>
                <a:sym typeface="Arial"/>
              </a:rPr>
              <a:t>CBAM is being gradually</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1" i="0" u="none" strike="noStrike" kern="0" cap="none" spc="0" normalizeH="0" baseline="0" noProof="0" dirty="0">
                <a:ln>
                  <a:noFill/>
                </a:ln>
                <a:solidFill>
                  <a:srgbClr val="FFC000"/>
                </a:solidFill>
                <a:effectLst/>
                <a:uLnTx/>
                <a:uFillTx/>
                <a:latin typeface="Cambria" panose="02040503050406030204" pitchFamily="18" charset="0"/>
                <a:ea typeface="Cambria" panose="02040503050406030204" pitchFamily="18" charset="0"/>
                <a:cs typeface="Arial"/>
                <a:sym typeface="Arial"/>
              </a:rPr>
              <a:t> introduced in parallel  with the phase-out of free trading under</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1" i="0" u="none" strike="noStrike" kern="0" cap="none" spc="0" normalizeH="0" baseline="0" noProof="0" dirty="0">
                <a:ln>
                  <a:noFill/>
                </a:ln>
                <a:solidFill>
                  <a:srgbClr val="FFC000"/>
                </a:solidFill>
                <a:effectLst/>
                <a:uLnTx/>
                <a:uFillTx/>
                <a:latin typeface="Cambria" panose="02040503050406030204" pitchFamily="18" charset="0"/>
                <a:ea typeface="Cambria" panose="02040503050406030204" pitchFamily="18" charset="0"/>
                <a:cs typeface="Arial"/>
                <a:sym typeface="Arial"/>
              </a:rPr>
              <a:t>the EU Emissions Trading System (ETS).</a:t>
            </a:r>
          </a:p>
        </p:txBody>
      </p:sp>
      <p:sp>
        <p:nvSpPr>
          <p:cNvPr id="9" name="TextBox 8">
            <a:extLst>
              <a:ext uri="{FF2B5EF4-FFF2-40B4-BE49-F238E27FC236}">
                <a16:creationId xmlns:a16="http://schemas.microsoft.com/office/drawing/2014/main" id="{C5F0C12A-A143-9980-919A-C649F2258D57}"/>
              </a:ext>
            </a:extLst>
          </p:cNvPr>
          <p:cNvSpPr txBox="1"/>
          <p:nvPr/>
        </p:nvSpPr>
        <p:spPr>
          <a:xfrm>
            <a:off x="3166418" y="3487942"/>
            <a:ext cx="1692824" cy="707886"/>
          </a:xfrm>
          <a:prstGeom prst="rect">
            <a:avLst/>
          </a:prstGeom>
          <a:solidFill>
            <a:schemeClr val="accent4">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1" i="0" u="none" strike="noStrike" kern="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Arial"/>
                <a:sym typeface="Arial"/>
              </a:rPr>
              <a:t>CBAM will enter a transition period. Importers will be required to comply with reporting obligations and will not be subject to CBAM fees.</a:t>
            </a:r>
          </a:p>
        </p:txBody>
      </p:sp>
      <p:sp>
        <p:nvSpPr>
          <p:cNvPr id="10" name="TextBox 9">
            <a:extLst>
              <a:ext uri="{FF2B5EF4-FFF2-40B4-BE49-F238E27FC236}">
                <a16:creationId xmlns:a16="http://schemas.microsoft.com/office/drawing/2014/main" id="{3E96092E-41D9-BEE4-779B-5ECBF4CD49D3}"/>
              </a:ext>
            </a:extLst>
          </p:cNvPr>
          <p:cNvSpPr txBox="1"/>
          <p:nvPr/>
        </p:nvSpPr>
        <p:spPr>
          <a:xfrm>
            <a:off x="7152076" y="3487942"/>
            <a:ext cx="1692824" cy="338554"/>
          </a:xfrm>
          <a:prstGeom prst="rect">
            <a:avLst/>
          </a:prstGeom>
          <a:solidFill>
            <a:schemeClr val="accent3">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1" i="0" u="none" strike="noStrike" kern="0" cap="none" spc="0" normalizeH="0" baseline="0" noProof="0" dirty="0">
                <a:ln>
                  <a:noFill/>
                </a:ln>
                <a:solidFill>
                  <a:srgbClr val="FFC000"/>
                </a:solidFill>
                <a:effectLst/>
                <a:uLnTx/>
                <a:uFillTx/>
                <a:latin typeface="Cambria" panose="02040503050406030204" pitchFamily="18" charset="0"/>
                <a:ea typeface="Cambria" panose="02040503050406030204" pitchFamily="18" charset="0"/>
                <a:cs typeface="Arial"/>
                <a:sym typeface="Arial"/>
              </a:rPr>
              <a:t>European Commission conducts comprehensive review of CBAM.</a:t>
            </a:r>
          </a:p>
        </p:txBody>
      </p:sp>
      <p:sp>
        <p:nvSpPr>
          <p:cNvPr id="11" name="TextBox 10">
            <a:extLst>
              <a:ext uri="{FF2B5EF4-FFF2-40B4-BE49-F238E27FC236}">
                <a16:creationId xmlns:a16="http://schemas.microsoft.com/office/drawing/2014/main" id="{5F8EEE84-CD89-24CA-8A95-0AE883708EC7}"/>
              </a:ext>
            </a:extLst>
          </p:cNvPr>
          <p:cNvSpPr txBox="1"/>
          <p:nvPr/>
        </p:nvSpPr>
        <p:spPr>
          <a:xfrm>
            <a:off x="8949270" y="3487942"/>
            <a:ext cx="1692824" cy="369332"/>
          </a:xfrm>
          <a:prstGeom prst="rect">
            <a:avLst/>
          </a:prstGeom>
          <a:solidFill>
            <a:schemeClr val="accent5">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1" i="0" u="none" strike="noStrike" kern="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Arial"/>
                <a:sym typeface="Arial"/>
              </a:rPr>
              <a:t>CBAM officially operates in full.</a:t>
            </a:r>
          </a:p>
        </p:txBody>
      </p:sp>
      <p:sp>
        <p:nvSpPr>
          <p:cNvPr id="12" name="TextBox 11">
            <a:extLst>
              <a:ext uri="{FF2B5EF4-FFF2-40B4-BE49-F238E27FC236}">
                <a16:creationId xmlns:a16="http://schemas.microsoft.com/office/drawing/2014/main" id="{1E3B9CEC-9283-0F74-0B16-DBDFFDE13F44}"/>
              </a:ext>
            </a:extLst>
          </p:cNvPr>
          <p:cNvSpPr txBox="1"/>
          <p:nvPr/>
        </p:nvSpPr>
        <p:spPr>
          <a:xfrm>
            <a:off x="8726766" y="5045145"/>
            <a:ext cx="1329316" cy="261610"/>
          </a:xfrm>
          <a:prstGeom prst="rect">
            <a:avLst/>
          </a:prstGeom>
          <a:solidFill>
            <a:schemeClr val="accent6">
              <a:lumMod val="75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100" b="1"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Arial"/>
                <a:sym typeface="Arial"/>
              </a:rPr>
              <a:t>Full operation</a:t>
            </a:r>
          </a:p>
        </p:txBody>
      </p:sp>
      <p:sp>
        <p:nvSpPr>
          <p:cNvPr id="13" name="TextBox 12">
            <a:extLst>
              <a:ext uri="{FF2B5EF4-FFF2-40B4-BE49-F238E27FC236}">
                <a16:creationId xmlns:a16="http://schemas.microsoft.com/office/drawing/2014/main" id="{247A0F55-0780-0179-87EE-9CEAC8988294}"/>
              </a:ext>
            </a:extLst>
          </p:cNvPr>
          <p:cNvSpPr txBox="1"/>
          <p:nvPr/>
        </p:nvSpPr>
        <p:spPr>
          <a:xfrm>
            <a:off x="6224746" y="5045145"/>
            <a:ext cx="1445364" cy="261610"/>
          </a:xfrm>
          <a:prstGeom prst="rect">
            <a:avLst/>
          </a:prstGeom>
          <a:solidFill>
            <a:srgbClr val="FFC000"/>
          </a:solid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100" b="1"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Arial"/>
                <a:sym typeface="Arial"/>
              </a:rPr>
              <a:t>Full operation</a:t>
            </a:r>
          </a:p>
        </p:txBody>
      </p:sp>
      <p:sp>
        <p:nvSpPr>
          <p:cNvPr id="14" name="TextBox 13">
            <a:extLst>
              <a:ext uri="{FF2B5EF4-FFF2-40B4-BE49-F238E27FC236}">
                <a16:creationId xmlns:a16="http://schemas.microsoft.com/office/drawing/2014/main" id="{DBFFEDB6-446D-838C-9D16-BF0F2D98F5E6}"/>
              </a:ext>
            </a:extLst>
          </p:cNvPr>
          <p:cNvSpPr txBox="1"/>
          <p:nvPr/>
        </p:nvSpPr>
        <p:spPr>
          <a:xfrm>
            <a:off x="3727161" y="5045145"/>
            <a:ext cx="1501889" cy="261610"/>
          </a:xfrm>
          <a:prstGeom prst="rect">
            <a:avLst/>
          </a:prstGeom>
          <a:solidFill>
            <a:srgbClr val="0070C0"/>
          </a:solid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100" b="1"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Arial"/>
                <a:sym typeface="Arial"/>
              </a:rPr>
              <a:t>Transition period</a:t>
            </a:r>
          </a:p>
        </p:txBody>
      </p:sp>
      <p:sp>
        <p:nvSpPr>
          <p:cNvPr id="15" name="TextBox 14">
            <a:extLst>
              <a:ext uri="{FF2B5EF4-FFF2-40B4-BE49-F238E27FC236}">
                <a16:creationId xmlns:a16="http://schemas.microsoft.com/office/drawing/2014/main" id="{507B28D5-C417-A39A-7DC0-FBF880B30870}"/>
              </a:ext>
            </a:extLst>
          </p:cNvPr>
          <p:cNvSpPr txBox="1"/>
          <p:nvPr/>
        </p:nvSpPr>
        <p:spPr>
          <a:xfrm>
            <a:off x="3280378" y="5682789"/>
            <a:ext cx="1847088" cy="507831"/>
          </a:xfrm>
          <a:prstGeom prst="rect">
            <a:avLst/>
          </a:prstGeom>
          <a:solidFill>
            <a:srgbClr val="FFC000"/>
          </a:solid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1"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Arial"/>
                <a:sym typeface="Arial"/>
              </a:rPr>
              <a:t>Operation period</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1"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Arial"/>
                <a:sym typeface="Arial"/>
              </a:rPr>
              <a:t>Free trading  ETS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1" i="0" u="none" strike="noStrike" kern="0" cap="none" spc="0" normalizeH="0" baseline="0" noProof="0" dirty="0">
                <a:ln>
                  <a:noFill/>
                </a:ln>
                <a:solidFill>
                  <a:srgbClr val="FFFFFF"/>
                </a:solidFill>
                <a:effectLst/>
                <a:uLnTx/>
                <a:uFillTx/>
                <a:latin typeface="Cambria" panose="02040503050406030204" pitchFamily="18" charset="0"/>
                <a:ea typeface="Cambria" panose="02040503050406030204" pitchFamily="18" charset="0"/>
                <a:cs typeface="Arial"/>
                <a:sym typeface="Arial"/>
              </a:rPr>
              <a:t>CBAM (%)</a:t>
            </a:r>
          </a:p>
        </p:txBody>
      </p:sp>
      <p:sp>
        <p:nvSpPr>
          <p:cNvPr id="17" name="Flowchart: Connector 16">
            <a:extLst>
              <a:ext uri="{FF2B5EF4-FFF2-40B4-BE49-F238E27FC236}">
                <a16:creationId xmlns:a16="http://schemas.microsoft.com/office/drawing/2014/main" id="{0C1DEFEB-AB56-4662-CB5E-5D08D6D950F3}"/>
              </a:ext>
            </a:extLst>
          </p:cNvPr>
          <p:cNvSpPr/>
          <p:nvPr/>
        </p:nvSpPr>
        <p:spPr>
          <a:xfrm>
            <a:off x="2868295" y="4270041"/>
            <a:ext cx="578186" cy="507831"/>
          </a:xfrm>
          <a:prstGeom prst="flowChartConnector">
            <a:avLst/>
          </a:prstGeom>
          <a:solidFill>
            <a:srgbClr val="0070C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0" i="0" u="none" strike="noStrike" kern="0" cap="none" spc="0" normalizeH="0" baseline="0" noProof="0" dirty="0">
                <a:ln>
                  <a:noFill/>
                </a:ln>
                <a:solidFill>
                  <a:srgbClr val="FFFFFF"/>
                </a:solidFill>
                <a:effectLst/>
                <a:uLnTx/>
                <a:uFillTx/>
                <a:latin typeface="Arial"/>
                <a:ea typeface="+mn-ea"/>
                <a:cs typeface="+mn-cs"/>
                <a:sym typeface="Arial"/>
              </a:rPr>
              <a:t>Start</a:t>
            </a:r>
          </a:p>
        </p:txBody>
      </p:sp>
    </p:spTree>
    <p:extLst>
      <p:ext uri="{BB962C8B-B14F-4D97-AF65-F5344CB8AC3E}">
        <p14:creationId xmlns:p14="http://schemas.microsoft.com/office/powerpoint/2010/main" val="225881221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sp>
        <p:nvSpPr>
          <p:cNvPr id="660" name="Google Shape;660;p50"/>
          <p:cNvSpPr txBox="1">
            <a:spLocks noGrp="1"/>
          </p:cNvSpPr>
          <p:nvPr>
            <p:ph type="title"/>
          </p:nvPr>
        </p:nvSpPr>
        <p:spPr>
          <a:xfrm>
            <a:off x="4713204" y="601056"/>
            <a:ext cx="1961773" cy="506527"/>
          </a:xfrm>
          <a:prstGeom prst="rect">
            <a:avLst/>
          </a:prstGeom>
          <a:noFill/>
          <a:ln>
            <a:noFill/>
          </a:ln>
        </p:spPr>
        <p:txBody>
          <a:bodyPr spcFirstLastPara="1" wrap="square" lIns="0" tIns="0" rIns="0" bIns="0" anchor="t" anchorCtr="0">
            <a:noAutofit/>
          </a:bodyPr>
          <a:lstStyle/>
          <a:p>
            <a:pPr lvl="2" algn="ctr" fontAlgn="base"/>
            <a:r>
              <a:rPr lang="en" sz="2667" dirty="0">
                <a:solidFill>
                  <a:schemeClr val="accent1">
                    <a:lumMod val="50000"/>
                  </a:schemeClr>
                </a:solidFill>
                <a:latin typeface="Arial" panose="020B0604020202020204" pitchFamily="34" charset="0"/>
                <a:cs typeface="Arial" panose="020B0604020202020204" pitchFamily="34" charset="0"/>
              </a:rPr>
              <a:t>CONTENT</a:t>
            </a:r>
          </a:p>
        </p:txBody>
      </p:sp>
      <p:sp>
        <p:nvSpPr>
          <p:cNvPr id="2" name="Rectangle 1">
            <a:extLst>
              <a:ext uri="{FF2B5EF4-FFF2-40B4-BE49-F238E27FC236}">
                <a16:creationId xmlns:a16="http://schemas.microsoft.com/office/drawing/2014/main" id="{5877F97E-C7A8-2272-611B-62C7A1918F50}"/>
              </a:ext>
            </a:extLst>
          </p:cNvPr>
          <p:cNvSpPr/>
          <p:nvPr/>
        </p:nvSpPr>
        <p:spPr>
          <a:xfrm>
            <a:off x="11495315" y="6328229"/>
            <a:ext cx="696685" cy="4451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4" name="Google Shape;660;p50"/>
          <p:cNvSpPr txBox="1">
            <a:spLocks/>
          </p:cNvSpPr>
          <p:nvPr/>
        </p:nvSpPr>
        <p:spPr>
          <a:xfrm>
            <a:off x="1426308" y="2090134"/>
            <a:ext cx="9078406" cy="2043984"/>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95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457200" lvl="2" indent="-457200" fontAlgn="base">
              <a:lnSpc>
                <a:spcPct val="150000"/>
              </a:lnSpc>
              <a:spcBef>
                <a:spcPts val="800"/>
              </a:spcBef>
              <a:buFont typeface="+mj-lt"/>
              <a:buAutoNum type="arabicPeriod"/>
            </a:pPr>
            <a:r>
              <a:rPr lang="en-US" sz="2400" dirty="0"/>
              <a:t>Energy and Energy Use economical and efficiently</a:t>
            </a:r>
          </a:p>
          <a:p>
            <a:pPr marL="457200" lvl="2" indent="-457200" fontAlgn="base">
              <a:lnSpc>
                <a:spcPct val="150000"/>
              </a:lnSpc>
              <a:spcBef>
                <a:spcPts val="800"/>
              </a:spcBef>
              <a:buFont typeface="+mj-lt"/>
              <a:buAutoNum type="arabicPeriod"/>
            </a:pPr>
            <a:r>
              <a:rPr lang="en-US" sz="2400" dirty="0"/>
              <a:t>Energy Use and Climate Change Impact</a:t>
            </a:r>
          </a:p>
          <a:p>
            <a:pPr marL="457200" lvl="2" indent="-457200" fontAlgn="base">
              <a:lnSpc>
                <a:spcPct val="150000"/>
              </a:lnSpc>
              <a:spcBef>
                <a:spcPts val="800"/>
              </a:spcBef>
              <a:buFont typeface="+mj-lt"/>
              <a:buAutoNum type="arabicPeriod"/>
            </a:pPr>
            <a:r>
              <a:rPr lang="en-US" sz="2400" dirty="0"/>
              <a:t>Clean Energy Use</a:t>
            </a:r>
          </a:p>
        </p:txBody>
      </p:sp>
    </p:spTree>
    <p:extLst>
      <p:ext uri="{BB962C8B-B14F-4D97-AF65-F5344CB8AC3E}">
        <p14:creationId xmlns:p14="http://schemas.microsoft.com/office/powerpoint/2010/main" val="35502434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ADJUSTMENT MECHANISM of CBAM</a:t>
            </a:r>
          </a:p>
        </p:txBody>
      </p:sp>
      <p:sp>
        <p:nvSpPr>
          <p:cNvPr id="3" name="Text Placeholder 2"/>
          <p:cNvSpPr>
            <a:spLocks noGrp="1"/>
          </p:cNvSpPr>
          <p:nvPr>
            <p:ph type="body" idx="1"/>
          </p:nvPr>
        </p:nvSpPr>
        <p:spPr>
          <a:xfrm>
            <a:off x="599755" y="1527520"/>
            <a:ext cx="10939716" cy="4554479"/>
          </a:xfrm>
        </p:spPr>
        <p:txBody>
          <a:bodyPr/>
          <a:lstStyle/>
          <a:p>
            <a:pPr>
              <a:lnSpc>
                <a:spcPct val="120000"/>
              </a:lnSpc>
              <a:spcBef>
                <a:spcPts val="800"/>
              </a:spcBef>
            </a:pPr>
            <a:r>
              <a:rPr lang="en-US" sz="1800" b="1" dirty="0">
                <a:latin typeface="+mn-lt"/>
              </a:rPr>
              <a:t>Reporting obligations during the transition period:</a:t>
            </a:r>
          </a:p>
          <a:p>
            <a:pPr>
              <a:lnSpc>
                <a:spcPct val="120000"/>
              </a:lnSpc>
              <a:spcBef>
                <a:spcPts val="800"/>
              </a:spcBef>
            </a:pPr>
            <a:r>
              <a:rPr lang="en-US" sz="1800" dirty="0">
                <a:latin typeface="+mn-lt"/>
              </a:rPr>
              <a:t>• Application period: from October 2023 to the end of December 2025 </a:t>
            </a:r>
          </a:p>
          <a:p>
            <a:pPr>
              <a:lnSpc>
                <a:spcPct val="120000"/>
              </a:lnSpc>
              <a:spcBef>
                <a:spcPts val="800"/>
              </a:spcBef>
            </a:pPr>
            <a:r>
              <a:rPr lang="en-US" sz="1800" dirty="0">
                <a:latin typeface="+mn-lt"/>
              </a:rPr>
              <a:t>• The submission deadline is 1 month after the end of a quarter, so the first submission deadline is the end of January 2024 </a:t>
            </a:r>
          </a:p>
          <a:p>
            <a:pPr>
              <a:lnSpc>
                <a:spcPct val="120000"/>
              </a:lnSpc>
              <a:spcBef>
                <a:spcPts val="800"/>
              </a:spcBef>
            </a:pPr>
            <a:r>
              <a:rPr lang="en-US" sz="1800" dirty="0">
                <a:latin typeface="+mn-lt"/>
              </a:rPr>
              <a:t>• The importer will be required to submit a CBAM report containing the following information:</a:t>
            </a:r>
            <a:endParaRPr lang="en-GB" sz="1800" dirty="0">
              <a:latin typeface="+mn-lt"/>
            </a:endParaRPr>
          </a:p>
          <a:p>
            <a:pPr>
              <a:lnSpc>
                <a:spcPct val="120000"/>
              </a:lnSpc>
              <a:spcBef>
                <a:spcPts val="800"/>
              </a:spcBef>
            </a:pPr>
            <a:r>
              <a:rPr lang="en-GB" sz="1800" dirty="0">
                <a:latin typeface="+mn-lt"/>
              </a:rPr>
              <a:t>         ◽ </a:t>
            </a:r>
            <a:r>
              <a:rPr lang="en-US" sz="1800" dirty="0">
                <a:latin typeface="+mn-lt"/>
              </a:rPr>
              <a:t>Quantity of each commodity type in </a:t>
            </a:r>
            <a:r>
              <a:rPr lang="en-US" sz="1800" dirty="0" err="1">
                <a:latin typeface="+mn-lt"/>
              </a:rPr>
              <a:t>tonnes</a:t>
            </a:r>
            <a:r>
              <a:rPr lang="en-US" sz="1800" dirty="0">
                <a:latin typeface="+mn-lt"/>
              </a:rPr>
              <a:t> or MWh</a:t>
            </a:r>
            <a:br>
              <a:rPr lang="en-GB" sz="1800" dirty="0">
                <a:latin typeface="+mn-lt"/>
              </a:rPr>
            </a:br>
            <a:r>
              <a:rPr lang="en-GB" sz="1800" dirty="0">
                <a:latin typeface="+mn-lt"/>
              </a:rPr>
              <a:t>    ◽ </a:t>
            </a:r>
            <a:r>
              <a:rPr lang="en-US" sz="1800" dirty="0">
                <a:latin typeface="+mn-lt"/>
              </a:rPr>
              <a:t>Total emissions embedded in the commodity by type</a:t>
            </a:r>
            <a:br>
              <a:rPr lang="en-GB" sz="1800" dirty="0">
                <a:latin typeface="+mn-lt"/>
              </a:rPr>
            </a:br>
            <a:r>
              <a:rPr lang="en-GB" sz="1800" dirty="0">
                <a:latin typeface="+mn-lt"/>
              </a:rPr>
              <a:t>    ◽ </a:t>
            </a:r>
            <a:r>
              <a:rPr lang="en-US" sz="1800" dirty="0">
                <a:latin typeface="+mn-lt"/>
              </a:rPr>
              <a:t>Any carbon price/tax payable in the country of origin for the emissions embedded in the imported commodity taking into account any duty rebates (if applicable)</a:t>
            </a:r>
            <a:endParaRPr lang="en-GB" sz="1800" dirty="0">
              <a:latin typeface="+mn-lt"/>
            </a:endParaRPr>
          </a:p>
        </p:txBody>
      </p:sp>
      <p:sp>
        <p:nvSpPr>
          <p:cNvPr id="4" name="Slide Number Placeholder 3"/>
          <p:cNvSpPr>
            <a:spLocks noGrp="1"/>
          </p:cNvSpPr>
          <p:nvPr>
            <p:ph type="sldNum" idx="12"/>
          </p:nvPr>
        </p:nvSpPr>
        <p:spPr>
          <a:xfrm>
            <a:off x="599756" y="6568511"/>
            <a:ext cx="601133" cy="123111"/>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2pPr>
            <a:lvl3pPr marL="0" marR="0" lvl="2"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3pPr>
            <a:lvl4pPr marL="0" marR="0" lvl="3"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4pPr>
            <a:lvl5pPr marL="0" marR="0" lvl="4"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5pPr>
            <a:lvl6pPr marL="0" marR="0" lvl="5"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6pPr>
            <a:lvl7pPr marL="0" marR="0" lvl="6"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7pPr>
            <a:lvl8pPr marL="0" marR="0" lvl="7"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8pPr>
            <a:lvl9pPr marL="0" marR="0" lvl="8" indent="0" algn="l" rtl="0">
              <a:lnSpc>
                <a:spcPct val="100000"/>
              </a:lnSpc>
              <a:spcBef>
                <a:spcPts val="0"/>
              </a:spcBef>
              <a:spcAft>
                <a:spcPts val="0"/>
              </a:spcAft>
              <a:buClr>
                <a:srgbClr val="000000"/>
              </a:buClr>
              <a:buFont typeface="Arial"/>
              <a:buNone/>
              <a:defRPr sz="800" b="1" i="0" u="none" strike="noStrike" cap="none">
                <a:solidFill>
                  <a:schemeClr val="accent6"/>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a:t>Page </a:t>
            </a:r>
            <a:fld id="{00000000-1234-1234-1234-123412341234}" type="slidenum">
              <a:rPr lang="en" smtClean="0"/>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40</a:t>
            </a:fld>
            <a:endParaRPr kumimoji="0" sz="800" b="1" i="0" u="none" strike="noStrike" kern="0" cap="none" spc="0" normalizeH="0" baseline="0" noProof="0">
              <a:ln>
                <a:noFill/>
              </a:ln>
              <a:solidFill>
                <a:srgbClr val="70934C"/>
              </a:solidFill>
              <a:effectLst/>
              <a:uLnTx/>
              <a:uFillTx/>
              <a:latin typeface="Arial"/>
              <a:cs typeface="Arial"/>
              <a:sym typeface="Arial"/>
            </a:endParaRPr>
          </a:p>
        </p:txBody>
      </p:sp>
    </p:spTree>
    <p:extLst>
      <p:ext uri="{BB962C8B-B14F-4D97-AF65-F5344CB8AC3E}">
        <p14:creationId xmlns:p14="http://schemas.microsoft.com/office/powerpoint/2010/main" val="3796180091"/>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59">
          <a:extLst>
            <a:ext uri="{FF2B5EF4-FFF2-40B4-BE49-F238E27FC236}">
              <a16:creationId xmlns:a16="http://schemas.microsoft.com/office/drawing/2014/main" id="{981976B7-D997-BE5E-7E21-825BC8FB763F}"/>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DE2A8B05-5547-8271-D86C-CE8657B59D75}"/>
              </a:ext>
            </a:extLst>
          </p:cNvPr>
          <p:cNvSpPr/>
          <p:nvPr/>
        </p:nvSpPr>
        <p:spPr>
          <a:xfrm>
            <a:off x="11495315" y="6328229"/>
            <a:ext cx="696685" cy="4451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4" name="Google Shape;660;p50">
            <a:extLst>
              <a:ext uri="{FF2B5EF4-FFF2-40B4-BE49-F238E27FC236}">
                <a16:creationId xmlns:a16="http://schemas.microsoft.com/office/drawing/2014/main" id="{C175CEEC-C9B2-8C16-37C4-8175943B3C21}"/>
              </a:ext>
            </a:extLst>
          </p:cNvPr>
          <p:cNvSpPr txBox="1">
            <a:spLocks/>
          </p:cNvSpPr>
          <p:nvPr/>
        </p:nvSpPr>
        <p:spPr>
          <a:xfrm>
            <a:off x="2451919" y="2547334"/>
            <a:ext cx="7468553" cy="98147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95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2" indent="0" algn="ctr" defTabSz="914400" rtl="0" eaLnBrk="1" fontAlgn="base" latinLnBrk="0" hangingPunct="1">
              <a:lnSpc>
                <a:spcPct val="100000"/>
              </a:lnSpc>
              <a:spcBef>
                <a:spcPts val="800"/>
              </a:spcBef>
              <a:spcAft>
                <a:spcPts val="0"/>
              </a:spcAft>
              <a:buClr>
                <a:srgbClr val="000000"/>
              </a:buClr>
              <a:buSzPts val="1400"/>
              <a:buFont typeface="Arial"/>
              <a:buNone/>
              <a:tabLst/>
              <a:defRPr/>
            </a:pPr>
            <a:r>
              <a:rPr kumimoji="0" lang="en-GB" sz="3600" b="1" i="0" u="none" strike="noStrike" kern="0" cap="none" spc="0" normalizeH="0" baseline="0" noProof="0" dirty="0">
                <a:ln>
                  <a:noFill/>
                </a:ln>
                <a:solidFill>
                  <a:schemeClr val="accent1">
                    <a:lumMod val="50000"/>
                  </a:schemeClr>
                </a:solidFill>
                <a:effectLst/>
                <a:uLnTx/>
                <a:uFillTx/>
                <a:latin typeface="Arial"/>
                <a:cs typeface="Arial"/>
                <a:sym typeface="Arial"/>
              </a:rPr>
              <a:t>3. Use clean energy</a:t>
            </a:r>
          </a:p>
        </p:txBody>
      </p:sp>
    </p:spTree>
    <p:extLst>
      <p:ext uri="{BB962C8B-B14F-4D97-AF65-F5344CB8AC3E}">
        <p14:creationId xmlns:p14="http://schemas.microsoft.com/office/powerpoint/2010/main" val="8862276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608941" y="4845889"/>
            <a:ext cx="4327185" cy="622992"/>
          </a:xfrm>
        </p:spPr>
        <p:txBody>
          <a:bodyPr>
            <a:noAutofit/>
          </a:bodyPr>
          <a:lstStyle/>
          <a:p>
            <a:pPr algn="ctr"/>
            <a:r>
              <a:rPr lang="en-US" sz="1800" b="0" dirty="0">
                <a:solidFill>
                  <a:schemeClr val="accent1">
                    <a:lumMod val="50000"/>
                  </a:schemeClr>
                </a:solidFill>
                <a:latin typeface="+mn-lt"/>
              </a:rPr>
              <a:t>Using solar energy to produce heat</a:t>
            </a:r>
            <a:endParaRPr lang="en-GB" sz="1800" b="0" dirty="0">
              <a:solidFill>
                <a:schemeClr val="accent1">
                  <a:lumMod val="50000"/>
                </a:schemeClr>
              </a:solidFill>
              <a:latin typeface="+mn-lt"/>
            </a:endParaRPr>
          </a:p>
        </p:txBody>
      </p:sp>
      <p:pic>
        <p:nvPicPr>
          <p:cNvPr id="6" name="Picture 5"/>
          <p:cNvPicPr>
            <a:picLocks noChangeAspect="1"/>
          </p:cNvPicPr>
          <p:nvPr/>
        </p:nvPicPr>
        <p:blipFill>
          <a:blip r:embed="rId2"/>
          <a:stretch>
            <a:fillRect/>
          </a:stretch>
        </p:blipFill>
        <p:spPr>
          <a:xfrm>
            <a:off x="608941" y="1714284"/>
            <a:ext cx="4676508" cy="3131605"/>
          </a:xfrm>
          <a:prstGeom prst="rect">
            <a:avLst/>
          </a:prstGeom>
        </p:spPr>
      </p:pic>
      <p:sp>
        <p:nvSpPr>
          <p:cNvPr id="4" name="TextBox 3">
            <a:extLst>
              <a:ext uri="{FF2B5EF4-FFF2-40B4-BE49-F238E27FC236}">
                <a16:creationId xmlns:a16="http://schemas.microsoft.com/office/drawing/2014/main" id="{3525797C-09CF-F16E-13CB-36BED9C7B5E1}"/>
              </a:ext>
            </a:extLst>
          </p:cNvPr>
          <p:cNvSpPr txBox="1"/>
          <p:nvPr/>
        </p:nvSpPr>
        <p:spPr>
          <a:xfrm>
            <a:off x="2720376" y="565255"/>
            <a:ext cx="6646045" cy="461665"/>
          </a:xfrm>
          <a:prstGeom prst="rect">
            <a:avLst/>
          </a:prstGeom>
          <a:noFill/>
        </p:spPr>
        <p:txBody>
          <a:bodyPr wrap="square">
            <a:spAutoFit/>
          </a:bodyPr>
          <a:lstStyle/>
          <a:p>
            <a:r>
              <a:rPr lang="en-GB" sz="2400" b="1" dirty="0">
                <a:solidFill>
                  <a:schemeClr val="accent1">
                    <a:lumMod val="50000"/>
                  </a:schemeClr>
                </a:solidFill>
                <a:latin typeface="+mn-lt"/>
              </a:rPr>
              <a:t>SOLAR ENERGY APPLICATIONS</a:t>
            </a:r>
            <a:endParaRPr lang="en-VN" sz="2400" b="1" dirty="0">
              <a:solidFill>
                <a:schemeClr val="accent1">
                  <a:lumMod val="50000"/>
                </a:schemeClr>
              </a:solidFill>
              <a:latin typeface="+mn-lt"/>
            </a:endParaRPr>
          </a:p>
        </p:txBody>
      </p:sp>
      <p:pic>
        <p:nvPicPr>
          <p:cNvPr id="7" name="Hình ảnh 3" descr="Ảnh có chứa bầu trời, ngoài trời, pin năng lượng mặt trời&#10;&#10;Mô tả được tạo tự động">
            <a:extLst>
              <a:ext uri="{FF2B5EF4-FFF2-40B4-BE49-F238E27FC236}">
                <a16:creationId xmlns:a16="http://schemas.microsoft.com/office/drawing/2014/main" id="{AC8E10CC-CECF-E864-C5CC-DEE5F3FDC6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3600" y="1714284"/>
            <a:ext cx="5756450" cy="3654287"/>
          </a:xfrm>
          <a:prstGeom prst="rect">
            <a:avLst/>
          </a:prstGeom>
        </p:spPr>
      </p:pic>
      <p:sp>
        <p:nvSpPr>
          <p:cNvPr id="8" name="Title 2">
            <a:extLst>
              <a:ext uri="{FF2B5EF4-FFF2-40B4-BE49-F238E27FC236}">
                <a16:creationId xmlns:a16="http://schemas.microsoft.com/office/drawing/2014/main" id="{EEF8AA6C-235E-1C0F-3BCB-80FB070AC2CD}"/>
              </a:ext>
            </a:extLst>
          </p:cNvPr>
          <p:cNvSpPr txBox="1">
            <a:spLocks/>
          </p:cNvSpPr>
          <p:nvPr/>
        </p:nvSpPr>
        <p:spPr>
          <a:xfrm>
            <a:off x="5943600" y="5468881"/>
            <a:ext cx="5756450" cy="622992"/>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GB" sz="1800" b="0" dirty="0">
                <a:solidFill>
                  <a:schemeClr val="accent1">
                    <a:lumMod val="50000"/>
                  </a:schemeClr>
                </a:solidFill>
                <a:latin typeface="+mn-lt"/>
              </a:rPr>
              <a:t> </a:t>
            </a:r>
            <a:r>
              <a:rPr lang="en-US" sz="1800" b="0" dirty="0">
                <a:solidFill>
                  <a:schemeClr val="accent1">
                    <a:lumMod val="50000"/>
                  </a:schemeClr>
                </a:solidFill>
                <a:latin typeface="+mn-lt"/>
              </a:rPr>
              <a:t>Using solar energy to produce electricity</a:t>
            </a:r>
            <a:endParaRPr lang="en-GB" sz="1800" b="0" dirty="0">
              <a:solidFill>
                <a:schemeClr val="accent1">
                  <a:lumMod val="50000"/>
                </a:schemeClr>
              </a:solidFill>
              <a:latin typeface="+mn-lt"/>
            </a:endParaRPr>
          </a:p>
        </p:txBody>
      </p:sp>
    </p:spTree>
    <p:extLst>
      <p:ext uri="{BB962C8B-B14F-4D97-AF65-F5344CB8AC3E}">
        <p14:creationId xmlns:p14="http://schemas.microsoft.com/office/powerpoint/2010/main" val="4395513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7"/>
          <p:cNvSpPr>
            <a:spLocks noGrp="1"/>
          </p:cNvSpPr>
          <p:nvPr>
            <p:ph type="title" idx="4294967295"/>
          </p:nvPr>
        </p:nvSpPr>
        <p:spPr>
          <a:xfrm>
            <a:off x="3549470" y="626929"/>
            <a:ext cx="5590149" cy="466725"/>
          </a:xfrm>
        </p:spPr>
        <p:txBody>
          <a:bodyPr rtlCol="0">
            <a:noAutofit/>
          </a:bodyPr>
          <a:lstStyle/>
          <a:p>
            <a:pPr algn="ctr">
              <a:defRPr/>
            </a:pPr>
            <a:r>
              <a:rPr lang="en-US" sz="2000" dirty="0">
                <a:solidFill>
                  <a:schemeClr val="accent1">
                    <a:lumMod val="50000"/>
                  </a:schemeClr>
                </a:solidFill>
                <a:latin typeface="+mn-lt"/>
                <a:cs typeface="Arial" panose="020B0604020202020204" pitchFamily="34" charset="0"/>
              </a:rPr>
              <a:t>DEVELOPMENT TRENDS</a:t>
            </a:r>
          </a:p>
        </p:txBody>
      </p:sp>
      <p:sp>
        <p:nvSpPr>
          <p:cNvPr id="12293" name="Slide Number Placeholder 12"/>
          <p:cNvSpPr>
            <a:spLocks noGrp="1"/>
          </p:cNvSpPr>
          <p:nvPr>
            <p:ph type="sldNum" sz="quarter" idx="4294967295"/>
          </p:nvPr>
        </p:nvSpPr>
        <p:spPr bwMode="auto">
          <a:xfrm>
            <a:off x="7594257" y="6339409"/>
            <a:ext cx="1600200" cy="273844"/>
          </a:xfrm>
          <a:noFill/>
          <a:ln>
            <a:miter lim="800000"/>
            <a:headEnd/>
            <a:tailEnd/>
          </a:ln>
        </p:spPr>
        <p:txBody>
          <a:bodyPr/>
          <a:lstStyle/>
          <a:p>
            <a:fld id="{66A64CD3-52A4-48C9-8C58-E5856D16CC1F}" type="slidenum">
              <a:rPr lang="en-US" sz="1600">
                <a:solidFill>
                  <a:schemeClr val="bg1"/>
                </a:solidFill>
                <a:latin typeface="+mn-lt"/>
              </a:rPr>
              <a:pPr/>
              <a:t>43</a:t>
            </a:fld>
            <a:endParaRPr lang="en-US" sz="1600" dirty="0">
              <a:solidFill>
                <a:schemeClr val="bg1"/>
              </a:solidFill>
              <a:latin typeface="+mn-lt"/>
            </a:endParaRPr>
          </a:p>
        </p:txBody>
      </p:sp>
      <p:sp>
        <p:nvSpPr>
          <p:cNvPr id="3" name="Hộp Văn bản 2">
            <a:extLst>
              <a:ext uri="{FF2B5EF4-FFF2-40B4-BE49-F238E27FC236}">
                <a16:creationId xmlns:a16="http://schemas.microsoft.com/office/drawing/2014/main" id="{28953221-DBE2-41DB-A16E-7D5530325EEF}"/>
              </a:ext>
            </a:extLst>
          </p:cNvPr>
          <p:cNvSpPr txBox="1"/>
          <p:nvPr/>
        </p:nvSpPr>
        <p:spPr>
          <a:xfrm>
            <a:off x="304634" y="1268512"/>
            <a:ext cx="4806946" cy="4899868"/>
          </a:xfrm>
          <a:prstGeom prst="rect">
            <a:avLst/>
          </a:prstGeom>
          <a:noFill/>
        </p:spPr>
        <p:txBody>
          <a:bodyPr wrap="square" rtlCol="0">
            <a:spAutoFit/>
          </a:bodyPr>
          <a:lstStyle/>
          <a:p>
            <a:pPr>
              <a:lnSpc>
                <a:spcPct val="150000"/>
              </a:lnSpc>
            </a:pPr>
            <a:r>
              <a:rPr lang="en-US" sz="1400" b="1" dirty="0">
                <a:solidFill>
                  <a:schemeClr val="accent1">
                    <a:lumMod val="50000"/>
                  </a:schemeClr>
                </a:solidFill>
                <a:latin typeface="+mn-lt"/>
                <a:cs typeface="Arial" panose="020B0604020202020204" pitchFamily="34" charset="0"/>
              </a:rPr>
              <a:t>Japan:</a:t>
            </a:r>
            <a:endParaRPr lang="en-US" sz="1400" dirty="0">
              <a:solidFill>
                <a:schemeClr val="accent1">
                  <a:lumMod val="50000"/>
                </a:schemeClr>
              </a:solidFill>
              <a:latin typeface="+mn-lt"/>
              <a:cs typeface="Arial" panose="020B0604020202020204" pitchFamily="34" charset="0"/>
            </a:endParaRPr>
          </a:p>
          <a:p>
            <a:pPr>
              <a:lnSpc>
                <a:spcPct val="150000"/>
              </a:lnSpc>
            </a:pPr>
            <a:r>
              <a:rPr lang="en-US" sz="1400" dirty="0">
                <a:solidFill>
                  <a:schemeClr val="tx1"/>
                </a:solidFill>
                <a:latin typeface="+mn-lt"/>
                <a:cs typeface="Arial" panose="020B0604020202020204" pitchFamily="34" charset="0"/>
              </a:rPr>
              <a:t>2008: support for home loans using renewable energy, loans of 5,000 USD; purchase of solar power is higher than other types of power plants on the market</a:t>
            </a:r>
          </a:p>
          <a:p>
            <a:pPr>
              <a:lnSpc>
                <a:spcPct val="150000"/>
              </a:lnSpc>
            </a:pPr>
            <a:r>
              <a:rPr lang="en-US" sz="1400" dirty="0">
                <a:solidFill>
                  <a:schemeClr val="tx1"/>
                </a:solidFill>
                <a:latin typeface="+mn-lt"/>
                <a:cs typeface="Arial" panose="020B0604020202020204" pitchFamily="34" charset="0"/>
              </a:rPr>
              <a:t>8/2011: promulgated the Law on Renewable Energy Purchase Subsidy (</a:t>
            </a:r>
            <a:r>
              <a:rPr lang="en-US" sz="1400" dirty="0" err="1">
                <a:solidFill>
                  <a:schemeClr val="tx1"/>
                </a:solidFill>
                <a:latin typeface="+mn-lt"/>
                <a:cs typeface="Arial" panose="020B0604020202020204" pitchFamily="34" charset="0"/>
              </a:rPr>
              <a:t>FiT</a:t>
            </a:r>
            <a:r>
              <a:rPr lang="en-US" sz="1400" dirty="0">
                <a:solidFill>
                  <a:schemeClr val="tx1"/>
                </a:solidFill>
                <a:latin typeface="+mn-lt"/>
                <a:cs typeface="Arial" panose="020B0604020202020204" pitchFamily="34" charset="0"/>
              </a:rPr>
              <a:t>) (0.5 USD/kWh for projects &gt;10 </a:t>
            </a:r>
            <a:r>
              <a:rPr lang="en-US" sz="1400" dirty="0" err="1">
                <a:solidFill>
                  <a:schemeClr val="tx1"/>
                </a:solidFill>
                <a:latin typeface="+mn-lt"/>
                <a:cs typeface="Arial" panose="020B0604020202020204" pitchFamily="34" charset="0"/>
              </a:rPr>
              <a:t>kWp</a:t>
            </a:r>
            <a:r>
              <a:rPr lang="en-US" sz="1400" dirty="0">
                <a:solidFill>
                  <a:schemeClr val="tx1"/>
                </a:solidFill>
                <a:latin typeface="+mn-lt"/>
                <a:cs typeface="Arial" panose="020B0604020202020204" pitchFamily="34" charset="0"/>
              </a:rPr>
              <a:t>; 0.53 USD for projects &lt;10 </a:t>
            </a:r>
            <a:r>
              <a:rPr lang="en-US" sz="1400" dirty="0" err="1">
                <a:solidFill>
                  <a:schemeClr val="tx1"/>
                </a:solidFill>
                <a:latin typeface="+mn-lt"/>
                <a:cs typeface="Arial" panose="020B0604020202020204" pitchFamily="34" charset="0"/>
              </a:rPr>
              <a:t>kWp</a:t>
            </a:r>
            <a:r>
              <a:rPr lang="en-US" sz="1400" dirty="0">
                <a:solidFill>
                  <a:schemeClr val="tx1"/>
                </a:solidFill>
                <a:latin typeface="+mn-lt"/>
                <a:cs typeface="Arial" panose="020B0604020202020204" pitchFamily="34" charset="0"/>
              </a:rPr>
              <a:t>)</a:t>
            </a:r>
          </a:p>
          <a:p>
            <a:pPr>
              <a:lnSpc>
                <a:spcPct val="150000"/>
              </a:lnSpc>
            </a:pPr>
            <a:r>
              <a:rPr lang="en-US" sz="1400" dirty="0">
                <a:solidFill>
                  <a:schemeClr val="tx1"/>
                </a:solidFill>
                <a:latin typeface="+mn-lt"/>
                <a:cs typeface="Arial" panose="020B0604020202020204" pitchFamily="34" charset="0"/>
              </a:rPr>
              <a:t>7/2013: 277 administrative agencies have implemented rooftop rental and public works for solar power installation</a:t>
            </a:r>
          </a:p>
          <a:p>
            <a:pPr>
              <a:lnSpc>
                <a:spcPct val="150000"/>
              </a:lnSpc>
            </a:pPr>
            <a:r>
              <a:rPr lang="en-US" sz="1400" dirty="0">
                <a:solidFill>
                  <a:schemeClr val="tx1"/>
                </a:solidFill>
                <a:latin typeface="+mn-lt"/>
                <a:cs typeface="Arial" panose="020B0604020202020204" pitchFamily="34" charset="0"/>
              </a:rPr>
              <a:t>2011-2014: Capacity increased from 5,000 MW to 25,000 MW, to date there have been 2.4 million customers installing rooftop solar power.. </a:t>
            </a:r>
          </a:p>
          <a:p>
            <a:pPr>
              <a:lnSpc>
                <a:spcPct val="150000"/>
              </a:lnSpc>
            </a:pPr>
            <a:r>
              <a:rPr lang="en-US" sz="1400" dirty="0">
                <a:solidFill>
                  <a:schemeClr val="tx1"/>
                </a:solidFill>
                <a:latin typeface="+mn-lt"/>
                <a:cs typeface="Arial" panose="020B0604020202020204" pitchFamily="34" charset="0"/>
              </a:rPr>
              <a:t>2016: Japanese government spends $20.5 billion to buy back solar power</a:t>
            </a:r>
          </a:p>
          <a:p>
            <a:pPr>
              <a:lnSpc>
                <a:spcPct val="150000"/>
              </a:lnSpc>
            </a:pPr>
            <a:r>
              <a:rPr lang="en-US" sz="1400" dirty="0">
                <a:solidFill>
                  <a:schemeClr val="tx1"/>
                </a:solidFill>
                <a:latin typeface="+mn-lt"/>
                <a:cs typeface="Arial" panose="020B0604020202020204" pitchFamily="34" charset="0"/>
              </a:rPr>
              <a:t>4/2017:  tax reduction for solar power (revised </a:t>
            </a:r>
            <a:r>
              <a:rPr lang="en-US" sz="1400" dirty="0" err="1">
                <a:solidFill>
                  <a:schemeClr val="tx1"/>
                </a:solidFill>
                <a:latin typeface="+mn-lt"/>
                <a:cs typeface="Arial" panose="020B0604020202020204" pitchFamily="34" charset="0"/>
              </a:rPr>
              <a:t>FiT</a:t>
            </a:r>
            <a:r>
              <a:rPr lang="en-US" sz="1400" dirty="0">
                <a:solidFill>
                  <a:schemeClr val="tx1"/>
                </a:solidFill>
                <a:latin typeface="+mn-lt"/>
                <a:cs typeface="Arial" panose="020B0604020202020204" pitchFamily="34" charset="0"/>
              </a:rPr>
              <a:t>)</a:t>
            </a:r>
          </a:p>
        </p:txBody>
      </p:sp>
      <p:sp>
        <p:nvSpPr>
          <p:cNvPr id="4" name="Hộp Văn bản 6">
            <a:extLst>
              <a:ext uri="{FF2B5EF4-FFF2-40B4-BE49-F238E27FC236}">
                <a16:creationId xmlns:a16="http://schemas.microsoft.com/office/drawing/2014/main" id="{EE4D95D9-6ED1-2E27-0D81-FB50D6BE69A9}"/>
              </a:ext>
            </a:extLst>
          </p:cNvPr>
          <p:cNvSpPr txBox="1"/>
          <p:nvPr/>
        </p:nvSpPr>
        <p:spPr>
          <a:xfrm>
            <a:off x="5280077" y="1297518"/>
            <a:ext cx="2755118" cy="2960875"/>
          </a:xfrm>
          <a:prstGeom prst="rect">
            <a:avLst/>
          </a:prstGeom>
          <a:noFill/>
        </p:spPr>
        <p:txBody>
          <a:bodyPr wrap="square" rtlCol="0">
            <a:spAutoFit/>
          </a:bodyPr>
          <a:lstStyle/>
          <a:p>
            <a:pPr>
              <a:lnSpc>
                <a:spcPct val="150000"/>
              </a:lnSpc>
            </a:pPr>
            <a:r>
              <a:rPr lang="en-US" sz="1400" b="1" dirty="0">
                <a:solidFill>
                  <a:schemeClr val="accent1">
                    <a:lumMod val="50000"/>
                  </a:schemeClr>
                </a:solidFill>
                <a:latin typeface="+mn-lt"/>
                <a:cs typeface="Arial" panose="020B0604020202020204" pitchFamily="34" charset="0"/>
              </a:rPr>
              <a:t>Some other countries :</a:t>
            </a:r>
          </a:p>
          <a:p>
            <a:pPr>
              <a:lnSpc>
                <a:spcPct val="150000"/>
              </a:lnSpc>
            </a:pPr>
            <a:r>
              <a:rPr lang="en-US" sz="1400" b="1" dirty="0">
                <a:solidFill>
                  <a:schemeClr val="tx1"/>
                </a:solidFill>
                <a:latin typeface="+mn-lt"/>
                <a:cs typeface="Arial" panose="020B0604020202020204" pitchFamily="34" charset="0"/>
              </a:rPr>
              <a:t>India</a:t>
            </a:r>
            <a:r>
              <a:rPr lang="en-US" sz="1400" dirty="0">
                <a:solidFill>
                  <a:schemeClr val="tx1"/>
                </a:solidFill>
                <a:latin typeface="+mn-lt"/>
                <a:cs typeface="Arial" panose="020B0604020202020204" pitchFamily="34" charset="0"/>
              </a:rPr>
              <a:t>: Targets 40 GW by 2022</a:t>
            </a:r>
          </a:p>
          <a:p>
            <a:pPr>
              <a:lnSpc>
                <a:spcPct val="150000"/>
              </a:lnSpc>
            </a:pPr>
            <a:r>
              <a:rPr lang="en-US" sz="1400" b="1" dirty="0">
                <a:solidFill>
                  <a:schemeClr val="tx1"/>
                </a:solidFill>
                <a:latin typeface="+mn-lt"/>
                <a:cs typeface="Arial" panose="020B0604020202020204" pitchFamily="34" charset="0"/>
              </a:rPr>
              <a:t>Australia</a:t>
            </a:r>
            <a:r>
              <a:rPr lang="en-US" sz="1400" dirty="0">
                <a:solidFill>
                  <a:schemeClr val="tx1"/>
                </a:solidFill>
                <a:latin typeface="+mn-lt"/>
                <a:cs typeface="Arial" panose="020B0604020202020204" pitchFamily="34" charset="0"/>
              </a:rPr>
              <a:t>: More than 2 million homes and businesses using rooftop solar by end of 2018</a:t>
            </a:r>
          </a:p>
          <a:p>
            <a:pPr>
              <a:lnSpc>
                <a:spcPct val="150000"/>
              </a:lnSpc>
            </a:pPr>
            <a:r>
              <a:rPr lang="en-US" sz="1400" b="1" dirty="0">
                <a:solidFill>
                  <a:schemeClr val="tx1"/>
                </a:solidFill>
                <a:latin typeface="+mn-lt"/>
                <a:cs typeface="Arial" panose="020B0604020202020204" pitchFamily="34" charset="0"/>
              </a:rPr>
              <a:t>Thailand</a:t>
            </a:r>
            <a:r>
              <a:rPr lang="en-US" sz="1400" dirty="0">
                <a:solidFill>
                  <a:schemeClr val="tx1"/>
                </a:solidFill>
                <a:latin typeface="+mn-lt"/>
                <a:cs typeface="Arial" panose="020B0604020202020204" pitchFamily="34" charset="0"/>
              </a:rPr>
              <a:t>: Introduces </a:t>
            </a:r>
            <a:r>
              <a:rPr lang="en-US" sz="1400" dirty="0" err="1">
                <a:solidFill>
                  <a:schemeClr val="tx1"/>
                </a:solidFill>
                <a:latin typeface="+mn-lt"/>
                <a:cs typeface="Arial" panose="020B0604020202020204" pitchFamily="34" charset="0"/>
              </a:rPr>
              <a:t>FiT</a:t>
            </a:r>
            <a:r>
              <a:rPr lang="en-US" sz="1400" dirty="0">
                <a:solidFill>
                  <a:schemeClr val="tx1"/>
                </a:solidFill>
                <a:latin typeface="+mn-lt"/>
                <a:cs typeface="Arial" panose="020B0604020202020204" pitchFamily="34" charset="0"/>
              </a:rPr>
              <a:t> of 21 cents/kWh for PV, launches “Rooftop Photovoltaic” program</a:t>
            </a:r>
          </a:p>
          <a:p>
            <a:pPr>
              <a:lnSpc>
                <a:spcPct val="150000"/>
              </a:lnSpc>
            </a:pPr>
            <a:endParaRPr lang="en-US" sz="1400" dirty="0">
              <a:solidFill>
                <a:schemeClr val="accent1">
                  <a:lumMod val="50000"/>
                </a:schemeClr>
              </a:solidFill>
              <a:latin typeface="+mn-lt"/>
              <a:cs typeface="Arial" panose="020B0604020202020204" pitchFamily="34" charset="0"/>
            </a:endParaRPr>
          </a:p>
        </p:txBody>
      </p:sp>
      <p:pic>
        <p:nvPicPr>
          <p:cNvPr id="5" name="Hình ảnh 5">
            <a:extLst>
              <a:ext uri="{FF2B5EF4-FFF2-40B4-BE49-F238E27FC236}">
                <a16:creationId xmlns:a16="http://schemas.microsoft.com/office/drawing/2014/main" id="{48D0A300-7C35-26C7-76BF-F424070BCF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8230" y="3999555"/>
            <a:ext cx="3127385" cy="2858445"/>
          </a:xfrm>
          <a:prstGeom prst="rect">
            <a:avLst/>
          </a:prstGeom>
        </p:spPr>
      </p:pic>
      <p:sp>
        <p:nvSpPr>
          <p:cNvPr id="6" name="Hộp Văn bản 7">
            <a:extLst>
              <a:ext uri="{FF2B5EF4-FFF2-40B4-BE49-F238E27FC236}">
                <a16:creationId xmlns:a16="http://schemas.microsoft.com/office/drawing/2014/main" id="{BCF757C9-D623-0153-3911-7DB377863874}"/>
              </a:ext>
            </a:extLst>
          </p:cNvPr>
          <p:cNvSpPr txBox="1"/>
          <p:nvPr/>
        </p:nvSpPr>
        <p:spPr>
          <a:xfrm>
            <a:off x="8553837" y="5938683"/>
            <a:ext cx="248267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1"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Forecast of rooftop solar power development scale</a:t>
            </a:r>
          </a:p>
        </p:txBody>
      </p:sp>
      <p:sp>
        <p:nvSpPr>
          <p:cNvPr id="8" name="TextBox 7">
            <a:extLst>
              <a:ext uri="{FF2B5EF4-FFF2-40B4-BE49-F238E27FC236}">
                <a16:creationId xmlns:a16="http://schemas.microsoft.com/office/drawing/2014/main" id="{F7D17B5A-8970-8C8B-A9E9-1658B472F358}"/>
              </a:ext>
            </a:extLst>
          </p:cNvPr>
          <p:cNvSpPr txBox="1"/>
          <p:nvPr/>
        </p:nvSpPr>
        <p:spPr>
          <a:xfrm>
            <a:off x="7992265" y="1297519"/>
            <a:ext cx="4183176" cy="2960875"/>
          </a:xfrm>
          <a:prstGeom prst="rect">
            <a:avLst/>
          </a:prstGeom>
          <a:noFill/>
        </p:spPr>
        <p:txBody>
          <a:bodyPr wrap="square">
            <a:spAutoFit/>
          </a:bodyPr>
          <a:lstStyle/>
          <a:p>
            <a:pPr>
              <a:lnSpc>
                <a:spcPct val="150000"/>
              </a:lnSpc>
            </a:pPr>
            <a:r>
              <a:rPr lang="en-US" sz="1400" b="1" dirty="0">
                <a:solidFill>
                  <a:schemeClr val="accent1">
                    <a:lumMod val="50000"/>
                  </a:schemeClr>
                </a:solidFill>
                <a:latin typeface="+mn-lt"/>
                <a:cs typeface="Arial" panose="020B0604020202020204" pitchFamily="34" charset="0"/>
              </a:rPr>
              <a:t>Vietnam</a:t>
            </a:r>
          </a:p>
          <a:p>
            <a:pPr>
              <a:lnSpc>
                <a:spcPct val="150000"/>
              </a:lnSpc>
            </a:pPr>
            <a:r>
              <a:rPr lang="en-US" sz="1400" dirty="0">
                <a:solidFill>
                  <a:schemeClr val="tx1"/>
                </a:solidFill>
                <a:latin typeface="+mn-lt"/>
                <a:cs typeface="Arial" panose="020B0604020202020204" pitchFamily="34" charset="0"/>
              </a:rPr>
              <a:t>By August 2019, the whole country had 12,765 rooftop solar power projects (total installed capacity reached 216 MWp) registered to sell to EVN with a total electricity output of 30.5 million kWh. By the end of 2019, it reached 300 MWp and reached 2,000 MWp in 2020.</a:t>
            </a:r>
          </a:p>
          <a:p>
            <a:pPr>
              <a:lnSpc>
                <a:spcPct val="150000"/>
              </a:lnSpc>
            </a:pPr>
            <a:r>
              <a:rPr lang="en-US" sz="1400" dirty="0">
                <a:solidFill>
                  <a:schemeClr val="tx1"/>
                </a:solidFill>
                <a:latin typeface="+mn-lt"/>
                <a:cs typeface="Arial" panose="020B0604020202020204" pitchFamily="34" charset="0"/>
              </a:rPr>
              <a:t>Selling price at 9.35 </a:t>
            </a:r>
            <a:r>
              <a:rPr lang="en-US" sz="1400" dirty="0" err="1">
                <a:solidFill>
                  <a:schemeClr val="tx1"/>
                </a:solidFill>
                <a:latin typeface="+mn-lt"/>
                <a:cs typeface="Arial" panose="020B0604020202020204" pitchFamily="34" charset="0"/>
              </a:rPr>
              <a:t>UScent</a:t>
            </a:r>
            <a:r>
              <a:rPr lang="en-US" sz="1400" dirty="0">
                <a:solidFill>
                  <a:schemeClr val="tx1"/>
                </a:solidFill>
                <a:latin typeface="+mn-lt"/>
                <a:cs typeface="Arial" panose="020B0604020202020204" pitchFamily="34" charset="0"/>
              </a:rPr>
              <a:t>/kWh after June 2019</a:t>
            </a:r>
          </a:p>
          <a:p>
            <a:pPr>
              <a:lnSpc>
                <a:spcPct val="150000"/>
              </a:lnSpc>
            </a:pPr>
            <a:endParaRPr lang="en-US" sz="1400" dirty="0" err="1">
              <a:solidFill>
                <a:schemeClr val="accent1">
                  <a:lumMod val="50000"/>
                </a:schemeClr>
              </a:solidFill>
              <a:latin typeface="+mn-lt"/>
              <a:cs typeface="Arial" panose="020B0604020202020204" pitchFamily="34" charset="0"/>
            </a:endParaRPr>
          </a:p>
        </p:txBody>
      </p:sp>
    </p:spTree>
    <p:extLst>
      <p:ext uri="{BB962C8B-B14F-4D97-AF65-F5344CB8AC3E}">
        <p14:creationId xmlns:p14="http://schemas.microsoft.com/office/powerpoint/2010/main" val="7344963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C7E55A-5E93-3E25-6830-1BD7A41F6E9B}"/>
            </a:ext>
          </a:extLst>
        </p:cNvPr>
        <p:cNvGrpSpPr/>
        <p:nvPr/>
      </p:nvGrpSpPr>
      <p:grpSpPr>
        <a:xfrm>
          <a:off x="0" y="0"/>
          <a:ext cx="0" cy="0"/>
          <a:chOff x="0" y="0"/>
          <a:chExt cx="0" cy="0"/>
        </a:xfrm>
      </p:grpSpPr>
      <p:sp>
        <p:nvSpPr>
          <p:cNvPr id="11" name="Title 7">
            <a:extLst>
              <a:ext uri="{FF2B5EF4-FFF2-40B4-BE49-F238E27FC236}">
                <a16:creationId xmlns:a16="http://schemas.microsoft.com/office/drawing/2014/main" id="{DDB43049-4C7D-47B2-EADD-A71E6E188AC8}"/>
              </a:ext>
            </a:extLst>
          </p:cNvPr>
          <p:cNvSpPr>
            <a:spLocks noGrp="1"/>
          </p:cNvSpPr>
          <p:nvPr>
            <p:ph type="title" idx="4294967295"/>
          </p:nvPr>
        </p:nvSpPr>
        <p:spPr>
          <a:xfrm>
            <a:off x="2412886" y="571550"/>
            <a:ext cx="7366228" cy="466725"/>
          </a:xfrm>
        </p:spPr>
        <p:txBody>
          <a:bodyPr rtlCol="0">
            <a:noAutofit/>
          </a:bodyPr>
          <a:lstStyle/>
          <a:p>
            <a:pPr algn="ctr">
              <a:defRPr/>
            </a:pPr>
            <a:r>
              <a:rPr lang="en-US" dirty="0">
                <a:solidFill>
                  <a:schemeClr val="accent1">
                    <a:lumMod val="50000"/>
                  </a:schemeClr>
                </a:solidFill>
                <a:latin typeface="+mn-lt"/>
                <a:cs typeface="Arial" panose="020B0604020202020204" pitchFamily="34" charset="0"/>
              </a:rPr>
              <a:t>2. Grid-tied rooftop solar system structure</a:t>
            </a:r>
          </a:p>
        </p:txBody>
      </p:sp>
      <p:pic>
        <p:nvPicPr>
          <p:cNvPr id="2" name="Picture 1" descr="Diagram&#10;&#10;Description automatically generated">
            <a:extLst>
              <a:ext uri="{FF2B5EF4-FFF2-40B4-BE49-F238E27FC236}">
                <a16:creationId xmlns:a16="http://schemas.microsoft.com/office/drawing/2014/main" id="{DEA1EC0D-62D6-3152-5E2D-9DA3B9E5840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91492" y="1448341"/>
            <a:ext cx="7009016" cy="4622260"/>
          </a:xfrm>
          <a:prstGeom prst="rect">
            <a:avLst/>
          </a:prstGeom>
          <a:noFill/>
          <a:ln>
            <a:noFill/>
          </a:ln>
        </p:spPr>
      </p:pic>
      <p:sp>
        <p:nvSpPr>
          <p:cNvPr id="7" name="TextBox 6">
            <a:extLst>
              <a:ext uri="{FF2B5EF4-FFF2-40B4-BE49-F238E27FC236}">
                <a16:creationId xmlns:a16="http://schemas.microsoft.com/office/drawing/2014/main" id="{AA0D8747-2276-E345-D1D7-3C1059542A62}"/>
              </a:ext>
            </a:extLst>
          </p:cNvPr>
          <p:cNvSpPr txBox="1"/>
          <p:nvPr/>
        </p:nvSpPr>
        <p:spPr>
          <a:xfrm>
            <a:off x="3048000" y="6070601"/>
            <a:ext cx="6096000" cy="379656"/>
          </a:xfrm>
          <a:prstGeom prst="rect">
            <a:avLst/>
          </a:prstGeom>
          <a:noFill/>
        </p:spPr>
        <p:txBody>
          <a:bodyPr wrap="square">
            <a:spAutoFit/>
          </a:bodyPr>
          <a:lstStyle/>
          <a:p>
            <a:r>
              <a:rPr lang="vi-VN" b="1" dirty="0">
                <a:latin typeface="+mn-lt"/>
                <a:cs typeface="Times New Roman" panose="02020603050405020304" pitchFamily="18" charset="0"/>
              </a:rPr>
              <a:t>Principle diagram of rooftop solar power system</a:t>
            </a:r>
          </a:p>
        </p:txBody>
      </p:sp>
    </p:spTree>
    <p:extLst>
      <p:ext uri="{BB962C8B-B14F-4D97-AF65-F5344CB8AC3E}">
        <p14:creationId xmlns:p14="http://schemas.microsoft.com/office/powerpoint/2010/main" val="29230494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7"/>
          <p:cNvSpPr>
            <a:spLocks noGrp="1"/>
          </p:cNvSpPr>
          <p:nvPr>
            <p:ph type="title" idx="4294967295"/>
          </p:nvPr>
        </p:nvSpPr>
        <p:spPr>
          <a:xfrm>
            <a:off x="2412886" y="571550"/>
            <a:ext cx="7366228" cy="466725"/>
          </a:xfrm>
        </p:spPr>
        <p:txBody>
          <a:bodyPr rtlCol="0">
            <a:noAutofit/>
          </a:bodyPr>
          <a:lstStyle/>
          <a:p>
            <a:pPr algn="ctr">
              <a:defRPr/>
            </a:pPr>
            <a:r>
              <a:rPr lang="en-US" dirty="0">
                <a:solidFill>
                  <a:schemeClr val="accent1">
                    <a:lumMod val="50000"/>
                  </a:schemeClr>
                </a:solidFill>
                <a:latin typeface="+mn-lt"/>
                <a:cs typeface="Arial" panose="020B0604020202020204" pitchFamily="34" charset="0"/>
              </a:rPr>
              <a:t>2. Grid-tied rooftop solar system structure</a:t>
            </a:r>
          </a:p>
        </p:txBody>
      </p:sp>
      <p:sp>
        <p:nvSpPr>
          <p:cNvPr id="2" name="Slide Number Placeholder 12">
            <a:extLst>
              <a:ext uri="{FF2B5EF4-FFF2-40B4-BE49-F238E27FC236}">
                <a16:creationId xmlns:a16="http://schemas.microsoft.com/office/drawing/2014/main" id="{1EF66817-7169-7D1E-A5A6-75481FD2E7FC}"/>
              </a:ext>
            </a:extLst>
          </p:cNvPr>
          <p:cNvSpPr txBox="1">
            <a:spLocks/>
          </p:cNvSpPr>
          <p:nvPr/>
        </p:nvSpPr>
        <p:spPr bwMode="auto">
          <a:xfrm>
            <a:off x="6354840" y="4597126"/>
            <a:ext cx="1600200" cy="273844"/>
          </a:xfrm>
          <a:noFill/>
          <a:ln>
            <a:miter lim="800000"/>
            <a:headEnd/>
            <a:tailEnd/>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defRPr/>
            </a:pPr>
            <a:fld id="{66A64CD3-52A4-48C9-8C58-E5856D16CC1F}" type="slidenum">
              <a:rPr lang="en-US" sz="1800" smtClean="0">
                <a:solidFill>
                  <a:srgbClr val="FFFFFF"/>
                </a:solidFill>
                <a:latin typeface="+mn-lt"/>
              </a:rPr>
              <a:pPr>
                <a:defRPr/>
              </a:pPr>
              <a:t>45</a:t>
            </a:fld>
            <a:endParaRPr lang="en-US" sz="1800" dirty="0">
              <a:solidFill>
                <a:srgbClr val="FFFFFF"/>
              </a:solidFill>
              <a:latin typeface="+mn-lt"/>
            </a:endParaRPr>
          </a:p>
        </p:txBody>
      </p:sp>
      <p:sp>
        <p:nvSpPr>
          <p:cNvPr id="6" name="Hộp Văn bản 6">
            <a:extLst>
              <a:ext uri="{FF2B5EF4-FFF2-40B4-BE49-F238E27FC236}">
                <a16:creationId xmlns:a16="http://schemas.microsoft.com/office/drawing/2014/main" id="{943B92C1-979A-26FD-202F-58D7BD7CE18B}"/>
              </a:ext>
            </a:extLst>
          </p:cNvPr>
          <p:cNvSpPr txBox="1"/>
          <p:nvPr/>
        </p:nvSpPr>
        <p:spPr>
          <a:xfrm>
            <a:off x="4851088" y="1512886"/>
            <a:ext cx="3321977" cy="45647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Solar panels (PV)</a:t>
            </a:r>
            <a:endParaRPr kumimoji="0" lang="en-US" sz="1800" b="0" i="1"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endParaRPr>
          </a:p>
        </p:txBody>
      </p:sp>
      <p:pic>
        <p:nvPicPr>
          <p:cNvPr id="10" name="Hình ảnh 3">
            <a:extLst>
              <a:ext uri="{FF2B5EF4-FFF2-40B4-BE49-F238E27FC236}">
                <a16:creationId xmlns:a16="http://schemas.microsoft.com/office/drawing/2014/main" id="{DEEB6AC0-7FCA-C484-D752-552CAC91D53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4359" y="2064073"/>
            <a:ext cx="1652316" cy="2432032"/>
          </a:xfrm>
          <a:prstGeom prst="rect">
            <a:avLst/>
          </a:prstGeom>
        </p:spPr>
      </p:pic>
      <p:pic>
        <p:nvPicPr>
          <p:cNvPr id="12" name="Hình ảnh 9" descr="Ảnh có chứa lam&#10;&#10;Mô tả được tạo tự động">
            <a:extLst>
              <a:ext uri="{FF2B5EF4-FFF2-40B4-BE49-F238E27FC236}">
                <a16:creationId xmlns:a16="http://schemas.microsoft.com/office/drawing/2014/main" id="{6A482F15-5713-2A9C-0D90-06B5506637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84449" y="2064073"/>
            <a:ext cx="1652316" cy="2432032"/>
          </a:xfrm>
          <a:prstGeom prst="rect">
            <a:avLst/>
          </a:prstGeom>
        </p:spPr>
      </p:pic>
      <p:sp>
        <p:nvSpPr>
          <p:cNvPr id="13" name="Hộp Văn bản 12">
            <a:extLst>
              <a:ext uri="{FF2B5EF4-FFF2-40B4-BE49-F238E27FC236}">
                <a16:creationId xmlns:a16="http://schemas.microsoft.com/office/drawing/2014/main" id="{DFD4E700-A5DB-2C9F-A939-FECE0FD6A247}"/>
              </a:ext>
            </a:extLst>
          </p:cNvPr>
          <p:cNvSpPr txBox="1"/>
          <p:nvPr/>
        </p:nvSpPr>
        <p:spPr>
          <a:xfrm>
            <a:off x="143786" y="1783160"/>
            <a:ext cx="3663941" cy="373999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 Made from </a:t>
            </a:r>
            <a:r>
              <a:rPr kumimoji="0" lang="en-US" sz="1600" b="1"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monocrystalline silicon </a:t>
            </a: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with high purity</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 Square battery cells are arranged side by side with flap corners</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 Efficiency: </a:t>
            </a:r>
            <a:r>
              <a:rPr kumimoji="0" lang="en-US" sz="1600" b="1"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15-20%</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 High durability, effective for long-term use</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 The price is </a:t>
            </a:r>
            <a:r>
              <a:rPr kumimoji="0" lang="en-US" sz="1600" b="1"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quite high </a:t>
            </a: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due to the expensive production process.</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 Lifespan: over 25 years</a:t>
            </a:r>
          </a:p>
        </p:txBody>
      </p:sp>
      <p:sp>
        <p:nvSpPr>
          <p:cNvPr id="14" name="Hộp Văn bản 14">
            <a:extLst>
              <a:ext uri="{FF2B5EF4-FFF2-40B4-BE49-F238E27FC236}">
                <a16:creationId xmlns:a16="http://schemas.microsoft.com/office/drawing/2014/main" id="{78197C39-6D55-0E52-0065-EE64F0E0B0C0}"/>
              </a:ext>
            </a:extLst>
          </p:cNvPr>
          <p:cNvSpPr txBox="1"/>
          <p:nvPr/>
        </p:nvSpPr>
        <p:spPr>
          <a:xfrm>
            <a:off x="8499651" y="1720636"/>
            <a:ext cx="3588428" cy="337066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 Made from </a:t>
            </a:r>
            <a:r>
              <a:rPr kumimoji="0" lang="en-US" sz="1600" b="1"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polycrystalline</a:t>
            </a: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 silicon like </a:t>
            </a:r>
            <a:r>
              <a:rPr kumimoji="0" lang="vi-VN"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(p-Si) và (mc-Si).</a:t>
            </a:r>
            <a:endPar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endParaRP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 Cells are </a:t>
            </a:r>
            <a:r>
              <a:rPr kumimoji="0" lang="en-US" sz="1600" b="1"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packed tightly </a:t>
            </a: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together like a large array</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 Efficiency: </a:t>
            </a:r>
            <a:r>
              <a:rPr kumimoji="0" lang="en-US" sz="1600" b="1"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13-15%</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 High expansion and heat resistance</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 </a:t>
            </a:r>
            <a:r>
              <a:rPr kumimoji="0" lang="en-US" sz="1600" b="1"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Lower cost </a:t>
            </a: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due to simple manufacturing0</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 Lifespan: over 25 years</a:t>
            </a:r>
          </a:p>
        </p:txBody>
      </p:sp>
      <p:sp>
        <p:nvSpPr>
          <p:cNvPr id="15" name="Mũi tên: Phải 13">
            <a:extLst>
              <a:ext uri="{FF2B5EF4-FFF2-40B4-BE49-F238E27FC236}">
                <a16:creationId xmlns:a16="http://schemas.microsoft.com/office/drawing/2014/main" id="{1A68B669-BAE8-4A81-CD1C-DA642700A3AF}"/>
              </a:ext>
            </a:extLst>
          </p:cNvPr>
          <p:cNvSpPr/>
          <p:nvPr/>
        </p:nvSpPr>
        <p:spPr>
          <a:xfrm>
            <a:off x="7864065" y="2778755"/>
            <a:ext cx="502232" cy="8090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dirty="0">
              <a:ln>
                <a:noFill/>
              </a:ln>
              <a:solidFill>
                <a:srgbClr val="FFFFFF"/>
              </a:solidFill>
              <a:effectLst/>
              <a:uLnTx/>
              <a:uFillTx/>
              <a:ea typeface="+mn-ea"/>
              <a:cs typeface="+mn-cs"/>
              <a:sym typeface="Arial"/>
            </a:endParaRPr>
          </a:p>
        </p:txBody>
      </p:sp>
      <p:sp>
        <p:nvSpPr>
          <p:cNvPr id="16" name="Mũi tên: Trái 15">
            <a:extLst>
              <a:ext uri="{FF2B5EF4-FFF2-40B4-BE49-F238E27FC236}">
                <a16:creationId xmlns:a16="http://schemas.microsoft.com/office/drawing/2014/main" id="{6262A8E2-190E-F822-FBD7-8148A15F565B}"/>
              </a:ext>
            </a:extLst>
          </p:cNvPr>
          <p:cNvSpPr/>
          <p:nvPr/>
        </p:nvSpPr>
        <p:spPr>
          <a:xfrm>
            <a:off x="3451989" y="2744589"/>
            <a:ext cx="472386" cy="804971"/>
          </a:xfrm>
          <a:prstGeom prst="lef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dirty="0">
              <a:ln>
                <a:noFill/>
              </a:ln>
              <a:solidFill>
                <a:srgbClr val="FFFFFF"/>
              </a:solidFill>
              <a:effectLst/>
              <a:uLnTx/>
              <a:uFillTx/>
              <a:ea typeface="+mn-ea"/>
              <a:cs typeface="+mn-cs"/>
              <a:sym typeface="Arial"/>
            </a:endParaRPr>
          </a:p>
        </p:txBody>
      </p:sp>
      <p:sp>
        <p:nvSpPr>
          <p:cNvPr id="17" name="Hộp Văn bản 2">
            <a:extLst>
              <a:ext uri="{FF2B5EF4-FFF2-40B4-BE49-F238E27FC236}">
                <a16:creationId xmlns:a16="http://schemas.microsoft.com/office/drawing/2014/main" id="{1FED49B6-8E06-9CF2-A8BF-45E3629D1C79}"/>
              </a:ext>
            </a:extLst>
          </p:cNvPr>
          <p:cNvSpPr txBox="1"/>
          <p:nvPr/>
        </p:nvSpPr>
        <p:spPr>
          <a:xfrm>
            <a:off x="4089312" y="4737073"/>
            <a:ext cx="1600200"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Manufacturer</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AE solar</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SunPower</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LG</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Hyundai</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SolarWorld</a:t>
            </a:r>
          </a:p>
        </p:txBody>
      </p:sp>
      <p:sp>
        <p:nvSpPr>
          <p:cNvPr id="18" name="Hộp Văn bản 16">
            <a:extLst>
              <a:ext uri="{FF2B5EF4-FFF2-40B4-BE49-F238E27FC236}">
                <a16:creationId xmlns:a16="http://schemas.microsoft.com/office/drawing/2014/main" id="{23C3D2A9-671F-1D79-BA16-E1799916897C}"/>
              </a:ext>
            </a:extLst>
          </p:cNvPr>
          <p:cNvSpPr txBox="1"/>
          <p:nvPr/>
        </p:nvSpPr>
        <p:spPr>
          <a:xfrm>
            <a:off x="6067913" y="4737073"/>
            <a:ext cx="1600200"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Manufacturer</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Hanwha</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Trina Solar</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Kyocera</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Hyundai</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SolarWorld</a:t>
            </a:r>
          </a:p>
        </p:txBody>
      </p:sp>
    </p:spTree>
    <p:extLst>
      <p:ext uri="{BB962C8B-B14F-4D97-AF65-F5344CB8AC3E}">
        <p14:creationId xmlns:p14="http://schemas.microsoft.com/office/powerpoint/2010/main" val="10808033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Slide Number Placeholder 12"/>
          <p:cNvSpPr>
            <a:spLocks noGrp="1"/>
          </p:cNvSpPr>
          <p:nvPr>
            <p:ph type="sldNum" sz="quarter" idx="4294967295"/>
          </p:nvPr>
        </p:nvSpPr>
        <p:spPr bwMode="auto">
          <a:xfrm>
            <a:off x="8278823" y="5820420"/>
            <a:ext cx="1446973" cy="266557"/>
          </a:xfrm>
          <a:noFill/>
          <a:ln>
            <a:miter lim="800000"/>
            <a:headEnd/>
            <a:tailEnd/>
          </a:ln>
        </p:spPr>
        <p:txBody>
          <a:bodyPr/>
          <a:lstStyle/>
          <a:p>
            <a:fld id="{66A64CD3-52A4-48C9-8C58-E5856D16CC1F}" type="slidenum">
              <a:rPr lang="en-US" smtClean="0">
                <a:solidFill>
                  <a:schemeClr val="bg1"/>
                </a:solidFill>
              </a:rPr>
              <a:pPr/>
              <a:t>46</a:t>
            </a:fld>
            <a:endParaRPr lang="en-US" dirty="0">
              <a:solidFill>
                <a:schemeClr val="bg1"/>
              </a:solidFill>
            </a:endParaRPr>
          </a:p>
        </p:txBody>
      </p:sp>
      <p:sp>
        <p:nvSpPr>
          <p:cNvPr id="7" name="Hộp Văn bản 6">
            <a:extLst>
              <a:ext uri="{FF2B5EF4-FFF2-40B4-BE49-F238E27FC236}">
                <a16:creationId xmlns:a16="http://schemas.microsoft.com/office/drawing/2014/main" id="{F635CD9C-D5AE-4CAA-8939-148072B1ED2B}"/>
              </a:ext>
            </a:extLst>
          </p:cNvPr>
          <p:cNvSpPr txBox="1"/>
          <p:nvPr/>
        </p:nvSpPr>
        <p:spPr>
          <a:xfrm>
            <a:off x="722857" y="1265582"/>
            <a:ext cx="7655379" cy="785343"/>
          </a:xfrm>
          <a:prstGeom prst="rect">
            <a:avLst/>
          </a:prstGeom>
          <a:noFill/>
        </p:spPr>
        <p:txBody>
          <a:bodyPr wrap="square" rtlCol="0">
            <a:spAutoFit/>
          </a:bodyPr>
          <a:lstStyle/>
          <a:p>
            <a:pPr>
              <a:lnSpc>
                <a:spcPct val="150000"/>
              </a:lnSpc>
            </a:pPr>
            <a:r>
              <a:rPr lang="en-US" sz="1600" b="1" dirty="0">
                <a:solidFill>
                  <a:schemeClr val="tx1"/>
                </a:solidFill>
                <a:latin typeface="+mn-lt"/>
                <a:cs typeface="Arial" panose="020B0604020202020204" pitchFamily="34" charset="0"/>
              </a:rPr>
              <a:t>STRUCTURE</a:t>
            </a:r>
            <a:r>
              <a:rPr lang="en-US" sz="1600" dirty="0">
                <a:solidFill>
                  <a:schemeClr val="tx1"/>
                </a:solidFill>
                <a:latin typeface="+mn-lt"/>
                <a:cs typeface="Arial" panose="020B0604020202020204" pitchFamily="34" charset="0"/>
              </a:rPr>
              <a:t>:</a:t>
            </a:r>
          </a:p>
          <a:p>
            <a:pPr>
              <a:lnSpc>
                <a:spcPct val="150000"/>
              </a:lnSpc>
            </a:pPr>
            <a:r>
              <a:rPr lang="en-US" sz="1600" dirty="0">
                <a:solidFill>
                  <a:schemeClr val="tx1"/>
                </a:solidFill>
                <a:latin typeface="+mn-lt"/>
                <a:cs typeface="Arial" panose="020B0604020202020204" pitchFamily="34" charset="0"/>
              </a:rPr>
              <a:t>Solar panel (PV) : mounting method</a:t>
            </a:r>
          </a:p>
        </p:txBody>
      </p:sp>
      <p:pic>
        <p:nvPicPr>
          <p:cNvPr id="4" name="Hình ảnh 3" descr="Ảnh có chứa bầu trời, ngoài trời, pin năng lượng mặt trời&#10;&#10;Mô tả được tạo tự động">
            <a:extLst>
              <a:ext uri="{FF2B5EF4-FFF2-40B4-BE49-F238E27FC236}">
                <a16:creationId xmlns:a16="http://schemas.microsoft.com/office/drawing/2014/main" id="{47430314-EA00-4F21-9A1A-AF06B33D80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4837" y="4267606"/>
            <a:ext cx="3527470" cy="2239295"/>
          </a:xfrm>
          <a:prstGeom prst="rect">
            <a:avLst/>
          </a:prstGeom>
        </p:spPr>
      </p:pic>
      <p:pic>
        <p:nvPicPr>
          <p:cNvPr id="6" name="Hình ảnh 5" descr="Ảnh có chứa pin năng lượng mặt trời, mặt đất, bầu trời, ngoài trời&#10;&#10;Mô tả được tạo tự động">
            <a:extLst>
              <a:ext uri="{FF2B5EF4-FFF2-40B4-BE49-F238E27FC236}">
                <a16:creationId xmlns:a16="http://schemas.microsoft.com/office/drawing/2014/main" id="{AAC619E7-C0FB-494A-8C9F-FD9429FF21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72592" y="4291111"/>
            <a:ext cx="3553202" cy="2219948"/>
          </a:xfrm>
          <a:prstGeom prst="rect">
            <a:avLst/>
          </a:prstGeom>
        </p:spPr>
      </p:pic>
      <p:pic>
        <p:nvPicPr>
          <p:cNvPr id="9" name="Hình ảnh 8" descr="Ảnh có chứa bầu trời, ngoài trời, người, người đàn ông&#10;&#10;Mô tả được tạo tự động">
            <a:extLst>
              <a:ext uri="{FF2B5EF4-FFF2-40B4-BE49-F238E27FC236}">
                <a16:creationId xmlns:a16="http://schemas.microsoft.com/office/drawing/2014/main" id="{B280D8AE-9C0E-4B70-8860-9F97B2E4F4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95542" y="2050925"/>
            <a:ext cx="3553201" cy="2057925"/>
          </a:xfrm>
          <a:prstGeom prst="rect">
            <a:avLst/>
          </a:prstGeom>
        </p:spPr>
      </p:pic>
      <p:pic>
        <p:nvPicPr>
          <p:cNvPr id="12" name="Hình ảnh 11" descr="Ảnh có chứa vật thể ngoài trời, pin năng lượng mặt trời, mặt đất, tòa nhà&#10;&#10;Mô tả được tạo tự động">
            <a:extLst>
              <a:ext uri="{FF2B5EF4-FFF2-40B4-BE49-F238E27FC236}">
                <a16:creationId xmlns:a16="http://schemas.microsoft.com/office/drawing/2014/main" id="{E07167F5-1D6F-42D1-83AE-2B30B4968C8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97669" y="2050925"/>
            <a:ext cx="3553201" cy="2057925"/>
          </a:xfrm>
          <a:prstGeom prst="rect">
            <a:avLst/>
          </a:prstGeom>
        </p:spPr>
      </p:pic>
      <p:sp>
        <p:nvSpPr>
          <p:cNvPr id="3" name="Title 7">
            <a:extLst>
              <a:ext uri="{FF2B5EF4-FFF2-40B4-BE49-F238E27FC236}">
                <a16:creationId xmlns:a16="http://schemas.microsoft.com/office/drawing/2014/main" id="{295C9CA1-9587-39E8-E68F-9484AE1F9565}"/>
              </a:ext>
            </a:extLst>
          </p:cNvPr>
          <p:cNvSpPr txBox="1">
            <a:spLocks/>
          </p:cNvSpPr>
          <p:nvPr/>
        </p:nvSpPr>
        <p:spPr>
          <a:xfrm>
            <a:off x="2412886" y="571550"/>
            <a:ext cx="7366228" cy="466725"/>
          </a:xfrm>
          <a:prstGeom prst="rect">
            <a:avLst/>
          </a:prstGeom>
          <a:noFill/>
          <a:ln>
            <a:noFill/>
          </a:ln>
        </p:spPr>
        <p:txBody>
          <a:bodyPr spcFirstLastPara="1" wrap="square" lIns="91425" tIns="91425" rIns="91425" bIns="91425" rtlCol="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defRPr/>
            </a:pPr>
            <a:r>
              <a:rPr lang="en-US" dirty="0">
                <a:solidFill>
                  <a:schemeClr val="accent1">
                    <a:lumMod val="50000"/>
                  </a:schemeClr>
                </a:solidFill>
                <a:latin typeface="+mn-lt"/>
                <a:cs typeface="Arial" panose="020B0604020202020204" pitchFamily="34" charset="0"/>
              </a:rPr>
              <a:t>2. Grid-tied rooftop solar system structure</a:t>
            </a:r>
          </a:p>
        </p:txBody>
      </p:sp>
    </p:spTree>
    <p:extLst>
      <p:ext uri="{BB962C8B-B14F-4D97-AF65-F5344CB8AC3E}">
        <p14:creationId xmlns:p14="http://schemas.microsoft.com/office/powerpoint/2010/main" val="1842889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Hộp Văn bản 6">
            <a:extLst>
              <a:ext uri="{FF2B5EF4-FFF2-40B4-BE49-F238E27FC236}">
                <a16:creationId xmlns:a16="http://schemas.microsoft.com/office/drawing/2014/main" id="{F635CD9C-D5AE-4CAA-8939-148072B1ED2B}"/>
              </a:ext>
            </a:extLst>
          </p:cNvPr>
          <p:cNvSpPr txBox="1"/>
          <p:nvPr/>
        </p:nvSpPr>
        <p:spPr>
          <a:xfrm>
            <a:off x="770809" y="1344527"/>
            <a:ext cx="7366228" cy="456472"/>
          </a:xfrm>
          <a:prstGeom prst="rect">
            <a:avLst/>
          </a:prstGeom>
          <a:noFill/>
        </p:spPr>
        <p:txBody>
          <a:bodyPr wrap="square" rtlCol="0">
            <a:spAutoFit/>
          </a:bodyPr>
          <a:lstStyle/>
          <a:p>
            <a:pPr marL="285744" indent="-285744">
              <a:lnSpc>
                <a:spcPct val="150000"/>
              </a:lnSpc>
              <a:buFontTx/>
              <a:buChar char="-"/>
            </a:pPr>
            <a:r>
              <a:rPr lang="en-US" sz="1800" dirty="0">
                <a:latin typeface="+mn-lt"/>
                <a:cs typeface="Arial" panose="020B0604020202020204" pitchFamily="34" charset="0"/>
              </a:rPr>
              <a:t>Solar panel (PV): design principles</a:t>
            </a:r>
          </a:p>
        </p:txBody>
      </p:sp>
      <p:sp>
        <p:nvSpPr>
          <p:cNvPr id="4" name="Title 7">
            <a:extLst>
              <a:ext uri="{FF2B5EF4-FFF2-40B4-BE49-F238E27FC236}">
                <a16:creationId xmlns:a16="http://schemas.microsoft.com/office/drawing/2014/main" id="{518E41FA-ABA8-6ACF-DE34-B5BA46166211}"/>
              </a:ext>
            </a:extLst>
          </p:cNvPr>
          <p:cNvSpPr txBox="1">
            <a:spLocks/>
          </p:cNvSpPr>
          <p:nvPr/>
        </p:nvSpPr>
        <p:spPr>
          <a:xfrm>
            <a:off x="2412886" y="571550"/>
            <a:ext cx="7366228" cy="466725"/>
          </a:xfrm>
          <a:prstGeom prst="rect">
            <a:avLst/>
          </a:prstGeom>
          <a:noFill/>
          <a:ln>
            <a:noFill/>
          </a:ln>
        </p:spPr>
        <p:txBody>
          <a:bodyPr spcFirstLastPara="1" wrap="square" lIns="91425" tIns="91425" rIns="91425" bIns="91425" rtlCol="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defRPr/>
            </a:pPr>
            <a:r>
              <a:rPr lang="en-US" dirty="0">
                <a:solidFill>
                  <a:schemeClr val="accent1">
                    <a:lumMod val="50000"/>
                  </a:schemeClr>
                </a:solidFill>
                <a:latin typeface="+mn-lt"/>
                <a:cs typeface="Arial" panose="020B0604020202020204" pitchFamily="34" charset="0"/>
              </a:rPr>
              <a:t>2. Grid-tied rooftop solar system structure</a:t>
            </a:r>
          </a:p>
        </p:txBody>
      </p:sp>
      <p:sp>
        <p:nvSpPr>
          <p:cNvPr id="14" name="Slide Number Placeholder 12">
            <a:extLst>
              <a:ext uri="{FF2B5EF4-FFF2-40B4-BE49-F238E27FC236}">
                <a16:creationId xmlns:a16="http://schemas.microsoft.com/office/drawing/2014/main" id="{C4986C78-B672-4893-388A-E25DD9D52339}"/>
              </a:ext>
            </a:extLst>
          </p:cNvPr>
          <p:cNvSpPr txBox="1">
            <a:spLocks/>
          </p:cNvSpPr>
          <p:nvPr/>
        </p:nvSpPr>
        <p:spPr bwMode="auto">
          <a:xfrm>
            <a:off x="7581900" y="5672139"/>
            <a:ext cx="1600200" cy="273844"/>
          </a:xfrm>
          <a:noFill/>
          <a:ln>
            <a:miter lim="800000"/>
            <a:headEnd/>
            <a:tailEnd/>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defRPr/>
            </a:pPr>
            <a:fld id="{66A64CD3-52A4-48C9-8C58-E5856D16CC1F}" type="slidenum">
              <a:rPr lang="en-US" smtClean="0">
                <a:solidFill>
                  <a:srgbClr val="FFFFFF"/>
                </a:solidFill>
              </a:rPr>
              <a:pPr>
                <a:defRPr/>
              </a:pPr>
              <a:t>47</a:t>
            </a:fld>
            <a:endParaRPr lang="en-US" dirty="0">
              <a:solidFill>
                <a:srgbClr val="FFFFFF"/>
              </a:solidFill>
            </a:endParaRPr>
          </a:p>
        </p:txBody>
      </p:sp>
      <p:graphicFrame>
        <p:nvGraphicFramePr>
          <p:cNvPr id="15" name="Sơ đồ 5">
            <a:extLst>
              <a:ext uri="{FF2B5EF4-FFF2-40B4-BE49-F238E27FC236}">
                <a16:creationId xmlns:a16="http://schemas.microsoft.com/office/drawing/2014/main" id="{20905A24-1DA6-DFA2-E9AF-4B4033D8BA27}"/>
              </a:ext>
            </a:extLst>
          </p:cNvPr>
          <p:cNvGraphicFramePr/>
          <p:nvPr>
            <p:extLst>
              <p:ext uri="{D42A27DB-BD31-4B8C-83A1-F6EECF244321}">
                <p14:modId xmlns:p14="http://schemas.microsoft.com/office/powerpoint/2010/main" val="3310020191"/>
              </p:ext>
            </p:extLst>
          </p:nvPr>
        </p:nvGraphicFramePr>
        <p:xfrm>
          <a:off x="1711778" y="1572763"/>
          <a:ext cx="9382941" cy="27960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6" name="Hình ảnh 7">
            <a:extLst>
              <a:ext uri="{FF2B5EF4-FFF2-40B4-BE49-F238E27FC236}">
                <a16:creationId xmlns:a16="http://schemas.microsoft.com/office/drawing/2014/main" id="{7264FDFB-1186-3C1A-2B92-EDB3AA7BE968}"/>
              </a:ext>
            </a:extLst>
          </p:cNvPr>
          <p:cNvPicPr>
            <a:picLocks noChangeAspect="1"/>
          </p:cNvPicPr>
          <p:nvPr/>
        </p:nvPicPr>
        <p:blipFill>
          <a:blip r:embed="rId8"/>
          <a:stretch>
            <a:fillRect/>
          </a:stretch>
        </p:blipFill>
        <p:spPr>
          <a:xfrm>
            <a:off x="6096002" y="4229353"/>
            <a:ext cx="2376839" cy="2071052"/>
          </a:xfrm>
          <a:prstGeom prst="rect">
            <a:avLst/>
          </a:prstGeom>
        </p:spPr>
      </p:pic>
      <p:pic>
        <p:nvPicPr>
          <p:cNvPr id="17" name="Hình ảnh 11" descr="Ảnh có chứa cỏ, xanh lục&#10;&#10;Mô tả được tạo tự động">
            <a:extLst>
              <a:ext uri="{FF2B5EF4-FFF2-40B4-BE49-F238E27FC236}">
                <a16:creationId xmlns:a16="http://schemas.microsoft.com/office/drawing/2014/main" id="{2F46DC6F-E59E-2859-6E66-8C5E68A96F9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86724" y="4368800"/>
            <a:ext cx="1878845" cy="1756229"/>
          </a:xfrm>
          <a:prstGeom prst="rect">
            <a:avLst/>
          </a:prstGeom>
        </p:spPr>
      </p:pic>
      <p:pic>
        <p:nvPicPr>
          <p:cNvPr id="18" name="Hình ảnh 24">
            <a:extLst>
              <a:ext uri="{FF2B5EF4-FFF2-40B4-BE49-F238E27FC236}">
                <a16:creationId xmlns:a16="http://schemas.microsoft.com/office/drawing/2014/main" id="{B9B935C8-B272-6F59-FCCE-A3E3C9DE618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078515" y="4407629"/>
            <a:ext cx="1910544" cy="1714500"/>
          </a:xfrm>
          <a:prstGeom prst="rect">
            <a:avLst/>
          </a:prstGeom>
        </p:spPr>
      </p:pic>
      <p:pic>
        <p:nvPicPr>
          <p:cNvPr id="19" name="Hình ảnh 26" descr="Ảnh có chứa pin năng lượng mặt trời, bầu trời, ngoài trời, tòa nhà&#10;&#10;Mô tả được tạo tự động">
            <a:extLst>
              <a:ext uri="{FF2B5EF4-FFF2-40B4-BE49-F238E27FC236}">
                <a16:creationId xmlns:a16="http://schemas.microsoft.com/office/drawing/2014/main" id="{B159800F-3D96-158E-336A-0AAF96E7843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739043" y="4407629"/>
            <a:ext cx="2286000" cy="1714500"/>
          </a:xfrm>
          <a:prstGeom prst="rect">
            <a:avLst/>
          </a:prstGeom>
        </p:spPr>
      </p:pic>
    </p:spTree>
    <p:extLst>
      <p:ext uri="{BB962C8B-B14F-4D97-AF65-F5344CB8AC3E}">
        <p14:creationId xmlns:p14="http://schemas.microsoft.com/office/powerpoint/2010/main" val="31301692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Slide Number Placeholder 12"/>
          <p:cNvSpPr>
            <a:spLocks noGrp="1"/>
          </p:cNvSpPr>
          <p:nvPr>
            <p:ph type="sldNum" sz="quarter" idx="4294967295"/>
          </p:nvPr>
        </p:nvSpPr>
        <p:spPr bwMode="auto">
          <a:xfrm>
            <a:off x="7581900" y="5672139"/>
            <a:ext cx="1600200" cy="273844"/>
          </a:xfrm>
          <a:noFill/>
          <a:ln>
            <a:miter lim="800000"/>
            <a:headEnd/>
            <a:tailEnd/>
          </a:ln>
        </p:spPr>
        <p:txBody>
          <a:bodyPr/>
          <a:lstStyle/>
          <a:p>
            <a:fld id="{66A64CD3-52A4-48C9-8C58-E5856D16CC1F}" type="slidenum">
              <a:rPr lang="en-US" smtClean="0">
                <a:solidFill>
                  <a:schemeClr val="bg1"/>
                </a:solidFill>
              </a:rPr>
              <a:pPr/>
              <a:t>48</a:t>
            </a:fld>
            <a:endParaRPr lang="en-US" dirty="0">
              <a:solidFill>
                <a:schemeClr val="bg1"/>
              </a:solidFill>
            </a:endParaRPr>
          </a:p>
        </p:txBody>
      </p:sp>
      <p:sp>
        <p:nvSpPr>
          <p:cNvPr id="7" name="Hộp Văn bản 6">
            <a:extLst>
              <a:ext uri="{FF2B5EF4-FFF2-40B4-BE49-F238E27FC236}">
                <a16:creationId xmlns:a16="http://schemas.microsoft.com/office/drawing/2014/main" id="{F635CD9C-D5AE-4CAA-8939-148072B1ED2B}"/>
              </a:ext>
            </a:extLst>
          </p:cNvPr>
          <p:cNvSpPr txBox="1"/>
          <p:nvPr/>
        </p:nvSpPr>
        <p:spPr>
          <a:xfrm>
            <a:off x="719952" y="1611454"/>
            <a:ext cx="5558928" cy="4109330"/>
          </a:xfrm>
          <a:prstGeom prst="rect">
            <a:avLst/>
          </a:prstGeom>
          <a:noFill/>
        </p:spPr>
        <p:txBody>
          <a:bodyPr wrap="square" rtlCol="0">
            <a:spAutoFit/>
          </a:bodyPr>
          <a:lstStyle/>
          <a:p>
            <a:pPr>
              <a:lnSpc>
                <a:spcPct val="150000"/>
              </a:lnSpc>
            </a:pPr>
            <a:r>
              <a:rPr lang="en-US" sz="1600" b="1" dirty="0">
                <a:solidFill>
                  <a:schemeClr val="tx1"/>
                </a:solidFill>
                <a:latin typeface="+mn-lt"/>
                <a:cs typeface="Arial" panose="020B0604020202020204" pitchFamily="34" charset="0"/>
              </a:rPr>
              <a:t>STRUCTURE:</a:t>
            </a:r>
          </a:p>
          <a:p>
            <a:pPr>
              <a:lnSpc>
                <a:spcPct val="150000"/>
              </a:lnSpc>
            </a:pPr>
            <a:r>
              <a:rPr lang="en-US" sz="1600" dirty="0">
                <a:solidFill>
                  <a:schemeClr val="tx1"/>
                </a:solidFill>
                <a:latin typeface="+mn-lt"/>
                <a:cs typeface="Arial" panose="020B0604020202020204" pitchFamily="34" charset="0"/>
              </a:rPr>
              <a:t>Inverter: In addition, each inverter is also equipped with a tool to perform the task:</a:t>
            </a:r>
          </a:p>
          <a:p>
            <a:pPr>
              <a:lnSpc>
                <a:spcPct val="150000"/>
              </a:lnSpc>
            </a:pPr>
            <a:r>
              <a:rPr lang="en-US" sz="1600" dirty="0">
                <a:solidFill>
                  <a:schemeClr val="tx1"/>
                </a:solidFill>
                <a:latin typeface="+mn-lt"/>
                <a:cs typeface="Arial" panose="020B0604020202020204" pitchFamily="34" charset="0"/>
              </a:rPr>
              <a:t>	+ Harmonic filter</a:t>
            </a:r>
          </a:p>
          <a:p>
            <a:pPr>
              <a:lnSpc>
                <a:spcPct val="150000"/>
              </a:lnSpc>
            </a:pPr>
            <a:r>
              <a:rPr lang="en-US" sz="1600" dirty="0">
                <a:solidFill>
                  <a:schemeClr val="tx1"/>
                </a:solidFill>
                <a:latin typeface="+mn-lt"/>
                <a:cs typeface="Arial" panose="020B0604020202020204" pitchFamily="34" charset="0"/>
              </a:rPr>
              <a:t>	+ Communication protocol</a:t>
            </a:r>
          </a:p>
          <a:p>
            <a:pPr>
              <a:lnSpc>
                <a:spcPct val="150000"/>
              </a:lnSpc>
            </a:pPr>
            <a:r>
              <a:rPr lang="en-US" sz="1600" dirty="0">
                <a:solidFill>
                  <a:schemeClr val="tx1"/>
                </a:solidFill>
                <a:latin typeface="+mn-lt"/>
                <a:cs typeface="Arial" panose="020B0604020202020204" pitchFamily="34" charset="0"/>
              </a:rPr>
              <a:t>	+ Data display screen...</a:t>
            </a:r>
          </a:p>
          <a:p>
            <a:pPr>
              <a:lnSpc>
                <a:spcPct val="150000"/>
              </a:lnSpc>
            </a:pPr>
            <a:r>
              <a:rPr lang="en-US" sz="1600" dirty="0">
                <a:solidFill>
                  <a:schemeClr val="tx1"/>
                </a:solidFill>
                <a:latin typeface="+mn-lt"/>
                <a:cs typeface="Arial" panose="020B0604020202020204" pitchFamily="34" charset="0"/>
              </a:rPr>
              <a:t>     Normally, we choose the capacity of the Inverter equal to 0.8 times the rated capacity of the PV array because when operating in practice, dust and weather factors cause the solar panels to not achieve the best efficiency (STC)</a:t>
            </a:r>
          </a:p>
          <a:p>
            <a:pPr>
              <a:lnSpc>
                <a:spcPct val="150000"/>
              </a:lnSpc>
            </a:pPr>
            <a:endParaRPr lang="en-US" sz="1600" dirty="0">
              <a:solidFill>
                <a:schemeClr val="tx1"/>
              </a:solidFill>
              <a:latin typeface="+mn-lt"/>
              <a:cs typeface="Arial" panose="020B0604020202020204" pitchFamily="34" charset="0"/>
            </a:endParaRPr>
          </a:p>
        </p:txBody>
      </p:sp>
      <p:pic>
        <p:nvPicPr>
          <p:cNvPr id="8" name="Hình ảnh 7">
            <a:extLst>
              <a:ext uri="{FF2B5EF4-FFF2-40B4-BE49-F238E27FC236}">
                <a16:creationId xmlns:a16="http://schemas.microsoft.com/office/drawing/2014/main" id="{09F572F3-1ED2-4C9B-8FA3-49B47D0313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73824" y="1570844"/>
            <a:ext cx="4590551" cy="5265631"/>
          </a:xfrm>
          <a:prstGeom prst="rect">
            <a:avLst/>
          </a:prstGeom>
        </p:spPr>
      </p:pic>
      <p:sp>
        <p:nvSpPr>
          <p:cNvPr id="2" name="Title 7">
            <a:extLst>
              <a:ext uri="{FF2B5EF4-FFF2-40B4-BE49-F238E27FC236}">
                <a16:creationId xmlns:a16="http://schemas.microsoft.com/office/drawing/2014/main" id="{01B576D4-09B4-F3A1-B941-45B8C58ED883}"/>
              </a:ext>
            </a:extLst>
          </p:cNvPr>
          <p:cNvSpPr txBox="1">
            <a:spLocks/>
          </p:cNvSpPr>
          <p:nvPr/>
        </p:nvSpPr>
        <p:spPr>
          <a:xfrm>
            <a:off x="2125020" y="526744"/>
            <a:ext cx="7366228" cy="466725"/>
          </a:xfrm>
          <a:prstGeom prst="rect">
            <a:avLst/>
          </a:prstGeom>
          <a:noFill/>
          <a:ln>
            <a:noFill/>
          </a:ln>
        </p:spPr>
        <p:txBody>
          <a:bodyPr spcFirstLastPara="1" wrap="square" lIns="91425" tIns="91425" rIns="91425" bIns="91425" rtlCol="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defRPr/>
            </a:pPr>
            <a:r>
              <a:rPr lang="en-US" dirty="0">
                <a:solidFill>
                  <a:schemeClr val="accent1">
                    <a:lumMod val="50000"/>
                  </a:schemeClr>
                </a:solidFill>
                <a:latin typeface="+mn-lt"/>
                <a:cs typeface="Arial" panose="020B0604020202020204" pitchFamily="34" charset="0"/>
              </a:rPr>
              <a:t>2. Grid-tied rooftop solar system structure</a:t>
            </a:r>
          </a:p>
        </p:txBody>
      </p:sp>
    </p:spTree>
    <p:extLst>
      <p:ext uri="{BB962C8B-B14F-4D97-AF65-F5344CB8AC3E}">
        <p14:creationId xmlns:p14="http://schemas.microsoft.com/office/powerpoint/2010/main" val="24886566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Slide Number Placeholder 12"/>
          <p:cNvSpPr>
            <a:spLocks noGrp="1"/>
          </p:cNvSpPr>
          <p:nvPr>
            <p:ph type="sldNum" sz="quarter" idx="4294967295"/>
          </p:nvPr>
        </p:nvSpPr>
        <p:spPr bwMode="auto">
          <a:xfrm>
            <a:off x="7581900" y="5672139"/>
            <a:ext cx="1600200" cy="273844"/>
          </a:xfrm>
          <a:noFill/>
          <a:ln>
            <a:miter lim="800000"/>
            <a:headEnd/>
            <a:tailEnd/>
          </a:ln>
        </p:spPr>
        <p:txBody>
          <a:bodyPr/>
          <a:lstStyle/>
          <a:p>
            <a:fld id="{66A64CD3-52A4-48C9-8C58-E5856D16CC1F}" type="slidenum">
              <a:rPr lang="en-US" smtClean="0">
                <a:solidFill>
                  <a:schemeClr val="bg1"/>
                </a:solidFill>
              </a:rPr>
              <a:pPr/>
              <a:t>49</a:t>
            </a:fld>
            <a:endParaRPr lang="en-US" dirty="0">
              <a:solidFill>
                <a:schemeClr val="bg1"/>
              </a:solidFill>
            </a:endParaRPr>
          </a:p>
        </p:txBody>
      </p:sp>
      <p:sp>
        <p:nvSpPr>
          <p:cNvPr id="7" name="Hộp Văn bản 6">
            <a:extLst>
              <a:ext uri="{FF2B5EF4-FFF2-40B4-BE49-F238E27FC236}">
                <a16:creationId xmlns:a16="http://schemas.microsoft.com/office/drawing/2014/main" id="{F635CD9C-D5AE-4CAA-8939-148072B1ED2B}"/>
              </a:ext>
            </a:extLst>
          </p:cNvPr>
          <p:cNvSpPr txBox="1"/>
          <p:nvPr/>
        </p:nvSpPr>
        <p:spPr>
          <a:xfrm>
            <a:off x="670525" y="1632504"/>
            <a:ext cx="5425475" cy="378045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87C6CC"/>
                </a:solidFill>
                <a:effectLst/>
                <a:uLnTx/>
                <a:uFillTx/>
                <a:latin typeface="+mn-lt"/>
                <a:cs typeface="Times New Roman" panose="02020603050405020304" pitchFamily="18" charset="0"/>
                <a:sym typeface="Arial"/>
              </a:rPr>
              <a:t>STRUCTURE:</a:t>
            </a:r>
          </a:p>
          <a:p>
            <a:pPr marL="285744" marR="0" lvl="0" indent="-285744" algn="l" defTabSz="914400" rtl="0" eaLnBrk="1" fontAlgn="auto" latinLnBrk="0" hangingPunct="1">
              <a:lnSpc>
                <a:spcPct val="150000"/>
              </a:lnSpc>
              <a:spcBef>
                <a:spcPts val="0"/>
              </a:spcBef>
              <a:spcAft>
                <a:spcPts val="0"/>
              </a:spcAft>
              <a:buClr>
                <a:srgbClr val="000000"/>
              </a:buClr>
              <a:buSzTx/>
              <a:buFontTx/>
              <a:buChar char="-"/>
              <a:tabLst/>
              <a:defRPr/>
            </a:pPr>
            <a:r>
              <a:rPr kumimoji="0" lang="en-US" sz="1800" b="1"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Output monitoring and measurement system:</a:t>
            </a:r>
          </a:p>
          <a:p>
            <a:pPr marL="285750" marR="0" lvl="0" indent="-285750" algn="l"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v"/>
              <a:tabLst/>
              <a:defRPr/>
            </a:pPr>
            <a:r>
              <a:rPr kumimoji="0" lang="en-US" sz="18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Connect to Inverter and computer via LAN or mobile device via application</a:t>
            </a:r>
          </a:p>
          <a:p>
            <a:pPr marL="285750" marR="0" lvl="0" indent="-285750" algn="l"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v"/>
              <a:tabLst/>
              <a:defRPr/>
            </a:pPr>
            <a:r>
              <a:rPr kumimoji="0" lang="en-US" sz="1800" b="0" i="0" u="none" strike="noStrike" kern="0" cap="none" spc="0" normalizeH="0" baseline="0" noProof="0" dirty="0">
                <a:ln>
                  <a:noFill/>
                </a:ln>
                <a:solidFill>
                  <a:srgbClr val="000000"/>
                </a:solidFill>
                <a:effectLst/>
                <a:uLnTx/>
                <a:uFillTx/>
                <a:latin typeface="+mn-lt"/>
                <a:cs typeface="Times New Roman" panose="02020603050405020304" pitchFamily="18" charset="0"/>
                <a:sym typeface="Arial"/>
              </a:rPr>
              <a:t>Allows device monitoring; configure and control devices remotely, retrieve data logs or system information via USB, Micro-SD card, RS485, Ethernet; ; and compare the amount of electricity taken in and sent to the grid…</a:t>
            </a:r>
          </a:p>
        </p:txBody>
      </p:sp>
      <p:pic>
        <p:nvPicPr>
          <p:cNvPr id="13" name="Hình ảnh 12" descr="Ảnh có chứa thiết bị điện tử&#10;&#10;Mô tả được tạo tự động">
            <a:extLst>
              <a:ext uri="{FF2B5EF4-FFF2-40B4-BE49-F238E27FC236}">
                <a16:creationId xmlns:a16="http://schemas.microsoft.com/office/drawing/2014/main" id="{CF42257A-B134-49BB-B485-374EAAD3B8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34666" y="1282029"/>
            <a:ext cx="3692287" cy="1928088"/>
          </a:xfrm>
          <a:prstGeom prst="rect">
            <a:avLst/>
          </a:prstGeom>
        </p:spPr>
      </p:pic>
      <p:pic>
        <p:nvPicPr>
          <p:cNvPr id="15" name="Hình ảnh 14" descr="Ảnh có chứa trong nhà, tường&#10;&#10;Mô tả được tạo tự động">
            <a:extLst>
              <a:ext uri="{FF2B5EF4-FFF2-40B4-BE49-F238E27FC236}">
                <a16:creationId xmlns:a16="http://schemas.microsoft.com/office/drawing/2014/main" id="{BECF112D-89E4-4B15-AD1F-91ED08B17F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4667" y="3317837"/>
            <a:ext cx="3692287" cy="2971604"/>
          </a:xfrm>
          <a:prstGeom prst="rect">
            <a:avLst/>
          </a:prstGeom>
        </p:spPr>
      </p:pic>
      <p:sp>
        <p:nvSpPr>
          <p:cNvPr id="2" name="Title 7">
            <a:extLst>
              <a:ext uri="{FF2B5EF4-FFF2-40B4-BE49-F238E27FC236}">
                <a16:creationId xmlns:a16="http://schemas.microsoft.com/office/drawing/2014/main" id="{5684B21D-5614-EE1B-427A-66BDA62F5167}"/>
              </a:ext>
            </a:extLst>
          </p:cNvPr>
          <p:cNvSpPr txBox="1">
            <a:spLocks/>
          </p:cNvSpPr>
          <p:nvPr/>
        </p:nvSpPr>
        <p:spPr>
          <a:xfrm>
            <a:off x="2125020" y="526744"/>
            <a:ext cx="7366228" cy="466725"/>
          </a:xfrm>
          <a:prstGeom prst="rect">
            <a:avLst/>
          </a:prstGeom>
          <a:noFill/>
          <a:ln>
            <a:noFill/>
          </a:ln>
        </p:spPr>
        <p:txBody>
          <a:bodyPr spcFirstLastPara="1" wrap="square" lIns="91425" tIns="91425" rIns="91425" bIns="91425" rtlCol="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defRPr/>
            </a:pPr>
            <a:r>
              <a:rPr lang="en-US" dirty="0">
                <a:solidFill>
                  <a:schemeClr val="accent1">
                    <a:lumMod val="50000"/>
                  </a:schemeClr>
                </a:solidFill>
                <a:latin typeface="+mn-lt"/>
                <a:cs typeface="Arial" panose="020B0604020202020204" pitchFamily="34" charset="0"/>
              </a:rPr>
              <a:t>2. Grid-tied rooftop solar system structure</a:t>
            </a:r>
          </a:p>
        </p:txBody>
      </p:sp>
    </p:spTree>
    <p:extLst>
      <p:ext uri="{BB962C8B-B14F-4D97-AF65-F5344CB8AC3E}">
        <p14:creationId xmlns:p14="http://schemas.microsoft.com/office/powerpoint/2010/main" val="41599488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59">
          <a:extLst>
            <a:ext uri="{FF2B5EF4-FFF2-40B4-BE49-F238E27FC236}">
              <a16:creationId xmlns:a16="http://schemas.microsoft.com/office/drawing/2014/main" id="{33E3C768-ACBA-5537-5C21-E1E1BF215F56}"/>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85CD463D-DB0E-ECC1-63D2-EE876873E979}"/>
              </a:ext>
            </a:extLst>
          </p:cNvPr>
          <p:cNvSpPr/>
          <p:nvPr/>
        </p:nvSpPr>
        <p:spPr>
          <a:xfrm>
            <a:off x="11495315" y="6328229"/>
            <a:ext cx="696685" cy="4451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4" name="Google Shape;660;p50">
            <a:extLst>
              <a:ext uri="{FF2B5EF4-FFF2-40B4-BE49-F238E27FC236}">
                <a16:creationId xmlns:a16="http://schemas.microsoft.com/office/drawing/2014/main" id="{755BC50D-E2F5-60DE-E12A-02614FE0C6F7}"/>
              </a:ext>
            </a:extLst>
          </p:cNvPr>
          <p:cNvSpPr txBox="1">
            <a:spLocks/>
          </p:cNvSpPr>
          <p:nvPr/>
        </p:nvSpPr>
        <p:spPr>
          <a:xfrm>
            <a:off x="1135540" y="2483671"/>
            <a:ext cx="10359775" cy="189065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95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lvl="2" fontAlgn="base">
              <a:spcBef>
                <a:spcPts val="800"/>
              </a:spcBef>
            </a:pPr>
            <a:r>
              <a:rPr lang="en-GB" sz="3200" b="1" dirty="0">
                <a:solidFill>
                  <a:schemeClr val="accent1">
                    <a:lumMod val="50000"/>
                  </a:schemeClr>
                </a:solidFill>
              </a:rPr>
              <a:t>1. </a:t>
            </a:r>
            <a:r>
              <a:rPr lang="en-US" sz="3200" b="1" dirty="0">
                <a:solidFill>
                  <a:schemeClr val="accent1">
                    <a:lumMod val="50000"/>
                  </a:schemeClr>
                </a:solidFill>
              </a:rPr>
              <a:t>Energy and Energy Use economical and efficiently</a:t>
            </a:r>
            <a:endParaRPr lang="en-GB" sz="3200" b="1" dirty="0">
              <a:solidFill>
                <a:schemeClr val="accent1">
                  <a:lumMod val="50000"/>
                </a:schemeClr>
              </a:solidFill>
            </a:endParaRPr>
          </a:p>
        </p:txBody>
      </p:sp>
      <p:sp>
        <p:nvSpPr>
          <p:cNvPr id="5" name="Title 4">
            <a:extLst>
              <a:ext uri="{FF2B5EF4-FFF2-40B4-BE49-F238E27FC236}">
                <a16:creationId xmlns:a16="http://schemas.microsoft.com/office/drawing/2014/main" id="{76BDD9BD-62BC-9D98-6C9B-F6CB1A9A26DB}"/>
              </a:ext>
            </a:extLst>
          </p:cNvPr>
          <p:cNvSpPr>
            <a:spLocks noGrp="1"/>
          </p:cNvSpPr>
          <p:nvPr>
            <p:ph type="title"/>
          </p:nvPr>
        </p:nvSpPr>
        <p:spPr/>
        <p:txBody>
          <a:bodyPr>
            <a:normAutofit fontScale="90000"/>
          </a:bodyPr>
          <a:lstStyle/>
          <a:p>
            <a:endParaRPr lang="en-US" dirty="0"/>
          </a:p>
        </p:txBody>
      </p:sp>
    </p:spTree>
    <p:extLst>
      <p:ext uri="{BB962C8B-B14F-4D97-AF65-F5344CB8AC3E}">
        <p14:creationId xmlns:p14="http://schemas.microsoft.com/office/powerpoint/2010/main" val="13022259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Slide Number Placeholder 12"/>
          <p:cNvSpPr>
            <a:spLocks noGrp="1"/>
          </p:cNvSpPr>
          <p:nvPr>
            <p:ph type="sldNum" sz="quarter" idx="4294967295"/>
          </p:nvPr>
        </p:nvSpPr>
        <p:spPr bwMode="auto">
          <a:xfrm>
            <a:off x="7581900" y="5672139"/>
            <a:ext cx="1600200" cy="273844"/>
          </a:xfrm>
          <a:noFill/>
          <a:ln>
            <a:miter lim="800000"/>
            <a:headEnd/>
            <a:tailEnd/>
          </a:ln>
        </p:spPr>
        <p:txBody>
          <a:bodyPr/>
          <a:lstStyle/>
          <a:p>
            <a:fld id="{66A64CD3-52A4-48C9-8C58-E5856D16CC1F}" type="slidenum">
              <a:rPr lang="en-US" smtClean="0">
                <a:solidFill>
                  <a:schemeClr val="bg1"/>
                </a:solidFill>
              </a:rPr>
              <a:pPr/>
              <a:t>50</a:t>
            </a:fld>
            <a:endParaRPr lang="en-US" dirty="0">
              <a:solidFill>
                <a:schemeClr val="bg1"/>
              </a:solidFill>
            </a:endParaRPr>
          </a:p>
        </p:txBody>
      </p:sp>
      <p:sp>
        <p:nvSpPr>
          <p:cNvPr id="7" name="Hộp Văn bản 6">
            <a:extLst>
              <a:ext uri="{FF2B5EF4-FFF2-40B4-BE49-F238E27FC236}">
                <a16:creationId xmlns:a16="http://schemas.microsoft.com/office/drawing/2014/main" id="{F635CD9C-D5AE-4CAA-8939-148072B1ED2B}"/>
              </a:ext>
            </a:extLst>
          </p:cNvPr>
          <p:cNvSpPr txBox="1"/>
          <p:nvPr/>
        </p:nvSpPr>
        <p:spPr>
          <a:xfrm>
            <a:off x="670524" y="1353567"/>
            <a:ext cx="5340132" cy="416011"/>
          </a:xfrm>
          <a:prstGeom prst="rect">
            <a:avLst/>
          </a:prstGeom>
          <a:noFill/>
        </p:spPr>
        <p:txBody>
          <a:bodyPr wrap="square" rtlCol="0">
            <a:spAutoFit/>
          </a:bodyPr>
          <a:lstStyle/>
          <a:p>
            <a:pPr marL="285744" indent="-285744">
              <a:lnSpc>
                <a:spcPct val="150000"/>
              </a:lnSpc>
              <a:buFontTx/>
              <a:buChar char="-"/>
            </a:pPr>
            <a:r>
              <a:rPr lang="en-US" sz="1600" dirty="0">
                <a:latin typeface="+mn-lt"/>
                <a:cs typeface="Arial" panose="020B0604020202020204" pitchFamily="34" charset="0"/>
              </a:rPr>
              <a:t>Output monitoring and measurement system:	</a:t>
            </a:r>
          </a:p>
        </p:txBody>
      </p:sp>
      <p:pic>
        <p:nvPicPr>
          <p:cNvPr id="12" name="Hình ảnh 11" descr="Ảnh có chứa ảnh chụp màn hình&#10;&#10;Mô tả được tạo tự động">
            <a:extLst>
              <a:ext uri="{FF2B5EF4-FFF2-40B4-BE49-F238E27FC236}">
                <a16:creationId xmlns:a16="http://schemas.microsoft.com/office/drawing/2014/main" id="{E1F8E061-7B54-4BEF-87C6-E23CFE7C7F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7805" y="2068676"/>
            <a:ext cx="7584453" cy="4087371"/>
          </a:xfrm>
          <a:prstGeom prst="rect">
            <a:avLst/>
          </a:prstGeom>
        </p:spPr>
      </p:pic>
      <p:sp>
        <p:nvSpPr>
          <p:cNvPr id="37" name="Hộp Văn bản 36">
            <a:extLst>
              <a:ext uri="{FF2B5EF4-FFF2-40B4-BE49-F238E27FC236}">
                <a16:creationId xmlns:a16="http://schemas.microsoft.com/office/drawing/2014/main" id="{A7BEFA24-A8D8-464B-A85B-B58F49E34822}"/>
              </a:ext>
            </a:extLst>
          </p:cNvPr>
          <p:cNvSpPr txBox="1"/>
          <p:nvPr/>
        </p:nvSpPr>
        <p:spPr>
          <a:xfrm>
            <a:off x="4596317" y="6331256"/>
            <a:ext cx="5093061"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1"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Comparison of power generated and received from the grid</a:t>
            </a:r>
          </a:p>
        </p:txBody>
      </p:sp>
      <p:sp>
        <p:nvSpPr>
          <p:cNvPr id="2" name="Title 7">
            <a:extLst>
              <a:ext uri="{FF2B5EF4-FFF2-40B4-BE49-F238E27FC236}">
                <a16:creationId xmlns:a16="http://schemas.microsoft.com/office/drawing/2014/main" id="{72D06A58-DB93-2790-BD12-080EFD0F813D}"/>
              </a:ext>
            </a:extLst>
          </p:cNvPr>
          <p:cNvSpPr txBox="1">
            <a:spLocks/>
          </p:cNvSpPr>
          <p:nvPr/>
        </p:nvSpPr>
        <p:spPr>
          <a:xfrm>
            <a:off x="2125020" y="526744"/>
            <a:ext cx="7366228" cy="466725"/>
          </a:xfrm>
          <a:prstGeom prst="rect">
            <a:avLst/>
          </a:prstGeom>
          <a:noFill/>
          <a:ln>
            <a:noFill/>
          </a:ln>
        </p:spPr>
        <p:txBody>
          <a:bodyPr spcFirstLastPara="1" wrap="square" lIns="91425" tIns="91425" rIns="91425" bIns="91425" rtlCol="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defRPr/>
            </a:pPr>
            <a:r>
              <a:rPr lang="en-US" dirty="0">
                <a:solidFill>
                  <a:schemeClr val="accent1">
                    <a:lumMod val="50000"/>
                  </a:schemeClr>
                </a:solidFill>
                <a:latin typeface="+mn-lt"/>
                <a:cs typeface="Arial" panose="020B0604020202020204" pitchFamily="34" charset="0"/>
              </a:rPr>
              <a:t>2. Grid-tied rooftop solar system structure</a:t>
            </a:r>
          </a:p>
        </p:txBody>
      </p:sp>
    </p:spTree>
    <p:extLst>
      <p:ext uri="{BB962C8B-B14F-4D97-AF65-F5344CB8AC3E}">
        <p14:creationId xmlns:p14="http://schemas.microsoft.com/office/powerpoint/2010/main" val="3982872099"/>
      </p:ext>
    </p:extLst>
  </p:cSld>
  <p:clrMapOvr>
    <a:masterClrMapping/>
  </p:clrMapOvr>
</p:sld>
</file>

<file path=ppt/slides/slide5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7">
            <a:extLst>
              <a:ext uri="{FF2B5EF4-FFF2-40B4-BE49-F238E27FC236}">
                <a16:creationId xmlns:a16="http://schemas.microsoft.com/office/drawing/2014/main" id="{86F7B206-95CD-C0CE-7930-5B384FAF72FD}"/>
              </a:ext>
            </a:extLst>
          </p:cNvPr>
          <p:cNvSpPr txBox="1">
            <a:spLocks/>
          </p:cNvSpPr>
          <p:nvPr/>
        </p:nvSpPr>
        <p:spPr>
          <a:xfrm>
            <a:off x="2125020" y="526744"/>
            <a:ext cx="7366228" cy="466725"/>
          </a:xfrm>
          <a:prstGeom prst="rect">
            <a:avLst/>
          </a:prstGeom>
          <a:noFill/>
          <a:ln>
            <a:noFill/>
          </a:ln>
        </p:spPr>
        <p:txBody>
          <a:bodyPr anchor="ctr" anchorCtr="0" bIns="91425" lIns="91425" rIns="91425" rtlCol="0" spcFirstLastPara="1" tIns="91425" wrap="square">
            <a:noAutofit/>
          </a:bodyPr>
          <a:lstStyle>
            <a:defPPr algn="l" lvl="0" marR="0" rtl="0">
              <a:lnSpc>
                <a:spcPct val="100000"/>
              </a:lnSpc>
              <a:spcBef>
                <a:spcPts val="0"/>
              </a:spcBef>
              <a:spcAft>
                <a:spcPts val="0"/>
              </a:spcAft>
            </a:defPPr>
            <a:lvl1pPr algn="l" lvl="0"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1pPr>
            <a:lvl2pPr algn="l" lvl="1"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2pPr>
            <a:lvl3pPr algn="l" lvl="2"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3pPr>
            <a:lvl4pPr algn="l" lvl="3"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4pPr>
            <a:lvl5pPr algn="l" lvl="4"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5pPr>
            <a:lvl6pPr algn="l" lvl="5"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6pPr>
            <a:lvl7pPr algn="l" lvl="6"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7pPr>
            <a:lvl8pPr algn="l" lvl="7"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8pPr>
            <a:lvl9pPr algn="l" lvl="8"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9pPr>
          </a:lstStyle>
          <a:p>
            <a:pPr algn="ctr">
              <a:defRPr/>
            </a:pPr>
            <a:r>
              <a:rPr dirty="0" lang="en-US">
                <a:solidFill>
                  <a:schemeClr val="accent1">
                    <a:lumMod val="50000"/>
                  </a:schemeClr>
                </a:solidFill>
                <a:latin typeface="+mn-lt"/>
                <a:cs charset="0" panose="020B0604020202020204" pitchFamily="34" typeface="Arial"/>
              </a:rPr>
              <a:t>2. Grid-tied rooftop solar system structure</a:t>
            </a:r>
          </a:p>
        </p:txBody>
      </p:sp>
      <p:sp>
        <p:nvSpPr>
          <p:cNvPr id="11" name="Slide Number Placeholder 12">
            <a:extLst>
              <a:ext uri="{FF2B5EF4-FFF2-40B4-BE49-F238E27FC236}">
                <a16:creationId xmlns:a16="http://schemas.microsoft.com/office/drawing/2014/main" id="{22888C75-C4BD-829E-60FE-6CB69F83084E}"/>
              </a:ext>
            </a:extLst>
          </p:cNvPr>
          <p:cNvSpPr txBox="1">
            <a:spLocks/>
          </p:cNvSpPr>
          <p:nvPr/>
        </p:nvSpPr>
        <p:spPr bwMode="auto">
          <a:xfrm>
            <a:off x="7728204" y="5782751"/>
            <a:ext cx="1600200" cy="273844"/>
          </a:xfrm>
          <a:noFill/>
          <a:ln>
            <a:miter lim="800000"/>
            <a:headEnd/>
            <a:tailEnd/>
          </a:ln>
        </p:spPr>
        <p:txBody>
          <a:bodyPr/>
          <a:lst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1pPr>
            <a:lvl2pPr algn="l" lvl="1"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9pPr>
          </a:lstStyle>
          <a:p>
            <a:pPr>
              <a:defRPr/>
            </a:pPr>
            <a:fld id="{66A64CD3-52A4-48C9-8C58-E5856D16CC1F}" type="slidenum">
              <a:rPr lang="en-US" smtClean="0" sz="1800">
                <a:solidFill>
                  <a:srgbClr val="FFFFFF"/>
                </a:solidFill>
                <a:latin typeface="+mn-lt"/>
              </a:rPr>
              <a:pPr>
                <a:defRPr/>
              </a:pPr>
              <a:t>51</a:t>
            </a:fld>
            <a:endParaRPr dirty="0" lang="en-US" sz="1800">
              <a:solidFill>
                <a:srgbClr val="FFFFFF"/>
              </a:solidFill>
              <a:latin typeface="+mn-lt"/>
            </a:endParaRPr>
          </a:p>
        </p:txBody>
      </p:sp>
      <p:sp>
        <p:nvSpPr>
          <p:cNvPr id="17" name="Hộp Văn bản 6">
            <a:extLst>
              <a:ext uri="{FF2B5EF4-FFF2-40B4-BE49-F238E27FC236}">
                <a16:creationId xmlns:a16="http://schemas.microsoft.com/office/drawing/2014/main" id="{F6DA1445-994E-ED97-4394-CE59CD8D92CF}"/>
              </a:ext>
            </a:extLst>
          </p:cNvPr>
          <p:cNvSpPr txBox="1"/>
          <p:nvPr/>
        </p:nvSpPr>
        <p:spPr>
          <a:xfrm>
            <a:off x="581258" y="1199562"/>
            <a:ext cx="5319402" cy="2949462"/>
          </a:xfrm>
          <a:prstGeom prst="rect">
            <a:avLst/>
          </a:prstGeom>
          <a:noFill/>
        </p:spPr>
        <p:txBody>
          <a:bodyPr rtlCol="0" wrap="square">
            <a:spAutoFit/>
          </a:bodyPr>
          <a:lstStyle/>
          <a:p>
            <a:pPr algn="l" defTabSz="914400" eaLnBrk="1" fontAlgn="auto" hangingPunct="1" indent="-285744" latinLnBrk="0" lvl="0" marL="285744" marR="0" rtl="0">
              <a:lnSpc>
                <a:spcPct val="150000"/>
              </a:lnSpc>
              <a:spcBef>
                <a:spcPts val="0"/>
              </a:spcBef>
              <a:spcAft>
                <a:spcPts val="0"/>
              </a:spcAft>
              <a:buClr>
                <a:srgbClr val="000000"/>
              </a:buClr>
              <a:buSzTx/>
              <a:buFontTx/>
              <a:buChar char="-"/>
              <a:tabLst/>
              <a:defRPr/>
            </a:pPr>
            <a:r>
              <a:rPr b="1" baseline="0" cap="none" dirty="0" i="0" kern="0" kumimoji="0" lang="en-US" noProof="0" normalizeH="0" spc="0" strike="noStrike" sz="1800" u="none">
                <a:ln>
                  <a:noFill/>
                </a:ln>
                <a:solidFill>
                  <a:srgbClr val="000000"/>
                </a:solidFill>
                <a:effectLst/>
                <a:uLnTx/>
                <a:uFillTx/>
                <a:latin typeface="+mn-lt"/>
                <a:cs charset="0" panose="02020603050405020304" pitchFamily="18" typeface="Times New Roman"/>
                <a:sym typeface="Arial"/>
              </a:rPr>
              <a:t>2-way electric meter:</a:t>
            </a:r>
          </a:p>
          <a:p>
            <a:pPr algn="l" defTabSz="914400" eaLnBrk="1" fontAlgn="auto" hangingPunct="1" indent="0" latinLnBrk="0" lvl="0" marL="0" marR="0" rtl="0">
              <a:lnSpc>
                <a:spcPct val="150000"/>
              </a:lnSpc>
              <a:spcBef>
                <a:spcPts val="0"/>
              </a:spcBef>
              <a:spcAft>
                <a:spcPts val="0"/>
              </a:spcAft>
              <a:buClr>
                <a:srgbClr val="000000"/>
              </a:buClr>
              <a:buSzTx/>
              <a:buFont typeface="Arial"/>
              <a:buNone/>
              <a:tabLst/>
              <a:defRPr/>
            </a:pPr>
            <a:r>
              <a:rPr b="0" baseline="0" cap="none" dirty="0" i="0" kern="0" kumimoji="0" lang="en-US" noProof="0" normalizeH="0" spc="0" strike="noStrike" sz="1800" u="none">
                <a:ln>
                  <a:noFill/>
                </a:ln>
                <a:solidFill>
                  <a:srgbClr val="000000"/>
                </a:solidFill>
                <a:effectLst/>
                <a:uLnTx/>
                <a:uFillTx/>
                <a:latin typeface="+mn-lt"/>
                <a:cs charset="0" panose="02020603050405020304" pitchFamily="18" typeface="Times New Roman"/>
                <a:sym typeface="Arial"/>
              </a:rPr>
              <a:t>Used to measure electricity in 2 directions of delivery and receipt to the grid.</a:t>
            </a:r>
          </a:p>
          <a:p>
            <a:pPr algn="l" defTabSz="914400" eaLnBrk="1" fontAlgn="auto" hangingPunct="1" indent="0" latinLnBrk="0" lvl="0" marL="0" marR="0" rtl="0">
              <a:lnSpc>
                <a:spcPct val="150000"/>
              </a:lnSpc>
              <a:spcBef>
                <a:spcPts val="0"/>
              </a:spcBef>
              <a:spcAft>
                <a:spcPts val="0"/>
              </a:spcAft>
              <a:buClr>
                <a:srgbClr val="000000"/>
              </a:buClr>
              <a:buSzTx/>
              <a:buFont typeface="Arial"/>
              <a:buNone/>
              <a:tabLst/>
              <a:defRPr/>
            </a:pPr>
            <a:r>
              <a:rPr b="0" baseline="0" cap="none" dirty="0" i="0" kern="0" kumimoji="0" lang="en-US" noProof="0" normalizeH="0" spc="0" strike="noStrike" sz="1800" u="none">
                <a:ln>
                  <a:noFill/>
                </a:ln>
                <a:solidFill>
                  <a:srgbClr val="000000"/>
                </a:solidFill>
                <a:effectLst/>
                <a:uLnTx/>
                <a:uFillTx/>
                <a:latin typeface="+mn-lt"/>
                <a:cs charset="0" panose="02020603050405020304" pitchFamily="18" typeface="Times New Roman"/>
                <a:sym typeface="Arial"/>
              </a:rPr>
              <a:t>Accuracy level 0.5S.</a:t>
            </a:r>
          </a:p>
          <a:p>
            <a:pPr algn="l" defTabSz="914400" eaLnBrk="1" fontAlgn="auto" hangingPunct="1" indent="0" latinLnBrk="0" lvl="0" marL="0" marR="0" rtl="0">
              <a:lnSpc>
                <a:spcPct val="150000"/>
              </a:lnSpc>
              <a:spcBef>
                <a:spcPts val="0"/>
              </a:spcBef>
              <a:spcAft>
                <a:spcPts val="0"/>
              </a:spcAft>
              <a:buClr>
                <a:srgbClr val="000000"/>
              </a:buClr>
              <a:buSzTx/>
              <a:buFont typeface="Arial"/>
              <a:buNone/>
              <a:tabLst/>
              <a:defRPr/>
            </a:pPr>
            <a:r>
              <a:rPr b="0" baseline="0" cap="none" dirty="0" i="0" kern="0" kumimoji="0" lang="en-US" noProof="0" normalizeH="0" spc="0" strike="noStrike" sz="1800" u="none">
                <a:ln>
                  <a:noFill/>
                </a:ln>
                <a:solidFill>
                  <a:srgbClr val="000000"/>
                </a:solidFill>
                <a:effectLst/>
                <a:uLnTx/>
                <a:uFillTx/>
                <a:latin typeface="+mn-lt"/>
                <a:cs charset="0" panose="02020603050405020304" pitchFamily="18" typeface="Times New Roman"/>
                <a:sym typeface="Arial"/>
              </a:rPr>
              <a:t>To accurately record the amount of electricity from the solar system to the grid, EVN has installed 2-way electric meters </a:t>
            </a:r>
            <a:r>
              <a:rPr b="1" baseline="0" cap="none" dirty="0" i="0" kern="0" kumimoji="0" lang="en-US" noProof="0" normalizeH="0" spc="0" strike="noStrike" sz="1800" u="none">
                <a:ln>
                  <a:noFill/>
                </a:ln>
                <a:solidFill>
                  <a:srgbClr val="000000"/>
                </a:solidFill>
                <a:effectLst/>
                <a:uLnTx/>
                <a:uFillTx/>
                <a:latin typeface="+mn-lt"/>
                <a:cs charset="0" panose="02020603050405020304" pitchFamily="18" typeface="Times New Roman"/>
                <a:sym typeface="Arial"/>
              </a:rPr>
              <a:t>for free </a:t>
            </a:r>
            <a:r>
              <a:rPr b="0" baseline="0" cap="none" dirty="0" i="0" kern="0" kumimoji="0" lang="en-US" noProof="0" normalizeH="0" spc="0" strike="noStrike" sz="1800" u="none">
                <a:ln>
                  <a:noFill/>
                </a:ln>
                <a:solidFill>
                  <a:srgbClr val="000000"/>
                </a:solidFill>
                <a:effectLst/>
                <a:uLnTx/>
                <a:uFillTx/>
                <a:latin typeface="+mn-lt"/>
                <a:cs charset="0" panose="02020603050405020304" pitchFamily="18" typeface="Times New Roman"/>
                <a:sym typeface="Arial"/>
              </a:rPr>
              <a:t>nationwide.</a:t>
            </a:r>
          </a:p>
        </p:txBody>
      </p:sp>
      <p:pic>
        <p:nvPicPr>
          <p:cNvPr id="18" name="Hình ảnh 4">
            <a:extLst>
              <a:ext uri="{FF2B5EF4-FFF2-40B4-BE49-F238E27FC236}">
                <a16:creationId xmlns:a16="http://schemas.microsoft.com/office/drawing/2014/main" id="{230C8B54-6372-EB46-D017-4425538EA82D}"/>
              </a:ext>
            </a:extLst>
          </p:cNvPr>
          <p:cNvPicPr>
            <a:picLocks noChangeAspect="1"/>
          </p:cNvPicPr>
          <p:nvPr/>
        </p:nvPicPr>
        <p:blipFill>
          <a:blip r:embed="rId3"/>
          <a:stretch>
            <a:fillRect/>
          </a:stretch>
        </p:blipFill>
        <p:spPr>
          <a:xfrm>
            <a:off x="6068946" y="1548843"/>
            <a:ext cx="1272932" cy="1616641"/>
          </a:xfrm>
          <a:prstGeom prst="rect">
            <a:avLst/>
          </a:prstGeom>
        </p:spPr>
      </p:pic>
      <p:pic>
        <p:nvPicPr>
          <p:cNvPr id="19" name="Hình ảnh 5">
            <a:extLst>
              <a:ext uri="{FF2B5EF4-FFF2-40B4-BE49-F238E27FC236}">
                <a16:creationId xmlns:a16="http://schemas.microsoft.com/office/drawing/2014/main" id="{828F77C0-1583-72E0-9DDB-E3E7F3B4A19F}"/>
              </a:ext>
            </a:extLst>
          </p:cNvPr>
          <p:cNvPicPr>
            <a:picLocks noChangeAspect="1"/>
          </p:cNvPicPr>
          <p:nvPr/>
        </p:nvPicPr>
        <p:blipFill>
          <a:blip r:embed="rId4"/>
          <a:stretch>
            <a:fillRect/>
          </a:stretch>
        </p:blipFill>
        <p:spPr>
          <a:xfrm>
            <a:off x="7920113" y="1357126"/>
            <a:ext cx="1070079" cy="1616643"/>
          </a:xfrm>
          <a:prstGeom prst="rect">
            <a:avLst/>
          </a:prstGeom>
        </p:spPr>
      </p:pic>
      <p:pic>
        <p:nvPicPr>
          <p:cNvPr id="20" name="Hình ảnh 8">
            <a:extLst>
              <a:ext uri="{FF2B5EF4-FFF2-40B4-BE49-F238E27FC236}">
                <a16:creationId xmlns:a16="http://schemas.microsoft.com/office/drawing/2014/main" id="{0C246687-255C-FBE5-A021-791CD1EDA2F8}"/>
              </a:ext>
            </a:extLst>
          </p:cNvPr>
          <p:cNvPicPr>
            <a:picLocks noChangeAspect="1"/>
          </p:cNvPicPr>
          <p:nvPr/>
        </p:nvPicPr>
        <p:blipFill>
          <a:blip r:embed="rId5"/>
          <a:stretch>
            <a:fillRect/>
          </a:stretch>
        </p:blipFill>
        <p:spPr>
          <a:xfrm>
            <a:off x="9707995" y="1386890"/>
            <a:ext cx="1473247" cy="1616643"/>
          </a:xfrm>
          <a:prstGeom prst="rect">
            <a:avLst/>
          </a:prstGeom>
        </p:spPr>
      </p:pic>
      <p:sp>
        <p:nvSpPr>
          <p:cNvPr id="21" name="Hộp Văn bản 9">
            <a:extLst>
              <a:ext uri="{FF2B5EF4-FFF2-40B4-BE49-F238E27FC236}">
                <a16:creationId xmlns:a16="http://schemas.microsoft.com/office/drawing/2014/main" id="{D70409C3-AD3D-1941-6653-15FBE5C0FA70}"/>
              </a:ext>
            </a:extLst>
          </p:cNvPr>
          <p:cNvSpPr txBox="1"/>
          <p:nvPr/>
        </p:nvSpPr>
        <p:spPr>
          <a:xfrm>
            <a:off x="5796980" y="6227184"/>
            <a:ext cx="2820003" cy="338554"/>
          </a:xfrm>
          <a:prstGeom prst="rect">
            <a:avLst/>
          </a:prstGeom>
          <a:noFill/>
        </p:spPr>
        <p:txBody>
          <a:bodyPr rtlCol="0" wrap="none">
            <a:spAutoFit/>
          </a:bodyPr>
          <a:lstStyle/>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1" kern="0" kumimoji="0" lang="en-US" noProof="0" normalizeH="0" spc="0" strike="noStrike" sz="1600" u="none">
                <a:ln>
                  <a:noFill/>
                </a:ln>
                <a:solidFill>
                  <a:srgbClr val="000000"/>
                </a:solidFill>
                <a:effectLst/>
                <a:uLnTx/>
                <a:uFillTx/>
                <a:latin typeface="+mn-lt"/>
                <a:cs charset="0" panose="02020603050405020304" pitchFamily="18" typeface="Times New Roman"/>
                <a:sym typeface="Arial"/>
              </a:rPr>
              <a:t>2-way 1-phase electric meter</a:t>
            </a:r>
          </a:p>
        </p:txBody>
      </p:sp>
      <p:sp>
        <p:nvSpPr>
          <p:cNvPr id="22" name="Hộp Văn bản 12">
            <a:extLst>
              <a:ext uri="{FF2B5EF4-FFF2-40B4-BE49-F238E27FC236}">
                <a16:creationId xmlns:a16="http://schemas.microsoft.com/office/drawing/2014/main" id="{E6A8EC65-8CA5-D252-5BFF-23C21903F24E}"/>
              </a:ext>
            </a:extLst>
          </p:cNvPr>
          <p:cNvSpPr txBox="1"/>
          <p:nvPr/>
        </p:nvSpPr>
        <p:spPr>
          <a:xfrm>
            <a:off x="7510164" y="3106363"/>
            <a:ext cx="2820003" cy="338554"/>
          </a:xfrm>
          <a:prstGeom prst="rect">
            <a:avLst/>
          </a:prstGeom>
          <a:noFill/>
        </p:spPr>
        <p:txBody>
          <a:bodyPr rtlCol="0" wrap="none">
            <a:spAutoFit/>
          </a:bodyPr>
          <a:lstStyle/>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1" kern="0" kumimoji="0" lang="en-US" noProof="0" normalizeH="0" spc="0" strike="noStrike" sz="1600" u="none">
                <a:ln>
                  <a:noFill/>
                </a:ln>
                <a:solidFill>
                  <a:srgbClr val="000000"/>
                </a:solidFill>
                <a:effectLst/>
                <a:uLnTx/>
                <a:uFillTx/>
                <a:latin typeface="+mn-lt"/>
                <a:cs charset="0" panose="02020603050405020304" pitchFamily="18" typeface="Times New Roman"/>
                <a:sym typeface="Arial"/>
              </a:rPr>
              <a:t>2-way 3-phase electric meter</a:t>
            </a:r>
          </a:p>
        </p:txBody>
      </p:sp>
      <p:sp>
        <p:nvSpPr>
          <p:cNvPr id="23" name="Hộp Văn bản 13">
            <a:extLst>
              <a:ext uri="{FF2B5EF4-FFF2-40B4-BE49-F238E27FC236}">
                <a16:creationId xmlns:a16="http://schemas.microsoft.com/office/drawing/2014/main" id="{B561E54D-D254-0820-D455-B200A2C65683}"/>
              </a:ext>
            </a:extLst>
          </p:cNvPr>
          <p:cNvSpPr txBox="1"/>
          <p:nvPr/>
        </p:nvSpPr>
        <p:spPr>
          <a:xfrm>
            <a:off x="8920165" y="6222939"/>
            <a:ext cx="2339102" cy="338554"/>
          </a:xfrm>
          <a:prstGeom prst="rect">
            <a:avLst/>
          </a:prstGeom>
          <a:noFill/>
        </p:spPr>
        <p:txBody>
          <a:bodyPr rtlCol="0" wrap="none">
            <a:spAutoFit/>
          </a:bodyPr>
          <a:lstStyle/>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err="1" i="1" kern="0" kumimoji="0" lang="en-US" noProof="0" normalizeH="0" spc="0" strike="noStrike" sz="1600" u="none">
                <a:ln>
                  <a:noFill/>
                </a:ln>
                <a:solidFill>
                  <a:srgbClr val="000000"/>
                </a:solidFill>
                <a:effectLst/>
                <a:uLnTx/>
                <a:uFillTx/>
                <a:latin typeface="+mn-lt"/>
                <a:cs charset="0" panose="02020603050405020304" pitchFamily="18" typeface="Times New Roman"/>
                <a:sym typeface="Arial"/>
              </a:rPr>
              <a:t>Alagodue</a:t>
            </a:r>
            <a:r>
              <a:rPr b="0" baseline="0" cap="none" dirty="0" i="1" kern="0" kumimoji="0" lang="en-US" noProof="0" normalizeH="0" spc="0" strike="noStrike" sz="1600" u="none">
                <a:ln>
                  <a:noFill/>
                </a:ln>
                <a:solidFill>
                  <a:srgbClr val="000000"/>
                </a:solidFill>
                <a:effectLst/>
                <a:uLnTx/>
                <a:uFillTx/>
                <a:latin typeface="+mn-lt"/>
                <a:cs charset="0" panose="02020603050405020304" pitchFamily="18" typeface="Times New Roman"/>
                <a:sym typeface="Arial"/>
              </a:rPr>
              <a:t> electric meter</a:t>
            </a:r>
          </a:p>
        </p:txBody>
      </p:sp>
      <p:sp>
        <p:nvSpPr>
          <p:cNvPr id="24" name="TextBox 23">
            <a:extLst>
              <a:ext uri="{FF2B5EF4-FFF2-40B4-BE49-F238E27FC236}">
                <a16:creationId xmlns:a16="http://schemas.microsoft.com/office/drawing/2014/main" id="{76F0C4E3-2209-576D-8A8A-6C79457F592A}"/>
              </a:ext>
            </a:extLst>
          </p:cNvPr>
          <p:cNvSpPr txBox="1"/>
          <p:nvPr/>
        </p:nvSpPr>
        <p:spPr>
          <a:xfrm>
            <a:off x="3443047" y="6123250"/>
            <a:ext cx="3261353" cy="416011"/>
          </a:xfrm>
          <a:prstGeom prst="rect">
            <a:avLst/>
          </a:prstGeom>
          <a:noFill/>
        </p:spPr>
        <p:txBody>
          <a:bodyPr wrap="square">
            <a:spAutoFit/>
          </a:bodyPr>
          <a:lstStyle/>
          <a:p>
            <a:pPr algn="l" defTabSz="914400" eaLnBrk="1" fontAlgn="auto" hangingPunct="1" latinLnBrk="0" lvl="0" marR="0" rtl="0">
              <a:lnSpc>
                <a:spcPct val="150000"/>
              </a:lnSpc>
              <a:spcBef>
                <a:spcPts val="0"/>
              </a:spcBef>
              <a:spcAft>
                <a:spcPts val="0"/>
              </a:spcAft>
              <a:buClr>
                <a:srgbClr val="000000"/>
              </a:buClr>
              <a:buSzTx/>
              <a:tabLst/>
              <a:defRPr/>
            </a:pPr>
            <a:r>
              <a:rPr baseline="0" cap="none" dirty="0" i="1" kern="0" kumimoji="0" lang="en-US" noProof="0" normalizeH="0" spc="0" strike="noStrike" sz="1600" u="none">
                <a:ln>
                  <a:noFill/>
                </a:ln>
                <a:solidFill>
                  <a:srgbClr val="000000"/>
                </a:solidFill>
                <a:effectLst/>
                <a:uLnTx/>
                <a:uFillTx/>
                <a:latin typeface="+mn-lt"/>
                <a:cs charset="0" panose="02020603050405020304" pitchFamily="18" typeface="Times New Roman"/>
                <a:sym typeface="Arial"/>
              </a:rPr>
              <a:t>Accessory devices</a:t>
            </a:r>
          </a:p>
        </p:txBody>
      </p:sp>
      <p:pic>
        <p:nvPicPr>
          <p:cNvPr id="25" name="Hình ảnh 7">
            <a:extLst>
              <a:ext uri="{FF2B5EF4-FFF2-40B4-BE49-F238E27FC236}">
                <a16:creationId xmlns:a16="http://schemas.microsoft.com/office/drawing/2014/main" id="{B4256549-C997-A717-83FB-96F213D0C023}"/>
              </a:ext>
            </a:extLst>
          </p:cNvPr>
          <p:cNvPicPr>
            <a:picLocks noChangeAspect="1"/>
          </p:cNvPicPr>
          <p:nvPr/>
        </p:nvPicPr>
        <p:blipFill rotWithShape="1">
          <a:blip r:embed="rId6">
            <a:extLst>
              <a:ext uri="{28A0092B-C50C-407E-A947-70E740481C1C}">
                <a14:useLocalDpi xmlns:a14="http://schemas.microsoft.com/office/drawing/2010/main" val="0"/>
              </a:ext>
            </a:extLst>
          </a:blip>
          <a:srcRect b="106" l="424" r="398" t="275"/>
          <a:stretch/>
        </p:blipFill>
        <p:spPr>
          <a:xfrm>
            <a:off x="6157583" y="3665266"/>
            <a:ext cx="1425733" cy="899991"/>
          </a:xfrm>
          <a:prstGeom prst="rect">
            <a:avLst/>
          </a:prstGeom>
        </p:spPr>
      </p:pic>
      <p:pic>
        <p:nvPicPr>
          <p:cNvPr id="26" name="Hình ảnh 9">
            <a:extLst>
              <a:ext uri="{FF2B5EF4-FFF2-40B4-BE49-F238E27FC236}">
                <a16:creationId xmlns:a16="http://schemas.microsoft.com/office/drawing/2014/main" id="{62135399-F9D6-56D0-B7D4-0A09BB63755B}"/>
              </a:ext>
            </a:extLst>
          </p:cNvPr>
          <p:cNvPicPr>
            <a:picLocks noChangeAspect="1"/>
          </p:cNvPicPr>
          <p:nvPr/>
        </p:nvPicPr>
        <p:blipFill rotWithShape="1">
          <a:blip r:embed="rId7">
            <a:extLst>
              <a:ext uri="{28A0092B-C50C-407E-A947-70E740481C1C}">
                <a14:useLocalDpi xmlns:a14="http://schemas.microsoft.com/office/drawing/2010/main" val="0"/>
              </a:ext>
            </a:extLst>
          </a:blip>
          <a:srcRect b="357" l="274" r="294" t="494"/>
          <a:stretch/>
        </p:blipFill>
        <p:spPr>
          <a:xfrm>
            <a:off x="6142097" y="4990601"/>
            <a:ext cx="1586107" cy="1148603"/>
          </a:xfrm>
          <a:prstGeom prst="rect">
            <a:avLst/>
          </a:prstGeom>
        </p:spPr>
      </p:pic>
      <p:pic>
        <p:nvPicPr>
          <p:cNvPr id="27" name="Hình ảnh 12">
            <a:extLst>
              <a:ext uri="{FF2B5EF4-FFF2-40B4-BE49-F238E27FC236}">
                <a16:creationId xmlns:a16="http://schemas.microsoft.com/office/drawing/2014/main" id="{282AA352-9801-6CCB-9568-BCA1B6AAE387}"/>
              </a:ext>
            </a:extLst>
          </p:cNvPr>
          <p:cNvPicPr>
            <a:picLocks noChangeAspect="1"/>
          </p:cNvPicPr>
          <p:nvPr/>
        </p:nvPicPr>
        <p:blipFill rotWithShape="1">
          <a:blip r:embed="rId8">
            <a:extLst>
              <a:ext uri="{28A0092B-C50C-407E-A947-70E740481C1C}">
                <a14:useLocalDpi xmlns:a14="http://schemas.microsoft.com/office/drawing/2010/main" val="0"/>
              </a:ext>
            </a:extLst>
          </a:blip>
          <a:srcRect b="45" t="149"/>
          <a:stretch/>
        </p:blipFill>
        <p:spPr>
          <a:xfrm>
            <a:off x="3387945" y="4941224"/>
            <a:ext cx="2099657" cy="1208445"/>
          </a:xfrm>
          <a:prstGeom prst="rect">
            <a:avLst/>
          </a:prstGeom>
        </p:spPr>
      </p:pic>
      <p:pic>
        <p:nvPicPr>
          <p:cNvPr id="28" name="Hình ảnh 2">
            <a:extLst>
              <a:ext uri="{FF2B5EF4-FFF2-40B4-BE49-F238E27FC236}">
                <a16:creationId xmlns:a16="http://schemas.microsoft.com/office/drawing/2014/main" id="{16FA47CA-D442-31C1-C255-EDF74F08B918}"/>
              </a:ext>
            </a:extLst>
          </p:cNvPr>
          <p:cNvPicPr>
            <a:picLocks noChangeAspect="1"/>
          </p:cNvPicPr>
          <p:nvPr/>
        </p:nvPicPr>
        <p:blipFill>
          <a:blip r:embed="rId9"/>
          <a:stretch>
            <a:fillRect/>
          </a:stretch>
        </p:blipFill>
        <p:spPr>
          <a:xfrm>
            <a:off x="8382699" y="3665266"/>
            <a:ext cx="3111108" cy="2551916"/>
          </a:xfrm>
          <a:prstGeom prst="rect">
            <a:avLst/>
          </a:prstGeom>
        </p:spPr>
      </p:pic>
    </p:spTree>
    <p:extLst>
      <p:ext uri="{BB962C8B-B14F-4D97-AF65-F5344CB8AC3E}">
        <p14:creationId xmlns:p14="http://schemas.microsoft.com/office/powerpoint/2010/main" val="4044810856"/>
      </p:ext>
    </p:extLst>
  </p:cSld>
  <p:clrMapOvr>
    <a:masterClrMapping/>
  </p:clrMapOvr>
</p:sld>
</file>

<file path=ppt/slides/slide5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11" name="Title 7"/>
          <p:cNvSpPr>
            <a:spLocks noGrp="1"/>
          </p:cNvSpPr>
          <p:nvPr>
            <p:ph idx="4294967295" type="title"/>
          </p:nvPr>
        </p:nvSpPr>
        <p:spPr>
          <a:xfrm>
            <a:off x="2889250" y="595226"/>
            <a:ext cx="6057900" cy="466725"/>
          </a:xfrm>
        </p:spPr>
        <p:txBody>
          <a:bodyPr rtlCol="0">
            <a:noAutofit/>
          </a:bodyPr>
          <a:lstStyle/>
          <a:p>
            <a:pPr algn="ctr">
              <a:defRPr/>
            </a:pPr>
            <a:r>
              <a:rPr dirty="0" lang="en-US">
                <a:solidFill>
                  <a:schemeClr val="accent1">
                    <a:lumMod val="50000"/>
                  </a:schemeClr>
                </a:solidFill>
                <a:latin typeface="+mn-lt"/>
              </a:rPr>
              <a:t>3. EFFICIENT CALCULATION</a:t>
            </a:r>
          </a:p>
        </p:txBody>
      </p:sp>
      <p:pic>
        <p:nvPicPr>
          <p:cNvPr id="7" name="Đối tượng 11">
            <a:extLst>
              <a:ext uri="{FF2B5EF4-FFF2-40B4-BE49-F238E27FC236}">
                <a16:creationId xmlns:a16="http://schemas.microsoft.com/office/drawing/2014/main" id="{4CD4FBF7-A8E4-4647-B630-7E42659E7945}"/>
              </a:ext>
            </a:extLst>
          </p:cNvPr>
          <p:cNvPicPr/>
          <p:nvPr/>
        </p:nvPicPr>
        <p:blipFill>
          <a:blip r:embed="rId3"/>
          <a:stretch>
            <a:fillRect/>
          </a:stretch>
          <a:srcRect/>
        </p:blipFill>
        <p:spPr>
          <a:xfrm>
            <a:off x="5168900" y="2556213"/>
            <a:ext cx="914400" cy="198439"/>
          </a:xfrm>
          <a:prstGeom prst="rect">
            <a:avLst/>
          </a:prstGeom>
        </p:spPr>
      </p:pic>
      <p:graphicFrame>
        <p:nvGraphicFramePr>
          <p:cNvPr id="2" name="Table 1">
            <a:extLst>
              <a:ext uri="{FF2B5EF4-FFF2-40B4-BE49-F238E27FC236}">
                <a16:creationId xmlns:a16="http://schemas.microsoft.com/office/drawing/2014/main" id="{EA5561B8-4855-571A-26C9-E4DED2B38E5C}"/>
              </a:ext>
            </a:extLst>
          </p:cNvPr>
          <p:cNvGraphicFramePr>
            <a:graphicFrameLocks noGrp="1"/>
          </p:cNvGraphicFramePr>
          <p:nvPr>
            <p:extLst>
              <p:ext uri="{D42A27DB-BD31-4B8C-83A1-F6EECF244321}">
                <p14:modId xmlns:p14="http://schemas.microsoft.com/office/powerpoint/2010/main" val="754650199"/>
              </p:ext>
            </p:extLst>
          </p:nvPr>
        </p:nvGraphicFramePr>
        <p:xfrm>
          <a:off x="1161226" y="2444483"/>
          <a:ext cx="9823596" cy="3514489"/>
        </p:xfrm>
        <a:graphic>
          <a:graphicData uri="http://schemas.openxmlformats.org/drawingml/2006/table">
            <a:tbl>
              <a:tblPr>
                <a:tableStyleId>{775DCB02-9BB8-47FD-8907-85C794F793BA}</a:tableStyleId>
              </a:tblPr>
              <a:tblGrid>
                <a:gridCol w="801516">
                  <a:extLst>
                    <a:ext uri="{9D8B030D-6E8A-4147-A177-3AD203B41FA5}">
                      <a16:colId xmlns:a16="http://schemas.microsoft.com/office/drawing/2014/main" val="905117594"/>
                    </a:ext>
                  </a:extLst>
                </a:gridCol>
                <a:gridCol w="6120384">
                  <a:extLst>
                    <a:ext uri="{9D8B030D-6E8A-4147-A177-3AD203B41FA5}">
                      <a16:colId xmlns:a16="http://schemas.microsoft.com/office/drawing/2014/main" val="1944074900"/>
                    </a:ext>
                  </a:extLst>
                </a:gridCol>
                <a:gridCol w="1499616">
                  <a:extLst>
                    <a:ext uri="{9D8B030D-6E8A-4147-A177-3AD203B41FA5}">
                      <a16:colId xmlns:a16="http://schemas.microsoft.com/office/drawing/2014/main" val="3966265679"/>
                    </a:ext>
                  </a:extLst>
                </a:gridCol>
                <a:gridCol w="1402080">
                  <a:extLst>
                    <a:ext uri="{9D8B030D-6E8A-4147-A177-3AD203B41FA5}">
                      <a16:colId xmlns:a16="http://schemas.microsoft.com/office/drawing/2014/main" val="473518142"/>
                    </a:ext>
                  </a:extLst>
                </a:gridCol>
              </a:tblGrid>
              <a:tr h="283860">
                <a:tc>
                  <a:txBody>
                    <a:bodyPr/>
                    <a:lstStyle/>
                    <a:p>
                      <a:pPr algn="ctr"/>
                      <a:r>
                        <a:rPr b="1" lang="en-US" sz="1400"/>
                        <a:t>No.</a:t>
                      </a:r>
                    </a:p>
                  </a:txBody>
                  <a:tcPr anchor="ctr" marB="34518" marL="69035" marR="69035" marT="34518"/>
                </a:tc>
                <a:tc>
                  <a:txBody>
                    <a:bodyPr/>
                    <a:lstStyle/>
                    <a:p>
                      <a:pPr algn="ctr"/>
                      <a:r>
                        <a:rPr b="1" lang="en-US" sz="1400"/>
                        <a:t>Parameter</a:t>
                      </a:r>
                    </a:p>
                  </a:txBody>
                  <a:tcPr anchor="ctr" marB="34518" marL="69035" marR="69035" marT="34518"/>
                </a:tc>
                <a:tc>
                  <a:txBody>
                    <a:bodyPr/>
                    <a:lstStyle/>
                    <a:p>
                      <a:pPr algn="ctr"/>
                      <a:r>
                        <a:rPr b="1" dirty="0" lang="en-US" sz="1400"/>
                        <a:t>Unit</a:t>
                      </a:r>
                    </a:p>
                  </a:txBody>
                  <a:tcPr anchor="ctr" marB="34518" marL="69035" marR="69035" marT="34518"/>
                </a:tc>
                <a:tc>
                  <a:txBody>
                    <a:bodyPr/>
                    <a:lstStyle/>
                    <a:p>
                      <a:pPr algn="ctr"/>
                      <a:r>
                        <a:rPr b="1" dirty="0" lang="en-US" sz="1400"/>
                        <a:t>Value</a:t>
                      </a:r>
                    </a:p>
                  </a:txBody>
                  <a:tcPr anchor="ctr" marB="34518" marL="69035" marR="69035" marT="34518"/>
                </a:tc>
                <a:extLst>
                  <a:ext uri="{0D108BD9-81ED-4DB2-BD59-A6C34878D82A}">
                    <a16:rowId xmlns:a16="http://schemas.microsoft.com/office/drawing/2014/main" val="4068902207"/>
                  </a:ext>
                </a:extLst>
              </a:tr>
              <a:tr h="392809">
                <a:tc>
                  <a:txBody>
                    <a:bodyPr/>
                    <a:lstStyle/>
                    <a:p>
                      <a:r>
                        <a:rPr lang="en-VN" sz="1400"/>
                        <a:t>1</a:t>
                      </a:r>
                    </a:p>
                  </a:txBody>
                  <a:tcPr anchor="ctr" marB="34518" marL="69035" marR="69035" marT="34518"/>
                </a:tc>
                <a:tc>
                  <a:txBody>
                    <a:bodyPr/>
                    <a:lstStyle/>
                    <a:p>
                      <a:r>
                        <a:rPr lang="en-US" sz="1400"/>
                        <a:t>Average electricity price during daytime hours</a:t>
                      </a:r>
                    </a:p>
                  </a:txBody>
                  <a:tcPr anchor="ctr" marB="34518" marL="69035" marR="69035" marT="34518"/>
                </a:tc>
                <a:tc>
                  <a:txBody>
                    <a:bodyPr/>
                    <a:lstStyle/>
                    <a:p>
                      <a:r>
                        <a:rPr lang="en-US" sz="1400"/>
                        <a:t>VND/kWh</a:t>
                      </a:r>
                    </a:p>
                  </a:txBody>
                  <a:tcPr anchor="ctr" marB="34518" marL="69035" marR="69035" marT="34518"/>
                </a:tc>
                <a:tc>
                  <a:txBody>
                    <a:bodyPr/>
                    <a:lstStyle/>
                    <a:p>
                      <a:r>
                        <a:rPr lang="en-VN" sz="1400"/>
                        <a:t>1,943</a:t>
                      </a:r>
                    </a:p>
                  </a:txBody>
                  <a:tcPr anchor="ctr" marB="34518" marL="69035" marR="69035" marT="34518"/>
                </a:tc>
                <a:extLst>
                  <a:ext uri="{0D108BD9-81ED-4DB2-BD59-A6C34878D82A}">
                    <a16:rowId xmlns:a16="http://schemas.microsoft.com/office/drawing/2014/main" val="1892057217"/>
                  </a:ext>
                </a:extLst>
              </a:tr>
              <a:tr h="498685">
                <a:tc>
                  <a:txBody>
                    <a:bodyPr/>
                    <a:lstStyle/>
                    <a:p>
                      <a:r>
                        <a:rPr lang="en-VN" sz="1400"/>
                        <a:t>2</a:t>
                      </a:r>
                    </a:p>
                  </a:txBody>
                  <a:tcPr anchor="ctr" marB="34518" marL="69035" marR="69035" marT="34518"/>
                </a:tc>
                <a:tc>
                  <a:txBody>
                    <a:bodyPr/>
                    <a:lstStyle/>
                    <a:p>
                      <a:r>
                        <a:rPr lang="en-US" sz="1400"/>
                        <a:t>Annual electricity consumption</a:t>
                      </a:r>
                    </a:p>
                  </a:txBody>
                  <a:tcPr anchor="ctr" marB="34518" marL="69035" marR="69035" marT="34518"/>
                </a:tc>
                <a:tc>
                  <a:txBody>
                    <a:bodyPr/>
                    <a:lstStyle/>
                    <a:p>
                      <a:r>
                        <a:rPr lang="en-US" sz="1400"/>
                        <a:t>kWh</a:t>
                      </a:r>
                    </a:p>
                  </a:txBody>
                  <a:tcPr anchor="ctr" marB="34518" marL="69035" marR="69035" marT="34518"/>
                </a:tc>
                <a:tc>
                  <a:txBody>
                    <a:bodyPr/>
                    <a:lstStyle/>
                    <a:p>
                      <a:r>
                        <a:rPr dirty="0" lang="en-VN" sz="1400"/>
                        <a:t>9,108,710</a:t>
                      </a:r>
                    </a:p>
                  </a:txBody>
                  <a:tcPr anchor="ctr" marB="34518" marL="69035" marR="69035" marT="34518"/>
                </a:tc>
                <a:extLst>
                  <a:ext uri="{0D108BD9-81ED-4DB2-BD59-A6C34878D82A}">
                    <a16:rowId xmlns:a16="http://schemas.microsoft.com/office/drawing/2014/main" val="954496588"/>
                  </a:ext>
                </a:extLst>
              </a:tr>
              <a:tr h="283860">
                <a:tc>
                  <a:txBody>
                    <a:bodyPr/>
                    <a:lstStyle/>
                    <a:p>
                      <a:r>
                        <a:rPr lang="en-VN" sz="1400"/>
                        <a:t>3</a:t>
                      </a:r>
                    </a:p>
                  </a:txBody>
                  <a:tcPr anchor="ctr" marB="34518" marL="69035" marR="69035" marT="34518"/>
                </a:tc>
                <a:tc>
                  <a:txBody>
                    <a:bodyPr/>
                    <a:lstStyle/>
                    <a:p>
                      <a:r>
                        <a:rPr dirty="0" lang="en-US" sz="1400"/>
                        <a:t>Annual sunshine hours</a:t>
                      </a:r>
                    </a:p>
                  </a:txBody>
                  <a:tcPr anchor="ctr" marB="34518" marL="69035" marR="69035" marT="34518"/>
                </a:tc>
                <a:tc>
                  <a:txBody>
                    <a:bodyPr/>
                    <a:lstStyle/>
                    <a:p>
                      <a:r>
                        <a:rPr lang="en-US" sz="1400"/>
                        <a:t>Hours</a:t>
                      </a:r>
                    </a:p>
                  </a:txBody>
                  <a:tcPr anchor="ctr" marB="34518" marL="69035" marR="69035" marT="34518"/>
                </a:tc>
                <a:tc>
                  <a:txBody>
                    <a:bodyPr/>
                    <a:lstStyle/>
                    <a:p>
                      <a:r>
                        <a:rPr dirty="0" lang="en-VN" sz="1400"/>
                        <a:t>1,600</a:t>
                      </a:r>
                    </a:p>
                  </a:txBody>
                  <a:tcPr anchor="ctr" marB="34518" marL="69035" marR="69035" marT="34518"/>
                </a:tc>
                <a:extLst>
                  <a:ext uri="{0D108BD9-81ED-4DB2-BD59-A6C34878D82A}">
                    <a16:rowId xmlns:a16="http://schemas.microsoft.com/office/drawing/2014/main" val="2365775320"/>
                  </a:ext>
                </a:extLst>
              </a:tr>
              <a:tr h="283860">
                <a:tc>
                  <a:txBody>
                    <a:bodyPr/>
                    <a:lstStyle/>
                    <a:p>
                      <a:r>
                        <a:rPr lang="en-VN" sz="1400"/>
                        <a:t>4</a:t>
                      </a:r>
                    </a:p>
                  </a:txBody>
                  <a:tcPr anchor="ctr" marB="34518" marL="69035" marR="69035" marT="34518"/>
                </a:tc>
                <a:tc>
                  <a:txBody>
                    <a:bodyPr/>
                    <a:lstStyle/>
                    <a:p>
                      <a:r>
                        <a:rPr lang="en-US" sz="1400"/>
                        <a:t>Investment rate</a:t>
                      </a:r>
                    </a:p>
                  </a:txBody>
                  <a:tcPr anchor="ctr" marB="34518" marL="69035" marR="69035" marT="34518"/>
                </a:tc>
                <a:tc>
                  <a:txBody>
                    <a:bodyPr/>
                    <a:lstStyle/>
                    <a:p>
                      <a:r>
                        <a:rPr lang="en-US" sz="1400"/>
                        <a:t>Million VND/kWp</a:t>
                      </a:r>
                    </a:p>
                  </a:txBody>
                  <a:tcPr anchor="ctr" marB="34518" marL="69035" marR="69035" marT="34518"/>
                </a:tc>
                <a:tc>
                  <a:txBody>
                    <a:bodyPr/>
                    <a:lstStyle/>
                    <a:p>
                      <a:r>
                        <a:rPr lang="en-VN" sz="1400"/>
                        <a:t>15</a:t>
                      </a:r>
                    </a:p>
                  </a:txBody>
                  <a:tcPr anchor="ctr" marB="34518" marL="69035" marR="69035" marT="34518"/>
                </a:tc>
                <a:extLst>
                  <a:ext uri="{0D108BD9-81ED-4DB2-BD59-A6C34878D82A}">
                    <a16:rowId xmlns:a16="http://schemas.microsoft.com/office/drawing/2014/main" val="3130356004"/>
                  </a:ext>
                </a:extLst>
              </a:tr>
              <a:tr h="498685">
                <a:tc>
                  <a:txBody>
                    <a:bodyPr/>
                    <a:lstStyle/>
                    <a:p>
                      <a:r>
                        <a:rPr lang="en-VN" sz="1400"/>
                        <a:t>5</a:t>
                      </a:r>
                    </a:p>
                  </a:txBody>
                  <a:tcPr anchor="ctr" marB="34518" marL="69035" marR="69035" marT="34518"/>
                </a:tc>
                <a:tc>
                  <a:txBody>
                    <a:bodyPr/>
                    <a:lstStyle/>
                    <a:p>
                      <a:r>
                        <a:rPr lang="en-US" sz="1400"/>
                        <a:t>Electricity generated by solar panels annually</a:t>
                      </a:r>
                    </a:p>
                  </a:txBody>
                  <a:tcPr anchor="ctr" marB="34518" marL="69035" marR="69035" marT="34518"/>
                </a:tc>
                <a:tc>
                  <a:txBody>
                    <a:bodyPr/>
                    <a:lstStyle/>
                    <a:p>
                      <a:r>
                        <a:rPr lang="en-US" sz="1400"/>
                        <a:t>kWh</a:t>
                      </a:r>
                    </a:p>
                  </a:txBody>
                  <a:tcPr anchor="ctr" marB="34518" marL="69035" marR="69035" marT="34518"/>
                </a:tc>
                <a:tc>
                  <a:txBody>
                    <a:bodyPr/>
                    <a:lstStyle/>
                    <a:p>
                      <a:r>
                        <a:rPr lang="en-VN" sz="1400"/>
                        <a:t>3,200,000</a:t>
                      </a:r>
                    </a:p>
                  </a:txBody>
                  <a:tcPr anchor="ctr" marB="34518" marL="69035" marR="69035" marT="34518"/>
                </a:tc>
                <a:extLst>
                  <a:ext uri="{0D108BD9-81ED-4DB2-BD59-A6C34878D82A}">
                    <a16:rowId xmlns:a16="http://schemas.microsoft.com/office/drawing/2014/main" val="1774962363"/>
                  </a:ext>
                </a:extLst>
              </a:tr>
              <a:tr h="230986">
                <a:tc>
                  <a:txBody>
                    <a:bodyPr/>
                    <a:lstStyle/>
                    <a:p>
                      <a:r>
                        <a:rPr lang="en-VN" sz="1400"/>
                        <a:t>6</a:t>
                      </a:r>
                    </a:p>
                  </a:txBody>
                  <a:tcPr anchor="ctr" marB="34518" marL="69035" marR="69035" marT="34518"/>
                </a:tc>
                <a:tc>
                  <a:txBody>
                    <a:bodyPr/>
                    <a:lstStyle/>
                    <a:p>
                      <a:r>
                        <a:rPr dirty="0" lang="en-US" sz="1400"/>
                        <a:t>Percentage of solar electricity compared to annual factory consumption</a:t>
                      </a:r>
                    </a:p>
                  </a:txBody>
                  <a:tcPr anchor="ctr" marB="34518" marL="69035" marR="69035" marT="34518"/>
                </a:tc>
                <a:tc>
                  <a:txBody>
                    <a:bodyPr/>
                    <a:lstStyle/>
                    <a:p>
                      <a:r>
                        <a:rPr lang="en-VN" sz="1400"/>
                        <a:t>%</a:t>
                      </a:r>
                    </a:p>
                  </a:txBody>
                  <a:tcPr anchor="ctr" marB="34518" marL="69035" marR="69035" marT="34518"/>
                </a:tc>
                <a:tc>
                  <a:txBody>
                    <a:bodyPr/>
                    <a:lstStyle/>
                    <a:p>
                      <a:r>
                        <a:rPr lang="en-VN" sz="1400"/>
                        <a:t>35.1</a:t>
                      </a:r>
                    </a:p>
                  </a:txBody>
                  <a:tcPr anchor="ctr" marB="34518" marL="69035" marR="69035" marT="34518"/>
                </a:tc>
                <a:extLst>
                  <a:ext uri="{0D108BD9-81ED-4DB2-BD59-A6C34878D82A}">
                    <a16:rowId xmlns:a16="http://schemas.microsoft.com/office/drawing/2014/main" val="515378116"/>
                  </a:ext>
                </a:extLst>
              </a:tr>
              <a:tr h="424078">
                <a:tc>
                  <a:txBody>
                    <a:bodyPr/>
                    <a:lstStyle/>
                    <a:p>
                      <a:r>
                        <a:rPr lang="en-VN" sz="1400"/>
                        <a:t>7</a:t>
                      </a:r>
                    </a:p>
                  </a:txBody>
                  <a:tcPr anchor="ctr" marB="34518" marL="69035" marR="69035" marT="34518"/>
                </a:tc>
                <a:tc>
                  <a:txBody>
                    <a:bodyPr/>
                    <a:lstStyle/>
                    <a:p>
                      <a:r>
                        <a:rPr lang="en-US" sz="1400"/>
                        <a:t>Total investment cost for implementing the solution</a:t>
                      </a:r>
                    </a:p>
                  </a:txBody>
                  <a:tcPr anchor="ctr" marB="34518" marL="69035" marR="69035" marT="34518"/>
                </a:tc>
                <a:tc>
                  <a:txBody>
                    <a:bodyPr/>
                    <a:lstStyle/>
                    <a:p>
                      <a:r>
                        <a:rPr lang="en-US" sz="1400"/>
                        <a:t>Million VND</a:t>
                      </a:r>
                    </a:p>
                  </a:txBody>
                  <a:tcPr anchor="ctr" marB="34518" marL="69035" marR="69035" marT="34518"/>
                </a:tc>
                <a:tc>
                  <a:txBody>
                    <a:bodyPr/>
                    <a:lstStyle/>
                    <a:p>
                      <a:r>
                        <a:rPr lang="en-VN" sz="1400"/>
                        <a:t>30,000</a:t>
                      </a:r>
                    </a:p>
                  </a:txBody>
                  <a:tcPr anchor="ctr" marB="34518" marL="69035" marR="69035" marT="34518"/>
                </a:tc>
                <a:extLst>
                  <a:ext uri="{0D108BD9-81ED-4DB2-BD59-A6C34878D82A}">
                    <a16:rowId xmlns:a16="http://schemas.microsoft.com/office/drawing/2014/main" val="1863967950"/>
                  </a:ext>
                </a:extLst>
              </a:tr>
              <a:tr h="231648">
                <a:tc>
                  <a:txBody>
                    <a:bodyPr/>
                    <a:lstStyle/>
                    <a:p>
                      <a:r>
                        <a:rPr lang="en-VN" sz="1400"/>
                        <a:t>8</a:t>
                      </a:r>
                    </a:p>
                  </a:txBody>
                  <a:tcPr anchor="ctr" marB="34518" marL="69035" marR="69035" marT="34518"/>
                </a:tc>
                <a:tc>
                  <a:txBody>
                    <a:bodyPr/>
                    <a:lstStyle/>
                    <a:p>
                      <a:r>
                        <a:rPr lang="en-US" sz="1400"/>
                        <a:t>Annual revenue from the solar power system</a:t>
                      </a:r>
                    </a:p>
                  </a:txBody>
                  <a:tcPr anchor="ctr" marB="34518" marL="69035" marR="69035" marT="34518"/>
                </a:tc>
                <a:tc>
                  <a:txBody>
                    <a:bodyPr/>
                    <a:lstStyle/>
                    <a:p>
                      <a:r>
                        <a:rPr lang="en-US" sz="1400"/>
                        <a:t>Million VND</a:t>
                      </a:r>
                    </a:p>
                  </a:txBody>
                  <a:tcPr anchor="ctr" marB="34518" marL="69035" marR="69035" marT="34518"/>
                </a:tc>
                <a:tc>
                  <a:txBody>
                    <a:bodyPr/>
                    <a:lstStyle/>
                    <a:p>
                      <a:r>
                        <a:rPr lang="en-VN" sz="1400"/>
                        <a:t>6,218</a:t>
                      </a:r>
                    </a:p>
                  </a:txBody>
                  <a:tcPr anchor="ctr" marB="34518" marL="69035" marR="69035" marT="34518"/>
                </a:tc>
                <a:extLst>
                  <a:ext uri="{0D108BD9-81ED-4DB2-BD59-A6C34878D82A}">
                    <a16:rowId xmlns:a16="http://schemas.microsoft.com/office/drawing/2014/main" val="855471144"/>
                  </a:ext>
                </a:extLst>
              </a:tr>
              <a:tr h="283860">
                <a:tc>
                  <a:txBody>
                    <a:bodyPr/>
                    <a:lstStyle/>
                    <a:p>
                      <a:r>
                        <a:rPr lang="en-VN" sz="1400"/>
                        <a:t>9</a:t>
                      </a:r>
                    </a:p>
                  </a:txBody>
                  <a:tcPr anchor="ctr" marB="34518" marL="69035" marR="69035" marT="34518"/>
                </a:tc>
                <a:tc>
                  <a:txBody>
                    <a:bodyPr/>
                    <a:lstStyle/>
                    <a:p>
                      <a:r>
                        <a:rPr dirty="0" lang="en-US" sz="1400"/>
                        <a:t>Simple payback period</a:t>
                      </a:r>
                    </a:p>
                  </a:txBody>
                  <a:tcPr anchor="ctr" marB="34518" marL="69035" marR="69035" marT="34518"/>
                </a:tc>
                <a:tc>
                  <a:txBody>
                    <a:bodyPr/>
                    <a:lstStyle/>
                    <a:p>
                      <a:r>
                        <a:rPr lang="en-US" sz="1400"/>
                        <a:t>Months</a:t>
                      </a:r>
                    </a:p>
                  </a:txBody>
                  <a:tcPr anchor="ctr" marB="34518" marL="69035" marR="69035" marT="34518"/>
                </a:tc>
                <a:tc>
                  <a:txBody>
                    <a:bodyPr/>
                    <a:lstStyle/>
                    <a:p>
                      <a:r>
                        <a:rPr dirty="0" lang="en-VN" sz="1400"/>
                        <a:t>57.9</a:t>
                      </a:r>
                    </a:p>
                  </a:txBody>
                  <a:tcPr anchor="ctr" marB="34518" marL="69035" marR="69035" marT="34518"/>
                </a:tc>
                <a:extLst>
                  <a:ext uri="{0D108BD9-81ED-4DB2-BD59-A6C34878D82A}">
                    <a16:rowId xmlns:a16="http://schemas.microsoft.com/office/drawing/2014/main" val="3115055883"/>
                  </a:ext>
                </a:extLst>
              </a:tr>
            </a:tbl>
          </a:graphicData>
        </a:graphic>
      </p:graphicFrame>
      <p:sp>
        <p:nvSpPr>
          <p:cNvPr id="3" name="Rectangle 1">
            <a:extLst>
              <a:ext uri="{FF2B5EF4-FFF2-40B4-BE49-F238E27FC236}">
                <a16:creationId xmlns:a16="http://schemas.microsoft.com/office/drawing/2014/main" id="{9D50599B-9614-F094-CE6F-D4BBECC56DA4}"/>
              </a:ext>
            </a:extLst>
          </p:cNvPr>
          <p:cNvSpPr>
            <a:spLocks noChangeArrowheads="1"/>
          </p:cNvSpPr>
          <p:nvPr/>
        </p:nvSpPr>
        <p:spPr bwMode="auto">
          <a:xfrm>
            <a:off x="624608" y="1539671"/>
            <a:ext cx="1089683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45720" compatLnSpc="1" lIns="91440" numCol="1" rIns="91440" tIns="45720" vert="horz" wrap="square">
            <a:prstTxWarp prst="textNoShape">
              <a:avLst/>
            </a:prstTxWarp>
            <a:spAutoFit/>
          </a:bodyPr>
          <a:lstStyle/>
          <a:p>
            <a:pPr algn="l" defTabSz="914400" eaLnBrk="0" fontAlgn="base" hangingPunct="0" indent="0" latinLnBrk="0" lvl="0" marL="0" marR="0" rtl="0">
              <a:lnSpc>
                <a:spcPct val="100000"/>
              </a:lnSpc>
              <a:spcBef>
                <a:spcPct val="0"/>
              </a:spcBef>
              <a:spcAft>
                <a:spcPct val="0"/>
              </a:spcAft>
              <a:buClrTx/>
              <a:buSzTx/>
              <a:buFontTx/>
              <a:buNone/>
              <a:tabLst/>
            </a:pPr>
            <a:r>
              <a:rPr altLang="en-VN" b="0" baseline="0" cap="none" dirty="0" i="0" kumimoji="0" lang="en-VN" normalizeH="0" strike="noStrike" sz="1800" u="none">
                <a:ln>
                  <a:noFill/>
                </a:ln>
                <a:solidFill>
                  <a:schemeClr val="tx1"/>
                </a:solidFill>
                <a:effectLst/>
                <a:latin charset="0" panose="020B0604020202020204" pitchFamily="34" typeface="Arial"/>
              </a:rPr>
              <a:t>The table below presents the basic calculation parameters for a rooftop solar energy system investment project at a company in Hung Yen Province with an installed capacity of 2000 kWp:</a:t>
            </a:r>
          </a:p>
        </p:txBody>
      </p:sp>
    </p:spTree>
    <p:extLst>
      <p:ext uri="{BB962C8B-B14F-4D97-AF65-F5344CB8AC3E}">
        <p14:creationId xmlns:p14="http://schemas.microsoft.com/office/powerpoint/2010/main" val="3629413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02AB2-0C77-E6C3-EB3D-62511D37715E}"/>
              </a:ext>
            </a:extLst>
          </p:cNvPr>
          <p:cNvSpPr>
            <a:spLocks noGrp="1"/>
          </p:cNvSpPr>
          <p:nvPr>
            <p:ph type="title"/>
          </p:nvPr>
        </p:nvSpPr>
        <p:spPr>
          <a:xfrm>
            <a:off x="2429860" y="544808"/>
            <a:ext cx="8229600" cy="569350"/>
          </a:xfrm>
        </p:spPr>
        <p:txBody>
          <a:bodyPr/>
          <a:lstStyle/>
          <a:p>
            <a:pPr eaLnBrk="1" hangingPunct="1">
              <a:defRPr/>
            </a:pPr>
            <a:r>
              <a:rPr lang="en-US" sz="2800" b="1" dirty="0">
                <a:solidFill>
                  <a:schemeClr val="accent1">
                    <a:lumMod val="50000"/>
                  </a:schemeClr>
                </a:solidFill>
              </a:rPr>
              <a:t>INDUSTRIAL PRODUCTION ACTIVITIES</a:t>
            </a:r>
          </a:p>
        </p:txBody>
      </p:sp>
      <p:sp>
        <p:nvSpPr>
          <p:cNvPr id="12292" name="Slide Number Placeholder 3">
            <a:extLst>
              <a:ext uri="{FF2B5EF4-FFF2-40B4-BE49-F238E27FC236}">
                <a16:creationId xmlns:a16="http://schemas.microsoft.com/office/drawing/2014/main" id="{460CEFD0-0457-461A-A803-2145574C89FA}"/>
              </a:ext>
            </a:extLst>
          </p:cNvPr>
          <p:cNvSpPr>
            <a:spLocks noGrp="1"/>
          </p:cNvSpPr>
          <p:nvPr>
            <p:ph type="sldNum" sz="quarter" idx="12"/>
          </p:nvPr>
        </p:nvSpPr>
        <p:spPr>
          <a:xfrm>
            <a:off x="0" y="0"/>
            <a:ext cx="0" cy="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spcBef>
                <a:spcPct val="0"/>
              </a:spcBef>
              <a:buFontTx/>
              <a:buNone/>
            </a:pPr>
            <a:fld id="{FC2FE1F0-BA3A-4EDB-80B2-955F18FFABA7}" type="slidenum">
              <a:rPr lang="en-US" altLang="en-US" smtClean="0"/>
              <a:pPr>
                <a:spcBef>
                  <a:spcPct val="0"/>
                </a:spcBef>
                <a:buFontTx/>
                <a:buNone/>
              </a:pPr>
              <a:t>6</a:t>
            </a:fld>
            <a:endParaRPr lang="en-US" altLang="en-US" sz="1400">
              <a:latin typeface="Arial" panose="020B0604020202020204" pitchFamily="34" charset="0"/>
              <a:cs typeface="Arial" panose="020B0604020202020204" pitchFamily="34" charset="0"/>
            </a:endParaRPr>
          </a:p>
        </p:txBody>
      </p:sp>
      <p:grpSp>
        <p:nvGrpSpPr>
          <p:cNvPr id="3" name="Group 961">
            <a:extLst>
              <a:ext uri="{FF2B5EF4-FFF2-40B4-BE49-F238E27FC236}">
                <a16:creationId xmlns:a16="http://schemas.microsoft.com/office/drawing/2014/main" id="{8EE88437-F7A8-91FC-C151-0629C090C290}"/>
              </a:ext>
            </a:extLst>
          </p:cNvPr>
          <p:cNvGrpSpPr>
            <a:grpSpLocks/>
          </p:cNvGrpSpPr>
          <p:nvPr/>
        </p:nvGrpSpPr>
        <p:grpSpPr bwMode="auto">
          <a:xfrm>
            <a:off x="2062783" y="1789187"/>
            <a:ext cx="7505570" cy="4745093"/>
            <a:chOff x="381000" y="1905000"/>
            <a:chExt cx="8077218" cy="5144103"/>
          </a:xfrm>
        </p:grpSpPr>
        <p:grpSp>
          <p:nvGrpSpPr>
            <p:cNvPr id="4" name="Group 945">
              <a:extLst>
                <a:ext uri="{FF2B5EF4-FFF2-40B4-BE49-F238E27FC236}">
                  <a16:creationId xmlns:a16="http://schemas.microsoft.com/office/drawing/2014/main" id="{DF7A55F6-7C8A-A08C-944D-55E6158C7D7D}"/>
                </a:ext>
              </a:extLst>
            </p:cNvPr>
            <p:cNvGrpSpPr>
              <a:grpSpLocks/>
            </p:cNvGrpSpPr>
            <p:nvPr/>
          </p:nvGrpSpPr>
          <p:grpSpPr bwMode="auto">
            <a:xfrm>
              <a:off x="381000" y="2209616"/>
              <a:ext cx="2683094" cy="1727933"/>
              <a:chOff x="228600" y="1752416"/>
              <a:chExt cx="2683094" cy="1727933"/>
            </a:xfrm>
          </p:grpSpPr>
          <p:sp>
            <p:nvSpPr>
              <p:cNvPr id="12622" name="Rectangle 6">
                <a:extLst>
                  <a:ext uri="{FF2B5EF4-FFF2-40B4-BE49-F238E27FC236}">
                    <a16:creationId xmlns:a16="http://schemas.microsoft.com/office/drawing/2014/main" id="{3CABA1A0-EB05-4B7F-8D0B-FB1DB997D7F8}"/>
                  </a:ext>
                </a:extLst>
              </p:cNvPr>
              <p:cNvSpPr>
                <a:spLocks noChangeArrowheads="1"/>
              </p:cNvSpPr>
              <p:nvPr/>
            </p:nvSpPr>
            <p:spPr bwMode="auto">
              <a:xfrm>
                <a:off x="228600" y="1752416"/>
                <a:ext cx="1974921" cy="397608"/>
              </a:xfrm>
              <a:prstGeom prst="rect">
                <a:avLst/>
              </a:prstGeom>
              <a:solidFill>
                <a:schemeClr val="accent1">
                  <a:lumMod val="50000"/>
                </a:schemeClr>
              </a:solidFill>
              <a:ln w="76200">
                <a:noFill/>
                <a:miter lim="800000"/>
                <a:headEnd/>
                <a:tailEnd/>
              </a:ln>
              <a:effectLst>
                <a:outerShdw dist="107763" dir="2700000" algn="ctr" rotWithShape="0">
                  <a:srgbClr val="1C1C1C"/>
                </a:outerShdw>
              </a:effectLst>
            </p:spPr>
            <p:txBody>
              <a:bodyPr lIns="90488" tIns="44450" rIns="90488" bIns="4445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ct val="0"/>
                  </a:spcBef>
                  <a:spcAft>
                    <a:spcPts val="0"/>
                  </a:spcAft>
                  <a:buClr>
                    <a:srgbClr val="000000"/>
                  </a:buClr>
                  <a:buSzTx/>
                  <a:buFontTx/>
                  <a:buNone/>
                  <a:tabLst/>
                  <a:defRPr/>
                </a:pPr>
                <a:r>
                  <a:rPr kumimoji="0" lang="en-US" altLang="en-US" sz="1800" b="1" i="0" u="none" strike="noStrike" kern="0" cap="none" spc="0" normalizeH="0" baseline="0" noProof="0" dirty="0">
                    <a:solidFill>
                      <a:schemeClr val="bg1"/>
                    </a:solidFill>
                    <a:effectLst/>
                    <a:uLnTx/>
                    <a:uFillTx/>
                    <a:latin typeface="+mn-lt"/>
                    <a:cs typeface="Arial"/>
                    <a:sym typeface="Arial"/>
                  </a:rPr>
                  <a:t>Material</a:t>
                </a:r>
              </a:p>
            </p:txBody>
          </p:sp>
          <p:sp>
            <p:nvSpPr>
              <p:cNvPr id="12623" name="Rectangle 7">
                <a:extLst>
                  <a:ext uri="{FF2B5EF4-FFF2-40B4-BE49-F238E27FC236}">
                    <a16:creationId xmlns:a16="http://schemas.microsoft.com/office/drawing/2014/main" id="{C1F60E9A-DC00-0344-D569-DCED6F25E973}"/>
                  </a:ext>
                </a:extLst>
              </p:cNvPr>
              <p:cNvSpPr>
                <a:spLocks noChangeArrowheads="1"/>
              </p:cNvSpPr>
              <p:nvPr/>
            </p:nvSpPr>
            <p:spPr bwMode="auto">
              <a:xfrm>
                <a:off x="228600" y="2432207"/>
                <a:ext cx="1436773" cy="397608"/>
              </a:xfrm>
              <a:prstGeom prst="rect">
                <a:avLst/>
              </a:prstGeom>
              <a:solidFill>
                <a:schemeClr val="accent1">
                  <a:lumMod val="50000"/>
                </a:schemeClr>
              </a:solidFill>
              <a:ln w="76200">
                <a:noFill/>
                <a:miter lim="800000"/>
                <a:headEnd/>
                <a:tailEnd/>
              </a:ln>
              <a:effectLst>
                <a:outerShdw dist="107763" dir="2700000" algn="ctr" rotWithShape="0">
                  <a:srgbClr val="1C1C1C"/>
                </a:outerShdw>
              </a:effectLst>
            </p:spPr>
            <p:txBody>
              <a:bodyPr lIns="90488" tIns="44450" rIns="90488" bIns="4445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ct val="0"/>
                  </a:spcBef>
                  <a:spcAft>
                    <a:spcPts val="0"/>
                  </a:spcAft>
                  <a:buClr>
                    <a:srgbClr val="000000"/>
                  </a:buClr>
                  <a:buSzTx/>
                  <a:buFontTx/>
                  <a:buNone/>
                  <a:tabLst/>
                  <a:defRPr/>
                </a:pPr>
                <a:r>
                  <a:rPr kumimoji="0" lang="en-US" altLang="en-US" sz="1800" b="1" i="0" u="none" strike="noStrike" kern="0" cap="none" spc="0" normalizeH="0" baseline="0" noProof="0" dirty="0">
                    <a:solidFill>
                      <a:schemeClr val="bg1"/>
                    </a:solidFill>
                    <a:effectLst/>
                    <a:uLnTx/>
                    <a:uFillTx/>
                    <a:latin typeface="+mn-lt"/>
                    <a:cs typeface="Arial"/>
                    <a:sym typeface="Arial"/>
                  </a:rPr>
                  <a:t>Manpower</a:t>
                </a:r>
              </a:p>
            </p:txBody>
          </p:sp>
          <p:sp>
            <p:nvSpPr>
              <p:cNvPr id="12624" name="Rectangle 8">
                <a:extLst>
                  <a:ext uri="{FF2B5EF4-FFF2-40B4-BE49-F238E27FC236}">
                    <a16:creationId xmlns:a16="http://schemas.microsoft.com/office/drawing/2014/main" id="{3E982E32-B56A-F6BD-A7AC-6A0D0F2A689B}"/>
                  </a:ext>
                </a:extLst>
              </p:cNvPr>
              <p:cNvSpPr>
                <a:spLocks noChangeArrowheads="1"/>
              </p:cNvSpPr>
              <p:nvPr/>
            </p:nvSpPr>
            <p:spPr bwMode="auto">
              <a:xfrm>
                <a:off x="228600" y="3082741"/>
                <a:ext cx="1448731" cy="397608"/>
              </a:xfrm>
              <a:prstGeom prst="rect">
                <a:avLst/>
              </a:prstGeom>
              <a:solidFill>
                <a:schemeClr val="accent1">
                  <a:lumMod val="50000"/>
                </a:schemeClr>
              </a:solidFill>
              <a:ln w="76200">
                <a:noFill/>
                <a:miter lim="800000"/>
                <a:headEnd/>
                <a:tailEnd/>
              </a:ln>
              <a:effectLst>
                <a:outerShdw dist="107763" dir="2700000" algn="ctr" rotWithShape="0">
                  <a:srgbClr val="1C1C1C"/>
                </a:outerShdw>
              </a:effectLst>
            </p:spPr>
            <p:txBody>
              <a:bodyPr lIns="90488" tIns="44450" rIns="90488" bIns="4445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ct val="0"/>
                  </a:spcBef>
                  <a:spcAft>
                    <a:spcPts val="0"/>
                  </a:spcAft>
                  <a:buClr>
                    <a:srgbClr val="000000"/>
                  </a:buClr>
                  <a:buSzTx/>
                  <a:buFontTx/>
                  <a:buNone/>
                  <a:tabLst/>
                  <a:defRPr/>
                </a:pPr>
                <a:r>
                  <a:rPr kumimoji="0" lang="en-US" altLang="en-US" sz="1800" b="1" i="0" u="none" strike="noStrike" kern="0" cap="none" spc="0" normalizeH="0" baseline="0" noProof="0" dirty="0">
                    <a:solidFill>
                      <a:schemeClr val="bg1"/>
                    </a:solidFill>
                    <a:effectLst/>
                    <a:uLnTx/>
                    <a:uFillTx/>
                    <a:latin typeface="+mn-lt"/>
                    <a:cs typeface="Arial"/>
                    <a:sym typeface="Arial"/>
                  </a:rPr>
                  <a:t>Energy</a:t>
                </a:r>
              </a:p>
            </p:txBody>
          </p:sp>
          <p:sp>
            <p:nvSpPr>
              <p:cNvPr id="12625" name="Freeform 9">
                <a:extLst>
                  <a:ext uri="{FF2B5EF4-FFF2-40B4-BE49-F238E27FC236}">
                    <a16:creationId xmlns:a16="http://schemas.microsoft.com/office/drawing/2014/main" id="{BD9946F3-5641-90F9-5B5A-0DBFD45DA2E8}"/>
                  </a:ext>
                </a:extLst>
              </p:cNvPr>
              <p:cNvSpPr>
                <a:spLocks/>
              </p:cNvSpPr>
              <p:nvPr/>
            </p:nvSpPr>
            <p:spPr bwMode="auto">
              <a:xfrm>
                <a:off x="1927351" y="3096324"/>
                <a:ext cx="315871" cy="308875"/>
              </a:xfrm>
              <a:custGeom>
                <a:avLst/>
                <a:gdLst>
                  <a:gd name="T0" fmla="*/ 2147483646 w 215"/>
                  <a:gd name="T1" fmla="*/ 0 h 210"/>
                  <a:gd name="T2" fmla="*/ 2147483646 w 215"/>
                  <a:gd name="T3" fmla="*/ 2147483646 h 210"/>
                  <a:gd name="T4" fmla="*/ 0 w 215"/>
                  <a:gd name="T5" fmla="*/ 2147483646 h 210"/>
                  <a:gd name="T6" fmla="*/ 0 w 215"/>
                  <a:gd name="T7" fmla="*/ 2147483646 h 210"/>
                  <a:gd name="T8" fmla="*/ 2147483646 w 215"/>
                  <a:gd name="T9" fmla="*/ 2147483646 h 210"/>
                  <a:gd name="T10" fmla="*/ 2147483646 w 215"/>
                  <a:gd name="T11" fmla="*/ 2147483646 h 210"/>
                  <a:gd name="T12" fmla="*/ 2147483646 w 215"/>
                  <a:gd name="T13" fmla="*/ 2147483646 h 210"/>
                  <a:gd name="T14" fmla="*/ 2147483646 w 215"/>
                  <a:gd name="T15" fmla="*/ 0 h 210"/>
                  <a:gd name="T16" fmla="*/ 0 60000 65536"/>
                  <a:gd name="T17" fmla="*/ 0 60000 65536"/>
                  <a:gd name="T18" fmla="*/ 0 60000 65536"/>
                  <a:gd name="T19" fmla="*/ 0 60000 65536"/>
                  <a:gd name="T20" fmla="*/ 0 60000 65536"/>
                  <a:gd name="T21" fmla="*/ 0 60000 65536"/>
                  <a:gd name="T22" fmla="*/ 0 60000 65536"/>
                  <a:gd name="T23" fmla="*/ 0 60000 65536"/>
                  <a:gd name="T24" fmla="*/ 0 w 215"/>
                  <a:gd name="T25" fmla="*/ 0 h 210"/>
                  <a:gd name="T26" fmla="*/ 215 w 215"/>
                  <a:gd name="T27" fmla="*/ 210 h 2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5" h="210">
                    <a:moveTo>
                      <a:pt x="107" y="0"/>
                    </a:moveTo>
                    <a:lnTo>
                      <a:pt x="107" y="23"/>
                    </a:lnTo>
                    <a:lnTo>
                      <a:pt x="0" y="23"/>
                    </a:lnTo>
                    <a:lnTo>
                      <a:pt x="0" y="181"/>
                    </a:lnTo>
                    <a:lnTo>
                      <a:pt x="107" y="181"/>
                    </a:lnTo>
                    <a:lnTo>
                      <a:pt x="107" y="209"/>
                    </a:lnTo>
                    <a:lnTo>
                      <a:pt x="214" y="102"/>
                    </a:lnTo>
                    <a:lnTo>
                      <a:pt x="107" y="0"/>
                    </a:lnTo>
                  </a:path>
                </a:pathLst>
              </a:custGeom>
              <a:solidFill>
                <a:srgbClr val="FF9900"/>
              </a:solidFill>
              <a:ln w="57150" cap="rnd">
                <a:solidFill>
                  <a:srgbClr val="FF0066"/>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626" name="Freeform 10">
                <a:extLst>
                  <a:ext uri="{FF2B5EF4-FFF2-40B4-BE49-F238E27FC236}">
                    <a16:creationId xmlns:a16="http://schemas.microsoft.com/office/drawing/2014/main" id="{8E77DC66-BF0D-4D0E-A960-9A434CF3EE10}"/>
                  </a:ext>
                </a:extLst>
              </p:cNvPr>
              <p:cNvSpPr>
                <a:spLocks/>
              </p:cNvSpPr>
              <p:nvPr/>
            </p:nvSpPr>
            <p:spPr bwMode="auto">
              <a:xfrm>
                <a:off x="2198729" y="2445922"/>
                <a:ext cx="315871" cy="308875"/>
              </a:xfrm>
              <a:custGeom>
                <a:avLst/>
                <a:gdLst>
                  <a:gd name="T0" fmla="*/ 2147483646 w 215"/>
                  <a:gd name="T1" fmla="*/ 0 h 210"/>
                  <a:gd name="T2" fmla="*/ 2147483646 w 215"/>
                  <a:gd name="T3" fmla="*/ 2147483646 h 210"/>
                  <a:gd name="T4" fmla="*/ 0 w 215"/>
                  <a:gd name="T5" fmla="*/ 2147483646 h 210"/>
                  <a:gd name="T6" fmla="*/ 0 w 215"/>
                  <a:gd name="T7" fmla="*/ 2147483646 h 210"/>
                  <a:gd name="T8" fmla="*/ 2147483646 w 215"/>
                  <a:gd name="T9" fmla="*/ 2147483646 h 210"/>
                  <a:gd name="T10" fmla="*/ 2147483646 w 215"/>
                  <a:gd name="T11" fmla="*/ 2147483646 h 210"/>
                  <a:gd name="T12" fmla="*/ 2147483646 w 215"/>
                  <a:gd name="T13" fmla="*/ 2147483646 h 210"/>
                  <a:gd name="T14" fmla="*/ 2147483646 w 215"/>
                  <a:gd name="T15" fmla="*/ 0 h 210"/>
                  <a:gd name="T16" fmla="*/ 0 60000 65536"/>
                  <a:gd name="T17" fmla="*/ 0 60000 65536"/>
                  <a:gd name="T18" fmla="*/ 0 60000 65536"/>
                  <a:gd name="T19" fmla="*/ 0 60000 65536"/>
                  <a:gd name="T20" fmla="*/ 0 60000 65536"/>
                  <a:gd name="T21" fmla="*/ 0 60000 65536"/>
                  <a:gd name="T22" fmla="*/ 0 60000 65536"/>
                  <a:gd name="T23" fmla="*/ 0 60000 65536"/>
                  <a:gd name="T24" fmla="*/ 0 w 215"/>
                  <a:gd name="T25" fmla="*/ 0 h 210"/>
                  <a:gd name="T26" fmla="*/ 215 w 215"/>
                  <a:gd name="T27" fmla="*/ 210 h 2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5" h="210">
                    <a:moveTo>
                      <a:pt x="107" y="0"/>
                    </a:moveTo>
                    <a:lnTo>
                      <a:pt x="107" y="23"/>
                    </a:lnTo>
                    <a:lnTo>
                      <a:pt x="0" y="23"/>
                    </a:lnTo>
                    <a:lnTo>
                      <a:pt x="0" y="181"/>
                    </a:lnTo>
                    <a:lnTo>
                      <a:pt x="107" y="181"/>
                    </a:lnTo>
                    <a:lnTo>
                      <a:pt x="107" y="209"/>
                    </a:lnTo>
                    <a:lnTo>
                      <a:pt x="214" y="102"/>
                    </a:lnTo>
                    <a:lnTo>
                      <a:pt x="107" y="0"/>
                    </a:lnTo>
                  </a:path>
                </a:pathLst>
              </a:custGeom>
              <a:solidFill>
                <a:srgbClr val="FF9900"/>
              </a:solidFill>
              <a:ln w="57150" cap="rnd">
                <a:solidFill>
                  <a:srgbClr val="FF0066"/>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627" name="Freeform 11">
                <a:extLst>
                  <a:ext uri="{FF2B5EF4-FFF2-40B4-BE49-F238E27FC236}">
                    <a16:creationId xmlns:a16="http://schemas.microsoft.com/office/drawing/2014/main" id="{E43D3FE5-D1C8-A08D-B81D-310056C3B164}"/>
                  </a:ext>
                </a:extLst>
              </p:cNvPr>
              <p:cNvSpPr>
                <a:spLocks/>
              </p:cNvSpPr>
              <p:nvPr/>
            </p:nvSpPr>
            <p:spPr bwMode="auto">
              <a:xfrm>
                <a:off x="2595823" y="1799666"/>
                <a:ext cx="315871" cy="316230"/>
              </a:xfrm>
              <a:custGeom>
                <a:avLst/>
                <a:gdLst>
                  <a:gd name="T0" fmla="*/ 2147483646 w 215"/>
                  <a:gd name="T1" fmla="*/ 0 h 215"/>
                  <a:gd name="T2" fmla="*/ 2147483646 w 215"/>
                  <a:gd name="T3" fmla="*/ 2147483646 h 215"/>
                  <a:gd name="T4" fmla="*/ 0 w 215"/>
                  <a:gd name="T5" fmla="*/ 2147483646 h 215"/>
                  <a:gd name="T6" fmla="*/ 0 w 215"/>
                  <a:gd name="T7" fmla="*/ 2147483646 h 215"/>
                  <a:gd name="T8" fmla="*/ 2147483646 w 215"/>
                  <a:gd name="T9" fmla="*/ 2147483646 h 215"/>
                  <a:gd name="T10" fmla="*/ 2147483646 w 215"/>
                  <a:gd name="T11" fmla="*/ 2147483646 h 215"/>
                  <a:gd name="T12" fmla="*/ 2147483646 w 215"/>
                  <a:gd name="T13" fmla="*/ 2147483646 h 215"/>
                  <a:gd name="T14" fmla="*/ 2147483646 w 215"/>
                  <a:gd name="T15" fmla="*/ 0 h 215"/>
                  <a:gd name="T16" fmla="*/ 0 60000 65536"/>
                  <a:gd name="T17" fmla="*/ 0 60000 65536"/>
                  <a:gd name="T18" fmla="*/ 0 60000 65536"/>
                  <a:gd name="T19" fmla="*/ 0 60000 65536"/>
                  <a:gd name="T20" fmla="*/ 0 60000 65536"/>
                  <a:gd name="T21" fmla="*/ 0 60000 65536"/>
                  <a:gd name="T22" fmla="*/ 0 60000 65536"/>
                  <a:gd name="T23" fmla="*/ 0 60000 65536"/>
                  <a:gd name="T24" fmla="*/ 0 w 215"/>
                  <a:gd name="T25" fmla="*/ 0 h 215"/>
                  <a:gd name="T26" fmla="*/ 215 w 215"/>
                  <a:gd name="T27" fmla="*/ 215 h 2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5" h="215">
                    <a:moveTo>
                      <a:pt x="107" y="0"/>
                    </a:moveTo>
                    <a:lnTo>
                      <a:pt x="107" y="28"/>
                    </a:lnTo>
                    <a:lnTo>
                      <a:pt x="0" y="28"/>
                    </a:lnTo>
                    <a:lnTo>
                      <a:pt x="0" y="186"/>
                    </a:lnTo>
                    <a:lnTo>
                      <a:pt x="107" y="186"/>
                    </a:lnTo>
                    <a:lnTo>
                      <a:pt x="107" y="214"/>
                    </a:lnTo>
                    <a:lnTo>
                      <a:pt x="214" y="107"/>
                    </a:lnTo>
                    <a:lnTo>
                      <a:pt x="107" y="0"/>
                    </a:lnTo>
                  </a:path>
                </a:pathLst>
              </a:custGeom>
              <a:solidFill>
                <a:srgbClr val="FF9900"/>
              </a:solidFill>
              <a:ln w="57150" cap="rnd">
                <a:solidFill>
                  <a:srgbClr val="FF0066"/>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5" name="Group 960">
              <a:extLst>
                <a:ext uri="{FF2B5EF4-FFF2-40B4-BE49-F238E27FC236}">
                  <a16:creationId xmlns:a16="http://schemas.microsoft.com/office/drawing/2014/main" id="{F20C9570-F972-E25B-0BC8-E4DCE74BECD5}"/>
                </a:ext>
              </a:extLst>
            </p:cNvPr>
            <p:cNvGrpSpPr>
              <a:grpSpLocks/>
            </p:cNvGrpSpPr>
            <p:nvPr/>
          </p:nvGrpSpPr>
          <p:grpSpPr bwMode="auto">
            <a:xfrm>
              <a:off x="6324600" y="2818847"/>
              <a:ext cx="1821848" cy="397608"/>
              <a:chOff x="6324600" y="2818847"/>
              <a:chExt cx="1821848" cy="397608"/>
            </a:xfrm>
          </p:grpSpPr>
          <p:sp>
            <p:nvSpPr>
              <p:cNvPr id="12620" name="Rectangle 4">
                <a:extLst>
                  <a:ext uri="{FF2B5EF4-FFF2-40B4-BE49-F238E27FC236}">
                    <a16:creationId xmlns:a16="http://schemas.microsoft.com/office/drawing/2014/main" id="{818867DB-93BF-4BE5-E3CD-38ECE61621A4}"/>
                  </a:ext>
                </a:extLst>
              </p:cNvPr>
              <p:cNvSpPr>
                <a:spLocks noChangeArrowheads="1"/>
              </p:cNvSpPr>
              <p:nvPr/>
            </p:nvSpPr>
            <p:spPr bwMode="auto">
              <a:xfrm>
                <a:off x="7011336" y="2818847"/>
                <a:ext cx="1135112" cy="397608"/>
              </a:xfrm>
              <a:prstGeom prst="rect">
                <a:avLst/>
              </a:prstGeom>
              <a:solidFill>
                <a:schemeClr val="accent1">
                  <a:lumMod val="50000"/>
                </a:schemeClr>
              </a:solidFill>
              <a:ln w="76200">
                <a:noFill/>
                <a:miter lim="800000"/>
                <a:headEnd/>
                <a:tailEnd/>
              </a:ln>
              <a:effectLst>
                <a:outerShdw dist="107763" dir="2700000" algn="ctr" rotWithShape="0">
                  <a:srgbClr val="1C1C1C"/>
                </a:outerShdw>
              </a:effectLst>
            </p:spPr>
            <p:txBody>
              <a:bodyPr wrap="none" lIns="90488" tIns="44450" rIns="90488" bIns="4445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ct val="0"/>
                  </a:spcBef>
                  <a:spcAft>
                    <a:spcPts val="0"/>
                  </a:spcAft>
                  <a:buClr>
                    <a:srgbClr val="000000"/>
                  </a:buClr>
                  <a:buSzTx/>
                  <a:buFontTx/>
                  <a:buNone/>
                  <a:tabLst/>
                  <a:defRPr/>
                </a:pPr>
                <a:r>
                  <a:rPr kumimoji="0" lang="en-US" altLang="en-US" sz="1800" b="1" i="0" u="none" strike="noStrike" kern="0" cap="none" spc="0" normalizeH="0" baseline="0" noProof="0" dirty="0">
                    <a:solidFill>
                      <a:schemeClr val="bg1"/>
                    </a:solidFill>
                    <a:effectLst/>
                    <a:uLnTx/>
                    <a:uFillTx/>
                    <a:latin typeface="+mn-lt"/>
                    <a:cs typeface="Arial"/>
                    <a:sym typeface="Arial"/>
                  </a:rPr>
                  <a:t>Product</a:t>
                </a:r>
              </a:p>
            </p:txBody>
          </p:sp>
          <p:sp>
            <p:nvSpPr>
              <p:cNvPr id="12621" name="Freeform 10">
                <a:extLst>
                  <a:ext uri="{FF2B5EF4-FFF2-40B4-BE49-F238E27FC236}">
                    <a16:creationId xmlns:a16="http://schemas.microsoft.com/office/drawing/2014/main" id="{089ABD8A-49B0-7D29-3259-4B91445D7FF7}"/>
                  </a:ext>
                </a:extLst>
              </p:cNvPr>
              <p:cNvSpPr>
                <a:spLocks/>
              </p:cNvSpPr>
              <p:nvPr/>
            </p:nvSpPr>
            <p:spPr bwMode="auto">
              <a:xfrm>
                <a:off x="6324600" y="2863735"/>
                <a:ext cx="315871" cy="308875"/>
              </a:xfrm>
              <a:custGeom>
                <a:avLst/>
                <a:gdLst>
                  <a:gd name="T0" fmla="*/ 2147483646 w 215"/>
                  <a:gd name="T1" fmla="*/ 0 h 210"/>
                  <a:gd name="T2" fmla="*/ 2147483646 w 215"/>
                  <a:gd name="T3" fmla="*/ 2147483646 h 210"/>
                  <a:gd name="T4" fmla="*/ 0 w 215"/>
                  <a:gd name="T5" fmla="*/ 2147483646 h 210"/>
                  <a:gd name="T6" fmla="*/ 0 w 215"/>
                  <a:gd name="T7" fmla="*/ 2147483646 h 210"/>
                  <a:gd name="T8" fmla="*/ 2147483646 w 215"/>
                  <a:gd name="T9" fmla="*/ 2147483646 h 210"/>
                  <a:gd name="T10" fmla="*/ 2147483646 w 215"/>
                  <a:gd name="T11" fmla="*/ 2147483646 h 210"/>
                  <a:gd name="T12" fmla="*/ 2147483646 w 215"/>
                  <a:gd name="T13" fmla="*/ 2147483646 h 210"/>
                  <a:gd name="T14" fmla="*/ 2147483646 w 215"/>
                  <a:gd name="T15" fmla="*/ 0 h 210"/>
                  <a:gd name="T16" fmla="*/ 0 60000 65536"/>
                  <a:gd name="T17" fmla="*/ 0 60000 65536"/>
                  <a:gd name="T18" fmla="*/ 0 60000 65536"/>
                  <a:gd name="T19" fmla="*/ 0 60000 65536"/>
                  <a:gd name="T20" fmla="*/ 0 60000 65536"/>
                  <a:gd name="T21" fmla="*/ 0 60000 65536"/>
                  <a:gd name="T22" fmla="*/ 0 60000 65536"/>
                  <a:gd name="T23" fmla="*/ 0 60000 65536"/>
                  <a:gd name="T24" fmla="*/ 0 w 215"/>
                  <a:gd name="T25" fmla="*/ 0 h 210"/>
                  <a:gd name="T26" fmla="*/ 215 w 215"/>
                  <a:gd name="T27" fmla="*/ 210 h 2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5" h="210">
                    <a:moveTo>
                      <a:pt x="107" y="0"/>
                    </a:moveTo>
                    <a:lnTo>
                      <a:pt x="107" y="23"/>
                    </a:lnTo>
                    <a:lnTo>
                      <a:pt x="0" y="23"/>
                    </a:lnTo>
                    <a:lnTo>
                      <a:pt x="0" y="181"/>
                    </a:lnTo>
                    <a:lnTo>
                      <a:pt x="107" y="181"/>
                    </a:lnTo>
                    <a:lnTo>
                      <a:pt x="107" y="209"/>
                    </a:lnTo>
                    <a:lnTo>
                      <a:pt x="214" y="102"/>
                    </a:lnTo>
                    <a:lnTo>
                      <a:pt x="107" y="0"/>
                    </a:lnTo>
                  </a:path>
                </a:pathLst>
              </a:custGeom>
              <a:solidFill>
                <a:srgbClr val="FF9900"/>
              </a:solidFill>
              <a:ln w="57150" cap="rnd">
                <a:solidFill>
                  <a:srgbClr val="FF0066"/>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6" name="Group 12">
              <a:extLst>
                <a:ext uri="{FF2B5EF4-FFF2-40B4-BE49-F238E27FC236}">
                  <a16:creationId xmlns:a16="http://schemas.microsoft.com/office/drawing/2014/main" id="{A2566E60-FF25-3A0F-5513-1562EF362522}"/>
                </a:ext>
              </a:extLst>
            </p:cNvPr>
            <p:cNvGrpSpPr>
              <a:grpSpLocks/>
            </p:cNvGrpSpPr>
            <p:nvPr/>
          </p:nvGrpSpPr>
          <p:grpSpPr bwMode="auto">
            <a:xfrm>
              <a:off x="3431629" y="1905000"/>
              <a:ext cx="2509342" cy="1697344"/>
              <a:chOff x="2751" y="822"/>
              <a:chExt cx="1708" cy="1154"/>
            </a:xfrm>
          </p:grpSpPr>
          <p:sp>
            <p:nvSpPr>
              <p:cNvPr id="33" name="Freeform 13">
                <a:extLst>
                  <a:ext uri="{FF2B5EF4-FFF2-40B4-BE49-F238E27FC236}">
                    <a16:creationId xmlns:a16="http://schemas.microsoft.com/office/drawing/2014/main" id="{9DBAB6A3-2881-DB1A-E75D-3B84E101FAA1}"/>
                  </a:ext>
                </a:extLst>
              </p:cNvPr>
              <p:cNvSpPr>
                <a:spLocks/>
              </p:cNvSpPr>
              <p:nvPr/>
            </p:nvSpPr>
            <p:spPr bwMode="auto">
              <a:xfrm>
                <a:off x="2751" y="1900"/>
                <a:ext cx="73" cy="76"/>
              </a:xfrm>
              <a:custGeom>
                <a:avLst/>
                <a:gdLst>
                  <a:gd name="T0" fmla="*/ 72 w 73"/>
                  <a:gd name="T1" fmla="*/ 0 h 76"/>
                  <a:gd name="T2" fmla="*/ 0 w 73"/>
                  <a:gd name="T3" fmla="*/ 16 h 76"/>
                  <a:gd name="T4" fmla="*/ 0 w 73"/>
                  <a:gd name="T5" fmla="*/ 40 h 76"/>
                  <a:gd name="T6" fmla="*/ 12 w 73"/>
                  <a:gd name="T7" fmla="*/ 40 h 76"/>
                  <a:gd name="T8" fmla="*/ 12 w 73"/>
                  <a:gd name="T9" fmla="*/ 75 h 76"/>
                  <a:gd name="T10" fmla="*/ 30 w 73"/>
                  <a:gd name="T11" fmla="*/ 75 h 76"/>
                  <a:gd name="T12" fmla="*/ 30 w 73"/>
                  <a:gd name="T13" fmla="*/ 40 h 76"/>
                  <a:gd name="T14" fmla="*/ 72 w 73"/>
                  <a:gd name="T15" fmla="*/ 40 h 76"/>
                  <a:gd name="T16" fmla="*/ 72 w 73"/>
                  <a:gd name="T17" fmla="*/ 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72" y="0"/>
                    </a:moveTo>
                    <a:lnTo>
                      <a:pt x="0" y="16"/>
                    </a:lnTo>
                    <a:lnTo>
                      <a:pt x="0" y="40"/>
                    </a:lnTo>
                    <a:lnTo>
                      <a:pt x="12" y="40"/>
                    </a:lnTo>
                    <a:lnTo>
                      <a:pt x="12" y="75"/>
                    </a:lnTo>
                    <a:lnTo>
                      <a:pt x="30" y="75"/>
                    </a:lnTo>
                    <a:lnTo>
                      <a:pt x="30" y="40"/>
                    </a:lnTo>
                    <a:lnTo>
                      <a:pt x="72" y="40"/>
                    </a:lnTo>
                    <a:lnTo>
                      <a:pt x="72" y="0"/>
                    </a:lnTo>
                  </a:path>
                </a:pathLst>
              </a:custGeom>
              <a:solidFill>
                <a:srgbClr val="005F5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nvGrpSpPr>
              <p:cNvPr id="34" name="Group 14">
                <a:extLst>
                  <a:ext uri="{FF2B5EF4-FFF2-40B4-BE49-F238E27FC236}">
                    <a16:creationId xmlns:a16="http://schemas.microsoft.com/office/drawing/2014/main" id="{4752875A-5BA2-083F-D10D-243F26625573}"/>
                  </a:ext>
                </a:extLst>
              </p:cNvPr>
              <p:cNvGrpSpPr>
                <a:grpSpLocks/>
              </p:cNvGrpSpPr>
              <p:nvPr/>
            </p:nvGrpSpPr>
            <p:grpSpPr bwMode="auto">
              <a:xfrm>
                <a:off x="2796" y="822"/>
                <a:ext cx="1663" cy="1153"/>
                <a:chOff x="1830" y="824"/>
                <a:chExt cx="1933" cy="1193"/>
              </a:xfrm>
            </p:grpSpPr>
            <p:grpSp>
              <p:nvGrpSpPr>
                <p:cNvPr id="35" name="Group 15">
                  <a:extLst>
                    <a:ext uri="{FF2B5EF4-FFF2-40B4-BE49-F238E27FC236}">
                      <a16:creationId xmlns:a16="http://schemas.microsoft.com/office/drawing/2014/main" id="{94B1236D-0930-34A8-262E-4BE33AE03F5B}"/>
                    </a:ext>
                  </a:extLst>
                </p:cNvPr>
                <p:cNvGrpSpPr>
                  <a:grpSpLocks/>
                </p:cNvGrpSpPr>
                <p:nvPr/>
              </p:nvGrpSpPr>
              <p:grpSpPr bwMode="auto">
                <a:xfrm>
                  <a:off x="3381" y="1494"/>
                  <a:ext cx="382" cy="436"/>
                  <a:chOff x="3381" y="1494"/>
                  <a:chExt cx="382" cy="436"/>
                </a:xfrm>
              </p:grpSpPr>
              <p:sp>
                <p:nvSpPr>
                  <p:cNvPr id="12618" name="Freeform 16">
                    <a:extLst>
                      <a:ext uri="{FF2B5EF4-FFF2-40B4-BE49-F238E27FC236}">
                        <a16:creationId xmlns:a16="http://schemas.microsoft.com/office/drawing/2014/main" id="{0157DA6F-E2D4-4E4E-4805-82A29F63AFEE}"/>
                      </a:ext>
                    </a:extLst>
                  </p:cNvPr>
                  <p:cNvSpPr>
                    <a:spLocks/>
                  </p:cNvSpPr>
                  <p:nvPr/>
                </p:nvSpPr>
                <p:spPr bwMode="auto">
                  <a:xfrm>
                    <a:off x="3381" y="1494"/>
                    <a:ext cx="382" cy="436"/>
                  </a:xfrm>
                  <a:custGeom>
                    <a:avLst/>
                    <a:gdLst>
                      <a:gd name="T0" fmla="*/ 114 w 382"/>
                      <a:gd name="T1" fmla="*/ 18 h 436"/>
                      <a:gd name="T2" fmla="*/ 125 w 382"/>
                      <a:gd name="T3" fmla="*/ 11 h 436"/>
                      <a:gd name="T4" fmla="*/ 143 w 382"/>
                      <a:gd name="T5" fmla="*/ 6 h 436"/>
                      <a:gd name="T6" fmla="*/ 166 w 382"/>
                      <a:gd name="T7" fmla="*/ 0 h 436"/>
                      <a:gd name="T8" fmla="*/ 184 w 382"/>
                      <a:gd name="T9" fmla="*/ 0 h 436"/>
                      <a:gd name="T10" fmla="*/ 208 w 382"/>
                      <a:gd name="T11" fmla="*/ 0 h 436"/>
                      <a:gd name="T12" fmla="*/ 226 w 382"/>
                      <a:gd name="T13" fmla="*/ 0 h 436"/>
                      <a:gd name="T14" fmla="*/ 238 w 382"/>
                      <a:gd name="T15" fmla="*/ 0 h 436"/>
                      <a:gd name="T16" fmla="*/ 256 w 382"/>
                      <a:gd name="T17" fmla="*/ 6 h 436"/>
                      <a:gd name="T18" fmla="*/ 274 w 382"/>
                      <a:gd name="T19" fmla="*/ 11 h 436"/>
                      <a:gd name="T20" fmla="*/ 280 w 382"/>
                      <a:gd name="T21" fmla="*/ 18 h 436"/>
                      <a:gd name="T22" fmla="*/ 274 w 382"/>
                      <a:gd name="T23" fmla="*/ 41 h 436"/>
                      <a:gd name="T24" fmla="*/ 274 w 382"/>
                      <a:gd name="T25" fmla="*/ 71 h 436"/>
                      <a:gd name="T26" fmla="*/ 274 w 382"/>
                      <a:gd name="T27" fmla="*/ 94 h 436"/>
                      <a:gd name="T28" fmla="*/ 274 w 382"/>
                      <a:gd name="T29" fmla="*/ 111 h 436"/>
                      <a:gd name="T30" fmla="*/ 274 w 382"/>
                      <a:gd name="T31" fmla="*/ 129 h 436"/>
                      <a:gd name="T32" fmla="*/ 280 w 382"/>
                      <a:gd name="T33" fmla="*/ 140 h 436"/>
                      <a:gd name="T34" fmla="*/ 280 w 382"/>
                      <a:gd name="T35" fmla="*/ 158 h 436"/>
                      <a:gd name="T36" fmla="*/ 285 w 382"/>
                      <a:gd name="T37" fmla="*/ 164 h 436"/>
                      <a:gd name="T38" fmla="*/ 285 w 382"/>
                      <a:gd name="T39" fmla="*/ 182 h 436"/>
                      <a:gd name="T40" fmla="*/ 292 w 382"/>
                      <a:gd name="T41" fmla="*/ 194 h 436"/>
                      <a:gd name="T42" fmla="*/ 298 w 382"/>
                      <a:gd name="T43" fmla="*/ 200 h 436"/>
                      <a:gd name="T44" fmla="*/ 303 w 382"/>
                      <a:gd name="T45" fmla="*/ 218 h 436"/>
                      <a:gd name="T46" fmla="*/ 316 w 382"/>
                      <a:gd name="T47" fmla="*/ 240 h 436"/>
                      <a:gd name="T48" fmla="*/ 327 w 382"/>
                      <a:gd name="T49" fmla="*/ 271 h 436"/>
                      <a:gd name="T50" fmla="*/ 339 w 382"/>
                      <a:gd name="T51" fmla="*/ 300 h 436"/>
                      <a:gd name="T52" fmla="*/ 357 w 382"/>
                      <a:gd name="T53" fmla="*/ 329 h 436"/>
                      <a:gd name="T54" fmla="*/ 368 w 382"/>
                      <a:gd name="T55" fmla="*/ 340 h 436"/>
                      <a:gd name="T56" fmla="*/ 381 w 382"/>
                      <a:gd name="T57" fmla="*/ 358 h 436"/>
                      <a:gd name="T58" fmla="*/ 381 w 382"/>
                      <a:gd name="T59" fmla="*/ 411 h 436"/>
                      <a:gd name="T60" fmla="*/ 357 w 382"/>
                      <a:gd name="T61" fmla="*/ 423 h 436"/>
                      <a:gd name="T62" fmla="*/ 333 w 382"/>
                      <a:gd name="T63" fmla="*/ 423 h 436"/>
                      <a:gd name="T64" fmla="*/ 298 w 382"/>
                      <a:gd name="T65" fmla="*/ 429 h 436"/>
                      <a:gd name="T66" fmla="*/ 256 w 382"/>
                      <a:gd name="T67" fmla="*/ 435 h 436"/>
                      <a:gd name="T68" fmla="*/ 215 w 382"/>
                      <a:gd name="T69" fmla="*/ 435 h 436"/>
                      <a:gd name="T70" fmla="*/ 161 w 382"/>
                      <a:gd name="T71" fmla="*/ 435 h 436"/>
                      <a:gd name="T72" fmla="*/ 114 w 382"/>
                      <a:gd name="T73" fmla="*/ 429 h 436"/>
                      <a:gd name="T74" fmla="*/ 72 w 382"/>
                      <a:gd name="T75" fmla="*/ 429 h 436"/>
                      <a:gd name="T76" fmla="*/ 42 w 382"/>
                      <a:gd name="T77" fmla="*/ 423 h 436"/>
                      <a:gd name="T78" fmla="*/ 18 w 382"/>
                      <a:gd name="T79" fmla="*/ 423 h 436"/>
                      <a:gd name="T80" fmla="*/ 0 w 382"/>
                      <a:gd name="T81" fmla="*/ 411 h 436"/>
                      <a:gd name="T82" fmla="*/ 0 w 382"/>
                      <a:gd name="T83" fmla="*/ 358 h 436"/>
                      <a:gd name="T84" fmla="*/ 6 w 382"/>
                      <a:gd name="T85" fmla="*/ 347 h 436"/>
                      <a:gd name="T86" fmla="*/ 18 w 382"/>
                      <a:gd name="T87" fmla="*/ 329 h 436"/>
                      <a:gd name="T88" fmla="*/ 31 w 382"/>
                      <a:gd name="T89" fmla="*/ 317 h 436"/>
                      <a:gd name="T90" fmla="*/ 47 w 382"/>
                      <a:gd name="T91" fmla="*/ 293 h 436"/>
                      <a:gd name="T92" fmla="*/ 60 w 382"/>
                      <a:gd name="T93" fmla="*/ 271 h 436"/>
                      <a:gd name="T94" fmla="*/ 72 w 382"/>
                      <a:gd name="T95" fmla="*/ 247 h 436"/>
                      <a:gd name="T96" fmla="*/ 83 w 382"/>
                      <a:gd name="T97" fmla="*/ 229 h 436"/>
                      <a:gd name="T98" fmla="*/ 89 w 382"/>
                      <a:gd name="T99" fmla="*/ 206 h 436"/>
                      <a:gd name="T100" fmla="*/ 101 w 382"/>
                      <a:gd name="T101" fmla="*/ 176 h 436"/>
                      <a:gd name="T102" fmla="*/ 107 w 382"/>
                      <a:gd name="T103" fmla="*/ 147 h 436"/>
                      <a:gd name="T104" fmla="*/ 114 w 382"/>
                      <a:gd name="T105" fmla="*/ 129 h 436"/>
                      <a:gd name="T106" fmla="*/ 119 w 382"/>
                      <a:gd name="T107" fmla="*/ 106 h 436"/>
                      <a:gd name="T108" fmla="*/ 119 w 382"/>
                      <a:gd name="T109" fmla="*/ 82 h 436"/>
                      <a:gd name="T110" fmla="*/ 119 w 382"/>
                      <a:gd name="T111" fmla="*/ 58 h 436"/>
                      <a:gd name="T112" fmla="*/ 119 w 382"/>
                      <a:gd name="T113" fmla="*/ 35 h 436"/>
                      <a:gd name="T114" fmla="*/ 114 w 382"/>
                      <a:gd name="T115" fmla="*/ 18 h 4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82"/>
                      <a:gd name="T175" fmla="*/ 0 h 436"/>
                      <a:gd name="T176" fmla="*/ 382 w 382"/>
                      <a:gd name="T177" fmla="*/ 436 h 4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82" h="436">
                        <a:moveTo>
                          <a:pt x="114" y="18"/>
                        </a:moveTo>
                        <a:lnTo>
                          <a:pt x="125" y="11"/>
                        </a:lnTo>
                        <a:lnTo>
                          <a:pt x="143" y="6"/>
                        </a:lnTo>
                        <a:lnTo>
                          <a:pt x="166" y="0"/>
                        </a:lnTo>
                        <a:lnTo>
                          <a:pt x="184" y="0"/>
                        </a:lnTo>
                        <a:lnTo>
                          <a:pt x="208" y="0"/>
                        </a:lnTo>
                        <a:lnTo>
                          <a:pt x="226" y="0"/>
                        </a:lnTo>
                        <a:lnTo>
                          <a:pt x="238" y="0"/>
                        </a:lnTo>
                        <a:lnTo>
                          <a:pt x="256" y="6"/>
                        </a:lnTo>
                        <a:lnTo>
                          <a:pt x="274" y="11"/>
                        </a:lnTo>
                        <a:lnTo>
                          <a:pt x="280" y="18"/>
                        </a:lnTo>
                        <a:lnTo>
                          <a:pt x="274" y="41"/>
                        </a:lnTo>
                        <a:lnTo>
                          <a:pt x="274" y="71"/>
                        </a:lnTo>
                        <a:lnTo>
                          <a:pt x="274" y="94"/>
                        </a:lnTo>
                        <a:lnTo>
                          <a:pt x="274" y="111"/>
                        </a:lnTo>
                        <a:lnTo>
                          <a:pt x="274" y="129"/>
                        </a:lnTo>
                        <a:lnTo>
                          <a:pt x="280" y="140"/>
                        </a:lnTo>
                        <a:lnTo>
                          <a:pt x="280" y="158"/>
                        </a:lnTo>
                        <a:lnTo>
                          <a:pt x="285" y="164"/>
                        </a:lnTo>
                        <a:lnTo>
                          <a:pt x="285" y="182"/>
                        </a:lnTo>
                        <a:lnTo>
                          <a:pt x="292" y="194"/>
                        </a:lnTo>
                        <a:lnTo>
                          <a:pt x="298" y="200"/>
                        </a:lnTo>
                        <a:lnTo>
                          <a:pt x="303" y="218"/>
                        </a:lnTo>
                        <a:lnTo>
                          <a:pt x="316" y="240"/>
                        </a:lnTo>
                        <a:lnTo>
                          <a:pt x="327" y="271"/>
                        </a:lnTo>
                        <a:lnTo>
                          <a:pt x="339" y="300"/>
                        </a:lnTo>
                        <a:lnTo>
                          <a:pt x="357" y="329"/>
                        </a:lnTo>
                        <a:lnTo>
                          <a:pt x="368" y="340"/>
                        </a:lnTo>
                        <a:lnTo>
                          <a:pt x="381" y="358"/>
                        </a:lnTo>
                        <a:lnTo>
                          <a:pt x="381" y="411"/>
                        </a:lnTo>
                        <a:lnTo>
                          <a:pt x="357" y="423"/>
                        </a:lnTo>
                        <a:lnTo>
                          <a:pt x="333" y="423"/>
                        </a:lnTo>
                        <a:lnTo>
                          <a:pt x="298" y="429"/>
                        </a:lnTo>
                        <a:lnTo>
                          <a:pt x="256" y="435"/>
                        </a:lnTo>
                        <a:lnTo>
                          <a:pt x="215" y="435"/>
                        </a:lnTo>
                        <a:lnTo>
                          <a:pt x="161" y="435"/>
                        </a:lnTo>
                        <a:lnTo>
                          <a:pt x="114" y="429"/>
                        </a:lnTo>
                        <a:lnTo>
                          <a:pt x="72" y="429"/>
                        </a:lnTo>
                        <a:lnTo>
                          <a:pt x="42" y="423"/>
                        </a:lnTo>
                        <a:lnTo>
                          <a:pt x="18" y="423"/>
                        </a:lnTo>
                        <a:lnTo>
                          <a:pt x="0" y="411"/>
                        </a:lnTo>
                        <a:lnTo>
                          <a:pt x="0" y="358"/>
                        </a:lnTo>
                        <a:lnTo>
                          <a:pt x="6" y="347"/>
                        </a:lnTo>
                        <a:lnTo>
                          <a:pt x="18" y="329"/>
                        </a:lnTo>
                        <a:lnTo>
                          <a:pt x="31" y="317"/>
                        </a:lnTo>
                        <a:lnTo>
                          <a:pt x="47" y="293"/>
                        </a:lnTo>
                        <a:lnTo>
                          <a:pt x="60" y="271"/>
                        </a:lnTo>
                        <a:lnTo>
                          <a:pt x="72" y="247"/>
                        </a:lnTo>
                        <a:lnTo>
                          <a:pt x="83" y="229"/>
                        </a:lnTo>
                        <a:lnTo>
                          <a:pt x="89" y="206"/>
                        </a:lnTo>
                        <a:lnTo>
                          <a:pt x="101" y="176"/>
                        </a:lnTo>
                        <a:lnTo>
                          <a:pt x="107" y="147"/>
                        </a:lnTo>
                        <a:lnTo>
                          <a:pt x="114" y="129"/>
                        </a:lnTo>
                        <a:lnTo>
                          <a:pt x="119" y="106"/>
                        </a:lnTo>
                        <a:lnTo>
                          <a:pt x="119" y="82"/>
                        </a:lnTo>
                        <a:lnTo>
                          <a:pt x="119" y="58"/>
                        </a:lnTo>
                        <a:lnTo>
                          <a:pt x="119" y="35"/>
                        </a:lnTo>
                        <a:lnTo>
                          <a:pt x="114" y="18"/>
                        </a:lnTo>
                      </a:path>
                    </a:pathLst>
                  </a:custGeom>
                  <a:solidFill>
                    <a:srgbClr val="FF0066"/>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619" name="Freeform 17">
                    <a:extLst>
                      <a:ext uri="{FF2B5EF4-FFF2-40B4-BE49-F238E27FC236}">
                        <a16:creationId xmlns:a16="http://schemas.microsoft.com/office/drawing/2014/main" id="{218F8E0A-EC5D-F01F-648B-DCD1B08BB105}"/>
                      </a:ext>
                    </a:extLst>
                  </p:cNvPr>
                  <p:cNvSpPr>
                    <a:spLocks/>
                  </p:cNvSpPr>
                  <p:nvPr/>
                </p:nvSpPr>
                <p:spPr bwMode="auto">
                  <a:xfrm>
                    <a:off x="3381" y="1494"/>
                    <a:ext cx="299" cy="436"/>
                  </a:xfrm>
                  <a:custGeom>
                    <a:avLst/>
                    <a:gdLst>
                      <a:gd name="T0" fmla="*/ 114 w 299"/>
                      <a:gd name="T1" fmla="*/ 18 h 436"/>
                      <a:gd name="T2" fmla="*/ 125 w 299"/>
                      <a:gd name="T3" fmla="*/ 11 h 436"/>
                      <a:gd name="T4" fmla="*/ 143 w 299"/>
                      <a:gd name="T5" fmla="*/ 6 h 436"/>
                      <a:gd name="T6" fmla="*/ 166 w 299"/>
                      <a:gd name="T7" fmla="*/ 0 h 436"/>
                      <a:gd name="T8" fmla="*/ 184 w 299"/>
                      <a:gd name="T9" fmla="*/ 0 h 436"/>
                      <a:gd name="T10" fmla="*/ 208 w 299"/>
                      <a:gd name="T11" fmla="*/ 0 h 436"/>
                      <a:gd name="T12" fmla="*/ 226 w 299"/>
                      <a:gd name="T13" fmla="*/ 0 h 436"/>
                      <a:gd name="T14" fmla="*/ 238 w 299"/>
                      <a:gd name="T15" fmla="*/ 0 h 436"/>
                      <a:gd name="T16" fmla="*/ 238 w 299"/>
                      <a:gd name="T17" fmla="*/ 24 h 436"/>
                      <a:gd name="T18" fmla="*/ 238 w 299"/>
                      <a:gd name="T19" fmla="*/ 41 h 436"/>
                      <a:gd name="T20" fmla="*/ 238 w 299"/>
                      <a:gd name="T21" fmla="*/ 65 h 436"/>
                      <a:gd name="T22" fmla="*/ 238 w 299"/>
                      <a:gd name="T23" fmla="*/ 88 h 436"/>
                      <a:gd name="T24" fmla="*/ 238 w 299"/>
                      <a:gd name="T25" fmla="*/ 111 h 436"/>
                      <a:gd name="T26" fmla="*/ 238 w 299"/>
                      <a:gd name="T27" fmla="*/ 135 h 436"/>
                      <a:gd name="T28" fmla="*/ 238 w 299"/>
                      <a:gd name="T29" fmla="*/ 158 h 436"/>
                      <a:gd name="T30" fmla="*/ 238 w 299"/>
                      <a:gd name="T31" fmla="*/ 176 h 436"/>
                      <a:gd name="T32" fmla="*/ 238 w 299"/>
                      <a:gd name="T33" fmla="*/ 194 h 436"/>
                      <a:gd name="T34" fmla="*/ 238 w 299"/>
                      <a:gd name="T35" fmla="*/ 211 h 436"/>
                      <a:gd name="T36" fmla="*/ 244 w 299"/>
                      <a:gd name="T37" fmla="*/ 229 h 436"/>
                      <a:gd name="T38" fmla="*/ 244 w 299"/>
                      <a:gd name="T39" fmla="*/ 247 h 436"/>
                      <a:gd name="T40" fmla="*/ 250 w 299"/>
                      <a:gd name="T41" fmla="*/ 258 h 436"/>
                      <a:gd name="T42" fmla="*/ 250 w 299"/>
                      <a:gd name="T43" fmla="*/ 276 h 436"/>
                      <a:gd name="T44" fmla="*/ 256 w 299"/>
                      <a:gd name="T45" fmla="*/ 293 h 436"/>
                      <a:gd name="T46" fmla="*/ 262 w 299"/>
                      <a:gd name="T47" fmla="*/ 306 h 436"/>
                      <a:gd name="T48" fmla="*/ 274 w 299"/>
                      <a:gd name="T49" fmla="*/ 329 h 436"/>
                      <a:gd name="T50" fmla="*/ 285 w 299"/>
                      <a:gd name="T51" fmla="*/ 358 h 436"/>
                      <a:gd name="T52" fmla="*/ 298 w 299"/>
                      <a:gd name="T53" fmla="*/ 376 h 436"/>
                      <a:gd name="T54" fmla="*/ 298 w 299"/>
                      <a:gd name="T55" fmla="*/ 388 h 436"/>
                      <a:gd name="T56" fmla="*/ 298 w 299"/>
                      <a:gd name="T57" fmla="*/ 429 h 436"/>
                      <a:gd name="T58" fmla="*/ 256 w 299"/>
                      <a:gd name="T59" fmla="*/ 435 h 436"/>
                      <a:gd name="T60" fmla="*/ 215 w 299"/>
                      <a:gd name="T61" fmla="*/ 435 h 436"/>
                      <a:gd name="T62" fmla="*/ 161 w 299"/>
                      <a:gd name="T63" fmla="*/ 435 h 436"/>
                      <a:gd name="T64" fmla="*/ 114 w 299"/>
                      <a:gd name="T65" fmla="*/ 429 h 436"/>
                      <a:gd name="T66" fmla="*/ 72 w 299"/>
                      <a:gd name="T67" fmla="*/ 429 h 436"/>
                      <a:gd name="T68" fmla="*/ 42 w 299"/>
                      <a:gd name="T69" fmla="*/ 423 h 436"/>
                      <a:gd name="T70" fmla="*/ 18 w 299"/>
                      <a:gd name="T71" fmla="*/ 423 h 436"/>
                      <a:gd name="T72" fmla="*/ 0 w 299"/>
                      <a:gd name="T73" fmla="*/ 411 h 436"/>
                      <a:gd name="T74" fmla="*/ 0 w 299"/>
                      <a:gd name="T75" fmla="*/ 358 h 436"/>
                      <a:gd name="T76" fmla="*/ 6 w 299"/>
                      <a:gd name="T77" fmla="*/ 347 h 436"/>
                      <a:gd name="T78" fmla="*/ 18 w 299"/>
                      <a:gd name="T79" fmla="*/ 329 h 436"/>
                      <a:gd name="T80" fmla="*/ 31 w 299"/>
                      <a:gd name="T81" fmla="*/ 317 h 436"/>
                      <a:gd name="T82" fmla="*/ 47 w 299"/>
                      <a:gd name="T83" fmla="*/ 293 h 436"/>
                      <a:gd name="T84" fmla="*/ 60 w 299"/>
                      <a:gd name="T85" fmla="*/ 271 h 436"/>
                      <a:gd name="T86" fmla="*/ 72 w 299"/>
                      <a:gd name="T87" fmla="*/ 247 h 436"/>
                      <a:gd name="T88" fmla="*/ 83 w 299"/>
                      <a:gd name="T89" fmla="*/ 229 h 436"/>
                      <a:gd name="T90" fmla="*/ 90 w 299"/>
                      <a:gd name="T91" fmla="*/ 206 h 436"/>
                      <a:gd name="T92" fmla="*/ 101 w 299"/>
                      <a:gd name="T93" fmla="*/ 176 h 436"/>
                      <a:gd name="T94" fmla="*/ 107 w 299"/>
                      <a:gd name="T95" fmla="*/ 147 h 436"/>
                      <a:gd name="T96" fmla="*/ 114 w 299"/>
                      <a:gd name="T97" fmla="*/ 129 h 436"/>
                      <a:gd name="T98" fmla="*/ 119 w 299"/>
                      <a:gd name="T99" fmla="*/ 106 h 436"/>
                      <a:gd name="T100" fmla="*/ 119 w 299"/>
                      <a:gd name="T101" fmla="*/ 82 h 436"/>
                      <a:gd name="T102" fmla="*/ 119 w 299"/>
                      <a:gd name="T103" fmla="*/ 58 h 436"/>
                      <a:gd name="T104" fmla="*/ 119 w 299"/>
                      <a:gd name="T105" fmla="*/ 35 h 436"/>
                      <a:gd name="T106" fmla="*/ 114 w 299"/>
                      <a:gd name="T107" fmla="*/ 18 h 4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99"/>
                      <a:gd name="T163" fmla="*/ 0 h 436"/>
                      <a:gd name="T164" fmla="*/ 299 w 299"/>
                      <a:gd name="T165" fmla="*/ 436 h 4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99" h="436">
                        <a:moveTo>
                          <a:pt x="114" y="18"/>
                        </a:moveTo>
                        <a:lnTo>
                          <a:pt x="125" y="11"/>
                        </a:lnTo>
                        <a:lnTo>
                          <a:pt x="143" y="6"/>
                        </a:lnTo>
                        <a:lnTo>
                          <a:pt x="166" y="0"/>
                        </a:lnTo>
                        <a:lnTo>
                          <a:pt x="184" y="0"/>
                        </a:lnTo>
                        <a:lnTo>
                          <a:pt x="208" y="0"/>
                        </a:lnTo>
                        <a:lnTo>
                          <a:pt x="226" y="0"/>
                        </a:lnTo>
                        <a:lnTo>
                          <a:pt x="238" y="0"/>
                        </a:lnTo>
                        <a:lnTo>
                          <a:pt x="238" y="24"/>
                        </a:lnTo>
                        <a:lnTo>
                          <a:pt x="238" y="41"/>
                        </a:lnTo>
                        <a:lnTo>
                          <a:pt x="238" y="65"/>
                        </a:lnTo>
                        <a:lnTo>
                          <a:pt x="238" y="88"/>
                        </a:lnTo>
                        <a:lnTo>
                          <a:pt x="238" y="111"/>
                        </a:lnTo>
                        <a:lnTo>
                          <a:pt x="238" y="135"/>
                        </a:lnTo>
                        <a:lnTo>
                          <a:pt x="238" y="158"/>
                        </a:lnTo>
                        <a:lnTo>
                          <a:pt x="238" y="176"/>
                        </a:lnTo>
                        <a:lnTo>
                          <a:pt x="238" y="194"/>
                        </a:lnTo>
                        <a:lnTo>
                          <a:pt x="238" y="211"/>
                        </a:lnTo>
                        <a:lnTo>
                          <a:pt x="244" y="229"/>
                        </a:lnTo>
                        <a:lnTo>
                          <a:pt x="244" y="247"/>
                        </a:lnTo>
                        <a:lnTo>
                          <a:pt x="250" y="258"/>
                        </a:lnTo>
                        <a:lnTo>
                          <a:pt x="250" y="276"/>
                        </a:lnTo>
                        <a:lnTo>
                          <a:pt x="256" y="293"/>
                        </a:lnTo>
                        <a:lnTo>
                          <a:pt x="262" y="306"/>
                        </a:lnTo>
                        <a:lnTo>
                          <a:pt x="274" y="329"/>
                        </a:lnTo>
                        <a:lnTo>
                          <a:pt x="285" y="358"/>
                        </a:lnTo>
                        <a:lnTo>
                          <a:pt x="298" y="376"/>
                        </a:lnTo>
                        <a:lnTo>
                          <a:pt x="298" y="388"/>
                        </a:lnTo>
                        <a:lnTo>
                          <a:pt x="298" y="429"/>
                        </a:lnTo>
                        <a:lnTo>
                          <a:pt x="256" y="435"/>
                        </a:lnTo>
                        <a:lnTo>
                          <a:pt x="215" y="435"/>
                        </a:lnTo>
                        <a:lnTo>
                          <a:pt x="161" y="435"/>
                        </a:lnTo>
                        <a:lnTo>
                          <a:pt x="114" y="429"/>
                        </a:lnTo>
                        <a:lnTo>
                          <a:pt x="72" y="429"/>
                        </a:lnTo>
                        <a:lnTo>
                          <a:pt x="42" y="423"/>
                        </a:lnTo>
                        <a:lnTo>
                          <a:pt x="18" y="423"/>
                        </a:lnTo>
                        <a:lnTo>
                          <a:pt x="0" y="411"/>
                        </a:lnTo>
                        <a:lnTo>
                          <a:pt x="0" y="358"/>
                        </a:lnTo>
                        <a:lnTo>
                          <a:pt x="6" y="347"/>
                        </a:lnTo>
                        <a:lnTo>
                          <a:pt x="18" y="329"/>
                        </a:lnTo>
                        <a:lnTo>
                          <a:pt x="31" y="317"/>
                        </a:lnTo>
                        <a:lnTo>
                          <a:pt x="47" y="293"/>
                        </a:lnTo>
                        <a:lnTo>
                          <a:pt x="60" y="271"/>
                        </a:lnTo>
                        <a:lnTo>
                          <a:pt x="72" y="247"/>
                        </a:lnTo>
                        <a:lnTo>
                          <a:pt x="83" y="229"/>
                        </a:lnTo>
                        <a:lnTo>
                          <a:pt x="90" y="206"/>
                        </a:lnTo>
                        <a:lnTo>
                          <a:pt x="101" y="176"/>
                        </a:lnTo>
                        <a:lnTo>
                          <a:pt x="107" y="147"/>
                        </a:lnTo>
                        <a:lnTo>
                          <a:pt x="114" y="129"/>
                        </a:lnTo>
                        <a:lnTo>
                          <a:pt x="119" y="106"/>
                        </a:lnTo>
                        <a:lnTo>
                          <a:pt x="119" y="82"/>
                        </a:lnTo>
                        <a:lnTo>
                          <a:pt x="119" y="58"/>
                        </a:lnTo>
                        <a:lnTo>
                          <a:pt x="119" y="35"/>
                        </a:lnTo>
                        <a:lnTo>
                          <a:pt x="114" y="18"/>
                        </a:lnTo>
                      </a:path>
                    </a:pathLst>
                  </a:custGeom>
                  <a:solidFill>
                    <a:srgbClr val="FF0066"/>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36" name="Group 18">
                  <a:extLst>
                    <a:ext uri="{FF2B5EF4-FFF2-40B4-BE49-F238E27FC236}">
                      <a16:creationId xmlns:a16="http://schemas.microsoft.com/office/drawing/2014/main" id="{92FCF643-19A6-292A-0703-729C499AA976}"/>
                    </a:ext>
                  </a:extLst>
                </p:cNvPr>
                <p:cNvGrpSpPr>
                  <a:grpSpLocks/>
                </p:cNvGrpSpPr>
                <p:nvPr/>
              </p:nvGrpSpPr>
              <p:grpSpPr bwMode="auto">
                <a:xfrm>
                  <a:off x="3030" y="1405"/>
                  <a:ext cx="477" cy="548"/>
                  <a:chOff x="3030" y="1405"/>
                  <a:chExt cx="477" cy="548"/>
                </a:xfrm>
              </p:grpSpPr>
              <p:sp>
                <p:nvSpPr>
                  <p:cNvPr id="12616" name="Freeform 19">
                    <a:extLst>
                      <a:ext uri="{FF2B5EF4-FFF2-40B4-BE49-F238E27FC236}">
                        <a16:creationId xmlns:a16="http://schemas.microsoft.com/office/drawing/2014/main" id="{DD457EA9-B7D7-683C-DE12-3617E544AE0E}"/>
                      </a:ext>
                    </a:extLst>
                  </p:cNvPr>
                  <p:cNvSpPr>
                    <a:spLocks/>
                  </p:cNvSpPr>
                  <p:nvPr/>
                </p:nvSpPr>
                <p:spPr bwMode="auto">
                  <a:xfrm>
                    <a:off x="3030" y="1405"/>
                    <a:ext cx="477" cy="548"/>
                  </a:xfrm>
                  <a:custGeom>
                    <a:avLst/>
                    <a:gdLst>
                      <a:gd name="T0" fmla="*/ 143 w 477"/>
                      <a:gd name="T1" fmla="*/ 30 h 548"/>
                      <a:gd name="T2" fmla="*/ 161 w 477"/>
                      <a:gd name="T3" fmla="*/ 18 h 548"/>
                      <a:gd name="T4" fmla="*/ 184 w 477"/>
                      <a:gd name="T5" fmla="*/ 13 h 548"/>
                      <a:gd name="T6" fmla="*/ 209 w 477"/>
                      <a:gd name="T7" fmla="*/ 6 h 548"/>
                      <a:gd name="T8" fmla="*/ 238 w 477"/>
                      <a:gd name="T9" fmla="*/ 0 h 548"/>
                      <a:gd name="T10" fmla="*/ 262 w 477"/>
                      <a:gd name="T11" fmla="*/ 0 h 548"/>
                      <a:gd name="T12" fmla="*/ 285 w 477"/>
                      <a:gd name="T13" fmla="*/ 6 h 548"/>
                      <a:gd name="T14" fmla="*/ 303 w 477"/>
                      <a:gd name="T15" fmla="*/ 6 h 548"/>
                      <a:gd name="T16" fmla="*/ 321 w 477"/>
                      <a:gd name="T17" fmla="*/ 13 h 548"/>
                      <a:gd name="T18" fmla="*/ 345 w 477"/>
                      <a:gd name="T19" fmla="*/ 24 h 548"/>
                      <a:gd name="T20" fmla="*/ 351 w 477"/>
                      <a:gd name="T21" fmla="*/ 30 h 548"/>
                      <a:gd name="T22" fmla="*/ 345 w 477"/>
                      <a:gd name="T23" fmla="*/ 59 h 548"/>
                      <a:gd name="T24" fmla="*/ 345 w 477"/>
                      <a:gd name="T25" fmla="*/ 89 h 548"/>
                      <a:gd name="T26" fmla="*/ 345 w 477"/>
                      <a:gd name="T27" fmla="*/ 118 h 548"/>
                      <a:gd name="T28" fmla="*/ 345 w 477"/>
                      <a:gd name="T29" fmla="*/ 147 h 548"/>
                      <a:gd name="T30" fmla="*/ 345 w 477"/>
                      <a:gd name="T31" fmla="*/ 165 h 548"/>
                      <a:gd name="T32" fmla="*/ 351 w 477"/>
                      <a:gd name="T33" fmla="*/ 182 h 548"/>
                      <a:gd name="T34" fmla="*/ 351 w 477"/>
                      <a:gd name="T35" fmla="*/ 200 h 548"/>
                      <a:gd name="T36" fmla="*/ 357 w 477"/>
                      <a:gd name="T37" fmla="*/ 213 h 548"/>
                      <a:gd name="T38" fmla="*/ 363 w 477"/>
                      <a:gd name="T39" fmla="*/ 229 h 548"/>
                      <a:gd name="T40" fmla="*/ 363 w 477"/>
                      <a:gd name="T41" fmla="*/ 242 h 548"/>
                      <a:gd name="T42" fmla="*/ 369 w 477"/>
                      <a:gd name="T43" fmla="*/ 253 h 548"/>
                      <a:gd name="T44" fmla="*/ 381 w 477"/>
                      <a:gd name="T45" fmla="*/ 282 h 548"/>
                      <a:gd name="T46" fmla="*/ 393 w 477"/>
                      <a:gd name="T47" fmla="*/ 306 h 548"/>
                      <a:gd name="T48" fmla="*/ 411 w 477"/>
                      <a:gd name="T49" fmla="*/ 342 h 548"/>
                      <a:gd name="T50" fmla="*/ 429 w 477"/>
                      <a:gd name="T51" fmla="*/ 377 h 548"/>
                      <a:gd name="T52" fmla="*/ 447 w 477"/>
                      <a:gd name="T53" fmla="*/ 412 h 548"/>
                      <a:gd name="T54" fmla="*/ 458 w 477"/>
                      <a:gd name="T55" fmla="*/ 429 h 548"/>
                      <a:gd name="T56" fmla="*/ 476 w 477"/>
                      <a:gd name="T57" fmla="*/ 453 h 548"/>
                      <a:gd name="T58" fmla="*/ 476 w 477"/>
                      <a:gd name="T59" fmla="*/ 518 h 548"/>
                      <a:gd name="T60" fmla="*/ 447 w 477"/>
                      <a:gd name="T61" fmla="*/ 529 h 548"/>
                      <a:gd name="T62" fmla="*/ 416 w 477"/>
                      <a:gd name="T63" fmla="*/ 536 h 548"/>
                      <a:gd name="T64" fmla="*/ 375 w 477"/>
                      <a:gd name="T65" fmla="*/ 542 h 548"/>
                      <a:gd name="T66" fmla="*/ 321 w 477"/>
                      <a:gd name="T67" fmla="*/ 547 h 548"/>
                      <a:gd name="T68" fmla="*/ 267 w 477"/>
                      <a:gd name="T69" fmla="*/ 547 h 548"/>
                      <a:gd name="T70" fmla="*/ 202 w 477"/>
                      <a:gd name="T71" fmla="*/ 547 h 548"/>
                      <a:gd name="T72" fmla="*/ 143 w 477"/>
                      <a:gd name="T73" fmla="*/ 542 h 548"/>
                      <a:gd name="T74" fmla="*/ 90 w 477"/>
                      <a:gd name="T75" fmla="*/ 536 h 548"/>
                      <a:gd name="T76" fmla="*/ 54 w 477"/>
                      <a:gd name="T77" fmla="*/ 529 h 548"/>
                      <a:gd name="T78" fmla="*/ 24 w 477"/>
                      <a:gd name="T79" fmla="*/ 529 h 548"/>
                      <a:gd name="T80" fmla="*/ 0 w 477"/>
                      <a:gd name="T81" fmla="*/ 518 h 548"/>
                      <a:gd name="T82" fmla="*/ 0 w 477"/>
                      <a:gd name="T83" fmla="*/ 453 h 548"/>
                      <a:gd name="T84" fmla="*/ 13 w 477"/>
                      <a:gd name="T85" fmla="*/ 442 h 548"/>
                      <a:gd name="T86" fmla="*/ 24 w 477"/>
                      <a:gd name="T87" fmla="*/ 418 h 548"/>
                      <a:gd name="T88" fmla="*/ 36 w 477"/>
                      <a:gd name="T89" fmla="*/ 400 h 548"/>
                      <a:gd name="T90" fmla="*/ 60 w 477"/>
                      <a:gd name="T91" fmla="*/ 371 h 548"/>
                      <a:gd name="T92" fmla="*/ 78 w 477"/>
                      <a:gd name="T93" fmla="*/ 342 h 548"/>
                      <a:gd name="T94" fmla="*/ 90 w 477"/>
                      <a:gd name="T95" fmla="*/ 318 h 548"/>
                      <a:gd name="T96" fmla="*/ 107 w 477"/>
                      <a:gd name="T97" fmla="*/ 289 h 548"/>
                      <a:gd name="T98" fmla="*/ 114 w 477"/>
                      <a:gd name="T99" fmla="*/ 259 h 548"/>
                      <a:gd name="T100" fmla="*/ 131 w 477"/>
                      <a:gd name="T101" fmla="*/ 224 h 548"/>
                      <a:gd name="T102" fmla="*/ 137 w 477"/>
                      <a:gd name="T103" fmla="*/ 195 h 548"/>
                      <a:gd name="T104" fmla="*/ 143 w 477"/>
                      <a:gd name="T105" fmla="*/ 165 h 548"/>
                      <a:gd name="T106" fmla="*/ 148 w 477"/>
                      <a:gd name="T107" fmla="*/ 135 h 548"/>
                      <a:gd name="T108" fmla="*/ 148 w 477"/>
                      <a:gd name="T109" fmla="*/ 106 h 548"/>
                      <a:gd name="T110" fmla="*/ 148 w 477"/>
                      <a:gd name="T111" fmla="*/ 77 h 548"/>
                      <a:gd name="T112" fmla="*/ 148 w 477"/>
                      <a:gd name="T113" fmla="*/ 53 h 548"/>
                      <a:gd name="T114" fmla="*/ 143 w 477"/>
                      <a:gd name="T115" fmla="*/ 30 h 54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7"/>
                      <a:gd name="T175" fmla="*/ 0 h 548"/>
                      <a:gd name="T176" fmla="*/ 477 w 477"/>
                      <a:gd name="T177" fmla="*/ 548 h 54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7" h="548">
                        <a:moveTo>
                          <a:pt x="143" y="30"/>
                        </a:moveTo>
                        <a:lnTo>
                          <a:pt x="161" y="18"/>
                        </a:lnTo>
                        <a:lnTo>
                          <a:pt x="184" y="13"/>
                        </a:lnTo>
                        <a:lnTo>
                          <a:pt x="209" y="6"/>
                        </a:lnTo>
                        <a:lnTo>
                          <a:pt x="238" y="0"/>
                        </a:lnTo>
                        <a:lnTo>
                          <a:pt x="262" y="0"/>
                        </a:lnTo>
                        <a:lnTo>
                          <a:pt x="285" y="6"/>
                        </a:lnTo>
                        <a:lnTo>
                          <a:pt x="303" y="6"/>
                        </a:lnTo>
                        <a:lnTo>
                          <a:pt x="321" y="13"/>
                        </a:lnTo>
                        <a:lnTo>
                          <a:pt x="345" y="24"/>
                        </a:lnTo>
                        <a:lnTo>
                          <a:pt x="351" y="30"/>
                        </a:lnTo>
                        <a:lnTo>
                          <a:pt x="345" y="59"/>
                        </a:lnTo>
                        <a:lnTo>
                          <a:pt x="345" y="89"/>
                        </a:lnTo>
                        <a:lnTo>
                          <a:pt x="345" y="118"/>
                        </a:lnTo>
                        <a:lnTo>
                          <a:pt x="345" y="147"/>
                        </a:lnTo>
                        <a:lnTo>
                          <a:pt x="345" y="165"/>
                        </a:lnTo>
                        <a:lnTo>
                          <a:pt x="351" y="182"/>
                        </a:lnTo>
                        <a:lnTo>
                          <a:pt x="351" y="200"/>
                        </a:lnTo>
                        <a:lnTo>
                          <a:pt x="357" y="213"/>
                        </a:lnTo>
                        <a:lnTo>
                          <a:pt x="363" y="229"/>
                        </a:lnTo>
                        <a:lnTo>
                          <a:pt x="363" y="242"/>
                        </a:lnTo>
                        <a:lnTo>
                          <a:pt x="369" y="253"/>
                        </a:lnTo>
                        <a:lnTo>
                          <a:pt x="381" y="282"/>
                        </a:lnTo>
                        <a:lnTo>
                          <a:pt x="393" y="306"/>
                        </a:lnTo>
                        <a:lnTo>
                          <a:pt x="411" y="342"/>
                        </a:lnTo>
                        <a:lnTo>
                          <a:pt x="429" y="377"/>
                        </a:lnTo>
                        <a:lnTo>
                          <a:pt x="447" y="412"/>
                        </a:lnTo>
                        <a:lnTo>
                          <a:pt x="458" y="429"/>
                        </a:lnTo>
                        <a:lnTo>
                          <a:pt x="476" y="453"/>
                        </a:lnTo>
                        <a:lnTo>
                          <a:pt x="476" y="518"/>
                        </a:lnTo>
                        <a:lnTo>
                          <a:pt x="447" y="529"/>
                        </a:lnTo>
                        <a:lnTo>
                          <a:pt x="416" y="536"/>
                        </a:lnTo>
                        <a:lnTo>
                          <a:pt x="375" y="542"/>
                        </a:lnTo>
                        <a:lnTo>
                          <a:pt x="321" y="547"/>
                        </a:lnTo>
                        <a:lnTo>
                          <a:pt x="267" y="547"/>
                        </a:lnTo>
                        <a:lnTo>
                          <a:pt x="202" y="547"/>
                        </a:lnTo>
                        <a:lnTo>
                          <a:pt x="143" y="542"/>
                        </a:lnTo>
                        <a:lnTo>
                          <a:pt x="90" y="536"/>
                        </a:lnTo>
                        <a:lnTo>
                          <a:pt x="54" y="529"/>
                        </a:lnTo>
                        <a:lnTo>
                          <a:pt x="24" y="529"/>
                        </a:lnTo>
                        <a:lnTo>
                          <a:pt x="0" y="518"/>
                        </a:lnTo>
                        <a:lnTo>
                          <a:pt x="0" y="453"/>
                        </a:lnTo>
                        <a:lnTo>
                          <a:pt x="13" y="442"/>
                        </a:lnTo>
                        <a:lnTo>
                          <a:pt x="24" y="418"/>
                        </a:lnTo>
                        <a:lnTo>
                          <a:pt x="36" y="400"/>
                        </a:lnTo>
                        <a:lnTo>
                          <a:pt x="60" y="371"/>
                        </a:lnTo>
                        <a:lnTo>
                          <a:pt x="78" y="342"/>
                        </a:lnTo>
                        <a:lnTo>
                          <a:pt x="90" y="318"/>
                        </a:lnTo>
                        <a:lnTo>
                          <a:pt x="107" y="289"/>
                        </a:lnTo>
                        <a:lnTo>
                          <a:pt x="114" y="259"/>
                        </a:lnTo>
                        <a:lnTo>
                          <a:pt x="131" y="224"/>
                        </a:lnTo>
                        <a:lnTo>
                          <a:pt x="137" y="195"/>
                        </a:lnTo>
                        <a:lnTo>
                          <a:pt x="143" y="165"/>
                        </a:lnTo>
                        <a:lnTo>
                          <a:pt x="148" y="135"/>
                        </a:lnTo>
                        <a:lnTo>
                          <a:pt x="148" y="106"/>
                        </a:lnTo>
                        <a:lnTo>
                          <a:pt x="148" y="77"/>
                        </a:lnTo>
                        <a:lnTo>
                          <a:pt x="148" y="53"/>
                        </a:lnTo>
                        <a:lnTo>
                          <a:pt x="143" y="30"/>
                        </a:lnTo>
                      </a:path>
                    </a:pathLst>
                  </a:custGeom>
                  <a:solidFill>
                    <a:srgbClr val="FF0066"/>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617" name="Freeform 20">
                    <a:extLst>
                      <a:ext uri="{FF2B5EF4-FFF2-40B4-BE49-F238E27FC236}">
                        <a16:creationId xmlns:a16="http://schemas.microsoft.com/office/drawing/2014/main" id="{F8DD7A9E-A2BA-7CF5-B08A-756E342CF90C}"/>
                      </a:ext>
                    </a:extLst>
                  </p:cNvPr>
                  <p:cNvSpPr>
                    <a:spLocks/>
                  </p:cNvSpPr>
                  <p:nvPr/>
                </p:nvSpPr>
                <p:spPr bwMode="auto">
                  <a:xfrm>
                    <a:off x="3030" y="1405"/>
                    <a:ext cx="376" cy="548"/>
                  </a:xfrm>
                  <a:custGeom>
                    <a:avLst/>
                    <a:gdLst>
                      <a:gd name="T0" fmla="*/ 143 w 376"/>
                      <a:gd name="T1" fmla="*/ 30 h 548"/>
                      <a:gd name="T2" fmla="*/ 161 w 376"/>
                      <a:gd name="T3" fmla="*/ 18 h 548"/>
                      <a:gd name="T4" fmla="*/ 184 w 376"/>
                      <a:gd name="T5" fmla="*/ 13 h 548"/>
                      <a:gd name="T6" fmla="*/ 209 w 376"/>
                      <a:gd name="T7" fmla="*/ 6 h 548"/>
                      <a:gd name="T8" fmla="*/ 238 w 376"/>
                      <a:gd name="T9" fmla="*/ 0 h 548"/>
                      <a:gd name="T10" fmla="*/ 262 w 376"/>
                      <a:gd name="T11" fmla="*/ 0 h 548"/>
                      <a:gd name="T12" fmla="*/ 285 w 376"/>
                      <a:gd name="T13" fmla="*/ 6 h 548"/>
                      <a:gd name="T14" fmla="*/ 303 w 376"/>
                      <a:gd name="T15" fmla="*/ 6 h 548"/>
                      <a:gd name="T16" fmla="*/ 303 w 376"/>
                      <a:gd name="T17" fmla="*/ 35 h 548"/>
                      <a:gd name="T18" fmla="*/ 298 w 376"/>
                      <a:gd name="T19" fmla="*/ 59 h 548"/>
                      <a:gd name="T20" fmla="*/ 298 w 376"/>
                      <a:gd name="T21" fmla="*/ 89 h 548"/>
                      <a:gd name="T22" fmla="*/ 298 w 376"/>
                      <a:gd name="T23" fmla="*/ 118 h 548"/>
                      <a:gd name="T24" fmla="*/ 298 w 376"/>
                      <a:gd name="T25" fmla="*/ 147 h 548"/>
                      <a:gd name="T26" fmla="*/ 298 w 376"/>
                      <a:gd name="T27" fmla="*/ 171 h 548"/>
                      <a:gd name="T28" fmla="*/ 298 w 376"/>
                      <a:gd name="T29" fmla="*/ 200 h 548"/>
                      <a:gd name="T30" fmla="*/ 298 w 376"/>
                      <a:gd name="T31" fmla="*/ 224 h 548"/>
                      <a:gd name="T32" fmla="*/ 303 w 376"/>
                      <a:gd name="T33" fmla="*/ 247 h 548"/>
                      <a:gd name="T34" fmla="*/ 303 w 376"/>
                      <a:gd name="T35" fmla="*/ 271 h 548"/>
                      <a:gd name="T36" fmla="*/ 303 w 376"/>
                      <a:gd name="T37" fmla="*/ 289 h 548"/>
                      <a:gd name="T38" fmla="*/ 310 w 376"/>
                      <a:gd name="T39" fmla="*/ 313 h 548"/>
                      <a:gd name="T40" fmla="*/ 310 w 376"/>
                      <a:gd name="T41" fmla="*/ 329 h 548"/>
                      <a:gd name="T42" fmla="*/ 315 w 376"/>
                      <a:gd name="T43" fmla="*/ 347 h 548"/>
                      <a:gd name="T44" fmla="*/ 321 w 376"/>
                      <a:gd name="T45" fmla="*/ 371 h 548"/>
                      <a:gd name="T46" fmla="*/ 328 w 376"/>
                      <a:gd name="T47" fmla="*/ 389 h 548"/>
                      <a:gd name="T48" fmla="*/ 339 w 376"/>
                      <a:gd name="T49" fmla="*/ 418 h 548"/>
                      <a:gd name="T50" fmla="*/ 357 w 376"/>
                      <a:gd name="T51" fmla="*/ 453 h 548"/>
                      <a:gd name="T52" fmla="*/ 369 w 376"/>
                      <a:gd name="T53" fmla="*/ 471 h 548"/>
                      <a:gd name="T54" fmla="*/ 375 w 376"/>
                      <a:gd name="T55" fmla="*/ 489 h 548"/>
                      <a:gd name="T56" fmla="*/ 375 w 376"/>
                      <a:gd name="T57" fmla="*/ 542 h 548"/>
                      <a:gd name="T58" fmla="*/ 321 w 376"/>
                      <a:gd name="T59" fmla="*/ 547 h 548"/>
                      <a:gd name="T60" fmla="*/ 268 w 376"/>
                      <a:gd name="T61" fmla="*/ 547 h 548"/>
                      <a:gd name="T62" fmla="*/ 202 w 376"/>
                      <a:gd name="T63" fmla="*/ 547 h 548"/>
                      <a:gd name="T64" fmla="*/ 143 w 376"/>
                      <a:gd name="T65" fmla="*/ 542 h 548"/>
                      <a:gd name="T66" fmla="*/ 90 w 376"/>
                      <a:gd name="T67" fmla="*/ 536 h 548"/>
                      <a:gd name="T68" fmla="*/ 54 w 376"/>
                      <a:gd name="T69" fmla="*/ 529 h 548"/>
                      <a:gd name="T70" fmla="*/ 24 w 376"/>
                      <a:gd name="T71" fmla="*/ 529 h 548"/>
                      <a:gd name="T72" fmla="*/ 0 w 376"/>
                      <a:gd name="T73" fmla="*/ 518 h 548"/>
                      <a:gd name="T74" fmla="*/ 0 w 376"/>
                      <a:gd name="T75" fmla="*/ 453 h 548"/>
                      <a:gd name="T76" fmla="*/ 13 w 376"/>
                      <a:gd name="T77" fmla="*/ 442 h 548"/>
                      <a:gd name="T78" fmla="*/ 24 w 376"/>
                      <a:gd name="T79" fmla="*/ 418 h 548"/>
                      <a:gd name="T80" fmla="*/ 36 w 376"/>
                      <a:gd name="T81" fmla="*/ 400 h 548"/>
                      <a:gd name="T82" fmla="*/ 60 w 376"/>
                      <a:gd name="T83" fmla="*/ 371 h 548"/>
                      <a:gd name="T84" fmla="*/ 78 w 376"/>
                      <a:gd name="T85" fmla="*/ 342 h 548"/>
                      <a:gd name="T86" fmla="*/ 90 w 376"/>
                      <a:gd name="T87" fmla="*/ 318 h 548"/>
                      <a:gd name="T88" fmla="*/ 107 w 376"/>
                      <a:gd name="T89" fmla="*/ 289 h 548"/>
                      <a:gd name="T90" fmla="*/ 114 w 376"/>
                      <a:gd name="T91" fmla="*/ 259 h 548"/>
                      <a:gd name="T92" fmla="*/ 131 w 376"/>
                      <a:gd name="T93" fmla="*/ 224 h 548"/>
                      <a:gd name="T94" fmla="*/ 137 w 376"/>
                      <a:gd name="T95" fmla="*/ 195 h 548"/>
                      <a:gd name="T96" fmla="*/ 143 w 376"/>
                      <a:gd name="T97" fmla="*/ 165 h 548"/>
                      <a:gd name="T98" fmla="*/ 149 w 376"/>
                      <a:gd name="T99" fmla="*/ 135 h 548"/>
                      <a:gd name="T100" fmla="*/ 149 w 376"/>
                      <a:gd name="T101" fmla="*/ 106 h 548"/>
                      <a:gd name="T102" fmla="*/ 149 w 376"/>
                      <a:gd name="T103" fmla="*/ 77 h 548"/>
                      <a:gd name="T104" fmla="*/ 149 w 376"/>
                      <a:gd name="T105" fmla="*/ 53 h 548"/>
                      <a:gd name="T106" fmla="*/ 143 w 376"/>
                      <a:gd name="T107" fmla="*/ 30 h 5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76"/>
                      <a:gd name="T163" fmla="*/ 0 h 548"/>
                      <a:gd name="T164" fmla="*/ 376 w 376"/>
                      <a:gd name="T165" fmla="*/ 548 h 5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76" h="548">
                        <a:moveTo>
                          <a:pt x="143" y="30"/>
                        </a:moveTo>
                        <a:lnTo>
                          <a:pt x="161" y="18"/>
                        </a:lnTo>
                        <a:lnTo>
                          <a:pt x="184" y="13"/>
                        </a:lnTo>
                        <a:lnTo>
                          <a:pt x="209" y="6"/>
                        </a:lnTo>
                        <a:lnTo>
                          <a:pt x="238" y="0"/>
                        </a:lnTo>
                        <a:lnTo>
                          <a:pt x="262" y="0"/>
                        </a:lnTo>
                        <a:lnTo>
                          <a:pt x="285" y="6"/>
                        </a:lnTo>
                        <a:lnTo>
                          <a:pt x="303" y="6"/>
                        </a:lnTo>
                        <a:lnTo>
                          <a:pt x="303" y="35"/>
                        </a:lnTo>
                        <a:lnTo>
                          <a:pt x="298" y="59"/>
                        </a:lnTo>
                        <a:lnTo>
                          <a:pt x="298" y="89"/>
                        </a:lnTo>
                        <a:lnTo>
                          <a:pt x="298" y="118"/>
                        </a:lnTo>
                        <a:lnTo>
                          <a:pt x="298" y="147"/>
                        </a:lnTo>
                        <a:lnTo>
                          <a:pt x="298" y="171"/>
                        </a:lnTo>
                        <a:lnTo>
                          <a:pt x="298" y="200"/>
                        </a:lnTo>
                        <a:lnTo>
                          <a:pt x="298" y="224"/>
                        </a:lnTo>
                        <a:lnTo>
                          <a:pt x="303" y="247"/>
                        </a:lnTo>
                        <a:lnTo>
                          <a:pt x="303" y="271"/>
                        </a:lnTo>
                        <a:lnTo>
                          <a:pt x="303" y="289"/>
                        </a:lnTo>
                        <a:lnTo>
                          <a:pt x="310" y="313"/>
                        </a:lnTo>
                        <a:lnTo>
                          <a:pt x="310" y="329"/>
                        </a:lnTo>
                        <a:lnTo>
                          <a:pt x="315" y="347"/>
                        </a:lnTo>
                        <a:lnTo>
                          <a:pt x="321" y="371"/>
                        </a:lnTo>
                        <a:lnTo>
                          <a:pt x="328" y="389"/>
                        </a:lnTo>
                        <a:lnTo>
                          <a:pt x="339" y="418"/>
                        </a:lnTo>
                        <a:lnTo>
                          <a:pt x="357" y="453"/>
                        </a:lnTo>
                        <a:lnTo>
                          <a:pt x="369" y="471"/>
                        </a:lnTo>
                        <a:lnTo>
                          <a:pt x="375" y="489"/>
                        </a:lnTo>
                        <a:lnTo>
                          <a:pt x="375" y="542"/>
                        </a:lnTo>
                        <a:lnTo>
                          <a:pt x="321" y="547"/>
                        </a:lnTo>
                        <a:lnTo>
                          <a:pt x="268" y="547"/>
                        </a:lnTo>
                        <a:lnTo>
                          <a:pt x="202" y="547"/>
                        </a:lnTo>
                        <a:lnTo>
                          <a:pt x="143" y="542"/>
                        </a:lnTo>
                        <a:lnTo>
                          <a:pt x="90" y="536"/>
                        </a:lnTo>
                        <a:lnTo>
                          <a:pt x="54" y="529"/>
                        </a:lnTo>
                        <a:lnTo>
                          <a:pt x="24" y="529"/>
                        </a:lnTo>
                        <a:lnTo>
                          <a:pt x="0" y="518"/>
                        </a:lnTo>
                        <a:lnTo>
                          <a:pt x="0" y="453"/>
                        </a:lnTo>
                        <a:lnTo>
                          <a:pt x="13" y="442"/>
                        </a:lnTo>
                        <a:lnTo>
                          <a:pt x="24" y="418"/>
                        </a:lnTo>
                        <a:lnTo>
                          <a:pt x="36" y="400"/>
                        </a:lnTo>
                        <a:lnTo>
                          <a:pt x="60" y="371"/>
                        </a:lnTo>
                        <a:lnTo>
                          <a:pt x="78" y="342"/>
                        </a:lnTo>
                        <a:lnTo>
                          <a:pt x="90" y="318"/>
                        </a:lnTo>
                        <a:lnTo>
                          <a:pt x="107" y="289"/>
                        </a:lnTo>
                        <a:lnTo>
                          <a:pt x="114" y="259"/>
                        </a:lnTo>
                        <a:lnTo>
                          <a:pt x="131" y="224"/>
                        </a:lnTo>
                        <a:lnTo>
                          <a:pt x="137" y="195"/>
                        </a:lnTo>
                        <a:lnTo>
                          <a:pt x="143" y="165"/>
                        </a:lnTo>
                        <a:lnTo>
                          <a:pt x="149" y="135"/>
                        </a:lnTo>
                        <a:lnTo>
                          <a:pt x="149" y="106"/>
                        </a:lnTo>
                        <a:lnTo>
                          <a:pt x="149" y="77"/>
                        </a:lnTo>
                        <a:lnTo>
                          <a:pt x="149" y="53"/>
                        </a:lnTo>
                        <a:lnTo>
                          <a:pt x="143" y="30"/>
                        </a:lnTo>
                      </a:path>
                    </a:pathLst>
                  </a:custGeom>
                  <a:solidFill>
                    <a:srgbClr val="FF0066"/>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37" name="Group 21">
                  <a:extLst>
                    <a:ext uri="{FF2B5EF4-FFF2-40B4-BE49-F238E27FC236}">
                      <a16:creationId xmlns:a16="http://schemas.microsoft.com/office/drawing/2014/main" id="{ADBAC18F-62BD-B023-CCBD-AE4C5FC076A6}"/>
                    </a:ext>
                  </a:extLst>
                </p:cNvPr>
                <p:cNvGrpSpPr>
                  <a:grpSpLocks/>
                </p:cNvGrpSpPr>
                <p:nvPr/>
              </p:nvGrpSpPr>
              <p:grpSpPr bwMode="auto">
                <a:xfrm>
                  <a:off x="2578" y="1330"/>
                  <a:ext cx="572" cy="646"/>
                  <a:chOff x="2578" y="1330"/>
                  <a:chExt cx="572" cy="646"/>
                </a:xfrm>
              </p:grpSpPr>
              <p:sp>
                <p:nvSpPr>
                  <p:cNvPr id="12614" name="Freeform 22">
                    <a:extLst>
                      <a:ext uri="{FF2B5EF4-FFF2-40B4-BE49-F238E27FC236}">
                        <a16:creationId xmlns:a16="http://schemas.microsoft.com/office/drawing/2014/main" id="{64DA31CD-C8D9-AB6A-34C5-6B6598001348}"/>
                      </a:ext>
                    </a:extLst>
                  </p:cNvPr>
                  <p:cNvSpPr>
                    <a:spLocks/>
                  </p:cNvSpPr>
                  <p:nvPr/>
                </p:nvSpPr>
                <p:spPr bwMode="auto">
                  <a:xfrm>
                    <a:off x="2578" y="1330"/>
                    <a:ext cx="572" cy="646"/>
                  </a:xfrm>
                  <a:custGeom>
                    <a:avLst/>
                    <a:gdLst>
                      <a:gd name="T0" fmla="*/ 173 w 572"/>
                      <a:gd name="T1" fmla="*/ 29 h 646"/>
                      <a:gd name="T2" fmla="*/ 196 w 572"/>
                      <a:gd name="T3" fmla="*/ 23 h 646"/>
                      <a:gd name="T4" fmla="*/ 220 w 572"/>
                      <a:gd name="T5" fmla="*/ 11 h 646"/>
                      <a:gd name="T6" fmla="*/ 256 w 572"/>
                      <a:gd name="T7" fmla="*/ 6 h 646"/>
                      <a:gd name="T8" fmla="*/ 286 w 572"/>
                      <a:gd name="T9" fmla="*/ 0 h 646"/>
                      <a:gd name="T10" fmla="*/ 315 w 572"/>
                      <a:gd name="T11" fmla="*/ 0 h 646"/>
                      <a:gd name="T12" fmla="*/ 346 w 572"/>
                      <a:gd name="T13" fmla="*/ 6 h 646"/>
                      <a:gd name="T14" fmla="*/ 363 w 572"/>
                      <a:gd name="T15" fmla="*/ 6 h 646"/>
                      <a:gd name="T16" fmla="*/ 393 w 572"/>
                      <a:gd name="T17" fmla="*/ 18 h 646"/>
                      <a:gd name="T18" fmla="*/ 411 w 572"/>
                      <a:gd name="T19" fmla="*/ 29 h 646"/>
                      <a:gd name="T20" fmla="*/ 422 w 572"/>
                      <a:gd name="T21" fmla="*/ 35 h 646"/>
                      <a:gd name="T22" fmla="*/ 416 w 572"/>
                      <a:gd name="T23" fmla="*/ 71 h 646"/>
                      <a:gd name="T24" fmla="*/ 416 w 572"/>
                      <a:gd name="T25" fmla="*/ 106 h 646"/>
                      <a:gd name="T26" fmla="*/ 416 w 572"/>
                      <a:gd name="T27" fmla="*/ 140 h 646"/>
                      <a:gd name="T28" fmla="*/ 416 w 572"/>
                      <a:gd name="T29" fmla="*/ 170 h 646"/>
                      <a:gd name="T30" fmla="*/ 416 w 572"/>
                      <a:gd name="T31" fmla="*/ 193 h 646"/>
                      <a:gd name="T32" fmla="*/ 422 w 572"/>
                      <a:gd name="T33" fmla="*/ 217 h 646"/>
                      <a:gd name="T34" fmla="*/ 422 w 572"/>
                      <a:gd name="T35" fmla="*/ 235 h 646"/>
                      <a:gd name="T36" fmla="*/ 429 w 572"/>
                      <a:gd name="T37" fmla="*/ 252 h 646"/>
                      <a:gd name="T38" fmla="*/ 434 w 572"/>
                      <a:gd name="T39" fmla="*/ 270 h 646"/>
                      <a:gd name="T40" fmla="*/ 440 w 572"/>
                      <a:gd name="T41" fmla="*/ 288 h 646"/>
                      <a:gd name="T42" fmla="*/ 447 w 572"/>
                      <a:gd name="T43" fmla="*/ 299 h 646"/>
                      <a:gd name="T44" fmla="*/ 458 w 572"/>
                      <a:gd name="T45" fmla="*/ 328 h 646"/>
                      <a:gd name="T46" fmla="*/ 470 w 572"/>
                      <a:gd name="T47" fmla="*/ 357 h 646"/>
                      <a:gd name="T48" fmla="*/ 494 w 572"/>
                      <a:gd name="T49" fmla="*/ 399 h 646"/>
                      <a:gd name="T50" fmla="*/ 512 w 572"/>
                      <a:gd name="T51" fmla="*/ 439 h 646"/>
                      <a:gd name="T52" fmla="*/ 535 w 572"/>
                      <a:gd name="T53" fmla="*/ 486 h 646"/>
                      <a:gd name="T54" fmla="*/ 548 w 572"/>
                      <a:gd name="T55" fmla="*/ 510 h 646"/>
                      <a:gd name="T56" fmla="*/ 571 w 572"/>
                      <a:gd name="T57" fmla="*/ 534 h 646"/>
                      <a:gd name="T58" fmla="*/ 571 w 572"/>
                      <a:gd name="T59" fmla="*/ 610 h 646"/>
                      <a:gd name="T60" fmla="*/ 535 w 572"/>
                      <a:gd name="T61" fmla="*/ 621 h 646"/>
                      <a:gd name="T62" fmla="*/ 499 w 572"/>
                      <a:gd name="T63" fmla="*/ 627 h 646"/>
                      <a:gd name="T64" fmla="*/ 447 w 572"/>
                      <a:gd name="T65" fmla="*/ 634 h 646"/>
                      <a:gd name="T66" fmla="*/ 387 w 572"/>
                      <a:gd name="T67" fmla="*/ 639 h 646"/>
                      <a:gd name="T68" fmla="*/ 321 w 572"/>
                      <a:gd name="T69" fmla="*/ 645 h 646"/>
                      <a:gd name="T70" fmla="*/ 244 w 572"/>
                      <a:gd name="T71" fmla="*/ 645 h 646"/>
                      <a:gd name="T72" fmla="*/ 179 w 572"/>
                      <a:gd name="T73" fmla="*/ 639 h 646"/>
                      <a:gd name="T74" fmla="*/ 107 w 572"/>
                      <a:gd name="T75" fmla="*/ 634 h 646"/>
                      <a:gd name="T76" fmla="*/ 65 w 572"/>
                      <a:gd name="T77" fmla="*/ 627 h 646"/>
                      <a:gd name="T78" fmla="*/ 36 w 572"/>
                      <a:gd name="T79" fmla="*/ 621 h 646"/>
                      <a:gd name="T80" fmla="*/ 0 w 572"/>
                      <a:gd name="T81" fmla="*/ 610 h 646"/>
                      <a:gd name="T82" fmla="*/ 0 w 572"/>
                      <a:gd name="T83" fmla="*/ 534 h 646"/>
                      <a:gd name="T84" fmla="*/ 18 w 572"/>
                      <a:gd name="T85" fmla="*/ 516 h 646"/>
                      <a:gd name="T86" fmla="*/ 36 w 572"/>
                      <a:gd name="T87" fmla="*/ 492 h 646"/>
                      <a:gd name="T88" fmla="*/ 47 w 572"/>
                      <a:gd name="T89" fmla="*/ 475 h 646"/>
                      <a:gd name="T90" fmla="*/ 78 w 572"/>
                      <a:gd name="T91" fmla="*/ 434 h 646"/>
                      <a:gd name="T92" fmla="*/ 95 w 572"/>
                      <a:gd name="T93" fmla="*/ 404 h 646"/>
                      <a:gd name="T94" fmla="*/ 107 w 572"/>
                      <a:gd name="T95" fmla="*/ 375 h 646"/>
                      <a:gd name="T96" fmla="*/ 131 w 572"/>
                      <a:gd name="T97" fmla="*/ 340 h 646"/>
                      <a:gd name="T98" fmla="*/ 143 w 572"/>
                      <a:gd name="T99" fmla="*/ 304 h 646"/>
                      <a:gd name="T100" fmla="*/ 161 w 572"/>
                      <a:gd name="T101" fmla="*/ 264 h 646"/>
                      <a:gd name="T102" fmla="*/ 166 w 572"/>
                      <a:gd name="T103" fmla="*/ 222 h 646"/>
                      <a:gd name="T104" fmla="*/ 179 w 572"/>
                      <a:gd name="T105" fmla="*/ 193 h 646"/>
                      <a:gd name="T106" fmla="*/ 179 w 572"/>
                      <a:gd name="T107" fmla="*/ 164 h 646"/>
                      <a:gd name="T108" fmla="*/ 184 w 572"/>
                      <a:gd name="T109" fmla="*/ 123 h 646"/>
                      <a:gd name="T110" fmla="*/ 184 w 572"/>
                      <a:gd name="T111" fmla="*/ 88 h 646"/>
                      <a:gd name="T112" fmla="*/ 184 w 572"/>
                      <a:gd name="T113" fmla="*/ 58 h 646"/>
                      <a:gd name="T114" fmla="*/ 173 w 572"/>
                      <a:gd name="T115" fmla="*/ 29 h 6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72"/>
                      <a:gd name="T175" fmla="*/ 0 h 646"/>
                      <a:gd name="T176" fmla="*/ 572 w 572"/>
                      <a:gd name="T177" fmla="*/ 646 h 6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72" h="646">
                        <a:moveTo>
                          <a:pt x="173" y="29"/>
                        </a:moveTo>
                        <a:lnTo>
                          <a:pt x="196" y="23"/>
                        </a:lnTo>
                        <a:lnTo>
                          <a:pt x="220" y="11"/>
                        </a:lnTo>
                        <a:lnTo>
                          <a:pt x="256" y="6"/>
                        </a:lnTo>
                        <a:lnTo>
                          <a:pt x="286" y="0"/>
                        </a:lnTo>
                        <a:lnTo>
                          <a:pt x="315" y="0"/>
                        </a:lnTo>
                        <a:lnTo>
                          <a:pt x="346" y="6"/>
                        </a:lnTo>
                        <a:lnTo>
                          <a:pt x="363" y="6"/>
                        </a:lnTo>
                        <a:lnTo>
                          <a:pt x="393" y="18"/>
                        </a:lnTo>
                        <a:lnTo>
                          <a:pt x="411" y="29"/>
                        </a:lnTo>
                        <a:lnTo>
                          <a:pt x="422" y="35"/>
                        </a:lnTo>
                        <a:lnTo>
                          <a:pt x="416" y="71"/>
                        </a:lnTo>
                        <a:lnTo>
                          <a:pt x="416" y="106"/>
                        </a:lnTo>
                        <a:lnTo>
                          <a:pt x="416" y="140"/>
                        </a:lnTo>
                        <a:lnTo>
                          <a:pt x="416" y="170"/>
                        </a:lnTo>
                        <a:lnTo>
                          <a:pt x="416" y="193"/>
                        </a:lnTo>
                        <a:lnTo>
                          <a:pt x="422" y="217"/>
                        </a:lnTo>
                        <a:lnTo>
                          <a:pt x="422" y="235"/>
                        </a:lnTo>
                        <a:lnTo>
                          <a:pt x="429" y="252"/>
                        </a:lnTo>
                        <a:lnTo>
                          <a:pt x="434" y="270"/>
                        </a:lnTo>
                        <a:lnTo>
                          <a:pt x="440" y="288"/>
                        </a:lnTo>
                        <a:lnTo>
                          <a:pt x="447" y="299"/>
                        </a:lnTo>
                        <a:lnTo>
                          <a:pt x="458" y="328"/>
                        </a:lnTo>
                        <a:lnTo>
                          <a:pt x="470" y="357"/>
                        </a:lnTo>
                        <a:lnTo>
                          <a:pt x="494" y="399"/>
                        </a:lnTo>
                        <a:lnTo>
                          <a:pt x="512" y="439"/>
                        </a:lnTo>
                        <a:lnTo>
                          <a:pt x="535" y="486"/>
                        </a:lnTo>
                        <a:lnTo>
                          <a:pt x="548" y="510"/>
                        </a:lnTo>
                        <a:lnTo>
                          <a:pt x="571" y="534"/>
                        </a:lnTo>
                        <a:lnTo>
                          <a:pt x="571" y="610"/>
                        </a:lnTo>
                        <a:lnTo>
                          <a:pt x="535" y="621"/>
                        </a:lnTo>
                        <a:lnTo>
                          <a:pt x="499" y="627"/>
                        </a:lnTo>
                        <a:lnTo>
                          <a:pt x="447" y="634"/>
                        </a:lnTo>
                        <a:lnTo>
                          <a:pt x="387" y="639"/>
                        </a:lnTo>
                        <a:lnTo>
                          <a:pt x="321" y="645"/>
                        </a:lnTo>
                        <a:lnTo>
                          <a:pt x="244" y="645"/>
                        </a:lnTo>
                        <a:lnTo>
                          <a:pt x="179" y="639"/>
                        </a:lnTo>
                        <a:lnTo>
                          <a:pt x="107" y="634"/>
                        </a:lnTo>
                        <a:lnTo>
                          <a:pt x="65" y="627"/>
                        </a:lnTo>
                        <a:lnTo>
                          <a:pt x="36" y="621"/>
                        </a:lnTo>
                        <a:lnTo>
                          <a:pt x="0" y="610"/>
                        </a:lnTo>
                        <a:lnTo>
                          <a:pt x="0" y="534"/>
                        </a:lnTo>
                        <a:lnTo>
                          <a:pt x="18" y="516"/>
                        </a:lnTo>
                        <a:lnTo>
                          <a:pt x="36" y="492"/>
                        </a:lnTo>
                        <a:lnTo>
                          <a:pt x="47" y="475"/>
                        </a:lnTo>
                        <a:lnTo>
                          <a:pt x="78" y="434"/>
                        </a:lnTo>
                        <a:lnTo>
                          <a:pt x="95" y="404"/>
                        </a:lnTo>
                        <a:lnTo>
                          <a:pt x="107" y="375"/>
                        </a:lnTo>
                        <a:lnTo>
                          <a:pt x="131" y="340"/>
                        </a:lnTo>
                        <a:lnTo>
                          <a:pt x="143" y="304"/>
                        </a:lnTo>
                        <a:lnTo>
                          <a:pt x="161" y="264"/>
                        </a:lnTo>
                        <a:lnTo>
                          <a:pt x="166" y="222"/>
                        </a:lnTo>
                        <a:lnTo>
                          <a:pt x="179" y="193"/>
                        </a:lnTo>
                        <a:lnTo>
                          <a:pt x="179" y="164"/>
                        </a:lnTo>
                        <a:lnTo>
                          <a:pt x="184" y="123"/>
                        </a:lnTo>
                        <a:lnTo>
                          <a:pt x="184" y="88"/>
                        </a:lnTo>
                        <a:lnTo>
                          <a:pt x="184" y="58"/>
                        </a:lnTo>
                        <a:lnTo>
                          <a:pt x="173" y="29"/>
                        </a:lnTo>
                      </a:path>
                    </a:pathLst>
                  </a:custGeom>
                  <a:solidFill>
                    <a:srgbClr val="FF0066"/>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615" name="Freeform 23">
                    <a:extLst>
                      <a:ext uri="{FF2B5EF4-FFF2-40B4-BE49-F238E27FC236}">
                        <a16:creationId xmlns:a16="http://schemas.microsoft.com/office/drawing/2014/main" id="{EBBBD9EF-D2F6-B9A0-95C3-BBC4C1F0D0B6}"/>
                      </a:ext>
                    </a:extLst>
                  </p:cNvPr>
                  <p:cNvSpPr>
                    <a:spLocks/>
                  </p:cNvSpPr>
                  <p:nvPr/>
                </p:nvSpPr>
                <p:spPr bwMode="auto">
                  <a:xfrm>
                    <a:off x="2578" y="1330"/>
                    <a:ext cx="448" cy="646"/>
                  </a:xfrm>
                  <a:custGeom>
                    <a:avLst/>
                    <a:gdLst>
                      <a:gd name="T0" fmla="*/ 173 w 448"/>
                      <a:gd name="T1" fmla="*/ 29 h 646"/>
                      <a:gd name="T2" fmla="*/ 196 w 448"/>
                      <a:gd name="T3" fmla="*/ 23 h 646"/>
                      <a:gd name="T4" fmla="*/ 220 w 448"/>
                      <a:gd name="T5" fmla="*/ 11 h 646"/>
                      <a:gd name="T6" fmla="*/ 256 w 448"/>
                      <a:gd name="T7" fmla="*/ 6 h 646"/>
                      <a:gd name="T8" fmla="*/ 286 w 448"/>
                      <a:gd name="T9" fmla="*/ 0 h 646"/>
                      <a:gd name="T10" fmla="*/ 315 w 448"/>
                      <a:gd name="T11" fmla="*/ 0 h 646"/>
                      <a:gd name="T12" fmla="*/ 346 w 448"/>
                      <a:gd name="T13" fmla="*/ 6 h 646"/>
                      <a:gd name="T14" fmla="*/ 364 w 448"/>
                      <a:gd name="T15" fmla="*/ 6 h 646"/>
                      <a:gd name="T16" fmla="*/ 364 w 448"/>
                      <a:gd name="T17" fmla="*/ 41 h 646"/>
                      <a:gd name="T18" fmla="*/ 364 w 448"/>
                      <a:gd name="T19" fmla="*/ 71 h 646"/>
                      <a:gd name="T20" fmla="*/ 364 w 448"/>
                      <a:gd name="T21" fmla="*/ 106 h 646"/>
                      <a:gd name="T22" fmla="*/ 357 w 448"/>
                      <a:gd name="T23" fmla="*/ 140 h 646"/>
                      <a:gd name="T24" fmla="*/ 357 w 448"/>
                      <a:gd name="T25" fmla="*/ 170 h 646"/>
                      <a:gd name="T26" fmla="*/ 357 w 448"/>
                      <a:gd name="T27" fmla="*/ 205 h 646"/>
                      <a:gd name="T28" fmla="*/ 357 w 448"/>
                      <a:gd name="T29" fmla="*/ 235 h 646"/>
                      <a:gd name="T30" fmla="*/ 364 w 448"/>
                      <a:gd name="T31" fmla="*/ 264 h 646"/>
                      <a:gd name="T32" fmla="*/ 364 w 448"/>
                      <a:gd name="T33" fmla="*/ 293 h 646"/>
                      <a:gd name="T34" fmla="*/ 364 w 448"/>
                      <a:gd name="T35" fmla="*/ 317 h 646"/>
                      <a:gd name="T36" fmla="*/ 369 w 448"/>
                      <a:gd name="T37" fmla="*/ 340 h 646"/>
                      <a:gd name="T38" fmla="*/ 369 w 448"/>
                      <a:gd name="T39" fmla="*/ 370 h 646"/>
                      <a:gd name="T40" fmla="*/ 375 w 448"/>
                      <a:gd name="T41" fmla="*/ 387 h 646"/>
                      <a:gd name="T42" fmla="*/ 381 w 448"/>
                      <a:gd name="T43" fmla="*/ 410 h 646"/>
                      <a:gd name="T44" fmla="*/ 387 w 448"/>
                      <a:gd name="T45" fmla="*/ 434 h 646"/>
                      <a:gd name="T46" fmla="*/ 393 w 448"/>
                      <a:gd name="T47" fmla="*/ 457 h 646"/>
                      <a:gd name="T48" fmla="*/ 411 w 448"/>
                      <a:gd name="T49" fmla="*/ 492 h 646"/>
                      <a:gd name="T50" fmla="*/ 429 w 448"/>
                      <a:gd name="T51" fmla="*/ 534 h 646"/>
                      <a:gd name="T52" fmla="*/ 447 w 448"/>
                      <a:gd name="T53" fmla="*/ 557 h 646"/>
                      <a:gd name="T54" fmla="*/ 447 w 448"/>
                      <a:gd name="T55" fmla="*/ 574 h 646"/>
                      <a:gd name="T56" fmla="*/ 447 w 448"/>
                      <a:gd name="T57" fmla="*/ 634 h 646"/>
                      <a:gd name="T58" fmla="*/ 387 w 448"/>
                      <a:gd name="T59" fmla="*/ 639 h 646"/>
                      <a:gd name="T60" fmla="*/ 322 w 448"/>
                      <a:gd name="T61" fmla="*/ 645 h 646"/>
                      <a:gd name="T62" fmla="*/ 245 w 448"/>
                      <a:gd name="T63" fmla="*/ 645 h 646"/>
                      <a:gd name="T64" fmla="*/ 179 w 448"/>
                      <a:gd name="T65" fmla="*/ 639 h 646"/>
                      <a:gd name="T66" fmla="*/ 108 w 448"/>
                      <a:gd name="T67" fmla="*/ 634 h 646"/>
                      <a:gd name="T68" fmla="*/ 65 w 448"/>
                      <a:gd name="T69" fmla="*/ 627 h 646"/>
                      <a:gd name="T70" fmla="*/ 36 w 448"/>
                      <a:gd name="T71" fmla="*/ 621 h 646"/>
                      <a:gd name="T72" fmla="*/ 0 w 448"/>
                      <a:gd name="T73" fmla="*/ 610 h 646"/>
                      <a:gd name="T74" fmla="*/ 0 w 448"/>
                      <a:gd name="T75" fmla="*/ 534 h 646"/>
                      <a:gd name="T76" fmla="*/ 18 w 448"/>
                      <a:gd name="T77" fmla="*/ 516 h 646"/>
                      <a:gd name="T78" fmla="*/ 36 w 448"/>
                      <a:gd name="T79" fmla="*/ 492 h 646"/>
                      <a:gd name="T80" fmla="*/ 47 w 448"/>
                      <a:gd name="T81" fmla="*/ 475 h 646"/>
                      <a:gd name="T82" fmla="*/ 78 w 448"/>
                      <a:gd name="T83" fmla="*/ 434 h 646"/>
                      <a:gd name="T84" fmla="*/ 95 w 448"/>
                      <a:gd name="T85" fmla="*/ 404 h 646"/>
                      <a:gd name="T86" fmla="*/ 108 w 448"/>
                      <a:gd name="T87" fmla="*/ 375 h 646"/>
                      <a:gd name="T88" fmla="*/ 131 w 448"/>
                      <a:gd name="T89" fmla="*/ 340 h 646"/>
                      <a:gd name="T90" fmla="*/ 143 w 448"/>
                      <a:gd name="T91" fmla="*/ 304 h 646"/>
                      <a:gd name="T92" fmla="*/ 161 w 448"/>
                      <a:gd name="T93" fmla="*/ 264 h 646"/>
                      <a:gd name="T94" fmla="*/ 167 w 448"/>
                      <a:gd name="T95" fmla="*/ 222 h 646"/>
                      <a:gd name="T96" fmla="*/ 179 w 448"/>
                      <a:gd name="T97" fmla="*/ 193 h 646"/>
                      <a:gd name="T98" fmla="*/ 179 w 448"/>
                      <a:gd name="T99" fmla="*/ 164 h 646"/>
                      <a:gd name="T100" fmla="*/ 184 w 448"/>
                      <a:gd name="T101" fmla="*/ 123 h 646"/>
                      <a:gd name="T102" fmla="*/ 184 w 448"/>
                      <a:gd name="T103" fmla="*/ 88 h 646"/>
                      <a:gd name="T104" fmla="*/ 184 w 448"/>
                      <a:gd name="T105" fmla="*/ 58 h 646"/>
                      <a:gd name="T106" fmla="*/ 173 w 448"/>
                      <a:gd name="T107" fmla="*/ 29 h 64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8"/>
                      <a:gd name="T163" fmla="*/ 0 h 646"/>
                      <a:gd name="T164" fmla="*/ 448 w 448"/>
                      <a:gd name="T165" fmla="*/ 646 h 64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8" h="646">
                        <a:moveTo>
                          <a:pt x="173" y="29"/>
                        </a:moveTo>
                        <a:lnTo>
                          <a:pt x="196" y="23"/>
                        </a:lnTo>
                        <a:lnTo>
                          <a:pt x="220" y="11"/>
                        </a:lnTo>
                        <a:lnTo>
                          <a:pt x="256" y="6"/>
                        </a:lnTo>
                        <a:lnTo>
                          <a:pt x="286" y="0"/>
                        </a:lnTo>
                        <a:lnTo>
                          <a:pt x="315" y="0"/>
                        </a:lnTo>
                        <a:lnTo>
                          <a:pt x="346" y="6"/>
                        </a:lnTo>
                        <a:lnTo>
                          <a:pt x="364" y="6"/>
                        </a:lnTo>
                        <a:lnTo>
                          <a:pt x="364" y="41"/>
                        </a:lnTo>
                        <a:lnTo>
                          <a:pt x="364" y="71"/>
                        </a:lnTo>
                        <a:lnTo>
                          <a:pt x="364" y="106"/>
                        </a:lnTo>
                        <a:lnTo>
                          <a:pt x="357" y="140"/>
                        </a:lnTo>
                        <a:lnTo>
                          <a:pt x="357" y="170"/>
                        </a:lnTo>
                        <a:lnTo>
                          <a:pt x="357" y="205"/>
                        </a:lnTo>
                        <a:lnTo>
                          <a:pt x="357" y="235"/>
                        </a:lnTo>
                        <a:lnTo>
                          <a:pt x="364" y="264"/>
                        </a:lnTo>
                        <a:lnTo>
                          <a:pt x="364" y="293"/>
                        </a:lnTo>
                        <a:lnTo>
                          <a:pt x="364" y="317"/>
                        </a:lnTo>
                        <a:lnTo>
                          <a:pt x="369" y="340"/>
                        </a:lnTo>
                        <a:lnTo>
                          <a:pt x="369" y="370"/>
                        </a:lnTo>
                        <a:lnTo>
                          <a:pt x="375" y="387"/>
                        </a:lnTo>
                        <a:lnTo>
                          <a:pt x="381" y="410"/>
                        </a:lnTo>
                        <a:lnTo>
                          <a:pt x="387" y="434"/>
                        </a:lnTo>
                        <a:lnTo>
                          <a:pt x="393" y="457"/>
                        </a:lnTo>
                        <a:lnTo>
                          <a:pt x="411" y="492"/>
                        </a:lnTo>
                        <a:lnTo>
                          <a:pt x="429" y="534"/>
                        </a:lnTo>
                        <a:lnTo>
                          <a:pt x="447" y="557"/>
                        </a:lnTo>
                        <a:lnTo>
                          <a:pt x="447" y="574"/>
                        </a:lnTo>
                        <a:lnTo>
                          <a:pt x="447" y="634"/>
                        </a:lnTo>
                        <a:lnTo>
                          <a:pt x="387" y="639"/>
                        </a:lnTo>
                        <a:lnTo>
                          <a:pt x="322" y="645"/>
                        </a:lnTo>
                        <a:lnTo>
                          <a:pt x="245" y="645"/>
                        </a:lnTo>
                        <a:lnTo>
                          <a:pt x="179" y="639"/>
                        </a:lnTo>
                        <a:lnTo>
                          <a:pt x="108" y="634"/>
                        </a:lnTo>
                        <a:lnTo>
                          <a:pt x="65" y="627"/>
                        </a:lnTo>
                        <a:lnTo>
                          <a:pt x="36" y="621"/>
                        </a:lnTo>
                        <a:lnTo>
                          <a:pt x="0" y="610"/>
                        </a:lnTo>
                        <a:lnTo>
                          <a:pt x="0" y="534"/>
                        </a:lnTo>
                        <a:lnTo>
                          <a:pt x="18" y="516"/>
                        </a:lnTo>
                        <a:lnTo>
                          <a:pt x="36" y="492"/>
                        </a:lnTo>
                        <a:lnTo>
                          <a:pt x="47" y="475"/>
                        </a:lnTo>
                        <a:lnTo>
                          <a:pt x="78" y="434"/>
                        </a:lnTo>
                        <a:lnTo>
                          <a:pt x="95" y="404"/>
                        </a:lnTo>
                        <a:lnTo>
                          <a:pt x="108" y="375"/>
                        </a:lnTo>
                        <a:lnTo>
                          <a:pt x="131" y="340"/>
                        </a:lnTo>
                        <a:lnTo>
                          <a:pt x="143" y="304"/>
                        </a:lnTo>
                        <a:lnTo>
                          <a:pt x="161" y="264"/>
                        </a:lnTo>
                        <a:lnTo>
                          <a:pt x="167" y="222"/>
                        </a:lnTo>
                        <a:lnTo>
                          <a:pt x="179" y="193"/>
                        </a:lnTo>
                        <a:lnTo>
                          <a:pt x="179" y="164"/>
                        </a:lnTo>
                        <a:lnTo>
                          <a:pt x="184" y="123"/>
                        </a:lnTo>
                        <a:lnTo>
                          <a:pt x="184" y="88"/>
                        </a:lnTo>
                        <a:lnTo>
                          <a:pt x="184" y="58"/>
                        </a:lnTo>
                        <a:lnTo>
                          <a:pt x="173" y="29"/>
                        </a:lnTo>
                      </a:path>
                    </a:pathLst>
                  </a:custGeom>
                  <a:solidFill>
                    <a:srgbClr val="FF0066"/>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sp>
              <p:nvSpPr>
                <p:cNvPr id="38" name="Oval 24">
                  <a:extLst>
                    <a:ext uri="{FF2B5EF4-FFF2-40B4-BE49-F238E27FC236}">
                      <a16:creationId xmlns:a16="http://schemas.microsoft.com/office/drawing/2014/main" id="{519B8D41-23E5-A751-A834-C82595800BB5}"/>
                    </a:ext>
                  </a:extLst>
                </p:cNvPr>
                <p:cNvSpPr>
                  <a:spLocks noChangeArrowheads="1"/>
                </p:cNvSpPr>
                <p:nvPr/>
              </p:nvSpPr>
              <p:spPr bwMode="auto">
                <a:xfrm>
                  <a:off x="3026" y="825"/>
                  <a:ext cx="93" cy="45"/>
                </a:xfrm>
                <a:prstGeom prst="ellipse">
                  <a:avLst/>
                </a:prstGeom>
                <a:solidFill>
                  <a:srgbClr val="FFFFFF"/>
                </a:solidFill>
                <a:ln w="12700">
                  <a:solidFill>
                    <a:srgbClr val="000000"/>
                  </a:solidFill>
                  <a:round/>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auto" latinLnBrk="0" hangingPunct="1">
                    <a:lnSpc>
                      <a:spcPct val="100000"/>
                    </a:lnSpc>
                    <a:spcBef>
                      <a:spcPct val="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39" name="Rectangle 25">
                  <a:extLst>
                    <a:ext uri="{FF2B5EF4-FFF2-40B4-BE49-F238E27FC236}">
                      <a16:creationId xmlns:a16="http://schemas.microsoft.com/office/drawing/2014/main" id="{41E5C215-FC0C-9DAC-DF28-BC68C20A24A8}"/>
                    </a:ext>
                  </a:extLst>
                </p:cNvPr>
                <p:cNvSpPr>
                  <a:spLocks noChangeArrowheads="1"/>
                </p:cNvSpPr>
                <p:nvPr/>
              </p:nvSpPr>
              <p:spPr bwMode="auto">
                <a:xfrm>
                  <a:off x="3026" y="849"/>
                  <a:ext cx="93" cy="1102"/>
                </a:xfrm>
                <a:prstGeom prst="rect">
                  <a:avLst/>
                </a:prstGeom>
                <a:solidFill>
                  <a:srgbClr val="FFFFFF"/>
                </a:solidFill>
                <a:ln w="12700">
                  <a:solidFill>
                    <a:srgbClr val="000000"/>
                  </a:solidFill>
                  <a:miter lim="800000"/>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auto" latinLnBrk="0" hangingPunct="1">
                    <a:lnSpc>
                      <a:spcPct val="100000"/>
                    </a:lnSpc>
                    <a:spcBef>
                      <a:spcPct val="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mn-lt"/>
                    <a:cs typeface="Arial"/>
                    <a:sym typeface="Arial"/>
                  </a:endParaRPr>
                </a:p>
              </p:txBody>
            </p:sp>
            <p:grpSp>
              <p:nvGrpSpPr>
                <p:cNvPr id="40" name="Group 26">
                  <a:extLst>
                    <a:ext uri="{FF2B5EF4-FFF2-40B4-BE49-F238E27FC236}">
                      <a16:creationId xmlns:a16="http://schemas.microsoft.com/office/drawing/2014/main" id="{AD6CEE6E-763C-67B9-2616-448983E78683}"/>
                    </a:ext>
                  </a:extLst>
                </p:cNvPr>
                <p:cNvGrpSpPr>
                  <a:grpSpLocks/>
                </p:cNvGrpSpPr>
                <p:nvPr/>
              </p:nvGrpSpPr>
              <p:grpSpPr bwMode="auto">
                <a:xfrm>
                  <a:off x="3025" y="824"/>
                  <a:ext cx="101" cy="1128"/>
                  <a:chOff x="3025" y="824"/>
                  <a:chExt cx="101" cy="1128"/>
                </a:xfrm>
              </p:grpSpPr>
              <p:grpSp>
                <p:nvGrpSpPr>
                  <p:cNvPr id="12608" name="Group 27">
                    <a:extLst>
                      <a:ext uri="{FF2B5EF4-FFF2-40B4-BE49-F238E27FC236}">
                        <a16:creationId xmlns:a16="http://schemas.microsoft.com/office/drawing/2014/main" id="{99EE9D36-884C-A656-5F21-D5232B6FB38E}"/>
                      </a:ext>
                    </a:extLst>
                  </p:cNvPr>
                  <p:cNvGrpSpPr>
                    <a:grpSpLocks/>
                  </p:cNvGrpSpPr>
                  <p:nvPr/>
                </p:nvGrpSpPr>
                <p:grpSpPr bwMode="auto">
                  <a:xfrm>
                    <a:off x="3025" y="824"/>
                    <a:ext cx="101" cy="1128"/>
                    <a:chOff x="3025" y="824"/>
                    <a:chExt cx="101" cy="1128"/>
                  </a:xfrm>
                </p:grpSpPr>
                <p:sp>
                  <p:nvSpPr>
                    <p:cNvPr id="12612" name="Oval 28">
                      <a:extLst>
                        <a:ext uri="{FF2B5EF4-FFF2-40B4-BE49-F238E27FC236}">
                          <a16:creationId xmlns:a16="http://schemas.microsoft.com/office/drawing/2014/main" id="{DD7D4F98-0048-FD7B-8507-84FFFB2F8A53}"/>
                        </a:ext>
                      </a:extLst>
                    </p:cNvPr>
                    <p:cNvSpPr>
                      <a:spLocks noChangeArrowheads="1"/>
                    </p:cNvSpPr>
                    <p:nvPr/>
                  </p:nvSpPr>
                  <p:spPr bwMode="auto">
                    <a:xfrm>
                      <a:off x="3025" y="824"/>
                      <a:ext cx="100" cy="47"/>
                    </a:xfrm>
                    <a:prstGeom prst="ellipse">
                      <a:avLst/>
                    </a:prstGeom>
                    <a:solidFill>
                      <a:srgbClr val="FFCC00"/>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auto" latinLnBrk="0" hangingPunct="1">
                        <a:lnSpc>
                          <a:spcPct val="100000"/>
                        </a:lnSpc>
                        <a:spcBef>
                          <a:spcPct val="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613" name="Rectangle 29">
                      <a:extLst>
                        <a:ext uri="{FF2B5EF4-FFF2-40B4-BE49-F238E27FC236}">
                          <a16:creationId xmlns:a16="http://schemas.microsoft.com/office/drawing/2014/main" id="{218108D7-250F-EDA3-CC09-94DC2986D69F}"/>
                        </a:ext>
                      </a:extLst>
                    </p:cNvPr>
                    <p:cNvSpPr>
                      <a:spLocks noChangeArrowheads="1"/>
                    </p:cNvSpPr>
                    <p:nvPr/>
                  </p:nvSpPr>
                  <p:spPr bwMode="auto">
                    <a:xfrm>
                      <a:off x="3025" y="848"/>
                      <a:ext cx="101" cy="1104"/>
                    </a:xfrm>
                    <a:prstGeom prst="rect">
                      <a:avLst/>
                    </a:prstGeom>
                    <a:solidFill>
                      <a:srgbClr val="FFCC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auto" latinLnBrk="0" hangingPunct="1">
                        <a:lnSpc>
                          <a:spcPct val="100000"/>
                        </a:lnSpc>
                        <a:spcBef>
                          <a:spcPct val="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12609" name="Group 30">
                    <a:extLst>
                      <a:ext uri="{FF2B5EF4-FFF2-40B4-BE49-F238E27FC236}">
                        <a16:creationId xmlns:a16="http://schemas.microsoft.com/office/drawing/2014/main" id="{5D4092E6-5C78-FF78-3AE1-00A32B11DF03}"/>
                      </a:ext>
                    </a:extLst>
                  </p:cNvPr>
                  <p:cNvGrpSpPr>
                    <a:grpSpLocks/>
                  </p:cNvGrpSpPr>
                  <p:nvPr/>
                </p:nvGrpSpPr>
                <p:grpSpPr bwMode="auto">
                  <a:xfrm>
                    <a:off x="3036" y="824"/>
                    <a:ext cx="59" cy="1128"/>
                    <a:chOff x="3036" y="824"/>
                    <a:chExt cx="59" cy="1128"/>
                  </a:xfrm>
                </p:grpSpPr>
                <p:sp>
                  <p:nvSpPr>
                    <p:cNvPr id="12610" name="Oval 31">
                      <a:extLst>
                        <a:ext uri="{FF2B5EF4-FFF2-40B4-BE49-F238E27FC236}">
                          <a16:creationId xmlns:a16="http://schemas.microsoft.com/office/drawing/2014/main" id="{71C875E3-7363-525A-D2E2-C2268378AEB0}"/>
                        </a:ext>
                      </a:extLst>
                    </p:cNvPr>
                    <p:cNvSpPr>
                      <a:spLocks noChangeArrowheads="1"/>
                    </p:cNvSpPr>
                    <p:nvPr/>
                  </p:nvSpPr>
                  <p:spPr bwMode="auto">
                    <a:xfrm>
                      <a:off x="3036" y="824"/>
                      <a:ext cx="59" cy="47"/>
                    </a:xfrm>
                    <a:prstGeom prst="ellipse">
                      <a:avLst/>
                    </a:prstGeom>
                    <a:solidFill>
                      <a:srgbClr val="FFCC00"/>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auto" latinLnBrk="0" hangingPunct="1">
                        <a:lnSpc>
                          <a:spcPct val="100000"/>
                        </a:lnSpc>
                        <a:spcBef>
                          <a:spcPct val="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611" name="Rectangle 32">
                      <a:extLst>
                        <a:ext uri="{FF2B5EF4-FFF2-40B4-BE49-F238E27FC236}">
                          <a16:creationId xmlns:a16="http://schemas.microsoft.com/office/drawing/2014/main" id="{E339DB54-A324-8B81-4F9E-850655622060}"/>
                        </a:ext>
                      </a:extLst>
                    </p:cNvPr>
                    <p:cNvSpPr>
                      <a:spLocks noChangeArrowheads="1"/>
                    </p:cNvSpPr>
                    <p:nvPr/>
                  </p:nvSpPr>
                  <p:spPr bwMode="auto">
                    <a:xfrm>
                      <a:off x="3036" y="848"/>
                      <a:ext cx="59" cy="1104"/>
                    </a:xfrm>
                    <a:prstGeom prst="rect">
                      <a:avLst/>
                    </a:prstGeom>
                    <a:solidFill>
                      <a:srgbClr val="FFCC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auto" latinLnBrk="0" hangingPunct="1">
                        <a:lnSpc>
                          <a:spcPct val="100000"/>
                        </a:lnSpc>
                        <a:spcBef>
                          <a:spcPct val="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mn-lt"/>
                        <a:cs typeface="Arial"/>
                        <a:sym typeface="Arial"/>
                      </a:endParaRPr>
                    </a:p>
                  </p:txBody>
                </p:sp>
              </p:grpSp>
            </p:grpSp>
            <p:grpSp>
              <p:nvGrpSpPr>
                <p:cNvPr id="41" name="Group 33">
                  <a:extLst>
                    <a:ext uri="{FF2B5EF4-FFF2-40B4-BE49-F238E27FC236}">
                      <a16:creationId xmlns:a16="http://schemas.microsoft.com/office/drawing/2014/main" id="{D619E0AD-4335-01A6-928F-AED7D7D94FB9}"/>
                    </a:ext>
                  </a:extLst>
                </p:cNvPr>
                <p:cNvGrpSpPr>
                  <a:grpSpLocks/>
                </p:cNvGrpSpPr>
                <p:nvPr/>
              </p:nvGrpSpPr>
              <p:grpSpPr bwMode="auto">
                <a:xfrm>
                  <a:off x="1848" y="1459"/>
                  <a:ext cx="1457" cy="547"/>
                  <a:chOff x="1848" y="1459"/>
                  <a:chExt cx="1457" cy="547"/>
                </a:xfrm>
              </p:grpSpPr>
              <p:grpSp>
                <p:nvGrpSpPr>
                  <p:cNvPr id="12561" name="Group 34">
                    <a:extLst>
                      <a:ext uri="{FF2B5EF4-FFF2-40B4-BE49-F238E27FC236}">
                        <a16:creationId xmlns:a16="http://schemas.microsoft.com/office/drawing/2014/main" id="{7A66782B-C84A-E13A-48A8-A89807E36617}"/>
                      </a:ext>
                    </a:extLst>
                  </p:cNvPr>
                  <p:cNvGrpSpPr>
                    <a:grpSpLocks/>
                  </p:cNvGrpSpPr>
                  <p:nvPr/>
                </p:nvGrpSpPr>
                <p:grpSpPr bwMode="auto">
                  <a:xfrm>
                    <a:off x="2489" y="1558"/>
                    <a:ext cx="816" cy="441"/>
                    <a:chOff x="2489" y="1558"/>
                    <a:chExt cx="816" cy="441"/>
                  </a:xfrm>
                </p:grpSpPr>
                <p:sp>
                  <p:nvSpPr>
                    <p:cNvPr id="12580" name="Freeform 35">
                      <a:extLst>
                        <a:ext uri="{FF2B5EF4-FFF2-40B4-BE49-F238E27FC236}">
                          <a16:creationId xmlns:a16="http://schemas.microsoft.com/office/drawing/2014/main" id="{AC8FE9B6-D989-DA70-739B-6CD516BEB6D4}"/>
                        </a:ext>
                      </a:extLst>
                    </p:cNvPr>
                    <p:cNvSpPr>
                      <a:spLocks/>
                    </p:cNvSpPr>
                    <p:nvPr/>
                  </p:nvSpPr>
                  <p:spPr bwMode="auto">
                    <a:xfrm>
                      <a:off x="3155" y="1869"/>
                      <a:ext cx="150" cy="90"/>
                    </a:xfrm>
                    <a:custGeom>
                      <a:avLst/>
                      <a:gdLst>
                        <a:gd name="T0" fmla="*/ 0 w 150"/>
                        <a:gd name="T1" fmla="*/ 24 h 90"/>
                        <a:gd name="T2" fmla="*/ 41 w 150"/>
                        <a:gd name="T3" fmla="*/ 24 h 90"/>
                        <a:gd name="T4" fmla="*/ 41 w 150"/>
                        <a:gd name="T5" fmla="*/ 6 h 90"/>
                        <a:gd name="T6" fmla="*/ 77 w 150"/>
                        <a:gd name="T7" fmla="*/ 0 h 90"/>
                        <a:gd name="T8" fmla="*/ 77 w 150"/>
                        <a:gd name="T9" fmla="*/ 24 h 90"/>
                        <a:gd name="T10" fmla="*/ 95 w 150"/>
                        <a:gd name="T11" fmla="*/ 30 h 90"/>
                        <a:gd name="T12" fmla="*/ 95 w 150"/>
                        <a:gd name="T13" fmla="*/ 13 h 90"/>
                        <a:gd name="T14" fmla="*/ 125 w 150"/>
                        <a:gd name="T15" fmla="*/ 13 h 90"/>
                        <a:gd name="T16" fmla="*/ 125 w 150"/>
                        <a:gd name="T17" fmla="*/ 36 h 90"/>
                        <a:gd name="T18" fmla="*/ 149 w 150"/>
                        <a:gd name="T19" fmla="*/ 42 h 90"/>
                        <a:gd name="T20" fmla="*/ 149 w 150"/>
                        <a:gd name="T21" fmla="*/ 89 h 90"/>
                        <a:gd name="T22" fmla="*/ 0 w 150"/>
                        <a:gd name="T23" fmla="*/ 89 h 90"/>
                        <a:gd name="T24" fmla="*/ 0 w 150"/>
                        <a:gd name="T25" fmla="*/ 24 h 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0"/>
                        <a:gd name="T40" fmla="*/ 0 h 90"/>
                        <a:gd name="T41" fmla="*/ 150 w 150"/>
                        <a:gd name="T42" fmla="*/ 90 h 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0" h="90">
                          <a:moveTo>
                            <a:pt x="0" y="24"/>
                          </a:moveTo>
                          <a:lnTo>
                            <a:pt x="41" y="24"/>
                          </a:lnTo>
                          <a:lnTo>
                            <a:pt x="41" y="6"/>
                          </a:lnTo>
                          <a:lnTo>
                            <a:pt x="77" y="0"/>
                          </a:lnTo>
                          <a:lnTo>
                            <a:pt x="77" y="24"/>
                          </a:lnTo>
                          <a:lnTo>
                            <a:pt x="95" y="30"/>
                          </a:lnTo>
                          <a:lnTo>
                            <a:pt x="95" y="13"/>
                          </a:lnTo>
                          <a:lnTo>
                            <a:pt x="125" y="13"/>
                          </a:lnTo>
                          <a:lnTo>
                            <a:pt x="125" y="36"/>
                          </a:lnTo>
                          <a:lnTo>
                            <a:pt x="149" y="42"/>
                          </a:lnTo>
                          <a:lnTo>
                            <a:pt x="149" y="89"/>
                          </a:lnTo>
                          <a:lnTo>
                            <a:pt x="0" y="89"/>
                          </a:lnTo>
                          <a:lnTo>
                            <a:pt x="0" y="24"/>
                          </a:lnTo>
                        </a:path>
                      </a:pathLst>
                    </a:custGeom>
                    <a:solidFill>
                      <a:srgbClr val="00808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nvGrpSpPr>
                    <p:cNvPr id="12581" name="Group 36">
                      <a:extLst>
                        <a:ext uri="{FF2B5EF4-FFF2-40B4-BE49-F238E27FC236}">
                          <a16:creationId xmlns:a16="http://schemas.microsoft.com/office/drawing/2014/main" id="{860F58C3-9106-3C0B-0D49-F903B3A0D524}"/>
                        </a:ext>
                      </a:extLst>
                    </p:cNvPr>
                    <p:cNvGrpSpPr>
                      <a:grpSpLocks/>
                    </p:cNvGrpSpPr>
                    <p:nvPr/>
                  </p:nvGrpSpPr>
                  <p:grpSpPr bwMode="auto">
                    <a:xfrm>
                      <a:off x="2489" y="1558"/>
                      <a:ext cx="685" cy="441"/>
                      <a:chOff x="2489" y="1558"/>
                      <a:chExt cx="685" cy="441"/>
                    </a:xfrm>
                  </p:grpSpPr>
                  <p:grpSp>
                    <p:nvGrpSpPr>
                      <p:cNvPr id="12582" name="Group 37">
                        <a:extLst>
                          <a:ext uri="{FF2B5EF4-FFF2-40B4-BE49-F238E27FC236}">
                            <a16:creationId xmlns:a16="http://schemas.microsoft.com/office/drawing/2014/main" id="{F56158A2-FBC9-B444-1FE9-7DEF6189176B}"/>
                          </a:ext>
                        </a:extLst>
                      </p:cNvPr>
                      <p:cNvGrpSpPr>
                        <a:grpSpLocks/>
                      </p:cNvGrpSpPr>
                      <p:nvPr/>
                    </p:nvGrpSpPr>
                    <p:grpSpPr bwMode="auto">
                      <a:xfrm>
                        <a:off x="3048" y="1718"/>
                        <a:ext cx="126" cy="270"/>
                        <a:chOff x="3048" y="1718"/>
                        <a:chExt cx="126" cy="270"/>
                      </a:xfrm>
                    </p:grpSpPr>
                    <p:sp>
                      <p:nvSpPr>
                        <p:cNvPr id="12606" name="Freeform 38">
                          <a:extLst>
                            <a:ext uri="{FF2B5EF4-FFF2-40B4-BE49-F238E27FC236}">
                              <a16:creationId xmlns:a16="http://schemas.microsoft.com/office/drawing/2014/main" id="{41731AAD-6147-CB0A-851A-D8225E2A9F50}"/>
                            </a:ext>
                          </a:extLst>
                        </p:cNvPr>
                        <p:cNvSpPr>
                          <a:spLocks/>
                        </p:cNvSpPr>
                        <p:nvPr/>
                      </p:nvSpPr>
                      <p:spPr bwMode="auto">
                        <a:xfrm>
                          <a:off x="3048" y="1718"/>
                          <a:ext cx="126" cy="270"/>
                        </a:xfrm>
                        <a:custGeom>
                          <a:avLst/>
                          <a:gdLst>
                            <a:gd name="T0" fmla="*/ 0 w 126"/>
                            <a:gd name="T1" fmla="*/ 0 h 270"/>
                            <a:gd name="T2" fmla="*/ 47 w 126"/>
                            <a:gd name="T3" fmla="*/ 23 h 270"/>
                            <a:gd name="T4" fmla="*/ 47 w 126"/>
                            <a:gd name="T5" fmla="*/ 58 h 270"/>
                            <a:gd name="T6" fmla="*/ 96 w 126"/>
                            <a:gd name="T7" fmla="*/ 70 h 270"/>
                            <a:gd name="T8" fmla="*/ 96 w 126"/>
                            <a:gd name="T9" fmla="*/ 52 h 270"/>
                            <a:gd name="T10" fmla="*/ 125 w 126"/>
                            <a:gd name="T11" fmla="*/ 58 h 270"/>
                            <a:gd name="T12" fmla="*/ 125 w 126"/>
                            <a:gd name="T13" fmla="*/ 246 h 270"/>
                            <a:gd name="T14" fmla="*/ 0 w 126"/>
                            <a:gd name="T15" fmla="*/ 269 h 270"/>
                            <a:gd name="T16" fmla="*/ 0 w 126"/>
                            <a:gd name="T17" fmla="*/ 0 h 2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
                            <a:gd name="T28" fmla="*/ 0 h 270"/>
                            <a:gd name="T29" fmla="*/ 126 w 126"/>
                            <a:gd name="T30" fmla="*/ 270 h 27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 h="270">
                              <a:moveTo>
                                <a:pt x="0" y="0"/>
                              </a:moveTo>
                              <a:lnTo>
                                <a:pt x="47" y="23"/>
                              </a:lnTo>
                              <a:lnTo>
                                <a:pt x="47" y="58"/>
                              </a:lnTo>
                              <a:lnTo>
                                <a:pt x="96" y="70"/>
                              </a:lnTo>
                              <a:lnTo>
                                <a:pt x="96" y="52"/>
                              </a:lnTo>
                              <a:lnTo>
                                <a:pt x="125" y="58"/>
                              </a:lnTo>
                              <a:lnTo>
                                <a:pt x="125" y="246"/>
                              </a:lnTo>
                              <a:lnTo>
                                <a:pt x="0" y="269"/>
                              </a:lnTo>
                              <a:lnTo>
                                <a:pt x="0" y="0"/>
                              </a:lnTo>
                            </a:path>
                          </a:pathLst>
                        </a:custGeom>
                        <a:solidFill>
                          <a:srgbClr val="00FFF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607" name="Freeform 39">
                          <a:extLst>
                            <a:ext uri="{FF2B5EF4-FFF2-40B4-BE49-F238E27FC236}">
                              <a16:creationId xmlns:a16="http://schemas.microsoft.com/office/drawing/2014/main" id="{AEAE0828-63B2-C6F8-C265-E732660A621C}"/>
                            </a:ext>
                          </a:extLst>
                        </p:cNvPr>
                        <p:cNvSpPr>
                          <a:spLocks/>
                        </p:cNvSpPr>
                        <p:nvPr/>
                      </p:nvSpPr>
                      <p:spPr bwMode="auto">
                        <a:xfrm>
                          <a:off x="3048" y="1811"/>
                          <a:ext cx="61" cy="165"/>
                        </a:xfrm>
                        <a:custGeom>
                          <a:avLst/>
                          <a:gdLst>
                            <a:gd name="T0" fmla="*/ 0 w 61"/>
                            <a:gd name="T1" fmla="*/ 0 h 165"/>
                            <a:gd name="T2" fmla="*/ 60 w 61"/>
                            <a:gd name="T3" fmla="*/ 23 h 165"/>
                            <a:gd name="T4" fmla="*/ 60 w 61"/>
                            <a:gd name="T5" fmla="*/ 164 h 165"/>
                            <a:gd name="T6" fmla="*/ 42 w 61"/>
                            <a:gd name="T7" fmla="*/ 164 h 165"/>
                            <a:gd name="T8" fmla="*/ 42 w 61"/>
                            <a:gd name="T9" fmla="*/ 23 h 165"/>
                            <a:gd name="T10" fmla="*/ 0 w 61"/>
                            <a:gd name="T11" fmla="*/ 11 h 165"/>
                            <a:gd name="T12" fmla="*/ 0 w 61"/>
                            <a:gd name="T13" fmla="*/ 0 h 165"/>
                            <a:gd name="T14" fmla="*/ 0 60000 65536"/>
                            <a:gd name="T15" fmla="*/ 0 60000 65536"/>
                            <a:gd name="T16" fmla="*/ 0 60000 65536"/>
                            <a:gd name="T17" fmla="*/ 0 60000 65536"/>
                            <a:gd name="T18" fmla="*/ 0 60000 65536"/>
                            <a:gd name="T19" fmla="*/ 0 60000 65536"/>
                            <a:gd name="T20" fmla="*/ 0 60000 65536"/>
                            <a:gd name="T21" fmla="*/ 0 w 61"/>
                            <a:gd name="T22" fmla="*/ 0 h 165"/>
                            <a:gd name="T23" fmla="*/ 61 w 61"/>
                            <a:gd name="T24" fmla="*/ 165 h 1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165">
                              <a:moveTo>
                                <a:pt x="0" y="0"/>
                              </a:moveTo>
                              <a:lnTo>
                                <a:pt x="60" y="23"/>
                              </a:lnTo>
                              <a:lnTo>
                                <a:pt x="60" y="164"/>
                              </a:lnTo>
                              <a:lnTo>
                                <a:pt x="42" y="164"/>
                              </a:lnTo>
                              <a:lnTo>
                                <a:pt x="42" y="23"/>
                              </a:lnTo>
                              <a:lnTo>
                                <a:pt x="0" y="11"/>
                              </a:lnTo>
                              <a:lnTo>
                                <a:pt x="0" y="0"/>
                              </a:lnTo>
                            </a:path>
                          </a:pathLst>
                        </a:custGeom>
                        <a:solidFill>
                          <a:srgbClr val="005F5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12583" name="Group 40">
                        <a:extLst>
                          <a:ext uri="{FF2B5EF4-FFF2-40B4-BE49-F238E27FC236}">
                            <a16:creationId xmlns:a16="http://schemas.microsoft.com/office/drawing/2014/main" id="{2BE61861-C2C9-E1E3-4F29-18D26D3A7602}"/>
                          </a:ext>
                        </a:extLst>
                      </p:cNvPr>
                      <p:cNvGrpSpPr>
                        <a:grpSpLocks/>
                      </p:cNvGrpSpPr>
                      <p:nvPr/>
                    </p:nvGrpSpPr>
                    <p:grpSpPr bwMode="auto">
                      <a:xfrm>
                        <a:off x="2489" y="1558"/>
                        <a:ext cx="607" cy="441"/>
                        <a:chOff x="2489" y="1558"/>
                        <a:chExt cx="607" cy="441"/>
                      </a:xfrm>
                    </p:grpSpPr>
                    <p:sp>
                      <p:nvSpPr>
                        <p:cNvPr id="12604" name="Freeform 41">
                          <a:extLst>
                            <a:ext uri="{FF2B5EF4-FFF2-40B4-BE49-F238E27FC236}">
                              <a16:creationId xmlns:a16="http://schemas.microsoft.com/office/drawing/2014/main" id="{A2DBFDA0-6C31-BEFC-AAE1-FE10B0C008CB}"/>
                            </a:ext>
                          </a:extLst>
                        </p:cNvPr>
                        <p:cNvSpPr>
                          <a:spLocks/>
                        </p:cNvSpPr>
                        <p:nvPr/>
                      </p:nvSpPr>
                      <p:spPr bwMode="auto">
                        <a:xfrm>
                          <a:off x="2489" y="1558"/>
                          <a:ext cx="477" cy="441"/>
                        </a:xfrm>
                        <a:custGeom>
                          <a:avLst/>
                          <a:gdLst>
                            <a:gd name="T0" fmla="*/ 0 w 477"/>
                            <a:gd name="T1" fmla="*/ 94 h 441"/>
                            <a:gd name="T2" fmla="*/ 476 w 477"/>
                            <a:gd name="T3" fmla="*/ 0 h 441"/>
                            <a:gd name="T4" fmla="*/ 476 w 477"/>
                            <a:gd name="T5" fmla="*/ 440 h 441"/>
                            <a:gd name="T6" fmla="*/ 0 w 477"/>
                            <a:gd name="T7" fmla="*/ 440 h 441"/>
                            <a:gd name="T8" fmla="*/ 0 w 477"/>
                            <a:gd name="T9" fmla="*/ 94 h 441"/>
                            <a:gd name="T10" fmla="*/ 0 60000 65536"/>
                            <a:gd name="T11" fmla="*/ 0 60000 65536"/>
                            <a:gd name="T12" fmla="*/ 0 60000 65536"/>
                            <a:gd name="T13" fmla="*/ 0 60000 65536"/>
                            <a:gd name="T14" fmla="*/ 0 60000 65536"/>
                            <a:gd name="T15" fmla="*/ 0 w 477"/>
                            <a:gd name="T16" fmla="*/ 0 h 441"/>
                            <a:gd name="T17" fmla="*/ 477 w 477"/>
                            <a:gd name="T18" fmla="*/ 441 h 441"/>
                          </a:gdLst>
                          <a:ahLst/>
                          <a:cxnLst>
                            <a:cxn ang="T10">
                              <a:pos x="T0" y="T1"/>
                            </a:cxn>
                            <a:cxn ang="T11">
                              <a:pos x="T2" y="T3"/>
                            </a:cxn>
                            <a:cxn ang="T12">
                              <a:pos x="T4" y="T5"/>
                            </a:cxn>
                            <a:cxn ang="T13">
                              <a:pos x="T6" y="T7"/>
                            </a:cxn>
                            <a:cxn ang="T14">
                              <a:pos x="T8" y="T9"/>
                            </a:cxn>
                          </a:cxnLst>
                          <a:rect l="T15" t="T16" r="T17" b="T18"/>
                          <a:pathLst>
                            <a:path w="477" h="441">
                              <a:moveTo>
                                <a:pt x="0" y="94"/>
                              </a:moveTo>
                              <a:lnTo>
                                <a:pt x="476" y="0"/>
                              </a:lnTo>
                              <a:lnTo>
                                <a:pt x="476" y="440"/>
                              </a:lnTo>
                              <a:lnTo>
                                <a:pt x="0" y="440"/>
                              </a:lnTo>
                              <a:lnTo>
                                <a:pt x="0" y="94"/>
                              </a:lnTo>
                            </a:path>
                          </a:pathLst>
                        </a:custGeom>
                        <a:solidFill>
                          <a:srgbClr val="00808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605" name="Freeform 42">
                          <a:extLst>
                            <a:ext uri="{FF2B5EF4-FFF2-40B4-BE49-F238E27FC236}">
                              <a16:creationId xmlns:a16="http://schemas.microsoft.com/office/drawing/2014/main" id="{0FE796BF-88CF-5111-1C9E-A3C75AA6BBEE}"/>
                            </a:ext>
                          </a:extLst>
                        </p:cNvPr>
                        <p:cNvSpPr>
                          <a:spLocks/>
                        </p:cNvSpPr>
                        <p:nvPr/>
                      </p:nvSpPr>
                      <p:spPr bwMode="auto">
                        <a:xfrm>
                          <a:off x="2959" y="1558"/>
                          <a:ext cx="137" cy="441"/>
                        </a:xfrm>
                        <a:custGeom>
                          <a:avLst/>
                          <a:gdLst>
                            <a:gd name="T0" fmla="*/ 89 w 137"/>
                            <a:gd name="T1" fmla="*/ 6 h 441"/>
                            <a:gd name="T2" fmla="*/ 89 w 137"/>
                            <a:gd name="T3" fmla="*/ 24 h 441"/>
                            <a:gd name="T4" fmla="*/ 0 w 137"/>
                            <a:gd name="T5" fmla="*/ 0 h 441"/>
                            <a:gd name="T6" fmla="*/ 0 w 137"/>
                            <a:gd name="T7" fmla="*/ 440 h 441"/>
                            <a:gd name="T8" fmla="*/ 89 w 137"/>
                            <a:gd name="T9" fmla="*/ 429 h 441"/>
                            <a:gd name="T10" fmla="*/ 89 w 137"/>
                            <a:gd name="T11" fmla="*/ 94 h 441"/>
                            <a:gd name="T12" fmla="*/ 136 w 137"/>
                            <a:gd name="T13" fmla="*/ 100 h 441"/>
                            <a:gd name="T14" fmla="*/ 136 w 137"/>
                            <a:gd name="T15" fmla="*/ 18 h 441"/>
                            <a:gd name="T16" fmla="*/ 89 w 137"/>
                            <a:gd name="T17" fmla="*/ 6 h 4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7"/>
                            <a:gd name="T28" fmla="*/ 0 h 441"/>
                            <a:gd name="T29" fmla="*/ 137 w 137"/>
                            <a:gd name="T30" fmla="*/ 441 h 4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7" h="441">
                              <a:moveTo>
                                <a:pt x="89" y="6"/>
                              </a:moveTo>
                              <a:lnTo>
                                <a:pt x="89" y="24"/>
                              </a:lnTo>
                              <a:lnTo>
                                <a:pt x="0" y="0"/>
                              </a:lnTo>
                              <a:lnTo>
                                <a:pt x="0" y="440"/>
                              </a:lnTo>
                              <a:lnTo>
                                <a:pt x="89" y="429"/>
                              </a:lnTo>
                              <a:lnTo>
                                <a:pt x="89" y="94"/>
                              </a:lnTo>
                              <a:lnTo>
                                <a:pt x="136" y="100"/>
                              </a:lnTo>
                              <a:lnTo>
                                <a:pt x="136" y="18"/>
                              </a:lnTo>
                              <a:lnTo>
                                <a:pt x="89" y="6"/>
                              </a:lnTo>
                            </a:path>
                          </a:pathLst>
                        </a:custGeom>
                        <a:solidFill>
                          <a:srgbClr val="7FFFD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12584" name="Group 43">
                        <a:extLst>
                          <a:ext uri="{FF2B5EF4-FFF2-40B4-BE49-F238E27FC236}">
                            <a16:creationId xmlns:a16="http://schemas.microsoft.com/office/drawing/2014/main" id="{E0869370-D5F7-0807-DCFB-B888D232920A}"/>
                          </a:ext>
                        </a:extLst>
                      </p:cNvPr>
                      <p:cNvGrpSpPr>
                        <a:grpSpLocks/>
                      </p:cNvGrpSpPr>
                      <p:nvPr/>
                    </p:nvGrpSpPr>
                    <p:grpSpPr bwMode="auto">
                      <a:xfrm>
                        <a:off x="2697" y="1588"/>
                        <a:ext cx="102" cy="324"/>
                        <a:chOff x="2697" y="1588"/>
                        <a:chExt cx="102" cy="324"/>
                      </a:xfrm>
                    </p:grpSpPr>
                    <p:sp>
                      <p:nvSpPr>
                        <p:cNvPr id="12601" name="Freeform 44">
                          <a:extLst>
                            <a:ext uri="{FF2B5EF4-FFF2-40B4-BE49-F238E27FC236}">
                              <a16:creationId xmlns:a16="http://schemas.microsoft.com/office/drawing/2014/main" id="{3D9E8F3E-4212-418C-69D6-3016E880445F}"/>
                            </a:ext>
                          </a:extLst>
                        </p:cNvPr>
                        <p:cNvSpPr>
                          <a:spLocks/>
                        </p:cNvSpPr>
                        <p:nvPr/>
                      </p:nvSpPr>
                      <p:spPr bwMode="auto">
                        <a:xfrm>
                          <a:off x="2697" y="1588"/>
                          <a:ext cx="73" cy="259"/>
                        </a:xfrm>
                        <a:custGeom>
                          <a:avLst/>
                          <a:gdLst>
                            <a:gd name="T0" fmla="*/ 72 w 73"/>
                            <a:gd name="T1" fmla="*/ 0 h 259"/>
                            <a:gd name="T2" fmla="*/ 72 w 73"/>
                            <a:gd name="T3" fmla="*/ 258 h 259"/>
                            <a:gd name="T4" fmla="*/ 0 w 73"/>
                            <a:gd name="T5" fmla="*/ 258 h 259"/>
                            <a:gd name="T6" fmla="*/ 0 w 73"/>
                            <a:gd name="T7" fmla="*/ 12 h 259"/>
                            <a:gd name="T8" fmla="*/ 72 w 73"/>
                            <a:gd name="T9" fmla="*/ 0 h 259"/>
                            <a:gd name="T10" fmla="*/ 0 60000 65536"/>
                            <a:gd name="T11" fmla="*/ 0 60000 65536"/>
                            <a:gd name="T12" fmla="*/ 0 60000 65536"/>
                            <a:gd name="T13" fmla="*/ 0 60000 65536"/>
                            <a:gd name="T14" fmla="*/ 0 60000 65536"/>
                            <a:gd name="T15" fmla="*/ 0 w 73"/>
                            <a:gd name="T16" fmla="*/ 0 h 259"/>
                            <a:gd name="T17" fmla="*/ 73 w 73"/>
                            <a:gd name="T18" fmla="*/ 259 h 259"/>
                          </a:gdLst>
                          <a:ahLst/>
                          <a:cxnLst>
                            <a:cxn ang="T10">
                              <a:pos x="T0" y="T1"/>
                            </a:cxn>
                            <a:cxn ang="T11">
                              <a:pos x="T2" y="T3"/>
                            </a:cxn>
                            <a:cxn ang="T12">
                              <a:pos x="T4" y="T5"/>
                            </a:cxn>
                            <a:cxn ang="T13">
                              <a:pos x="T6" y="T7"/>
                            </a:cxn>
                            <a:cxn ang="T14">
                              <a:pos x="T8" y="T9"/>
                            </a:cxn>
                          </a:cxnLst>
                          <a:rect l="T15" t="T16" r="T17" b="T18"/>
                          <a:pathLst>
                            <a:path w="73" h="259">
                              <a:moveTo>
                                <a:pt x="72" y="0"/>
                              </a:moveTo>
                              <a:lnTo>
                                <a:pt x="72" y="258"/>
                              </a:lnTo>
                              <a:lnTo>
                                <a:pt x="0" y="258"/>
                              </a:lnTo>
                              <a:lnTo>
                                <a:pt x="0" y="12"/>
                              </a:lnTo>
                              <a:lnTo>
                                <a:pt x="72" y="0"/>
                              </a:lnTo>
                            </a:path>
                          </a:pathLst>
                        </a:custGeom>
                        <a:solidFill>
                          <a:srgbClr val="00DFB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602" name="Freeform 45">
                          <a:extLst>
                            <a:ext uri="{FF2B5EF4-FFF2-40B4-BE49-F238E27FC236}">
                              <a16:creationId xmlns:a16="http://schemas.microsoft.com/office/drawing/2014/main" id="{F23A1E81-DEC9-A13A-D050-156F51907E1B}"/>
                            </a:ext>
                          </a:extLst>
                        </p:cNvPr>
                        <p:cNvSpPr>
                          <a:spLocks/>
                        </p:cNvSpPr>
                        <p:nvPr/>
                      </p:nvSpPr>
                      <p:spPr bwMode="auto">
                        <a:xfrm>
                          <a:off x="2697" y="1840"/>
                          <a:ext cx="96" cy="66"/>
                        </a:xfrm>
                        <a:custGeom>
                          <a:avLst/>
                          <a:gdLst>
                            <a:gd name="T0" fmla="*/ 0 w 96"/>
                            <a:gd name="T1" fmla="*/ 6 h 66"/>
                            <a:gd name="T2" fmla="*/ 72 w 96"/>
                            <a:gd name="T3" fmla="*/ 0 h 66"/>
                            <a:gd name="T4" fmla="*/ 95 w 96"/>
                            <a:gd name="T5" fmla="*/ 65 h 66"/>
                            <a:gd name="T6" fmla="*/ 30 w 96"/>
                            <a:gd name="T7" fmla="*/ 65 h 66"/>
                            <a:gd name="T8" fmla="*/ 0 w 96"/>
                            <a:gd name="T9" fmla="*/ 6 h 66"/>
                            <a:gd name="T10" fmla="*/ 0 60000 65536"/>
                            <a:gd name="T11" fmla="*/ 0 60000 65536"/>
                            <a:gd name="T12" fmla="*/ 0 60000 65536"/>
                            <a:gd name="T13" fmla="*/ 0 60000 65536"/>
                            <a:gd name="T14" fmla="*/ 0 60000 65536"/>
                            <a:gd name="T15" fmla="*/ 0 w 96"/>
                            <a:gd name="T16" fmla="*/ 0 h 66"/>
                            <a:gd name="T17" fmla="*/ 96 w 96"/>
                            <a:gd name="T18" fmla="*/ 66 h 66"/>
                          </a:gdLst>
                          <a:ahLst/>
                          <a:cxnLst>
                            <a:cxn ang="T10">
                              <a:pos x="T0" y="T1"/>
                            </a:cxn>
                            <a:cxn ang="T11">
                              <a:pos x="T2" y="T3"/>
                            </a:cxn>
                            <a:cxn ang="T12">
                              <a:pos x="T4" y="T5"/>
                            </a:cxn>
                            <a:cxn ang="T13">
                              <a:pos x="T6" y="T7"/>
                            </a:cxn>
                            <a:cxn ang="T14">
                              <a:pos x="T8" y="T9"/>
                            </a:cxn>
                          </a:cxnLst>
                          <a:rect l="T15" t="T16" r="T17" b="T18"/>
                          <a:pathLst>
                            <a:path w="96" h="66">
                              <a:moveTo>
                                <a:pt x="0" y="6"/>
                              </a:moveTo>
                              <a:lnTo>
                                <a:pt x="72" y="0"/>
                              </a:lnTo>
                              <a:lnTo>
                                <a:pt x="95" y="65"/>
                              </a:lnTo>
                              <a:lnTo>
                                <a:pt x="30" y="65"/>
                              </a:lnTo>
                              <a:lnTo>
                                <a:pt x="0" y="6"/>
                              </a:lnTo>
                            </a:path>
                          </a:pathLst>
                        </a:custGeom>
                        <a:solidFill>
                          <a:srgbClr val="00808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603" name="Freeform 46">
                          <a:extLst>
                            <a:ext uri="{FF2B5EF4-FFF2-40B4-BE49-F238E27FC236}">
                              <a16:creationId xmlns:a16="http://schemas.microsoft.com/office/drawing/2014/main" id="{D20E5610-3A44-47CC-3EB2-ACE9356761D1}"/>
                            </a:ext>
                          </a:extLst>
                        </p:cNvPr>
                        <p:cNvSpPr>
                          <a:spLocks/>
                        </p:cNvSpPr>
                        <p:nvPr/>
                      </p:nvSpPr>
                      <p:spPr bwMode="auto">
                        <a:xfrm>
                          <a:off x="2769" y="1588"/>
                          <a:ext cx="30" cy="324"/>
                        </a:xfrm>
                        <a:custGeom>
                          <a:avLst/>
                          <a:gdLst>
                            <a:gd name="T0" fmla="*/ 0 w 30"/>
                            <a:gd name="T1" fmla="*/ 0 h 324"/>
                            <a:gd name="T2" fmla="*/ 29 w 30"/>
                            <a:gd name="T3" fmla="*/ 6 h 324"/>
                            <a:gd name="T4" fmla="*/ 29 w 30"/>
                            <a:gd name="T5" fmla="*/ 323 h 324"/>
                            <a:gd name="T6" fmla="*/ 0 w 30"/>
                            <a:gd name="T7" fmla="*/ 259 h 324"/>
                            <a:gd name="T8" fmla="*/ 0 w 30"/>
                            <a:gd name="T9" fmla="*/ 0 h 324"/>
                            <a:gd name="T10" fmla="*/ 0 60000 65536"/>
                            <a:gd name="T11" fmla="*/ 0 60000 65536"/>
                            <a:gd name="T12" fmla="*/ 0 60000 65536"/>
                            <a:gd name="T13" fmla="*/ 0 60000 65536"/>
                            <a:gd name="T14" fmla="*/ 0 60000 65536"/>
                            <a:gd name="T15" fmla="*/ 0 w 30"/>
                            <a:gd name="T16" fmla="*/ 0 h 324"/>
                            <a:gd name="T17" fmla="*/ 30 w 30"/>
                            <a:gd name="T18" fmla="*/ 324 h 324"/>
                          </a:gdLst>
                          <a:ahLst/>
                          <a:cxnLst>
                            <a:cxn ang="T10">
                              <a:pos x="T0" y="T1"/>
                            </a:cxn>
                            <a:cxn ang="T11">
                              <a:pos x="T2" y="T3"/>
                            </a:cxn>
                            <a:cxn ang="T12">
                              <a:pos x="T4" y="T5"/>
                            </a:cxn>
                            <a:cxn ang="T13">
                              <a:pos x="T6" y="T7"/>
                            </a:cxn>
                            <a:cxn ang="T14">
                              <a:pos x="T8" y="T9"/>
                            </a:cxn>
                          </a:cxnLst>
                          <a:rect l="T15" t="T16" r="T17" b="T18"/>
                          <a:pathLst>
                            <a:path w="30" h="324">
                              <a:moveTo>
                                <a:pt x="0" y="0"/>
                              </a:moveTo>
                              <a:lnTo>
                                <a:pt x="29" y="6"/>
                              </a:lnTo>
                              <a:lnTo>
                                <a:pt x="29" y="323"/>
                              </a:lnTo>
                              <a:lnTo>
                                <a:pt x="0" y="259"/>
                              </a:lnTo>
                              <a:lnTo>
                                <a:pt x="0" y="0"/>
                              </a:lnTo>
                            </a:path>
                          </a:pathLst>
                        </a:custGeom>
                        <a:solidFill>
                          <a:srgbClr val="7FFFD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12585" name="Group 47">
                        <a:extLst>
                          <a:ext uri="{FF2B5EF4-FFF2-40B4-BE49-F238E27FC236}">
                            <a16:creationId xmlns:a16="http://schemas.microsoft.com/office/drawing/2014/main" id="{DF85C7B1-1967-95F4-D994-018ACF71E0D0}"/>
                          </a:ext>
                        </a:extLst>
                      </p:cNvPr>
                      <p:cNvGrpSpPr>
                        <a:grpSpLocks/>
                      </p:cNvGrpSpPr>
                      <p:nvPr/>
                    </p:nvGrpSpPr>
                    <p:grpSpPr bwMode="auto">
                      <a:xfrm>
                        <a:off x="2531" y="1623"/>
                        <a:ext cx="114" cy="289"/>
                        <a:chOff x="2531" y="1623"/>
                        <a:chExt cx="114" cy="289"/>
                      </a:xfrm>
                    </p:grpSpPr>
                    <p:sp>
                      <p:nvSpPr>
                        <p:cNvPr id="12598" name="Freeform 48">
                          <a:extLst>
                            <a:ext uri="{FF2B5EF4-FFF2-40B4-BE49-F238E27FC236}">
                              <a16:creationId xmlns:a16="http://schemas.microsoft.com/office/drawing/2014/main" id="{4E6B55E0-658E-23D7-8EF8-B6D2D9337EC1}"/>
                            </a:ext>
                          </a:extLst>
                        </p:cNvPr>
                        <p:cNvSpPr>
                          <a:spLocks/>
                        </p:cNvSpPr>
                        <p:nvPr/>
                      </p:nvSpPr>
                      <p:spPr bwMode="auto">
                        <a:xfrm>
                          <a:off x="2603" y="1623"/>
                          <a:ext cx="42" cy="289"/>
                        </a:xfrm>
                        <a:custGeom>
                          <a:avLst/>
                          <a:gdLst>
                            <a:gd name="T0" fmla="*/ 0 w 42"/>
                            <a:gd name="T1" fmla="*/ 0 h 289"/>
                            <a:gd name="T2" fmla="*/ 0 w 42"/>
                            <a:gd name="T3" fmla="*/ 229 h 289"/>
                            <a:gd name="T4" fmla="*/ 41 w 42"/>
                            <a:gd name="T5" fmla="*/ 288 h 289"/>
                            <a:gd name="T6" fmla="*/ 41 w 42"/>
                            <a:gd name="T7" fmla="*/ 0 h 289"/>
                            <a:gd name="T8" fmla="*/ 0 w 42"/>
                            <a:gd name="T9" fmla="*/ 0 h 289"/>
                            <a:gd name="T10" fmla="*/ 0 60000 65536"/>
                            <a:gd name="T11" fmla="*/ 0 60000 65536"/>
                            <a:gd name="T12" fmla="*/ 0 60000 65536"/>
                            <a:gd name="T13" fmla="*/ 0 60000 65536"/>
                            <a:gd name="T14" fmla="*/ 0 60000 65536"/>
                            <a:gd name="T15" fmla="*/ 0 w 42"/>
                            <a:gd name="T16" fmla="*/ 0 h 289"/>
                            <a:gd name="T17" fmla="*/ 42 w 42"/>
                            <a:gd name="T18" fmla="*/ 289 h 289"/>
                          </a:gdLst>
                          <a:ahLst/>
                          <a:cxnLst>
                            <a:cxn ang="T10">
                              <a:pos x="T0" y="T1"/>
                            </a:cxn>
                            <a:cxn ang="T11">
                              <a:pos x="T2" y="T3"/>
                            </a:cxn>
                            <a:cxn ang="T12">
                              <a:pos x="T4" y="T5"/>
                            </a:cxn>
                            <a:cxn ang="T13">
                              <a:pos x="T6" y="T7"/>
                            </a:cxn>
                            <a:cxn ang="T14">
                              <a:pos x="T8" y="T9"/>
                            </a:cxn>
                          </a:cxnLst>
                          <a:rect l="T15" t="T16" r="T17" b="T18"/>
                          <a:pathLst>
                            <a:path w="42" h="289">
                              <a:moveTo>
                                <a:pt x="0" y="0"/>
                              </a:moveTo>
                              <a:lnTo>
                                <a:pt x="0" y="229"/>
                              </a:lnTo>
                              <a:lnTo>
                                <a:pt x="41" y="288"/>
                              </a:lnTo>
                              <a:lnTo>
                                <a:pt x="41" y="0"/>
                              </a:lnTo>
                              <a:lnTo>
                                <a:pt x="0" y="0"/>
                              </a:lnTo>
                            </a:path>
                          </a:pathLst>
                        </a:custGeom>
                        <a:solidFill>
                          <a:srgbClr val="7FFFD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99" name="Freeform 49">
                          <a:extLst>
                            <a:ext uri="{FF2B5EF4-FFF2-40B4-BE49-F238E27FC236}">
                              <a16:creationId xmlns:a16="http://schemas.microsoft.com/office/drawing/2014/main" id="{D567D844-279D-9F93-BF1A-41F460F53B1C}"/>
                            </a:ext>
                          </a:extLst>
                        </p:cNvPr>
                        <p:cNvSpPr>
                          <a:spLocks/>
                        </p:cNvSpPr>
                        <p:nvPr/>
                      </p:nvSpPr>
                      <p:spPr bwMode="auto">
                        <a:xfrm>
                          <a:off x="2531" y="1623"/>
                          <a:ext cx="73" cy="236"/>
                        </a:xfrm>
                        <a:custGeom>
                          <a:avLst/>
                          <a:gdLst>
                            <a:gd name="T0" fmla="*/ 0 w 73"/>
                            <a:gd name="T1" fmla="*/ 11 h 236"/>
                            <a:gd name="T2" fmla="*/ 72 w 73"/>
                            <a:gd name="T3" fmla="*/ 0 h 236"/>
                            <a:gd name="T4" fmla="*/ 72 w 73"/>
                            <a:gd name="T5" fmla="*/ 235 h 236"/>
                            <a:gd name="T6" fmla="*/ 0 w 73"/>
                            <a:gd name="T7" fmla="*/ 235 h 236"/>
                            <a:gd name="T8" fmla="*/ 0 w 73"/>
                            <a:gd name="T9" fmla="*/ 11 h 236"/>
                            <a:gd name="T10" fmla="*/ 0 60000 65536"/>
                            <a:gd name="T11" fmla="*/ 0 60000 65536"/>
                            <a:gd name="T12" fmla="*/ 0 60000 65536"/>
                            <a:gd name="T13" fmla="*/ 0 60000 65536"/>
                            <a:gd name="T14" fmla="*/ 0 60000 65536"/>
                            <a:gd name="T15" fmla="*/ 0 w 73"/>
                            <a:gd name="T16" fmla="*/ 0 h 236"/>
                            <a:gd name="T17" fmla="*/ 73 w 73"/>
                            <a:gd name="T18" fmla="*/ 236 h 236"/>
                          </a:gdLst>
                          <a:ahLst/>
                          <a:cxnLst>
                            <a:cxn ang="T10">
                              <a:pos x="T0" y="T1"/>
                            </a:cxn>
                            <a:cxn ang="T11">
                              <a:pos x="T2" y="T3"/>
                            </a:cxn>
                            <a:cxn ang="T12">
                              <a:pos x="T4" y="T5"/>
                            </a:cxn>
                            <a:cxn ang="T13">
                              <a:pos x="T6" y="T7"/>
                            </a:cxn>
                            <a:cxn ang="T14">
                              <a:pos x="T8" y="T9"/>
                            </a:cxn>
                          </a:cxnLst>
                          <a:rect l="T15" t="T16" r="T17" b="T18"/>
                          <a:pathLst>
                            <a:path w="73" h="236">
                              <a:moveTo>
                                <a:pt x="0" y="11"/>
                              </a:moveTo>
                              <a:lnTo>
                                <a:pt x="72" y="0"/>
                              </a:lnTo>
                              <a:lnTo>
                                <a:pt x="72" y="235"/>
                              </a:lnTo>
                              <a:lnTo>
                                <a:pt x="0" y="235"/>
                              </a:lnTo>
                              <a:lnTo>
                                <a:pt x="0" y="11"/>
                              </a:lnTo>
                            </a:path>
                          </a:pathLst>
                        </a:custGeom>
                        <a:solidFill>
                          <a:srgbClr val="00DFB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600" name="Freeform 50">
                          <a:extLst>
                            <a:ext uri="{FF2B5EF4-FFF2-40B4-BE49-F238E27FC236}">
                              <a16:creationId xmlns:a16="http://schemas.microsoft.com/office/drawing/2014/main" id="{61E159C3-B9B8-A04C-4576-6EC4EFFC7F2D}"/>
                            </a:ext>
                          </a:extLst>
                        </p:cNvPr>
                        <p:cNvSpPr>
                          <a:spLocks/>
                        </p:cNvSpPr>
                        <p:nvPr/>
                      </p:nvSpPr>
                      <p:spPr bwMode="auto">
                        <a:xfrm>
                          <a:off x="2531" y="1852"/>
                          <a:ext cx="114" cy="60"/>
                        </a:xfrm>
                        <a:custGeom>
                          <a:avLst/>
                          <a:gdLst>
                            <a:gd name="T0" fmla="*/ 0 w 114"/>
                            <a:gd name="T1" fmla="*/ 6 h 60"/>
                            <a:gd name="T2" fmla="*/ 72 w 114"/>
                            <a:gd name="T3" fmla="*/ 0 h 60"/>
                            <a:gd name="T4" fmla="*/ 113 w 114"/>
                            <a:gd name="T5" fmla="*/ 59 h 60"/>
                            <a:gd name="T6" fmla="*/ 42 w 114"/>
                            <a:gd name="T7" fmla="*/ 59 h 60"/>
                            <a:gd name="T8" fmla="*/ 0 w 114"/>
                            <a:gd name="T9" fmla="*/ 6 h 60"/>
                            <a:gd name="T10" fmla="*/ 0 60000 65536"/>
                            <a:gd name="T11" fmla="*/ 0 60000 65536"/>
                            <a:gd name="T12" fmla="*/ 0 60000 65536"/>
                            <a:gd name="T13" fmla="*/ 0 60000 65536"/>
                            <a:gd name="T14" fmla="*/ 0 60000 65536"/>
                            <a:gd name="T15" fmla="*/ 0 w 114"/>
                            <a:gd name="T16" fmla="*/ 0 h 60"/>
                            <a:gd name="T17" fmla="*/ 114 w 114"/>
                            <a:gd name="T18" fmla="*/ 60 h 60"/>
                          </a:gdLst>
                          <a:ahLst/>
                          <a:cxnLst>
                            <a:cxn ang="T10">
                              <a:pos x="T0" y="T1"/>
                            </a:cxn>
                            <a:cxn ang="T11">
                              <a:pos x="T2" y="T3"/>
                            </a:cxn>
                            <a:cxn ang="T12">
                              <a:pos x="T4" y="T5"/>
                            </a:cxn>
                            <a:cxn ang="T13">
                              <a:pos x="T6" y="T7"/>
                            </a:cxn>
                            <a:cxn ang="T14">
                              <a:pos x="T8" y="T9"/>
                            </a:cxn>
                          </a:cxnLst>
                          <a:rect l="T15" t="T16" r="T17" b="T18"/>
                          <a:pathLst>
                            <a:path w="114" h="60">
                              <a:moveTo>
                                <a:pt x="0" y="6"/>
                              </a:moveTo>
                              <a:lnTo>
                                <a:pt x="72" y="0"/>
                              </a:lnTo>
                              <a:lnTo>
                                <a:pt x="113" y="59"/>
                              </a:lnTo>
                              <a:lnTo>
                                <a:pt x="42" y="59"/>
                              </a:lnTo>
                              <a:lnTo>
                                <a:pt x="0" y="6"/>
                              </a:lnTo>
                            </a:path>
                          </a:pathLst>
                        </a:custGeom>
                        <a:solidFill>
                          <a:srgbClr val="00808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12586" name="Group 51">
                        <a:extLst>
                          <a:ext uri="{FF2B5EF4-FFF2-40B4-BE49-F238E27FC236}">
                            <a16:creationId xmlns:a16="http://schemas.microsoft.com/office/drawing/2014/main" id="{C821560E-24F9-5627-4210-5FADDFFDA3D6}"/>
                          </a:ext>
                        </a:extLst>
                      </p:cNvPr>
                      <p:cNvGrpSpPr>
                        <a:grpSpLocks/>
                      </p:cNvGrpSpPr>
                      <p:nvPr/>
                    </p:nvGrpSpPr>
                    <p:grpSpPr bwMode="auto">
                      <a:xfrm>
                        <a:off x="2846" y="1565"/>
                        <a:ext cx="108" cy="259"/>
                        <a:chOff x="2846" y="1565"/>
                        <a:chExt cx="108" cy="259"/>
                      </a:xfrm>
                    </p:grpSpPr>
                    <p:sp>
                      <p:nvSpPr>
                        <p:cNvPr id="12595" name="Freeform 52">
                          <a:extLst>
                            <a:ext uri="{FF2B5EF4-FFF2-40B4-BE49-F238E27FC236}">
                              <a16:creationId xmlns:a16="http://schemas.microsoft.com/office/drawing/2014/main" id="{EB14FDA1-C51E-909E-553C-E5DBD658D778}"/>
                            </a:ext>
                          </a:extLst>
                        </p:cNvPr>
                        <p:cNvSpPr>
                          <a:spLocks/>
                        </p:cNvSpPr>
                        <p:nvPr/>
                      </p:nvSpPr>
                      <p:spPr bwMode="auto">
                        <a:xfrm>
                          <a:off x="2846" y="1729"/>
                          <a:ext cx="108" cy="88"/>
                        </a:xfrm>
                        <a:custGeom>
                          <a:avLst/>
                          <a:gdLst>
                            <a:gd name="T0" fmla="*/ 0 w 108"/>
                            <a:gd name="T1" fmla="*/ 5 h 88"/>
                            <a:gd name="T2" fmla="*/ 71 w 108"/>
                            <a:gd name="T3" fmla="*/ 0 h 88"/>
                            <a:gd name="T4" fmla="*/ 107 w 108"/>
                            <a:gd name="T5" fmla="*/ 87 h 88"/>
                            <a:gd name="T6" fmla="*/ 42 w 108"/>
                            <a:gd name="T7" fmla="*/ 87 h 88"/>
                            <a:gd name="T8" fmla="*/ 0 w 108"/>
                            <a:gd name="T9" fmla="*/ 5 h 88"/>
                            <a:gd name="T10" fmla="*/ 0 60000 65536"/>
                            <a:gd name="T11" fmla="*/ 0 60000 65536"/>
                            <a:gd name="T12" fmla="*/ 0 60000 65536"/>
                            <a:gd name="T13" fmla="*/ 0 60000 65536"/>
                            <a:gd name="T14" fmla="*/ 0 60000 65536"/>
                            <a:gd name="T15" fmla="*/ 0 w 108"/>
                            <a:gd name="T16" fmla="*/ 0 h 88"/>
                            <a:gd name="T17" fmla="*/ 108 w 108"/>
                            <a:gd name="T18" fmla="*/ 88 h 88"/>
                          </a:gdLst>
                          <a:ahLst/>
                          <a:cxnLst>
                            <a:cxn ang="T10">
                              <a:pos x="T0" y="T1"/>
                            </a:cxn>
                            <a:cxn ang="T11">
                              <a:pos x="T2" y="T3"/>
                            </a:cxn>
                            <a:cxn ang="T12">
                              <a:pos x="T4" y="T5"/>
                            </a:cxn>
                            <a:cxn ang="T13">
                              <a:pos x="T6" y="T7"/>
                            </a:cxn>
                            <a:cxn ang="T14">
                              <a:pos x="T8" y="T9"/>
                            </a:cxn>
                          </a:cxnLst>
                          <a:rect l="T15" t="T16" r="T17" b="T18"/>
                          <a:pathLst>
                            <a:path w="108" h="88">
                              <a:moveTo>
                                <a:pt x="0" y="5"/>
                              </a:moveTo>
                              <a:lnTo>
                                <a:pt x="71" y="0"/>
                              </a:lnTo>
                              <a:lnTo>
                                <a:pt x="107" y="87"/>
                              </a:lnTo>
                              <a:lnTo>
                                <a:pt x="42" y="87"/>
                              </a:lnTo>
                              <a:lnTo>
                                <a:pt x="0" y="5"/>
                              </a:lnTo>
                            </a:path>
                          </a:pathLst>
                        </a:custGeom>
                        <a:solidFill>
                          <a:srgbClr val="00808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96" name="Freeform 53">
                          <a:extLst>
                            <a:ext uri="{FF2B5EF4-FFF2-40B4-BE49-F238E27FC236}">
                              <a16:creationId xmlns:a16="http://schemas.microsoft.com/office/drawing/2014/main" id="{6FC570F1-2343-8844-4C82-8AB1146F5114}"/>
                            </a:ext>
                          </a:extLst>
                        </p:cNvPr>
                        <p:cNvSpPr>
                          <a:spLocks/>
                        </p:cNvSpPr>
                        <p:nvPr/>
                      </p:nvSpPr>
                      <p:spPr bwMode="auto">
                        <a:xfrm>
                          <a:off x="2846" y="1565"/>
                          <a:ext cx="72" cy="176"/>
                        </a:xfrm>
                        <a:custGeom>
                          <a:avLst/>
                          <a:gdLst>
                            <a:gd name="T0" fmla="*/ 0 w 72"/>
                            <a:gd name="T1" fmla="*/ 175 h 176"/>
                            <a:gd name="T2" fmla="*/ 71 w 72"/>
                            <a:gd name="T3" fmla="*/ 164 h 176"/>
                            <a:gd name="T4" fmla="*/ 71 w 72"/>
                            <a:gd name="T5" fmla="*/ 0 h 176"/>
                            <a:gd name="T6" fmla="*/ 0 w 72"/>
                            <a:gd name="T7" fmla="*/ 11 h 176"/>
                            <a:gd name="T8" fmla="*/ 0 w 72"/>
                            <a:gd name="T9" fmla="*/ 175 h 176"/>
                            <a:gd name="T10" fmla="*/ 0 60000 65536"/>
                            <a:gd name="T11" fmla="*/ 0 60000 65536"/>
                            <a:gd name="T12" fmla="*/ 0 60000 65536"/>
                            <a:gd name="T13" fmla="*/ 0 60000 65536"/>
                            <a:gd name="T14" fmla="*/ 0 60000 65536"/>
                            <a:gd name="T15" fmla="*/ 0 w 72"/>
                            <a:gd name="T16" fmla="*/ 0 h 176"/>
                            <a:gd name="T17" fmla="*/ 72 w 72"/>
                            <a:gd name="T18" fmla="*/ 176 h 176"/>
                          </a:gdLst>
                          <a:ahLst/>
                          <a:cxnLst>
                            <a:cxn ang="T10">
                              <a:pos x="T0" y="T1"/>
                            </a:cxn>
                            <a:cxn ang="T11">
                              <a:pos x="T2" y="T3"/>
                            </a:cxn>
                            <a:cxn ang="T12">
                              <a:pos x="T4" y="T5"/>
                            </a:cxn>
                            <a:cxn ang="T13">
                              <a:pos x="T6" y="T7"/>
                            </a:cxn>
                            <a:cxn ang="T14">
                              <a:pos x="T8" y="T9"/>
                            </a:cxn>
                          </a:cxnLst>
                          <a:rect l="T15" t="T16" r="T17" b="T18"/>
                          <a:pathLst>
                            <a:path w="72" h="176">
                              <a:moveTo>
                                <a:pt x="0" y="175"/>
                              </a:moveTo>
                              <a:lnTo>
                                <a:pt x="71" y="164"/>
                              </a:lnTo>
                              <a:lnTo>
                                <a:pt x="71" y="0"/>
                              </a:lnTo>
                              <a:lnTo>
                                <a:pt x="0" y="11"/>
                              </a:lnTo>
                              <a:lnTo>
                                <a:pt x="0" y="175"/>
                              </a:lnTo>
                            </a:path>
                          </a:pathLst>
                        </a:custGeom>
                        <a:solidFill>
                          <a:srgbClr val="00DFB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97" name="Freeform 54">
                          <a:extLst>
                            <a:ext uri="{FF2B5EF4-FFF2-40B4-BE49-F238E27FC236}">
                              <a16:creationId xmlns:a16="http://schemas.microsoft.com/office/drawing/2014/main" id="{46E33945-2D2B-D533-31EB-DE02DBFD6365}"/>
                            </a:ext>
                          </a:extLst>
                        </p:cNvPr>
                        <p:cNvSpPr>
                          <a:spLocks/>
                        </p:cNvSpPr>
                        <p:nvPr/>
                      </p:nvSpPr>
                      <p:spPr bwMode="auto">
                        <a:xfrm>
                          <a:off x="2917" y="1565"/>
                          <a:ext cx="37" cy="259"/>
                        </a:xfrm>
                        <a:custGeom>
                          <a:avLst/>
                          <a:gdLst>
                            <a:gd name="T0" fmla="*/ 0 w 37"/>
                            <a:gd name="T1" fmla="*/ 0 h 259"/>
                            <a:gd name="T2" fmla="*/ 0 w 37"/>
                            <a:gd name="T3" fmla="*/ 170 h 259"/>
                            <a:gd name="T4" fmla="*/ 36 w 37"/>
                            <a:gd name="T5" fmla="*/ 258 h 259"/>
                            <a:gd name="T6" fmla="*/ 36 w 37"/>
                            <a:gd name="T7" fmla="*/ 5 h 259"/>
                            <a:gd name="T8" fmla="*/ 0 w 37"/>
                            <a:gd name="T9" fmla="*/ 0 h 259"/>
                            <a:gd name="T10" fmla="*/ 0 60000 65536"/>
                            <a:gd name="T11" fmla="*/ 0 60000 65536"/>
                            <a:gd name="T12" fmla="*/ 0 60000 65536"/>
                            <a:gd name="T13" fmla="*/ 0 60000 65536"/>
                            <a:gd name="T14" fmla="*/ 0 60000 65536"/>
                            <a:gd name="T15" fmla="*/ 0 w 37"/>
                            <a:gd name="T16" fmla="*/ 0 h 259"/>
                            <a:gd name="T17" fmla="*/ 37 w 37"/>
                            <a:gd name="T18" fmla="*/ 259 h 259"/>
                          </a:gdLst>
                          <a:ahLst/>
                          <a:cxnLst>
                            <a:cxn ang="T10">
                              <a:pos x="T0" y="T1"/>
                            </a:cxn>
                            <a:cxn ang="T11">
                              <a:pos x="T2" y="T3"/>
                            </a:cxn>
                            <a:cxn ang="T12">
                              <a:pos x="T4" y="T5"/>
                            </a:cxn>
                            <a:cxn ang="T13">
                              <a:pos x="T6" y="T7"/>
                            </a:cxn>
                            <a:cxn ang="T14">
                              <a:pos x="T8" y="T9"/>
                            </a:cxn>
                          </a:cxnLst>
                          <a:rect l="T15" t="T16" r="T17" b="T18"/>
                          <a:pathLst>
                            <a:path w="37" h="259">
                              <a:moveTo>
                                <a:pt x="0" y="0"/>
                              </a:moveTo>
                              <a:lnTo>
                                <a:pt x="0" y="170"/>
                              </a:lnTo>
                              <a:lnTo>
                                <a:pt x="36" y="258"/>
                              </a:lnTo>
                              <a:lnTo>
                                <a:pt x="36" y="5"/>
                              </a:lnTo>
                              <a:lnTo>
                                <a:pt x="0" y="0"/>
                              </a:lnTo>
                            </a:path>
                          </a:pathLst>
                        </a:custGeom>
                        <a:solidFill>
                          <a:srgbClr val="7FFFD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12587" name="Group 55">
                        <a:extLst>
                          <a:ext uri="{FF2B5EF4-FFF2-40B4-BE49-F238E27FC236}">
                            <a16:creationId xmlns:a16="http://schemas.microsoft.com/office/drawing/2014/main" id="{9FCCD467-094E-BF16-56AD-BE5454C22B4E}"/>
                          </a:ext>
                        </a:extLst>
                      </p:cNvPr>
                      <p:cNvGrpSpPr>
                        <a:grpSpLocks/>
                      </p:cNvGrpSpPr>
                      <p:nvPr/>
                    </p:nvGrpSpPr>
                    <p:grpSpPr bwMode="auto">
                      <a:xfrm>
                        <a:off x="2679" y="1611"/>
                        <a:ext cx="85" cy="219"/>
                        <a:chOff x="2679" y="1611"/>
                        <a:chExt cx="85" cy="219"/>
                      </a:xfrm>
                    </p:grpSpPr>
                    <p:sp>
                      <p:nvSpPr>
                        <p:cNvPr id="12592" name="Freeform 56">
                          <a:extLst>
                            <a:ext uri="{FF2B5EF4-FFF2-40B4-BE49-F238E27FC236}">
                              <a16:creationId xmlns:a16="http://schemas.microsoft.com/office/drawing/2014/main" id="{E1F9A2F9-F2B1-8D8C-A127-21E176D8FC73}"/>
                            </a:ext>
                          </a:extLst>
                        </p:cNvPr>
                        <p:cNvSpPr>
                          <a:spLocks/>
                        </p:cNvSpPr>
                        <p:nvPr/>
                      </p:nvSpPr>
                      <p:spPr bwMode="auto">
                        <a:xfrm>
                          <a:off x="2679" y="1611"/>
                          <a:ext cx="49" cy="137"/>
                        </a:xfrm>
                        <a:custGeom>
                          <a:avLst/>
                          <a:gdLst>
                            <a:gd name="T0" fmla="*/ 0 w 49"/>
                            <a:gd name="T1" fmla="*/ 6 h 137"/>
                            <a:gd name="T2" fmla="*/ 48 w 49"/>
                            <a:gd name="T3" fmla="*/ 0 h 137"/>
                            <a:gd name="T4" fmla="*/ 48 w 49"/>
                            <a:gd name="T5" fmla="*/ 136 h 137"/>
                            <a:gd name="T6" fmla="*/ 0 w 49"/>
                            <a:gd name="T7" fmla="*/ 136 h 137"/>
                            <a:gd name="T8" fmla="*/ 0 w 49"/>
                            <a:gd name="T9" fmla="*/ 6 h 137"/>
                            <a:gd name="T10" fmla="*/ 0 60000 65536"/>
                            <a:gd name="T11" fmla="*/ 0 60000 65536"/>
                            <a:gd name="T12" fmla="*/ 0 60000 65536"/>
                            <a:gd name="T13" fmla="*/ 0 60000 65536"/>
                            <a:gd name="T14" fmla="*/ 0 60000 65536"/>
                            <a:gd name="T15" fmla="*/ 0 w 49"/>
                            <a:gd name="T16" fmla="*/ 0 h 137"/>
                            <a:gd name="T17" fmla="*/ 49 w 49"/>
                            <a:gd name="T18" fmla="*/ 137 h 137"/>
                          </a:gdLst>
                          <a:ahLst/>
                          <a:cxnLst>
                            <a:cxn ang="T10">
                              <a:pos x="T0" y="T1"/>
                            </a:cxn>
                            <a:cxn ang="T11">
                              <a:pos x="T2" y="T3"/>
                            </a:cxn>
                            <a:cxn ang="T12">
                              <a:pos x="T4" y="T5"/>
                            </a:cxn>
                            <a:cxn ang="T13">
                              <a:pos x="T6" y="T7"/>
                            </a:cxn>
                            <a:cxn ang="T14">
                              <a:pos x="T8" y="T9"/>
                            </a:cxn>
                          </a:cxnLst>
                          <a:rect l="T15" t="T16" r="T17" b="T18"/>
                          <a:pathLst>
                            <a:path w="49" h="137">
                              <a:moveTo>
                                <a:pt x="0" y="6"/>
                              </a:moveTo>
                              <a:lnTo>
                                <a:pt x="48" y="0"/>
                              </a:lnTo>
                              <a:lnTo>
                                <a:pt x="48" y="136"/>
                              </a:lnTo>
                              <a:lnTo>
                                <a:pt x="0" y="136"/>
                              </a:lnTo>
                              <a:lnTo>
                                <a:pt x="0" y="6"/>
                              </a:lnTo>
                            </a:path>
                          </a:pathLst>
                        </a:custGeom>
                        <a:solidFill>
                          <a:srgbClr val="00DFB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93" name="Freeform 57">
                          <a:extLst>
                            <a:ext uri="{FF2B5EF4-FFF2-40B4-BE49-F238E27FC236}">
                              <a16:creationId xmlns:a16="http://schemas.microsoft.com/office/drawing/2014/main" id="{0C98BDB7-EBD9-AA02-2D1A-F6D3ED95DBD4}"/>
                            </a:ext>
                          </a:extLst>
                        </p:cNvPr>
                        <p:cNvSpPr>
                          <a:spLocks/>
                        </p:cNvSpPr>
                        <p:nvPr/>
                      </p:nvSpPr>
                      <p:spPr bwMode="auto">
                        <a:xfrm>
                          <a:off x="2679" y="1747"/>
                          <a:ext cx="85" cy="83"/>
                        </a:xfrm>
                        <a:custGeom>
                          <a:avLst/>
                          <a:gdLst>
                            <a:gd name="T0" fmla="*/ 0 w 85"/>
                            <a:gd name="T1" fmla="*/ 0 h 83"/>
                            <a:gd name="T2" fmla="*/ 48 w 85"/>
                            <a:gd name="T3" fmla="*/ 0 h 83"/>
                            <a:gd name="T4" fmla="*/ 84 w 85"/>
                            <a:gd name="T5" fmla="*/ 82 h 83"/>
                            <a:gd name="T6" fmla="*/ 43 w 85"/>
                            <a:gd name="T7" fmla="*/ 82 h 83"/>
                            <a:gd name="T8" fmla="*/ 0 w 85"/>
                            <a:gd name="T9" fmla="*/ 0 h 83"/>
                            <a:gd name="T10" fmla="*/ 0 60000 65536"/>
                            <a:gd name="T11" fmla="*/ 0 60000 65536"/>
                            <a:gd name="T12" fmla="*/ 0 60000 65536"/>
                            <a:gd name="T13" fmla="*/ 0 60000 65536"/>
                            <a:gd name="T14" fmla="*/ 0 60000 65536"/>
                            <a:gd name="T15" fmla="*/ 0 w 85"/>
                            <a:gd name="T16" fmla="*/ 0 h 83"/>
                            <a:gd name="T17" fmla="*/ 85 w 85"/>
                            <a:gd name="T18" fmla="*/ 83 h 83"/>
                          </a:gdLst>
                          <a:ahLst/>
                          <a:cxnLst>
                            <a:cxn ang="T10">
                              <a:pos x="T0" y="T1"/>
                            </a:cxn>
                            <a:cxn ang="T11">
                              <a:pos x="T2" y="T3"/>
                            </a:cxn>
                            <a:cxn ang="T12">
                              <a:pos x="T4" y="T5"/>
                            </a:cxn>
                            <a:cxn ang="T13">
                              <a:pos x="T6" y="T7"/>
                            </a:cxn>
                            <a:cxn ang="T14">
                              <a:pos x="T8" y="T9"/>
                            </a:cxn>
                          </a:cxnLst>
                          <a:rect l="T15" t="T16" r="T17" b="T18"/>
                          <a:pathLst>
                            <a:path w="85" h="83">
                              <a:moveTo>
                                <a:pt x="0" y="0"/>
                              </a:moveTo>
                              <a:lnTo>
                                <a:pt x="48" y="0"/>
                              </a:lnTo>
                              <a:lnTo>
                                <a:pt x="84" y="82"/>
                              </a:lnTo>
                              <a:lnTo>
                                <a:pt x="43" y="82"/>
                              </a:lnTo>
                              <a:lnTo>
                                <a:pt x="0" y="0"/>
                              </a:lnTo>
                            </a:path>
                          </a:pathLst>
                        </a:custGeom>
                        <a:solidFill>
                          <a:srgbClr val="00808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94" name="Freeform 58">
                          <a:extLst>
                            <a:ext uri="{FF2B5EF4-FFF2-40B4-BE49-F238E27FC236}">
                              <a16:creationId xmlns:a16="http://schemas.microsoft.com/office/drawing/2014/main" id="{EE1E0D1C-2ECF-22D8-54BC-47352CE2292D}"/>
                            </a:ext>
                          </a:extLst>
                        </p:cNvPr>
                        <p:cNvSpPr>
                          <a:spLocks/>
                        </p:cNvSpPr>
                        <p:nvPr/>
                      </p:nvSpPr>
                      <p:spPr bwMode="auto">
                        <a:xfrm>
                          <a:off x="2727" y="1611"/>
                          <a:ext cx="37" cy="219"/>
                        </a:xfrm>
                        <a:custGeom>
                          <a:avLst/>
                          <a:gdLst>
                            <a:gd name="T0" fmla="*/ 36 w 37"/>
                            <a:gd name="T1" fmla="*/ 218 h 219"/>
                            <a:gd name="T2" fmla="*/ 36 w 37"/>
                            <a:gd name="T3" fmla="*/ 6 h 219"/>
                            <a:gd name="T4" fmla="*/ 0 w 37"/>
                            <a:gd name="T5" fmla="*/ 0 h 219"/>
                            <a:gd name="T6" fmla="*/ 0 w 37"/>
                            <a:gd name="T7" fmla="*/ 141 h 219"/>
                            <a:gd name="T8" fmla="*/ 36 w 37"/>
                            <a:gd name="T9" fmla="*/ 218 h 219"/>
                            <a:gd name="T10" fmla="*/ 0 60000 65536"/>
                            <a:gd name="T11" fmla="*/ 0 60000 65536"/>
                            <a:gd name="T12" fmla="*/ 0 60000 65536"/>
                            <a:gd name="T13" fmla="*/ 0 60000 65536"/>
                            <a:gd name="T14" fmla="*/ 0 60000 65536"/>
                            <a:gd name="T15" fmla="*/ 0 w 37"/>
                            <a:gd name="T16" fmla="*/ 0 h 219"/>
                            <a:gd name="T17" fmla="*/ 37 w 37"/>
                            <a:gd name="T18" fmla="*/ 219 h 219"/>
                          </a:gdLst>
                          <a:ahLst/>
                          <a:cxnLst>
                            <a:cxn ang="T10">
                              <a:pos x="T0" y="T1"/>
                            </a:cxn>
                            <a:cxn ang="T11">
                              <a:pos x="T2" y="T3"/>
                            </a:cxn>
                            <a:cxn ang="T12">
                              <a:pos x="T4" y="T5"/>
                            </a:cxn>
                            <a:cxn ang="T13">
                              <a:pos x="T6" y="T7"/>
                            </a:cxn>
                            <a:cxn ang="T14">
                              <a:pos x="T8" y="T9"/>
                            </a:cxn>
                          </a:cxnLst>
                          <a:rect l="T15" t="T16" r="T17" b="T18"/>
                          <a:pathLst>
                            <a:path w="37" h="219">
                              <a:moveTo>
                                <a:pt x="36" y="218"/>
                              </a:moveTo>
                              <a:lnTo>
                                <a:pt x="36" y="6"/>
                              </a:lnTo>
                              <a:lnTo>
                                <a:pt x="0" y="0"/>
                              </a:lnTo>
                              <a:lnTo>
                                <a:pt x="0" y="141"/>
                              </a:lnTo>
                              <a:lnTo>
                                <a:pt x="36" y="218"/>
                              </a:lnTo>
                            </a:path>
                          </a:pathLst>
                        </a:custGeom>
                        <a:solidFill>
                          <a:srgbClr val="7FFFD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12588" name="Group 59">
                        <a:extLst>
                          <a:ext uri="{FF2B5EF4-FFF2-40B4-BE49-F238E27FC236}">
                            <a16:creationId xmlns:a16="http://schemas.microsoft.com/office/drawing/2014/main" id="{69698073-061B-F9A5-55B7-7E68B4F56BCE}"/>
                          </a:ext>
                        </a:extLst>
                      </p:cNvPr>
                      <p:cNvGrpSpPr>
                        <a:grpSpLocks/>
                      </p:cNvGrpSpPr>
                      <p:nvPr/>
                    </p:nvGrpSpPr>
                    <p:grpSpPr bwMode="auto">
                      <a:xfrm>
                        <a:off x="2525" y="1658"/>
                        <a:ext cx="79" cy="177"/>
                        <a:chOff x="2525" y="1658"/>
                        <a:chExt cx="79" cy="177"/>
                      </a:xfrm>
                    </p:grpSpPr>
                    <p:sp>
                      <p:nvSpPr>
                        <p:cNvPr id="12589" name="Freeform 60">
                          <a:extLst>
                            <a:ext uri="{FF2B5EF4-FFF2-40B4-BE49-F238E27FC236}">
                              <a16:creationId xmlns:a16="http://schemas.microsoft.com/office/drawing/2014/main" id="{935980B4-11DD-7271-874F-E933A8BF1DC3}"/>
                            </a:ext>
                          </a:extLst>
                        </p:cNvPr>
                        <p:cNvSpPr>
                          <a:spLocks/>
                        </p:cNvSpPr>
                        <p:nvPr/>
                      </p:nvSpPr>
                      <p:spPr bwMode="auto">
                        <a:xfrm>
                          <a:off x="2525" y="1758"/>
                          <a:ext cx="72" cy="72"/>
                        </a:xfrm>
                        <a:custGeom>
                          <a:avLst/>
                          <a:gdLst>
                            <a:gd name="T0" fmla="*/ 30 w 72"/>
                            <a:gd name="T1" fmla="*/ 71 h 72"/>
                            <a:gd name="T2" fmla="*/ 71 w 72"/>
                            <a:gd name="T3" fmla="*/ 71 h 72"/>
                            <a:gd name="T4" fmla="*/ 42 w 72"/>
                            <a:gd name="T5" fmla="*/ 0 h 72"/>
                            <a:gd name="T6" fmla="*/ 0 w 72"/>
                            <a:gd name="T7" fmla="*/ 0 h 72"/>
                            <a:gd name="T8" fmla="*/ 30 w 72"/>
                            <a:gd name="T9" fmla="*/ 71 h 72"/>
                            <a:gd name="T10" fmla="*/ 0 60000 65536"/>
                            <a:gd name="T11" fmla="*/ 0 60000 65536"/>
                            <a:gd name="T12" fmla="*/ 0 60000 65536"/>
                            <a:gd name="T13" fmla="*/ 0 60000 65536"/>
                            <a:gd name="T14" fmla="*/ 0 60000 65536"/>
                            <a:gd name="T15" fmla="*/ 0 w 72"/>
                            <a:gd name="T16" fmla="*/ 0 h 72"/>
                            <a:gd name="T17" fmla="*/ 72 w 72"/>
                            <a:gd name="T18" fmla="*/ 72 h 72"/>
                          </a:gdLst>
                          <a:ahLst/>
                          <a:cxnLst>
                            <a:cxn ang="T10">
                              <a:pos x="T0" y="T1"/>
                            </a:cxn>
                            <a:cxn ang="T11">
                              <a:pos x="T2" y="T3"/>
                            </a:cxn>
                            <a:cxn ang="T12">
                              <a:pos x="T4" y="T5"/>
                            </a:cxn>
                            <a:cxn ang="T13">
                              <a:pos x="T6" y="T7"/>
                            </a:cxn>
                            <a:cxn ang="T14">
                              <a:pos x="T8" y="T9"/>
                            </a:cxn>
                          </a:cxnLst>
                          <a:rect l="T15" t="T16" r="T17" b="T18"/>
                          <a:pathLst>
                            <a:path w="72" h="72">
                              <a:moveTo>
                                <a:pt x="30" y="71"/>
                              </a:moveTo>
                              <a:lnTo>
                                <a:pt x="71" y="71"/>
                              </a:lnTo>
                              <a:lnTo>
                                <a:pt x="42" y="0"/>
                              </a:lnTo>
                              <a:lnTo>
                                <a:pt x="0" y="0"/>
                              </a:lnTo>
                              <a:lnTo>
                                <a:pt x="30" y="71"/>
                              </a:lnTo>
                            </a:path>
                          </a:pathLst>
                        </a:custGeom>
                        <a:solidFill>
                          <a:srgbClr val="00808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90" name="Freeform 61">
                          <a:extLst>
                            <a:ext uri="{FF2B5EF4-FFF2-40B4-BE49-F238E27FC236}">
                              <a16:creationId xmlns:a16="http://schemas.microsoft.com/office/drawing/2014/main" id="{4A8C12CA-D219-0F66-F81F-54ADE7B4EADC}"/>
                            </a:ext>
                          </a:extLst>
                        </p:cNvPr>
                        <p:cNvSpPr>
                          <a:spLocks/>
                        </p:cNvSpPr>
                        <p:nvPr/>
                      </p:nvSpPr>
                      <p:spPr bwMode="auto">
                        <a:xfrm>
                          <a:off x="2525" y="1658"/>
                          <a:ext cx="43" cy="101"/>
                        </a:xfrm>
                        <a:custGeom>
                          <a:avLst/>
                          <a:gdLst>
                            <a:gd name="T0" fmla="*/ 0 w 43"/>
                            <a:gd name="T1" fmla="*/ 100 h 101"/>
                            <a:gd name="T2" fmla="*/ 42 w 43"/>
                            <a:gd name="T3" fmla="*/ 100 h 101"/>
                            <a:gd name="T4" fmla="*/ 42 w 43"/>
                            <a:gd name="T5" fmla="*/ 0 h 101"/>
                            <a:gd name="T6" fmla="*/ 0 w 43"/>
                            <a:gd name="T7" fmla="*/ 11 h 101"/>
                            <a:gd name="T8" fmla="*/ 0 w 43"/>
                            <a:gd name="T9" fmla="*/ 100 h 101"/>
                            <a:gd name="T10" fmla="*/ 0 60000 65536"/>
                            <a:gd name="T11" fmla="*/ 0 60000 65536"/>
                            <a:gd name="T12" fmla="*/ 0 60000 65536"/>
                            <a:gd name="T13" fmla="*/ 0 60000 65536"/>
                            <a:gd name="T14" fmla="*/ 0 60000 65536"/>
                            <a:gd name="T15" fmla="*/ 0 w 43"/>
                            <a:gd name="T16" fmla="*/ 0 h 101"/>
                            <a:gd name="T17" fmla="*/ 43 w 43"/>
                            <a:gd name="T18" fmla="*/ 101 h 101"/>
                          </a:gdLst>
                          <a:ahLst/>
                          <a:cxnLst>
                            <a:cxn ang="T10">
                              <a:pos x="T0" y="T1"/>
                            </a:cxn>
                            <a:cxn ang="T11">
                              <a:pos x="T2" y="T3"/>
                            </a:cxn>
                            <a:cxn ang="T12">
                              <a:pos x="T4" y="T5"/>
                            </a:cxn>
                            <a:cxn ang="T13">
                              <a:pos x="T6" y="T7"/>
                            </a:cxn>
                            <a:cxn ang="T14">
                              <a:pos x="T8" y="T9"/>
                            </a:cxn>
                          </a:cxnLst>
                          <a:rect l="T15" t="T16" r="T17" b="T18"/>
                          <a:pathLst>
                            <a:path w="43" h="101">
                              <a:moveTo>
                                <a:pt x="0" y="100"/>
                              </a:moveTo>
                              <a:lnTo>
                                <a:pt x="42" y="100"/>
                              </a:lnTo>
                              <a:lnTo>
                                <a:pt x="42" y="0"/>
                              </a:lnTo>
                              <a:lnTo>
                                <a:pt x="0" y="11"/>
                              </a:lnTo>
                              <a:lnTo>
                                <a:pt x="0" y="100"/>
                              </a:lnTo>
                            </a:path>
                          </a:pathLst>
                        </a:custGeom>
                        <a:solidFill>
                          <a:srgbClr val="00DFB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91" name="Freeform 62">
                          <a:extLst>
                            <a:ext uri="{FF2B5EF4-FFF2-40B4-BE49-F238E27FC236}">
                              <a16:creationId xmlns:a16="http://schemas.microsoft.com/office/drawing/2014/main" id="{27B8F481-739D-BE1F-AD37-6FD163B1B31A}"/>
                            </a:ext>
                          </a:extLst>
                        </p:cNvPr>
                        <p:cNvSpPr>
                          <a:spLocks/>
                        </p:cNvSpPr>
                        <p:nvPr/>
                      </p:nvSpPr>
                      <p:spPr bwMode="auto">
                        <a:xfrm>
                          <a:off x="2567" y="1664"/>
                          <a:ext cx="37" cy="171"/>
                        </a:xfrm>
                        <a:custGeom>
                          <a:avLst/>
                          <a:gdLst>
                            <a:gd name="T0" fmla="*/ 0 w 37"/>
                            <a:gd name="T1" fmla="*/ 0 h 171"/>
                            <a:gd name="T2" fmla="*/ 0 w 37"/>
                            <a:gd name="T3" fmla="*/ 94 h 171"/>
                            <a:gd name="T4" fmla="*/ 36 w 37"/>
                            <a:gd name="T5" fmla="*/ 170 h 171"/>
                            <a:gd name="T6" fmla="*/ 30 w 37"/>
                            <a:gd name="T7" fmla="*/ 23 h 171"/>
                            <a:gd name="T8" fmla="*/ 0 w 37"/>
                            <a:gd name="T9" fmla="*/ 0 h 171"/>
                            <a:gd name="T10" fmla="*/ 0 60000 65536"/>
                            <a:gd name="T11" fmla="*/ 0 60000 65536"/>
                            <a:gd name="T12" fmla="*/ 0 60000 65536"/>
                            <a:gd name="T13" fmla="*/ 0 60000 65536"/>
                            <a:gd name="T14" fmla="*/ 0 60000 65536"/>
                            <a:gd name="T15" fmla="*/ 0 w 37"/>
                            <a:gd name="T16" fmla="*/ 0 h 171"/>
                            <a:gd name="T17" fmla="*/ 37 w 37"/>
                            <a:gd name="T18" fmla="*/ 171 h 171"/>
                          </a:gdLst>
                          <a:ahLst/>
                          <a:cxnLst>
                            <a:cxn ang="T10">
                              <a:pos x="T0" y="T1"/>
                            </a:cxn>
                            <a:cxn ang="T11">
                              <a:pos x="T2" y="T3"/>
                            </a:cxn>
                            <a:cxn ang="T12">
                              <a:pos x="T4" y="T5"/>
                            </a:cxn>
                            <a:cxn ang="T13">
                              <a:pos x="T6" y="T7"/>
                            </a:cxn>
                            <a:cxn ang="T14">
                              <a:pos x="T8" y="T9"/>
                            </a:cxn>
                          </a:cxnLst>
                          <a:rect l="T15" t="T16" r="T17" b="T18"/>
                          <a:pathLst>
                            <a:path w="37" h="171">
                              <a:moveTo>
                                <a:pt x="0" y="0"/>
                              </a:moveTo>
                              <a:lnTo>
                                <a:pt x="0" y="94"/>
                              </a:lnTo>
                              <a:lnTo>
                                <a:pt x="36" y="170"/>
                              </a:lnTo>
                              <a:lnTo>
                                <a:pt x="30" y="23"/>
                              </a:lnTo>
                              <a:lnTo>
                                <a:pt x="0" y="0"/>
                              </a:lnTo>
                            </a:path>
                          </a:pathLst>
                        </a:custGeom>
                        <a:solidFill>
                          <a:srgbClr val="00FFF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grpSp>
              <p:grpSp>
                <p:nvGrpSpPr>
                  <p:cNvPr id="12562" name="Group 63">
                    <a:extLst>
                      <a:ext uri="{FF2B5EF4-FFF2-40B4-BE49-F238E27FC236}">
                        <a16:creationId xmlns:a16="http://schemas.microsoft.com/office/drawing/2014/main" id="{DED64306-5DDE-3E74-8B3D-395A1DF613DE}"/>
                      </a:ext>
                    </a:extLst>
                  </p:cNvPr>
                  <p:cNvGrpSpPr>
                    <a:grpSpLocks/>
                  </p:cNvGrpSpPr>
                  <p:nvPr/>
                </p:nvGrpSpPr>
                <p:grpSpPr bwMode="auto">
                  <a:xfrm>
                    <a:off x="1871" y="1459"/>
                    <a:ext cx="632" cy="547"/>
                    <a:chOff x="1871" y="1459"/>
                    <a:chExt cx="632" cy="547"/>
                  </a:xfrm>
                </p:grpSpPr>
                <p:grpSp>
                  <p:nvGrpSpPr>
                    <p:cNvPr id="12574" name="Group 64">
                      <a:extLst>
                        <a:ext uri="{FF2B5EF4-FFF2-40B4-BE49-F238E27FC236}">
                          <a16:creationId xmlns:a16="http://schemas.microsoft.com/office/drawing/2014/main" id="{6CE8CD78-062D-8D89-B274-2756D3706515}"/>
                        </a:ext>
                      </a:extLst>
                    </p:cNvPr>
                    <p:cNvGrpSpPr>
                      <a:grpSpLocks/>
                    </p:cNvGrpSpPr>
                    <p:nvPr/>
                  </p:nvGrpSpPr>
                  <p:grpSpPr bwMode="auto">
                    <a:xfrm>
                      <a:off x="1871" y="1459"/>
                      <a:ext cx="632" cy="547"/>
                      <a:chOff x="1871" y="1459"/>
                      <a:chExt cx="632" cy="547"/>
                    </a:xfrm>
                  </p:grpSpPr>
                  <p:sp>
                    <p:nvSpPr>
                      <p:cNvPr id="12576" name="Freeform 65">
                        <a:extLst>
                          <a:ext uri="{FF2B5EF4-FFF2-40B4-BE49-F238E27FC236}">
                            <a16:creationId xmlns:a16="http://schemas.microsoft.com/office/drawing/2014/main" id="{0EE8EA78-42CE-146C-5B73-B10B064F1B1D}"/>
                          </a:ext>
                        </a:extLst>
                      </p:cNvPr>
                      <p:cNvSpPr>
                        <a:spLocks/>
                      </p:cNvSpPr>
                      <p:nvPr/>
                    </p:nvSpPr>
                    <p:spPr bwMode="auto">
                      <a:xfrm>
                        <a:off x="2376" y="1605"/>
                        <a:ext cx="127" cy="389"/>
                      </a:xfrm>
                      <a:custGeom>
                        <a:avLst/>
                        <a:gdLst>
                          <a:gd name="T0" fmla="*/ 36 w 127"/>
                          <a:gd name="T1" fmla="*/ 0 h 389"/>
                          <a:gd name="T2" fmla="*/ 36 w 127"/>
                          <a:gd name="T3" fmla="*/ 47 h 389"/>
                          <a:gd name="T4" fmla="*/ 0 w 127"/>
                          <a:gd name="T5" fmla="*/ 35 h 389"/>
                          <a:gd name="T6" fmla="*/ 0 w 127"/>
                          <a:gd name="T7" fmla="*/ 388 h 389"/>
                          <a:gd name="T8" fmla="*/ 126 w 127"/>
                          <a:gd name="T9" fmla="*/ 382 h 389"/>
                          <a:gd name="T10" fmla="*/ 126 w 127"/>
                          <a:gd name="T11" fmla="*/ 47 h 389"/>
                          <a:gd name="T12" fmla="*/ 36 w 127"/>
                          <a:gd name="T13" fmla="*/ 0 h 389"/>
                          <a:gd name="T14" fmla="*/ 0 60000 65536"/>
                          <a:gd name="T15" fmla="*/ 0 60000 65536"/>
                          <a:gd name="T16" fmla="*/ 0 60000 65536"/>
                          <a:gd name="T17" fmla="*/ 0 60000 65536"/>
                          <a:gd name="T18" fmla="*/ 0 60000 65536"/>
                          <a:gd name="T19" fmla="*/ 0 60000 65536"/>
                          <a:gd name="T20" fmla="*/ 0 60000 65536"/>
                          <a:gd name="T21" fmla="*/ 0 w 127"/>
                          <a:gd name="T22" fmla="*/ 0 h 389"/>
                          <a:gd name="T23" fmla="*/ 127 w 127"/>
                          <a:gd name="T24" fmla="*/ 389 h 3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7" h="389">
                            <a:moveTo>
                              <a:pt x="36" y="0"/>
                            </a:moveTo>
                            <a:lnTo>
                              <a:pt x="36" y="47"/>
                            </a:lnTo>
                            <a:lnTo>
                              <a:pt x="0" y="35"/>
                            </a:lnTo>
                            <a:lnTo>
                              <a:pt x="0" y="388"/>
                            </a:lnTo>
                            <a:lnTo>
                              <a:pt x="126" y="382"/>
                            </a:lnTo>
                            <a:lnTo>
                              <a:pt x="126" y="47"/>
                            </a:lnTo>
                            <a:lnTo>
                              <a:pt x="36" y="0"/>
                            </a:lnTo>
                          </a:path>
                        </a:pathLst>
                      </a:custGeom>
                      <a:solidFill>
                        <a:srgbClr val="00FFF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77" name="Freeform 66">
                        <a:extLst>
                          <a:ext uri="{FF2B5EF4-FFF2-40B4-BE49-F238E27FC236}">
                            <a16:creationId xmlns:a16="http://schemas.microsoft.com/office/drawing/2014/main" id="{E8FDA3E1-C2F3-BE71-ACBC-296956BF0F64}"/>
                          </a:ext>
                        </a:extLst>
                      </p:cNvPr>
                      <p:cNvSpPr>
                        <a:spLocks/>
                      </p:cNvSpPr>
                      <p:nvPr/>
                    </p:nvSpPr>
                    <p:spPr bwMode="auto">
                      <a:xfrm>
                        <a:off x="2358" y="1605"/>
                        <a:ext cx="55" cy="66"/>
                      </a:xfrm>
                      <a:custGeom>
                        <a:avLst/>
                        <a:gdLst>
                          <a:gd name="T0" fmla="*/ 54 w 55"/>
                          <a:gd name="T1" fmla="*/ 0 h 66"/>
                          <a:gd name="T2" fmla="*/ 0 w 55"/>
                          <a:gd name="T3" fmla="*/ 13 h 66"/>
                          <a:gd name="T4" fmla="*/ 0 w 55"/>
                          <a:gd name="T5" fmla="*/ 65 h 66"/>
                          <a:gd name="T6" fmla="*/ 54 w 55"/>
                          <a:gd name="T7" fmla="*/ 65 h 66"/>
                          <a:gd name="T8" fmla="*/ 54 w 55"/>
                          <a:gd name="T9" fmla="*/ 0 h 66"/>
                          <a:gd name="T10" fmla="*/ 0 60000 65536"/>
                          <a:gd name="T11" fmla="*/ 0 60000 65536"/>
                          <a:gd name="T12" fmla="*/ 0 60000 65536"/>
                          <a:gd name="T13" fmla="*/ 0 60000 65536"/>
                          <a:gd name="T14" fmla="*/ 0 60000 65536"/>
                          <a:gd name="T15" fmla="*/ 0 w 55"/>
                          <a:gd name="T16" fmla="*/ 0 h 66"/>
                          <a:gd name="T17" fmla="*/ 55 w 55"/>
                          <a:gd name="T18" fmla="*/ 66 h 66"/>
                        </a:gdLst>
                        <a:ahLst/>
                        <a:cxnLst>
                          <a:cxn ang="T10">
                            <a:pos x="T0" y="T1"/>
                          </a:cxn>
                          <a:cxn ang="T11">
                            <a:pos x="T2" y="T3"/>
                          </a:cxn>
                          <a:cxn ang="T12">
                            <a:pos x="T4" y="T5"/>
                          </a:cxn>
                          <a:cxn ang="T13">
                            <a:pos x="T6" y="T7"/>
                          </a:cxn>
                          <a:cxn ang="T14">
                            <a:pos x="T8" y="T9"/>
                          </a:cxn>
                        </a:cxnLst>
                        <a:rect l="T15" t="T16" r="T17" b="T18"/>
                        <a:pathLst>
                          <a:path w="55" h="66">
                            <a:moveTo>
                              <a:pt x="54" y="0"/>
                            </a:moveTo>
                            <a:lnTo>
                              <a:pt x="0" y="13"/>
                            </a:lnTo>
                            <a:lnTo>
                              <a:pt x="0" y="65"/>
                            </a:lnTo>
                            <a:lnTo>
                              <a:pt x="54" y="65"/>
                            </a:lnTo>
                            <a:lnTo>
                              <a:pt x="54" y="0"/>
                            </a:lnTo>
                          </a:path>
                        </a:pathLst>
                      </a:custGeom>
                      <a:solidFill>
                        <a:srgbClr val="00808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78" name="Freeform 67">
                        <a:extLst>
                          <a:ext uri="{FF2B5EF4-FFF2-40B4-BE49-F238E27FC236}">
                            <a16:creationId xmlns:a16="http://schemas.microsoft.com/office/drawing/2014/main" id="{59DB4C40-D6A1-6A80-3610-046283EAEADF}"/>
                          </a:ext>
                        </a:extLst>
                      </p:cNvPr>
                      <p:cNvSpPr>
                        <a:spLocks/>
                      </p:cNvSpPr>
                      <p:nvPr/>
                    </p:nvSpPr>
                    <p:spPr bwMode="auto">
                      <a:xfrm>
                        <a:off x="1871" y="1459"/>
                        <a:ext cx="340" cy="547"/>
                      </a:xfrm>
                      <a:custGeom>
                        <a:avLst/>
                        <a:gdLst>
                          <a:gd name="T0" fmla="*/ 0 w 340"/>
                          <a:gd name="T1" fmla="*/ 100 h 547"/>
                          <a:gd name="T2" fmla="*/ 339 w 340"/>
                          <a:gd name="T3" fmla="*/ 0 h 547"/>
                          <a:gd name="T4" fmla="*/ 339 w 340"/>
                          <a:gd name="T5" fmla="*/ 546 h 547"/>
                          <a:gd name="T6" fmla="*/ 0 w 340"/>
                          <a:gd name="T7" fmla="*/ 535 h 547"/>
                          <a:gd name="T8" fmla="*/ 0 w 340"/>
                          <a:gd name="T9" fmla="*/ 100 h 547"/>
                          <a:gd name="T10" fmla="*/ 0 60000 65536"/>
                          <a:gd name="T11" fmla="*/ 0 60000 65536"/>
                          <a:gd name="T12" fmla="*/ 0 60000 65536"/>
                          <a:gd name="T13" fmla="*/ 0 60000 65536"/>
                          <a:gd name="T14" fmla="*/ 0 60000 65536"/>
                          <a:gd name="T15" fmla="*/ 0 w 340"/>
                          <a:gd name="T16" fmla="*/ 0 h 547"/>
                          <a:gd name="T17" fmla="*/ 340 w 340"/>
                          <a:gd name="T18" fmla="*/ 547 h 547"/>
                        </a:gdLst>
                        <a:ahLst/>
                        <a:cxnLst>
                          <a:cxn ang="T10">
                            <a:pos x="T0" y="T1"/>
                          </a:cxn>
                          <a:cxn ang="T11">
                            <a:pos x="T2" y="T3"/>
                          </a:cxn>
                          <a:cxn ang="T12">
                            <a:pos x="T4" y="T5"/>
                          </a:cxn>
                          <a:cxn ang="T13">
                            <a:pos x="T6" y="T7"/>
                          </a:cxn>
                          <a:cxn ang="T14">
                            <a:pos x="T8" y="T9"/>
                          </a:cxn>
                        </a:cxnLst>
                        <a:rect l="T15" t="T16" r="T17" b="T18"/>
                        <a:pathLst>
                          <a:path w="340" h="547">
                            <a:moveTo>
                              <a:pt x="0" y="100"/>
                            </a:moveTo>
                            <a:lnTo>
                              <a:pt x="339" y="0"/>
                            </a:lnTo>
                            <a:lnTo>
                              <a:pt x="339" y="546"/>
                            </a:lnTo>
                            <a:lnTo>
                              <a:pt x="0" y="535"/>
                            </a:lnTo>
                            <a:lnTo>
                              <a:pt x="0" y="100"/>
                            </a:lnTo>
                          </a:path>
                        </a:pathLst>
                      </a:custGeom>
                      <a:solidFill>
                        <a:srgbClr val="00808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79" name="Freeform 68">
                        <a:extLst>
                          <a:ext uri="{FF2B5EF4-FFF2-40B4-BE49-F238E27FC236}">
                            <a16:creationId xmlns:a16="http://schemas.microsoft.com/office/drawing/2014/main" id="{2C8471C8-5027-44A8-5DCE-49AD558C1D92}"/>
                          </a:ext>
                        </a:extLst>
                      </p:cNvPr>
                      <p:cNvSpPr>
                        <a:spLocks/>
                      </p:cNvSpPr>
                      <p:nvPr/>
                    </p:nvSpPr>
                    <p:spPr bwMode="auto">
                      <a:xfrm>
                        <a:off x="2210" y="1459"/>
                        <a:ext cx="174" cy="547"/>
                      </a:xfrm>
                      <a:custGeom>
                        <a:avLst/>
                        <a:gdLst>
                          <a:gd name="T0" fmla="*/ 0 w 174"/>
                          <a:gd name="T1" fmla="*/ 0 h 547"/>
                          <a:gd name="T2" fmla="*/ 30 w 174"/>
                          <a:gd name="T3" fmla="*/ 11 h 547"/>
                          <a:gd name="T4" fmla="*/ 65 w 174"/>
                          <a:gd name="T5" fmla="*/ 6 h 547"/>
                          <a:gd name="T6" fmla="*/ 108 w 174"/>
                          <a:gd name="T7" fmla="*/ 11 h 547"/>
                          <a:gd name="T8" fmla="*/ 108 w 174"/>
                          <a:gd name="T9" fmla="*/ 35 h 547"/>
                          <a:gd name="T10" fmla="*/ 173 w 174"/>
                          <a:gd name="T11" fmla="*/ 59 h 547"/>
                          <a:gd name="T12" fmla="*/ 173 w 174"/>
                          <a:gd name="T13" fmla="*/ 523 h 547"/>
                          <a:gd name="T14" fmla="*/ 0 w 174"/>
                          <a:gd name="T15" fmla="*/ 546 h 547"/>
                          <a:gd name="T16" fmla="*/ 0 w 174"/>
                          <a:gd name="T17" fmla="*/ 0 h 5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
                          <a:gd name="T28" fmla="*/ 0 h 547"/>
                          <a:gd name="T29" fmla="*/ 174 w 174"/>
                          <a:gd name="T30" fmla="*/ 547 h 5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 h="547">
                            <a:moveTo>
                              <a:pt x="0" y="0"/>
                            </a:moveTo>
                            <a:lnTo>
                              <a:pt x="30" y="11"/>
                            </a:lnTo>
                            <a:lnTo>
                              <a:pt x="65" y="6"/>
                            </a:lnTo>
                            <a:lnTo>
                              <a:pt x="108" y="11"/>
                            </a:lnTo>
                            <a:lnTo>
                              <a:pt x="108" y="35"/>
                            </a:lnTo>
                            <a:lnTo>
                              <a:pt x="173" y="59"/>
                            </a:lnTo>
                            <a:lnTo>
                              <a:pt x="173" y="523"/>
                            </a:lnTo>
                            <a:lnTo>
                              <a:pt x="0" y="546"/>
                            </a:lnTo>
                            <a:lnTo>
                              <a:pt x="0" y="0"/>
                            </a:lnTo>
                          </a:path>
                        </a:pathLst>
                      </a:custGeom>
                      <a:solidFill>
                        <a:srgbClr val="00FFF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sp>
                  <p:nvSpPr>
                    <p:cNvPr id="12575" name="Freeform 69">
                      <a:extLst>
                        <a:ext uri="{FF2B5EF4-FFF2-40B4-BE49-F238E27FC236}">
                          <a16:creationId xmlns:a16="http://schemas.microsoft.com/office/drawing/2014/main" id="{C7541DB1-5126-6390-8B0A-FA171539C4F3}"/>
                        </a:ext>
                      </a:extLst>
                    </p:cNvPr>
                    <p:cNvSpPr>
                      <a:spLocks/>
                    </p:cNvSpPr>
                    <p:nvPr/>
                  </p:nvSpPr>
                  <p:spPr bwMode="auto">
                    <a:xfrm>
                      <a:off x="2430" y="1623"/>
                      <a:ext cx="60" cy="60"/>
                    </a:xfrm>
                    <a:custGeom>
                      <a:avLst/>
                      <a:gdLst>
                        <a:gd name="T0" fmla="*/ 0 w 60"/>
                        <a:gd name="T1" fmla="*/ 0 h 60"/>
                        <a:gd name="T2" fmla="*/ 0 w 60"/>
                        <a:gd name="T3" fmla="*/ 29 h 60"/>
                        <a:gd name="T4" fmla="*/ 59 w 60"/>
                        <a:gd name="T5" fmla="*/ 59 h 60"/>
                        <a:gd name="T6" fmla="*/ 59 w 60"/>
                        <a:gd name="T7" fmla="*/ 35 h 60"/>
                        <a:gd name="T8" fmla="*/ 0 w 60"/>
                        <a:gd name="T9" fmla="*/ 0 h 60"/>
                        <a:gd name="T10" fmla="*/ 0 60000 65536"/>
                        <a:gd name="T11" fmla="*/ 0 60000 65536"/>
                        <a:gd name="T12" fmla="*/ 0 60000 65536"/>
                        <a:gd name="T13" fmla="*/ 0 60000 65536"/>
                        <a:gd name="T14" fmla="*/ 0 60000 65536"/>
                        <a:gd name="T15" fmla="*/ 0 w 60"/>
                        <a:gd name="T16" fmla="*/ 0 h 60"/>
                        <a:gd name="T17" fmla="*/ 60 w 60"/>
                        <a:gd name="T18" fmla="*/ 60 h 60"/>
                      </a:gdLst>
                      <a:ahLst/>
                      <a:cxnLst>
                        <a:cxn ang="T10">
                          <a:pos x="T0" y="T1"/>
                        </a:cxn>
                        <a:cxn ang="T11">
                          <a:pos x="T2" y="T3"/>
                        </a:cxn>
                        <a:cxn ang="T12">
                          <a:pos x="T4" y="T5"/>
                        </a:cxn>
                        <a:cxn ang="T13">
                          <a:pos x="T6" y="T7"/>
                        </a:cxn>
                        <a:cxn ang="T14">
                          <a:pos x="T8" y="T9"/>
                        </a:cxn>
                      </a:cxnLst>
                      <a:rect l="T15" t="T16" r="T17" b="T18"/>
                      <a:pathLst>
                        <a:path w="60" h="60">
                          <a:moveTo>
                            <a:pt x="0" y="0"/>
                          </a:moveTo>
                          <a:lnTo>
                            <a:pt x="0" y="29"/>
                          </a:lnTo>
                          <a:lnTo>
                            <a:pt x="59" y="59"/>
                          </a:lnTo>
                          <a:lnTo>
                            <a:pt x="59" y="35"/>
                          </a:lnTo>
                          <a:lnTo>
                            <a:pt x="0" y="0"/>
                          </a:lnTo>
                        </a:path>
                      </a:pathLst>
                    </a:custGeom>
                    <a:solidFill>
                      <a:srgbClr val="FFFF0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12563" name="Group 70">
                    <a:extLst>
                      <a:ext uri="{FF2B5EF4-FFF2-40B4-BE49-F238E27FC236}">
                        <a16:creationId xmlns:a16="http://schemas.microsoft.com/office/drawing/2014/main" id="{F78A3B77-2052-E305-FF80-91143A2E7F1B}"/>
                      </a:ext>
                    </a:extLst>
                  </p:cNvPr>
                  <p:cNvGrpSpPr>
                    <a:grpSpLocks/>
                  </p:cNvGrpSpPr>
                  <p:nvPr/>
                </p:nvGrpSpPr>
                <p:grpSpPr bwMode="auto">
                  <a:xfrm>
                    <a:off x="1848" y="1634"/>
                    <a:ext cx="77" cy="360"/>
                    <a:chOff x="1848" y="1634"/>
                    <a:chExt cx="77" cy="360"/>
                  </a:xfrm>
                </p:grpSpPr>
                <p:grpSp>
                  <p:nvGrpSpPr>
                    <p:cNvPr id="12564" name="Group 71">
                      <a:extLst>
                        <a:ext uri="{FF2B5EF4-FFF2-40B4-BE49-F238E27FC236}">
                          <a16:creationId xmlns:a16="http://schemas.microsoft.com/office/drawing/2014/main" id="{0C9B3921-989C-2746-DEA7-79EFF5EB85B1}"/>
                        </a:ext>
                      </a:extLst>
                    </p:cNvPr>
                    <p:cNvGrpSpPr>
                      <a:grpSpLocks/>
                    </p:cNvGrpSpPr>
                    <p:nvPr/>
                  </p:nvGrpSpPr>
                  <p:grpSpPr bwMode="auto">
                    <a:xfrm>
                      <a:off x="1848" y="1634"/>
                      <a:ext cx="77" cy="360"/>
                      <a:chOff x="1848" y="1634"/>
                      <a:chExt cx="77" cy="360"/>
                    </a:xfrm>
                  </p:grpSpPr>
                  <p:sp>
                    <p:nvSpPr>
                      <p:cNvPr id="12572" name="Freeform 72">
                        <a:extLst>
                          <a:ext uri="{FF2B5EF4-FFF2-40B4-BE49-F238E27FC236}">
                            <a16:creationId xmlns:a16="http://schemas.microsoft.com/office/drawing/2014/main" id="{B8209FC4-5901-C3E3-E63D-658FC71D5EFB}"/>
                          </a:ext>
                        </a:extLst>
                      </p:cNvPr>
                      <p:cNvSpPr>
                        <a:spLocks/>
                      </p:cNvSpPr>
                      <p:nvPr/>
                    </p:nvSpPr>
                    <p:spPr bwMode="auto">
                      <a:xfrm>
                        <a:off x="1848" y="1634"/>
                        <a:ext cx="42" cy="360"/>
                      </a:xfrm>
                      <a:custGeom>
                        <a:avLst/>
                        <a:gdLst>
                          <a:gd name="T0" fmla="*/ 0 w 42"/>
                          <a:gd name="T1" fmla="*/ 12 h 360"/>
                          <a:gd name="T2" fmla="*/ 41 w 42"/>
                          <a:gd name="T3" fmla="*/ 0 h 360"/>
                          <a:gd name="T4" fmla="*/ 41 w 42"/>
                          <a:gd name="T5" fmla="*/ 359 h 360"/>
                          <a:gd name="T6" fmla="*/ 0 w 42"/>
                          <a:gd name="T7" fmla="*/ 359 h 360"/>
                          <a:gd name="T8" fmla="*/ 0 w 42"/>
                          <a:gd name="T9" fmla="*/ 12 h 360"/>
                          <a:gd name="T10" fmla="*/ 0 60000 65536"/>
                          <a:gd name="T11" fmla="*/ 0 60000 65536"/>
                          <a:gd name="T12" fmla="*/ 0 60000 65536"/>
                          <a:gd name="T13" fmla="*/ 0 60000 65536"/>
                          <a:gd name="T14" fmla="*/ 0 60000 65536"/>
                          <a:gd name="T15" fmla="*/ 0 w 42"/>
                          <a:gd name="T16" fmla="*/ 0 h 360"/>
                          <a:gd name="T17" fmla="*/ 42 w 42"/>
                          <a:gd name="T18" fmla="*/ 360 h 360"/>
                        </a:gdLst>
                        <a:ahLst/>
                        <a:cxnLst>
                          <a:cxn ang="T10">
                            <a:pos x="T0" y="T1"/>
                          </a:cxn>
                          <a:cxn ang="T11">
                            <a:pos x="T2" y="T3"/>
                          </a:cxn>
                          <a:cxn ang="T12">
                            <a:pos x="T4" y="T5"/>
                          </a:cxn>
                          <a:cxn ang="T13">
                            <a:pos x="T6" y="T7"/>
                          </a:cxn>
                          <a:cxn ang="T14">
                            <a:pos x="T8" y="T9"/>
                          </a:cxn>
                        </a:cxnLst>
                        <a:rect l="T15" t="T16" r="T17" b="T18"/>
                        <a:pathLst>
                          <a:path w="42" h="360">
                            <a:moveTo>
                              <a:pt x="0" y="12"/>
                            </a:moveTo>
                            <a:lnTo>
                              <a:pt x="41" y="0"/>
                            </a:lnTo>
                            <a:lnTo>
                              <a:pt x="41" y="359"/>
                            </a:lnTo>
                            <a:lnTo>
                              <a:pt x="0" y="359"/>
                            </a:lnTo>
                            <a:lnTo>
                              <a:pt x="0" y="12"/>
                            </a:lnTo>
                          </a:path>
                        </a:pathLst>
                      </a:custGeom>
                      <a:solidFill>
                        <a:srgbClr val="00808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73" name="Freeform 73">
                        <a:extLst>
                          <a:ext uri="{FF2B5EF4-FFF2-40B4-BE49-F238E27FC236}">
                            <a16:creationId xmlns:a16="http://schemas.microsoft.com/office/drawing/2014/main" id="{5A1CFD68-AB12-7A7E-7F77-2C085E6E83E1}"/>
                          </a:ext>
                        </a:extLst>
                      </p:cNvPr>
                      <p:cNvSpPr>
                        <a:spLocks/>
                      </p:cNvSpPr>
                      <p:nvPr/>
                    </p:nvSpPr>
                    <p:spPr bwMode="auto">
                      <a:xfrm>
                        <a:off x="1889" y="1634"/>
                        <a:ext cx="36" cy="360"/>
                      </a:xfrm>
                      <a:custGeom>
                        <a:avLst/>
                        <a:gdLst>
                          <a:gd name="T0" fmla="*/ 0 w 36"/>
                          <a:gd name="T1" fmla="*/ 0 h 360"/>
                          <a:gd name="T2" fmla="*/ 35 w 36"/>
                          <a:gd name="T3" fmla="*/ 0 h 360"/>
                          <a:gd name="T4" fmla="*/ 35 w 36"/>
                          <a:gd name="T5" fmla="*/ 359 h 360"/>
                          <a:gd name="T6" fmla="*/ 0 w 36"/>
                          <a:gd name="T7" fmla="*/ 359 h 360"/>
                          <a:gd name="T8" fmla="*/ 0 w 36"/>
                          <a:gd name="T9" fmla="*/ 0 h 360"/>
                          <a:gd name="T10" fmla="*/ 0 60000 65536"/>
                          <a:gd name="T11" fmla="*/ 0 60000 65536"/>
                          <a:gd name="T12" fmla="*/ 0 60000 65536"/>
                          <a:gd name="T13" fmla="*/ 0 60000 65536"/>
                          <a:gd name="T14" fmla="*/ 0 60000 65536"/>
                          <a:gd name="T15" fmla="*/ 0 w 36"/>
                          <a:gd name="T16" fmla="*/ 0 h 360"/>
                          <a:gd name="T17" fmla="*/ 36 w 36"/>
                          <a:gd name="T18" fmla="*/ 360 h 360"/>
                        </a:gdLst>
                        <a:ahLst/>
                        <a:cxnLst>
                          <a:cxn ang="T10">
                            <a:pos x="T0" y="T1"/>
                          </a:cxn>
                          <a:cxn ang="T11">
                            <a:pos x="T2" y="T3"/>
                          </a:cxn>
                          <a:cxn ang="T12">
                            <a:pos x="T4" y="T5"/>
                          </a:cxn>
                          <a:cxn ang="T13">
                            <a:pos x="T6" y="T7"/>
                          </a:cxn>
                          <a:cxn ang="T14">
                            <a:pos x="T8" y="T9"/>
                          </a:cxn>
                        </a:cxnLst>
                        <a:rect l="T15" t="T16" r="T17" b="T18"/>
                        <a:pathLst>
                          <a:path w="36" h="360">
                            <a:moveTo>
                              <a:pt x="0" y="0"/>
                            </a:moveTo>
                            <a:lnTo>
                              <a:pt x="35" y="0"/>
                            </a:lnTo>
                            <a:lnTo>
                              <a:pt x="35" y="359"/>
                            </a:lnTo>
                            <a:lnTo>
                              <a:pt x="0" y="359"/>
                            </a:lnTo>
                            <a:lnTo>
                              <a:pt x="0" y="0"/>
                            </a:lnTo>
                          </a:path>
                        </a:pathLst>
                      </a:custGeom>
                      <a:solidFill>
                        <a:srgbClr val="00DFB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12565" name="Group 74">
                      <a:extLst>
                        <a:ext uri="{FF2B5EF4-FFF2-40B4-BE49-F238E27FC236}">
                          <a16:creationId xmlns:a16="http://schemas.microsoft.com/office/drawing/2014/main" id="{A027716C-4E89-3A8A-1384-74B07485C1A5}"/>
                        </a:ext>
                      </a:extLst>
                    </p:cNvPr>
                    <p:cNvGrpSpPr>
                      <a:grpSpLocks/>
                    </p:cNvGrpSpPr>
                    <p:nvPr/>
                  </p:nvGrpSpPr>
                  <p:grpSpPr bwMode="auto">
                    <a:xfrm>
                      <a:off x="1901" y="1647"/>
                      <a:ext cx="7" cy="159"/>
                      <a:chOff x="1901" y="1647"/>
                      <a:chExt cx="7" cy="159"/>
                    </a:xfrm>
                  </p:grpSpPr>
                  <p:grpSp>
                    <p:nvGrpSpPr>
                      <p:cNvPr id="12566" name="Group 75">
                        <a:extLst>
                          <a:ext uri="{FF2B5EF4-FFF2-40B4-BE49-F238E27FC236}">
                            <a16:creationId xmlns:a16="http://schemas.microsoft.com/office/drawing/2014/main" id="{C3AC5373-487F-B2FD-07D0-9E0A052A0EAC}"/>
                          </a:ext>
                        </a:extLst>
                      </p:cNvPr>
                      <p:cNvGrpSpPr>
                        <a:grpSpLocks/>
                      </p:cNvGrpSpPr>
                      <p:nvPr/>
                    </p:nvGrpSpPr>
                    <p:grpSpPr bwMode="auto">
                      <a:xfrm>
                        <a:off x="1901" y="1647"/>
                        <a:ext cx="7" cy="72"/>
                        <a:chOff x="1901" y="1647"/>
                        <a:chExt cx="7" cy="72"/>
                      </a:xfrm>
                    </p:grpSpPr>
                    <p:sp>
                      <p:nvSpPr>
                        <p:cNvPr id="12570" name="Freeform 76">
                          <a:extLst>
                            <a:ext uri="{FF2B5EF4-FFF2-40B4-BE49-F238E27FC236}">
                              <a16:creationId xmlns:a16="http://schemas.microsoft.com/office/drawing/2014/main" id="{FEBECBBA-C28E-D1B5-EAFB-7AFB2DAB64A6}"/>
                            </a:ext>
                          </a:extLst>
                        </p:cNvPr>
                        <p:cNvSpPr>
                          <a:spLocks/>
                        </p:cNvSpPr>
                        <p:nvPr/>
                      </p:nvSpPr>
                      <p:spPr bwMode="auto">
                        <a:xfrm>
                          <a:off x="1901" y="1647"/>
                          <a:ext cx="7" cy="30"/>
                        </a:xfrm>
                        <a:custGeom>
                          <a:avLst/>
                          <a:gdLst>
                            <a:gd name="T0" fmla="*/ 0 w 7"/>
                            <a:gd name="T1" fmla="*/ 0 h 30"/>
                            <a:gd name="T2" fmla="*/ 6 w 7"/>
                            <a:gd name="T3" fmla="*/ 0 h 30"/>
                            <a:gd name="T4" fmla="*/ 6 w 7"/>
                            <a:gd name="T5" fmla="*/ 29 h 30"/>
                            <a:gd name="T6" fmla="*/ 0 w 7"/>
                            <a:gd name="T7" fmla="*/ 29 h 30"/>
                            <a:gd name="T8" fmla="*/ 0 w 7"/>
                            <a:gd name="T9" fmla="*/ 0 h 30"/>
                            <a:gd name="T10" fmla="*/ 0 60000 65536"/>
                            <a:gd name="T11" fmla="*/ 0 60000 65536"/>
                            <a:gd name="T12" fmla="*/ 0 60000 65536"/>
                            <a:gd name="T13" fmla="*/ 0 60000 65536"/>
                            <a:gd name="T14" fmla="*/ 0 60000 65536"/>
                            <a:gd name="T15" fmla="*/ 0 w 7"/>
                            <a:gd name="T16" fmla="*/ 0 h 30"/>
                            <a:gd name="T17" fmla="*/ 7 w 7"/>
                            <a:gd name="T18" fmla="*/ 30 h 30"/>
                          </a:gdLst>
                          <a:ahLst/>
                          <a:cxnLst>
                            <a:cxn ang="T10">
                              <a:pos x="T0" y="T1"/>
                            </a:cxn>
                            <a:cxn ang="T11">
                              <a:pos x="T2" y="T3"/>
                            </a:cxn>
                            <a:cxn ang="T12">
                              <a:pos x="T4" y="T5"/>
                            </a:cxn>
                            <a:cxn ang="T13">
                              <a:pos x="T6" y="T7"/>
                            </a:cxn>
                            <a:cxn ang="T14">
                              <a:pos x="T8" y="T9"/>
                            </a:cxn>
                          </a:cxnLst>
                          <a:rect l="T15" t="T16" r="T17" b="T18"/>
                          <a:pathLst>
                            <a:path w="7" h="30">
                              <a:moveTo>
                                <a:pt x="0" y="0"/>
                              </a:moveTo>
                              <a:lnTo>
                                <a:pt x="6" y="0"/>
                              </a:lnTo>
                              <a:lnTo>
                                <a:pt x="6" y="29"/>
                              </a:lnTo>
                              <a:lnTo>
                                <a:pt x="0" y="29"/>
                              </a:lnTo>
                              <a:lnTo>
                                <a:pt x="0" y="0"/>
                              </a:lnTo>
                            </a:path>
                          </a:pathLst>
                        </a:custGeom>
                        <a:solidFill>
                          <a:srgbClr val="00000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71" name="Freeform 77">
                          <a:extLst>
                            <a:ext uri="{FF2B5EF4-FFF2-40B4-BE49-F238E27FC236}">
                              <a16:creationId xmlns:a16="http://schemas.microsoft.com/office/drawing/2014/main" id="{D857E759-AEF2-C0D8-6E46-B31DF36B8274}"/>
                            </a:ext>
                          </a:extLst>
                        </p:cNvPr>
                        <p:cNvSpPr>
                          <a:spLocks/>
                        </p:cNvSpPr>
                        <p:nvPr/>
                      </p:nvSpPr>
                      <p:spPr bwMode="auto">
                        <a:xfrm>
                          <a:off x="1901" y="1694"/>
                          <a:ext cx="7" cy="25"/>
                        </a:xfrm>
                        <a:custGeom>
                          <a:avLst/>
                          <a:gdLst>
                            <a:gd name="T0" fmla="*/ 0 w 7"/>
                            <a:gd name="T1" fmla="*/ 0 h 25"/>
                            <a:gd name="T2" fmla="*/ 6 w 7"/>
                            <a:gd name="T3" fmla="*/ 0 h 25"/>
                            <a:gd name="T4" fmla="*/ 6 w 7"/>
                            <a:gd name="T5" fmla="*/ 24 h 25"/>
                            <a:gd name="T6" fmla="*/ 0 w 7"/>
                            <a:gd name="T7" fmla="*/ 24 h 25"/>
                            <a:gd name="T8" fmla="*/ 0 w 7"/>
                            <a:gd name="T9" fmla="*/ 0 h 25"/>
                            <a:gd name="T10" fmla="*/ 0 60000 65536"/>
                            <a:gd name="T11" fmla="*/ 0 60000 65536"/>
                            <a:gd name="T12" fmla="*/ 0 60000 65536"/>
                            <a:gd name="T13" fmla="*/ 0 60000 65536"/>
                            <a:gd name="T14" fmla="*/ 0 60000 65536"/>
                            <a:gd name="T15" fmla="*/ 0 w 7"/>
                            <a:gd name="T16" fmla="*/ 0 h 25"/>
                            <a:gd name="T17" fmla="*/ 7 w 7"/>
                            <a:gd name="T18" fmla="*/ 25 h 25"/>
                          </a:gdLst>
                          <a:ahLst/>
                          <a:cxnLst>
                            <a:cxn ang="T10">
                              <a:pos x="T0" y="T1"/>
                            </a:cxn>
                            <a:cxn ang="T11">
                              <a:pos x="T2" y="T3"/>
                            </a:cxn>
                            <a:cxn ang="T12">
                              <a:pos x="T4" y="T5"/>
                            </a:cxn>
                            <a:cxn ang="T13">
                              <a:pos x="T6" y="T7"/>
                            </a:cxn>
                            <a:cxn ang="T14">
                              <a:pos x="T8" y="T9"/>
                            </a:cxn>
                          </a:cxnLst>
                          <a:rect l="T15" t="T16" r="T17" b="T18"/>
                          <a:pathLst>
                            <a:path w="7" h="25">
                              <a:moveTo>
                                <a:pt x="0" y="0"/>
                              </a:moveTo>
                              <a:lnTo>
                                <a:pt x="6" y="0"/>
                              </a:lnTo>
                              <a:lnTo>
                                <a:pt x="6" y="24"/>
                              </a:lnTo>
                              <a:lnTo>
                                <a:pt x="0" y="24"/>
                              </a:lnTo>
                              <a:lnTo>
                                <a:pt x="0" y="0"/>
                              </a:lnTo>
                            </a:path>
                          </a:pathLst>
                        </a:custGeom>
                        <a:solidFill>
                          <a:srgbClr val="00000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12567" name="Group 78">
                        <a:extLst>
                          <a:ext uri="{FF2B5EF4-FFF2-40B4-BE49-F238E27FC236}">
                            <a16:creationId xmlns:a16="http://schemas.microsoft.com/office/drawing/2014/main" id="{55D58725-41E7-0F39-64F0-CEAF68AF0C87}"/>
                          </a:ext>
                        </a:extLst>
                      </p:cNvPr>
                      <p:cNvGrpSpPr>
                        <a:grpSpLocks/>
                      </p:cNvGrpSpPr>
                      <p:nvPr/>
                    </p:nvGrpSpPr>
                    <p:grpSpPr bwMode="auto">
                      <a:xfrm>
                        <a:off x="1901" y="1734"/>
                        <a:ext cx="7" cy="72"/>
                        <a:chOff x="1901" y="1734"/>
                        <a:chExt cx="7" cy="72"/>
                      </a:xfrm>
                    </p:grpSpPr>
                    <p:sp>
                      <p:nvSpPr>
                        <p:cNvPr id="12568" name="Freeform 79">
                          <a:extLst>
                            <a:ext uri="{FF2B5EF4-FFF2-40B4-BE49-F238E27FC236}">
                              <a16:creationId xmlns:a16="http://schemas.microsoft.com/office/drawing/2014/main" id="{24B6B46E-17AA-311C-054F-732E99440628}"/>
                            </a:ext>
                          </a:extLst>
                        </p:cNvPr>
                        <p:cNvSpPr>
                          <a:spLocks/>
                        </p:cNvSpPr>
                        <p:nvPr/>
                      </p:nvSpPr>
                      <p:spPr bwMode="auto">
                        <a:xfrm>
                          <a:off x="1901" y="1734"/>
                          <a:ext cx="7" cy="31"/>
                        </a:xfrm>
                        <a:custGeom>
                          <a:avLst/>
                          <a:gdLst>
                            <a:gd name="T0" fmla="*/ 0 w 7"/>
                            <a:gd name="T1" fmla="*/ 0 h 31"/>
                            <a:gd name="T2" fmla="*/ 6 w 7"/>
                            <a:gd name="T3" fmla="*/ 0 h 31"/>
                            <a:gd name="T4" fmla="*/ 6 w 7"/>
                            <a:gd name="T5" fmla="*/ 30 h 31"/>
                            <a:gd name="T6" fmla="*/ 0 w 7"/>
                            <a:gd name="T7" fmla="*/ 30 h 31"/>
                            <a:gd name="T8" fmla="*/ 0 w 7"/>
                            <a:gd name="T9" fmla="*/ 0 h 31"/>
                            <a:gd name="T10" fmla="*/ 0 60000 65536"/>
                            <a:gd name="T11" fmla="*/ 0 60000 65536"/>
                            <a:gd name="T12" fmla="*/ 0 60000 65536"/>
                            <a:gd name="T13" fmla="*/ 0 60000 65536"/>
                            <a:gd name="T14" fmla="*/ 0 60000 65536"/>
                            <a:gd name="T15" fmla="*/ 0 w 7"/>
                            <a:gd name="T16" fmla="*/ 0 h 31"/>
                            <a:gd name="T17" fmla="*/ 7 w 7"/>
                            <a:gd name="T18" fmla="*/ 31 h 31"/>
                          </a:gdLst>
                          <a:ahLst/>
                          <a:cxnLst>
                            <a:cxn ang="T10">
                              <a:pos x="T0" y="T1"/>
                            </a:cxn>
                            <a:cxn ang="T11">
                              <a:pos x="T2" y="T3"/>
                            </a:cxn>
                            <a:cxn ang="T12">
                              <a:pos x="T4" y="T5"/>
                            </a:cxn>
                            <a:cxn ang="T13">
                              <a:pos x="T6" y="T7"/>
                            </a:cxn>
                            <a:cxn ang="T14">
                              <a:pos x="T8" y="T9"/>
                            </a:cxn>
                          </a:cxnLst>
                          <a:rect l="T15" t="T16" r="T17" b="T18"/>
                          <a:pathLst>
                            <a:path w="7" h="31">
                              <a:moveTo>
                                <a:pt x="0" y="0"/>
                              </a:moveTo>
                              <a:lnTo>
                                <a:pt x="6" y="0"/>
                              </a:lnTo>
                              <a:lnTo>
                                <a:pt x="6" y="30"/>
                              </a:lnTo>
                              <a:lnTo>
                                <a:pt x="0" y="30"/>
                              </a:lnTo>
                              <a:lnTo>
                                <a:pt x="0" y="0"/>
                              </a:lnTo>
                            </a:path>
                          </a:pathLst>
                        </a:custGeom>
                        <a:solidFill>
                          <a:srgbClr val="00000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69" name="Freeform 80">
                          <a:extLst>
                            <a:ext uri="{FF2B5EF4-FFF2-40B4-BE49-F238E27FC236}">
                              <a16:creationId xmlns:a16="http://schemas.microsoft.com/office/drawing/2014/main" id="{9632BA38-3A29-D2F4-0A5C-DA9FF277B6BB}"/>
                            </a:ext>
                          </a:extLst>
                        </p:cNvPr>
                        <p:cNvSpPr>
                          <a:spLocks/>
                        </p:cNvSpPr>
                        <p:nvPr/>
                      </p:nvSpPr>
                      <p:spPr bwMode="auto">
                        <a:xfrm>
                          <a:off x="1901" y="1776"/>
                          <a:ext cx="7" cy="30"/>
                        </a:xfrm>
                        <a:custGeom>
                          <a:avLst/>
                          <a:gdLst>
                            <a:gd name="T0" fmla="*/ 0 w 7"/>
                            <a:gd name="T1" fmla="*/ 0 h 30"/>
                            <a:gd name="T2" fmla="*/ 6 w 7"/>
                            <a:gd name="T3" fmla="*/ 0 h 30"/>
                            <a:gd name="T4" fmla="*/ 6 w 7"/>
                            <a:gd name="T5" fmla="*/ 29 h 30"/>
                            <a:gd name="T6" fmla="*/ 0 w 7"/>
                            <a:gd name="T7" fmla="*/ 29 h 30"/>
                            <a:gd name="T8" fmla="*/ 0 w 7"/>
                            <a:gd name="T9" fmla="*/ 0 h 30"/>
                            <a:gd name="T10" fmla="*/ 0 60000 65536"/>
                            <a:gd name="T11" fmla="*/ 0 60000 65536"/>
                            <a:gd name="T12" fmla="*/ 0 60000 65536"/>
                            <a:gd name="T13" fmla="*/ 0 60000 65536"/>
                            <a:gd name="T14" fmla="*/ 0 60000 65536"/>
                            <a:gd name="T15" fmla="*/ 0 w 7"/>
                            <a:gd name="T16" fmla="*/ 0 h 30"/>
                            <a:gd name="T17" fmla="*/ 7 w 7"/>
                            <a:gd name="T18" fmla="*/ 30 h 30"/>
                          </a:gdLst>
                          <a:ahLst/>
                          <a:cxnLst>
                            <a:cxn ang="T10">
                              <a:pos x="T0" y="T1"/>
                            </a:cxn>
                            <a:cxn ang="T11">
                              <a:pos x="T2" y="T3"/>
                            </a:cxn>
                            <a:cxn ang="T12">
                              <a:pos x="T4" y="T5"/>
                            </a:cxn>
                            <a:cxn ang="T13">
                              <a:pos x="T6" y="T7"/>
                            </a:cxn>
                            <a:cxn ang="T14">
                              <a:pos x="T8" y="T9"/>
                            </a:cxn>
                          </a:cxnLst>
                          <a:rect l="T15" t="T16" r="T17" b="T18"/>
                          <a:pathLst>
                            <a:path w="7" h="30">
                              <a:moveTo>
                                <a:pt x="0" y="0"/>
                              </a:moveTo>
                              <a:lnTo>
                                <a:pt x="6" y="0"/>
                              </a:lnTo>
                              <a:lnTo>
                                <a:pt x="6" y="29"/>
                              </a:lnTo>
                              <a:lnTo>
                                <a:pt x="0" y="29"/>
                              </a:lnTo>
                              <a:lnTo>
                                <a:pt x="0" y="0"/>
                              </a:lnTo>
                            </a:path>
                          </a:pathLst>
                        </a:custGeom>
                        <a:solidFill>
                          <a:srgbClr val="00000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grpSp>
            </p:grpSp>
            <p:grpSp>
              <p:nvGrpSpPr>
                <p:cNvPr id="42" name="Group 81">
                  <a:extLst>
                    <a:ext uri="{FF2B5EF4-FFF2-40B4-BE49-F238E27FC236}">
                      <a16:creationId xmlns:a16="http://schemas.microsoft.com/office/drawing/2014/main" id="{67087269-E3A4-AD26-2705-B7F0FD20E3D8}"/>
                    </a:ext>
                  </a:extLst>
                </p:cNvPr>
                <p:cNvGrpSpPr>
                  <a:grpSpLocks/>
                </p:cNvGrpSpPr>
                <p:nvPr/>
              </p:nvGrpSpPr>
              <p:grpSpPr bwMode="auto">
                <a:xfrm>
                  <a:off x="1936" y="1441"/>
                  <a:ext cx="227" cy="101"/>
                  <a:chOff x="1936" y="1441"/>
                  <a:chExt cx="227" cy="101"/>
                </a:xfrm>
              </p:grpSpPr>
              <p:sp>
                <p:nvSpPr>
                  <p:cNvPr id="12557" name="Freeform 82">
                    <a:extLst>
                      <a:ext uri="{FF2B5EF4-FFF2-40B4-BE49-F238E27FC236}">
                        <a16:creationId xmlns:a16="http://schemas.microsoft.com/office/drawing/2014/main" id="{9A39B02F-2B1A-EA49-FDC7-C9AFC8B51217}"/>
                      </a:ext>
                    </a:extLst>
                  </p:cNvPr>
                  <p:cNvSpPr>
                    <a:spLocks/>
                  </p:cNvSpPr>
                  <p:nvPr/>
                </p:nvSpPr>
                <p:spPr bwMode="auto">
                  <a:xfrm>
                    <a:off x="1936" y="1505"/>
                    <a:ext cx="25" cy="37"/>
                  </a:xfrm>
                  <a:custGeom>
                    <a:avLst/>
                    <a:gdLst>
                      <a:gd name="T0" fmla="*/ 0 w 25"/>
                      <a:gd name="T1" fmla="*/ 0 h 37"/>
                      <a:gd name="T2" fmla="*/ 0 w 25"/>
                      <a:gd name="T3" fmla="*/ 36 h 37"/>
                      <a:gd name="T4" fmla="*/ 18 w 25"/>
                      <a:gd name="T5" fmla="*/ 30 h 37"/>
                      <a:gd name="T6" fmla="*/ 24 w 25"/>
                      <a:gd name="T7" fmla="*/ 0 h 37"/>
                      <a:gd name="T8" fmla="*/ 0 w 25"/>
                      <a:gd name="T9" fmla="*/ 0 h 37"/>
                      <a:gd name="T10" fmla="*/ 0 60000 65536"/>
                      <a:gd name="T11" fmla="*/ 0 60000 65536"/>
                      <a:gd name="T12" fmla="*/ 0 60000 65536"/>
                      <a:gd name="T13" fmla="*/ 0 60000 65536"/>
                      <a:gd name="T14" fmla="*/ 0 60000 65536"/>
                      <a:gd name="T15" fmla="*/ 0 w 25"/>
                      <a:gd name="T16" fmla="*/ 0 h 37"/>
                      <a:gd name="T17" fmla="*/ 25 w 25"/>
                      <a:gd name="T18" fmla="*/ 37 h 37"/>
                    </a:gdLst>
                    <a:ahLst/>
                    <a:cxnLst>
                      <a:cxn ang="T10">
                        <a:pos x="T0" y="T1"/>
                      </a:cxn>
                      <a:cxn ang="T11">
                        <a:pos x="T2" y="T3"/>
                      </a:cxn>
                      <a:cxn ang="T12">
                        <a:pos x="T4" y="T5"/>
                      </a:cxn>
                      <a:cxn ang="T13">
                        <a:pos x="T6" y="T7"/>
                      </a:cxn>
                      <a:cxn ang="T14">
                        <a:pos x="T8" y="T9"/>
                      </a:cxn>
                    </a:cxnLst>
                    <a:rect l="T15" t="T16" r="T17" b="T18"/>
                    <a:pathLst>
                      <a:path w="25" h="37">
                        <a:moveTo>
                          <a:pt x="0" y="0"/>
                        </a:moveTo>
                        <a:lnTo>
                          <a:pt x="0" y="36"/>
                        </a:lnTo>
                        <a:lnTo>
                          <a:pt x="18" y="30"/>
                        </a:lnTo>
                        <a:lnTo>
                          <a:pt x="24" y="0"/>
                        </a:lnTo>
                        <a:lnTo>
                          <a:pt x="0" y="0"/>
                        </a:lnTo>
                      </a:path>
                    </a:pathLst>
                  </a:custGeom>
                  <a:solidFill>
                    <a:srgbClr val="00808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58" name="Freeform 83">
                    <a:extLst>
                      <a:ext uri="{FF2B5EF4-FFF2-40B4-BE49-F238E27FC236}">
                        <a16:creationId xmlns:a16="http://schemas.microsoft.com/office/drawing/2014/main" id="{314FB970-F4EF-6FAC-2679-13FFFBB05A31}"/>
                      </a:ext>
                    </a:extLst>
                  </p:cNvPr>
                  <p:cNvSpPr>
                    <a:spLocks/>
                  </p:cNvSpPr>
                  <p:nvPr/>
                </p:nvSpPr>
                <p:spPr bwMode="auto">
                  <a:xfrm>
                    <a:off x="2068" y="1465"/>
                    <a:ext cx="19" cy="36"/>
                  </a:xfrm>
                  <a:custGeom>
                    <a:avLst/>
                    <a:gdLst>
                      <a:gd name="T0" fmla="*/ 0 w 19"/>
                      <a:gd name="T1" fmla="*/ 0 h 36"/>
                      <a:gd name="T2" fmla="*/ 0 w 19"/>
                      <a:gd name="T3" fmla="*/ 35 h 36"/>
                      <a:gd name="T4" fmla="*/ 18 w 19"/>
                      <a:gd name="T5" fmla="*/ 29 h 36"/>
                      <a:gd name="T6" fmla="*/ 18 w 19"/>
                      <a:gd name="T7" fmla="*/ 0 h 36"/>
                      <a:gd name="T8" fmla="*/ 0 w 19"/>
                      <a:gd name="T9" fmla="*/ 0 h 36"/>
                      <a:gd name="T10" fmla="*/ 0 60000 65536"/>
                      <a:gd name="T11" fmla="*/ 0 60000 65536"/>
                      <a:gd name="T12" fmla="*/ 0 60000 65536"/>
                      <a:gd name="T13" fmla="*/ 0 60000 65536"/>
                      <a:gd name="T14" fmla="*/ 0 60000 65536"/>
                      <a:gd name="T15" fmla="*/ 0 w 19"/>
                      <a:gd name="T16" fmla="*/ 0 h 36"/>
                      <a:gd name="T17" fmla="*/ 19 w 19"/>
                      <a:gd name="T18" fmla="*/ 36 h 36"/>
                    </a:gdLst>
                    <a:ahLst/>
                    <a:cxnLst>
                      <a:cxn ang="T10">
                        <a:pos x="T0" y="T1"/>
                      </a:cxn>
                      <a:cxn ang="T11">
                        <a:pos x="T2" y="T3"/>
                      </a:cxn>
                      <a:cxn ang="T12">
                        <a:pos x="T4" y="T5"/>
                      </a:cxn>
                      <a:cxn ang="T13">
                        <a:pos x="T6" y="T7"/>
                      </a:cxn>
                      <a:cxn ang="T14">
                        <a:pos x="T8" y="T9"/>
                      </a:cxn>
                    </a:cxnLst>
                    <a:rect l="T15" t="T16" r="T17" b="T18"/>
                    <a:pathLst>
                      <a:path w="19" h="36">
                        <a:moveTo>
                          <a:pt x="0" y="0"/>
                        </a:moveTo>
                        <a:lnTo>
                          <a:pt x="0" y="35"/>
                        </a:lnTo>
                        <a:lnTo>
                          <a:pt x="18" y="29"/>
                        </a:lnTo>
                        <a:lnTo>
                          <a:pt x="18" y="0"/>
                        </a:lnTo>
                        <a:lnTo>
                          <a:pt x="0" y="0"/>
                        </a:lnTo>
                      </a:path>
                    </a:pathLst>
                  </a:custGeom>
                  <a:solidFill>
                    <a:srgbClr val="00808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59" name="Freeform 84">
                    <a:extLst>
                      <a:ext uri="{FF2B5EF4-FFF2-40B4-BE49-F238E27FC236}">
                        <a16:creationId xmlns:a16="http://schemas.microsoft.com/office/drawing/2014/main" id="{0D440B76-F2DA-8AC2-0D3B-B74F40FB13F0}"/>
                      </a:ext>
                    </a:extLst>
                  </p:cNvPr>
                  <p:cNvSpPr>
                    <a:spLocks/>
                  </p:cNvSpPr>
                  <p:nvPr/>
                </p:nvSpPr>
                <p:spPr bwMode="auto">
                  <a:xfrm>
                    <a:off x="2002" y="1482"/>
                    <a:ext cx="25" cy="42"/>
                  </a:xfrm>
                  <a:custGeom>
                    <a:avLst/>
                    <a:gdLst>
                      <a:gd name="T0" fmla="*/ 0 w 25"/>
                      <a:gd name="T1" fmla="*/ 0 h 42"/>
                      <a:gd name="T2" fmla="*/ 0 w 25"/>
                      <a:gd name="T3" fmla="*/ 41 h 42"/>
                      <a:gd name="T4" fmla="*/ 24 w 25"/>
                      <a:gd name="T5" fmla="*/ 29 h 42"/>
                      <a:gd name="T6" fmla="*/ 24 w 25"/>
                      <a:gd name="T7" fmla="*/ 0 h 42"/>
                      <a:gd name="T8" fmla="*/ 0 w 25"/>
                      <a:gd name="T9" fmla="*/ 0 h 42"/>
                      <a:gd name="T10" fmla="*/ 0 60000 65536"/>
                      <a:gd name="T11" fmla="*/ 0 60000 65536"/>
                      <a:gd name="T12" fmla="*/ 0 60000 65536"/>
                      <a:gd name="T13" fmla="*/ 0 60000 65536"/>
                      <a:gd name="T14" fmla="*/ 0 60000 65536"/>
                      <a:gd name="T15" fmla="*/ 0 w 25"/>
                      <a:gd name="T16" fmla="*/ 0 h 42"/>
                      <a:gd name="T17" fmla="*/ 25 w 25"/>
                      <a:gd name="T18" fmla="*/ 42 h 42"/>
                    </a:gdLst>
                    <a:ahLst/>
                    <a:cxnLst>
                      <a:cxn ang="T10">
                        <a:pos x="T0" y="T1"/>
                      </a:cxn>
                      <a:cxn ang="T11">
                        <a:pos x="T2" y="T3"/>
                      </a:cxn>
                      <a:cxn ang="T12">
                        <a:pos x="T4" y="T5"/>
                      </a:cxn>
                      <a:cxn ang="T13">
                        <a:pos x="T6" y="T7"/>
                      </a:cxn>
                      <a:cxn ang="T14">
                        <a:pos x="T8" y="T9"/>
                      </a:cxn>
                    </a:cxnLst>
                    <a:rect l="T15" t="T16" r="T17" b="T18"/>
                    <a:pathLst>
                      <a:path w="25" h="42">
                        <a:moveTo>
                          <a:pt x="0" y="0"/>
                        </a:moveTo>
                        <a:lnTo>
                          <a:pt x="0" y="41"/>
                        </a:lnTo>
                        <a:lnTo>
                          <a:pt x="24" y="29"/>
                        </a:lnTo>
                        <a:lnTo>
                          <a:pt x="24" y="0"/>
                        </a:lnTo>
                        <a:lnTo>
                          <a:pt x="0" y="0"/>
                        </a:lnTo>
                      </a:path>
                    </a:pathLst>
                  </a:custGeom>
                  <a:solidFill>
                    <a:srgbClr val="00808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60" name="Freeform 85">
                    <a:extLst>
                      <a:ext uri="{FF2B5EF4-FFF2-40B4-BE49-F238E27FC236}">
                        <a16:creationId xmlns:a16="http://schemas.microsoft.com/office/drawing/2014/main" id="{389D3954-79D2-6B01-6000-FAF713E4E74A}"/>
                      </a:ext>
                    </a:extLst>
                  </p:cNvPr>
                  <p:cNvSpPr>
                    <a:spLocks/>
                  </p:cNvSpPr>
                  <p:nvPr/>
                </p:nvSpPr>
                <p:spPr bwMode="auto">
                  <a:xfrm>
                    <a:off x="2145" y="1441"/>
                    <a:ext cx="18" cy="36"/>
                  </a:xfrm>
                  <a:custGeom>
                    <a:avLst/>
                    <a:gdLst>
                      <a:gd name="T0" fmla="*/ 0 w 18"/>
                      <a:gd name="T1" fmla="*/ 0 h 36"/>
                      <a:gd name="T2" fmla="*/ 0 w 18"/>
                      <a:gd name="T3" fmla="*/ 35 h 36"/>
                      <a:gd name="T4" fmla="*/ 17 w 18"/>
                      <a:gd name="T5" fmla="*/ 29 h 36"/>
                      <a:gd name="T6" fmla="*/ 17 w 18"/>
                      <a:gd name="T7" fmla="*/ 0 h 36"/>
                      <a:gd name="T8" fmla="*/ 0 w 18"/>
                      <a:gd name="T9" fmla="*/ 0 h 36"/>
                      <a:gd name="T10" fmla="*/ 0 60000 65536"/>
                      <a:gd name="T11" fmla="*/ 0 60000 65536"/>
                      <a:gd name="T12" fmla="*/ 0 60000 65536"/>
                      <a:gd name="T13" fmla="*/ 0 60000 65536"/>
                      <a:gd name="T14" fmla="*/ 0 60000 65536"/>
                      <a:gd name="T15" fmla="*/ 0 w 18"/>
                      <a:gd name="T16" fmla="*/ 0 h 36"/>
                      <a:gd name="T17" fmla="*/ 18 w 18"/>
                      <a:gd name="T18" fmla="*/ 36 h 36"/>
                    </a:gdLst>
                    <a:ahLst/>
                    <a:cxnLst>
                      <a:cxn ang="T10">
                        <a:pos x="T0" y="T1"/>
                      </a:cxn>
                      <a:cxn ang="T11">
                        <a:pos x="T2" y="T3"/>
                      </a:cxn>
                      <a:cxn ang="T12">
                        <a:pos x="T4" y="T5"/>
                      </a:cxn>
                      <a:cxn ang="T13">
                        <a:pos x="T6" y="T7"/>
                      </a:cxn>
                      <a:cxn ang="T14">
                        <a:pos x="T8" y="T9"/>
                      </a:cxn>
                    </a:cxnLst>
                    <a:rect l="T15" t="T16" r="T17" b="T18"/>
                    <a:pathLst>
                      <a:path w="18" h="36">
                        <a:moveTo>
                          <a:pt x="0" y="0"/>
                        </a:moveTo>
                        <a:lnTo>
                          <a:pt x="0" y="35"/>
                        </a:lnTo>
                        <a:lnTo>
                          <a:pt x="17" y="29"/>
                        </a:lnTo>
                        <a:lnTo>
                          <a:pt x="17" y="0"/>
                        </a:lnTo>
                        <a:lnTo>
                          <a:pt x="0" y="0"/>
                        </a:lnTo>
                      </a:path>
                    </a:pathLst>
                  </a:custGeom>
                  <a:solidFill>
                    <a:srgbClr val="00808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43" name="Group 86">
                  <a:extLst>
                    <a:ext uri="{FF2B5EF4-FFF2-40B4-BE49-F238E27FC236}">
                      <a16:creationId xmlns:a16="http://schemas.microsoft.com/office/drawing/2014/main" id="{9C027720-C622-EE4A-EEB8-506DA848B13A}"/>
                    </a:ext>
                  </a:extLst>
                </p:cNvPr>
                <p:cNvGrpSpPr>
                  <a:grpSpLocks/>
                </p:cNvGrpSpPr>
                <p:nvPr/>
              </p:nvGrpSpPr>
              <p:grpSpPr bwMode="auto">
                <a:xfrm>
                  <a:off x="2275" y="1618"/>
                  <a:ext cx="132" cy="388"/>
                  <a:chOff x="2275" y="1618"/>
                  <a:chExt cx="132" cy="388"/>
                </a:xfrm>
              </p:grpSpPr>
              <p:grpSp>
                <p:nvGrpSpPr>
                  <p:cNvPr id="12547" name="Group 87">
                    <a:extLst>
                      <a:ext uri="{FF2B5EF4-FFF2-40B4-BE49-F238E27FC236}">
                        <a16:creationId xmlns:a16="http://schemas.microsoft.com/office/drawing/2014/main" id="{E4951DC9-A0BB-AF36-98CE-5649D6B00388}"/>
                      </a:ext>
                    </a:extLst>
                  </p:cNvPr>
                  <p:cNvGrpSpPr>
                    <a:grpSpLocks/>
                  </p:cNvGrpSpPr>
                  <p:nvPr/>
                </p:nvGrpSpPr>
                <p:grpSpPr bwMode="auto">
                  <a:xfrm>
                    <a:off x="2275" y="1618"/>
                    <a:ext cx="132" cy="388"/>
                    <a:chOff x="2275" y="1618"/>
                    <a:chExt cx="132" cy="388"/>
                  </a:xfrm>
                </p:grpSpPr>
                <p:sp>
                  <p:nvSpPr>
                    <p:cNvPr id="12555" name="Freeform 88">
                      <a:extLst>
                        <a:ext uri="{FF2B5EF4-FFF2-40B4-BE49-F238E27FC236}">
                          <a16:creationId xmlns:a16="http://schemas.microsoft.com/office/drawing/2014/main" id="{2BC192C0-748A-B4BC-0473-FF4F7EFDD921}"/>
                        </a:ext>
                      </a:extLst>
                    </p:cNvPr>
                    <p:cNvSpPr>
                      <a:spLocks/>
                    </p:cNvSpPr>
                    <p:nvPr/>
                  </p:nvSpPr>
                  <p:spPr bwMode="auto">
                    <a:xfrm>
                      <a:off x="2317" y="1618"/>
                      <a:ext cx="90" cy="388"/>
                    </a:xfrm>
                    <a:custGeom>
                      <a:avLst/>
                      <a:gdLst>
                        <a:gd name="T0" fmla="*/ 0 w 90"/>
                        <a:gd name="T1" fmla="*/ 0 h 388"/>
                        <a:gd name="T2" fmla="*/ 89 w 90"/>
                        <a:gd name="T3" fmla="*/ 17 h 388"/>
                        <a:gd name="T4" fmla="*/ 89 w 90"/>
                        <a:gd name="T5" fmla="*/ 376 h 388"/>
                        <a:gd name="T6" fmla="*/ 0 w 90"/>
                        <a:gd name="T7" fmla="*/ 387 h 388"/>
                        <a:gd name="T8" fmla="*/ 0 w 90"/>
                        <a:gd name="T9" fmla="*/ 0 h 388"/>
                        <a:gd name="T10" fmla="*/ 0 60000 65536"/>
                        <a:gd name="T11" fmla="*/ 0 60000 65536"/>
                        <a:gd name="T12" fmla="*/ 0 60000 65536"/>
                        <a:gd name="T13" fmla="*/ 0 60000 65536"/>
                        <a:gd name="T14" fmla="*/ 0 60000 65536"/>
                        <a:gd name="T15" fmla="*/ 0 w 90"/>
                        <a:gd name="T16" fmla="*/ 0 h 388"/>
                        <a:gd name="T17" fmla="*/ 90 w 90"/>
                        <a:gd name="T18" fmla="*/ 388 h 388"/>
                      </a:gdLst>
                      <a:ahLst/>
                      <a:cxnLst>
                        <a:cxn ang="T10">
                          <a:pos x="T0" y="T1"/>
                        </a:cxn>
                        <a:cxn ang="T11">
                          <a:pos x="T2" y="T3"/>
                        </a:cxn>
                        <a:cxn ang="T12">
                          <a:pos x="T4" y="T5"/>
                        </a:cxn>
                        <a:cxn ang="T13">
                          <a:pos x="T6" y="T7"/>
                        </a:cxn>
                        <a:cxn ang="T14">
                          <a:pos x="T8" y="T9"/>
                        </a:cxn>
                      </a:cxnLst>
                      <a:rect l="T15" t="T16" r="T17" b="T18"/>
                      <a:pathLst>
                        <a:path w="90" h="388">
                          <a:moveTo>
                            <a:pt x="0" y="0"/>
                          </a:moveTo>
                          <a:lnTo>
                            <a:pt x="89" y="17"/>
                          </a:lnTo>
                          <a:lnTo>
                            <a:pt x="89" y="376"/>
                          </a:lnTo>
                          <a:lnTo>
                            <a:pt x="0" y="387"/>
                          </a:lnTo>
                          <a:lnTo>
                            <a:pt x="0" y="0"/>
                          </a:lnTo>
                        </a:path>
                      </a:pathLst>
                    </a:custGeom>
                    <a:solidFill>
                      <a:srgbClr val="00FFF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56" name="Freeform 89">
                      <a:extLst>
                        <a:ext uri="{FF2B5EF4-FFF2-40B4-BE49-F238E27FC236}">
                          <a16:creationId xmlns:a16="http://schemas.microsoft.com/office/drawing/2014/main" id="{C57E4E04-FAC2-71E9-9104-BFBFE61402A0}"/>
                        </a:ext>
                      </a:extLst>
                    </p:cNvPr>
                    <p:cNvSpPr>
                      <a:spLocks/>
                    </p:cNvSpPr>
                    <p:nvPr/>
                  </p:nvSpPr>
                  <p:spPr bwMode="auto">
                    <a:xfrm>
                      <a:off x="2275" y="1618"/>
                      <a:ext cx="43" cy="388"/>
                    </a:xfrm>
                    <a:custGeom>
                      <a:avLst/>
                      <a:gdLst>
                        <a:gd name="T0" fmla="*/ 42 w 43"/>
                        <a:gd name="T1" fmla="*/ 0 h 388"/>
                        <a:gd name="T2" fmla="*/ 42 w 43"/>
                        <a:gd name="T3" fmla="*/ 387 h 388"/>
                        <a:gd name="T4" fmla="*/ 0 w 43"/>
                        <a:gd name="T5" fmla="*/ 381 h 388"/>
                        <a:gd name="T6" fmla="*/ 0 w 43"/>
                        <a:gd name="T7" fmla="*/ 5 h 388"/>
                        <a:gd name="T8" fmla="*/ 42 w 43"/>
                        <a:gd name="T9" fmla="*/ 0 h 388"/>
                        <a:gd name="T10" fmla="*/ 0 60000 65536"/>
                        <a:gd name="T11" fmla="*/ 0 60000 65536"/>
                        <a:gd name="T12" fmla="*/ 0 60000 65536"/>
                        <a:gd name="T13" fmla="*/ 0 60000 65536"/>
                        <a:gd name="T14" fmla="*/ 0 60000 65536"/>
                        <a:gd name="T15" fmla="*/ 0 w 43"/>
                        <a:gd name="T16" fmla="*/ 0 h 388"/>
                        <a:gd name="T17" fmla="*/ 43 w 43"/>
                        <a:gd name="T18" fmla="*/ 388 h 388"/>
                      </a:gdLst>
                      <a:ahLst/>
                      <a:cxnLst>
                        <a:cxn ang="T10">
                          <a:pos x="T0" y="T1"/>
                        </a:cxn>
                        <a:cxn ang="T11">
                          <a:pos x="T2" y="T3"/>
                        </a:cxn>
                        <a:cxn ang="T12">
                          <a:pos x="T4" y="T5"/>
                        </a:cxn>
                        <a:cxn ang="T13">
                          <a:pos x="T6" y="T7"/>
                        </a:cxn>
                        <a:cxn ang="T14">
                          <a:pos x="T8" y="T9"/>
                        </a:cxn>
                      </a:cxnLst>
                      <a:rect l="T15" t="T16" r="T17" b="T18"/>
                      <a:pathLst>
                        <a:path w="43" h="388">
                          <a:moveTo>
                            <a:pt x="42" y="0"/>
                          </a:moveTo>
                          <a:lnTo>
                            <a:pt x="42" y="387"/>
                          </a:lnTo>
                          <a:lnTo>
                            <a:pt x="0" y="381"/>
                          </a:lnTo>
                          <a:lnTo>
                            <a:pt x="0" y="5"/>
                          </a:lnTo>
                          <a:lnTo>
                            <a:pt x="42" y="0"/>
                          </a:lnTo>
                        </a:path>
                      </a:pathLst>
                    </a:custGeom>
                    <a:solidFill>
                      <a:srgbClr val="00808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12548" name="Group 90">
                    <a:extLst>
                      <a:ext uri="{FF2B5EF4-FFF2-40B4-BE49-F238E27FC236}">
                        <a16:creationId xmlns:a16="http://schemas.microsoft.com/office/drawing/2014/main" id="{647D2742-FB4E-BABB-5DE7-EB96D75E113B}"/>
                      </a:ext>
                    </a:extLst>
                  </p:cNvPr>
                  <p:cNvGrpSpPr>
                    <a:grpSpLocks/>
                  </p:cNvGrpSpPr>
                  <p:nvPr/>
                </p:nvGrpSpPr>
                <p:grpSpPr bwMode="auto">
                  <a:xfrm>
                    <a:off x="2353" y="1670"/>
                    <a:ext cx="1" cy="154"/>
                    <a:chOff x="2353" y="1670"/>
                    <a:chExt cx="1" cy="154"/>
                  </a:xfrm>
                </p:grpSpPr>
                <p:grpSp>
                  <p:nvGrpSpPr>
                    <p:cNvPr id="12549" name="Group 91">
                      <a:extLst>
                        <a:ext uri="{FF2B5EF4-FFF2-40B4-BE49-F238E27FC236}">
                          <a16:creationId xmlns:a16="http://schemas.microsoft.com/office/drawing/2014/main" id="{4C211EFA-B238-E8CF-9A6B-BC2C93BECDA9}"/>
                        </a:ext>
                      </a:extLst>
                    </p:cNvPr>
                    <p:cNvGrpSpPr>
                      <a:grpSpLocks/>
                    </p:cNvGrpSpPr>
                    <p:nvPr/>
                  </p:nvGrpSpPr>
                  <p:grpSpPr bwMode="auto">
                    <a:xfrm>
                      <a:off x="2353" y="1670"/>
                      <a:ext cx="1" cy="71"/>
                      <a:chOff x="2353" y="1670"/>
                      <a:chExt cx="1" cy="71"/>
                    </a:xfrm>
                  </p:grpSpPr>
                  <p:sp>
                    <p:nvSpPr>
                      <p:cNvPr id="12553" name="Freeform 92">
                        <a:extLst>
                          <a:ext uri="{FF2B5EF4-FFF2-40B4-BE49-F238E27FC236}">
                            <a16:creationId xmlns:a16="http://schemas.microsoft.com/office/drawing/2014/main" id="{29C8C139-E30E-FC07-3014-35FAF1F08FC6}"/>
                          </a:ext>
                        </a:extLst>
                      </p:cNvPr>
                      <p:cNvSpPr>
                        <a:spLocks/>
                      </p:cNvSpPr>
                      <p:nvPr/>
                    </p:nvSpPr>
                    <p:spPr bwMode="auto">
                      <a:xfrm>
                        <a:off x="2353" y="1670"/>
                        <a:ext cx="1" cy="31"/>
                      </a:xfrm>
                      <a:custGeom>
                        <a:avLst/>
                        <a:gdLst>
                          <a:gd name="T0" fmla="*/ 0 w 1"/>
                          <a:gd name="T1" fmla="*/ 0 h 31"/>
                          <a:gd name="T2" fmla="*/ 0 w 1"/>
                          <a:gd name="T3" fmla="*/ 0 h 31"/>
                          <a:gd name="T4" fmla="*/ 0 w 1"/>
                          <a:gd name="T5" fmla="*/ 30 h 31"/>
                          <a:gd name="T6" fmla="*/ 0 w 1"/>
                          <a:gd name="T7" fmla="*/ 0 h 31"/>
                          <a:gd name="T8" fmla="*/ 0 60000 65536"/>
                          <a:gd name="T9" fmla="*/ 0 60000 65536"/>
                          <a:gd name="T10" fmla="*/ 0 60000 65536"/>
                          <a:gd name="T11" fmla="*/ 0 60000 65536"/>
                          <a:gd name="T12" fmla="*/ 0 w 1"/>
                          <a:gd name="T13" fmla="*/ 0 h 31"/>
                          <a:gd name="T14" fmla="*/ 1 w 1"/>
                          <a:gd name="T15" fmla="*/ 31 h 31"/>
                        </a:gdLst>
                        <a:ahLst/>
                        <a:cxnLst>
                          <a:cxn ang="T8">
                            <a:pos x="T0" y="T1"/>
                          </a:cxn>
                          <a:cxn ang="T9">
                            <a:pos x="T2" y="T3"/>
                          </a:cxn>
                          <a:cxn ang="T10">
                            <a:pos x="T4" y="T5"/>
                          </a:cxn>
                          <a:cxn ang="T11">
                            <a:pos x="T6" y="T7"/>
                          </a:cxn>
                        </a:cxnLst>
                        <a:rect l="T12" t="T13" r="T14" b="T15"/>
                        <a:pathLst>
                          <a:path w="1" h="31">
                            <a:moveTo>
                              <a:pt x="0" y="0"/>
                            </a:moveTo>
                            <a:lnTo>
                              <a:pt x="0" y="0"/>
                            </a:lnTo>
                            <a:lnTo>
                              <a:pt x="0" y="30"/>
                            </a:lnTo>
                            <a:lnTo>
                              <a:pt x="0" y="0"/>
                            </a:lnTo>
                          </a:path>
                        </a:pathLst>
                      </a:custGeom>
                      <a:solidFill>
                        <a:srgbClr val="00000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54" name="Freeform 93">
                        <a:extLst>
                          <a:ext uri="{FF2B5EF4-FFF2-40B4-BE49-F238E27FC236}">
                            <a16:creationId xmlns:a16="http://schemas.microsoft.com/office/drawing/2014/main" id="{C3413709-0D4E-47C4-8D63-642EA6A769F1}"/>
                          </a:ext>
                        </a:extLst>
                      </p:cNvPr>
                      <p:cNvSpPr>
                        <a:spLocks/>
                      </p:cNvSpPr>
                      <p:nvPr/>
                    </p:nvSpPr>
                    <p:spPr bwMode="auto">
                      <a:xfrm>
                        <a:off x="2353" y="1711"/>
                        <a:ext cx="1" cy="30"/>
                      </a:xfrm>
                      <a:custGeom>
                        <a:avLst/>
                        <a:gdLst>
                          <a:gd name="T0" fmla="*/ 0 w 1"/>
                          <a:gd name="T1" fmla="*/ 0 h 30"/>
                          <a:gd name="T2" fmla="*/ 0 w 1"/>
                          <a:gd name="T3" fmla="*/ 0 h 30"/>
                          <a:gd name="T4" fmla="*/ 0 w 1"/>
                          <a:gd name="T5" fmla="*/ 29 h 30"/>
                          <a:gd name="T6" fmla="*/ 0 w 1"/>
                          <a:gd name="T7" fmla="*/ 0 h 30"/>
                          <a:gd name="T8" fmla="*/ 0 60000 65536"/>
                          <a:gd name="T9" fmla="*/ 0 60000 65536"/>
                          <a:gd name="T10" fmla="*/ 0 60000 65536"/>
                          <a:gd name="T11" fmla="*/ 0 60000 65536"/>
                          <a:gd name="T12" fmla="*/ 0 w 1"/>
                          <a:gd name="T13" fmla="*/ 0 h 30"/>
                          <a:gd name="T14" fmla="*/ 1 w 1"/>
                          <a:gd name="T15" fmla="*/ 30 h 30"/>
                        </a:gdLst>
                        <a:ahLst/>
                        <a:cxnLst>
                          <a:cxn ang="T8">
                            <a:pos x="T0" y="T1"/>
                          </a:cxn>
                          <a:cxn ang="T9">
                            <a:pos x="T2" y="T3"/>
                          </a:cxn>
                          <a:cxn ang="T10">
                            <a:pos x="T4" y="T5"/>
                          </a:cxn>
                          <a:cxn ang="T11">
                            <a:pos x="T6" y="T7"/>
                          </a:cxn>
                        </a:cxnLst>
                        <a:rect l="T12" t="T13" r="T14" b="T15"/>
                        <a:pathLst>
                          <a:path w="1" h="30">
                            <a:moveTo>
                              <a:pt x="0" y="0"/>
                            </a:moveTo>
                            <a:lnTo>
                              <a:pt x="0" y="0"/>
                            </a:lnTo>
                            <a:lnTo>
                              <a:pt x="0" y="29"/>
                            </a:lnTo>
                            <a:lnTo>
                              <a:pt x="0" y="0"/>
                            </a:lnTo>
                          </a:path>
                        </a:pathLst>
                      </a:custGeom>
                      <a:solidFill>
                        <a:srgbClr val="00000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12550" name="Group 94">
                      <a:extLst>
                        <a:ext uri="{FF2B5EF4-FFF2-40B4-BE49-F238E27FC236}">
                          <a16:creationId xmlns:a16="http://schemas.microsoft.com/office/drawing/2014/main" id="{222E9FC9-2694-55B0-6400-297FDC3D4593}"/>
                        </a:ext>
                      </a:extLst>
                    </p:cNvPr>
                    <p:cNvGrpSpPr>
                      <a:grpSpLocks/>
                    </p:cNvGrpSpPr>
                    <p:nvPr/>
                  </p:nvGrpSpPr>
                  <p:grpSpPr bwMode="auto">
                    <a:xfrm>
                      <a:off x="2353" y="1758"/>
                      <a:ext cx="1" cy="66"/>
                      <a:chOff x="2353" y="1758"/>
                      <a:chExt cx="1" cy="66"/>
                    </a:xfrm>
                  </p:grpSpPr>
                  <p:sp>
                    <p:nvSpPr>
                      <p:cNvPr id="12551" name="Freeform 95">
                        <a:extLst>
                          <a:ext uri="{FF2B5EF4-FFF2-40B4-BE49-F238E27FC236}">
                            <a16:creationId xmlns:a16="http://schemas.microsoft.com/office/drawing/2014/main" id="{B3DBFE28-F1F9-6CD8-C089-CF469581F397}"/>
                          </a:ext>
                        </a:extLst>
                      </p:cNvPr>
                      <p:cNvSpPr>
                        <a:spLocks/>
                      </p:cNvSpPr>
                      <p:nvPr/>
                    </p:nvSpPr>
                    <p:spPr bwMode="auto">
                      <a:xfrm>
                        <a:off x="2353" y="1758"/>
                        <a:ext cx="1" cy="25"/>
                      </a:xfrm>
                      <a:custGeom>
                        <a:avLst/>
                        <a:gdLst>
                          <a:gd name="T0" fmla="*/ 0 w 1"/>
                          <a:gd name="T1" fmla="*/ 0 h 25"/>
                          <a:gd name="T2" fmla="*/ 0 w 1"/>
                          <a:gd name="T3" fmla="*/ 0 h 25"/>
                          <a:gd name="T4" fmla="*/ 0 w 1"/>
                          <a:gd name="T5" fmla="*/ 24 h 25"/>
                          <a:gd name="T6" fmla="*/ 0 w 1"/>
                          <a:gd name="T7" fmla="*/ 0 h 25"/>
                          <a:gd name="T8" fmla="*/ 0 60000 65536"/>
                          <a:gd name="T9" fmla="*/ 0 60000 65536"/>
                          <a:gd name="T10" fmla="*/ 0 60000 65536"/>
                          <a:gd name="T11" fmla="*/ 0 60000 65536"/>
                          <a:gd name="T12" fmla="*/ 0 w 1"/>
                          <a:gd name="T13" fmla="*/ 0 h 25"/>
                          <a:gd name="T14" fmla="*/ 1 w 1"/>
                          <a:gd name="T15" fmla="*/ 25 h 25"/>
                        </a:gdLst>
                        <a:ahLst/>
                        <a:cxnLst>
                          <a:cxn ang="T8">
                            <a:pos x="T0" y="T1"/>
                          </a:cxn>
                          <a:cxn ang="T9">
                            <a:pos x="T2" y="T3"/>
                          </a:cxn>
                          <a:cxn ang="T10">
                            <a:pos x="T4" y="T5"/>
                          </a:cxn>
                          <a:cxn ang="T11">
                            <a:pos x="T6" y="T7"/>
                          </a:cxn>
                        </a:cxnLst>
                        <a:rect l="T12" t="T13" r="T14" b="T15"/>
                        <a:pathLst>
                          <a:path w="1" h="25">
                            <a:moveTo>
                              <a:pt x="0" y="0"/>
                            </a:moveTo>
                            <a:lnTo>
                              <a:pt x="0" y="0"/>
                            </a:lnTo>
                            <a:lnTo>
                              <a:pt x="0" y="24"/>
                            </a:lnTo>
                            <a:lnTo>
                              <a:pt x="0" y="0"/>
                            </a:lnTo>
                          </a:path>
                        </a:pathLst>
                      </a:custGeom>
                      <a:solidFill>
                        <a:srgbClr val="00000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52" name="Freeform 96">
                        <a:extLst>
                          <a:ext uri="{FF2B5EF4-FFF2-40B4-BE49-F238E27FC236}">
                            <a16:creationId xmlns:a16="http://schemas.microsoft.com/office/drawing/2014/main" id="{3130889B-05F4-BCA2-0A9F-989A1FE35517}"/>
                          </a:ext>
                        </a:extLst>
                      </p:cNvPr>
                      <p:cNvSpPr>
                        <a:spLocks/>
                      </p:cNvSpPr>
                      <p:nvPr/>
                    </p:nvSpPr>
                    <p:spPr bwMode="auto">
                      <a:xfrm>
                        <a:off x="2353" y="1793"/>
                        <a:ext cx="1" cy="31"/>
                      </a:xfrm>
                      <a:custGeom>
                        <a:avLst/>
                        <a:gdLst>
                          <a:gd name="T0" fmla="*/ 0 w 1"/>
                          <a:gd name="T1" fmla="*/ 0 h 31"/>
                          <a:gd name="T2" fmla="*/ 0 w 1"/>
                          <a:gd name="T3" fmla="*/ 0 h 31"/>
                          <a:gd name="T4" fmla="*/ 0 w 1"/>
                          <a:gd name="T5" fmla="*/ 30 h 31"/>
                          <a:gd name="T6" fmla="*/ 0 w 1"/>
                          <a:gd name="T7" fmla="*/ 0 h 31"/>
                          <a:gd name="T8" fmla="*/ 0 60000 65536"/>
                          <a:gd name="T9" fmla="*/ 0 60000 65536"/>
                          <a:gd name="T10" fmla="*/ 0 60000 65536"/>
                          <a:gd name="T11" fmla="*/ 0 60000 65536"/>
                          <a:gd name="T12" fmla="*/ 0 w 1"/>
                          <a:gd name="T13" fmla="*/ 0 h 31"/>
                          <a:gd name="T14" fmla="*/ 1 w 1"/>
                          <a:gd name="T15" fmla="*/ 31 h 31"/>
                        </a:gdLst>
                        <a:ahLst/>
                        <a:cxnLst>
                          <a:cxn ang="T8">
                            <a:pos x="T0" y="T1"/>
                          </a:cxn>
                          <a:cxn ang="T9">
                            <a:pos x="T2" y="T3"/>
                          </a:cxn>
                          <a:cxn ang="T10">
                            <a:pos x="T4" y="T5"/>
                          </a:cxn>
                          <a:cxn ang="T11">
                            <a:pos x="T6" y="T7"/>
                          </a:cxn>
                        </a:cxnLst>
                        <a:rect l="T12" t="T13" r="T14" b="T15"/>
                        <a:pathLst>
                          <a:path w="1" h="31">
                            <a:moveTo>
                              <a:pt x="0" y="0"/>
                            </a:moveTo>
                            <a:lnTo>
                              <a:pt x="0" y="0"/>
                            </a:lnTo>
                            <a:lnTo>
                              <a:pt x="0" y="30"/>
                            </a:lnTo>
                            <a:lnTo>
                              <a:pt x="0" y="0"/>
                            </a:lnTo>
                          </a:path>
                        </a:pathLst>
                      </a:custGeom>
                      <a:solidFill>
                        <a:srgbClr val="00000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grpSp>
            <p:sp>
              <p:nvSpPr>
                <p:cNvPr id="44" name="Freeform 97">
                  <a:extLst>
                    <a:ext uri="{FF2B5EF4-FFF2-40B4-BE49-F238E27FC236}">
                      <a16:creationId xmlns:a16="http://schemas.microsoft.com/office/drawing/2014/main" id="{1C6A6FE6-2C80-476C-B394-626F4CA7BCFE}"/>
                    </a:ext>
                  </a:extLst>
                </p:cNvPr>
                <p:cNvSpPr>
                  <a:spLocks/>
                </p:cNvSpPr>
                <p:nvPr/>
              </p:nvSpPr>
              <p:spPr bwMode="auto">
                <a:xfrm>
                  <a:off x="2376" y="1740"/>
                  <a:ext cx="203" cy="254"/>
                </a:xfrm>
                <a:custGeom>
                  <a:avLst/>
                  <a:gdLst>
                    <a:gd name="T0" fmla="*/ 0 w 203"/>
                    <a:gd name="T1" fmla="*/ 253 h 254"/>
                    <a:gd name="T2" fmla="*/ 202 w 203"/>
                    <a:gd name="T3" fmla="*/ 253 h 254"/>
                    <a:gd name="T4" fmla="*/ 202 w 203"/>
                    <a:gd name="T5" fmla="*/ 0 h 254"/>
                    <a:gd name="T6" fmla="*/ 83 w 203"/>
                    <a:gd name="T7" fmla="*/ 6 h 254"/>
                    <a:gd name="T8" fmla="*/ 83 w 203"/>
                    <a:gd name="T9" fmla="*/ 188 h 254"/>
                    <a:gd name="T10" fmla="*/ 0 w 203"/>
                    <a:gd name="T11" fmla="*/ 206 h 254"/>
                    <a:gd name="T12" fmla="*/ 0 w 203"/>
                    <a:gd name="T13" fmla="*/ 253 h 254"/>
                    <a:gd name="T14" fmla="*/ 0 60000 65536"/>
                    <a:gd name="T15" fmla="*/ 0 60000 65536"/>
                    <a:gd name="T16" fmla="*/ 0 60000 65536"/>
                    <a:gd name="T17" fmla="*/ 0 60000 65536"/>
                    <a:gd name="T18" fmla="*/ 0 60000 65536"/>
                    <a:gd name="T19" fmla="*/ 0 60000 65536"/>
                    <a:gd name="T20" fmla="*/ 0 60000 65536"/>
                    <a:gd name="T21" fmla="*/ 0 w 203"/>
                    <a:gd name="T22" fmla="*/ 0 h 254"/>
                    <a:gd name="T23" fmla="*/ 203 w 203"/>
                    <a:gd name="T24" fmla="*/ 254 h 2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3" h="254">
                      <a:moveTo>
                        <a:pt x="0" y="253"/>
                      </a:moveTo>
                      <a:lnTo>
                        <a:pt x="202" y="253"/>
                      </a:lnTo>
                      <a:lnTo>
                        <a:pt x="202" y="0"/>
                      </a:lnTo>
                      <a:lnTo>
                        <a:pt x="83" y="6"/>
                      </a:lnTo>
                      <a:lnTo>
                        <a:pt x="83" y="188"/>
                      </a:lnTo>
                      <a:lnTo>
                        <a:pt x="0" y="206"/>
                      </a:lnTo>
                      <a:lnTo>
                        <a:pt x="0" y="253"/>
                      </a:lnTo>
                    </a:path>
                  </a:pathLst>
                </a:custGeom>
                <a:solidFill>
                  <a:srgbClr val="5F3F1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45" name="Freeform 98">
                  <a:extLst>
                    <a:ext uri="{FF2B5EF4-FFF2-40B4-BE49-F238E27FC236}">
                      <a16:creationId xmlns:a16="http://schemas.microsoft.com/office/drawing/2014/main" id="{7F790282-A0AE-C0DC-609D-A322EC31A617}"/>
                    </a:ext>
                  </a:extLst>
                </p:cNvPr>
                <p:cNvSpPr>
                  <a:spLocks/>
                </p:cNvSpPr>
                <p:nvPr/>
              </p:nvSpPr>
              <p:spPr bwMode="auto">
                <a:xfrm>
                  <a:off x="3232" y="1834"/>
                  <a:ext cx="43" cy="149"/>
                </a:xfrm>
                <a:custGeom>
                  <a:avLst/>
                  <a:gdLst>
                    <a:gd name="T0" fmla="*/ 0 w 43"/>
                    <a:gd name="T1" fmla="*/ 24 h 149"/>
                    <a:gd name="T2" fmla="*/ 0 w 43"/>
                    <a:gd name="T3" fmla="*/ 18 h 149"/>
                    <a:gd name="T4" fmla="*/ 6 w 43"/>
                    <a:gd name="T5" fmla="*/ 13 h 149"/>
                    <a:gd name="T6" fmla="*/ 12 w 43"/>
                    <a:gd name="T7" fmla="*/ 6 h 149"/>
                    <a:gd name="T8" fmla="*/ 18 w 43"/>
                    <a:gd name="T9" fmla="*/ 0 h 149"/>
                    <a:gd name="T10" fmla="*/ 24 w 43"/>
                    <a:gd name="T11" fmla="*/ 0 h 149"/>
                    <a:gd name="T12" fmla="*/ 29 w 43"/>
                    <a:gd name="T13" fmla="*/ 6 h 149"/>
                    <a:gd name="T14" fmla="*/ 36 w 43"/>
                    <a:gd name="T15" fmla="*/ 6 h 149"/>
                    <a:gd name="T16" fmla="*/ 36 w 43"/>
                    <a:gd name="T17" fmla="*/ 13 h 149"/>
                    <a:gd name="T18" fmla="*/ 36 w 43"/>
                    <a:gd name="T19" fmla="*/ 18 h 149"/>
                    <a:gd name="T20" fmla="*/ 42 w 43"/>
                    <a:gd name="T21" fmla="*/ 24 h 149"/>
                    <a:gd name="T22" fmla="*/ 42 w 43"/>
                    <a:gd name="T23" fmla="*/ 30 h 149"/>
                    <a:gd name="T24" fmla="*/ 29 w 43"/>
                    <a:gd name="T25" fmla="*/ 30 h 149"/>
                    <a:gd name="T26" fmla="*/ 29 w 43"/>
                    <a:gd name="T27" fmla="*/ 18 h 149"/>
                    <a:gd name="T28" fmla="*/ 29 w 43"/>
                    <a:gd name="T29" fmla="*/ 13 h 149"/>
                    <a:gd name="T30" fmla="*/ 24 w 43"/>
                    <a:gd name="T31" fmla="*/ 13 h 149"/>
                    <a:gd name="T32" fmla="*/ 18 w 43"/>
                    <a:gd name="T33" fmla="*/ 13 h 149"/>
                    <a:gd name="T34" fmla="*/ 12 w 43"/>
                    <a:gd name="T35" fmla="*/ 13 h 149"/>
                    <a:gd name="T36" fmla="*/ 12 w 43"/>
                    <a:gd name="T37" fmla="*/ 18 h 149"/>
                    <a:gd name="T38" fmla="*/ 12 w 43"/>
                    <a:gd name="T39" fmla="*/ 24 h 149"/>
                    <a:gd name="T40" fmla="*/ 12 w 43"/>
                    <a:gd name="T41" fmla="*/ 30 h 149"/>
                    <a:gd name="T42" fmla="*/ 12 w 43"/>
                    <a:gd name="T43" fmla="*/ 148 h 149"/>
                    <a:gd name="T44" fmla="*/ 0 w 43"/>
                    <a:gd name="T45" fmla="*/ 148 h 149"/>
                    <a:gd name="T46" fmla="*/ 0 w 43"/>
                    <a:gd name="T47" fmla="*/ 24 h 1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149"/>
                    <a:gd name="T74" fmla="*/ 43 w 43"/>
                    <a:gd name="T75" fmla="*/ 149 h 14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149">
                      <a:moveTo>
                        <a:pt x="0" y="24"/>
                      </a:moveTo>
                      <a:lnTo>
                        <a:pt x="0" y="18"/>
                      </a:lnTo>
                      <a:lnTo>
                        <a:pt x="6" y="13"/>
                      </a:lnTo>
                      <a:lnTo>
                        <a:pt x="12" y="6"/>
                      </a:lnTo>
                      <a:lnTo>
                        <a:pt x="18" y="0"/>
                      </a:lnTo>
                      <a:lnTo>
                        <a:pt x="24" y="0"/>
                      </a:lnTo>
                      <a:lnTo>
                        <a:pt x="29" y="6"/>
                      </a:lnTo>
                      <a:lnTo>
                        <a:pt x="36" y="6"/>
                      </a:lnTo>
                      <a:lnTo>
                        <a:pt x="36" y="13"/>
                      </a:lnTo>
                      <a:lnTo>
                        <a:pt x="36" y="18"/>
                      </a:lnTo>
                      <a:lnTo>
                        <a:pt x="42" y="24"/>
                      </a:lnTo>
                      <a:lnTo>
                        <a:pt x="42" y="30"/>
                      </a:lnTo>
                      <a:lnTo>
                        <a:pt x="29" y="30"/>
                      </a:lnTo>
                      <a:lnTo>
                        <a:pt x="29" y="18"/>
                      </a:lnTo>
                      <a:lnTo>
                        <a:pt x="29" y="13"/>
                      </a:lnTo>
                      <a:lnTo>
                        <a:pt x="24" y="13"/>
                      </a:lnTo>
                      <a:lnTo>
                        <a:pt x="18" y="13"/>
                      </a:lnTo>
                      <a:lnTo>
                        <a:pt x="12" y="13"/>
                      </a:lnTo>
                      <a:lnTo>
                        <a:pt x="12" y="18"/>
                      </a:lnTo>
                      <a:lnTo>
                        <a:pt x="12" y="24"/>
                      </a:lnTo>
                      <a:lnTo>
                        <a:pt x="12" y="30"/>
                      </a:lnTo>
                      <a:lnTo>
                        <a:pt x="12" y="148"/>
                      </a:lnTo>
                      <a:lnTo>
                        <a:pt x="0" y="148"/>
                      </a:lnTo>
                      <a:lnTo>
                        <a:pt x="0" y="24"/>
                      </a:lnTo>
                    </a:path>
                  </a:pathLst>
                </a:custGeom>
                <a:solidFill>
                  <a:srgbClr val="5F5F7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nvGrpSpPr>
                <p:cNvPr id="46" name="Group 99">
                  <a:extLst>
                    <a:ext uri="{FF2B5EF4-FFF2-40B4-BE49-F238E27FC236}">
                      <a16:creationId xmlns:a16="http://schemas.microsoft.com/office/drawing/2014/main" id="{39FEE04F-FC12-41DB-3245-B2260016145B}"/>
                    </a:ext>
                  </a:extLst>
                </p:cNvPr>
                <p:cNvGrpSpPr>
                  <a:grpSpLocks/>
                </p:cNvGrpSpPr>
                <p:nvPr/>
              </p:nvGrpSpPr>
              <p:grpSpPr bwMode="auto">
                <a:xfrm>
                  <a:off x="2477" y="1946"/>
                  <a:ext cx="466" cy="60"/>
                  <a:chOff x="2477" y="1946"/>
                  <a:chExt cx="466" cy="60"/>
                </a:xfrm>
              </p:grpSpPr>
              <p:grpSp>
                <p:nvGrpSpPr>
                  <p:cNvPr id="956" name="Group 100">
                    <a:extLst>
                      <a:ext uri="{FF2B5EF4-FFF2-40B4-BE49-F238E27FC236}">
                        <a16:creationId xmlns:a16="http://schemas.microsoft.com/office/drawing/2014/main" id="{9DCB9019-A579-D2E5-1988-BBC6A07ECD5F}"/>
                      </a:ext>
                    </a:extLst>
                  </p:cNvPr>
                  <p:cNvGrpSpPr>
                    <a:grpSpLocks/>
                  </p:cNvGrpSpPr>
                  <p:nvPr/>
                </p:nvGrpSpPr>
                <p:grpSpPr bwMode="auto">
                  <a:xfrm>
                    <a:off x="2477" y="1946"/>
                    <a:ext cx="233" cy="60"/>
                    <a:chOff x="2477" y="1946"/>
                    <a:chExt cx="233" cy="60"/>
                  </a:xfrm>
                </p:grpSpPr>
                <p:grpSp>
                  <p:nvGrpSpPr>
                    <p:cNvPr id="12535" name="Group 101">
                      <a:extLst>
                        <a:ext uri="{FF2B5EF4-FFF2-40B4-BE49-F238E27FC236}">
                          <a16:creationId xmlns:a16="http://schemas.microsoft.com/office/drawing/2014/main" id="{8B759885-74CF-CFE6-765C-6264056E0FD7}"/>
                        </a:ext>
                      </a:extLst>
                    </p:cNvPr>
                    <p:cNvGrpSpPr>
                      <a:grpSpLocks/>
                    </p:cNvGrpSpPr>
                    <p:nvPr/>
                  </p:nvGrpSpPr>
                  <p:grpSpPr bwMode="auto">
                    <a:xfrm>
                      <a:off x="2477" y="1946"/>
                      <a:ext cx="61" cy="60"/>
                      <a:chOff x="2477" y="1946"/>
                      <a:chExt cx="61" cy="60"/>
                    </a:xfrm>
                  </p:grpSpPr>
                  <p:sp>
                    <p:nvSpPr>
                      <p:cNvPr id="12545" name="Freeform 102">
                        <a:extLst>
                          <a:ext uri="{FF2B5EF4-FFF2-40B4-BE49-F238E27FC236}">
                            <a16:creationId xmlns:a16="http://schemas.microsoft.com/office/drawing/2014/main" id="{80579ADC-18A9-78D3-323F-5AE506D28D51}"/>
                          </a:ext>
                        </a:extLst>
                      </p:cNvPr>
                      <p:cNvSpPr>
                        <a:spLocks/>
                      </p:cNvSpPr>
                      <p:nvPr/>
                    </p:nvSpPr>
                    <p:spPr bwMode="auto">
                      <a:xfrm>
                        <a:off x="2477" y="1946"/>
                        <a:ext cx="61" cy="60"/>
                      </a:xfrm>
                      <a:custGeom>
                        <a:avLst/>
                        <a:gdLst>
                          <a:gd name="T0" fmla="*/ 0 w 61"/>
                          <a:gd name="T1" fmla="*/ 0 h 60"/>
                          <a:gd name="T2" fmla="*/ 60 w 61"/>
                          <a:gd name="T3" fmla="*/ 0 h 60"/>
                          <a:gd name="T4" fmla="*/ 60 w 61"/>
                          <a:gd name="T5" fmla="*/ 59 h 60"/>
                          <a:gd name="T6" fmla="*/ 0 w 61"/>
                          <a:gd name="T7" fmla="*/ 59 h 60"/>
                          <a:gd name="T8" fmla="*/ 0 w 61"/>
                          <a:gd name="T9" fmla="*/ 0 h 60"/>
                          <a:gd name="T10" fmla="*/ 0 60000 65536"/>
                          <a:gd name="T11" fmla="*/ 0 60000 65536"/>
                          <a:gd name="T12" fmla="*/ 0 60000 65536"/>
                          <a:gd name="T13" fmla="*/ 0 60000 65536"/>
                          <a:gd name="T14" fmla="*/ 0 60000 65536"/>
                          <a:gd name="T15" fmla="*/ 0 w 61"/>
                          <a:gd name="T16" fmla="*/ 0 h 60"/>
                          <a:gd name="T17" fmla="*/ 61 w 61"/>
                          <a:gd name="T18" fmla="*/ 60 h 60"/>
                        </a:gdLst>
                        <a:ahLst/>
                        <a:cxnLst>
                          <a:cxn ang="T10">
                            <a:pos x="T0" y="T1"/>
                          </a:cxn>
                          <a:cxn ang="T11">
                            <a:pos x="T2" y="T3"/>
                          </a:cxn>
                          <a:cxn ang="T12">
                            <a:pos x="T4" y="T5"/>
                          </a:cxn>
                          <a:cxn ang="T13">
                            <a:pos x="T6" y="T7"/>
                          </a:cxn>
                          <a:cxn ang="T14">
                            <a:pos x="T8" y="T9"/>
                          </a:cxn>
                        </a:cxnLst>
                        <a:rect l="T15" t="T16" r="T17" b="T18"/>
                        <a:pathLst>
                          <a:path w="61" h="60">
                            <a:moveTo>
                              <a:pt x="0" y="0"/>
                            </a:moveTo>
                            <a:lnTo>
                              <a:pt x="60" y="0"/>
                            </a:lnTo>
                            <a:lnTo>
                              <a:pt x="60" y="59"/>
                            </a:lnTo>
                            <a:lnTo>
                              <a:pt x="0" y="59"/>
                            </a:lnTo>
                            <a:lnTo>
                              <a:pt x="0" y="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46" name="Freeform 103">
                        <a:extLst>
                          <a:ext uri="{FF2B5EF4-FFF2-40B4-BE49-F238E27FC236}">
                            <a16:creationId xmlns:a16="http://schemas.microsoft.com/office/drawing/2014/main" id="{C10E8B73-E71B-8F63-0238-B405BF8FE607}"/>
                          </a:ext>
                        </a:extLst>
                      </p:cNvPr>
                      <p:cNvSpPr>
                        <a:spLocks/>
                      </p:cNvSpPr>
                      <p:nvPr/>
                    </p:nvSpPr>
                    <p:spPr bwMode="auto">
                      <a:xfrm>
                        <a:off x="2477" y="1946"/>
                        <a:ext cx="61" cy="60"/>
                      </a:xfrm>
                      <a:custGeom>
                        <a:avLst/>
                        <a:gdLst>
                          <a:gd name="T0" fmla="*/ 0 w 61"/>
                          <a:gd name="T1" fmla="*/ 0 h 60"/>
                          <a:gd name="T2" fmla="*/ 60 w 61"/>
                          <a:gd name="T3" fmla="*/ 59 h 60"/>
                          <a:gd name="T4" fmla="*/ 60 w 61"/>
                          <a:gd name="T5" fmla="*/ 0 h 60"/>
                          <a:gd name="T6" fmla="*/ 0 w 61"/>
                          <a:gd name="T7" fmla="*/ 59 h 60"/>
                          <a:gd name="T8" fmla="*/ 0 60000 65536"/>
                          <a:gd name="T9" fmla="*/ 0 60000 65536"/>
                          <a:gd name="T10" fmla="*/ 0 60000 65536"/>
                          <a:gd name="T11" fmla="*/ 0 60000 65536"/>
                          <a:gd name="T12" fmla="*/ 0 w 61"/>
                          <a:gd name="T13" fmla="*/ 0 h 60"/>
                          <a:gd name="T14" fmla="*/ 61 w 61"/>
                          <a:gd name="T15" fmla="*/ 60 h 60"/>
                        </a:gdLst>
                        <a:ahLst/>
                        <a:cxnLst>
                          <a:cxn ang="T8">
                            <a:pos x="T0" y="T1"/>
                          </a:cxn>
                          <a:cxn ang="T9">
                            <a:pos x="T2" y="T3"/>
                          </a:cxn>
                          <a:cxn ang="T10">
                            <a:pos x="T4" y="T5"/>
                          </a:cxn>
                          <a:cxn ang="T11">
                            <a:pos x="T6" y="T7"/>
                          </a:cxn>
                        </a:cxnLst>
                        <a:rect l="T12" t="T13" r="T14" b="T15"/>
                        <a:pathLst>
                          <a:path w="61" h="60">
                            <a:moveTo>
                              <a:pt x="0" y="0"/>
                            </a:moveTo>
                            <a:lnTo>
                              <a:pt x="60" y="59"/>
                            </a:lnTo>
                            <a:lnTo>
                              <a:pt x="60" y="0"/>
                            </a:lnTo>
                            <a:lnTo>
                              <a:pt x="0" y="59"/>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12536" name="Group 104">
                      <a:extLst>
                        <a:ext uri="{FF2B5EF4-FFF2-40B4-BE49-F238E27FC236}">
                          <a16:creationId xmlns:a16="http://schemas.microsoft.com/office/drawing/2014/main" id="{C48A4DBB-EAF2-5C2C-240A-E797796ACC0F}"/>
                        </a:ext>
                      </a:extLst>
                    </p:cNvPr>
                    <p:cNvGrpSpPr>
                      <a:grpSpLocks/>
                    </p:cNvGrpSpPr>
                    <p:nvPr/>
                  </p:nvGrpSpPr>
                  <p:grpSpPr bwMode="auto">
                    <a:xfrm>
                      <a:off x="2531" y="1946"/>
                      <a:ext cx="66" cy="60"/>
                      <a:chOff x="2531" y="1946"/>
                      <a:chExt cx="66" cy="60"/>
                    </a:xfrm>
                  </p:grpSpPr>
                  <p:sp>
                    <p:nvSpPr>
                      <p:cNvPr id="12543" name="Freeform 105">
                        <a:extLst>
                          <a:ext uri="{FF2B5EF4-FFF2-40B4-BE49-F238E27FC236}">
                            <a16:creationId xmlns:a16="http://schemas.microsoft.com/office/drawing/2014/main" id="{9619D09B-B87D-28B9-F2A5-D72ACA36DE70}"/>
                          </a:ext>
                        </a:extLst>
                      </p:cNvPr>
                      <p:cNvSpPr>
                        <a:spLocks/>
                      </p:cNvSpPr>
                      <p:nvPr/>
                    </p:nvSpPr>
                    <p:spPr bwMode="auto">
                      <a:xfrm>
                        <a:off x="2531" y="1946"/>
                        <a:ext cx="66" cy="60"/>
                      </a:xfrm>
                      <a:custGeom>
                        <a:avLst/>
                        <a:gdLst>
                          <a:gd name="T0" fmla="*/ 0 w 66"/>
                          <a:gd name="T1" fmla="*/ 0 h 60"/>
                          <a:gd name="T2" fmla="*/ 65 w 66"/>
                          <a:gd name="T3" fmla="*/ 0 h 60"/>
                          <a:gd name="T4" fmla="*/ 65 w 66"/>
                          <a:gd name="T5" fmla="*/ 59 h 60"/>
                          <a:gd name="T6" fmla="*/ 0 w 66"/>
                          <a:gd name="T7" fmla="*/ 59 h 60"/>
                          <a:gd name="T8" fmla="*/ 0 w 66"/>
                          <a:gd name="T9" fmla="*/ 0 h 60"/>
                          <a:gd name="T10" fmla="*/ 0 60000 65536"/>
                          <a:gd name="T11" fmla="*/ 0 60000 65536"/>
                          <a:gd name="T12" fmla="*/ 0 60000 65536"/>
                          <a:gd name="T13" fmla="*/ 0 60000 65536"/>
                          <a:gd name="T14" fmla="*/ 0 60000 65536"/>
                          <a:gd name="T15" fmla="*/ 0 w 66"/>
                          <a:gd name="T16" fmla="*/ 0 h 60"/>
                          <a:gd name="T17" fmla="*/ 66 w 66"/>
                          <a:gd name="T18" fmla="*/ 60 h 60"/>
                        </a:gdLst>
                        <a:ahLst/>
                        <a:cxnLst>
                          <a:cxn ang="T10">
                            <a:pos x="T0" y="T1"/>
                          </a:cxn>
                          <a:cxn ang="T11">
                            <a:pos x="T2" y="T3"/>
                          </a:cxn>
                          <a:cxn ang="T12">
                            <a:pos x="T4" y="T5"/>
                          </a:cxn>
                          <a:cxn ang="T13">
                            <a:pos x="T6" y="T7"/>
                          </a:cxn>
                          <a:cxn ang="T14">
                            <a:pos x="T8" y="T9"/>
                          </a:cxn>
                        </a:cxnLst>
                        <a:rect l="T15" t="T16" r="T17" b="T18"/>
                        <a:pathLst>
                          <a:path w="66" h="60">
                            <a:moveTo>
                              <a:pt x="0" y="0"/>
                            </a:moveTo>
                            <a:lnTo>
                              <a:pt x="65" y="0"/>
                            </a:lnTo>
                            <a:lnTo>
                              <a:pt x="65" y="59"/>
                            </a:lnTo>
                            <a:lnTo>
                              <a:pt x="0" y="59"/>
                            </a:lnTo>
                            <a:lnTo>
                              <a:pt x="0" y="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44" name="Freeform 106">
                        <a:extLst>
                          <a:ext uri="{FF2B5EF4-FFF2-40B4-BE49-F238E27FC236}">
                            <a16:creationId xmlns:a16="http://schemas.microsoft.com/office/drawing/2014/main" id="{C99FB3B5-86A7-DA84-8A88-862567DDD483}"/>
                          </a:ext>
                        </a:extLst>
                      </p:cNvPr>
                      <p:cNvSpPr>
                        <a:spLocks/>
                      </p:cNvSpPr>
                      <p:nvPr/>
                    </p:nvSpPr>
                    <p:spPr bwMode="auto">
                      <a:xfrm>
                        <a:off x="2531" y="1946"/>
                        <a:ext cx="66" cy="60"/>
                      </a:xfrm>
                      <a:custGeom>
                        <a:avLst/>
                        <a:gdLst>
                          <a:gd name="T0" fmla="*/ 0 w 66"/>
                          <a:gd name="T1" fmla="*/ 0 h 60"/>
                          <a:gd name="T2" fmla="*/ 65 w 66"/>
                          <a:gd name="T3" fmla="*/ 59 h 60"/>
                          <a:gd name="T4" fmla="*/ 65 w 66"/>
                          <a:gd name="T5" fmla="*/ 0 h 60"/>
                          <a:gd name="T6" fmla="*/ 0 w 66"/>
                          <a:gd name="T7" fmla="*/ 59 h 60"/>
                          <a:gd name="T8" fmla="*/ 0 60000 65536"/>
                          <a:gd name="T9" fmla="*/ 0 60000 65536"/>
                          <a:gd name="T10" fmla="*/ 0 60000 65536"/>
                          <a:gd name="T11" fmla="*/ 0 60000 65536"/>
                          <a:gd name="T12" fmla="*/ 0 w 66"/>
                          <a:gd name="T13" fmla="*/ 0 h 60"/>
                          <a:gd name="T14" fmla="*/ 66 w 66"/>
                          <a:gd name="T15" fmla="*/ 60 h 60"/>
                        </a:gdLst>
                        <a:ahLst/>
                        <a:cxnLst>
                          <a:cxn ang="T8">
                            <a:pos x="T0" y="T1"/>
                          </a:cxn>
                          <a:cxn ang="T9">
                            <a:pos x="T2" y="T3"/>
                          </a:cxn>
                          <a:cxn ang="T10">
                            <a:pos x="T4" y="T5"/>
                          </a:cxn>
                          <a:cxn ang="T11">
                            <a:pos x="T6" y="T7"/>
                          </a:cxn>
                        </a:cxnLst>
                        <a:rect l="T12" t="T13" r="T14" b="T15"/>
                        <a:pathLst>
                          <a:path w="66" h="60">
                            <a:moveTo>
                              <a:pt x="0" y="0"/>
                            </a:moveTo>
                            <a:lnTo>
                              <a:pt x="65" y="59"/>
                            </a:lnTo>
                            <a:lnTo>
                              <a:pt x="65" y="0"/>
                            </a:lnTo>
                            <a:lnTo>
                              <a:pt x="0" y="59"/>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12537" name="Group 107">
                      <a:extLst>
                        <a:ext uri="{FF2B5EF4-FFF2-40B4-BE49-F238E27FC236}">
                          <a16:creationId xmlns:a16="http://schemas.microsoft.com/office/drawing/2014/main" id="{6D2D3C32-5030-70D4-5BAF-EF877AD06205}"/>
                        </a:ext>
                      </a:extLst>
                    </p:cNvPr>
                    <p:cNvGrpSpPr>
                      <a:grpSpLocks/>
                    </p:cNvGrpSpPr>
                    <p:nvPr/>
                  </p:nvGrpSpPr>
                  <p:grpSpPr bwMode="auto">
                    <a:xfrm>
                      <a:off x="2590" y="1946"/>
                      <a:ext cx="61" cy="60"/>
                      <a:chOff x="2590" y="1946"/>
                      <a:chExt cx="61" cy="60"/>
                    </a:xfrm>
                  </p:grpSpPr>
                  <p:sp>
                    <p:nvSpPr>
                      <p:cNvPr id="12541" name="Freeform 108">
                        <a:extLst>
                          <a:ext uri="{FF2B5EF4-FFF2-40B4-BE49-F238E27FC236}">
                            <a16:creationId xmlns:a16="http://schemas.microsoft.com/office/drawing/2014/main" id="{D7992D51-CEB6-6CC0-B0DE-95410344FEE9}"/>
                          </a:ext>
                        </a:extLst>
                      </p:cNvPr>
                      <p:cNvSpPr>
                        <a:spLocks/>
                      </p:cNvSpPr>
                      <p:nvPr/>
                    </p:nvSpPr>
                    <p:spPr bwMode="auto">
                      <a:xfrm>
                        <a:off x="2590" y="1946"/>
                        <a:ext cx="61" cy="60"/>
                      </a:xfrm>
                      <a:custGeom>
                        <a:avLst/>
                        <a:gdLst>
                          <a:gd name="T0" fmla="*/ 0 w 61"/>
                          <a:gd name="T1" fmla="*/ 0 h 60"/>
                          <a:gd name="T2" fmla="*/ 60 w 61"/>
                          <a:gd name="T3" fmla="*/ 0 h 60"/>
                          <a:gd name="T4" fmla="*/ 60 w 61"/>
                          <a:gd name="T5" fmla="*/ 59 h 60"/>
                          <a:gd name="T6" fmla="*/ 0 w 61"/>
                          <a:gd name="T7" fmla="*/ 59 h 60"/>
                          <a:gd name="T8" fmla="*/ 0 w 61"/>
                          <a:gd name="T9" fmla="*/ 0 h 60"/>
                          <a:gd name="T10" fmla="*/ 0 60000 65536"/>
                          <a:gd name="T11" fmla="*/ 0 60000 65536"/>
                          <a:gd name="T12" fmla="*/ 0 60000 65536"/>
                          <a:gd name="T13" fmla="*/ 0 60000 65536"/>
                          <a:gd name="T14" fmla="*/ 0 60000 65536"/>
                          <a:gd name="T15" fmla="*/ 0 w 61"/>
                          <a:gd name="T16" fmla="*/ 0 h 60"/>
                          <a:gd name="T17" fmla="*/ 61 w 61"/>
                          <a:gd name="T18" fmla="*/ 60 h 60"/>
                        </a:gdLst>
                        <a:ahLst/>
                        <a:cxnLst>
                          <a:cxn ang="T10">
                            <a:pos x="T0" y="T1"/>
                          </a:cxn>
                          <a:cxn ang="T11">
                            <a:pos x="T2" y="T3"/>
                          </a:cxn>
                          <a:cxn ang="T12">
                            <a:pos x="T4" y="T5"/>
                          </a:cxn>
                          <a:cxn ang="T13">
                            <a:pos x="T6" y="T7"/>
                          </a:cxn>
                          <a:cxn ang="T14">
                            <a:pos x="T8" y="T9"/>
                          </a:cxn>
                        </a:cxnLst>
                        <a:rect l="T15" t="T16" r="T17" b="T18"/>
                        <a:pathLst>
                          <a:path w="61" h="60">
                            <a:moveTo>
                              <a:pt x="0" y="0"/>
                            </a:moveTo>
                            <a:lnTo>
                              <a:pt x="60" y="0"/>
                            </a:lnTo>
                            <a:lnTo>
                              <a:pt x="60" y="59"/>
                            </a:lnTo>
                            <a:lnTo>
                              <a:pt x="0" y="59"/>
                            </a:lnTo>
                            <a:lnTo>
                              <a:pt x="0" y="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42" name="Freeform 109">
                        <a:extLst>
                          <a:ext uri="{FF2B5EF4-FFF2-40B4-BE49-F238E27FC236}">
                            <a16:creationId xmlns:a16="http://schemas.microsoft.com/office/drawing/2014/main" id="{4056D207-388F-AF43-4CA1-2AAEEF15C400}"/>
                          </a:ext>
                        </a:extLst>
                      </p:cNvPr>
                      <p:cNvSpPr>
                        <a:spLocks/>
                      </p:cNvSpPr>
                      <p:nvPr/>
                    </p:nvSpPr>
                    <p:spPr bwMode="auto">
                      <a:xfrm>
                        <a:off x="2590" y="1946"/>
                        <a:ext cx="61" cy="60"/>
                      </a:xfrm>
                      <a:custGeom>
                        <a:avLst/>
                        <a:gdLst>
                          <a:gd name="T0" fmla="*/ 0 w 61"/>
                          <a:gd name="T1" fmla="*/ 0 h 60"/>
                          <a:gd name="T2" fmla="*/ 60 w 61"/>
                          <a:gd name="T3" fmla="*/ 59 h 60"/>
                          <a:gd name="T4" fmla="*/ 60 w 61"/>
                          <a:gd name="T5" fmla="*/ 0 h 60"/>
                          <a:gd name="T6" fmla="*/ 0 w 61"/>
                          <a:gd name="T7" fmla="*/ 59 h 60"/>
                          <a:gd name="T8" fmla="*/ 0 60000 65536"/>
                          <a:gd name="T9" fmla="*/ 0 60000 65536"/>
                          <a:gd name="T10" fmla="*/ 0 60000 65536"/>
                          <a:gd name="T11" fmla="*/ 0 60000 65536"/>
                          <a:gd name="T12" fmla="*/ 0 w 61"/>
                          <a:gd name="T13" fmla="*/ 0 h 60"/>
                          <a:gd name="T14" fmla="*/ 61 w 61"/>
                          <a:gd name="T15" fmla="*/ 60 h 60"/>
                        </a:gdLst>
                        <a:ahLst/>
                        <a:cxnLst>
                          <a:cxn ang="T8">
                            <a:pos x="T0" y="T1"/>
                          </a:cxn>
                          <a:cxn ang="T9">
                            <a:pos x="T2" y="T3"/>
                          </a:cxn>
                          <a:cxn ang="T10">
                            <a:pos x="T4" y="T5"/>
                          </a:cxn>
                          <a:cxn ang="T11">
                            <a:pos x="T6" y="T7"/>
                          </a:cxn>
                        </a:cxnLst>
                        <a:rect l="T12" t="T13" r="T14" b="T15"/>
                        <a:pathLst>
                          <a:path w="61" h="60">
                            <a:moveTo>
                              <a:pt x="0" y="0"/>
                            </a:moveTo>
                            <a:lnTo>
                              <a:pt x="60" y="59"/>
                            </a:lnTo>
                            <a:lnTo>
                              <a:pt x="60" y="0"/>
                            </a:lnTo>
                            <a:lnTo>
                              <a:pt x="0" y="59"/>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12538" name="Group 110">
                      <a:extLst>
                        <a:ext uri="{FF2B5EF4-FFF2-40B4-BE49-F238E27FC236}">
                          <a16:creationId xmlns:a16="http://schemas.microsoft.com/office/drawing/2014/main" id="{7F083289-E2AC-D079-8BA1-3F76C0D8B625}"/>
                        </a:ext>
                      </a:extLst>
                    </p:cNvPr>
                    <p:cNvGrpSpPr>
                      <a:grpSpLocks/>
                    </p:cNvGrpSpPr>
                    <p:nvPr/>
                  </p:nvGrpSpPr>
                  <p:grpSpPr bwMode="auto">
                    <a:xfrm>
                      <a:off x="2650" y="1946"/>
                      <a:ext cx="60" cy="60"/>
                      <a:chOff x="2650" y="1946"/>
                      <a:chExt cx="60" cy="60"/>
                    </a:xfrm>
                  </p:grpSpPr>
                  <p:sp>
                    <p:nvSpPr>
                      <p:cNvPr id="12539" name="Freeform 111">
                        <a:extLst>
                          <a:ext uri="{FF2B5EF4-FFF2-40B4-BE49-F238E27FC236}">
                            <a16:creationId xmlns:a16="http://schemas.microsoft.com/office/drawing/2014/main" id="{2D53640C-0004-53B4-B5CF-CA8F7989958E}"/>
                          </a:ext>
                        </a:extLst>
                      </p:cNvPr>
                      <p:cNvSpPr>
                        <a:spLocks/>
                      </p:cNvSpPr>
                      <p:nvPr/>
                    </p:nvSpPr>
                    <p:spPr bwMode="auto">
                      <a:xfrm>
                        <a:off x="2650" y="1946"/>
                        <a:ext cx="60" cy="60"/>
                      </a:xfrm>
                      <a:custGeom>
                        <a:avLst/>
                        <a:gdLst>
                          <a:gd name="T0" fmla="*/ 0 w 60"/>
                          <a:gd name="T1" fmla="*/ 0 h 60"/>
                          <a:gd name="T2" fmla="*/ 59 w 60"/>
                          <a:gd name="T3" fmla="*/ 0 h 60"/>
                          <a:gd name="T4" fmla="*/ 59 w 60"/>
                          <a:gd name="T5" fmla="*/ 59 h 60"/>
                          <a:gd name="T6" fmla="*/ 0 w 60"/>
                          <a:gd name="T7" fmla="*/ 59 h 60"/>
                          <a:gd name="T8" fmla="*/ 0 w 60"/>
                          <a:gd name="T9" fmla="*/ 0 h 60"/>
                          <a:gd name="T10" fmla="*/ 0 60000 65536"/>
                          <a:gd name="T11" fmla="*/ 0 60000 65536"/>
                          <a:gd name="T12" fmla="*/ 0 60000 65536"/>
                          <a:gd name="T13" fmla="*/ 0 60000 65536"/>
                          <a:gd name="T14" fmla="*/ 0 60000 65536"/>
                          <a:gd name="T15" fmla="*/ 0 w 60"/>
                          <a:gd name="T16" fmla="*/ 0 h 60"/>
                          <a:gd name="T17" fmla="*/ 60 w 60"/>
                          <a:gd name="T18" fmla="*/ 60 h 60"/>
                        </a:gdLst>
                        <a:ahLst/>
                        <a:cxnLst>
                          <a:cxn ang="T10">
                            <a:pos x="T0" y="T1"/>
                          </a:cxn>
                          <a:cxn ang="T11">
                            <a:pos x="T2" y="T3"/>
                          </a:cxn>
                          <a:cxn ang="T12">
                            <a:pos x="T4" y="T5"/>
                          </a:cxn>
                          <a:cxn ang="T13">
                            <a:pos x="T6" y="T7"/>
                          </a:cxn>
                          <a:cxn ang="T14">
                            <a:pos x="T8" y="T9"/>
                          </a:cxn>
                        </a:cxnLst>
                        <a:rect l="T15" t="T16" r="T17" b="T18"/>
                        <a:pathLst>
                          <a:path w="60" h="60">
                            <a:moveTo>
                              <a:pt x="0" y="0"/>
                            </a:moveTo>
                            <a:lnTo>
                              <a:pt x="59" y="0"/>
                            </a:lnTo>
                            <a:lnTo>
                              <a:pt x="59" y="59"/>
                            </a:lnTo>
                            <a:lnTo>
                              <a:pt x="0" y="59"/>
                            </a:lnTo>
                            <a:lnTo>
                              <a:pt x="0" y="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40" name="Freeform 112">
                        <a:extLst>
                          <a:ext uri="{FF2B5EF4-FFF2-40B4-BE49-F238E27FC236}">
                            <a16:creationId xmlns:a16="http://schemas.microsoft.com/office/drawing/2014/main" id="{33BA42A9-569D-7AE2-3DDC-2A6CAB24D696}"/>
                          </a:ext>
                        </a:extLst>
                      </p:cNvPr>
                      <p:cNvSpPr>
                        <a:spLocks/>
                      </p:cNvSpPr>
                      <p:nvPr/>
                    </p:nvSpPr>
                    <p:spPr bwMode="auto">
                      <a:xfrm>
                        <a:off x="2650" y="1946"/>
                        <a:ext cx="60" cy="60"/>
                      </a:xfrm>
                      <a:custGeom>
                        <a:avLst/>
                        <a:gdLst>
                          <a:gd name="T0" fmla="*/ 0 w 60"/>
                          <a:gd name="T1" fmla="*/ 0 h 60"/>
                          <a:gd name="T2" fmla="*/ 59 w 60"/>
                          <a:gd name="T3" fmla="*/ 59 h 60"/>
                          <a:gd name="T4" fmla="*/ 59 w 60"/>
                          <a:gd name="T5" fmla="*/ 0 h 60"/>
                          <a:gd name="T6" fmla="*/ 0 w 60"/>
                          <a:gd name="T7" fmla="*/ 59 h 60"/>
                          <a:gd name="T8" fmla="*/ 0 60000 65536"/>
                          <a:gd name="T9" fmla="*/ 0 60000 65536"/>
                          <a:gd name="T10" fmla="*/ 0 60000 65536"/>
                          <a:gd name="T11" fmla="*/ 0 60000 65536"/>
                          <a:gd name="T12" fmla="*/ 0 w 60"/>
                          <a:gd name="T13" fmla="*/ 0 h 60"/>
                          <a:gd name="T14" fmla="*/ 60 w 60"/>
                          <a:gd name="T15" fmla="*/ 60 h 60"/>
                        </a:gdLst>
                        <a:ahLst/>
                        <a:cxnLst>
                          <a:cxn ang="T8">
                            <a:pos x="T0" y="T1"/>
                          </a:cxn>
                          <a:cxn ang="T9">
                            <a:pos x="T2" y="T3"/>
                          </a:cxn>
                          <a:cxn ang="T10">
                            <a:pos x="T4" y="T5"/>
                          </a:cxn>
                          <a:cxn ang="T11">
                            <a:pos x="T6" y="T7"/>
                          </a:cxn>
                        </a:cxnLst>
                        <a:rect l="T12" t="T13" r="T14" b="T15"/>
                        <a:pathLst>
                          <a:path w="60" h="60">
                            <a:moveTo>
                              <a:pt x="0" y="0"/>
                            </a:moveTo>
                            <a:lnTo>
                              <a:pt x="59" y="59"/>
                            </a:lnTo>
                            <a:lnTo>
                              <a:pt x="59" y="0"/>
                            </a:lnTo>
                            <a:lnTo>
                              <a:pt x="0" y="59"/>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grpSp>
                <p:nvGrpSpPr>
                  <p:cNvPr id="957" name="Group 113">
                    <a:extLst>
                      <a:ext uri="{FF2B5EF4-FFF2-40B4-BE49-F238E27FC236}">
                        <a16:creationId xmlns:a16="http://schemas.microsoft.com/office/drawing/2014/main" id="{12EDF335-1414-3095-6AAC-D442E330C0AB}"/>
                      </a:ext>
                    </a:extLst>
                  </p:cNvPr>
                  <p:cNvGrpSpPr>
                    <a:grpSpLocks/>
                  </p:cNvGrpSpPr>
                  <p:nvPr/>
                </p:nvGrpSpPr>
                <p:grpSpPr bwMode="auto">
                  <a:xfrm>
                    <a:off x="2709" y="1946"/>
                    <a:ext cx="234" cy="60"/>
                    <a:chOff x="2709" y="1946"/>
                    <a:chExt cx="234" cy="60"/>
                  </a:xfrm>
                </p:grpSpPr>
                <p:grpSp>
                  <p:nvGrpSpPr>
                    <p:cNvPr id="12313" name="Group 114">
                      <a:extLst>
                        <a:ext uri="{FF2B5EF4-FFF2-40B4-BE49-F238E27FC236}">
                          <a16:creationId xmlns:a16="http://schemas.microsoft.com/office/drawing/2014/main" id="{93B0BBC7-86C9-8C0B-7462-362C47290B2F}"/>
                        </a:ext>
                      </a:extLst>
                    </p:cNvPr>
                    <p:cNvGrpSpPr>
                      <a:grpSpLocks/>
                    </p:cNvGrpSpPr>
                    <p:nvPr/>
                  </p:nvGrpSpPr>
                  <p:grpSpPr bwMode="auto">
                    <a:xfrm>
                      <a:off x="2709" y="1946"/>
                      <a:ext cx="61" cy="60"/>
                      <a:chOff x="2709" y="1946"/>
                      <a:chExt cx="61" cy="60"/>
                    </a:xfrm>
                  </p:grpSpPr>
                  <p:sp>
                    <p:nvSpPr>
                      <p:cNvPr id="12533" name="Freeform 115">
                        <a:extLst>
                          <a:ext uri="{FF2B5EF4-FFF2-40B4-BE49-F238E27FC236}">
                            <a16:creationId xmlns:a16="http://schemas.microsoft.com/office/drawing/2014/main" id="{C17F9895-DF68-7EA4-44E5-FC5DFCC95994}"/>
                          </a:ext>
                        </a:extLst>
                      </p:cNvPr>
                      <p:cNvSpPr>
                        <a:spLocks/>
                      </p:cNvSpPr>
                      <p:nvPr/>
                    </p:nvSpPr>
                    <p:spPr bwMode="auto">
                      <a:xfrm>
                        <a:off x="2709" y="1946"/>
                        <a:ext cx="61" cy="60"/>
                      </a:xfrm>
                      <a:custGeom>
                        <a:avLst/>
                        <a:gdLst>
                          <a:gd name="T0" fmla="*/ 0 w 61"/>
                          <a:gd name="T1" fmla="*/ 0 h 60"/>
                          <a:gd name="T2" fmla="*/ 60 w 61"/>
                          <a:gd name="T3" fmla="*/ 0 h 60"/>
                          <a:gd name="T4" fmla="*/ 60 w 61"/>
                          <a:gd name="T5" fmla="*/ 59 h 60"/>
                          <a:gd name="T6" fmla="*/ 0 w 61"/>
                          <a:gd name="T7" fmla="*/ 59 h 60"/>
                          <a:gd name="T8" fmla="*/ 0 w 61"/>
                          <a:gd name="T9" fmla="*/ 0 h 60"/>
                          <a:gd name="T10" fmla="*/ 0 60000 65536"/>
                          <a:gd name="T11" fmla="*/ 0 60000 65536"/>
                          <a:gd name="T12" fmla="*/ 0 60000 65536"/>
                          <a:gd name="T13" fmla="*/ 0 60000 65536"/>
                          <a:gd name="T14" fmla="*/ 0 60000 65536"/>
                          <a:gd name="T15" fmla="*/ 0 w 61"/>
                          <a:gd name="T16" fmla="*/ 0 h 60"/>
                          <a:gd name="T17" fmla="*/ 61 w 61"/>
                          <a:gd name="T18" fmla="*/ 60 h 60"/>
                        </a:gdLst>
                        <a:ahLst/>
                        <a:cxnLst>
                          <a:cxn ang="T10">
                            <a:pos x="T0" y="T1"/>
                          </a:cxn>
                          <a:cxn ang="T11">
                            <a:pos x="T2" y="T3"/>
                          </a:cxn>
                          <a:cxn ang="T12">
                            <a:pos x="T4" y="T5"/>
                          </a:cxn>
                          <a:cxn ang="T13">
                            <a:pos x="T6" y="T7"/>
                          </a:cxn>
                          <a:cxn ang="T14">
                            <a:pos x="T8" y="T9"/>
                          </a:cxn>
                        </a:cxnLst>
                        <a:rect l="T15" t="T16" r="T17" b="T18"/>
                        <a:pathLst>
                          <a:path w="61" h="60">
                            <a:moveTo>
                              <a:pt x="0" y="0"/>
                            </a:moveTo>
                            <a:lnTo>
                              <a:pt x="60" y="0"/>
                            </a:lnTo>
                            <a:lnTo>
                              <a:pt x="60" y="59"/>
                            </a:lnTo>
                            <a:lnTo>
                              <a:pt x="0" y="59"/>
                            </a:lnTo>
                            <a:lnTo>
                              <a:pt x="0" y="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34" name="Freeform 116">
                        <a:extLst>
                          <a:ext uri="{FF2B5EF4-FFF2-40B4-BE49-F238E27FC236}">
                            <a16:creationId xmlns:a16="http://schemas.microsoft.com/office/drawing/2014/main" id="{39687158-66AC-736E-66A2-44557AFF3E6C}"/>
                          </a:ext>
                        </a:extLst>
                      </p:cNvPr>
                      <p:cNvSpPr>
                        <a:spLocks/>
                      </p:cNvSpPr>
                      <p:nvPr/>
                    </p:nvSpPr>
                    <p:spPr bwMode="auto">
                      <a:xfrm>
                        <a:off x="2709" y="1946"/>
                        <a:ext cx="61" cy="60"/>
                      </a:xfrm>
                      <a:custGeom>
                        <a:avLst/>
                        <a:gdLst>
                          <a:gd name="T0" fmla="*/ 0 w 61"/>
                          <a:gd name="T1" fmla="*/ 0 h 60"/>
                          <a:gd name="T2" fmla="*/ 60 w 61"/>
                          <a:gd name="T3" fmla="*/ 59 h 60"/>
                          <a:gd name="T4" fmla="*/ 60 w 61"/>
                          <a:gd name="T5" fmla="*/ 0 h 60"/>
                          <a:gd name="T6" fmla="*/ 0 w 61"/>
                          <a:gd name="T7" fmla="*/ 59 h 60"/>
                          <a:gd name="T8" fmla="*/ 0 60000 65536"/>
                          <a:gd name="T9" fmla="*/ 0 60000 65536"/>
                          <a:gd name="T10" fmla="*/ 0 60000 65536"/>
                          <a:gd name="T11" fmla="*/ 0 60000 65536"/>
                          <a:gd name="T12" fmla="*/ 0 w 61"/>
                          <a:gd name="T13" fmla="*/ 0 h 60"/>
                          <a:gd name="T14" fmla="*/ 61 w 61"/>
                          <a:gd name="T15" fmla="*/ 60 h 60"/>
                        </a:gdLst>
                        <a:ahLst/>
                        <a:cxnLst>
                          <a:cxn ang="T8">
                            <a:pos x="T0" y="T1"/>
                          </a:cxn>
                          <a:cxn ang="T9">
                            <a:pos x="T2" y="T3"/>
                          </a:cxn>
                          <a:cxn ang="T10">
                            <a:pos x="T4" y="T5"/>
                          </a:cxn>
                          <a:cxn ang="T11">
                            <a:pos x="T6" y="T7"/>
                          </a:cxn>
                        </a:cxnLst>
                        <a:rect l="T12" t="T13" r="T14" b="T15"/>
                        <a:pathLst>
                          <a:path w="61" h="60">
                            <a:moveTo>
                              <a:pt x="0" y="0"/>
                            </a:moveTo>
                            <a:lnTo>
                              <a:pt x="60" y="59"/>
                            </a:lnTo>
                            <a:lnTo>
                              <a:pt x="60" y="0"/>
                            </a:lnTo>
                            <a:lnTo>
                              <a:pt x="0" y="59"/>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12524" name="Group 117">
                      <a:extLst>
                        <a:ext uri="{FF2B5EF4-FFF2-40B4-BE49-F238E27FC236}">
                          <a16:creationId xmlns:a16="http://schemas.microsoft.com/office/drawing/2014/main" id="{9976483E-BE0E-8036-DA93-47A0219C4F12}"/>
                        </a:ext>
                      </a:extLst>
                    </p:cNvPr>
                    <p:cNvGrpSpPr>
                      <a:grpSpLocks/>
                    </p:cNvGrpSpPr>
                    <p:nvPr/>
                  </p:nvGrpSpPr>
                  <p:grpSpPr bwMode="auto">
                    <a:xfrm>
                      <a:off x="2763" y="1946"/>
                      <a:ext cx="66" cy="60"/>
                      <a:chOff x="2763" y="1946"/>
                      <a:chExt cx="66" cy="60"/>
                    </a:xfrm>
                  </p:grpSpPr>
                  <p:sp>
                    <p:nvSpPr>
                      <p:cNvPr id="12531" name="Freeform 118">
                        <a:extLst>
                          <a:ext uri="{FF2B5EF4-FFF2-40B4-BE49-F238E27FC236}">
                            <a16:creationId xmlns:a16="http://schemas.microsoft.com/office/drawing/2014/main" id="{4B36D7EB-C6DC-1B86-3AB2-792BBE6124B6}"/>
                          </a:ext>
                        </a:extLst>
                      </p:cNvPr>
                      <p:cNvSpPr>
                        <a:spLocks/>
                      </p:cNvSpPr>
                      <p:nvPr/>
                    </p:nvSpPr>
                    <p:spPr bwMode="auto">
                      <a:xfrm>
                        <a:off x="2763" y="1946"/>
                        <a:ext cx="66" cy="60"/>
                      </a:xfrm>
                      <a:custGeom>
                        <a:avLst/>
                        <a:gdLst>
                          <a:gd name="T0" fmla="*/ 0 w 66"/>
                          <a:gd name="T1" fmla="*/ 0 h 60"/>
                          <a:gd name="T2" fmla="*/ 65 w 66"/>
                          <a:gd name="T3" fmla="*/ 0 h 60"/>
                          <a:gd name="T4" fmla="*/ 65 w 66"/>
                          <a:gd name="T5" fmla="*/ 59 h 60"/>
                          <a:gd name="T6" fmla="*/ 0 w 66"/>
                          <a:gd name="T7" fmla="*/ 59 h 60"/>
                          <a:gd name="T8" fmla="*/ 0 w 66"/>
                          <a:gd name="T9" fmla="*/ 0 h 60"/>
                          <a:gd name="T10" fmla="*/ 0 60000 65536"/>
                          <a:gd name="T11" fmla="*/ 0 60000 65536"/>
                          <a:gd name="T12" fmla="*/ 0 60000 65536"/>
                          <a:gd name="T13" fmla="*/ 0 60000 65536"/>
                          <a:gd name="T14" fmla="*/ 0 60000 65536"/>
                          <a:gd name="T15" fmla="*/ 0 w 66"/>
                          <a:gd name="T16" fmla="*/ 0 h 60"/>
                          <a:gd name="T17" fmla="*/ 66 w 66"/>
                          <a:gd name="T18" fmla="*/ 60 h 60"/>
                        </a:gdLst>
                        <a:ahLst/>
                        <a:cxnLst>
                          <a:cxn ang="T10">
                            <a:pos x="T0" y="T1"/>
                          </a:cxn>
                          <a:cxn ang="T11">
                            <a:pos x="T2" y="T3"/>
                          </a:cxn>
                          <a:cxn ang="T12">
                            <a:pos x="T4" y="T5"/>
                          </a:cxn>
                          <a:cxn ang="T13">
                            <a:pos x="T6" y="T7"/>
                          </a:cxn>
                          <a:cxn ang="T14">
                            <a:pos x="T8" y="T9"/>
                          </a:cxn>
                        </a:cxnLst>
                        <a:rect l="T15" t="T16" r="T17" b="T18"/>
                        <a:pathLst>
                          <a:path w="66" h="60">
                            <a:moveTo>
                              <a:pt x="0" y="0"/>
                            </a:moveTo>
                            <a:lnTo>
                              <a:pt x="65" y="0"/>
                            </a:lnTo>
                            <a:lnTo>
                              <a:pt x="65" y="59"/>
                            </a:lnTo>
                            <a:lnTo>
                              <a:pt x="0" y="59"/>
                            </a:lnTo>
                            <a:lnTo>
                              <a:pt x="0" y="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32" name="Freeform 119">
                        <a:extLst>
                          <a:ext uri="{FF2B5EF4-FFF2-40B4-BE49-F238E27FC236}">
                            <a16:creationId xmlns:a16="http://schemas.microsoft.com/office/drawing/2014/main" id="{8DA0B36E-A736-DD43-7D60-3CA805D3DE89}"/>
                          </a:ext>
                        </a:extLst>
                      </p:cNvPr>
                      <p:cNvSpPr>
                        <a:spLocks/>
                      </p:cNvSpPr>
                      <p:nvPr/>
                    </p:nvSpPr>
                    <p:spPr bwMode="auto">
                      <a:xfrm>
                        <a:off x="2763" y="1946"/>
                        <a:ext cx="66" cy="60"/>
                      </a:xfrm>
                      <a:custGeom>
                        <a:avLst/>
                        <a:gdLst>
                          <a:gd name="T0" fmla="*/ 0 w 66"/>
                          <a:gd name="T1" fmla="*/ 0 h 60"/>
                          <a:gd name="T2" fmla="*/ 65 w 66"/>
                          <a:gd name="T3" fmla="*/ 59 h 60"/>
                          <a:gd name="T4" fmla="*/ 65 w 66"/>
                          <a:gd name="T5" fmla="*/ 0 h 60"/>
                          <a:gd name="T6" fmla="*/ 0 w 66"/>
                          <a:gd name="T7" fmla="*/ 59 h 60"/>
                          <a:gd name="T8" fmla="*/ 0 60000 65536"/>
                          <a:gd name="T9" fmla="*/ 0 60000 65536"/>
                          <a:gd name="T10" fmla="*/ 0 60000 65536"/>
                          <a:gd name="T11" fmla="*/ 0 60000 65536"/>
                          <a:gd name="T12" fmla="*/ 0 w 66"/>
                          <a:gd name="T13" fmla="*/ 0 h 60"/>
                          <a:gd name="T14" fmla="*/ 66 w 66"/>
                          <a:gd name="T15" fmla="*/ 60 h 60"/>
                        </a:gdLst>
                        <a:ahLst/>
                        <a:cxnLst>
                          <a:cxn ang="T8">
                            <a:pos x="T0" y="T1"/>
                          </a:cxn>
                          <a:cxn ang="T9">
                            <a:pos x="T2" y="T3"/>
                          </a:cxn>
                          <a:cxn ang="T10">
                            <a:pos x="T4" y="T5"/>
                          </a:cxn>
                          <a:cxn ang="T11">
                            <a:pos x="T6" y="T7"/>
                          </a:cxn>
                        </a:cxnLst>
                        <a:rect l="T12" t="T13" r="T14" b="T15"/>
                        <a:pathLst>
                          <a:path w="66" h="60">
                            <a:moveTo>
                              <a:pt x="0" y="0"/>
                            </a:moveTo>
                            <a:lnTo>
                              <a:pt x="65" y="59"/>
                            </a:lnTo>
                            <a:lnTo>
                              <a:pt x="65" y="0"/>
                            </a:lnTo>
                            <a:lnTo>
                              <a:pt x="0" y="59"/>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12525" name="Group 120">
                      <a:extLst>
                        <a:ext uri="{FF2B5EF4-FFF2-40B4-BE49-F238E27FC236}">
                          <a16:creationId xmlns:a16="http://schemas.microsoft.com/office/drawing/2014/main" id="{7F17C1E4-5511-CEF9-0739-444CC2CA82C3}"/>
                        </a:ext>
                      </a:extLst>
                    </p:cNvPr>
                    <p:cNvGrpSpPr>
                      <a:grpSpLocks/>
                    </p:cNvGrpSpPr>
                    <p:nvPr/>
                  </p:nvGrpSpPr>
                  <p:grpSpPr bwMode="auto">
                    <a:xfrm>
                      <a:off x="2823" y="1946"/>
                      <a:ext cx="60" cy="60"/>
                      <a:chOff x="2823" y="1946"/>
                      <a:chExt cx="60" cy="60"/>
                    </a:xfrm>
                  </p:grpSpPr>
                  <p:sp>
                    <p:nvSpPr>
                      <p:cNvPr id="12529" name="Freeform 121">
                        <a:extLst>
                          <a:ext uri="{FF2B5EF4-FFF2-40B4-BE49-F238E27FC236}">
                            <a16:creationId xmlns:a16="http://schemas.microsoft.com/office/drawing/2014/main" id="{4E46D130-A7F0-0155-FF9D-33DF0B37A137}"/>
                          </a:ext>
                        </a:extLst>
                      </p:cNvPr>
                      <p:cNvSpPr>
                        <a:spLocks/>
                      </p:cNvSpPr>
                      <p:nvPr/>
                    </p:nvSpPr>
                    <p:spPr bwMode="auto">
                      <a:xfrm>
                        <a:off x="2823" y="1946"/>
                        <a:ext cx="60" cy="60"/>
                      </a:xfrm>
                      <a:custGeom>
                        <a:avLst/>
                        <a:gdLst>
                          <a:gd name="T0" fmla="*/ 0 w 60"/>
                          <a:gd name="T1" fmla="*/ 0 h 60"/>
                          <a:gd name="T2" fmla="*/ 59 w 60"/>
                          <a:gd name="T3" fmla="*/ 0 h 60"/>
                          <a:gd name="T4" fmla="*/ 59 w 60"/>
                          <a:gd name="T5" fmla="*/ 59 h 60"/>
                          <a:gd name="T6" fmla="*/ 0 w 60"/>
                          <a:gd name="T7" fmla="*/ 59 h 60"/>
                          <a:gd name="T8" fmla="*/ 0 w 60"/>
                          <a:gd name="T9" fmla="*/ 0 h 60"/>
                          <a:gd name="T10" fmla="*/ 0 60000 65536"/>
                          <a:gd name="T11" fmla="*/ 0 60000 65536"/>
                          <a:gd name="T12" fmla="*/ 0 60000 65536"/>
                          <a:gd name="T13" fmla="*/ 0 60000 65536"/>
                          <a:gd name="T14" fmla="*/ 0 60000 65536"/>
                          <a:gd name="T15" fmla="*/ 0 w 60"/>
                          <a:gd name="T16" fmla="*/ 0 h 60"/>
                          <a:gd name="T17" fmla="*/ 60 w 60"/>
                          <a:gd name="T18" fmla="*/ 60 h 60"/>
                        </a:gdLst>
                        <a:ahLst/>
                        <a:cxnLst>
                          <a:cxn ang="T10">
                            <a:pos x="T0" y="T1"/>
                          </a:cxn>
                          <a:cxn ang="T11">
                            <a:pos x="T2" y="T3"/>
                          </a:cxn>
                          <a:cxn ang="T12">
                            <a:pos x="T4" y="T5"/>
                          </a:cxn>
                          <a:cxn ang="T13">
                            <a:pos x="T6" y="T7"/>
                          </a:cxn>
                          <a:cxn ang="T14">
                            <a:pos x="T8" y="T9"/>
                          </a:cxn>
                        </a:cxnLst>
                        <a:rect l="T15" t="T16" r="T17" b="T18"/>
                        <a:pathLst>
                          <a:path w="60" h="60">
                            <a:moveTo>
                              <a:pt x="0" y="0"/>
                            </a:moveTo>
                            <a:lnTo>
                              <a:pt x="59" y="0"/>
                            </a:lnTo>
                            <a:lnTo>
                              <a:pt x="59" y="59"/>
                            </a:lnTo>
                            <a:lnTo>
                              <a:pt x="0" y="59"/>
                            </a:lnTo>
                            <a:lnTo>
                              <a:pt x="0" y="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30" name="Freeform 122">
                        <a:extLst>
                          <a:ext uri="{FF2B5EF4-FFF2-40B4-BE49-F238E27FC236}">
                            <a16:creationId xmlns:a16="http://schemas.microsoft.com/office/drawing/2014/main" id="{B91AE31D-3DA9-073D-932C-665C688427B1}"/>
                          </a:ext>
                        </a:extLst>
                      </p:cNvPr>
                      <p:cNvSpPr>
                        <a:spLocks/>
                      </p:cNvSpPr>
                      <p:nvPr/>
                    </p:nvSpPr>
                    <p:spPr bwMode="auto">
                      <a:xfrm>
                        <a:off x="2823" y="1946"/>
                        <a:ext cx="60" cy="60"/>
                      </a:xfrm>
                      <a:custGeom>
                        <a:avLst/>
                        <a:gdLst>
                          <a:gd name="T0" fmla="*/ 0 w 60"/>
                          <a:gd name="T1" fmla="*/ 0 h 60"/>
                          <a:gd name="T2" fmla="*/ 59 w 60"/>
                          <a:gd name="T3" fmla="*/ 59 h 60"/>
                          <a:gd name="T4" fmla="*/ 59 w 60"/>
                          <a:gd name="T5" fmla="*/ 0 h 60"/>
                          <a:gd name="T6" fmla="*/ 0 w 60"/>
                          <a:gd name="T7" fmla="*/ 59 h 60"/>
                          <a:gd name="T8" fmla="*/ 0 60000 65536"/>
                          <a:gd name="T9" fmla="*/ 0 60000 65536"/>
                          <a:gd name="T10" fmla="*/ 0 60000 65536"/>
                          <a:gd name="T11" fmla="*/ 0 60000 65536"/>
                          <a:gd name="T12" fmla="*/ 0 w 60"/>
                          <a:gd name="T13" fmla="*/ 0 h 60"/>
                          <a:gd name="T14" fmla="*/ 60 w 60"/>
                          <a:gd name="T15" fmla="*/ 60 h 60"/>
                        </a:gdLst>
                        <a:ahLst/>
                        <a:cxnLst>
                          <a:cxn ang="T8">
                            <a:pos x="T0" y="T1"/>
                          </a:cxn>
                          <a:cxn ang="T9">
                            <a:pos x="T2" y="T3"/>
                          </a:cxn>
                          <a:cxn ang="T10">
                            <a:pos x="T4" y="T5"/>
                          </a:cxn>
                          <a:cxn ang="T11">
                            <a:pos x="T6" y="T7"/>
                          </a:cxn>
                        </a:cxnLst>
                        <a:rect l="T12" t="T13" r="T14" b="T15"/>
                        <a:pathLst>
                          <a:path w="60" h="60">
                            <a:moveTo>
                              <a:pt x="0" y="0"/>
                            </a:moveTo>
                            <a:lnTo>
                              <a:pt x="59" y="59"/>
                            </a:lnTo>
                            <a:lnTo>
                              <a:pt x="59" y="0"/>
                            </a:lnTo>
                            <a:lnTo>
                              <a:pt x="0" y="59"/>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12526" name="Group 123">
                      <a:extLst>
                        <a:ext uri="{FF2B5EF4-FFF2-40B4-BE49-F238E27FC236}">
                          <a16:creationId xmlns:a16="http://schemas.microsoft.com/office/drawing/2014/main" id="{EBA5A491-BE7D-07B2-8B5C-A7366607979C}"/>
                        </a:ext>
                      </a:extLst>
                    </p:cNvPr>
                    <p:cNvGrpSpPr>
                      <a:grpSpLocks/>
                    </p:cNvGrpSpPr>
                    <p:nvPr/>
                  </p:nvGrpSpPr>
                  <p:grpSpPr bwMode="auto">
                    <a:xfrm>
                      <a:off x="2882" y="1946"/>
                      <a:ext cx="61" cy="60"/>
                      <a:chOff x="2882" y="1946"/>
                      <a:chExt cx="61" cy="60"/>
                    </a:xfrm>
                  </p:grpSpPr>
                  <p:sp>
                    <p:nvSpPr>
                      <p:cNvPr id="12527" name="Freeform 124">
                        <a:extLst>
                          <a:ext uri="{FF2B5EF4-FFF2-40B4-BE49-F238E27FC236}">
                            <a16:creationId xmlns:a16="http://schemas.microsoft.com/office/drawing/2014/main" id="{C2040EAB-290F-EEE8-9809-36CBB9E996C5}"/>
                          </a:ext>
                        </a:extLst>
                      </p:cNvPr>
                      <p:cNvSpPr>
                        <a:spLocks/>
                      </p:cNvSpPr>
                      <p:nvPr/>
                    </p:nvSpPr>
                    <p:spPr bwMode="auto">
                      <a:xfrm>
                        <a:off x="2882" y="1946"/>
                        <a:ext cx="61" cy="60"/>
                      </a:xfrm>
                      <a:custGeom>
                        <a:avLst/>
                        <a:gdLst>
                          <a:gd name="T0" fmla="*/ 0 w 61"/>
                          <a:gd name="T1" fmla="*/ 0 h 60"/>
                          <a:gd name="T2" fmla="*/ 60 w 61"/>
                          <a:gd name="T3" fmla="*/ 0 h 60"/>
                          <a:gd name="T4" fmla="*/ 60 w 61"/>
                          <a:gd name="T5" fmla="*/ 59 h 60"/>
                          <a:gd name="T6" fmla="*/ 0 w 61"/>
                          <a:gd name="T7" fmla="*/ 59 h 60"/>
                          <a:gd name="T8" fmla="*/ 0 w 61"/>
                          <a:gd name="T9" fmla="*/ 0 h 60"/>
                          <a:gd name="T10" fmla="*/ 0 60000 65536"/>
                          <a:gd name="T11" fmla="*/ 0 60000 65536"/>
                          <a:gd name="T12" fmla="*/ 0 60000 65536"/>
                          <a:gd name="T13" fmla="*/ 0 60000 65536"/>
                          <a:gd name="T14" fmla="*/ 0 60000 65536"/>
                          <a:gd name="T15" fmla="*/ 0 w 61"/>
                          <a:gd name="T16" fmla="*/ 0 h 60"/>
                          <a:gd name="T17" fmla="*/ 61 w 61"/>
                          <a:gd name="T18" fmla="*/ 60 h 60"/>
                        </a:gdLst>
                        <a:ahLst/>
                        <a:cxnLst>
                          <a:cxn ang="T10">
                            <a:pos x="T0" y="T1"/>
                          </a:cxn>
                          <a:cxn ang="T11">
                            <a:pos x="T2" y="T3"/>
                          </a:cxn>
                          <a:cxn ang="T12">
                            <a:pos x="T4" y="T5"/>
                          </a:cxn>
                          <a:cxn ang="T13">
                            <a:pos x="T6" y="T7"/>
                          </a:cxn>
                          <a:cxn ang="T14">
                            <a:pos x="T8" y="T9"/>
                          </a:cxn>
                        </a:cxnLst>
                        <a:rect l="T15" t="T16" r="T17" b="T18"/>
                        <a:pathLst>
                          <a:path w="61" h="60">
                            <a:moveTo>
                              <a:pt x="0" y="0"/>
                            </a:moveTo>
                            <a:lnTo>
                              <a:pt x="60" y="0"/>
                            </a:lnTo>
                            <a:lnTo>
                              <a:pt x="60" y="59"/>
                            </a:lnTo>
                            <a:lnTo>
                              <a:pt x="0" y="59"/>
                            </a:lnTo>
                            <a:lnTo>
                              <a:pt x="0" y="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528" name="Freeform 125">
                        <a:extLst>
                          <a:ext uri="{FF2B5EF4-FFF2-40B4-BE49-F238E27FC236}">
                            <a16:creationId xmlns:a16="http://schemas.microsoft.com/office/drawing/2014/main" id="{AF9F6BAC-2000-878F-81F3-A6F354DFACA6}"/>
                          </a:ext>
                        </a:extLst>
                      </p:cNvPr>
                      <p:cNvSpPr>
                        <a:spLocks/>
                      </p:cNvSpPr>
                      <p:nvPr/>
                    </p:nvSpPr>
                    <p:spPr bwMode="auto">
                      <a:xfrm>
                        <a:off x="2882" y="1946"/>
                        <a:ext cx="61" cy="60"/>
                      </a:xfrm>
                      <a:custGeom>
                        <a:avLst/>
                        <a:gdLst>
                          <a:gd name="T0" fmla="*/ 0 w 61"/>
                          <a:gd name="T1" fmla="*/ 0 h 60"/>
                          <a:gd name="T2" fmla="*/ 60 w 61"/>
                          <a:gd name="T3" fmla="*/ 59 h 60"/>
                          <a:gd name="T4" fmla="*/ 60 w 61"/>
                          <a:gd name="T5" fmla="*/ 0 h 60"/>
                          <a:gd name="T6" fmla="*/ 0 w 61"/>
                          <a:gd name="T7" fmla="*/ 59 h 60"/>
                          <a:gd name="T8" fmla="*/ 0 60000 65536"/>
                          <a:gd name="T9" fmla="*/ 0 60000 65536"/>
                          <a:gd name="T10" fmla="*/ 0 60000 65536"/>
                          <a:gd name="T11" fmla="*/ 0 60000 65536"/>
                          <a:gd name="T12" fmla="*/ 0 w 61"/>
                          <a:gd name="T13" fmla="*/ 0 h 60"/>
                          <a:gd name="T14" fmla="*/ 61 w 61"/>
                          <a:gd name="T15" fmla="*/ 60 h 60"/>
                        </a:gdLst>
                        <a:ahLst/>
                        <a:cxnLst>
                          <a:cxn ang="T8">
                            <a:pos x="T0" y="T1"/>
                          </a:cxn>
                          <a:cxn ang="T9">
                            <a:pos x="T2" y="T3"/>
                          </a:cxn>
                          <a:cxn ang="T10">
                            <a:pos x="T4" y="T5"/>
                          </a:cxn>
                          <a:cxn ang="T11">
                            <a:pos x="T6" y="T7"/>
                          </a:cxn>
                        </a:cxnLst>
                        <a:rect l="T12" t="T13" r="T14" b="T15"/>
                        <a:pathLst>
                          <a:path w="61" h="60">
                            <a:moveTo>
                              <a:pt x="0" y="0"/>
                            </a:moveTo>
                            <a:lnTo>
                              <a:pt x="60" y="59"/>
                            </a:lnTo>
                            <a:lnTo>
                              <a:pt x="60" y="0"/>
                            </a:lnTo>
                            <a:lnTo>
                              <a:pt x="0" y="59"/>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sp>
                <p:nvSpPr>
                  <p:cNvPr id="958" name="Line 126">
                    <a:extLst>
                      <a:ext uri="{FF2B5EF4-FFF2-40B4-BE49-F238E27FC236}">
                        <a16:creationId xmlns:a16="http://schemas.microsoft.com/office/drawing/2014/main" id="{17E5712F-3EDF-AC41-3E6E-31019828B6F3}"/>
                      </a:ext>
                    </a:extLst>
                  </p:cNvPr>
                  <p:cNvSpPr>
                    <a:spLocks noChangeShapeType="1"/>
                  </p:cNvSpPr>
                  <p:nvPr/>
                </p:nvSpPr>
                <p:spPr bwMode="auto">
                  <a:xfrm>
                    <a:off x="2621" y="1950"/>
                    <a:ext cx="0" cy="5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59" name="Line 127">
                    <a:extLst>
                      <a:ext uri="{FF2B5EF4-FFF2-40B4-BE49-F238E27FC236}">
                        <a16:creationId xmlns:a16="http://schemas.microsoft.com/office/drawing/2014/main" id="{040721DF-839D-037C-7637-F85FF188B8DE}"/>
                      </a:ext>
                    </a:extLst>
                  </p:cNvPr>
                  <p:cNvSpPr>
                    <a:spLocks noChangeShapeType="1"/>
                  </p:cNvSpPr>
                  <p:nvPr/>
                </p:nvSpPr>
                <p:spPr bwMode="auto">
                  <a:xfrm>
                    <a:off x="2792" y="1950"/>
                    <a:ext cx="0" cy="5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288" name="Line 128">
                    <a:extLst>
                      <a:ext uri="{FF2B5EF4-FFF2-40B4-BE49-F238E27FC236}">
                        <a16:creationId xmlns:a16="http://schemas.microsoft.com/office/drawing/2014/main" id="{CAB76C07-1BB2-6195-EDF9-DD96B871AF92}"/>
                      </a:ext>
                    </a:extLst>
                  </p:cNvPr>
                  <p:cNvSpPr>
                    <a:spLocks noChangeShapeType="1"/>
                  </p:cNvSpPr>
                  <p:nvPr/>
                </p:nvSpPr>
                <p:spPr bwMode="auto">
                  <a:xfrm>
                    <a:off x="2679" y="1950"/>
                    <a:ext cx="0" cy="5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289" name="Line 129">
                    <a:extLst>
                      <a:ext uri="{FF2B5EF4-FFF2-40B4-BE49-F238E27FC236}">
                        <a16:creationId xmlns:a16="http://schemas.microsoft.com/office/drawing/2014/main" id="{8F7843B1-5FBA-87F4-17F6-45A6D5F60E2E}"/>
                      </a:ext>
                    </a:extLst>
                  </p:cNvPr>
                  <p:cNvSpPr>
                    <a:spLocks noChangeShapeType="1"/>
                  </p:cNvSpPr>
                  <p:nvPr/>
                </p:nvSpPr>
                <p:spPr bwMode="auto">
                  <a:xfrm>
                    <a:off x="2733" y="1950"/>
                    <a:ext cx="0" cy="5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290" name="Line 130">
                    <a:extLst>
                      <a:ext uri="{FF2B5EF4-FFF2-40B4-BE49-F238E27FC236}">
                        <a16:creationId xmlns:a16="http://schemas.microsoft.com/office/drawing/2014/main" id="{D5209E29-6D6F-05BF-BD05-68A2E2FE0B36}"/>
                      </a:ext>
                    </a:extLst>
                  </p:cNvPr>
                  <p:cNvSpPr>
                    <a:spLocks noChangeShapeType="1"/>
                  </p:cNvSpPr>
                  <p:nvPr/>
                </p:nvSpPr>
                <p:spPr bwMode="auto">
                  <a:xfrm>
                    <a:off x="2561" y="1950"/>
                    <a:ext cx="0" cy="5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307" name="Line 131">
                    <a:extLst>
                      <a:ext uri="{FF2B5EF4-FFF2-40B4-BE49-F238E27FC236}">
                        <a16:creationId xmlns:a16="http://schemas.microsoft.com/office/drawing/2014/main" id="{76AF65FD-1C3D-5549-73AB-D9C49C0DB81C}"/>
                      </a:ext>
                    </a:extLst>
                  </p:cNvPr>
                  <p:cNvSpPr>
                    <a:spLocks noChangeShapeType="1"/>
                  </p:cNvSpPr>
                  <p:nvPr/>
                </p:nvSpPr>
                <p:spPr bwMode="auto">
                  <a:xfrm>
                    <a:off x="2507" y="1950"/>
                    <a:ext cx="0" cy="5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309" name="Line 132">
                    <a:extLst>
                      <a:ext uri="{FF2B5EF4-FFF2-40B4-BE49-F238E27FC236}">
                        <a16:creationId xmlns:a16="http://schemas.microsoft.com/office/drawing/2014/main" id="{73DB6184-34B1-A5A0-E392-1A8CC166B50F}"/>
                      </a:ext>
                    </a:extLst>
                  </p:cNvPr>
                  <p:cNvSpPr>
                    <a:spLocks noChangeShapeType="1"/>
                  </p:cNvSpPr>
                  <p:nvPr/>
                </p:nvSpPr>
                <p:spPr bwMode="auto">
                  <a:xfrm>
                    <a:off x="2852" y="1950"/>
                    <a:ext cx="0" cy="5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311" name="Line 133">
                    <a:extLst>
                      <a:ext uri="{FF2B5EF4-FFF2-40B4-BE49-F238E27FC236}">
                        <a16:creationId xmlns:a16="http://schemas.microsoft.com/office/drawing/2014/main" id="{457C4A28-1CD3-8756-EBB4-C58799831868}"/>
                      </a:ext>
                    </a:extLst>
                  </p:cNvPr>
                  <p:cNvSpPr>
                    <a:spLocks noChangeShapeType="1"/>
                  </p:cNvSpPr>
                  <p:nvPr/>
                </p:nvSpPr>
                <p:spPr bwMode="auto">
                  <a:xfrm>
                    <a:off x="2911" y="1950"/>
                    <a:ext cx="0" cy="5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sp>
              <p:nvSpPr>
                <p:cNvPr id="47" name="Freeform 134">
                  <a:extLst>
                    <a:ext uri="{FF2B5EF4-FFF2-40B4-BE49-F238E27FC236}">
                      <a16:creationId xmlns:a16="http://schemas.microsoft.com/office/drawing/2014/main" id="{B81AEC09-38B0-8784-FB44-107E3B23CF8F}"/>
                    </a:ext>
                  </a:extLst>
                </p:cNvPr>
                <p:cNvSpPr>
                  <a:spLocks/>
                </p:cNvSpPr>
                <p:nvPr/>
              </p:nvSpPr>
              <p:spPr bwMode="auto">
                <a:xfrm>
                  <a:off x="2389" y="1916"/>
                  <a:ext cx="505" cy="31"/>
                </a:xfrm>
                <a:custGeom>
                  <a:avLst/>
                  <a:gdLst>
                    <a:gd name="T0" fmla="*/ 0 w 505"/>
                    <a:gd name="T1" fmla="*/ 24 h 31"/>
                    <a:gd name="T2" fmla="*/ 29 w 505"/>
                    <a:gd name="T3" fmla="*/ 0 h 31"/>
                    <a:gd name="T4" fmla="*/ 504 w 505"/>
                    <a:gd name="T5" fmla="*/ 0 h 31"/>
                    <a:gd name="T6" fmla="*/ 504 w 505"/>
                    <a:gd name="T7" fmla="*/ 30 h 31"/>
                    <a:gd name="T8" fmla="*/ 0 60000 65536"/>
                    <a:gd name="T9" fmla="*/ 0 60000 65536"/>
                    <a:gd name="T10" fmla="*/ 0 60000 65536"/>
                    <a:gd name="T11" fmla="*/ 0 60000 65536"/>
                    <a:gd name="T12" fmla="*/ 0 w 505"/>
                    <a:gd name="T13" fmla="*/ 0 h 31"/>
                    <a:gd name="T14" fmla="*/ 505 w 505"/>
                    <a:gd name="T15" fmla="*/ 31 h 31"/>
                  </a:gdLst>
                  <a:ahLst/>
                  <a:cxnLst>
                    <a:cxn ang="T8">
                      <a:pos x="T0" y="T1"/>
                    </a:cxn>
                    <a:cxn ang="T9">
                      <a:pos x="T2" y="T3"/>
                    </a:cxn>
                    <a:cxn ang="T10">
                      <a:pos x="T4" y="T5"/>
                    </a:cxn>
                    <a:cxn ang="T11">
                      <a:pos x="T6" y="T7"/>
                    </a:cxn>
                  </a:cxnLst>
                  <a:rect l="T12" t="T13" r="T14" b="T15"/>
                  <a:pathLst>
                    <a:path w="505" h="31">
                      <a:moveTo>
                        <a:pt x="0" y="24"/>
                      </a:moveTo>
                      <a:lnTo>
                        <a:pt x="29" y="0"/>
                      </a:lnTo>
                      <a:lnTo>
                        <a:pt x="504" y="0"/>
                      </a:lnTo>
                      <a:lnTo>
                        <a:pt x="504" y="3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48" name="Freeform 135">
                  <a:extLst>
                    <a:ext uri="{FF2B5EF4-FFF2-40B4-BE49-F238E27FC236}">
                      <a16:creationId xmlns:a16="http://schemas.microsoft.com/office/drawing/2014/main" id="{C1750009-D2C5-C919-9786-C8D70C6CF6EC}"/>
                    </a:ext>
                  </a:extLst>
                </p:cNvPr>
                <p:cNvSpPr>
                  <a:spLocks/>
                </p:cNvSpPr>
                <p:nvPr/>
              </p:nvSpPr>
              <p:spPr bwMode="auto">
                <a:xfrm>
                  <a:off x="3126" y="1811"/>
                  <a:ext cx="48" cy="195"/>
                </a:xfrm>
                <a:custGeom>
                  <a:avLst/>
                  <a:gdLst>
                    <a:gd name="T0" fmla="*/ 0 w 48"/>
                    <a:gd name="T1" fmla="*/ 35 h 195"/>
                    <a:gd name="T2" fmla="*/ 0 w 48"/>
                    <a:gd name="T3" fmla="*/ 23 h 195"/>
                    <a:gd name="T4" fmla="*/ 5 w 48"/>
                    <a:gd name="T5" fmla="*/ 11 h 195"/>
                    <a:gd name="T6" fmla="*/ 11 w 48"/>
                    <a:gd name="T7" fmla="*/ 5 h 195"/>
                    <a:gd name="T8" fmla="*/ 18 w 48"/>
                    <a:gd name="T9" fmla="*/ 0 h 195"/>
                    <a:gd name="T10" fmla="*/ 29 w 48"/>
                    <a:gd name="T11" fmla="*/ 0 h 195"/>
                    <a:gd name="T12" fmla="*/ 34 w 48"/>
                    <a:gd name="T13" fmla="*/ 5 h 195"/>
                    <a:gd name="T14" fmla="*/ 41 w 48"/>
                    <a:gd name="T15" fmla="*/ 11 h 195"/>
                    <a:gd name="T16" fmla="*/ 47 w 48"/>
                    <a:gd name="T17" fmla="*/ 18 h 195"/>
                    <a:gd name="T18" fmla="*/ 47 w 48"/>
                    <a:gd name="T19" fmla="*/ 23 h 195"/>
                    <a:gd name="T20" fmla="*/ 47 w 48"/>
                    <a:gd name="T21" fmla="*/ 29 h 195"/>
                    <a:gd name="T22" fmla="*/ 47 w 48"/>
                    <a:gd name="T23" fmla="*/ 35 h 195"/>
                    <a:gd name="T24" fmla="*/ 41 w 48"/>
                    <a:gd name="T25" fmla="*/ 35 h 195"/>
                    <a:gd name="T26" fmla="*/ 41 w 48"/>
                    <a:gd name="T27" fmla="*/ 23 h 195"/>
                    <a:gd name="T28" fmla="*/ 34 w 48"/>
                    <a:gd name="T29" fmla="*/ 18 h 195"/>
                    <a:gd name="T30" fmla="*/ 29 w 48"/>
                    <a:gd name="T31" fmla="*/ 11 h 195"/>
                    <a:gd name="T32" fmla="*/ 23 w 48"/>
                    <a:gd name="T33" fmla="*/ 11 h 195"/>
                    <a:gd name="T34" fmla="*/ 18 w 48"/>
                    <a:gd name="T35" fmla="*/ 11 h 195"/>
                    <a:gd name="T36" fmla="*/ 11 w 48"/>
                    <a:gd name="T37" fmla="*/ 23 h 195"/>
                    <a:gd name="T38" fmla="*/ 11 w 48"/>
                    <a:gd name="T39" fmla="*/ 29 h 195"/>
                    <a:gd name="T40" fmla="*/ 11 w 48"/>
                    <a:gd name="T41" fmla="*/ 35 h 195"/>
                    <a:gd name="T42" fmla="*/ 11 w 48"/>
                    <a:gd name="T43" fmla="*/ 194 h 195"/>
                    <a:gd name="T44" fmla="*/ 0 w 48"/>
                    <a:gd name="T45" fmla="*/ 194 h 195"/>
                    <a:gd name="T46" fmla="*/ 0 w 48"/>
                    <a:gd name="T47" fmla="*/ 35 h 19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
                    <a:gd name="T73" fmla="*/ 0 h 195"/>
                    <a:gd name="T74" fmla="*/ 48 w 48"/>
                    <a:gd name="T75" fmla="*/ 195 h 19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 h="195">
                      <a:moveTo>
                        <a:pt x="0" y="35"/>
                      </a:moveTo>
                      <a:lnTo>
                        <a:pt x="0" y="23"/>
                      </a:lnTo>
                      <a:lnTo>
                        <a:pt x="5" y="11"/>
                      </a:lnTo>
                      <a:lnTo>
                        <a:pt x="11" y="5"/>
                      </a:lnTo>
                      <a:lnTo>
                        <a:pt x="18" y="0"/>
                      </a:lnTo>
                      <a:lnTo>
                        <a:pt x="29" y="0"/>
                      </a:lnTo>
                      <a:lnTo>
                        <a:pt x="34" y="5"/>
                      </a:lnTo>
                      <a:lnTo>
                        <a:pt x="41" y="11"/>
                      </a:lnTo>
                      <a:lnTo>
                        <a:pt x="47" y="18"/>
                      </a:lnTo>
                      <a:lnTo>
                        <a:pt x="47" y="23"/>
                      </a:lnTo>
                      <a:lnTo>
                        <a:pt x="47" y="29"/>
                      </a:lnTo>
                      <a:lnTo>
                        <a:pt x="47" y="35"/>
                      </a:lnTo>
                      <a:lnTo>
                        <a:pt x="41" y="35"/>
                      </a:lnTo>
                      <a:lnTo>
                        <a:pt x="41" y="23"/>
                      </a:lnTo>
                      <a:lnTo>
                        <a:pt x="34" y="18"/>
                      </a:lnTo>
                      <a:lnTo>
                        <a:pt x="29" y="11"/>
                      </a:lnTo>
                      <a:lnTo>
                        <a:pt x="23" y="11"/>
                      </a:lnTo>
                      <a:lnTo>
                        <a:pt x="18" y="11"/>
                      </a:lnTo>
                      <a:lnTo>
                        <a:pt x="11" y="23"/>
                      </a:lnTo>
                      <a:lnTo>
                        <a:pt x="11" y="29"/>
                      </a:lnTo>
                      <a:lnTo>
                        <a:pt x="11" y="35"/>
                      </a:lnTo>
                      <a:lnTo>
                        <a:pt x="11" y="194"/>
                      </a:lnTo>
                      <a:lnTo>
                        <a:pt x="0" y="194"/>
                      </a:lnTo>
                      <a:lnTo>
                        <a:pt x="0" y="35"/>
                      </a:lnTo>
                    </a:path>
                  </a:pathLst>
                </a:custGeom>
                <a:solidFill>
                  <a:srgbClr val="5F5F7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nvGrpSpPr>
                <p:cNvPr id="49" name="Group 136">
                  <a:extLst>
                    <a:ext uri="{FF2B5EF4-FFF2-40B4-BE49-F238E27FC236}">
                      <a16:creationId xmlns:a16="http://schemas.microsoft.com/office/drawing/2014/main" id="{903430D1-E331-6462-D1F4-8DCD14CE24FF}"/>
                    </a:ext>
                  </a:extLst>
                </p:cNvPr>
                <p:cNvGrpSpPr>
                  <a:grpSpLocks/>
                </p:cNvGrpSpPr>
                <p:nvPr/>
              </p:nvGrpSpPr>
              <p:grpSpPr bwMode="auto">
                <a:xfrm>
                  <a:off x="3019" y="1958"/>
                  <a:ext cx="95" cy="48"/>
                  <a:chOff x="3019" y="1958"/>
                  <a:chExt cx="95" cy="48"/>
                </a:xfrm>
              </p:grpSpPr>
              <p:sp>
                <p:nvSpPr>
                  <p:cNvPr id="951" name="Freeform 137">
                    <a:extLst>
                      <a:ext uri="{FF2B5EF4-FFF2-40B4-BE49-F238E27FC236}">
                        <a16:creationId xmlns:a16="http://schemas.microsoft.com/office/drawing/2014/main" id="{EE2C0187-264B-1276-A1E6-99772E0F0882}"/>
                      </a:ext>
                    </a:extLst>
                  </p:cNvPr>
                  <p:cNvSpPr>
                    <a:spLocks/>
                  </p:cNvSpPr>
                  <p:nvPr/>
                </p:nvSpPr>
                <p:spPr bwMode="auto">
                  <a:xfrm>
                    <a:off x="3019" y="1958"/>
                    <a:ext cx="72" cy="48"/>
                  </a:xfrm>
                  <a:custGeom>
                    <a:avLst/>
                    <a:gdLst>
                      <a:gd name="T0" fmla="*/ 0 w 72"/>
                      <a:gd name="T1" fmla="*/ 47 h 48"/>
                      <a:gd name="T2" fmla="*/ 71 w 72"/>
                      <a:gd name="T3" fmla="*/ 47 h 48"/>
                      <a:gd name="T4" fmla="*/ 71 w 72"/>
                      <a:gd name="T5" fmla="*/ 0 h 48"/>
                      <a:gd name="T6" fmla="*/ 0 w 72"/>
                      <a:gd name="T7" fmla="*/ 0 h 48"/>
                      <a:gd name="T8" fmla="*/ 0 w 72"/>
                      <a:gd name="T9" fmla="*/ 47 h 48"/>
                      <a:gd name="T10" fmla="*/ 0 60000 65536"/>
                      <a:gd name="T11" fmla="*/ 0 60000 65536"/>
                      <a:gd name="T12" fmla="*/ 0 60000 65536"/>
                      <a:gd name="T13" fmla="*/ 0 60000 65536"/>
                      <a:gd name="T14" fmla="*/ 0 60000 65536"/>
                      <a:gd name="T15" fmla="*/ 0 w 72"/>
                      <a:gd name="T16" fmla="*/ 0 h 48"/>
                      <a:gd name="T17" fmla="*/ 72 w 72"/>
                      <a:gd name="T18" fmla="*/ 48 h 48"/>
                    </a:gdLst>
                    <a:ahLst/>
                    <a:cxnLst>
                      <a:cxn ang="T10">
                        <a:pos x="T0" y="T1"/>
                      </a:cxn>
                      <a:cxn ang="T11">
                        <a:pos x="T2" y="T3"/>
                      </a:cxn>
                      <a:cxn ang="T12">
                        <a:pos x="T4" y="T5"/>
                      </a:cxn>
                      <a:cxn ang="T13">
                        <a:pos x="T6" y="T7"/>
                      </a:cxn>
                      <a:cxn ang="T14">
                        <a:pos x="T8" y="T9"/>
                      </a:cxn>
                    </a:cxnLst>
                    <a:rect l="T15" t="T16" r="T17" b="T18"/>
                    <a:pathLst>
                      <a:path w="72" h="48">
                        <a:moveTo>
                          <a:pt x="0" y="47"/>
                        </a:moveTo>
                        <a:lnTo>
                          <a:pt x="71" y="47"/>
                        </a:lnTo>
                        <a:lnTo>
                          <a:pt x="71" y="0"/>
                        </a:lnTo>
                        <a:lnTo>
                          <a:pt x="0" y="0"/>
                        </a:lnTo>
                        <a:lnTo>
                          <a:pt x="0" y="47"/>
                        </a:lnTo>
                      </a:path>
                    </a:pathLst>
                  </a:custGeom>
                  <a:solidFill>
                    <a:srgbClr val="CECECE"/>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55" name="Freeform 138">
                    <a:extLst>
                      <a:ext uri="{FF2B5EF4-FFF2-40B4-BE49-F238E27FC236}">
                        <a16:creationId xmlns:a16="http://schemas.microsoft.com/office/drawing/2014/main" id="{DDBE59B2-3CFB-ED04-A8ED-5162A205A2B7}"/>
                      </a:ext>
                    </a:extLst>
                  </p:cNvPr>
                  <p:cNvSpPr>
                    <a:spLocks/>
                  </p:cNvSpPr>
                  <p:nvPr/>
                </p:nvSpPr>
                <p:spPr bwMode="auto">
                  <a:xfrm>
                    <a:off x="3090" y="1958"/>
                    <a:ext cx="24" cy="48"/>
                  </a:xfrm>
                  <a:custGeom>
                    <a:avLst/>
                    <a:gdLst>
                      <a:gd name="T0" fmla="*/ 0 w 24"/>
                      <a:gd name="T1" fmla="*/ 0 h 48"/>
                      <a:gd name="T2" fmla="*/ 0 w 24"/>
                      <a:gd name="T3" fmla="*/ 47 h 48"/>
                      <a:gd name="T4" fmla="*/ 23 w 24"/>
                      <a:gd name="T5" fmla="*/ 47 h 48"/>
                      <a:gd name="T6" fmla="*/ 23 w 24"/>
                      <a:gd name="T7" fmla="*/ 0 h 48"/>
                      <a:gd name="T8" fmla="*/ 0 w 24"/>
                      <a:gd name="T9" fmla="*/ 0 h 48"/>
                      <a:gd name="T10" fmla="*/ 0 60000 65536"/>
                      <a:gd name="T11" fmla="*/ 0 60000 65536"/>
                      <a:gd name="T12" fmla="*/ 0 60000 65536"/>
                      <a:gd name="T13" fmla="*/ 0 60000 65536"/>
                      <a:gd name="T14" fmla="*/ 0 60000 65536"/>
                      <a:gd name="T15" fmla="*/ 0 w 24"/>
                      <a:gd name="T16" fmla="*/ 0 h 48"/>
                      <a:gd name="T17" fmla="*/ 24 w 24"/>
                      <a:gd name="T18" fmla="*/ 48 h 48"/>
                    </a:gdLst>
                    <a:ahLst/>
                    <a:cxnLst>
                      <a:cxn ang="T10">
                        <a:pos x="T0" y="T1"/>
                      </a:cxn>
                      <a:cxn ang="T11">
                        <a:pos x="T2" y="T3"/>
                      </a:cxn>
                      <a:cxn ang="T12">
                        <a:pos x="T4" y="T5"/>
                      </a:cxn>
                      <a:cxn ang="T13">
                        <a:pos x="T6" y="T7"/>
                      </a:cxn>
                      <a:cxn ang="T14">
                        <a:pos x="T8" y="T9"/>
                      </a:cxn>
                    </a:cxnLst>
                    <a:rect l="T15" t="T16" r="T17" b="T18"/>
                    <a:pathLst>
                      <a:path w="24" h="48">
                        <a:moveTo>
                          <a:pt x="0" y="0"/>
                        </a:moveTo>
                        <a:lnTo>
                          <a:pt x="0" y="47"/>
                        </a:lnTo>
                        <a:lnTo>
                          <a:pt x="23" y="47"/>
                        </a:lnTo>
                        <a:lnTo>
                          <a:pt x="23" y="0"/>
                        </a:lnTo>
                        <a:lnTo>
                          <a:pt x="0" y="0"/>
                        </a:lnTo>
                      </a:path>
                    </a:pathLst>
                  </a:custGeom>
                  <a:solidFill>
                    <a:srgbClr val="00FFF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sp>
              <p:nvSpPr>
                <p:cNvPr id="50" name="Freeform 139">
                  <a:extLst>
                    <a:ext uri="{FF2B5EF4-FFF2-40B4-BE49-F238E27FC236}">
                      <a16:creationId xmlns:a16="http://schemas.microsoft.com/office/drawing/2014/main" id="{6FFA11B6-57A6-4FC4-2CF5-BB7C44F6235A}"/>
                    </a:ext>
                  </a:extLst>
                </p:cNvPr>
                <p:cNvSpPr>
                  <a:spLocks/>
                </p:cNvSpPr>
                <p:nvPr/>
              </p:nvSpPr>
              <p:spPr bwMode="auto">
                <a:xfrm>
                  <a:off x="3328" y="1864"/>
                  <a:ext cx="31" cy="95"/>
                </a:xfrm>
                <a:custGeom>
                  <a:avLst/>
                  <a:gdLst>
                    <a:gd name="T0" fmla="*/ 0 w 31"/>
                    <a:gd name="T1" fmla="*/ 18 h 95"/>
                    <a:gd name="T2" fmla="*/ 0 w 31"/>
                    <a:gd name="T3" fmla="*/ 11 h 95"/>
                    <a:gd name="T4" fmla="*/ 0 w 31"/>
                    <a:gd name="T5" fmla="*/ 5 h 95"/>
                    <a:gd name="T6" fmla="*/ 5 w 31"/>
                    <a:gd name="T7" fmla="*/ 0 h 95"/>
                    <a:gd name="T8" fmla="*/ 12 w 31"/>
                    <a:gd name="T9" fmla="*/ 0 h 95"/>
                    <a:gd name="T10" fmla="*/ 17 w 31"/>
                    <a:gd name="T11" fmla="*/ 0 h 95"/>
                    <a:gd name="T12" fmla="*/ 24 w 31"/>
                    <a:gd name="T13" fmla="*/ 5 h 95"/>
                    <a:gd name="T14" fmla="*/ 24 w 31"/>
                    <a:gd name="T15" fmla="*/ 11 h 95"/>
                    <a:gd name="T16" fmla="*/ 30 w 31"/>
                    <a:gd name="T17" fmla="*/ 18 h 95"/>
                    <a:gd name="T18" fmla="*/ 24 w 31"/>
                    <a:gd name="T19" fmla="*/ 18 h 95"/>
                    <a:gd name="T20" fmla="*/ 24 w 31"/>
                    <a:gd name="T21" fmla="*/ 11 h 95"/>
                    <a:gd name="T22" fmla="*/ 17 w 31"/>
                    <a:gd name="T23" fmla="*/ 5 h 95"/>
                    <a:gd name="T24" fmla="*/ 12 w 31"/>
                    <a:gd name="T25" fmla="*/ 5 h 95"/>
                    <a:gd name="T26" fmla="*/ 5 w 31"/>
                    <a:gd name="T27" fmla="*/ 11 h 95"/>
                    <a:gd name="T28" fmla="*/ 5 w 31"/>
                    <a:gd name="T29" fmla="*/ 18 h 95"/>
                    <a:gd name="T30" fmla="*/ 5 w 31"/>
                    <a:gd name="T31" fmla="*/ 94 h 95"/>
                    <a:gd name="T32" fmla="*/ 0 w 31"/>
                    <a:gd name="T33" fmla="*/ 94 h 95"/>
                    <a:gd name="T34" fmla="*/ 0 w 31"/>
                    <a:gd name="T35" fmla="*/ 18 h 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1"/>
                    <a:gd name="T55" fmla="*/ 0 h 95"/>
                    <a:gd name="T56" fmla="*/ 31 w 31"/>
                    <a:gd name="T57" fmla="*/ 95 h 9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1" h="95">
                      <a:moveTo>
                        <a:pt x="0" y="18"/>
                      </a:moveTo>
                      <a:lnTo>
                        <a:pt x="0" y="11"/>
                      </a:lnTo>
                      <a:lnTo>
                        <a:pt x="0" y="5"/>
                      </a:lnTo>
                      <a:lnTo>
                        <a:pt x="5" y="0"/>
                      </a:lnTo>
                      <a:lnTo>
                        <a:pt x="12" y="0"/>
                      </a:lnTo>
                      <a:lnTo>
                        <a:pt x="17" y="0"/>
                      </a:lnTo>
                      <a:lnTo>
                        <a:pt x="24" y="5"/>
                      </a:lnTo>
                      <a:lnTo>
                        <a:pt x="24" y="11"/>
                      </a:lnTo>
                      <a:lnTo>
                        <a:pt x="30" y="18"/>
                      </a:lnTo>
                      <a:lnTo>
                        <a:pt x="24" y="18"/>
                      </a:lnTo>
                      <a:lnTo>
                        <a:pt x="24" y="11"/>
                      </a:lnTo>
                      <a:lnTo>
                        <a:pt x="17" y="5"/>
                      </a:lnTo>
                      <a:lnTo>
                        <a:pt x="12" y="5"/>
                      </a:lnTo>
                      <a:lnTo>
                        <a:pt x="5" y="11"/>
                      </a:lnTo>
                      <a:lnTo>
                        <a:pt x="5" y="18"/>
                      </a:lnTo>
                      <a:lnTo>
                        <a:pt x="5" y="94"/>
                      </a:lnTo>
                      <a:lnTo>
                        <a:pt x="0" y="94"/>
                      </a:lnTo>
                      <a:lnTo>
                        <a:pt x="0" y="18"/>
                      </a:lnTo>
                    </a:path>
                  </a:pathLst>
                </a:custGeom>
                <a:solidFill>
                  <a:srgbClr val="5F5F7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nvGrpSpPr>
                <p:cNvPr id="51" name="Group 140">
                  <a:extLst>
                    <a:ext uri="{FF2B5EF4-FFF2-40B4-BE49-F238E27FC236}">
                      <a16:creationId xmlns:a16="http://schemas.microsoft.com/office/drawing/2014/main" id="{74412711-56FC-4369-B4D1-081E19D6DD60}"/>
                    </a:ext>
                  </a:extLst>
                </p:cNvPr>
                <p:cNvGrpSpPr>
                  <a:grpSpLocks/>
                </p:cNvGrpSpPr>
                <p:nvPr/>
              </p:nvGrpSpPr>
              <p:grpSpPr bwMode="auto">
                <a:xfrm>
                  <a:off x="3012" y="1816"/>
                  <a:ext cx="32" cy="183"/>
                  <a:chOff x="3012" y="1816"/>
                  <a:chExt cx="32" cy="183"/>
                </a:xfrm>
              </p:grpSpPr>
              <p:grpSp>
                <p:nvGrpSpPr>
                  <p:cNvPr id="935" name="Group 141">
                    <a:extLst>
                      <a:ext uri="{FF2B5EF4-FFF2-40B4-BE49-F238E27FC236}">
                        <a16:creationId xmlns:a16="http://schemas.microsoft.com/office/drawing/2014/main" id="{16A23DA2-F3ED-EF53-E26C-52D7400191E2}"/>
                      </a:ext>
                    </a:extLst>
                  </p:cNvPr>
                  <p:cNvGrpSpPr>
                    <a:grpSpLocks/>
                  </p:cNvGrpSpPr>
                  <p:nvPr/>
                </p:nvGrpSpPr>
                <p:grpSpPr bwMode="auto">
                  <a:xfrm>
                    <a:off x="3012" y="1940"/>
                    <a:ext cx="32" cy="59"/>
                    <a:chOff x="3012" y="1940"/>
                    <a:chExt cx="32" cy="59"/>
                  </a:xfrm>
                </p:grpSpPr>
                <p:sp>
                  <p:nvSpPr>
                    <p:cNvPr id="946" name="Rectangle 142">
                      <a:extLst>
                        <a:ext uri="{FF2B5EF4-FFF2-40B4-BE49-F238E27FC236}">
                          <a16:creationId xmlns:a16="http://schemas.microsoft.com/office/drawing/2014/main" id="{EB5E7B6F-8D98-56C6-FE93-DB0B39246201}"/>
                        </a:ext>
                      </a:extLst>
                    </p:cNvPr>
                    <p:cNvSpPr>
                      <a:spLocks noChangeArrowheads="1"/>
                    </p:cNvSpPr>
                    <p:nvPr/>
                  </p:nvSpPr>
                  <p:spPr bwMode="auto">
                    <a:xfrm>
                      <a:off x="3013" y="1970"/>
                      <a:ext cx="28" cy="27"/>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auto" latinLnBrk="0" hangingPunct="1">
                        <a:lnSpc>
                          <a:spcPct val="100000"/>
                        </a:lnSpc>
                        <a:spcBef>
                          <a:spcPct val="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47" name="Freeform 143">
                      <a:extLst>
                        <a:ext uri="{FF2B5EF4-FFF2-40B4-BE49-F238E27FC236}">
                          <a16:creationId xmlns:a16="http://schemas.microsoft.com/office/drawing/2014/main" id="{987CC7E4-2DED-90EE-47A3-085E16DF0BAD}"/>
                        </a:ext>
                      </a:extLst>
                    </p:cNvPr>
                    <p:cNvSpPr>
                      <a:spLocks/>
                    </p:cNvSpPr>
                    <p:nvPr/>
                  </p:nvSpPr>
                  <p:spPr bwMode="auto">
                    <a:xfrm>
                      <a:off x="3012" y="1969"/>
                      <a:ext cx="32" cy="30"/>
                    </a:xfrm>
                    <a:custGeom>
                      <a:avLst/>
                      <a:gdLst>
                        <a:gd name="T0" fmla="*/ 0 w 32"/>
                        <a:gd name="T1" fmla="*/ 0 h 30"/>
                        <a:gd name="T2" fmla="*/ 31 w 32"/>
                        <a:gd name="T3" fmla="*/ 29 h 30"/>
                        <a:gd name="T4" fmla="*/ 31 w 32"/>
                        <a:gd name="T5" fmla="*/ 0 h 30"/>
                        <a:gd name="T6" fmla="*/ 0 w 32"/>
                        <a:gd name="T7" fmla="*/ 29 h 30"/>
                        <a:gd name="T8" fmla="*/ 0 60000 65536"/>
                        <a:gd name="T9" fmla="*/ 0 60000 65536"/>
                        <a:gd name="T10" fmla="*/ 0 60000 65536"/>
                        <a:gd name="T11" fmla="*/ 0 60000 65536"/>
                        <a:gd name="T12" fmla="*/ 0 w 32"/>
                        <a:gd name="T13" fmla="*/ 0 h 30"/>
                        <a:gd name="T14" fmla="*/ 32 w 32"/>
                        <a:gd name="T15" fmla="*/ 30 h 30"/>
                      </a:gdLst>
                      <a:ahLst/>
                      <a:cxnLst>
                        <a:cxn ang="T8">
                          <a:pos x="T0" y="T1"/>
                        </a:cxn>
                        <a:cxn ang="T9">
                          <a:pos x="T2" y="T3"/>
                        </a:cxn>
                        <a:cxn ang="T10">
                          <a:pos x="T4" y="T5"/>
                        </a:cxn>
                        <a:cxn ang="T11">
                          <a:pos x="T6" y="T7"/>
                        </a:cxn>
                      </a:cxnLst>
                      <a:rect l="T12" t="T13" r="T14" b="T15"/>
                      <a:pathLst>
                        <a:path w="32" h="30">
                          <a:moveTo>
                            <a:pt x="0" y="0"/>
                          </a:moveTo>
                          <a:lnTo>
                            <a:pt x="31" y="29"/>
                          </a:lnTo>
                          <a:lnTo>
                            <a:pt x="31" y="0"/>
                          </a:lnTo>
                          <a:lnTo>
                            <a:pt x="0" y="29"/>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48" name="Freeform 144">
                      <a:extLst>
                        <a:ext uri="{FF2B5EF4-FFF2-40B4-BE49-F238E27FC236}">
                          <a16:creationId xmlns:a16="http://schemas.microsoft.com/office/drawing/2014/main" id="{527FB37B-E2E6-B0C9-AE17-F71442A4A958}"/>
                        </a:ext>
                      </a:extLst>
                    </p:cNvPr>
                    <p:cNvSpPr>
                      <a:spLocks/>
                    </p:cNvSpPr>
                    <p:nvPr/>
                  </p:nvSpPr>
                  <p:spPr bwMode="auto">
                    <a:xfrm>
                      <a:off x="3012" y="1940"/>
                      <a:ext cx="32" cy="30"/>
                    </a:xfrm>
                    <a:custGeom>
                      <a:avLst/>
                      <a:gdLst>
                        <a:gd name="T0" fmla="*/ 0 w 32"/>
                        <a:gd name="T1" fmla="*/ 29 h 30"/>
                        <a:gd name="T2" fmla="*/ 31 w 32"/>
                        <a:gd name="T3" fmla="*/ 29 h 30"/>
                        <a:gd name="T4" fmla="*/ 31 w 32"/>
                        <a:gd name="T5" fmla="*/ 0 h 30"/>
                        <a:gd name="T6" fmla="*/ 0 w 32"/>
                        <a:gd name="T7" fmla="*/ 0 h 30"/>
                        <a:gd name="T8" fmla="*/ 0 w 32"/>
                        <a:gd name="T9" fmla="*/ 29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0" y="29"/>
                          </a:moveTo>
                          <a:lnTo>
                            <a:pt x="31" y="29"/>
                          </a:lnTo>
                          <a:lnTo>
                            <a:pt x="31" y="0"/>
                          </a:lnTo>
                          <a:lnTo>
                            <a:pt x="0" y="0"/>
                          </a:lnTo>
                          <a:lnTo>
                            <a:pt x="0" y="29"/>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50" name="Freeform 145">
                      <a:extLst>
                        <a:ext uri="{FF2B5EF4-FFF2-40B4-BE49-F238E27FC236}">
                          <a16:creationId xmlns:a16="http://schemas.microsoft.com/office/drawing/2014/main" id="{69E73AA7-5C39-DF63-9173-C3F6A33AE3D5}"/>
                        </a:ext>
                      </a:extLst>
                    </p:cNvPr>
                    <p:cNvSpPr>
                      <a:spLocks/>
                    </p:cNvSpPr>
                    <p:nvPr/>
                  </p:nvSpPr>
                  <p:spPr bwMode="auto">
                    <a:xfrm>
                      <a:off x="3012" y="1940"/>
                      <a:ext cx="32" cy="30"/>
                    </a:xfrm>
                    <a:custGeom>
                      <a:avLst/>
                      <a:gdLst>
                        <a:gd name="T0" fmla="*/ 0 w 32"/>
                        <a:gd name="T1" fmla="*/ 0 h 30"/>
                        <a:gd name="T2" fmla="*/ 31 w 32"/>
                        <a:gd name="T3" fmla="*/ 29 h 30"/>
                        <a:gd name="T4" fmla="*/ 31 w 32"/>
                        <a:gd name="T5" fmla="*/ 0 h 30"/>
                        <a:gd name="T6" fmla="*/ 0 w 32"/>
                        <a:gd name="T7" fmla="*/ 29 h 30"/>
                        <a:gd name="T8" fmla="*/ 0 60000 65536"/>
                        <a:gd name="T9" fmla="*/ 0 60000 65536"/>
                        <a:gd name="T10" fmla="*/ 0 60000 65536"/>
                        <a:gd name="T11" fmla="*/ 0 60000 65536"/>
                        <a:gd name="T12" fmla="*/ 0 w 32"/>
                        <a:gd name="T13" fmla="*/ 0 h 30"/>
                        <a:gd name="T14" fmla="*/ 32 w 32"/>
                        <a:gd name="T15" fmla="*/ 30 h 30"/>
                      </a:gdLst>
                      <a:ahLst/>
                      <a:cxnLst>
                        <a:cxn ang="T8">
                          <a:pos x="T0" y="T1"/>
                        </a:cxn>
                        <a:cxn ang="T9">
                          <a:pos x="T2" y="T3"/>
                        </a:cxn>
                        <a:cxn ang="T10">
                          <a:pos x="T4" y="T5"/>
                        </a:cxn>
                        <a:cxn ang="T11">
                          <a:pos x="T6" y="T7"/>
                        </a:cxn>
                      </a:cxnLst>
                      <a:rect l="T12" t="T13" r="T14" b="T15"/>
                      <a:pathLst>
                        <a:path w="32" h="30">
                          <a:moveTo>
                            <a:pt x="0" y="0"/>
                          </a:moveTo>
                          <a:lnTo>
                            <a:pt x="31" y="29"/>
                          </a:lnTo>
                          <a:lnTo>
                            <a:pt x="31" y="0"/>
                          </a:lnTo>
                          <a:lnTo>
                            <a:pt x="0" y="29"/>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936" name="Group 146">
                    <a:extLst>
                      <a:ext uri="{FF2B5EF4-FFF2-40B4-BE49-F238E27FC236}">
                        <a16:creationId xmlns:a16="http://schemas.microsoft.com/office/drawing/2014/main" id="{B0816E83-4102-1F7E-92FD-B212860B2FEC}"/>
                      </a:ext>
                    </a:extLst>
                  </p:cNvPr>
                  <p:cNvGrpSpPr>
                    <a:grpSpLocks/>
                  </p:cNvGrpSpPr>
                  <p:nvPr/>
                </p:nvGrpSpPr>
                <p:grpSpPr bwMode="auto">
                  <a:xfrm>
                    <a:off x="3012" y="1882"/>
                    <a:ext cx="32" cy="59"/>
                    <a:chOff x="3012" y="1882"/>
                    <a:chExt cx="32" cy="59"/>
                  </a:xfrm>
                </p:grpSpPr>
                <p:sp>
                  <p:nvSpPr>
                    <p:cNvPr id="942" name="Rectangle 147">
                      <a:extLst>
                        <a:ext uri="{FF2B5EF4-FFF2-40B4-BE49-F238E27FC236}">
                          <a16:creationId xmlns:a16="http://schemas.microsoft.com/office/drawing/2014/main" id="{EE8BCA99-5ACC-6B0E-2599-F8F5D1D6057B}"/>
                        </a:ext>
                      </a:extLst>
                    </p:cNvPr>
                    <p:cNvSpPr>
                      <a:spLocks noChangeArrowheads="1"/>
                    </p:cNvSpPr>
                    <p:nvPr/>
                  </p:nvSpPr>
                  <p:spPr bwMode="auto">
                    <a:xfrm>
                      <a:off x="3013" y="1912"/>
                      <a:ext cx="28" cy="27"/>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auto" latinLnBrk="0" hangingPunct="1">
                        <a:lnSpc>
                          <a:spcPct val="100000"/>
                        </a:lnSpc>
                        <a:spcBef>
                          <a:spcPct val="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43" name="Freeform 148">
                      <a:extLst>
                        <a:ext uri="{FF2B5EF4-FFF2-40B4-BE49-F238E27FC236}">
                          <a16:creationId xmlns:a16="http://schemas.microsoft.com/office/drawing/2014/main" id="{A79FE3FD-E365-9792-BF09-DB31797D6D2F}"/>
                        </a:ext>
                      </a:extLst>
                    </p:cNvPr>
                    <p:cNvSpPr>
                      <a:spLocks/>
                    </p:cNvSpPr>
                    <p:nvPr/>
                  </p:nvSpPr>
                  <p:spPr bwMode="auto">
                    <a:xfrm>
                      <a:off x="3012" y="1911"/>
                      <a:ext cx="32" cy="30"/>
                    </a:xfrm>
                    <a:custGeom>
                      <a:avLst/>
                      <a:gdLst>
                        <a:gd name="T0" fmla="*/ 0 w 32"/>
                        <a:gd name="T1" fmla="*/ 0 h 30"/>
                        <a:gd name="T2" fmla="*/ 31 w 32"/>
                        <a:gd name="T3" fmla="*/ 29 h 30"/>
                        <a:gd name="T4" fmla="*/ 31 w 32"/>
                        <a:gd name="T5" fmla="*/ 0 h 30"/>
                        <a:gd name="T6" fmla="*/ 0 w 32"/>
                        <a:gd name="T7" fmla="*/ 29 h 30"/>
                        <a:gd name="T8" fmla="*/ 0 60000 65536"/>
                        <a:gd name="T9" fmla="*/ 0 60000 65536"/>
                        <a:gd name="T10" fmla="*/ 0 60000 65536"/>
                        <a:gd name="T11" fmla="*/ 0 60000 65536"/>
                        <a:gd name="T12" fmla="*/ 0 w 32"/>
                        <a:gd name="T13" fmla="*/ 0 h 30"/>
                        <a:gd name="T14" fmla="*/ 32 w 32"/>
                        <a:gd name="T15" fmla="*/ 30 h 30"/>
                      </a:gdLst>
                      <a:ahLst/>
                      <a:cxnLst>
                        <a:cxn ang="T8">
                          <a:pos x="T0" y="T1"/>
                        </a:cxn>
                        <a:cxn ang="T9">
                          <a:pos x="T2" y="T3"/>
                        </a:cxn>
                        <a:cxn ang="T10">
                          <a:pos x="T4" y="T5"/>
                        </a:cxn>
                        <a:cxn ang="T11">
                          <a:pos x="T6" y="T7"/>
                        </a:cxn>
                      </a:cxnLst>
                      <a:rect l="T12" t="T13" r="T14" b="T15"/>
                      <a:pathLst>
                        <a:path w="32" h="30">
                          <a:moveTo>
                            <a:pt x="0" y="0"/>
                          </a:moveTo>
                          <a:lnTo>
                            <a:pt x="31" y="29"/>
                          </a:lnTo>
                          <a:lnTo>
                            <a:pt x="31" y="0"/>
                          </a:lnTo>
                          <a:lnTo>
                            <a:pt x="0" y="29"/>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44" name="Freeform 149">
                      <a:extLst>
                        <a:ext uri="{FF2B5EF4-FFF2-40B4-BE49-F238E27FC236}">
                          <a16:creationId xmlns:a16="http://schemas.microsoft.com/office/drawing/2014/main" id="{CE01B050-568C-22CC-F5E2-49D21BEDA494}"/>
                        </a:ext>
                      </a:extLst>
                    </p:cNvPr>
                    <p:cNvSpPr>
                      <a:spLocks/>
                    </p:cNvSpPr>
                    <p:nvPr/>
                  </p:nvSpPr>
                  <p:spPr bwMode="auto">
                    <a:xfrm>
                      <a:off x="3012" y="1882"/>
                      <a:ext cx="32" cy="30"/>
                    </a:xfrm>
                    <a:custGeom>
                      <a:avLst/>
                      <a:gdLst>
                        <a:gd name="T0" fmla="*/ 0 w 32"/>
                        <a:gd name="T1" fmla="*/ 29 h 30"/>
                        <a:gd name="T2" fmla="*/ 31 w 32"/>
                        <a:gd name="T3" fmla="*/ 29 h 30"/>
                        <a:gd name="T4" fmla="*/ 31 w 32"/>
                        <a:gd name="T5" fmla="*/ 0 h 30"/>
                        <a:gd name="T6" fmla="*/ 0 w 32"/>
                        <a:gd name="T7" fmla="*/ 0 h 30"/>
                        <a:gd name="T8" fmla="*/ 0 w 32"/>
                        <a:gd name="T9" fmla="*/ 29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0" y="29"/>
                          </a:moveTo>
                          <a:lnTo>
                            <a:pt x="31" y="29"/>
                          </a:lnTo>
                          <a:lnTo>
                            <a:pt x="31" y="0"/>
                          </a:lnTo>
                          <a:lnTo>
                            <a:pt x="0" y="0"/>
                          </a:lnTo>
                          <a:lnTo>
                            <a:pt x="0" y="29"/>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45" name="Freeform 150">
                      <a:extLst>
                        <a:ext uri="{FF2B5EF4-FFF2-40B4-BE49-F238E27FC236}">
                          <a16:creationId xmlns:a16="http://schemas.microsoft.com/office/drawing/2014/main" id="{2222B020-B054-F5B6-CCE2-988274C7CB2B}"/>
                        </a:ext>
                      </a:extLst>
                    </p:cNvPr>
                    <p:cNvSpPr>
                      <a:spLocks/>
                    </p:cNvSpPr>
                    <p:nvPr/>
                  </p:nvSpPr>
                  <p:spPr bwMode="auto">
                    <a:xfrm>
                      <a:off x="3012" y="1882"/>
                      <a:ext cx="32" cy="30"/>
                    </a:xfrm>
                    <a:custGeom>
                      <a:avLst/>
                      <a:gdLst>
                        <a:gd name="T0" fmla="*/ 0 w 32"/>
                        <a:gd name="T1" fmla="*/ 0 h 30"/>
                        <a:gd name="T2" fmla="*/ 31 w 32"/>
                        <a:gd name="T3" fmla="*/ 29 h 30"/>
                        <a:gd name="T4" fmla="*/ 31 w 32"/>
                        <a:gd name="T5" fmla="*/ 0 h 30"/>
                        <a:gd name="T6" fmla="*/ 0 w 32"/>
                        <a:gd name="T7" fmla="*/ 29 h 30"/>
                        <a:gd name="T8" fmla="*/ 0 60000 65536"/>
                        <a:gd name="T9" fmla="*/ 0 60000 65536"/>
                        <a:gd name="T10" fmla="*/ 0 60000 65536"/>
                        <a:gd name="T11" fmla="*/ 0 60000 65536"/>
                        <a:gd name="T12" fmla="*/ 0 w 32"/>
                        <a:gd name="T13" fmla="*/ 0 h 30"/>
                        <a:gd name="T14" fmla="*/ 32 w 32"/>
                        <a:gd name="T15" fmla="*/ 30 h 30"/>
                      </a:gdLst>
                      <a:ahLst/>
                      <a:cxnLst>
                        <a:cxn ang="T8">
                          <a:pos x="T0" y="T1"/>
                        </a:cxn>
                        <a:cxn ang="T9">
                          <a:pos x="T2" y="T3"/>
                        </a:cxn>
                        <a:cxn ang="T10">
                          <a:pos x="T4" y="T5"/>
                        </a:cxn>
                        <a:cxn ang="T11">
                          <a:pos x="T6" y="T7"/>
                        </a:cxn>
                      </a:cxnLst>
                      <a:rect l="T12" t="T13" r="T14" b="T15"/>
                      <a:pathLst>
                        <a:path w="32" h="30">
                          <a:moveTo>
                            <a:pt x="0" y="0"/>
                          </a:moveTo>
                          <a:lnTo>
                            <a:pt x="31" y="29"/>
                          </a:lnTo>
                          <a:lnTo>
                            <a:pt x="31" y="0"/>
                          </a:lnTo>
                          <a:lnTo>
                            <a:pt x="0" y="29"/>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937" name="Group 151">
                    <a:extLst>
                      <a:ext uri="{FF2B5EF4-FFF2-40B4-BE49-F238E27FC236}">
                        <a16:creationId xmlns:a16="http://schemas.microsoft.com/office/drawing/2014/main" id="{F6EA0026-81B3-8859-2052-B58A93D30E4A}"/>
                      </a:ext>
                    </a:extLst>
                  </p:cNvPr>
                  <p:cNvGrpSpPr>
                    <a:grpSpLocks/>
                  </p:cNvGrpSpPr>
                  <p:nvPr/>
                </p:nvGrpSpPr>
                <p:grpSpPr bwMode="auto">
                  <a:xfrm>
                    <a:off x="3012" y="1816"/>
                    <a:ext cx="32" cy="67"/>
                    <a:chOff x="3012" y="1816"/>
                    <a:chExt cx="32" cy="67"/>
                  </a:xfrm>
                </p:grpSpPr>
                <p:sp>
                  <p:nvSpPr>
                    <p:cNvPr id="938" name="Rectangle 152">
                      <a:extLst>
                        <a:ext uri="{FF2B5EF4-FFF2-40B4-BE49-F238E27FC236}">
                          <a16:creationId xmlns:a16="http://schemas.microsoft.com/office/drawing/2014/main" id="{8F5CAF66-849C-67BB-E72A-98023D4C651C}"/>
                        </a:ext>
                      </a:extLst>
                    </p:cNvPr>
                    <p:cNvSpPr>
                      <a:spLocks noChangeArrowheads="1"/>
                    </p:cNvSpPr>
                    <p:nvPr/>
                  </p:nvSpPr>
                  <p:spPr bwMode="auto">
                    <a:xfrm>
                      <a:off x="3013" y="1853"/>
                      <a:ext cx="28" cy="27"/>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auto" latinLnBrk="0" hangingPunct="1">
                        <a:lnSpc>
                          <a:spcPct val="100000"/>
                        </a:lnSpc>
                        <a:spcBef>
                          <a:spcPct val="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39" name="Freeform 153">
                      <a:extLst>
                        <a:ext uri="{FF2B5EF4-FFF2-40B4-BE49-F238E27FC236}">
                          <a16:creationId xmlns:a16="http://schemas.microsoft.com/office/drawing/2014/main" id="{50719AEF-0CC9-FDD4-7FC8-275DD0404E97}"/>
                        </a:ext>
                      </a:extLst>
                    </p:cNvPr>
                    <p:cNvSpPr>
                      <a:spLocks/>
                    </p:cNvSpPr>
                    <p:nvPr/>
                  </p:nvSpPr>
                  <p:spPr bwMode="auto">
                    <a:xfrm>
                      <a:off x="3012" y="1846"/>
                      <a:ext cx="32" cy="37"/>
                    </a:xfrm>
                    <a:custGeom>
                      <a:avLst/>
                      <a:gdLst>
                        <a:gd name="T0" fmla="*/ 0 w 32"/>
                        <a:gd name="T1" fmla="*/ 0 h 37"/>
                        <a:gd name="T2" fmla="*/ 31 w 32"/>
                        <a:gd name="T3" fmla="*/ 36 h 37"/>
                        <a:gd name="T4" fmla="*/ 31 w 32"/>
                        <a:gd name="T5" fmla="*/ 0 h 37"/>
                        <a:gd name="T6" fmla="*/ 0 w 32"/>
                        <a:gd name="T7" fmla="*/ 36 h 37"/>
                        <a:gd name="T8" fmla="*/ 0 60000 65536"/>
                        <a:gd name="T9" fmla="*/ 0 60000 65536"/>
                        <a:gd name="T10" fmla="*/ 0 60000 65536"/>
                        <a:gd name="T11" fmla="*/ 0 60000 65536"/>
                        <a:gd name="T12" fmla="*/ 0 w 32"/>
                        <a:gd name="T13" fmla="*/ 0 h 37"/>
                        <a:gd name="T14" fmla="*/ 32 w 32"/>
                        <a:gd name="T15" fmla="*/ 37 h 37"/>
                      </a:gdLst>
                      <a:ahLst/>
                      <a:cxnLst>
                        <a:cxn ang="T8">
                          <a:pos x="T0" y="T1"/>
                        </a:cxn>
                        <a:cxn ang="T9">
                          <a:pos x="T2" y="T3"/>
                        </a:cxn>
                        <a:cxn ang="T10">
                          <a:pos x="T4" y="T5"/>
                        </a:cxn>
                        <a:cxn ang="T11">
                          <a:pos x="T6" y="T7"/>
                        </a:cxn>
                      </a:cxnLst>
                      <a:rect l="T12" t="T13" r="T14" b="T15"/>
                      <a:pathLst>
                        <a:path w="32" h="37">
                          <a:moveTo>
                            <a:pt x="0" y="0"/>
                          </a:moveTo>
                          <a:lnTo>
                            <a:pt x="31" y="36"/>
                          </a:lnTo>
                          <a:lnTo>
                            <a:pt x="31" y="0"/>
                          </a:lnTo>
                          <a:lnTo>
                            <a:pt x="0" y="36"/>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40" name="Freeform 154">
                      <a:extLst>
                        <a:ext uri="{FF2B5EF4-FFF2-40B4-BE49-F238E27FC236}">
                          <a16:creationId xmlns:a16="http://schemas.microsoft.com/office/drawing/2014/main" id="{7314586B-44C3-F411-C11D-81F3C0C11387}"/>
                        </a:ext>
                      </a:extLst>
                    </p:cNvPr>
                    <p:cNvSpPr>
                      <a:spLocks/>
                    </p:cNvSpPr>
                    <p:nvPr/>
                  </p:nvSpPr>
                  <p:spPr bwMode="auto">
                    <a:xfrm>
                      <a:off x="3012" y="1816"/>
                      <a:ext cx="32" cy="31"/>
                    </a:xfrm>
                    <a:custGeom>
                      <a:avLst/>
                      <a:gdLst>
                        <a:gd name="T0" fmla="*/ 0 w 32"/>
                        <a:gd name="T1" fmla="*/ 30 h 31"/>
                        <a:gd name="T2" fmla="*/ 31 w 32"/>
                        <a:gd name="T3" fmla="*/ 30 h 31"/>
                        <a:gd name="T4" fmla="*/ 31 w 32"/>
                        <a:gd name="T5" fmla="*/ 0 h 31"/>
                        <a:gd name="T6" fmla="*/ 0 w 32"/>
                        <a:gd name="T7" fmla="*/ 0 h 31"/>
                        <a:gd name="T8" fmla="*/ 0 w 32"/>
                        <a:gd name="T9" fmla="*/ 30 h 31"/>
                        <a:gd name="T10" fmla="*/ 0 60000 65536"/>
                        <a:gd name="T11" fmla="*/ 0 60000 65536"/>
                        <a:gd name="T12" fmla="*/ 0 60000 65536"/>
                        <a:gd name="T13" fmla="*/ 0 60000 65536"/>
                        <a:gd name="T14" fmla="*/ 0 60000 65536"/>
                        <a:gd name="T15" fmla="*/ 0 w 32"/>
                        <a:gd name="T16" fmla="*/ 0 h 31"/>
                        <a:gd name="T17" fmla="*/ 32 w 32"/>
                        <a:gd name="T18" fmla="*/ 31 h 31"/>
                      </a:gdLst>
                      <a:ahLst/>
                      <a:cxnLst>
                        <a:cxn ang="T10">
                          <a:pos x="T0" y="T1"/>
                        </a:cxn>
                        <a:cxn ang="T11">
                          <a:pos x="T2" y="T3"/>
                        </a:cxn>
                        <a:cxn ang="T12">
                          <a:pos x="T4" y="T5"/>
                        </a:cxn>
                        <a:cxn ang="T13">
                          <a:pos x="T6" y="T7"/>
                        </a:cxn>
                        <a:cxn ang="T14">
                          <a:pos x="T8" y="T9"/>
                        </a:cxn>
                      </a:cxnLst>
                      <a:rect l="T15" t="T16" r="T17" b="T18"/>
                      <a:pathLst>
                        <a:path w="32" h="31">
                          <a:moveTo>
                            <a:pt x="0" y="30"/>
                          </a:moveTo>
                          <a:lnTo>
                            <a:pt x="31" y="30"/>
                          </a:lnTo>
                          <a:lnTo>
                            <a:pt x="31" y="0"/>
                          </a:lnTo>
                          <a:lnTo>
                            <a:pt x="0" y="0"/>
                          </a:lnTo>
                          <a:lnTo>
                            <a:pt x="0" y="3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41" name="Freeform 155">
                      <a:extLst>
                        <a:ext uri="{FF2B5EF4-FFF2-40B4-BE49-F238E27FC236}">
                          <a16:creationId xmlns:a16="http://schemas.microsoft.com/office/drawing/2014/main" id="{BF74BFEB-0678-1227-2AC4-0AE942A0690A}"/>
                        </a:ext>
                      </a:extLst>
                    </p:cNvPr>
                    <p:cNvSpPr>
                      <a:spLocks/>
                    </p:cNvSpPr>
                    <p:nvPr/>
                  </p:nvSpPr>
                  <p:spPr bwMode="auto">
                    <a:xfrm>
                      <a:off x="3012" y="1816"/>
                      <a:ext cx="32" cy="31"/>
                    </a:xfrm>
                    <a:custGeom>
                      <a:avLst/>
                      <a:gdLst>
                        <a:gd name="T0" fmla="*/ 0 w 32"/>
                        <a:gd name="T1" fmla="*/ 0 h 31"/>
                        <a:gd name="T2" fmla="*/ 31 w 32"/>
                        <a:gd name="T3" fmla="*/ 30 h 31"/>
                        <a:gd name="T4" fmla="*/ 31 w 32"/>
                        <a:gd name="T5" fmla="*/ 0 h 31"/>
                        <a:gd name="T6" fmla="*/ 0 w 32"/>
                        <a:gd name="T7" fmla="*/ 30 h 31"/>
                        <a:gd name="T8" fmla="*/ 0 60000 65536"/>
                        <a:gd name="T9" fmla="*/ 0 60000 65536"/>
                        <a:gd name="T10" fmla="*/ 0 60000 65536"/>
                        <a:gd name="T11" fmla="*/ 0 60000 65536"/>
                        <a:gd name="T12" fmla="*/ 0 w 32"/>
                        <a:gd name="T13" fmla="*/ 0 h 31"/>
                        <a:gd name="T14" fmla="*/ 32 w 32"/>
                        <a:gd name="T15" fmla="*/ 31 h 31"/>
                      </a:gdLst>
                      <a:ahLst/>
                      <a:cxnLst>
                        <a:cxn ang="T8">
                          <a:pos x="T0" y="T1"/>
                        </a:cxn>
                        <a:cxn ang="T9">
                          <a:pos x="T2" y="T3"/>
                        </a:cxn>
                        <a:cxn ang="T10">
                          <a:pos x="T4" y="T5"/>
                        </a:cxn>
                        <a:cxn ang="T11">
                          <a:pos x="T6" y="T7"/>
                        </a:cxn>
                      </a:cxnLst>
                      <a:rect l="T12" t="T13" r="T14" b="T15"/>
                      <a:pathLst>
                        <a:path w="32" h="31">
                          <a:moveTo>
                            <a:pt x="0" y="0"/>
                          </a:moveTo>
                          <a:lnTo>
                            <a:pt x="31" y="30"/>
                          </a:lnTo>
                          <a:lnTo>
                            <a:pt x="31" y="0"/>
                          </a:lnTo>
                          <a:lnTo>
                            <a:pt x="0" y="3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sp>
              <p:nvSpPr>
                <p:cNvPr id="52" name="Freeform 156">
                  <a:extLst>
                    <a:ext uri="{FF2B5EF4-FFF2-40B4-BE49-F238E27FC236}">
                      <a16:creationId xmlns:a16="http://schemas.microsoft.com/office/drawing/2014/main" id="{E2FD6904-0837-393B-72C6-C98307BAB205}"/>
                    </a:ext>
                  </a:extLst>
                </p:cNvPr>
                <p:cNvSpPr>
                  <a:spLocks/>
                </p:cNvSpPr>
                <p:nvPr/>
              </p:nvSpPr>
              <p:spPr bwMode="auto">
                <a:xfrm>
                  <a:off x="1830" y="1682"/>
                  <a:ext cx="1071" cy="230"/>
                </a:xfrm>
                <a:custGeom>
                  <a:avLst/>
                  <a:gdLst>
                    <a:gd name="T0" fmla="*/ 1070 w 1071"/>
                    <a:gd name="T1" fmla="*/ 0 h 230"/>
                    <a:gd name="T2" fmla="*/ 1070 w 1071"/>
                    <a:gd name="T3" fmla="*/ 47 h 230"/>
                    <a:gd name="T4" fmla="*/ 654 w 1071"/>
                    <a:gd name="T5" fmla="*/ 76 h 230"/>
                    <a:gd name="T6" fmla="*/ 553 w 1071"/>
                    <a:gd name="T7" fmla="*/ 218 h 230"/>
                    <a:gd name="T8" fmla="*/ 0 w 1071"/>
                    <a:gd name="T9" fmla="*/ 229 h 230"/>
                    <a:gd name="T10" fmla="*/ 0 w 1071"/>
                    <a:gd name="T11" fmla="*/ 200 h 230"/>
                    <a:gd name="T12" fmla="*/ 517 w 1071"/>
                    <a:gd name="T13" fmla="*/ 182 h 230"/>
                    <a:gd name="T14" fmla="*/ 630 w 1071"/>
                    <a:gd name="T15" fmla="*/ 41 h 230"/>
                    <a:gd name="T16" fmla="*/ 1070 w 1071"/>
                    <a:gd name="T17" fmla="*/ 0 h 2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71"/>
                    <a:gd name="T28" fmla="*/ 0 h 230"/>
                    <a:gd name="T29" fmla="*/ 1071 w 1071"/>
                    <a:gd name="T30" fmla="*/ 230 h 2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71" h="230">
                      <a:moveTo>
                        <a:pt x="1070" y="0"/>
                      </a:moveTo>
                      <a:lnTo>
                        <a:pt x="1070" y="47"/>
                      </a:lnTo>
                      <a:lnTo>
                        <a:pt x="654" y="76"/>
                      </a:lnTo>
                      <a:lnTo>
                        <a:pt x="553" y="218"/>
                      </a:lnTo>
                      <a:lnTo>
                        <a:pt x="0" y="229"/>
                      </a:lnTo>
                      <a:lnTo>
                        <a:pt x="0" y="200"/>
                      </a:lnTo>
                      <a:lnTo>
                        <a:pt x="517" y="182"/>
                      </a:lnTo>
                      <a:lnTo>
                        <a:pt x="630" y="41"/>
                      </a:lnTo>
                      <a:lnTo>
                        <a:pt x="1070" y="0"/>
                      </a:lnTo>
                    </a:path>
                  </a:pathLst>
                </a:custGeom>
                <a:solidFill>
                  <a:srgbClr val="9F7F5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nvGrpSpPr>
                <p:cNvPr id="53" name="Group 157">
                  <a:extLst>
                    <a:ext uri="{FF2B5EF4-FFF2-40B4-BE49-F238E27FC236}">
                      <a16:creationId xmlns:a16="http://schemas.microsoft.com/office/drawing/2014/main" id="{8C986B42-3473-A7B9-B126-BF7C5B24B5ED}"/>
                    </a:ext>
                  </a:extLst>
                </p:cNvPr>
                <p:cNvGrpSpPr>
                  <a:grpSpLocks/>
                </p:cNvGrpSpPr>
                <p:nvPr/>
              </p:nvGrpSpPr>
              <p:grpSpPr bwMode="auto">
                <a:xfrm>
                  <a:off x="2596" y="1605"/>
                  <a:ext cx="127" cy="130"/>
                  <a:chOff x="2596" y="1605"/>
                  <a:chExt cx="127" cy="130"/>
                </a:xfrm>
              </p:grpSpPr>
              <p:sp>
                <p:nvSpPr>
                  <p:cNvPr id="933" name="Freeform 158">
                    <a:extLst>
                      <a:ext uri="{FF2B5EF4-FFF2-40B4-BE49-F238E27FC236}">
                        <a16:creationId xmlns:a16="http://schemas.microsoft.com/office/drawing/2014/main" id="{77A3CC3A-5FF8-69C6-32E7-1D72709C5127}"/>
                      </a:ext>
                    </a:extLst>
                  </p:cNvPr>
                  <p:cNvSpPr>
                    <a:spLocks/>
                  </p:cNvSpPr>
                  <p:nvPr/>
                </p:nvSpPr>
                <p:spPr bwMode="auto">
                  <a:xfrm>
                    <a:off x="2638" y="1611"/>
                    <a:ext cx="85" cy="124"/>
                  </a:xfrm>
                  <a:custGeom>
                    <a:avLst/>
                    <a:gdLst>
                      <a:gd name="T0" fmla="*/ 41 w 85"/>
                      <a:gd name="T1" fmla="*/ 0 h 124"/>
                      <a:gd name="T2" fmla="*/ 84 w 85"/>
                      <a:gd name="T3" fmla="*/ 18 h 124"/>
                      <a:gd name="T4" fmla="*/ 84 w 85"/>
                      <a:gd name="T5" fmla="*/ 53 h 124"/>
                      <a:gd name="T6" fmla="*/ 48 w 85"/>
                      <a:gd name="T7" fmla="*/ 53 h 124"/>
                      <a:gd name="T8" fmla="*/ 30 w 85"/>
                      <a:gd name="T9" fmla="*/ 118 h 124"/>
                      <a:gd name="T10" fmla="*/ 0 w 85"/>
                      <a:gd name="T11" fmla="*/ 123 h 124"/>
                      <a:gd name="T12" fmla="*/ 41 w 85"/>
                      <a:gd name="T13" fmla="*/ 0 h 124"/>
                      <a:gd name="T14" fmla="*/ 0 60000 65536"/>
                      <a:gd name="T15" fmla="*/ 0 60000 65536"/>
                      <a:gd name="T16" fmla="*/ 0 60000 65536"/>
                      <a:gd name="T17" fmla="*/ 0 60000 65536"/>
                      <a:gd name="T18" fmla="*/ 0 60000 65536"/>
                      <a:gd name="T19" fmla="*/ 0 60000 65536"/>
                      <a:gd name="T20" fmla="*/ 0 60000 65536"/>
                      <a:gd name="T21" fmla="*/ 0 w 85"/>
                      <a:gd name="T22" fmla="*/ 0 h 124"/>
                      <a:gd name="T23" fmla="*/ 85 w 85"/>
                      <a:gd name="T24" fmla="*/ 124 h 1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 h="124">
                        <a:moveTo>
                          <a:pt x="41" y="0"/>
                        </a:moveTo>
                        <a:lnTo>
                          <a:pt x="84" y="18"/>
                        </a:lnTo>
                        <a:lnTo>
                          <a:pt x="84" y="53"/>
                        </a:lnTo>
                        <a:lnTo>
                          <a:pt x="48" y="53"/>
                        </a:lnTo>
                        <a:lnTo>
                          <a:pt x="30" y="118"/>
                        </a:lnTo>
                        <a:lnTo>
                          <a:pt x="0" y="123"/>
                        </a:lnTo>
                        <a:lnTo>
                          <a:pt x="41" y="0"/>
                        </a:lnTo>
                      </a:path>
                    </a:pathLst>
                  </a:custGeom>
                  <a:solidFill>
                    <a:srgbClr val="7FFFD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34" name="Freeform 159">
                    <a:extLst>
                      <a:ext uri="{FF2B5EF4-FFF2-40B4-BE49-F238E27FC236}">
                        <a16:creationId xmlns:a16="http://schemas.microsoft.com/office/drawing/2014/main" id="{B267A55E-A148-E0D9-01CC-77F1E4C56D51}"/>
                      </a:ext>
                    </a:extLst>
                  </p:cNvPr>
                  <p:cNvSpPr>
                    <a:spLocks/>
                  </p:cNvSpPr>
                  <p:nvPr/>
                </p:nvSpPr>
                <p:spPr bwMode="auto">
                  <a:xfrm>
                    <a:off x="2596" y="1605"/>
                    <a:ext cx="84" cy="130"/>
                  </a:xfrm>
                  <a:custGeom>
                    <a:avLst/>
                    <a:gdLst>
                      <a:gd name="T0" fmla="*/ 47 w 84"/>
                      <a:gd name="T1" fmla="*/ 12 h 130"/>
                      <a:gd name="T2" fmla="*/ 83 w 84"/>
                      <a:gd name="T3" fmla="*/ 0 h 130"/>
                      <a:gd name="T4" fmla="*/ 42 w 84"/>
                      <a:gd name="T5" fmla="*/ 124 h 130"/>
                      <a:gd name="T6" fmla="*/ 0 w 84"/>
                      <a:gd name="T7" fmla="*/ 129 h 130"/>
                      <a:gd name="T8" fmla="*/ 47 w 84"/>
                      <a:gd name="T9" fmla="*/ 12 h 130"/>
                      <a:gd name="T10" fmla="*/ 0 60000 65536"/>
                      <a:gd name="T11" fmla="*/ 0 60000 65536"/>
                      <a:gd name="T12" fmla="*/ 0 60000 65536"/>
                      <a:gd name="T13" fmla="*/ 0 60000 65536"/>
                      <a:gd name="T14" fmla="*/ 0 60000 65536"/>
                      <a:gd name="T15" fmla="*/ 0 w 84"/>
                      <a:gd name="T16" fmla="*/ 0 h 130"/>
                      <a:gd name="T17" fmla="*/ 84 w 84"/>
                      <a:gd name="T18" fmla="*/ 130 h 130"/>
                    </a:gdLst>
                    <a:ahLst/>
                    <a:cxnLst>
                      <a:cxn ang="T10">
                        <a:pos x="T0" y="T1"/>
                      </a:cxn>
                      <a:cxn ang="T11">
                        <a:pos x="T2" y="T3"/>
                      </a:cxn>
                      <a:cxn ang="T12">
                        <a:pos x="T4" y="T5"/>
                      </a:cxn>
                      <a:cxn ang="T13">
                        <a:pos x="T6" y="T7"/>
                      </a:cxn>
                      <a:cxn ang="T14">
                        <a:pos x="T8" y="T9"/>
                      </a:cxn>
                    </a:cxnLst>
                    <a:rect l="T15" t="T16" r="T17" b="T18"/>
                    <a:pathLst>
                      <a:path w="84" h="130">
                        <a:moveTo>
                          <a:pt x="47" y="12"/>
                        </a:moveTo>
                        <a:lnTo>
                          <a:pt x="83" y="0"/>
                        </a:lnTo>
                        <a:lnTo>
                          <a:pt x="42" y="124"/>
                        </a:lnTo>
                        <a:lnTo>
                          <a:pt x="0" y="129"/>
                        </a:lnTo>
                        <a:lnTo>
                          <a:pt x="47" y="12"/>
                        </a:lnTo>
                      </a:path>
                    </a:pathLst>
                  </a:custGeom>
                  <a:solidFill>
                    <a:srgbClr val="00FFF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54" name="Group 160">
                  <a:extLst>
                    <a:ext uri="{FF2B5EF4-FFF2-40B4-BE49-F238E27FC236}">
                      <a16:creationId xmlns:a16="http://schemas.microsoft.com/office/drawing/2014/main" id="{B8CD2860-B2CB-6A12-895A-91427CEF5B2A}"/>
                    </a:ext>
                  </a:extLst>
                </p:cNvPr>
                <p:cNvGrpSpPr>
                  <a:grpSpLocks/>
                </p:cNvGrpSpPr>
                <p:nvPr/>
              </p:nvGrpSpPr>
              <p:grpSpPr bwMode="auto">
                <a:xfrm>
                  <a:off x="2769" y="1570"/>
                  <a:ext cx="143" cy="149"/>
                  <a:chOff x="2769" y="1570"/>
                  <a:chExt cx="143" cy="149"/>
                </a:xfrm>
              </p:grpSpPr>
              <p:sp>
                <p:nvSpPr>
                  <p:cNvPr id="931" name="Freeform 161">
                    <a:extLst>
                      <a:ext uri="{FF2B5EF4-FFF2-40B4-BE49-F238E27FC236}">
                        <a16:creationId xmlns:a16="http://schemas.microsoft.com/office/drawing/2014/main" id="{5B5EE32E-35DA-1E7F-53DA-F9ED2858BE5C}"/>
                      </a:ext>
                    </a:extLst>
                  </p:cNvPr>
                  <p:cNvSpPr>
                    <a:spLocks/>
                  </p:cNvSpPr>
                  <p:nvPr/>
                </p:nvSpPr>
                <p:spPr bwMode="auto">
                  <a:xfrm>
                    <a:off x="2769" y="1570"/>
                    <a:ext cx="102" cy="149"/>
                  </a:xfrm>
                  <a:custGeom>
                    <a:avLst/>
                    <a:gdLst>
                      <a:gd name="T0" fmla="*/ 54 w 102"/>
                      <a:gd name="T1" fmla="*/ 6 h 149"/>
                      <a:gd name="T2" fmla="*/ 101 w 102"/>
                      <a:gd name="T3" fmla="*/ 0 h 149"/>
                      <a:gd name="T4" fmla="*/ 54 w 102"/>
                      <a:gd name="T5" fmla="*/ 142 h 149"/>
                      <a:gd name="T6" fmla="*/ 0 w 102"/>
                      <a:gd name="T7" fmla="*/ 148 h 149"/>
                      <a:gd name="T8" fmla="*/ 54 w 102"/>
                      <a:gd name="T9" fmla="*/ 6 h 149"/>
                      <a:gd name="T10" fmla="*/ 0 60000 65536"/>
                      <a:gd name="T11" fmla="*/ 0 60000 65536"/>
                      <a:gd name="T12" fmla="*/ 0 60000 65536"/>
                      <a:gd name="T13" fmla="*/ 0 60000 65536"/>
                      <a:gd name="T14" fmla="*/ 0 60000 65536"/>
                      <a:gd name="T15" fmla="*/ 0 w 102"/>
                      <a:gd name="T16" fmla="*/ 0 h 149"/>
                      <a:gd name="T17" fmla="*/ 102 w 102"/>
                      <a:gd name="T18" fmla="*/ 149 h 149"/>
                    </a:gdLst>
                    <a:ahLst/>
                    <a:cxnLst>
                      <a:cxn ang="T10">
                        <a:pos x="T0" y="T1"/>
                      </a:cxn>
                      <a:cxn ang="T11">
                        <a:pos x="T2" y="T3"/>
                      </a:cxn>
                      <a:cxn ang="T12">
                        <a:pos x="T4" y="T5"/>
                      </a:cxn>
                      <a:cxn ang="T13">
                        <a:pos x="T6" y="T7"/>
                      </a:cxn>
                      <a:cxn ang="T14">
                        <a:pos x="T8" y="T9"/>
                      </a:cxn>
                    </a:cxnLst>
                    <a:rect l="T15" t="T16" r="T17" b="T18"/>
                    <a:pathLst>
                      <a:path w="102" h="149">
                        <a:moveTo>
                          <a:pt x="54" y="6"/>
                        </a:moveTo>
                        <a:lnTo>
                          <a:pt x="101" y="0"/>
                        </a:lnTo>
                        <a:lnTo>
                          <a:pt x="54" y="142"/>
                        </a:lnTo>
                        <a:lnTo>
                          <a:pt x="0" y="148"/>
                        </a:lnTo>
                        <a:lnTo>
                          <a:pt x="54" y="6"/>
                        </a:lnTo>
                      </a:path>
                    </a:pathLst>
                  </a:custGeom>
                  <a:solidFill>
                    <a:srgbClr val="00FFF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32" name="Freeform 162">
                    <a:extLst>
                      <a:ext uri="{FF2B5EF4-FFF2-40B4-BE49-F238E27FC236}">
                        <a16:creationId xmlns:a16="http://schemas.microsoft.com/office/drawing/2014/main" id="{7397693B-5022-ACE6-3127-CE1D428CABD0}"/>
                      </a:ext>
                    </a:extLst>
                  </p:cNvPr>
                  <p:cNvSpPr>
                    <a:spLocks/>
                  </p:cNvSpPr>
                  <p:nvPr/>
                </p:nvSpPr>
                <p:spPr bwMode="auto">
                  <a:xfrm>
                    <a:off x="2823" y="1570"/>
                    <a:ext cx="89" cy="142"/>
                  </a:xfrm>
                  <a:custGeom>
                    <a:avLst/>
                    <a:gdLst>
                      <a:gd name="T0" fmla="*/ 47 w 89"/>
                      <a:gd name="T1" fmla="*/ 0 h 142"/>
                      <a:gd name="T2" fmla="*/ 0 w 89"/>
                      <a:gd name="T3" fmla="*/ 141 h 142"/>
                      <a:gd name="T4" fmla="*/ 29 w 89"/>
                      <a:gd name="T5" fmla="*/ 130 h 142"/>
                      <a:gd name="T6" fmla="*/ 47 w 89"/>
                      <a:gd name="T7" fmla="*/ 71 h 142"/>
                      <a:gd name="T8" fmla="*/ 88 w 89"/>
                      <a:gd name="T9" fmla="*/ 64 h 142"/>
                      <a:gd name="T10" fmla="*/ 88 w 89"/>
                      <a:gd name="T11" fmla="*/ 30 h 142"/>
                      <a:gd name="T12" fmla="*/ 47 w 89"/>
                      <a:gd name="T13" fmla="*/ 0 h 142"/>
                      <a:gd name="T14" fmla="*/ 0 60000 65536"/>
                      <a:gd name="T15" fmla="*/ 0 60000 65536"/>
                      <a:gd name="T16" fmla="*/ 0 60000 65536"/>
                      <a:gd name="T17" fmla="*/ 0 60000 65536"/>
                      <a:gd name="T18" fmla="*/ 0 60000 65536"/>
                      <a:gd name="T19" fmla="*/ 0 60000 65536"/>
                      <a:gd name="T20" fmla="*/ 0 60000 65536"/>
                      <a:gd name="T21" fmla="*/ 0 w 89"/>
                      <a:gd name="T22" fmla="*/ 0 h 142"/>
                      <a:gd name="T23" fmla="*/ 89 w 89"/>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9" h="142">
                        <a:moveTo>
                          <a:pt x="47" y="0"/>
                        </a:moveTo>
                        <a:lnTo>
                          <a:pt x="0" y="141"/>
                        </a:lnTo>
                        <a:lnTo>
                          <a:pt x="29" y="130"/>
                        </a:lnTo>
                        <a:lnTo>
                          <a:pt x="47" y="71"/>
                        </a:lnTo>
                        <a:lnTo>
                          <a:pt x="88" y="64"/>
                        </a:lnTo>
                        <a:lnTo>
                          <a:pt x="88" y="30"/>
                        </a:lnTo>
                        <a:lnTo>
                          <a:pt x="47" y="0"/>
                        </a:lnTo>
                      </a:path>
                    </a:pathLst>
                  </a:custGeom>
                  <a:solidFill>
                    <a:srgbClr val="7FFFD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55" name="Group 163">
                  <a:extLst>
                    <a:ext uri="{FF2B5EF4-FFF2-40B4-BE49-F238E27FC236}">
                      <a16:creationId xmlns:a16="http://schemas.microsoft.com/office/drawing/2014/main" id="{45B22572-A653-9FDE-B7AF-8BD2FB6240BA}"/>
                    </a:ext>
                  </a:extLst>
                </p:cNvPr>
                <p:cNvGrpSpPr>
                  <a:grpSpLocks/>
                </p:cNvGrpSpPr>
                <p:nvPr/>
              </p:nvGrpSpPr>
              <p:grpSpPr bwMode="auto">
                <a:xfrm>
                  <a:off x="2900" y="1952"/>
                  <a:ext cx="131" cy="65"/>
                  <a:chOff x="2900" y="1952"/>
                  <a:chExt cx="131" cy="65"/>
                </a:xfrm>
              </p:grpSpPr>
              <p:sp>
                <p:nvSpPr>
                  <p:cNvPr id="929" name="Freeform 164">
                    <a:extLst>
                      <a:ext uri="{FF2B5EF4-FFF2-40B4-BE49-F238E27FC236}">
                        <a16:creationId xmlns:a16="http://schemas.microsoft.com/office/drawing/2014/main" id="{606E7EFA-7131-60C6-80CF-DD1B8B41D108}"/>
                      </a:ext>
                    </a:extLst>
                  </p:cNvPr>
                  <p:cNvSpPr>
                    <a:spLocks/>
                  </p:cNvSpPr>
                  <p:nvPr/>
                </p:nvSpPr>
                <p:spPr bwMode="auto">
                  <a:xfrm>
                    <a:off x="2900" y="1952"/>
                    <a:ext cx="102" cy="65"/>
                  </a:xfrm>
                  <a:custGeom>
                    <a:avLst/>
                    <a:gdLst>
                      <a:gd name="T0" fmla="*/ 0 w 102"/>
                      <a:gd name="T1" fmla="*/ 64 h 65"/>
                      <a:gd name="T2" fmla="*/ 101 w 102"/>
                      <a:gd name="T3" fmla="*/ 64 h 65"/>
                      <a:gd name="T4" fmla="*/ 101 w 102"/>
                      <a:gd name="T5" fmla="*/ 0 h 65"/>
                      <a:gd name="T6" fmla="*/ 0 w 102"/>
                      <a:gd name="T7" fmla="*/ 0 h 65"/>
                      <a:gd name="T8" fmla="*/ 0 w 102"/>
                      <a:gd name="T9" fmla="*/ 64 h 65"/>
                      <a:gd name="T10" fmla="*/ 0 60000 65536"/>
                      <a:gd name="T11" fmla="*/ 0 60000 65536"/>
                      <a:gd name="T12" fmla="*/ 0 60000 65536"/>
                      <a:gd name="T13" fmla="*/ 0 60000 65536"/>
                      <a:gd name="T14" fmla="*/ 0 60000 65536"/>
                      <a:gd name="T15" fmla="*/ 0 w 102"/>
                      <a:gd name="T16" fmla="*/ 0 h 65"/>
                      <a:gd name="T17" fmla="*/ 102 w 102"/>
                      <a:gd name="T18" fmla="*/ 65 h 65"/>
                    </a:gdLst>
                    <a:ahLst/>
                    <a:cxnLst>
                      <a:cxn ang="T10">
                        <a:pos x="T0" y="T1"/>
                      </a:cxn>
                      <a:cxn ang="T11">
                        <a:pos x="T2" y="T3"/>
                      </a:cxn>
                      <a:cxn ang="T12">
                        <a:pos x="T4" y="T5"/>
                      </a:cxn>
                      <a:cxn ang="T13">
                        <a:pos x="T6" y="T7"/>
                      </a:cxn>
                      <a:cxn ang="T14">
                        <a:pos x="T8" y="T9"/>
                      </a:cxn>
                    </a:cxnLst>
                    <a:rect l="T15" t="T16" r="T17" b="T18"/>
                    <a:pathLst>
                      <a:path w="102" h="65">
                        <a:moveTo>
                          <a:pt x="0" y="64"/>
                        </a:moveTo>
                        <a:lnTo>
                          <a:pt x="101" y="64"/>
                        </a:lnTo>
                        <a:lnTo>
                          <a:pt x="101" y="0"/>
                        </a:lnTo>
                        <a:lnTo>
                          <a:pt x="0" y="0"/>
                        </a:lnTo>
                        <a:lnTo>
                          <a:pt x="0" y="64"/>
                        </a:lnTo>
                      </a:path>
                    </a:pathLst>
                  </a:custGeom>
                  <a:solidFill>
                    <a:srgbClr val="CECECE"/>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30" name="Freeform 165">
                    <a:extLst>
                      <a:ext uri="{FF2B5EF4-FFF2-40B4-BE49-F238E27FC236}">
                        <a16:creationId xmlns:a16="http://schemas.microsoft.com/office/drawing/2014/main" id="{8239FCA0-A222-8D9B-5A99-06FEA3A1C2DA}"/>
                      </a:ext>
                    </a:extLst>
                  </p:cNvPr>
                  <p:cNvSpPr>
                    <a:spLocks/>
                  </p:cNvSpPr>
                  <p:nvPr/>
                </p:nvSpPr>
                <p:spPr bwMode="auto">
                  <a:xfrm>
                    <a:off x="3001" y="1952"/>
                    <a:ext cx="30" cy="65"/>
                  </a:xfrm>
                  <a:custGeom>
                    <a:avLst/>
                    <a:gdLst>
                      <a:gd name="T0" fmla="*/ 0 w 30"/>
                      <a:gd name="T1" fmla="*/ 0 h 65"/>
                      <a:gd name="T2" fmla="*/ 0 w 30"/>
                      <a:gd name="T3" fmla="*/ 64 h 65"/>
                      <a:gd name="T4" fmla="*/ 29 w 30"/>
                      <a:gd name="T5" fmla="*/ 64 h 65"/>
                      <a:gd name="T6" fmla="*/ 29 w 30"/>
                      <a:gd name="T7" fmla="*/ 6 h 65"/>
                      <a:gd name="T8" fmla="*/ 0 w 30"/>
                      <a:gd name="T9" fmla="*/ 0 h 65"/>
                      <a:gd name="T10" fmla="*/ 0 60000 65536"/>
                      <a:gd name="T11" fmla="*/ 0 60000 65536"/>
                      <a:gd name="T12" fmla="*/ 0 60000 65536"/>
                      <a:gd name="T13" fmla="*/ 0 60000 65536"/>
                      <a:gd name="T14" fmla="*/ 0 60000 65536"/>
                      <a:gd name="T15" fmla="*/ 0 w 30"/>
                      <a:gd name="T16" fmla="*/ 0 h 65"/>
                      <a:gd name="T17" fmla="*/ 30 w 30"/>
                      <a:gd name="T18" fmla="*/ 65 h 65"/>
                    </a:gdLst>
                    <a:ahLst/>
                    <a:cxnLst>
                      <a:cxn ang="T10">
                        <a:pos x="T0" y="T1"/>
                      </a:cxn>
                      <a:cxn ang="T11">
                        <a:pos x="T2" y="T3"/>
                      </a:cxn>
                      <a:cxn ang="T12">
                        <a:pos x="T4" y="T5"/>
                      </a:cxn>
                      <a:cxn ang="T13">
                        <a:pos x="T6" y="T7"/>
                      </a:cxn>
                      <a:cxn ang="T14">
                        <a:pos x="T8" y="T9"/>
                      </a:cxn>
                    </a:cxnLst>
                    <a:rect l="T15" t="T16" r="T17" b="T18"/>
                    <a:pathLst>
                      <a:path w="30" h="65">
                        <a:moveTo>
                          <a:pt x="0" y="0"/>
                        </a:moveTo>
                        <a:lnTo>
                          <a:pt x="0" y="64"/>
                        </a:lnTo>
                        <a:lnTo>
                          <a:pt x="29" y="64"/>
                        </a:lnTo>
                        <a:lnTo>
                          <a:pt x="29" y="6"/>
                        </a:lnTo>
                        <a:lnTo>
                          <a:pt x="0" y="0"/>
                        </a:lnTo>
                      </a:path>
                    </a:pathLst>
                  </a:custGeom>
                  <a:solidFill>
                    <a:srgbClr val="00FFF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56" name="Group 166">
                  <a:extLst>
                    <a:ext uri="{FF2B5EF4-FFF2-40B4-BE49-F238E27FC236}">
                      <a16:creationId xmlns:a16="http://schemas.microsoft.com/office/drawing/2014/main" id="{6843E43A-8365-D995-EB0B-6C8E2ED1D27A}"/>
                    </a:ext>
                  </a:extLst>
                </p:cNvPr>
                <p:cNvGrpSpPr>
                  <a:grpSpLocks/>
                </p:cNvGrpSpPr>
                <p:nvPr/>
              </p:nvGrpSpPr>
              <p:grpSpPr bwMode="auto">
                <a:xfrm>
                  <a:off x="2477" y="1764"/>
                  <a:ext cx="334" cy="248"/>
                  <a:chOff x="2477" y="1764"/>
                  <a:chExt cx="334" cy="248"/>
                </a:xfrm>
              </p:grpSpPr>
              <p:sp>
                <p:nvSpPr>
                  <p:cNvPr id="924" name="Freeform 167">
                    <a:extLst>
                      <a:ext uri="{FF2B5EF4-FFF2-40B4-BE49-F238E27FC236}">
                        <a16:creationId xmlns:a16="http://schemas.microsoft.com/office/drawing/2014/main" id="{73642BC5-233A-C80C-4DE0-2AC672AD7175}"/>
                      </a:ext>
                    </a:extLst>
                  </p:cNvPr>
                  <p:cNvSpPr>
                    <a:spLocks/>
                  </p:cNvSpPr>
                  <p:nvPr/>
                </p:nvSpPr>
                <p:spPr bwMode="auto">
                  <a:xfrm>
                    <a:off x="2477" y="1776"/>
                    <a:ext cx="156" cy="18"/>
                  </a:xfrm>
                  <a:custGeom>
                    <a:avLst/>
                    <a:gdLst>
                      <a:gd name="T0" fmla="*/ 0 w 156"/>
                      <a:gd name="T1" fmla="*/ 6 h 18"/>
                      <a:gd name="T2" fmla="*/ 143 w 156"/>
                      <a:gd name="T3" fmla="*/ 0 h 18"/>
                      <a:gd name="T4" fmla="*/ 155 w 156"/>
                      <a:gd name="T5" fmla="*/ 11 h 18"/>
                      <a:gd name="T6" fmla="*/ 12 w 156"/>
                      <a:gd name="T7" fmla="*/ 17 h 18"/>
                      <a:gd name="T8" fmla="*/ 0 w 156"/>
                      <a:gd name="T9" fmla="*/ 6 h 18"/>
                      <a:gd name="T10" fmla="*/ 0 60000 65536"/>
                      <a:gd name="T11" fmla="*/ 0 60000 65536"/>
                      <a:gd name="T12" fmla="*/ 0 60000 65536"/>
                      <a:gd name="T13" fmla="*/ 0 60000 65536"/>
                      <a:gd name="T14" fmla="*/ 0 60000 65536"/>
                      <a:gd name="T15" fmla="*/ 0 w 156"/>
                      <a:gd name="T16" fmla="*/ 0 h 18"/>
                      <a:gd name="T17" fmla="*/ 156 w 156"/>
                      <a:gd name="T18" fmla="*/ 18 h 18"/>
                    </a:gdLst>
                    <a:ahLst/>
                    <a:cxnLst>
                      <a:cxn ang="T10">
                        <a:pos x="T0" y="T1"/>
                      </a:cxn>
                      <a:cxn ang="T11">
                        <a:pos x="T2" y="T3"/>
                      </a:cxn>
                      <a:cxn ang="T12">
                        <a:pos x="T4" y="T5"/>
                      </a:cxn>
                      <a:cxn ang="T13">
                        <a:pos x="T6" y="T7"/>
                      </a:cxn>
                      <a:cxn ang="T14">
                        <a:pos x="T8" y="T9"/>
                      </a:cxn>
                    </a:cxnLst>
                    <a:rect l="T15" t="T16" r="T17" b="T18"/>
                    <a:pathLst>
                      <a:path w="156" h="18">
                        <a:moveTo>
                          <a:pt x="0" y="6"/>
                        </a:moveTo>
                        <a:lnTo>
                          <a:pt x="143" y="0"/>
                        </a:lnTo>
                        <a:lnTo>
                          <a:pt x="155" y="11"/>
                        </a:lnTo>
                        <a:lnTo>
                          <a:pt x="12" y="17"/>
                        </a:lnTo>
                        <a:lnTo>
                          <a:pt x="0" y="6"/>
                        </a:lnTo>
                      </a:path>
                    </a:pathLst>
                  </a:custGeom>
                  <a:solidFill>
                    <a:srgbClr val="00808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25" name="Freeform 168">
                    <a:extLst>
                      <a:ext uri="{FF2B5EF4-FFF2-40B4-BE49-F238E27FC236}">
                        <a16:creationId xmlns:a16="http://schemas.microsoft.com/office/drawing/2014/main" id="{21EBA23C-B45B-E2E4-9B17-77F67802FF1A}"/>
                      </a:ext>
                    </a:extLst>
                  </p:cNvPr>
                  <p:cNvSpPr>
                    <a:spLocks/>
                  </p:cNvSpPr>
                  <p:nvPr/>
                </p:nvSpPr>
                <p:spPr bwMode="auto">
                  <a:xfrm>
                    <a:off x="2477" y="1782"/>
                    <a:ext cx="13" cy="224"/>
                  </a:xfrm>
                  <a:custGeom>
                    <a:avLst/>
                    <a:gdLst>
                      <a:gd name="T0" fmla="*/ 0 w 13"/>
                      <a:gd name="T1" fmla="*/ 223 h 224"/>
                      <a:gd name="T2" fmla="*/ 0 w 13"/>
                      <a:gd name="T3" fmla="*/ 0 h 224"/>
                      <a:gd name="T4" fmla="*/ 12 w 13"/>
                      <a:gd name="T5" fmla="*/ 11 h 224"/>
                      <a:gd name="T6" fmla="*/ 12 w 13"/>
                      <a:gd name="T7" fmla="*/ 223 h 224"/>
                      <a:gd name="T8" fmla="*/ 0 w 13"/>
                      <a:gd name="T9" fmla="*/ 223 h 224"/>
                      <a:gd name="T10" fmla="*/ 0 60000 65536"/>
                      <a:gd name="T11" fmla="*/ 0 60000 65536"/>
                      <a:gd name="T12" fmla="*/ 0 60000 65536"/>
                      <a:gd name="T13" fmla="*/ 0 60000 65536"/>
                      <a:gd name="T14" fmla="*/ 0 60000 65536"/>
                      <a:gd name="T15" fmla="*/ 0 w 13"/>
                      <a:gd name="T16" fmla="*/ 0 h 224"/>
                      <a:gd name="T17" fmla="*/ 13 w 13"/>
                      <a:gd name="T18" fmla="*/ 224 h 224"/>
                    </a:gdLst>
                    <a:ahLst/>
                    <a:cxnLst>
                      <a:cxn ang="T10">
                        <a:pos x="T0" y="T1"/>
                      </a:cxn>
                      <a:cxn ang="T11">
                        <a:pos x="T2" y="T3"/>
                      </a:cxn>
                      <a:cxn ang="T12">
                        <a:pos x="T4" y="T5"/>
                      </a:cxn>
                      <a:cxn ang="T13">
                        <a:pos x="T6" y="T7"/>
                      </a:cxn>
                      <a:cxn ang="T14">
                        <a:pos x="T8" y="T9"/>
                      </a:cxn>
                    </a:cxnLst>
                    <a:rect l="T15" t="T16" r="T17" b="T18"/>
                    <a:pathLst>
                      <a:path w="13" h="224">
                        <a:moveTo>
                          <a:pt x="0" y="223"/>
                        </a:moveTo>
                        <a:lnTo>
                          <a:pt x="0" y="0"/>
                        </a:lnTo>
                        <a:lnTo>
                          <a:pt x="12" y="11"/>
                        </a:lnTo>
                        <a:lnTo>
                          <a:pt x="12" y="223"/>
                        </a:lnTo>
                        <a:lnTo>
                          <a:pt x="0" y="223"/>
                        </a:lnTo>
                      </a:path>
                    </a:pathLst>
                  </a:custGeom>
                  <a:solidFill>
                    <a:srgbClr val="00BF9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26" name="Freeform 169">
                    <a:extLst>
                      <a:ext uri="{FF2B5EF4-FFF2-40B4-BE49-F238E27FC236}">
                        <a16:creationId xmlns:a16="http://schemas.microsoft.com/office/drawing/2014/main" id="{6D7FE591-F0A6-898F-4A5F-822B9C99F9DE}"/>
                      </a:ext>
                    </a:extLst>
                  </p:cNvPr>
                  <p:cNvSpPr>
                    <a:spLocks/>
                  </p:cNvSpPr>
                  <p:nvPr/>
                </p:nvSpPr>
                <p:spPr bwMode="auto">
                  <a:xfrm>
                    <a:off x="2614" y="1776"/>
                    <a:ext cx="19" cy="236"/>
                  </a:xfrm>
                  <a:custGeom>
                    <a:avLst/>
                    <a:gdLst>
                      <a:gd name="T0" fmla="*/ 0 w 19"/>
                      <a:gd name="T1" fmla="*/ 235 h 236"/>
                      <a:gd name="T2" fmla="*/ 0 w 19"/>
                      <a:gd name="T3" fmla="*/ 0 h 236"/>
                      <a:gd name="T4" fmla="*/ 18 w 19"/>
                      <a:gd name="T5" fmla="*/ 11 h 236"/>
                      <a:gd name="T6" fmla="*/ 18 w 19"/>
                      <a:gd name="T7" fmla="*/ 235 h 236"/>
                      <a:gd name="T8" fmla="*/ 0 w 19"/>
                      <a:gd name="T9" fmla="*/ 235 h 236"/>
                      <a:gd name="T10" fmla="*/ 0 60000 65536"/>
                      <a:gd name="T11" fmla="*/ 0 60000 65536"/>
                      <a:gd name="T12" fmla="*/ 0 60000 65536"/>
                      <a:gd name="T13" fmla="*/ 0 60000 65536"/>
                      <a:gd name="T14" fmla="*/ 0 60000 65536"/>
                      <a:gd name="T15" fmla="*/ 0 w 19"/>
                      <a:gd name="T16" fmla="*/ 0 h 236"/>
                      <a:gd name="T17" fmla="*/ 19 w 19"/>
                      <a:gd name="T18" fmla="*/ 236 h 236"/>
                    </a:gdLst>
                    <a:ahLst/>
                    <a:cxnLst>
                      <a:cxn ang="T10">
                        <a:pos x="T0" y="T1"/>
                      </a:cxn>
                      <a:cxn ang="T11">
                        <a:pos x="T2" y="T3"/>
                      </a:cxn>
                      <a:cxn ang="T12">
                        <a:pos x="T4" y="T5"/>
                      </a:cxn>
                      <a:cxn ang="T13">
                        <a:pos x="T6" y="T7"/>
                      </a:cxn>
                      <a:cxn ang="T14">
                        <a:pos x="T8" y="T9"/>
                      </a:cxn>
                    </a:cxnLst>
                    <a:rect l="T15" t="T16" r="T17" b="T18"/>
                    <a:pathLst>
                      <a:path w="19" h="236">
                        <a:moveTo>
                          <a:pt x="0" y="235"/>
                        </a:moveTo>
                        <a:lnTo>
                          <a:pt x="0" y="0"/>
                        </a:lnTo>
                        <a:lnTo>
                          <a:pt x="18" y="11"/>
                        </a:lnTo>
                        <a:lnTo>
                          <a:pt x="18" y="235"/>
                        </a:lnTo>
                        <a:lnTo>
                          <a:pt x="0" y="235"/>
                        </a:lnTo>
                      </a:path>
                    </a:pathLst>
                  </a:custGeom>
                  <a:solidFill>
                    <a:srgbClr val="00BF9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27" name="Freeform 170">
                    <a:extLst>
                      <a:ext uri="{FF2B5EF4-FFF2-40B4-BE49-F238E27FC236}">
                        <a16:creationId xmlns:a16="http://schemas.microsoft.com/office/drawing/2014/main" id="{0EBD05C8-FD1D-F8DA-F425-EE288C27495D}"/>
                      </a:ext>
                    </a:extLst>
                  </p:cNvPr>
                  <p:cNvSpPr>
                    <a:spLocks/>
                  </p:cNvSpPr>
                  <p:nvPr/>
                </p:nvSpPr>
                <p:spPr bwMode="auto">
                  <a:xfrm>
                    <a:off x="2614" y="1764"/>
                    <a:ext cx="197" cy="24"/>
                  </a:xfrm>
                  <a:custGeom>
                    <a:avLst/>
                    <a:gdLst>
                      <a:gd name="T0" fmla="*/ 0 w 197"/>
                      <a:gd name="T1" fmla="*/ 12 h 24"/>
                      <a:gd name="T2" fmla="*/ 173 w 197"/>
                      <a:gd name="T3" fmla="*/ 0 h 24"/>
                      <a:gd name="T4" fmla="*/ 196 w 197"/>
                      <a:gd name="T5" fmla="*/ 18 h 24"/>
                      <a:gd name="T6" fmla="*/ 18 w 197"/>
                      <a:gd name="T7" fmla="*/ 23 h 24"/>
                      <a:gd name="T8" fmla="*/ 0 w 197"/>
                      <a:gd name="T9" fmla="*/ 12 h 24"/>
                      <a:gd name="T10" fmla="*/ 0 60000 65536"/>
                      <a:gd name="T11" fmla="*/ 0 60000 65536"/>
                      <a:gd name="T12" fmla="*/ 0 60000 65536"/>
                      <a:gd name="T13" fmla="*/ 0 60000 65536"/>
                      <a:gd name="T14" fmla="*/ 0 60000 65536"/>
                      <a:gd name="T15" fmla="*/ 0 w 197"/>
                      <a:gd name="T16" fmla="*/ 0 h 24"/>
                      <a:gd name="T17" fmla="*/ 197 w 197"/>
                      <a:gd name="T18" fmla="*/ 24 h 24"/>
                    </a:gdLst>
                    <a:ahLst/>
                    <a:cxnLst>
                      <a:cxn ang="T10">
                        <a:pos x="T0" y="T1"/>
                      </a:cxn>
                      <a:cxn ang="T11">
                        <a:pos x="T2" y="T3"/>
                      </a:cxn>
                      <a:cxn ang="T12">
                        <a:pos x="T4" y="T5"/>
                      </a:cxn>
                      <a:cxn ang="T13">
                        <a:pos x="T6" y="T7"/>
                      </a:cxn>
                      <a:cxn ang="T14">
                        <a:pos x="T8" y="T9"/>
                      </a:cxn>
                    </a:cxnLst>
                    <a:rect l="T15" t="T16" r="T17" b="T18"/>
                    <a:pathLst>
                      <a:path w="197" h="24">
                        <a:moveTo>
                          <a:pt x="0" y="12"/>
                        </a:moveTo>
                        <a:lnTo>
                          <a:pt x="173" y="0"/>
                        </a:lnTo>
                        <a:lnTo>
                          <a:pt x="196" y="18"/>
                        </a:lnTo>
                        <a:lnTo>
                          <a:pt x="18" y="23"/>
                        </a:lnTo>
                        <a:lnTo>
                          <a:pt x="0" y="12"/>
                        </a:lnTo>
                      </a:path>
                    </a:pathLst>
                  </a:custGeom>
                  <a:solidFill>
                    <a:srgbClr val="00808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28" name="Freeform 171">
                    <a:extLst>
                      <a:ext uri="{FF2B5EF4-FFF2-40B4-BE49-F238E27FC236}">
                        <a16:creationId xmlns:a16="http://schemas.microsoft.com/office/drawing/2014/main" id="{80C1E68E-965E-B0C2-1137-29ABA82C7CC7}"/>
                      </a:ext>
                    </a:extLst>
                  </p:cNvPr>
                  <p:cNvSpPr>
                    <a:spLocks/>
                  </p:cNvSpPr>
                  <p:nvPr/>
                </p:nvSpPr>
                <p:spPr bwMode="auto">
                  <a:xfrm>
                    <a:off x="2792" y="1764"/>
                    <a:ext cx="19" cy="248"/>
                  </a:xfrm>
                  <a:custGeom>
                    <a:avLst/>
                    <a:gdLst>
                      <a:gd name="T0" fmla="*/ 0 w 19"/>
                      <a:gd name="T1" fmla="*/ 247 h 248"/>
                      <a:gd name="T2" fmla="*/ 0 w 19"/>
                      <a:gd name="T3" fmla="*/ 0 h 248"/>
                      <a:gd name="T4" fmla="*/ 18 w 19"/>
                      <a:gd name="T5" fmla="*/ 18 h 248"/>
                      <a:gd name="T6" fmla="*/ 18 w 19"/>
                      <a:gd name="T7" fmla="*/ 247 h 248"/>
                      <a:gd name="T8" fmla="*/ 0 w 19"/>
                      <a:gd name="T9" fmla="*/ 247 h 248"/>
                      <a:gd name="T10" fmla="*/ 0 60000 65536"/>
                      <a:gd name="T11" fmla="*/ 0 60000 65536"/>
                      <a:gd name="T12" fmla="*/ 0 60000 65536"/>
                      <a:gd name="T13" fmla="*/ 0 60000 65536"/>
                      <a:gd name="T14" fmla="*/ 0 60000 65536"/>
                      <a:gd name="T15" fmla="*/ 0 w 19"/>
                      <a:gd name="T16" fmla="*/ 0 h 248"/>
                      <a:gd name="T17" fmla="*/ 19 w 19"/>
                      <a:gd name="T18" fmla="*/ 248 h 248"/>
                    </a:gdLst>
                    <a:ahLst/>
                    <a:cxnLst>
                      <a:cxn ang="T10">
                        <a:pos x="T0" y="T1"/>
                      </a:cxn>
                      <a:cxn ang="T11">
                        <a:pos x="T2" y="T3"/>
                      </a:cxn>
                      <a:cxn ang="T12">
                        <a:pos x="T4" y="T5"/>
                      </a:cxn>
                      <a:cxn ang="T13">
                        <a:pos x="T6" y="T7"/>
                      </a:cxn>
                      <a:cxn ang="T14">
                        <a:pos x="T8" y="T9"/>
                      </a:cxn>
                    </a:cxnLst>
                    <a:rect l="T15" t="T16" r="T17" b="T18"/>
                    <a:pathLst>
                      <a:path w="19" h="248">
                        <a:moveTo>
                          <a:pt x="0" y="247"/>
                        </a:moveTo>
                        <a:lnTo>
                          <a:pt x="0" y="0"/>
                        </a:lnTo>
                        <a:lnTo>
                          <a:pt x="18" y="18"/>
                        </a:lnTo>
                        <a:lnTo>
                          <a:pt x="18" y="247"/>
                        </a:lnTo>
                        <a:lnTo>
                          <a:pt x="0" y="247"/>
                        </a:lnTo>
                      </a:path>
                    </a:pathLst>
                  </a:custGeom>
                  <a:solidFill>
                    <a:srgbClr val="00BF9F"/>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57" name="Group 172">
                  <a:extLst>
                    <a:ext uri="{FF2B5EF4-FFF2-40B4-BE49-F238E27FC236}">
                      <a16:creationId xmlns:a16="http://schemas.microsoft.com/office/drawing/2014/main" id="{CE67B768-F10F-6E7B-A367-653CF97D5AB4}"/>
                    </a:ext>
                  </a:extLst>
                </p:cNvPr>
                <p:cNvGrpSpPr>
                  <a:grpSpLocks/>
                </p:cNvGrpSpPr>
                <p:nvPr/>
              </p:nvGrpSpPr>
              <p:grpSpPr bwMode="auto">
                <a:xfrm>
                  <a:off x="1848" y="1946"/>
                  <a:ext cx="441" cy="53"/>
                  <a:chOff x="1848" y="1946"/>
                  <a:chExt cx="441" cy="53"/>
                </a:xfrm>
              </p:grpSpPr>
              <p:grpSp>
                <p:nvGrpSpPr>
                  <p:cNvPr id="58" name="Group 173">
                    <a:extLst>
                      <a:ext uri="{FF2B5EF4-FFF2-40B4-BE49-F238E27FC236}">
                        <a16:creationId xmlns:a16="http://schemas.microsoft.com/office/drawing/2014/main" id="{0A600F59-FEDC-8D6B-CB87-13FCC0161D1A}"/>
                      </a:ext>
                    </a:extLst>
                  </p:cNvPr>
                  <p:cNvGrpSpPr>
                    <a:grpSpLocks/>
                  </p:cNvGrpSpPr>
                  <p:nvPr/>
                </p:nvGrpSpPr>
                <p:grpSpPr bwMode="auto">
                  <a:xfrm>
                    <a:off x="1848" y="1946"/>
                    <a:ext cx="221" cy="53"/>
                    <a:chOff x="1848" y="1946"/>
                    <a:chExt cx="221" cy="53"/>
                  </a:xfrm>
                </p:grpSpPr>
                <p:grpSp>
                  <p:nvGrpSpPr>
                    <p:cNvPr id="912" name="Group 174">
                      <a:extLst>
                        <a:ext uri="{FF2B5EF4-FFF2-40B4-BE49-F238E27FC236}">
                          <a16:creationId xmlns:a16="http://schemas.microsoft.com/office/drawing/2014/main" id="{6171D71C-8F5E-4B8F-880F-2DDDDD078E6A}"/>
                        </a:ext>
                      </a:extLst>
                    </p:cNvPr>
                    <p:cNvGrpSpPr>
                      <a:grpSpLocks/>
                    </p:cNvGrpSpPr>
                    <p:nvPr/>
                  </p:nvGrpSpPr>
                  <p:grpSpPr bwMode="auto">
                    <a:xfrm>
                      <a:off x="1848" y="1946"/>
                      <a:ext cx="54" cy="53"/>
                      <a:chOff x="1848" y="1946"/>
                      <a:chExt cx="54" cy="53"/>
                    </a:xfrm>
                  </p:grpSpPr>
                  <p:sp>
                    <p:nvSpPr>
                      <p:cNvPr id="922" name="Freeform 175">
                        <a:extLst>
                          <a:ext uri="{FF2B5EF4-FFF2-40B4-BE49-F238E27FC236}">
                            <a16:creationId xmlns:a16="http://schemas.microsoft.com/office/drawing/2014/main" id="{2AAD1360-E22E-2558-44AE-0EB9FBFC14B9}"/>
                          </a:ext>
                        </a:extLst>
                      </p:cNvPr>
                      <p:cNvSpPr>
                        <a:spLocks/>
                      </p:cNvSpPr>
                      <p:nvPr/>
                    </p:nvSpPr>
                    <p:spPr bwMode="auto">
                      <a:xfrm>
                        <a:off x="1848" y="1946"/>
                        <a:ext cx="54" cy="53"/>
                      </a:xfrm>
                      <a:custGeom>
                        <a:avLst/>
                        <a:gdLst>
                          <a:gd name="T0" fmla="*/ 0 w 54"/>
                          <a:gd name="T1" fmla="*/ 0 h 53"/>
                          <a:gd name="T2" fmla="*/ 53 w 54"/>
                          <a:gd name="T3" fmla="*/ 0 h 53"/>
                          <a:gd name="T4" fmla="*/ 53 w 54"/>
                          <a:gd name="T5" fmla="*/ 52 h 53"/>
                          <a:gd name="T6" fmla="*/ 0 w 54"/>
                          <a:gd name="T7" fmla="*/ 52 h 53"/>
                          <a:gd name="T8" fmla="*/ 0 w 54"/>
                          <a:gd name="T9" fmla="*/ 0 h 53"/>
                          <a:gd name="T10" fmla="*/ 0 60000 65536"/>
                          <a:gd name="T11" fmla="*/ 0 60000 65536"/>
                          <a:gd name="T12" fmla="*/ 0 60000 65536"/>
                          <a:gd name="T13" fmla="*/ 0 60000 65536"/>
                          <a:gd name="T14" fmla="*/ 0 60000 65536"/>
                          <a:gd name="T15" fmla="*/ 0 w 54"/>
                          <a:gd name="T16" fmla="*/ 0 h 53"/>
                          <a:gd name="T17" fmla="*/ 54 w 54"/>
                          <a:gd name="T18" fmla="*/ 53 h 53"/>
                        </a:gdLst>
                        <a:ahLst/>
                        <a:cxnLst>
                          <a:cxn ang="T10">
                            <a:pos x="T0" y="T1"/>
                          </a:cxn>
                          <a:cxn ang="T11">
                            <a:pos x="T2" y="T3"/>
                          </a:cxn>
                          <a:cxn ang="T12">
                            <a:pos x="T4" y="T5"/>
                          </a:cxn>
                          <a:cxn ang="T13">
                            <a:pos x="T6" y="T7"/>
                          </a:cxn>
                          <a:cxn ang="T14">
                            <a:pos x="T8" y="T9"/>
                          </a:cxn>
                        </a:cxnLst>
                        <a:rect l="T15" t="T16" r="T17" b="T18"/>
                        <a:pathLst>
                          <a:path w="54" h="53">
                            <a:moveTo>
                              <a:pt x="0" y="0"/>
                            </a:moveTo>
                            <a:lnTo>
                              <a:pt x="53" y="0"/>
                            </a:lnTo>
                            <a:lnTo>
                              <a:pt x="53" y="52"/>
                            </a:lnTo>
                            <a:lnTo>
                              <a:pt x="0" y="52"/>
                            </a:lnTo>
                            <a:lnTo>
                              <a:pt x="0" y="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23" name="Freeform 176">
                        <a:extLst>
                          <a:ext uri="{FF2B5EF4-FFF2-40B4-BE49-F238E27FC236}">
                            <a16:creationId xmlns:a16="http://schemas.microsoft.com/office/drawing/2014/main" id="{F0968F29-B963-01DC-562B-895507B53B26}"/>
                          </a:ext>
                        </a:extLst>
                      </p:cNvPr>
                      <p:cNvSpPr>
                        <a:spLocks/>
                      </p:cNvSpPr>
                      <p:nvPr/>
                    </p:nvSpPr>
                    <p:spPr bwMode="auto">
                      <a:xfrm>
                        <a:off x="1848" y="1946"/>
                        <a:ext cx="54" cy="53"/>
                      </a:xfrm>
                      <a:custGeom>
                        <a:avLst/>
                        <a:gdLst>
                          <a:gd name="T0" fmla="*/ 0 w 54"/>
                          <a:gd name="T1" fmla="*/ 0 h 53"/>
                          <a:gd name="T2" fmla="*/ 53 w 54"/>
                          <a:gd name="T3" fmla="*/ 52 h 53"/>
                          <a:gd name="T4" fmla="*/ 53 w 54"/>
                          <a:gd name="T5" fmla="*/ 0 h 53"/>
                          <a:gd name="T6" fmla="*/ 0 w 54"/>
                          <a:gd name="T7" fmla="*/ 52 h 53"/>
                          <a:gd name="T8" fmla="*/ 0 60000 65536"/>
                          <a:gd name="T9" fmla="*/ 0 60000 65536"/>
                          <a:gd name="T10" fmla="*/ 0 60000 65536"/>
                          <a:gd name="T11" fmla="*/ 0 60000 65536"/>
                          <a:gd name="T12" fmla="*/ 0 w 54"/>
                          <a:gd name="T13" fmla="*/ 0 h 53"/>
                          <a:gd name="T14" fmla="*/ 54 w 54"/>
                          <a:gd name="T15" fmla="*/ 53 h 53"/>
                        </a:gdLst>
                        <a:ahLst/>
                        <a:cxnLst>
                          <a:cxn ang="T8">
                            <a:pos x="T0" y="T1"/>
                          </a:cxn>
                          <a:cxn ang="T9">
                            <a:pos x="T2" y="T3"/>
                          </a:cxn>
                          <a:cxn ang="T10">
                            <a:pos x="T4" y="T5"/>
                          </a:cxn>
                          <a:cxn ang="T11">
                            <a:pos x="T6" y="T7"/>
                          </a:cxn>
                        </a:cxnLst>
                        <a:rect l="T12" t="T13" r="T14" b="T15"/>
                        <a:pathLst>
                          <a:path w="54" h="53">
                            <a:moveTo>
                              <a:pt x="0" y="0"/>
                            </a:moveTo>
                            <a:lnTo>
                              <a:pt x="53" y="52"/>
                            </a:lnTo>
                            <a:lnTo>
                              <a:pt x="53" y="0"/>
                            </a:lnTo>
                            <a:lnTo>
                              <a:pt x="0" y="52"/>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913" name="Group 177">
                      <a:extLst>
                        <a:ext uri="{FF2B5EF4-FFF2-40B4-BE49-F238E27FC236}">
                          <a16:creationId xmlns:a16="http://schemas.microsoft.com/office/drawing/2014/main" id="{2044AF97-F189-8FA0-B00E-A2E4EB4C79BB}"/>
                        </a:ext>
                      </a:extLst>
                    </p:cNvPr>
                    <p:cNvGrpSpPr>
                      <a:grpSpLocks/>
                    </p:cNvGrpSpPr>
                    <p:nvPr/>
                  </p:nvGrpSpPr>
                  <p:grpSpPr bwMode="auto">
                    <a:xfrm>
                      <a:off x="1901" y="1946"/>
                      <a:ext cx="54" cy="53"/>
                      <a:chOff x="1901" y="1946"/>
                      <a:chExt cx="54" cy="53"/>
                    </a:xfrm>
                  </p:grpSpPr>
                  <p:sp>
                    <p:nvSpPr>
                      <p:cNvPr id="920" name="Freeform 178">
                        <a:extLst>
                          <a:ext uri="{FF2B5EF4-FFF2-40B4-BE49-F238E27FC236}">
                            <a16:creationId xmlns:a16="http://schemas.microsoft.com/office/drawing/2014/main" id="{16570DE7-B6ED-79D1-C4F6-143A8EE47744}"/>
                          </a:ext>
                        </a:extLst>
                      </p:cNvPr>
                      <p:cNvSpPr>
                        <a:spLocks/>
                      </p:cNvSpPr>
                      <p:nvPr/>
                    </p:nvSpPr>
                    <p:spPr bwMode="auto">
                      <a:xfrm>
                        <a:off x="1901" y="1946"/>
                        <a:ext cx="54" cy="53"/>
                      </a:xfrm>
                      <a:custGeom>
                        <a:avLst/>
                        <a:gdLst>
                          <a:gd name="T0" fmla="*/ 0 w 54"/>
                          <a:gd name="T1" fmla="*/ 0 h 53"/>
                          <a:gd name="T2" fmla="*/ 53 w 54"/>
                          <a:gd name="T3" fmla="*/ 0 h 53"/>
                          <a:gd name="T4" fmla="*/ 53 w 54"/>
                          <a:gd name="T5" fmla="*/ 52 h 53"/>
                          <a:gd name="T6" fmla="*/ 0 w 54"/>
                          <a:gd name="T7" fmla="*/ 52 h 53"/>
                          <a:gd name="T8" fmla="*/ 0 w 54"/>
                          <a:gd name="T9" fmla="*/ 0 h 53"/>
                          <a:gd name="T10" fmla="*/ 0 60000 65536"/>
                          <a:gd name="T11" fmla="*/ 0 60000 65536"/>
                          <a:gd name="T12" fmla="*/ 0 60000 65536"/>
                          <a:gd name="T13" fmla="*/ 0 60000 65536"/>
                          <a:gd name="T14" fmla="*/ 0 60000 65536"/>
                          <a:gd name="T15" fmla="*/ 0 w 54"/>
                          <a:gd name="T16" fmla="*/ 0 h 53"/>
                          <a:gd name="T17" fmla="*/ 54 w 54"/>
                          <a:gd name="T18" fmla="*/ 53 h 53"/>
                        </a:gdLst>
                        <a:ahLst/>
                        <a:cxnLst>
                          <a:cxn ang="T10">
                            <a:pos x="T0" y="T1"/>
                          </a:cxn>
                          <a:cxn ang="T11">
                            <a:pos x="T2" y="T3"/>
                          </a:cxn>
                          <a:cxn ang="T12">
                            <a:pos x="T4" y="T5"/>
                          </a:cxn>
                          <a:cxn ang="T13">
                            <a:pos x="T6" y="T7"/>
                          </a:cxn>
                          <a:cxn ang="T14">
                            <a:pos x="T8" y="T9"/>
                          </a:cxn>
                        </a:cxnLst>
                        <a:rect l="T15" t="T16" r="T17" b="T18"/>
                        <a:pathLst>
                          <a:path w="54" h="53">
                            <a:moveTo>
                              <a:pt x="0" y="0"/>
                            </a:moveTo>
                            <a:lnTo>
                              <a:pt x="53" y="0"/>
                            </a:lnTo>
                            <a:lnTo>
                              <a:pt x="53" y="52"/>
                            </a:lnTo>
                            <a:lnTo>
                              <a:pt x="0" y="52"/>
                            </a:lnTo>
                            <a:lnTo>
                              <a:pt x="0" y="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21" name="Freeform 179">
                        <a:extLst>
                          <a:ext uri="{FF2B5EF4-FFF2-40B4-BE49-F238E27FC236}">
                            <a16:creationId xmlns:a16="http://schemas.microsoft.com/office/drawing/2014/main" id="{40A16343-C3F8-7279-87C3-73AF680D8D66}"/>
                          </a:ext>
                        </a:extLst>
                      </p:cNvPr>
                      <p:cNvSpPr>
                        <a:spLocks/>
                      </p:cNvSpPr>
                      <p:nvPr/>
                    </p:nvSpPr>
                    <p:spPr bwMode="auto">
                      <a:xfrm>
                        <a:off x="1901" y="1946"/>
                        <a:ext cx="54" cy="53"/>
                      </a:xfrm>
                      <a:custGeom>
                        <a:avLst/>
                        <a:gdLst>
                          <a:gd name="T0" fmla="*/ 0 w 54"/>
                          <a:gd name="T1" fmla="*/ 0 h 53"/>
                          <a:gd name="T2" fmla="*/ 53 w 54"/>
                          <a:gd name="T3" fmla="*/ 52 h 53"/>
                          <a:gd name="T4" fmla="*/ 53 w 54"/>
                          <a:gd name="T5" fmla="*/ 0 h 53"/>
                          <a:gd name="T6" fmla="*/ 0 w 54"/>
                          <a:gd name="T7" fmla="*/ 52 h 53"/>
                          <a:gd name="T8" fmla="*/ 0 60000 65536"/>
                          <a:gd name="T9" fmla="*/ 0 60000 65536"/>
                          <a:gd name="T10" fmla="*/ 0 60000 65536"/>
                          <a:gd name="T11" fmla="*/ 0 60000 65536"/>
                          <a:gd name="T12" fmla="*/ 0 w 54"/>
                          <a:gd name="T13" fmla="*/ 0 h 53"/>
                          <a:gd name="T14" fmla="*/ 54 w 54"/>
                          <a:gd name="T15" fmla="*/ 53 h 53"/>
                        </a:gdLst>
                        <a:ahLst/>
                        <a:cxnLst>
                          <a:cxn ang="T8">
                            <a:pos x="T0" y="T1"/>
                          </a:cxn>
                          <a:cxn ang="T9">
                            <a:pos x="T2" y="T3"/>
                          </a:cxn>
                          <a:cxn ang="T10">
                            <a:pos x="T4" y="T5"/>
                          </a:cxn>
                          <a:cxn ang="T11">
                            <a:pos x="T6" y="T7"/>
                          </a:cxn>
                        </a:cxnLst>
                        <a:rect l="T12" t="T13" r="T14" b="T15"/>
                        <a:pathLst>
                          <a:path w="54" h="53">
                            <a:moveTo>
                              <a:pt x="0" y="0"/>
                            </a:moveTo>
                            <a:lnTo>
                              <a:pt x="53" y="52"/>
                            </a:lnTo>
                            <a:lnTo>
                              <a:pt x="53" y="0"/>
                            </a:lnTo>
                            <a:lnTo>
                              <a:pt x="0" y="52"/>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914" name="Group 180">
                      <a:extLst>
                        <a:ext uri="{FF2B5EF4-FFF2-40B4-BE49-F238E27FC236}">
                          <a16:creationId xmlns:a16="http://schemas.microsoft.com/office/drawing/2014/main" id="{2FBACEEA-BA6A-77F9-95E7-5D18A41DB2A7}"/>
                        </a:ext>
                      </a:extLst>
                    </p:cNvPr>
                    <p:cNvGrpSpPr>
                      <a:grpSpLocks/>
                    </p:cNvGrpSpPr>
                    <p:nvPr/>
                  </p:nvGrpSpPr>
                  <p:grpSpPr bwMode="auto">
                    <a:xfrm>
                      <a:off x="1954" y="1946"/>
                      <a:ext cx="61" cy="53"/>
                      <a:chOff x="1954" y="1946"/>
                      <a:chExt cx="61" cy="53"/>
                    </a:xfrm>
                  </p:grpSpPr>
                  <p:sp>
                    <p:nvSpPr>
                      <p:cNvPr id="918" name="Freeform 181">
                        <a:extLst>
                          <a:ext uri="{FF2B5EF4-FFF2-40B4-BE49-F238E27FC236}">
                            <a16:creationId xmlns:a16="http://schemas.microsoft.com/office/drawing/2014/main" id="{E9C4F90C-0376-5C7D-8464-10DBCCCC29DC}"/>
                          </a:ext>
                        </a:extLst>
                      </p:cNvPr>
                      <p:cNvSpPr>
                        <a:spLocks/>
                      </p:cNvSpPr>
                      <p:nvPr/>
                    </p:nvSpPr>
                    <p:spPr bwMode="auto">
                      <a:xfrm>
                        <a:off x="1954" y="1946"/>
                        <a:ext cx="61" cy="53"/>
                      </a:xfrm>
                      <a:custGeom>
                        <a:avLst/>
                        <a:gdLst>
                          <a:gd name="T0" fmla="*/ 0 w 61"/>
                          <a:gd name="T1" fmla="*/ 0 h 53"/>
                          <a:gd name="T2" fmla="*/ 60 w 61"/>
                          <a:gd name="T3" fmla="*/ 0 h 53"/>
                          <a:gd name="T4" fmla="*/ 60 w 61"/>
                          <a:gd name="T5" fmla="*/ 52 h 53"/>
                          <a:gd name="T6" fmla="*/ 0 w 61"/>
                          <a:gd name="T7" fmla="*/ 52 h 53"/>
                          <a:gd name="T8" fmla="*/ 0 w 61"/>
                          <a:gd name="T9" fmla="*/ 0 h 53"/>
                          <a:gd name="T10" fmla="*/ 0 60000 65536"/>
                          <a:gd name="T11" fmla="*/ 0 60000 65536"/>
                          <a:gd name="T12" fmla="*/ 0 60000 65536"/>
                          <a:gd name="T13" fmla="*/ 0 60000 65536"/>
                          <a:gd name="T14" fmla="*/ 0 60000 65536"/>
                          <a:gd name="T15" fmla="*/ 0 w 61"/>
                          <a:gd name="T16" fmla="*/ 0 h 53"/>
                          <a:gd name="T17" fmla="*/ 61 w 61"/>
                          <a:gd name="T18" fmla="*/ 53 h 53"/>
                        </a:gdLst>
                        <a:ahLst/>
                        <a:cxnLst>
                          <a:cxn ang="T10">
                            <a:pos x="T0" y="T1"/>
                          </a:cxn>
                          <a:cxn ang="T11">
                            <a:pos x="T2" y="T3"/>
                          </a:cxn>
                          <a:cxn ang="T12">
                            <a:pos x="T4" y="T5"/>
                          </a:cxn>
                          <a:cxn ang="T13">
                            <a:pos x="T6" y="T7"/>
                          </a:cxn>
                          <a:cxn ang="T14">
                            <a:pos x="T8" y="T9"/>
                          </a:cxn>
                        </a:cxnLst>
                        <a:rect l="T15" t="T16" r="T17" b="T18"/>
                        <a:pathLst>
                          <a:path w="61" h="53">
                            <a:moveTo>
                              <a:pt x="0" y="0"/>
                            </a:moveTo>
                            <a:lnTo>
                              <a:pt x="60" y="0"/>
                            </a:lnTo>
                            <a:lnTo>
                              <a:pt x="60" y="52"/>
                            </a:lnTo>
                            <a:lnTo>
                              <a:pt x="0" y="52"/>
                            </a:lnTo>
                            <a:lnTo>
                              <a:pt x="0" y="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19" name="Freeform 182">
                        <a:extLst>
                          <a:ext uri="{FF2B5EF4-FFF2-40B4-BE49-F238E27FC236}">
                            <a16:creationId xmlns:a16="http://schemas.microsoft.com/office/drawing/2014/main" id="{F20E8C44-65EC-3D89-D302-082EBF088CF6}"/>
                          </a:ext>
                        </a:extLst>
                      </p:cNvPr>
                      <p:cNvSpPr>
                        <a:spLocks/>
                      </p:cNvSpPr>
                      <p:nvPr/>
                    </p:nvSpPr>
                    <p:spPr bwMode="auto">
                      <a:xfrm>
                        <a:off x="1954" y="1946"/>
                        <a:ext cx="61" cy="53"/>
                      </a:xfrm>
                      <a:custGeom>
                        <a:avLst/>
                        <a:gdLst>
                          <a:gd name="T0" fmla="*/ 0 w 61"/>
                          <a:gd name="T1" fmla="*/ 0 h 53"/>
                          <a:gd name="T2" fmla="*/ 60 w 61"/>
                          <a:gd name="T3" fmla="*/ 52 h 53"/>
                          <a:gd name="T4" fmla="*/ 60 w 61"/>
                          <a:gd name="T5" fmla="*/ 0 h 53"/>
                          <a:gd name="T6" fmla="*/ 0 w 61"/>
                          <a:gd name="T7" fmla="*/ 52 h 53"/>
                          <a:gd name="T8" fmla="*/ 0 60000 65536"/>
                          <a:gd name="T9" fmla="*/ 0 60000 65536"/>
                          <a:gd name="T10" fmla="*/ 0 60000 65536"/>
                          <a:gd name="T11" fmla="*/ 0 60000 65536"/>
                          <a:gd name="T12" fmla="*/ 0 w 61"/>
                          <a:gd name="T13" fmla="*/ 0 h 53"/>
                          <a:gd name="T14" fmla="*/ 61 w 61"/>
                          <a:gd name="T15" fmla="*/ 53 h 53"/>
                        </a:gdLst>
                        <a:ahLst/>
                        <a:cxnLst>
                          <a:cxn ang="T8">
                            <a:pos x="T0" y="T1"/>
                          </a:cxn>
                          <a:cxn ang="T9">
                            <a:pos x="T2" y="T3"/>
                          </a:cxn>
                          <a:cxn ang="T10">
                            <a:pos x="T4" y="T5"/>
                          </a:cxn>
                          <a:cxn ang="T11">
                            <a:pos x="T6" y="T7"/>
                          </a:cxn>
                        </a:cxnLst>
                        <a:rect l="T12" t="T13" r="T14" b="T15"/>
                        <a:pathLst>
                          <a:path w="61" h="53">
                            <a:moveTo>
                              <a:pt x="0" y="0"/>
                            </a:moveTo>
                            <a:lnTo>
                              <a:pt x="60" y="52"/>
                            </a:lnTo>
                            <a:lnTo>
                              <a:pt x="60" y="0"/>
                            </a:lnTo>
                            <a:lnTo>
                              <a:pt x="0" y="52"/>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915" name="Group 183">
                      <a:extLst>
                        <a:ext uri="{FF2B5EF4-FFF2-40B4-BE49-F238E27FC236}">
                          <a16:creationId xmlns:a16="http://schemas.microsoft.com/office/drawing/2014/main" id="{2317FDAF-B1C3-943B-E672-B929C657406B}"/>
                        </a:ext>
                      </a:extLst>
                    </p:cNvPr>
                    <p:cNvGrpSpPr>
                      <a:grpSpLocks/>
                    </p:cNvGrpSpPr>
                    <p:nvPr/>
                  </p:nvGrpSpPr>
                  <p:grpSpPr bwMode="auto">
                    <a:xfrm>
                      <a:off x="2014" y="1946"/>
                      <a:ext cx="55" cy="53"/>
                      <a:chOff x="2014" y="1946"/>
                      <a:chExt cx="55" cy="53"/>
                    </a:xfrm>
                  </p:grpSpPr>
                  <p:sp>
                    <p:nvSpPr>
                      <p:cNvPr id="916" name="Freeform 184">
                        <a:extLst>
                          <a:ext uri="{FF2B5EF4-FFF2-40B4-BE49-F238E27FC236}">
                            <a16:creationId xmlns:a16="http://schemas.microsoft.com/office/drawing/2014/main" id="{F118B68D-E981-7238-5BB9-59C0FCEBBFEF}"/>
                          </a:ext>
                        </a:extLst>
                      </p:cNvPr>
                      <p:cNvSpPr>
                        <a:spLocks/>
                      </p:cNvSpPr>
                      <p:nvPr/>
                    </p:nvSpPr>
                    <p:spPr bwMode="auto">
                      <a:xfrm>
                        <a:off x="2014" y="1946"/>
                        <a:ext cx="55" cy="53"/>
                      </a:xfrm>
                      <a:custGeom>
                        <a:avLst/>
                        <a:gdLst>
                          <a:gd name="T0" fmla="*/ 0 w 55"/>
                          <a:gd name="T1" fmla="*/ 0 h 53"/>
                          <a:gd name="T2" fmla="*/ 54 w 55"/>
                          <a:gd name="T3" fmla="*/ 0 h 53"/>
                          <a:gd name="T4" fmla="*/ 54 w 55"/>
                          <a:gd name="T5" fmla="*/ 52 h 53"/>
                          <a:gd name="T6" fmla="*/ 0 w 55"/>
                          <a:gd name="T7" fmla="*/ 52 h 53"/>
                          <a:gd name="T8" fmla="*/ 0 w 55"/>
                          <a:gd name="T9" fmla="*/ 0 h 53"/>
                          <a:gd name="T10" fmla="*/ 0 60000 65536"/>
                          <a:gd name="T11" fmla="*/ 0 60000 65536"/>
                          <a:gd name="T12" fmla="*/ 0 60000 65536"/>
                          <a:gd name="T13" fmla="*/ 0 60000 65536"/>
                          <a:gd name="T14" fmla="*/ 0 60000 65536"/>
                          <a:gd name="T15" fmla="*/ 0 w 55"/>
                          <a:gd name="T16" fmla="*/ 0 h 53"/>
                          <a:gd name="T17" fmla="*/ 55 w 55"/>
                          <a:gd name="T18" fmla="*/ 53 h 53"/>
                        </a:gdLst>
                        <a:ahLst/>
                        <a:cxnLst>
                          <a:cxn ang="T10">
                            <a:pos x="T0" y="T1"/>
                          </a:cxn>
                          <a:cxn ang="T11">
                            <a:pos x="T2" y="T3"/>
                          </a:cxn>
                          <a:cxn ang="T12">
                            <a:pos x="T4" y="T5"/>
                          </a:cxn>
                          <a:cxn ang="T13">
                            <a:pos x="T6" y="T7"/>
                          </a:cxn>
                          <a:cxn ang="T14">
                            <a:pos x="T8" y="T9"/>
                          </a:cxn>
                        </a:cxnLst>
                        <a:rect l="T15" t="T16" r="T17" b="T18"/>
                        <a:pathLst>
                          <a:path w="55" h="53">
                            <a:moveTo>
                              <a:pt x="0" y="0"/>
                            </a:moveTo>
                            <a:lnTo>
                              <a:pt x="54" y="0"/>
                            </a:lnTo>
                            <a:lnTo>
                              <a:pt x="54" y="52"/>
                            </a:lnTo>
                            <a:lnTo>
                              <a:pt x="0" y="52"/>
                            </a:lnTo>
                            <a:lnTo>
                              <a:pt x="0" y="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17" name="Freeform 185">
                        <a:extLst>
                          <a:ext uri="{FF2B5EF4-FFF2-40B4-BE49-F238E27FC236}">
                            <a16:creationId xmlns:a16="http://schemas.microsoft.com/office/drawing/2014/main" id="{0F595508-84C9-71FA-D7EB-1F95941E1111}"/>
                          </a:ext>
                        </a:extLst>
                      </p:cNvPr>
                      <p:cNvSpPr>
                        <a:spLocks/>
                      </p:cNvSpPr>
                      <p:nvPr/>
                    </p:nvSpPr>
                    <p:spPr bwMode="auto">
                      <a:xfrm>
                        <a:off x="2014" y="1946"/>
                        <a:ext cx="55" cy="53"/>
                      </a:xfrm>
                      <a:custGeom>
                        <a:avLst/>
                        <a:gdLst>
                          <a:gd name="T0" fmla="*/ 0 w 55"/>
                          <a:gd name="T1" fmla="*/ 0 h 53"/>
                          <a:gd name="T2" fmla="*/ 54 w 55"/>
                          <a:gd name="T3" fmla="*/ 52 h 53"/>
                          <a:gd name="T4" fmla="*/ 54 w 55"/>
                          <a:gd name="T5" fmla="*/ 0 h 53"/>
                          <a:gd name="T6" fmla="*/ 0 w 55"/>
                          <a:gd name="T7" fmla="*/ 52 h 53"/>
                          <a:gd name="T8" fmla="*/ 0 60000 65536"/>
                          <a:gd name="T9" fmla="*/ 0 60000 65536"/>
                          <a:gd name="T10" fmla="*/ 0 60000 65536"/>
                          <a:gd name="T11" fmla="*/ 0 60000 65536"/>
                          <a:gd name="T12" fmla="*/ 0 w 55"/>
                          <a:gd name="T13" fmla="*/ 0 h 53"/>
                          <a:gd name="T14" fmla="*/ 55 w 55"/>
                          <a:gd name="T15" fmla="*/ 53 h 53"/>
                        </a:gdLst>
                        <a:ahLst/>
                        <a:cxnLst>
                          <a:cxn ang="T8">
                            <a:pos x="T0" y="T1"/>
                          </a:cxn>
                          <a:cxn ang="T9">
                            <a:pos x="T2" y="T3"/>
                          </a:cxn>
                          <a:cxn ang="T10">
                            <a:pos x="T4" y="T5"/>
                          </a:cxn>
                          <a:cxn ang="T11">
                            <a:pos x="T6" y="T7"/>
                          </a:cxn>
                        </a:cxnLst>
                        <a:rect l="T12" t="T13" r="T14" b="T15"/>
                        <a:pathLst>
                          <a:path w="55" h="53">
                            <a:moveTo>
                              <a:pt x="0" y="0"/>
                            </a:moveTo>
                            <a:lnTo>
                              <a:pt x="54" y="52"/>
                            </a:lnTo>
                            <a:lnTo>
                              <a:pt x="54" y="0"/>
                            </a:lnTo>
                            <a:lnTo>
                              <a:pt x="0" y="52"/>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grpSp>
                <p:nvGrpSpPr>
                  <p:cNvPr id="59" name="Group 186">
                    <a:extLst>
                      <a:ext uri="{FF2B5EF4-FFF2-40B4-BE49-F238E27FC236}">
                        <a16:creationId xmlns:a16="http://schemas.microsoft.com/office/drawing/2014/main" id="{A83CFA0E-EC37-3B28-DC44-EE5CDFC48A42}"/>
                      </a:ext>
                    </a:extLst>
                  </p:cNvPr>
                  <p:cNvGrpSpPr>
                    <a:grpSpLocks/>
                  </p:cNvGrpSpPr>
                  <p:nvPr/>
                </p:nvGrpSpPr>
                <p:grpSpPr bwMode="auto">
                  <a:xfrm>
                    <a:off x="2068" y="1946"/>
                    <a:ext cx="221" cy="53"/>
                    <a:chOff x="2068" y="1946"/>
                    <a:chExt cx="221" cy="53"/>
                  </a:xfrm>
                </p:grpSpPr>
                <p:grpSp>
                  <p:nvGrpSpPr>
                    <p:cNvPr id="900" name="Group 187">
                      <a:extLst>
                        <a:ext uri="{FF2B5EF4-FFF2-40B4-BE49-F238E27FC236}">
                          <a16:creationId xmlns:a16="http://schemas.microsoft.com/office/drawing/2014/main" id="{34A77FC4-9296-EE13-31F0-A53A3B06C6CC}"/>
                        </a:ext>
                      </a:extLst>
                    </p:cNvPr>
                    <p:cNvGrpSpPr>
                      <a:grpSpLocks/>
                    </p:cNvGrpSpPr>
                    <p:nvPr/>
                  </p:nvGrpSpPr>
                  <p:grpSpPr bwMode="auto">
                    <a:xfrm>
                      <a:off x="2068" y="1946"/>
                      <a:ext cx="53" cy="53"/>
                      <a:chOff x="2068" y="1946"/>
                      <a:chExt cx="53" cy="53"/>
                    </a:xfrm>
                  </p:grpSpPr>
                  <p:sp>
                    <p:nvSpPr>
                      <p:cNvPr id="910" name="Freeform 188">
                        <a:extLst>
                          <a:ext uri="{FF2B5EF4-FFF2-40B4-BE49-F238E27FC236}">
                            <a16:creationId xmlns:a16="http://schemas.microsoft.com/office/drawing/2014/main" id="{F522E014-69AE-16D4-B618-6178B876CC48}"/>
                          </a:ext>
                        </a:extLst>
                      </p:cNvPr>
                      <p:cNvSpPr>
                        <a:spLocks/>
                      </p:cNvSpPr>
                      <p:nvPr/>
                    </p:nvSpPr>
                    <p:spPr bwMode="auto">
                      <a:xfrm>
                        <a:off x="2068" y="1946"/>
                        <a:ext cx="53" cy="53"/>
                      </a:xfrm>
                      <a:custGeom>
                        <a:avLst/>
                        <a:gdLst>
                          <a:gd name="T0" fmla="*/ 0 w 53"/>
                          <a:gd name="T1" fmla="*/ 0 h 53"/>
                          <a:gd name="T2" fmla="*/ 52 w 53"/>
                          <a:gd name="T3" fmla="*/ 0 h 53"/>
                          <a:gd name="T4" fmla="*/ 52 w 53"/>
                          <a:gd name="T5" fmla="*/ 52 h 53"/>
                          <a:gd name="T6" fmla="*/ 0 w 53"/>
                          <a:gd name="T7" fmla="*/ 52 h 53"/>
                          <a:gd name="T8" fmla="*/ 0 w 53"/>
                          <a:gd name="T9" fmla="*/ 0 h 53"/>
                          <a:gd name="T10" fmla="*/ 0 60000 65536"/>
                          <a:gd name="T11" fmla="*/ 0 60000 65536"/>
                          <a:gd name="T12" fmla="*/ 0 60000 65536"/>
                          <a:gd name="T13" fmla="*/ 0 60000 65536"/>
                          <a:gd name="T14" fmla="*/ 0 60000 65536"/>
                          <a:gd name="T15" fmla="*/ 0 w 53"/>
                          <a:gd name="T16" fmla="*/ 0 h 53"/>
                          <a:gd name="T17" fmla="*/ 53 w 53"/>
                          <a:gd name="T18" fmla="*/ 53 h 53"/>
                        </a:gdLst>
                        <a:ahLst/>
                        <a:cxnLst>
                          <a:cxn ang="T10">
                            <a:pos x="T0" y="T1"/>
                          </a:cxn>
                          <a:cxn ang="T11">
                            <a:pos x="T2" y="T3"/>
                          </a:cxn>
                          <a:cxn ang="T12">
                            <a:pos x="T4" y="T5"/>
                          </a:cxn>
                          <a:cxn ang="T13">
                            <a:pos x="T6" y="T7"/>
                          </a:cxn>
                          <a:cxn ang="T14">
                            <a:pos x="T8" y="T9"/>
                          </a:cxn>
                        </a:cxnLst>
                        <a:rect l="T15" t="T16" r="T17" b="T18"/>
                        <a:pathLst>
                          <a:path w="53" h="53">
                            <a:moveTo>
                              <a:pt x="0" y="0"/>
                            </a:moveTo>
                            <a:lnTo>
                              <a:pt x="52" y="0"/>
                            </a:lnTo>
                            <a:lnTo>
                              <a:pt x="52" y="52"/>
                            </a:lnTo>
                            <a:lnTo>
                              <a:pt x="0" y="52"/>
                            </a:lnTo>
                            <a:lnTo>
                              <a:pt x="0" y="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11" name="Freeform 189">
                        <a:extLst>
                          <a:ext uri="{FF2B5EF4-FFF2-40B4-BE49-F238E27FC236}">
                            <a16:creationId xmlns:a16="http://schemas.microsoft.com/office/drawing/2014/main" id="{36AD2AA1-7924-5ADA-0F71-442C065AB2C1}"/>
                          </a:ext>
                        </a:extLst>
                      </p:cNvPr>
                      <p:cNvSpPr>
                        <a:spLocks/>
                      </p:cNvSpPr>
                      <p:nvPr/>
                    </p:nvSpPr>
                    <p:spPr bwMode="auto">
                      <a:xfrm>
                        <a:off x="2068" y="1946"/>
                        <a:ext cx="53" cy="53"/>
                      </a:xfrm>
                      <a:custGeom>
                        <a:avLst/>
                        <a:gdLst>
                          <a:gd name="T0" fmla="*/ 0 w 53"/>
                          <a:gd name="T1" fmla="*/ 0 h 53"/>
                          <a:gd name="T2" fmla="*/ 52 w 53"/>
                          <a:gd name="T3" fmla="*/ 52 h 53"/>
                          <a:gd name="T4" fmla="*/ 52 w 53"/>
                          <a:gd name="T5" fmla="*/ 0 h 53"/>
                          <a:gd name="T6" fmla="*/ 0 w 53"/>
                          <a:gd name="T7" fmla="*/ 52 h 53"/>
                          <a:gd name="T8" fmla="*/ 0 60000 65536"/>
                          <a:gd name="T9" fmla="*/ 0 60000 65536"/>
                          <a:gd name="T10" fmla="*/ 0 60000 65536"/>
                          <a:gd name="T11" fmla="*/ 0 60000 65536"/>
                          <a:gd name="T12" fmla="*/ 0 w 53"/>
                          <a:gd name="T13" fmla="*/ 0 h 53"/>
                          <a:gd name="T14" fmla="*/ 53 w 53"/>
                          <a:gd name="T15" fmla="*/ 53 h 53"/>
                        </a:gdLst>
                        <a:ahLst/>
                        <a:cxnLst>
                          <a:cxn ang="T8">
                            <a:pos x="T0" y="T1"/>
                          </a:cxn>
                          <a:cxn ang="T9">
                            <a:pos x="T2" y="T3"/>
                          </a:cxn>
                          <a:cxn ang="T10">
                            <a:pos x="T4" y="T5"/>
                          </a:cxn>
                          <a:cxn ang="T11">
                            <a:pos x="T6" y="T7"/>
                          </a:cxn>
                        </a:cxnLst>
                        <a:rect l="T12" t="T13" r="T14" b="T15"/>
                        <a:pathLst>
                          <a:path w="53" h="53">
                            <a:moveTo>
                              <a:pt x="0" y="0"/>
                            </a:moveTo>
                            <a:lnTo>
                              <a:pt x="52" y="52"/>
                            </a:lnTo>
                            <a:lnTo>
                              <a:pt x="52" y="0"/>
                            </a:lnTo>
                            <a:lnTo>
                              <a:pt x="0" y="52"/>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901" name="Group 190">
                      <a:extLst>
                        <a:ext uri="{FF2B5EF4-FFF2-40B4-BE49-F238E27FC236}">
                          <a16:creationId xmlns:a16="http://schemas.microsoft.com/office/drawing/2014/main" id="{57FFEB4F-0786-7DA5-79BD-A7EA8455FECC}"/>
                        </a:ext>
                      </a:extLst>
                    </p:cNvPr>
                    <p:cNvGrpSpPr>
                      <a:grpSpLocks/>
                    </p:cNvGrpSpPr>
                    <p:nvPr/>
                  </p:nvGrpSpPr>
                  <p:grpSpPr bwMode="auto">
                    <a:xfrm>
                      <a:off x="2120" y="1946"/>
                      <a:ext cx="55" cy="53"/>
                      <a:chOff x="2120" y="1946"/>
                      <a:chExt cx="55" cy="53"/>
                    </a:xfrm>
                  </p:grpSpPr>
                  <p:sp>
                    <p:nvSpPr>
                      <p:cNvPr id="908" name="Freeform 191">
                        <a:extLst>
                          <a:ext uri="{FF2B5EF4-FFF2-40B4-BE49-F238E27FC236}">
                            <a16:creationId xmlns:a16="http://schemas.microsoft.com/office/drawing/2014/main" id="{7ED4D60C-DAE2-04F3-CF0B-89519673A7E5}"/>
                          </a:ext>
                        </a:extLst>
                      </p:cNvPr>
                      <p:cNvSpPr>
                        <a:spLocks/>
                      </p:cNvSpPr>
                      <p:nvPr/>
                    </p:nvSpPr>
                    <p:spPr bwMode="auto">
                      <a:xfrm>
                        <a:off x="2120" y="1946"/>
                        <a:ext cx="55" cy="53"/>
                      </a:xfrm>
                      <a:custGeom>
                        <a:avLst/>
                        <a:gdLst>
                          <a:gd name="T0" fmla="*/ 0 w 55"/>
                          <a:gd name="T1" fmla="*/ 0 h 53"/>
                          <a:gd name="T2" fmla="*/ 54 w 55"/>
                          <a:gd name="T3" fmla="*/ 0 h 53"/>
                          <a:gd name="T4" fmla="*/ 54 w 55"/>
                          <a:gd name="T5" fmla="*/ 52 h 53"/>
                          <a:gd name="T6" fmla="*/ 0 w 55"/>
                          <a:gd name="T7" fmla="*/ 52 h 53"/>
                          <a:gd name="T8" fmla="*/ 0 w 55"/>
                          <a:gd name="T9" fmla="*/ 0 h 53"/>
                          <a:gd name="T10" fmla="*/ 0 60000 65536"/>
                          <a:gd name="T11" fmla="*/ 0 60000 65536"/>
                          <a:gd name="T12" fmla="*/ 0 60000 65536"/>
                          <a:gd name="T13" fmla="*/ 0 60000 65536"/>
                          <a:gd name="T14" fmla="*/ 0 60000 65536"/>
                          <a:gd name="T15" fmla="*/ 0 w 55"/>
                          <a:gd name="T16" fmla="*/ 0 h 53"/>
                          <a:gd name="T17" fmla="*/ 55 w 55"/>
                          <a:gd name="T18" fmla="*/ 53 h 53"/>
                        </a:gdLst>
                        <a:ahLst/>
                        <a:cxnLst>
                          <a:cxn ang="T10">
                            <a:pos x="T0" y="T1"/>
                          </a:cxn>
                          <a:cxn ang="T11">
                            <a:pos x="T2" y="T3"/>
                          </a:cxn>
                          <a:cxn ang="T12">
                            <a:pos x="T4" y="T5"/>
                          </a:cxn>
                          <a:cxn ang="T13">
                            <a:pos x="T6" y="T7"/>
                          </a:cxn>
                          <a:cxn ang="T14">
                            <a:pos x="T8" y="T9"/>
                          </a:cxn>
                        </a:cxnLst>
                        <a:rect l="T15" t="T16" r="T17" b="T18"/>
                        <a:pathLst>
                          <a:path w="55" h="53">
                            <a:moveTo>
                              <a:pt x="0" y="0"/>
                            </a:moveTo>
                            <a:lnTo>
                              <a:pt x="54" y="0"/>
                            </a:lnTo>
                            <a:lnTo>
                              <a:pt x="54" y="52"/>
                            </a:lnTo>
                            <a:lnTo>
                              <a:pt x="0" y="52"/>
                            </a:lnTo>
                            <a:lnTo>
                              <a:pt x="0" y="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09" name="Freeform 192">
                        <a:extLst>
                          <a:ext uri="{FF2B5EF4-FFF2-40B4-BE49-F238E27FC236}">
                            <a16:creationId xmlns:a16="http://schemas.microsoft.com/office/drawing/2014/main" id="{A0F7D9BB-D568-063A-106E-9A8E22F70152}"/>
                          </a:ext>
                        </a:extLst>
                      </p:cNvPr>
                      <p:cNvSpPr>
                        <a:spLocks/>
                      </p:cNvSpPr>
                      <p:nvPr/>
                    </p:nvSpPr>
                    <p:spPr bwMode="auto">
                      <a:xfrm>
                        <a:off x="2120" y="1946"/>
                        <a:ext cx="55" cy="53"/>
                      </a:xfrm>
                      <a:custGeom>
                        <a:avLst/>
                        <a:gdLst>
                          <a:gd name="T0" fmla="*/ 0 w 55"/>
                          <a:gd name="T1" fmla="*/ 0 h 53"/>
                          <a:gd name="T2" fmla="*/ 54 w 55"/>
                          <a:gd name="T3" fmla="*/ 52 h 53"/>
                          <a:gd name="T4" fmla="*/ 54 w 55"/>
                          <a:gd name="T5" fmla="*/ 0 h 53"/>
                          <a:gd name="T6" fmla="*/ 0 w 55"/>
                          <a:gd name="T7" fmla="*/ 52 h 53"/>
                          <a:gd name="T8" fmla="*/ 0 60000 65536"/>
                          <a:gd name="T9" fmla="*/ 0 60000 65536"/>
                          <a:gd name="T10" fmla="*/ 0 60000 65536"/>
                          <a:gd name="T11" fmla="*/ 0 60000 65536"/>
                          <a:gd name="T12" fmla="*/ 0 w 55"/>
                          <a:gd name="T13" fmla="*/ 0 h 53"/>
                          <a:gd name="T14" fmla="*/ 55 w 55"/>
                          <a:gd name="T15" fmla="*/ 53 h 53"/>
                        </a:gdLst>
                        <a:ahLst/>
                        <a:cxnLst>
                          <a:cxn ang="T8">
                            <a:pos x="T0" y="T1"/>
                          </a:cxn>
                          <a:cxn ang="T9">
                            <a:pos x="T2" y="T3"/>
                          </a:cxn>
                          <a:cxn ang="T10">
                            <a:pos x="T4" y="T5"/>
                          </a:cxn>
                          <a:cxn ang="T11">
                            <a:pos x="T6" y="T7"/>
                          </a:cxn>
                        </a:cxnLst>
                        <a:rect l="T12" t="T13" r="T14" b="T15"/>
                        <a:pathLst>
                          <a:path w="55" h="53">
                            <a:moveTo>
                              <a:pt x="0" y="0"/>
                            </a:moveTo>
                            <a:lnTo>
                              <a:pt x="54" y="52"/>
                            </a:lnTo>
                            <a:lnTo>
                              <a:pt x="54" y="0"/>
                            </a:lnTo>
                            <a:lnTo>
                              <a:pt x="0" y="52"/>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902" name="Group 193">
                      <a:extLst>
                        <a:ext uri="{FF2B5EF4-FFF2-40B4-BE49-F238E27FC236}">
                          <a16:creationId xmlns:a16="http://schemas.microsoft.com/office/drawing/2014/main" id="{FD2B4027-7CDB-EE7B-ACE9-31E59C1EF40A}"/>
                        </a:ext>
                      </a:extLst>
                    </p:cNvPr>
                    <p:cNvGrpSpPr>
                      <a:grpSpLocks/>
                    </p:cNvGrpSpPr>
                    <p:nvPr/>
                  </p:nvGrpSpPr>
                  <p:grpSpPr bwMode="auto">
                    <a:xfrm>
                      <a:off x="2174" y="1946"/>
                      <a:ext cx="61" cy="53"/>
                      <a:chOff x="2174" y="1946"/>
                      <a:chExt cx="61" cy="53"/>
                    </a:xfrm>
                  </p:grpSpPr>
                  <p:sp>
                    <p:nvSpPr>
                      <p:cNvPr id="906" name="Freeform 194">
                        <a:extLst>
                          <a:ext uri="{FF2B5EF4-FFF2-40B4-BE49-F238E27FC236}">
                            <a16:creationId xmlns:a16="http://schemas.microsoft.com/office/drawing/2014/main" id="{83812ECA-DC35-AAA8-5E17-DB8591F2B7C1}"/>
                          </a:ext>
                        </a:extLst>
                      </p:cNvPr>
                      <p:cNvSpPr>
                        <a:spLocks/>
                      </p:cNvSpPr>
                      <p:nvPr/>
                    </p:nvSpPr>
                    <p:spPr bwMode="auto">
                      <a:xfrm>
                        <a:off x="2174" y="1946"/>
                        <a:ext cx="61" cy="53"/>
                      </a:xfrm>
                      <a:custGeom>
                        <a:avLst/>
                        <a:gdLst>
                          <a:gd name="T0" fmla="*/ 0 w 61"/>
                          <a:gd name="T1" fmla="*/ 0 h 53"/>
                          <a:gd name="T2" fmla="*/ 60 w 61"/>
                          <a:gd name="T3" fmla="*/ 0 h 53"/>
                          <a:gd name="T4" fmla="*/ 60 w 61"/>
                          <a:gd name="T5" fmla="*/ 52 h 53"/>
                          <a:gd name="T6" fmla="*/ 0 w 61"/>
                          <a:gd name="T7" fmla="*/ 52 h 53"/>
                          <a:gd name="T8" fmla="*/ 0 w 61"/>
                          <a:gd name="T9" fmla="*/ 0 h 53"/>
                          <a:gd name="T10" fmla="*/ 0 60000 65536"/>
                          <a:gd name="T11" fmla="*/ 0 60000 65536"/>
                          <a:gd name="T12" fmla="*/ 0 60000 65536"/>
                          <a:gd name="T13" fmla="*/ 0 60000 65536"/>
                          <a:gd name="T14" fmla="*/ 0 60000 65536"/>
                          <a:gd name="T15" fmla="*/ 0 w 61"/>
                          <a:gd name="T16" fmla="*/ 0 h 53"/>
                          <a:gd name="T17" fmla="*/ 61 w 61"/>
                          <a:gd name="T18" fmla="*/ 53 h 53"/>
                        </a:gdLst>
                        <a:ahLst/>
                        <a:cxnLst>
                          <a:cxn ang="T10">
                            <a:pos x="T0" y="T1"/>
                          </a:cxn>
                          <a:cxn ang="T11">
                            <a:pos x="T2" y="T3"/>
                          </a:cxn>
                          <a:cxn ang="T12">
                            <a:pos x="T4" y="T5"/>
                          </a:cxn>
                          <a:cxn ang="T13">
                            <a:pos x="T6" y="T7"/>
                          </a:cxn>
                          <a:cxn ang="T14">
                            <a:pos x="T8" y="T9"/>
                          </a:cxn>
                        </a:cxnLst>
                        <a:rect l="T15" t="T16" r="T17" b="T18"/>
                        <a:pathLst>
                          <a:path w="61" h="53">
                            <a:moveTo>
                              <a:pt x="0" y="0"/>
                            </a:moveTo>
                            <a:lnTo>
                              <a:pt x="60" y="0"/>
                            </a:lnTo>
                            <a:lnTo>
                              <a:pt x="60" y="52"/>
                            </a:lnTo>
                            <a:lnTo>
                              <a:pt x="0" y="52"/>
                            </a:lnTo>
                            <a:lnTo>
                              <a:pt x="0" y="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07" name="Freeform 195">
                        <a:extLst>
                          <a:ext uri="{FF2B5EF4-FFF2-40B4-BE49-F238E27FC236}">
                            <a16:creationId xmlns:a16="http://schemas.microsoft.com/office/drawing/2014/main" id="{16CB0C9F-AEC6-6CC4-599C-7E2390829BCC}"/>
                          </a:ext>
                        </a:extLst>
                      </p:cNvPr>
                      <p:cNvSpPr>
                        <a:spLocks/>
                      </p:cNvSpPr>
                      <p:nvPr/>
                    </p:nvSpPr>
                    <p:spPr bwMode="auto">
                      <a:xfrm>
                        <a:off x="2174" y="1946"/>
                        <a:ext cx="61" cy="53"/>
                      </a:xfrm>
                      <a:custGeom>
                        <a:avLst/>
                        <a:gdLst>
                          <a:gd name="T0" fmla="*/ 0 w 61"/>
                          <a:gd name="T1" fmla="*/ 0 h 53"/>
                          <a:gd name="T2" fmla="*/ 60 w 61"/>
                          <a:gd name="T3" fmla="*/ 52 h 53"/>
                          <a:gd name="T4" fmla="*/ 60 w 61"/>
                          <a:gd name="T5" fmla="*/ 0 h 53"/>
                          <a:gd name="T6" fmla="*/ 0 w 61"/>
                          <a:gd name="T7" fmla="*/ 52 h 53"/>
                          <a:gd name="T8" fmla="*/ 0 60000 65536"/>
                          <a:gd name="T9" fmla="*/ 0 60000 65536"/>
                          <a:gd name="T10" fmla="*/ 0 60000 65536"/>
                          <a:gd name="T11" fmla="*/ 0 60000 65536"/>
                          <a:gd name="T12" fmla="*/ 0 w 61"/>
                          <a:gd name="T13" fmla="*/ 0 h 53"/>
                          <a:gd name="T14" fmla="*/ 61 w 61"/>
                          <a:gd name="T15" fmla="*/ 53 h 53"/>
                        </a:gdLst>
                        <a:ahLst/>
                        <a:cxnLst>
                          <a:cxn ang="T8">
                            <a:pos x="T0" y="T1"/>
                          </a:cxn>
                          <a:cxn ang="T9">
                            <a:pos x="T2" y="T3"/>
                          </a:cxn>
                          <a:cxn ang="T10">
                            <a:pos x="T4" y="T5"/>
                          </a:cxn>
                          <a:cxn ang="T11">
                            <a:pos x="T6" y="T7"/>
                          </a:cxn>
                        </a:cxnLst>
                        <a:rect l="T12" t="T13" r="T14" b="T15"/>
                        <a:pathLst>
                          <a:path w="61" h="53">
                            <a:moveTo>
                              <a:pt x="0" y="0"/>
                            </a:moveTo>
                            <a:lnTo>
                              <a:pt x="60" y="52"/>
                            </a:lnTo>
                            <a:lnTo>
                              <a:pt x="60" y="0"/>
                            </a:lnTo>
                            <a:lnTo>
                              <a:pt x="0" y="52"/>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nvGrpSpPr>
                    <p:cNvPr id="903" name="Group 196">
                      <a:extLst>
                        <a:ext uri="{FF2B5EF4-FFF2-40B4-BE49-F238E27FC236}">
                          <a16:creationId xmlns:a16="http://schemas.microsoft.com/office/drawing/2014/main" id="{7811EC93-B5D7-C394-1A75-DE8D8337B414}"/>
                        </a:ext>
                      </a:extLst>
                    </p:cNvPr>
                    <p:cNvGrpSpPr>
                      <a:grpSpLocks/>
                    </p:cNvGrpSpPr>
                    <p:nvPr/>
                  </p:nvGrpSpPr>
                  <p:grpSpPr bwMode="auto">
                    <a:xfrm>
                      <a:off x="2228" y="1946"/>
                      <a:ext cx="61" cy="53"/>
                      <a:chOff x="2228" y="1946"/>
                      <a:chExt cx="61" cy="53"/>
                    </a:xfrm>
                  </p:grpSpPr>
                  <p:sp>
                    <p:nvSpPr>
                      <p:cNvPr id="904" name="Freeform 197">
                        <a:extLst>
                          <a:ext uri="{FF2B5EF4-FFF2-40B4-BE49-F238E27FC236}">
                            <a16:creationId xmlns:a16="http://schemas.microsoft.com/office/drawing/2014/main" id="{A5403F34-3FF4-2D1F-0D7B-02B5C6A29816}"/>
                          </a:ext>
                        </a:extLst>
                      </p:cNvPr>
                      <p:cNvSpPr>
                        <a:spLocks/>
                      </p:cNvSpPr>
                      <p:nvPr/>
                    </p:nvSpPr>
                    <p:spPr bwMode="auto">
                      <a:xfrm>
                        <a:off x="2228" y="1946"/>
                        <a:ext cx="61" cy="53"/>
                      </a:xfrm>
                      <a:custGeom>
                        <a:avLst/>
                        <a:gdLst>
                          <a:gd name="T0" fmla="*/ 0 w 61"/>
                          <a:gd name="T1" fmla="*/ 0 h 53"/>
                          <a:gd name="T2" fmla="*/ 60 w 61"/>
                          <a:gd name="T3" fmla="*/ 0 h 53"/>
                          <a:gd name="T4" fmla="*/ 60 w 61"/>
                          <a:gd name="T5" fmla="*/ 52 h 53"/>
                          <a:gd name="T6" fmla="*/ 0 w 61"/>
                          <a:gd name="T7" fmla="*/ 52 h 53"/>
                          <a:gd name="T8" fmla="*/ 0 w 61"/>
                          <a:gd name="T9" fmla="*/ 0 h 53"/>
                          <a:gd name="T10" fmla="*/ 0 60000 65536"/>
                          <a:gd name="T11" fmla="*/ 0 60000 65536"/>
                          <a:gd name="T12" fmla="*/ 0 60000 65536"/>
                          <a:gd name="T13" fmla="*/ 0 60000 65536"/>
                          <a:gd name="T14" fmla="*/ 0 60000 65536"/>
                          <a:gd name="T15" fmla="*/ 0 w 61"/>
                          <a:gd name="T16" fmla="*/ 0 h 53"/>
                          <a:gd name="T17" fmla="*/ 61 w 61"/>
                          <a:gd name="T18" fmla="*/ 53 h 53"/>
                        </a:gdLst>
                        <a:ahLst/>
                        <a:cxnLst>
                          <a:cxn ang="T10">
                            <a:pos x="T0" y="T1"/>
                          </a:cxn>
                          <a:cxn ang="T11">
                            <a:pos x="T2" y="T3"/>
                          </a:cxn>
                          <a:cxn ang="T12">
                            <a:pos x="T4" y="T5"/>
                          </a:cxn>
                          <a:cxn ang="T13">
                            <a:pos x="T6" y="T7"/>
                          </a:cxn>
                          <a:cxn ang="T14">
                            <a:pos x="T8" y="T9"/>
                          </a:cxn>
                        </a:cxnLst>
                        <a:rect l="T15" t="T16" r="T17" b="T18"/>
                        <a:pathLst>
                          <a:path w="61" h="53">
                            <a:moveTo>
                              <a:pt x="0" y="0"/>
                            </a:moveTo>
                            <a:lnTo>
                              <a:pt x="60" y="0"/>
                            </a:lnTo>
                            <a:lnTo>
                              <a:pt x="60" y="52"/>
                            </a:lnTo>
                            <a:lnTo>
                              <a:pt x="0" y="52"/>
                            </a:lnTo>
                            <a:lnTo>
                              <a:pt x="0" y="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905" name="Freeform 198">
                        <a:extLst>
                          <a:ext uri="{FF2B5EF4-FFF2-40B4-BE49-F238E27FC236}">
                            <a16:creationId xmlns:a16="http://schemas.microsoft.com/office/drawing/2014/main" id="{7F035D8E-260D-051D-9639-DFB2CBFDBF48}"/>
                          </a:ext>
                        </a:extLst>
                      </p:cNvPr>
                      <p:cNvSpPr>
                        <a:spLocks/>
                      </p:cNvSpPr>
                      <p:nvPr/>
                    </p:nvSpPr>
                    <p:spPr bwMode="auto">
                      <a:xfrm>
                        <a:off x="2228" y="1946"/>
                        <a:ext cx="61" cy="53"/>
                      </a:xfrm>
                      <a:custGeom>
                        <a:avLst/>
                        <a:gdLst>
                          <a:gd name="T0" fmla="*/ 0 w 61"/>
                          <a:gd name="T1" fmla="*/ 0 h 53"/>
                          <a:gd name="T2" fmla="*/ 60 w 61"/>
                          <a:gd name="T3" fmla="*/ 52 h 53"/>
                          <a:gd name="T4" fmla="*/ 60 w 61"/>
                          <a:gd name="T5" fmla="*/ 0 h 53"/>
                          <a:gd name="T6" fmla="*/ 0 w 61"/>
                          <a:gd name="T7" fmla="*/ 52 h 53"/>
                          <a:gd name="T8" fmla="*/ 0 60000 65536"/>
                          <a:gd name="T9" fmla="*/ 0 60000 65536"/>
                          <a:gd name="T10" fmla="*/ 0 60000 65536"/>
                          <a:gd name="T11" fmla="*/ 0 60000 65536"/>
                          <a:gd name="T12" fmla="*/ 0 w 61"/>
                          <a:gd name="T13" fmla="*/ 0 h 53"/>
                          <a:gd name="T14" fmla="*/ 61 w 61"/>
                          <a:gd name="T15" fmla="*/ 53 h 53"/>
                        </a:gdLst>
                        <a:ahLst/>
                        <a:cxnLst>
                          <a:cxn ang="T8">
                            <a:pos x="T0" y="T1"/>
                          </a:cxn>
                          <a:cxn ang="T9">
                            <a:pos x="T2" y="T3"/>
                          </a:cxn>
                          <a:cxn ang="T10">
                            <a:pos x="T4" y="T5"/>
                          </a:cxn>
                          <a:cxn ang="T11">
                            <a:pos x="T6" y="T7"/>
                          </a:cxn>
                        </a:cxnLst>
                        <a:rect l="T12" t="T13" r="T14" b="T15"/>
                        <a:pathLst>
                          <a:path w="61" h="53">
                            <a:moveTo>
                              <a:pt x="0" y="0"/>
                            </a:moveTo>
                            <a:lnTo>
                              <a:pt x="60" y="52"/>
                            </a:lnTo>
                            <a:lnTo>
                              <a:pt x="60" y="0"/>
                            </a:lnTo>
                            <a:lnTo>
                              <a:pt x="0" y="52"/>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sp>
                <p:nvSpPr>
                  <p:cNvPr id="60" name="Line 199">
                    <a:extLst>
                      <a:ext uri="{FF2B5EF4-FFF2-40B4-BE49-F238E27FC236}">
                        <a16:creationId xmlns:a16="http://schemas.microsoft.com/office/drawing/2014/main" id="{5F2053B2-39E4-56EE-EEBB-0ADE07331355}"/>
                      </a:ext>
                    </a:extLst>
                  </p:cNvPr>
                  <p:cNvSpPr>
                    <a:spLocks noChangeShapeType="1"/>
                  </p:cNvSpPr>
                  <p:nvPr/>
                </p:nvSpPr>
                <p:spPr bwMode="auto">
                  <a:xfrm>
                    <a:off x="1984" y="1950"/>
                    <a:ext cx="0" cy="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61" name="Line 200">
                    <a:extLst>
                      <a:ext uri="{FF2B5EF4-FFF2-40B4-BE49-F238E27FC236}">
                        <a16:creationId xmlns:a16="http://schemas.microsoft.com/office/drawing/2014/main" id="{A0ED6B78-E36D-E037-EAB5-38591470E33D}"/>
                      </a:ext>
                    </a:extLst>
                  </p:cNvPr>
                  <p:cNvSpPr>
                    <a:spLocks noChangeShapeType="1"/>
                  </p:cNvSpPr>
                  <p:nvPr/>
                </p:nvSpPr>
                <p:spPr bwMode="auto">
                  <a:xfrm>
                    <a:off x="2151" y="1950"/>
                    <a:ext cx="0" cy="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62" name="Line 201">
                    <a:extLst>
                      <a:ext uri="{FF2B5EF4-FFF2-40B4-BE49-F238E27FC236}">
                        <a16:creationId xmlns:a16="http://schemas.microsoft.com/office/drawing/2014/main" id="{6DAE9136-1261-AF20-A631-07C01A60CD6B}"/>
                      </a:ext>
                    </a:extLst>
                  </p:cNvPr>
                  <p:cNvSpPr>
                    <a:spLocks noChangeShapeType="1"/>
                  </p:cNvSpPr>
                  <p:nvPr/>
                </p:nvSpPr>
                <p:spPr bwMode="auto">
                  <a:xfrm>
                    <a:off x="2037" y="1950"/>
                    <a:ext cx="0" cy="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63" name="Line 202">
                    <a:extLst>
                      <a:ext uri="{FF2B5EF4-FFF2-40B4-BE49-F238E27FC236}">
                        <a16:creationId xmlns:a16="http://schemas.microsoft.com/office/drawing/2014/main" id="{879DDB57-CED4-5510-6960-B1F40D87C050}"/>
                      </a:ext>
                    </a:extLst>
                  </p:cNvPr>
                  <p:cNvSpPr>
                    <a:spLocks noChangeShapeType="1"/>
                  </p:cNvSpPr>
                  <p:nvPr/>
                </p:nvSpPr>
                <p:spPr bwMode="auto">
                  <a:xfrm>
                    <a:off x="2091" y="1950"/>
                    <a:ext cx="0" cy="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896" name="Line 203">
                    <a:extLst>
                      <a:ext uri="{FF2B5EF4-FFF2-40B4-BE49-F238E27FC236}">
                        <a16:creationId xmlns:a16="http://schemas.microsoft.com/office/drawing/2014/main" id="{20AB84F0-E2DE-798A-1686-2C2C845FDA97}"/>
                      </a:ext>
                    </a:extLst>
                  </p:cNvPr>
                  <p:cNvSpPr>
                    <a:spLocks noChangeShapeType="1"/>
                  </p:cNvSpPr>
                  <p:nvPr/>
                </p:nvSpPr>
                <p:spPr bwMode="auto">
                  <a:xfrm>
                    <a:off x="1931" y="1950"/>
                    <a:ext cx="0" cy="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897" name="Line 204">
                    <a:extLst>
                      <a:ext uri="{FF2B5EF4-FFF2-40B4-BE49-F238E27FC236}">
                        <a16:creationId xmlns:a16="http://schemas.microsoft.com/office/drawing/2014/main" id="{50B71EB1-A2A0-67BE-2A76-BFD0C2C9C4F3}"/>
                      </a:ext>
                    </a:extLst>
                  </p:cNvPr>
                  <p:cNvSpPr>
                    <a:spLocks noChangeShapeType="1"/>
                  </p:cNvSpPr>
                  <p:nvPr/>
                </p:nvSpPr>
                <p:spPr bwMode="auto">
                  <a:xfrm>
                    <a:off x="1877" y="1950"/>
                    <a:ext cx="0" cy="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898" name="Line 205">
                    <a:extLst>
                      <a:ext uri="{FF2B5EF4-FFF2-40B4-BE49-F238E27FC236}">
                        <a16:creationId xmlns:a16="http://schemas.microsoft.com/office/drawing/2014/main" id="{F908B11D-196A-35B2-AAF1-49D0D754AAAF}"/>
                      </a:ext>
                    </a:extLst>
                  </p:cNvPr>
                  <p:cNvSpPr>
                    <a:spLocks noChangeShapeType="1"/>
                  </p:cNvSpPr>
                  <p:nvPr/>
                </p:nvSpPr>
                <p:spPr bwMode="auto">
                  <a:xfrm>
                    <a:off x="2204" y="1950"/>
                    <a:ext cx="0" cy="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899" name="Line 206">
                    <a:extLst>
                      <a:ext uri="{FF2B5EF4-FFF2-40B4-BE49-F238E27FC236}">
                        <a16:creationId xmlns:a16="http://schemas.microsoft.com/office/drawing/2014/main" id="{B41E72F0-50E9-AA8B-D977-6F8BC70793AB}"/>
                      </a:ext>
                    </a:extLst>
                  </p:cNvPr>
                  <p:cNvSpPr>
                    <a:spLocks noChangeShapeType="1"/>
                  </p:cNvSpPr>
                  <p:nvPr/>
                </p:nvSpPr>
                <p:spPr bwMode="auto">
                  <a:xfrm>
                    <a:off x="2257" y="1950"/>
                    <a:ext cx="0" cy="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grpSp>
        <p:grpSp>
          <p:nvGrpSpPr>
            <p:cNvPr id="7" name="Group 959">
              <a:extLst>
                <a:ext uri="{FF2B5EF4-FFF2-40B4-BE49-F238E27FC236}">
                  <a16:creationId xmlns:a16="http://schemas.microsoft.com/office/drawing/2014/main" id="{97BBC4D0-7D50-3AE5-DCBC-BA241BC1FC92}"/>
                </a:ext>
              </a:extLst>
            </p:cNvPr>
            <p:cNvGrpSpPr>
              <a:grpSpLocks/>
            </p:cNvGrpSpPr>
            <p:nvPr/>
          </p:nvGrpSpPr>
          <p:grpSpPr bwMode="auto">
            <a:xfrm>
              <a:off x="3352800" y="3733800"/>
              <a:ext cx="2667000" cy="855456"/>
              <a:chOff x="3352800" y="3733800"/>
              <a:chExt cx="2667000" cy="855456"/>
            </a:xfrm>
          </p:grpSpPr>
          <p:sp>
            <p:nvSpPr>
              <p:cNvPr id="31" name="Rectangle 208">
                <a:extLst>
                  <a:ext uri="{FF2B5EF4-FFF2-40B4-BE49-F238E27FC236}">
                    <a16:creationId xmlns:a16="http://schemas.microsoft.com/office/drawing/2014/main" id="{E4C599CC-BF45-2465-2E52-18C827E8E5DB}"/>
                  </a:ext>
                </a:extLst>
              </p:cNvPr>
              <p:cNvSpPr>
                <a:spLocks noChangeArrowheads="1"/>
              </p:cNvSpPr>
              <p:nvPr/>
            </p:nvSpPr>
            <p:spPr bwMode="auto">
              <a:xfrm>
                <a:off x="3352800" y="4191648"/>
                <a:ext cx="2667000" cy="397608"/>
              </a:xfrm>
              <a:prstGeom prst="rect">
                <a:avLst/>
              </a:prstGeom>
              <a:solidFill>
                <a:srgbClr val="FFCC66"/>
              </a:solidFill>
              <a:ln w="38100">
                <a:solidFill>
                  <a:srgbClr val="FFC000"/>
                </a:solidFill>
                <a:miter lim="800000"/>
                <a:headEnd/>
                <a:tailEnd/>
              </a:ln>
            </p:spPr>
            <p:txBody>
              <a:bodyPr lIns="90488" tIns="44450" rIns="90488" bIns="4445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auto" latinLnBrk="0" hangingPunct="1">
                  <a:lnSpc>
                    <a:spcPct val="100000"/>
                  </a:lnSpc>
                  <a:spcBef>
                    <a:spcPct val="0"/>
                  </a:spcBef>
                  <a:spcAft>
                    <a:spcPts val="0"/>
                  </a:spcAft>
                  <a:buClr>
                    <a:srgbClr val="000000"/>
                  </a:buClr>
                  <a:buSzTx/>
                  <a:buFontTx/>
                  <a:buNone/>
                  <a:tabLst/>
                  <a:defRPr/>
                </a:pPr>
                <a:r>
                  <a:rPr kumimoji="0" lang="en-US" altLang="en-US" sz="1800" b="1" i="0" u="none" strike="noStrike" kern="0" cap="none" spc="0" normalizeH="0" baseline="0" noProof="0" dirty="0">
                    <a:ln>
                      <a:noFill/>
                    </a:ln>
                    <a:solidFill>
                      <a:srgbClr val="000000"/>
                    </a:solidFill>
                    <a:effectLst/>
                    <a:uLnTx/>
                    <a:uFillTx/>
                    <a:latin typeface="+mn-lt"/>
                    <a:cs typeface="Arial"/>
                    <a:sym typeface="Arial"/>
                  </a:rPr>
                  <a:t>Industrial waste</a:t>
                </a:r>
              </a:p>
            </p:txBody>
          </p:sp>
          <p:sp>
            <p:nvSpPr>
              <p:cNvPr id="32" name="Freeform 209">
                <a:extLst>
                  <a:ext uri="{FF2B5EF4-FFF2-40B4-BE49-F238E27FC236}">
                    <a16:creationId xmlns:a16="http://schemas.microsoft.com/office/drawing/2014/main" id="{9416A7BE-573A-B91B-0EE9-AE6FAA2903C6}"/>
                  </a:ext>
                </a:extLst>
              </p:cNvPr>
              <p:cNvSpPr>
                <a:spLocks/>
              </p:cNvSpPr>
              <p:nvPr/>
            </p:nvSpPr>
            <p:spPr bwMode="auto">
              <a:xfrm>
                <a:off x="4528365" y="3733800"/>
                <a:ext cx="315871" cy="308876"/>
              </a:xfrm>
              <a:custGeom>
                <a:avLst/>
                <a:gdLst>
                  <a:gd name="T0" fmla="*/ 2147483646 w 215"/>
                  <a:gd name="T1" fmla="*/ 2147483646 h 210"/>
                  <a:gd name="T2" fmla="*/ 2147483646 w 215"/>
                  <a:gd name="T3" fmla="*/ 2147483646 h 210"/>
                  <a:gd name="T4" fmla="*/ 2147483646 w 215"/>
                  <a:gd name="T5" fmla="*/ 2147483646 h 210"/>
                  <a:gd name="T6" fmla="*/ 2147483646 w 215"/>
                  <a:gd name="T7" fmla="*/ 0 h 210"/>
                  <a:gd name="T8" fmla="*/ 2147483646 w 215"/>
                  <a:gd name="T9" fmla="*/ 0 h 210"/>
                  <a:gd name="T10" fmla="*/ 2147483646 w 215"/>
                  <a:gd name="T11" fmla="*/ 2147483646 h 210"/>
                  <a:gd name="T12" fmla="*/ 0 w 215"/>
                  <a:gd name="T13" fmla="*/ 2147483646 h 210"/>
                  <a:gd name="T14" fmla="*/ 2147483646 w 215"/>
                  <a:gd name="T15" fmla="*/ 2147483646 h 210"/>
                  <a:gd name="T16" fmla="*/ 0 60000 65536"/>
                  <a:gd name="T17" fmla="*/ 0 60000 65536"/>
                  <a:gd name="T18" fmla="*/ 0 60000 65536"/>
                  <a:gd name="T19" fmla="*/ 0 60000 65536"/>
                  <a:gd name="T20" fmla="*/ 0 60000 65536"/>
                  <a:gd name="T21" fmla="*/ 0 60000 65536"/>
                  <a:gd name="T22" fmla="*/ 0 60000 65536"/>
                  <a:gd name="T23" fmla="*/ 0 60000 65536"/>
                  <a:gd name="T24" fmla="*/ 0 w 215"/>
                  <a:gd name="T25" fmla="*/ 0 h 210"/>
                  <a:gd name="T26" fmla="*/ 215 w 215"/>
                  <a:gd name="T27" fmla="*/ 210 h 2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5" h="210">
                    <a:moveTo>
                      <a:pt x="107" y="209"/>
                    </a:moveTo>
                    <a:lnTo>
                      <a:pt x="214" y="102"/>
                    </a:lnTo>
                    <a:lnTo>
                      <a:pt x="186" y="102"/>
                    </a:lnTo>
                    <a:lnTo>
                      <a:pt x="186" y="0"/>
                    </a:lnTo>
                    <a:lnTo>
                      <a:pt x="28" y="0"/>
                    </a:lnTo>
                    <a:lnTo>
                      <a:pt x="28" y="102"/>
                    </a:lnTo>
                    <a:lnTo>
                      <a:pt x="0" y="102"/>
                    </a:lnTo>
                    <a:lnTo>
                      <a:pt x="107" y="209"/>
                    </a:lnTo>
                  </a:path>
                </a:pathLst>
              </a:custGeom>
              <a:solidFill>
                <a:srgbClr val="FF9900"/>
              </a:solidFill>
              <a:ln w="57150" cap="rnd">
                <a:solidFill>
                  <a:srgbClr val="FF0066"/>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sp>
          <p:nvSpPr>
            <p:cNvPr id="8" name="Line 224">
              <a:extLst>
                <a:ext uri="{FF2B5EF4-FFF2-40B4-BE49-F238E27FC236}">
                  <a16:creationId xmlns:a16="http://schemas.microsoft.com/office/drawing/2014/main" id="{C5F536DA-E2CA-2F09-79D1-D2B476FE25F6}"/>
                </a:ext>
              </a:extLst>
            </p:cNvPr>
            <p:cNvSpPr>
              <a:spLocks noChangeShapeType="1"/>
            </p:cNvSpPr>
            <p:nvPr/>
          </p:nvSpPr>
          <p:spPr bwMode="auto">
            <a:xfrm flipH="1">
              <a:off x="1828800" y="4800599"/>
              <a:ext cx="1337626" cy="575279"/>
            </a:xfrm>
            <a:prstGeom prst="line">
              <a:avLst/>
            </a:prstGeom>
            <a:noFill/>
            <a:ln w="5715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nvGrpSpPr>
            <p:cNvPr id="9" name="Group 958">
              <a:extLst>
                <a:ext uri="{FF2B5EF4-FFF2-40B4-BE49-F238E27FC236}">
                  <a16:creationId xmlns:a16="http://schemas.microsoft.com/office/drawing/2014/main" id="{7CD9EBAB-7684-E98E-9EAD-CCB0E04C4833}"/>
                </a:ext>
              </a:extLst>
            </p:cNvPr>
            <p:cNvGrpSpPr>
              <a:grpSpLocks/>
            </p:cNvGrpSpPr>
            <p:nvPr/>
          </p:nvGrpSpPr>
          <p:grpSpPr bwMode="auto">
            <a:xfrm>
              <a:off x="838218" y="6302338"/>
              <a:ext cx="7620000" cy="746765"/>
              <a:chOff x="838218" y="6302338"/>
              <a:chExt cx="7620000" cy="746765"/>
            </a:xfrm>
          </p:grpSpPr>
          <p:sp>
            <p:nvSpPr>
              <p:cNvPr id="25" name="Rectangle 226">
                <a:extLst>
                  <a:ext uri="{FF2B5EF4-FFF2-40B4-BE49-F238E27FC236}">
                    <a16:creationId xmlns:a16="http://schemas.microsoft.com/office/drawing/2014/main" id="{1A08B4AF-1AB8-3BEF-A434-BB7B8E41ADD2}"/>
                  </a:ext>
                </a:extLst>
              </p:cNvPr>
              <p:cNvSpPr>
                <a:spLocks noChangeArrowheads="1"/>
              </p:cNvSpPr>
              <p:nvPr/>
            </p:nvSpPr>
            <p:spPr bwMode="auto">
              <a:xfrm>
                <a:off x="4135662" y="6651495"/>
                <a:ext cx="1300721" cy="397608"/>
              </a:xfrm>
              <a:prstGeom prst="rect">
                <a:avLst/>
              </a:prstGeom>
              <a:solidFill>
                <a:srgbClr val="BEF4FA"/>
              </a:solidFill>
              <a:ln w="38100">
                <a:solidFill>
                  <a:srgbClr val="CC0099"/>
                </a:solidFill>
                <a:miter lim="800000"/>
                <a:headEnd/>
                <a:tailEnd/>
              </a:ln>
            </p:spPr>
            <p:txBody>
              <a:bodyPr wrap="none" lIns="90488" tIns="44450" rIns="90488" bIns="4445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ct val="0"/>
                  </a:spcBef>
                  <a:spcAft>
                    <a:spcPts val="0"/>
                  </a:spcAft>
                  <a:buClr>
                    <a:srgbClr val="000000"/>
                  </a:buClr>
                  <a:buSzTx/>
                  <a:buFontTx/>
                  <a:buNone/>
                  <a:tabLst/>
                  <a:defRPr/>
                </a:pPr>
                <a:r>
                  <a:rPr kumimoji="0" lang="en-US" altLang="en-US" sz="1800" b="1" i="0" u="none" strike="noStrike" kern="0" cap="none" spc="0" normalizeH="0" baseline="0" noProof="0" dirty="0">
                    <a:ln>
                      <a:noFill/>
                    </a:ln>
                    <a:solidFill>
                      <a:srgbClr val="000000"/>
                    </a:solidFill>
                    <a:effectLst/>
                    <a:uLnTx/>
                    <a:uFillTx/>
                    <a:latin typeface="+mn-lt"/>
                    <a:cs typeface="Arial"/>
                    <a:sym typeface="Arial"/>
                  </a:rPr>
                  <a:t>DISPOSE</a:t>
                </a:r>
              </a:p>
            </p:txBody>
          </p:sp>
          <p:grpSp>
            <p:nvGrpSpPr>
              <p:cNvPr id="26" name="Group 947">
                <a:extLst>
                  <a:ext uri="{FF2B5EF4-FFF2-40B4-BE49-F238E27FC236}">
                    <a16:creationId xmlns:a16="http://schemas.microsoft.com/office/drawing/2014/main" id="{7F7E8AE5-B2D7-9C5C-FCFD-846555038E7A}"/>
                  </a:ext>
                </a:extLst>
              </p:cNvPr>
              <p:cNvGrpSpPr>
                <a:grpSpLocks/>
              </p:cNvGrpSpPr>
              <p:nvPr/>
            </p:nvGrpSpPr>
            <p:grpSpPr bwMode="auto">
              <a:xfrm>
                <a:off x="838218" y="6302338"/>
                <a:ext cx="7620000" cy="304800"/>
                <a:chOff x="3848111" y="6435641"/>
                <a:chExt cx="4726318" cy="283641"/>
              </a:xfrm>
            </p:grpSpPr>
            <p:grpSp>
              <p:nvGrpSpPr>
                <p:cNvPr id="27" name="Group 946">
                  <a:extLst>
                    <a:ext uri="{FF2B5EF4-FFF2-40B4-BE49-F238E27FC236}">
                      <a16:creationId xmlns:a16="http://schemas.microsoft.com/office/drawing/2014/main" id="{1B0FEB08-6C4C-258F-78CB-44330A2BFD44}"/>
                    </a:ext>
                  </a:extLst>
                </p:cNvPr>
                <p:cNvGrpSpPr>
                  <a:grpSpLocks/>
                </p:cNvGrpSpPr>
                <p:nvPr/>
              </p:nvGrpSpPr>
              <p:grpSpPr bwMode="auto">
                <a:xfrm>
                  <a:off x="3848111" y="6435641"/>
                  <a:ext cx="4726318" cy="149004"/>
                  <a:chOff x="-1828789" y="7001453"/>
                  <a:chExt cx="4726318" cy="149004"/>
                </a:xfrm>
              </p:grpSpPr>
              <p:sp>
                <p:nvSpPr>
                  <p:cNvPr id="29" name="Freeform 225">
                    <a:extLst>
                      <a:ext uri="{FF2B5EF4-FFF2-40B4-BE49-F238E27FC236}">
                        <a16:creationId xmlns:a16="http://schemas.microsoft.com/office/drawing/2014/main" id="{61C52752-0CFF-AE44-C516-412D8C29502A}"/>
                      </a:ext>
                    </a:extLst>
                  </p:cNvPr>
                  <p:cNvSpPr>
                    <a:spLocks/>
                  </p:cNvSpPr>
                  <p:nvPr/>
                </p:nvSpPr>
                <p:spPr bwMode="auto">
                  <a:xfrm>
                    <a:off x="-1828789" y="7001453"/>
                    <a:ext cx="4726318" cy="48538"/>
                  </a:xfrm>
                  <a:custGeom>
                    <a:avLst/>
                    <a:gdLst>
                      <a:gd name="T0" fmla="*/ 0 w 3217"/>
                      <a:gd name="T1" fmla="*/ 0 h 33"/>
                      <a:gd name="T2" fmla="*/ 0 w 3217"/>
                      <a:gd name="T3" fmla="*/ 2147483646 h 33"/>
                      <a:gd name="T4" fmla="*/ 2147483646 w 3217"/>
                      <a:gd name="T5" fmla="*/ 2147483646 h 33"/>
                      <a:gd name="T6" fmla="*/ 2147483646 w 3217"/>
                      <a:gd name="T7" fmla="*/ 0 h 33"/>
                      <a:gd name="T8" fmla="*/ 0 60000 65536"/>
                      <a:gd name="T9" fmla="*/ 0 60000 65536"/>
                      <a:gd name="T10" fmla="*/ 0 60000 65536"/>
                      <a:gd name="T11" fmla="*/ 0 60000 65536"/>
                      <a:gd name="T12" fmla="*/ 0 w 3217"/>
                      <a:gd name="T13" fmla="*/ 0 h 33"/>
                      <a:gd name="T14" fmla="*/ 3217 w 3217"/>
                      <a:gd name="T15" fmla="*/ 33 h 33"/>
                    </a:gdLst>
                    <a:ahLst/>
                    <a:cxnLst>
                      <a:cxn ang="T8">
                        <a:pos x="T0" y="T1"/>
                      </a:cxn>
                      <a:cxn ang="T9">
                        <a:pos x="T2" y="T3"/>
                      </a:cxn>
                      <a:cxn ang="T10">
                        <a:pos x="T4" y="T5"/>
                      </a:cxn>
                      <a:cxn ang="T11">
                        <a:pos x="T6" y="T7"/>
                      </a:cxn>
                    </a:cxnLst>
                    <a:rect l="T12" t="T13" r="T14" b="T15"/>
                    <a:pathLst>
                      <a:path w="3217" h="33">
                        <a:moveTo>
                          <a:pt x="0" y="0"/>
                        </a:moveTo>
                        <a:lnTo>
                          <a:pt x="0" y="32"/>
                        </a:lnTo>
                        <a:lnTo>
                          <a:pt x="3216" y="32"/>
                        </a:lnTo>
                        <a:lnTo>
                          <a:pt x="3216" y="0"/>
                        </a:lnTo>
                      </a:path>
                    </a:pathLst>
                  </a:custGeom>
                  <a:noFill/>
                  <a:ln w="38100" cap="rnd">
                    <a:solidFill>
                      <a:srgbClr val="FF0066"/>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30" name="Line 231">
                    <a:extLst>
                      <a:ext uri="{FF2B5EF4-FFF2-40B4-BE49-F238E27FC236}">
                        <a16:creationId xmlns:a16="http://schemas.microsoft.com/office/drawing/2014/main" id="{12385B4D-B601-ED51-3B8F-E2A32BE39BA5}"/>
                      </a:ext>
                    </a:extLst>
                  </p:cNvPr>
                  <p:cNvSpPr>
                    <a:spLocks noChangeShapeType="1"/>
                  </p:cNvSpPr>
                  <p:nvPr/>
                </p:nvSpPr>
                <p:spPr bwMode="auto">
                  <a:xfrm>
                    <a:off x="534359" y="7048969"/>
                    <a:ext cx="0" cy="101488"/>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sp>
              <p:nvSpPr>
                <p:cNvPr id="28" name="Freeform 232">
                  <a:extLst>
                    <a:ext uri="{FF2B5EF4-FFF2-40B4-BE49-F238E27FC236}">
                      <a16:creationId xmlns:a16="http://schemas.microsoft.com/office/drawing/2014/main" id="{E5F6290A-394F-181C-FD50-1C9D44A51E5C}"/>
                    </a:ext>
                  </a:extLst>
                </p:cNvPr>
                <p:cNvSpPr>
                  <a:spLocks/>
                </p:cNvSpPr>
                <p:nvPr/>
              </p:nvSpPr>
              <p:spPr bwMode="auto">
                <a:xfrm>
                  <a:off x="6148096" y="6592790"/>
                  <a:ext cx="126349" cy="126492"/>
                </a:xfrm>
                <a:custGeom>
                  <a:avLst/>
                  <a:gdLst>
                    <a:gd name="T0" fmla="*/ 2147483646 w 86"/>
                    <a:gd name="T1" fmla="*/ 0 h 86"/>
                    <a:gd name="T2" fmla="*/ 0 w 86"/>
                    <a:gd name="T3" fmla="*/ 0 h 86"/>
                    <a:gd name="T4" fmla="*/ 2147483646 w 86"/>
                    <a:gd name="T5" fmla="*/ 2147483646 h 86"/>
                    <a:gd name="T6" fmla="*/ 2147483646 w 86"/>
                    <a:gd name="T7" fmla="*/ 0 h 86"/>
                    <a:gd name="T8" fmla="*/ 0 60000 65536"/>
                    <a:gd name="T9" fmla="*/ 0 60000 65536"/>
                    <a:gd name="T10" fmla="*/ 0 60000 65536"/>
                    <a:gd name="T11" fmla="*/ 0 60000 65536"/>
                    <a:gd name="T12" fmla="*/ 0 w 86"/>
                    <a:gd name="T13" fmla="*/ 0 h 86"/>
                    <a:gd name="T14" fmla="*/ 86 w 86"/>
                    <a:gd name="T15" fmla="*/ 86 h 86"/>
                  </a:gdLst>
                  <a:ahLst/>
                  <a:cxnLst>
                    <a:cxn ang="T8">
                      <a:pos x="T0" y="T1"/>
                    </a:cxn>
                    <a:cxn ang="T9">
                      <a:pos x="T2" y="T3"/>
                    </a:cxn>
                    <a:cxn ang="T10">
                      <a:pos x="T4" y="T5"/>
                    </a:cxn>
                    <a:cxn ang="T11">
                      <a:pos x="T6" y="T7"/>
                    </a:cxn>
                  </a:cxnLst>
                  <a:rect l="T12" t="T13" r="T14" b="T15"/>
                  <a:pathLst>
                    <a:path w="86" h="86">
                      <a:moveTo>
                        <a:pt x="85" y="0"/>
                      </a:moveTo>
                      <a:lnTo>
                        <a:pt x="0" y="0"/>
                      </a:lnTo>
                      <a:lnTo>
                        <a:pt x="45" y="85"/>
                      </a:lnTo>
                      <a:lnTo>
                        <a:pt x="85" y="0"/>
                      </a:lnTo>
                    </a:path>
                  </a:pathLst>
                </a:custGeom>
                <a:solidFill>
                  <a:srgbClr val="000000"/>
                </a:solidFill>
                <a:ln w="12700" cap="rnd">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grpSp>
        <p:sp>
          <p:nvSpPr>
            <p:cNvPr id="10" name="Line 233">
              <a:extLst>
                <a:ext uri="{FF2B5EF4-FFF2-40B4-BE49-F238E27FC236}">
                  <a16:creationId xmlns:a16="http://schemas.microsoft.com/office/drawing/2014/main" id="{41BCCCD9-4A22-6276-06C3-2DE9969762D8}"/>
                </a:ext>
              </a:extLst>
            </p:cNvPr>
            <p:cNvSpPr>
              <a:spLocks noChangeShapeType="1"/>
            </p:cNvSpPr>
            <p:nvPr/>
          </p:nvSpPr>
          <p:spPr bwMode="auto">
            <a:xfrm>
              <a:off x="4727193" y="4947713"/>
              <a:ext cx="126690" cy="323554"/>
            </a:xfrm>
            <a:prstGeom prst="line">
              <a:avLst/>
            </a:prstGeom>
            <a:noFill/>
            <a:ln w="5715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1" name="Line 234">
              <a:extLst>
                <a:ext uri="{FF2B5EF4-FFF2-40B4-BE49-F238E27FC236}">
                  <a16:creationId xmlns:a16="http://schemas.microsoft.com/office/drawing/2014/main" id="{BA97B8E9-6648-2D9D-C35C-117144BBDA04}"/>
                </a:ext>
              </a:extLst>
            </p:cNvPr>
            <p:cNvSpPr>
              <a:spLocks noChangeShapeType="1"/>
            </p:cNvSpPr>
            <p:nvPr/>
          </p:nvSpPr>
          <p:spPr bwMode="auto">
            <a:xfrm>
              <a:off x="5465226" y="4865105"/>
              <a:ext cx="722558" cy="335561"/>
            </a:xfrm>
            <a:prstGeom prst="line">
              <a:avLst/>
            </a:prstGeom>
            <a:noFill/>
            <a:ln w="5715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2" name="Line 235">
              <a:extLst>
                <a:ext uri="{FF2B5EF4-FFF2-40B4-BE49-F238E27FC236}">
                  <a16:creationId xmlns:a16="http://schemas.microsoft.com/office/drawing/2014/main" id="{A65632C3-A567-A5F7-4092-C89B9101A224}"/>
                </a:ext>
              </a:extLst>
            </p:cNvPr>
            <p:cNvSpPr>
              <a:spLocks noChangeShapeType="1"/>
            </p:cNvSpPr>
            <p:nvPr/>
          </p:nvSpPr>
          <p:spPr bwMode="auto">
            <a:xfrm flipH="1">
              <a:off x="3352799" y="4865105"/>
              <a:ext cx="308346" cy="359096"/>
            </a:xfrm>
            <a:prstGeom prst="line">
              <a:avLst/>
            </a:prstGeom>
            <a:noFill/>
            <a:ln w="5715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grpSp>
          <p:nvGrpSpPr>
            <p:cNvPr id="13" name="Group 954">
              <a:extLst>
                <a:ext uri="{FF2B5EF4-FFF2-40B4-BE49-F238E27FC236}">
                  <a16:creationId xmlns:a16="http://schemas.microsoft.com/office/drawing/2014/main" id="{EFE0215A-A9AA-6E07-9FAC-D98734F5BF0E}"/>
                </a:ext>
              </a:extLst>
            </p:cNvPr>
            <p:cNvGrpSpPr>
              <a:grpSpLocks/>
            </p:cNvGrpSpPr>
            <p:nvPr/>
          </p:nvGrpSpPr>
          <p:grpSpPr bwMode="auto">
            <a:xfrm>
              <a:off x="434173" y="5268326"/>
              <a:ext cx="1775466" cy="1103550"/>
              <a:chOff x="434173" y="5268326"/>
              <a:chExt cx="1775466" cy="1103550"/>
            </a:xfrm>
          </p:grpSpPr>
          <p:sp>
            <p:nvSpPr>
              <p:cNvPr id="23" name="Rectangle 210">
                <a:extLst>
                  <a:ext uri="{FF2B5EF4-FFF2-40B4-BE49-F238E27FC236}">
                    <a16:creationId xmlns:a16="http://schemas.microsoft.com/office/drawing/2014/main" id="{EDCAF092-61B2-AE3D-0C35-594B5809FCB2}"/>
                  </a:ext>
                </a:extLst>
              </p:cNvPr>
              <p:cNvSpPr>
                <a:spLocks noChangeArrowheads="1"/>
              </p:cNvSpPr>
              <p:nvPr/>
            </p:nvSpPr>
            <p:spPr bwMode="auto">
              <a:xfrm>
                <a:off x="838200" y="5268326"/>
                <a:ext cx="772842" cy="330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ct val="0"/>
                  </a:spcBef>
                  <a:spcAft>
                    <a:spcPts val="0"/>
                  </a:spcAft>
                  <a:buClr>
                    <a:srgbClr val="000000"/>
                  </a:buClr>
                  <a:buSzTx/>
                  <a:buFontTx/>
                  <a:buNone/>
                  <a:tabLst/>
                  <a:defRPr/>
                </a:pPr>
                <a:r>
                  <a:rPr kumimoji="0" lang="en-US" altLang="en-US" sz="1400" b="1" i="0" u="none" strike="noStrike" kern="0" cap="none" spc="0" normalizeH="0" baseline="0" noProof="0" dirty="0">
                    <a:ln>
                      <a:noFill/>
                    </a:ln>
                    <a:solidFill>
                      <a:srgbClr val="000000"/>
                    </a:solidFill>
                    <a:effectLst/>
                    <a:uLnTx/>
                    <a:uFillTx/>
                    <a:latin typeface="+mn-lt"/>
                    <a:cs typeface="Arial"/>
                    <a:sym typeface="Arial"/>
                  </a:rPr>
                  <a:t>Liquid</a:t>
                </a:r>
              </a:p>
            </p:txBody>
          </p:sp>
          <p:sp>
            <p:nvSpPr>
              <p:cNvPr id="24" name="TextBox 23">
                <a:extLst>
                  <a:ext uri="{FF2B5EF4-FFF2-40B4-BE49-F238E27FC236}">
                    <a16:creationId xmlns:a16="http://schemas.microsoft.com/office/drawing/2014/main" id="{A99BD9CC-793F-4145-B9BA-6D5B026B28CD}"/>
                  </a:ext>
                </a:extLst>
              </p:cNvPr>
              <p:cNvSpPr txBox="1"/>
              <p:nvPr/>
            </p:nvSpPr>
            <p:spPr>
              <a:xfrm>
                <a:off x="434173" y="5571099"/>
                <a:ext cx="1775466" cy="800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t>Toxic, inorganic</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t> and organic wastewater</a:t>
                </a:r>
              </a:p>
            </p:txBody>
          </p:sp>
        </p:grpSp>
        <p:grpSp>
          <p:nvGrpSpPr>
            <p:cNvPr id="14" name="Group 955">
              <a:extLst>
                <a:ext uri="{FF2B5EF4-FFF2-40B4-BE49-F238E27FC236}">
                  <a16:creationId xmlns:a16="http://schemas.microsoft.com/office/drawing/2014/main" id="{1379A056-4A72-BAA1-56CF-AB1235232F2B}"/>
                </a:ext>
              </a:extLst>
            </p:cNvPr>
            <p:cNvGrpSpPr>
              <a:grpSpLocks/>
            </p:cNvGrpSpPr>
            <p:nvPr/>
          </p:nvGrpSpPr>
          <p:grpSpPr bwMode="auto">
            <a:xfrm>
              <a:off x="2164896" y="5268326"/>
              <a:ext cx="1775466" cy="879832"/>
              <a:chOff x="2545896" y="5268326"/>
              <a:chExt cx="1775466" cy="879832"/>
            </a:xfrm>
          </p:grpSpPr>
          <p:sp>
            <p:nvSpPr>
              <p:cNvPr id="21" name="Rectangle 214">
                <a:extLst>
                  <a:ext uri="{FF2B5EF4-FFF2-40B4-BE49-F238E27FC236}">
                    <a16:creationId xmlns:a16="http://schemas.microsoft.com/office/drawing/2014/main" id="{49F278DC-3EDA-1284-35B2-2685BA225C76}"/>
                  </a:ext>
                </a:extLst>
              </p:cNvPr>
              <p:cNvSpPr>
                <a:spLocks noChangeArrowheads="1"/>
              </p:cNvSpPr>
              <p:nvPr/>
            </p:nvSpPr>
            <p:spPr bwMode="auto">
              <a:xfrm>
                <a:off x="3048000" y="5268326"/>
                <a:ext cx="560656" cy="330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ct val="0"/>
                  </a:spcBef>
                  <a:spcAft>
                    <a:spcPts val="0"/>
                  </a:spcAft>
                  <a:buClr>
                    <a:srgbClr val="000000"/>
                  </a:buClr>
                  <a:buSzTx/>
                  <a:buFontTx/>
                  <a:buNone/>
                  <a:tabLst/>
                  <a:defRPr/>
                </a:pPr>
                <a:r>
                  <a:rPr kumimoji="0" lang="en-US" altLang="en-US" sz="1400" b="1" i="0" u="none" strike="noStrike" kern="0" cap="none" spc="0" normalizeH="0" baseline="0" noProof="0" dirty="0">
                    <a:ln>
                      <a:noFill/>
                    </a:ln>
                    <a:solidFill>
                      <a:srgbClr val="000000"/>
                    </a:solidFill>
                    <a:effectLst/>
                    <a:uLnTx/>
                    <a:uFillTx/>
                    <a:latin typeface="+mn-lt"/>
                    <a:cs typeface="Arial"/>
                    <a:sym typeface="Arial"/>
                  </a:rPr>
                  <a:t>Gas</a:t>
                </a:r>
              </a:p>
            </p:txBody>
          </p:sp>
          <p:sp>
            <p:nvSpPr>
              <p:cNvPr id="22" name="TextBox 21">
                <a:extLst>
                  <a:ext uri="{FF2B5EF4-FFF2-40B4-BE49-F238E27FC236}">
                    <a16:creationId xmlns:a16="http://schemas.microsoft.com/office/drawing/2014/main" id="{4AB141BA-8B5B-F0FA-A2D2-EDC333BC37D2}"/>
                  </a:ext>
                </a:extLst>
              </p:cNvPr>
              <p:cNvSpPr txBox="1"/>
              <p:nvPr/>
            </p:nvSpPr>
            <p:spPr>
              <a:xfrm>
                <a:off x="2545896" y="5580941"/>
                <a:ext cx="1775466" cy="56721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t>Emissions</a:t>
                </a:r>
                <a:br>
                  <a:rPr lang="en-US" sz="1400" dirty="0"/>
                </a:br>
                <a:r>
                  <a:rPr lang="en-US" sz="1400" dirty="0"/>
                  <a:t>SO2, NOx, CO, …</a:t>
                </a:r>
              </a:p>
            </p:txBody>
          </p:sp>
        </p:grpSp>
        <p:grpSp>
          <p:nvGrpSpPr>
            <p:cNvPr id="15" name="Group 956">
              <a:extLst>
                <a:ext uri="{FF2B5EF4-FFF2-40B4-BE49-F238E27FC236}">
                  <a16:creationId xmlns:a16="http://schemas.microsoft.com/office/drawing/2014/main" id="{02A60624-4478-44ED-CE70-8FF347BD2017}"/>
                </a:ext>
              </a:extLst>
            </p:cNvPr>
            <p:cNvGrpSpPr>
              <a:grpSpLocks/>
            </p:cNvGrpSpPr>
            <p:nvPr/>
          </p:nvGrpSpPr>
          <p:grpSpPr bwMode="auto">
            <a:xfrm>
              <a:off x="4016788" y="5265384"/>
              <a:ext cx="1922098" cy="941132"/>
              <a:chOff x="4511175" y="5265384"/>
              <a:chExt cx="1922098" cy="941132"/>
            </a:xfrm>
          </p:grpSpPr>
          <p:sp>
            <p:nvSpPr>
              <p:cNvPr id="19" name="Rectangle 227">
                <a:extLst>
                  <a:ext uri="{FF2B5EF4-FFF2-40B4-BE49-F238E27FC236}">
                    <a16:creationId xmlns:a16="http://schemas.microsoft.com/office/drawing/2014/main" id="{1A26BF53-2C3D-312A-E75C-8ACDF10C174F}"/>
                  </a:ext>
                </a:extLst>
              </p:cNvPr>
              <p:cNvSpPr>
                <a:spLocks noChangeArrowheads="1"/>
              </p:cNvSpPr>
              <p:nvPr/>
            </p:nvSpPr>
            <p:spPr bwMode="auto">
              <a:xfrm>
                <a:off x="4636763" y="5265384"/>
                <a:ext cx="850473" cy="330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ct val="0"/>
                  </a:spcBef>
                  <a:spcAft>
                    <a:spcPts val="0"/>
                  </a:spcAft>
                  <a:buClr>
                    <a:srgbClr val="000000"/>
                  </a:buClr>
                  <a:buSzTx/>
                  <a:buFontTx/>
                  <a:buNone/>
                  <a:tabLst/>
                  <a:defRPr/>
                </a:pPr>
                <a:r>
                  <a:rPr kumimoji="0" lang="en-US" altLang="en-US" sz="1400" b="1" i="0" u="none" strike="noStrike" kern="0" cap="none" spc="0" normalizeH="0" baseline="0" noProof="0" dirty="0">
                    <a:ln>
                      <a:noFill/>
                    </a:ln>
                    <a:solidFill>
                      <a:srgbClr val="000000"/>
                    </a:solidFill>
                    <a:effectLst/>
                    <a:uLnTx/>
                    <a:uFillTx/>
                    <a:latin typeface="+mn-lt"/>
                    <a:cs typeface="Arial"/>
                    <a:sym typeface="Arial"/>
                  </a:rPr>
                  <a:t>Energy</a:t>
                </a:r>
              </a:p>
            </p:txBody>
          </p:sp>
          <p:sp>
            <p:nvSpPr>
              <p:cNvPr id="20" name="TextBox 19">
                <a:extLst>
                  <a:ext uri="{FF2B5EF4-FFF2-40B4-BE49-F238E27FC236}">
                    <a16:creationId xmlns:a16="http://schemas.microsoft.com/office/drawing/2014/main" id="{DB5CBA9B-DC7B-57CB-1316-FCB69FC675A3}"/>
                  </a:ext>
                </a:extLst>
              </p:cNvPr>
              <p:cNvSpPr txBox="1"/>
              <p:nvPr/>
            </p:nvSpPr>
            <p:spPr>
              <a:xfrm>
                <a:off x="4511175" y="5639299"/>
                <a:ext cx="1922098" cy="56721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t>Hot medium, steam,</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t> heat emission …</a:t>
                </a:r>
              </a:p>
            </p:txBody>
          </p:sp>
        </p:grpSp>
        <p:grpSp>
          <p:nvGrpSpPr>
            <p:cNvPr id="16" name="Group 957">
              <a:extLst>
                <a:ext uri="{FF2B5EF4-FFF2-40B4-BE49-F238E27FC236}">
                  <a16:creationId xmlns:a16="http://schemas.microsoft.com/office/drawing/2014/main" id="{4BBC9490-E585-0340-848A-730350276A6A}"/>
                </a:ext>
              </a:extLst>
            </p:cNvPr>
            <p:cNvGrpSpPr>
              <a:grpSpLocks/>
            </p:cNvGrpSpPr>
            <p:nvPr/>
          </p:nvGrpSpPr>
          <p:grpSpPr bwMode="auto">
            <a:xfrm>
              <a:off x="6286972" y="5268326"/>
              <a:ext cx="2171244" cy="936721"/>
              <a:chOff x="7048114" y="5268326"/>
              <a:chExt cx="2171244" cy="936721"/>
            </a:xfrm>
          </p:grpSpPr>
          <p:sp>
            <p:nvSpPr>
              <p:cNvPr id="17" name="Rectangle 220">
                <a:extLst>
                  <a:ext uri="{FF2B5EF4-FFF2-40B4-BE49-F238E27FC236}">
                    <a16:creationId xmlns:a16="http://schemas.microsoft.com/office/drawing/2014/main" id="{3449C421-E347-2699-7798-30BD7BCEC73D}"/>
                  </a:ext>
                </a:extLst>
              </p:cNvPr>
              <p:cNvSpPr>
                <a:spLocks noChangeArrowheads="1"/>
              </p:cNvSpPr>
              <p:nvPr/>
            </p:nvSpPr>
            <p:spPr bwMode="auto">
              <a:xfrm>
                <a:off x="7048555" y="5268326"/>
                <a:ext cx="1255869" cy="330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ct val="0"/>
                  </a:spcBef>
                  <a:spcAft>
                    <a:spcPts val="0"/>
                  </a:spcAft>
                  <a:buClr>
                    <a:srgbClr val="000000"/>
                  </a:buClr>
                  <a:buSzTx/>
                  <a:buFontTx/>
                  <a:buNone/>
                  <a:tabLst/>
                  <a:defRPr/>
                </a:pPr>
                <a:r>
                  <a:rPr kumimoji="0" lang="en-US" altLang="en-US" sz="1400" b="1" i="0" u="none" strike="noStrike" kern="0" cap="none" spc="0" normalizeH="0" baseline="0" noProof="0" dirty="0">
                    <a:ln>
                      <a:noFill/>
                    </a:ln>
                    <a:solidFill>
                      <a:srgbClr val="000000"/>
                    </a:solidFill>
                    <a:effectLst/>
                    <a:uLnTx/>
                    <a:uFillTx/>
                    <a:latin typeface="+mn-lt"/>
                    <a:cs typeface="Arial"/>
                    <a:sym typeface="Arial"/>
                  </a:rPr>
                  <a:t>Solid waste</a:t>
                </a:r>
              </a:p>
            </p:txBody>
          </p:sp>
          <p:sp>
            <p:nvSpPr>
              <p:cNvPr id="18" name="TextBox 17">
                <a:extLst>
                  <a:ext uri="{FF2B5EF4-FFF2-40B4-BE49-F238E27FC236}">
                    <a16:creationId xmlns:a16="http://schemas.microsoft.com/office/drawing/2014/main" id="{42678067-79CC-36F3-7639-99BBF45016D8}"/>
                  </a:ext>
                </a:extLst>
              </p:cNvPr>
              <p:cNvSpPr txBox="1"/>
              <p:nvPr/>
            </p:nvSpPr>
            <p:spPr>
              <a:xfrm>
                <a:off x="7048114" y="5637830"/>
                <a:ext cx="2171244" cy="56721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t>Materials or discarded product …</a:t>
                </a:r>
              </a:p>
            </p:txBody>
          </p:sp>
        </p:grpSp>
      </p:gr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DBB8F13F-8D8B-418E-BA54-0C4CB159F3ED}"/>
              </a:ext>
            </a:extLst>
          </p:cNvPr>
          <p:cNvSpPr>
            <a:spLocks noGrp="1"/>
          </p:cNvSpPr>
          <p:nvPr>
            <p:ph type="title"/>
          </p:nvPr>
        </p:nvSpPr>
        <p:spPr>
          <a:xfrm>
            <a:off x="2656102" y="512783"/>
            <a:ext cx="7740650" cy="693738"/>
          </a:xfrm>
        </p:spPr>
        <p:txBody>
          <a:bodyPr/>
          <a:lstStyle/>
          <a:p>
            <a:r>
              <a:rPr lang="en-US" altLang="en-US" dirty="0">
                <a:solidFill>
                  <a:schemeClr val="accent1">
                    <a:lumMod val="50000"/>
                  </a:schemeClr>
                </a:solidFill>
              </a:rPr>
              <a:t>RECOGNIZE SOME SOURCES OF ENERGY</a:t>
            </a:r>
          </a:p>
        </p:txBody>
      </p:sp>
      <p:sp>
        <p:nvSpPr>
          <p:cNvPr id="3" name="Content Placeholder 2">
            <a:extLst>
              <a:ext uri="{FF2B5EF4-FFF2-40B4-BE49-F238E27FC236}">
                <a16:creationId xmlns:a16="http://schemas.microsoft.com/office/drawing/2014/main" id="{BEF43751-720C-A78B-2DEC-F372DD954FC1}"/>
              </a:ext>
            </a:extLst>
          </p:cNvPr>
          <p:cNvSpPr>
            <a:spLocks noGrp="1"/>
          </p:cNvSpPr>
          <p:nvPr>
            <p:ph idx="1"/>
          </p:nvPr>
        </p:nvSpPr>
        <p:spPr>
          <a:xfrm>
            <a:off x="4457013" y="1472654"/>
            <a:ext cx="3416300" cy="2559050"/>
          </a:xfrm>
        </p:spPr>
        <p:txBody>
          <a:bodyPr>
            <a:normAutofit/>
          </a:bodyPr>
          <a:lstStyle/>
          <a:p>
            <a:pPr marL="0" indent="0">
              <a:buNone/>
              <a:defRPr/>
            </a:pPr>
            <a:r>
              <a:rPr lang="en-US" sz="1800" b="1" dirty="0">
                <a:latin typeface="+mj-lt"/>
              </a:rPr>
              <a:t>Fossil Energy</a:t>
            </a:r>
          </a:p>
          <a:p>
            <a:pPr marL="569913" indent="-569913">
              <a:defRPr/>
            </a:pPr>
            <a:r>
              <a:rPr lang="en-US" sz="1800" dirty="0">
                <a:latin typeface="+mj-lt"/>
              </a:rPr>
              <a:t>Coal</a:t>
            </a:r>
          </a:p>
          <a:p>
            <a:pPr marL="569913" indent="-569913">
              <a:defRPr/>
            </a:pPr>
            <a:r>
              <a:rPr lang="en-US" sz="1800" dirty="0">
                <a:latin typeface="+mj-lt"/>
              </a:rPr>
              <a:t>Oil and Natural Gas</a:t>
            </a:r>
          </a:p>
          <a:p>
            <a:pPr marL="285750" indent="-285750">
              <a:buFontTx/>
              <a:buChar char="-"/>
              <a:defRPr/>
            </a:pPr>
            <a:r>
              <a:rPr lang="en-US" sz="1800" dirty="0">
                <a:latin typeface="+mj-lt"/>
              </a:rPr>
              <a:t>Crude Oil</a:t>
            </a:r>
          </a:p>
          <a:p>
            <a:pPr marL="285750" indent="-285750">
              <a:buFontTx/>
              <a:buChar char="-"/>
              <a:defRPr/>
            </a:pPr>
            <a:r>
              <a:rPr lang="en-US" sz="1800" dirty="0">
                <a:latin typeface="+mj-lt"/>
              </a:rPr>
              <a:t>Kerosene</a:t>
            </a:r>
          </a:p>
          <a:p>
            <a:pPr marL="285750" indent="-285750">
              <a:buFontTx/>
              <a:buChar char="-"/>
              <a:defRPr/>
            </a:pPr>
            <a:r>
              <a:rPr lang="en-US" sz="1800" dirty="0">
                <a:latin typeface="+mj-lt"/>
              </a:rPr>
              <a:t>Gasoline</a:t>
            </a:r>
          </a:p>
          <a:p>
            <a:pPr marL="285750" indent="-285750">
              <a:buFontTx/>
              <a:buChar char="-"/>
              <a:defRPr/>
            </a:pPr>
            <a:r>
              <a:rPr lang="en-US" sz="1800" dirty="0">
                <a:latin typeface="+mj-lt"/>
              </a:rPr>
              <a:t>Petroleum Gas</a:t>
            </a:r>
          </a:p>
          <a:p>
            <a:pPr marL="285750" indent="-285750">
              <a:buFontTx/>
              <a:buChar char="-"/>
              <a:defRPr/>
            </a:pPr>
            <a:r>
              <a:rPr lang="en-US" sz="1800" dirty="0">
                <a:latin typeface="+mj-lt"/>
              </a:rPr>
              <a:t>Natural Gas</a:t>
            </a:r>
            <a:endParaRPr lang="en-US" sz="2600" dirty="0">
              <a:latin typeface="+mj-lt"/>
            </a:endParaRPr>
          </a:p>
          <a:p>
            <a:pPr marL="569913" indent="-569913">
              <a:defRPr/>
            </a:pPr>
            <a:endParaRPr lang="en-US" sz="1800" dirty="0">
              <a:latin typeface="+mj-lt"/>
            </a:endParaRPr>
          </a:p>
          <a:p>
            <a:pPr marL="569913" indent="-569913">
              <a:defRPr/>
            </a:pPr>
            <a:endParaRPr lang="en-US" sz="1800" dirty="0">
              <a:latin typeface="+mj-lt"/>
            </a:endParaRPr>
          </a:p>
          <a:p>
            <a:pPr marL="569913" indent="-569913">
              <a:defRPr/>
            </a:pPr>
            <a:endParaRPr lang="en-US" sz="1800" dirty="0">
              <a:latin typeface="+mj-lt"/>
            </a:endParaRPr>
          </a:p>
          <a:p>
            <a:pPr marL="569913" indent="-569913">
              <a:defRPr/>
            </a:pPr>
            <a:endParaRPr lang="en-US" sz="1800" dirty="0">
              <a:latin typeface="+mj-lt"/>
            </a:endParaRPr>
          </a:p>
        </p:txBody>
      </p:sp>
      <p:sp>
        <p:nvSpPr>
          <p:cNvPr id="12292" name="Slide Number Placeholder 4">
            <a:extLst>
              <a:ext uri="{FF2B5EF4-FFF2-40B4-BE49-F238E27FC236}">
                <a16:creationId xmlns:a16="http://schemas.microsoft.com/office/drawing/2014/main" id="{9698A8B8-1612-4A0F-35CC-433EC7F435A6}"/>
              </a:ext>
            </a:extLst>
          </p:cNvPr>
          <p:cNvSpPr>
            <a:spLocks noGrp="1"/>
          </p:cNvSpPr>
          <p:nvPr>
            <p:ph type="sldNum" sz="quarter" idx="12"/>
          </p:nvPr>
        </p:nvSpPr>
        <p:spPr>
          <a:xfrm>
            <a:off x="0" y="0"/>
            <a:ext cx="0" cy="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spcBef>
                <a:spcPct val="0"/>
              </a:spcBef>
              <a:buFontTx/>
              <a:buNone/>
            </a:pPr>
            <a:fld id="{FC2FE1F0-BA3A-4EDB-80B2-955F18FFABA7}" type="slidenum">
              <a:rPr lang="en-US" altLang="en-US" smtClean="0"/>
              <a:pPr>
                <a:spcBef>
                  <a:spcPct val="0"/>
                </a:spcBef>
                <a:buFontTx/>
                <a:buNone/>
              </a:pPr>
              <a:t>7</a:t>
            </a:fld>
            <a:endParaRPr lang="vi-VN" altLang="en-US" sz="1400">
              <a:latin typeface="Arial" panose="020B0604020202020204" pitchFamily="34" charset="0"/>
            </a:endParaRPr>
          </a:p>
        </p:txBody>
      </p:sp>
      <p:pic>
        <p:nvPicPr>
          <p:cNvPr id="12293" name="Picture 7" descr="http://www.vpi.pvn.vn/UploadImages/Posts/img20110331052536.jpg">
            <a:extLst>
              <a:ext uri="{FF2B5EF4-FFF2-40B4-BE49-F238E27FC236}">
                <a16:creationId xmlns:a16="http://schemas.microsoft.com/office/drawing/2014/main" id="{AEFD51EF-8AB8-B3F4-1B12-7FBD3FA28E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2166" y="4297837"/>
            <a:ext cx="3351147" cy="2245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11" descr="Kết quả hình ảnh cho hình ảnh về than &amp;dstrok;á">
            <a:extLst>
              <a:ext uri="{FF2B5EF4-FFF2-40B4-BE49-F238E27FC236}">
                <a16:creationId xmlns:a16="http://schemas.microsoft.com/office/drawing/2014/main" id="{2C10F5C3-0BAF-95B7-05C5-E95BC837E9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4007" y="1437504"/>
            <a:ext cx="3416300" cy="255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9" descr="https://cafefcdn.com/203337114487263232/2023/7/9/a120230708205941-1688868180740-1688868180927216948943.jpg">
            <a:extLst>
              <a:ext uri="{FF2B5EF4-FFF2-40B4-BE49-F238E27FC236}">
                <a16:creationId xmlns:a16="http://schemas.microsoft.com/office/drawing/2014/main" id="{C1FD54D1-7167-9D61-6D22-E4E3E45E09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4006" y="4297837"/>
            <a:ext cx="3416301" cy="2245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Content Placeholder 5" descr="Năng lượng.bmp">
            <a:extLst>
              <a:ext uri="{FF2B5EF4-FFF2-40B4-BE49-F238E27FC236}">
                <a16:creationId xmlns:a16="http://schemas.microsoft.com/office/drawing/2014/main" id="{965A07F3-E0E0-2F22-0AFA-C56B47F1AFA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414474" y="2752179"/>
            <a:ext cx="3781845" cy="2185085"/>
          </a:xfrm>
          <a:prstGeom prst="rect">
            <a:avLst/>
          </a:prstGeom>
          <a:noFill/>
          <a:ln>
            <a:noFill/>
          </a:ln>
        </p:spPr>
      </p:pic>
      <p:sp>
        <p:nvSpPr>
          <p:cNvPr id="4" name="Title 1">
            <a:extLst>
              <a:ext uri="{FF2B5EF4-FFF2-40B4-BE49-F238E27FC236}">
                <a16:creationId xmlns:a16="http://schemas.microsoft.com/office/drawing/2014/main" id="{1726F034-F9CE-6718-D72D-0C33A39DC959}"/>
              </a:ext>
            </a:extLst>
          </p:cNvPr>
          <p:cNvSpPr txBox="1">
            <a:spLocks/>
          </p:cNvSpPr>
          <p:nvPr/>
        </p:nvSpPr>
        <p:spPr>
          <a:xfrm>
            <a:off x="378343" y="2097132"/>
            <a:ext cx="3854106" cy="61989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altLang="en-US" sz="1800" dirty="0">
                <a:solidFill>
                  <a:schemeClr val="accent1">
                    <a:lumMod val="50000"/>
                  </a:schemeClr>
                </a:solidFill>
              </a:rPr>
              <a:t>WHAT IS ENERGY?</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D9D7714F-AE1C-46CB-A17E-B21092A5716D}"/>
              </a:ext>
            </a:extLst>
          </p:cNvPr>
          <p:cNvSpPr txBox="1"/>
          <p:nvPr/>
        </p:nvSpPr>
        <p:spPr>
          <a:xfrm>
            <a:off x="628253" y="587443"/>
            <a:ext cx="10935493" cy="430887"/>
          </a:xfrm>
          <a:prstGeom prst="rect">
            <a:avLst/>
          </a:prstGeom>
          <a:noFill/>
        </p:spPr>
        <p:txBody>
          <a:bodyPr wrap="square" lIns="0" tIns="0" rIns="0" bIns="0" rtlCol="0">
            <a:spAutoFit/>
          </a:bodyPr>
          <a:lstStyle/>
          <a:p>
            <a:pPr algn="ctr"/>
            <a:r>
              <a:rPr lang="vi-VN" sz="2800" b="1" dirty="0">
                <a:solidFill>
                  <a:schemeClr val="accent1">
                    <a:lumMod val="50000"/>
                  </a:schemeClr>
                </a:solidFill>
                <a:latin typeface="Arial" panose="020B0604020202020204" pitchFamily="34" charset="0"/>
                <a:cs typeface="Arial" panose="020B0604020202020204" pitchFamily="34" charset="0"/>
              </a:rPr>
              <a:t>OVERVIEW</a:t>
            </a:r>
            <a:r>
              <a:rPr lang="en-US" sz="2800" b="1" dirty="0">
                <a:solidFill>
                  <a:schemeClr val="accent1">
                    <a:lumMod val="50000"/>
                  </a:schemeClr>
                </a:solidFill>
                <a:latin typeface="Arial" panose="020B0604020202020204" pitchFamily="34" charset="0"/>
                <a:cs typeface="Arial" panose="020B0604020202020204" pitchFamily="34" charset="0"/>
              </a:rPr>
              <a:t> OF V</a:t>
            </a:r>
            <a:r>
              <a:rPr lang="vi-VN" sz="2800" b="1" dirty="0">
                <a:solidFill>
                  <a:schemeClr val="accent1">
                    <a:lumMod val="50000"/>
                  </a:schemeClr>
                </a:solidFill>
                <a:latin typeface="Arial" panose="020B0604020202020204" pitchFamily="34" charset="0"/>
                <a:cs typeface="Arial" panose="020B0604020202020204" pitchFamily="34" charset="0"/>
              </a:rPr>
              <a:t>IETNAM ENERGY</a:t>
            </a:r>
            <a:endParaRPr lang="en-US" sz="2800" b="1" dirty="0">
              <a:solidFill>
                <a:schemeClr val="accent1">
                  <a:lumMod val="50000"/>
                </a:schemeClr>
              </a:solidFill>
              <a:latin typeface="Arial" panose="020B0604020202020204" pitchFamily="34" charset="0"/>
              <a:cs typeface="Arial" panose="020B0604020202020204" pitchFamily="34" charset="0"/>
            </a:endParaRPr>
          </a:p>
        </p:txBody>
      </p:sp>
      <p:sp>
        <p:nvSpPr>
          <p:cNvPr id="3" name="Rectangle 2"/>
          <p:cNvSpPr/>
          <p:nvPr/>
        </p:nvSpPr>
        <p:spPr>
          <a:xfrm>
            <a:off x="628253" y="1261788"/>
            <a:ext cx="10935493" cy="5027017"/>
          </a:xfrm>
          <a:prstGeom prst="rect">
            <a:avLst/>
          </a:prstGeom>
        </p:spPr>
        <p:txBody>
          <a:bodyPr wrap="square">
            <a:spAutoFit/>
          </a:bodyPr>
          <a:lstStyle/>
          <a:p>
            <a:pPr marL="285750" indent="-285750" algn="just">
              <a:lnSpc>
                <a:spcPct val="150000"/>
              </a:lnSpc>
              <a:buFont typeface="Wingdings" pitchFamily="2" charset="2"/>
              <a:buChar char="v"/>
            </a:pPr>
            <a:r>
              <a:rPr lang="en-US" sz="1800" dirty="0">
                <a:solidFill>
                  <a:srgbClr val="000000"/>
                </a:solidFill>
                <a:latin typeface="Arial" panose="020B0604020202020204" pitchFamily="34" charset="0"/>
                <a:cs typeface="Arial" panose="020B0604020202020204" pitchFamily="34" charset="0"/>
              </a:rPr>
              <a:t>Vietnam has a diverse mix of domestic primary energy resources, including crude oil, coal, natural gas and hydropower. These energy sources have played an important role in ensuring energy security for economic development over the past two decades. With increasing energy demand and recent fluctuations in energy imports and exports, Vietnam has become a net energy importer since 2015.</a:t>
            </a:r>
            <a:endParaRPr lang="en-US" sz="1800" dirty="0">
              <a:latin typeface="Arial" panose="020B0604020202020204" pitchFamily="34" charset="0"/>
              <a:cs typeface="Arial" panose="020B0604020202020204" pitchFamily="34" charset="0"/>
            </a:endParaRPr>
          </a:p>
          <a:p>
            <a:pPr marL="285750" indent="-285750" algn="just">
              <a:lnSpc>
                <a:spcPct val="150000"/>
              </a:lnSpc>
              <a:buFont typeface="Wingdings" pitchFamily="2" charset="2"/>
              <a:buChar char="v"/>
            </a:pPr>
            <a:r>
              <a:rPr lang="en-US" sz="1800" dirty="0">
                <a:solidFill>
                  <a:srgbClr val="000000"/>
                </a:solidFill>
                <a:latin typeface="Arial" panose="020B0604020202020204" pitchFamily="34" charset="0"/>
                <a:cs typeface="Arial" panose="020B0604020202020204" pitchFamily="34" charset="0"/>
              </a:rPr>
              <a:t>According to Vietnam Energy Statistics, in 2021, Vietnam's total final energy consumption (TFEC) is estimated at 66,114 KTOE</a:t>
            </a:r>
            <a:r>
              <a:rPr lang="vi-VN" sz="1800" dirty="0">
                <a:solidFill>
                  <a:srgbClr val="000000"/>
                </a:solidFill>
                <a:latin typeface="Arial" panose="020B0604020202020204" pitchFamily="34" charset="0"/>
                <a:cs typeface="Arial" panose="020B0604020202020204" pitchFamily="34" charset="0"/>
              </a:rPr>
              <a:t>, </a:t>
            </a:r>
            <a:r>
              <a:rPr lang="en-US" sz="1800" dirty="0">
                <a:solidFill>
                  <a:srgbClr val="000000"/>
                </a:solidFill>
                <a:latin typeface="Arial" panose="020B0604020202020204" pitchFamily="34" charset="0"/>
                <a:cs typeface="Arial" panose="020B0604020202020204" pitchFamily="34" charset="0"/>
              </a:rPr>
              <a:t>only 100 KTOE higher than the value in 2020</a:t>
            </a:r>
            <a:r>
              <a:rPr lang="vi-VN" sz="1800" dirty="0">
                <a:solidFill>
                  <a:srgbClr val="000000"/>
                </a:solidFill>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Thus, in the period 2016 - 2021, TFEC also achieved an increase of 5.6%/year. This has led to an improvement in the final energy intensity per GDP, from 321 </a:t>
            </a:r>
            <a:r>
              <a:rPr lang="en-US" sz="1800" dirty="0" err="1">
                <a:latin typeface="Arial" panose="020B0604020202020204" pitchFamily="34" charset="0"/>
                <a:cs typeface="Arial" panose="020B0604020202020204" pitchFamily="34" charset="0"/>
              </a:rPr>
              <a:t>kgOE</a:t>
            </a:r>
            <a:r>
              <a:rPr lang="en-US" sz="1800" dirty="0">
                <a:latin typeface="Arial" panose="020B0604020202020204" pitchFamily="34" charset="0"/>
                <a:cs typeface="Arial" panose="020B0604020202020204" pitchFamily="34" charset="0"/>
              </a:rPr>
              <a:t>/1000 USD (2010 constant USD price) to 320 </a:t>
            </a:r>
            <a:r>
              <a:rPr lang="en-US" sz="1800" dirty="0" err="1">
                <a:latin typeface="Arial" panose="020B0604020202020204" pitchFamily="34" charset="0"/>
                <a:cs typeface="Arial" panose="020B0604020202020204" pitchFamily="34" charset="0"/>
              </a:rPr>
              <a:t>kgOE</a:t>
            </a:r>
            <a:r>
              <a:rPr lang="en-US" sz="1800" dirty="0">
                <a:latin typeface="Arial" panose="020B0604020202020204" pitchFamily="34" charset="0"/>
                <a:cs typeface="Arial" panose="020B0604020202020204" pitchFamily="34" charset="0"/>
              </a:rPr>
              <a:t>/1000 USD in 2020 and 312 </a:t>
            </a:r>
            <a:r>
              <a:rPr lang="en-US" sz="1800" dirty="0" err="1">
                <a:latin typeface="Arial" panose="020B0604020202020204" pitchFamily="34" charset="0"/>
                <a:cs typeface="Arial" panose="020B0604020202020204" pitchFamily="34" charset="0"/>
              </a:rPr>
              <a:t>kgOE</a:t>
            </a:r>
            <a:r>
              <a:rPr lang="en-US" sz="1800" dirty="0">
                <a:latin typeface="Arial" panose="020B0604020202020204" pitchFamily="34" charset="0"/>
                <a:cs typeface="Arial" panose="020B0604020202020204" pitchFamily="34" charset="0"/>
              </a:rPr>
              <a:t>/1000 USD in 2021. The slow growth of TFEC in 2020 was mainly due to the Covid-19 pandemic, which had a major impact on the final energy consumption of some sectors such as transportation and services</a:t>
            </a:r>
            <a:r>
              <a:rPr lang="vi-VN" sz="1800" dirty="0">
                <a:solidFill>
                  <a:srgbClr val="000000"/>
                </a:solidFill>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a:p>
            <a:pPr marL="285750" indent="-285750" algn="just">
              <a:lnSpc>
                <a:spcPct val="150000"/>
              </a:lnSpc>
              <a:buFont typeface="Wingdings" pitchFamily="2" charset="2"/>
              <a:buChar char="v"/>
            </a:pPr>
            <a:endParaRPr 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3369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9630" y="1406299"/>
            <a:ext cx="11532740" cy="369332"/>
          </a:xfrm>
          <a:prstGeom prst="rect">
            <a:avLst/>
          </a:prstGeom>
        </p:spPr>
        <p:txBody>
          <a:bodyPr wrap="square">
            <a:spAutoFit/>
          </a:bodyPr>
          <a:lstStyle/>
          <a:p>
            <a:r>
              <a:rPr lang="en-US" sz="1800" dirty="0">
                <a:solidFill>
                  <a:srgbClr val="000000"/>
                </a:solidFill>
                <a:latin typeface="Arial" panose="020B0604020202020204" pitchFamily="34" charset="0"/>
                <a:cs typeface="Arial" panose="020B0604020202020204" pitchFamily="34" charset="0"/>
              </a:rPr>
              <a:t>Below are illustrations of the final energy consumption structure by energy type and by sector in 2020 and 2021</a:t>
            </a:r>
            <a:r>
              <a:rPr lang="vi-VN" sz="1800" dirty="0">
                <a:solidFill>
                  <a:srgbClr val="000000"/>
                </a:solidFill>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stretch>
            <a:fillRect/>
          </a:stretch>
        </p:blipFill>
        <p:spPr>
          <a:xfrm>
            <a:off x="1148632" y="1964493"/>
            <a:ext cx="5203970" cy="1872815"/>
          </a:xfrm>
          <a:prstGeom prst="rect">
            <a:avLst/>
          </a:prstGeom>
        </p:spPr>
      </p:pic>
      <p:sp>
        <p:nvSpPr>
          <p:cNvPr id="6" name="Rectangle 5"/>
          <p:cNvSpPr/>
          <p:nvPr/>
        </p:nvSpPr>
        <p:spPr>
          <a:xfrm>
            <a:off x="961457" y="3888222"/>
            <a:ext cx="5735672" cy="338554"/>
          </a:xfrm>
          <a:prstGeom prst="rect">
            <a:avLst/>
          </a:prstGeom>
        </p:spPr>
        <p:txBody>
          <a:bodyPr wrap="square">
            <a:spAutoFit/>
          </a:bodyPr>
          <a:lstStyle/>
          <a:p>
            <a:r>
              <a:rPr lang="en-US" sz="1600" i="1" dirty="0">
                <a:solidFill>
                  <a:srgbClr val="000000"/>
                </a:solidFill>
                <a:latin typeface="Arial" panose="020B0604020202020204" pitchFamily="34" charset="0"/>
              </a:rPr>
              <a:t>Final energy consumption structure by energy type</a:t>
            </a:r>
            <a:r>
              <a:rPr lang="vi-VN" sz="1600" i="1" dirty="0">
                <a:solidFill>
                  <a:srgbClr val="000000"/>
                </a:solidFill>
                <a:latin typeface="Arial" panose="020B0604020202020204" pitchFamily="34" charset="0"/>
              </a:rPr>
              <a:t>.</a:t>
            </a:r>
            <a:endParaRPr lang="en-US" sz="1600" dirty="0"/>
          </a:p>
        </p:txBody>
      </p:sp>
      <p:pic>
        <p:nvPicPr>
          <p:cNvPr id="7" name="Picture 6"/>
          <p:cNvPicPr>
            <a:picLocks noChangeAspect="1"/>
          </p:cNvPicPr>
          <p:nvPr/>
        </p:nvPicPr>
        <p:blipFill>
          <a:blip r:embed="rId4"/>
          <a:stretch>
            <a:fillRect/>
          </a:stretch>
        </p:blipFill>
        <p:spPr>
          <a:xfrm>
            <a:off x="961456" y="4226776"/>
            <a:ext cx="5578323" cy="1844200"/>
          </a:xfrm>
          <a:prstGeom prst="rect">
            <a:avLst/>
          </a:prstGeom>
        </p:spPr>
      </p:pic>
      <p:sp>
        <p:nvSpPr>
          <p:cNvPr id="8" name="Rectangle 7"/>
          <p:cNvSpPr/>
          <p:nvPr/>
        </p:nvSpPr>
        <p:spPr>
          <a:xfrm>
            <a:off x="1148632" y="6050071"/>
            <a:ext cx="5391147" cy="338554"/>
          </a:xfrm>
          <a:prstGeom prst="rect">
            <a:avLst/>
          </a:prstGeom>
        </p:spPr>
        <p:txBody>
          <a:bodyPr wrap="square">
            <a:spAutoFit/>
          </a:bodyPr>
          <a:lstStyle/>
          <a:p>
            <a:r>
              <a:rPr lang="en-US" sz="1600" i="1" dirty="0">
                <a:solidFill>
                  <a:srgbClr val="000000"/>
                </a:solidFill>
                <a:latin typeface="Arial" panose="020B0604020202020204" pitchFamily="34" charset="0"/>
              </a:rPr>
              <a:t>Final energy consumption structure by sector</a:t>
            </a:r>
            <a:r>
              <a:rPr lang="vi-VN" sz="1600" i="1" dirty="0">
                <a:solidFill>
                  <a:srgbClr val="000000"/>
                </a:solidFill>
                <a:latin typeface="Arial" panose="020B0604020202020204" pitchFamily="34" charset="0"/>
              </a:rPr>
              <a:t>.</a:t>
            </a:r>
            <a:endParaRPr lang="en-US" sz="1600" dirty="0"/>
          </a:p>
        </p:txBody>
      </p:sp>
      <p:pic>
        <p:nvPicPr>
          <p:cNvPr id="3" name="Picture 2">
            <a:extLst>
              <a:ext uri="{FF2B5EF4-FFF2-40B4-BE49-F238E27FC236}">
                <a16:creationId xmlns:a16="http://schemas.microsoft.com/office/drawing/2014/main" id="{4D935243-B6D8-2D0C-977F-2D9E2EE1020F}"/>
              </a:ext>
            </a:extLst>
          </p:cNvPr>
          <p:cNvPicPr>
            <a:picLocks noChangeAspect="1"/>
          </p:cNvPicPr>
          <p:nvPr/>
        </p:nvPicPr>
        <p:blipFill>
          <a:blip r:embed="rId5"/>
          <a:stretch>
            <a:fillRect/>
          </a:stretch>
        </p:blipFill>
        <p:spPr>
          <a:xfrm>
            <a:off x="6849770" y="1953453"/>
            <a:ext cx="5329874" cy="2257290"/>
          </a:xfrm>
          <a:prstGeom prst="rect">
            <a:avLst/>
          </a:prstGeom>
        </p:spPr>
      </p:pic>
      <p:sp>
        <p:nvSpPr>
          <p:cNvPr id="4" name="Rectangle 3">
            <a:extLst>
              <a:ext uri="{FF2B5EF4-FFF2-40B4-BE49-F238E27FC236}">
                <a16:creationId xmlns:a16="http://schemas.microsoft.com/office/drawing/2014/main" id="{4FE824F4-FDF5-6B7C-E74E-06241B790D90}"/>
              </a:ext>
            </a:extLst>
          </p:cNvPr>
          <p:cNvSpPr/>
          <p:nvPr/>
        </p:nvSpPr>
        <p:spPr>
          <a:xfrm>
            <a:off x="8249010" y="4317756"/>
            <a:ext cx="2887329" cy="338554"/>
          </a:xfrm>
          <a:prstGeom prst="rect">
            <a:avLst/>
          </a:prstGeom>
        </p:spPr>
        <p:txBody>
          <a:bodyPr wrap="none">
            <a:spAutoFit/>
          </a:bodyPr>
          <a:lstStyle/>
          <a:p>
            <a:r>
              <a:rPr lang="vi-VN" sz="1600" i="1" dirty="0">
                <a:solidFill>
                  <a:srgbClr val="000000"/>
                </a:solidFill>
                <a:latin typeface="Arial" panose="020B0604020202020204" pitchFamily="34" charset="0"/>
              </a:rPr>
              <a:t>Fuel group structure in TPES.</a:t>
            </a:r>
            <a:endParaRPr lang="en-US" sz="1600" dirty="0"/>
          </a:p>
        </p:txBody>
      </p:sp>
      <p:sp>
        <p:nvSpPr>
          <p:cNvPr id="9" name="TextBox 8">
            <a:extLst>
              <a:ext uri="{FF2B5EF4-FFF2-40B4-BE49-F238E27FC236}">
                <a16:creationId xmlns:a16="http://schemas.microsoft.com/office/drawing/2014/main" id="{3254EBA7-9654-7DB8-1FC6-D36AC1A72DC6}"/>
              </a:ext>
            </a:extLst>
          </p:cNvPr>
          <p:cNvSpPr txBox="1"/>
          <p:nvPr/>
        </p:nvSpPr>
        <p:spPr>
          <a:xfrm>
            <a:off x="646904" y="607310"/>
            <a:ext cx="10935493" cy="430887"/>
          </a:xfrm>
          <a:prstGeom prst="rect">
            <a:avLst/>
          </a:prstGeom>
          <a:noFill/>
        </p:spPr>
        <p:txBody>
          <a:bodyPr wrap="square" lIns="0" tIns="0" rIns="0" bIns="0" rtlCol="0">
            <a:spAutoFit/>
          </a:bodyPr>
          <a:lstStyle/>
          <a:p>
            <a:pPr algn="ctr"/>
            <a:r>
              <a:rPr lang="vi-VN" sz="2800" b="1" dirty="0">
                <a:solidFill>
                  <a:schemeClr val="accent1">
                    <a:lumMod val="50000"/>
                  </a:schemeClr>
                </a:solidFill>
                <a:latin typeface="Arial" panose="020B0604020202020204" pitchFamily="34" charset="0"/>
                <a:cs typeface="Arial" panose="020B0604020202020204" pitchFamily="34" charset="0"/>
              </a:rPr>
              <a:t>OVERVIEW</a:t>
            </a:r>
            <a:r>
              <a:rPr lang="en-US" sz="2800" b="1" dirty="0">
                <a:solidFill>
                  <a:schemeClr val="accent1">
                    <a:lumMod val="50000"/>
                  </a:schemeClr>
                </a:solidFill>
                <a:latin typeface="Arial" panose="020B0604020202020204" pitchFamily="34" charset="0"/>
                <a:cs typeface="Arial" panose="020B0604020202020204" pitchFamily="34" charset="0"/>
              </a:rPr>
              <a:t> OF V</a:t>
            </a:r>
            <a:r>
              <a:rPr lang="vi-VN" sz="2800" b="1" dirty="0">
                <a:solidFill>
                  <a:schemeClr val="accent1">
                    <a:lumMod val="50000"/>
                  </a:schemeClr>
                </a:solidFill>
                <a:latin typeface="Arial" panose="020B0604020202020204" pitchFamily="34" charset="0"/>
                <a:cs typeface="Arial" panose="020B0604020202020204" pitchFamily="34" charset="0"/>
              </a:rPr>
              <a:t>IETNAM ENERGY</a:t>
            </a:r>
            <a:endParaRPr lang="en-US" sz="28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77369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21382</TotalTime>
  <Words>4248</Words>
  <Application>Microsoft Macintosh PowerPoint</Application>
  <PresentationFormat>Widescreen</PresentationFormat>
  <Paragraphs>712</Paragraphs>
  <Slides>53</Slides>
  <Notes>30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53</vt:i4>
      </vt:variant>
    </vt:vector>
  </HeadingPairs>
  <TitlesOfParts>
    <vt:vector size="62" baseType="lpstr">
      <vt:lpstr>Wingdings</vt:lpstr>
      <vt:lpstr>MS PGothic</vt:lpstr>
      <vt:lpstr>Arial</vt:lpstr>
      <vt:lpstr>Fira Sans Extra Condensed</vt:lpstr>
      <vt:lpstr>Cambria</vt:lpstr>
      <vt:lpstr>Times New Roman</vt:lpstr>
      <vt:lpstr>Roboto</vt:lpstr>
      <vt:lpstr>Energy Saving Infographics by Slidesgo</vt:lpstr>
      <vt:lpstr>Equation</vt:lpstr>
      <vt:lpstr>TRAINING PROGRAME for IEs</vt:lpstr>
      <vt:lpstr>Training program for business leaders</vt:lpstr>
      <vt:lpstr>PowerPoint Presentation</vt:lpstr>
      <vt:lpstr>CONTENT</vt:lpstr>
      <vt:lpstr>PowerPoint Presentation</vt:lpstr>
      <vt:lpstr>INDUSTRIAL PRODUCTION ACTIVITIES</vt:lpstr>
      <vt:lpstr>RECOGNIZE SOME SOURCES OF ENERGY</vt:lpstr>
      <vt:lpstr>PowerPoint Presentation</vt:lpstr>
      <vt:lpstr>PowerPoint Presentation</vt:lpstr>
      <vt:lpstr>PowerPoint Presentation</vt:lpstr>
      <vt:lpstr>PowerPoint Presentation</vt:lpstr>
      <vt:lpstr>PowerPoint Presentation</vt:lpstr>
      <vt:lpstr>PowerPoint Presentation</vt:lpstr>
      <vt:lpstr>WHAT IS ENERGY SAVING &amp; EFFICIENT USE?</vt:lpstr>
      <vt:lpstr>PowerPoint Presentation</vt:lpstr>
      <vt:lpstr>PowerPoint Presentation</vt:lpstr>
      <vt:lpstr>PowerPoint Presentation</vt:lpstr>
      <vt:lpstr>BENEFITS OF USING ENERGY ECONOMICALLY &amp; EFFICIENTLY</vt:lpstr>
      <vt:lpstr>PowerPoint Presentation</vt:lpstr>
      <vt:lpstr>Climate Change</vt:lpstr>
      <vt:lpstr>Climate Change</vt:lpstr>
      <vt:lpstr>Climate Change</vt:lpstr>
      <vt:lpstr>Climate Change</vt:lpstr>
      <vt:lpstr>Current situation on earth  In 2022, global greenhouse gas concentrations were at 417.1 ppm, the highest in the past 800,000 years (NOAA report on "State of the Global Climate 2022", released September 6, 2023) </vt:lpstr>
      <vt:lpstr>PowerPoint Presentation</vt:lpstr>
      <vt:lpstr>Question:  Which measures are mitigation and which measures are adaptation?</vt:lpstr>
      <vt:lpstr>Question: Which measures are mitigation and which measures are adaptation?</vt:lpstr>
      <vt:lpstr>Greenhouse gases</vt:lpstr>
      <vt:lpstr>Greenhouse Gas Emissions</vt:lpstr>
      <vt:lpstr>Measurement Method</vt:lpstr>
      <vt:lpstr>Measurement method</vt:lpstr>
      <vt:lpstr>Measurement method</vt:lpstr>
      <vt:lpstr>Calculate the company's GHG emissions</vt:lpstr>
      <vt:lpstr>Legal regulations on GHG emissions inventory and management</vt:lpstr>
      <vt:lpstr>Legal regulations on GHG emissions inventory and management</vt:lpstr>
      <vt:lpstr>PowerPoint Presentation</vt:lpstr>
      <vt:lpstr>EU'S CARBON BORDER ADJUSTMENT MECHANISM (CBAM)</vt:lpstr>
      <vt:lpstr>EU'S CARBON BORDER ADJUSTMENT MECHANISM (CBAM)</vt:lpstr>
      <vt:lpstr>EU'S CARBON BORDER ADJUSTMENT MECHANISM (CBAM)</vt:lpstr>
      <vt:lpstr>ADJUSTMENT MECHANISM of CBAM</vt:lpstr>
      <vt:lpstr>PowerPoint Presentation</vt:lpstr>
      <vt:lpstr>Using solar energy to produce heat</vt:lpstr>
      <vt:lpstr>DEVELOPMENT TRENDS</vt:lpstr>
      <vt:lpstr>2. Grid-tied rooftop solar system structure</vt:lpstr>
      <vt:lpstr>2. Grid-tied rooftop solar system structure</vt:lpstr>
      <vt:lpstr>PowerPoint Presentation</vt:lpstr>
      <vt:lpstr>PowerPoint Presentation</vt:lpstr>
      <vt:lpstr>PowerPoint Presentation</vt:lpstr>
      <vt:lpstr>PowerPoint Presentation</vt:lpstr>
      <vt:lpstr>PowerPoint Presentation</vt:lpstr>
      <vt:lpstr>PowerPoint Presentation</vt:lpstr>
      <vt:lpstr>3. EFFICIENT CALCULATION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147</cp:revision>
  <dcterms:modified xsi:type="dcterms:W3CDTF">2025-02-19T03:55:11Z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3225498</vt:lpwstr>
  </property>
  <property fmtid="{D5CDD505-2E9C-101B-9397-08002B2CF9AE}" name="NXPowerLiteSettings" pid="3">
    <vt:lpwstr>F7000400038000</vt:lpwstr>
  </property>
  <property fmtid="{D5CDD505-2E9C-101B-9397-08002B2CF9AE}" name="NXPowerLiteVersion" pid="4">
    <vt:lpwstr>S11.0.1</vt:lpwstr>
  </property>
</Properties>
</file>